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4-->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Lst>
  <p:sldIdLst>
    <p:sldId id="259" r:id="rId8"/>
    <p:sldId id="262" r:id="rId9"/>
    <p:sldId id="265" r:id="rId10"/>
    <p:sldId id="268" r:id="rId11"/>
    <p:sldId id="271" r:id="rId12"/>
    <p:sldId id="274" r:id="rId13"/>
    <p:sldId id="277" r:id="rId14"/>
    <p:sldId id="280" r:id="rId15"/>
    <p:sldId id="283" r:id="rId16"/>
    <p:sldId id="286" r:id="rId17"/>
    <p:sldId id="289" r:id="rId18"/>
    <p:sldId id="292" r:id="rId19"/>
    <p:sldId id="295" r:id="rId20"/>
    <p:sldId id="298" r:id="rId21"/>
    <p:sldId id="301" r:id="rId22"/>
    <p:sldId id="304" r:id="rId23"/>
    <p:sldId id="307" r:id="rId24"/>
    <p:sldId id="310" r:id="rId25"/>
    <p:sldId id="313" r:id="rId26"/>
    <p:sldId id="316" r:id="rId27"/>
    <p:sldId id="319" r:id="rId28"/>
    <p:sldId id="322" r:id="rId29"/>
    <p:sldId id="325" r:id="rId30"/>
    <p:sldId id="328" r:id="rId31"/>
    <p:sldId id="331" r:id="rId32"/>
    <p:sldId id="334" r:id="rId33"/>
    <p:sldId id="337" r:id="rId34"/>
    <p:sldId id="340" r:id="rId35"/>
    <p:sldId id="343" r:id="rId36"/>
    <p:sldId id="346" r:id="rId37"/>
    <p:sldId id="349" r:id="rId38"/>
    <p:sldId id="352" r:id="rId39"/>
    <p:sldId id="355" r:id="rId40"/>
    <p:sldId id="358" r:id="rId41"/>
    <p:sldId id="361" r:id="rId42"/>
    <p:sldId id="364" r:id="rId43"/>
    <p:sldId id="367" r:id="rId44"/>
    <p:sldId id="370" r:id="rId45"/>
    <p:sldId id="373" r:id="rId46"/>
    <p:sldId id="376" r:id="rId47"/>
    <p:sldId id="379" r:id="rId48"/>
    <p:sldId id="382" r:id="rId49"/>
    <p:sldId id="385" r:id="rId50"/>
    <p:sldId id="388" r:id="rId51"/>
    <p:sldId id="391" r:id="rId52"/>
    <p:sldId id="394" r:id="rId53"/>
    <p:sldId id="397" r:id="rId54"/>
    <p:sldId id="400" r:id="rId55"/>
    <p:sldId id="403" r:id="rId56"/>
    <p:sldId id="406" r:id="rId57"/>
    <p:sldId id="409" r:id="rId58"/>
    <p:sldId id="412" r:id="rId59"/>
    <p:sldId id="415" r:id="rId60"/>
    <p:sldId id="418" r:id="rId61"/>
    <p:sldId id="421" r:id="rId62"/>
    <p:sldId id="424" r:id="rId63"/>
    <p:sldId id="427" r:id="rId64"/>
    <p:sldId id="430" r:id="rId65"/>
    <p:sldId id="433" r:id="rId66"/>
    <p:sldId id="436" r:id="rId67"/>
    <p:sldId id="439" r:id="rId68"/>
    <p:sldId id="442" r:id="rId69"/>
    <p:sldId id="445" r:id="rId70"/>
    <p:sldId id="448" r:id="rId71"/>
    <p:sldId id="451" r:id="rId72"/>
    <p:sldId id="454" r:id="rId73"/>
    <p:sldId id="457" r:id="rId74"/>
    <p:sldId id="460" r:id="rId75"/>
    <p:sldId id="463" r:id="rId76"/>
    <p:sldId id="466" r:id="rId77"/>
    <p:sldId id="469" r:id="rId78"/>
    <p:sldId id="472" r:id="rId79"/>
    <p:sldId id="475" r:id="rId80"/>
    <p:sldId id="478" r:id="rId81"/>
    <p:sldId id="481" r:id="rId82"/>
    <p:sldId id="484" r:id="rId83"/>
    <p:sldId id="487" r:id="rId84"/>
    <p:sldId id="490" r:id="rId85"/>
    <p:sldId id="493" r:id="rId86"/>
    <p:sldId id="496" r:id="rId87"/>
    <p:sldId id="499" r:id="rId88"/>
    <p:sldId id="502" r:id="rId89"/>
    <p:sldId id="505" r:id="rId90"/>
    <p:sldId id="508" r:id="rId91"/>
    <p:sldId id="511" r:id="rId92"/>
    <p:sldId id="514" r:id="rId93"/>
    <p:sldId id="517" r:id="rId94"/>
    <p:sldId id="520" r:id="rId95"/>
    <p:sldId id="523" r:id="rId96"/>
    <p:sldId id="526" r:id="rId97"/>
    <p:sldId id="529" r:id="rId98"/>
    <p:sldId id="532" r:id="rId99"/>
    <p:sldId id="535" r:id="rId100"/>
    <p:sldId id="538" r:id="rId101"/>
    <p:sldId id="541" r:id="rId102"/>
    <p:sldId id="544" r:id="rId103"/>
    <p:sldId id="547" r:id="rId104"/>
    <p:sldId id="550" r:id="rId105"/>
    <p:sldId id="553" r:id="rId106"/>
    <p:sldId id="556" r:id="rId107"/>
    <p:sldId id="559" r:id="rId108"/>
    <p:sldId id="562" r:id="rId109"/>
    <p:sldId id="565" r:id="rId110"/>
    <p:sldId id="568" r:id="rId111"/>
    <p:sldId id="571" r:id="rId112"/>
    <p:sldId id="574" r:id="rId113"/>
    <p:sldId id="577" r:id="rId114"/>
    <p:sldId id="580" r:id="rId115"/>
    <p:sldId id="583" r:id="rId116"/>
    <p:sldId id="586" r:id="rId117"/>
    <p:sldId id="589" r:id="rId118"/>
    <p:sldId id="592" r:id="rId119"/>
    <p:sldId id="595" r:id="rId120"/>
    <p:sldId id="598" r:id="rId121"/>
    <p:sldId id="601" r:id="rId122"/>
    <p:sldId id="604" r:id="rId123"/>
    <p:sldId id="607" r:id="rId124"/>
    <p:sldId id="610" r:id="rId125"/>
    <p:sldId id="613" r:id="rId126"/>
    <p:sldId id="616" r:id="rId127"/>
    <p:sldId id="619" r:id="rId128"/>
  </p:sldIdLst>
  <p:sldSz cx="12192000" cy="6858000"/>
  <p:notesSz cx="6858000" cy="9144000"/>
  <p:custDataLst>
    <p:tags r:id="rId1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3.xml" /><Relationship Id="rId100" Type="http://schemas.openxmlformats.org/officeDocument/2006/relationships/slide" Target="slides/slide93.xml" /><Relationship Id="rId101" Type="http://schemas.openxmlformats.org/officeDocument/2006/relationships/slide" Target="slides/slide94.xml" /><Relationship Id="rId102" Type="http://schemas.openxmlformats.org/officeDocument/2006/relationships/slide" Target="slides/slide95.xml" /><Relationship Id="rId103" Type="http://schemas.openxmlformats.org/officeDocument/2006/relationships/slide" Target="slides/slide96.xml" /><Relationship Id="rId104" Type="http://schemas.openxmlformats.org/officeDocument/2006/relationships/slide" Target="slides/slide97.xml" /><Relationship Id="rId105" Type="http://schemas.openxmlformats.org/officeDocument/2006/relationships/slide" Target="slides/slide98.xml" /><Relationship Id="rId106" Type="http://schemas.openxmlformats.org/officeDocument/2006/relationships/slide" Target="slides/slide99.xml" /><Relationship Id="rId107" Type="http://schemas.openxmlformats.org/officeDocument/2006/relationships/slide" Target="slides/slide100.xml" /><Relationship Id="rId108" Type="http://schemas.openxmlformats.org/officeDocument/2006/relationships/slide" Target="slides/slide101.xml" /><Relationship Id="rId109" Type="http://schemas.openxmlformats.org/officeDocument/2006/relationships/slide" Target="slides/slide102.xml" /><Relationship Id="rId11" Type="http://schemas.openxmlformats.org/officeDocument/2006/relationships/slide" Target="slides/slide4.xml" /><Relationship Id="rId110" Type="http://schemas.openxmlformats.org/officeDocument/2006/relationships/slide" Target="slides/slide103.xml" /><Relationship Id="rId111" Type="http://schemas.openxmlformats.org/officeDocument/2006/relationships/slide" Target="slides/slide104.xml" /><Relationship Id="rId112" Type="http://schemas.openxmlformats.org/officeDocument/2006/relationships/slide" Target="slides/slide105.xml" /><Relationship Id="rId113" Type="http://schemas.openxmlformats.org/officeDocument/2006/relationships/slide" Target="slides/slide106.xml" /><Relationship Id="rId114" Type="http://schemas.openxmlformats.org/officeDocument/2006/relationships/slide" Target="slides/slide107.xml" /><Relationship Id="rId115" Type="http://schemas.openxmlformats.org/officeDocument/2006/relationships/slide" Target="slides/slide108.xml" /><Relationship Id="rId116" Type="http://schemas.openxmlformats.org/officeDocument/2006/relationships/slide" Target="slides/slide109.xml" /><Relationship Id="rId117" Type="http://schemas.openxmlformats.org/officeDocument/2006/relationships/slide" Target="slides/slide110.xml" /><Relationship Id="rId118" Type="http://schemas.openxmlformats.org/officeDocument/2006/relationships/slide" Target="slides/slide111.xml" /><Relationship Id="rId119" Type="http://schemas.openxmlformats.org/officeDocument/2006/relationships/slide" Target="slides/slide112.xml" /><Relationship Id="rId12" Type="http://schemas.openxmlformats.org/officeDocument/2006/relationships/slide" Target="slides/slide5.xml" /><Relationship Id="rId120" Type="http://schemas.openxmlformats.org/officeDocument/2006/relationships/slide" Target="slides/slide113.xml" /><Relationship Id="rId121" Type="http://schemas.openxmlformats.org/officeDocument/2006/relationships/slide" Target="slides/slide114.xml" /><Relationship Id="rId122" Type="http://schemas.openxmlformats.org/officeDocument/2006/relationships/slide" Target="slides/slide115.xml" /><Relationship Id="rId123" Type="http://schemas.openxmlformats.org/officeDocument/2006/relationships/slide" Target="slides/slide116.xml" /><Relationship Id="rId124" Type="http://schemas.openxmlformats.org/officeDocument/2006/relationships/slide" Target="slides/slide117.xml" /><Relationship Id="rId125" Type="http://schemas.openxmlformats.org/officeDocument/2006/relationships/slide" Target="slides/slide118.xml" /><Relationship Id="rId126" Type="http://schemas.openxmlformats.org/officeDocument/2006/relationships/slide" Target="slides/slide119.xml" /><Relationship Id="rId127" Type="http://schemas.openxmlformats.org/officeDocument/2006/relationships/slide" Target="slides/slide120.xml" /><Relationship Id="rId128" Type="http://schemas.openxmlformats.org/officeDocument/2006/relationships/slide" Target="slides/slide121.xml" /><Relationship Id="rId129" Type="http://schemas.openxmlformats.org/officeDocument/2006/relationships/tags" Target="tags/tag1.xml" /><Relationship Id="rId13" Type="http://schemas.openxmlformats.org/officeDocument/2006/relationships/slide" Target="slides/slide6.xml" /><Relationship Id="rId130" Type="http://schemas.openxmlformats.org/officeDocument/2006/relationships/presProps" Target="presProps.xml" /><Relationship Id="rId131" Type="http://schemas.openxmlformats.org/officeDocument/2006/relationships/viewProps" Target="viewProps.xml" /><Relationship Id="rId132" Type="http://schemas.openxmlformats.org/officeDocument/2006/relationships/theme" Target="theme/theme1.xml" /><Relationship Id="rId133" Type="http://schemas.openxmlformats.org/officeDocument/2006/relationships/tableStyles" Target="tableStyles.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4.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5.xml" /><Relationship Id="rId50" Type="http://schemas.openxmlformats.org/officeDocument/2006/relationships/slide" Target="slides/slide43.xml" /><Relationship Id="rId51" Type="http://schemas.openxmlformats.org/officeDocument/2006/relationships/slide" Target="slides/slide44.xml" /><Relationship Id="rId52" Type="http://schemas.openxmlformats.org/officeDocument/2006/relationships/slide" Target="slides/slide45.xml" /><Relationship Id="rId53" Type="http://schemas.openxmlformats.org/officeDocument/2006/relationships/slide" Target="slides/slide46.xml" /><Relationship Id="rId54" Type="http://schemas.openxmlformats.org/officeDocument/2006/relationships/slide" Target="slides/slide47.xml" /><Relationship Id="rId55" Type="http://schemas.openxmlformats.org/officeDocument/2006/relationships/slide" Target="slides/slide48.xml" /><Relationship Id="rId56" Type="http://schemas.openxmlformats.org/officeDocument/2006/relationships/slide" Target="slides/slide49.xml" /><Relationship Id="rId57" Type="http://schemas.openxmlformats.org/officeDocument/2006/relationships/slide" Target="slides/slide50.xml" /><Relationship Id="rId58" Type="http://schemas.openxmlformats.org/officeDocument/2006/relationships/slide" Target="slides/slide51.xml" /><Relationship Id="rId59" Type="http://schemas.openxmlformats.org/officeDocument/2006/relationships/slide" Target="slides/slide52.xml" /><Relationship Id="rId6" Type="http://schemas.openxmlformats.org/officeDocument/2006/relationships/slideMaster" Target="slideMasters/slideMaster6.xml" /><Relationship Id="rId60" Type="http://schemas.openxmlformats.org/officeDocument/2006/relationships/slide" Target="slides/slide53.xml" /><Relationship Id="rId61" Type="http://schemas.openxmlformats.org/officeDocument/2006/relationships/slide" Target="slides/slide54.xml" /><Relationship Id="rId62" Type="http://schemas.openxmlformats.org/officeDocument/2006/relationships/slide" Target="slides/slide55.xml" /><Relationship Id="rId63" Type="http://schemas.openxmlformats.org/officeDocument/2006/relationships/slide" Target="slides/slide56.xml" /><Relationship Id="rId64" Type="http://schemas.openxmlformats.org/officeDocument/2006/relationships/slide" Target="slides/slide57.xml" /><Relationship Id="rId65" Type="http://schemas.openxmlformats.org/officeDocument/2006/relationships/slide" Target="slides/slide58.xml" /><Relationship Id="rId66" Type="http://schemas.openxmlformats.org/officeDocument/2006/relationships/slide" Target="slides/slide59.xml" /><Relationship Id="rId67" Type="http://schemas.openxmlformats.org/officeDocument/2006/relationships/slide" Target="slides/slide60.xml" /><Relationship Id="rId68" Type="http://schemas.openxmlformats.org/officeDocument/2006/relationships/slide" Target="slides/slide61.xml" /><Relationship Id="rId69" Type="http://schemas.openxmlformats.org/officeDocument/2006/relationships/slide" Target="slides/slide62.xml" /><Relationship Id="rId7" Type="http://schemas.openxmlformats.org/officeDocument/2006/relationships/slideMaster" Target="slideMasters/slideMaster7.xml" /><Relationship Id="rId70" Type="http://schemas.openxmlformats.org/officeDocument/2006/relationships/slide" Target="slides/slide63.xml" /><Relationship Id="rId71" Type="http://schemas.openxmlformats.org/officeDocument/2006/relationships/slide" Target="slides/slide64.xml" /><Relationship Id="rId72" Type="http://schemas.openxmlformats.org/officeDocument/2006/relationships/slide" Target="slides/slide65.xml" /><Relationship Id="rId73" Type="http://schemas.openxmlformats.org/officeDocument/2006/relationships/slide" Target="slides/slide66.xml" /><Relationship Id="rId74" Type="http://schemas.openxmlformats.org/officeDocument/2006/relationships/slide" Target="slides/slide67.xml" /><Relationship Id="rId75" Type="http://schemas.openxmlformats.org/officeDocument/2006/relationships/slide" Target="slides/slide68.xml" /><Relationship Id="rId76" Type="http://schemas.openxmlformats.org/officeDocument/2006/relationships/slide" Target="slides/slide69.xml" /><Relationship Id="rId77" Type="http://schemas.openxmlformats.org/officeDocument/2006/relationships/slide" Target="slides/slide70.xml" /><Relationship Id="rId78" Type="http://schemas.openxmlformats.org/officeDocument/2006/relationships/slide" Target="slides/slide71.xml" /><Relationship Id="rId79" Type="http://schemas.openxmlformats.org/officeDocument/2006/relationships/slide" Target="slides/slide72.xml" /><Relationship Id="rId8" Type="http://schemas.openxmlformats.org/officeDocument/2006/relationships/slide" Target="slides/slide1.xml" /><Relationship Id="rId80" Type="http://schemas.openxmlformats.org/officeDocument/2006/relationships/slide" Target="slides/slide73.xml" /><Relationship Id="rId81" Type="http://schemas.openxmlformats.org/officeDocument/2006/relationships/slide" Target="slides/slide74.xml" /><Relationship Id="rId82" Type="http://schemas.openxmlformats.org/officeDocument/2006/relationships/slide" Target="slides/slide75.xml" /><Relationship Id="rId83" Type="http://schemas.openxmlformats.org/officeDocument/2006/relationships/slide" Target="slides/slide76.xml" /><Relationship Id="rId84" Type="http://schemas.openxmlformats.org/officeDocument/2006/relationships/slide" Target="slides/slide77.xml" /><Relationship Id="rId85" Type="http://schemas.openxmlformats.org/officeDocument/2006/relationships/slide" Target="slides/slide78.xml" /><Relationship Id="rId86" Type="http://schemas.openxmlformats.org/officeDocument/2006/relationships/slide" Target="slides/slide79.xml" /><Relationship Id="rId87" Type="http://schemas.openxmlformats.org/officeDocument/2006/relationships/slide" Target="slides/slide80.xml" /><Relationship Id="rId88" Type="http://schemas.openxmlformats.org/officeDocument/2006/relationships/slide" Target="slides/slide81.xml" /><Relationship Id="rId89" Type="http://schemas.openxmlformats.org/officeDocument/2006/relationships/slide" Target="slides/slide82.xml" /><Relationship Id="rId9" Type="http://schemas.openxmlformats.org/officeDocument/2006/relationships/slide" Target="slides/slide2.xml" /><Relationship Id="rId90" Type="http://schemas.openxmlformats.org/officeDocument/2006/relationships/slide" Target="slides/slide83.xml" /><Relationship Id="rId91" Type="http://schemas.openxmlformats.org/officeDocument/2006/relationships/slide" Target="slides/slide84.xml" /><Relationship Id="rId92" Type="http://schemas.openxmlformats.org/officeDocument/2006/relationships/slide" Target="slides/slide85.xml" /><Relationship Id="rId93" Type="http://schemas.openxmlformats.org/officeDocument/2006/relationships/slide" Target="slides/slide86.xml" /><Relationship Id="rId94" Type="http://schemas.openxmlformats.org/officeDocument/2006/relationships/slide" Target="slides/slide87.xml" /><Relationship Id="rId95" Type="http://schemas.openxmlformats.org/officeDocument/2006/relationships/slide" Target="slides/slide88.xml" /><Relationship Id="rId96" Type="http://schemas.openxmlformats.org/officeDocument/2006/relationships/slide" Target="slides/slide89.xml" /><Relationship Id="rId97" Type="http://schemas.openxmlformats.org/officeDocument/2006/relationships/slide" Target="slides/slide90.xml" /><Relationship Id="rId98" Type="http://schemas.openxmlformats.org/officeDocument/2006/relationships/slide" Target="slides/slide91.xml" /><Relationship Id="rId99" Type="http://schemas.openxmlformats.org/officeDocument/2006/relationships/slide" Target="slides/slide92.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B008B999-A733-482C-850E-BB203688620C}"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A21715B4-F79C-49AF-86DD-A06D8A363EEB}"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5D7D64F7-BCB1-480F-AF28-CE6AFECD5B2F}"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297846059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20813162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186349850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62263-B947-4B2F-88B7-CEFDC52E7612}"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9277591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62263-B947-4B2F-88B7-CEFDC52E7612}"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312028730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62263-B947-4B2F-88B7-CEFDC52E7612}"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340743594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8C162263-B947-4B2F-88B7-CEFDC52E7612}"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266447768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62263-B947-4B2F-88B7-CEFDC52E7612}"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421888754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AEDE2F40-84C0-4586-8B83-F1A5B0951538}"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62263-B947-4B2F-88B7-CEFDC52E7612}"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2488896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16337386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388698902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297846059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20813162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186349850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62263-B947-4B2F-88B7-CEFDC52E7612}"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92775912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62263-B947-4B2F-88B7-CEFDC52E7612}"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312028730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62263-B947-4B2F-88B7-CEFDC52E7612}"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340743594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8C162263-B947-4B2F-88B7-CEFDC52E7612}"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26644776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120DE270-672B-4021-B55A-37FA946E72FB}"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62263-B947-4B2F-88B7-CEFDC52E7612}"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421888754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62263-B947-4B2F-88B7-CEFDC52E7612}"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2488896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16337386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62263-B947-4B2F-88B7-CEFDC52E7612}"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0CDC4-D222-43FD-BCA3-6A96DF6273F1}" type="slidenum">
              <a:rPr lang="en-US" smtClean="0"/>
              <a:t>‹#›</a:t>
            </a:fld>
            <a:endParaRPr lang="en-US"/>
          </a:p>
        </p:txBody>
      </p:sp>
    </p:spTree>
    <p:extLst>
      <p:ext uri="{BB962C8B-B14F-4D97-AF65-F5344CB8AC3E}">
        <p14:creationId xmlns:p14="http://schemas.microsoft.com/office/powerpoint/2010/main" val="3886989021"/>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3166536111"/>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1511952551"/>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332893213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60D64-EFDA-4448-9DCE-3E0DA4DC24E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1987391562"/>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60D64-EFDA-4448-9DCE-3E0DA4DC24E4}"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4012212221"/>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60D64-EFDA-4448-9DCE-3E0DA4DC24E4}"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27821664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1959F9A7-2E47-4A7E-A3E6-C81479FDFF43}"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0560D64-EFDA-4448-9DCE-3E0DA4DC24E4}"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1670416915"/>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60D64-EFDA-4448-9DCE-3E0DA4DC24E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1203504472"/>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60D64-EFDA-4448-9DCE-3E0DA4DC24E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2566512536"/>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2945588055"/>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398782768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3166536111"/>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1511952551"/>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3328932138"/>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60D64-EFDA-4448-9DCE-3E0DA4DC24E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1987391562"/>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60D64-EFDA-4448-9DCE-3E0DA4DC24E4}"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401221222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7DB1501D-A22A-48BD-9B4A-05FAA1F46CA6}"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60D64-EFDA-4448-9DCE-3E0DA4DC24E4}"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2782166464"/>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0560D64-EFDA-4448-9DCE-3E0DA4DC24E4}"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1670416915"/>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60D64-EFDA-4448-9DCE-3E0DA4DC24E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1203504472"/>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60D64-EFDA-4448-9DCE-3E0DA4DC24E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2566512536"/>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2945588055"/>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60D64-EFDA-4448-9DCE-3E0DA4DC24E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11EFD-4A9A-4570-BAFC-E1095B0D69A9}" type="slidenum">
              <a:rPr lang="en-US" smtClean="0"/>
              <a:t>‹#›</a:t>
            </a:fld>
            <a:endParaRPr lang="en-US"/>
          </a:p>
        </p:txBody>
      </p:sp>
    </p:spTree>
    <p:extLst>
      <p:ext uri="{BB962C8B-B14F-4D97-AF65-F5344CB8AC3E}">
        <p14:creationId xmlns:p14="http://schemas.microsoft.com/office/powerpoint/2010/main" val="3987827687"/>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16-Mar-22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DF529BC3-493A-45C4-8882-6F865C520D88}"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16-Mar-22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16-Mar-22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16-Mar-22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16-Mar-22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16-Mar-22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3083AD49-75EF-4036-93CD-60B2CE785E06}"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16-Mar-22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16-Mar-22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16-Mar-22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16-Mar-22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16-Mar-22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16-Mar-22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16-Mar-22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271E006A-CB0F-40A8-9B45-B92351622DC7}"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7627D70F-774D-4511-B269-6DBD10044141}"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162263-B947-4B2F-88B7-CEFDC52E7612}" type="datetimeFigureOut">
              <a:rPr lang="en-US" smtClean="0"/>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10CDC4-D222-43FD-BCA3-6A96DF6273F1}" type="slidenum">
              <a:rPr lang="en-US" smtClean="0"/>
              <a:t>‹#›</a:t>
            </a:fld>
            <a:endParaRPr lang="en-US"/>
          </a:p>
        </p:txBody>
      </p:sp>
    </p:spTree>
    <p:extLst>
      <p:ext uri="{BB962C8B-B14F-4D97-AF65-F5344CB8AC3E}">
        <p14:creationId xmlns:p14="http://schemas.microsoft.com/office/powerpoint/2010/main" val="294194975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162263-B947-4B2F-88B7-CEFDC52E7612}" type="datetimeFigureOut">
              <a:rPr lang="en-US" smtClean="0"/>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10CDC4-D222-43FD-BCA3-6A96DF6273F1}" type="slidenum">
              <a:rPr lang="en-US" smtClean="0"/>
              <a:t>‹#›</a:t>
            </a:fld>
            <a:endParaRPr lang="en-US"/>
          </a:p>
        </p:txBody>
      </p:sp>
    </p:spTree>
    <p:extLst>
      <p:ext uri="{BB962C8B-B14F-4D97-AF65-F5344CB8AC3E}">
        <p14:creationId xmlns:p14="http://schemas.microsoft.com/office/powerpoint/2010/main" val="29419497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560D64-EFDA-4448-9DCE-3E0DA4DC24E4}" type="datetimeFigureOut">
              <a:rPr lang="en-US" smtClean="0"/>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11EFD-4A9A-4570-BAFC-E1095B0D69A9}" type="slidenum">
              <a:rPr lang="en-US" smtClean="0"/>
              <a:t>‹#›</a:t>
            </a:fld>
            <a:endParaRPr lang="en-US"/>
          </a:p>
        </p:txBody>
      </p:sp>
    </p:spTree>
    <p:extLst>
      <p:ext uri="{BB962C8B-B14F-4D97-AF65-F5344CB8AC3E}">
        <p14:creationId xmlns:p14="http://schemas.microsoft.com/office/powerpoint/2010/main" val="10335444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560D64-EFDA-4448-9DCE-3E0DA4DC24E4}" type="datetimeFigureOut">
              <a:rPr lang="en-US" smtClean="0"/>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11EFD-4A9A-4570-BAFC-E1095B0D69A9}" type="slidenum">
              <a:rPr lang="en-US" smtClean="0"/>
              <a:t>‹#›</a:t>
            </a:fld>
            <a:endParaRPr lang="en-US"/>
          </a:p>
        </p:txBody>
      </p:sp>
    </p:spTree>
    <p:extLst>
      <p:ext uri="{BB962C8B-B14F-4D97-AF65-F5344CB8AC3E}">
        <p14:creationId xmlns:p14="http://schemas.microsoft.com/office/powerpoint/2010/main" val="103354448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16-Mar-22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16-Mar-22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1.png"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2.emf"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3.em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4.emf"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5.emf"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6.emf"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7.emf"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8.emf"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9.emf"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10.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1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1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13.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14.emf"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15.emf" /><Relationship Id="rId3" Type="http://schemas.openxmlformats.org/officeDocument/2006/relationships/image" Target="../media/image16.emf" /><Relationship Id="rId4" Type="http://schemas.openxmlformats.org/officeDocument/2006/relationships/image" Target="../media/image17.emf"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18.emf"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19.emf" /><Relationship Id="rId3" Type="http://schemas.openxmlformats.org/officeDocument/2006/relationships/image" Target="../media/image20.emf"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21.emf"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22.emf"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23.pn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24.emf"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25.pn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26.pn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2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image" Target="../media/image28.pn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29.pn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30.pn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31.pn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image" Target="../media/image32.pn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image" Target="../media/image33.pn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image" Target="../media/image34.pn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image" Target="../media/image35.pn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36.pn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3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38.pn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39.pn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40.pn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41.png"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42.pn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43.pn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44.pn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45.pn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46.pn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4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Layout Planning and Design</a:t>
            </a:r>
            <a:endParaRPr lang="en-US"/>
          </a:p>
        </p:txBody>
      </p:sp>
    </p:spTree>
    <p:extLst>
      <p:ext uri="{BB962C8B-B14F-4D97-AF65-F5344CB8AC3E}">
        <p14:creationId xmlns:p14="http://schemas.microsoft.com/office/powerpoint/2010/main" val="317774188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The following limitations determine the layout techniques:</a:t>
            </a:r>
          </a:p>
          <a:p>
            <a:r>
              <a:rPr lang="en-US" smtClean="0"/>
              <a:t>Size capability of reprographic camera for film master production;</a:t>
            </a:r>
          </a:p>
          <a:p>
            <a:r>
              <a:rPr lang="en-US" smtClean="0"/>
              <a:t>Artwork table size;</a:t>
            </a:r>
          </a:p>
          <a:p>
            <a:r>
              <a:rPr lang="en-US" smtClean="0"/>
              <a:t>Minimum or maximum board processing size;</a:t>
            </a:r>
          </a:p>
          <a:p>
            <a:r>
              <a:rPr lang="en-US" smtClean="0"/>
              <a:t>Drilling accuracy; and</a:t>
            </a:r>
          </a:p>
          <a:p>
            <a:r>
              <a:rPr lang="en-US" smtClean="0"/>
              <a:t>Fine line etching facilities.</a:t>
            </a:r>
            <a:endParaRPr lang="en-US"/>
          </a:p>
        </p:txBody>
      </p:sp>
    </p:spTree>
    <p:extLst>
      <p:ext uri="{BB962C8B-B14F-4D97-AF65-F5344CB8AC3E}">
        <p14:creationId xmlns:p14="http://schemas.microsoft.com/office/powerpoint/2010/main" val="869325591"/>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mtClean="0"/>
              <a:t>The following parameters are taken into considerations for design from the point of view of assembly of printed circuit boards:</a:t>
            </a:r>
          </a:p>
          <a:p>
            <a:r>
              <a:rPr lang="en-US" smtClean="0"/>
              <a:t>Hole diameter shall be expressed in terms of maximum material conditions (MMC) and least material conditions (LMC) limits. </a:t>
            </a:r>
          </a:p>
          <a:p>
            <a:r>
              <a:rPr lang="en-US" smtClean="0"/>
              <a:t>Properly locate smaller components so that they are not shadowed by large components.</a:t>
            </a:r>
          </a:p>
          <a:p>
            <a:r>
              <a:rPr lang="en-US" smtClean="0"/>
              <a:t>Solder mask thickness should not be greater than 0.05 mm.</a:t>
            </a:r>
          </a:p>
          <a:p>
            <a:r>
              <a:rPr lang="en-US" smtClean="0"/>
              <a:t>Screen print legend must not interface with any solder pad.</a:t>
            </a:r>
          </a:p>
          <a:p>
            <a:r>
              <a:rPr lang="en-US" smtClean="0"/>
              <a:t>The top half of the board should be a mirror of the bottom half of the board to achieve a balanced construction, because asymmetrical boards tend to warp.</a:t>
            </a:r>
            <a:endParaRPr lang="en-US"/>
          </a:p>
        </p:txBody>
      </p:sp>
    </p:spTree>
    <p:extLst>
      <p:ext uri="{BB962C8B-B14F-4D97-AF65-F5344CB8AC3E}">
        <p14:creationId xmlns:p14="http://schemas.microsoft.com/office/powerpoint/2010/main" val="4084192905"/>
      </p:ext>
    </p:extLst>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19800" y="3352800"/>
            <a:ext cx="152400" cy="152400"/>
          </a:xfrm>
          <a:prstGeom prst="rect">
            <a:avLst/>
          </a:prstGeom>
        </p:spPr>
      </p:pic>
      <p:pic>
        <p:nvPicPr>
          <p:cNvPr id="5" name="Picture 4"/>
          <p:cNvPicPr>
            <a:picLocks noChangeAspect="1"/>
          </p:cNvPicPr>
          <p:nvPr/>
        </p:nvPicPr>
        <p:blipFill>
          <a:blip r:embed="rId2"/>
          <a:stretch>
            <a:fillRect/>
          </a:stretch>
        </p:blipFill>
        <p:spPr>
          <a:xfrm>
            <a:off x="6172200" y="3505200"/>
            <a:ext cx="152400" cy="152400"/>
          </a:xfrm>
          <a:prstGeom prst="rect">
            <a:avLst/>
          </a:prstGeom>
        </p:spPr>
      </p:pic>
    </p:spTree>
    <p:extLst>
      <p:ext uri="{BB962C8B-B14F-4D97-AF65-F5344CB8AC3E}">
        <p14:creationId xmlns:p14="http://schemas.microsoft.com/office/powerpoint/2010/main" val="3149242547"/>
      </p:ext>
    </p:extLst>
  </p:cSld>
  <p:clrMapOvr>
    <a:masterClrMapping/>
  </p:clrMapOvr>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643944" y="375388"/>
            <a:ext cx="10972800" cy="770831"/>
          </a:xfrm>
        </p:spPr>
        <p:txBody>
          <a:bodyPr>
            <a:normAutofit fontScale="90000"/>
          </a:bodyPr>
          <a:lstStyle/>
          <a:p>
            <a:r>
              <a:rPr lang="en-US" smtClean="0"/>
              <a:t>Design Rules for Analog Circuits</a:t>
            </a:r>
            <a:endParaRPr lang="en-US"/>
          </a:p>
        </p:txBody>
      </p:sp>
      <p:sp>
        <p:nvSpPr>
          <p:cNvPr id="3" name="Subtitle 2"/>
          <p:cNvSpPr>
            <a:spLocks noGrp="1"/>
          </p:cNvSpPr>
          <p:nvPr>
            <p:ph type="subTitle" idx="1"/>
          </p:nvPr>
        </p:nvSpPr>
        <p:spPr>
          <a:xfrm>
            <a:off x="643944" y="1468190"/>
            <a:ext cx="10972800" cy="4945489"/>
          </a:xfrm>
        </p:spPr>
        <p:txBody>
          <a:bodyPr>
            <a:normAutofit/>
          </a:bodyPr>
          <a:lstStyle/>
          <a:p>
            <a:pPr algn="l"/>
            <a:r>
              <a:rPr lang="en-US" smtClean="0"/>
              <a:t>The three important considerations which form the basis for design rules for analog circuit PCBs are:</a:t>
            </a:r>
          </a:p>
          <a:p>
            <a:pPr algn="l"/>
            <a:endParaRPr lang="en-US" smtClean="0"/>
          </a:p>
          <a:p>
            <a:pPr marL="1714500" lvl="3" indent="-342900" algn="l">
              <a:buFont typeface="Arial" pitchFamily="34" charset="0"/>
              <a:buChar char="•"/>
            </a:pPr>
            <a:r>
              <a:rPr lang="en-US" sz="2800" smtClean="0"/>
              <a:t> Component placement;</a:t>
            </a:r>
          </a:p>
          <a:p>
            <a:pPr marL="1714500" lvl="3" indent="-342900" algn="l">
              <a:buFont typeface="Arial" pitchFamily="34" charset="0"/>
              <a:buChar char="•"/>
            </a:pPr>
            <a:r>
              <a:rPr lang="en-US" sz="2800" smtClean="0"/>
              <a:t> Signal conductors; and</a:t>
            </a:r>
          </a:p>
          <a:p>
            <a:pPr marL="1714500" lvl="3" indent="-342900" algn="l">
              <a:buFont typeface="Arial" pitchFamily="34" charset="0"/>
              <a:buChar char="•"/>
            </a:pPr>
            <a:r>
              <a:rPr lang="en-US" sz="2800" smtClean="0"/>
              <a:t> Supply and ground line conductors.</a:t>
            </a:r>
          </a:p>
        </p:txBody>
      </p:sp>
    </p:spTree>
    <p:extLst>
      <p:ext uri="{BB962C8B-B14F-4D97-AF65-F5344CB8AC3E}">
        <p14:creationId xmlns:p14="http://schemas.microsoft.com/office/powerpoint/2010/main" val="26024367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Component Placement</a:t>
            </a:r>
            <a:br>
              <a:rPr lang="en-US" smtClean="0"/>
            </a:br>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smtClean="0"/>
              <a:t>Component placement plays a crucial role, especially in analog circuits PCB design. The important guidelines to be followed in this regard are:</a:t>
            </a:r>
          </a:p>
          <a:p>
            <a:r>
              <a:rPr lang="en-US" smtClean="0"/>
              <a:t> Components which need to be accessed from the front panel must be placed exactly according to the requirements of the equipment designer.</a:t>
            </a:r>
          </a:p>
          <a:p>
            <a:r>
              <a:rPr lang="en-US" smtClean="0"/>
              <a:t> Components for internal adjustments such as potentiometers, trimmers, switches, etc. should be arranged near the board edge and placed in the proper direction for easy operation.</a:t>
            </a:r>
          </a:p>
          <a:p>
            <a:r>
              <a:rPr lang="en-US" smtClean="0"/>
              <a:t> Components with metal cases should not be placed very near to potentiometers, trimmers and switches etc. otherwise while adjusting, the screwdriver may cause a short-circuit between the component and the equipment chassis.</a:t>
            </a:r>
          </a:p>
          <a:p>
            <a:r>
              <a:rPr lang="en-US" smtClean="0"/>
              <a:t>The placing of heat-producing and heat-sensitive components must be carefully planned. Heat producing components should be placed away from the heat-sensitive components.</a:t>
            </a:r>
          </a:p>
          <a:p>
            <a:r>
              <a:rPr lang="en-US" smtClean="0"/>
              <a:t> Heat-producing components should be uniformly distributed over the entire board area as far as possible. This will avoid local over-heating of the board.</a:t>
            </a:r>
          </a:p>
          <a:p>
            <a:r>
              <a:rPr lang="en-US" smtClean="0"/>
              <a:t>Components likely to get heated must be separated from the board surface by suitable spacers. Provision for space for these spacers should be made on the board.</a:t>
            </a:r>
          </a:p>
          <a:p>
            <a:r>
              <a:rPr lang="en-US" smtClean="0"/>
              <a:t> Where mounting screws need to be provided, the requisite space for nut and washer must be planned for, and no conductive track should be run underneath.</a:t>
            </a:r>
          </a:p>
          <a:p>
            <a:endParaRPr lang="en-US"/>
          </a:p>
        </p:txBody>
      </p:sp>
    </p:spTree>
    <p:extLst>
      <p:ext uri="{BB962C8B-B14F-4D97-AF65-F5344CB8AC3E}">
        <p14:creationId xmlns:p14="http://schemas.microsoft.com/office/powerpoint/2010/main" val="2357658702"/>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884126"/>
          </a:xfrm>
        </p:spPr>
        <p:txBody>
          <a:bodyPr/>
          <a:lstStyle/>
          <a:p>
            <a:r>
              <a:rPr lang="en-US" smtClean="0"/>
              <a:t>Signal Conductors</a:t>
            </a:r>
            <a:endParaRPr lang="en-US"/>
          </a:p>
        </p:txBody>
      </p:sp>
      <p:sp>
        <p:nvSpPr>
          <p:cNvPr id="3" name="Content Placeholder 2"/>
          <p:cNvSpPr>
            <a:spLocks noGrp="1"/>
          </p:cNvSpPr>
          <p:nvPr>
            <p:ph idx="1"/>
          </p:nvPr>
        </p:nvSpPr>
        <p:spPr/>
        <p:txBody>
          <a:bodyPr>
            <a:normAutofit fontScale="55000" lnSpcReduction="20000"/>
          </a:bodyPr>
          <a:lstStyle/>
          <a:p>
            <a:r>
              <a:rPr lang="en-US" smtClean="0"/>
              <a:t>Signal conductors in analog circuit PCBs have to perform a variety of different tasks including </a:t>
            </a:r>
            <a:r>
              <a:rPr lang="en-US" b="1" smtClean="0"/>
              <a:t>input, reference level, feedback, output</a:t>
            </a:r>
            <a:r>
              <a:rPr lang="en-US" smtClean="0"/>
              <a:t>, etc. </a:t>
            </a:r>
          </a:p>
          <a:p>
            <a:r>
              <a:rPr lang="en-US" smtClean="0"/>
              <a:t>Therefore, a signal line for one application has to be optimized in a different manner than for another application. </a:t>
            </a:r>
          </a:p>
          <a:p>
            <a:r>
              <a:rPr lang="en-US" smtClean="0"/>
              <a:t>But a common consideration in all analog circuit PCB designs is to keep the signal conductor as short as possible. </a:t>
            </a:r>
          </a:p>
          <a:p>
            <a:r>
              <a:rPr lang="en-US" smtClean="0"/>
              <a:t>This is because the magnitude of the undesirable inductive and capacitive coupling effects increases almost proportionally to the length of the signal conductor.</a:t>
            </a:r>
          </a:p>
          <a:p>
            <a:r>
              <a:rPr lang="en-US" smtClean="0"/>
              <a:t> It may not always be possible to keep all signal conductors as short as possible. </a:t>
            </a:r>
          </a:p>
          <a:p>
            <a:r>
              <a:rPr lang="en-US" smtClean="0"/>
              <a:t>A practical approach in such a case is to identify the most critical signal conductor and to put it first in the layout.</a:t>
            </a:r>
          </a:p>
          <a:p>
            <a:r>
              <a:rPr lang="en-US" smtClean="0"/>
              <a:t>The signal conductor layout has to be made carefully, particularly for the following types of circuits:</a:t>
            </a:r>
          </a:p>
          <a:p>
            <a:pPr lvl="2"/>
            <a:r>
              <a:rPr lang="en-US" sz="2600" smtClean="0"/>
              <a:t> </a:t>
            </a:r>
            <a:r>
              <a:rPr lang="en-US" sz="2900" smtClean="0"/>
              <a:t>High frequency amplifiers/oscillators;</a:t>
            </a:r>
          </a:p>
          <a:p>
            <a:pPr lvl="2"/>
            <a:r>
              <a:rPr lang="en-US" sz="2900" smtClean="0"/>
              <a:t> Multi-stage amplifiers especially with high power output stage;</a:t>
            </a:r>
          </a:p>
          <a:p>
            <a:pPr lvl="2"/>
            <a:r>
              <a:rPr lang="en-US" sz="2900" smtClean="0"/>
              <a:t> High gain dc amplifiers;</a:t>
            </a:r>
          </a:p>
          <a:p>
            <a:pPr lvl="2"/>
            <a:r>
              <a:rPr lang="en-US" sz="2900" smtClean="0"/>
              <a:t> Low level signal amplifiers; and</a:t>
            </a:r>
          </a:p>
          <a:p>
            <a:pPr lvl="2"/>
            <a:r>
              <a:rPr lang="en-US" sz="2900" smtClean="0"/>
              <a:t> Differential amplifiers.</a:t>
            </a:r>
            <a:endParaRPr lang="en-US" sz="2900"/>
          </a:p>
        </p:txBody>
      </p:sp>
    </p:spTree>
    <p:extLst>
      <p:ext uri="{BB962C8B-B14F-4D97-AF65-F5344CB8AC3E}">
        <p14:creationId xmlns:p14="http://schemas.microsoft.com/office/powerpoint/2010/main" val="165523774"/>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03821"/>
          </a:xfrm>
        </p:spPr>
        <p:txBody>
          <a:bodyPr/>
          <a:lstStyle/>
          <a:p>
            <a:r>
              <a:rPr lang="en-US" smtClean="0"/>
              <a:t>Supply and Ground Conductors</a:t>
            </a:r>
            <a:endParaRPr lang="en-US"/>
          </a:p>
        </p:txBody>
      </p:sp>
      <p:sp>
        <p:nvSpPr>
          <p:cNvPr id="3" name="Content Placeholder 2"/>
          <p:cNvSpPr>
            <a:spLocks noGrp="1"/>
          </p:cNvSpPr>
          <p:nvPr>
            <p:ph idx="1"/>
          </p:nvPr>
        </p:nvSpPr>
        <p:spPr>
          <a:xfrm>
            <a:off x="838200" y="1068946"/>
            <a:ext cx="10515600" cy="5108017"/>
          </a:xfrm>
        </p:spPr>
        <p:txBody>
          <a:bodyPr>
            <a:noAutofit/>
          </a:bodyPr>
          <a:lstStyle/>
          <a:p>
            <a:r>
              <a:rPr lang="en-US" sz="2000" smtClean="0"/>
              <a:t>Power supply lines should be of sufficient width to keep the resistance and inductance to a low value. However, the capacitive coupling to ground increases with more width.</a:t>
            </a:r>
          </a:p>
          <a:p>
            <a:r>
              <a:rPr lang="en-US" sz="2000" smtClean="0"/>
              <a:t>Analog and digital circuits on the same PCB should strictly have independent ground network conductors. </a:t>
            </a:r>
          </a:p>
          <a:p>
            <a:r>
              <a:rPr lang="en-US" sz="2000" smtClean="0"/>
              <a:t>Similarly, reference voltage circuits, which are normally sensitive to ground potential fluctuations, should tap the supply lines directly at the input to the PCB and its ground line should be connected separately to the stable ground reference point of the equipment. </a:t>
            </a:r>
          </a:p>
          <a:p>
            <a:r>
              <a:rPr lang="en-US" sz="2000" smtClean="0"/>
              <a:t>In real life, ground conductors have both resistance and inductance, and may also be carrying unpredictable currents, which will have voltage drops when they flow in the ground impedances.</a:t>
            </a:r>
          </a:p>
          <a:p>
            <a:r>
              <a:rPr lang="en-US" sz="2000" smtClean="0"/>
              <a:t>CAD PCB programs are particularly bad at ground design because they tend to keep all conductors as thin as possible to conserve copper and the board area, and this, of course, results in high ground resistance. </a:t>
            </a:r>
          </a:p>
          <a:p>
            <a:r>
              <a:rPr lang="en-US" sz="2000" smtClean="0"/>
              <a:t>There is an obvious alternative to thin ground leads — a continuous “ground plane” of copper covering one side of a PCB to which all ground connections are made. </a:t>
            </a:r>
          </a:p>
          <a:p>
            <a:r>
              <a:rPr lang="en-US" sz="2000" smtClean="0"/>
              <a:t>The resistance of 0 .001" (0.025 mm) copper is approximately 0.67 mW/square inch so that this solution is frequently adequate — but not always.</a:t>
            </a:r>
            <a:endParaRPr lang="en-US" sz="2000"/>
          </a:p>
        </p:txBody>
      </p:sp>
    </p:spTree>
    <p:extLst>
      <p:ext uri="{BB962C8B-B14F-4D97-AF65-F5344CB8AC3E}">
        <p14:creationId xmlns:p14="http://schemas.microsoft.com/office/powerpoint/2010/main" val="3360132704"/>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03821"/>
          </a:xfrm>
        </p:spPr>
        <p:txBody>
          <a:bodyPr/>
          <a:lstStyle/>
          <a:p>
            <a:r>
              <a:rPr lang="en-US" smtClean="0"/>
              <a:t>General Rules for Design of Analog PCBs</a:t>
            </a:r>
            <a:endParaRPr lang="en-US"/>
          </a:p>
        </p:txBody>
      </p:sp>
      <p:sp>
        <p:nvSpPr>
          <p:cNvPr id="3" name="Content Placeholder 2"/>
          <p:cNvSpPr>
            <a:spLocks noGrp="1"/>
          </p:cNvSpPr>
          <p:nvPr>
            <p:ph idx="1"/>
          </p:nvPr>
        </p:nvSpPr>
        <p:spPr>
          <a:xfrm>
            <a:off x="838200" y="1184856"/>
            <a:ext cx="10515600" cy="4992107"/>
          </a:xfrm>
        </p:spPr>
        <p:txBody>
          <a:bodyPr>
            <a:normAutofit fontScale="92500"/>
          </a:bodyPr>
          <a:lstStyle/>
          <a:p>
            <a:pPr marL="0" indent="0">
              <a:buNone/>
            </a:pPr>
            <a:r>
              <a:rPr lang="en-US" smtClean="0"/>
              <a:t>A few general rules concerning design of PCBs for analog circuits are:</a:t>
            </a:r>
          </a:p>
          <a:p>
            <a:r>
              <a:rPr lang="en-US" sz="2200" smtClean="0"/>
              <a:t> Keep the signal path as short as possible. This will help to minimize both voltage drops through the conductors as well as electromagnetic interference by controlling loop areas.</a:t>
            </a:r>
          </a:p>
          <a:p>
            <a:r>
              <a:rPr lang="en-US" sz="2200" smtClean="0"/>
              <a:t> Provide separate analog and digital grounds and tie the two together only once.</a:t>
            </a:r>
          </a:p>
          <a:p>
            <a:r>
              <a:rPr lang="en-US" sz="2200" smtClean="0"/>
              <a:t> Provide one connection from the system ground to the actual earth ground.</a:t>
            </a:r>
          </a:p>
          <a:p>
            <a:r>
              <a:rPr lang="en-US" sz="2200" smtClean="0"/>
              <a:t> Connect capacitive shields once to provide a return path to the noise source.</a:t>
            </a:r>
          </a:p>
          <a:p>
            <a:r>
              <a:rPr lang="en-US" sz="2200" smtClean="0"/>
              <a:t> Magnetic shields must be made out of a highly permeable material to be effective.</a:t>
            </a:r>
          </a:p>
          <a:p>
            <a:r>
              <a:rPr lang="en-US" sz="2200" smtClean="0"/>
              <a:t> Metal should not be left electrically floating.</a:t>
            </a:r>
          </a:p>
          <a:p>
            <a:r>
              <a:rPr lang="en-US" sz="2200" smtClean="0"/>
              <a:t> Maintain the balance of a system to prevent common mode signals from becoming differential.</a:t>
            </a:r>
          </a:p>
          <a:p>
            <a:r>
              <a:rPr lang="en-US" sz="2200" smtClean="0"/>
              <a:t> Limit the bandwidth of the system to the required signal bandwidth.</a:t>
            </a:r>
          </a:p>
          <a:p>
            <a:r>
              <a:rPr lang="en-US" sz="2200" smtClean="0"/>
              <a:t> Keep loop areas small and always think as to where the currents will flow.</a:t>
            </a:r>
          </a:p>
          <a:p>
            <a:r>
              <a:rPr lang="en-US" sz="2200" smtClean="0"/>
              <a:t> Between the two PCBs, use twisted pair cable to improve the noise rejection of a system.</a:t>
            </a:r>
          </a:p>
          <a:p>
            <a:endParaRPr lang="en-US" smtClean="0"/>
          </a:p>
        </p:txBody>
      </p:sp>
    </p:spTree>
    <p:extLst>
      <p:ext uri="{BB962C8B-B14F-4D97-AF65-F5344CB8AC3E}">
        <p14:creationId xmlns:p14="http://schemas.microsoft.com/office/powerpoint/2010/main" val="371431039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29579"/>
          </a:xfrm>
        </p:spPr>
        <p:txBody>
          <a:bodyPr/>
          <a:lstStyle/>
          <a:p>
            <a:r>
              <a:rPr lang="en-US" smtClean="0"/>
              <a:t>Design Rules for Digital Circuits</a:t>
            </a:r>
            <a:endParaRPr lang="en-US"/>
          </a:p>
        </p:txBody>
      </p:sp>
      <p:sp>
        <p:nvSpPr>
          <p:cNvPr id="3" name="Content Placeholder 2"/>
          <p:cNvSpPr>
            <a:spLocks noGrp="1"/>
          </p:cNvSpPr>
          <p:nvPr>
            <p:ph idx="1"/>
          </p:nvPr>
        </p:nvSpPr>
        <p:spPr>
          <a:xfrm>
            <a:off x="838200" y="1275008"/>
            <a:ext cx="10515600" cy="4901955"/>
          </a:xfrm>
        </p:spPr>
        <p:txBody>
          <a:bodyPr>
            <a:normAutofit fontScale="70000" lnSpcReduction="20000"/>
          </a:bodyPr>
          <a:lstStyle/>
          <a:p>
            <a:r>
              <a:rPr lang="en-US" smtClean="0"/>
              <a:t>Until recently, the only task printed circuit boards were expected to perform was to provide electrical connectivity between various components and the conductors had to be of sufficient cross-sectional area to tolerate the necessary current without excessive over-heating. </a:t>
            </a:r>
          </a:p>
          <a:p>
            <a:r>
              <a:rPr lang="en-US" smtClean="0"/>
              <a:t>The conductor separation was so arranged that it should prevent voltage breakdown. The widespread use of digital integrated circuits has now resulted in devices with extremely fast switching speeds and rise times.</a:t>
            </a:r>
          </a:p>
          <a:p>
            <a:r>
              <a:rPr lang="en-US" smtClean="0"/>
              <a:t>Electromagnetic wave propagation characteristics have become important and need to be considered carefully. </a:t>
            </a:r>
          </a:p>
          <a:p>
            <a:r>
              <a:rPr lang="en-US" smtClean="0"/>
              <a:t>Under these circumstances, the printed circuit boards may act as transmission lines if the rise or fall time of the driving device is less than twice the propagation delay.</a:t>
            </a:r>
          </a:p>
          <a:p>
            <a:r>
              <a:rPr lang="en-US" smtClean="0"/>
              <a:t>It is essential to understand that it is the rise/fall time that is critical and not the operating frequency However, the frequency is dependent on rise/fall times, since the lower the value of the rise/fall time, the faster the operating frequency of the device. </a:t>
            </a:r>
          </a:p>
          <a:p>
            <a:r>
              <a:rPr lang="en-US" smtClean="0"/>
              <a:t>Under these situations, the transmission line effects become applicable and knowledge of the electrical characteristics associated with the conductors acting as transmission lines is essential. Then, the characteristic impedance must be matched to that of the receiving device to prevent reflection.</a:t>
            </a:r>
            <a:endParaRPr lang="en-US"/>
          </a:p>
        </p:txBody>
      </p:sp>
    </p:spTree>
    <p:extLst>
      <p:ext uri="{BB962C8B-B14F-4D97-AF65-F5344CB8AC3E}">
        <p14:creationId xmlns:p14="http://schemas.microsoft.com/office/powerpoint/2010/main" val="279892234"/>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793974"/>
          </a:xfrm>
        </p:spPr>
        <p:txBody>
          <a:bodyPr/>
          <a:lstStyle/>
          <a:p>
            <a:r>
              <a:rPr lang="en-US" smtClean="0"/>
              <a:t>Problems in Design of PCBs for Digital Circuits</a:t>
            </a:r>
            <a:endParaRPr lang="en-US"/>
          </a:p>
        </p:txBody>
      </p:sp>
      <p:sp>
        <p:nvSpPr>
          <p:cNvPr id="3" name="Content Placeholder 2"/>
          <p:cNvSpPr>
            <a:spLocks noGrp="1"/>
          </p:cNvSpPr>
          <p:nvPr>
            <p:ph idx="1"/>
          </p:nvPr>
        </p:nvSpPr>
        <p:spPr>
          <a:xfrm>
            <a:off x="838200" y="1378039"/>
            <a:ext cx="10515600" cy="4798924"/>
          </a:xfrm>
        </p:spPr>
        <p:txBody>
          <a:bodyPr>
            <a:normAutofit lnSpcReduction="10000"/>
          </a:bodyPr>
          <a:lstStyle/>
          <a:p>
            <a:r>
              <a:rPr lang="en-US" smtClean="0"/>
              <a:t>High frequency performance of printed circuit boards is becoming increasingly important in digital circuits and knowledge of electrical characteristics associated with conductors acting as transmission lines is essential </a:t>
            </a:r>
            <a:endParaRPr lang="en-US"/>
          </a:p>
          <a:p>
            <a:r>
              <a:rPr lang="en-US" smtClean="0"/>
              <a:t>The main problems that can affect digital PCBs, if they are not properly designed; are:</a:t>
            </a:r>
          </a:p>
          <a:p>
            <a:r>
              <a:rPr lang="en-US" smtClean="0"/>
              <a:t> Reflections (causing signal delays and double pulsing, i.e. conversion of one pulse into two or more pulses);</a:t>
            </a:r>
          </a:p>
          <a:p>
            <a:r>
              <a:rPr lang="en-US" smtClean="0"/>
              <a:t> Cross-talk (interference between neighbouring signal lines);</a:t>
            </a:r>
          </a:p>
          <a:p>
            <a:r>
              <a:rPr lang="en-US" smtClean="0"/>
              <a:t> Ground and supply signal noise; and</a:t>
            </a:r>
          </a:p>
          <a:p>
            <a:r>
              <a:rPr lang="en-US" smtClean="0"/>
              <a:t> Electromagnetic interference from pulse type electromagnetic fields.</a:t>
            </a:r>
            <a:endParaRPr lang="en-US"/>
          </a:p>
        </p:txBody>
      </p:sp>
    </p:spTree>
    <p:extLst>
      <p:ext uri="{BB962C8B-B14F-4D97-AF65-F5344CB8AC3E}">
        <p14:creationId xmlns:p14="http://schemas.microsoft.com/office/powerpoint/2010/main" val="55092141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General PCB Design Considerations</a:t>
            </a:r>
            <a:endParaRPr lang="en-US"/>
          </a:p>
        </p:txBody>
      </p:sp>
      <p:sp>
        <p:nvSpPr>
          <p:cNvPr id="3" name="Content Placeholder 2"/>
          <p:cNvSpPr>
            <a:spLocks noGrp="1"/>
          </p:cNvSpPr>
          <p:nvPr>
            <p:ph idx="1"/>
          </p:nvPr>
        </p:nvSpPr>
        <p:spPr/>
        <p:txBody>
          <a:bodyPr>
            <a:normAutofit fontScale="77500" lnSpcReduction="20000"/>
          </a:bodyPr>
          <a:lstStyle/>
          <a:p>
            <a:r>
              <a:rPr lang="en-US" smtClean="0"/>
              <a:t>The basic function of a printed circuit is to provide support for circuit components and to interconnect the components electrically. </a:t>
            </a:r>
          </a:p>
          <a:p>
            <a:r>
              <a:rPr lang="en-US" smtClean="0"/>
              <a:t>In order to achieve these objectives, various printed wiring types have been developed. </a:t>
            </a:r>
          </a:p>
          <a:p>
            <a:r>
              <a:rPr lang="en-US" smtClean="0"/>
              <a:t>They vary in base material (laminate), conductor type, number of conductor planes, rigidity, etc. </a:t>
            </a:r>
          </a:p>
          <a:p>
            <a:r>
              <a:rPr lang="en-US" smtClean="0"/>
              <a:t>It is therefore expected that the printed circuit designers are adequately familiar with the variations and their effect on cost, component placement, wiring density, delivery cycles and functional performance. </a:t>
            </a:r>
          </a:p>
          <a:p>
            <a:r>
              <a:rPr lang="en-US" smtClean="0"/>
              <a:t>No finished product is ever better than its original design or the material from which it is made. </a:t>
            </a:r>
          </a:p>
          <a:p>
            <a:r>
              <a:rPr lang="en-US" smtClean="0"/>
              <a:t>The manufacturing process, at best, can reproduce the design. </a:t>
            </a:r>
          </a:p>
          <a:p>
            <a:r>
              <a:rPr lang="en-US" smtClean="0"/>
              <a:t>The same is true with printed circuit boards. The need for formalizing design and layout methods and procedures thus assumes critical importance</a:t>
            </a:r>
            <a:endParaRPr lang="en-US"/>
          </a:p>
        </p:txBody>
      </p:sp>
    </p:spTree>
    <p:extLst>
      <p:ext uri="{BB962C8B-B14F-4D97-AF65-F5344CB8AC3E}">
        <p14:creationId xmlns:p14="http://schemas.microsoft.com/office/powerpoint/2010/main" val="1896029821"/>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45017" y="2451503"/>
            <a:ext cx="10515600" cy="1325563"/>
          </a:xfrm>
        </p:spPr>
        <p:txBody>
          <a:bodyPr/>
          <a:lstStyle/>
          <a:p>
            <a:pPr algn="ctr"/>
            <a:r>
              <a:rPr lang="en-US" smtClean="0"/>
              <a:t>PCB Fundamentals</a:t>
            </a:r>
            <a:endParaRPr lang="en-US"/>
          </a:p>
        </p:txBody>
      </p:sp>
    </p:spTree>
    <p:extLst>
      <p:ext uri="{BB962C8B-B14F-4D97-AF65-F5344CB8AC3E}">
        <p14:creationId xmlns:p14="http://schemas.microsoft.com/office/powerpoint/2010/main" val="5214772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1395211" y="128788"/>
            <a:ext cx="9144000" cy="991673"/>
          </a:xfrm>
        </p:spPr>
        <p:txBody>
          <a:bodyPr>
            <a:noAutofit/>
          </a:bodyPr>
          <a:lstStyle/>
          <a:p>
            <a:r>
              <a:rPr lang="en-US" sz="4400" smtClean="0"/>
              <a:t>Connectivity in electronic equipment</a:t>
            </a:r>
            <a:endParaRPr lang="en-US" sz="4400"/>
          </a:p>
        </p:txBody>
      </p:sp>
      <p:sp>
        <p:nvSpPr>
          <p:cNvPr id="3" name="Subtitle 2"/>
          <p:cNvSpPr>
            <a:spLocks noGrp="1"/>
          </p:cNvSpPr>
          <p:nvPr>
            <p:ph type="subTitle" idx="1"/>
          </p:nvPr>
        </p:nvSpPr>
        <p:spPr>
          <a:xfrm>
            <a:off x="1395211" y="1210615"/>
            <a:ext cx="9144000" cy="5177306"/>
          </a:xfrm>
        </p:spPr>
        <p:txBody>
          <a:bodyPr>
            <a:normAutofit fontScale="70000" lnSpcReduction="20000"/>
          </a:bodyPr>
          <a:lstStyle/>
          <a:p>
            <a:pPr marL="342900" indent="-342900" algn="l">
              <a:buFont typeface="Arial" pitchFamily="34" charset="0"/>
              <a:buChar char="•"/>
            </a:pPr>
            <a:r>
              <a:rPr lang="en-US"/>
              <a:t>Electronic equipment is a combination of electrical and electronic components connected to produce a certain designed function. In the era of vacuum tubes and even later, electronic equipment was constructed by hand wiring and by point-to-point soldering. </a:t>
            </a:r>
          </a:p>
          <a:p>
            <a:pPr marL="342900" indent="-342900" algn="l">
              <a:buFont typeface="Arial" pitchFamily="34" charset="0"/>
              <a:buChar char="•"/>
            </a:pPr>
            <a:r>
              <a:rPr lang="en-US" smtClean="0"/>
              <a:t>The </a:t>
            </a:r>
            <a:r>
              <a:rPr lang="en-US"/>
              <a:t>wires were </a:t>
            </a:r>
            <a:r>
              <a:rPr lang="en-US" smtClean="0"/>
              <a:t>stripped of </a:t>
            </a:r>
            <a:r>
              <a:rPr lang="en-US"/>
              <a:t>their insulation, tinned and soldered. Each discrete component was installed by hand, </a:t>
            </a:r>
            <a:r>
              <a:rPr lang="en-US" smtClean="0"/>
              <a:t>electrically and </a:t>
            </a:r>
            <a:r>
              <a:rPr lang="en-US"/>
              <a:t>mechanically. </a:t>
            </a:r>
            <a:endParaRPr lang="en-US" smtClean="0"/>
          </a:p>
          <a:p>
            <a:pPr marL="342900" indent="-342900" algn="l">
              <a:buFont typeface="Arial" pitchFamily="34" charset="0"/>
              <a:buChar char="•"/>
            </a:pPr>
            <a:r>
              <a:rPr lang="en-US" smtClean="0"/>
              <a:t>The </a:t>
            </a:r>
            <a:r>
              <a:rPr lang="en-US"/>
              <a:t>equipment was obviously large, awkward and bulky. </a:t>
            </a:r>
            <a:endParaRPr lang="en-US" smtClean="0"/>
          </a:p>
          <a:p>
            <a:pPr marL="342900" indent="-342900" algn="l">
              <a:buFont typeface="Arial" pitchFamily="34" charset="0"/>
              <a:buChar char="•"/>
            </a:pPr>
            <a:r>
              <a:rPr lang="en-US" smtClean="0"/>
              <a:t>It </a:t>
            </a:r>
            <a:r>
              <a:rPr lang="en-US"/>
              <a:t>was difficult to meet the demanding requirements for the use of this equipment in aircrafts, the health sector and home emergency uses, thereby necessitating the development of smaller and more compact electronic equipment.</a:t>
            </a:r>
          </a:p>
          <a:p>
            <a:pPr marL="342900" indent="-342900" algn="l">
              <a:buFont typeface="Arial" pitchFamily="34" charset="0"/>
              <a:buChar char="•"/>
            </a:pPr>
            <a:r>
              <a:rPr lang="en-US"/>
              <a:t>A natural evolution took place in several areas. </a:t>
            </a:r>
            <a:endParaRPr lang="en-US" smtClean="0"/>
          </a:p>
          <a:p>
            <a:pPr marL="342900" indent="-342900" algn="l">
              <a:buFont typeface="Arial" pitchFamily="34" charset="0"/>
              <a:buChar char="•"/>
            </a:pPr>
            <a:r>
              <a:rPr lang="en-US" smtClean="0"/>
              <a:t>Smaller </a:t>
            </a:r>
            <a:r>
              <a:rPr lang="en-US"/>
              <a:t>components were developed and modular design became popular, basically intended to decrease the time between unit failure and repair due to easy replaceability. </a:t>
            </a:r>
            <a:endParaRPr lang="en-US" smtClean="0"/>
          </a:p>
          <a:p>
            <a:pPr marL="342900" indent="-342900" algn="l">
              <a:buFont typeface="Arial" pitchFamily="34" charset="0"/>
              <a:buChar char="•"/>
            </a:pPr>
            <a:r>
              <a:rPr lang="en-US" smtClean="0"/>
              <a:t>The </a:t>
            </a:r>
            <a:r>
              <a:rPr lang="en-US"/>
              <a:t>use of miniaturization and sub-miniaturization in electronic equipment design gave birth to a new technique in inter-component wiring and assembly that is popularly known as the </a:t>
            </a:r>
            <a:r>
              <a:rPr lang="en-US" b="1" i="1"/>
              <a:t>printed circuit board</a:t>
            </a:r>
            <a:r>
              <a:rPr lang="en-US"/>
              <a:t>. </a:t>
            </a:r>
            <a:endParaRPr lang="en-US" smtClean="0"/>
          </a:p>
          <a:p>
            <a:pPr marL="342900" indent="-342900" algn="l">
              <a:buFont typeface="Arial" pitchFamily="34" charset="0"/>
              <a:buChar char="•"/>
            </a:pPr>
            <a:r>
              <a:rPr lang="en-US" smtClean="0"/>
              <a:t>The </a:t>
            </a:r>
            <a:r>
              <a:rPr lang="en-US"/>
              <a:t>printed circuit board provides both the physical structure for mounting and holding electronic components as well as the electrical interconnection between components.</a:t>
            </a:r>
          </a:p>
          <a:p>
            <a:pPr marL="342900" indent="-342900" algn="l">
              <a:buFont typeface="Arial" pitchFamily="34" charset="0"/>
              <a:buChar char="•"/>
            </a:pPr>
            <a:r>
              <a:rPr lang="en-US"/>
              <a:t>Printed circuit board is usually abbreviated as PCB and quite often referred to as </a:t>
            </a:r>
            <a:r>
              <a:rPr lang="en-US" i="1"/>
              <a:t>board</a:t>
            </a:r>
            <a:r>
              <a:rPr lang="en-US"/>
              <a:t>. However, in the USA, the term PWB (</a:t>
            </a:r>
            <a:r>
              <a:rPr lang="en-US" i="1"/>
              <a:t>Printed Wiring Board</a:t>
            </a:r>
            <a:r>
              <a:rPr lang="en-US"/>
              <a:t>) is more often used instead of PCB.</a:t>
            </a:r>
          </a:p>
          <a:p>
            <a:pPr algn="l"/>
            <a:endParaRPr lang="en-US"/>
          </a:p>
        </p:txBody>
      </p:sp>
    </p:spTree>
    <p:extLst>
      <p:ext uri="{BB962C8B-B14F-4D97-AF65-F5344CB8AC3E}">
        <p14:creationId xmlns:p14="http://schemas.microsoft.com/office/powerpoint/2010/main" val="36761824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smtClean="0"/>
              <a:t>Advantages of Printed Circuit Boards</a:t>
            </a:r>
            <a:endParaRPr lang="en-US"/>
          </a:p>
        </p:txBody>
      </p:sp>
      <p:sp>
        <p:nvSpPr>
          <p:cNvPr id="3" name="Content Placeholder 2"/>
          <p:cNvSpPr>
            <a:spLocks noGrp="1"/>
          </p:cNvSpPr>
          <p:nvPr>
            <p:ph idx="1"/>
          </p:nvPr>
        </p:nvSpPr>
        <p:spPr>
          <a:xfrm>
            <a:off x="838200" y="1825624"/>
            <a:ext cx="10515600" cy="4665327"/>
          </a:xfrm>
        </p:spPr>
        <p:txBody>
          <a:bodyPr>
            <a:normAutofit fontScale="70000" lnSpcReduction="20000"/>
          </a:bodyPr>
          <a:lstStyle/>
          <a:p>
            <a:pPr marL="0" indent="0">
              <a:buNone/>
            </a:pPr>
            <a:r>
              <a:rPr lang="en-US" smtClean="0"/>
              <a:t>There </a:t>
            </a:r>
            <a:r>
              <a:rPr lang="en-US"/>
              <a:t>are many good reasons for using printed circuit boards instead of other interconnection wiring methods and component mounting techniques, some of which are as follows:</a:t>
            </a:r>
          </a:p>
          <a:p>
            <a:pPr marL="0" indent="0">
              <a:buNone/>
            </a:pPr>
            <a:endParaRPr lang="en-US"/>
          </a:p>
          <a:p>
            <a:pPr lvl="0"/>
            <a:r>
              <a:rPr lang="en-US"/>
              <a:t>The size of component assembly is reduced with a corresponding decrease in weight.</a:t>
            </a:r>
          </a:p>
          <a:p>
            <a:pPr lvl="0"/>
            <a:r>
              <a:rPr lang="en-US"/>
              <a:t>Quantity production can be achieved at lower unit cost.</a:t>
            </a:r>
          </a:p>
          <a:p>
            <a:pPr lvl="0"/>
            <a:r>
              <a:rPr lang="en-US"/>
              <a:t>Component wiring and assembly can be mechanized.</a:t>
            </a:r>
          </a:p>
          <a:p>
            <a:pPr lvl="0"/>
            <a:r>
              <a:rPr lang="en-US"/>
              <a:t>Circuit characteristics can be maintained without introducing variation in inter-circuit capacitance.</a:t>
            </a:r>
          </a:p>
          <a:p>
            <a:pPr lvl="0"/>
            <a:r>
              <a:rPr lang="en-US"/>
              <a:t>They ensure a high level of repeatability and offer uniformity of electrical characteristics from assembly to assembly.</a:t>
            </a:r>
          </a:p>
          <a:p>
            <a:pPr lvl="0"/>
            <a:r>
              <a:rPr lang="en-US"/>
              <a:t>The location of parts is fixed, which simplifies identification and maintenance of electronic equipment and systems.</a:t>
            </a:r>
          </a:p>
          <a:p>
            <a:pPr lvl="0"/>
            <a:r>
              <a:rPr lang="en-US"/>
              <a:t>Inspection time is reduced because printed circuitry eliminates the probability of error.</a:t>
            </a:r>
          </a:p>
          <a:p>
            <a:pPr lvl="0"/>
            <a:r>
              <a:rPr lang="en-US"/>
              <a:t>Printed wiring personnel require minimal technical skills and training. Chances of mis- wiring or short-circuited wiring are minimized.</a:t>
            </a:r>
          </a:p>
          <a:p>
            <a:pPr marL="0" indent="0">
              <a:buNone/>
            </a:pPr>
            <a:endParaRPr lang="en-US"/>
          </a:p>
          <a:p>
            <a:endParaRPr lang="en-US"/>
          </a:p>
        </p:txBody>
      </p:sp>
    </p:spTree>
    <p:extLst>
      <p:ext uri="{BB962C8B-B14F-4D97-AF65-F5344CB8AC3E}">
        <p14:creationId xmlns:p14="http://schemas.microsoft.com/office/powerpoint/2010/main" val="1119411169"/>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688994"/>
          </a:xfrm>
        </p:spPr>
        <p:txBody>
          <a:bodyPr>
            <a:normAutofit fontScale="90000"/>
          </a:bodyPr>
          <a:lstStyle/>
          <a:p>
            <a:r>
              <a:rPr lang="en-US" b="1" kern="0" smtClean="0">
                <a:solidFill>
                  <a:srgbClr val="252525"/>
                </a:solidFill>
                <a:effectLst/>
                <a:latin typeface="Arial" pitchFamily="34" charset="0"/>
                <a:ea typeface="Arial" pitchFamily="34" charset="0"/>
              </a:rPr>
              <a:t>Components</a:t>
            </a:r>
            <a:r>
              <a:rPr lang="en-US" b="1" kern="0" spc="5"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of</a:t>
            </a:r>
            <a:r>
              <a:rPr lang="en-US" b="1" kern="0" spc="5"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a</a:t>
            </a:r>
            <a:r>
              <a:rPr lang="en-US" b="1" kern="0" spc="5"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Printed</a:t>
            </a:r>
            <a:r>
              <a:rPr lang="en-US" b="1" kern="0" spc="5"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Circuit</a:t>
            </a:r>
            <a:r>
              <a:rPr lang="en-US" b="1" kern="0" spc="5"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Board</a:t>
            </a:r>
            <a:r>
              <a:rPr lang="en-US" b="1" kern="0" spc="40" smtClean="0">
                <a:solidFill>
                  <a:srgbClr val="252525"/>
                </a:solidFill>
                <a:effectLst/>
                <a:latin typeface="Arial" pitchFamily="34" charset="0"/>
                <a:ea typeface="Arial" pitchFamily="34" charset="0"/>
              </a:rPr>
              <a:t> </a:t>
            </a:r>
            <a:br>
              <a:rPr lang="en-US" b="1" kern="0" smtClean="0">
                <a:effectLst/>
                <a:latin typeface="Arial" pitchFamily="34" charset="0"/>
                <a:ea typeface="Arial" pitchFamily="34" charset="0"/>
              </a:rPr>
            </a:br>
            <a:endParaRPr lang="en-US"/>
          </a:p>
        </p:txBody>
      </p:sp>
      <p:sp>
        <p:nvSpPr>
          <p:cNvPr id="3" name="Content Placeholder 2"/>
          <p:cNvSpPr>
            <a:spLocks noGrp="1"/>
          </p:cNvSpPr>
          <p:nvPr>
            <p:ph idx="1"/>
          </p:nvPr>
        </p:nvSpPr>
        <p:spPr>
          <a:xfrm>
            <a:off x="838200" y="1054118"/>
            <a:ext cx="10515600" cy="5122845"/>
          </a:xfrm>
        </p:spPr>
        <p:txBody>
          <a:bodyPr>
            <a:normAutofit fontScale="77500" lnSpcReduction="20000"/>
          </a:bodyPr>
          <a:lstStyle/>
          <a:p>
            <a:pPr marL="0" marR="0" indent="0" algn="just">
              <a:spcBef>
                <a:spcPts val="1315"/>
              </a:spcBef>
              <a:spcAft>
                <a:spcPct val="0"/>
              </a:spcAft>
              <a:buNone/>
            </a:pPr>
            <a:r>
              <a:rPr lang="en-US" smtClean="0">
                <a:solidFill>
                  <a:srgbClr val="252525"/>
                </a:solidFill>
                <a:effectLst/>
                <a:latin typeface="Times New Roman" panose="02020603050405020304" pitchFamily="18" charset="0"/>
                <a:ea typeface="Times New Roman" panose="02020603050405020304" pitchFamily="18" charset="0"/>
              </a:rPr>
              <a:t>The</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essential</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components</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of</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printed</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circuit</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board</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are:</a:t>
            </a:r>
          </a:p>
          <a:p>
            <a:pPr marL="0" marR="0" indent="0" algn="just">
              <a:spcBef>
                <a:spcPts val="1315"/>
              </a:spcBef>
              <a:spcAft>
                <a:spcPct val="0"/>
              </a:spcAft>
              <a:buNone/>
            </a:pPr>
            <a:endParaRPr lang="en-US" smtClean="0">
              <a:effectLst/>
              <a:latin typeface="Times New Roman" panose="02020603050405020304" pitchFamily="18" charset="0"/>
              <a:ea typeface="Times New Roman" panose="02020603050405020304" pitchFamily="18" charset="0"/>
            </a:endParaRPr>
          </a:p>
          <a:p>
            <a:pPr marL="342900" marR="86360" lvl="0" indent="-342900" algn="just">
              <a:lnSpc>
                <a:spcPct val="83000"/>
              </a:lnSpc>
              <a:spcBef>
                <a:spcPts val="235"/>
              </a:spcBef>
              <a:spcAft>
                <a:spcPct val="0"/>
              </a:spcAft>
              <a:buClr>
                <a:srgbClr val="252525"/>
              </a:buClr>
              <a:buSzPts val="1100"/>
              <a:buFont typeface="Lucida Sans Unicode" panose="020b0602030504020204" pitchFamily="34" charset="0"/>
              <a:buChar char="●"/>
              <a:tabLst>
                <a:tab pos="533400"/>
              </a:tabLst>
            </a:pPr>
            <a:r>
              <a:rPr lang="en-US" smtClean="0">
                <a:solidFill>
                  <a:srgbClr val="252525"/>
                </a:solidFill>
                <a:effectLst/>
                <a:latin typeface="Times New Roman" panose="02020603050405020304" pitchFamily="18" charset="0"/>
                <a:ea typeface="Lucida Sans Unicode" panose="020b0602030504020204" pitchFamily="34" charset="0"/>
              </a:rPr>
              <a:t>The </a:t>
            </a:r>
            <a:r>
              <a:rPr lang="en-US" i="1" smtClean="0">
                <a:solidFill>
                  <a:srgbClr val="252525"/>
                </a:solidFill>
                <a:effectLst/>
                <a:latin typeface="Times New Roman" panose="02020603050405020304" pitchFamily="18" charset="0"/>
                <a:ea typeface="Lucida Sans Unicode" panose="020b0602030504020204" pitchFamily="34" charset="0"/>
              </a:rPr>
              <a:t>base</a:t>
            </a:r>
            <a:r>
              <a:rPr lang="en-US" smtClean="0">
                <a:solidFill>
                  <a:srgbClr val="252525"/>
                </a:solidFill>
                <a:effectLst/>
                <a:latin typeface="Times New Roman" panose="02020603050405020304" pitchFamily="18" charset="0"/>
                <a:ea typeface="Lucida Sans Unicode" panose="020b0602030504020204" pitchFamily="34" charset="0"/>
              </a:rPr>
              <a:t>, which is a thin board of insulating material, rigid or flexible, which supports all</a:t>
            </a:r>
            <a:r>
              <a:rPr lang="en-US" spc="-260" smtClean="0">
                <a:solidFill>
                  <a:srgbClr val="252525"/>
                </a:solidFill>
                <a:effectLst/>
                <a:latin typeface="Times New Roman" panose="02020603050405020304" pitchFamily="18" charset="0"/>
                <a:ea typeface="Lucida Sans Unicode" panose="020b0602030504020204" pitchFamily="34" charset="0"/>
              </a:rPr>
              <a:t> </a:t>
            </a:r>
            <a:r>
              <a:rPr lang="en-US" smtClean="0">
                <a:solidFill>
                  <a:srgbClr val="252525"/>
                </a:solidFill>
                <a:effectLst/>
                <a:latin typeface="Times New Roman" panose="02020603050405020304" pitchFamily="18" charset="0"/>
                <a:ea typeface="Lucida Sans Unicode" panose="020b0602030504020204" pitchFamily="34" charset="0"/>
              </a:rPr>
              <a:t>conductors and components; and</a:t>
            </a:r>
            <a:endParaRPr lang="en-US" smtClean="0">
              <a:effectLst/>
              <a:latin typeface="Times New Roman" panose="02020603050405020304" pitchFamily="18" charset="0"/>
              <a:ea typeface="Lucida Sans Unicode" panose="020b0602030504020204" pitchFamily="34" charset="0"/>
            </a:endParaRPr>
          </a:p>
          <a:p>
            <a:pPr marL="342900" marR="86360" lvl="0" indent="-342900" algn="just">
              <a:lnSpc>
                <a:spcPct val="83000"/>
              </a:lnSpc>
              <a:spcBef>
                <a:spcPts val="280"/>
              </a:spcBef>
              <a:spcAft>
                <a:spcPct val="0"/>
              </a:spcAft>
              <a:buClr>
                <a:srgbClr val="252525"/>
              </a:buClr>
              <a:buSzPts val="1100"/>
              <a:buFont typeface="Lucida Sans Unicode" panose="020b0602030504020204" pitchFamily="34" charset="0"/>
              <a:buChar char="●"/>
              <a:tabLst>
                <a:tab pos="533400"/>
              </a:tabLst>
            </a:pPr>
            <a:r>
              <a:rPr lang="en-US" smtClean="0">
                <a:solidFill>
                  <a:srgbClr val="252525"/>
                </a:solidFill>
                <a:effectLst/>
                <a:latin typeface="Times New Roman" panose="02020603050405020304" pitchFamily="18" charset="0"/>
                <a:ea typeface="Lucida Sans Unicode" panose="020b0602030504020204" pitchFamily="34" charset="0"/>
              </a:rPr>
              <a:t>The </a:t>
            </a:r>
            <a:r>
              <a:rPr lang="en-US" i="1" smtClean="0">
                <a:solidFill>
                  <a:srgbClr val="252525"/>
                </a:solidFill>
                <a:effectLst/>
                <a:latin typeface="Times New Roman" panose="02020603050405020304" pitchFamily="18" charset="0"/>
                <a:ea typeface="Lucida Sans Unicode" panose="020b0602030504020204" pitchFamily="34" charset="0"/>
              </a:rPr>
              <a:t>conductors</a:t>
            </a:r>
            <a:r>
              <a:rPr lang="en-US" smtClean="0">
                <a:solidFill>
                  <a:srgbClr val="252525"/>
                </a:solidFill>
                <a:effectLst/>
                <a:latin typeface="Times New Roman" panose="02020603050405020304" pitchFamily="18" charset="0"/>
                <a:ea typeface="Lucida Sans Unicode" panose="020b0602030504020204" pitchFamily="34" charset="0"/>
              </a:rPr>
              <a:t>, normally of high purity copper in the form of thin strips of appropriate</a:t>
            </a:r>
            <a:r>
              <a:rPr lang="en-US" spc="5" smtClean="0">
                <a:solidFill>
                  <a:srgbClr val="252525"/>
                </a:solidFill>
                <a:effectLst/>
                <a:latin typeface="Times New Roman" panose="02020603050405020304" pitchFamily="18" charset="0"/>
                <a:ea typeface="Lucida Sans Unicode" panose="020b0602030504020204" pitchFamily="34" charset="0"/>
              </a:rPr>
              <a:t> </a:t>
            </a:r>
            <a:r>
              <a:rPr lang="en-US" smtClean="0">
                <a:solidFill>
                  <a:srgbClr val="252525"/>
                </a:solidFill>
                <a:effectLst/>
                <a:latin typeface="Times New Roman" panose="02020603050405020304" pitchFamily="18" charset="0"/>
                <a:ea typeface="Lucida Sans Unicode" panose="020b0602030504020204" pitchFamily="34" charset="0"/>
              </a:rPr>
              <a:t>shapes firmly attached to the base material.</a:t>
            </a:r>
          </a:p>
          <a:p>
            <a:pPr marL="0" marR="86360" lvl="0" indent="0" algn="just">
              <a:lnSpc>
                <a:spcPct val="83000"/>
              </a:lnSpc>
              <a:spcBef>
                <a:spcPts val="280"/>
              </a:spcBef>
              <a:spcAft>
                <a:spcPct val="0"/>
              </a:spcAft>
              <a:buClr>
                <a:srgbClr val="252525"/>
              </a:buClr>
              <a:buSzPts val="1100"/>
              <a:buNone/>
              <a:tabLst>
                <a:tab pos="533400"/>
              </a:tabLst>
            </a:pPr>
            <a:endParaRPr lang="en-US">
              <a:solidFill>
                <a:srgbClr val="252525"/>
              </a:solidFill>
              <a:latin typeface="Times New Roman" panose="02020603050405020304" pitchFamily="18" charset="0"/>
              <a:ea typeface="Lucida Sans Unicode" panose="020b0602030504020204" pitchFamily="34" charset="0"/>
            </a:endParaRPr>
          </a:p>
          <a:p>
            <a:pPr marL="0" marR="86360" lvl="0" indent="0" algn="just">
              <a:lnSpc>
                <a:spcPct val="83000"/>
              </a:lnSpc>
              <a:spcBef>
                <a:spcPts val="280"/>
              </a:spcBef>
              <a:spcAft>
                <a:spcPct val="0"/>
              </a:spcAft>
              <a:buClr>
                <a:srgbClr val="252525"/>
              </a:buClr>
              <a:buSzPts val="1100"/>
              <a:buNone/>
              <a:tabLst>
                <a:tab pos="533400"/>
              </a:tabLst>
            </a:pPr>
            <a:endParaRPr lang="en-US" smtClean="0">
              <a:effectLst/>
              <a:latin typeface="Times New Roman" panose="02020603050405020304" pitchFamily="18" charset="0"/>
              <a:ea typeface="Lucida Sans Unicode" panose="020b0602030504020204" pitchFamily="34" charset="0"/>
            </a:endParaRPr>
          </a:p>
          <a:p>
            <a:r>
              <a:rPr lang="en-US" smtClean="0"/>
              <a:t>The </a:t>
            </a:r>
            <a:r>
              <a:rPr lang="en-US" i="1" smtClean="0"/>
              <a:t>base </a:t>
            </a:r>
            <a:r>
              <a:rPr lang="en-US" smtClean="0"/>
              <a:t>provides mechanical support to all copper areas and all components attached to the copper. The electrical properties of the completed circuit depend upon the dielectric properties of the base material and must therefore, be known and appropriately controlled.</a:t>
            </a:r>
          </a:p>
          <a:p>
            <a:r>
              <a:rPr lang="en-US" smtClean="0"/>
              <a:t>The </a:t>
            </a:r>
            <a:r>
              <a:rPr lang="en-US" i="1" smtClean="0"/>
              <a:t>conductors </a:t>
            </a:r>
            <a:r>
              <a:rPr lang="en-US" smtClean="0"/>
              <a:t>provide not only the electrical connections between components but also solderable attachment points for the same.</a:t>
            </a:r>
          </a:p>
          <a:p>
            <a:r>
              <a:rPr lang="en-US" smtClean="0"/>
              <a:t>When the completed board provides mechanical support and all necessary electrical connections to the components, it is essentially a Printed Wiring Board or Printed Circuit Board. The term </a:t>
            </a:r>
            <a:r>
              <a:rPr lang="en-US" i="1" smtClean="0"/>
              <a:t>printed </a:t>
            </a:r>
            <a:r>
              <a:rPr lang="en-US" smtClean="0"/>
              <a:t>became popular because the conductive areas are usually generated by means of a printing process like screen printing or photo-engraving, which are commonly used to print drawings or inscriptions.</a:t>
            </a:r>
          </a:p>
          <a:p>
            <a:endParaRPr lang="en-US"/>
          </a:p>
        </p:txBody>
      </p:sp>
      <p:sp>
        <p:nvSpPr>
          <p:cNvPr id="4" name="Rectangle 3"/>
          <p:cNvSpPr/>
          <p:nvPr/>
        </p:nvSpPr>
        <p:spPr>
          <a:xfrm>
            <a:off x="3048000" y="1054119"/>
            <a:ext cx="6096000" cy="800219"/>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en-US" sz="1400"/>
            </a:br>
            <a:br>
              <a:rPr lang="en-US" sz="1400" smtClean="0">
                <a:effectLst/>
                <a:latin typeface="Times New Roman" panose="02020603050405020304" pitchFamily="18" charset="0"/>
                <a:ea typeface="Times New Roman" panose="02020603050405020304" pitchFamily="18" charset="0"/>
              </a:rPr>
            </a:br>
            <a:endParaRPr lang="en-US"/>
          </a:p>
        </p:txBody>
      </p:sp>
    </p:spTree>
    <p:extLst>
      <p:ext uri="{BB962C8B-B14F-4D97-AF65-F5344CB8AC3E}">
        <p14:creationId xmlns:p14="http://schemas.microsoft.com/office/powerpoint/2010/main" val="922528023"/>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b="1" kern="0" smtClean="0">
                <a:solidFill>
                  <a:srgbClr val="252525"/>
                </a:solidFill>
                <a:effectLst/>
                <a:latin typeface="Arial" pitchFamily="34" charset="0"/>
                <a:ea typeface="Arial" pitchFamily="34" charset="0"/>
              </a:rPr>
              <a:t>Classification</a:t>
            </a:r>
            <a:r>
              <a:rPr lang="en-US" b="1" kern="0" spc="5"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of</a:t>
            </a:r>
            <a:r>
              <a:rPr lang="en-US" b="1" kern="0" spc="400"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Printed</a:t>
            </a:r>
            <a:r>
              <a:rPr lang="en-US" b="1" kern="0" spc="5"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Circuit</a:t>
            </a:r>
            <a:r>
              <a:rPr lang="en-US" b="1" kern="0" spc="5" smtClean="0">
                <a:solidFill>
                  <a:srgbClr val="252525"/>
                </a:solidFill>
                <a:effectLst/>
                <a:latin typeface="Arial" pitchFamily="34" charset="0"/>
                <a:ea typeface="Arial" pitchFamily="34" charset="0"/>
              </a:rPr>
              <a:t> </a:t>
            </a:r>
            <a:r>
              <a:rPr lang="en-US" b="1" kern="0" smtClean="0">
                <a:solidFill>
                  <a:srgbClr val="252525"/>
                </a:solidFill>
                <a:effectLst/>
                <a:latin typeface="Arial" pitchFamily="34" charset="0"/>
                <a:ea typeface="Arial" pitchFamily="34" charset="0"/>
              </a:rPr>
              <a:t>Boards</a:t>
            </a:r>
            <a:br>
              <a:rPr lang="en-US" b="1" kern="0" smtClean="0">
                <a:effectLst/>
                <a:latin typeface="Arial" pitchFamily="34" charset="0"/>
                <a:ea typeface="Arial" pitchFamily="34" charset="0"/>
              </a:rPr>
            </a:br>
            <a:endParaRPr lang="en-US"/>
          </a:p>
        </p:txBody>
      </p:sp>
      <p:sp>
        <p:nvSpPr>
          <p:cNvPr id="3" name="Content Placeholder 2"/>
          <p:cNvSpPr>
            <a:spLocks noGrp="1"/>
          </p:cNvSpPr>
          <p:nvPr>
            <p:ph idx="1"/>
          </p:nvPr>
        </p:nvSpPr>
        <p:spPr/>
        <p:txBody>
          <a:bodyPr/>
          <a:lstStyle/>
          <a:p>
            <a:r>
              <a:rPr lang="en-US" smtClean="0">
                <a:solidFill>
                  <a:srgbClr val="252525"/>
                </a:solidFill>
                <a:effectLst/>
                <a:latin typeface="Times New Roman" panose="02020603050405020304" pitchFamily="18" charset="0"/>
                <a:ea typeface="Times New Roman" panose="02020603050405020304" pitchFamily="18" charset="0"/>
              </a:rPr>
              <a:t>Printed</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Circuit</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Boards</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may</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be</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classified</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according</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to</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their</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various</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attributes,</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often</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with</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ambiguous</a:t>
            </a:r>
            <a:r>
              <a:rPr lang="en-US" spc="-2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results. They were traditionally divided into three classes according to their use and applications,</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and</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were commonly referred</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to as </a:t>
            </a:r>
          </a:p>
          <a:p>
            <a:pPr marL="1885950" lvl="3" indent="-514350">
              <a:buFont typeface="+mj-lt"/>
              <a:buAutoNum type="arabicPeriod"/>
            </a:pPr>
            <a:r>
              <a:rPr lang="en-US" sz="2800" b="1" smtClean="0">
                <a:solidFill>
                  <a:srgbClr val="252525"/>
                </a:solidFill>
                <a:effectLst/>
                <a:latin typeface="Times New Roman" panose="02020603050405020304" pitchFamily="18" charset="0"/>
                <a:ea typeface="Times New Roman" panose="02020603050405020304" pitchFamily="18" charset="0"/>
              </a:rPr>
              <a:t>consumer,</a:t>
            </a:r>
            <a:r>
              <a:rPr lang="en-US" sz="2800" b="1" spc="-5" smtClean="0">
                <a:solidFill>
                  <a:srgbClr val="252525"/>
                </a:solidFill>
                <a:effectLst/>
                <a:latin typeface="Times New Roman" panose="02020603050405020304" pitchFamily="18" charset="0"/>
                <a:ea typeface="Times New Roman" panose="02020603050405020304" pitchFamily="18" charset="0"/>
              </a:rPr>
              <a:t> </a:t>
            </a:r>
          </a:p>
          <a:p>
            <a:pPr marL="1885950" lvl="3" indent="-514350">
              <a:buFont typeface="+mj-lt"/>
              <a:buAutoNum type="arabicPeriod"/>
            </a:pPr>
            <a:r>
              <a:rPr lang="en-US" sz="2800" b="1" smtClean="0">
                <a:solidFill>
                  <a:srgbClr val="252525"/>
                </a:solidFill>
                <a:effectLst/>
                <a:latin typeface="Times New Roman" panose="02020603050405020304" pitchFamily="18" charset="0"/>
                <a:ea typeface="Times New Roman" panose="02020603050405020304" pitchFamily="18" charset="0"/>
              </a:rPr>
              <a:t>professional and </a:t>
            </a:r>
          </a:p>
          <a:p>
            <a:pPr marL="1885950" lvl="3" indent="-514350">
              <a:buFont typeface="+mj-lt"/>
              <a:buAutoNum type="arabicPeriod"/>
            </a:pPr>
            <a:r>
              <a:rPr lang="en-US" sz="2800" b="1" smtClean="0">
                <a:solidFill>
                  <a:srgbClr val="252525"/>
                </a:solidFill>
                <a:effectLst/>
                <a:latin typeface="Times New Roman" panose="02020603050405020304" pitchFamily="18" charset="0"/>
                <a:ea typeface="Times New Roman" panose="02020603050405020304" pitchFamily="18" charset="0"/>
              </a:rPr>
              <a:t>high reliability</a:t>
            </a:r>
            <a:r>
              <a:rPr lang="en-US" sz="2800" b="1" spc="-5" smtClean="0">
                <a:solidFill>
                  <a:srgbClr val="252525"/>
                </a:solidFill>
                <a:effectLst/>
                <a:latin typeface="Times New Roman" panose="02020603050405020304" pitchFamily="18" charset="0"/>
                <a:ea typeface="Times New Roman" panose="02020603050405020304" pitchFamily="18" charset="0"/>
              </a:rPr>
              <a:t> </a:t>
            </a:r>
            <a:r>
              <a:rPr lang="en-US" sz="2800" b="1" smtClean="0">
                <a:solidFill>
                  <a:srgbClr val="252525"/>
                </a:solidFill>
                <a:effectLst/>
                <a:latin typeface="Times New Roman" panose="02020603050405020304" pitchFamily="18" charset="0"/>
                <a:ea typeface="Times New Roman" panose="02020603050405020304" pitchFamily="18" charset="0"/>
              </a:rPr>
              <a:t>boards</a:t>
            </a:r>
            <a:r>
              <a:rPr lang="en-US" sz="2400" b="1" smtClean="0">
                <a:solidFill>
                  <a:srgbClr val="252525"/>
                </a:solidFill>
                <a:effectLst/>
                <a:latin typeface="Times New Roman" panose="02020603050405020304" pitchFamily="18" charset="0"/>
                <a:ea typeface="Times New Roman" panose="02020603050405020304" pitchFamily="18" charset="0"/>
              </a:rPr>
              <a:t>.</a:t>
            </a:r>
            <a:endParaRPr lang="en-US" sz="2400" b="1" smtClean="0">
              <a:effectLst/>
              <a:latin typeface="Times New Roman" panose="02020603050405020304" pitchFamily="18" charset="0"/>
              <a:ea typeface="Times New Roman" panose="02020603050405020304" pitchFamily="18" charset="0"/>
            </a:endParaRPr>
          </a:p>
          <a:p>
            <a:endParaRPr lang="en-US"/>
          </a:p>
        </p:txBody>
      </p:sp>
    </p:spTree>
    <p:extLst>
      <p:ext uri="{BB962C8B-B14F-4D97-AF65-F5344CB8AC3E}">
        <p14:creationId xmlns:p14="http://schemas.microsoft.com/office/powerpoint/2010/main" val="3637078847"/>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Content Placeholder 3"/>
          <p:cNvSpPr>
            <a:spLocks noGrp="1"/>
          </p:cNvSpPr>
          <p:nvPr>
            <p:ph idx="1"/>
          </p:nvPr>
        </p:nvSpPr>
        <p:spPr>
          <a:xfrm>
            <a:off x="490472" y="280160"/>
            <a:ext cx="10515600" cy="5847755"/>
          </a:xfrm>
          <a:prstGeom prst="rect">
            <a:avLst/>
          </a:prstGeom>
        </p:spPr>
        <p:txBody>
          <a:bodyPr>
            <a:spAutoFit/>
          </a:bodyPr>
          <a:lstStyle/>
          <a:p>
            <a:pPr marL="75565" marR="86360" indent="152400" algn="just">
              <a:lnSpc>
                <a:spcPct val="100000"/>
              </a:lnSpc>
              <a:spcBef>
                <a:spcPts val="405"/>
              </a:spcBef>
            </a:pPr>
            <a:r>
              <a:rPr lang="en-US" b="1" smtClean="0">
                <a:solidFill>
                  <a:srgbClr val="252525"/>
                </a:solidFill>
                <a:effectLst/>
                <a:latin typeface="Times New Roman" panose="02020603050405020304" pitchFamily="18" charset="0"/>
                <a:ea typeface="Times New Roman" panose="02020603050405020304" pitchFamily="18" charset="0"/>
              </a:rPr>
              <a:t>Consumer PCBs </a:t>
            </a:r>
            <a:r>
              <a:rPr lang="en-US" smtClean="0">
                <a:solidFill>
                  <a:srgbClr val="252525"/>
                </a:solidFill>
                <a:effectLst/>
                <a:latin typeface="Times New Roman" panose="02020603050405020304" pitchFamily="18" charset="0"/>
                <a:ea typeface="Times New Roman" panose="02020603050405020304" pitchFamily="18" charset="0"/>
              </a:rPr>
              <a:t>were generally used in consumer products such as radio, television, and cheap</a:t>
            </a:r>
            <a:r>
              <a:rPr lang="en-US" spc="-26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test</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and</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measuring</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equipment.</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They</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used</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less</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expensive</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base</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material</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and</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allowed</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greater</a:t>
            </a:r>
            <a:r>
              <a:rPr lang="en-US" spc="-8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tolerances</a:t>
            </a:r>
            <a:r>
              <a:rPr lang="en-US"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for</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manufacture</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to</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keep</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the</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cost</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low.</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Much</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importance</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was</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not</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given</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to</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good</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10" smtClean="0">
                <a:solidFill>
                  <a:srgbClr val="252525"/>
                </a:solidFill>
                <a:effectLst/>
                <a:latin typeface="Times New Roman" panose="02020603050405020304" pitchFamily="18" charset="0"/>
                <a:ea typeface="Times New Roman" panose="02020603050405020304" pitchFamily="18" charset="0"/>
              </a:rPr>
              <a:t>and</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consistent</a:t>
            </a:r>
            <a:r>
              <a:rPr lang="en-US" spc="-90"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electrical</a:t>
            </a:r>
            <a:r>
              <a:rPr lang="en-US" spc="-26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properties.</a:t>
            </a:r>
            <a:endParaRPr lang="en-US" smtClean="0">
              <a:effectLst/>
              <a:latin typeface="Times New Roman" panose="02020603050405020304" pitchFamily="18" charset="0"/>
              <a:ea typeface="Times New Roman" panose="02020603050405020304" pitchFamily="18" charset="0"/>
            </a:endParaRPr>
          </a:p>
          <a:p>
            <a:pPr marL="75565" marR="86360" indent="152400" algn="just">
              <a:lnSpc>
                <a:spcPct val="100000"/>
              </a:lnSpc>
              <a:spcBef>
                <a:spcPts val="405"/>
              </a:spcBef>
              <a:spcAft>
                <a:spcPct val="0"/>
              </a:spcAft>
            </a:pPr>
            <a:endParaRPr lang="en-US" b="1" spc="-5" smtClean="0">
              <a:solidFill>
                <a:srgbClr val="252525"/>
              </a:solidFill>
              <a:effectLst/>
              <a:latin typeface="Times New Roman" panose="02020603050405020304" pitchFamily="18" charset="0"/>
              <a:ea typeface="Times New Roman" panose="02020603050405020304" pitchFamily="18" charset="0"/>
            </a:endParaRPr>
          </a:p>
          <a:p>
            <a:pPr marL="75565" marR="86360" indent="152400" algn="just">
              <a:lnSpc>
                <a:spcPct val="100000"/>
              </a:lnSpc>
              <a:spcBef>
                <a:spcPts val="405"/>
              </a:spcBef>
              <a:spcAft>
                <a:spcPct val="0"/>
              </a:spcAft>
            </a:pPr>
            <a:r>
              <a:rPr lang="en-US" b="1" spc="-5" smtClean="0">
                <a:solidFill>
                  <a:srgbClr val="252525"/>
                </a:solidFill>
                <a:effectLst/>
                <a:latin typeface="Times New Roman" panose="02020603050405020304" pitchFamily="18" charset="0"/>
                <a:ea typeface="Times New Roman" panose="02020603050405020304" pitchFamily="18" charset="0"/>
              </a:rPr>
              <a:t>Professional</a:t>
            </a:r>
            <a:r>
              <a:rPr lang="en-US" b="1" spc="-75" smtClean="0">
                <a:solidFill>
                  <a:srgbClr val="252525"/>
                </a:solidFill>
                <a:effectLst/>
                <a:latin typeface="Times New Roman" panose="02020603050405020304" pitchFamily="18" charset="0"/>
                <a:ea typeface="Times New Roman" panose="02020603050405020304" pitchFamily="18" charset="0"/>
              </a:rPr>
              <a:t> </a:t>
            </a:r>
            <a:r>
              <a:rPr lang="en-US" b="1" spc="-5" smtClean="0">
                <a:solidFill>
                  <a:srgbClr val="252525"/>
                </a:solidFill>
                <a:effectLst/>
                <a:latin typeface="Times New Roman" panose="02020603050405020304" pitchFamily="18" charset="0"/>
                <a:ea typeface="Times New Roman" panose="02020603050405020304" pitchFamily="18" charset="0"/>
              </a:rPr>
              <a:t>boards</a:t>
            </a:r>
            <a:r>
              <a:rPr lang="en-US" b="1" spc="-7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were</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made</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of</a:t>
            </a:r>
            <a:r>
              <a:rPr lang="en-US" spc="-70"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better</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quality</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material</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to</a:t>
            </a:r>
            <a:r>
              <a:rPr lang="en-US" spc="-70"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achieve</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tighter</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pc="-5" smtClean="0">
                <a:solidFill>
                  <a:srgbClr val="252525"/>
                </a:solidFill>
                <a:effectLst/>
                <a:latin typeface="Times New Roman" panose="02020603050405020304" pitchFamily="18" charset="0"/>
                <a:ea typeface="Times New Roman" panose="02020603050405020304" pitchFamily="18" charset="0"/>
              </a:rPr>
              <a:t>electrical</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and</a:t>
            </a:r>
            <a:r>
              <a:rPr lang="en-US" spc="-7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environ-</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mental specifications using controlled fabrication techniques. </a:t>
            </a:r>
          </a:p>
          <a:p>
            <a:pPr marL="75565" marR="86360" indent="152400" algn="just">
              <a:lnSpc>
                <a:spcPct val="100000"/>
              </a:lnSpc>
              <a:spcBef>
                <a:spcPts val="405"/>
              </a:spcBef>
              <a:spcAft>
                <a:spcPct val="0"/>
              </a:spcAft>
            </a:pPr>
            <a:r>
              <a:rPr lang="en-US" b="1" smtClean="0">
                <a:solidFill>
                  <a:srgbClr val="252525"/>
                </a:solidFill>
                <a:effectLst/>
                <a:latin typeface="Times New Roman" panose="02020603050405020304" pitchFamily="18" charset="0"/>
                <a:ea typeface="Times New Roman" panose="02020603050405020304" pitchFamily="18" charset="0"/>
              </a:rPr>
              <a:t>Higher reliability boards</a:t>
            </a:r>
            <a:r>
              <a:rPr lang="en-US" smtClean="0">
                <a:solidFill>
                  <a:srgbClr val="252525"/>
                </a:solidFill>
                <a:effectLst/>
                <a:latin typeface="Times New Roman" panose="02020603050405020304" pitchFamily="18" charset="0"/>
                <a:ea typeface="Times New Roman" panose="02020603050405020304" pitchFamily="18" charset="0"/>
              </a:rPr>
              <a:t>, normally</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used</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in</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strategic</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applications,</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were</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meant</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to</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provide</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the</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best</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of</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electrical</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properties</a:t>
            </a:r>
            <a:r>
              <a:rPr lang="en-US" spc="-5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through</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the</a:t>
            </a:r>
            <a:r>
              <a:rPr lang="en-US" spc="-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use</a:t>
            </a:r>
            <a:r>
              <a:rPr lang="en-US" spc="-26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of high quality base material and tightly controlled manufacturing processes.</a:t>
            </a:r>
            <a:endParaRPr lang="en-US"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6944692"/>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760926" y="1065771"/>
            <a:ext cx="10515600" cy="5347908"/>
          </a:xfrm>
        </p:spPr>
        <p:txBody>
          <a:bodyPr>
            <a:normAutofit fontScale="92500" lnSpcReduction="20000"/>
          </a:bodyPr>
          <a:lstStyle/>
          <a:p>
            <a:r>
              <a:rPr lang="en-US" smtClean="0">
                <a:solidFill>
                  <a:srgbClr val="252525"/>
                </a:solidFill>
                <a:effectLst/>
                <a:latin typeface="Times New Roman" panose="02020603050405020304" pitchFamily="18" charset="0"/>
                <a:ea typeface="Times New Roman" panose="02020603050405020304" pitchFamily="18" charset="0"/>
              </a:rPr>
              <a:t>A more simple and understandable classification is now used, which is based on the number of</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planes or layers of wiring, which constitute the total wiring assembly or structures, and to the</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presence or absence of plated-through holes. </a:t>
            </a:r>
          </a:p>
          <a:p>
            <a:r>
              <a:rPr lang="en-US" smtClean="0">
                <a:solidFill>
                  <a:srgbClr val="252525"/>
                </a:solidFill>
                <a:effectLst/>
                <a:latin typeface="Times New Roman" panose="02020603050405020304" pitchFamily="18" charset="0"/>
                <a:ea typeface="Times New Roman" panose="02020603050405020304" pitchFamily="18" charset="0"/>
              </a:rPr>
              <a:t>This method of classifying boards has the advantage</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of being related directly to the board specifications. </a:t>
            </a:r>
          </a:p>
          <a:p>
            <a:r>
              <a:rPr lang="en-US" smtClean="0">
                <a:solidFill>
                  <a:srgbClr val="252525"/>
                </a:solidFill>
                <a:effectLst/>
                <a:latin typeface="Times New Roman" panose="02020603050405020304" pitchFamily="18" charset="0"/>
                <a:ea typeface="Times New Roman" panose="02020603050405020304" pitchFamily="18" charset="0"/>
              </a:rPr>
              <a:t>The</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above</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classification</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might</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have</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been</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applicable</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two</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or</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three</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decades</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ago,</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but</a:t>
            </a:r>
            <a:r>
              <a:rPr lang="en-US" spc="-3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presently,</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the</a:t>
            </a:r>
            <a:r>
              <a:rPr lang="en-US" spc="-26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distinction</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between</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consumer</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and</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professional</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markets</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has</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disappeared.</a:t>
            </a:r>
            <a:r>
              <a:rPr lang="en-US" spc="-25" smtClean="0">
                <a:solidFill>
                  <a:srgbClr val="252525"/>
                </a:solidFill>
                <a:effectLst/>
                <a:latin typeface="Times New Roman" panose="02020603050405020304" pitchFamily="18" charset="0"/>
                <a:ea typeface="Times New Roman" panose="02020603050405020304" pitchFamily="18" charset="0"/>
              </a:rPr>
              <a:t> </a:t>
            </a:r>
          </a:p>
          <a:p>
            <a:pPr marL="75565" marR="68580" indent="152400" algn="just">
              <a:lnSpc>
                <a:spcPct val="100000"/>
              </a:lnSpc>
              <a:spcBef>
                <a:spcPts val="410"/>
              </a:spcBef>
              <a:spcAft>
                <a:spcPct val="0"/>
              </a:spcAft>
            </a:pPr>
            <a:r>
              <a:rPr lang="en-US" smtClean="0">
                <a:solidFill>
                  <a:srgbClr val="252525"/>
                </a:solidFill>
                <a:effectLst/>
                <a:latin typeface="Times New Roman" panose="02020603050405020304" pitchFamily="18" charset="0"/>
                <a:ea typeface="Times New Roman" panose="02020603050405020304" pitchFamily="18" charset="0"/>
              </a:rPr>
              <a:t>Many</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consumer</a:t>
            </a:r>
            <a:r>
              <a:rPr lang="en-US" spc="-2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products</a:t>
            </a:r>
            <a:r>
              <a:rPr lang="en-US" spc="-26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like compact discs, camcorders or cameras have become more complex, reliable and demanding</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than what was hitherto considered as professional equipment like personal computers. </a:t>
            </a:r>
          </a:p>
          <a:p>
            <a:pPr marL="75565" marR="68580" indent="152400" algn="just">
              <a:lnSpc>
                <a:spcPct val="100000"/>
              </a:lnSpc>
              <a:spcBef>
                <a:spcPts val="410"/>
              </a:spcBef>
              <a:spcAft>
                <a:spcPct val="0"/>
              </a:spcAft>
            </a:pPr>
            <a:r>
              <a:rPr lang="en-US" smtClean="0">
                <a:solidFill>
                  <a:srgbClr val="252525"/>
                </a:solidFill>
                <a:effectLst/>
                <a:latin typeface="Times New Roman" panose="02020603050405020304" pitchFamily="18" charset="0"/>
                <a:ea typeface="Times New Roman" panose="02020603050405020304" pitchFamily="18" charset="0"/>
              </a:rPr>
              <a:t>The advent</a:t>
            </a:r>
            <a:r>
              <a:rPr lang="en-US" spc="5"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of surface mount technology and developments in automatic assembly techniques requires that the</a:t>
            </a:r>
            <a:r>
              <a:rPr lang="en-US" spc="-260" smtClean="0">
                <a:solidFill>
                  <a:srgbClr val="252525"/>
                </a:solidFill>
                <a:effectLst/>
                <a:latin typeface="Times New Roman" panose="02020603050405020304" pitchFamily="18" charset="0"/>
                <a:ea typeface="Times New Roman" panose="02020603050405020304" pitchFamily="18" charset="0"/>
              </a:rPr>
              <a:t> </a:t>
            </a:r>
            <a:r>
              <a:rPr lang="en-US" smtClean="0">
                <a:solidFill>
                  <a:srgbClr val="252525"/>
                </a:solidFill>
                <a:effectLst/>
                <a:latin typeface="Times New Roman" panose="02020603050405020304" pitchFamily="18" charset="0"/>
                <a:ea typeface="Times New Roman" panose="02020603050405020304" pitchFamily="18" charset="0"/>
              </a:rPr>
              <a:t>boards even for the cheapest product must be manufactured to strict mechanical tolerances.</a:t>
            </a:r>
            <a:endParaRPr lang="en-US" smtClean="0">
              <a:effectLst/>
              <a:latin typeface="Times New Roman" panose="02020603050405020304" pitchFamily="18" charset="0"/>
              <a:ea typeface="Times New Roman" panose="02020603050405020304" pitchFamily="18" charset="0"/>
            </a:endParaRPr>
          </a:p>
          <a:p>
            <a:endParaRPr lang="en-US" b="1" smtClean="0"/>
          </a:p>
          <a:p>
            <a:endParaRPr lang="en-US"/>
          </a:p>
        </p:txBody>
      </p:sp>
    </p:spTree>
    <p:extLst>
      <p:ext uri="{BB962C8B-B14F-4D97-AF65-F5344CB8AC3E}">
        <p14:creationId xmlns:p14="http://schemas.microsoft.com/office/powerpoint/2010/main" val="179052861"/>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330333"/>
          </a:xfrm>
        </p:spPr>
        <p:txBody>
          <a:bodyPr>
            <a:normAutofit fontScale="90000"/>
          </a:bodyPr>
          <a:lstStyle/>
          <a:p>
            <a:r>
              <a:rPr lang="en-US"/>
              <a:t>Single-sided Printed Circuit Boards</a:t>
            </a:r>
          </a:p>
        </p:txBody>
      </p:sp>
      <p:sp>
        <p:nvSpPr>
          <p:cNvPr id="3" name="Content Placeholder 2"/>
          <p:cNvSpPr>
            <a:spLocks noGrp="1"/>
          </p:cNvSpPr>
          <p:nvPr>
            <p:ph idx="1"/>
          </p:nvPr>
        </p:nvSpPr>
        <p:spPr>
          <a:xfrm>
            <a:off x="648708" y="811369"/>
            <a:ext cx="10968035" cy="5847007"/>
          </a:xfrm>
        </p:spPr>
        <p:txBody>
          <a:bodyPr>
            <a:normAutofit fontScale="92500" lnSpcReduction="20000"/>
          </a:bodyPr>
          <a:lstStyle/>
          <a:p>
            <a:r>
              <a:rPr lang="en-US"/>
              <a:t>Single-sided’ means that wiring is available only on one side of the insulating substrate. </a:t>
            </a:r>
            <a:endParaRPr lang="en-US" smtClean="0"/>
          </a:p>
          <a:p>
            <a:r>
              <a:rPr lang="en-US" smtClean="0"/>
              <a:t>The </a:t>
            </a:r>
            <a:r>
              <a:rPr lang="en-US"/>
              <a:t>side which contains the circuit pattern is called the ‘solder side’ whereas the other side is called the ‘component side’. </a:t>
            </a:r>
            <a:endParaRPr lang="en-US" smtClean="0"/>
          </a:p>
          <a:p>
            <a:r>
              <a:rPr lang="en-US" smtClean="0"/>
              <a:t>These </a:t>
            </a:r>
            <a:r>
              <a:rPr lang="en-US"/>
              <a:t>types of boards are mostly used in case of simple circuitry and where the manufacturing costs are to be kept at a minimum</a:t>
            </a:r>
            <a:r>
              <a:rPr lang="en-US" smtClean="0"/>
              <a:t>.</a:t>
            </a:r>
          </a:p>
          <a:p>
            <a:r>
              <a:rPr lang="en-US"/>
              <a:t>The single-sided boards are manufactured mostly by the ‘print and etch’ method or by the ‘die- cut’ technique by using a die that carries an image of the wiring pattern; and the die is either photo- engraved or machine-engraved</a:t>
            </a:r>
            <a:r>
              <a:rPr lang="en-US" smtClean="0"/>
              <a:t>.</a:t>
            </a:r>
          </a:p>
          <a:p>
            <a:r>
              <a:rPr lang="en-US"/>
              <a:t>Normally, components are used to jump over conductor tracks, but if this is not possible, jumper wires are used. </a:t>
            </a:r>
            <a:endParaRPr lang="en-US" smtClean="0"/>
          </a:p>
          <a:p>
            <a:r>
              <a:rPr lang="en-US" smtClean="0"/>
              <a:t>The </a:t>
            </a:r>
            <a:r>
              <a:rPr lang="en-US"/>
              <a:t>number of jumper wires on a board cannot be accepted beyond a small number because of economic reasons, </a:t>
            </a:r>
            <a:endParaRPr lang="en-US" smtClean="0"/>
          </a:p>
          <a:p>
            <a:pPr marL="0" indent="0">
              <a:buNone/>
            </a:pPr>
            <a:r>
              <a:rPr lang="en-US" smtClean="0"/>
              <a:t>   resulting </a:t>
            </a:r>
            <a:r>
              <a:rPr lang="en-US"/>
              <a:t>in the requirement </a:t>
            </a:r>
            <a:endParaRPr lang="en-US" smtClean="0"/>
          </a:p>
          <a:p>
            <a:pPr marL="0" indent="0">
              <a:buNone/>
            </a:pPr>
            <a:r>
              <a:rPr lang="en-US" smtClean="0"/>
              <a:t>   for </a:t>
            </a:r>
            <a:r>
              <a:rPr lang="en-US"/>
              <a:t>double-sided boards.</a:t>
            </a:r>
          </a:p>
          <a:p>
            <a:endParaRPr lang="en-US"/>
          </a:p>
          <a:p>
            <a:endParaRPr lang="en-US"/>
          </a:p>
          <a:p>
            <a:endParaRPr lang="en-US" smtClean="0"/>
          </a:p>
          <a:p>
            <a:endParaRPr lang="en-US"/>
          </a:p>
        </p:txBody>
      </p:sp>
      <p:sp>
        <p:nvSpPr>
          <p:cNvPr id="155" name="Rectangle 174"/>
          <p:cNvSpPr>
            <a:spLocks noChangeArrowheads="1"/>
          </p:cNvSpPr>
          <p:nvPr/>
        </p:nvSpPr>
        <p:spPr bwMode="auto">
          <a:xfrm>
            <a:off x="-154545" y="-180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9" name="Rectangle 19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 name="Picture 3"/>
          <p:cNvPicPr>
            <a:picLocks noChangeAspect="1"/>
          </p:cNvPicPr>
          <p:nvPr/>
        </p:nvPicPr>
        <p:blipFill>
          <a:blip r:embed="rId2"/>
          <a:stretch>
            <a:fillRect/>
          </a:stretch>
        </p:blipFill>
        <p:spPr>
          <a:xfrm>
            <a:off x="6302062" y="5151550"/>
            <a:ext cx="3607591" cy="1249249"/>
          </a:xfrm>
          <a:prstGeom prst="rect">
            <a:avLst/>
          </a:prstGeom>
        </p:spPr>
      </p:pic>
    </p:spTree>
    <p:extLst>
      <p:ext uri="{BB962C8B-B14F-4D97-AF65-F5344CB8AC3E}">
        <p14:creationId xmlns:p14="http://schemas.microsoft.com/office/powerpoint/2010/main" val="346089657"/>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600790"/>
          </a:xfrm>
        </p:spPr>
        <p:txBody>
          <a:bodyPr>
            <a:normAutofit fontScale="90000"/>
          </a:bodyPr>
          <a:lstStyle/>
          <a:p>
            <a:r>
              <a:rPr lang="en-US" b="1"/>
              <a:t>Double-sided Printed Circuit Boards</a:t>
            </a:r>
            <a:br>
              <a:rPr lang="en-US" b="1"/>
            </a:br>
            <a:endParaRPr lang="en-US"/>
          </a:p>
        </p:txBody>
      </p:sp>
      <p:sp>
        <p:nvSpPr>
          <p:cNvPr id="3" name="Content Placeholder 2"/>
          <p:cNvSpPr>
            <a:spLocks noGrp="1"/>
          </p:cNvSpPr>
          <p:nvPr>
            <p:ph idx="1"/>
          </p:nvPr>
        </p:nvSpPr>
        <p:spPr>
          <a:xfrm>
            <a:off x="838200" y="1068946"/>
            <a:ext cx="10515600" cy="5512158"/>
          </a:xfrm>
        </p:spPr>
        <p:txBody>
          <a:bodyPr/>
          <a:lstStyle/>
          <a:p>
            <a:r>
              <a:rPr lang="en-US"/>
              <a:t>‘Double-sided’ printed circuit boards have wiring patterns on both sides of the insulating material,</a:t>
            </a:r>
          </a:p>
          <a:p>
            <a:r>
              <a:rPr lang="en-US"/>
              <a:t>i.e. the circuit pattern is available both on the components side and the solder side. Obviously, the component density and the conductor lines are higher than the single-sided boards. Two types of double-sided boards are commonly used, which are</a:t>
            </a:r>
            <a:r>
              <a:rPr lang="en-US" smtClean="0"/>
              <a:t>:</a:t>
            </a:r>
          </a:p>
          <a:p>
            <a:endParaRPr lang="en-US"/>
          </a:p>
          <a:p>
            <a:pPr marL="914400" lvl="1" indent="-457200">
              <a:buFont typeface="+mj-lt"/>
              <a:buAutoNum type="arabicPeriod"/>
            </a:pPr>
            <a:r>
              <a:rPr lang="en-US"/>
              <a:t>Double-sided board with plated through-hole connection (PTH); and</a:t>
            </a:r>
          </a:p>
          <a:p>
            <a:pPr marL="914400" lvl="1" indent="-457200">
              <a:buFont typeface="+mj-lt"/>
              <a:buAutoNum type="arabicPeriod"/>
            </a:pPr>
            <a:r>
              <a:rPr lang="en-US"/>
              <a:t>Double-sided board without plated through-hole connection (non-PTH).</a:t>
            </a:r>
          </a:p>
          <a:p>
            <a:pPr marL="514350" indent="-514350">
              <a:buFont typeface="+mj-lt"/>
              <a:buAutoNum type="arabicPeriod"/>
            </a:pPr>
            <a:endParaRPr lang="en-US"/>
          </a:p>
        </p:txBody>
      </p:sp>
    </p:spTree>
    <p:extLst>
      <p:ext uri="{BB962C8B-B14F-4D97-AF65-F5344CB8AC3E}">
        <p14:creationId xmlns:p14="http://schemas.microsoft.com/office/powerpoint/2010/main" val="1382693761"/>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93973"/>
          </a:xfrm>
        </p:spPr>
        <p:txBody>
          <a:bodyPr>
            <a:normAutofit/>
          </a:bodyPr>
          <a:lstStyle/>
          <a:p>
            <a:r>
              <a:rPr lang="en-US"/>
              <a:t>Double-sided PTH board</a:t>
            </a:r>
          </a:p>
        </p:txBody>
      </p:sp>
      <p:sp>
        <p:nvSpPr>
          <p:cNvPr id="3" name="Content Placeholder 2"/>
          <p:cNvSpPr>
            <a:spLocks noGrp="1"/>
          </p:cNvSpPr>
          <p:nvPr>
            <p:ph idx="1"/>
          </p:nvPr>
        </p:nvSpPr>
        <p:spPr>
          <a:xfrm>
            <a:off x="838200" y="1416676"/>
            <a:ext cx="10515600" cy="4760287"/>
          </a:xfrm>
        </p:spPr>
        <p:txBody>
          <a:bodyPr/>
          <a:lstStyle/>
          <a:p>
            <a:r>
              <a:rPr lang="en-US"/>
              <a:t>Double-sided PTH board has circuitry on both sides of an insulating substrate, which is connected by metallizing the wall of a hole in the substrate that intersects the circuitry on both sides. </a:t>
            </a:r>
            <a:endParaRPr lang="en-US" smtClean="0"/>
          </a:p>
          <a:p>
            <a:r>
              <a:rPr lang="en-US" smtClean="0"/>
              <a:t>This </a:t>
            </a:r>
            <a:r>
              <a:rPr lang="en-US"/>
              <a:t>technology, which is the basis for most printed circuits produced, is becoming popular in cases where the circuit complexity and density is high. </a:t>
            </a:r>
            <a:r>
              <a:rPr lang="en-US" smtClean="0"/>
              <a:t>Figure </a:t>
            </a:r>
            <a:r>
              <a:rPr lang="en-US"/>
              <a:t>shows the configuration of a plated through-hole in a printed circuit board.</a:t>
            </a:r>
          </a:p>
          <a:p>
            <a:endParaRPr lang="en-US"/>
          </a:p>
        </p:txBody>
      </p:sp>
      <p:pic>
        <p:nvPicPr>
          <p:cNvPr id="4" name="Picture 3"/>
          <p:cNvPicPr>
            <a:picLocks noChangeAspect="1"/>
          </p:cNvPicPr>
          <p:nvPr/>
        </p:nvPicPr>
        <p:blipFill>
          <a:blip r:embed="rId2"/>
          <a:stretch>
            <a:fillRect/>
          </a:stretch>
        </p:blipFill>
        <p:spPr>
          <a:xfrm>
            <a:off x="4669013" y="3904063"/>
            <a:ext cx="5944903" cy="1651407"/>
          </a:xfrm>
          <a:prstGeom prst="rect">
            <a:avLst/>
          </a:prstGeom>
        </p:spPr>
      </p:pic>
    </p:spTree>
    <p:extLst>
      <p:ext uri="{BB962C8B-B14F-4D97-AF65-F5344CB8AC3E}">
        <p14:creationId xmlns:p14="http://schemas.microsoft.com/office/powerpoint/2010/main" val="395785530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mtClean="0">
                <a:solidFill>
                  <a:srgbClr val="FF0000"/>
                </a:solidFill>
              </a:rPr>
              <a:t>Design and layout </a:t>
            </a:r>
            <a:r>
              <a:rPr lang="en-US" smtClean="0"/>
              <a:t>broadly includes the perspective of total system hardware, which includes not only the printed circuit but each and every component in its final form. </a:t>
            </a:r>
          </a:p>
          <a:p>
            <a:r>
              <a:rPr lang="en-US" smtClean="0">
                <a:solidFill>
                  <a:srgbClr val="FF0000"/>
                </a:solidFill>
              </a:rPr>
              <a:t>Design and layout </a:t>
            </a:r>
            <a:r>
              <a:rPr lang="en-US" smtClean="0"/>
              <a:t>considerations must also address the relations between and interactions of the components and assemblies throughout the system.</a:t>
            </a:r>
          </a:p>
          <a:p>
            <a:r>
              <a:rPr lang="en-US" smtClean="0"/>
              <a:t>Board design is an extremely important aspect of printed circuit board technology. </a:t>
            </a:r>
          </a:p>
          <a:p>
            <a:r>
              <a:rPr lang="en-US" smtClean="0"/>
              <a:t>Quite often, designers underestimate the time and effort required to do a good job. This can cause delay in production start-up and much hidden cost during the life of the product.</a:t>
            </a:r>
          </a:p>
        </p:txBody>
      </p:sp>
    </p:spTree>
    <p:extLst>
      <p:ext uri="{BB962C8B-B14F-4D97-AF65-F5344CB8AC3E}">
        <p14:creationId xmlns:p14="http://schemas.microsoft.com/office/powerpoint/2010/main" val="1478008635"/>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03821"/>
          </a:xfrm>
        </p:spPr>
        <p:txBody>
          <a:bodyPr/>
          <a:lstStyle/>
          <a:p>
            <a:r>
              <a:rPr lang="en-US"/>
              <a:t>Double-sided non-PTH board</a:t>
            </a:r>
          </a:p>
        </p:txBody>
      </p:sp>
      <p:sp>
        <p:nvSpPr>
          <p:cNvPr id="3" name="Content Placeholder 2"/>
          <p:cNvSpPr>
            <a:spLocks noGrp="1"/>
          </p:cNvSpPr>
          <p:nvPr>
            <p:ph idx="1"/>
          </p:nvPr>
        </p:nvSpPr>
        <p:spPr>
          <a:xfrm>
            <a:off x="838200" y="1429555"/>
            <a:ext cx="10515600" cy="4747408"/>
          </a:xfrm>
        </p:spPr>
        <p:txBody>
          <a:bodyPr>
            <a:normAutofit fontScale="92500"/>
          </a:bodyPr>
          <a:lstStyle/>
          <a:p>
            <a:r>
              <a:rPr lang="en-US"/>
              <a:t>Double-sided non-PTH board is only an extension of a single-sided board. </a:t>
            </a:r>
            <a:endParaRPr lang="en-US" smtClean="0"/>
          </a:p>
          <a:p>
            <a:r>
              <a:rPr lang="en-US" smtClean="0"/>
              <a:t>Its </a:t>
            </a:r>
            <a:r>
              <a:rPr lang="en-US"/>
              <a:t>cost is considerably lower because plating can be avoided. </a:t>
            </a:r>
            <a:endParaRPr lang="en-US" smtClean="0"/>
          </a:p>
          <a:p>
            <a:r>
              <a:rPr lang="en-US" smtClean="0"/>
              <a:t>In </a:t>
            </a:r>
            <a:r>
              <a:rPr lang="en-US"/>
              <a:t>this case, through contacts are made by soldering the component leads on both sides of the board, wherever required. </a:t>
            </a:r>
            <a:endParaRPr lang="en-US" smtClean="0"/>
          </a:p>
          <a:p>
            <a:r>
              <a:rPr lang="en-US" smtClean="0"/>
              <a:t>In </a:t>
            </a:r>
            <a:r>
              <a:rPr lang="en-US"/>
              <a:t>the layout design of such boards, the number of solder joints on the component side should be kept to a minimum to facilitate component removal, if required. It is generally recommended that conductors should be realized as much as possible on the non-component side and only the remaining should be placed on the component side.</a:t>
            </a:r>
          </a:p>
          <a:p>
            <a:pPr marL="0" indent="0">
              <a:buNone/>
            </a:pPr>
            <a:br>
              <a:rPr lang="en-US"/>
            </a:br>
            <a:endParaRPr lang="en-US"/>
          </a:p>
        </p:txBody>
      </p:sp>
      <p:pic>
        <p:nvPicPr>
          <p:cNvPr id="4" name="Picture 3"/>
          <p:cNvPicPr>
            <a:picLocks noChangeAspect="1"/>
          </p:cNvPicPr>
          <p:nvPr/>
        </p:nvPicPr>
        <p:blipFill>
          <a:blip r:embed="rId2"/>
          <a:stretch>
            <a:fillRect/>
          </a:stretch>
        </p:blipFill>
        <p:spPr>
          <a:xfrm>
            <a:off x="5347367" y="5013197"/>
            <a:ext cx="5335169" cy="1524375"/>
          </a:xfrm>
          <a:prstGeom prst="rect">
            <a:avLst/>
          </a:prstGeom>
        </p:spPr>
      </p:pic>
    </p:spTree>
    <p:extLst>
      <p:ext uri="{BB962C8B-B14F-4D97-AF65-F5344CB8AC3E}">
        <p14:creationId xmlns:p14="http://schemas.microsoft.com/office/powerpoint/2010/main" val="3433045564"/>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04081" y="2407051"/>
            <a:ext cx="8383837" cy="3188485"/>
          </a:xfrm>
          <a:prstGeom prst="rect">
            <a:avLst/>
          </a:prstGeom>
        </p:spPr>
      </p:pic>
    </p:spTree>
    <p:extLst>
      <p:ext uri="{BB962C8B-B14F-4D97-AF65-F5344CB8AC3E}">
        <p14:creationId xmlns:p14="http://schemas.microsoft.com/office/powerpoint/2010/main" val="1011322327"/>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The non-plating technique in double-sided boards is shown in Figure 1.3 wherein the interconnection is made by a jumper wire. A formed insulated solid lead wire is placed through the hole, clinched and soldered to the conductor pad on each side of the board. </a:t>
            </a:r>
          </a:p>
          <a:p>
            <a:endParaRPr lang="en-US"/>
          </a:p>
        </p:txBody>
      </p:sp>
      <p:pic>
        <p:nvPicPr>
          <p:cNvPr id="4" name="Picture 3"/>
          <p:cNvPicPr>
            <a:picLocks noChangeAspect="1"/>
          </p:cNvPicPr>
          <p:nvPr/>
        </p:nvPicPr>
        <p:blipFill>
          <a:blip r:embed="rId2"/>
          <a:stretch>
            <a:fillRect/>
          </a:stretch>
        </p:blipFill>
        <p:spPr>
          <a:xfrm>
            <a:off x="4651756" y="3623634"/>
            <a:ext cx="3455157" cy="2553329"/>
          </a:xfrm>
          <a:prstGeom prst="rect">
            <a:avLst/>
          </a:prstGeom>
        </p:spPr>
      </p:pic>
    </p:spTree>
    <p:extLst>
      <p:ext uri="{BB962C8B-B14F-4D97-AF65-F5344CB8AC3E}">
        <p14:creationId xmlns:p14="http://schemas.microsoft.com/office/powerpoint/2010/main" val="3926092297"/>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Different types of eyelets are also used for double-sided board interconnection. These are illustrated</a:t>
            </a:r>
          </a:p>
        </p:txBody>
      </p:sp>
      <p:pic>
        <p:nvPicPr>
          <p:cNvPr id="4" name="Picture 3"/>
          <p:cNvPicPr>
            <a:picLocks noChangeAspect="1"/>
          </p:cNvPicPr>
          <p:nvPr/>
        </p:nvPicPr>
        <p:blipFill>
          <a:blip r:embed="rId2"/>
          <a:stretch>
            <a:fillRect/>
          </a:stretch>
        </p:blipFill>
        <p:spPr>
          <a:xfrm>
            <a:off x="3799437" y="2704170"/>
            <a:ext cx="4979491" cy="3201188"/>
          </a:xfrm>
          <a:prstGeom prst="rect">
            <a:avLst/>
          </a:prstGeom>
        </p:spPr>
      </p:pic>
    </p:spTree>
    <p:extLst>
      <p:ext uri="{BB962C8B-B14F-4D97-AF65-F5344CB8AC3E}">
        <p14:creationId xmlns:p14="http://schemas.microsoft.com/office/powerpoint/2010/main" val="1144045369"/>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562154"/>
          </a:xfrm>
        </p:spPr>
        <p:txBody>
          <a:bodyPr>
            <a:normAutofit fontScale="90000"/>
          </a:bodyPr>
          <a:lstStyle/>
          <a:p>
            <a:r>
              <a:rPr lang="en-US"/>
              <a:t>Multi-layer Boards</a:t>
            </a:r>
          </a:p>
        </p:txBody>
      </p:sp>
      <p:sp>
        <p:nvSpPr>
          <p:cNvPr id="3" name="Content Placeholder 2"/>
          <p:cNvSpPr>
            <a:spLocks noGrp="1"/>
          </p:cNvSpPr>
          <p:nvPr>
            <p:ph idx="1"/>
          </p:nvPr>
        </p:nvSpPr>
        <p:spPr>
          <a:xfrm>
            <a:off x="838200" y="927280"/>
            <a:ext cx="10515600" cy="5615188"/>
          </a:xfrm>
        </p:spPr>
        <p:txBody>
          <a:bodyPr>
            <a:normAutofit/>
          </a:bodyPr>
          <a:lstStyle/>
          <a:p>
            <a:r>
              <a:rPr lang="en-US"/>
              <a:t>The development of plated through-hole technology has led to a considerable reduction in conductor cross-overs on different planes, resulting in a reduction in space requirements and increased packaging density of electronic components. </a:t>
            </a:r>
            <a:endParaRPr lang="en-US" smtClean="0"/>
          </a:p>
          <a:p>
            <a:r>
              <a:rPr lang="en-US" smtClean="0"/>
              <a:t>However</a:t>
            </a:r>
            <a:r>
              <a:rPr lang="en-US"/>
              <a:t>, the modern VLSI and other multi-pin configuration devices have tremendously increased the packaging density and consequently the concentration of inter-connecting lines. </a:t>
            </a:r>
            <a:endParaRPr lang="en-US" smtClean="0"/>
          </a:p>
          <a:p>
            <a:r>
              <a:rPr lang="en-US" smtClean="0"/>
              <a:t>This </a:t>
            </a:r>
            <a:r>
              <a:rPr lang="en-US"/>
              <a:t>has given rise to complex design problems such as noise, cross-talk, stray capacitances and unacceptable voltage drops due to parallel signal lines. </a:t>
            </a:r>
            <a:endParaRPr lang="en-US" smtClean="0"/>
          </a:p>
          <a:p>
            <a:r>
              <a:rPr lang="en-US" smtClean="0"/>
              <a:t>These </a:t>
            </a:r>
            <a:r>
              <a:rPr lang="en-US"/>
              <a:t>problems could not be satisfactorily solved in single-sided or double-sided boards, thereby necessitating an extension of the two-plane approach to the multi-layer circuit board. </a:t>
            </a:r>
          </a:p>
        </p:txBody>
      </p:sp>
    </p:spTree>
    <p:extLst>
      <p:ext uri="{BB962C8B-B14F-4D97-AF65-F5344CB8AC3E}">
        <p14:creationId xmlns:p14="http://schemas.microsoft.com/office/powerpoint/2010/main" val="3491535928"/>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838200" y="450760"/>
            <a:ext cx="10515600" cy="6065949"/>
          </a:xfrm>
        </p:spPr>
        <p:txBody>
          <a:bodyPr>
            <a:normAutofit fontScale="77500" lnSpcReduction="20000"/>
          </a:bodyPr>
          <a:lstStyle/>
          <a:p>
            <a:r>
              <a:rPr lang="en-US"/>
              <a:t>A multi-layer board is, therefore</a:t>
            </a:r>
            <a:r>
              <a:rPr lang="en-US" smtClean="0"/>
              <a:t>,</a:t>
            </a:r>
            <a:r>
              <a:rPr lang="en-US"/>
              <a:t> used in situations where the density of connections needed is too high to be handled by two layers or where there are other reasons such as accurate control of line impedances or for earth screening.</a:t>
            </a:r>
          </a:p>
          <a:p>
            <a:r>
              <a:rPr lang="en-US"/>
              <a:t>The multi-layer board makes use of more than two printed circuit boards with a thin layer of what is known as ‘prepreg’ material placed between each layer, thus making a sandwich assembly as shown in Figure 1.5. </a:t>
            </a:r>
            <a:endParaRPr lang="en-US" smtClean="0"/>
          </a:p>
          <a:p>
            <a:endParaRPr lang="en-US"/>
          </a:p>
          <a:p>
            <a:endParaRPr lang="en-US" smtClean="0"/>
          </a:p>
          <a:p>
            <a:endParaRPr lang="en-US"/>
          </a:p>
          <a:p>
            <a:endParaRPr lang="en-US" smtClean="0"/>
          </a:p>
          <a:p>
            <a:r>
              <a:rPr lang="en-US" smtClean="0"/>
              <a:t>The </a:t>
            </a:r>
            <a:r>
              <a:rPr lang="en-US"/>
              <a:t>printed circuit on the top board is similar to a conventional printed </a:t>
            </a:r>
            <a:r>
              <a:rPr lang="en-US" smtClean="0"/>
              <a:t>circuit </a:t>
            </a:r>
            <a:r>
              <a:rPr lang="en-US"/>
              <a:t> </a:t>
            </a:r>
          </a:p>
          <a:p>
            <a:r>
              <a:rPr lang="en-US"/>
              <a:t>board assembly except that the components are placed much closer to avoid having many terminals, which necessitates the use of additional board layers for the required interconnections. </a:t>
            </a:r>
            <a:endParaRPr lang="en-US" smtClean="0"/>
          </a:p>
          <a:p>
            <a:r>
              <a:rPr lang="en-US" smtClean="0"/>
              <a:t>The </a:t>
            </a:r>
            <a:r>
              <a:rPr lang="en-US"/>
              <a:t>electrical circuit is completed by interconnecting the different layers with plated through-holes, placed transverse to the board at appropriate places. Multi-layer boards have three or more circuit layers, while some boards have even as many as 50 layers. </a:t>
            </a:r>
            <a:endParaRPr lang="en-US" smtClean="0"/>
          </a:p>
          <a:p>
            <a:r>
              <a:rPr lang="en-US"/>
              <a:t>By virtue of the multi-layer conductor structure, multi-layer printed wiring has facilitated a reduction in the weight and volume of the interconnections commensurate with the size and weight of the components it interconnects.</a:t>
            </a:r>
            <a:endParaRPr lang="en-US" smtClean="0"/>
          </a:p>
          <a:p>
            <a:endParaRPr lang="en-US"/>
          </a:p>
          <a:p>
            <a:endParaRPr lang="en-US"/>
          </a:p>
        </p:txBody>
      </p:sp>
      <p:pic>
        <p:nvPicPr>
          <p:cNvPr id="4" name="Picture 3"/>
          <p:cNvPicPr>
            <a:picLocks noChangeAspect="1"/>
          </p:cNvPicPr>
          <p:nvPr/>
        </p:nvPicPr>
        <p:blipFill>
          <a:blip r:embed="rId2"/>
          <a:stretch>
            <a:fillRect/>
          </a:stretch>
        </p:blipFill>
        <p:spPr>
          <a:xfrm>
            <a:off x="2910625" y="2087694"/>
            <a:ext cx="6284890" cy="1375402"/>
          </a:xfrm>
          <a:prstGeom prst="rect">
            <a:avLst/>
          </a:prstGeom>
        </p:spPr>
      </p:pic>
    </p:spTree>
    <p:extLst>
      <p:ext uri="{BB962C8B-B14F-4D97-AF65-F5344CB8AC3E}">
        <p14:creationId xmlns:p14="http://schemas.microsoft.com/office/powerpoint/2010/main" val="2392083566"/>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1592464"/>
          </a:xfrm>
        </p:spPr>
        <p:txBody>
          <a:bodyPr>
            <a:normAutofit fontScale="90000"/>
          </a:bodyPr>
          <a:lstStyle/>
          <a:p>
            <a:pPr algn="ctr"/>
            <a:r>
              <a:rPr lang="en-US" smtClean="0"/>
              <a:t>Two </a:t>
            </a:r>
            <a:r>
              <a:rPr lang="en-US"/>
              <a:t>types of multi-layer boards, </a:t>
            </a:r>
            <a:br>
              <a:rPr lang="en-US" smtClean="0"/>
            </a:br>
            <a:r>
              <a:rPr lang="en-US" smtClean="0"/>
              <a:t>one </a:t>
            </a:r>
            <a:r>
              <a:rPr lang="en-US"/>
              <a:t>with four-layers &amp;</a:t>
            </a:r>
            <a:r>
              <a:rPr lang="en-US" smtClean="0"/>
              <a:t> </a:t>
            </a:r>
            <a:r>
              <a:rPr lang="en-US"/>
              <a:t>the other with eight-layers</a:t>
            </a:r>
            <a:r>
              <a:rPr lang="en-US" smtClean="0"/>
              <a:t>.</a:t>
            </a:r>
            <a:endParaRPr lang="en-US"/>
          </a:p>
        </p:txBody>
      </p:sp>
      <p:pic>
        <p:nvPicPr>
          <p:cNvPr id="4" name="Content Placeholder 3"/>
          <p:cNvPicPr>
            <a:picLocks noGrp="1" noChangeAspect="1"/>
          </p:cNvPicPr>
          <p:nvPr>
            <p:ph idx="1"/>
          </p:nvPr>
        </p:nvPicPr>
        <p:blipFill>
          <a:blip r:embed="rId2"/>
          <a:stretch>
            <a:fillRect/>
          </a:stretch>
        </p:blipFill>
        <p:spPr>
          <a:xfrm>
            <a:off x="2008168" y="2228045"/>
            <a:ext cx="8759935" cy="3530850"/>
          </a:xfrm>
          <a:prstGeom prst="rect">
            <a:avLst/>
          </a:prstGeom>
        </p:spPr>
      </p:pic>
    </p:spTree>
    <p:extLst>
      <p:ext uri="{BB962C8B-B14F-4D97-AF65-F5344CB8AC3E}">
        <p14:creationId xmlns:p14="http://schemas.microsoft.com/office/powerpoint/2010/main" val="4241467450"/>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Single sided PCB</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5484" y="2273043"/>
            <a:ext cx="5241031" cy="3326754"/>
          </a:xfrm>
        </p:spPr>
      </p:pic>
    </p:spTree>
    <p:extLst>
      <p:ext uri="{BB962C8B-B14F-4D97-AF65-F5344CB8AC3E}">
        <p14:creationId xmlns:p14="http://schemas.microsoft.com/office/powerpoint/2010/main" val="1980931493"/>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Double sided PCB</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8667" y="1332750"/>
            <a:ext cx="5214268" cy="5214268"/>
          </a:xfrm>
        </p:spPr>
      </p:pic>
    </p:spTree>
    <p:extLst>
      <p:ext uri="{BB962C8B-B14F-4D97-AF65-F5344CB8AC3E}">
        <p14:creationId xmlns:p14="http://schemas.microsoft.com/office/powerpoint/2010/main" val="2254584144"/>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Single sided </a:t>
            </a:r>
            <a:r>
              <a:rPr lang="en-US" smtClean="0"/>
              <a:t>PCB </a:t>
            </a:r>
            <a:r>
              <a:rPr lang="en-US"/>
              <a:t>Vs Double sided PCB</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287" y="2052492"/>
            <a:ext cx="7933385" cy="3459666"/>
          </a:xfrm>
        </p:spPr>
      </p:pic>
    </p:spTree>
    <p:extLst>
      <p:ext uri="{BB962C8B-B14F-4D97-AF65-F5344CB8AC3E}">
        <p14:creationId xmlns:p14="http://schemas.microsoft.com/office/powerpoint/2010/main" val="152643730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Technical Requirements </a:t>
            </a:r>
            <a:endParaRPr lang="en-US"/>
          </a:p>
        </p:txBody>
      </p:sp>
      <p:sp>
        <p:nvSpPr>
          <p:cNvPr id="3" name="Content Placeholder 2"/>
          <p:cNvSpPr>
            <a:spLocks noGrp="1"/>
          </p:cNvSpPr>
          <p:nvPr>
            <p:ph idx="1"/>
          </p:nvPr>
        </p:nvSpPr>
        <p:spPr/>
        <p:txBody>
          <a:bodyPr>
            <a:normAutofit fontScale="85000" lnSpcReduction="20000"/>
          </a:bodyPr>
          <a:lstStyle/>
          <a:p>
            <a:r>
              <a:rPr lang="en-US" smtClean="0"/>
              <a:t>The technical requirements that are likely to affect the design of an electrical equipment are mechanical, electrical, functional and environmental.</a:t>
            </a:r>
          </a:p>
          <a:p>
            <a:r>
              <a:rPr lang="en-US" smtClean="0">
                <a:solidFill>
                  <a:srgbClr val="FF0000"/>
                </a:solidFill>
              </a:rPr>
              <a:t>Mechanical design requirements</a:t>
            </a:r>
            <a:r>
              <a:rPr lang="en-US" smtClean="0"/>
              <a:t> include size, shape and weight; location of components and their mounting, dimensional tolerances, shielding and equipment marking.</a:t>
            </a:r>
          </a:p>
          <a:p>
            <a:r>
              <a:rPr lang="en-US" smtClean="0">
                <a:solidFill>
                  <a:srgbClr val="FF0000"/>
                </a:solidFill>
              </a:rPr>
              <a:t>Electrical design requirements </a:t>
            </a:r>
            <a:r>
              <a:rPr lang="en-US" smtClean="0"/>
              <a:t>have such parameters as circuit function and wiring distribution, component selection with respect to electrical ratings, size and tolerance, internal and external interconnections.</a:t>
            </a:r>
          </a:p>
          <a:p>
            <a:r>
              <a:rPr lang="en-US" smtClean="0">
                <a:solidFill>
                  <a:srgbClr val="FF0000"/>
                </a:solidFill>
              </a:rPr>
              <a:t>Functional design </a:t>
            </a:r>
            <a:r>
              <a:rPr lang="en-US" smtClean="0"/>
              <a:t>parameters include reliability, maintainability, accessibility, and human engineering (displays, controls).</a:t>
            </a:r>
          </a:p>
          <a:p>
            <a:r>
              <a:rPr lang="en-US" smtClean="0">
                <a:solidFill>
                  <a:srgbClr val="FF0000"/>
                </a:solidFill>
              </a:rPr>
              <a:t>Environmental design </a:t>
            </a:r>
            <a:r>
              <a:rPr lang="en-US" smtClean="0"/>
              <a:t>takes into account factors such as mechanical shock and vibration, temperature extremes, salt spray and fungus proofing and operations in space or underwater.</a:t>
            </a:r>
            <a:endParaRPr lang="en-US"/>
          </a:p>
        </p:txBody>
      </p:sp>
    </p:spTree>
    <p:extLst>
      <p:ext uri="{BB962C8B-B14F-4D97-AF65-F5344CB8AC3E}">
        <p14:creationId xmlns:p14="http://schemas.microsoft.com/office/powerpoint/2010/main" val="44801636"/>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Multi layer PCB</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961" y="1532587"/>
            <a:ext cx="7328078" cy="4951363"/>
          </a:xfrm>
        </p:spPr>
      </p:pic>
    </p:spTree>
    <p:extLst>
      <p:ext uri="{BB962C8B-B14F-4D97-AF65-F5344CB8AC3E}">
        <p14:creationId xmlns:p14="http://schemas.microsoft.com/office/powerpoint/2010/main" val="1796560176"/>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normAutofit fontScale="70000" lnSpcReduction="20000"/>
          </a:bodyPr>
          <a:lstStyle/>
          <a:p>
            <a:r>
              <a:rPr lang="en-US"/>
              <a:t>The following areas of application necessitate the use of multi-layer printed wiring arrangements:</a:t>
            </a:r>
          </a:p>
          <a:p>
            <a:pPr lvl="1"/>
            <a:r>
              <a:rPr lang="en-US"/>
              <a:t>Wherever weight and volume savings in interconnections are the overriding considerations, as in military and air-borne missile and space applications;</a:t>
            </a:r>
          </a:p>
          <a:p>
            <a:pPr lvl="1"/>
            <a:r>
              <a:rPr lang="en-US"/>
              <a:t>When the complexity of interconnection in sub-systems requires complicated and expensive wiring or harnessing</a:t>
            </a:r>
            <a:r>
              <a:rPr lang="en-US" smtClean="0"/>
              <a:t>;</a:t>
            </a:r>
          </a:p>
          <a:p>
            <a:pPr lvl="1"/>
            <a:r>
              <a:rPr lang="en-US"/>
              <a:t>When frequency requirements call for careful control and uniformity of conductor wave impedances with minimum distortions and signal propagation, and where the uniformity of these characteristics from board-to-board is important;</a:t>
            </a:r>
          </a:p>
          <a:p>
            <a:pPr lvl="1"/>
            <a:r>
              <a:rPr lang="en-US"/>
              <a:t>When coupling or shielding of a large number of connections is necessary; the high capacitance distributed between the different layers gives a good de-coupling of power supply which permits satisfactory operation of high speed circuits;</a:t>
            </a:r>
          </a:p>
          <a:p>
            <a:pPr lvl="1"/>
            <a:r>
              <a:rPr lang="en-US"/>
              <a:t>With multi-layers, all interconnections can be placed on internal layers, and a heat sink of thick solid copper can be placed on the outer surfaces. By mounting the components directly on the metallic surfaces, the problem of heat distribution and heat removal in systems </a:t>
            </a:r>
            <a:r>
              <a:rPr lang="en-US" smtClean="0"/>
              <a:t>can </a:t>
            </a:r>
            <a:r>
              <a:rPr lang="en-US"/>
              <a:t>be minimized. Also, the layout and artwork designs are greatly simplified on account of the absence of the supply and ground lines on the signal planes</a:t>
            </a:r>
          </a:p>
          <a:p>
            <a:pPr marL="0" indent="0">
              <a:buNone/>
            </a:pPr>
            <a:br>
              <a:rPr lang="en-US"/>
            </a:br>
            <a:endParaRPr lang="en-US"/>
          </a:p>
        </p:txBody>
      </p:sp>
    </p:spTree>
    <p:extLst>
      <p:ext uri="{BB962C8B-B14F-4D97-AF65-F5344CB8AC3E}">
        <p14:creationId xmlns:p14="http://schemas.microsoft.com/office/powerpoint/2010/main" val="54252453"/>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665185"/>
          </a:xfrm>
        </p:spPr>
        <p:txBody>
          <a:bodyPr>
            <a:normAutofit fontScale="90000"/>
          </a:bodyPr>
          <a:lstStyle/>
          <a:p>
            <a:r>
              <a:rPr lang="en-US"/>
              <a:t>Rigid and Flexible Printed Circuit Boards</a:t>
            </a:r>
          </a:p>
        </p:txBody>
      </p:sp>
      <p:sp>
        <p:nvSpPr>
          <p:cNvPr id="3" name="Content Placeholder 2"/>
          <p:cNvSpPr>
            <a:spLocks noGrp="1"/>
          </p:cNvSpPr>
          <p:nvPr>
            <p:ph idx="1"/>
          </p:nvPr>
        </p:nvSpPr>
        <p:spPr>
          <a:xfrm>
            <a:off x="838200" y="1030310"/>
            <a:ext cx="10515600" cy="5512158"/>
          </a:xfrm>
        </p:spPr>
        <p:txBody>
          <a:bodyPr>
            <a:normAutofit fontScale="92500" lnSpcReduction="10000"/>
          </a:bodyPr>
          <a:lstStyle/>
          <a:p>
            <a:r>
              <a:rPr lang="en-US"/>
              <a:t>Printed circuit boards can also be classified on the basis of the type of insulating material used, i.e. rigid or flexible. </a:t>
            </a:r>
            <a:endParaRPr lang="en-US" smtClean="0"/>
          </a:p>
          <a:p>
            <a:r>
              <a:rPr lang="en-US" smtClean="0"/>
              <a:t>While </a:t>
            </a:r>
            <a:r>
              <a:rPr lang="en-US" i="1"/>
              <a:t>rigid boards </a:t>
            </a:r>
            <a:r>
              <a:rPr lang="en-US"/>
              <a:t>are made of a variety of materials, </a:t>
            </a:r>
            <a:r>
              <a:rPr lang="en-US" i="1"/>
              <a:t>flexible boards </a:t>
            </a:r>
            <a:r>
              <a:rPr lang="en-US"/>
              <a:t>use flexible substrate material like polyester or polyamide. </a:t>
            </a:r>
            <a:endParaRPr lang="en-US" smtClean="0"/>
          </a:p>
          <a:p>
            <a:r>
              <a:rPr lang="en-US" smtClean="0"/>
              <a:t>The </a:t>
            </a:r>
            <a:r>
              <a:rPr lang="en-US"/>
              <a:t>base material, which is usually very thin, is in the range of 0.1 mm thickness. </a:t>
            </a:r>
            <a:endParaRPr lang="en-US" smtClean="0"/>
          </a:p>
          <a:p>
            <a:r>
              <a:rPr lang="en-US" smtClean="0"/>
              <a:t>Laminates </a:t>
            </a:r>
            <a:r>
              <a:rPr lang="en-US"/>
              <a:t>used in flexible boards are available with copper on one or both sides in rolls. </a:t>
            </a:r>
            <a:endParaRPr lang="en-US" smtClean="0"/>
          </a:p>
          <a:p>
            <a:r>
              <a:rPr lang="en-US" i="1" smtClean="0"/>
              <a:t>Rigid-flex </a:t>
            </a:r>
            <a:r>
              <a:rPr lang="en-US"/>
              <a:t>boards, which constitute a combination of rigid and flexible boards usually bonded together, are three-dimensional structures that have flexible parts connecting the rigid boards, which usually support components. </a:t>
            </a:r>
            <a:endParaRPr lang="en-US" smtClean="0"/>
          </a:p>
          <a:p>
            <a:r>
              <a:rPr lang="en-US" smtClean="0"/>
              <a:t>This </a:t>
            </a:r>
            <a:r>
              <a:rPr lang="en-US"/>
              <a:t>arrangement gives volumetrically efficient packaging and is therefore gaining widespread use in electronic equipment. Flexible PCBs may be single-sided, double-sided (PTH or non-PTH) or multi-layer.</a:t>
            </a:r>
          </a:p>
          <a:p>
            <a:endParaRPr lang="en-US"/>
          </a:p>
        </p:txBody>
      </p:sp>
    </p:spTree>
    <p:extLst>
      <p:ext uri="{BB962C8B-B14F-4D97-AF65-F5344CB8AC3E}">
        <p14:creationId xmlns:p14="http://schemas.microsoft.com/office/powerpoint/2010/main" val="2444636819"/>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Content Placeholder 3"/>
          <p:cNvPicPr>
            <a:picLocks noGrp="1" noChangeAspect="1"/>
          </p:cNvPicPr>
          <p:nvPr>
            <p:ph idx="1"/>
          </p:nvPr>
        </p:nvPicPr>
        <p:blipFill>
          <a:blip r:embed="rId2"/>
          <a:stretch>
            <a:fillRect/>
          </a:stretch>
        </p:blipFill>
        <p:spPr>
          <a:xfrm>
            <a:off x="2469493" y="270456"/>
            <a:ext cx="6597234" cy="5533019"/>
          </a:xfrm>
          <a:prstGeom prst="rect">
            <a:avLst/>
          </a:prstGeom>
        </p:spPr>
      </p:pic>
    </p:spTree>
    <p:extLst>
      <p:ext uri="{BB962C8B-B14F-4D97-AF65-F5344CB8AC3E}">
        <p14:creationId xmlns:p14="http://schemas.microsoft.com/office/powerpoint/2010/main" val="3236647715"/>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p:cNvPicPr>
          <p:nvPr/>
        </p:nvPicPr>
        <p:blipFill>
          <a:blip r:embed="rId2"/>
          <a:stretch>
            <a:fillRect/>
          </a:stretch>
        </p:blipFill>
        <p:spPr>
          <a:xfrm>
            <a:off x="1352281" y="799249"/>
            <a:ext cx="7062748" cy="457313"/>
          </a:xfrm>
          <a:prstGeom prst="rect">
            <a:avLst/>
          </a:prstGeom>
        </p:spPr>
      </p:pic>
      <p:pic>
        <p:nvPicPr>
          <p:cNvPr id="4" name="Content Placeholder 3"/>
          <p:cNvPicPr>
            <a:picLocks noGrp="1" noChangeAspect="1"/>
          </p:cNvPicPr>
          <p:nvPr>
            <p:ph idx="1"/>
          </p:nvPr>
        </p:nvPicPr>
        <p:blipFill>
          <a:blip r:embed="rId3"/>
          <a:stretch>
            <a:fillRect/>
          </a:stretch>
        </p:blipFill>
        <p:spPr>
          <a:xfrm>
            <a:off x="2387492" y="1508919"/>
            <a:ext cx="7520048" cy="1816547"/>
          </a:xfrm>
          <a:prstGeom prst="rect">
            <a:avLst/>
          </a:prstGeom>
        </p:spPr>
      </p:pic>
      <p:pic>
        <p:nvPicPr>
          <p:cNvPr id="6" name="Picture 5"/>
          <p:cNvPicPr>
            <a:picLocks noChangeAspect="1"/>
          </p:cNvPicPr>
          <p:nvPr/>
        </p:nvPicPr>
        <p:blipFill>
          <a:blip r:embed="rId4"/>
          <a:stretch>
            <a:fillRect/>
          </a:stretch>
        </p:blipFill>
        <p:spPr>
          <a:xfrm>
            <a:off x="1352281" y="3802087"/>
            <a:ext cx="8891949" cy="1803844"/>
          </a:xfrm>
          <a:prstGeom prst="rect">
            <a:avLst/>
          </a:prstGeom>
        </p:spPr>
      </p:pic>
    </p:spTree>
    <p:extLst>
      <p:ext uri="{BB962C8B-B14F-4D97-AF65-F5344CB8AC3E}">
        <p14:creationId xmlns:p14="http://schemas.microsoft.com/office/powerpoint/2010/main" val="3930475539"/>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34354" y="1829059"/>
            <a:ext cx="7723292" cy="4344469"/>
          </a:xfrm>
          <a:prstGeom prst="rect">
            <a:avLst/>
          </a:prstGeom>
        </p:spPr>
      </p:pic>
    </p:spTree>
    <p:extLst>
      <p:ext uri="{BB962C8B-B14F-4D97-AF65-F5344CB8AC3E}">
        <p14:creationId xmlns:p14="http://schemas.microsoft.com/office/powerpoint/2010/main" val="2837878066"/>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p:cNvPicPr>
            <a:picLocks noChangeAspect="1"/>
          </p:cNvPicPr>
          <p:nvPr/>
        </p:nvPicPr>
        <p:blipFill>
          <a:blip r:embed="rId2"/>
          <a:stretch>
            <a:fillRect/>
          </a:stretch>
        </p:blipFill>
        <p:spPr>
          <a:xfrm>
            <a:off x="2421229" y="991674"/>
            <a:ext cx="6915954" cy="368391"/>
          </a:xfrm>
          <a:prstGeom prst="rect">
            <a:avLst/>
          </a:prstGeom>
        </p:spPr>
      </p:pic>
      <p:pic>
        <p:nvPicPr>
          <p:cNvPr id="4" name="Content Placeholder 3"/>
          <p:cNvPicPr>
            <a:picLocks noGrp="1" noChangeAspect="1"/>
          </p:cNvPicPr>
          <p:nvPr>
            <p:ph idx="1"/>
          </p:nvPr>
        </p:nvPicPr>
        <p:blipFill>
          <a:blip r:embed="rId3"/>
          <a:stretch>
            <a:fillRect/>
          </a:stretch>
        </p:blipFill>
        <p:spPr>
          <a:xfrm>
            <a:off x="2421228" y="2362590"/>
            <a:ext cx="6542468" cy="3277407"/>
          </a:xfrm>
          <a:prstGeom prst="rect">
            <a:avLst/>
          </a:prstGeom>
        </p:spPr>
      </p:pic>
    </p:spTree>
    <p:extLst>
      <p:ext uri="{BB962C8B-B14F-4D97-AF65-F5344CB8AC3E}">
        <p14:creationId xmlns:p14="http://schemas.microsoft.com/office/powerpoint/2010/main" val="2316157102"/>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Content Placeholder 3"/>
          <p:cNvPicPr>
            <a:picLocks noGrp="1" noChangeAspect="1"/>
          </p:cNvPicPr>
          <p:nvPr>
            <p:ph idx="1"/>
          </p:nvPr>
        </p:nvPicPr>
        <p:blipFill>
          <a:blip r:embed="rId2"/>
          <a:stretch>
            <a:fillRect/>
          </a:stretch>
        </p:blipFill>
        <p:spPr>
          <a:xfrm>
            <a:off x="1365162" y="682580"/>
            <a:ext cx="9569002" cy="5494383"/>
          </a:xfrm>
          <a:prstGeom prst="rect">
            <a:avLst/>
          </a:prstGeom>
        </p:spPr>
      </p:pic>
    </p:spTree>
    <p:extLst>
      <p:ext uri="{BB962C8B-B14F-4D97-AF65-F5344CB8AC3E}">
        <p14:creationId xmlns:p14="http://schemas.microsoft.com/office/powerpoint/2010/main" val="25125561"/>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07840542"/>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1524000" y="1122363"/>
            <a:ext cx="9144000" cy="938257"/>
          </a:xfrm>
        </p:spPr>
        <p:txBody>
          <a:bodyPr>
            <a:noAutofit/>
          </a:bodyPr>
          <a:lstStyle/>
          <a:p>
            <a:r>
              <a:rPr lang="en-US" sz="3600" smtClean="0"/>
              <a:t>Manufacturing of Basic Printed Circuit Boards</a:t>
            </a:r>
            <a:endParaRPr lang="en-US" sz="3600"/>
          </a:p>
        </p:txBody>
      </p:sp>
    </p:spTree>
    <p:extLst>
      <p:ext uri="{BB962C8B-B14F-4D97-AF65-F5344CB8AC3E}">
        <p14:creationId xmlns:p14="http://schemas.microsoft.com/office/powerpoint/2010/main" val="3324988216"/>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Important Design Elements</a:t>
            </a:r>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smtClean="0"/>
              <a:t>The design inputs which should be provided by the equipment designer to the PCB designer are called design elements. They are:</a:t>
            </a:r>
          </a:p>
          <a:p>
            <a:r>
              <a:rPr lang="en-US" smtClean="0"/>
              <a:t> Type of circuit (analog or digital, etc.);</a:t>
            </a:r>
          </a:p>
          <a:p>
            <a:r>
              <a:rPr lang="en-US" smtClean="0"/>
              <a:t> Board size</a:t>
            </a:r>
          </a:p>
          <a:p>
            <a:r>
              <a:rPr lang="en-US" smtClean="0"/>
              <a:t> Number of layers</a:t>
            </a:r>
          </a:p>
          <a:p>
            <a:r>
              <a:rPr lang="en-US" smtClean="0"/>
              <a:t> Pad stack sizes</a:t>
            </a:r>
          </a:p>
          <a:p>
            <a:r>
              <a:rPr lang="en-US" smtClean="0"/>
              <a:t> Hole sizes</a:t>
            </a:r>
          </a:p>
          <a:p>
            <a:r>
              <a:rPr lang="en-US" smtClean="0"/>
              <a:t> Layer thickness</a:t>
            </a:r>
          </a:p>
          <a:p>
            <a:r>
              <a:rPr lang="en-US" smtClean="0"/>
              <a:t> Board thickness</a:t>
            </a:r>
          </a:p>
          <a:p>
            <a:r>
              <a:rPr lang="en-US" smtClean="0"/>
              <a:t> External connections</a:t>
            </a:r>
          </a:p>
          <a:p>
            <a:r>
              <a:rPr lang="en-US" smtClean="0"/>
              <a:t> Mounting holes</a:t>
            </a:r>
          </a:p>
          <a:p>
            <a:r>
              <a:rPr lang="en-US" smtClean="0"/>
              <a:t> Supply and ground layer thickness and</a:t>
            </a:r>
          </a:p>
          <a:p>
            <a:r>
              <a:rPr lang="en-US" smtClean="0"/>
              <a:t> Component details with specifications.</a:t>
            </a:r>
            <a:endParaRPr lang="en-US"/>
          </a:p>
        </p:txBody>
      </p:sp>
    </p:spTree>
    <p:extLst>
      <p:ext uri="{BB962C8B-B14F-4D97-AF65-F5344CB8AC3E}">
        <p14:creationId xmlns:p14="http://schemas.microsoft.com/office/powerpoint/2010/main" val="3789109532"/>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838200" y="489396"/>
            <a:ext cx="10515600" cy="5937161"/>
          </a:xfrm>
        </p:spPr>
        <p:txBody>
          <a:bodyPr>
            <a:normAutofit fontScale="85000" lnSpcReduction="10000"/>
          </a:bodyPr>
          <a:lstStyle/>
          <a:p>
            <a:r>
              <a:rPr lang="en-US" smtClean="0"/>
              <a:t>A variety of processes are currently used for manufacturing printed circuit boards. </a:t>
            </a:r>
          </a:p>
          <a:p>
            <a:r>
              <a:rPr lang="en-US" smtClean="0"/>
              <a:t>However, most of the processes have identical or similar basic steps. </a:t>
            </a:r>
          </a:p>
          <a:p>
            <a:r>
              <a:rPr lang="en-US" smtClean="0"/>
              <a:t>Variations in the basic manufacturing steps are usually made by the manufacturers to improve quality or specific yield.</a:t>
            </a:r>
          </a:p>
          <a:p>
            <a:r>
              <a:rPr lang="en-US" smtClean="0"/>
              <a:t>The most popular process is the ‘print and etch’ method, which is a purely subtractive method.</a:t>
            </a:r>
          </a:p>
          <a:p>
            <a:r>
              <a:rPr lang="en-US" smtClean="0"/>
              <a:t>In this process, the base material used is copper clad laminate to which all the electronic components are soldered, with one or more layers of etched metal tracks making the connection. </a:t>
            </a:r>
          </a:p>
          <a:p>
            <a:r>
              <a:rPr lang="en-US" smtClean="0"/>
              <a:t>The etching process involves achieving a conductive pattern formed on one or both sides of the laminate. </a:t>
            </a:r>
          </a:p>
          <a:p>
            <a:r>
              <a:rPr lang="en-US" smtClean="0"/>
              <a:t>The term ‘printed wiring’ or ‘printed circuit’ refers only to the conductive pattern that is formed on the laminate to provide point-to-point connection.</a:t>
            </a:r>
          </a:p>
          <a:p>
            <a:r>
              <a:rPr lang="en-US" smtClean="0"/>
              <a:t>Four specific phases of the PCB manufacturing process need to be understood. </a:t>
            </a:r>
          </a:p>
          <a:p>
            <a:r>
              <a:rPr lang="en-US" smtClean="0"/>
              <a:t>These are </a:t>
            </a:r>
            <a:r>
              <a:rPr lang="en-US" b="1" smtClean="0"/>
              <a:t>design, fabrication, assembly</a:t>
            </a:r>
            <a:r>
              <a:rPr lang="en-US" smtClean="0"/>
              <a:t> and </a:t>
            </a:r>
            <a:r>
              <a:rPr lang="en-US" b="1" smtClean="0"/>
              <a:t>test</a:t>
            </a:r>
            <a:r>
              <a:rPr lang="en-US" smtClean="0"/>
              <a:t>. </a:t>
            </a:r>
          </a:p>
        </p:txBody>
      </p:sp>
    </p:spTree>
    <p:extLst>
      <p:ext uri="{BB962C8B-B14F-4D97-AF65-F5344CB8AC3E}">
        <p14:creationId xmlns:p14="http://schemas.microsoft.com/office/powerpoint/2010/main" val="459906996"/>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Single-sided Boards</a:t>
            </a:r>
            <a:endParaRPr lang="en-US"/>
          </a:p>
        </p:txBody>
      </p:sp>
      <p:graphicFrame>
        <p:nvGraphicFramePr>
          <p:cNvPr id="4" name="Content Placeholder 3"/>
          <p:cNvGraphicFramePr>
            <a:graphicFrameLocks noGrp="1"/>
          </p:cNvGraphicFramePr>
          <p:nvPr>
            <p:ph idx="1"/>
            <p:extLst/>
          </p:nvPr>
        </p:nvGraphicFramePr>
        <p:xfrm>
          <a:off x="992747" y="1378039"/>
          <a:ext cx="10515600" cy="5486400"/>
        </p:xfrm>
        <a:graphic>
          <a:graphicData uri="http://schemas.openxmlformats.org/drawingml/2006/table">
            <a:tbl>
              <a:tblPr firstRow="1" bandRow="1">
                <a:tableStyleId>{5C22544A-7EE6-4342-B048-85BDC9FD1C3A}</a:tableStyleId>
              </a:tblPr>
              <a:tblGrid>
                <a:gridCol w="5257800"/>
                <a:gridCol w="5257800"/>
              </a:tblGrid>
              <a:tr h="5138671">
                <a:tc>
                  <a:txBody>
                    <a:bodyPr vert="horz" wrap="square"/>
                    <a:lstStyle/>
                    <a:p>
                      <a:pPr marL="285750" indent="-285750">
                        <a:buFont typeface="Arial" pitchFamily="34" charset="0"/>
                        <a:buChar char="•"/>
                      </a:pPr>
                      <a:r>
                        <a:rPr lang="en-US" sz="1400" smtClean="0">
                          <a:solidFill>
                            <a:srgbClr val="FF0000"/>
                          </a:solidFill>
                        </a:rPr>
                        <a:t>The schematic diagram, also called the circuit or logic diagram, represents the electronic components and connections in the most readable form. </a:t>
                      </a:r>
                    </a:p>
                    <a:p>
                      <a:pPr marL="285750" indent="-285750">
                        <a:buFont typeface="Arial" pitchFamily="34" charset="0"/>
                        <a:buChar char="•"/>
                      </a:pPr>
                      <a:endParaRPr lang="en-US" sz="1400" smtClean="0">
                        <a:solidFill>
                          <a:srgbClr val="FF0000"/>
                        </a:solidFill>
                      </a:endParaRPr>
                    </a:p>
                    <a:p>
                      <a:pPr marL="285750" indent="-285750">
                        <a:buFont typeface="Arial" pitchFamily="34" charset="0"/>
                        <a:buChar char="•"/>
                      </a:pPr>
                      <a:r>
                        <a:rPr lang="en-US" sz="1400" smtClean="0">
                          <a:solidFill>
                            <a:srgbClr val="FF0000"/>
                          </a:solidFill>
                        </a:rPr>
                        <a:t>The schematic diagram is developed while taking into consideration the specifications of components, interaction between components (especially timing and loading), physical packages and arrangement of connector pin-outs. </a:t>
                      </a:r>
                    </a:p>
                    <a:p>
                      <a:pPr marL="285750" indent="-285750">
                        <a:buFont typeface="Arial" pitchFamily="34" charset="0"/>
                        <a:buChar char="•"/>
                      </a:pPr>
                      <a:endParaRPr lang="en-US" sz="1400" smtClean="0">
                        <a:solidFill>
                          <a:srgbClr val="FF0000"/>
                        </a:solidFill>
                      </a:endParaRPr>
                    </a:p>
                    <a:p>
                      <a:pPr marL="285750" indent="-285750">
                        <a:buFont typeface="Arial" pitchFamily="34" charset="0"/>
                        <a:buChar char="•"/>
                      </a:pPr>
                      <a:r>
                        <a:rPr lang="en-US" sz="1400" smtClean="0">
                          <a:solidFill>
                            <a:srgbClr val="FF0000"/>
                          </a:solidFill>
                        </a:rPr>
                        <a:t>The circuit diagram will often start on paper and finish in computer-aided design (CAD). </a:t>
                      </a:r>
                    </a:p>
                    <a:p>
                      <a:pPr marL="285750" indent="-285750">
                        <a:buFont typeface="Arial" pitchFamily="34" charset="0"/>
                        <a:buChar char="•"/>
                      </a:pPr>
                      <a:endParaRPr lang="en-US" sz="1400" smtClean="0">
                        <a:solidFill>
                          <a:srgbClr val="FF0000"/>
                        </a:solidFill>
                      </a:endParaRPr>
                    </a:p>
                    <a:p>
                      <a:pPr marL="285750" indent="-285750">
                        <a:buFont typeface="Arial" pitchFamily="34" charset="0"/>
                        <a:buChar char="•"/>
                      </a:pPr>
                      <a:r>
                        <a:rPr lang="en-US" sz="1400" smtClean="0">
                          <a:solidFill>
                            <a:srgbClr val="FF0000"/>
                          </a:solidFill>
                        </a:rPr>
                        <a:t>The circuit diagram references each part on the printed circuit board with a designator (e.g. IC4) and pin numbers for each connection.</a:t>
                      </a:r>
                    </a:p>
                    <a:p>
                      <a:pPr marL="285750" indent="-285750">
                        <a:buFont typeface="Arial" pitchFamily="34" charset="0"/>
                        <a:buChar char="•"/>
                      </a:pPr>
                      <a:endParaRPr lang="en-US" sz="1400" smtClean="0">
                        <a:solidFill>
                          <a:srgbClr val="FF0000"/>
                        </a:solidFill>
                      </a:endParaRPr>
                    </a:p>
                    <a:p>
                      <a:pPr marL="285750" indent="-285750">
                        <a:buFont typeface="Arial" pitchFamily="34" charset="0"/>
                        <a:buChar char="•"/>
                      </a:pPr>
                      <a:r>
                        <a:rPr lang="en-US" sz="1400" smtClean="0">
                          <a:solidFill>
                            <a:srgbClr val="FF0000"/>
                          </a:solidFill>
                        </a:rPr>
                        <a:t>A good circuit diagram includes all the essential information required to understand the circuit operation, and has descriptive net and connector labels, including all the parts on the printed circuit board.</a:t>
                      </a:r>
                    </a:p>
                    <a:p>
                      <a:pPr marL="0" indent="0">
                        <a:buFont typeface="Arial" pitchFamily="34" charset="0"/>
                        <a:buNone/>
                      </a:pPr>
                      <a:r>
                        <a:rPr lang="en-US" sz="1400" smtClean="0">
                          <a:solidFill>
                            <a:srgbClr val="FF0000"/>
                          </a:solidFill>
                        </a:rPr>
                        <a:t> </a:t>
                      </a:r>
                    </a:p>
                    <a:p>
                      <a:pPr marL="285750" indent="-285750">
                        <a:buFont typeface="Arial" pitchFamily="34" charset="0"/>
                        <a:buChar char="•"/>
                      </a:pPr>
                      <a:r>
                        <a:rPr lang="en-US" sz="1400" smtClean="0">
                          <a:solidFill>
                            <a:srgbClr val="FF0000"/>
                          </a:solidFill>
                        </a:rPr>
                        <a:t>To this end, the printed circuit board CAD and schematic CAD are tied together through a net-check. In short, the finished circuit diagram, is the main reference document for design.</a:t>
                      </a:r>
                    </a:p>
                    <a:p>
                      <a:endParaRPr lang="en-US">
                        <a:solidFill>
                          <a:srgbClr val="FF0000"/>
                        </a:solidFill>
                      </a:endParaRPr>
                    </a:p>
                  </a:txBody>
                  <a:tcPr>
                    <a:solidFill>
                      <a:schemeClr val="bg1"/>
                    </a:solidFill>
                  </a:tcPr>
                </a:tc>
                <a:tc>
                  <a:txBody>
                    <a:bodyPr vert="horz" wrap="square"/>
                    <a:lstStyle/>
                    <a:p>
                      <a:endParaRPr lang="en-US"/>
                    </a:p>
                  </a:txBody>
                  <a:tcPr/>
                </a:tc>
              </a:tr>
            </a:tbl>
          </a:graphicData>
        </a:graphic>
      </p:graphicFrame>
      <p:pic>
        <p:nvPicPr>
          <p:cNvPr id="5" name="Picture 4"/>
          <p:cNvPicPr>
            <a:picLocks noChangeAspect="1"/>
          </p:cNvPicPr>
          <p:nvPr/>
        </p:nvPicPr>
        <p:blipFill>
          <a:blip r:embed="rId2"/>
          <a:stretch>
            <a:fillRect/>
          </a:stretch>
        </p:blipFill>
        <p:spPr>
          <a:xfrm>
            <a:off x="6452315" y="1390918"/>
            <a:ext cx="4901485" cy="5331854"/>
          </a:xfrm>
          <a:prstGeom prst="rect">
            <a:avLst/>
          </a:prstGeom>
        </p:spPr>
      </p:pic>
    </p:spTree>
    <p:extLst>
      <p:ext uri="{BB962C8B-B14F-4D97-AF65-F5344CB8AC3E}">
        <p14:creationId xmlns:p14="http://schemas.microsoft.com/office/powerpoint/2010/main" val="384081092"/>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Content Placeholder 3"/>
          <p:cNvPicPr>
            <a:picLocks noGrp="1" noChangeAspect="1"/>
          </p:cNvPicPr>
          <p:nvPr>
            <p:ph idx="1"/>
          </p:nvPr>
        </p:nvPicPr>
        <p:blipFill>
          <a:blip r:embed="rId2"/>
          <a:stretch>
            <a:fillRect/>
          </a:stretch>
        </p:blipFill>
        <p:spPr>
          <a:xfrm>
            <a:off x="2537138" y="425003"/>
            <a:ext cx="7764167" cy="6068693"/>
          </a:xfrm>
          <a:prstGeom prst="rect">
            <a:avLst/>
          </a:prstGeom>
          <a:effectLst>
            <a:outerShdw dist="50800" dir="5400000" algn="ctr" rotWithShape="0">
              <a:schemeClr val="accent1"/>
            </a:outerShdw>
          </a:effectLst>
        </p:spPr>
      </p:pic>
    </p:spTree>
    <p:extLst>
      <p:ext uri="{BB962C8B-B14F-4D97-AF65-F5344CB8AC3E}">
        <p14:creationId xmlns:p14="http://schemas.microsoft.com/office/powerpoint/2010/main" val="2178203230"/>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626548"/>
          </a:xfrm>
        </p:spPr>
        <p:txBody>
          <a:bodyPr>
            <a:normAutofit fontScale="90000"/>
          </a:bodyPr>
          <a:lstStyle/>
          <a:p>
            <a:r>
              <a:rPr lang="en-US" sz="3600" smtClean="0"/>
              <a:t>Schematic Diagram</a:t>
            </a:r>
            <a:br>
              <a:rPr lang="en-US" smtClean="0"/>
            </a:br>
            <a:endParaRPr lang="en-US"/>
          </a:p>
        </p:txBody>
      </p:sp>
      <p:sp>
        <p:nvSpPr>
          <p:cNvPr id="3" name="Content Placeholder 2"/>
          <p:cNvSpPr>
            <a:spLocks noGrp="1"/>
          </p:cNvSpPr>
          <p:nvPr>
            <p:ph idx="1"/>
          </p:nvPr>
        </p:nvSpPr>
        <p:spPr>
          <a:xfrm>
            <a:off x="838200" y="991674"/>
            <a:ext cx="10515600" cy="5460641"/>
          </a:xfrm>
        </p:spPr>
        <p:txBody>
          <a:bodyPr>
            <a:normAutofit fontScale="92500" lnSpcReduction="20000"/>
          </a:bodyPr>
          <a:lstStyle/>
          <a:p>
            <a:r>
              <a:rPr lang="en-US" smtClean="0"/>
              <a:t>The schematic diagram, also called the circuit or logic diagram, represents the electronic components and connections in the most readable form. </a:t>
            </a:r>
          </a:p>
          <a:p>
            <a:r>
              <a:rPr lang="en-US" smtClean="0"/>
              <a:t>The schematic diagram is developed while taking into consideration the specifications of components, interaction between components (especially timing and loading), physical packages and arrangement of connector pin-outs. </a:t>
            </a:r>
          </a:p>
          <a:p>
            <a:r>
              <a:rPr lang="en-US" smtClean="0"/>
              <a:t>The circuit diagram will often start on paper and finish in computer-aided design (CAD). </a:t>
            </a:r>
          </a:p>
          <a:p>
            <a:r>
              <a:rPr lang="en-US" smtClean="0"/>
              <a:t>The circuit diagram references each part on the printed circuit board with a designator (e.g. IC4) and pin numbers for each connection.</a:t>
            </a:r>
          </a:p>
          <a:p>
            <a:r>
              <a:rPr lang="en-US" smtClean="0"/>
              <a:t>A good circuit diagram includes all the essential information required to understand the circuit operation, and has descriptive net and connector labels, including all the parts on the printed circuit board. </a:t>
            </a:r>
          </a:p>
          <a:p>
            <a:r>
              <a:rPr lang="en-US" smtClean="0"/>
              <a:t>To this end, the printed circuit board CAD and schematic CAD are tied together through a net-check. In short, the finished circuit diagram, is the main reference document for design.</a:t>
            </a:r>
            <a:endParaRPr lang="en-US"/>
          </a:p>
        </p:txBody>
      </p:sp>
    </p:spTree>
    <p:extLst>
      <p:ext uri="{BB962C8B-B14F-4D97-AF65-F5344CB8AC3E}">
        <p14:creationId xmlns:p14="http://schemas.microsoft.com/office/powerpoint/2010/main" val="1972369941"/>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832610"/>
          </a:xfrm>
        </p:spPr>
        <p:txBody>
          <a:bodyPr/>
          <a:lstStyle/>
          <a:p>
            <a:r>
              <a:rPr lang="en-US" smtClean="0"/>
              <a:t>Artwork Generation</a:t>
            </a:r>
            <a:endParaRPr lang="en-US"/>
          </a:p>
        </p:txBody>
      </p:sp>
      <p:sp>
        <p:nvSpPr>
          <p:cNvPr id="3" name="Content Placeholder 2"/>
          <p:cNvSpPr>
            <a:spLocks noGrp="1"/>
          </p:cNvSpPr>
          <p:nvPr>
            <p:ph idx="1"/>
          </p:nvPr>
        </p:nvSpPr>
        <p:spPr>
          <a:xfrm>
            <a:off x="838200" y="1313645"/>
            <a:ext cx="10515600" cy="4863318"/>
          </a:xfrm>
        </p:spPr>
        <p:txBody>
          <a:bodyPr>
            <a:normAutofit fontScale="92500" lnSpcReduction="20000"/>
          </a:bodyPr>
          <a:lstStyle/>
          <a:p>
            <a:r>
              <a:rPr lang="en-US" smtClean="0"/>
              <a:t>The components and connections in the PCB layout are derived from the circuit diagram, and physically placed and routed by the designer to get the best results in term of board size and its manufacturability. </a:t>
            </a:r>
          </a:p>
          <a:p>
            <a:r>
              <a:rPr lang="en-US" smtClean="0"/>
              <a:t>The PCB layout defines the final physical form of the circuit and labelling details are finalized as the layout is completed. </a:t>
            </a:r>
          </a:p>
          <a:p>
            <a:r>
              <a:rPr lang="en-US" smtClean="0"/>
              <a:t>When the PCB layout is complete, the track layout information is provided on self-adhesive type crepe material tape stuck on a plastic sheet such as polyester. </a:t>
            </a:r>
          </a:p>
          <a:p>
            <a:r>
              <a:rPr lang="en-US" smtClean="0"/>
              <a:t>The layout or artwork is usually enlarged two to four times to improve accuracy. Alternatively, the CAD file is used to generate the artwork on a computer controlled plotter, or on an electronic transfer medium such as magnetic tape or floppy disc.</a:t>
            </a:r>
          </a:p>
          <a:p>
            <a:r>
              <a:rPr lang="en-US" smtClean="0"/>
              <a:t>The artwork is then reduced to the final size, and a positive or negative print made depending on the requirement of the manufacturer.</a:t>
            </a:r>
            <a:endParaRPr lang="en-US"/>
          </a:p>
        </p:txBody>
      </p:sp>
    </p:spTree>
    <p:extLst>
      <p:ext uri="{BB962C8B-B14F-4D97-AF65-F5344CB8AC3E}">
        <p14:creationId xmlns:p14="http://schemas.microsoft.com/office/powerpoint/2010/main" val="3180764622"/>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523517"/>
          </a:xfrm>
        </p:spPr>
        <p:txBody>
          <a:bodyPr>
            <a:normAutofit fontScale="90000"/>
          </a:bodyPr>
          <a:lstStyle/>
          <a:p>
            <a:r>
              <a:rPr lang="en-US" smtClean="0"/>
              <a:t>Panel Preparation</a:t>
            </a:r>
            <a:endParaRPr lang="en-US"/>
          </a:p>
        </p:txBody>
      </p:sp>
      <p:sp>
        <p:nvSpPr>
          <p:cNvPr id="3" name="Content Placeholder 2"/>
          <p:cNvSpPr>
            <a:spLocks noGrp="1"/>
          </p:cNvSpPr>
          <p:nvPr>
            <p:ph idx="1"/>
          </p:nvPr>
        </p:nvSpPr>
        <p:spPr>
          <a:xfrm>
            <a:off x="838200" y="1017431"/>
            <a:ext cx="10515600" cy="5159532"/>
          </a:xfrm>
        </p:spPr>
        <p:txBody>
          <a:bodyPr>
            <a:normAutofit fontScale="62500" lnSpcReduction="20000"/>
          </a:bodyPr>
          <a:lstStyle/>
          <a:p>
            <a:r>
              <a:rPr lang="en-US" smtClean="0"/>
              <a:t>The raw material for printed circuit boards is a copper clad laminate with copper on one side only.</a:t>
            </a:r>
          </a:p>
          <a:p>
            <a:r>
              <a:rPr lang="en-US" smtClean="0"/>
              <a:t>The sheets of the laminate are sheared to provide panels of the required size, keeping it slightly longer than the master pattern of the PCB. </a:t>
            </a:r>
          </a:p>
          <a:p>
            <a:r>
              <a:rPr lang="en-US" smtClean="0"/>
              <a:t>The preferred size of panel is 350 ¥ 508 mm. </a:t>
            </a:r>
          </a:p>
          <a:p>
            <a:r>
              <a:rPr lang="en-US" smtClean="0"/>
              <a:t>The</a:t>
            </a:r>
            <a:r>
              <a:rPr lang="en-US"/>
              <a:t> </a:t>
            </a:r>
            <a:r>
              <a:rPr lang="en-US" smtClean="0"/>
              <a:t>commonly used laminates for general purpose applications are normally paper base type, whereas epoxy glass laminates are preferred for superior mechanical and electrical properties. </a:t>
            </a:r>
          </a:p>
          <a:p>
            <a:r>
              <a:rPr lang="en-US" smtClean="0"/>
              <a:t>The mechanical properties include punching and drilling qualities, flexural strength, flame resistance and water absorption. </a:t>
            </a:r>
          </a:p>
          <a:p>
            <a:r>
              <a:rPr lang="en-US" smtClean="0"/>
              <a:t>The important electrical properties include dielectric strength, dielectric constant, dissipation factor, insulation resistance, and surface and volume resistivity. </a:t>
            </a:r>
          </a:p>
          <a:p>
            <a:r>
              <a:rPr lang="en-US" smtClean="0"/>
              <a:t>The most commonly used base material is FR-4 epoxy all woven glass laminate, thickness 1.6 mm with copper foil cladding one oz. per sq. ft. (305 g/m2). </a:t>
            </a:r>
          </a:p>
          <a:p>
            <a:r>
              <a:rPr lang="en-US" smtClean="0"/>
              <a:t>This has a foil thickness of 35 microns.</a:t>
            </a:r>
          </a:p>
          <a:p>
            <a:r>
              <a:rPr lang="en-US" smtClean="0"/>
              <a:t>Before any processing can be undertaken on a board, it must be cleaned to get rid of the contaminants, which may be in the form of organic material (oils and greases), particulate (dust and machining particles), and oxides and sulphides on the copper surface. </a:t>
            </a:r>
          </a:p>
          <a:p>
            <a:r>
              <a:rPr lang="en-US" smtClean="0"/>
              <a:t>The cleaning is done in cleaning machines as the board is made to pass through de-greasing solvent solution, scrubbing stage, wet brushing and acid wash followed by a series of washes with light quality de-ionized water.</a:t>
            </a:r>
            <a:endParaRPr lang="en-US"/>
          </a:p>
        </p:txBody>
      </p:sp>
    </p:spTree>
    <p:extLst>
      <p:ext uri="{BB962C8B-B14F-4D97-AF65-F5344CB8AC3E}">
        <p14:creationId xmlns:p14="http://schemas.microsoft.com/office/powerpoint/2010/main" val="2262471710"/>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55337"/>
          </a:xfrm>
        </p:spPr>
        <p:txBody>
          <a:bodyPr>
            <a:normAutofit/>
          </a:bodyPr>
          <a:lstStyle/>
          <a:p>
            <a:r>
              <a:rPr lang="en-US" smtClean="0"/>
              <a:t>Image Transfer</a:t>
            </a:r>
            <a:endParaRPr lang="en-US"/>
          </a:p>
        </p:txBody>
      </p:sp>
      <p:sp>
        <p:nvSpPr>
          <p:cNvPr id="3" name="Content Placeholder 2"/>
          <p:cNvSpPr>
            <a:spLocks noGrp="1"/>
          </p:cNvSpPr>
          <p:nvPr>
            <p:ph idx="1"/>
          </p:nvPr>
        </p:nvSpPr>
        <p:spPr>
          <a:xfrm>
            <a:off x="838200" y="1120462"/>
            <a:ext cx="10515600" cy="5422006"/>
          </a:xfrm>
        </p:spPr>
        <p:txBody>
          <a:bodyPr>
            <a:normAutofit fontScale="55000" lnSpcReduction="20000"/>
          </a:bodyPr>
          <a:lstStyle/>
          <a:p>
            <a:r>
              <a:rPr lang="en-US" smtClean="0"/>
              <a:t>The next step in manufacturing printed circuit boards is the transfer of original artwork pattern to the copper surface on the card. </a:t>
            </a:r>
          </a:p>
          <a:p>
            <a:r>
              <a:rPr lang="en-US" smtClean="0"/>
              <a:t>The artwork may be in the form of a photographic negative or positive. </a:t>
            </a:r>
          </a:p>
          <a:p>
            <a:r>
              <a:rPr lang="en-US" smtClean="0"/>
              <a:t>The photographic film consists of a transparent backing of polyester. It is 7 mil (174 microns) thick with a light sensitive silver halide emulsion, 4–8 micron thick.</a:t>
            </a:r>
          </a:p>
          <a:p>
            <a:r>
              <a:rPr lang="en-US" smtClean="0"/>
              <a:t> Its maximum sensitivity is at 480–550 nm wavelength. </a:t>
            </a:r>
          </a:p>
          <a:p>
            <a:r>
              <a:rPr lang="en-US" smtClean="0"/>
              <a:t>Therefore, processing of the film is usually done in a room with red light. </a:t>
            </a:r>
          </a:p>
          <a:p>
            <a:r>
              <a:rPr lang="en-US" smtClean="0"/>
              <a:t>After the image to be printed is available on a photographic film, a screen is prepared and the panel screen printed. </a:t>
            </a:r>
          </a:p>
          <a:p>
            <a:r>
              <a:rPr lang="en-US" smtClean="0"/>
              <a:t>All the conductive areas required on the final PCB are covered by the screening ink, which will act as an etch resist during etching. </a:t>
            </a:r>
          </a:p>
          <a:p>
            <a:r>
              <a:rPr lang="en-US" smtClean="0"/>
              <a:t>In modern PCB manufacturing facilities, screen printing is confined to only low accuracy image transfer requirements.</a:t>
            </a:r>
          </a:p>
          <a:p>
            <a:r>
              <a:rPr lang="en-US" smtClean="0"/>
              <a:t>A better method is to use a dry film photoresist which is sensitive to ultraviolet light (200–500 nm).</a:t>
            </a:r>
          </a:p>
          <a:p>
            <a:r>
              <a:rPr lang="en-US" smtClean="0"/>
              <a:t>The application of the photoresist is carried out in a machine called a laminator. </a:t>
            </a:r>
          </a:p>
          <a:p>
            <a:r>
              <a:rPr lang="en-US" smtClean="0"/>
              <a:t>The photoresist is heated to about 110 °C and then pressed to the copper surface of the board. </a:t>
            </a:r>
          </a:p>
          <a:p>
            <a:r>
              <a:rPr lang="en-US" smtClean="0"/>
              <a:t>The photoresist may be of positive or negative type. </a:t>
            </a:r>
          </a:p>
          <a:p>
            <a:r>
              <a:rPr lang="en-US" smtClean="0"/>
              <a:t>In case of the positive photoresist, the polymerized resist is soluble in the developer and it requires artwork in the form of a positive.</a:t>
            </a:r>
          </a:p>
          <a:p>
            <a:r>
              <a:rPr lang="en-US" smtClean="0"/>
              <a:t> The negative type photoresist gets polymerized with ultraviolet light and becomes insoluble in the developer. </a:t>
            </a:r>
          </a:p>
          <a:p>
            <a:r>
              <a:rPr lang="en-US" smtClean="0"/>
              <a:t>Here the artwork is in the form of a negative. </a:t>
            </a:r>
          </a:p>
          <a:p>
            <a:r>
              <a:rPr lang="en-US" smtClean="0"/>
              <a:t>The coated board is exposed to the ultraviolet light. The resist is then developed, leaving those portions of the copper which are to be retained on the board and is covered by the resist.</a:t>
            </a:r>
            <a:endParaRPr lang="en-US"/>
          </a:p>
        </p:txBody>
      </p:sp>
    </p:spTree>
    <p:extLst>
      <p:ext uri="{BB962C8B-B14F-4D97-AF65-F5344CB8AC3E}">
        <p14:creationId xmlns:p14="http://schemas.microsoft.com/office/powerpoint/2010/main" val="2784109515"/>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716700"/>
          </a:xfrm>
        </p:spPr>
        <p:txBody>
          <a:bodyPr/>
          <a:lstStyle/>
          <a:p>
            <a:r>
              <a:rPr lang="en-US" smtClean="0"/>
              <a:t>Etching</a:t>
            </a:r>
            <a:endParaRPr lang="en-US"/>
          </a:p>
        </p:txBody>
      </p:sp>
      <p:sp>
        <p:nvSpPr>
          <p:cNvPr id="3" name="Content Placeholder 2"/>
          <p:cNvSpPr>
            <a:spLocks noGrp="1"/>
          </p:cNvSpPr>
          <p:nvPr>
            <p:ph idx="1"/>
          </p:nvPr>
        </p:nvSpPr>
        <p:spPr>
          <a:xfrm>
            <a:off x="838200" y="1081826"/>
            <a:ext cx="10515600" cy="5095137"/>
          </a:xfrm>
        </p:spPr>
        <p:txBody>
          <a:bodyPr>
            <a:normAutofit fontScale="92500" lnSpcReduction="20000"/>
          </a:bodyPr>
          <a:lstStyle/>
          <a:p>
            <a:r>
              <a:rPr lang="en-US" smtClean="0"/>
              <a:t>The etching process is the core of the PCB manufacturing process, based on subtractive method which involves removal of copper from undesirable areas in order to achieve the desired circuit patterns. </a:t>
            </a:r>
          </a:p>
          <a:p>
            <a:r>
              <a:rPr lang="en-US" smtClean="0"/>
              <a:t>Several chemical processes have been developed and used for etching. </a:t>
            </a:r>
          </a:p>
          <a:p>
            <a:r>
              <a:rPr lang="en-US" smtClean="0"/>
              <a:t>The oldest and still used etchant is ferric chloride, which oxidizes copper to cuprous chloride from the areas which are not protected by etch resist. </a:t>
            </a:r>
          </a:p>
          <a:p>
            <a:r>
              <a:rPr lang="en-US" smtClean="0"/>
              <a:t>Ferric chloride, however, is not regenerated and is also corrosive. </a:t>
            </a:r>
          </a:p>
          <a:p>
            <a:r>
              <a:rPr lang="en-US" smtClean="0"/>
              <a:t>Several</a:t>
            </a:r>
            <a:r>
              <a:rPr lang="en-US"/>
              <a:t> </a:t>
            </a:r>
            <a:r>
              <a:rPr lang="en-US" smtClean="0"/>
              <a:t>other chemicals such as ammonium persulphate, chromic acid, cupric chloride and alkaline ammonia have been used as etchants, with each of them having its own advantages and disadvantages.</a:t>
            </a:r>
          </a:p>
          <a:p>
            <a:r>
              <a:rPr lang="en-US" smtClean="0"/>
              <a:t>Etching is usually done by the immersion, bubble, splash or spray method. </a:t>
            </a:r>
          </a:p>
          <a:p>
            <a:r>
              <a:rPr lang="en-US" smtClean="0"/>
              <a:t>The spray etching method is the most common. </a:t>
            </a:r>
          </a:p>
          <a:p>
            <a:r>
              <a:rPr lang="en-US" smtClean="0"/>
              <a:t>In this process, the etchant is pumped under pressure from a tank to the nozzles which splash the etchant on the board.</a:t>
            </a:r>
            <a:endParaRPr lang="en-US"/>
          </a:p>
        </p:txBody>
      </p:sp>
    </p:spTree>
    <p:extLst>
      <p:ext uri="{BB962C8B-B14F-4D97-AF65-F5344CB8AC3E}">
        <p14:creationId xmlns:p14="http://schemas.microsoft.com/office/powerpoint/2010/main" val="2293654283"/>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523517"/>
          </a:xfrm>
        </p:spPr>
        <p:txBody>
          <a:bodyPr>
            <a:normAutofit fontScale="90000"/>
          </a:bodyPr>
          <a:lstStyle/>
          <a:p>
            <a:r>
              <a:rPr lang="en-US" smtClean="0"/>
              <a:t>Board Drilling</a:t>
            </a:r>
            <a:endParaRPr lang="en-US"/>
          </a:p>
        </p:txBody>
      </p:sp>
      <p:sp>
        <p:nvSpPr>
          <p:cNvPr id="3" name="Content Placeholder 2"/>
          <p:cNvSpPr>
            <a:spLocks noGrp="1"/>
          </p:cNvSpPr>
          <p:nvPr>
            <p:ph idx="1"/>
          </p:nvPr>
        </p:nvSpPr>
        <p:spPr>
          <a:xfrm>
            <a:off x="838200" y="978794"/>
            <a:ext cx="10515600" cy="5198169"/>
          </a:xfrm>
        </p:spPr>
        <p:txBody>
          <a:bodyPr>
            <a:normAutofit fontScale="92500" lnSpcReduction="20000"/>
          </a:bodyPr>
          <a:lstStyle/>
          <a:p>
            <a:r>
              <a:rPr lang="en-US" smtClean="0"/>
              <a:t>For small scale production, boards are drilled by using single head manually controlled machines.</a:t>
            </a:r>
          </a:p>
          <a:p>
            <a:r>
              <a:rPr lang="en-US" smtClean="0"/>
              <a:t>Jigs are used to ensure that correct drill sizes are used and that no holes are missed. </a:t>
            </a:r>
          </a:p>
          <a:p>
            <a:r>
              <a:rPr lang="en-US" smtClean="0"/>
              <a:t>Boards can be stacked so that many of them can be drilled simultaneously. </a:t>
            </a:r>
          </a:p>
          <a:p>
            <a:r>
              <a:rPr lang="en-US" smtClean="0"/>
              <a:t>Mass production usually utilizes numerically controlled drilling machines with several heads. </a:t>
            </a:r>
          </a:p>
          <a:p>
            <a:r>
              <a:rPr lang="en-US" smtClean="0"/>
              <a:t>The vias and pads have copper etched from the centre to facilitate centering of the drill.</a:t>
            </a:r>
          </a:p>
          <a:p>
            <a:r>
              <a:rPr lang="en-US" smtClean="0"/>
              <a:t>With the increasing miniaturization of electronic components, the need for smaller hole diameters has gone up. </a:t>
            </a:r>
          </a:p>
          <a:p>
            <a:r>
              <a:rPr lang="en-US" smtClean="0"/>
              <a:t>Also, a proper drill must be selected for each type of laminate. </a:t>
            </a:r>
          </a:p>
          <a:p>
            <a:r>
              <a:rPr lang="en-US" smtClean="0"/>
              <a:t>Tungsten carbide or diamond tipped drills are preferred for fibre glass boards.</a:t>
            </a:r>
          </a:p>
          <a:p>
            <a:endParaRPr lang="en-US"/>
          </a:p>
        </p:txBody>
      </p:sp>
    </p:spTree>
    <p:extLst>
      <p:ext uri="{BB962C8B-B14F-4D97-AF65-F5344CB8AC3E}">
        <p14:creationId xmlns:p14="http://schemas.microsoft.com/office/powerpoint/2010/main" val="1562599196"/>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575033"/>
          </a:xfrm>
        </p:spPr>
        <p:txBody>
          <a:bodyPr>
            <a:normAutofit fontScale="90000"/>
          </a:bodyPr>
          <a:lstStyle/>
          <a:p>
            <a:r>
              <a:rPr lang="en-US" smtClean="0"/>
              <a:t>Coatings</a:t>
            </a:r>
            <a:endParaRPr lang="en-US"/>
          </a:p>
        </p:txBody>
      </p:sp>
      <p:sp>
        <p:nvSpPr>
          <p:cNvPr id="3" name="Content Placeholder 2"/>
          <p:cNvSpPr>
            <a:spLocks noGrp="1"/>
          </p:cNvSpPr>
          <p:nvPr>
            <p:ph idx="1"/>
          </p:nvPr>
        </p:nvSpPr>
        <p:spPr>
          <a:xfrm>
            <a:off x="838200" y="940158"/>
            <a:ext cx="10515600" cy="5236805"/>
          </a:xfrm>
        </p:spPr>
        <p:txBody>
          <a:bodyPr>
            <a:normAutofit fontScale="70000" lnSpcReduction="20000"/>
          </a:bodyPr>
          <a:lstStyle/>
          <a:p>
            <a:r>
              <a:rPr lang="en-US" smtClean="0"/>
              <a:t>The base metal conductor used in the fabrication of printed circuit boards is copper. </a:t>
            </a:r>
          </a:p>
          <a:p>
            <a:r>
              <a:rPr lang="en-US" smtClean="0"/>
              <a:t>Copper is chosen because of its excellent properties as a conductor of heat and electricity. </a:t>
            </a:r>
          </a:p>
          <a:p>
            <a:r>
              <a:rPr lang="en-US" smtClean="0"/>
              <a:t>However, it quickly oxidizes in the presence of air and water.</a:t>
            </a:r>
          </a:p>
          <a:p>
            <a:r>
              <a:rPr lang="en-US" smtClean="0"/>
              <a:t> If the copper surface on the printed circuit board is not coated or treated with a protective agent, the exposed area would rapidly become unsolderable.</a:t>
            </a:r>
          </a:p>
          <a:p>
            <a:r>
              <a:rPr lang="en-US" smtClean="0"/>
              <a:t>Therefore, all printed circuit boards necessarily use some form of a surface finish on the exposed pads to which electronic components are to be soldered.</a:t>
            </a:r>
          </a:p>
          <a:p>
            <a:r>
              <a:rPr lang="en-US" smtClean="0"/>
              <a:t>The current practice in PCB manufacturing also typically requires circuit traces to be protected with a masking material called soldermask. </a:t>
            </a:r>
          </a:p>
          <a:p>
            <a:r>
              <a:rPr lang="en-US" smtClean="0"/>
              <a:t>The soldermask is removed only when electrical access to the circuitry is required for soldering of electrical components. </a:t>
            </a:r>
          </a:p>
          <a:p>
            <a:r>
              <a:rPr lang="en-US" smtClean="0"/>
              <a:t>The areas which are not covered with soldermask must be protected with some form of a surface finish. </a:t>
            </a:r>
          </a:p>
          <a:p>
            <a:r>
              <a:rPr lang="en-US" smtClean="0"/>
              <a:t>The purpose of the surface finish is normally to protect a copper pad and exposed traces between the time the board is manufactured and when it is subsequently assembled. </a:t>
            </a:r>
          </a:p>
          <a:p>
            <a:r>
              <a:rPr lang="en-US" smtClean="0"/>
              <a:t>This would ensure that the board can later be soldered successfully during the assembly process. </a:t>
            </a:r>
            <a:endParaRPr lang="en-US"/>
          </a:p>
        </p:txBody>
      </p:sp>
    </p:spTree>
    <p:extLst>
      <p:ext uri="{BB962C8B-B14F-4D97-AF65-F5344CB8AC3E}">
        <p14:creationId xmlns:p14="http://schemas.microsoft.com/office/powerpoint/2010/main" val="3780432578"/>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Important Performance Parameters</a:t>
            </a:r>
            <a:endParaRPr lang="en-US"/>
          </a:p>
        </p:txBody>
      </p:sp>
      <p:sp>
        <p:nvSpPr>
          <p:cNvPr id="3" name="Content Placeholder 2"/>
          <p:cNvSpPr>
            <a:spLocks noGrp="1"/>
          </p:cNvSpPr>
          <p:nvPr>
            <p:ph idx="1"/>
          </p:nvPr>
        </p:nvSpPr>
        <p:spPr/>
        <p:txBody>
          <a:bodyPr>
            <a:normAutofit fontScale="55000" lnSpcReduction="20000"/>
          </a:bodyPr>
          <a:lstStyle/>
          <a:p>
            <a:r>
              <a:rPr lang="en-US" smtClean="0"/>
              <a:t>Tensile strength;</a:t>
            </a:r>
          </a:p>
          <a:p>
            <a:r>
              <a:rPr lang="en-US" smtClean="0"/>
              <a:t> Flexural strength;</a:t>
            </a:r>
          </a:p>
          <a:p>
            <a:r>
              <a:rPr lang="en-US" smtClean="0"/>
              <a:t>Shock and vibration;</a:t>
            </a:r>
          </a:p>
          <a:p>
            <a:r>
              <a:rPr lang="en-US" smtClean="0"/>
              <a:t>Thermal shock and temperature cycling;</a:t>
            </a:r>
          </a:p>
          <a:p>
            <a:r>
              <a:rPr lang="en-US" smtClean="0"/>
              <a:t> Moisture resistance;</a:t>
            </a:r>
          </a:p>
          <a:p>
            <a:r>
              <a:rPr lang="en-US" smtClean="0"/>
              <a:t>Fungus resistance;</a:t>
            </a:r>
          </a:p>
          <a:p>
            <a:r>
              <a:rPr lang="en-US" smtClean="0"/>
              <a:t>Salt spray;</a:t>
            </a:r>
          </a:p>
          <a:p>
            <a:r>
              <a:rPr lang="en-US" smtClean="0"/>
              <a:t>Warp or twist;</a:t>
            </a:r>
          </a:p>
          <a:p>
            <a:r>
              <a:rPr lang="en-US" smtClean="0"/>
              <a:t> Dielectric breakdown voltage;</a:t>
            </a:r>
          </a:p>
          <a:p>
            <a:r>
              <a:rPr lang="en-US" err="1" smtClean="0"/>
              <a:t>Solderability and re-solderability;</a:t>
            </a:r>
          </a:p>
          <a:p>
            <a:r>
              <a:rPr lang="en-US" smtClean="0"/>
              <a:t>Insulation resistance (surface and bulk);</a:t>
            </a:r>
          </a:p>
          <a:p>
            <a:r>
              <a:rPr lang="en-US" smtClean="0"/>
              <a:t>Flame resistance;</a:t>
            </a:r>
          </a:p>
          <a:p>
            <a:r>
              <a:rPr lang="en-US" smtClean="0"/>
              <a:t>Conductor temperature rise;</a:t>
            </a:r>
          </a:p>
          <a:p>
            <a:r>
              <a:rPr lang="en-US" smtClean="0"/>
              <a:t>Machinability; and</a:t>
            </a:r>
          </a:p>
          <a:p>
            <a:r>
              <a:rPr lang="en-US" smtClean="0"/>
              <a:t>High attitude considerations.</a:t>
            </a:r>
            <a:endParaRPr lang="en-US"/>
          </a:p>
        </p:txBody>
      </p:sp>
    </p:spTree>
    <p:extLst>
      <p:ext uri="{BB962C8B-B14F-4D97-AF65-F5344CB8AC3E}">
        <p14:creationId xmlns:p14="http://schemas.microsoft.com/office/powerpoint/2010/main" val="1941578098"/>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626548"/>
          </a:xfrm>
        </p:spPr>
        <p:txBody>
          <a:bodyPr>
            <a:normAutofit fontScale="90000"/>
          </a:bodyPr>
          <a:lstStyle/>
          <a:p>
            <a:r>
              <a:rPr lang="en-US" smtClean="0"/>
              <a:t>Hot Air Solder Level </a:t>
            </a:r>
            <a:endParaRPr lang="en-US"/>
          </a:p>
        </p:txBody>
      </p:sp>
      <p:sp>
        <p:nvSpPr>
          <p:cNvPr id="3" name="Content Placeholder 2"/>
          <p:cNvSpPr>
            <a:spLocks noGrp="1"/>
          </p:cNvSpPr>
          <p:nvPr>
            <p:ph idx="1"/>
          </p:nvPr>
        </p:nvSpPr>
        <p:spPr>
          <a:xfrm>
            <a:off x="838200" y="1390918"/>
            <a:ext cx="10515600" cy="4786045"/>
          </a:xfrm>
        </p:spPr>
        <p:txBody>
          <a:bodyPr/>
          <a:lstStyle/>
          <a:p>
            <a:r>
              <a:rPr lang="en-US" smtClean="0"/>
              <a:t>This process involves the application of tin/lead solder to exposed copper.</a:t>
            </a:r>
          </a:p>
          <a:p>
            <a:r>
              <a:rPr lang="en-US" smtClean="0"/>
              <a:t>The solder and exposed copper form an inter-metalic chemical bond that protects the copper from oxidation.</a:t>
            </a:r>
            <a:endParaRPr lang="en-US"/>
          </a:p>
        </p:txBody>
      </p:sp>
    </p:spTree>
    <p:extLst>
      <p:ext uri="{BB962C8B-B14F-4D97-AF65-F5344CB8AC3E}">
        <p14:creationId xmlns:p14="http://schemas.microsoft.com/office/powerpoint/2010/main" val="163204199"/>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03821"/>
          </a:xfrm>
        </p:spPr>
        <p:txBody>
          <a:bodyPr/>
          <a:lstStyle/>
          <a:p>
            <a:r>
              <a:rPr lang="en-US" smtClean="0"/>
              <a:t>Immersion Precious Metal Plating </a:t>
            </a:r>
            <a:endParaRPr lang="en-US"/>
          </a:p>
        </p:txBody>
      </p:sp>
      <p:sp>
        <p:nvSpPr>
          <p:cNvPr id="3" name="Content Placeholder 2"/>
          <p:cNvSpPr>
            <a:spLocks noGrp="1"/>
          </p:cNvSpPr>
          <p:nvPr>
            <p:ph idx="1"/>
          </p:nvPr>
        </p:nvSpPr>
        <p:spPr>
          <a:xfrm>
            <a:off x="838200" y="1313645"/>
            <a:ext cx="10515600" cy="4863318"/>
          </a:xfrm>
        </p:spPr>
        <p:txBody>
          <a:bodyPr/>
          <a:lstStyle/>
          <a:p>
            <a:r>
              <a:rPr lang="en-US" smtClean="0"/>
              <a:t>This process is based on the plating of the circuit board surface  with electroless nickel/immersion gold, silver or tin which provide immunity to corrosion from environmental exposure. </a:t>
            </a:r>
          </a:p>
          <a:p>
            <a:r>
              <a:rPr lang="en-US" smtClean="0"/>
              <a:t>Although the solderability of each of the coatings is different, they provide a flat attachment surface which is essential for achieving a reliable solder joint with fine-pitch parts.</a:t>
            </a:r>
            <a:endParaRPr lang="en-US"/>
          </a:p>
        </p:txBody>
      </p:sp>
    </p:spTree>
    <p:extLst>
      <p:ext uri="{BB962C8B-B14F-4D97-AF65-F5344CB8AC3E}">
        <p14:creationId xmlns:p14="http://schemas.microsoft.com/office/powerpoint/2010/main" val="526862640"/>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2800" smtClean="0"/>
              <a:t>Organic Surface Protectant (OSP) Coating </a:t>
            </a:r>
            <a:endParaRPr lang="en-US" sz="2800"/>
          </a:p>
        </p:txBody>
      </p:sp>
      <p:sp>
        <p:nvSpPr>
          <p:cNvPr id="3" name="Content Placeholder 2"/>
          <p:cNvSpPr>
            <a:spLocks noGrp="1"/>
          </p:cNvSpPr>
          <p:nvPr>
            <p:ph idx="1"/>
          </p:nvPr>
        </p:nvSpPr>
        <p:spPr/>
        <p:txBody>
          <a:bodyPr/>
          <a:lstStyle/>
          <a:p>
            <a:r>
              <a:rPr lang="en-US" smtClean="0"/>
              <a:t>In this process, the circuit board is coated by submersion in a chemical bath containing a nitrogen-bearing organic compound with adhesion to the exposed metal surfaces and not absorbed by the laminate or soldermask. </a:t>
            </a:r>
          </a:p>
          <a:p>
            <a:r>
              <a:rPr lang="en-US" smtClean="0"/>
              <a:t>These coatings have a limitation that they break down during a thermal cycle in assembly and are not usually recommended for double-sided circuit boards.</a:t>
            </a:r>
            <a:endParaRPr lang="en-US"/>
          </a:p>
        </p:txBody>
      </p:sp>
    </p:spTree>
    <p:extLst>
      <p:ext uri="{BB962C8B-B14F-4D97-AF65-F5344CB8AC3E}">
        <p14:creationId xmlns:p14="http://schemas.microsoft.com/office/powerpoint/2010/main" val="4289593716"/>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742458"/>
          </a:xfrm>
        </p:spPr>
        <p:txBody>
          <a:bodyPr/>
          <a:lstStyle/>
          <a:p>
            <a:r>
              <a:rPr lang="en-US" smtClean="0"/>
              <a:t>Conformal coatings </a:t>
            </a:r>
            <a:endParaRPr lang="en-US"/>
          </a:p>
        </p:txBody>
      </p:sp>
      <p:sp>
        <p:nvSpPr>
          <p:cNvPr id="3" name="Content Placeholder 2"/>
          <p:cNvSpPr>
            <a:spLocks noGrp="1"/>
          </p:cNvSpPr>
          <p:nvPr>
            <p:ph idx="1"/>
          </p:nvPr>
        </p:nvSpPr>
        <p:spPr>
          <a:xfrm>
            <a:off x="838200" y="1210614"/>
            <a:ext cx="10515600" cy="4966349"/>
          </a:xfrm>
        </p:spPr>
        <p:txBody>
          <a:bodyPr/>
          <a:lstStyle/>
          <a:p>
            <a:r>
              <a:rPr lang="en-US" smtClean="0"/>
              <a:t>Conformal coatings enhance the performance and reliability of printed circuit assemblies that are likely to be subjected to a hostile environment. </a:t>
            </a:r>
          </a:p>
          <a:p>
            <a:r>
              <a:rPr lang="en-US" smtClean="0"/>
              <a:t>They are plastic film envelopes which seal out dirt and environmental contaminants. </a:t>
            </a:r>
          </a:p>
          <a:p>
            <a:r>
              <a:rPr lang="en-US" smtClean="0"/>
              <a:t>These coatings, which come in the form of acrylics, polyurethanes, epoxies and silicones, are usually applied by spraying, manually or with computer-controlled machines.</a:t>
            </a:r>
            <a:endParaRPr lang="en-US"/>
          </a:p>
        </p:txBody>
      </p:sp>
    </p:spTree>
    <p:extLst>
      <p:ext uri="{BB962C8B-B14F-4D97-AF65-F5344CB8AC3E}">
        <p14:creationId xmlns:p14="http://schemas.microsoft.com/office/powerpoint/2010/main" val="2614138855"/>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Testing</a:t>
            </a:r>
            <a:endParaRPr lang="en-US"/>
          </a:p>
        </p:txBody>
      </p:sp>
      <p:sp>
        <p:nvSpPr>
          <p:cNvPr id="3" name="Content Placeholder 2"/>
          <p:cNvSpPr>
            <a:spLocks noGrp="1"/>
          </p:cNvSpPr>
          <p:nvPr>
            <p:ph idx="1"/>
          </p:nvPr>
        </p:nvSpPr>
        <p:spPr>
          <a:xfrm>
            <a:off x="838200" y="1825624"/>
            <a:ext cx="10515600" cy="4691085"/>
          </a:xfrm>
        </p:spPr>
        <p:txBody>
          <a:bodyPr>
            <a:normAutofit fontScale="62500" lnSpcReduction="20000"/>
          </a:bodyPr>
          <a:lstStyle/>
          <a:p>
            <a:r>
              <a:rPr lang="en-US" smtClean="0"/>
              <a:t>There are two types of PCB tests: </a:t>
            </a:r>
            <a:r>
              <a:rPr lang="en-US" b="1" smtClean="0"/>
              <a:t>bare board test and loaded board tests</a:t>
            </a:r>
            <a:r>
              <a:rPr lang="en-US" smtClean="0"/>
              <a:t>. </a:t>
            </a:r>
          </a:p>
          <a:p>
            <a:r>
              <a:rPr lang="en-US" smtClean="0"/>
              <a:t>The bare board test checks for shorts, opens and net list connectivity, whereas the loaded board tests include analysis of manufacturing defects and in-circuit, functional and combinational tests (Biancini, 1991). </a:t>
            </a:r>
          </a:p>
          <a:p>
            <a:r>
              <a:rPr lang="en-US" smtClean="0"/>
              <a:t>With an increase in the track density and the number of through-holes, it has become necessary to test the printed circuit board before assembly. </a:t>
            </a:r>
          </a:p>
          <a:p>
            <a:r>
              <a:rPr lang="en-US" smtClean="0"/>
              <a:t>It has been observed that the failure rate in highly populated printed circuits may be as high as twenty per cent. </a:t>
            </a:r>
          </a:p>
          <a:p>
            <a:r>
              <a:rPr lang="en-US" smtClean="0"/>
              <a:t>If the boards are not tested at the pre-assembly stage, the failures at a later stage may prove to be extremely expensive in the case of high density and multi-layer boards. </a:t>
            </a:r>
          </a:p>
          <a:p>
            <a:r>
              <a:rPr lang="en-US" smtClean="0"/>
              <a:t>Before populating a board with expensive devices such as application specific</a:t>
            </a:r>
            <a:r>
              <a:rPr lang="en-US"/>
              <a:t> </a:t>
            </a:r>
            <a:r>
              <a:rPr lang="en-US" smtClean="0"/>
              <a:t>ICs and microprocessors, it is cost-effective to first check whether the bare board meets expected quality standards. </a:t>
            </a:r>
          </a:p>
          <a:p>
            <a:r>
              <a:rPr lang="en-US" smtClean="0"/>
              <a:t>Bare board testing is thus becoming mandatory for the PCB manufacturers.</a:t>
            </a:r>
          </a:p>
          <a:p>
            <a:r>
              <a:rPr lang="en-US" smtClean="0"/>
              <a:t>It may be noted that at each stage of the manufacturing process, it is necessary to undertake cleaning and it is desirable to carry-out inspection. </a:t>
            </a:r>
          </a:p>
          <a:p>
            <a:r>
              <a:rPr lang="en-US" smtClean="0"/>
              <a:t>However, for the sake of simplicity, these stages are not included in the design and description.</a:t>
            </a:r>
            <a:endParaRPr lang="en-US"/>
          </a:p>
        </p:txBody>
      </p:sp>
    </p:spTree>
    <p:extLst>
      <p:ext uri="{BB962C8B-B14F-4D97-AF65-F5344CB8AC3E}">
        <p14:creationId xmlns:p14="http://schemas.microsoft.com/office/powerpoint/2010/main" val="3955041372"/>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652306"/>
          </a:xfrm>
        </p:spPr>
        <p:txBody>
          <a:bodyPr>
            <a:normAutofit fontScale="90000"/>
          </a:bodyPr>
          <a:lstStyle/>
          <a:p>
            <a:pPr algn="ctr"/>
            <a:r>
              <a:rPr lang="en-US" smtClean="0"/>
              <a:t>Double-sided Plated Through-holes</a:t>
            </a:r>
            <a:endParaRPr lang="en-US"/>
          </a:p>
        </p:txBody>
      </p:sp>
      <p:sp>
        <p:nvSpPr>
          <p:cNvPr id="3" name="Content Placeholder 2"/>
          <p:cNvSpPr>
            <a:spLocks noGrp="1"/>
          </p:cNvSpPr>
          <p:nvPr>
            <p:ph idx="1"/>
          </p:nvPr>
        </p:nvSpPr>
        <p:spPr>
          <a:xfrm>
            <a:off x="838200" y="1017432"/>
            <a:ext cx="10515600" cy="5447762"/>
          </a:xfrm>
        </p:spPr>
        <p:txBody>
          <a:bodyPr/>
          <a:lstStyle/>
          <a:p>
            <a:endParaRPr lang="en-US" smtClean="0"/>
          </a:p>
          <a:p>
            <a:endParaRPr lang="en-US"/>
          </a:p>
        </p:txBody>
      </p:sp>
    </p:spTree>
    <p:extLst>
      <p:ext uri="{BB962C8B-B14F-4D97-AF65-F5344CB8AC3E}">
        <p14:creationId xmlns:p14="http://schemas.microsoft.com/office/powerpoint/2010/main" val="2772663560"/>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Content Placeholder 3"/>
          <p:cNvPicPr>
            <a:picLocks noGrp="1" noChangeAspect="1"/>
          </p:cNvPicPr>
          <p:nvPr>
            <p:ph idx="1"/>
          </p:nvPr>
        </p:nvPicPr>
        <p:blipFill>
          <a:blip r:embed="rId2"/>
          <a:stretch>
            <a:fillRect/>
          </a:stretch>
        </p:blipFill>
        <p:spPr>
          <a:xfrm>
            <a:off x="3103808" y="553792"/>
            <a:ext cx="6014434" cy="5937160"/>
          </a:xfrm>
          <a:prstGeom prst="rect">
            <a:avLst/>
          </a:prstGeom>
        </p:spPr>
      </p:pic>
    </p:spTree>
    <p:extLst>
      <p:ext uri="{BB962C8B-B14F-4D97-AF65-F5344CB8AC3E}">
        <p14:creationId xmlns:p14="http://schemas.microsoft.com/office/powerpoint/2010/main" val="3279963924"/>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The processing techniques described for single-sided boards are applicable to most board processing.</a:t>
            </a:r>
          </a:p>
          <a:p>
            <a:r>
              <a:rPr lang="en-US" smtClean="0"/>
              <a:t>However, the process for producing double-sided printed through-holes is more complex than the print and etch method. </a:t>
            </a:r>
          </a:p>
          <a:p>
            <a:r>
              <a:rPr lang="en-US" smtClean="0"/>
              <a:t>Although there are a number of possible variations, the important steps for their production are shown in In the following description, only those steps are explained which differ from similar steps previously described.</a:t>
            </a:r>
            <a:endParaRPr lang="en-US"/>
          </a:p>
        </p:txBody>
      </p:sp>
    </p:spTree>
    <p:extLst>
      <p:ext uri="{BB962C8B-B14F-4D97-AF65-F5344CB8AC3E}">
        <p14:creationId xmlns:p14="http://schemas.microsoft.com/office/powerpoint/2010/main" val="1299308682"/>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55337"/>
          </a:xfrm>
        </p:spPr>
        <p:txBody>
          <a:bodyPr/>
          <a:lstStyle/>
          <a:p>
            <a:r>
              <a:rPr lang="en-US" smtClean="0"/>
              <a:t>Panel Preparation</a:t>
            </a:r>
            <a:endParaRPr lang="en-US"/>
          </a:p>
        </p:txBody>
      </p:sp>
      <p:sp>
        <p:nvSpPr>
          <p:cNvPr id="3" name="Content Placeholder 2"/>
          <p:cNvSpPr>
            <a:spLocks noGrp="1"/>
          </p:cNvSpPr>
          <p:nvPr>
            <p:ph idx="1"/>
          </p:nvPr>
        </p:nvSpPr>
        <p:spPr>
          <a:xfrm>
            <a:off x="838200" y="1210614"/>
            <a:ext cx="10515600" cy="4966349"/>
          </a:xfrm>
        </p:spPr>
        <p:txBody>
          <a:bodyPr/>
          <a:lstStyle/>
          <a:p>
            <a:r>
              <a:rPr lang="en-US" smtClean="0"/>
              <a:t>Laminate sheets with copper cladding on both sides are cut to size as per requirement. </a:t>
            </a:r>
          </a:p>
          <a:p>
            <a:r>
              <a:rPr lang="en-US" smtClean="0"/>
              <a:t>Although the size of the panel depends upon the capacity of the plating equipment, the preferred size for many manufacturers is 305 ¥ 406 mm. </a:t>
            </a:r>
          </a:p>
          <a:p>
            <a:r>
              <a:rPr lang="en-US" smtClean="0"/>
              <a:t>The laminate commonly used is 1 oz/ft2 copper foil, epoxy glass type or FR-3.</a:t>
            </a:r>
            <a:endParaRPr lang="en-US"/>
          </a:p>
        </p:txBody>
      </p:sp>
    </p:spTree>
    <p:extLst>
      <p:ext uri="{BB962C8B-B14F-4D97-AF65-F5344CB8AC3E}">
        <p14:creationId xmlns:p14="http://schemas.microsoft.com/office/powerpoint/2010/main" val="1892657257"/>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729579"/>
          </a:xfrm>
        </p:spPr>
        <p:txBody>
          <a:bodyPr/>
          <a:lstStyle/>
          <a:p>
            <a:r>
              <a:rPr lang="en-US" smtClean="0"/>
              <a:t>Hole Drilling: </a:t>
            </a:r>
            <a:endParaRPr lang="en-US"/>
          </a:p>
        </p:txBody>
      </p:sp>
      <p:sp>
        <p:nvSpPr>
          <p:cNvPr id="3" name="Content Placeholder 2"/>
          <p:cNvSpPr>
            <a:spLocks noGrp="1"/>
          </p:cNvSpPr>
          <p:nvPr>
            <p:ph idx="1"/>
          </p:nvPr>
        </p:nvSpPr>
        <p:spPr>
          <a:xfrm>
            <a:off x="838200" y="1197735"/>
            <a:ext cx="10515600" cy="4979228"/>
          </a:xfrm>
        </p:spPr>
        <p:txBody>
          <a:bodyPr/>
          <a:lstStyle/>
          <a:p>
            <a:r>
              <a:rPr lang="en-US" smtClean="0"/>
              <a:t>The double-sided board is first drilled, which is followed by the removal of any burs by manual or automatic means. </a:t>
            </a:r>
          </a:p>
          <a:p>
            <a:r>
              <a:rPr lang="en-US" smtClean="0"/>
              <a:t>The board is then thoroughly cleaned to remove chips of glass fibre</a:t>
            </a:r>
            <a:r>
              <a:rPr lang="en-US"/>
              <a:t> </a:t>
            </a:r>
            <a:r>
              <a:rPr lang="en-US" smtClean="0"/>
              <a:t>and resin. </a:t>
            </a:r>
          </a:p>
          <a:p>
            <a:r>
              <a:rPr lang="en-US" smtClean="0"/>
              <a:t>Cleaning is usually done by using a jet of water under high pressure, of the order of 20–60 atmosphere.</a:t>
            </a:r>
            <a:endParaRPr lang="en-US"/>
          </a:p>
        </p:txBody>
      </p:sp>
    </p:spTree>
    <p:extLst>
      <p:ext uri="{BB962C8B-B14F-4D97-AF65-F5344CB8AC3E}">
        <p14:creationId xmlns:p14="http://schemas.microsoft.com/office/powerpoint/2010/main" val="3516871157"/>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Mechanical Design Considerations</a:t>
            </a:r>
            <a:endParaRPr lang="en-US"/>
          </a:p>
        </p:txBody>
      </p:sp>
      <p:sp>
        <p:nvSpPr>
          <p:cNvPr id="3" name="Content Placeholder 2"/>
          <p:cNvSpPr>
            <a:spLocks noGrp="1"/>
          </p:cNvSpPr>
          <p:nvPr>
            <p:ph idx="1"/>
          </p:nvPr>
        </p:nvSpPr>
        <p:spPr/>
        <p:txBody>
          <a:bodyPr>
            <a:normAutofit lnSpcReduction="10000"/>
          </a:bodyPr>
          <a:lstStyle/>
          <a:p>
            <a:r>
              <a:rPr lang="en-US" smtClean="0"/>
              <a:t>Types of Boards</a:t>
            </a:r>
          </a:p>
          <a:p>
            <a:r>
              <a:rPr lang="en-US" smtClean="0"/>
              <a:t>Board Mounting Techniques</a:t>
            </a:r>
          </a:p>
          <a:p>
            <a:r>
              <a:rPr lang="en-US" smtClean="0"/>
              <a:t>Board Guiding and Retaining</a:t>
            </a:r>
          </a:p>
          <a:p>
            <a:r>
              <a:rPr lang="en-US" err="1" smtClean="0"/>
              <a:t>Input/Output Terminations</a:t>
            </a:r>
          </a:p>
          <a:p>
            <a:r>
              <a:rPr lang="en-US" smtClean="0"/>
              <a:t>Board Extraction</a:t>
            </a:r>
          </a:p>
          <a:p>
            <a:r>
              <a:rPr lang="en-US" smtClean="0"/>
              <a:t>Testing and Servicing</a:t>
            </a:r>
          </a:p>
          <a:p>
            <a:r>
              <a:rPr lang="en-US" smtClean="0"/>
              <a:t>Mechanical Stress</a:t>
            </a:r>
          </a:p>
          <a:p>
            <a:r>
              <a:rPr lang="en-US" smtClean="0"/>
              <a:t>Board Thickness</a:t>
            </a:r>
          </a:p>
          <a:p>
            <a:r>
              <a:rPr lang="en-US" smtClean="0"/>
              <a:t>Important Specifications and Standards</a:t>
            </a:r>
            <a:endParaRPr lang="en-US"/>
          </a:p>
        </p:txBody>
      </p:sp>
    </p:spTree>
    <p:extLst>
      <p:ext uri="{BB962C8B-B14F-4D97-AF65-F5344CB8AC3E}">
        <p14:creationId xmlns:p14="http://schemas.microsoft.com/office/powerpoint/2010/main" val="2154422574"/>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Electroless Copper Plating</a:t>
            </a:r>
            <a:endParaRPr lang="en-US"/>
          </a:p>
        </p:txBody>
      </p:sp>
      <p:sp>
        <p:nvSpPr>
          <p:cNvPr id="3" name="Content Placeholder 2"/>
          <p:cNvSpPr>
            <a:spLocks noGrp="1"/>
          </p:cNvSpPr>
          <p:nvPr>
            <p:ph idx="1"/>
          </p:nvPr>
        </p:nvSpPr>
        <p:spPr/>
        <p:txBody>
          <a:bodyPr>
            <a:normAutofit fontScale="77500" lnSpcReduction="20000"/>
          </a:bodyPr>
          <a:lstStyle/>
          <a:p>
            <a:r>
              <a:rPr lang="en-US" smtClean="0"/>
              <a:t>The board is first sensitized by immersing it in a solution of stannous chloride. </a:t>
            </a:r>
          </a:p>
          <a:p>
            <a:r>
              <a:rPr lang="en-US" smtClean="0"/>
              <a:t>The stannous ions are absorbed on the board surface, particularly onto the exposed resin of the hole walls. </a:t>
            </a:r>
          </a:p>
          <a:p>
            <a:r>
              <a:rPr lang="en-US" smtClean="0"/>
              <a:t>This is followed by immersion of the board in an acidified solution of palladium chloride. </a:t>
            </a:r>
          </a:p>
          <a:p>
            <a:r>
              <a:rPr lang="en-US" smtClean="0"/>
              <a:t>The palladium ions are reduced to the colloidal state and form a thin layer which catalyses</a:t>
            </a:r>
            <a:r>
              <a:rPr lang="en-US"/>
              <a:t> </a:t>
            </a:r>
            <a:r>
              <a:rPr lang="en-US" err="1" smtClean="0"/>
              <a:t>electroless copper deposition. </a:t>
            </a:r>
          </a:p>
          <a:p>
            <a:r>
              <a:rPr lang="en-US" smtClean="0"/>
              <a:t>Electroless copper deposition takes place in a bath with solution containing copper sulphate, sodium hydroxide, formaldehyde, a reducing agent and other special additives., </a:t>
            </a:r>
          </a:p>
          <a:p>
            <a:r>
              <a:rPr lang="en-US" err="1" smtClean="0"/>
              <a:t>Herethe copper ions are reduced to metallic copper. </a:t>
            </a:r>
          </a:p>
          <a:p>
            <a:r>
              <a:rPr lang="en-US" smtClean="0"/>
              <a:t>This results in deposition of copper, whose thickness is determined by the duration of the board in the solution. </a:t>
            </a:r>
          </a:p>
          <a:p>
            <a:r>
              <a:rPr lang="en-US" smtClean="0"/>
              <a:t>Usually, a thickness of about 40 microns of copper is built-up on the base copper and on the hole walls.</a:t>
            </a:r>
            <a:endParaRPr lang="en-US"/>
          </a:p>
        </p:txBody>
      </p:sp>
    </p:spTree>
    <p:extLst>
      <p:ext uri="{BB962C8B-B14F-4D97-AF65-F5344CB8AC3E}">
        <p14:creationId xmlns:p14="http://schemas.microsoft.com/office/powerpoint/2010/main" val="1644485869"/>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Image Transfer (Photolithography)</a:t>
            </a:r>
            <a:endParaRPr lang="en-US"/>
          </a:p>
        </p:txBody>
      </p:sp>
      <p:sp>
        <p:nvSpPr>
          <p:cNvPr id="3" name="Content Placeholder 2"/>
          <p:cNvSpPr>
            <a:spLocks noGrp="1"/>
          </p:cNvSpPr>
          <p:nvPr>
            <p:ph idx="1"/>
          </p:nvPr>
        </p:nvSpPr>
        <p:spPr>
          <a:xfrm>
            <a:off x="838200" y="1825625"/>
            <a:ext cx="10515600" cy="4626690"/>
          </a:xfrm>
        </p:spPr>
        <p:txBody>
          <a:bodyPr>
            <a:normAutofit lnSpcReduction="10000"/>
          </a:bodyPr>
          <a:lstStyle/>
          <a:p>
            <a:r>
              <a:rPr lang="en-US" smtClean="0"/>
              <a:t>Both sides of the board are covered with a thin layer of a photoresist, which may be solid or a liquid, and either positive or negative. </a:t>
            </a:r>
          </a:p>
          <a:p>
            <a:r>
              <a:rPr lang="en-US" smtClean="0"/>
              <a:t>A solid negative working resist is mostly used. </a:t>
            </a:r>
          </a:p>
          <a:p>
            <a:r>
              <a:rPr lang="en-US" smtClean="0"/>
              <a:t>The image transfer process occurs with the resist removed from the area where the tracks are to be kept. </a:t>
            </a:r>
          </a:p>
          <a:p>
            <a:r>
              <a:rPr lang="en-US" smtClean="0"/>
              <a:t>This is the reverse of the print and etch process. </a:t>
            </a:r>
          </a:p>
          <a:p>
            <a:r>
              <a:rPr lang="en-US" smtClean="0"/>
              <a:t>The copper areas, which will remain on the finished PCB and the hole walls, are unprotected. </a:t>
            </a:r>
          </a:p>
          <a:p>
            <a:r>
              <a:rPr lang="en-US" smtClean="0"/>
              <a:t>All other areas are covered by the hardened photoresist. </a:t>
            </a:r>
          </a:p>
          <a:p>
            <a:r>
              <a:rPr lang="en-US" smtClean="0"/>
              <a:t>Developing of both sides is usually done in an automatic spray machine.</a:t>
            </a:r>
            <a:endParaRPr lang="en-US"/>
          </a:p>
        </p:txBody>
      </p:sp>
    </p:spTree>
    <p:extLst>
      <p:ext uri="{BB962C8B-B14F-4D97-AF65-F5344CB8AC3E}">
        <p14:creationId xmlns:p14="http://schemas.microsoft.com/office/powerpoint/2010/main" val="858851551"/>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Tin-Lead Plating</a:t>
            </a:r>
            <a:endParaRPr lang="en-US"/>
          </a:p>
        </p:txBody>
      </p:sp>
      <p:sp>
        <p:nvSpPr>
          <p:cNvPr id="3" name="Content Placeholder 2"/>
          <p:cNvSpPr>
            <a:spLocks noGrp="1"/>
          </p:cNvSpPr>
          <p:nvPr>
            <p:ph idx="1"/>
          </p:nvPr>
        </p:nvSpPr>
        <p:spPr/>
        <p:txBody>
          <a:bodyPr/>
          <a:lstStyle/>
          <a:p>
            <a:r>
              <a:rPr lang="en-US" smtClean="0"/>
              <a:t>The exposed track areas are electroplated with tin-lead alloy by immersing the board in an electroplating bath. </a:t>
            </a:r>
          </a:p>
          <a:p>
            <a:r>
              <a:rPr lang="en-US" smtClean="0"/>
              <a:t>All conductive areas, i.e. all the conductors required on the PCB and within the holes, get plated to a thickness of about 20–25 microns. The minimum thickness should not be less than 10 microns. </a:t>
            </a:r>
          </a:p>
          <a:p>
            <a:r>
              <a:rPr lang="en-US" smtClean="0"/>
              <a:t>This metal is used as a resist in the etching process.</a:t>
            </a:r>
            <a:endParaRPr lang="en-US"/>
          </a:p>
        </p:txBody>
      </p:sp>
    </p:spTree>
    <p:extLst>
      <p:ext uri="{BB962C8B-B14F-4D97-AF65-F5344CB8AC3E}">
        <p14:creationId xmlns:p14="http://schemas.microsoft.com/office/powerpoint/2010/main" val="3420785256"/>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Etching</a:t>
            </a:r>
            <a:endParaRPr lang="en-US"/>
          </a:p>
        </p:txBody>
      </p:sp>
      <p:sp>
        <p:nvSpPr>
          <p:cNvPr id="3" name="Content Placeholder 2"/>
          <p:cNvSpPr>
            <a:spLocks noGrp="1"/>
          </p:cNvSpPr>
          <p:nvPr>
            <p:ph idx="1"/>
          </p:nvPr>
        </p:nvSpPr>
        <p:spPr/>
        <p:txBody>
          <a:bodyPr/>
          <a:lstStyle/>
          <a:p>
            <a:r>
              <a:rPr lang="en-US" smtClean="0"/>
              <a:t>The etching process is similar to the one described in the previous section except that the etchant used must not attack the tin-lead alloy. </a:t>
            </a:r>
          </a:p>
          <a:p>
            <a:r>
              <a:rPr lang="en-US" smtClean="0"/>
              <a:t>After etching, the selective areas of the board can be plated with precious metals such as gold or nickel (e.g. tabs) followed by application of surface finish coatings such as: hot-air levelling, solder masking and organic surface protectant</a:t>
            </a:r>
            <a:endParaRPr lang="en-US"/>
          </a:p>
        </p:txBody>
      </p:sp>
    </p:spTree>
    <p:extLst>
      <p:ext uri="{BB962C8B-B14F-4D97-AF65-F5344CB8AC3E}">
        <p14:creationId xmlns:p14="http://schemas.microsoft.com/office/powerpoint/2010/main" val="2368573282"/>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The board is then finally inspected and tested as per the user’s specifications. </a:t>
            </a:r>
          </a:p>
          <a:p>
            <a:r>
              <a:rPr lang="en-US" smtClean="0"/>
              <a:t>It is quite possible that some repairs or re-work may be required on the finished boards. </a:t>
            </a:r>
          </a:p>
          <a:p>
            <a:r>
              <a:rPr lang="en-US" smtClean="0"/>
              <a:t>Their acceptance by the users would depend upon the conditions of acceptability initially agreed upon mutually by the manufacturers and users.</a:t>
            </a:r>
            <a:endParaRPr lang="en-US"/>
          </a:p>
        </p:txBody>
      </p:sp>
    </p:spTree>
    <p:extLst>
      <p:ext uri="{BB962C8B-B14F-4D97-AF65-F5344CB8AC3E}">
        <p14:creationId xmlns:p14="http://schemas.microsoft.com/office/powerpoint/2010/main" val="2963128586"/>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5"/>
            <a:ext cx="10515600" cy="613669"/>
          </a:xfrm>
        </p:spPr>
        <p:txBody>
          <a:bodyPr>
            <a:normAutofit fontScale="90000"/>
          </a:bodyPr>
          <a:lstStyle/>
          <a:p>
            <a:r>
              <a:rPr lang="en-US" smtClean="0"/>
              <a:t>Multi-layer Boards</a:t>
            </a:r>
            <a:endParaRPr lang="en-US"/>
          </a:p>
        </p:txBody>
      </p:sp>
      <p:sp>
        <p:nvSpPr>
          <p:cNvPr id="3" name="Content Placeholder 2"/>
          <p:cNvSpPr>
            <a:spLocks noGrp="1"/>
          </p:cNvSpPr>
          <p:nvPr>
            <p:ph idx="1"/>
          </p:nvPr>
        </p:nvSpPr>
        <p:spPr>
          <a:xfrm>
            <a:off x="838200" y="978794"/>
            <a:ext cx="10515600" cy="5198169"/>
          </a:xfrm>
        </p:spPr>
        <p:txBody>
          <a:bodyPr>
            <a:normAutofit fontScale="70000" lnSpcReduction="20000"/>
          </a:bodyPr>
          <a:lstStyle/>
          <a:p>
            <a:r>
              <a:rPr lang="en-US" smtClean="0"/>
              <a:t>The most widely used method of making multi-layer boards is by laminating or bonding layers of</a:t>
            </a:r>
          </a:p>
          <a:p>
            <a:r>
              <a:rPr lang="en-US" smtClean="0"/>
              <a:t>patterned, pre-etched, undrilled copper clad laminates together. </a:t>
            </a:r>
          </a:p>
          <a:p>
            <a:r>
              <a:rPr lang="en-US" smtClean="0"/>
              <a:t>After lamination, the subsequent manufacturing processes for multi-layer boards are generally similar to those used for double-sided boards made with the PTH process.</a:t>
            </a:r>
          </a:p>
          <a:p>
            <a:r>
              <a:rPr lang="en-US" smtClean="0"/>
              <a:t>Essentially, the multi-layer boards are produced by bonding together inner layers and outer layers with prepreg. </a:t>
            </a:r>
          </a:p>
          <a:p>
            <a:r>
              <a:rPr lang="en-US" err="1" smtClean="0"/>
              <a:t>Prepreg is a fibreglass fabric impregnated with partially hardened resin. </a:t>
            </a:r>
          </a:p>
          <a:p>
            <a:r>
              <a:rPr lang="en-US" smtClean="0"/>
              <a:t>They</a:t>
            </a:r>
            <a:r>
              <a:rPr lang="en-US"/>
              <a:t> </a:t>
            </a:r>
            <a:r>
              <a:rPr lang="en-US" smtClean="0"/>
              <a:t>are formed as if they were a single-sided board. </a:t>
            </a:r>
          </a:p>
          <a:p>
            <a:r>
              <a:rPr lang="en-US" smtClean="0"/>
              <a:t>The layers are sandwiched together with unetched</a:t>
            </a:r>
            <a:r>
              <a:rPr lang="en-US"/>
              <a:t> </a:t>
            </a:r>
            <a:r>
              <a:rPr lang="en-US" smtClean="0"/>
              <a:t>copper top and bottom layers. </a:t>
            </a:r>
          </a:p>
          <a:p>
            <a:r>
              <a:rPr lang="en-US" smtClean="0"/>
              <a:t>The individual layers, which may be as many as 50, must be arranged in a pressing tool to prevent misalignment of the layers. </a:t>
            </a:r>
          </a:p>
          <a:p>
            <a:r>
              <a:rPr lang="en-US" smtClean="0"/>
              <a:t>The stack is laminated to form a single multi-layer board, which can then be processed as double-sided plated through-hole circuit board.</a:t>
            </a:r>
          </a:p>
          <a:p>
            <a:r>
              <a:rPr lang="en-US" smtClean="0"/>
              <a:t>The outer layers may consist of either copper foil and prepreg or of single-sided or double-sided copper clad laminates. </a:t>
            </a:r>
          </a:p>
          <a:p>
            <a:r>
              <a:rPr lang="en-US" smtClean="0"/>
              <a:t>The inner layers consist of double-sided copper clad, etched and through plated</a:t>
            </a:r>
            <a:r>
              <a:rPr lang="en-US"/>
              <a:t> </a:t>
            </a:r>
            <a:r>
              <a:rPr lang="en-US" smtClean="0"/>
              <a:t>board material. </a:t>
            </a:r>
          </a:p>
          <a:p>
            <a:r>
              <a:rPr lang="en-US" smtClean="0"/>
              <a:t>Bounding is performed in a hydraulic press or in an autoclave (high pressure chamber).</a:t>
            </a:r>
            <a:endParaRPr lang="en-US"/>
          </a:p>
        </p:txBody>
      </p:sp>
    </p:spTree>
    <p:extLst>
      <p:ext uri="{BB962C8B-B14F-4D97-AF65-F5344CB8AC3E}">
        <p14:creationId xmlns:p14="http://schemas.microsoft.com/office/powerpoint/2010/main" val="3597339602"/>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365126"/>
            <a:ext cx="10515600" cy="626548"/>
          </a:xfrm>
        </p:spPr>
        <p:txBody>
          <a:bodyPr>
            <a:normAutofit fontScale="90000"/>
          </a:bodyPr>
          <a:lstStyle/>
          <a:p>
            <a:r>
              <a:rPr lang="en-US" smtClean="0"/>
              <a:t>Flexible Boards</a:t>
            </a:r>
            <a:endParaRPr lang="en-US"/>
          </a:p>
        </p:txBody>
      </p:sp>
      <p:sp>
        <p:nvSpPr>
          <p:cNvPr id="3" name="Content Placeholder 2"/>
          <p:cNvSpPr>
            <a:spLocks noGrp="1"/>
          </p:cNvSpPr>
          <p:nvPr>
            <p:ph idx="1"/>
          </p:nvPr>
        </p:nvSpPr>
        <p:spPr>
          <a:xfrm>
            <a:off x="838200" y="1339403"/>
            <a:ext cx="10515600" cy="4837560"/>
          </a:xfrm>
        </p:spPr>
        <p:txBody>
          <a:bodyPr/>
          <a:lstStyle/>
          <a:p>
            <a:r>
              <a:rPr lang="en-US" smtClean="0"/>
              <a:t>Flexible boards are usually made as single-sided boards. </a:t>
            </a:r>
          </a:p>
          <a:p>
            <a:r>
              <a:rPr lang="en-US" smtClean="0"/>
              <a:t>They are normally punched and not drilled.</a:t>
            </a:r>
          </a:p>
          <a:p>
            <a:r>
              <a:rPr lang="en-US" smtClean="0"/>
              <a:t>In addition to the print and etch process, there is an alternative technique called ‘additive process’ which is used for manufacturing printed circuit boards. </a:t>
            </a:r>
          </a:p>
          <a:p>
            <a:r>
              <a:rPr lang="en-US" smtClean="0"/>
              <a:t>In this process, there is no copper on the base laminate. </a:t>
            </a:r>
          </a:p>
          <a:p>
            <a:r>
              <a:rPr lang="en-US" smtClean="0"/>
              <a:t>The copper is deposited selectively on the base laminate wherever required, as per the design of the circuit.</a:t>
            </a:r>
            <a:endParaRPr lang="en-US"/>
          </a:p>
        </p:txBody>
      </p:sp>
    </p:spTree>
    <p:extLst>
      <p:ext uri="{BB962C8B-B14F-4D97-AF65-F5344CB8AC3E}">
        <p14:creationId xmlns:p14="http://schemas.microsoft.com/office/powerpoint/2010/main" val="1196984288"/>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7" name="Picture 3"/>
          <p:cNvPicPr>
            <a:picLocks noChangeAspect="1" noChangeArrowheads="1"/>
          </p:cNvPicPr>
          <p:nvPr/>
        </p:nvPicPr>
        <p:blipFill>
          <a:blip r:embed="rId2"/>
          <a:stretch>
            <a:fillRect/>
          </a:stretch>
        </p:blipFill>
        <p:spPr bwMode="auto">
          <a:xfrm>
            <a:off x="0" y="533400"/>
            <a:ext cx="8980773" cy="4495800"/>
          </a:xfrm>
          <a:prstGeom prst="rect">
            <a:avLst/>
          </a:prstGeom>
          <a:noFill/>
          <a:ln w="9525">
            <a:noFill/>
            <a:miter lim="800000"/>
          </a:ln>
          <a:effectLst/>
        </p:spPr>
      </p:pic>
    </p:spTree>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4" name="Picture 2"/>
          <p:cNvPicPr>
            <a:picLocks noChangeAspect="1" noChangeArrowheads="1"/>
          </p:cNvPicPr>
          <p:nvPr/>
        </p:nvPicPr>
        <p:blipFill>
          <a:blip r:embed="rId2"/>
          <a:stretch>
            <a:fillRect/>
          </a:stretch>
        </p:blipFill>
        <p:spPr bwMode="auto">
          <a:xfrm>
            <a:off x="381000" y="609600"/>
            <a:ext cx="9820036" cy="4724400"/>
          </a:xfrm>
          <a:prstGeom prst="rect">
            <a:avLst/>
          </a:prstGeom>
          <a:noFill/>
          <a:ln w="9525">
            <a:noFill/>
            <a:miter lim="800000"/>
          </a:ln>
          <a:effectLst/>
        </p:spPr>
      </p:pic>
    </p:spTree>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098" name="Picture 2"/>
          <p:cNvPicPr>
            <a:picLocks noChangeAspect="1" noChangeArrowheads="1"/>
          </p:cNvPicPr>
          <p:nvPr/>
        </p:nvPicPr>
        <p:blipFill>
          <a:blip r:embed="rId2"/>
          <a:stretch>
            <a:fillRect/>
          </a:stretch>
        </p:blipFill>
        <p:spPr bwMode="auto">
          <a:xfrm>
            <a:off x="228600" y="1066800"/>
            <a:ext cx="9500781" cy="4876800"/>
          </a:xfrm>
          <a:prstGeom prst="rect">
            <a:avLst/>
          </a:prstGeom>
          <a:noFill/>
          <a:ln w="9525">
            <a:noFill/>
            <a:miter lim="800000"/>
          </a:ln>
          <a:effectLst/>
        </p:spPr>
      </p:pic>
    </p:spTree>
  </p:cSld>
  <p:clrMapOvr>
    <a:masterClrMapping/>
  </p:clrMapOvr>
  <p:transition>
    <p:wipe dir="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Electrical Design Considerations</a:t>
            </a:r>
            <a:endParaRPr lang="en-US"/>
          </a:p>
        </p:txBody>
      </p:sp>
      <p:sp>
        <p:nvSpPr>
          <p:cNvPr id="3" name="Content Placeholder 2"/>
          <p:cNvSpPr>
            <a:spLocks noGrp="1"/>
          </p:cNvSpPr>
          <p:nvPr>
            <p:ph idx="1"/>
          </p:nvPr>
        </p:nvSpPr>
        <p:spPr/>
        <p:txBody>
          <a:bodyPr/>
          <a:lstStyle/>
          <a:p>
            <a:r>
              <a:rPr lang="en-US" smtClean="0"/>
              <a:t>Conductor Dimensions</a:t>
            </a:r>
          </a:p>
          <a:p>
            <a:r>
              <a:rPr lang="en-US" smtClean="0"/>
              <a:t>Resistance</a:t>
            </a:r>
          </a:p>
          <a:p>
            <a:r>
              <a:rPr lang="en-US" smtClean="0"/>
              <a:t>Capacitance Considerations</a:t>
            </a:r>
          </a:p>
          <a:p>
            <a:r>
              <a:rPr lang="en-US" smtClean="0"/>
              <a:t>Inductance of PCB Conductors</a:t>
            </a:r>
          </a:p>
          <a:p>
            <a:r>
              <a:rPr lang="en-US" smtClean="0"/>
              <a:t>High Electrical Stresses</a:t>
            </a:r>
            <a:endParaRPr lang="en-US"/>
          </a:p>
        </p:txBody>
      </p:sp>
    </p:spTree>
    <p:extLst>
      <p:ext uri="{BB962C8B-B14F-4D97-AF65-F5344CB8AC3E}">
        <p14:creationId xmlns:p14="http://schemas.microsoft.com/office/powerpoint/2010/main" val="1210957495"/>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ChangeAspect="1" noChangeArrowheads="1"/>
          </p:cNvPicPr>
          <p:nvPr/>
        </p:nvPicPr>
        <p:blipFill>
          <a:blip r:embed="rId2"/>
          <a:stretch>
            <a:fillRect/>
          </a:stretch>
        </p:blipFill>
        <p:spPr bwMode="auto">
          <a:xfrm>
            <a:off x="228600" y="609600"/>
            <a:ext cx="8663650" cy="4879975"/>
          </a:xfrm>
          <a:prstGeom prst="rect">
            <a:avLst/>
          </a:prstGeom>
          <a:noFill/>
          <a:ln w="9525">
            <a:noFill/>
            <a:miter lim="800000"/>
          </a:ln>
          <a:effectLst/>
        </p:spPr>
      </p:pic>
    </p:spTree>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122" name="Picture 2"/>
          <p:cNvPicPr>
            <a:picLocks noChangeAspect="1" noChangeArrowheads="1"/>
          </p:cNvPicPr>
          <p:nvPr/>
        </p:nvPicPr>
        <p:blipFill>
          <a:blip r:embed="rId2"/>
          <a:stretch>
            <a:fillRect/>
          </a:stretch>
        </p:blipFill>
        <p:spPr bwMode="auto">
          <a:xfrm>
            <a:off x="152400" y="228600"/>
            <a:ext cx="9937378" cy="4953000"/>
          </a:xfrm>
          <a:prstGeom prst="rect">
            <a:avLst/>
          </a:prstGeom>
          <a:noFill/>
          <a:ln w="9525">
            <a:noFill/>
            <a:miter lim="800000"/>
          </a:ln>
          <a:effectLst/>
        </p:spPr>
      </p:pic>
    </p:spTree>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2"/>
          <a:stretch>
            <a:fillRect/>
          </a:stretch>
        </p:blipFill>
        <p:spPr bwMode="auto">
          <a:xfrm>
            <a:off x="152400" y="914400"/>
            <a:ext cx="9423399" cy="4724400"/>
          </a:xfrm>
          <a:prstGeom prst="rect">
            <a:avLst/>
          </a:prstGeom>
          <a:noFill/>
          <a:ln w="9525">
            <a:noFill/>
            <a:miter lim="800000"/>
          </a:ln>
          <a:effectLst/>
        </p:spPr>
      </p:pic>
    </p:spTree>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70" name="Picture 2"/>
          <p:cNvPicPr>
            <a:picLocks noChangeAspect="1" noChangeArrowheads="1"/>
          </p:cNvPicPr>
          <p:nvPr/>
        </p:nvPicPr>
        <p:blipFill>
          <a:blip r:embed="rId2"/>
          <a:stretch>
            <a:fillRect/>
          </a:stretch>
        </p:blipFill>
        <p:spPr bwMode="auto">
          <a:xfrm>
            <a:off x="228600" y="1447800"/>
            <a:ext cx="8655627" cy="4114800"/>
          </a:xfrm>
          <a:prstGeom prst="rect">
            <a:avLst/>
          </a:prstGeom>
          <a:noFill/>
          <a:ln w="9525">
            <a:noFill/>
            <a:miter lim="800000"/>
          </a:ln>
          <a:effectLst/>
        </p:spPr>
      </p:pic>
    </p:spTree>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0" name="Picture 2"/>
          <p:cNvPicPr>
            <a:picLocks noChangeAspect="1" noChangeArrowheads="1"/>
          </p:cNvPicPr>
          <p:nvPr/>
        </p:nvPicPr>
        <p:blipFill>
          <a:blip r:embed="rId2"/>
          <a:stretch>
            <a:fillRect/>
          </a:stretch>
        </p:blipFill>
        <p:spPr bwMode="auto">
          <a:xfrm>
            <a:off x="488950" y="1574800"/>
            <a:ext cx="8164513" cy="3714750"/>
          </a:xfrm>
          <a:prstGeom prst="rect">
            <a:avLst/>
          </a:prstGeom>
          <a:noFill/>
          <a:ln w="9525">
            <a:noFill/>
            <a:miter lim="800000"/>
          </a:ln>
          <a:effectLst/>
        </p:spPr>
      </p:pic>
    </p:spTree>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4" name="Picture 2"/>
          <p:cNvPicPr>
            <a:picLocks noChangeAspect="1" noChangeArrowheads="1"/>
          </p:cNvPicPr>
          <p:nvPr/>
        </p:nvPicPr>
        <p:blipFill>
          <a:blip r:embed="rId2"/>
          <a:stretch>
            <a:fillRect/>
          </a:stretch>
        </p:blipFill>
        <p:spPr bwMode="auto">
          <a:xfrm>
            <a:off x="508000" y="1203325"/>
            <a:ext cx="8126413" cy="4457700"/>
          </a:xfrm>
          <a:prstGeom prst="rect">
            <a:avLst/>
          </a:prstGeom>
          <a:noFill/>
          <a:ln w="9525">
            <a:noFill/>
            <a:miter lim="800000"/>
          </a:ln>
          <a:effectLst/>
        </p:spPr>
      </p:pic>
    </p:spTree>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098" name="Picture 2"/>
          <p:cNvPicPr>
            <a:picLocks noChangeAspect="1" noChangeArrowheads="1"/>
          </p:cNvPicPr>
          <p:nvPr/>
        </p:nvPicPr>
        <p:blipFill>
          <a:blip r:embed="rId2"/>
          <a:stretch>
            <a:fillRect/>
          </a:stretch>
        </p:blipFill>
        <p:spPr bwMode="auto">
          <a:xfrm>
            <a:off x="546100" y="1184275"/>
            <a:ext cx="8050213" cy="4495800"/>
          </a:xfrm>
          <a:prstGeom prst="rect">
            <a:avLst/>
          </a:prstGeom>
          <a:noFill/>
          <a:ln w="9525">
            <a:noFill/>
            <a:miter lim="800000"/>
          </a:ln>
          <a:effectLst/>
        </p:spPr>
      </p:pic>
    </p:spTree>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2"/>
          <a:stretch>
            <a:fillRect/>
          </a:stretch>
        </p:blipFill>
        <p:spPr bwMode="auto">
          <a:xfrm>
            <a:off x="0" y="228600"/>
            <a:ext cx="9180344" cy="4953000"/>
          </a:xfrm>
          <a:prstGeom prst="rect">
            <a:avLst/>
          </a:prstGeom>
          <a:noFill/>
          <a:ln w="9525">
            <a:noFill/>
            <a:miter lim="800000"/>
          </a:ln>
          <a:effectLst/>
        </p:spPr>
      </p:pic>
    </p:spTree>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194" name="Picture 2"/>
          <p:cNvPicPr>
            <a:picLocks noChangeAspect="1" noChangeArrowheads="1"/>
          </p:cNvPicPr>
          <p:nvPr/>
        </p:nvPicPr>
        <p:blipFill>
          <a:blip r:embed="rId2"/>
          <a:stretch>
            <a:fillRect/>
          </a:stretch>
        </p:blipFill>
        <p:spPr bwMode="auto">
          <a:xfrm>
            <a:off x="304800" y="914400"/>
            <a:ext cx="9270617" cy="4572000"/>
          </a:xfrm>
          <a:prstGeom prst="rect">
            <a:avLst/>
          </a:prstGeom>
          <a:noFill/>
          <a:ln w="9525">
            <a:noFill/>
            <a:miter lim="800000"/>
          </a:ln>
          <a:effectLst/>
        </p:spPr>
      </p:pic>
    </p:spTree>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122" name="Picture 2"/>
          <p:cNvPicPr>
            <a:picLocks noChangeAspect="1" noChangeArrowheads="1"/>
          </p:cNvPicPr>
          <p:nvPr/>
        </p:nvPicPr>
        <p:blipFill>
          <a:blip r:embed="rId2"/>
          <a:stretch>
            <a:fillRect/>
          </a:stretch>
        </p:blipFill>
        <p:spPr bwMode="auto">
          <a:xfrm>
            <a:off x="3276600" y="609600"/>
            <a:ext cx="2819400" cy="5997408"/>
          </a:xfrm>
          <a:prstGeom prst="rect">
            <a:avLst/>
          </a:prstGeom>
          <a:noFill/>
          <a:ln w="9525">
            <a:noFill/>
            <a:miter lim="800000"/>
          </a:ln>
          <a:effectLst/>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Fabrication and Assembly Considerations</a:t>
            </a:r>
            <a:endParaRPr lang="en-US"/>
          </a:p>
        </p:txBody>
      </p:sp>
      <p:sp>
        <p:nvSpPr>
          <p:cNvPr id="3" name="Content Placeholder 2"/>
          <p:cNvSpPr>
            <a:spLocks noGrp="1"/>
          </p:cNvSpPr>
          <p:nvPr>
            <p:ph idx="1"/>
          </p:nvPr>
        </p:nvSpPr>
        <p:spPr/>
        <p:txBody>
          <a:bodyPr>
            <a:normAutofit/>
          </a:bodyPr>
          <a:lstStyle/>
          <a:p>
            <a:pPr marL="0" indent="0">
              <a:buNone/>
            </a:pPr>
            <a:r>
              <a:rPr lang="en-US" smtClean="0"/>
              <a:t>Certain limits should be taken into account in order to maximize manufacturability and thereby minimize cost. Also, the human factors should be considered before designing is undertaken. These factors are delineated below.</a:t>
            </a:r>
          </a:p>
          <a:p>
            <a:r>
              <a:rPr lang="en-US" smtClean="0"/>
              <a:t>Conductor spacing less than 0.1mm will not work with the etching process, because the etchant fluid does not circulate efficiently in narrower spaces resulting in incomplete metal removal.</a:t>
            </a:r>
          </a:p>
          <a:p>
            <a:r>
              <a:rPr lang="en-US" smtClean="0"/>
              <a:t>Features with a conductor width smaller than 0.1 mm will lead to breakage and damage during etching.</a:t>
            </a:r>
          </a:p>
          <a:p>
            <a:r>
              <a:rPr lang="en-US" smtClean="0"/>
              <a:t>The land size should be at least 0.6 mm greater than the hole size.</a:t>
            </a:r>
            <a:endParaRPr lang="en-US"/>
          </a:p>
        </p:txBody>
      </p:sp>
    </p:spTree>
    <p:extLst>
      <p:ext uri="{BB962C8B-B14F-4D97-AF65-F5344CB8AC3E}">
        <p14:creationId xmlns:p14="http://schemas.microsoft.com/office/powerpoint/2010/main" val="47699028"/>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218" name="Picture 2"/>
          <p:cNvPicPr>
            <a:picLocks noChangeAspect="1" noChangeArrowheads="1"/>
          </p:cNvPicPr>
          <p:nvPr/>
        </p:nvPicPr>
        <p:blipFill>
          <a:blip r:embed="rId2"/>
          <a:stretch>
            <a:fillRect/>
          </a:stretch>
        </p:blipFill>
        <p:spPr bwMode="auto">
          <a:xfrm>
            <a:off x="0" y="990600"/>
            <a:ext cx="8983929" cy="4419600"/>
          </a:xfrm>
          <a:prstGeom prst="rect">
            <a:avLst/>
          </a:prstGeom>
          <a:noFill/>
          <a:ln w="9525">
            <a:noFill/>
            <a:miter lim="800000"/>
          </a:ln>
          <a:effectLst/>
        </p:spPr>
      </p:pic>
    </p:spTree>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42" name="Picture 2"/>
          <p:cNvPicPr>
            <a:picLocks noChangeAspect="1" noChangeArrowheads="1"/>
          </p:cNvPicPr>
          <p:nvPr/>
        </p:nvPicPr>
        <p:blipFill>
          <a:blip r:embed="rId2"/>
          <a:stretch>
            <a:fillRect/>
          </a:stretch>
        </p:blipFill>
        <p:spPr bwMode="auto">
          <a:xfrm>
            <a:off x="533400" y="990600"/>
            <a:ext cx="8576366" cy="4572000"/>
          </a:xfrm>
          <a:prstGeom prst="rect">
            <a:avLst/>
          </a:prstGeom>
          <a:noFill/>
          <a:ln w="9525">
            <a:noFill/>
            <a:miter lim="800000"/>
          </a:ln>
          <a:effectLst/>
        </p:spPr>
      </p:pic>
    </p:spTree>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266" name="Picture 2"/>
          <p:cNvPicPr>
            <a:picLocks noChangeAspect="1" noChangeArrowheads="1"/>
          </p:cNvPicPr>
          <p:nvPr/>
        </p:nvPicPr>
        <p:blipFill>
          <a:blip r:embed="rId2"/>
          <a:stretch>
            <a:fillRect/>
          </a:stretch>
        </p:blipFill>
        <p:spPr bwMode="auto">
          <a:xfrm>
            <a:off x="1279525" y="1800225"/>
            <a:ext cx="6583363" cy="3257550"/>
          </a:xfrm>
          <a:prstGeom prst="rect">
            <a:avLst/>
          </a:prstGeom>
          <a:noFill/>
          <a:ln w="9525">
            <a:noFill/>
            <a:miter lim="800000"/>
          </a:ln>
          <a:effectLst/>
        </p:spPr>
      </p:pic>
    </p:spTree>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2290" name="Picture 2"/>
          <p:cNvPicPr>
            <a:picLocks noChangeAspect="1" noChangeArrowheads="1"/>
          </p:cNvPicPr>
          <p:nvPr/>
        </p:nvPicPr>
        <p:blipFill>
          <a:blip r:embed="rId2"/>
          <a:stretch>
            <a:fillRect/>
          </a:stretch>
        </p:blipFill>
        <p:spPr bwMode="auto">
          <a:xfrm>
            <a:off x="-147159" y="1143000"/>
            <a:ext cx="9519759" cy="4724400"/>
          </a:xfrm>
          <a:prstGeom prst="rect">
            <a:avLst/>
          </a:prstGeom>
          <a:noFill/>
          <a:ln w="9525">
            <a:noFill/>
            <a:miter lim="800000"/>
          </a:ln>
          <a:effectLst/>
        </p:spPr>
      </p:pic>
    </p:spTree>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314" name="Picture 2"/>
          <p:cNvPicPr>
            <a:picLocks noChangeAspect="1" noChangeArrowheads="1"/>
          </p:cNvPicPr>
          <p:nvPr/>
        </p:nvPicPr>
        <p:blipFill>
          <a:blip r:embed="rId2"/>
          <a:stretch>
            <a:fillRect/>
          </a:stretch>
        </p:blipFill>
        <p:spPr bwMode="auto">
          <a:xfrm>
            <a:off x="58464" y="533400"/>
            <a:ext cx="9085536" cy="4495800"/>
          </a:xfrm>
          <a:prstGeom prst="rect">
            <a:avLst/>
          </a:prstGeom>
          <a:noFill/>
          <a:ln w="9525">
            <a:noFill/>
            <a:miter lim="800000"/>
          </a:ln>
          <a:effectLst/>
        </p:spPr>
      </p:pic>
    </p:spTree>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4338" name="Picture 2"/>
          <p:cNvPicPr>
            <a:picLocks noChangeAspect="1" noChangeArrowheads="1"/>
          </p:cNvPicPr>
          <p:nvPr/>
        </p:nvPicPr>
        <p:blipFill>
          <a:blip r:embed="rId2"/>
          <a:stretch>
            <a:fillRect/>
          </a:stretch>
        </p:blipFill>
        <p:spPr bwMode="auto">
          <a:xfrm>
            <a:off x="37331" y="533400"/>
            <a:ext cx="9106669" cy="4572000"/>
          </a:xfrm>
          <a:prstGeom prst="rect">
            <a:avLst/>
          </a:prstGeom>
          <a:noFill/>
          <a:ln w="9525">
            <a:noFill/>
            <a:miter lim="800000"/>
          </a:ln>
          <a:effectLst/>
        </p:spPr>
      </p:pic>
    </p:spTree>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5362" name="Picture 2"/>
          <p:cNvPicPr>
            <a:picLocks noChangeAspect="1" noChangeArrowheads="1"/>
          </p:cNvPicPr>
          <p:nvPr/>
        </p:nvPicPr>
        <p:blipFill>
          <a:blip r:embed="rId2"/>
          <a:stretch>
            <a:fillRect/>
          </a:stretch>
        </p:blipFill>
        <p:spPr bwMode="auto">
          <a:xfrm>
            <a:off x="176431" y="609600"/>
            <a:ext cx="8967569" cy="4495800"/>
          </a:xfrm>
          <a:prstGeom prst="rect">
            <a:avLst/>
          </a:prstGeom>
          <a:noFill/>
          <a:ln w="9525">
            <a:noFill/>
            <a:miter lim="800000"/>
          </a:ln>
          <a:effectLst/>
        </p:spPr>
      </p:pic>
    </p:spTree>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6386" name="Picture 2"/>
          <p:cNvPicPr>
            <a:picLocks noChangeAspect="1" noChangeArrowheads="1"/>
          </p:cNvPicPr>
          <p:nvPr/>
        </p:nvPicPr>
        <p:blipFill>
          <a:blip r:embed="rId2"/>
          <a:stretch>
            <a:fillRect/>
          </a:stretch>
        </p:blipFill>
        <p:spPr bwMode="auto">
          <a:xfrm>
            <a:off x="-115" y="914400"/>
            <a:ext cx="9144115" cy="4343400"/>
          </a:xfrm>
          <a:prstGeom prst="rect">
            <a:avLst/>
          </a:prstGeom>
          <a:noFill/>
          <a:ln w="9525">
            <a:noFill/>
            <a:miter lim="800000"/>
          </a:ln>
          <a:effectLst/>
        </p:spPr>
      </p:pic>
    </p:spTree>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7410" name="Picture 2"/>
          <p:cNvPicPr>
            <a:picLocks noChangeAspect="1" noChangeArrowheads="1"/>
          </p:cNvPicPr>
          <p:nvPr/>
        </p:nvPicPr>
        <p:blipFill>
          <a:blip r:embed="rId2"/>
          <a:stretch>
            <a:fillRect/>
          </a:stretch>
        </p:blipFill>
        <p:spPr bwMode="auto">
          <a:xfrm>
            <a:off x="304800" y="762000"/>
            <a:ext cx="9146214" cy="4572000"/>
          </a:xfrm>
          <a:prstGeom prst="rect">
            <a:avLst/>
          </a:prstGeom>
          <a:noFill/>
          <a:ln w="9525">
            <a:noFill/>
            <a:miter lim="800000"/>
          </a:ln>
          <a:effectLst/>
        </p:spPr>
      </p:pic>
    </p:spTree>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8434" name="Picture 2"/>
          <p:cNvPicPr>
            <a:picLocks noChangeAspect="1" noChangeArrowheads="1"/>
          </p:cNvPicPr>
          <p:nvPr/>
        </p:nvPicPr>
        <p:blipFill>
          <a:blip r:embed="rId2"/>
          <a:stretch>
            <a:fillRect/>
          </a:stretch>
        </p:blipFill>
        <p:spPr bwMode="auto">
          <a:xfrm>
            <a:off x="413286" y="609600"/>
            <a:ext cx="8730714" cy="4229100"/>
          </a:xfrm>
          <a:prstGeom prst="rect">
            <a:avLst/>
          </a:prstGeom>
          <a:noFill/>
          <a:ln w="9525">
            <a:noFill/>
            <a:miter lim="800000"/>
          </a:ln>
          <a:effectLst/>
        </p:spPr>
      </p:pic>
    </p:spTree>
  </p:cSld>
  <p:clrMapOvr>
    <a:masterClrMapping/>
  </p:clrMapOvr>
  <p:transition/>
  <p:timing/>
</p:sld>
</file>

<file path=ppt/tags/tag1.xml><?xml version="1.0" encoding="utf-8"?>
<p:tagLst xmlns:p="http://schemas.openxmlformats.org/presentationml/2006/main">
  <p:tag name="AS_NET" val="6.0.8"/>
  <p:tag name="AS_OS" val="Unix 5.13.0.1022"/>
  <p:tag name="AS_RELEASE_DATE" val="2022.04.14"/>
  <p:tag name="AS_TITLE" val="Aspose.Slides for .NET5"/>
  <p:tag name="AS_VERSION" val="22.4"/>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402</Paragraphs>
  <Slides>121</Slides>
  <Notes>0</Notes>
  <TotalTime>1</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121</vt:i4>
      </vt:variant>
    </vt:vector>
  </HeadingPairs>
  <TitlesOfParts>
    <vt:vector baseType="lpstr" size="127">
      <vt:lpstr>Arial</vt:lpstr>
      <vt:lpstr>Calibri</vt:lpstr>
      <vt:lpstr>Calibri Light</vt:lpstr>
      <vt:lpstr>Times New Roman</vt:lpstr>
      <vt:lpstr>Lucida Sans Unicode</vt:lpstr>
      <vt:lpstr>Office Theme</vt:lpstr>
      <vt:lpstr>Layout Planning and Design</vt:lpstr>
      <vt:lpstr>General PCB Design Considerations</vt:lpstr>
      <vt:lpstr>PowerPoint Presentation</vt:lpstr>
      <vt:lpstr>Technical Requirements </vt:lpstr>
      <vt:lpstr>Important Design Elements</vt:lpstr>
      <vt:lpstr>Important Performance Parameters</vt:lpstr>
      <vt:lpstr>Mechanical Design Considerations</vt:lpstr>
      <vt:lpstr>Electrical Design Considerations</vt:lpstr>
      <vt:lpstr>Fabrication and Assembly Considerations</vt:lpstr>
      <vt:lpstr>PowerPoint Presentation</vt:lpstr>
      <vt:lpstr>PowerPoint Presentation</vt:lpstr>
      <vt:lpstr>PowerPoint Presentation</vt:lpstr>
      <vt:lpstr>Design Rules for Analog Circuits</vt:lpstr>
      <vt:lpstr>Component Placement</vt:lpstr>
      <vt:lpstr>Signal Conductors</vt:lpstr>
      <vt:lpstr>Supply and Ground Conductors</vt:lpstr>
      <vt:lpstr>General Rules for Design of Analog PCBs</vt:lpstr>
      <vt:lpstr>Design Rules for Digital Circuits</vt:lpstr>
      <vt:lpstr>Problems in Design of PCBs for Digital Circuits</vt:lpstr>
      <vt:lpstr>PCB Fundamentals</vt:lpstr>
      <vt:lpstr>Connectivity in electronic equipment</vt:lpstr>
      <vt:lpstr>Advantages of Printed Circuit Boards</vt:lpstr>
      <vt:lpstr>Components of a Printed Circuit Board </vt:lpstr>
      <vt:lpstr>Classification of Printed Circuit Boards</vt:lpstr>
      <vt:lpstr>PowerPoint Presentation</vt:lpstr>
      <vt:lpstr>PowerPoint Presentation</vt:lpstr>
      <vt:lpstr>Single-sided Printed Circuit Boards</vt:lpstr>
      <vt:lpstr>Double-sided Printed Circuit Boards</vt:lpstr>
      <vt:lpstr>Double-sided PTH board</vt:lpstr>
      <vt:lpstr>Double-sided non-PTH board</vt:lpstr>
      <vt:lpstr>PowerPoint Presentation</vt:lpstr>
      <vt:lpstr>PowerPoint Presentation</vt:lpstr>
      <vt:lpstr>PowerPoint Presentation</vt:lpstr>
      <vt:lpstr>Multi-layer Boards</vt:lpstr>
      <vt:lpstr>PowerPoint Presentation</vt:lpstr>
      <vt:lpstr>Two types of multi-layer boards, one with four-layers &amp; the other with eight-layers.</vt:lpstr>
      <vt:lpstr>Single sided PCB</vt:lpstr>
      <vt:lpstr>Double sided PCB</vt:lpstr>
      <vt:lpstr>Single sided PCB Vs Double sided PCB</vt:lpstr>
      <vt:lpstr>Multi layer PCB</vt:lpstr>
      <vt:lpstr>Application</vt:lpstr>
      <vt:lpstr>Rigid and Flexible Printed Circuit Boards</vt:lpstr>
      <vt:lpstr>PowerPoint Presentation</vt:lpstr>
      <vt:lpstr>PowerPoint Presentation</vt:lpstr>
      <vt:lpstr>PowerPoint Presentation</vt:lpstr>
      <vt:lpstr>PowerPoint Presentation</vt:lpstr>
      <vt:lpstr>PowerPoint Presentation</vt:lpstr>
      <vt:lpstr>PowerPoint Presentation</vt:lpstr>
      <vt:lpstr>Manufacturing of Basic Printed Circuit Boards</vt:lpstr>
      <vt:lpstr>PowerPoint Presentation</vt:lpstr>
      <vt:lpstr>Single-sided Boards</vt:lpstr>
      <vt:lpstr>PowerPoint Presentation</vt:lpstr>
      <vt:lpstr>Schematic Diagram</vt:lpstr>
      <vt:lpstr>Artwork Generation</vt:lpstr>
      <vt:lpstr>Panel Preparation</vt:lpstr>
      <vt:lpstr>Image Transfer</vt:lpstr>
      <vt:lpstr>Etching</vt:lpstr>
      <vt:lpstr>Board Drilling</vt:lpstr>
      <vt:lpstr>Coatings</vt:lpstr>
      <vt:lpstr>Hot Air Solder Level </vt:lpstr>
      <vt:lpstr>Immersion Precious Metal Plating </vt:lpstr>
      <vt:lpstr>Organic Surface Protectant (OSP) Coating </vt:lpstr>
      <vt:lpstr>Conformal coatings </vt:lpstr>
      <vt:lpstr>Testing</vt:lpstr>
      <vt:lpstr>Double-sided Plated Through-holes</vt:lpstr>
      <vt:lpstr>PowerPoint Presentation</vt:lpstr>
      <vt:lpstr>PowerPoint Presentation</vt:lpstr>
      <vt:lpstr>Panel Preparation</vt:lpstr>
      <vt:lpstr>Hole Drilling: </vt:lpstr>
      <vt:lpstr>Electroless Copper Plating</vt:lpstr>
      <vt:lpstr>Image Transfer (Photolithography)</vt:lpstr>
      <vt:lpstr>Tin-Lead Plating</vt:lpstr>
      <vt:lpstr>Etching</vt:lpstr>
      <vt:lpstr>PowerPoint Presentation</vt:lpstr>
      <vt:lpstr>Multi-layer Boards</vt:lpstr>
      <vt:lpstr>Flexible Boards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22.0400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2022-08-18T07:55:37.460</cp:lastPrinted>
  <dcterms:created xsi:type="dcterms:W3CDTF">2022-08-18T07:55:37Z</dcterms:created>
  <dcterms:modified xsi:type="dcterms:W3CDTF">2022-08-18T07:55:43Z</dcterms:modified>
</cp:coreProperties>
</file>