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73" r:id="rId2"/>
    <p:sldId id="290" r:id="rId3"/>
    <p:sldId id="274" r:id="rId4"/>
    <p:sldId id="285" r:id="rId5"/>
    <p:sldId id="286" r:id="rId6"/>
    <p:sldId id="287" r:id="rId7"/>
    <p:sldId id="288" r:id="rId8"/>
    <p:sldId id="289" r:id="rId9"/>
    <p:sldId id="278" r:id="rId10"/>
    <p:sldId id="281" r:id="rId11"/>
    <p:sldId id="283" r:id="rId12"/>
    <p:sldId id="265" r:id="rId13"/>
    <p:sldId id="284"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11/28/2020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searchmobilecomputing.techtarget.com/definition/Global-Positioning-Syste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IN" dirty="0" smtClean="0"/>
              <a:t>Wireless communication Networks(WCN)</a:t>
            </a:r>
            <a:endParaRPr lang="en-US" dirty="0"/>
          </a:p>
        </p:txBody>
      </p:sp>
      <p:sp>
        <p:nvSpPr>
          <p:cNvPr id="7" name="Subtitle 6"/>
          <p:cNvSpPr>
            <a:spLocks noGrp="1"/>
          </p:cNvSpPr>
          <p:nvPr>
            <p:ph type="subTitle" idx="1"/>
          </p:nvPr>
        </p:nvSpPr>
        <p:spPr>
          <a:xfrm>
            <a:off x="1219200" y="3886200"/>
            <a:ext cx="6781800" cy="1752600"/>
          </a:xfrm>
        </p:spPr>
        <p:txBody>
          <a:bodyPr>
            <a:normAutofit fontScale="70000" lnSpcReduction="20000"/>
          </a:bodyPr>
          <a:lstStyle/>
          <a:p>
            <a:r>
              <a:rPr lang="en-IN" dirty="0" smtClean="0"/>
              <a:t>BY</a:t>
            </a:r>
          </a:p>
          <a:p>
            <a:r>
              <a:rPr lang="en-IN" dirty="0" smtClean="0"/>
              <a:t>Dr.K.Gopi</a:t>
            </a:r>
          </a:p>
          <a:p>
            <a:r>
              <a:rPr lang="en-IN" dirty="0" smtClean="0"/>
              <a:t>Associate professor</a:t>
            </a:r>
          </a:p>
          <a:p>
            <a:r>
              <a:rPr lang="en-IN" dirty="0" smtClean="0"/>
              <a:t>Department of ECE</a:t>
            </a:r>
          </a:p>
          <a:p>
            <a:r>
              <a:rPr lang="en-IN" dirty="0" smtClean="0"/>
              <a:t>SITAMS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endParaRPr lang="en-US" dirty="0"/>
          </a:p>
        </p:txBody>
      </p:sp>
      <p:sp>
        <p:nvSpPr>
          <p:cNvPr id="3" name="Content Placeholder 2"/>
          <p:cNvSpPr>
            <a:spLocks noGrp="1"/>
          </p:cNvSpPr>
          <p:nvPr>
            <p:ph idx="1"/>
          </p:nvPr>
        </p:nvSpPr>
        <p:spPr>
          <a:xfrm>
            <a:off x="457200" y="685800"/>
            <a:ext cx="8229600" cy="5791200"/>
          </a:xfrm>
        </p:spPr>
        <p:txBody>
          <a:bodyPr>
            <a:normAutofit lnSpcReduction="10000"/>
          </a:bodyPr>
          <a:lstStyle/>
          <a:p>
            <a:pPr algn="just">
              <a:buNone/>
            </a:pPr>
            <a:r>
              <a:rPr lang="en-US" sz="2200" dirty="0" smtClean="0">
                <a:solidFill>
                  <a:srgbClr val="FF0000"/>
                </a:solidFill>
                <a:latin typeface="Times New Roman" pitchFamily="18" charset="0"/>
                <a:cs typeface="Times New Roman" pitchFamily="18" charset="0"/>
              </a:rPr>
              <a:t>Basic Elements of a Wireless Communication System</a:t>
            </a:r>
          </a:p>
          <a:p>
            <a:pPr algn="just"/>
            <a:r>
              <a:rPr lang="en-US" sz="2200" dirty="0" smtClean="0">
                <a:latin typeface="Times New Roman" pitchFamily="18" charset="0"/>
                <a:cs typeface="Times New Roman" pitchFamily="18" charset="0"/>
              </a:rPr>
              <a:t>A typical Wireless Communication System can be divided into three elements: the Transmitter, the Channel and the Receiver. The following image shows the block diagram of wireless communication system.</a:t>
            </a:r>
          </a:p>
          <a:p>
            <a:pPr algn="just">
              <a:buNone/>
            </a:pPr>
            <a:r>
              <a:rPr lang="en-IN" sz="2200" dirty="0" smtClean="0">
                <a:solidFill>
                  <a:srgbClr val="FF0000"/>
                </a:solidFill>
                <a:latin typeface="Times New Roman" pitchFamily="18" charset="0"/>
                <a:cs typeface="Times New Roman" pitchFamily="18" charset="0"/>
              </a:rPr>
              <a:t>Transmission path:</a:t>
            </a:r>
            <a:endParaRPr lang="en-US" sz="2200" dirty="0" smtClean="0">
              <a:solidFill>
                <a:srgbClr val="FF0000"/>
              </a:solidFill>
              <a:latin typeface="Times New Roman" pitchFamily="18" charset="0"/>
              <a:cs typeface="Times New Roman" pitchFamily="18" charset="0"/>
            </a:endParaRPr>
          </a:p>
          <a:p>
            <a:pPr algn="just"/>
            <a:r>
              <a:rPr lang="en-US" sz="2400" dirty="0" smtClean="0"/>
              <a:t>A typical transmission path of a Wireless Communication System consists of Encoder, Encryption, Modulation and Multiplexing. The signal from the source is passed through a Source Encoder, which converts the signal in to a suitable form for applying signal processing techniques.</a:t>
            </a:r>
          </a:p>
          <a:p>
            <a:pPr algn="just"/>
            <a:r>
              <a:rPr lang="en-US" sz="2400" dirty="0" smtClean="0"/>
              <a:t>The redundant information from signal is removed in this process in order to maximize the utilization of resources. This signal is then encrypted using an Encryption Standard so that the signal and the information is secured and doesn’t allow any unauthorized access.</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endParaRPr lang="en-US" dirty="0"/>
          </a:p>
        </p:txBody>
      </p:sp>
      <p:sp>
        <p:nvSpPr>
          <p:cNvPr id="3" name="Content Placeholder 2"/>
          <p:cNvSpPr>
            <a:spLocks noGrp="1"/>
          </p:cNvSpPr>
          <p:nvPr>
            <p:ph idx="1"/>
          </p:nvPr>
        </p:nvSpPr>
        <p:spPr>
          <a:xfrm>
            <a:off x="457200" y="762000"/>
            <a:ext cx="8229600" cy="5715000"/>
          </a:xfrm>
        </p:spPr>
        <p:txBody>
          <a:bodyPr>
            <a:normAutofit/>
          </a:bodyPr>
          <a:lstStyle/>
          <a:p>
            <a:pPr algn="just"/>
            <a:r>
              <a:rPr lang="en-US" sz="2200" dirty="0" smtClean="0"/>
              <a:t>Channel Encoding is a technique that is applied to the signal to reduce the impairments like noise, interference, etc. During this process, a small amount of redundancy is introduced to the signal so that it becomes robust against noise. </a:t>
            </a:r>
          </a:p>
          <a:p>
            <a:pPr algn="just"/>
            <a:r>
              <a:rPr lang="en-US" sz="2200" dirty="0" smtClean="0"/>
              <a:t>Then the signal is modulated using a suitable Modulation Technique (like PSK, FSK and QPSK etc.) , so that the signal can be easily transmitted using antenna.</a:t>
            </a:r>
          </a:p>
          <a:p>
            <a:pPr algn="just"/>
            <a:r>
              <a:rPr lang="en-US" sz="2200" dirty="0" smtClean="0"/>
              <a:t>The modulated signal is then multiplexed with other signals using different Multiplexing Techniques like Time Division Multiplexing (TDM) or Frequency Division Multiplexing (FDM) to share the valuable bandwidth.</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gn="just"/>
            <a:r>
              <a:rPr lang="en-US" sz="2000" b="1" dirty="0" smtClean="0">
                <a:solidFill>
                  <a:srgbClr val="FF0000"/>
                </a:solidFill>
                <a:latin typeface="Times New Roman" pitchFamily="18" charset="0"/>
                <a:cs typeface="Times New Roman" pitchFamily="18" charset="0"/>
              </a:rPr>
              <a:t>The Channel</a:t>
            </a:r>
          </a:p>
          <a:p>
            <a:pPr algn="just"/>
            <a:r>
              <a:rPr lang="en-US" sz="2000" dirty="0" smtClean="0">
                <a:latin typeface="Times New Roman" pitchFamily="18" charset="0"/>
                <a:cs typeface="Times New Roman" pitchFamily="18" charset="0"/>
              </a:rPr>
              <a:t>The channel in Wireless Communication indicates the medium of transmission of the signal i.e. open space. A wireless channel is unpredictable and also highly variable and random in nature. A channel maybe subject to interference, distortion, noise, scattering etc. and the result is that the received signal may be filled with errors.</a:t>
            </a:r>
          </a:p>
          <a:p>
            <a:pPr algn="just"/>
            <a:r>
              <a:rPr lang="en-US" sz="2000" b="1" dirty="0" smtClean="0">
                <a:solidFill>
                  <a:srgbClr val="FF0000"/>
                </a:solidFill>
                <a:latin typeface="Times New Roman" pitchFamily="18" charset="0"/>
                <a:cs typeface="Times New Roman" pitchFamily="18" charset="0"/>
              </a:rPr>
              <a:t>The Reception Path</a:t>
            </a:r>
          </a:p>
          <a:p>
            <a:pPr algn="just"/>
            <a:r>
              <a:rPr lang="en-US" sz="2000" dirty="0" smtClean="0">
                <a:latin typeface="Times New Roman" pitchFamily="18" charset="0"/>
                <a:cs typeface="Times New Roman" pitchFamily="18" charset="0"/>
              </a:rPr>
              <a:t>The job of the Receiver is to collect the signal from the channel and reproduce it as the source signal. The reception path of a Wireless Communication System comprises of </a:t>
            </a:r>
            <a:r>
              <a:rPr lang="en-US" sz="2000" dirty="0" err="1" smtClean="0">
                <a:latin typeface="Times New Roman" pitchFamily="18" charset="0"/>
                <a:cs typeface="Times New Roman" pitchFamily="18" charset="0"/>
              </a:rPr>
              <a:t>Demultiplexing</a:t>
            </a:r>
            <a:r>
              <a:rPr lang="en-US" sz="2000" dirty="0" smtClean="0">
                <a:latin typeface="Times New Roman" pitchFamily="18" charset="0"/>
                <a:cs typeface="Times New Roman" pitchFamily="18" charset="0"/>
              </a:rPr>
              <a:t> , Demodulation, Channel Decoding, Decryption and Source Decoding. From the components of the reception path it is clear that the task of the receiver is just the inverse to that of transmitter.</a:t>
            </a: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lgn="just"/>
            <a:r>
              <a:rPr lang="en-US" dirty="0" smtClean="0">
                <a:latin typeface="Times New Roman" pitchFamily="18" charset="0"/>
                <a:cs typeface="Times New Roman" pitchFamily="18" charset="0"/>
              </a:rPr>
              <a:t>The signal from the channel is received by the Demultiplexer and is separated from other signals. </a:t>
            </a:r>
          </a:p>
          <a:p>
            <a:pPr algn="just"/>
            <a:r>
              <a:rPr lang="en-US" dirty="0" smtClean="0">
                <a:latin typeface="Times New Roman" pitchFamily="18" charset="0"/>
                <a:cs typeface="Times New Roman" pitchFamily="18" charset="0"/>
              </a:rPr>
              <a:t>The individual signals are demodulated using appropriate Demodulation Techniques and the original message signal is recovered. The redundant bits from the message are removed using the Channel Decoder.</a:t>
            </a:r>
          </a:p>
          <a:p>
            <a:pPr algn="just"/>
            <a:r>
              <a:rPr lang="en-US" dirty="0" smtClean="0">
                <a:latin typeface="Times New Roman" pitchFamily="18" charset="0"/>
                <a:cs typeface="Times New Roman" pitchFamily="18" charset="0"/>
              </a:rPr>
              <a:t>Since the message is encrypted, Decryption of the signal removes the security and turns it into simple sequence of bits. </a:t>
            </a:r>
          </a:p>
          <a:p>
            <a:pPr algn="just"/>
            <a:r>
              <a:rPr lang="en-US" dirty="0" smtClean="0">
                <a:latin typeface="Times New Roman" pitchFamily="18" charset="0"/>
                <a:cs typeface="Times New Roman" pitchFamily="18" charset="0"/>
              </a:rPr>
              <a:t>Finally, this signal is given to the Source Decoder to get back the original transmitted message or signal.</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Unit-1 Introduction to wireless networks</a:t>
            </a:r>
            <a:endParaRPr lang="en-US" dirty="0"/>
          </a:p>
        </p:txBody>
      </p:sp>
      <p:sp>
        <p:nvSpPr>
          <p:cNvPr id="3" name="Content Placeholder 2"/>
          <p:cNvSpPr>
            <a:spLocks noGrp="1"/>
          </p:cNvSpPr>
          <p:nvPr>
            <p:ph idx="1"/>
          </p:nvPr>
        </p:nvSpPr>
        <p:spPr/>
        <p:txBody>
          <a:bodyPr>
            <a:normAutofit fontScale="92500" lnSpcReduction="10000"/>
          </a:bodyPr>
          <a:lstStyle/>
          <a:p>
            <a:r>
              <a:rPr lang="en-IN" dirty="0" smtClean="0"/>
              <a:t>Introduction</a:t>
            </a:r>
          </a:p>
          <a:p>
            <a:r>
              <a:rPr lang="en-IN" dirty="0" smtClean="0"/>
              <a:t>Difference between wireless and fixed telephone networks</a:t>
            </a:r>
          </a:p>
          <a:p>
            <a:r>
              <a:rPr lang="en-IN" dirty="0" smtClean="0"/>
              <a:t>Development of wireless networks,</a:t>
            </a:r>
          </a:p>
          <a:p>
            <a:r>
              <a:rPr lang="en-IN" dirty="0" smtClean="0"/>
              <a:t>Traffic routing in wireless networks,</a:t>
            </a:r>
          </a:p>
          <a:p>
            <a:r>
              <a:rPr lang="en-IN" dirty="0" smtClean="0"/>
              <a:t>Multiple access techniques</a:t>
            </a:r>
          </a:p>
          <a:p>
            <a:r>
              <a:rPr lang="en-IN" dirty="0" smtClean="0"/>
              <a:t>FDMA, TDMA,Spread spectrum,</a:t>
            </a:r>
          </a:p>
          <a:p>
            <a:r>
              <a:rPr lang="en-IN" dirty="0" smtClean="0"/>
              <a:t>Packet radio protocols, </a:t>
            </a:r>
          </a:p>
          <a:p>
            <a:r>
              <a:rPr lang="en-IN" dirty="0" smtClean="0"/>
              <a:t>CSMA protocols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639762"/>
          </a:xfrm>
        </p:spPr>
        <p:txBody>
          <a:bodyPr>
            <a:normAutofit fontScale="90000"/>
          </a:bodyPr>
          <a:lstStyle/>
          <a:p>
            <a:r>
              <a:rPr lang="en-IN" sz="3600" dirty="0" smtClean="0"/>
              <a:t>Introduction to wireless communication</a:t>
            </a:r>
            <a:endParaRPr lang="en-US" sz="3600" dirty="0"/>
          </a:p>
        </p:txBody>
      </p:sp>
      <p:sp>
        <p:nvSpPr>
          <p:cNvPr id="5" name="Content Placeholder 4"/>
          <p:cNvSpPr>
            <a:spLocks noGrp="1"/>
          </p:cNvSpPr>
          <p:nvPr>
            <p:ph idx="1"/>
          </p:nvPr>
        </p:nvSpPr>
        <p:spPr>
          <a:xfrm>
            <a:off x="304800" y="838200"/>
            <a:ext cx="8610600" cy="5715000"/>
          </a:xfrm>
        </p:spPr>
        <p:txBody>
          <a:bodyPr>
            <a:noAutofit/>
          </a:bodyPr>
          <a:lstStyle/>
          <a:p>
            <a:pPr>
              <a:lnSpc>
                <a:spcPct val="120000"/>
              </a:lnSpc>
              <a:buNone/>
            </a:pPr>
            <a:r>
              <a:rPr lang="en-US" sz="1400" u="sng" dirty="0" smtClean="0">
                <a:solidFill>
                  <a:srgbClr val="FF0000"/>
                </a:solidFill>
                <a:latin typeface="Times New Roman" pitchFamily="18" charset="0"/>
                <a:cs typeface="Times New Roman" pitchFamily="18" charset="0"/>
              </a:rPr>
              <a:t>Definition: </a:t>
            </a:r>
          </a:p>
          <a:p>
            <a:pPr>
              <a:lnSpc>
                <a:spcPct val="120000"/>
              </a:lnSpc>
              <a:buNone/>
            </a:pPr>
            <a:r>
              <a:rPr lang="en-US" sz="1400" dirty="0" smtClean="0">
                <a:solidFill>
                  <a:srgbClr val="222222"/>
                </a:solidFill>
                <a:latin typeface="Times New Roman" pitchFamily="18" charset="0"/>
                <a:cs typeface="Times New Roman" pitchFamily="18" charset="0"/>
              </a:rPr>
              <a:t>	Wireless Communication is a method of transmitting information from one point to  other, without using any connection like wires, cables or any physical medium.</a:t>
            </a:r>
          </a:p>
          <a:p>
            <a:pPr algn="just">
              <a:lnSpc>
                <a:spcPct val="120000"/>
              </a:lnSpc>
              <a:buNone/>
            </a:pPr>
            <a:r>
              <a:rPr lang="en-IN" sz="1400" dirty="0" smtClean="0">
                <a:solidFill>
                  <a:srgbClr val="222222"/>
                </a:solidFill>
                <a:latin typeface="Times New Roman" pitchFamily="18" charset="0"/>
                <a:cs typeface="Times New Roman" pitchFamily="18" charset="0"/>
              </a:rPr>
              <a:t>                                          		   (or)</a:t>
            </a:r>
          </a:p>
          <a:p>
            <a:pPr algn="just">
              <a:lnSpc>
                <a:spcPct val="120000"/>
              </a:lnSpc>
              <a:buNone/>
            </a:pPr>
            <a:r>
              <a:rPr lang="en-US" sz="1400" b="1" dirty="0" smtClean="0">
                <a:latin typeface="Times New Roman" pitchFamily="18" charset="0"/>
                <a:cs typeface="Times New Roman" pitchFamily="18" charset="0"/>
              </a:rPr>
              <a:t>	</a:t>
            </a:r>
            <a:r>
              <a:rPr lang="en-US" sz="1400" dirty="0" smtClean="0">
                <a:latin typeface="Times New Roman" pitchFamily="18" charset="0"/>
                <a:cs typeface="Times New Roman" pitchFamily="18" charset="0"/>
              </a:rPr>
              <a:t>  Wireless communication is the electromagnetic transfer of information between   two or more points that are not connected by an electrical conductor. The most common wireless technologies use radio waves.</a:t>
            </a:r>
          </a:p>
          <a:p>
            <a:pPr algn="just">
              <a:lnSpc>
                <a:spcPct val="120000"/>
              </a:lnSpc>
              <a:buNone/>
            </a:pPr>
            <a:r>
              <a:rPr lang="en-IN" sz="1400" u="sng" dirty="0" smtClean="0">
                <a:solidFill>
                  <a:srgbClr val="FF0000"/>
                </a:solidFill>
                <a:latin typeface="Times New Roman" pitchFamily="18" charset="0"/>
                <a:cs typeface="Times New Roman" pitchFamily="18" charset="0"/>
              </a:rPr>
              <a:t>History:</a:t>
            </a:r>
          </a:p>
          <a:p>
            <a:pPr algn="just">
              <a:lnSpc>
                <a:spcPct val="120000"/>
              </a:lnSpc>
              <a:buFont typeface="Wingdings" pitchFamily="2" charset="2"/>
              <a:buChar char="v"/>
            </a:pPr>
            <a:r>
              <a:rPr lang="en-US" sz="1400" dirty="0" smtClean="0">
                <a:latin typeface="Times New Roman" pitchFamily="18" charset="0"/>
                <a:cs typeface="Times New Roman" pitchFamily="18" charset="0"/>
              </a:rPr>
              <a:t>Since the use of smoke signals, flags and flashing mirrors in the pre – historic period, Wireless communication has been a part of human life and is continuously evolving.</a:t>
            </a:r>
            <a:r>
              <a:rPr lang="en-IN" sz="1400" dirty="0" smtClean="0">
                <a:solidFill>
                  <a:srgbClr val="222222"/>
                </a:solidFill>
                <a:latin typeface="Times New Roman" pitchFamily="18" charset="0"/>
                <a:cs typeface="Times New Roman" pitchFamily="18" charset="0"/>
              </a:rPr>
              <a:t>			</a:t>
            </a:r>
            <a:endParaRPr lang="en-US" sz="1400" dirty="0" smtClean="0">
              <a:solidFill>
                <a:srgbClr val="222222"/>
              </a:solidFill>
              <a:latin typeface="Times New Roman" pitchFamily="18" charset="0"/>
              <a:cs typeface="Times New Roman" pitchFamily="18" charset="0"/>
            </a:endParaRPr>
          </a:p>
          <a:p>
            <a:pPr algn="just">
              <a:lnSpc>
                <a:spcPct val="120000"/>
              </a:lnSpc>
              <a:buFont typeface="Wingdings" pitchFamily="2" charset="2"/>
              <a:buChar char="v"/>
            </a:pPr>
            <a:r>
              <a:rPr lang="en-US" sz="1400" dirty="0" smtClean="0">
                <a:latin typeface="Times New Roman" pitchFamily="18" charset="0"/>
                <a:cs typeface="Times New Roman" pitchFamily="18" charset="0"/>
              </a:rPr>
              <a:t> In 1897 Gugliemo Marconi was the first to demonstrate that it was possible to establish a continuous communication stream with the ships that were sailing in the English Channel, by means of radio waves. Since then, the wireless technologies that make “on-the-move” communication possible for us have evolved remarkably. </a:t>
            </a:r>
          </a:p>
          <a:p>
            <a:pPr algn="just">
              <a:lnSpc>
                <a:spcPct val="120000"/>
              </a:lnSpc>
              <a:buFont typeface="Wingdings" pitchFamily="2" charset="2"/>
              <a:buChar char="v"/>
            </a:pPr>
            <a:r>
              <a:rPr lang="en-US" sz="1400" dirty="0" smtClean="0">
                <a:latin typeface="Times New Roman" pitchFamily="18" charset="0"/>
                <a:cs typeface="Times New Roman" pitchFamily="18" charset="0"/>
              </a:rPr>
              <a:t>Today, facilitated by RF circuit fabrication and digital switching techniques, affordable high speed telecommunication has been largely deployed across the world.</a:t>
            </a:r>
          </a:p>
          <a:p>
            <a:pPr algn="just">
              <a:lnSpc>
                <a:spcPct val="120000"/>
              </a:lnSpc>
              <a:buFont typeface="Wingdings" pitchFamily="2" charset="2"/>
              <a:buChar char="v"/>
            </a:pPr>
            <a:r>
              <a:rPr lang="en-US" sz="1400" dirty="0">
                <a:latin typeface="Times New Roman" pitchFamily="18" charset="0"/>
                <a:cs typeface="Times New Roman" pitchFamily="18" charset="0"/>
              </a:rPr>
              <a:t>In this technology, the information can be transmitted through the air without requiring any cable or wires or other electronic conductors, by using electromagnetic waves like IR, RF, satellite, etc. </a:t>
            </a:r>
            <a:endParaRPr lang="en-US" sz="1400" dirty="0" smtClean="0">
              <a:latin typeface="Times New Roman" pitchFamily="18" charset="0"/>
              <a:cs typeface="Times New Roman" pitchFamily="18" charset="0"/>
            </a:endParaRPr>
          </a:p>
          <a:p>
            <a:pPr algn="just">
              <a:lnSpc>
                <a:spcPct val="120000"/>
              </a:lnSpc>
              <a:buFont typeface="Wingdings" pitchFamily="2" charset="2"/>
              <a:buChar char="v"/>
            </a:pPr>
            <a:r>
              <a:rPr lang="en-US" sz="1400" dirty="0" smtClean="0">
                <a:latin typeface="Times New Roman" pitchFamily="18" charset="0"/>
                <a:cs typeface="Times New Roman" pitchFamily="18" charset="0"/>
              </a:rPr>
              <a:t>In </a:t>
            </a:r>
            <a:r>
              <a:rPr lang="en-US" sz="1400" dirty="0">
                <a:latin typeface="Times New Roman" pitchFamily="18" charset="0"/>
                <a:cs typeface="Times New Roman" pitchFamily="18" charset="0"/>
              </a:rPr>
              <a:t>the present days, the wireless communication technology refers to a variety of wireless communication devices and technologies ranging from smart phones to computers, tabs, </a:t>
            </a:r>
            <a:r>
              <a:rPr lang="en-US" sz="1400" dirty="0" smtClean="0">
                <a:latin typeface="Times New Roman" pitchFamily="18" charset="0"/>
                <a:cs typeface="Times New Roman" pitchFamily="18" charset="0"/>
              </a:rPr>
              <a:t>laptops</a:t>
            </a:r>
            <a:r>
              <a:rPr lang="en-US" sz="1400" dirty="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228600"/>
          </a:xfrm>
        </p:spPr>
        <p:txBody>
          <a:bodyPr>
            <a:normAutofit fontScale="90000"/>
          </a:bodyPr>
          <a:lstStyle/>
          <a:p>
            <a:r>
              <a:rPr lang="en-US" sz="3100" b="1" dirty="0" smtClean="0">
                <a:latin typeface="Times New Roman" pitchFamily="18" charset="0"/>
                <a:cs typeface="Times New Roman" pitchFamily="18" charset="0"/>
              </a:rPr>
              <a:t>Why Wireless Communication?</a:t>
            </a:r>
            <a:r>
              <a:rPr lang="en-US" b="1" dirty="0" smtClean="0"/>
              <a:t/>
            </a:r>
            <a:br>
              <a:rPr lang="en-US" b="1" dirty="0" smtClean="0"/>
            </a:br>
            <a:endParaRPr lang="en-US" dirty="0"/>
          </a:p>
        </p:txBody>
      </p:sp>
      <p:sp>
        <p:nvSpPr>
          <p:cNvPr id="3" name="Content Placeholder 2"/>
          <p:cNvSpPr>
            <a:spLocks noGrp="1"/>
          </p:cNvSpPr>
          <p:nvPr>
            <p:ph idx="1"/>
          </p:nvPr>
        </p:nvSpPr>
        <p:spPr>
          <a:xfrm>
            <a:off x="457200" y="914400"/>
            <a:ext cx="8229600" cy="5211763"/>
          </a:xfrm>
        </p:spPr>
        <p:txBody>
          <a:bodyPr>
            <a:normAutofit lnSpcReduction="10000"/>
          </a:bodyPr>
          <a:lstStyle/>
          <a:p>
            <a:pPr algn="just">
              <a:buFont typeface="Wingdings" pitchFamily="2" charset="2"/>
              <a:buChar char="v"/>
            </a:pPr>
            <a:r>
              <a:rPr lang="en-US" sz="2200" dirty="0" smtClean="0">
                <a:latin typeface="Times New Roman" pitchFamily="18" charset="0"/>
                <a:cs typeface="Times New Roman" pitchFamily="18" charset="0"/>
              </a:rPr>
              <a:t>The </a:t>
            </a:r>
            <a:r>
              <a:rPr lang="en-US" sz="2200" dirty="0">
                <a:latin typeface="Times New Roman" pitchFamily="18" charset="0"/>
                <a:cs typeface="Times New Roman" pitchFamily="18" charset="0"/>
              </a:rPr>
              <a:t>primary and important benefit of wireless communication is mobility.</a:t>
            </a:r>
          </a:p>
          <a:p>
            <a:pPr algn="just">
              <a:buFont typeface="Wingdings" pitchFamily="2" charset="2"/>
              <a:buChar char="v"/>
            </a:pPr>
            <a:r>
              <a:rPr lang="en-US" sz="2200" dirty="0">
                <a:latin typeface="Times New Roman" pitchFamily="18" charset="0"/>
                <a:cs typeface="Times New Roman" pitchFamily="18" charset="0"/>
              </a:rPr>
              <a:t>Apart from mobility, wireless communication also offers flexibility and ease of use, which makes it increasingly popular day – by – day. </a:t>
            </a:r>
            <a:endParaRPr lang="en-US" sz="2200" dirty="0" smtClean="0">
              <a:latin typeface="Times New Roman" pitchFamily="18" charset="0"/>
              <a:cs typeface="Times New Roman" pitchFamily="18" charset="0"/>
            </a:endParaRPr>
          </a:p>
          <a:p>
            <a:pPr algn="just">
              <a:buFont typeface="Wingdings" pitchFamily="2" charset="2"/>
              <a:buChar char="v"/>
            </a:pPr>
            <a:r>
              <a:rPr lang="en-US" sz="2200" dirty="0" smtClean="0">
                <a:latin typeface="Times New Roman" pitchFamily="18" charset="0"/>
                <a:cs typeface="Times New Roman" pitchFamily="18" charset="0"/>
              </a:rPr>
              <a:t>Wireless </a:t>
            </a:r>
            <a:r>
              <a:rPr lang="en-US" sz="2200" dirty="0">
                <a:latin typeface="Times New Roman" pitchFamily="18" charset="0"/>
                <a:cs typeface="Times New Roman" pitchFamily="18" charset="0"/>
              </a:rPr>
              <a:t>Communication like mobile telephony can be made anywhere and anytime with a considerably high throughput performance</a:t>
            </a:r>
            <a:r>
              <a:rPr lang="en-US" sz="2200" dirty="0" smtClean="0">
                <a:latin typeface="Times New Roman" pitchFamily="18" charset="0"/>
                <a:cs typeface="Times New Roman" pitchFamily="18" charset="0"/>
              </a:rPr>
              <a:t>.</a:t>
            </a:r>
            <a:r>
              <a:rPr lang="en-US" sz="2200" dirty="0">
                <a:latin typeface="Times New Roman" pitchFamily="18" charset="0"/>
                <a:cs typeface="Times New Roman" pitchFamily="18" charset="0"/>
              </a:rPr>
              <a:t> </a:t>
            </a:r>
            <a:endParaRPr lang="en-US" sz="2200" dirty="0" smtClean="0">
              <a:latin typeface="Times New Roman" pitchFamily="18" charset="0"/>
              <a:cs typeface="Times New Roman" pitchFamily="18" charset="0"/>
            </a:endParaRPr>
          </a:p>
          <a:p>
            <a:pPr algn="just">
              <a:buFont typeface="Wingdings" pitchFamily="2" charset="2"/>
              <a:buChar char="v"/>
            </a:pPr>
            <a:r>
              <a:rPr lang="en-US" sz="2200" dirty="0" smtClean="0">
                <a:latin typeface="Times New Roman" pitchFamily="18" charset="0"/>
                <a:cs typeface="Times New Roman" pitchFamily="18" charset="0"/>
              </a:rPr>
              <a:t>Another </a:t>
            </a:r>
            <a:r>
              <a:rPr lang="en-US" sz="2200" dirty="0">
                <a:latin typeface="Times New Roman" pitchFamily="18" charset="0"/>
                <a:cs typeface="Times New Roman" pitchFamily="18" charset="0"/>
              </a:rPr>
              <a:t>important point is infrastructure. The setup and installation of infrastructure for wired communication systems is an expensive and time consuming job. </a:t>
            </a:r>
            <a:endParaRPr lang="en-US" sz="2200" dirty="0" smtClean="0">
              <a:latin typeface="Times New Roman" pitchFamily="18" charset="0"/>
              <a:cs typeface="Times New Roman" pitchFamily="18" charset="0"/>
            </a:endParaRPr>
          </a:p>
          <a:p>
            <a:pPr algn="just">
              <a:buFont typeface="Wingdings" pitchFamily="2" charset="2"/>
              <a:buChar char="v"/>
            </a:pPr>
            <a:r>
              <a:rPr lang="en-US" sz="2200" dirty="0" smtClean="0">
                <a:latin typeface="Times New Roman" pitchFamily="18" charset="0"/>
                <a:cs typeface="Times New Roman" pitchFamily="18" charset="0"/>
              </a:rPr>
              <a:t>The </a:t>
            </a:r>
            <a:r>
              <a:rPr lang="en-US" sz="2200" dirty="0">
                <a:latin typeface="Times New Roman" pitchFamily="18" charset="0"/>
                <a:cs typeface="Times New Roman" pitchFamily="18" charset="0"/>
              </a:rPr>
              <a:t>infrastructure for wireless communication can be installed easily and low cost.</a:t>
            </a:r>
          </a:p>
          <a:p>
            <a:pPr algn="just">
              <a:buFont typeface="Wingdings" pitchFamily="2" charset="2"/>
              <a:buChar char="v"/>
            </a:pPr>
            <a:r>
              <a:rPr lang="en-US" sz="2200" dirty="0">
                <a:latin typeface="Times New Roman" pitchFamily="18" charset="0"/>
                <a:cs typeface="Times New Roman" pitchFamily="18" charset="0"/>
              </a:rPr>
              <a:t>In emergency situations and remote locations, where the setup of wired communication is difficult, wireless communication is a viable option</a:t>
            </a:r>
            <a:r>
              <a:rPr lang="en-US" sz="2300" dirty="0">
                <a:latin typeface="Times New Roman" pitchFamily="18" charset="0"/>
                <a:cs typeface="Times New Roman" pitchFamily="18" charset="0"/>
              </a:rPr>
              <a:t>.</a:t>
            </a:r>
          </a:p>
          <a:p>
            <a:endParaRPr lang="en-US" dirty="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8229600" cy="487362"/>
          </a:xfrm>
        </p:spPr>
        <p:txBody>
          <a:bodyPr>
            <a:noAutofit/>
          </a:bodyPr>
          <a:lstStyle/>
          <a:p>
            <a:r>
              <a:rPr lang="en-IN" sz="3200" dirty="0" smtClean="0"/>
              <a:t>Common Examples of wireless communications</a:t>
            </a:r>
            <a:endParaRPr lang="en-US" sz="3200" dirty="0"/>
          </a:p>
        </p:txBody>
      </p:sp>
      <p:sp>
        <p:nvSpPr>
          <p:cNvPr id="3" name="Content Placeholder 2"/>
          <p:cNvSpPr>
            <a:spLocks noGrp="1"/>
          </p:cNvSpPr>
          <p:nvPr>
            <p:ph idx="1"/>
          </p:nvPr>
        </p:nvSpPr>
        <p:spPr>
          <a:xfrm>
            <a:off x="457200" y="838200"/>
            <a:ext cx="8229600" cy="5791200"/>
          </a:xfrm>
        </p:spPr>
        <p:txBody>
          <a:bodyPr>
            <a:normAutofit fontScale="92500" lnSpcReduction="10000"/>
          </a:bodyPr>
          <a:lstStyle/>
          <a:p>
            <a:pPr algn="just"/>
            <a:r>
              <a:rPr lang="en-US" sz="2400" u="sng" dirty="0" smtClean="0">
                <a:solidFill>
                  <a:srgbClr val="FF0000"/>
                </a:solidFill>
              </a:rPr>
              <a:t>Cellular p</a:t>
            </a:r>
            <a:r>
              <a:rPr lang="en-US" sz="2400" dirty="0" smtClean="0">
                <a:solidFill>
                  <a:srgbClr val="FF0000"/>
                </a:solidFill>
              </a:rPr>
              <a:t>hones and pagers </a:t>
            </a:r>
            <a:r>
              <a:rPr lang="en-US" sz="2400" dirty="0" smtClean="0"/>
              <a:t>-- provide connectivity for portable and mobile applications, both personal and business.</a:t>
            </a:r>
          </a:p>
          <a:p>
            <a:r>
              <a:rPr lang="en-US" sz="2400" dirty="0" smtClean="0">
                <a:solidFill>
                  <a:srgbClr val="FF0000"/>
                </a:solidFill>
              </a:rPr>
              <a:t>Global Positioning System (</a:t>
            </a:r>
            <a:r>
              <a:rPr lang="en-US" sz="2400" u="sng" dirty="0" smtClean="0">
                <a:solidFill>
                  <a:srgbClr val="FF0000"/>
                </a:solidFill>
                <a:hlinkClick r:id="rId2"/>
              </a:rPr>
              <a:t>GPS</a:t>
            </a:r>
            <a:r>
              <a:rPr lang="en-US" sz="2400" dirty="0" smtClean="0">
                <a:solidFill>
                  <a:srgbClr val="FF0000"/>
                </a:solidFill>
              </a:rPr>
              <a:t>) </a:t>
            </a:r>
            <a:r>
              <a:rPr lang="en-US" sz="2400" dirty="0" smtClean="0"/>
              <a:t>-- Allows drivers of cars and trucks, captains of boats and ships, and pilots of aircraft to know their location anywhere on earth</a:t>
            </a:r>
          </a:p>
          <a:p>
            <a:r>
              <a:rPr lang="en-US" sz="2400" dirty="0" smtClean="0">
                <a:solidFill>
                  <a:srgbClr val="FF0000"/>
                </a:solidFill>
              </a:rPr>
              <a:t>Cordless computer peripherals </a:t>
            </a:r>
            <a:r>
              <a:rPr lang="en-US" sz="2400" dirty="0" smtClean="0"/>
              <a:t>-- the cordless mouse is a common example; keyboards and printers can also be linked to a computer via wireless</a:t>
            </a:r>
          </a:p>
          <a:p>
            <a:r>
              <a:rPr lang="en-US" sz="2400" dirty="0" smtClean="0">
                <a:solidFill>
                  <a:srgbClr val="FF0000"/>
                </a:solidFill>
              </a:rPr>
              <a:t>Cordless telephone sets </a:t>
            </a:r>
            <a:r>
              <a:rPr lang="en-US" sz="2400" dirty="0" smtClean="0"/>
              <a:t>-- These are limited-range devices, not to be confused with cell phones</a:t>
            </a:r>
          </a:p>
          <a:p>
            <a:r>
              <a:rPr lang="en-US" sz="2400" dirty="0" smtClean="0">
                <a:solidFill>
                  <a:srgbClr val="FF0000"/>
                </a:solidFill>
              </a:rPr>
              <a:t>Home-entertainment-system control boxes </a:t>
            </a:r>
            <a:r>
              <a:rPr lang="en-US" sz="2400" dirty="0" smtClean="0"/>
              <a:t>-- the VCR control and the TV channel control are the most common examples.</a:t>
            </a:r>
          </a:p>
          <a:p>
            <a:r>
              <a:rPr lang="en-US" sz="2400" u="sng" dirty="0" smtClean="0">
                <a:solidFill>
                  <a:srgbClr val="FF0000"/>
                </a:solidFill>
              </a:rPr>
              <a:t>Satellite </a:t>
            </a:r>
            <a:r>
              <a:rPr lang="en-US" sz="2400" dirty="0" smtClean="0">
                <a:solidFill>
                  <a:srgbClr val="FF0000"/>
                </a:solidFill>
              </a:rPr>
              <a:t>television </a:t>
            </a:r>
            <a:r>
              <a:rPr lang="en-US" sz="2400" dirty="0" smtClean="0"/>
              <a:t>-- allows viewers in almost any location to select from hundreds of channels</a:t>
            </a:r>
          </a:p>
          <a:p>
            <a:r>
              <a:rPr lang="en-US" sz="2400" u="sng" dirty="0" smtClean="0">
                <a:solidFill>
                  <a:srgbClr val="FF0000"/>
                </a:solidFill>
              </a:rPr>
              <a:t>Wireless LAN</a:t>
            </a:r>
            <a:r>
              <a:rPr lang="en-US" sz="2400" dirty="0" smtClean="0">
                <a:solidFill>
                  <a:srgbClr val="FF0000"/>
                </a:solidFill>
              </a:rPr>
              <a:t>s </a:t>
            </a:r>
            <a:r>
              <a:rPr lang="en-US" sz="2400" dirty="0" smtClean="0"/>
              <a:t>or local area networks -- provide flexibility and reliability for business computer users</a:t>
            </a:r>
          </a:p>
          <a:p>
            <a:endParaRPr lang="en-US"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fontScale="90000"/>
          </a:bodyPr>
          <a:lstStyle/>
          <a:p>
            <a:r>
              <a:rPr lang="en-US" sz="4000" b="1" dirty="0" smtClean="0"/>
              <a:t>Advantages of Wireless Communication</a:t>
            </a:r>
            <a:r>
              <a:rPr lang="en-US" b="1" dirty="0" smtClean="0"/>
              <a:t/>
            </a:r>
            <a:br>
              <a:rPr lang="en-US" b="1" dirty="0" smtClean="0"/>
            </a:br>
            <a:endParaRPr lang="en-US" dirty="0"/>
          </a:p>
        </p:txBody>
      </p:sp>
      <p:sp>
        <p:nvSpPr>
          <p:cNvPr id="3" name="Content Placeholder 2"/>
          <p:cNvSpPr>
            <a:spLocks noGrp="1"/>
          </p:cNvSpPr>
          <p:nvPr>
            <p:ph idx="1"/>
          </p:nvPr>
        </p:nvSpPr>
        <p:spPr>
          <a:xfrm>
            <a:off x="457200" y="914400"/>
            <a:ext cx="8229600" cy="5562600"/>
          </a:xfrm>
        </p:spPr>
        <p:txBody>
          <a:bodyPr>
            <a:normAutofit fontScale="92500" lnSpcReduction="10000"/>
          </a:bodyPr>
          <a:lstStyle/>
          <a:p>
            <a:pPr algn="just"/>
            <a:r>
              <a:rPr lang="en-US" sz="2000" dirty="0" smtClean="0"/>
              <a:t>There are numerous advantage of Wireless Communication Technology, Wireless Networking and Wireless Systems over Wired Communication like Cost, Mobility, Ease of Installation, and Reliability etc.</a:t>
            </a:r>
          </a:p>
          <a:p>
            <a:pPr algn="just">
              <a:buNone/>
            </a:pPr>
            <a:r>
              <a:rPr lang="en-US" sz="2000" b="1" dirty="0" smtClean="0"/>
              <a:t>Cost</a:t>
            </a:r>
          </a:p>
          <a:p>
            <a:pPr algn="just"/>
            <a:r>
              <a:rPr lang="en-US" sz="2000" dirty="0" smtClean="0"/>
              <a:t>The cost of installing wires, cables and other infrastructure is eliminated in wireless communication and hence lowering the overall cost of the system compared to wired communication system. </a:t>
            </a:r>
          </a:p>
          <a:p>
            <a:pPr algn="just"/>
            <a:r>
              <a:rPr lang="en-US" sz="2000" dirty="0" smtClean="0"/>
              <a:t>Installing wired network in building, digging up the Earth to lay the cables and running those wires across the streets is extremely difficult, costly and time consuming job.</a:t>
            </a:r>
          </a:p>
          <a:p>
            <a:pPr algn="just">
              <a:buNone/>
            </a:pPr>
            <a:r>
              <a:rPr lang="en-US" sz="2000" b="1" dirty="0" smtClean="0"/>
              <a:t>Mobility</a:t>
            </a:r>
          </a:p>
          <a:p>
            <a:pPr algn="just"/>
            <a:r>
              <a:rPr lang="en-US" sz="2000" dirty="0" smtClean="0"/>
              <a:t>As mentioned earlier, mobility is the main advantage of wireless communication system. It offers the freedom to move around while still connected to network.</a:t>
            </a:r>
          </a:p>
          <a:p>
            <a:pPr algn="just">
              <a:buNone/>
            </a:pPr>
            <a:r>
              <a:rPr lang="en-US" sz="2000" b="1" dirty="0" smtClean="0"/>
              <a:t>Ease of Installation</a:t>
            </a:r>
          </a:p>
          <a:p>
            <a:pPr algn="just"/>
            <a:r>
              <a:rPr lang="en-US" sz="2000" dirty="0" smtClean="0"/>
              <a:t>The setup and installation of wireless communication network’s equipment and infrastructure is very easy as we need not worry about the hassle of cables. Also, the time required to setup a wireless system like a Wi-Fi network for example, is very less when compared to setting up a full cabled network.</a:t>
            </a:r>
          </a:p>
          <a:p>
            <a:endParaRPr lang="en-US" sz="2000" dirty="0" smtClean="0"/>
          </a:p>
          <a:p>
            <a:endParaRPr lang="en-US" sz="2000" dirty="0" smtClean="0"/>
          </a:p>
          <a:p>
            <a:pPr algn="just"/>
            <a:endParaRPr lang="en-US"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endParaRPr lang="en-US" dirty="0"/>
          </a:p>
        </p:txBody>
      </p:sp>
      <p:sp>
        <p:nvSpPr>
          <p:cNvPr id="3" name="Content Placeholder 2"/>
          <p:cNvSpPr>
            <a:spLocks noGrp="1"/>
          </p:cNvSpPr>
          <p:nvPr>
            <p:ph idx="1"/>
          </p:nvPr>
        </p:nvSpPr>
        <p:spPr>
          <a:xfrm>
            <a:off x="457200" y="838200"/>
            <a:ext cx="8229600" cy="5287963"/>
          </a:xfrm>
        </p:spPr>
        <p:txBody>
          <a:bodyPr>
            <a:normAutofit/>
          </a:bodyPr>
          <a:lstStyle/>
          <a:p>
            <a:pPr algn="just">
              <a:buNone/>
            </a:pPr>
            <a:r>
              <a:rPr lang="en-US" sz="1900" b="1" dirty="0" smtClean="0"/>
              <a:t>Reliability</a:t>
            </a:r>
          </a:p>
          <a:p>
            <a:pPr algn="just"/>
            <a:r>
              <a:rPr lang="en-US" sz="1900" dirty="0" smtClean="0"/>
              <a:t>Since there are no cables and wires involved in wireless communication, there is no chance of communication failure due to damage of these cables which may be caused by environmental conditions, cable splice and natural diminution of metallic conductors.</a:t>
            </a:r>
          </a:p>
          <a:p>
            <a:pPr algn="just">
              <a:buNone/>
            </a:pPr>
            <a:r>
              <a:rPr lang="en-US" sz="1900" b="1" dirty="0" smtClean="0"/>
              <a:t>Disaster Recovery</a:t>
            </a:r>
          </a:p>
          <a:p>
            <a:pPr algn="just"/>
            <a:r>
              <a:rPr lang="en-US" sz="1900" dirty="0" smtClean="0"/>
              <a:t>In case of accidents due to fire, floods or other disasters, the loss of communication infrastructure in wireless communication system can be minimal.</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Disadvantages of Wireless communication</a:t>
            </a:r>
            <a:endParaRPr lang="en-US" dirty="0"/>
          </a:p>
        </p:txBody>
      </p:sp>
      <p:sp>
        <p:nvSpPr>
          <p:cNvPr id="3" name="Content Placeholder 2"/>
          <p:cNvSpPr>
            <a:spLocks noGrp="1"/>
          </p:cNvSpPr>
          <p:nvPr>
            <p:ph idx="1"/>
          </p:nvPr>
        </p:nvSpPr>
        <p:spPr>
          <a:xfrm>
            <a:off x="457200" y="1371600"/>
            <a:ext cx="8229600" cy="4953000"/>
          </a:xfrm>
        </p:spPr>
        <p:txBody>
          <a:bodyPr>
            <a:normAutofit fontScale="55000" lnSpcReduction="20000"/>
          </a:bodyPr>
          <a:lstStyle/>
          <a:p>
            <a:pPr>
              <a:buNone/>
            </a:pPr>
            <a:endParaRPr lang="en-US" b="1" dirty="0" smtClean="0"/>
          </a:p>
          <a:p>
            <a:pPr algn="just">
              <a:buNone/>
            </a:pPr>
            <a:r>
              <a:rPr lang="en-US" dirty="0" smtClean="0"/>
              <a:t>	Even though wireless communication has a number of advantages over wired communication, there are a few disadvantages as well. The most concerning disadvantages are Interference, Security and Health.</a:t>
            </a:r>
          </a:p>
          <a:p>
            <a:pPr algn="just">
              <a:buNone/>
            </a:pPr>
            <a:r>
              <a:rPr lang="en-US" b="1" dirty="0" smtClean="0"/>
              <a:t>Interference</a:t>
            </a:r>
          </a:p>
          <a:p>
            <a:pPr algn="just"/>
            <a:r>
              <a:rPr lang="en-US" dirty="0" smtClean="0"/>
              <a:t>Wireless Communication systems use open space as the medium for transmitting signals. As a result, there is a huge chance that radio signals from one wireless communication system or network might interfere with other signals.</a:t>
            </a:r>
          </a:p>
          <a:p>
            <a:pPr algn="just"/>
            <a:r>
              <a:rPr lang="en-US" dirty="0" smtClean="0"/>
              <a:t>The best example is Bluetooth and Wi-Fi (WLAN). Both these technologies use the 2.4GHz frequency for communication and when both of these devices are active at the same time, there is a chance of interference.</a:t>
            </a:r>
          </a:p>
          <a:p>
            <a:pPr algn="just">
              <a:buNone/>
            </a:pPr>
            <a:r>
              <a:rPr lang="en-US" b="1" dirty="0" smtClean="0"/>
              <a:t>Security</a:t>
            </a:r>
          </a:p>
          <a:p>
            <a:pPr algn="just"/>
            <a:r>
              <a:rPr lang="en-US" dirty="0" smtClean="0"/>
              <a:t>One of the main concerns of wireless communication is Security of the data. Since the signals are transmitted in open space, it is possible that an intruder can intercept the signals and copy sensitive information.</a:t>
            </a:r>
          </a:p>
          <a:p>
            <a:pPr algn="just">
              <a:buNone/>
            </a:pPr>
            <a:r>
              <a:rPr lang="en-US" b="1" dirty="0" smtClean="0"/>
              <a:t>Health Concerns</a:t>
            </a:r>
          </a:p>
          <a:p>
            <a:pPr algn="just"/>
            <a:r>
              <a:rPr lang="en-US" dirty="0" smtClean="0"/>
              <a:t>Continuous exposure to any type of radiation can be hazardous. Even though the levels of RF energy that can cause the damage are not accurately established, it is advised to avoid RF radiation to the maximum.</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Wireless communication block diagram</a:t>
            </a:r>
            <a:endParaRPr lang="en-US" dirty="0"/>
          </a:p>
        </p:txBody>
      </p:sp>
      <p:pic>
        <p:nvPicPr>
          <p:cNvPr id="1026" name="Picture 2"/>
          <p:cNvPicPr>
            <a:picLocks noGrp="1" noChangeAspect="1" noChangeArrowheads="1"/>
          </p:cNvPicPr>
          <p:nvPr>
            <p:ph idx="1"/>
          </p:nvPr>
        </p:nvPicPr>
        <p:blipFill>
          <a:blip r:embed="rId2"/>
          <a:srcRect/>
          <a:stretch>
            <a:fillRect/>
          </a:stretch>
        </p:blipFill>
        <p:spPr bwMode="auto">
          <a:xfrm>
            <a:off x="381001" y="1524000"/>
            <a:ext cx="8305800" cy="4572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384</TotalTime>
  <Words>957</Words>
  <Application>Microsoft Office PowerPoint</Application>
  <PresentationFormat>On-screen Show (4:3)</PresentationFormat>
  <Paragraphs>82</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Wireless communication Networks(WCN)</vt:lpstr>
      <vt:lpstr>Unit-1 Introduction to wireless networks</vt:lpstr>
      <vt:lpstr>Introduction to wireless communication</vt:lpstr>
      <vt:lpstr>Why Wireless Communication? </vt:lpstr>
      <vt:lpstr>Common Examples of wireless communications</vt:lpstr>
      <vt:lpstr>Advantages of Wireless Communication </vt:lpstr>
      <vt:lpstr>Slide 7</vt:lpstr>
      <vt:lpstr>Disadvantages of Wireless communication</vt:lpstr>
      <vt:lpstr>Wireless communication block diagram</vt:lpstr>
      <vt:lpstr>Slide 10</vt:lpstr>
      <vt:lpstr>Slide 11</vt:lpstr>
      <vt:lpstr>Slide 12</vt:lpstr>
      <vt:lpstr>Slide 13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wireless communication</dc:title>
  <dc:creator>Home</dc:creator>
  <cp:lastModifiedBy>Home</cp:lastModifiedBy>
  <cp:revision>46</cp:revision>
  <dcterms:created xsi:type="dcterms:W3CDTF">2006-08-16T00:00:00Z</dcterms:created>
  <dcterms:modified xsi:type="dcterms:W3CDTF">2020-11-28T04:32:22Z</dcterms:modified>
</cp:coreProperties>
</file>