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2" r:id="rId3"/>
  </p:sldMasterIdLst>
  <p:notesMasterIdLst>
    <p:notesMasterId r:id="rId85"/>
  </p:notesMasterIdLst>
  <p:sldIdLst>
    <p:sldId id="281" r:id="rId4"/>
    <p:sldId id="334" r:id="rId5"/>
    <p:sldId id="326" r:id="rId6"/>
    <p:sldId id="335" r:id="rId7"/>
    <p:sldId id="336" r:id="rId8"/>
    <p:sldId id="337" r:id="rId9"/>
    <p:sldId id="338" r:id="rId10"/>
    <p:sldId id="340" r:id="rId11"/>
    <p:sldId id="342" r:id="rId12"/>
    <p:sldId id="343" r:id="rId13"/>
    <p:sldId id="344" r:id="rId14"/>
    <p:sldId id="345" r:id="rId15"/>
    <p:sldId id="348" r:id="rId16"/>
    <p:sldId id="369" r:id="rId17"/>
    <p:sldId id="349" r:id="rId18"/>
    <p:sldId id="350" r:id="rId19"/>
    <p:sldId id="351" r:id="rId20"/>
    <p:sldId id="352" r:id="rId21"/>
    <p:sldId id="355" r:id="rId22"/>
    <p:sldId id="356" r:id="rId23"/>
    <p:sldId id="357" r:id="rId24"/>
    <p:sldId id="358" r:id="rId25"/>
    <p:sldId id="359" r:id="rId26"/>
    <p:sldId id="360" r:id="rId27"/>
    <p:sldId id="361" r:id="rId28"/>
    <p:sldId id="362" r:id="rId29"/>
    <p:sldId id="363" r:id="rId30"/>
    <p:sldId id="364" r:id="rId31"/>
    <p:sldId id="365" r:id="rId32"/>
    <p:sldId id="366" r:id="rId33"/>
    <p:sldId id="367" r:id="rId34"/>
    <p:sldId id="368" r:id="rId35"/>
    <p:sldId id="383" r:id="rId36"/>
    <p:sldId id="378" r:id="rId37"/>
    <p:sldId id="379" r:id="rId38"/>
    <p:sldId id="380" r:id="rId39"/>
    <p:sldId id="377" r:id="rId40"/>
    <p:sldId id="370" r:id="rId41"/>
    <p:sldId id="371" r:id="rId42"/>
    <p:sldId id="372" r:id="rId43"/>
    <p:sldId id="373" r:id="rId44"/>
    <p:sldId id="374" r:id="rId45"/>
    <p:sldId id="375" r:id="rId46"/>
    <p:sldId id="376" r:id="rId47"/>
    <p:sldId id="346" r:id="rId48"/>
    <p:sldId id="347" r:id="rId49"/>
    <p:sldId id="384" r:id="rId50"/>
    <p:sldId id="386" r:id="rId51"/>
    <p:sldId id="387" r:id="rId52"/>
    <p:sldId id="385" r:id="rId53"/>
    <p:sldId id="391" r:id="rId54"/>
    <p:sldId id="394" r:id="rId55"/>
    <p:sldId id="392" r:id="rId56"/>
    <p:sldId id="395" r:id="rId57"/>
    <p:sldId id="404" r:id="rId58"/>
    <p:sldId id="415" r:id="rId59"/>
    <p:sldId id="416" r:id="rId60"/>
    <p:sldId id="410" r:id="rId61"/>
    <p:sldId id="409" r:id="rId62"/>
    <p:sldId id="411" r:id="rId63"/>
    <p:sldId id="412" r:id="rId64"/>
    <p:sldId id="413" r:id="rId65"/>
    <p:sldId id="418" r:id="rId66"/>
    <p:sldId id="417" r:id="rId67"/>
    <p:sldId id="419" r:id="rId68"/>
    <p:sldId id="420" r:id="rId69"/>
    <p:sldId id="421" r:id="rId70"/>
    <p:sldId id="422" r:id="rId71"/>
    <p:sldId id="423" r:id="rId72"/>
    <p:sldId id="424" r:id="rId73"/>
    <p:sldId id="388" r:id="rId74"/>
    <p:sldId id="389" r:id="rId75"/>
    <p:sldId id="390" r:id="rId76"/>
    <p:sldId id="396" r:id="rId77"/>
    <p:sldId id="397" r:id="rId78"/>
    <p:sldId id="398" r:id="rId79"/>
    <p:sldId id="399" r:id="rId80"/>
    <p:sldId id="400" r:id="rId81"/>
    <p:sldId id="401" r:id="rId82"/>
    <p:sldId id="402" r:id="rId83"/>
    <p:sldId id="403"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A3ED4C-96B7-4BA4-B497-29744304D1BC}" v="2" dt="2024-08-13T17:46:16.5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7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microsoft.com/office/2015/10/relationships/revisionInfo" Target="revisionInfo.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6419DF-8775-466E-AB72-FC698A2C7AD1}" type="datetimeFigureOut">
              <a:rPr lang="en-IN" smtClean="0"/>
              <a:t>13-08-2024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ACC4BA-E4F2-4A8C-9A32-DADF6B8E2531}" type="slidenum">
              <a:rPr lang="en-IN" smtClean="0"/>
              <a:t>‹#›</a:t>
            </a:fld>
            <a:endParaRPr lang="en-IN"/>
          </a:p>
        </p:txBody>
      </p:sp>
    </p:spTree>
    <p:extLst>
      <p:ext uri="{BB962C8B-B14F-4D97-AF65-F5344CB8AC3E}">
        <p14:creationId xmlns:p14="http://schemas.microsoft.com/office/powerpoint/2010/main" val="739948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8598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2055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7336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9008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6847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1555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1441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012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1783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1912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3320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7899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2996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4952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0951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8697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2182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9517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5106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8835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1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280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6936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841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0946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5651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18192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09972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36522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1217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20942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536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8187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69450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70247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98198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55116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44439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19917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73562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5090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69089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6981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96984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74987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19176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25765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67395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66945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44811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52455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12209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53649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3075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4540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76165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91404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68781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88283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03663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93720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71989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401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97331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4304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08446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06907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35315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24155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81069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04093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93514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09749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36458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94945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7751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3539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622ee901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622ee901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1360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8/13/2024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4741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6342800" y="3079200"/>
            <a:ext cx="5849200" cy="3778800"/>
          </a:xfrm>
          <a:prstGeom prst="rtTriangl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 name="Google Shape;39;p3"/>
          <p:cNvGrpSpPr/>
          <p:nvPr/>
        </p:nvGrpSpPr>
        <p:grpSpPr>
          <a:xfrm>
            <a:off x="7458922" y="5281487"/>
            <a:ext cx="3880193" cy="1576453"/>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 name="Google Shape;43;p3"/>
          <p:cNvGrpSpPr/>
          <p:nvPr/>
        </p:nvGrpSpPr>
        <p:grpSpPr>
          <a:xfrm>
            <a:off x="265532" y="3"/>
            <a:ext cx="3727219" cy="1444411"/>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 name="Google Shape;47;p3"/>
          <p:cNvSpPr txBox="1">
            <a:spLocks noGrp="1"/>
          </p:cNvSpPr>
          <p:nvPr>
            <p:ph type="title"/>
          </p:nvPr>
        </p:nvSpPr>
        <p:spPr>
          <a:xfrm>
            <a:off x="2518245" y="2328133"/>
            <a:ext cx="7170000" cy="2194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4267">
                <a:solidFill>
                  <a:schemeClr val="dk2"/>
                </a:solidFill>
              </a:defRPr>
            </a:lvl1pPr>
            <a:lvl2pPr lvl="1" algn="ctr">
              <a:spcBef>
                <a:spcPts val="0"/>
              </a:spcBef>
              <a:spcAft>
                <a:spcPts val="0"/>
              </a:spcAft>
              <a:buClr>
                <a:schemeClr val="dk2"/>
              </a:buClr>
              <a:buSzPts val="3200"/>
              <a:buNone/>
              <a:defRPr sz="4267">
                <a:solidFill>
                  <a:schemeClr val="dk2"/>
                </a:solidFill>
              </a:defRPr>
            </a:lvl2pPr>
            <a:lvl3pPr lvl="2" algn="ctr">
              <a:spcBef>
                <a:spcPts val="0"/>
              </a:spcBef>
              <a:spcAft>
                <a:spcPts val="0"/>
              </a:spcAft>
              <a:buClr>
                <a:schemeClr val="dk2"/>
              </a:buClr>
              <a:buSzPts val="3200"/>
              <a:buNone/>
              <a:defRPr sz="4267">
                <a:solidFill>
                  <a:schemeClr val="dk2"/>
                </a:solidFill>
              </a:defRPr>
            </a:lvl3pPr>
            <a:lvl4pPr lvl="3" algn="ctr">
              <a:spcBef>
                <a:spcPts val="0"/>
              </a:spcBef>
              <a:spcAft>
                <a:spcPts val="0"/>
              </a:spcAft>
              <a:buClr>
                <a:schemeClr val="dk2"/>
              </a:buClr>
              <a:buSzPts val="3200"/>
              <a:buNone/>
              <a:defRPr sz="4267">
                <a:solidFill>
                  <a:schemeClr val="dk2"/>
                </a:solidFill>
              </a:defRPr>
            </a:lvl4pPr>
            <a:lvl5pPr lvl="4" algn="ctr">
              <a:spcBef>
                <a:spcPts val="0"/>
              </a:spcBef>
              <a:spcAft>
                <a:spcPts val="0"/>
              </a:spcAft>
              <a:buClr>
                <a:schemeClr val="dk2"/>
              </a:buClr>
              <a:buSzPts val="3200"/>
              <a:buNone/>
              <a:defRPr sz="4267">
                <a:solidFill>
                  <a:schemeClr val="dk2"/>
                </a:solidFill>
              </a:defRPr>
            </a:lvl5pPr>
            <a:lvl6pPr lvl="5" algn="ctr">
              <a:spcBef>
                <a:spcPts val="0"/>
              </a:spcBef>
              <a:spcAft>
                <a:spcPts val="0"/>
              </a:spcAft>
              <a:buClr>
                <a:schemeClr val="dk2"/>
              </a:buClr>
              <a:buSzPts val="3200"/>
              <a:buNone/>
              <a:defRPr sz="4267">
                <a:solidFill>
                  <a:schemeClr val="dk2"/>
                </a:solidFill>
              </a:defRPr>
            </a:lvl6pPr>
            <a:lvl7pPr lvl="6" algn="ctr">
              <a:spcBef>
                <a:spcPts val="0"/>
              </a:spcBef>
              <a:spcAft>
                <a:spcPts val="0"/>
              </a:spcAft>
              <a:buClr>
                <a:schemeClr val="dk2"/>
              </a:buClr>
              <a:buSzPts val="3200"/>
              <a:buNone/>
              <a:defRPr sz="4267">
                <a:solidFill>
                  <a:schemeClr val="dk2"/>
                </a:solidFill>
              </a:defRPr>
            </a:lvl7pPr>
            <a:lvl8pPr lvl="7" algn="ctr">
              <a:spcBef>
                <a:spcPts val="0"/>
              </a:spcBef>
              <a:spcAft>
                <a:spcPts val="0"/>
              </a:spcAft>
              <a:buClr>
                <a:schemeClr val="dk2"/>
              </a:buClr>
              <a:buSzPts val="3200"/>
              <a:buNone/>
              <a:defRPr sz="4267">
                <a:solidFill>
                  <a:schemeClr val="dk2"/>
                </a:solidFill>
              </a:defRPr>
            </a:lvl8pPr>
            <a:lvl9pPr lvl="8" algn="ctr">
              <a:spcBef>
                <a:spcPts val="0"/>
              </a:spcBef>
              <a:spcAft>
                <a:spcPts val="0"/>
              </a:spcAft>
              <a:buClr>
                <a:schemeClr val="dk2"/>
              </a:buClr>
              <a:buSzPts val="3200"/>
              <a:buNone/>
              <a:defRPr sz="4267">
                <a:solidFill>
                  <a:schemeClr val="dk2"/>
                </a:solidFill>
              </a:defRPr>
            </a:lvl9pPr>
          </a:lstStyle>
          <a:p>
            <a:endParaRPr/>
          </a:p>
        </p:txBody>
      </p:sp>
      <p:sp>
        <p:nvSpPr>
          <p:cNvPr id="48" name="Google Shape;48;p3"/>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31203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4"/>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4"/>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4"/>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54" name="Google Shape;54;p4"/>
          <p:cNvSpPr txBox="1">
            <a:spLocks noGrp="1"/>
          </p:cNvSpPr>
          <p:nvPr>
            <p:ph type="body" idx="1"/>
          </p:nvPr>
        </p:nvSpPr>
        <p:spPr>
          <a:xfrm>
            <a:off x="1092200" y="2654300"/>
            <a:ext cx="10007600" cy="32640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81879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5"/>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5"/>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5"/>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61" name="Google Shape;61;p5"/>
          <p:cNvSpPr txBox="1">
            <a:spLocks noGrp="1"/>
          </p:cNvSpPr>
          <p:nvPr>
            <p:ph type="body" idx="1"/>
          </p:nvPr>
        </p:nvSpPr>
        <p:spPr>
          <a:xfrm>
            <a:off x="1092200" y="2654300"/>
            <a:ext cx="4914800" cy="32640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6184900" y="2654300"/>
            <a:ext cx="4914800" cy="32640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26297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6"/>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6"/>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6"/>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69" name="Google Shape;69;p6"/>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25799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7"/>
          <p:cNvSpPr/>
          <p:nvPr/>
        </p:nvSpPr>
        <p:spPr>
          <a:xfrm>
            <a:off x="41" y="3766000"/>
            <a:ext cx="9827200" cy="30920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7"/>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7"/>
          <p:cNvSpPr txBox="1">
            <a:spLocks noGrp="1"/>
          </p:cNvSpPr>
          <p:nvPr>
            <p:ph type="title"/>
          </p:nvPr>
        </p:nvSpPr>
        <p:spPr>
          <a:xfrm>
            <a:off x="1092200" y="1127467"/>
            <a:ext cx="4945600" cy="1844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75" name="Google Shape;75;p7"/>
          <p:cNvSpPr txBox="1">
            <a:spLocks noGrp="1"/>
          </p:cNvSpPr>
          <p:nvPr>
            <p:ph type="body" idx="1"/>
          </p:nvPr>
        </p:nvSpPr>
        <p:spPr>
          <a:xfrm>
            <a:off x="1107600" y="3092067"/>
            <a:ext cx="4945600" cy="28264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21715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3764192"/>
            <a:ext cx="9825600" cy="30892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4777613" y="2072151"/>
            <a:ext cx="7414000" cy="47860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 name="Google Shape;80;p8"/>
          <p:cNvGrpSpPr/>
          <p:nvPr/>
        </p:nvGrpSpPr>
        <p:grpSpPr>
          <a:xfrm>
            <a:off x="341322" y="-158"/>
            <a:ext cx="3001796" cy="1391211"/>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 name="Google Shape;84;p8"/>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5" name="Google Shape;85;p8"/>
          <p:cNvGrpSpPr/>
          <p:nvPr/>
        </p:nvGrpSpPr>
        <p:grpSpPr>
          <a:xfrm>
            <a:off x="46579" y="6029500"/>
            <a:ext cx="2124408" cy="822763"/>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8"/>
          <p:cNvGrpSpPr/>
          <p:nvPr/>
        </p:nvGrpSpPr>
        <p:grpSpPr>
          <a:xfrm>
            <a:off x="7848472" y="1657"/>
            <a:ext cx="4343273" cy="1682019"/>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 name="Google Shape;93;p8"/>
          <p:cNvSpPr txBox="1">
            <a:spLocks noGrp="1"/>
          </p:cNvSpPr>
          <p:nvPr>
            <p:ph type="title"/>
          </p:nvPr>
        </p:nvSpPr>
        <p:spPr>
          <a:xfrm>
            <a:off x="1858572" y="1734861"/>
            <a:ext cx="8489200" cy="3385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4267"/>
            </a:lvl1pPr>
            <a:lvl2pPr lvl="1" algn="ctr">
              <a:spcBef>
                <a:spcPts val="0"/>
              </a:spcBef>
              <a:spcAft>
                <a:spcPts val="0"/>
              </a:spcAft>
              <a:buSzPts val="3200"/>
              <a:buNone/>
              <a:defRPr sz="4267"/>
            </a:lvl2pPr>
            <a:lvl3pPr lvl="2" algn="ctr">
              <a:spcBef>
                <a:spcPts val="0"/>
              </a:spcBef>
              <a:spcAft>
                <a:spcPts val="0"/>
              </a:spcAft>
              <a:buSzPts val="3200"/>
              <a:buNone/>
              <a:defRPr sz="4267"/>
            </a:lvl3pPr>
            <a:lvl4pPr lvl="3" algn="ctr">
              <a:spcBef>
                <a:spcPts val="0"/>
              </a:spcBef>
              <a:spcAft>
                <a:spcPts val="0"/>
              </a:spcAft>
              <a:buSzPts val="3200"/>
              <a:buNone/>
              <a:defRPr sz="4267"/>
            </a:lvl4pPr>
            <a:lvl5pPr lvl="4" algn="ctr">
              <a:spcBef>
                <a:spcPts val="0"/>
              </a:spcBef>
              <a:spcAft>
                <a:spcPts val="0"/>
              </a:spcAft>
              <a:buSzPts val="3200"/>
              <a:buNone/>
              <a:defRPr sz="4267"/>
            </a:lvl5pPr>
            <a:lvl6pPr lvl="5" algn="ctr">
              <a:spcBef>
                <a:spcPts val="0"/>
              </a:spcBef>
              <a:spcAft>
                <a:spcPts val="0"/>
              </a:spcAft>
              <a:buSzPts val="3200"/>
              <a:buNone/>
              <a:defRPr sz="4267"/>
            </a:lvl6pPr>
            <a:lvl7pPr lvl="6" algn="ctr">
              <a:spcBef>
                <a:spcPts val="0"/>
              </a:spcBef>
              <a:spcAft>
                <a:spcPts val="0"/>
              </a:spcAft>
              <a:buSzPts val="3200"/>
              <a:buNone/>
              <a:defRPr sz="4267"/>
            </a:lvl7pPr>
            <a:lvl8pPr lvl="7" algn="ctr">
              <a:spcBef>
                <a:spcPts val="0"/>
              </a:spcBef>
              <a:spcAft>
                <a:spcPts val="0"/>
              </a:spcAft>
              <a:buSzPts val="3200"/>
              <a:buNone/>
              <a:defRPr sz="4267"/>
            </a:lvl8pPr>
            <a:lvl9pPr lvl="8" algn="ctr">
              <a:spcBef>
                <a:spcPts val="0"/>
              </a:spcBef>
              <a:spcAft>
                <a:spcPts val="0"/>
              </a:spcAft>
              <a:buSzPts val="3200"/>
              <a:buNone/>
              <a:defRPr sz="4267"/>
            </a:lvl9pPr>
          </a:lstStyle>
          <a:p>
            <a:endParaRPr/>
          </a:p>
        </p:txBody>
      </p:sp>
      <p:sp>
        <p:nvSpPr>
          <p:cNvPr id="94" name="Google Shape;94;p8"/>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4525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9"/>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9"/>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9"/>
          <p:cNvSpPr txBox="1">
            <a:spLocks noGrp="1"/>
          </p:cNvSpPr>
          <p:nvPr>
            <p:ph type="title"/>
          </p:nvPr>
        </p:nvSpPr>
        <p:spPr>
          <a:xfrm>
            <a:off x="1092200" y="1127467"/>
            <a:ext cx="8565600" cy="940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100" name="Google Shape;100;p9"/>
          <p:cNvSpPr txBox="1">
            <a:spLocks noGrp="1"/>
          </p:cNvSpPr>
          <p:nvPr>
            <p:ph type="subTitle" idx="1"/>
          </p:nvPr>
        </p:nvSpPr>
        <p:spPr>
          <a:xfrm>
            <a:off x="1092200" y="2067600"/>
            <a:ext cx="7813200" cy="5248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2133">
                <a:solidFill>
                  <a:schemeClr val="lt1"/>
                </a:solidFill>
              </a:defRPr>
            </a:lvl1pPr>
            <a:lvl2pPr lvl="1">
              <a:lnSpc>
                <a:spcPct val="100000"/>
              </a:lnSpc>
              <a:spcBef>
                <a:spcPts val="0"/>
              </a:spcBef>
              <a:spcAft>
                <a:spcPts val="0"/>
              </a:spcAft>
              <a:buClr>
                <a:schemeClr val="lt1"/>
              </a:buClr>
              <a:buSzPts val="1600"/>
              <a:buNone/>
              <a:defRPr sz="2133">
                <a:solidFill>
                  <a:schemeClr val="lt1"/>
                </a:solidFill>
              </a:defRPr>
            </a:lvl2pPr>
            <a:lvl3pPr lvl="2">
              <a:lnSpc>
                <a:spcPct val="100000"/>
              </a:lnSpc>
              <a:spcBef>
                <a:spcPts val="0"/>
              </a:spcBef>
              <a:spcAft>
                <a:spcPts val="0"/>
              </a:spcAft>
              <a:buClr>
                <a:schemeClr val="lt1"/>
              </a:buClr>
              <a:buSzPts val="1600"/>
              <a:buNone/>
              <a:defRPr sz="2133">
                <a:solidFill>
                  <a:schemeClr val="lt1"/>
                </a:solidFill>
              </a:defRPr>
            </a:lvl3pPr>
            <a:lvl4pPr lvl="3">
              <a:lnSpc>
                <a:spcPct val="100000"/>
              </a:lnSpc>
              <a:spcBef>
                <a:spcPts val="0"/>
              </a:spcBef>
              <a:spcAft>
                <a:spcPts val="0"/>
              </a:spcAft>
              <a:buClr>
                <a:schemeClr val="lt1"/>
              </a:buClr>
              <a:buSzPts val="1600"/>
              <a:buNone/>
              <a:defRPr sz="2133">
                <a:solidFill>
                  <a:schemeClr val="lt1"/>
                </a:solidFill>
              </a:defRPr>
            </a:lvl4pPr>
            <a:lvl5pPr lvl="4">
              <a:lnSpc>
                <a:spcPct val="100000"/>
              </a:lnSpc>
              <a:spcBef>
                <a:spcPts val="0"/>
              </a:spcBef>
              <a:spcAft>
                <a:spcPts val="0"/>
              </a:spcAft>
              <a:buClr>
                <a:schemeClr val="lt1"/>
              </a:buClr>
              <a:buSzPts val="1600"/>
              <a:buNone/>
              <a:defRPr sz="2133">
                <a:solidFill>
                  <a:schemeClr val="lt1"/>
                </a:solidFill>
              </a:defRPr>
            </a:lvl5pPr>
            <a:lvl6pPr lvl="5">
              <a:lnSpc>
                <a:spcPct val="100000"/>
              </a:lnSpc>
              <a:spcBef>
                <a:spcPts val="0"/>
              </a:spcBef>
              <a:spcAft>
                <a:spcPts val="0"/>
              </a:spcAft>
              <a:buClr>
                <a:schemeClr val="lt1"/>
              </a:buClr>
              <a:buSzPts val="1600"/>
              <a:buNone/>
              <a:defRPr sz="2133">
                <a:solidFill>
                  <a:schemeClr val="lt1"/>
                </a:solidFill>
              </a:defRPr>
            </a:lvl6pPr>
            <a:lvl7pPr lvl="6">
              <a:lnSpc>
                <a:spcPct val="100000"/>
              </a:lnSpc>
              <a:spcBef>
                <a:spcPts val="0"/>
              </a:spcBef>
              <a:spcAft>
                <a:spcPts val="0"/>
              </a:spcAft>
              <a:buClr>
                <a:schemeClr val="lt1"/>
              </a:buClr>
              <a:buSzPts val="1600"/>
              <a:buNone/>
              <a:defRPr sz="2133">
                <a:solidFill>
                  <a:schemeClr val="lt1"/>
                </a:solidFill>
              </a:defRPr>
            </a:lvl7pPr>
            <a:lvl8pPr lvl="7">
              <a:lnSpc>
                <a:spcPct val="100000"/>
              </a:lnSpc>
              <a:spcBef>
                <a:spcPts val="0"/>
              </a:spcBef>
              <a:spcAft>
                <a:spcPts val="0"/>
              </a:spcAft>
              <a:buClr>
                <a:schemeClr val="lt1"/>
              </a:buClr>
              <a:buSzPts val="1600"/>
              <a:buNone/>
              <a:defRPr sz="2133">
                <a:solidFill>
                  <a:schemeClr val="lt1"/>
                </a:solidFill>
              </a:defRPr>
            </a:lvl8pPr>
            <a:lvl9pPr lvl="8">
              <a:lnSpc>
                <a:spcPct val="100000"/>
              </a:lnSpc>
              <a:spcBef>
                <a:spcPts val="0"/>
              </a:spcBef>
              <a:spcAft>
                <a:spcPts val="0"/>
              </a:spcAft>
              <a:buClr>
                <a:schemeClr val="lt1"/>
              </a:buClr>
              <a:buSzPts val="1600"/>
              <a:buNone/>
              <a:defRPr sz="2133">
                <a:solidFill>
                  <a:schemeClr val="lt1"/>
                </a:solidFill>
              </a:defRPr>
            </a:lvl9pPr>
          </a:lstStyle>
          <a:p>
            <a:endParaRPr/>
          </a:p>
        </p:txBody>
      </p:sp>
      <p:sp>
        <p:nvSpPr>
          <p:cNvPr id="101" name="Google Shape;101;p9"/>
          <p:cNvSpPr txBox="1">
            <a:spLocks noGrp="1"/>
          </p:cNvSpPr>
          <p:nvPr>
            <p:ph type="body" idx="2"/>
          </p:nvPr>
        </p:nvSpPr>
        <p:spPr>
          <a:xfrm>
            <a:off x="1092200" y="3289400"/>
            <a:ext cx="7813200" cy="27940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3200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41" y="3766000"/>
            <a:ext cx="9827200" cy="30920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10"/>
          <p:cNvSpPr/>
          <p:nvPr/>
        </p:nvSpPr>
        <p:spPr>
          <a:xfrm flipH="1">
            <a:off x="4776800" y="2067600"/>
            <a:ext cx="7415200" cy="47904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10"/>
          <p:cNvSpPr txBox="1">
            <a:spLocks noGrp="1"/>
          </p:cNvSpPr>
          <p:nvPr>
            <p:ph type="body" idx="1"/>
          </p:nvPr>
        </p:nvSpPr>
        <p:spPr>
          <a:xfrm>
            <a:off x="437367" y="5551333"/>
            <a:ext cx="9886800" cy="806800"/>
          </a:xfrm>
          <a:prstGeom prst="rect">
            <a:avLst/>
          </a:prstGeom>
        </p:spPr>
        <p:txBody>
          <a:bodyPr spcFirstLastPara="1" wrap="square" lIns="91425" tIns="91425" rIns="91425" bIns="91425" anchor="b" anchorCtr="0">
            <a:normAutofit/>
          </a:bodyPr>
          <a:lstStyle>
            <a:lvl1pPr marL="609585" lvl="0" indent="-304792">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85796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7425600" y="3778767"/>
            <a:ext cx="4766400" cy="3079200"/>
          </a:xfrm>
          <a:prstGeom prst="rtTriangl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11"/>
          <p:cNvGrpSpPr/>
          <p:nvPr/>
        </p:nvGrpSpPr>
        <p:grpSpPr>
          <a:xfrm>
            <a:off x="7945630" y="5492769"/>
            <a:ext cx="3361269" cy="1365553"/>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 name="Google Shape;115;p11"/>
          <p:cNvGrpSpPr/>
          <p:nvPr/>
        </p:nvGrpSpPr>
        <p:grpSpPr>
          <a:xfrm>
            <a:off x="265532" y="3"/>
            <a:ext cx="3727219" cy="1444411"/>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 name="Google Shape;119;p11"/>
          <p:cNvSpPr txBox="1">
            <a:spLocks noGrp="1"/>
          </p:cNvSpPr>
          <p:nvPr>
            <p:ph type="title" hasCustomPrompt="1"/>
          </p:nvPr>
        </p:nvSpPr>
        <p:spPr>
          <a:xfrm>
            <a:off x="1847800" y="1845133"/>
            <a:ext cx="8496400" cy="18396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11466">
                <a:solidFill>
                  <a:schemeClr val="dk2"/>
                </a:solidFill>
              </a:defRPr>
            </a:lvl1pPr>
            <a:lvl2pPr lvl="1" algn="ctr">
              <a:spcBef>
                <a:spcPts val="0"/>
              </a:spcBef>
              <a:spcAft>
                <a:spcPts val="0"/>
              </a:spcAft>
              <a:buClr>
                <a:schemeClr val="dk2"/>
              </a:buClr>
              <a:buSzPts val="8600"/>
              <a:buNone/>
              <a:defRPr sz="11466">
                <a:solidFill>
                  <a:schemeClr val="dk2"/>
                </a:solidFill>
              </a:defRPr>
            </a:lvl2pPr>
            <a:lvl3pPr lvl="2" algn="ctr">
              <a:spcBef>
                <a:spcPts val="0"/>
              </a:spcBef>
              <a:spcAft>
                <a:spcPts val="0"/>
              </a:spcAft>
              <a:buClr>
                <a:schemeClr val="dk2"/>
              </a:buClr>
              <a:buSzPts val="8600"/>
              <a:buNone/>
              <a:defRPr sz="11466">
                <a:solidFill>
                  <a:schemeClr val="dk2"/>
                </a:solidFill>
              </a:defRPr>
            </a:lvl3pPr>
            <a:lvl4pPr lvl="3" algn="ctr">
              <a:spcBef>
                <a:spcPts val="0"/>
              </a:spcBef>
              <a:spcAft>
                <a:spcPts val="0"/>
              </a:spcAft>
              <a:buClr>
                <a:schemeClr val="dk2"/>
              </a:buClr>
              <a:buSzPts val="8600"/>
              <a:buNone/>
              <a:defRPr sz="11466">
                <a:solidFill>
                  <a:schemeClr val="dk2"/>
                </a:solidFill>
              </a:defRPr>
            </a:lvl4pPr>
            <a:lvl5pPr lvl="4" algn="ctr">
              <a:spcBef>
                <a:spcPts val="0"/>
              </a:spcBef>
              <a:spcAft>
                <a:spcPts val="0"/>
              </a:spcAft>
              <a:buClr>
                <a:schemeClr val="dk2"/>
              </a:buClr>
              <a:buSzPts val="8600"/>
              <a:buNone/>
              <a:defRPr sz="11466">
                <a:solidFill>
                  <a:schemeClr val="dk2"/>
                </a:solidFill>
              </a:defRPr>
            </a:lvl5pPr>
            <a:lvl6pPr lvl="5" algn="ctr">
              <a:spcBef>
                <a:spcPts val="0"/>
              </a:spcBef>
              <a:spcAft>
                <a:spcPts val="0"/>
              </a:spcAft>
              <a:buClr>
                <a:schemeClr val="dk2"/>
              </a:buClr>
              <a:buSzPts val="8600"/>
              <a:buNone/>
              <a:defRPr sz="11466">
                <a:solidFill>
                  <a:schemeClr val="dk2"/>
                </a:solidFill>
              </a:defRPr>
            </a:lvl6pPr>
            <a:lvl7pPr lvl="6" algn="ctr">
              <a:spcBef>
                <a:spcPts val="0"/>
              </a:spcBef>
              <a:spcAft>
                <a:spcPts val="0"/>
              </a:spcAft>
              <a:buClr>
                <a:schemeClr val="dk2"/>
              </a:buClr>
              <a:buSzPts val="8600"/>
              <a:buNone/>
              <a:defRPr sz="11466">
                <a:solidFill>
                  <a:schemeClr val="dk2"/>
                </a:solidFill>
              </a:defRPr>
            </a:lvl7pPr>
            <a:lvl8pPr lvl="7" algn="ctr">
              <a:spcBef>
                <a:spcPts val="0"/>
              </a:spcBef>
              <a:spcAft>
                <a:spcPts val="0"/>
              </a:spcAft>
              <a:buClr>
                <a:schemeClr val="dk2"/>
              </a:buClr>
              <a:buSzPts val="8600"/>
              <a:buNone/>
              <a:defRPr sz="11466">
                <a:solidFill>
                  <a:schemeClr val="dk2"/>
                </a:solidFill>
              </a:defRPr>
            </a:lvl8pPr>
            <a:lvl9pPr lvl="8" algn="ctr">
              <a:spcBef>
                <a:spcPts val="0"/>
              </a:spcBef>
              <a:spcAft>
                <a:spcPts val="0"/>
              </a:spcAft>
              <a:buClr>
                <a:schemeClr val="dk2"/>
              </a:buClr>
              <a:buSzPts val="8600"/>
              <a:buNone/>
              <a:defRPr sz="11466">
                <a:solidFill>
                  <a:schemeClr val="dk2"/>
                </a:solidFill>
              </a:defRPr>
            </a:lvl9pPr>
          </a:lstStyle>
          <a:p>
            <a:r>
              <a:t>xx%</a:t>
            </a:r>
          </a:p>
        </p:txBody>
      </p:sp>
      <p:sp>
        <p:nvSpPr>
          <p:cNvPr id="120" name="Google Shape;120;p11"/>
          <p:cNvSpPr txBox="1">
            <a:spLocks noGrp="1"/>
          </p:cNvSpPr>
          <p:nvPr>
            <p:ph type="body" idx="1"/>
          </p:nvPr>
        </p:nvSpPr>
        <p:spPr>
          <a:xfrm>
            <a:off x="1847800" y="3818467"/>
            <a:ext cx="8496400" cy="854800"/>
          </a:xfrm>
          <a:prstGeom prst="rect">
            <a:avLst/>
          </a:prstGeom>
        </p:spPr>
        <p:txBody>
          <a:bodyPr spcFirstLastPara="1" wrap="square" lIns="91425" tIns="91425" rIns="91425" bIns="91425" anchor="t" anchorCtr="0">
            <a:normAutofit/>
          </a:bodyPr>
          <a:lstStyle>
            <a:lvl1pPr marL="609585" lvl="0" indent="-414856" algn="ctr">
              <a:spcBef>
                <a:spcPts val="0"/>
              </a:spcBef>
              <a:spcAft>
                <a:spcPts val="0"/>
              </a:spcAft>
              <a:buSzPts val="1300"/>
              <a:buChar char="●"/>
              <a:defRPr/>
            </a:lvl1pPr>
            <a:lvl2pPr marL="1219170" lvl="1" indent="-397923" algn="ctr">
              <a:spcBef>
                <a:spcPts val="0"/>
              </a:spcBef>
              <a:spcAft>
                <a:spcPts val="0"/>
              </a:spcAft>
              <a:buSzPts val="1100"/>
              <a:buChar char="○"/>
              <a:defRPr/>
            </a:lvl2pPr>
            <a:lvl3pPr marL="1828754" lvl="2" indent="-397923" algn="ctr">
              <a:spcBef>
                <a:spcPts val="0"/>
              </a:spcBef>
              <a:spcAft>
                <a:spcPts val="0"/>
              </a:spcAft>
              <a:buSzPts val="1100"/>
              <a:buChar char="■"/>
              <a:defRPr/>
            </a:lvl3pPr>
            <a:lvl4pPr marL="2438339" lvl="3" indent="-397923" algn="ctr">
              <a:spcBef>
                <a:spcPts val="0"/>
              </a:spcBef>
              <a:spcAft>
                <a:spcPts val="0"/>
              </a:spcAft>
              <a:buSzPts val="1100"/>
              <a:buChar char="●"/>
              <a:defRPr/>
            </a:lvl4pPr>
            <a:lvl5pPr marL="3047924" lvl="4" indent="-397923" algn="ctr">
              <a:spcBef>
                <a:spcPts val="0"/>
              </a:spcBef>
              <a:spcAft>
                <a:spcPts val="0"/>
              </a:spcAft>
              <a:buSzPts val="1100"/>
              <a:buChar char="○"/>
              <a:defRPr/>
            </a:lvl5pPr>
            <a:lvl6pPr marL="3657509" lvl="5" indent="-397923" algn="ctr">
              <a:spcBef>
                <a:spcPts val="0"/>
              </a:spcBef>
              <a:spcAft>
                <a:spcPts val="0"/>
              </a:spcAft>
              <a:buSzPts val="1100"/>
              <a:buChar char="■"/>
              <a:defRPr/>
            </a:lvl6pPr>
            <a:lvl7pPr marL="4267093" lvl="6" indent="-397923" algn="ctr">
              <a:spcBef>
                <a:spcPts val="0"/>
              </a:spcBef>
              <a:spcAft>
                <a:spcPts val="0"/>
              </a:spcAft>
              <a:buSzPts val="1100"/>
              <a:buChar char="●"/>
              <a:defRPr/>
            </a:lvl7pPr>
            <a:lvl8pPr marL="4876678" lvl="7" indent="-397923" algn="ctr">
              <a:spcBef>
                <a:spcPts val="0"/>
              </a:spcBef>
              <a:spcAft>
                <a:spcPts val="0"/>
              </a:spcAft>
              <a:buSzPts val="1100"/>
              <a:buChar char="○"/>
              <a:defRPr/>
            </a:lvl8pPr>
            <a:lvl9pPr marL="5486263" lvl="8" indent="-397923"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85524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2402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8/13/2024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64373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7"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9"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8/13/2024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9516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8/13/2024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60020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7"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1800" cap="all" spc="150" baseline="0">
                <a:solidFill>
                  <a:schemeClr val="tx1"/>
                </a:solidFill>
                <a:latin typeface="+mn-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9"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8/13/2024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65987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8/13/2024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90955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97280" y="2958276"/>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515944" y="2958275"/>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8/13/2024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5564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8/13/2024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48161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7"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8/13/2024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45196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7" y="786384"/>
            <a:ext cx="3517567" cy="2093975"/>
          </a:xfrm>
        </p:spPr>
        <p:txBody>
          <a:bodyPr anchor="b">
            <a:normAutofit/>
          </a:bodyPr>
          <a:lstStyle>
            <a:lvl1pPr>
              <a:lnSpc>
                <a:spcPct val="90000"/>
              </a:lnSpc>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801"/>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6" y="3043052"/>
            <a:ext cx="3517567" cy="3064505"/>
          </a:xfrm>
        </p:spPr>
        <p:txBody>
          <a:bodyPr lIns="91440" rIns="91440">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643464" y="6446522"/>
            <a:ext cx="3517568" cy="365125"/>
          </a:xfrm>
        </p:spPr>
        <p:txBody>
          <a:bodyPr/>
          <a:lstStyle>
            <a:lvl1pPr algn="l">
              <a:defRPr/>
            </a:lvl1pPr>
          </a:lstStyle>
          <a:p>
            <a:fld id="{92BEA474-078D-4E9B-9B14-09A87B19DC46}" type="datetime1">
              <a:rPr lang="en-US" smtClean="0"/>
              <a:t>8/13/2024</a:t>
            </a:fld>
            <a:endParaRPr lang="en-US" dirty="0"/>
          </a:p>
        </p:txBody>
      </p:sp>
      <p:sp>
        <p:nvSpPr>
          <p:cNvPr id="6" name="Footer Placeholder 5"/>
          <p:cNvSpPr>
            <a:spLocks noGrp="1"/>
          </p:cNvSpPr>
          <p:nvPr>
            <p:ph type="ftr" sz="quarter" idx="11"/>
          </p:nvPr>
        </p:nvSpPr>
        <p:spPr>
          <a:xfrm>
            <a:off x="5458984" y="6446522"/>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12920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1"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7" y="0"/>
            <a:ext cx="12191985" cy="4578350"/>
          </a:xfrm>
          <a:solidFill>
            <a:schemeClr val="bg1">
              <a:lumMod val="85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1097280" y="4799362"/>
            <a:ext cx="10113645" cy="743682"/>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450"/>
              </a:spcAft>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8/13/2024</a:t>
            </a:fld>
            <a:endParaRPr lang="en-US" dirty="0"/>
          </a:p>
        </p:txBody>
      </p:sp>
      <p:sp>
        <p:nvSpPr>
          <p:cNvPr id="6" name="Footer Placeholder 5"/>
          <p:cNvSpPr>
            <a:spLocks noGrp="1"/>
          </p:cNvSpPr>
          <p:nvPr>
            <p:ph type="ftr" sz="quarter" idx="11"/>
          </p:nvPr>
        </p:nvSpPr>
        <p:spPr>
          <a:xfrm>
            <a:off x="1097279" y="6446840"/>
            <a:ext cx="6818263"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786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8/13/2024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26499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8/13/2024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42633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7"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8/13/2024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53206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8/13/2024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85900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8/13/2024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973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8/13/2024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9866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8/13/2024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0815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8/13/2024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70652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8/13/2024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0717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8/13/2024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964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415600" y="1536633"/>
            <a:ext cx="11360800" cy="45216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11187645" y="6058224"/>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latin typeface="Nunito"/>
                <a:ea typeface="Nunito"/>
                <a:cs typeface="Nunito"/>
                <a:sym typeface="Nunito"/>
              </a:defRPr>
            </a:lvl1pPr>
            <a:lvl2pPr lvl="1" algn="r">
              <a:buNone/>
              <a:defRPr sz="1333">
                <a:solidFill>
                  <a:schemeClr val="dk2"/>
                </a:solidFill>
                <a:latin typeface="Nunito"/>
                <a:ea typeface="Nunito"/>
                <a:cs typeface="Nunito"/>
                <a:sym typeface="Nunito"/>
              </a:defRPr>
            </a:lvl2pPr>
            <a:lvl3pPr lvl="2" algn="r">
              <a:buNone/>
              <a:defRPr sz="1333">
                <a:solidFill>
                  <a:schemeClr val="dk2"/>
                </a:solidFill>
                <a:latin typeface="Nunito"/>
                <a:ea typeface="Nunito"/>
                <a:cs typeface="Nunito"/>
                <a:sym typeface="Nunito"/>
              </a:defRPr>
            </a:lvl3pPr>
            <a:lvl4pPr lvl="3" algn="r">
              <a:buNone/>
              <a:defRPr sz="1333">
                <a:solidFill>
                  <a:schemeClr val="dk2"/>
                </a:solidFill>
                <a:latin typeface="Nunito"/>
                <a:ea typeface="Nunito"/>
                <a:cs typeface="Nunito"/>
                <a:sym typeface="Nunito"/>
              </a:defRPr>
            </a:lvl4pPr>
            <a:lvl5pPr lvl="4" algn="r">
              <a:buNone/>
              <a:defRPr sz="1333">
                <a:solidFill>
                  <a:schemeClr val="dk2"/>
                </a:solidFill>
                <a:latin typeface="Nunito"/>
                <a:ea typeface="Nunito"/>
                <a:cs typeface="Nunito"/>
                <a:sym typeface="Nunito"/>
              </a:defRPr>
            </a:lvl5pPr>
            <a:lvl6pPr lvl="5" algn="r">
              <a:buNone/>
              <a:defRPr sz="1333">
                <a:solidFill>
                  <a:schemeClr val="dk2"/>
                </a:solidFill>
                <a:latin typeface="Nunito"/>
                <a:ea typeface="Nunito"/>
                <a:cs typeface="Nunito"/>
                <a:sym typeface="Nunito"/>
              </a:defRPr>
            </a:lvl6pPr>
            <a:lvl7pPr lvl="6" algn="r">
              <a:buNone/>
              <a:defRPr sz="1333">
                <a:solidFill>
                  <a:schemeClr val="dk2"/>
                </a:solidFill>
                <a:latin typeface="Nunito"/>
                <a:ea typeface="Nunito"/>
                <a:cs typeface="Nunito"/>
                <a:sym typeface="Nunito"/>
              </a:defRPr>
            </a:lvl7pPr>
            <a:lvl8pPr lvl="7" algn="r">
              <a:buNone/>
              <a:defRPr sz="1333">
                <a:solidFill>
                  <a:schemeClr val="dk2"/>
                </a:solidFill>
                <a:latin typeface="Nunito"/>
                <a:ea typeface="Nunito"/>
                <a:cs typeface="Nunito"/>
                <a:sym typeface="Nunito"/>
              </a:defRPr>
            </a:lvl8pPr>
            <a:lvl9pPr lvl="8" algn="r">
              <a:buNone/>
              <a:defRPr sz="1333">
                <a:solidFill>
                  <a:schemeClr val="dk2"/>
                </a:solidFill>
                <a:latin typeface="Nunito"/>
                <a:ea typeface="Nunito"/>
                <a:cs typeface="Nunito"/>
                <a:sym typeface="Nuni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14497633"/>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7"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3"/>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5" y="6446840"/>
            <a:ext cx="2584851" cy="365125"/>
          </a:xfrm>
          <a:prstGeom prst="rect">
            <a:avLst/>
          </a:prstGeom>
        </p:spPr>
        <p:txBody>
          <a:bodyPr vert="horz" lIns="91440" tIns="45720" rIns="91440" bIns="45720" rtlCol="0" anchor="ctr"/>
          <a:lstStyle>
            <a:lvl1pPr algn="r">
              <a:defRPr sz="600">
                <a:solidFill>
                  <a:srgbClr val="FFFFFF"/>
                </a:solidFill>
              </a:defRPr>
            </a:lvl1pPr>
          </a:lstStyle>
          <a:p>
            <a:fld id="{62D6E202-B606-4609-B914-27C9371A1F6D}" type="datetime1">
              <a:rPr lang="en-US" smtClean="0"/>
              <a:t>8/13/2024</a:t>
            </a:fld>
            <a:endParaRPr lang="en-US" dirty="0"/>
          </a:p>
        </p:txBody>
      </p:sp>
      <p:sp>
        <p:nvSpPr>
          <p:cNvPr id="5" name="Footer Placeholder 4"/>
          <p:cNvSpPr>
            <a:spLocks noGrp="1"/>
          </p:cNvSpPr>
          <p:nvPr>
            <p:ph type="ftr" sz="quarter" idx="3"/>
          </p:nvPr>
        </p:nvSpPr>
        <p:spPr>
          <a:xfrm>
            <a:off x="1097279" y="6446840"/>
            <a:ext cx="6818263" cy="365125"/>
          </a:xfrm>
          <a:prstGeom prst="rect">
            <a:avLst/>
          </a:prstGeom>
        </p:spPr>
        <p:txBody>
          <a:bodyPr vert="horz" lIns="91440" tIns="45720" rIns="91440" bIns="45720" rtlCol="0" anchor="ctr"/>
          <a:lstStyle>
            <a:lvl1pPr algn="l">
              <a:defRPr sz="6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1" y="6446840"/>
            <a:ext cx="780011" cy="365125"/>
          </a:xfrm>
          <a:prstGeom prst="rect">
            <a:avLst/>
          </a:prstGeom>
        </p:spPr>
        <p:txBody>
          <a:bodyPr vert="horz" lIns="91440" tIns="45720" rIns="91440" bIns="45720" rtlCol="0" anchor="ctr"/>
          <a:lstStyle>
            <a:lvl1pPr algn="l">
              <a:defRPr sz="6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33919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lvl1pPr algn="l" defTabSz="685800" rtl="0" eaLnBrk="1" latinLnBrk="0" hangingPunct="1">
        <a:lnSpc>
          <a:spcPct val="90000"/>
        </a:lnSpc>
        <a:spcBef>
          <a:spcPct val="0"/>
        </a:spcBef>
        <a:buNone/>
        <a:defRPr sz="3525" i="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hyperlink" Target="https://users.cs.utah.edu/~germain/PPS/Topics/commenting.html"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hyperlink" Target="https://www.tutorialspoint.com/apache_pig/apache_pig_avg.htm" TargetMode="External"/><Relationship Id="rId7" Type="http://schemas.openxmlformats.org/officeDocument/2006/relationships/hyperlink" Target="https://www.tutorialspoint.com/apache_pig/apache_pig_sum.htm" TargetMode="External"/><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hyperlink" Target="https://www.tutorialspoint.com/apache_pig/apache_pig_min.htm" TargetMode="External"/><Relationship Id="rId5" Type="http://schemas.openxmlformats.org/officeDocument/2006/relationships/hyperlink" Target="https://www.tutorialspoint.com/apache_pig/apache_pig_max.htm" TargetMode="External"/><Relationship Id="rId4" Type="http://schemas.openxmlformats.org/officeDocument/2006/relationships/hyperlink" Target="https://www.tutorialspoint.com/apache_pig/apache_pig_count.ht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eeksforgeeks.org/java/"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8" Type="http://schemas.openxmlformats.org/officeDocument/2006/relationships/hyperlink" Target="https://www.tutorialspoint.com/apache_pig/apache_pig_sqrt.htm" TargetMode="External"/><Relationship Id="rId3" Type="http://schemas.openxmlformats.org/officeDocument/2006/relationships/hyperlink" Target="https://www.tutorialspoint.com/apache_pig/apache_pig_abs.htm" TargetMode="External"/><Relationship Id="rId7" Type="http://schemas.openxmlformats.org/officeDocument/2006/relationships/hyperlink" Target="https://www.tutorialspoint.com/apache_pig/apache_pig_round.htm" TargetMode="External"/><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hyperlink" Target="https://www.tutorialspoint.com/apache_pig/apache_pig_floor.htm" TargetMode="External"/><Relationship Id="rId5" Type="http://schemas.openxmlformats.org/officeDocument/2006/relationships/hyperlink" Target="https://www.tutorialspoint.com/apache_pig/apache_pig_ceil.htm" TargetMode="External"/><Relationship Id="rId4" Type="http://schemas.openxmlformats.org/officeDocument/2006/relationships/hyperlink" Target="https://www.tutorialspoint.com/apache_pig/apache_pig_cbrt.htm"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tutorialspoint.com/apache_pig/apache_pig_last_index_of.htm" TargetMode="External"/><Relationship Id="rId13" Type="http://schemas.openxmlformats.org/officeDocument/2006/relationships/hyperlink" Target="https://www.tutorialspoint.com/apache_pig/apache_pig_replace.htm" TargetMode="External"/><Relationship Id="rId3" Type="http://schemas.openxmlformats.org/officeDocument/2006/relationships/hyperlink" Target="https://www.tutorialspoint.com/apache_pig/apache_pig_endswith.htm" TargetMode="External"/><Relationship Id="rId7" Type="http://schemas.openxmlformats.org/officeDocument/2006/relationships/hyperlink" Target="https://www.tutorialspoint.com/apache_pig/apache_pig_indexof.htm" TargetMode="External"/><Relationship Id="rId12" Type="http://schemas.openxmlformats.org/officeDocument/2006/relationships/hyperlink" Target="https://www.tutorialspoint.com/apache_pig/apache_pig_lower.htm" TargetMode="External"/><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hyperlink" Target="https://www.tutorialspoint.com/apache_pig/apache_pig_equalsignorecase.htm" TargetMode="External"/><Relationship Id="rId11" Type="http://schemas.openxmlformats.org/officeDocument/2006/relationships/hyperlink" Target="https://www.tutorialspoint.com/apache_pig/apache_pig_upper.htm" TargetMode="External"/><Relationship Id="rId5" Type="http://schemas.openxmlformats.org/officeDocument/2006/relationships/hyperlink" Target="https://www.tutorialspoint.com/apache_pig/apache_pig_substring.htm" TargetMode="External"/><Relationship Id="rId10" Type="http://schemas.openxmlformats.org/officeDocument/2006/relationships/hyperlink" Target="https://www.tutorialspoint.com/apache_pig/apache_pig_ucfirst.htm" TargetMode="External"/><Relationship Id="rId4" Type="http://schemas.openxmlformats.org/officeDocument/2006/relationships/hyperlink" Target="https://www.tutorialspoint.com/apache_pig/apache_pig_startswith.htm" TargetMode="External"/><Relationship Id="rId9" Type="http://schemas.openxmlformats.org/officeDocument/2006/relationships/hyperlink" Target="https://www.tutorialspoint.com/apache_pig/apache_pig_lcfirst.htm"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8" Type="http://schemas.openxmlformats.org/officeDocument/2006/relationships/hyperlink" Target="https://www.tutorialspoint.com/apache_pig/apache_pig_getweek.htm" TargetMode="External"/><Relationship Id="rId13" Type="http://schemas.openxmlformats.org/officeDocument/2006/relationships/hyperlink" Target="https://www.tutorialspoint.com/apache_pig/apache_pig_weeksbetween.htm" TargetMode="External"/><Relationship Id="rId3" Type="http://schemas.openxmlformats.org/officeDocument/2006/relationships/hyperlink" Target="https://www.tutorialspoint.com/apache_pig/apache_pig_currenttime.htm" TargetMode="External"/><Relationship Id="rId7" Type="http://schemas.openxmlformats.org/officeDocument/2006/relationships/hyperlink" Target="https://www.tutorialspoint.com/apache_pig/apache_pig_getsecond.htm" TargetMode="External"/><Relationship Id="rId12" Type="http://schemas.openxmlformats.org/officeDocument/2006/relationships/hyperlink" Target="https://www.tutorialspoint.com/apache_pig/apache_pig_secondsbetween.htm" TargetMode="External"/><Relationship Id="rId2" Type="http://schemas.openxmlformats.org/officeDocument/2006/relationships/notesSlide" Target="../notesSlides/notesSlide42.xml"/><Relationship Id="rId1" Type="http://schemas.openxmlformats.org/officeDocument/2006/relationships/slideLayout" Target="../slideLayouts/slideLayout11.xml"/><Relationship Id="rId6" Type="http://schemas.openxmlformats.org/officeDocument/2006/relationships/hyperlink" Target="https://www.tutorialspoint.com/apache_pig/apache_pig_getmonth.htm" TargetMode="External"/><Relationship Id="rId11" Type="http://schemas.openxmlformats.org/officeDocument/2006/relationships/hyperlink" Target="https://www.tutorialspoint.com/apache_pig/apache_pig_monthsbetween.htm" TargetMode="External"/><Relationship Id="rId5" Type="http://schemas.openxmlformats.org/officeDocument/2006/relationships/hyperlink" Target="https://www.tutorialspoint.com/apache_pig/apache_pig_gethour.htm" TargetMode="External"/><Relationship Id="rId10" Type="http://schemas.openxmlformats.org/officeDocument/2006/relationships/hyperlink" Target="https://www.tutorialspoint.com/apache_pig/apache_pig_hoursbetween.htm" TargetMode="External"/><Relationship Id="rId4" Type="http://schemas.openxmlformats.org/officeDocument/2006/relationships/hyperlink" Target="https://www.tutorialspoint.com/apache_pig/apache_pig_getday.htm" TargetMode="External"/><Relationship Id="rId9" Type="http://schemas.openxmlformats.org/officeDocument/2006/relationships/hyperlink" Target="https://www.tutorialspoint.com/apache_pig/apache_pig_daysbetween.htm" TargetMode="External"/><Relationship Id="rId14" Type="http://schemas.openxmlformats.org/officeDocument/2006/relationships/hyperlink" Target="https://www.tutorialspoint.com/apache_pig/apache_pig_yearsbetween.ht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0.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235927-0127-AB45-6370-A61C252A4495}"/>
              </a:ext>
            </a:extLst>
          </p:cNvPr>
          <p:cNvSpPr/>
          <p:nvPr/>
        </p:nvSpPr>
        <p:spPr>
          <a:xfrm>
            <a:off x="5077028" y="857250"/>
            <a:ext cx="5500992" cy="5143500"/>
          </a:xfrm>
          <a:prstGeom prst="rect">
            <a:avLst/>
          </a:prstGeom>
          <a:ln w="73025" cmpd="thickThi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IN" sz="1350" dirty="0">
              <a:ln>
                <a:solidFill>
                  <a:srgbClr val="FF0000"/>
                </a:solidFill>
              </a:ln>
              <a:solidFill>
                <a:srgbClr val="000000"/>
              </a:solidFill>
              <a:latin typeface="Franklin Gothic Book" panose="020F0502020204030204"/>
            </a:endParaRPr>
          </a:p>
        </p:txBody>
      </p:sp>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857252"/>
            <a:ext cx="9144001"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Franklin Gothic Book" panose="020F0502020204030204"/>
            </a:endParaRPr>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489249" y="1856990"/>
            <a:ext cx="4689988" cy="952970"/>
          </a:xfrm>
        </p:spPr>
        <p:txBody>
          <a:bodyPr>
            <a:normAutofit/>
          </a:bodyPr>
          <a:lstStyle/>
          <a:p>
            <a:pPr algn="ctr"/>
            <a:r>
              <a:rPr lang="en-US" sz="2400" dirty="0">
                <a:solidFill>
                  <a:srgbClr val="C00000"/>
                </a:solidFill>
              </a:rPr>
              <a:t>Big Data Analytics – 20MCA213</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483239" y="3072279"/>
            <a:ext cx="4702010" cy="713442"/>
          </a:xfrm>
        </p:spPr>
        <p:txBody>
          <a:bodyPr>
            <a:noAutofit/>
          </a:bodyPr>
          <a:lstStyle/>
          <a:p>
            <a:pPr algn="ctr">
              <a:lnSpc>
                <a:spcPct val="100000"/>
              </a:lnSpc>
              <a:spcBef>
                <a:spcPts val="0"/>
              </a:spcBef>
              <a:spcAft>
                <a:spcPts val="0"/>
              </a:spcAft>
            </a:pPr>
            <a:r>
              <a:rPr lang="en-US" sz="1050" b="1" dirty="0">
                <a:solidFill>
                  <a:srgbClr val="002060"/>
                </a:solidFill>
                <a:latin typeface="Times New Roman" panose="02020603050405020304" pitchFamily="18" charset="0"/>
                <a:cs typeface="Times New Roman" panose="02020603050405020304" pitchFamily="18" charset="0"/>
              </a:rPr>
              <a:t>M</a:t>
            </a:r>
            <a:r>
              <a:rPr lang="en-US" sz="1050" b="1" cap="none" dirty="0">
                <a:solidFill>
                  <a:srgbClr val="002060"/>
                </a:solidFill>
                <a:latin typeface="Times New Roman" panose="02020603050405020304" pitchFamily="18" charset="0"/>
                <a:cs typeface="Times New Roman" panose="02020603050405020304" pitchFamily="18" charset="0"/>
              </a:rPr>
              <a:t>rs. R.Padmaja</a:t>
            </a:r>
          </a:p>
          <a:p>
            <a:pPr algn="ctr">
              <a:lnSpc>
                <a:spcPct val="100000"/>
              </a:lnSpc>
              <a:spcBef>
                <a:spcPts val="0"/>
              </a:spcBef>
              <a:spcAft>
                <a:spcPts val="0"/>
              </a:spcAft>
            </a:pPr>
            <a:r>
              <a:rPr lang="en-US" sz="1050" b="1" cap="none" dirty="0">
                <a:solidFill>
                  <a:srgbClr val="002060"/>
                </a:solidFill>
                <a:latin typeface="Times New Roman" panose="02020603050405020304" pitchFamily="18" charset="0"/>
                <a:cs typeface="Times New Roman" panose="02020603050405020304" pitchFamily="18" charset="0"/>
              </a:rPr>
              <a:t>Assistant Professor</a:t>
            </a:r>
          </a:p>
          <a:p>
            <a:pPr algn="ctr">
              <a:lnSpc>
                <a:spcPct val="100000"/>
              </a:lnSpc>
              <a:spcBef>
                <a:spcPts val="0"/>
              </a:spcBef>
              <a:spcAft>
                <a:spcPts val="0"/>
              </a:spcAft>
            </a:pPr>
            <a:r>
              <a:rPr lang="en-US" sz="1050" b="1" dirty="0">
                <a:solidFill>
                  <a:srgbClr val="002060"/>
                </a:solidFill>
                <a:latin typeface="Times New Roman" panose="02020603050405020304" pitchFamily="18" charset="0"/>
                <a:cs typeface="Times New Roman" panose="02020603050405020304" pitchFamily="18" charset="0"/>
              </a:rPr>
              <a:t>MCA D</a:t>
            </a:r>
            <a:r>
              <a:rPr lang="en-US" sz="1050" b="1" cap="none" dirty="0">
                <a:solidFill>
                  <a:srgbClr val="002060"/>
                </a:solidFill>
                <a:latin typeface="Times New Roman" panose="02020603050405020304" pitchFamily="18" charset="0"/>
                <a:cs typeface="Times New Roman" panose="02020603050405020304" pitchFamily="18" charset="0"/>
              </a:rPr>
              <a:t>epartment</a:t>
            </a:r>
            <a:endParaRPr lang="en-US" sz="1050" b="1" dirty="0">
              <a:solidFill>
                <a:srgbClr val="002060"/>
              </a:solidFill>
              <a:latin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r>
              <a:rPr lang="en-US" sz="1050" b="1" dirty="0">
                <a:solidFill>
                  <a:srgbClr val="002060"/>
                </a:solidFill>
                <a:latin typeface="Times New Roman" panose="02020603050405020304" pitchFamily="18" charset="0"/>
                <a:cs typeface="Times New Roman" panose="02020603050405020304" pitchFamily="18" charset="0"/>
              </a:rPr>
              <a:t>SITAMS</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000" y="857252"/>
            <a:ext cx="3476486" cy="51434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94816" y="4231444"/>
            <a:ext cx="4227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1901FEA2-7A39-E4DC-414A-A96C2CEB0F63}"/>
              </a:ext>
            </a:extLst>
          </p:cNvPr>
          <p:cNvSpPr txBox="1">
            <a:spLocks/>
          </p:cNvSpPr>
          <p:nvPr/>
        </p:nvSpPr>
        <p:spPr>
          <a:xfrm>
            <a:off x="5363361" y="4507066"/>
            <a:ext cx="4689988" cy="654675"/>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pPr algn="ctr" defTabSz="685800"/>
            <a:r>
              <a:rPr lang="en-US" sz="2400" spc="-38" dirty="0">
                <a:solidFill>
                  <a:srgbClr val="C00000"/>
                </a:solidFill>
                <a:latin typeface="Bookman Old Style" panose="020F0302020204030204"/>
              </a:rPr>
              <a:t>UNIT - IV</a:t>
            </a:r>
          </a:p>
        </p:txBody>
      </p:sp>
      <p:sp>
        <p:nvSpPr>
          <p:cNvPr id="6" name="Title 1">
            <a:extLst>
              <a:ext uri="{FF2B5EF4-FFF2-40B4-BE49-F238E27FC236}">
                <a16:creationId xmlns:a16="http://schemas.microsoft.com/office/drawing/2014/main" id="{486B01CF-18A7-7D29-22D3-48A88AD87104}"/>
              </a:ext>
            </a:extLst>
          </p:cNvPr>
          <p:cNvSpPr txBox="1">
            <a:spLocks/>
          </p:cNvSpPr>
          <p:nvPr/>
        </p:nvSpPr>
        <p:spPr>
          <a:xfrm>
            <a:off x="5255199" y="1325032"/>
            <a:ext cx="5158091" cy="342573"/>
          </a:xfrm>
          <a:prstGeom prst="rect">
            <a:avLst/>
          </a:prstGeom>
        </p:spPr>
        <p:txBody>
          <a:bodyPr vert="horz" lIns="68580" tIns="34290" rIns="68580" bIns="34290" rtlCol="0" anchor="b">
            <a:normAutofit fontScale="25000" lnSpcReduction="20000"/>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pPr algn="ctr" defTabSz="685800">
              <a:lnSpc>
                <a:spcPct val="170000"/>
              </a:lnSpc>
            </a:pPr>
            <a:r>
              <a:rPr lang="en-US" sz="4800" b="1" spc="-38" dirty="0">
                <a:solidFill>
                  <a:srgbClr val="002060"/>
                </a:solidFill>
                <a:latin typeface="Bookman Old Style" panose="020F0302020204030204"/>
              </a:rPr>
              <a:t>Sreenivasa Institute of Technology and Management Studies</a:t>
            </a:r>
          </a:p>
          <a:p>
            <a:pPr algn="ctr" defTabSz="685800">
              <a:lnSpc>
                <a:spcPct val="170000"/>
              </a:lnSpc>
            </a:pPr>
            <a:r>
              <a:rPr lang="en-US" sz="3600" b="1" spc="-38" dirty="0">
                <a:solidFill>
                  <a:srgbClr val="002060"/>
                </a:solidFill>
                <a:latin typeface="Bookman Old Style" panose="020F0302020204030204"/>
              </a:rPr>
              <a:t>(Autonomous)</a:t>
            </a:r>
          </a:p>
          <a:p>
            <a:pPr algn="ctr" defTabSz="685800">
              <a:lnSpc>
                <a:spcPct val="170000"/>
              </a:lnSpc>
            </a:pPr>
            <a:r>
              <a:rPr lang="en-US" sz="4200" b="1" spc="-38" dirty="0">
                <a:solidFill>
                  <a:srgbClr val="002060"/>
                </a:solidFill>
                <a:latin typeface="Bookman Old Style" panose="020F0302020204030204"/>
              </a:rPr>
              <a:t>Murukambattu, Chittoor</a:t>
            </a:r>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id="{19B45343-353D-A5AC-2EB5-7046A4221892}"/>
              </a:ext>
            </a:extLst>
          </p:cNvPr>
          <p:cNvSpPr txBox="1"/>
          <p:nvPr/>
        </p:nvSpPr>
        <p:spPr>
          <a:xfrm>
            <a:off x="486383" y="1021404"/>
            <a:ext cx="11196536" cy="456472"/>
          </a:xfrm>
          <a:prstGeom prst="rect">
            <a:avLst/>
          </a:prstGeom>
          <a:noFill/>
        </p:spPr>
        <p:txBody>
          <a:bodyPr wrap="square" rtlCol="0">
            <a:spAutoFit/>
          </a:bodyPr>
          <a:lstStyle/>
          <a:p>
            <a:pPr algn="just">
              <a:lnSpc>
                <a:spcPct val="150000"/>
              </a:lnSpc>
            </a:pPr>
            <a:endParaRPr lang="en-IN"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A829CCAC-2D7F-033E-4797-B97659041337}"/>
              </a:ext>
            </a:extLst>
          </p:cNvPr>
          <p:cNvSpPr txBox="1"/>
          <p:nvPr/>
        </p:nvSpPr>
        <p:spPr>
          <a:xfrm>
            <a:off x="7777424" y="783771"/>
            <a:ext cx="3905494" cy="369332"/>
          </a:xfrm>
          <a:prstGeom prst="rect">
            <a:avLst/>
          </a:prstGeom>
          <a:noFill/>
        </p:spPr>
        <p:txBody>
          <a:bodyPr wrap="square" rtlCol="0">
            <a:spAutoFit/>
          </a:bodyPr>
          <a:lstStyle/>
          <a:p>
            <a:r>
              <a:rPr lang="en-IN" dirty="0"/>
              <a:t>Filtered </a:t>
            </a:r>
          </a:p>
        </p:txBody>
      </p:sp>
      <p:sp>
        <p:nvSpPr>
          <p:cNvPr id="3" name="TextBox 2">
            <a:extLst>
              <a:ext uri="{FF2B5EF4-FFF2-40B4-BE49-F238E27FC236}">
                <a16:creationId xmlns:a16="http://schemas.microsoft.com/office/drawing/2014/main" id="{FD009399-E3C5-7236-A639-E13EA25BBE64}"/>
              </a:ext>
            </a:extLst>
          </p:cNvPr>
          <p:cNvSpPr txBox="1"/>
          <p:nvPr/>
        </p:nvSpPr>
        <p:spPr>
          <a:xfrm>
            <a:off x="486383" y="447472"/>
            <a:ext cx="11219234" cy="5216813"/>
          </a:xfrm>
          <a:prstGeom prst="rect">
            <a:avLst/>
          </a:prstGeom>
          <a:noFill/>
        </p:spPr>
        <p:txBody>
          <a:bodyPr wrap="square" rtlCol="0">
            <a:spAutoFit/>
          </a:bodyPr>
          <a:lstStyle/>
          <a:p>
            <a:pPr marL="360363" indent="-360363">
              <a:buAutoNum type="arabicParenR" startAt="3"/>
            </a:pPr>
            <a:r>
              <a:rPr lang="en-IN" sz="1800" b="1" dirty="0">
                <a:solidFill>
                  <a:srgbClr val="FF0000"/>
                </a:solidFill>
                <a:latin typeface="Times New Roman" panose="02020603050405020304" pitchFamily="18" charset="0"/>
              </a:rPr>
              <a:t>Pig Latin</a:t>
            </a:r>
          </a:p>
          <a:p>
            <a:pPr marL="534988">
              <a:lnSpc>
                <a:spcPct val="150000"/>
              </a:lnSpc>
              <a:buFont typeface="Wingdings" panose="05000000000000000000" pitchFamily="2" charset="2"/>
              <a:buChar char="v"/>
            </a:pPr>
            <a:r>
              <a:rPr lang="en-IN" b="1" dirty="0">
                <a:solidFill>
                  <a:srgbClr val="FF0000"/>
                </a:solidFill>
                <a:latin typeface="Times New Roman" panose="02020603050405020304" pitchFamily="18" charset="0"/>
              </a:rPr>
              <a:t>	</a:t>
            </a:r>
            <a:r>
              <a:rPr lang="en-IN" dirty="0">
                <a:solidFill>
                  <a:schemeClr val="bg2"/>
                </a:solidFill>
                <a:latin typeface="Times New Roman" panose="02020603050405020304" pitchFamily="18" charset="0"/>
              </a:rPr>
              <a:t>Pig Latin is the Language used in Pig </a:t>
            </a:r>
          </a:p>
          <a:p>
            <a:pPr marL="534988">
              <a:lnSpc>
                <a:spcPct val="150000"/>
              </a:lnSpc>
              <a:buFont typeface="Wingdings" panose="05000000000000000000" pitchFamily="2" charset="2"/>
              <a:buChar char="v"/>
            </a:pPr>
            <a:r>
              <a:rPr lang="en-IN" sz="1800" dirty="0">
                <a:solidFill>
                  <a:schemeClr val="bg2"/>
                </a:solidFill>
                <a:latin typeface="Times New Roman" panose="02020603050405020304" pitchFamily="18" charset="0"/>
              </a:rPr>
              <a:t>	Pig Latin Structure includes</a:t>
            </a:r>
          </a:p>
          <a:p>
            <a:pPr marL="534988">
              <a:lnSpc>
                <a:spcPct val="150000"/>
              </a:lnSpc>
            </a:pPr>
            <a:r>
              <a:rPr lang="en-IN" dirty="0">
                <a:solidFill>
                  <a:schemeClr val="bg2"/>
                </a:solidFill>
                <a:latin typeface="Times New Roman" panose="02020603050405020304" pitchFamily="18" charset="0"/>
              </a:rPr>
              <a:t>	3.1)	Comments</a:t>
            </a:r>
          </a:p>
          <a:p>
            <a:pPr marL="534988">
              <a:lnSpc>
                <a:spcPct val="150000"/>
              </a:lnSpc>
            </a:pPr>
            <a:r>
              <a:rPr lang="en-IN" dirty="0">
                <a:solidFill>
                  <a:schemeClr val="bg2"/>
                </a:solidFill>
                <a:latin typeface="Times New Roman" panose="02020603050405020304" pitchFamily="18" charset="0"/>
              </a:rPr>
              <a:t>	3.2)	Statements</a:t>
            </a:r>
          </a:p>
          <a:p>
            <a:pPr marL="534988">
              <a:lnSpc>
                <a:spcPct val="150000"/>
              </a:lnSpc>
            </a:pPr>
            <a:r>
              <a:rPr lang="en-IN" dirty="0">
                <a:solidFill>
                  <a:schemeClr val="bg2"/>
                </a:solidFill>
                <a:latin typeface="Times New Roman" panose="02020603050405020304" pitchFamily="18" charset="0"/>
              </a:rPr>
              <a:t>3.1)	 Comments</a:t>
            </a:r>
          </a:p>
          <a:p>
            <a:pPr marL="820738" indent="-285750">
              <a:lnSpc>
                <a:spcPct val="150000"/>
              </a:lnSpc>
              <a:buFont typeface="Wingdings" panose="05000000000000000000" pitchFamily="2" charset="2"/>
              <a:buChar char="v"/>
            </a:pPr>
            <a:r>
              <a:rPr lang="en-US" b="0" i="0" dirty="0">
                <a:solidFill>
                  <a:srgbClr val="13343B"/>
                </a:solidFill>
                <a:effectLst/>
                <a:latin typeface="Cambria" panose="02040503050406030204" pitchFamily="18" charset="0"/>
                <a:ea typeface="Cambria" panose="02040503050406030204" pitchFamily="18" charset="0"/>
              </a:rPr>
              <a:t>Proper use of commenting can make code maintenance much easier, as well as helps finding bugs faster.</a:t>
            </a:r>
          </a:p>
          <a:p>
            <a:pPr marL="820738" indent="-285750">
              <a:lnSpc>
                <a:spcPct val="150000"/>
              </a:lnSpc>
              <a:buFont typeface="Wingdings" panose="05000000000000000000" pitchFamily="2" charset="2"/>
              <a:buChar char="v"/>
            </a:pPr>
            <a:r>
              <a:rPr kumimoji="0" lang="en-US" altLang="en-US" sz="1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Pig Latin has two types of comment operators: </a:t>
            </a:r>
          </a:p>
          <a:p>
            <a:pPr marL="534988">
              <a:lnSpc>
                <a:spcPct val="150000"/>
              </a:lnSpc>
            </a:pPr>
            <a:r>
              <a:rPr lang="en-US" altLang="en-US" dirty="0">
                <a:solidFill>
                  <a:srgbClr val="333333"/>
                </a:solidFill>
                <a:latin typeface="Times New Roman" panose="02020603050405020304" pitchFamily="18" charset="0"/>
                <a:cs typeface="Times New Roman" panose="02020603050405020304" pitchFamily="18" charset="0"/>
              </a:rPr>
              <a:t>	1)	</a:t>
            </a:r>
            <a:r>
              <a:rPr kumimoji="0" lang="en-US" altLang="en-US" sz="1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SQL-style single-line comments (</a:t>
            </a:r>
            <a:r>
              <a:rPr kumimoji="0" lang="en-US" altLang="en-US" sz="1800" b="0" i="0" u="none" strike="noStrike" cap="none" normalizeH="0" baseline="0" dirty="0">
                <a:ln>
                  <a:noFill/>
                </a:ln>
                <a:solidFill>
                  <a:srgbClr val="333333"/>
                </a:solidFill>
                <a:effectLst/>
                <a:latin typeface="Ubuntu Mono" panose="020B0509030602030204" pitchFamily="49" charset="0"/>
              </a:rPr>
              <a:t>--</a:t>
            </a:r>
            <a:r>
              <a:rPr kumimoji="0" lang="en-US" altLang="en-US" sz="1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 and </a:t>
            </a:r>
          </a:p>
          <a:p>
            <a:pPr marL="534988">
              <a:lnSpc>
                <a:spcPct val="150000"/>
              </a:lnSpc>
            </a:pPr>
            <a:r>
              <a:rPr lang="en-US" altLang="en-US" dirty="0">
                <a:solidFill>
                  <a:srgbClr val="333333"/>
                </a:solidFill>
                <a:latin typeface="Times New Roman" panose="02020603050405020304" pitchFamily="18" charset="0"/>
                <a:cs typeface="Times New Roman" panose="02020603050405020304" pitchFamily="18" charset="0"/>
              </a:rPr>
              <a:t>	2)	</a:t>
            </a:r>
            <a:r>
              <a:rPr kumimoji="0" lang="en-US" altLang="en-US" sz="1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Java-style multiline comments (</a:t>
            </a:r>
            <a:r>
              <a:rPr kumimoji="0" lang="en-US" altLang="en-US" sz="1800" b="0" i="0" u="none" strike="noStrike" cap="none" normalizeH="0" baseline="0" dirty="0">
                <a:ln>
                  <a:noFill/>
                </a:ln>
                <a:solidFill>
                  <a:srgbClr val="333333"/>
                </a:solidFill>
                <a:effectLst/>
                <a:latin typeface="Ubuntu Mono" panose="020B0509030602030204" pitchFamily="49" charset="0"/>
              </a:rPr>
              <a:t>/* */</a:t>
            </a:r>
            <a:r>
              <a:rPr kumimoji="0" lang="en-US" altLang="en-US" sz="18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a:t>
            </a:r>
            <a:r>
              <a:rPr kumimoji="0" lang="en-US" altLang="en-US" sz="9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534988">
              <a:lnSpc>
                <a:spcPct val="150000"/>
              </a:lnSpc>
            </a:pPr>
            <a:br>
              <a:rPr lang="en-US" b="0" i="0" u="none" strike="noStrike" dirty="0">
                <a:solidFill>
                  <a:srgbClr val="13343B"/>
                </a:solidFill>
                <a:effectLst/>
                <a:latin typeface="Cambria" panose="02040503050406030204" pitchFamily="18" charset="0"/>
                <a:ea typeface="Cambria" panose="02040503050406030204" pitchFamily="18" charset="0"/>
                <a:hlinkClick r:id="rId3"/>
              </a:rPr>
            </a:br>
            <a:endParaRPr lang="en-IN" dirty="0">
              <a:solidFill>
                <a:srgbClr val="FF0000"/>
              </a:solidFill>
              <a:latin typeface="Cambria" panose="02040503050406030204" pitchFamily="18" charset="0"/>
              <a:ea typeface="Cambria" panose="02040503050406030204" pitchFamily="18" charset="0"/>
            </a:endParaRPr>
          </a:p>
          <a:p>
            <a:endParaRPr lang="en-IN" dirty="0"/>
          </a:p>
        </p:txBody>
      </p:sp>
    </p:spTree>
    <p:extLst>
      <p:ext uri="{BB962C8B-B14F-4D97-AF65-F5344CB8AC3E}">
        <p14:creationId xmlns:p14="http://schemas.microsoft.com/office/powerpoint/2010/main" val="356553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id="{19B45343-353D-A5AC-2EB5-7046A4221892}"/>
              </a:ext>
            </a:extLst>
          </p:cNvPr>
          <p:cNvSpPr txBox="1"/>
          <p:nvPr/>
        </p:nvSpPr>
        <p:spPr>
          <a:xfrm>
            <a:off x="486383" y="1021404"/>
            <a:ext cx="11196536" cy="456472"/>
          </a:xfrm>
          <a:prstGeom prst="rect">
            <a:avLst/>
          </a:prstGeom>
          <a:noFill/>
        </p:spPr>
        <p:txBody>
          <a:bodyPr wrap="square" rtlCol="0">
            <a:spAutoFit/>
          </a:bodyPr>
          <a:lstStyle/>
          <a:p>
            <a:pPr algn="just">
              <a:lnSpc>
                <a:spcPct val="150000"/>
              </a:lnSpc>
            </a:pPr>
            <a:endParaRPr lang="en-IN"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A829CCAC-2D7F-033E-4797-B97659041337}"/>
              </a:ext>
            </a:extLst>
          </p:cNvPr>
          <p:cNvSpPr txBox="1"/>
          <p:nvPr/>
        </p:nvSpPr>
        <p:spPr>
          <a:xfrm>
            <a:off x="7777424" y="783771"/>
            <a:ext cx="3905494" cy="369332"/>
          </a:xfrm>
          <a:prstGeom prst="rect">
            <a:avLst/>
          </a:prstGeom>
          <a:noFill/>
        </p:spPr>
        <p:txBody>
          <a:bodyPr wrap="square" rtlCol="0">
            <a:spAutoFit/>
          </a:bodyPr>
          <a:lstStyle/>
          <a:p>
            <a:r>
              <a:rPr lang="en-IN" dirty="0"/>
              <a:t>Filtered </a:t>
            </a:r>
          </a:p>
        </p:txBody>
      </p:sp>
      <p:sp>
        <p:nvSpPr>
          <p:cNvPr id="3" name="TextBox 2">
            <a:extLst>
              <a:ext uri="{FF2B5EF4-FFF2-40B4-BE49-F238E27FC236}">
                <a16:creationId xmlns:a16="http://schemas.microsoft.com/office/drawing/2014/main" id="{FD009399-E3C5-7236-A639-E13EA25BBE64}"/>
              </a:ext>
            </a:extLst>
          </p:cNvPr>
          <p:cNvSpPr txBox="1"/>
          <p:nvPr/>
        </p:nvSpPr>
        <p:spPr>
          <a:xfrm>
            <a:off x="366407" y="307578"/>
            <a:ext cx="11423515" cy="5770811"/>
          </a:xfrm>
          <a:prstGeom prst="rect">
            <a:avLst/>
          </a:prstGeom>
          <a:noFill/>
        </p:spPr>
        <p:txBody>
          <a:bodyPr wrap="square" rtlCol="0">
            <a:spAutoFit/>
          </a:bodyPr>
          <a:lstStyle/>
          <a:p>
            <a:pPr>
              <a:lnSpc>
                <a:spcPct val="150000"/>
              </a:lnSpc>
            </a:pPr>
            <a:r>
              <a:rPr lang="en-IN" dirty="0">
                <a:solidFill>
                  <a:schemeClr val="bg2"/>
                </a:solidFill>
                <a:latin typeface="Cambria" panose="02040503050406030204" pitchFamily="18" charset="0"/>
                <a:ea typeface="Cambria" panose="02040503050406030204" pitchFamily="18" charset="0"/>
              </a:rPr>
              <a:t>3.2)	</a:t>
            </a:r>
            <a:r>
              <a:rPr lang="en-IN" dirty="0">
                <a:solidFill>
                  <a:schemeClr val="bg2"/>
                </a:solidFill>
                <a:highlight>
                  <a:srgbClr val="FFFF00"/>
                </a:highlight>
                <a:latin typeface="Cambria" panose="02040503050406030204" pitchFamily="18" charset="0"/>
                <a:ea typeface="Cambria" panose="02040503050406030204" pitchFamily="18" charset="0"/>
              </a:rPr>
              <a:t>Statements	</a:t>
            </a:r>
          </a:p>
          <a:p>
            <a:pPr algn="l" fontAlgn="base">
              <a:lnSpc>
                <a:spcPct val="150000"/>
              </a:lnSpc>
            </a:pPr>
            <a:r>
              <a:rPr lang="en-US" b="0" i="0" dirty="0">
                <a:solidFill>
                  <a:srgbClr val="444444"/>
                </a:solidFill>
                <a:effectLst/>
                <a:latin typeface="Cambria" panose="02040503050406030204" pitchFamily="18" charset="0"/>
                <a:ea typeface="Cambria" panose="02040503050406030204" pitchFamily="18" charset="0"/>
              </a:rPr>
              <a:t>	The statements are the basic constructs while processing data using Pig Latin.</a:t>
            </a:r>
          </a:p>
          <a:p>
            <a:pPr marL="1200150" lvl="2" indent="-285750" fontAlgn="base">
              <a:lnSpc>
                <a:spcPct val="150000"/>
              </a:lnSpc>
              <a:buFont typeface="Wingdings" panose="05000000000000000000" pitchFamily="2" charset="2"/>
              <a:buChar char="v"/>
            </a:pPr>
            <a:r>
              <a:rPr lang="en-US" b="0" i="0" dirty="0">
                <a:solidFill>
                  <a:srgbClr val="444444"/>
                </a:solidFill>
                <a:effectLst/>
                <a:latin typeface="Cambria" panose="02040503050406030204" pitchFamily="18" charset="0"/>
                <a:ea typeface="Cambria" panose="02040503050406030204" pitchFamily="18" charset="0"/>
              </a:rPr>
              <a:t>The statements can work with relations including expressions and schemas.</a:t>
            </a:r>
          </a:p>
          <a:p>
            <a:pPr marL="1200150" lvl="2" indent="-285750" fontAlgn="base">
              <a:lnSpc>
                <a:spcPct val="150000"/>
              </a:lnSpc>
              <a:buFont typeface="Wingdings" panose="05000000000000000000" pitchFamily="2" charset="2"/>
              <a:buChar char="v"/>
            </a:pPr>
            <a:r>
              <a:rPr lang="en-US" b="0" i="0" dirty="0">
                <a:solidFill>
                  <a:srgbClr val="444444"/>
                </a:solidFill>
                <a:effectLst/>
                <a:latin typeface="Cambria" panose="02040503050406030204" pitchFamily="18" charset="0"/>
                <a:ea typeface="Cambria" panose="02040503050406030204" pitchFamily="18" charset="0"/>
              </a:rPr>
              <a:t>However, every statement terminate with a semicolon (;).</a:t>
            </a:r>
          </a:p>
          <a:p>
            <a:pPr marL="1200150" lvl="2" indent="-285750" fontAlgn="base">
              <a:lnSpc>
                <a:spcPct val="150000"/>
              </a:lnSpc>
              <a:buFont typeface="Wingdings" panose="05000000000000000000" pitchFamily="2" charset="2"/>
              <a:buChar char="v"/>
            </a:pPr>
            <a:r>
              <a:rPr lang="en-US" b="0" i="0" dirty="0">
                <a:solidFill>
                  <a:srgbClr val="444444"/>
                </a:solidFill>
                <a:effectLst/>
                <a:latin typeface="Cambria" panose="02040503050406030204" pitchFamily="18" charset="0"/>
                <a:ea typeface="Cambria" panose="02040503050406030204" pitchFamily="18" charset="0"/>
              </a:rPr>
              <a:t>We will perform different operations using Pig Latin operators.</a:t>
            </a:r>
          </a:p>
          <a:p>
            <a:pPr marL="1200150" lvl="2" indent="-285750" fontAlgn="base">
              <a:lnSpc>
                <a:spcPct val="150000"/>
              </a:lnSpc>
              <a:buFont typeface="Wingdings" panose="05000000000000000000" pitchFamily="2" charset="2"/>
              <a:buChar char="v"/>
            </a:pPr>
            <a:r>
              <a:rPr lang="en-US" b="0" i="0" dirty="0">
                <a:solidFill>
                  <a:srgbClr val="444444"/>
                </a:solidFill>
                <a:effectLst/>
                <a:latin typeface="Cambria" panose="02040503050406030204" pitchFamily="18" charset="0"/>
                <a:ea typeface="Cambria" panose="02040503050406030204" pitchFamily="18" charset="0"/>
              </a:rPr>
              <a:t>Pig Latin statements inputs a relation and produces some other relation as output.</a:t>
            </a:r>
          </a:p>
          <a:p>
            <a:pPr marL="1200150" lvl="2" indent="-285750" fontAlgn="base">
              <a:lnSpc>
                <a:spcPct val="150000"/>
              </a:lnSpc>
              <a:buFont typeface="Wingdings" panose="05000000000000000000" pitchFamily="2" charset="2"/>
              <a:buChar char="v"/>
            </a:pPr>
            <a:r>
              <a:rPr lang="en-IN" dirty="0">
                <a:solidFill>
                  <a:schemeClr val="bg2"/>
                </a:solidFill>
                <a:latin typeface="Cambria" panose="02040503050406030204" pitchFamily="18" charset="0"/>
                <a:ea typeface="Cambria" panose="02040503050406030204" pitchFamily="18" charset="0"/>
              </a:rPr>
              <a:t>As a Pig Latin Program is executed ,each statement is parsed in turn If there are syntax errors or other problems, such as undefined aliases, the interpreter will halt and display an error message.</a:t>
            </a:r>
          </a:p>
          <a:p>
            <a:pPr marL="1200150" lvl="2" indent="-285750" fontAlgn="base">
              <a:lnSpc>
                <a:spcPct val="150000"/>
              </a:lnSpc>
              <a:buFont typeface="Wingdings" panose="05000000000000000000" pitchFamily="2" charset="2"/>
              <a:buChar char="v"/>
            </a:pPr>
            <a:r>
              <a:rPr lang="en-IN" dirty="0">
                <a:solidFill>
                  <a:schemeClr val="bg2"/>
                </a:solidFill>
                <a:latin typeface="Cambria" panose="02040503050406030204" pitchFamily="18" charset="0"/>
                <a:ea typeface="Cambria" panose="02040503050406030204" pitchFamily="18" charset="0"/>
              </a:rPr>
              <a:t>The Interpreter builds a logical plan for every relational operation, which forms the core of a pig Latin program.</a:t>
            </a:r>
          </a:p>
          <a:p>
            <a:pPr marL="1200150" lvl="2" indent="-285750" fontAlgn="base">
              <a:lnSpc>
                <a:spcPct val="150000"/>
              </a:lnSpc>
              <a:buFont typeface="Wingdings" panose="05000000000000000000" pitchFamily="2" charset="2"/>
              <a:buChar char="v"/>
            </a:pPr>
            <a:r>
              <a:rPr lang="en-IN" dirty="0">
                <a:solidFill>
                  <a:schemeClr val="bg2"/>
                </a:solidFill>
                <a:latin typeface="Cambria" panose="02040503050406030204" pitchFamily="18" charset="0"/>
                <a:ea typeface="Cambria" panose="02040503050406030204" pitchFamily="18" charset="0"/>
              </a:rPr>
              <a:t>The Logical Plan for the statement is added to the logical plan for the program to far, and then the interpreter moves on to the next statement</a:t>
            </a:r>
          </a:p>
          <a:p>
            <a:pPr>
              <a:lnSpc>
                <a:spcPct val="150000"/>
              </a:lnSpc>
            </a:pPr>
            <a:endParaRPr lang="en-IN" dirty="0">
              <a:solidFill>
                <a:schemeClr val="bg2"/>
              </a:solidFill>
              <a:latin typeface="Cambria" panose="02040503050406030204" pitchFamily="18" charset="0"/>
              <a:ea typeface="Cambria" panose="02040503050406030204" pitchFamily="18" charset="0"/>
            </a:endParaRPr>
          </a:p>
          <a:p>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37970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 name="TextBox 12">
            <a:extLst>
              <a:ext uri="{FF2B5EF4-FFF2-40B4-BE49-F238E27FC236}">
                <a16:creationId xmlns:a16="http://schemas.microsoft.com/office/drawing/2014/main" id="{788BEF3B-F4A2-3B11-3C84-388A173DAFE7}"/>
              </a:ext>
            </a:extLst>
          </p:cNvPr>
          <p:cNvSpPr txBox="1"/>
          <p:nvPr/>
        </p:nvSpPr>
        <p:spPr>
          <a:xfrm>
            <a:off x="436891" y="486383"/>
            <a:ext cx="10943617" cy="6273449"/>
          </a:xfrm>
          <a:prstGeom prst="rect">
            <a:avLst/>
          </a:prstGeom>
          <a:noFill/>
        </p:spPr>
        <p:txBody>
          <a:bodyPr wrap="square" rtlCol="0">
            <a:spAutoFit/>
          </a:bodyPr>
          <a:lstStyle/>
          <a:p>
            <a:pPr marL="546100" indent="-371475" algn="just">
              <a:lnSpc>
                <a:spcPct val="150000"/>
              </a:lnSpc>
              <a:buFont typeface="Wingdings" panose="05000000000000000000" pitchFamily="2" charset="2"/>
              <a:buChar char="v"/>
            </a:pPr>
            <a:r>
              <a:rPr lang="en-IN" dirty="0">
                <a:solidFill>
                  <a:schemeClr val="bg2"/>
                </a:solidFill>
                <a:latin typeface="Cambria" panose="02040503050406030204" pitchFamily="18" charset="0"/>
                <a:ea typeface="Cambria" panose="02040503050406030204" pitchFamily="18" charset="0"/>
              </a:rPr>
              <a:t>Its important to note that no data processing takes place while the logical plan of the program is being constructed</a:t>
            </a:r>
          </a:p>
          <a:p>
            <a:pPr marL="546100" indent="-371475" algn="just">
              <a:lnSpc>
                <a:spcPct val="150000"/>
              </a:lnSpc>
              <a:buFont typeface="Wingdings" panose="05000000000000000000" pitchFamily="2" charset="2"/>
              <a:buChar char="v"/>
            </a:pPr>
            <a:r>
              <a:rPr lang="en-IN" dirty="0">
                <a:solidFill>
                  <a:schemeClr val="bg2"/>
                </a:solidFill>
                <a:latin typeface="Cambria" panose="02040503050406030204" pitchFamily="18" charset="0"/>
                <a:ea typeface="Cambria" panose="02040503050406030204" pitchFamily="18" charset="0"/>
              </a:rPr>
              <a:t>When the Pig Latin interpreter sees the first line containing the load statement. It conforms that it is syntactically and semantically correct and adds it to the logical plan, but it does not load the data from the file .Indeed, where would it load it? Into </a:t>
            </a:r>
            <a:r>
              <a:rPr lang="en-IN" dirty="0" err="1">
                <a:solidFill>
                  <a:schemeClr val="bg2"/>
                </a:solidFill>
                <a:latin typeface="Cambria" panose="02040503050406030204" pitchFamily="18" charset="0"/>
                <a:ea typeface="Cambria" panose="02040503050406030204" pitchFamily="18" charset="0"/>
              </a:rPr>
              <a:t>memory?even</a:t>
            </a:r>
            <a:r>
              <a:rPr lang="en-IN" dirty="0">
                <a:solidFill>
                  <a:schemeClr val="bg2"/>
                </a:solidFill>
                <a:latin typeface="Cambria" panose="02040503050406030204" pitchFamily="18" charset="0"/>
                <a:ea typeface="Cambria" panose="02040503050406030204" pitchFamily="18" charset="0"/>
              </a:rPr>
              <a:t> if it did fit into memory, what would it do with data</a:t>
            </a:r>
          </a:p>
          <a:p>
            <a:pPr marL="546100" indent="-371475" algn="just">
              <a:lnSpc>
                <a:spcPct val="150000"/>
              </a:lnSpc>
              <a:buFont typeface="Wingdings" panose="05000000000000000000" pitchFamily="2" charset="2"/>
              <a:buChar char="v"/>
            </a:pPr>
            <a:r>
              <a:rPr lang="en-IN" dirty="0">
                <a:solidFill>
                  <a:schemeClr val="bg2"/>
                </a:solidFill>
                <a:latin typeface="Cambria" panose="02040503050406030204" pitchFamily="18" charset="0"/>
                <a:ea typeface="Cambria" panose="02040503050406030204" pitchFamily="18" charset="0"/>
              </a:rPr>
              <a:t>Similarly , pig validates GROUP and FOREACH statements and adds them to the logical plan without executing them</a:t>
            </a:r>
          </a:p>
          <a:p>
            <a:pPr marL="546100" indent="-371475" algn="just">
              <a:lnSpc>
                <a:spcPct val="150000"/>
              </a:lnSpc>
              <a:buFont typeface="Wingdings" panose="05000000000000000000" pitchFamily="2" charset="2"/>
              <a:buChar char="v"/>
            </a:pPr>
            <a:r>
              <a:rPr lang="en-IN" dirty="0">
                <a:solidFill>
                  <a:schemeClr val="bg2"/>
                </a:solidFill>
                <a:latin typeface="Cambria" panose="02040503050406030204" pitchFamily="18" charset="0"/>
                <a:ea typeface="Cambria" panose="02040503050406030204" pitchFamily="18" charset="0"/>
              </a:rPr>
              <a:t>The Trigger for Pig to start execution is the Dump statement</a:t>
            </a:r>
          </a:p>
          <a:p>
            <a:pPr marL="546100" indent="-371475" algn="just">
              <a:lnSpc>
                <a:spcPct val="150000"/>
              </a:lnSpc>
              <a:buFont typeface="Wingdings" panose="05000000000000000000" pitchFamily="2" charset="2"/>
              <a:buChar char="v"/>
            </a:pPr>
            <a:r>
              <a:rPr lang="en-IN" dirty="0">
                <a:solidFill>
                  <a:schemeClr val="bg2"/>
                </a:solidFill>
                <a:latin typeface="Cambria" panose="02040503050406030204" pitchFamily="18" charset="0"/>
                <a:ea typeface="Cambria" panose="02040503050406030204" pitchFamily="18" charset="0"/>
              </a:rPr>
              <a:t>At that point, the logical plan is compiled into a physical plan and executed.</a:t>
            </a:r>
          </a:p>
          <a:p>
            <a:pPr marL="546100" indent="-371475" algn="just">
              <a:lnSpc>
                <a:spcPct val="150000"/>
              </a:lnSpc>
              <a:buFont typeface="Wingdings" panose="05000000000000000000" pitchFamily="2" charset="2"/>
              <a:buChar char="v"/>
            </a:pPr>
            <a:r>
              <a:rPr lang="en-IN" dirty="0">
                <a:solidFill>
                  <a:schemeClr val="bg2"/>
                </a:solidFill>
                <a:latin typeface="Cambria" panose="02040503050406030204" pitchFamily="18" charset="0"/>
                <a:ea typeface="Cambria" panose="02040503050406030204" pitchFamily="18" charset="0"/>
              </a:rPr>
              <a:t>Pig Latin Statements Includes </a:t>
            </a:r>
          </a:p>
          <a:p>
            <a:pPr marL="1003300" lvl="1" indent="-371475" algn="just">
              <a:lnSpc>
                <a:spcPct val="150000"/>
              </a:lnSpc>
              <a:buFont typeface="+mj-lt"/>
              <a:buAutoNum type="arabicParenR"/>
            </a:pPr>
            <a:r>
              <a:rPr lang="en-IN" dirty="0">
                <a:solidFill>
                  <a:schemeClr val="bg2"/>
                </a:solidFill>
                <a:latin typeface="Cambria" panose="02040503050406030204" pitchFamily="18" charset="0"/>
                <a:ea typeface="Cambria" panose="02040503050406030204" pitchFamily="18" charset="0"/>
              </a:rPr>
              <a:t>Operators</a:t>
            </a:r>
          </a:p>
          <a:p>
            <a:pPr marL="1003300" lvl="1" indent="-371475" algn="just">
              <a:lnSpc>
                <a:spcPct val="150000"/>
              </a:lnSpc>
              <a:buFont typeface="+mj-lt"/>
              <a:buAutoNum type="arabicParenR"/>
            </a:pPr>
            <a:r>
              <a:rPr lang="en-IN" dirty="0">
                <a:solidFill>
                  <a:schemeClr val="bg2"/>
                </a:solidFill>
                <a:latin typeface="Cambria" panose="02040503050406030204" pitchFamily="18" charset="0"/>
                <a:ea typeface="Cambria" panose="02040503050406030204" pitchFamily="18" charset="0"/>
              </a:rPr>
              <a:t>Commands</a:t>
            </a:r>
          </a:p>
          <a:p>
            <a:pPr marL="1003300" lvl="1" indent="-371475" algn="just">
              <a:lnSpc>
                <a:spcPct val="150000"/>
              </a:lnSpc>
              <a:buFont typeface="+mj-lt"/>
              <a:buAutoNum type="arabicParenR"/>
            </a:pPr>
            <a:r>
              <a:rPr lang="en-IN" dirty="0">
                <a:solidFill>
                  <a:schemeClr val="bg2"/>
                </a:solidFill>
                <a:latin typeface="Cambria" panose="02040503050406030204" pitchFamily="18" charset="0"/>
                <a:ea typeface="Cambria" panose="02040503050406030204" pitchFamily="18" charset="0"/>
              </a:rPr>
              <a:t>Functions</a:t>
            </a:r>
          </a:p>
          <a:p>
            <a:pPr marL="546100" indent="-546100" algn="just">
              <a:lnSpc>
                <a:spcPct val="150000"/>
              </a:lnSpc>
              <a:buFont typeface="Wingdings" panose="05000000000000000000" pitchFamily="2" charset="2"/>
              <a:buChar char="v"/>
            </a:pPr>
            <a:endParaRPr lang="en-IN"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94689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id="{19B45343-353D-A5AC-2EB5-7046A4221892}"/>
              </a:ext>
            </a:extLst>
          </p:cNvPr>
          <p:cNvSpPr txBox="1"/>
          <p:nvPr/>
        </p:nvSpPr>
        <p:spPr>
          <a:xfrm>
            <a:off x="486383" y="1021404"/>
            <a:ext cx="11196536" cy="456472"/>
          </a:xfrm>
          <a:prstGeom prst="rect">
            <a:avLst/>
          </a:prstGeom>
          <a:noFill/>
        </p:spPr>
        <p:txBody>
          <a:bodyPr wrap="square" rtlCol="0">
            <a:spAutoFit/>
          </a:bodyPr>
          <a:lstStyle/>
          <a:p>
            <a:pPr algn="just">
              <a:lnSpc>
                <a:spcPct val="150000"/>
              </a:lnSpc>
            </a:pPr>
            <a:endParaRPr lang="en-IN" dirty="0">
              <a:latin typeface="Cambria" panose="02040503050406030204" pitchFamily="18" charset="0"/>
              <a:ea typeface="Cambria" panose="02040503050406030204" pitchFamily="18" charset="0"/>
            </a:endParaRPr>
          </a:p>
        </p:txBody>
      </p:sp>
      <p:cxnSp>
        <p:nvCxnSpPr>
          <p:cNvPr id="11" name="Straight Arrow Connector 10">
            <a:extLst>
              <a:ext uri="{FF2B5EF4-FFF2-40B4-BE49-F238E27FC236}">
                <a16:creationId xmlns:a16="http://schemas.microsoft.com/office/drawing/2014/main" id="{70084FCC-3218-50F1-3068-95E51E8D0481}"/>
              </a:ext>
            </a:extLst>
          </p:cNvPr>
          <p:cNvCxnSpPr>
            <a:cxnSpLocks/>
          </p:cNvCxnSpPr>
          <p:nvPr/>
        </p:nvCxnSpPr>
        <p:spPr>
          <a:xfrm>
            <a:off x="6664960" y="2353500"/>
            <a:ext cx="3535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B3E59B91-4125-5F68-E09E-AB57670029D9}"/>
              </a:ext>
            </a:extLst>
          </p:cNvPr>
          <p:cNvPicPr>
            <a:picLocks noChangeAspect="1"/>
          </p:cNvPicPr>
          <p:nvPr/>
        </p:nvPicPr>
        <p:blipFill>
          <a:blip r:embed="rId3"/>
          <a:stretch>
            <a:fillRect/>
          </a:stretch>
        </p:blipFill>
        <p:spPr>
          <a:xfrm>
            <a:off x="778213" y="651753"/>
            <a:ext cx="10573966" cy="5486400"/>
          </a:xfrm>
          <a:prstGeom prst="rect">
            <a:avLst/>
          </a:prstGeom>
        </p:spPr>
      </p:pic>
    </p:spTree>
    <p:extLst>
      <p:ext uri="{BB962C8B-B14F-4D97-AF65-F5344CB8AC3E}">
        <p14:creationId xmlns:p14="http://schemas.microsoft.com/office/powerpoint/2010/main" val="3439254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7" name="Rectangle 6">
            <a:extLst>
              <a:ext uri="{FF2B5EF4-FFF2-40B4-BE49-F238E27FC236}">
                <a16:creationId xmlns:a16="http://schemas.microsoft.com/office/drawing/2014/main" id="{7B4E6621-2E6F-6AA6-B387-C3E7577573A1}"/>
              </a:ext>
            </a:extLst>
          </p:cNvPr>
          <p:cNvSpPr/>
          <p:nvPr/>
        </p:nvSpPr>
        <p:spPr>
          <a:xfrm>
            <a:off x="1175430" y="2335037"/>
            <a:ext cx="984115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 &amp;7 </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Statements &amp; operators </a:t>
            </a:r>
          </a:p>
        </p:txBody>
      </p:sp>
    </p:spTree>
    <p:extLst>
      <p:ext uri="{BB962C8B-B14F-4D97-AF65-F5344CB8AC3E}">
        <p14:creationId xmlns:p14="http://schemas.microsoft.com/office/powerpoint/2010/main" val="396294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pSp>
        <p:nvGrpSpPr>
          <p:cNvPr id="98" name="Group 97">
            <a:extLst>
              <a:ext uri="{FF2B5EF4-FFF2-40B4-BE49-F238E27FC236}">
                <a16:creationId xmlns:a16="http://schemas.microsoft.com/office/drawing/2014/main" id="{C2F78D6B-FCDE-9FFC-6ACB-D4693B80168B}"/>
              </a:ext>
            </a:extLst>
          </p:cNvPr>
          <p:cNvGrpSpPr/>
          <p:nvPr/>
        </p:nvGrpSpPr>
        <p:grpSpPr>
          <a:xfrm>
            <a:off x="642026" y="1050587"/>
            <a:ext cx="11196536" cy="3880292"/>
            <a:chOff x="486383" y="583660"/>
            <a:chExt cx="11196536" cy="3880292"/>
          </a:xfrm>
        </p:grpSpPr>
        <p:sp>
          <p:nvSpPr>
            <p:cNvPr id="2" name="TextBox 1">
              <a:extLst>
                <a:ext uri="{FF2B5EF4-FFF2-40B4-BE49-F238E27FC236}">
                  <a16:creationId xmlns:a16="http://schemas.microsoft.com/office/drawing/2014/main" id="{19B45343-353D-A5AC-2EB5-7046A4221892}"/>
                </a:ext>
              </a:extLst>
            </p:cNvPr>
            <p:cNvSpPr txBox="1"/>
            <p:nvPr/>
          </p:nvSpPr>
          <p:spPr>
            <a:xfrm>
              <a:off x="486383" y="1021404"/>
              <a:ext cx="11196536" cy="456472"/>
            </a:xfrm>
            <a:prstGeom prst="rect">
              <a:avLst/>
            </a:prstGeom>
            <a:noFill/>
          </p:spPr>
          <p:txBody>
            <a:bodyPr wrap="square" rtlCol="0">
              <a:spAutoFit/>
            </a:bodyPr>
            <a:lstStyle/>
            <a:p>
              <a:pPr algn="just">
                <a:lnSpc>
                  <a:spcPct val="150000"/>
                </a:lnSpc>
              </a:pPr>
              <a:endParaRPr lang="en-IN"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C88B078D-8386-A342-FBA6-A4AD35B23F05}"/>
                </a:ext>
              </a:extLst>
            </p:cNvPr>
            <p:cNvSpPr/>
            <p:nvPr/>
          </p:nvSpPr>
          <p:spPr>
            <a:xfrm>
              <a:off x="4737370" y="583660"/>
              <a:ext cx="2324911" cy="632297"/>
            </a:xfrm>
            <a:prstGeom prst="roundRect">
              <a:avLst/>
            </a:prstGeom>
            <a:solidFill>
              <a:schemeClr val="accent2">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Pig Latin Relational Operators</a:t>
              </a:r>
            </a:p>
          </p:txBody>
        </p:sp>
        <p:sp>
          <p:nvSpPr>
            <p:cNvPr id="6" name="Rectangle: Rounded Corners 5">
              <a:extLst>
                <a:ext uri="{FF2B5EF4-FFF2-40B4-BE49-F238E27FC236}">
                  <a16:creationId xmlns:a16="http://schemas.microsoft.com/office/drawing/2014/main" id="{E70F7299-AFEB-AFC9-E392-AA9DCBFF2771}"/>
                </a:ext>
              </a:extLst>
            </p:cNvPr>
            <p:cNvSpPr/>
            <p:nvPr/>
          </p:nvSpPr>
          <p:spPr>
            <a:xfrm>
              <a:off x="907915" y="1818340"/>
              <a:ext cx="1501301" cy="632297"/>
            </a:xfrm>
            <a:prstGeom prst="roundRect">
              <a:avLst/>
            </a:prstGeom>
            <a:solidFill>
              <a:schemeClr val="accent1">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Loading &amp; Storing </a:t>
              </a:r>
            </a:p>
            <a:p>
              <a:pPr algn="ctr"/>
              <a:r>
                <a:rPr lang="en-IN" sz="1200" b="1" dirty="0">
                  <a:solidFill>
                    <a:schemeClr val="bg2"/>
                  </a:solidFill>
                  <a:latin typeface="Cambria" panose="02040503050406030204" pitchFamily="18" charset="0"/>
                  <a:ea typeface="Cambria" panose="02040503050406030204" pitchFamily="18" charset="0"/>
                </a:rPr>
                <a:t>Operators</a:t>
              </a:r>
            </a:p>
          </p:txBody>
        </p:sp>
        <p:sp>
          <p:nvSpPr>
            <p:cNvPr id="7" name="Rectangle: Rounded Corners 6">
              <a:extLst>
                <a:ext uri="{FF2B5EF4-FFF2-40B4-BE49-F238E27FC236}">
                  <a16:creationId xmlns:a16="http://schemas.microsoft.com/office/drawing/2014/main" id="{2148E366-E1A6-0953-2E15-676447BB9E35}"/>
                </a:ext>
              </a:extLst>
            </p:cNvPr>
            <p:cNvSpPr/>
            <p:nvPr/>
          </p:nvSpPr>
          <p:spPr>
            <a:xfrm>
              <a:off x="2631331" y="1772374"/>
              <a:ext cx="1324583" cy="632297"/>
            </a:xfrm>
            <a:prstGeom prst="roundRect">
              <a:avLst/>
            </a:prstGeom>
            <a:solidFill>
              <a:schemeClr val="accent1">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Filtering</a:t>
              </a:r>
            </a:p>
            <a:p>
              <a:pPr algn="ctr"/>
              <a:r>
                <a:rPr lang="en-IN" sz="1200" b="1" dirty="0">
                  <a:solidFill>
                    <a:schemeClr val="bg2"/>
                  </a:solidFill>
                  <a:latin typeface="Cambria" panose="02040503050406030204" pitchFamily="18" charset="0"/>
                  <a:ea typeface="Cambria" panose="02040503050406030204" pitchFamily="18" charset="0"/>
                </a:rPr>
                <a:t>Operators</a:t>
              </a:r>
            </a:p>
          </p:txBody>
        </p:sp>
        <p:sp>
          <p:nvSpPr>
            <p:cNvPr id="8" name="Rectangle: Rounded Corners 7">
              <a:extLst>
                <a:ext uri="{FF2B5EF4-FFF2-40B4-BE49-F238E27FC236}">
                  <a16:creationId xmlns:a16="http://schemas.microsoft.com/office/drawing/2014/main" id="{CE69087C-C213-8344-1580-8928C27897CA}"/>
                </a:ext>
              </a:extLst>
            </p:cNvPr>
            <p:cNvSpPr/>
            <p:nvPr/>
          </p:nvSpPr>
          <p:spPr>
            <a:xfrm>
              <a:off x="4272063" y="1772374"/>
              <a:ext cx="1488332" cy="612110"/>
            </a:xfrm>
            <a:prstGeom prst="roundRect">
              <a:avLst/>
            </a:prstGeom>
            <a:solidFill>
              <a:schemeClr val="accent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Grouping &amp; Joining Operators</a:t>
              </a:r>
            </a:p>
          </p:txBody>
        </p:sp>
        <p:sp>
          <p:nvSpPr>
            <p:cNvPr id="9" name="Rectangle: Rounded Corners 8">
              <a:extLst>
                <a:ext uri="{FF2B5EF4-FFF2-40B4-BE49-F238E27FC236}">
                  <a16:creationId xmlns:a16="http://schemas.microsoft.com/office/drawing/2014/main" id="{0A77D396-2A89-4B3F-7E99-2942294818D5}"/>
                </a:ext>
              </a:extLst>
            </p:cNvPr>
            <p:cNvSpPr/>
            <p:nvPr/>
          </p:nvSpPr>
          <p:spPr>
            <a:xfrm>
              <a:off x="6076544" y="1782467"/>
              <a:ext cx="1488332" cy="612110"/>
            </a:xfrm>
            <a:prstGeom prst="roundRect">
              <a:avLst/>
            </a:prstGeom>
            <a:solidFill>
              <a:schemeClr val="accent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Sorting Operator</a:t>
              </a:r>
            </a:p>
          </p:txBody>
        </p:sp>
        <p:sp>
          <p:nvSpPr>
            <p:cNvPr id="10" name="Rectangle: Rounded Corners 9">
              <a:extLst>
                <a:ext uri="{FF2B5EF4-FFF2-40B4-BE49-F238E27FC236}">
                  <a16:creationId xmlns:a16="http://schemas.microsoft.com/office/drawing/2014/main" id="{7F813AC4-ED47-BA05-DCB5-D5559049187C}"/>
                </a:ext>
              </a:extLst>
            </p:cNvPr>
            <p:cNvSpPr/>
            <p:nvPr/>
          </p:nvSpPr>
          <p:spPr>
            <a:xfrm>
              <a:off x="7994514" y="1782467"/>
              <a:ext cx="1690992" cy="612110"/>
            </a:xfrm>
            <a:prstGeom prst="roundRect">
              <a:avLst/>
            </a:prstGeom>
            <a:solidFill>
              <a:schemeClr val="accent1">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Combining &amp; Splitting Operator</a:t>
              </a:r>
            </a:p>
          </p:txBody>
        </p:sp>
        <p:sp>
          <p:nvSpPr>
            <p:cNvPr id="12" name="Rectangle: Rounded Corners 11">
              <a:extLst>
                <a:ext uri="{FF2B5EF4-FFF2-40B4-BE49-F238E27FC236}">
                  <a16:creationId xmlns:a16="http://schemas.microsoft.com/office/drawing/2014/main" id="{6EBAB979-DAF4-1228-1BE1-7E5AF4C5DB3A}"/>
                </a:ext>
              </a:extLst>
            </p:cNvPr>
            <p:cNvSpPr/>
            <p:nvPr/>
          </p:nvSpPr>
          <p:spPr>
            <a:xfrm>
              <a:off x="9936803" y="1757526"/>
              <a:ext cx="1324583" cy="612110"/>
            </a:xfrm>
            <a:prstGeom prst="roundRect">
              <a:avLst/>
            </a:prstGeom>
            <a:solidFill>
              <a:schemeClr val="accent1">
                <a:lumMod val="20000"/>
                <a:lumOff val="8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Diagnostic Operators</a:t>
              </a:r>
            </a:p>
          </p:txBody>
        </p:sp>
        <p:cxnSp>
          <p:nvCxnSpPr>
            <p:cNvPr id="15" name="Straight Connector 14">
              <a:extLst>
                <a:ext uri="{FF2B5EF4-FFF2-40B4-BE49-F238E27FC236}">
                  <a16:creationId xmlns:a16="http://schemas.microsoft.com/office/drawing/2014/main" id="{DEA51BA0-BE20-2E1D-2D96-FF175F6734CC}"/>
                </a:ext>
              </a:extLst>
            </p:cNvPr>
            <p:cNvCxnSpPr>
              <a:cxnSpLocks/>
            </p:cNvCxnSpPr>
            <p:nvPr/>
          </p:nvCxnSpPr>
          <p:spPr>
            <a:xfrm>
              <a:off x="1459149" y="1417057"/>
              <a:ext cx="943583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EAE8B571-3C46-C7BF-4FBC-9DE1365B4E94}"/>
                </a:ext>
              </a:extLst>
            </p:cNvPr>
            <p:cNvCxnSpPr/>
            <p:nvPr/>
          </p:nvCxnSpPr>
          <p:spPr>
            <a:xfrm>
              <a:off x="1478604" y="1442003"/>
              <a:ext cx="0" cy="3404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115443E2-D503-76E2-C40C-419DDB747998}"/>
                </a:ext>
              </a:extLst>
            </p:cNvPr>
            <p:cNvCxnSpPr/>
            <p:nvPr/>
          </p:nvCxnSpPr>
          <p:spPr>
            <a:xfrm>
              <a:off x="3293622" y="1431910"/>
              <a:ext cx="0" cy="3404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E0B0E5D2-E79F-6D38-1F82-788D7B5077B6}"/>
                </a:ext>
              </a:extLst>
            </p:cNvPr>
            <p:cNvCxnSpPr/>
            <p:nvPr/>
          </p:nvCxnSpPr>
          <p:spPr>
            <a:xfrm>
              <a:off x="5016229" y="1431910"/>
              <a:ext cx="0" cy="3404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43736184-FC62-F087-D76E-977E1149B16A}"/>
                </a:ext>
              </a:extLst>
            </p:cNvPr>
            <p:cNvCxnSpPr/>
            <p:nvPr/>
          </p:nvCxnSpPr>
          <p:spPr>
            <a:xfrm>
              <a:off x="6807740" y="1435839"/>
              <a:ext cx="0" cy="3404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AFD6563A-D20F-BAED-D73C-C5F86CC3A271}"/>
                </a:ext>
              </a:extLst>
            </p:cNvPr>
            <p:cNvCxnSpPr/>
            <p:nvPr/>
          </p:nvCxnSpPr>
          <p:spPr>
            <a:xfrm>
              <a:off x="8840010" y="1417062"/>
              <a:ext cx="0" cy="3404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9A9F4C5D-DE58-CC8B-0D1E-586E9DE24F96}"/>
                </a:ext>
              </a:extLst>
            </p:cNvPr>
            <p:cNvCxnSpPr/>
            <p:nvPr/>
          </p:nvCxnSpPr>
          <p:spPr>
            <a:xfrm>
              <a:off x="10882009" y="1401535"/>
              <a:ext cx="0" cy="3404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Rectangle: Rounded Corners 24">
              <a:extLst>
                <a:ext uri="{FF2B5EF4-FFF2-40B4-BE49-F238E27FC236}">
                  <a16:creationId xmlns:a16="http://schemas.microsoft.com/office/drawing/2014/main" id="{016335A6-FF40-087C-F13D-4A480CEB002A}"/>
                </a:ext>
              </a:extLst>
            </p:cNvPr>
            <p:cNvSpPr/>
            <p:nvPr/>
          </p:nvSpPr>
          <p:spPr>
            <a:xfrm>
              <a:off x="1636679" y="2651591"/>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LOAD</a:t>
              </a:r>
            </a:p>
          </p:txBody>
        </p:sp>
        <p:cxnSp>
          <p:nvCxnSpPr>
            <p:cNvPr id="27" name="Straight Connector 26">
              <a:extLst>
                <a:ext uri="{FF2B5EF4-FFF2-40B4-BE49-F238E27FC236}">
                  <a16:creationId xmlns:a16="http://schemas.microsoft.com/office/drawing/2014/main" id="{22B245DA-234A-2D73-59AE-ECB2F19E953E}"/>
                </a:ext>
              </a:extLst>
            </p:cNvPr>
            <p:cNvCxnSpPr>
              <a:cxnSpLocks/>
            </p:cNvCxnSpPr>
            <p:nvPr/>
          </p:nvCxnSpPr>
          <p:spPr>
            <a:xfrm flipH="1">
              <a:off x="1021405" y="2450637"/>
              <a:ext cx="9727" cy="877843"/>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94506151-C9DA-BD05-CAA8-99887C39BCF0}"/>
                </a:ext>
              </a:extLst>
            </p:cNvPr>
            <p:cNvCxnSpPr>
              <a:cxnSpLocks/>
              <a:endCxn id="25" idx="1"/>
            </p:cNvCxnSpPr>
            <p:nvPr/>
          </p:nvCxnSpPr>
          <p:spPr>
            <a:xfrm flipV="1">
              <a:off x="1031132" y="2819394"/>
              <a:ext cx="605547" cy="121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Rounded Corners 30">
              <a:extLst>
                <a:ext uri="{FF2B5EF4-FFF2-40B4-BE49-F238E27FC236}">
                  <a16:creationId xmlns:a16="http://schemas.microsoft.com/office/drawing/2014/main" id="{3E95030B-DB1F-16F4-C1E5-4C7A78F98456}"/>
                </a:ext>
              </a:extLst>
            </p:cNvPr>
            <p:cNvSpPr/>
            <p:nvPr/>
          </p:nvSpPr>
          <p:spPr>
            <a:xfrm>
              <a:off x="1616415" y="3160678"/>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STORE</a:t>
              </a:r>
            </a:p>
          </p:txBody>
        </p:sp>
        <p:cxnSp>
          <p:nvCxnSpPr>
            <p:cNvPr id="35" name="Straight Arrow Connector 34">
              <a:extLst>
                <a:ext uri="{FF2B5EF4-FFF2-40B4-BE49-F238E27FC236}">
                  <a16:creationId xmlns:a16="http://schemas.microsoft.com/office/drawing/2014/main" id="{D2D0A977-0FC0-FF4B-D314-B6724D2A89E7}"/>
                </a:ext>
              </a:extLst>
            </p:cNvPr>
            <p:cNvCxnSpPr>
              <a:cxnSpLocks/>
              <a:endCxn id="31" idx="1"/>
            </p:cNvCxnSpPr>
            <p:nvPr/>
          </p:nvCxnSpPr>
          <p:spPr>
            <a:xfrm flipV="1">
              <a:off x="1021405" y="3328481"/>
              <a:ext cx="595010" cy="17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Rectangle: Rounded Corners 36">
              <a:extLst>
                <a:ext uri="{FF2B5EF4-FFF2-40B4-BE49-F238E27FC236}">
                  <a16:creationId xmlns:a16="http://schemas.microsoft.com/office/drawing/2014/main" id="{11163138-858A-AA4F-0F10-73632AB2B9DB}"/>
                </a:ext>
              </a:extLst>
            </p:cNvPr>
            <p:cNvSpPr/>
            <p:nvPr/>
          </p:nvSpPr>
          <p:spPr>
            <a:xfrm>
              <a:off x="3197153" y="2646445"/>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FILTER</a:t>
              </a:r>
            </a:p>
          </p:txBody>
        </p:sp>
        <p:cxnSp>
          <p:nvCxnSpPr>
            <p:cNvPr id="38" name="Straight Connector 37">
              <a:extLst>
                <a:ext uri="{FF2B5EF4-FFF2-40B4-BE49-F238E27FC236}">
                  <a16:creationId xmlns:a16="http://schemas.microsoft.com/office/drawing/2014/main" id="{B25D7E06-674F-0B29-07F5-46D948A04043}"/>
                </a:ext>
              </a:extLst>
            </p:cNvPr>
            <p:cNvCxnSpPr>
              <a:cxnSpLocks/>
            </p:cNvCxnSpPr>
            <p:nvPr/>
          </p:nvCxnSpPr>
          <p:spPr>
            <a:xfrm>
              <a:off x="2720502" y="2402807"/>
              <a:ext cx="19452" cy="1458862"/>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AC34F50-43A8-7D29-14C5-FF5F762355E5}"/>
                </a:ext>
              </a:extLst>
            </p:cNvPr>
            <p:cNvCxnSpPr/>
            <p:nvPr/>
          </p:nvCxnSpPr>
          <p:spPr>
            <a:xfrm>
              <a:off x="2707528" y="2842314"/>
              <a:ext cx="4571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Rectangle: Rounded Corners 39">
              <a:extLst>
                <a:ext uri="{FF2B5EF4-FFF2-40B4-BE49-F238E27FC236}">
                  <a16:creationId xmlns:a16="http://schemas.microsoft.com/office/drawing/2014/main" id="{B67C3949-86A3-3B57-804F-559595BF2AFE}"/>
                </a:ext>
              </a:extLst>
            </p:cNvPr>
            <p:cNvSpPr/>
            <p:nvPr/>
          </p:nvSpPr>
          <p:spPr>
            <a:xfrm>
              <a:off x="3252281" y="3170156"/>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900" b="1" dirty="0">
                  <a:solidFill>
                    <a:schemeClr val="bg2"/>
                  </a:solidFill>
                  <a:latin typeface="Cambria" panose="02040503050406030204" pitchFamily="18" charset="0"/>
                  <a:ea typeface="Cambria" panose="02040503050406030204" pitchFamily="18" charset="0"/>
                </a:rPr>
                <a:t>FOREACH</a:t>
              </a:r>
            </a:p>
          </p:txBody>
        </p:sp>
        <p:cxnSp>
          <p:nvCxnSpPr>
            <p:cNvPr id="41" name="Straight Arrow Connector 40">
              <a:extLst>
                <a:ext uri="{FF2B5EF4-FFF2-40B4-BE49-F238E27FC236}">
                  <a16:creationId xmlns:a16="http://schemas.microsoft.com/office/drawing/2014/main" id="{4750B34A-1D35-7B07-8856-B9B621F1BC27}"/>
                </a:ext>
              </a:extLst>
            </p:cNvPr>
            <p:cNvCxnSpPr/>
            <p:nvPr/>
          </p:nvCxnSpPr>
          <p:spPr>
            <a:xfrm>
              <a:off x="2739954" y="3328480"/>
              <a:ext cx="4571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13B1202E-365F-1BD1-4AE2-D8198B896945}"/>
                </a:ext>
              </a:extLst>
            </p:cNvPr>
            <p:cNvCxnSpPr>
              <a:cxnSpLocks/>
            </p:cNvCxnSpPr>
            <p:nvPr/>
          </p:nvCxnSpPr>
          <p:spPr>
            <a:xfrm>
              <a:off x="4323944" y="2369636"/>
              <a:ext cx="34857" cy="1926513"/>
            </a:xfrm>
            <a:prstGeom prst="line">
              <a:avLst/>
            </a:prstGeom>
          </p:spPr>
          <p:style>
            <a:lnRef idx="2">
              <a:schemeClr val="accent1"/>
            </a:lnRef>
            <a:fillRef idx="0">
              <a:schemeClr val="accent1"/>
            </a:fillRef>
            <a:effectRef idx="1">
              <a:schemeClr val="accent1"/>
            </a:effectRef>
            <a:fontRef idx="minor">
              <a:schemeClr val="tx1"/>
            </a:fontRef>
          </p:style>
        </p:cxnSp>
        <p:sp>
          <p:nvSpPr>
            <p:cNvPr id="44" name="Rectangle: Rounded Corners 43">
              <a:extLst>
                <a:ext uri="{FF2B5EF4-FFF2-40B4-BE49-F238E27FC236}">
                  <a16:creationId xmlns:a16="http://schemas.microsoft.com/office/drawing/2014/main" id="{26DC2694-FC7C-CBE0-0F5A-317497CD7A56}"/>
                </a:ext>
              </a:extLst>
            </p:cNvPr>
            <p:cNvSpPr/>
            <p:nvPr/>
          </p:nvSpPr>
          <p:spPr>
            <a:xfrm>
              <a:off x="4781143" y="2625725"/>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JOIN</a:t>
              </a:r>
            </a:p>
          </p:txBody>
        </p:sp>
        <p:sp>
          <p:nvSpPr>
            <p:cNvPr id="45" name="Rectangle: Rounded Corners 44">
              <a:extLst>
                <a:ext uri="{FF2B5EF4-FFF2-40B4-BE49-F238E27FC236}">
                  <a16:creationId xmlns:a16="http://schemas.microsoft.com/office/drawing/2014/main" id="{2BC0373A-8D8F-DFDC-1AD8-8331E83B9750}"/>
                </a:ext>
              </a:extLst>
            </p:cNvPr>
            <p:cNvSpPr/>
            <p:nvPr/>
          </p:nvSpPr>
          <p:spPr>
            <a:xfrm>
              <a:off x="4806274" y="3125371"/>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900" b="1" dirty="0">
                  <a:solidFill>
                    <a:schemeClr val="bg2"/>
                  </a:solidFill>
                  <a:latin typeface="Cambria" panose="02040503050406030204" pitchFamily="18" charset="0"/>
                  <a:ea typeface="Cambria" panose="02040503050406030204" pitchFamily="18" charset="0"/>
                </a:rPr>
                <a:t>COGROUP</a:t>
              </a:r>
            </a:p>
          </p:txBody>
        </p:sp>
        <p:sp>
          <p:nvSpPr>
            <p:cNvPr id="46" name="Rectangle: Rounded Corners 45">
              <a:extLst>
                <a:ext uri="{FF2B5EF4-FFF2-40B4-BE49-F238E27FC236}">
                  <a16:creationId xmlns:a16="http://schemas.microsoft.com/office/drawing/2014/main" id="{86300B86-64E6-2A9D-A388-0CAEDE356117}"/>
                </a:ext>
              </a:extLst>
            </p:cNvPr>
            <p:cNvSpPr/>
            <p:nvPr/>
          </p:nvSpPr>
          <p:spPr>
            <a:xfrm>
              <a:off x="4806274" y="3625017"/>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GROUP</a:t>
              </a:r>
            </a:p>
          </p:txBody>
        </p:sp>
        <p:sp>
          <p:nvSpPr>
            <p:cNvPr id="47" name="Rectangle: Rounded Corners 46">
              <a:extLst>
                <a:ext uri="{FF2B5EF4-FFF2-40B4-BE49-F238E27FC236}">
                  <a16:creationId xmlns:a16="http://schemas.microsoft.com/office/drawing/2014/main" id="{6ABA75B6-2297-34E5-E057-611A0270EBD3}"/>
                </a:ext>
              </a:extLst>
            </p:cNvPr>
            <p:cNvSpPr/>
            <p:nvPr/>
          </p:nvSpPr>
          <p:spPr>
            <a:xfrm>
              <a:off x="4816000" y="4128347"/>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CROSS</a:t>
              </a:r>
            </a:p>
          </p:txBody>
        </p:sp>
        <p:cxnSp>
          <p:nvCxnSpPr>
            <p:cNvPr id="49" name="Straight Arrow Connector 48">
              <a:extLst>
                <a:ext uri="{FF2B5EF4-FFF2-40B4-BE49-F238E27FC236}">
                  <a16:creationId xmlns:a16="http://schemas.microsoft.com/office/drawing/2014/main" id="{75E32567-0BF7-C764-58B5-9C2F2D00FB52}"/>
                </a:ext>
              </a:extLst>
            </p:cNvPr>
            <p:cNvCxnSpPr/>
            <p:nvPr/>
          </p:nvCxnSpPr>
          <p:spPr>
            <a:xfrm>
              <a:off x="4323944" y="2801195"/>
              <a:ext cx="4571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9E2DB2E7-CD4D-1544-2EB1-CC6D36BF0C4E}"/>
                </a:ext>
              </a:extLst>
            </p:cNvPr>
            <p:cNvCxnSpPr/>
            <p:nvPr/>
          </p:nvCxnSpPr>
          <p:spPr>
            <a:xfrm>
              <a:off x="4358801" y="3293173"/>
              <a:ext cx="4571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63D06FD3-B117-68A4-7C94-C412FA35E172}"/>
                </a:ext>
              </a:extLst>
            </p:cNvPr>
            <p:cNvCxnSpPr/>
            <p:nvPr/>
          </p:nvCxnSpPr>
          <p:spPr>
            <a:xfrm>
              <a:off x="4349075" y="3792819"/>
              <a:ext cx="4571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1A25B098-3E35-CBE1-7EAB-B94558776554}"/>
                </a:ext>
              </a:extLst>
            </p:cNvPr>
            <p:cNvCxnSpPr>
              <a:cxnSpLocks/>
            </p:cNvCxnSpPr>
            <p:nvPr/>
          </p:nvCxnSpPr>
          <p:spPr>
            <a:xfrm>
              <a:off x="4358801" y="4296149"/>
              <a:ext cx="4571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66785B2B-A54D-0E2B-0300-22F364C944CC}"/>
                </a:ext>
              </a:extLst>
            </p:cNvPr>
            <p:cNvCxnSpPr>
              <a:cxnSpLocks/>
            </p:cNvCxnSpPr>
            <p:nvPr/>
          </p:nvCxnSpPr>
          <p:spPr>
            <a:xfrm>
              <a:off x="6117076" y="2369635"/>
              <a:ext cx="11349" cy="838058"/>
            </a:xfrm>
            <a:prstGeom prst="line">
              <a:avLst/>
            </a:prstGeom>
          </p:spPr>
          <p:style>
            <a:lnRef idx="2">
              <a:schemeClr val="accent1"/>
            </a:lnRef>
            <a:fillRef idx="0">
              <a:schemeClr val="accent1"/>
            </a:fillRef>
            <a:effectRef idx="1">
              <a:schemeClr val="accent1"/>
            </a:effectRef>
            <a:fontRef idx="minor">
              <a:schemeClr val="tx1"/>
            </a:fontRef>
          </p:style>
        </p:cxnSp>
        <p:sp>
          <p:nvSpPr>
            <p:cNvPr id="57" name="Rectangle: Rounded Corners 56">
              <a:extLst>
                <a:ext uri="{FF2B5EF4-FFF2-40B4-BE49-F238E27FC236}">
                  <a16:creationId xmlns:a16="http://schemas.microsoft.com/office/drawing/2014/main" id="{55DDD34C-4C71-98D0-9A7B-FCB405E43BC6}"/>
                </a:ext>
              </a:extLst>
            </p:cNvPr>
            <p:cNvSpPr/>
            <p:nvPr/>
          </p:nvSpPr>
          <p:spPr>
            <a:xfrm>
              <a:off x="6768829" y="2548645"/>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ORDER</a:t>
              </a:r>
            </a:p>
          </p:txBody>
        </p:sp>
        <p:cxnSp>
          <p:nvCxnSpPr>
            <p:cNvPr id="58" name="Straight Arrow Connector 57">
              <a:extLst>
                <a:ext uri="{FF2B5EF4-FFF2-40B4-BE49-F238E27FC236}">
                  <a16:creationId xmlns:a16="http://schemas.microsoft.com/office/drawing/2014/main" id="{09EE1F21-2C93-37A6-49BA-37D4DFE1781D}"/>
                </a:ext>
              </a:extLst>
            </p:cNvPr>
            <p:cNvCxnSpPr>
              <a:cxnSpLocks/>
              <a:endCxn id="57" idx="1"/>
            </p:cNvCxnSpPr>
            <p:nvPr/>
          </p:nvCxnSpPr>
          <p:spPr>
            <a:xfrm>
              <a:off x="6117076" y="2716447"/>
              <a:ext cx="651753"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32AB9257-A1AD-B930-DEEF-E6771B69262C}"/>
                </a:ext>
              </a:extLst>
            </p:cNvPr>
            <p:cNvCxnSpPr>
              <a:cxnSpLocks/>
            </p:cNvCxnSpPr>
            <p:nvPr/>
          </p:nvCxnSpPr>
          <p:spPr>
            <a:xfrm>
              <a:off x="8143672" y="2402807"/>
              <a:ext cx="0" cy="866045"/>
            </a:xfrm>
            <a:prstGeom prst="line">
              <a:avLst/>
            </a:prstGeom>
          </p:spPr>
          <p:style>
            <a:lnRef idx="2">
              <a:schemeClr val="accent1"/>
            </a:lnRef>
            <a:fillRef idx="0">
              <a:schemeClr val="accent1"/>
            </a:fillRef>
            <a:effectRef idx="1">
              <a:schemeClr val="accent1"/>
            </a:effectRef>
            <a:fontRef idx="minor">
              <a:schemeClr val="tx1"/>
            </a:fontRef>
          </p:style>
        </p:cxnSp>
        <p:sp>
          <p:nvSpPr>
            <p:cNvPr id="62" name="Rectangle: Rounded Corners 61">
              <a:extLst>
                <a:ext uri="{FF2B5EF4-FFF2-40B4-BE49-F238E27FC236}">
                  <a16:creationId xmlns:a16="http://schemas.microsoft.com/office/drawing/2014/main" id="{326B05AF-737F-C7D4-B11F-746CD6A0FE42}"/>
                </a:ext>
              </a:extLst>
            </p:cNvPr>
            <p:cNvSpPr/>
            <p:nvPr/>
          </p:nvSpPr>
          <p:spPr>
            <a:xfrm>
              <a:off x="8795424" y="2548645"/>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UNION</a:t>
              </a:r>
            </a:p>
          </p:txBody>
        </p:sp>
        <p:sp>
          <p:nvSpPr>
            <p:cNvPr id="63" name="Rectangle: Rounded Corners 62">
              <a:extLst>
                <a:ext uri="{FF2B5EF4-FFF2-40B4-BE49-F238E27FC236}">
                  <a16:creationId xmlns:a16="http://schemas.microsoft.com/office/drawing/2014/main" id="{94720B84-B2D4-7B71-9254-4E33FE26423E}"/>
                </a:ext>
              </a:extLst>
            </p:cNvPr>
            <p:cNvSpPr/>
            <p:nvPr/>
          </p:nvSpPr>
          <p:spPr>
            <a:xfrm>
              <a:off x="8818932" y="3039891"/>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SPLIT</a:t>
              </a:r>
            </a:p>
          </p:txBody>
        </p:sp>
        <p:cxnSp>
          <p:nvCxnSpPr>
            <p:cNvPr id="64" name="Straight Arrow Connector 63">
              <a:extLst>
                <a:ext uri="{FF2B5EF4-FFF2-40B4-BE49-F238E27FC236}">
                  <a16:creationId xmlns:a16="http://schemas.microsoft.com/office/drawing/2014/main" id="{47E8A1D0-D7C2-B58F-66E1-8007B75429EA}"/>
                </a:ext>
              </a:extLst>
            </p:cNvPr>
            <p:cNvCxnSpPr>
              <a:cxnSpLocks/>
            </p:cNvCxnSpPr>
            <p:nvPr/>
          </p:nvCxnSpPr>
          <p:spPr>
            <a:xfrm>
              <a:off x="8167179" y="2716447"/>
              <a:ext cx="651753"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6C2C8968-D28C-4D89-8A07-E904293EFE54}"/>
                </a:ext>
              </a:extLst>
            </p:cNvPr>
            <p:cNvCxnSpPr>
              <a:cxnSpLocks/>
            </p:cNvCxnSpPr>
            <p:nvPr/>
          </p:nvCxnSpPr>
          <p:spPr>
            <a:xfrm>
              <a:off x="8185016" y="3268852"/>
              <a:ext cx="651753"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8" name="Rectangle: Rounded Corners 67">
              <a:extLst>
                <a:ext uri="{FF2B5EF4-FFF2-40B4-BE49-F238E27FC236}">
                  <a16:creationId xmlns:a16="http://schemas.microsoft.com/office/drawing/2014/main" id="{8A69D0D4-2734-8939-4CC3-01CF40E8FC3A}"/>
                </a:ext>
              </a:extLst>
            </p:cNvPr>
            <p:cNvSpPr/>
            <p:nvPr/>
          </p:nvSpPr>
          <p:spPr>
            <a:xfrm>
              <a:off x="3255525" y="3693867"/>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1000" b="1" dirty="0">
                  <a:solidFill>
                    <a:schemeClr val="bg2"/>
                  </a:solidFill>
                  <a:latin typeface="Cambria" panose="02040503050406030204" pitchFamily="18" charset="0"/>
                  <a:ea typeface="Cambria" panose="02040503050406030204" pitchFamily="18" charset="0"/>
                </a:rPr>
                <a:t>DISTINCT</a:t>
              </a:r>
            </a:p>
          </p:txBody>
        </p:sp>
        <p:cxnSp>
          <p:nvCxnSpPr>
            <p:cNvPr id="70" name="Straight Arrow Connector 69">
              <a:extLst>
                <a:ext uri="{FF2B5EF4-FFF2-40B4-BE49-F238E27FC236}">
                  <a16:creationId xmlns:a16="http://schemas.microsoft.com/office/drawing/2014/main" id="{985D101F-9588-18A4-0D68-FF9D40F7D5A5}"/>
                </a:ext>
              </a:extLst>
            </p:cNvPr>
            <p:cNvCxnSpPr/>
            <p:nvPr/>
          </p:nvCxnSpPr>
          <p:spPr>
            <a:xfrm>
              <a:off x="2739954" y="3861669"/>
              <a:ext cx="4571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1" name="Rectangle: Rounded Corners 70">
              <a:extLst>
                <a:ext uri="{FF2B5EF4-FFF2-40B4-BE49-F238E27FC236}">
                  <a16:creationId xmlns:a16="http://schemas.microsoft.com/office/drawing/2014/main" id="{75500B4B-3147-87C6-ED8C-F284A8AC4E84}"/>
                </a:ext>
              </a:extLst>
            </p:cNvPr>
            <p:cNvSpPr/>
            <p:nvPr/>
          </p:nvSpPr>
          <p:spPr>
            <a:xfrm>
              <a:off x="6813412" y="3063033"/>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LIMIT</a:t>
              </a:r>
            </a:p>
          </p:txBody>
        </p:sp>
        <p:cxnSp>
          <p:nvCxnSpPr>
            <p:cNvPr id="75" name="Straight Arrow Connector 74">
              <a:extLst>
                <a:ext uri="{FF2B5EF4-FFF2-40B4-BE49-F238E27FC236}">
                  <a16:creationId xmlns:a16="http://schemas.microsoft.com/office/drawing/2014/main" id="{99D7D519-6EBE-803D-3DE5-3B51D290D7CA}"/>
                </a:ext>
              </a:extLst>
            </p:cNvPr>
            <p:cNvCxnSpPr>
              <a:cxnSpLocks/>
            </p:cNvCxnSpPr>
            <p:nvPr/>
          </p:nvCxnSpPr>
          <p:spPr>
            <a:xfrm>
              <a:off x="6161658" y="3219854"/>
              <a:ext cx="651753"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7" name="Rectangle: Rounded Corners 76">
              <a:extLst>
                <a:ext uri="{FF2B5EF4-FFF2-40B4-BE49-F238E27FC236}">
                  <a16:creationId xmlns:a16="http://schemas.microsoft.com/office/drawing/2014/main" id="{B7C388A9-4B93-57C5-74AA-090A71EDFB61}"/>
                </a:ext>
              </a:extLst>
            </p:cNvPr>
            <p:cNvSpPr/>
            <p:nvPr/>
          </p:nvSpPr>
          <p:spPr>
            <a:xfrm>
              <a:off x="10447504" y="2518647"/>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1200" b="1" dirty="0">
                  <a:solidFill>
                    <a:schemeClr val="bg2"/>
                  </a:solidFill>
                  <a:latin typeface="Cambria" panose="02040503050406030204" pitchFamily="18" charset="0"/>
                  <a:ea typeface="Cambria" panose="02040503050406030204" pitchFamily="18" charset="0"/>
                </a:rPr>
                <a:t>DUMP</a:t>
              </a:r>
            </a:p>
          </p:txBody>
        </p:sp>
        <p:sp>
          <p:nvSpPr>
            <p:cNvPr id="78" name="Rectangle: Rounded Corners 77">
              <a:extLst>
                <a:ext uri="{FF2B5EF4-FFF2-40B4-BE49-F238E27FC236}">
                  <a16:creationId xmlns:a16="http://schemas.microsoft.com/office/drawing/2014/main" id="{84E48405-D776-57EA-D347-3434F4D5CD92}"/>
                </a:ext>
              </a:extLst>
            </p:cNvPr>
            <p:cNvSpPr/>
            <p:nvPr/>
          </p:nvSpPr>
          <p:spPr>
            <a:xfrm>
              <a:off x="10473445" y="2992876"/>
              <a:ext cx="787941" cy="335605"/>
            </a:xfrm>
            <a:prstGeom prst="roundRect">
              <a:avLst/>
            </a:prstGeom>
            <a:solidFill>
              <a:srgbClr val="FFFF00"/>
            </a:solidFill>
          </p:spPr>
          <p:style>
            <a:lnRef idx="3">
              <a:schemeClr val="lt1"/>
            </a:lnRef>
            <a:fillRef idx="1">
              <a:schemeClr val="dk1"/>
            </a:fillRef>
            <a:effectRef idx="1">
              <a:schemeClr val="dk1"/>
            </a:effectRef>
            <a:fontRef idx="minor">
              <a:schemeClr val="lt1"/>
            </a:fontRef>
          </p:style>
          <p:txBody>
            <a:bodyPr rtlCol="0" anchor="ctr"/>
            <a:lstStyle/>
            <a:p>
              <a:pPr algn="ctr"/>
              <a:r>
                <a:rPr lang="en-IN" sz="900" b="1" dirty="0">
                  <a:solidFill>
                    <a:schemeClr val="bg2"/>
                  </a:solidFill>
                  <a:latin typeface="Cambria" panose="02040503050406030204" pitchFamily="18" charset="0"/>
                  <a:ea typeface="Cambria" panose="02040503050406030204" pitchFamily="18" charset="0"/>
                </a:rPr>
                <a:t>DESCRIBE</a:t>
              </a:r>
            </a:p>
          </p:txBody>
        </p:sp>
        <p:cxnSp>
          <p:nvCxnSpPr>
            <p:cNvPr id="80" name="Straight Connector 79">
              <a:extLst>
                <a:ext uri="{FF2B5EF4-FFF2-40B4-BE49-F238E27FC236}">
                  <a16:creationId xmlns:a16="http://schemas.microsoft.com/office/drawing/2014/main" id="{826281D2-3766-B30A-FBDD-995796652BEA}"/>
                </a:ext>
              </a:extLst>
            </p:cNvPr>
            <p:cNvCxnSpPr>
              <a:cxnSpLocks/>
            </p:cNvCxnSpPr>
            <p:nvPr/>
          </p:nvCxnSpPr>
          <p:spPr>
            <a:xfrm>
              <a:off x="9978956" y="2301639"/>
              <a:ext cx="44583" cy="851563"/>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863053AC-6038-222E-47D2-FEBF0DE92AEE}"/>
                </a:ext>
              </a:extLst>
            </p:cNvPr>
            <p:cNvCxnSpPr>
              <a:cxnSpLocks/>
            </p:cNvCxnSpPr>
            <p:nvPr/>
          </p:nvCxnSpPr>
          <p:spPr>
            <a:xfrm>
              <a:off x="9978956" y="2649286"/>
              <a:ext cx="468548" cy="123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C5B389E3-A493-A709-ADAE-B40FE90649E0}"/>
                </a:ext>
              </a:extLst>
            </p:cNvPr>
            <p:cNvCxnSpPr>
              <a:cxnSpLocks/>
            </p:cNvCxnSpPr>
            <p:nvPr/>
          </p:nvCxnSpPr>
          <p:spPr>
            <a:xfrm>
              <a:off x="10023539" y="3153202"/>
              <a:ext cx="468548" cy="123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37508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DFFEF4A-26B8-35CC-ACDC-75FE3F8ED386}"/>
              </a:ext>
            </a:extLst>
          </p:cNvPr>
          <p:cNvGraphicFramePr>
            <a:graphicFrameLocks noGrp="1"/>
          </p:cNvGraphicFramePr>
          <p:nvPr>
            <p:extLst>
              <p:ext uri="{D42A27DB-BD31-4B8C-83A1-F6EECF244321}">
                <p14:modId xmlns:p14="http://schemas.microsoft.com/office/powerpoint/2010/main" val="3091135244"/>
              </p:ext>
            </p:extLst>
          </p:nvPr>
        </p:nvGraphicFramePr>
        <p:xfrm>
          <a:off x="398834" y="275442"/>
          <a:ext cx="11400817" cy="6307115"/>
        </p:xfrm>
        <a:graphic>
          <a:graphicData uri="http://schemas.openxmlformats.org/drawingml/2006/table">
            <a:tbl>
              <a:tblPr firstRow="1" firstCol="1" bandRow="1">
                <a:tableStyleId>{C4B1156A-380E-4F78-BDF5-A606A8083BF9}</a:tableStyleId>
              </a:tblPr>
              <a:tblGrid>
                <a:gridCol w="5696925">
                  <a:extLst>
                    <a:ext uri="{9D8B030D-6E8A-4147-A177-3AD203B41FA5}">
                      <a16:colId xmlns:a16="http://schemas.microsoft.com/office/drawing/2014/main" val="3585177099"/>
                    </a:ext>
                  </a:extLst>
                </a:gridCol>
                <a:gridCol w="5703892">
                  <a:extLst>
                    <a:ext uri="{9D8B030D-6E8A-4147-A177-3AD203B41FA5}">
                      <a16:colId xmlns:a16="http://schemas.microsoft.com/office/drawing/2014/main" val="3930197983"/>
                    </a:ext>
                  </a:extLst>
                </a:gridCol>
              </a:tblGrid>
              <a:tr h="251541">
                <a:tc gridSpan="2">
                  <a:txBody>
                    <a:bodyPr/>
                    <a:lstStyle/>
                    <a:p>
                      <a:pPr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Loading and Storing</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solidFill>
                      <a:schemeClr val="accent2">
                        <a:lumMod val="40000"/>
                        <a:lumOff val="60000"/>
                      </a:schemeClr>
                    </a:solidFill>
                  </a:tcPr>
                </a:tc>
                <a:tc hMerge="1">
                  <a:txBody>
                    <a:bodyPr/>
                    <a:lstStyle/>
                    <a:p>
                      <a:endParaRPr lang="en-IN"/>
                    </a:p>
                  </a:txBody>
                  <a:tcPr/>
                </a:tc>
                <a:extLst>
                  <a:ext uri="{0D108BD9-81ED-4DB2-BD59-A6C34878D82A}">
                    <a16:rowId xmlns:a16="http://schemas.microsoft.com/office/drawing/2014/main" val="1328239927"/>
                  </a:ext>
                </a:extLst>
              </a:tr>
              <a:tr h="251541">
                <a:tc>
                  <a:txBody>
                    <a:bodyPr/>
                    <a:lstStyle/>
                    <a:p>
                      <a:pPr algn="l"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LOAD</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It loads the data from a file system into a relation.</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val="464333826"/>
                  </a:ext>
                </a:extLst>
              </a:tr>
              <a:tr h="251541">
                <a:tc>
                  <a:txBody>
                    <a:bodyPr/>
                    <a:lstStyle/>
                    <a:p>
                      <a:pPr algn="l" fontAlgn="base">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STORE</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It stores a relation to the file system (local/HDFS).</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val="3219136834"/>
                  </a:ext>
                </a:extLst>
              </a:tr>
              <a:tr h="251541">
                <a:tc gridSpan="2">
                  <a:txBody>
                    <a:bodyPr/>
                    <a:lstStyle/>
                    <a:p>
                      <a:pPr algn="l"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Filtering</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solidFill>
                      <a:schemeClr val="accent2">
                        <a:lumMod val="40000"/>
                        <a:lumOff val="60000"/>
                      </a:schemeClr>
                    </a:solidFill>
                  </a:tcPr>
                </a:tc>
                <a:tc hMerge="1">
                  <a:txBody>
                    <a:bodyPr/>
                    <a:lstStyle/>
                    <a:p>
                      <a:endParaRPr lang="en-IN"/>
                    </a:p>
                  </a:txBody>
                  <a:tcPr/>
                </a:tc>
                <a:extLst>
                  <a:ext uri="{0D108BD9-81ED-4DB2-BD59-A6C34878D82A}">
                    <a16:rowId xmlns:a16="http://schemas.microsoft.com/office/drawing/2014/main" val="2355937477"/>
                  </a:ext>
                </a:extLst>
              </a:tr>
              <a:tr h="251541">
                <a:tc>
                  <a:txBody>
                    <a:bodyPr/>
                    <a:lstStyle/>
                    <a:p>
                      <a:pPr algn="l" fontAlgn="base">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FILTER</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There is a removal of unwanted rows from a relation.</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val="3861241719"/>
                  </a:ext>
                </a:extLst>
              </a:tr>
              <a:tr h="284101">
                <a:tc>
                  <a:txBody>
                    <a:bodyPr/>
                    <a:lstStyle/>
                    <a:p>
                      <a:pPr algn="l" fontAlgn="base">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DISTINCT</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We can remove duplicate rows from a relation by this operator.</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val="2412419417"/>
                  </a:ext>
                </a:extLst>
              </a:tr>
              <a:tr h="251541">
                <a:tc>
                  <a:txBody>
                    <a:bodyPr/>
                    <a:lstStyle/>
                    <a:p>
                      <a:pPr algn="l">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FOREACH, GENERATE</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fontAlgn="base">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It transforms the data based on the columns of data.</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val="2152543188"/>
                  </a:ext>
                </a:extLst>
              </a:tr>
              <a:tr h="251541">
                <a:tc gridSpan="2">
                  <a:txBody>
                    <a:bodyPr/>
                    <a:lstStyle/>
                    <a:p>
                      <a:pPr algn="l"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Grouping and Joining</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solidFill>
                      <a:schemeClr val="accent2">
                        <a:lumMod val="40000"/>
                        <a:lumOff val="60000"/>
                      </a:schemeClr>
                    </a:solidFill>
                  </a:tcPr>
                </a:tc>
                <a:tc hMerge="1">
                  <a:txBody>
                    <a:bodyPr/>
                    <a:lstStyle/>
                    <a:p>
                      <a:endParaRPr lang="en-IN"/>
                    </a:p>
                  </a:txBody>
                  <a:tcPr/>
                </a:tc>
                <a:extLst>
                  <a:ext uri="{0D108BD9-81ED-4DB2-BD59-A6C34878D82A}">
                    <a16:rowId xmlns:a16="http://schemas.microsoft.com/office/drawing/2014/main" val="1886976032"/>
                  </a:ext>
                </a:extLst>
              </a:tr>
              <a:tr h="251541">
                <a:tc>
                  <a:txBody>
                    <a:bodyPr/>
                    <a:lstStyle/>
                    <a:p>
                      <a:pPr algn="l"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JOIN</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We can join two or more relations.</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val="1474701943"/>
                  </a:ext>
                </a:extLst>
              </a:tr>
              <a:tr h="284101">
                <a:tc>
                  <a:txBody>
                    <a:bodyPr/>
                    <a:lstStyle/>
                    <a:p>
                      <a:pPr algn="l" fontAlgn="base">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COGROUP</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fontAlgn="base">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There is a grouping of the data into two or more relations.</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val="2723265346"/>
                  </a:ext>
                </a:extLst>
              </a:tr>
              <a:tr h="251541">
                <a:tc>
                  <a:txBody>
                    <a:bodyPr/>
                    <a:lstStyle/>
                    <a:p>
                      <a:pPr algn="l">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GROUP</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fontAlgn="base">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It groups the data in a single relation.</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val="3556929828"/>
                  </a:ext>
                </a:extLst>
              </a:tr>
              <a:tr h="284101">
                <a:tc>
                  <a:txBody>
                    <a:bodyPr/>
                    <a:lstStyle/>
                    <a:p>
                      <a:pPr algn="l" fontAlgn="base">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CROSS</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We can create the cross product of two or more relations.</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val="3164441032"/>
                  </a:ext>
                </a:extLst>
              </a:tr>
              <a:tr h="251541">
                <a:tc gridSpan="2">
                  <a:txBody>
                    <a:bodyPr/>
                    <a:lstStyle/>
                    <a:p>
                      <a:pPr algn="l"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Sorting</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solidFill>
                      <a:schemeClr val="accent2">
                        <a:lumMod val="40000"/>
                        <a:lumOff val="60000"/>
                      </a:schemeClr>
                    </a:solidFill>
                  </a:tcPr>
                </a:tc>
                <a:tc hMerge="1">
                  <a:txBody>
                    <a:bodyPr/>
                    <a:lstStyle/>
                    <a:p>
                      <a:endParaRPr lang="en-IN"/>
                    </a:p>
                  </a:txBody>
                  <a:tcPr/>
                </a:tc>
                <a:extLst>
                  <a:ext uri="{0D108BD9-81ED-4DB2-BD59-A6C34878D82A}">
                    <a16:rowId xmlns:a16="http://schemas.microsoft.com/office/drawing/2014/main" val="2488620341"/>
                  </a:ext>
                </a:extLst>
              </a:tr>
              <a:tr h="284101">
                <a:tc>
                  <a:txBody>
                    <a:bodyPr/>
                    <a:lstStyle/>
                    <a:p>
                      <a:pPr algn="l" fontAlgn="base">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ORDER</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It arranges a relation in an order based on one or more fields.</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val="793035979"/>
                  </a:ext>
                </a:extLst>
              </a:tr>
              <a:tr h="284101">
                <a:tc>
                  <a:txBody>
                    <a:bodyPr/>
                    <a:lstStyle/>
                    <a:p>
                      <a:pPr algn="l">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LIMIT</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We can get a particular number of tuples from a relation.</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val="2828815319"/>
                  </a:ext>
                </a:extLst>
              </a:tr>
              <a:tr h="251541">
                <a:tc gridSpan="2">
                  <a:txBody>
                    <a:bodyPr/>
                    <a:lstStyle/>
                    <a:p>
                      <a:pPr algn="l" fontAlgn="base">
                        <a:lnSpc>
                          <a:spcPct val="107000"/>
                        </a:lnSpc>
                        <a:spcAft>
                          <a:spcPts val="800"/>
                        </a:spcAft>
                      </a:pPr>
                      <a:r>
                        <a:rPr lang="en-IN" sz="1400" b="1" i="0" u="none" strike="noStrike" kern="0" cap="none" dirty="0">
                          <a:solidFill>
                            <a:schemeClr val="bg2"/>
                          </a:solidFill>
                          <a:effectLst/>
                          <a:latin typeface="Cambria" panose="02040503050406030204" pitchFamily="18" charset="0"/>
                          <a:ea typeface="Cambria" panose="02040503050406030204" pitchFamily="18" charset="0"/>
                          <a:cs typeface="+mn-cs"/>
                          <a:sym typeface="Arial"/>
                        </a:rPr>
                        <a:t>Combining</a:t>
                      </a:r>
                      <a:r>
                        <a:rPr lang="en-IN" sz="1400" b="1" kern="0" dirty="0">
                          <a:solidFill>
                            <a:schemeClr val="bg2"/>
                          </a:solidFill>
                          <a:effectLst/>
                          <a:latin typeface="Cambria" panose="02040503050406030204" pitchFamily="18" charset="0"/>
                          <a:ea typeface="Cambria" panose="02040503050406030204" pitchFamily="18" charset="0"/>
                        </a:rPr>
                        <a:t> and Splitting</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solidFill>
                      <a:schemeClr val="accent2">
                        <a:lumMod val="40000"/>
                        <a:lumOff val="60000"/>
                      </a:schemeClr>
                    </a:solidFill>
                  </a:tcPr>
                </a:tc>
                <a:tc hMerge="1">
                  <a:txBody>
                    <a:bodyPr/>
                    <a:lstStyle/>
                    <a:p>
                      <a:endParaRPr lang="en-IN" dirty="0"/>
                    </a:p>
                  </a:txBody>
                  <a:tcPr/>
                </a:tc>
                <a:extLst>
                  <a:ext uri="{0D108BD9-81ED-4DB2-BD59-A6C34878D82A}">
                    <a16:rowId xmlns:a16="http://schemas.microsoft.com/office/drawing/2014/main" val="3487658186"/>
                  </a:ext>
                </a:extLst>
              </a:tr>
              <a:tr h="284101">
                <a:tc>
                  <a:txBody>
                    <a:bodyPr/>
                    <a:lstStyle/>
                    <a:p>
                      <a:pPr algn="l"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UNION</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We can combine two or more relations into one relation.</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val="1322851764"/>
                  </a:ext>
                </a:extLst>
              </a:tr>
              <a:tr h="251541">
                <a:tc>
                  <a:txBody>
                    <a:bodyPr/>
                    <a:lstStyle/>
                    <a:p>
                      <a:pPr algn="l">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SPLIT</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fontAlgn="base">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To split a single relation into more relations.</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val="3412902903"/>
                  </a:ext>
                </a:extLst>
              </a:tr>
              <a:tr h="251541">
                <a:tc gridSpan="2">
                  <a:txBody>
                    <a:bodyPr/>
                    <a:lstStyle/>
                    <a:p>
                      <a:pPr algn="l"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Diagnostic Operators</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solidFill>
                      <a:schemeClr val="accent2">
                        <a:lumMod val="40000"/>
                        <a:lumOff val="60000"/>
                      </a:schemeClr>
                    </a:solidFill>
                  </a:tcPr>
                </a:tc>
                <a:tc hMerge="1">
                  <a:txBody>
                    <a:bodyPr/>
                    <a:lstStyle/>
                    <a:p>
                      <a:endParaRPr lang="en-IN"/>
                    </a:p>
                  </a:txBody>
                  <a:tcPr/>
                </a:tc>
                <a:extLst>
                  <a:ext uri="{0D108BD9-81ED-4DB2-BD59-A6C34878D82A}">
                    <a16:rowId xmlns:a16="http://schemas.microsoft.com/office/drawing/2014/main" val="1124101969"/>
                  </a:ext>
                </a:extLst>
              </a:tr>
              <a:tr h="284101">
                <a:tc>
                  <a:txBody>
                    <a:bodyPr/>
                    <a:lstStyle/>
                    <a:p>
                      <a:pPr algn="l"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DUMP</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rPr>
                        <a:t>It prints the content of a relationship through the console.</a:t>
                      </a:r>
                      <a:endParaRPr lang="en-IN" sz="1400" b="1"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val="2107247093"/>
                  </a:ext>
                </a:extLst>
              </a:tr>
              <a:tr h="251541">
                <a:tc>
                  <a:txBody>
                    <a:bodyPr/>
                    <a:lstStyle/>
                    <a:p>
                      <a:pPr algn="l"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DESCRIBE</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It describes the schema of a relation.</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val="1526176779"/>
                  </a:ext>
                </a:extLst>
              </a:tr>
              <a:tr h="462130">
                <a:tc>
                  <a:txBody>
                    <a:bodyPr/>
                    <a:lstStyle/>
                    <a:p>
                      <a:pPr algn="l">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EXPLAIN</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tc>
                  <a:txBody>
                    <a:bodyPr/>
                    <a:lstStyle/>
                    <a:p>
                      <a:pPr fontAlgn="base">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We can view the logical, physical execution plans to evaluate a relation.</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0483" marR="30483" marT="30483" marB="30483" anchor="ctr"/>
                </a:tc>
                <a:extLst>
                  <a:ext uri="{0D108BD9-81ED-4DB2-BD59-A6C34878D82A}">
                    <a16:rowId xmlns:a16="http://schemas.microsoft.com/office/drawing/2014/main" val="2146489207"/>
                  </a:ext>
                </a:extLst>
              </a:tr>
            </a:tbl>
          </a:graphicData>
        </a:graphic>
      </p:graphicFrame>
    </p:spTree>
    <p:extLst>
      <p:ext uri="{BB962C8B-B14F-4D97-AF65-F5344CB8AC3E}">
        <p14:creationId xmlns:p14="http://schemas.microsoft.com/office/powerpoint/2010/main" val="2797040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Loading and Storing Operator</a:t>
            </a:r>
          </a:p>
        </p:txBody>
      </p:sp>
      <p:sp>
        <p:nvSpPr>
          <p:cNvPr id="4" name="TextBox 3">
            <a:extLst>
              <a:ext uri="{FF2B5EF4-FFF2-40B4-BE49-F238E27FC236}">
                <a16:creationId xmlns:a16="http://schemas.microsoft.com/office/drawing/2014/main" id="{479739CF-7EAE-FA10-A228-B7B0E3D24FE4}"/>
              </a:ext>
            </a:extLst>
          </p:cNvPr>
          <p:cNvSpPr txBox="1"/>
          <p:nvPr/>
        </p:nvSpPr>
        <p:spPr>
          <a:xfrm>
            <a:off x="350195" y="953470"/>
            <a:ext cx="11215991" cy="5386090"/>
          </a:xfrm>
          <a:prstGeom prst="rect">
            <a:avLst/>
          </a:prstGeom>
          <a:noFill/>
        </p:spPr>
        <p:txBody>
          <a:bodyPr wrap="square" rtlCol="0">
            <a:spAutoFit/>
          </a:bodyPr>
          <a:lstStyle/>
          <a:p>
            <a:r>
              <a:rPr lang="en-IN" sz="1600" b="1" dirty="0">
                <a:solidFill>
                  <a:schemeClr val="bg2"/>
                </a:solidFill>
                <a:latin typeface="Cambria" panose="02040503050406030204" pitchFamily="18" charset="0"/>
                <a:ea typeface="Cambria" panose="02040503050406030204" pitchFamily="18" charset="0"/>
              </a:rPr>
              <a:t>Load Operator</a:t>
            </a:r>
          </a:p>
          <a:p>
            <a:pPr marL="742950" lvl="1" indent="-285750">
              <a:lnSpc>
                <a:spcPct val="150000"/>
              </a:lnSpc>
              <a:buFont typeface="Wingdings" panose="05000000000000000000" pitchFamily="2" charset="2"/>
              <a:buChar char="v"/>
            </a:pPr>
            <a:r>
              <a:rPr lang="en-IN" sz="1600" b="1" dirty="0">
                <a:solidFill>
                  <a:srgbClr val="FF0000"/>
                </a:solidFill>
                <a:latin typeface="Cambria" panose="02040503050406030204" pitchFamily="18" charset="0"/>
                <a:ea typeface="Cambria" panose="02040503050406030204" pitchFamily="18" charset="0"/>
              </a:rPr>
              <a:t>Is used to load data into Apache Pig from HDFS</a:t>
            </a:r>
          </a:p>
          <a:p>
            <a:pPr marL="447675" indent="-447675">
              <a:lnSpc>
                <a:spcPct val="150000"/>
              </a:lnSpc>
            </a:pPr>
            <a:r>
              <a:rPr lang="en-IN" sz="1600" b="1" dirty="0">
                <a:solidFill>
                  <a:schemeClr val="bg2"/>
                </a:solidFill>
                <a:latin typeface="Cambria" panose="02040503050406030204" pitchFamily="18" charset="0"/>
                <a:ea typeface="Cambria" panose="02040503050406030204" pitchFamily="18" charset="0"/>
              </a:rPr>
              <a:t>	Syntax</a:t>
            </a:r>
          </a:p>
          <a:p>
            <a:pPr>
              <a:lnSpc>
                <a:spcPct val="150000"/>
              </a:lnSpc>
            </a:pPr>
            <a:r>
              <a:rPr lang="en-IN" sz="1600" b="1" dirty="0">
                <a:solidFill>
                  <a:schemeClr val="accent6"/>
                </a:solidFill>
                <a:latin typeface="Cambria" panose="02040503050406030204" pitchFamily="18" charset="0"/>
                <a:ea typeface="Cambria" panose="02040503050406030204" pitchFamily="18" charset="0"/>
              </a:rPr>
              <a:t>	</a:t>
            </a:r>
            <a:r>
              <a:rPr lang="en-IN" sz="1600" b="1" dirty="0" err="1">
                <a:solidFill>
                  <a:schemeClr val="accent6"/>
                </a:solidFill>
                <a:latin typeface="Cambria" panose="02040503050406030204" pitchFamily="18" charset="0"/>
                <a:ea typeface="Cambria" panose="02040503050406030204" pitchFamily="18" charset="0"/>
              </a:rPr>
              <a:t>Rel_Name</a:t>
            </a:r>
            <a:r>
              <a:rPr lang="en-IN" sz="1600" b="1" dirty="0">
                <a:solidFill>
                  <a:schemeClr val="accent6"/>
                </a:solidFill>
                <a:latin typeface="Cambria" panose="02040503050406030204" pitchFamily="18" charset="0"/>
                <a:ea typeface="Cambria" panose="02040503050406030204" pitchFamily="18" charset="0"/>
              </a:rPr>
              <a:t> = LOAD ‘input file path’ using </a:t>
            </a:r>
            <a:r>
              <a:rPr lang="en-IN" sz="1600" b="1" dirty="0" err="1">
                <a:solidFill>
                  <a:schemeClr val="accent6"/>
                </a:solidFill>
                <a:latin typeface="Cambria" panose="02040503050406030204" pitchFamily="18" charset="0"/>
                <a:ea typeface="Cambria" panose="02040503050406030204" pitchFamily="18" charset="0"/>
              </a:rPr>
              <a:t>PigStorage</a:t>
            </a:r>
            <a:r>
              <a:rPr lang="en-IN" sz="1600" b="1" dirty="0">
                <a:solidFill>
                  <a:schemeClr val="accent6"/>
                </a:solidFill>
                <a:latin typeface="Cambria" panose="02040503050406030204" pitchFamily="18" charset="0"/>
                <a:ea typeface="Cambria" panose="02040503050406030204" pitchFamily="18" charset="0"/>
              </a:rPr>
              <a:t>(‘\t’) as schema </a:t>
            </a:r>
          </a:p>
          <a:p>
            <a:pPr>
              <a:lnSpc>
                <a:spcPct val="150000"/>
              </a:lnSpc>
              <a:tabLst>
                <a:tab pos="447675" algn="l"/>
              </a:tabLst>
            </a:pPr>
            <a:r>
              <a:rPr lang="en-IN" sz="1600" b="1" dirty="0">
                <a:solidFill>
                  <a:schemeClr val="bg2"/>
                </a:solidFill>
                <a:latin typeface="Cambria" panose="02040503050406030204" pitchFamily="18" charset="0"/>
                <a:ea typeface="Cambria" panose="02040503050406030204" pitchFamily="18" charset="0"/>
              </a:rPr>
              <a:t>	where</a:t>
            </a:r>
          </a:p>
          <a:p>
            <a:pPr marL="1439863" lvl="3" indent="-544513">
              <a:lnSpc>
                <a:spcPct val="150000"/>
              </a:lnSpc>
              <a:buFont typeface="Wingdings" panose="05000000000000000000" pitchFamily="2" charset="2"/>
              <a:buChar char="v"/>
            </a:pPr>
            <a:r>
              <a:rPr lang="en-IN" sz="1600" b="1" dirty="0" err="1">
                <a:solidFill>
                  <a:schemeClr val="bg2"/>
                </a:solidFill>
                <a:latin typeface="Cambria" panose="02040503050406030204" pitchFamily="18" charset="0"/>
                <a:ea typeface="Cambria" panose="02040503050406030204" pitchFamily="18" charset="0"/>
              </a:rPr>
              <a:t>Rel_Name</a:t>
            </a:r>
            <a:r>
              <a:rPr lang="en-IN" sz="1600" b="1" dirty="0">
                <a:solidFill>
                  <a:schemeClr val="bg2"/>
                </a:solidFill>
                <a:latin typeface="Cambria" panose="02040503050406030204" pitchFamily="18" charset="0"/>
                <a:ea typeface="Cambria" panose="02040503050406030204" pitchFamily="18" charset="0"/>
              </a:rPr>
              <a:t> – Name of the Relation where to store the data</a:t>
            </a:r>
          </a:p>
          <a:p>
            <a:pPr marL="1439863" lvl="3" indent="-544513">
              <a:lnSpc>
                <a:spcPct val="150000"/>
              </a:lnSpc>
              <a:buFont typeface="Wingdings" panose="05000000000000000000" pitchFamily="2" charset="2"/>
              <a:buChar char="v"/>
            </a:pPr>
            <a:r>
              <a:rPr lang="en-IN" sz="1600" b="1" dirty="0">
                <a:solidFill>
                  <a:schemeClr val="bg2"/>
                </a:solidFill>
                <a:latin typeface="Cambria" panose="02040503050406030204" pitchFamily="18" charset="0"/>
                <a:ea typeface="Cambria" panose="02040503050406030204" pitchFamily="18" charset="0"/>
              </a:rPr>
              <a:t>Input file path – path of the HDFS file </a:t>
            </a:r>
          </a:p>
          <a:p>
            <a:pPr marL="1439863" lvl="3" indent="-544513">
              <a:lnSpc>
                <a:spcPct val="150000"/>
              </a:lnSpc>
              <a:buFont typeface="Wingdings" panose="05000000000000000000" pitchFamily="2" charset="2"/>
              <a:buChar char="v"/>
            </a:pPr>
            <a:r>
              <a:rPr lang="en-IN" sz="1600" b="1" dirty="0">
                <a:solidFill>
                  <a:schemeClr val="bg2"/>
                </a:solidFill>
                <a:latin typeface="Cambria" panose="02040503050406030204" pitchFamily="18" charset="0"/>
                <a:ea typeface="Cambria" panose="02040503050406030204" pitchFamily="18" charset="0"/>
              </a:rPr>
              <a:t>Scheme – Resultant Relation schema</a:t>
            </a:r>
          </a:p>
          <a:p>
            <a:pPr>
              <a:lnSpc>
                <a:spcPct val="150000"/>
              </a:lnSpc>
              <a:tabLst>
                <a:tab pos="534988" algn="l"/>
              </a:tabLst>
            </a:pPr>
            <a:r>
              <a:rPr lang="en-IN" sz="1600" b="1" dirty="0">
                <a:solidFill>
                  <a:schemeClr val="bg2"/>
                </a:solidFill>
                <a:latin typeface="Cambria" panose="02040503050406030204" pitchFamily="18" charset="0"/>
                <a:ea typeface="Cambria" panose="02040503050406030204" pitchFamily="18" charset="0"/>
              </a:rPr>
              <a:t>	</a:t>
            </a:r>
            <a:r>
              <a:rPr lang="en-IN" sz="1600" b="1" dirty="0" err="1">
                <a:solidFill>
                  <a:schemeClr val="bg2"/>
                </a:solidFill>
                <a:latin typeface="Cambria" panose="02040503050406030204" pitchFamily="18" charset="0"/>
                <a:ea typeface="Cambria" panose="02040503050406030204" pitchFamily="18" charset="0"/>
              </a:rPr>
              <a:t>Eg</a:t>
            </a:r>
            <a:r>
              <a:rPr lang="en-IN" sz="1600" b="1" dirty="0">
                <a:solidFill>
                  <a:schemeClr val="bg2"/>
                </a:solidFill>
                <a:latin typeface="Cambria" panose="02040503050406030204" pitchFamily="18" charset="0"/>
                <a:ea typeface="Cambria" panose="02040503050406030204" pitchFamily="18" charset="0"/>
              </a:rPr>
              <a:t>:</a:t>
            </a:r>
          </a:p>
          <a:p>
            <a:pPr>
              <a:lnSpc>
                <a:spcPct val="150000"/>
              </a:lnSpc>
            </a:pPr>
            <a:r>
              <a:rPr lang="en-IN" sz="1600" b="1" dirty="0">
                <a:solidFill>
                  <a:schemeClr val="bg2"/>
                </a:solidFill>
                <a:latin typeface="Cambria" panose="02040503050406030204" pitchFamily="18" charset="0"/>
                <a:ea typeface="Cambria" panose="02040503050406030204" pitchFamily="18" charset="0"/>
              </a:rPr>
              <a:t>	</a:t>
            </a:r>
            <a:r>
              <a:rPr lang="en-IN" sz="1600" b="1" dirty="0">
                <a:solidFill>
                  <a:schemeClr val="accent6"/>
                </a:solidFill>
                <a:latin typeface="Cambria" panose="02040503050406030204" pitchFamily="18" charset="0"/>
                <a:ea typeface="Cambria" panose="02040503050406030204" pitchFamily="18" charset="0"/>
              </a:rPr>
              <a:t>A = LOAD  ‘/data/sample.txt’ as </a:t>
            </a:r>
            <a:r>
              <a:rPr lang="en-IN" sz="1600" b="1" dirty="0" err="1">
                <a:solidFill>
                  <a:schemeClr val="accent6"/>
                </a:solidFill>
                <a:latin typeface="Cambria" panose="02040503050406030204" pitchFamily="18" charset="0"/>
                <a:ea typeface="Cambria" panose="02040503050406030204" pitchFamily="18" charset="0"/>
              </a:rPr>
              <a:t>PigStorage</a:t>
            </a:r>
            <a:r>
              <a:rPr lang="en-IN" sz="1600" b="1" dirty="0">
                <a:solidFill>
                  <a:schemeClr val="accent6"/>
                </a:solidFill>
                <a:latin typeface="Cambria" panose="02040503050406030204" pitchFamily="18" charset="0"/>
                <a:ea typeface="Cambria" panose="02040503050406030204" pitchFamily="18" charset="0"/>
              </a:rPr>
              <a:t>(‘\t’) as (</a:t>
            </a:r>
            <a:r>
              <a:rPr lang="en-IN" sz="1600" b="1" dirty="0" err="1">
                <a:solidFill>
                  <a:schemeClr val="accent6"/>
                </a:solidFill>
                <a:latin typeface="Cambria" panose="02040503050406030204" pitchFamily="18" charset="0"/>
                <a:ea typeface="Cambria" panose="02040503050406030204" pitchFamily="18" charset="0"/>
              </a:rPr>
              <a:t>sno:int,sname:chararray,branch:chararray</a:t>
            </a:r>
            <a:r>
              <a:rPr lang="en-IN" sz="1600" b="1" dirty="0">
                <a:solidFill>
                  <a:schemeClr val="accent6"/>
                </a:solidFill>
                <a:latin typeface="Cambria" panose="02040503050406030204" pitchFamily="18" charset="0"/>
                <a:ea typeface="Cambria" panose="02040503050406030204" pitchFamily="18" charset="0"/>
              </a:rPr>
              <a:t>)</a:t>
            </a:r>
          </a:p>
          <a:p>
            <a:pPr marL="1200150" lvl="2" indent="-285750">
              <a:lnSpc>
                <a:spcPct val="150000"/>
              </a:lnSpc>
              <a:buFont typeface="Wingdings" panose="05000000000000000000" pitchFamily="2" charset="2"/>
              <a:buChar char="v"/>
            </a:pPr>
            <a:r>
              <a:rPr lang="en-IN" sz="1600" b="1" dirty="0">
                <a:solidFill>
                  <a:schemeClr val="bg2"/>
                </a:solidFill>
                <a:latin typeface="Cambria" panose="02040503050406030204" pitchFamily="18" charset="0"/>
                <a:ea typeface="Cambria" panose="02040503050406030204" pitchFamily="18" charset="0"/>
              </a:rPr>
              <a:t>The Load statement consists of 2 parts by the “=“ operator</a:t>
            </a:r>
          </a:p>
          <a:p>
            <a:pPr marL="1200150" lvl="2" indent="-285750">
              <a:lnSpc>
                <a:spcPct val="150000"/>
              </a:lnSpc>
              <a:buFont typeface="Wingdings" panose="05000000000000000000" pitchFamily="2" charset="2"/>
              <a:buChar char="v"/>
            </a:pPr>
            <a:r>
              <a:rPr lang="en-IN" sz="1600" b="1" dirty="0">
                <a:solidFill>
                  <a:schemeClr val="bg2"/>
                </a:solidFill>
                <a:latin typeface="Cambria" panose="02040503050406030204" pitchFamily="18" charset="0"/>
                <a:ea typeface="Cambria" panose="02040503050406030204" pitchFamily="18" charset="0"/>
              </a:rPr>
              <a:t>On the left hand side, need to mention the relation name where we want to store the data and</a:t>
            </a:r>
          </a:p>
          <a:p>
            <a:pPr marL="1200150" lvl="2" indent="-285750">
              <a:lnSpc>
                <a:spcPct val="150000"/>
              </a:lnSpc>
              <a:buFont typeface="Wingdings" panose="05000000000000000000" pitchFamily="2" charset="2"/>
              <a:buChar char="v"/>
            </a:pPr>
            <a:r>
              <a:rPr lang="en-IN" sz="1600" b="1" dirty="0">
                <a:solidFill>
                  <a:schemeClr val="bg2"/>
                </a:solidFill>
                <a:latin typeface="Cambria" panose="02040503050406030204" pitchFamily="18" charset="0"/>
                <a:ea typeface="Cambria" panose="02040503050406030204" pitchFamily="18" charset="0"/>
              </a:rPr>
              <a:t>On the right hand side, we have to define how to store the data (schema)</a:t>
            </a:r>
          </a:p>
          <a:p>
            <a:pPr marL="1200150" lvl="2" indent="-285750">
              <a:lnSpc>
                <a:spcPct val="150000"/>
              </a:lnSpc>
              <a:buFont typeface="Wingdings" panose="05000000000000000000" pitchFamily="2" charset="2"/>
              <a:buChar char="v"/>
            </a:pPr>
            <a:endParaRPr lang="en-IN" sz="1600" b="1" dirty="0">
              <a:solidFill>
                <a:schemeClr val="bg2"/>
              </a:solidFill>
              <a:latin typeface="Cambria" panose="02040503050406030204" pitchFamily="18" charset="0"/>
              <a:ea typeface="Cambria" panose="02040503050406030204" pitchFamily="18" charset="0"/>
            </a:endParaRPr>
          </a:p>
          <a:p>
            <a:endParaRPr lang="en-IN" sz="1600" b="1" dirty="0">
              <a:solidFill>
                <a:schemeClr val="bg2"/>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4AD219A3-E339-C7FE-75C5-B1170C71B619}"/>
              </a:ext>
            </a:extLst>
          </p:cNvPr>
          <p:cNvSpPr txBox="1"/>
          <p:nvPr/>
        </p:nvSpPr>
        <p:spPr>
          <a:xfrm>
            <a:off x="583660" y="5817140"/>
            <a:ext cx="11060348" cy="646331"/>
          </a:xfrm>
          <a:prstGeom prst="rect">
            <a:avLst/>
          </a:prstGeom>
          <a:solidFill>
            <a:schemeClr val="accent1">
              <a:lumMod val="40000"/>
              <a:lumOff val="60000"/>
            </a:schemeClr>
          </a:solidFill>
        </p:spPr>
        <p:txBody>
          <a:bodyPr wrap="square" rtlCol="0">
            <a:spAutoFit/>
          </a:bodyPr>
          <a:lstStyle/>
          <a:p>
            <a:r>
              <a:rPr lang="en-IN" dirty="0">
                <a:solidFill>
                  <a:srgbClr val="FF0000"/>
                </a:solidFill>
                <a:latin typeface="Cambria" panose="02040503050406030204" pitchFamily="18" charset="0"/>
                <a:ea typeface="Cambria" panose="02040503050406030204" pitchFamily="18" charset="0"/>
              </a:rPr>
              <a:t>NOTE : </a:t>
            </a:r>
            <a:r>
              <a:rPr lang="en-IN" b="1" dirty="0">
                <a:solidFill>
                  <a:srgbClr val="0000FF"/>
                </a:solidFill>
                <a:latin typeface="Cambria" panose="02040503050406030204" pitchFamily="18" charset="0"/>
                <a:ea typeface="Cambria" panose="02040503050406030204" pitchFamily="18" charset="0"/>
              </a:rPr>
              <a:t>Operators</a:t>
            </a:r>
            <a:r>
              <a:rPr lang="en-IN" dirty="0">
                <a:solidFill>
                  <a:srgbClr val="FF0000"/>
                </a:solidFill>
                <a:latin typeface="Cambria" panose="02040503050406030204" pitchFamily="18" charset="0"/>
                <a:ea typeface="Cambria" panose="02040503050406030204" pitchFamily="18" charset="0"/>
              </a:rPr>
              <a:t> (</a:t>
            </a:r>
            <a:r>
              <a:rPr lang="en-IN" dirty="0" err="1">
                <a:solidFill>
                  <a:srgbClr val="FF0000"/>
                </a:solidFill>
                <a:latin typeface="Cambria" panose="02040503050406030204" pitchFamily="18" charset="0"/>
                <a:ea typeface="Cambria" panose="02040503050406030204" pitchFamily="18" charset="0"/>
              </a:rPr>
              <a:t>Load,Store</a:t>
            </a:r>
            <a:r>
              <a:rPr lang="en-IN" dirty="0">
                <a:solidFill>
                  <a:srgbClr val="FF0000"/>
                </a:solidFill>
                <a:latin typeface="Cambria" panose="02040503050406030204" pitchFamily="18" charset="0"/>
                <a:ea typeface="Cambria" panose="02040503050406030204" pitchFamily="18" charset="0"/>
              </a:rPr>
              <a:t> etc..) are not case sensitive but </a:t>
            </a:r>
            <a:r>
              <a:rPr lang="en-IN" b="1" dirty="0">
                <a:solidFill>
                  <a:srgbClr val="0000FF"/>
                </a:solidFill>
                <a:latin typeface="Cambria" panose="02040503050406030204" pitchFamily="18" charset="0"/>
                <a:ea typeface="Cambria" panose="02040503050406030204" pitchFamily="18" charset="0"/>
              </a:rPr>
              <a:t>Functions </a:t>
            </a:r>
            <a:r>
              <a:rPr lang="en-IN" dirty="0">
                <a:solidFill>
                  <a:srgbClr val="FF0000"/>
                </a:solidFill>
                <a:latin typeface="Cambria" panose="02040503050406030204" pitchFamily="18" charset="0"/>
                <a:ea typeface="Cambria" panose="02040503050406030204" pitchFamily="18" charset="0"/>
              </a:rPr>
              <a:t>(MIN,MAX,UPPER etc.. ) are Case Sensitive</a:t>
            </a:r>
          </a:p>
        </p:txBody>
      </p:sp>
    </p:spTree>
    <p:extLst>
      <p:ext uri="{BB962C8B-B14F-4D97-AF65-F5344CB8AC3E}">
        <p14:creationId xmlns:p14="http://schemas.microsoft.com/office/powerpoint/2010/main" val="2348706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Loading and Storing Operator</a:t>
            </a:r>
          </a:p>
        </p:txBody>
      </p:sp>
      <p:sp>
        <p:nvSpPr>
          <p:cNvPr id="4" name="TextBox 3">
            <a:extLst>
              <a:ext uri="{FF2B5EF4-FFF2-40B4-BE49-F238E27FC236}">
                <a16:creationId xmlns:a16="http://schemas.microsoft.com/office/drawing/2014/main" id="{479739CF-7EAE-FA10-A228-B7B0E3D24FE4}"/>
              </a:ext>
            </a:extLst>
          </p:cNvPr>
          <p:cNvSpPr txBox="1"/>
          <p:nvPr/>
        </p:nvSpPr>
        <p:spPr>
          <a:xfrm>
            <a:off x="350195" y="953470"/>
            <a:ext cx="11215991" cy="5755422"/>
          </a:xfrm>
          <a:prstGeom prst="rect">
            <a:avLst/>
          </a:prstGeom>
          <a:noFill/>
        </p:spPr>
        <p:txBody>
          <a:bodyPr wrap="square" rtlCol="0">
            <a:spAutoFit/>
          </a:bodyPr>
          <a:lstStyle/>
          <a:p>
            <a:r>
              <a:rPr lang="en-IN" sz="1600" b="1" dirty="0">
                <a:solidFill>
                  <a:schemeClr val="bg2"/>
                </a:solidFill>
                <a:latin typeface="Cambria" panose="02040503050406030204" pitchFamily="18" charset="0"/>
                <a:ea typeface="Cambria" panose="02040503050406030204" pitchFamily="18" charset="0"/>
              </a:rPr>
              <a:t>$ cat &gt; sample.txt</a:t>
            </a:r>
          </a:p>
          <a:p>
            <a:r>
              <a:rPr lang="en-IN" sz="1600" b="1" dirty="0">
                <a:solidFill>
                  <a:schemeClr val="bg2"/>
                </a:solidFill>
                <a:latin typeface="Cambria" panose="02040503050406030204" pitchFamily="18" charset="0"/>
                <a:ea typeface="Cambria" panose="02040503050406030204" pitchFamily="18" charset="0"/>
              </a:rPr>
              <a:t>100	smith	MCA</a:t>
            </a:r>
          </a:p>
          <a:p>
            <a:r>
              <a:rPr lang="en-IN" sz="1600" b="1" dirty="0">
                <a:solidFill>
                  <a:schemeClr val="bg2"/>
                </a:solidFill>
                <a:latin typeface="Cambria" panose="02040503050406030204" pitchFamily="18" charset="0"/>
                <a:ea typeface="Cambria" panose="02040503050406030204" pitchFamily="18" charset="0"/>
              </a:rPr>
              <a:t>101	Jones	</a:t>
            </a:r>
            <a:r>
              <a:rPr lang="en-IN" sz="1600" b="1" dirty="0" err="1">
                <a:solidFill>
                  <a:schemeClr val="bg2"/>
                </a:solidFill>
                <a:latin typeface="Cambria" panose="02040503050406030204" pitchFamily="18" charset="0"/>
                <a:ea typeface="Cambria" panose="02040503050406030204" pitchFamily="18" charset="0"/>
              </a:rPr>
              <a:t>M.Tech</a:t>
            </a:r>
            <a:endParaRPr lang="en-IN" sz="1600" b="1" dirty="0">
              <a:solidFill>
                <a:schemeClr val="bg2"/>
              </a:solidFill>
              <a:latin typeface="Cambria" panose="02040503050406030204" pitchFamily="18" charset="0"/>
              <a:ea typeface="Cambria" panose="02040503050406030204" pitchFamily="18" charset="0"/>
            </a:endParaRPr>
          </a:p>
          <a:p>
            <a:r>
              <a:rPr lang="en-IN" sz="1600" b="1" dirty="0">
                <a:solidFill>
                  <a:schemeClr val="bg2"/>
                </a:solidFill>
                <a:latin typeface="Cambria" panose="02040503050406030204" pitchFamily="18" charset="0"/>
                <a:ea typeface="Cambria" panose="02040503050406030204" pitchFamily="18" charset="0"/>
              </a:rPr>
              <a:t>102	King	MCA</a:t>
            </a:r>
          </a:p>
          <a:p>
            <a:r>
              <a:rPr lang="en-IN" sz="1600" b="1" dirty="0">
                <a:solidFill>
                  <a:schemeClr val="bg2"/>
                </a:solidFill>
                <a:latin typeface="Cambria" panose="02040503050406030204" pitchFamily="18" charset="0"/>
                <a:ea typeface="Cambria" panose="02040503050406030204" pitchFamily="18" charset="0"/>
              </a:rPr>
              <a:t>103	Ivan	MCA</a:t>
            </a:r>
          </a:p>
          <a:p>
            <a:r>
              <a:rPr lang="en-IN" sz="1600" b="1" dirty="0">
                <a:solidFill>
                  <a:schemeClr val="bg2"/>
                </a:solidFill>
                <a:latin typeface="Cambria" panose="02040503050406030204" pitchFamily="18" charset="0"/>
                <a:ea typeface="Cambria" panose="02040503050406030204" pitchFamily="18" charset="0"/>
              </a:rPr>
              <a:t>104	</a:t>
            </a:r>
            <a:r>
              <a:rPr lang="en-IN" sz="1600" b="1" dirty="0" err="1">
                <a:solidFill>
                  <a:schemeClr val="bg2"/>
                </a:solidFill>
                <a:latin typeface="Cambria" panose="02040503050406030204" pitchFamily="18" charset="0"/>
                <a:ea typeface="Cambria" panose="02040503050406030204" pitchFamily="18" charset="0"/>
              </a:rPr>
              <a:t>Korth</a:t>
            </a:r>
            <a:r>
              <a:rPr lang="en-IN" sz="1600" b="1" dirty="0">
                <a:solidFill>
                  <a:schemeClr val="bg2"/>
                </a:solidFill>
                <a:latin typeface="Cambria" panose="02040503050406030204" pitchFamily="18" charset="0"/>
                <a:ea typeface="Cambria" panose="02040503050406030204" pitchFamily="18" charset="0"/>
              </a:rPr>
              <a:t>	</a:t>
            </a:r>
            <a:r>
              <a:rPr lang="en-IN" sz="1600" b="1" dirty="0" err="1">
                <a:solidFill>
                  <a:schemeClr val="bg2"/>
                </a:solidFill>
                <a:latin typeface="Cambria" panose="02040503050406030204" pitchFamily="18" charset="0"/>
                <a:ea typeface="Cambria" panose="02040503050406030204" pitchFamily="18" charset="0"/>
              </a:rPr>
              <a:t>M.Tech</a:t>
            </a:r>
            <a:endParaRPr lang="en-IN" sz="1600" b="1" dirty="0">
              <a:solidFill>
                <a:schemeClr val="bg2"/>
              </a:solidFill>
              <a:latin typeface="Cambria" panose="02040503050406030204" pitchFamily="18" charset="0"/>
              <a:ea typeface="Cambria" panose="02040503050406030204" pitchFamily="18" charset="0"/>
            </a:endParaRPr>
          </a:p>
          <a:p>
            <a:r>
              <a:rPr lang="en-IN" sz="1600" b="1" dirty="0">
                <a:solidFill>
                  <a:schemeClr val="bg2"/>
                </a:solidFill>
                <a:latin typeface="Cambria" panose="02040503050406030204" pitchFamily="18" charset="0"/>
                <a:ea typeface="Cambria" panose="02040503050406030204" pitchFamily="18" charset="0"/>
              </a:rPr>
              <a:t>Ctrl +Z</a:t>
            </a:r>
          </a:p>
          <a:p>
            <a:endParaRPr lang="en-IN" sz="1600" b="1" dirty="0">
              <a:solidFill>
                <a:schemeClr val="bg2"/>
              </a:solidFill>
              <a:latin typeface="Cambria" panose="02040503050406030204" pitchFamily="18" charset="0"/>
              <a:ea typeface="Cambria" panose="02040503050406030204" pitchFamily="18" charset="0"/>
            </a:endParaRPr>
          </a:p>
          <a:p>
            <a:r>
              <a:rPr lang="en-IN" sz="1600" b="1" dirty="0">
                <a:solidFill>
                  <a:schemeClr val="bg2"/>
                </a:solidFill>
                <a:latin typeface="Cambria" panose="02040503050406030204" pitchFamily="18" charset="0"/>
                <a:ea typeface="Cambria" panose="02040503050406030204" pitchFamily="18" charset="0"/>
              </a:rPr>
              <a:t>$ </a:t>
            </a:r>
            <a:r>
              <a:rPr lang="en-IN" sz="1600" b="1" dirty="0" err="1">
                <a:solidFill>
                  <a:schemeClr val="bg2"/>
                </a:solidFill>
                <a:latin typeface="Cambria" panose="02040503050406030204" pitchFamily="18" charset="0"/>
                <a:ea typeface="Cambria" panose="02040503050406030204" pitchFamily="18" charset="0"/>
              </a:rPr>
              <a:t>hadoop</a:t>
            </a:r>
            <a:r>
              <a:rPr lang="en-IN" sz="1600" b="1" dirty="0">
                <a:solidFill>
                  <a:schemeClr val="bg2"/>
                </a:solidFill>
                <a:latin typeface="Cambria" panose="02040503050406030204" pitchFamily="18" charset="0"/>
                <a:ea typeface="Cambria" panose="02040503050406030204" pitchFamily="18" charset="0"/>
              </a:rPr>
              <a:t> fs –</a:t>
            </a:r>
            <a:r>
              <a:rPr lang="en-IN" sz="1600" b="1" dirty="0" err="1">
                <a:solidFill>
                  <a:schemeClr val="bg2"/>
                </a:solidFill>
                <a:latin typeface="Cambria" panose="02040503050406030204" pitchFamily="18" charset="0"/>
                <a:ea typeface="Cambria" panose="02040503050406030204" pitchFamily="18" charset="0"/>
              </a:rPr>
              <a:t>mkdir</a:t>
            </a:r>
            <a:r>
              <a:rPr lang="en-IN" sz="1600" b="1" dirty="0">
                <a:solidFill>
                  <a:schemeClr val="bg2"/>
                </a:solidFill>
                <a:latin typeface="Cambria" panose="02040503050406030204" pitchFamily="18" charset="0"/>
                <a:ea typeface="Cambria" panose="02040503050406030204" pitchFamily="18" charset="0"/>
              </a:rPr>
              <a:t> /data		 </a:t>
            </a:r>
            <a:r>
              <a:rPr lang="en-IN" sz="1600" b="1" dirty="0">
                <a:solidFill>
                  <a:schemeClr val="bg2"/>
                </a:solidFill>
                <a:latin typeface="Cambria" panose="02040503050406030204" pitchFamily="18" charset="0"/>
                <a:ea typeface="Cambria" panose="02040503050406030204" pitchFamily="18" charset="0"/>
                <a:sym typeface="Wingdings" panose="05000000000000000000" pitchFamily="2" charset="2"/>
              </a:rPr>
              <a:t> </a:t>
            </a:r>
            <a:r>
              <a:rPr lang="en-IN" sz="1600" b="1" dirty="0">
                <a:solidFill>
                  <a:srgbClr val="FF0000"/>
                </a:solidFill>
                <a:latin typeface="Cambria" panose="02040503050406030204" pitchFamily="18" charset="0"/>
                <a:ea typeface="Cambria" panose="02040503050406030204" pitchFamily="18" charset="0"/>
                <a:sym typeface="Wingdings" panose="05000000000000000000" pitchFamily="2" charset="2"/>
              </a:rPr>
              <a:t>Create a Directory called data in HDFS</a:t>
            </a:r>
            <a:endParaRPr lang="en-IN" sz="1600" b="1" dirty="0">
              <a:solidFill>
                <a:srgbClr val="FF0000"/>
              </a:solidFill>
              <a:latin typeface="Cambria" panose="02040503050406030204" pitchFamily="18" charset="0"/>
              <a:ea typeface="Cambria" panose="02040503050406030204" pitchFamily="18" charset="0"/>
            </a:endParaRPr>
          </a:p>
          <a:p>
            <a:r>
              <a:rPr lang="en-IN" sz="1600" b="1" dirty="0">
                <a:solidFill>
                  <a:schemeClr val="bg2"/>
                </a:solidFill>
                <a:latin typeface="Cambria" panose="02040503050406030204" pitchFamily="18" charset="0"/>
                <a:ea typeface="Cambria" panose="02040503050406030204" pitchFamily="18" charset="0"/>
              </a:rPr>
              <a:t>$ </a:t>
            </a:r>
            <a:r>
              <a:rPr lang="en-IN" sz="1600" b="1" dirty="0" err="1">
                <a:solidFill>
                  <a:schemeClr val="bg2"/>
                </a:solidFill>
                <a:latin typeface="Cambria" panose="02040503050406030204" pitchFamily="18" charset="0"/>
                <a:ea typeface="Cambria" panose="02040503050406030204" pitchFamily="18" charset="0"/>
              </a:rPr>
              <a:t>hadoop</a:t>
            </a:r>
            <a:r>
              <a:rPr lang="en-IN" sz="1600" b="1" dirty="0">
                <a:solidFill>
                  <a:schemeClr val="bg2"/>
                </a:solidFill>
                <a:latin typeface="Cambria" panose="02040503050406030204" pitchFamily="18" charset="0"/>
                <a:ea typeface="Cambria" panose="02040503050406030204" pitchFamily="18" charset="0"/>
              </a:rPr>
              <a:t> fs –put sample.txt /data	 </a:t>
            </a:r>
            <a:r>
              <a:rPr lang="en-IN" sz="1600" b="1" dirty="0">
                <a:solidFill>
                  <a:schemeClr val="bg2"/>
                </a:solidFill>
                <a:latin typeface="Cambria" panose="02040503050406030204" pitchFamily="18" charset="0"/>
                <a:ea typeface="Cambria" panose="02040503050406030204" pitchFamily="18" charset="0"/>
                <a:sym typeface="Wingdings" panose="05000000000000000000" pitchFamily="2" charset="2"/>
              </a:rPr>
              <a:t>  </a:t>
            </a:r>
            <a:r>
              <a:rPr lang="en-IN" sz="1600" b="1" dirty="0">
                <a:solidFill>
                  <a:srgbClr val="FF0000"/>
                </a:solidFill>
                <a:latin typeface="Cambria" panose="02040503050406030204" pitchFamily="18" charset="0"/>
                <a:ea typeface="Cambria" panose="02040503050406030204" pitchFamily="18" charset="0"/>
                <a:sym typeface="Wingdings" panose="05000000000000000000" pitchFamily="2" charset="2"/>
              </a:rPr>
              <a:t>Push sample.txt from local file system to HDFS data directory</a:t>
            </a:r>
            <a:r>
              <a:rPr lang="en-IN" sz="1600" b="1" dirty="0">
                <a:solidFill>
                  <a:schemeClr val="bg2"/>
                </a:solidFill>
                <a:latin typeface="Cambria" panose="02040503050406030204" pitchFamily="18" charset="0"/>
                <a:ea typeface="Cambria" panose="02040503050406030204" pitchFamily="18" charset="0"/>
                <a:sym typeface="Wingdings" panose="05000000000000000000" pitchFamily="2" charset="2"/>
              </a:rPr>
              <a:t>	</a:t>
            </a:r>
            <a:endParaRPr lang="en-IN" sz="1600" b="1" dirty="0">
              <a:solidFill>
                <a:schemeClr val="bg2"/>
              </a:solidFill>
              <a:latin typeface="Cambria" panose="02040503050406030204" pitchFamily="18" charset="0"/>
              <a:ea typeface="Cambria" panose="02040503050406030204" pitchFamily="18" charset="0"/>
            </a:endParaRPr>
          </a:p>
          <a:p>
            <a:r>
              <a:rPr lang="en-IN" sz="1600" b="1" dirty="0">
                <a:solidFill>
                  <a:schemeClr val="bg2"/>
                </a:solidFill>
                <a:latin typeface="Cambria" panose="02040503050406030204" pitchFamily="18" charset="0"/>
                <a:ea typeface="Cambria" panose="02040503050406030204" pitchFamily="18" charset="0"/>
              </a:rPr>
              <a:t>$ </a:t>
            </a:r>
            <a:r>
              <a:rPr lang="en-IN" sz="1600" b="1" dirty="0" err="1">
                <a:solidFill>
                  <a:schemeClr val="bg2"/>
                </a:solidFill>
                <a:latin typeface="Cambria" panose="02040503050406030204" pitchFamily="18" charset="0"/>
                <a:ea typeface="Cambria" panose="02040503050406030204" pitchFamily="18" charset="0"/>
              </a:rPr>
              <a:t>hadoop</a:t>
            </a:r>
            <a:r>
              <a:rPr lang="en-IN" sz="1600" b="1" dirty="0">
                <a:solidFill>
                  <a:schemeClr val="bg2"/>
                </a:solidFill>
                <a:latin typeface="Cambria" panose="02040503050406030204" pitchFamily="18" charset="0"/>
                <a:ea typeface="Cambria" panose="02040503050406030204" pitchFamily="18" charset="0"/>
              </a:rPr>
              <a:t> fs  -ls /data                                        </a:t>
            </a:r>
            <a:r>
              <a:rPr lang="en-IN" sz="1600" b="1" dirty="0">
                <a:solidFill>
                  <a:schemeClr val="bg2"/>
                </a:solidFill>
                <a:latin typeface="Cambria" panose="02040503050406030204" pitchFamily="18" charset="0"/>
                <a:ea typeface="Cambria" panose="02040503050406030204" pitchFamily="18" charset="0"/>
                <a:sym typeface="Wingdings" panose="05000000000000000000" pitchFamily="2" charset="2"/>
              </a:rPr>
              <a:t> </a:t>
            </a:r>
            <a:r>
              <a:rPr lang="en-IN" sz="1600" b="1" dirty="0">
                <a:solidFill>
                  <a:srgbClr val="FF0000"/>
                </a:solidFill>
                <a:latin typeface="Cambria" panose="02040503050406030204" pitchFamily="18" charset="0"/>
                <a:ea typeface="Cambria" panose="02040503050406030204" pitchFamily="18" charset="0"/>
                <a:sym typeface="Wingdings" panose="05000000000000000000" pitchFamily="2" charset="2"/>
              </a:rPr>
              <a:t>check sample.txt exists in data directory</a:t>
            </a:r>
          </a:p>
          <a:p>
            <a:r>
              <a:rPr lang="en-IN" sz="1600" b="1" dirty="0">
                <a:solidFill>
                  <a:schemeClr val="bg2"/>
                </a:solidFill>
                <a:latin typeface="Cambria" panose="02040503050406030204" pitchFamily="18" charset="0"/>
                <a:ea typeface="Cambria" panose="02040503050406030204" pitchFamily="18" charset="0"/>
                <a:sym typeface="Wingdings" panose="05000000000000000000" pitchFamily="2" charset="2"/>
              </a:rPr>
              <a:t>$ pig				  </a:t>
            </a:r>
            <a:r>
              <a:rPr lang="en-IN" sz="1600" b="1" dirty="0">
                <a:solidFill>
                  <a:srgbClr val="FF0000"/>
                </a:solidFill>
                <a:latin typeface="Cambria" panose="02040503050406030204" pitchFamily="18" charset="0"/>
                <a:ea typeface="Cambria" panose="02040503050406030204" pitchFamily="18" charset="0"/>
                <a:sym typeface="Wingdings" panose="05000000000000000000" pitchFamily="2" charset="2"/>
              </a:rPr>
              <a:t>Move to Pig</a:t>
            </a:r>
          </a:p>
          <a:p>
            <a:r>
              <a:rPr lang="en-IN" sz="1600" b="1" dirty="0">
                <a:solidFill>
                  <a:schemeClr val="bg2"/>
                </a:solidFill>
                <a:latin typeface="Cambria" panose="02040503050406030204" pitchFamily="18" charset="0"/>
                <a:ea typeface="Cambria" panose="02040503050406030204" pitchFamily="18" charset="0"/>
                <a:sym typeface="Wingdings" panose="05000000000000000000" pitchFamily="2" charset="2"/>
              </a:rPr>
              <a:t>grunt&gt; student = LOAD ‘/data/sample.txt’ using </a:t>
            </a:r>
            <a:r>
              <a:rPr lang="en-IN" sz="1600" b="1" dirty="0" err="1">
                <a:solidFill>
                  <a:schemeClr val="bg2"/>
                </a:solidFill>
                <a:latin typeface="Cambria" panose="02040503050406030204" pitchFamily="18" charset="0"/>
                <a:ea typeface="Cambria" panose="02040503050406030204" pitchFamily="18" charset="0"/>
                <a:sym typeface="Wingdings" panose="05000000000000000000" pitchFamily="2" charset="2"/>
              </a:rPr>
              <a:t>PigStorage</a:t>
            </a:r>
            <a:r>
              <a:rPr lang="en-IN" sz="1600" b="1" dirty="0">
                <a:solidFill>
                  <a:schemeClr val="bg2"/>
                </a:solidFill>
                <a:latin typeface="Cambria" panose="02040503050406030204" pitchFamily="18" charset="0"/>
                <a:ea typeface="Cambria" panose="02040503050406030204" pitchFamily="18" charset="0"/>
                <a:sym typeface="Wingdings" panose="05000000000000000000" pitchFamily="2" charset="2"/>
              </a:rPr>
              <a:t>(‘\t’) as (</a:t>
            </a:r>
            <a:r>
              <a:rPr lang="en-IN" sz="1600" b="1" dirty="0" err="1">
                <a:solidFill>
                  <a:schemeClr val="bg2"/>
                </a:solidFill>
                <a:latin typeface="Cambria" panose="02040503050406030204" pitchFamily="18" charset="0"/>
                <a:ea typeface="Cambria" panose="02040503050406030204" pitchFamily="18" charset="0"/>
                <a:sym typeface="Wingdings" panose="05000000000000000000" pitchFamily="2" charset="2"/>
              </a:rPr>
              <a:t>sno:int</a:t>
            </a:r>
            <a:r>
              <a:rPr lang="en-IN" sz="1600" b="1" dirty="0">
                <a:solidFill>
                  <a:schemeClr val="bg2"/>
                </a:solidFill>
                <a:latin typeface="Cambria" panose="02040503050406030204" pitchFamily="18" charset="0"/>
                <a:ea typeface="Cambria" panose="02040503050406030204" pitchFamily="18" charset="0"/>
                <a:sym typeface="Wingdings" panose="05000000000000000000" pitchFamily="2" charset="2"/>
              </a:rPr>
              <a:t>, </a:t>
            </a:r>
            <a:r>
              <a:rPr lang="en-IN" sz="1600" b="1" dirty="0" err="1">
                <a:solidFill>
                  <a:schemeClr val="bg2"/>
                </a:solidFill>
                <a:latin typeface="Cambria" panose="02040503050406030204" pitchFamily="18" charset="0"/>
                <a:ea typeface="Cambria" panose="02040503050406030204" pitchFamily="18" charset="0"/>
                <a:sym typeface="Wingdings" panose="05000000000000000000" pitchFamily="2" charset="2"/>
              </a:rPr>
              <a:t>sname:chararray,branch:chararray</a:t>
            </a:r>
            <a:r>
              <a:rPr lang="en-IN" sz="1600" b="1" dirty="0">
                <a:solidFill>
                  <a:schemeClr val="bg2"/>
                </a:solidFill>
                <a:latin typeface="Cambria" panose="02040503050406030204" pitchFamily="18" charset="0"/>
                <a:ea typeface="Cambria" panose="02040503050406030204" pitchFamily="18" charset="0"/>
                <a:sym typeface="Wingdings" panose="05000000000000000000" pitchFamily="2" charset="2"/>
              </a:rPr>
              <a:t>);</a:t>
            </a:r>
          </a:p>
          <a:p>
            <a:r>
              <a:rPr lang="en-IN" sz="1600" b="1" dirty="0">
                <a:solidFill>
                  <a:schemeClr val="bg2"/>
                </a:solidFill>
                <a:latin typeface="Cambria" panose="02040503050406030204" pitchFamily="18" charset="0"/>
                <a:ea typeface="Cambria" panose="02040503050406030204" pitchFamily="18" charset="0"/>
                <a:sym typeface="Wingdings" panose="05000000000000000000" pitchFamily="2" charset="2"/>
              </a:rPr>
              <a:t>grunt&gt;dump student </a:t>
            </a:r>
          </a:p>
          <a:p>
            <a:r>
              <a:rPr lang="en-IN" sz="1600" b="1" dirty="0">
                <a:solidFill>
                  <a:schemeClr val="bg2"/>
                </a:solidFill>
                <a:latin typeface="Cambria" panose="02040503050406030204" pitchFamily="18" charset="0"/>
                <a:ea typeface="Cambria" panose="02040503050406030204" pitchFamily="18" charset="0"/>
              </a:rPr>
              <a:t>(100	smith	MCA)</a:t>
            </a:r>
          </a:p>
          <a:p>
            <a:r>
              <a:rPr lang="en-IN" sz="1600" b="1" dirty="0">
                <a:solidFill>
                  <a:schemeClr val="bg2"/>
                </a:solidFill>
                <a:latin typeface="Cambria" panose="02040503050406030204" pitchFamily="18" charset="0"/>
                <a:ea typeface="Cambria" panose="02040503050406030204" pitchFamily="18" charset="0"/>
              </a:rPr>
              <a:t>(101	Jones	</a:t>
            </a:r>
            <a:r>
              <a:rPr lang="en-IN" sz="1600" b="1" dirty="0" err="1">
                <a:solidFill>
                  <a:schemeClr val="bg2"/>
                </a:solidFill>
                <a:latin typeface="Cambria" panose="02040503050406030204" pitchFamily="18" charset="0"/>
                <a:ea typeface="Cambria" panose="02040503050406030204" pitchFamily="18" charset="0"/>
              </a:rPr>
              <a:t>M.Tech</a:t>
            </a:r>
            <a:r>
              <a:rPr lang="en-IN" sz="1600" b="1" dirty="0">
                <a:solidFill>
                  <a:schemeClr val="bg2"/>
                </a:solidFill>
                <a:latin typeface="Cambria" panose="02040503050406030204" pitchFamily="18" charset="0"/>
                <a:ea typeface="Cambria" panose="02040503050406030204" pitchFamily="18" charset="0"/>
              </a:rPr>
              <a:t>)</a:t>
            </a:r>
          </a:p>
          <a:p>
            <a:r>
              <a:rPr lang="en-IN" sz="1600" b="1" dirty="0">
                <a:solidFill>
                  <a:schemeClr val="bg2"/>
                </a:solidFill>
                <a:latin typeface="Cambria" panose="02040503050406030204" pitchFamily="18" charset="0"/>
                <a:ea typeface="Cambria" panose="02040503050406030204" pitchFamily="18" charset="0"/>
              </a:rPr>
              <a:t>(102	King	MCA)</a:t>
            </a:r>
          </a:p>
          <a:p>
            <a:r>
              <a:rPr lang="en-IN" sz="1600" b="1" dirty="0">
                <a:solidFill>
                  <a:schemeClr val="bg2"/>
                </a:solidFill>
                <a:latin typeface="Cambria" panose="02040503050406030204" pitchFamily="18" charset="0"/>
                <a:ea typeface="Cambria" panose="02040503050406030204" pitchFamily="18" charset="0"/>
              </a:rPr>
              <a:t>(103	Ivan	MCA)</a:t>
            </a:r>
          </a:p>
          <a:p>
            <a:r>
              <a:rPr lang="en-IN" sz="1600" b="1" dirty="0">
                <a:solidFill>
                  <a:schemeClr val="bg2"/>
                </a:solidFill>
                <a:latin typeface="Cambria" panose="02040503050406030204" pitchFamily="18" charset="0"/>
                <a:ea typeface="Cambria" panose="02040503050406030204" pitchFamily="18" charset="0"/>
              </a:rPr>
              <a:t>(104	</a:t>
            </a:r>
            <a:r>
              <a:rPr lang="en-IN" sz="1600" b="1" dirty="0" err="1">
                <a:solidFill>
                  <a:schemeClr val="bg2"/>
                </a:solidFill>
                <a:latin typeface="Cambria" panose="02040503050406030204" pitchFamily="18" charset="0"/>
                <a:ea typeface="Cambria" panose="02040503050406030204" pitchFamily="18" charset="0"/>
              </a:rPr>
              <a:t>Korth</a:t>
            </a:r>
            <a:r>
              <a:rPr lang="en-IN" sz="1600" b="1" dirty="0">
                <a:solidFill>
                  <a:schemeClr val="bg2"/>
                </a:solidFill>
                <a:latin typeface="Cambria" panose="02040503050406030204" pitchFamily="18" charset="0"/>
                <a:ea typeface="Cambria" panose="02040503050406030204" pitchFamily="18" charset="0"/>
              </a:rPr>
              <a:t>	</a:t>
            </a:r>
            <a:r>
              <a:rPr lang="en-IN" sz="1600" b="1" dirty="0" err="1">
                <a:solidFill>
                  <a:schemeClr val="bg2"/>
                </a:solidFill>
                <a:latin typeface="Cambria" panose="02040503050406030204" pitchFamily="18" charset="0"/>
                <a:ea typeface="Cambria" panose="02040503050406030204" pitchFamily="18" charset="0"/>
              </a:rPr>
              <a:t>M.Tech</a:t>
            </a:r>
            <a:r>
              <a:rPr lang="en-IN" sz="1600" b="1" dirty="0">
                <a:solidFill>
                  <a:schemeClr val="bg2"/>
                </a:solidFill>
                <a:latin typeface="Cambria" panose="02040503050406030204" pitchFamily="18" charset="0"/>
                <a:ea typeface="Cambria" panose="02040503050406030204" pitchFamily="18" charset="0"/>
              </a:rPr>
              <a:t>)</a:t>
            </a:r>
          </a:p>
          <a:p>
            <a:endParaRPr lang="en-IN" sz="1600" b="1" dirty="0">
              <a:solidFill>
                <a:schemeClr val="bg2"/>
              </a:solidFill>
              <a:latin typeface="Cambria" panose="02040503050406030204" pitchFamily="18" charset="0"/>
              <a:ea typeface="Cambria" panose="02040503050406030204" pitchFamily="18" charset="0"/>
              <a:sym typeface="Wingdings" panose="05000000000000000000" pitchFamily="2" charset="2"/>
            </a:endParaRPr>
          </a:p>
          <a:p>
            <a:endParaRPr lang="en-IN" sz="1600" b="1" dirty="0">
              <a:solidFill>
                <a:schemeClr val="bg2"/>
              </a:solidFill>
              <a:latin typeface="Cambria" panose="02040503050406030204" pitchFamily="18" charset="0"/>
              <a:ea typeface="Cambria" panose="02040503050406030204" pitchFamily="18" charset="0"/>
            </a:endParaRPr>
          </a:p>
          <a:p>
            <a:endParaRPr lang="en-IN" sz="1600" b="1" dirty="0">
              <a:solidFill>
                <a:schemeClr val="bg2"/>
              </a:solidFill>
              <a:latin typeface="Cambria" panose="02040503050406030204" pitchFamily="18" charset="0"/>
              <a:ea typeface="Cambria" panose="02040503050406030204" pitchFamily="18" charset="0"/>
            </a:endParaRPr>
          </a:p>
          <a:p>
            <a:endParaRPr lang="en-IN" sz="1600" b="1"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27680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Loading and Storing Operator</a:t>
            </a:r>
          </a:p>
        </p:txBody>
      </p:sp>
      <p:graphicFrame>
        <p:nvGraphicFramePr>
          <p:cNvPr id="3" name="Table 2">
            <a:extLst>
              <a:ext uri="{FF2B5EF4-FFF2-40B4-BE49-F238E27FC236}">
                <a16:creationId xmlns:a16="http://schemas.microsoft.com/office/drawing/2014/main" id="{6B5A6889-BA14-B627-C24A-1533593F8D6C}"/>
              </a:ext>
            </a:extLst>
          </p:cNvPr>
          <p:cNvGraphicFramePr>
            <a:graphicFrameLocks noGrp="1"/>
          </p:cNvGraphicFramePr>
          <p:nvPr>
            <p:extLst>
              <p:ext uri="{D42A27DB-BD31-4B8C-83A1-F6EECF244321}">
                <p14:modId xmlns:p14="http://schemas.microsoft.com/office/powerpoint/2010/main" val="1140582708"/>
              </p:ext>
            </p:extLst>
          </p:nvPr>
        </p:nvGraphicFramePr>
        <p:xfrm>
          <a:off x="597837" y="1896734"/>
          <a:ext cx="11037651" cy="3891141"/>
        </p:xfrm>
        <a:graphic>
          <a:graphicData uri="http://schemas.openxmlformats.org/drawingml/2006/table">
            <a:tbl>
              <a:tblPr firstRow="1" firstCol="1" bandRow="1">
                <a:tableStyleId>{073A0DAA-6AF3-43AB-8588-CEC1D06C72B9}</a:tableStyleId>
              </a:tblPr>
              <a:tblGrid>
                <a:gridCol w="1527010">
                  <a:extLst>
                    <a:ext uri="{9D8B030D-6E8A-4147-A177-3AD203B41FA5}">
                      <a16:colId xmlns:a16="http://schemas.microsoft.com/office/drawing/2014/main" val="3329545400"/>
                    </a:ext>
                  </a:extLst>
                </a:gridCol>
                <a:gridCol w="3170472">
                  <a:extLst>
                    <a:ext uri="{9D8B030D-6E8A-4147-A177-3AD203B41FA5}">
                      <a16:colId xmlns:a16="http://schemas.microsoft.com/office/drawing/2014/main" val="3728244800"/>
                    </a:ext>
                  </a:extLst>
                </a:gridCol>
                <a:gridCol w="3966517">
                  <a:extLst>
                    <a:ext uri="{9D8B030D-6E8A-4147-A177-3AD203B41FA5}">
                      <a16:colId xmlns:a16="http://schemas.microsoft.com/office/drawing/2014/main" val="4051182099"/>
                    </a:ext>
                  </a:extLst>
                </a:gridCol>
                <a:gridCol w="2373652">
                  <a:extLst>
                    <a:ext uri="{9D8B030D-6E8A-4147-A177-3AD203B41FA5}">
                      <a16:colId xmlns:a16="http://schemas.microsoft.com/office/drawing/2014/main" val="132965230"/>
                    </a:ext>
                  </a:extLst>
                </a:gridCol>
              </a:tblGrid>
              <a:tr h="323901">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Purpose </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Syntax</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Example</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Output</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extLst>
                  <a:ext uri="{0D108BD9-81ED-4DB2-BD59-A6C34878D82A}">
                    <a16:rowId xmlns:a16="http://schemas.microsoft.com/office/drawing/2014/main" val="2144911795"/>
                  </a:ext>
                </a:extLst>
              </a:tr>
              <a:tr h="2507008">
                <a:tc>
                  <a:txBody>
                    <a:bodyPr/>
                    <a:lstStyle/>
                    <a:p>
                      <a:pPr algn="ctr">
                        <a:lnSpc>
                          <a:spcPct val="150000"/>
                        </a:lnSpc>
                        <a:spcAft>
                          <a:spcPts val="800"/>
                        </a:spcAft>
                      </a:pPr>
                      <a:endParaRPr lang="en-IN" sz="1600" kern="100" dirty="0">
                        <a:solidFill>
                          <a:srgbClr val="0070C0"/>
                        </a:solidFill>
                        <a:effectLst/>
                        <a:latin typeface="Cambria" panose="02040503050406030204" pitchFamily="18" charset="0"/>
                        <a:ea typeface="Cambria" panose="02040503050406030204" pitchFamily="18" charset="0"/>
                      </a:endParaRPr>
                    </a:p>
                    <a:p>
                      <a:pPr algn="ctr">
                        <a:lnSpc>
                          <a:spcPct val="150000"/>
                        </a:lnSpc>
                        <a:spcAft>
                          <a:spcPts val="800"/>
                        </a:spcAft>
                      </a:pPr>
                      <a:endParaRPr lang="en-IN" sz="1600" kern="100" dirty="0">
                        <a:solidFill>
                          <a:srgbClr val="0070C0"/>
                        </a:solidFill>
                        <a:effectLst/>
                        <a:latin typeface="Cambria" panose="02040503050406030204" pitchFamily="18" charset="0"/>
                        <a:ea typeface="Cambria" panose="02040503050406030204" pitchFamily="18" charset="0"/>
                      </a:endParaRPr>
                    </a:p>
                    <a:p>
                      <a:pPr algn="ctr">
                        <a:lnSpc>
                          <a:spcPct val="150000"/>
                        </a:lnSpc>
                        <a:spcAft>
                          <a:spcPts val="800"/>
                        </a:spcAft>
                      </a:pPr>
                      <a:r>
                        <a:rPr lang="en-IN" sz="1600" kern="100" dirty="0">
                          <a:solidFill>
                            <a:srgbClr val="0070C0"/>
                          </a:solidFill>
                          <a:effectLst/>
                          <a:latin typeface="Cambria" panose="02040503050406030204" pitchFamily="18" charset="0"/>
                          <a:ea typeface="Cambria" panose="02040503050406030204" pitchFamily="18" charset="0"/>
                        </a:rPr>
                        <a:t>To Load Data from HDFS to Pig </a:t>
                      </a:r>
                      <a:r>
                        <a:rPr lang="en-IN" sz="1600" kern="100" dirty="0" err="1">
                          <a:solidFill>
                            <a:srgbClr val="0070C0"/>
                          </a:solidFill>
                          <a:effectLst/>
                          <a:latin typeface="Cambria" panose="02040503050406030204" pitchFamily="18" charset="0"/>
                          <a:ea typeface="Cambria" panose="02040503050406030204" pitchFamily="18" charset="0"/>
                        </a:rPr>
                        <a:t>latin</a:t>
                      </a:r>
                      <a:endParaRPr lang="en-IN" sz="1600" kern="100" dirty="0">
                        <a:solidFill>
                          <a:srgbClr val="0070C0"/>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tc>
                <a:tc>
                  <a:txBody>
                    <a:bodyPr/>
                    <a:lstStyle/>
                    <a:p>
                      <a:pPr>
                        <a:lnSpc>
                          <a:spcPct val="150000"/>
                        </a:lnSpc>
                        <a:spcAft>
                          <a:spcPts val="800"/>
                        </a:spcAft>
                      </a:pPr>
                      <a:r>
                        <a:rPr lang="en-IN" sz="1400" b="1" kern="100" dirty="0" err="1">
                          <a:solidFill>
                            <a:schemeClr val="accent2">
                              <a:lumMod val="75000"/>
                            </a:schemeClr>
                          </a:solidFill>
                          <a:effectLst/>
                          <a:latin typeface="Cambria" panose="02040503050406030204" pitchFamily="18" charset="0"/>
                          <a:ea typeface="Cambria" panose="02040503050406030204" pitchFamily="18" charset="0"/>
                        </a:rPr>
                        <a:t>Rel_Name</a:t>
                      </a:r>
                      <a:r>
                        <a:rPr lang="en-IN" sz="1400" b="1" kern="100" dirty="0">
                          <a:solidFill>
                            <a:schemeClr val="accent2">
                              <a:lumMod val="75000"/>
                            </a:schemeClr>
                          </a:solidFill>
                          <a:effectLst/>
                          <a:latin typeface="Cambria" panose="02040503050406030204" pitchFamily="18" charset="0"/>
                          <a:ea typeface="Cambria" panose="02040503050406030204" pitchFamily="18" charset="0"/>
                        </a:rPr>
                        <a:t> = LOAD ‘input file path’ using </a:t>
                      </a:r>
                      <a:r>
                        <a:rPr lang="en-IN" sz="1400" b="1" kern="100" dirty="0" err="1">
                          <a:solidFill>
                            <a:schemeClr val="accent2">
                              <a:lumMod val="75000"/>
                            </a:schemeClr>
                          </a:solidFill>
                          <a:effectLst/>
                          <a:latin typeface="Cambria" panose="02040503050406030204" pitchFamily="18" charset="0"/>
                          <a:ea typeface="Cambria" panose="02040503050406030204" pitchFamily="18" charset="0"/>
                        </a:rPr>
                        <a:t>PigStorage</a:t>
                      </a:r>
                      <a:r>
                        <a:rPr lang="en-IN" sz="1400" b="1" kern="100" dirty="0">
                          <a:solidFill>
                            <a:schemeClr val="accent2">
                              <a:lumMod val="75000"/>
                            </a:schemeClr>
                          </a:solidFill>
                          <a:effectLst/>
                          <a:latin typeface="Cambria" panose="02040503050406030204" pitchFamily="18" charset="0"/>
                          <a:ea typeface="Cambria" panose="02040503050406030204" pitchFamily="18" charset="0"/>
                        </a:rPr>
                        <a:t>(‘\t’) as schema </a:t>
                      </a:r>
                    </a:p>
                    <a:p>
                      <a:pPr>
                        <a:lnSpc>
                          <a:spcPct val="150000"/>
                        </a:lnSpc>
                        <a:spcAft>
                          <a:spcPts val="800"/>
                        </a:spcAft>
                      </a:pPr>
                      <a:r>
                        <a:rPr lang="en-IN" sz="1400" b="1" kern="100" dirty="0">
                          <a:solidFill>
                            <a:schemeClr val="bg2"/>
                          </a:solidFill>
                          <a:effectLst/>
                          <a:latin typeface="Cambria" panose="02040503050406030204" pitchFamily="18" charset="0"/>
                          <a:ea typeface="Cambria" panose="02040503050406030204" pitchFamily="18" charset="0"/>
                        </a:rPr>
                        <a:t>where</a:t>
                      </a:r>
                    </a:p>
                    <a:p>
                      <a:pPr marL="534988" lvl="3" indent="-360363">
                        <a:lnSpc>
                          <a:spcPct val="150000"/>
                        </a:lnSpc>
                        <a:spcAft>
                          <a:spcPts val="800"/>
                        </a:spcAft>
                        <a:buFont typeface="Wingdings" panose="05000000000000000000" pitchFamily="2" charset="2"/>
                        <a:buChar char=""/>
                      </a:pPr>
                      <a:r>
                        <a:rPr lang="en-IN" sz="1400" b="1" kern="100" dirty="0" err="1">
                          <a:solidFill>
                            <a:schemeClr val="bg2"/>
                          </a:solidFill>
                          <a:effectLst/>
                          <a:latin typeface="Cambria" panose="02040503050406030204" pitchFamily="18" charset="0"/>
                          <a:ea typeface="Cambria" panose="02040503050406030204" pitchFamily="18" charset="0"/>
                        </a:rPr>
                        <a:t>Rel_Name</a:t>
                      </a:r>
                      <a:r>
                        <a:rPr lang="en-IN" sz="1400" b="1" kern="100" dirty="0">
                          <a:solidFill>
                            <a:schemeClr val="bg2"/>
                          </a:solidFill>
                          <a:effectLst/>
                          <a:latin typeface="Cambria" panose="02040503050406030204" pitchFamily="18" charset="0"/>
                          <a:ea typeface="Cambria" panose="02040503050406030204" pitchFamily="18" charset="0"/>
                        </a:rPr>
                        <a:t> – Name of the Relation where to store the data</a:t>
                      </a:r>
                    </a:p>
                    <a:p>
                      <a:pPr marL="534988" lvl="3" indent="-360363">
                        <a:lnSpc>
                          <a:spcPct val="150000"/>
                        </a:lnSpc>
                        <a:spcAft>
                          <a:spcPts val="800"/>
                        </a:spcAft>
                        <a:buFont typeface="Wingdings" panose="05000000000000000000" pitchFamily="2" charset="2"/>
                        <a:buChar char=""/>
                      </a:pPr>
                      <a:r>
                        <a:rPr lang="en-IN" sz="1400" b="1" kern="100" dirty="0">
                          <a:solidFill>
                            <a:schemeClr val="bg2"/>
                          </a:solidFill>
                          <a:effectLst/>
                          <a:latin typeface="Cambria" panose="02040503050406030204" pitchFamily="18" charset="0"/>
                          <a:ea typeface="Cambria" panose="02040503050406030204" pitchFamily="18" charset="0"/>
                        </a:rPr>
                        <a:t>Input file path – path of the HDFS file </a:t>
                      </a:r>
                    </a:p>
                    <a:p>
                      <a:pPr marL="534988" lvl="3" indent="-360363">
                        <a:lnSpc>
                          <a:spcPct val="150000"/>
                        </a:lnSpc>
                        <a:spcAft>
                          <a:spcPts val="800"/>
                        </a:spcAft>
                        <a:buFont typeface="Wingdings" panose="05000000000000000000" pitchFamily="2" charset="2"/>
                        <a:buChar char=""/>
                      </a:pPr>
                      <a:r>
                        <a:rPr lang="en-IN" sz="1400" b="1" kern="100" dirty="0">
                          <a:solidFill>
                            <a:schemeClr val="bg2"/>
                          </a:solidFill>
                          <a:effectLst/>
                          <a:latin typeface="Cambria" panose="02040503050406030204" pitchFamily="18" charset="0"/>
                          <a:ea typeface="Cambria" panose="02040503050406030204" pitchFamily="18" charset="0"/>
                        </a:rPr>
                        <a:t>Scheme – Resultant Relation schema  </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tc>
                <a:tc>
                  <a:txBody>
                    <a:bodyPr/>
                    <a:lstStyle/>
                    <a:p>
                      <a:pPr algn="just">
                        <a:lnSpc>
                          <a:spcPct val="150000"/>
                        </a:lnSpc>
                        <a:spcAft>
                          <a:spcPts val="800"/>
                        </a:spcAft>
                      </a:pPr>
                      <a:r>
                        <a:rPr lang="en-IN" sz="1400" b="1" kern="100" dirty="0">
                          <a:solidFill>
                            <a:schemeClr val="accent2">
                              <a:lumMod val="75000"/>
                            </a:schemeClr>
                          </a:solidFill>
                          <a:effectLst/>
                          <a:latin typeface="Cambria" panose="02040503050406030204" pitchFamily="18" charset="0"/>
                          <a:ea typeface="Cambria" panose="02040503050406030204" pitchFamily="18" charset="0"/>
                        </a:rPr>
                        <a:t>grunt&gt; student = LOAD ‘/data/sample.txt’ using </a:t>
                      </a:r>
                      <a:r>
                        <a:rPr lang="en-IN" sz="1400" b="1" kern="100" dirty="0" err="1">
                          <a:solidFill>
                            <a:schemeClr val="accent2">
                              <a:lumMod val="75000"/>
                            </a:schemeClr>
                          </a:solidFill>
                          <a:effectLst/>
                          <a:latin typeface="Cambria" panose="02040503050406030204" pitchFamily="18" charset="0"/>
                          <a:ea typeface="Cambria" panose="02040503050406030204" pitchFamily="18" charset="0"/>
                        </a:rPr>
                        <a:t>PigStorage</a:t>
                      </a:r>
                      <a:r>
                        <a:rPr lang="en-IN" sz="1400" b="1" kern="100" dirty="0">
                          <a:solidFill>
                            <a:schemeClr val="accent2">
                              <a:lumMod val="75000"/>
                            </a:schemeClr>
                          </a:solidFill>
                          <a:effectLst/>
                          <a:latin typeface="Cambria" panose="02040503050406030204" pitchFamily="18" charset="0"/>
                          <a:ea typeface="Cambria" panose="02040503050406030204" pitchFamily="18" charset="0"/>
                        </a:rPr>
                        <a:t>(‘\t’) as (</a:t>
                      </a:r>
                      <a:r>
                        <a:rPr lang="en-IN" sz="1400" b="1" kern="100" dirty="0" err="1">
                          <a:solidFill>
                            <a:schemeClr val="accent2">
                              <a:lumMod val="75000"/>
                            </a:schemeClr>
                          </a:solidFill>
                          <a:effectLst/>
                          <a:latin typeface="Cambria" panose="02040503050406030204" pitchFamily="18" charset="0"/>
                          <a:ea typeface="Cambria" panose="02040503050406030204" pitchFamily="18" charset="0"/>
                        </a:rPr>
                        <a:t>sno:int</a:t>
                      </a:r>
                      <a:r>
                        <a:rPr lang="en-IN" sz="1400" b="1" kern="100" dirty="0">
                          <a:solidFill>
                            <a:schemeClr val="accent2">
                              <a:lumMod val="75000"/>
                            </a:schemeClr>
                          </a:solidFill>
                          <a:effectLst/>
                          <a:latin typeface="Cambria" panose="02040503050406030204" pitchFamily="18" charset="0"/>
                          <a:ea typeface="Cambria" panose="02040503050406030204" pitchFamily="18" charset="0"/>
                        </a:rPr>
                        <a:t>, </a:t>
                      </a:r>
                      <a:r>
                        <a:rPr lang="en-IN" sz="1400" b="1" kern="100" dirty="0" err="1">
                          <a:solidFill>
                            <a:schemeClr val="accent2">
                              <a:lumMod val="75000"/>
                            </a:schemeClr>
                          </a:solidFill>
                          <a:effectLst/>
                          <a:latin typeface="Cambria" panose="02040503050406030204" pitchFamily="18" charset="0"/>
                          <a:ea typeface="Cambria" panose="02040503050406030204" pitchFamily="18" charset="0"/>
                        </a:rPr>
                        <a:t>sname:chararray</a:t>
                      </a:r>
                      <a:r>
                        <a:rPr lang="en-IN" sz="1400" b="1" kern="100" dirty="0">
                          <a:solidFill>
                            <a:schemeClr val="accent2">
                              <a:lumMod val="75000"/>
                            </a:schemeClr>
                          </a:solidFill>
                          <a:effectLst/>
                          <a:latin typeface="Cambria" panose="02040503050406030204" pitchFamily="18" charset="0"/>
                          <a:ea typeface="Cambria" panose="02040503050406030204" pitchFamily="18" charset="0"/>
                        </a:rPr>
                        <a:t>, branch :</a:t>
                      </a:r>
                      <a:r>
                        <a:rPr lang="en-IN" sz="1400" b="1" kern="100" dirty="0" err="1">
                          <a:solidFill>
                            <a:schemeClr val="accent2">
                              <a:lumMod val="75000"/>
                            </a:schemeClr>
                          </a:solidFill>
                          <a:effectLst/>
                          <a:latin typeface="Cambria" panose="02040503050406030204" pitchFamily="18" charset="0"/>
                          <a:ea typeface="Cambria" panose="02040503050406030204" pitchFamily="18" charset="0"/>
                        </a:rPr>
                        <a:t>chararray</a:t>
                      </a:r>
                      <a:r>
                        <a:rPr lang="en-IN" sz="1400" b="1" kern="100" dirty="0">
                          <a:solidFill>
                            <a:schemeClr val="accent2">
                              <a:lumMod val="75000"/>
                            </a:schemeClr>
                          </a:solidFill>
                          <a:effectLst/>
                          <a:latin typeface="Cambria" panose="02040503050406030204" pitchFamily="18" charset="0"/>
                          <a:ea typeface="Cambria" panose="02040503050406030204" pitchFamily="18" charset="0"/>
                        </a:rPr>
                        <a:t>);</a:t>
                      </a:r>
                    </a:p>
                    <a:p>
                      <a:pPr>
                        <a:lnSpc>
                          <a:spcPct val="150000"/>
                        </a:lnSpc>
                        <a:spcAft>
                          <a:spcPts val="800"/>
                        </a:spcAft>
                      </a:pPr>
                      <a:r>
                        <a:rPr lang="en-IN" sz="1400" b="1" kern="100" dirty="0">
                          <a:solidFill>
                            <a:schemeClr val="bg2"/>
                          </a:solidFill>
                          <a:effectLst/>
                          <a:latin typeface="Cambria" panose="02040503050406030204" pitchFamily="18" charset="0"/>
                          <a:ea typeface="Cambria" panose="02040503050406030204" pitchFamily="18" charset="0"/>
                        </a:rPr>
                        <a:t> </a:t>
                      </a:r>
                    </a:p>
                    <a:p>
                      <a:pPr algn="just">
                        <a:lnSpc>
                          <a:spcPct val="150000"/>
                        </a:lnSpc>
                        <a:spcAft>
                          <a:spcPts val="800"/>
                        </a:spcAft>
                      </a:pPr>
                      <a:r>
                        <a:rPr lang="en-IN" sz="1400" b="1" kern="100" dirty="0">
                          <a:solidFill>
                            <a:schemeClr val="bg2"/>
                          </a:solidFill>
                          <a:effectLst/>
                          <a:latin typeface="Cambria" panose="02040503050406030204" pitchFamily="18" charset="0"/>
                          <a:ea typeface="Cambria" panose="02040503050406030204" pitchFamily="18" charset="0"/>
                        </a:rPr>
                        <a:t>grunt&gt;dump student</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tc>
                <a:tc>
                  <a:txBody>
                    <a:bodyPr/>
                    <a:lstStyle/>
                    <a:p>
                      <a:pPr>
                        <a:lnSpc>
                          <a:spcPct val="150000"/>
                        </a:lnSpc>
                        <a:spcAft>
                          <a:spcPts val="800"/>
                        </a:spcAft>
                      </a:pPr>
                      <a:r>
                        <a:rPr lang="en-IN" sz="1400" b="1" kern="100" dirty="0">
                          <a:solidFill>
                            <a:schemeClr val="bg2"/>
                          </a:solidFill>
                          <a:effectLst/>
                          <a:latin typeface="Cambria" panose="02040503050406030204" pitchFamily="18" charset="0"/>
                          <a:ea typeface="Cambria" panose="02040503050406030204" pitchFamily="18" charset="0"/>
                        </a:rPr>
                        <a:t>(100     smith    MCA)</a:t>
                      </a:r>
                    </a:p>
                    <a:p>
                      <a:pPr>
                        <a:lnSpc>
                          <a:spcPct val="150000"/>
                        </a:lnSpc>
                        <a:spcAft>
                          <a:spcPts val="800"/>
                        </a:spcAft>
                      </a:pPr>
                      <a:r>
                        <a:rPr lang="en-IN" sz="1400" b="1" kern="100" dirty="0">
                          <a:solidFill>
                            <a:schemeClr val="bg2"/>
                          </a:solidFill>
                          <a:effectLst/>
                          <a:latin typeface="Cambria" panose="02040503050406030204" pitchFamily="18" charset="0"/>
                          <a:ea typeface="Cambria" panose="02040503050406030204" pitchFamily="18" charset="0"/>
                        </a:rPr>
                        <a:t>(101     Jones   </a:t>
                      </a:r>
                      <a:r>
                        <a:rPr lang="en-IN" sz="1400" b="1" kern="100" dirty="0" err="1">
                          <a:solidFill>
                            <a:schemeClr val="bg2"/>
                          </a:solidFill>
                          <a:effectLst/>
                          <a:latin typeface="Cambria" panose="02040503050406030204" pitchFamily="18" charset="0"/>
                          <a:ea typeface="Cambria" panose="02040503050406030204" pitchFamily="18" charset="0"/>
                        </a:rPr>
                        <a:t>M.Tech</a:t>
                      </a:r>
                      <a:r>
                        <a:rPr lang="en-IN" sz="1400" b="1" kern="100" dirty="0">
                          <a:solidFill>
                            <a:schemeClr val="bg2"/>
                          </a:solidFill>
                          <a:effectLst/>
                          <a:latin typeface="Cambria" panose="02040503050406030204" pitchFamily="18" charset="0"/>
                          <a:ea typeface="Cambria" panose="02040503050406030204" pitchFamily="18" charset="0"/>
                        </a:rPr>
                        <a:t>)</a:t>
                      </a:r>
                    </a:p>
                    <a:p>
                      <a:pPr>
                        <a:lnSpc>
                          <a:spcPct val="150000"/>
                        </a:lnSpc>
                        <a:spcAft>
                          <a:spcPts val="800"/>
                        </a:spcAft>
                      </a:pPr>
                      <a:r>
                        <a:rPr lang="en-IN" sz="1400" b="1" kern="100" dirty="0">
                          <a:solidFill>
                            <a:schemeClr val="bg2"/>
                          </a:solidFill>
                          <a:effectLst/>
                          <a:latin typeface="Cambria" panose="02040503050406030204" pitchFamily="18" charset="0"/>
                          <a:ea typeface="Cambria" panose="02040503050406030204" pitchFamily="18" charset="0"/>
                        </a:rPr>
                        <a:t>(102     King    MCA)</a:t>
                      </a:r>
                    </a:p>
                    <a:p>
                      <a:pPr>
                        <a:lnSpc>
                          <a:spcPct val="150000"/>
                        </a:lnSpc>
                        <a:spcAft>
                          <a:spcPts val="800"/>
                        </a:spcAft>
                      </a:pPr>
                      <a:r>
                        <a:rPr lang="en-IN" sz="1400" b="1" kern="100" dirty="0">
                          <a:solidFill>
                            <a:schemeClr val="bg2"/>
                          </a:solidFill>
                          <a:effectLst/>
                          <a:latin typeface="Cambria" panose="02040503050406030204" pitchFamily="18" charset="0"/>
                          <a:ea typeface="Cambria" panose="02040503050406030204" pitchFamily="18" charset="0"/>
                        </a:rPr>
                        <a:t>(103     Ivan    MCA)</a:t>
                      </a:r>
                    </a:p>
                    <a:p>
                      <a:pPr>
                        <a:lnSpc>
                          <a:spcPct val="150000"/>
                        </a:lnSpc>
                        <a:spcAft>
                          <a:spcPts val="800"/>
                        </a:spcAft>
                      </a:pPr>
                      <a:r>
                        <a:rPr lang="en-IN" sz="1400" b="1" kern="100" dirty="0">
                          <a:solidFill>
                            <a:schemeClr val="bg2"/>
                          </a:solidFill>
                          <a:effectLst/>
                          <a:latin typeface="Cambria" panose="02040503050406030204" pitchFamily="18" charset="0"/>
                          <a:ea typeface="Cambria" panose="02040503050406030204" pitchFamily="18" charset="0"/>
                        </a:rPr>
                        <a:t>(104     </a:t>
                      </a:r>
                      <a:r>
                        <a:rPr lang="en-IN" sz="1400" b="1" kern="100" dirty="0" err="1">
                          <a:solidFill>
                            <a:schemeClr val="bg2"/>
                          </a:solidFill>
                          <a:effectLst/>
                          <a:latin typeface="Cambria" panose="02040503050406030204" pitchFamily="18" charset="0"/>
                          <a:ea typeface="Cambria" panose="02040503050406030204" pitchFamily="18" charset="0"/>
                        </a:rPr>
                        <a:t>Korth</a:t>
                      </a:r>
                      <a:r>
                        <a:rPr lang="en-IN" sz="1400" b="1" kern="100" dirty="0">
                          <a:solidFill>
                            <a:schemeClr val="bg2"/>
                          </a:solidFill>
                          <a:effectLst/>
                          <a:latin typeface="Cambria" panose="02040503050406030204" pitchFamily="18" charset="0"/>
                          <a:ea typeface="Cambria" panose="02040503050406030204" pitchFamily="18" charset="0"/>
                        </a:rPr>
                        <a:t>  </a:t>
                      </a:r>
                      <a:r>
                        <a:rPr lang="en-IN" sz="1400" b="1" kern="100" dirty="0" err="1">
                          <a:solidFill>
                            <a:schemeClr val="bg2"/>
                          </a:solidFill>
                          <a:effectLst/>
                          <a:latin typeface="Cambria" panose="02040503050406030204" pitchFamily="18" charset="0"/>
                          <a:ea typeface="Cambria" panose="02040503050406030204" pitchFamily="18" charset="0"/>
                        </a:rPr>
                        <a:t>M.Tech</a:t>
                      </a:r>
                      <a:r>
                        <a:rPr lang="en-IN" sz="1400" b="1" kern="100" dirty="0">
                          <a:solidFill>
                            <a:schemeClr val="bg2"/>
                          </a:solidFill>
                          <a:effectLst/>
                          <a:latin typeface="Cambria" panose="02040503050406030204" pitchFamily="18" charset="0"/>
                          <a:ea typeface="Cambria" panose="02040503050406030204" pitchFamily="18" charset="0"/>
                        </a:rPr>
                        <a:t>)</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tc>
                <a:extLst>
                  <a:ext uri="{0D108BD9-81ED-4DB2-BD59-A6C34878D82A}">
                    <a16:rowId xmlns:a16="http://schemas.microsoft.com/office/drawing/2014/main" val="3962410153"/>
                  </a:ext>
                </a:extLst>
              </a:tr>
            </a:tbl>
          </a:graphicData>
        </a:graphic>
      </p:graphicFrame>
      <p:sp>
        <p:nvSpPr>
          <p:cNvPr id="5" name="Rectangle 4">
            <a:extLst>
              <a:ext uri="{FF2B5EF4-FFF2-40B4-BE49-F238E27FC236}">
                <a16:creationId xmlns:a16="http://schemas.microsoft.com/office/drawing/2014/main" id="{CF6C5299-633B-3B09-D409-1D2BD2DFC442}"/>
              </a:ext>
            </a:extLst>
          </p:cNvPr>
          <p:cNvSpPr/>
          <p:nvPr/>
        </p:nvSpPr>
        <p:spPr>
          <a:xfrm>
            <a:off x="421532" y="1225684"/>
            <a:ext cx="2661306"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Load Operator</a:t>
            </a:r>
          </a:p>
        </p:txBody>
      </p:sp>
    </p:spTree>
    <p:extLst>
      <p:ext uri="{BB962C8B-B14F-4D97-AF65-F5344CB8AC3E}">
        <p14:creationId xmlns:p14="http://schemas.microsoft.com/office/powerpoint/2010/main" val="2519005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1288473"/>
            <a:ext cx="10058400" cy="446833"/>
          </a:xfrm>
        </p:spPr>
        <p:txBody>
          <a:bodyPr vert="horz" lIns="91440" tIns="45720" rIns="91440" bIns="45720" rtlCol="0" anchor="b" anchorCtr="0">
            <a:noAutofit/>
          </a:bodyPr>
          <a:lstStyle/>
          <a:p>
            <a:r>
              <a:rPr lang="en-US" sz="2800" dirty="0"/>
              <a:t>UNIT - IV</a:t>
            </a:r>
            <a:endParaRPr lang="en-US" sz="2800" b="0" i="0" kern="1200" spc="-50" baseline="0" dirty="0"/>
          </a:p>
        </p:txBody>
      </p:sp>
      <p:sp>
        <p:nvSpPr>
          <p:cNvPr id="4" name="TextBox 3">
            <a:extLst>
              <a:ext uri="{FF2B5EF4-FFF2-40B4-BE49-F238E27FC236}">
                <a16:creationId xmlns:a16="http://schemas.microsoft.com/office/drawing/2014/main" id="{1CEE73B0-C020-8239-BC1A-96744396C971}"/>
              </a:ext>
            </a:extLst>
          </p:cNvPr>
          <p:cNvSpPr txBox="1"/>
          <p:nvPr/>
        </p:nvSpPr>
        <p:spPr>
          <a:xfrm>
            <a:off x="1174864" y="2018846"/>
            <a:ext cx="4156364" cy="4028732"/>
          </a:xfrm>
          <a:prstGeom prst="rect">
            <a:avLst/>
          </a:prstGeom>
          <a:noFill/>
        </p:spPr>
        <p:txBody>
          <a:bodyPr wrap="square">
            <a:spAutoFit/>
          </a:bodyPr>
          <a:lstStyle/>
          <a:p>
            <a:pPr>
              <a:lnSpc>
                <a:spcPct val="150000"/>
              </a:lnSpc>
            </a:pPr>
            <a:r>
              <a:rPr lang="en-IN" sz="1600" b="1" i="0" u="none" strike="noStrike" baseline="0" dirty="0">
                <a:solidFill>
                  <a:srgbClr val="0000FF"/>
                </a:solidFill>
                <a:latin typeface="Times New Roman" panose="02020603050405020304" pitchFamily="18" charset="0"/>
              </a:rPr>
              <a:t>PIG </a:t>
            </a:r>
          </a:p>
          <a:p>
            <a:pPr marL="357188" indent="-357188">
              <a:lnSpc>
                <a:spcPct val="150000"/>
              </a:lnSpc>
              <a:buFont typeface="+mj-lt"/>
              <a:buAutoNum type="arabicParenR"/>
            </a:pPr>
            <a:r>
              <a:rPr lang="en-IN" sz="1600" b="1" i="0" u="none" strike="noStrike" baseline="0" dirty="0">
                <a:solidFill>
                  <a:srgbClr val="FF0000"/>
                </a:solidFill>
                <a:latin typeface="Times New Roman" panose="02020603050405020304" pitchFamily="18" charset="0"/>
              </a:rPr>
              <a:t>Pig - Execution Types</a:t>
            </a:r>
          </a:p>
          <a:p>
            <a:pPr marL="357188" indent="-357188">
              <a:lnSpc>
                <a:spcPct val="150000"/>
              </a:lnSpc>
              <a:buFont typeface="+mj-lt"/>
              <a:buAutoNum type="arabicParenR"/>
            </a:pPr>
            <a:r>
              <a:rPr lang="en-IN" sz="1600" b="1" i="0" u="none" strike="noStrike" baseline="0" dirty="0">
                <a:solidFill>
                  <a:srgbClr val="000000"/>
                </a:solidFill>
                <a:latin typeface="Times New Roman" panose="02020603050405020304" pitchFamily="18" charset="0"/>
              </a:rPr>
              <a:t>An Example, </a:t>
            </a:r>
          </a:p>
          <a:p>
            <a:pPr marL="357188" indent="-357188">
              <a:lnSpc>
                <a:spcPct val="150000"/>
              </a:lnSpc>
              <a:buFont typeface="+mj-lt"/>
              <a:buAutoNum type="arabicParenR"/>
            </a:pPr>
            <a:r>
              <a:rPr lang="en-IN" sz="1600" b="1" dirty="0">
                <a:solidFill>
                  <a:srgbClr val="FF0000"/>
                </a:solidFill>
                <a:latin typeface="Times New Roman" panose="02020603050405020304" pitchFamily="18" charset="0"/>
              </a:rPr>
              <a:t>Pig Latin</a:t>
            </a:r>
          </a:p>
          <a:p>
            <a:pPr marL="719138" indent="-358775">
              <a:lnSpc>
                <a:spcPct val="150000"/>
              </a:lnSpc>
            </a:pPr>
            <a:r>
              <a:rPr lang="en-IN" sz="1600" b="1" i="0" u="none" strike="noStrike" baseline="0" dirty="0">
                <a:solidFill>
                  <a:srgbClr val="000000"/>
                </a:solidFill>
                <a:latin typeface="Times New Roman" panose="02020603050405020304" pitchFamily="18" charset="0"/>
              </a:rPr>
              <a:t>3.1)	Structure,</a:t>
            </a:r>
          </a:p>
          <a:p>
            <a:pPr marL="719138" indent="-358775">
              <a:lnSpc>
                <a:spcPct val="150000"/>
              </a:lnSpc>
            </a:pPr>
            <a:r>
              <a:rPr lang="en-IN" sz="1600" b="1" dirty="0">
                <a:solidFill>
                  <a:srgbClr val="FF0000"/>
                </a:solidFill>
                <a:latin typeface="Times New Roman" panose="02020603050405020304" pitchFamily="18" charset="0"/>
              </a:rPr>
              <a:t>3.2)	Statements</a:t>
            </a:r>
          </a:p>
          <a:p>
            <a:pPr marL="360363" indent="-360363">
              <a:lnSpc>
                <a:spcPct val="150000"/>
              </a:lnSpc>
            </a:pPr>
            <a:r>
              <a:rPr lang="en-IN" sz="1600" b="1" i="0" u="none" strike="noStrike" baseline="0" dirty="0">
                <a:solidFill>
                  <a:srgbClr val="000000"/>
                </a:solidFill>
                <a:latin typeface="Times New Roman" panose="02020603050405020304" pitchFamily="18" charset="0"/>
              </a:rPr>
              <a:t>4)	Types</a:t>
            </a:r>
            <a:endParaRPr lang="en-IN" sz="1600" b="1" dirty="0">
              <a:solidFill>
                <a:srgbClr val="000000"/>
              </a:solidFill>
              <a:latin typeface="Times New Roman" panose="02020603050405020304" pitchFamily="18" charset="0"/>
            </a:endParaRPr>
          </a:p>
          <a:p>
            <a:pPr marL="360363" indent="-360363">
              <a:lnSpc>
                <a:spcPct val="150000"/>
              </a:lnSpc>
            </a:pPr>
            <a:r>
              <a:rPr lang="en-IN" sz="1600" b="1" dirty="0">
                <a:solidFill>
                  <a:srgbClr val="FF0000"/>
                </a:solidFill>
                <a:latin typeface="Times New Roman" panose="02020603050405020304" pitchFamily="18" charset="0"/>
              </a:rPr>
              <a:t>5)	Schemas,</a:t>
            </a:r>
          </a:p>
          <a:p>
            <a:pPr marL="360363" indent="-360363">
              <a:lnSpc>
                <a:spcPct val="150000"/>
              </a:lnSpc>
            </a:pPr>
            <a:r>
              <a:rPr lang="en-IN" sz="1600" b="1" i="0" u="none" strike="noStrike" baseline="0" dirty="0">
                <a:solidFill>
                  <a:srgbClr val="000000"/>
                </a:solidFill>
                <a:latin typeface="Times New Roman" panose="02020603050405020304" pitchFamily="18" charset="0"/>
              </a:rPr>
              <a:t>6)	Functions</a:t>
            </a:r>
          </a:p>
          <a:p>
            <a:pPr marL="360363" indent="-360363">
              <a:lnSpc>
                <a:spcPct val="150000"/>
              </a:lnSpc>
            </a:pPr>
            <a:r>
              <a:rPr lang="en-IN" sz="1600" b="1" dirty="0">
                <a:solidFill>
                  <a:srgbClr val="FF0000"/>
                </a:solidFill>
                <a:latin typeface="Times New Roman" panose="02020603050405020304" pitchFamily="18" charset="0"/>
              </a:rPr>
              <a:t>7)	Data Processing Operators</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000000"/>
              </a:solidFill>
              <a:effectLst/>
              <a:uLnTx/>
              <a:uFillTx/>
              <a:latin typeface="Franklin Gothic Book" panose="020F0502020204030204"/>
              <a:ea typeface="+mn-ea"/>
              <a:cs typeface="+mn-cs"/>
            </a:endParaRPr>
          </a:p>
        </p:txBody>
      </p:sp>
      <p:sp>
        <p:nvSpPr>
          <p:cNvPr id="3" name="TextBox 2">
            <a:extLst>
              <a:ext uri="{FF2B5EF4-FFF2-40B4-BE49-F238E27FC236}">
                <a16:creationId xmlns:a16="http://schemas.microsoft.com/office/drawing/2014/main" id="{78C4C228-EDDB-B141-0119-DC9EB93383F8}"/>
              </a:ext>
            </a:extLst>
          </p:cNvPr>
          <p:cNvSpPr txBox="1"/>
          <p:nvPr/>
        </p:nvSpPr>
        <p:spPr>
          <a:xfrm>
            <a:off x="6752707" y="2018846"/>
            <a:ext cx="4156364" cy="4398063"/>
          </a:xfrm>
          <a:prstGeom prst="rect">
            <a:avLst/>
          </a:prstGeom>
          <a:noFill/>
        </p:spPr>
        <p:txBody>
          <a:bodyPr wrap="square">
            <a:spAutoFit/>
          </a:bodyPr>
          <a:lstStyle/>
          <a:p>
            <a:pPr>
              <a:lnSpc>
                <a:spcPct val="150000"/>
              </a:lnSpc>
            </a:pPr>
            <a:r>
              <a:rPr lang="en-IN" sz="1600" b="1" i="0" u="none" strike="noStrike" baseline="0" dirty="0">
                <a:solidFill>
                  <a:srgbClr val="0000FF"/>
                </a:solidFill>
                <a:latin typeface="Times New Roman" panose="02020603050405020304" pitchFamily="18" charset="0"/>
              </a:rPr>
              <a:t>HIVE</a:t>
            </a:r>
          </a:p>
          <a:p>
            <a:pPr marL="357188" indent="-357188">
              <a:lnSpc>
                <a:spcPct val="150000"/>
              </a:lnSpc>
              <a:buFont typeface="+mj-lt"/>
              <a:buAutoNum type="arabicParenR"/>
            </a:pPr>
            <a:r>
              <a:rPr lang="en-IN" sz="1600" b="1" dirty="0">
                <a:solidFill>
                  <a:srgbClr val="FF0000"/>
                </a:solidFill>
                <a:latin typeface="Times New Roman" panose="02020603050405020304" pitchFamily="18" charset="0"/>
              </a:rPr>
              <a:t>Hive – An example</a:t>
            </a:r>
          </a:p>
          <a:p>
            <a:pPr marL="357188" indent="-357188">
              <a:lnSpc>
                <a:spcPct val="150000"/>
              </a:lnSpc>
              <a:buFont typeface="+mj-lt"/>
              <a:buAutoNum type="arabicParenR"/>
            </a:pPr>
            <a:r>
              <a:rPr lang="en-IN" sz="1600" b="1" i="0" u="none" strike="noStrike" baseline="0" dirty="0">
                <a:solidFill>
                  <a:srgbClr val="000000"/>
                </a:solidFill>
                <a:latin typeface="Times New Roman" panose="02020603050405020304" pitchFamily="18" charset="0"/>
              </a:rPr>
              <a:t>Tables </a:t>
            </a:r>
          </a:p>
          <a:p>
            <a:pPr marL="357188" indent="-357188">
              <a:lnSpc>
                <a:spcPct val="150000"/>
              </a:lnSpc>
              <a:buFont typeface="+mj-lt"/>
              <a:buAutoNum type="arabicParenR"/>
            </a:pPr>
            <a:r>
              <a:rPr lang="en-IN" sz="1600" b="1" dirty="0">
                <a:solidFill>
                  <a:srgbClr val="FF0000"/>
                </a:solidFill>
                <a:latin typeface="Times New Roman" panose="02020603050405020304" pitchFamily="18" charset="0"/>
              </a:rPr>
              <a:t>Managed Tables and External tables</a:t>
            </a:r>
          </a:p>
          <a:p>
            <a:pPr marL="357188" indent="-357188">
              <a:lnSpc>
                <a:spcPct val="150000"/>
              </a:lnSpc>
              <a:buFont typeface="+mj-lt"/>
              <a:buAutoNum type="arabicParenR"/>
            </a:pPr>
            <a:r>
              <a:rPr lang="en-IN" sz="1600" b="1" i="0" u="none" strike="noStrike" baseline="0" dirty="0">
                <a:solidFill>
                  <a:srgbClr val="000000"/>
                </a:solidFill>
                <a:latin typeface="Times New Roman" panose="02020603050405020304" pitchFamily="18" charset="0"/>
              </a:rPr>
              <a:t>Partitions and Buckets</a:t>
            </a:r>
          </a:p>
          <a:p>
            <a:pPr marL="357188" indent="-357188">
              <a:lnSpc>
                <a:spcPct val="150000"/>
              </a:lnSpc>
              <a:buFont typeface="+mj-lt"/>
              <a:buAutoNum type="arabicParenR"/>
            </a:pPr>
            <a:r>
              <a:rPr lang="en-IN" sz="1600" b="1" dirty="0">
                <a:solidFill>
                  <a:srgbClr val="FF0000"/>
                </a:solidFill>
                <a:latin typeface="Times New Roman" panose="02020603050405020304" pitchFamily="18" charset="0"/>
              </a:rPr>
              <a:t>Importing data</a:t>
            </a:r>
          </a:p>
          <a:p>
            <a:pPr marL="357188" indent="-357188">
              <a:lnSpc>
                <a:spcPct val="150000"/>
              </a:lnSpc>
              <a:buFont typeface="+mj-lt"/>
              <a:buAutoNum type="arabicParenR"/>
            </a:pPr>
            <a:r>
              <a:rPr lang="en-IN" sz="1600" b="1" i="0" u="none" strike="noStrike" baseline="0" dirty="0">
                <a:solidFill>
                  <a:srgbClr val="000000"/>
                </a:solidFill>
                <a:latin typeface="Times New Roman" panose="02020603050405020304" pitchFamily="18" charset="0"/>
              </a:rPr>
              <a:t>Altering Tables </a:t>
            </a:r>
          </a:p>
          <a:p>
            <a:pPr marL="357188" indent="-357188">
              <a:lnSpc>
                <a:spcPct val="150000"/>
              </a:lnSpc>
              <a:buFont typeface="+mj-lt"/>
              <a:buAutoNum type="arabicParenR"/>
            </a:pPr>
            <a:r>
              <a:rPr lang="en-IN" sz="1600" b="1" dirty="0">
                <a:solidFill>
                  <a:srgbClr val="FF0000"/>
                </a:solidFill>
                <a:latin typeface="Times New Roman" panose="02020603050405020304" pitchFamily="18" charset="0"/>
              </a:rPr>
              <a:t>Dropping Tables</a:t>
            </a:r>
          </a:p>
          <a:p>
            <a:pPr marL="357188" indent="-357188">
              <a:lnSpc>
                <a:spcPct val="150000"/>
              </a:lnSpc>
              <a:buFont typeface="+mj-lt"/>
              <a:buAutoNum type="arabicParenR"/>
            </a:pPr>
            <a:r>
              <a:rPr lang="en-IN" sz="1600" b="1" i="0" u="none" strike="noStrike" baseline="0" dirty="0">
                <a:solidFill>
                  <a:srgbClr val="000000"/>
                </a:solidFill>
                <a:latin typeface="Times New Roman" panose="02020603050405020304" pitchFamily="18" charset="0"/>
              </a:rPr>
              <a:t> Querying Data</a:t>
            </a:r>
          </a:p>
          <a:p>
            <a:pPr marL="357188" indent="-357188">
              <a:lnSpc>
                <a:spcPct val="150000"/>
              </a:lnSpc>
              <a:buFont typeface="+mj-lt"/>
              <a:buAutoNum type="arabicParenR"/>
            </a:pPr>
            <a:r>
              <a:rPr lang="en-IN" sz="1600" b="1" dirty="0">
                <a:solidFill>
                  <a:srgbClr val="FF0000"/>
                </a:solidFill>
                <a:latin typeface="Times New Roman" panose="02020603050405020304" pitchFamily="18" charset="0"/>
              </a:rPr>
              <a:t>Sorting and Aggregating</a:t>
            </a:r>
          </a:p>
          <a:p>
            <a:pPr marL="357188" indent="-357188">
              <a:lnSpc>
                <a:spcPct val="150000"/>
              </a:lnSpc>
              <a:buFont typeface="+mj-lt"/>
              <a:buAutoNum type="arabicParenR"/>
            </a:pPr>
            <a:r>
              <a:rPr lang="en-IN" sz="1600" b="1" i="0" u="none" strike="noStrike" baseline="0" dirty="0">
                <a:solidFill>
                  <a:srgbClr val="000000"/>
                </a:solidFill>
                <a:latin typeface="Times New Roman" panose="02020603050405020304" pitchFamily="18" charset="0"/>
              </a:rPr>
              <a:t> </a:t>
            </a:r>
            <a:r>
              <a:rPr lang="en-IN" sz="1600" b="1" i="0" u="none" strike="noStrike" baseline="0" dirty="0" err="1">
                <a:solidFill>
                  <a:srgbClr val="000000"/>
                </a:solidFill>
                <a:latin typeface="Times New Roman" panose="02020603050405020304" pitchFamily="18" charset="0"/>
              </a:rPr>
              <a:t>Mapreduce</a:t>
            </a:r>
            <a:r>
              <a:rPr lang="en-IN" sz="1600" b="1" i="0" u="none" strike="noStrike" baseline="0" dirty="0">
                <a:solidFill>
                  <a:srgbClr val="000000"/>
                </a:solidFill>
                <a:latin typeface="Times New Roman" panose="02020603050405020304" pitchFamily="18" charset="0"/>
              </a:rPr>
              <a:t> Scripts.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000000"/>
              </a:solidFill>
              <a:effectLst/>
              <a:uLnTx/>
              <a:uFillTx/>
              <a:latin typeface="Franklin Gothic Book" panose="020F0502020204030204"/>
              <a:ea typeface="+mn-ea"/>
              <a:cs typeface="+mn-cs"/>
            </a:endParaRPr>
          </a:p>
        </p:txBody>
      </p:sp>
    </p:spTree>
    <p:extLst>
      <p:ext uri="{BB962C8B-B14F-4D97-AF65-F5344CB8AC3E}">
        <p14:creationId xmlns:p14="http://schemas.microsoft.com/office/powerpoint/2010/main" val="3570360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Loading and Storing Operator</a:t>
            </a:r>
          </a:p>
        </p:txBody>
      </p:sp>
      <p:graphicFrame>
        <p:nvGraphicFramePr>
          <p:cNvPr id="3" name="Table 2">
            <a:extLst>
              <a:ext uri="{FF2B5EF4-FFF2-40B4-BE49-F238E27FC236}">
                <a16:creationId xmlns:a16="http://schemas.microsoft.com/office/drawing/2014/main" id="{6B5A6889-BA14-B627-C24A-1533593F8D6C}"/>
              </a:ext>
            </a:extLst>
          </p:cNvPr>
          <p:cNvGraphicFramePr>
            <a:graphicFrameLocks noGrp="1"/>
          </p:cNvGraphicFramePr>
          <p:nvPr>
            <p:extLst>
              <p:ext uri="{D42A27DB-BD31-4B8C-83A1-F6EECF244321}">
                <p14:modId xmlns:p14="http://schemas.microsoft.com/office/powerpoint/2010/main" val="1861314456"/>
              </p:ext>
            </p:extLst>
          </p:nvPr>
        </p:nvGraphicFramePr>
        <p:xfrm>
          <a:off x="577174" y="2198291"/>
          <a:ext cx="11037651" cy="3164701"/>
        </p:xfrm>
        <a:graphic>
          <a:graphicData uri="http://schemas.openxmlformats.org/drawingml/2006/table">
            <a:tbl>
              <a:tblPr firstRow="1" firstCol="1" bandRow="1">
                <a:tableStyleId>{073A0DAA-6AF3-43AB-8588-CEC1D06C72B9}</a:tableStyleId>
              </a:tblPr>
              <a:tblGrid>
                <a:gridCol w="1527010">
                  <a:extLst>
                    <a:ext uri="{9D8B030D-6E8A-4147-A177-3AD203B41FA5}">
                      <a16:colId xmlns:a16="http://schemas.microsoft.com/office/drawing/2014/main" val="3329545400"/>
                    </a:ext>
                  </a:extLst>
                </a:gridCol>
                <a:gridCol w="2788829">
                  <a:extLst>
                    <a:ext uri="{9D8B030D-6E8A-4147-A177-3AD203B41FA5}">
                      <a16:colId xmlns:a16="http://schemas.microsoft.com/office/drawing/2014/main" val="3728244800"/>
                    </a:ext>
                  </a:extLst>
                </a:gridCol>
                <a:gridCol w="3073940">
                  <a:extLst>
                    <a:ext uri="{9D8B030D-6E8A-4147-A177-3AD203B41FA5}">
                      <a16:colId xmlns:a16="http://schemas.microsoft.com/office/drawing/2014/main" val="4051182099"/>
                    </a:ext>
                  </a:extLst>
                </a:gridCol>
                <a:gridCol w="3647872">
                  <a:extLst>
                    <a:ext uri="{9D8B030D-6E8A-4147-A177-3AD203B41FA5}">
                      <a16:colId xmlns:a16="http://schemas.microsoft.com/office/drawing/2014/main" val="132965230"/>
                    </a:ext>
                  </a:extLst>
                </a:gridCol>
              </a:tblGrid>
              <a:tr h="323901">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Purpose </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Syntax</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Example</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Output</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extLst>
                  <a:ext uri="{0D108BD9-81ED-4DB2-BD59-A6C34878D82A}">
                    <a16:rowId xmlns:a16="http://schemas.microsoft.com/office/drawing/2014/main" val="2144911795"/>
                  </a:ext>
                </a:extLst>
              </a:tr>
              <a:tr h="2507008">
                <a:tc>
                  <a:txBody>
                    <a:bodyPr/>
                    <a:lstStyle/>
                    <a:p>
                      <a:pPr marL="0" lvl="1" indent="0">
                        <a:lnSpc>
                          <a:spcPct val="150000"/>
                        </a:lnSpc>
                        <a:buFont typeface="Wingdings" panose="05000000000000000000" pitchFamily="2" charset="2"/>
                        <a:buNone/>
                      </a:pPr>
                      <a:endParaRPr lang="en-IN" sz="1400" b="1" dirty="0">
                        <a:solidFill>
                          <a:srgbClr val="FF0000"/>
                        </a:solidFill>
                        <a:latin typeface="Cambria" panose="02040503050406030204" pitchFamily="18" charset="0"/>
                        <a:ea typeface="Cambria" panose="02040503050406030204" pitchFamily="18" charset="0"/>
                      </a:endParaRPr>
                    </a:p>
                    <a:p>
                      <a:pPr marL="0" lvl="1" indent="0">
                        <a:lnSpc>
                          <a:spcPct val="150000"/>
                        </a:lnSpc>
                        <a:buFont typeface="Wingdings" panose="05000000000000000000" pitchFamily="2" charset="2"/>
                        <a:buNone/>
                      </a:pPr>
                      <a:endParaRPr lang="en-IN" sz="1400" b="1" dirty="0">
                        <a:solidFill>
                          <a:srgbClr val="FF0000"/>
                        </a:solidFill>
                        <a:latin typeface="Cambria" panose="02040503050406030204" pitchFamily="18" charset="0"/>
                        <a:ea typeface="Cambria" panose="02040503050406030204" pitchFamily="18" charset="0"/>
                      </a:endParaRPr>
                    </a:p>
                    <a:p>
                      <a:pPr marL="0" lvl="1" indent="0" algn="ctr">
                        <a:lnSpc>
                          <a:spcPct val="150000"/>
                        </a:lnSpc>
                        <a:buFont typeface="Wingdings" panose="05000000000000000000" pitchFamily="2" charset="2"/>
                        <a:buNone/>
                      </a:pPr>
                      <a:r>
                        <a:rPr lang="en-IN" sz="1400" b="1" dirty="0">
                          <a:solidFill>
                            <a:srgbClr val="FF0000"/>
                          </a:solidFill>
                          <a:latin typeface="Cambria" panose="02040503050406030204" pitchFamily="18" charset="0"/>
                          <a:ea typeface="Cambria" panose="02040503050406030204" pitchFamily="18" charset="0"/>
                        </a:rPr>
                        <a:t>Is used to store data from  </a:t>
                      </a:r>
                      <a:r>
                        <a:rPr lang="en-IN" sz="1400" b="1" dirty="0">
                          <a:solidFill>
                            <a:schemeClr val="bg2"/>
                          </a:solidFill>
                          <a:latin typeface="Cambria" panose="02040503050406030204" pitchFamily="18" charset="0"/>
                          <a:ea typeface="Cambria" panose="02040503050406030204" pitchFamily="18" charset="0"/>
                        </a:rPr>
                        <a:t>Apache Pig to HDFS</a:t>
                      </a:r>
                    </a:p>
                  </a:txBody>
                  <a:tcPr marL="59411" marR="59411" marT="0" marB="0"/>
                </a:tc>
                <a:tc>
                  <a:txBody>
                    <a:bodyPr/>
                    <a:lstStyle/>
                    <a:p>
                      <a:pPr algn="ctr">
                        <a:lnSpc>
                          <a:spcPct val="150000"/>
                        </a:lnSpc>
                      </a:pPr>
                      <a:r>
                        <a:rPr lang="en-IN" sz="1400" b="1" dirty="0">
                          <a:solidFill>
                            <a:schemeClr val="accent6"/>
                          </a:solidFill>
                          <a:latin typeface="Cambria" panose="02040503050406030204" pitchFamily="18" charset="0"/>
                          <a:ea typeface="Cambria" panose="02040503050406030204" pitchFamily="18" charset="0"/>
                        </a:rPr>
                        <a:t>STORE </a:t>
                      </a:r>
                      <a:r>
                        <a:rPr lang="en-IN" sz="1400" b="1" dirty="0" err="1">
                          <a:solidFill>
                            <a:schemeClr val="accent6"/>
                          </a:solidFill>
                          <a:latin typeface="Cambria" panose="02040503050406030204" pitchFamily="18" charset="0"/>
                          <a:ea typeface="Cambria" panose="02040503050406030204" pitchFamily="18" charset="0"/>
                        </a:rPr>
                        <a:t>Rel_Name</a:t>
                      </a:r>
                      <a:r>
                        <a:rPr lang="en-IN" sz="1400" b="1" dirty="0">
                          <a:solidFill>
                            <a:schemeClr val="accent6"/>
                          </a:solidFill>
                          <a:latin typeface="Cambria" panose="02040503050406030204" pitchFamily="18" charset="0"/>
                          <a:ea typeface="Cambria" panose="02040503050406030204" pitchFamily="18" charset="0"/>
                        </a:rPr>
                        <a:t> INTO ‘HDFS Directory’;</a:t>
                      </a:r>
                    </a:p>
                    <a:p>
                      <a:pPr>
                        <a:lnSpc>
                          <a:spcPct val="150000"/>
                        </a:lnSpc>
                        <a:tabLst>
                          <a:tab pos="447675" algn="l"/>
                        </a:tabLst>
                      </a:pPr>
                      <a:r>
                        <a:rPr lang="en-IN" sz="1400" b="1" dirty="0">
                          <a:solidFill>
                            <a:schemeClr val="bg2"/>
                          </a:solidFill>
                          <a:latin typeface="Cambria" panose="02040503050406030204" pitchFamily="18" charset="0"/>
                          <a:ea typeface="Cambria" panose="02040503050406030204" pitchFamily="18" charset="0"/>
                        </a:rPr>
                        <a:t>where</a:t>
                      </a:r>
                    </a:p>
                    <a:p>
                      <a:pPr marL="534988" lvl="3" indent="-447675">
                        <a:lnSpc>
                          <a:spcPct val="150000"/>
                        </a:lnSpc>
                        <a:buFont typeface="Wingdings" panose="05000000000000000000" pitchFamily="2" charset="2"/>
                        <a:buChar char="v"/>
                      </a:pPr>
                      <a:r>
                        <a:rPr lang="en-IN" sz="1400" b="1" dirty="0" err="1">
                          <a:solidFill>
                            <a:schemeClr val="bg2"/>
                          </a:solidFill>
                          <a:latin typeface="Cambria" panose="02040503050406030204" pitchFamily="18" charset="0"/>
                          <a:ea typeface="Cambria" panose="02040503050406030204" pitchFamily="18" charset="0"/>
                        </a:rPr>
                        <a:t>Rel_Name</a:t>
                      </a:r>
                      <a:r>
                        <a:rPr lang="en-IN" sz="1400" b="1" dirty="0">
                          <a:solidFill>
                            <a:schemeClr val="bg2"/>
                          </a:solidFill>
                          <a:latin typeface="Cambria" panose="02040503050406030204" pitchFamily="18" charset="0"/>
                          <a:ea typeface="Cambria" panose="02040503050406030204" pitchFamily="18" charset="0"/>
                        </a:rPr>
                        <a:t> – Name of the Relation which needs to be stored from pig to </a:t>
                      </a:r>
                      <a:r>
                        <a:rPr lang="en-IN" sz="1400" b="1" dirty="0" err="1">
                          <a:solidFill>
                            <a:schemeClr val="bg2"/>
                          </a:solidFill>
                          <a:latin typeface="Cambria" panose="02040503050406030204" pitchFamily="18" charset="0"/>
                          <a:ea typeface="Cambria" panose="02040503050406030204" pitchFamily="18" charset="0"/>
                        </a:rPr>
                        <a:t>HDFSc</a:t>
                      </a:r>
                      <a:r>
                        <a:rPr lang="en-IN" sz="1400" b="1" dirty="0">
                          <a:solidFill>
                            <a:schemeClr val="bg2"/>
                          </a:solidFill>
                          <a:latin typeface="Cambria" panose="02040503050406030204" pitchFamily="18" charset="0"/>
                          <a:ea typeface="Cambria" panose="02040503050406030204" pitchFamily="18" charset="0"/>
                        </a:rPr>
                        <a:t> </a:t>
                      </a:r>
                    </a:p>
                    <a:p>
                      <a:pPr marL="534988" lvl="3" indent="-447675">
                        <a:lnSpc>
                          <a:spcPct val="150000"/>
                        </a:lnSpc>
                        <a:buFont typeface="Wingdings" panose="05000000000000000000" pitchFamily="2" charset="2"/>
                        <a:buChar char="v"/>
                      </a:pPr>
                      <a:r>
                        <a:rPr lang="en-IN" sz="1400" b="1" dirty="0">
                          <a:solidFill>
                            <a:schemeClr val="bg2"/>
                          </a:solidFill>
                          <a:latin typeface="Cambria" panose="02040503050406030204" pitchFamily="18" charset="0"/>
                          <a:ea typeface="Cambria" panose="02040503050406030204" pitchFamily="18" charset="0"/>
                        </a:rPr>
                        <a:t>HDFS Directory –  HDFS Path  where to store </a:t>
                      </a:r>
                    </a:p>
                  </a:txBody>
                  <a:tcPr marL="59411" marR="59411" marT="0" marB="0"/>
                </a:tc>
                <a:tc>
                  <a:txBody>
                    <a:bodyPr/>
                    <a:lstStyle/>
                    <a:p>
                      <a:pP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 </a:t>
                      </a:r>
                      <a:r>
                        <a:rPr lang="en-IN" sz="1400" b="1" dirty="0" err="1">
                          <a:solidFill>
                            <a:schemeClr val="bg2"/>
                          </a:solidFill>
                          <a:latin typeface="Cambria" panose="02040503050406030204" pitchFamily="18" charset="0"/>
                          <a:ea typeface="Cambria" panose="02040503050406030204" pitchFamily="18" charset="0"/>
                        </a:rPr>
                        <a:t>hadoop</a:t>
                      </a:r>
                      <a:r>
                        <a:rPr lang="en-IN" sz="1400" b="1" dirty="0">
                          <a:solidFill>
                            <a:schemeClr val="bg2"/>
                          </a:solidFill>
                          <a:latin typeface="Cambria" panose="02040503050406030204" pitchFamily="18" charset="0"/>
                          <a:ea typeface="Cambria" panose="02040503050406030204" pitchFamily="18" charset="0"/>
                        </a:rPr>
                        <a:t> fs –</a:t>
                      </a:r>
                      <a:r>
                        <a:rPr lang="en-IN" sz="1400" b="1" dirty="0" err="1">
                          <a:solidFill>
                            <a:schemeClr val="bg2"/>
                          </a:solidFill>
                          <a:latin typeface="Cambria" panose="02040503050406030204" pitchFamily="18" charset="0"/>
                          <a:ea typeface="Cambria" panose="02040503050406030204" pitchFamily="18" charset="0"/>
                        </a:rPr>
                        <a:t>mkdir</a:t>
                      </a:r>
                      <a:r>
                        <a:rPr lang="en-IN" sz="1400" b="1" dirty="0">
                          <a:solidFill>
                            <a:schemeClr val="bg2"/>
                          </a:solidFill>
                          <a:latin typeface="Cambria" panose="02040503050406030204" pitchFamily="18" charset="0"/>
                          <a:ea typeface="Cambria" panose="02040503050406030204" pitchFamily="18" charset="0"/>
                        </a:rPr>
                        <a:t> /Results </a:t>
                      </a:r>
                    </a:p>
                    <a:p>
                      <a:pP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 pig</a:t>
                      </a:r>
                    </a:p>
                    <a:p>
                      <a:pPr>
                        <a:lnSpc>
                          <a:spcPct val="150000"/>
                        </a:lnSpc>
                      </a:pPr>
                      <a:r>
                        <a:rPr lang="en-IN" sz="1400" b="1" dirty="0">
                          <a:solidFill>
                            <a:schemeClr val="bg2"/>
                          </a:solidFill>
                          <a:latin typeface="Cambria" panose="02040503050406030204" pitchFamily="18" charset="0"/>
                          <a:ea typeface="Cambria" panose="02040503050406030204" pitchFamily="18" charset="0"/>
                        </a:rPr>
                        <a:t>grunt&gt;</a:t>
                      </a:r>
                      <a:r>
                        <a:rPr lang="en-IN" sz="1400" b="1" dirty="0">
                          <a:solidFill>
                            <a:schemeClr val="accent6"/>
                          </a:solidFill>
                          <a:latin typeface="Cambria" panose="02040503050406030204" pitchFamily="18" charset="0"/>
                          <a:ea typeface="Cambria" panose="02040503050406030204" pitchFamily="18" charset="0"/>
                        </a:rPr>
                        <a:t>STORE  student into ‘/Results’; </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tc>
                <a:tc>
                  <a:txBody>
                    <a:bodyPr/>
                    <a:lstStyle/>
                    <a:p>
                      <a:pPr>
                        <a:lnSpc>
                          <a:spcPct val="150000"/>
                        </a:lnSpc>
                      </a:pPr>
                      <a:r>
                        <a:rPr lang="en-IN" sz="1400" b="1" dirty="0">
                          <a:solidFill>
                            <a:schemeClr val="bg2"/>
                          </a:solidFill>
                          <a:latin typeface="Cambria" panose="02040503050406030204" pitchFamily="18" charset="0"/>
                          <a:ea typeface="Cambria" panose="02040503050406030204" pitchFamily="18" charset="0"/>
                        </a:rPr>
                        <a:t>$ </a:t>
                      </a:r>
                      <a:r>
                        <a:rPr lang="en-IN" sz="1400" b="1" dirty="0" err="1">
                          <a:solidFill>
                            <a:schemeClr val="bg2"/>
                          </a:solidFill>
                          <a:latin typeface="Cambria" panose="02040503050406030204" pitchFamily="18" charset="0"/>
                          <a:ea typeface="Cambria" panose="02040503050406030204" pitchFamily="18" charset="0"/>
                        </a:rPr>
                        <a:t>hadoop</a:t>
                      </a:r>
                      <a:r>
                        <a:rPr lang="en-IN" sz="1400" b="1" dirty="0">
                          <a:solidFill>
                            <a:schemeClr val="bg2"/>
                          </a:solidFill>
                          <a:latin typeface="Cambria" panose="02040503050406030204" pitchFamily="18" charset="0"/>
                          <a:ea typeface="Cambria" panose="02040503050406030204" pitchFamily="18" charset="0"/>
                        </a:rPr>
                        <a:t> fs –cat /Results/part-m-00000</a:t>
                      </a:r>
                    </a:p>
                    <a:p>
                      <a:pPr lvl="2"/>
                      <a:r>
                        <a:rPr lang="en-IN" sz="1400" b="1" dirty="0">
                          <a:solidFill>
                            <a:schemeClr val="bg2"/>
                          </a:solidFill>
                          <a:latin typeface="Cambria" panose="02040503050406030204" pitchFamily="18" charset="0"/>
                          <a:ea typeface="Cambria" panose="02040503050406030204" pitchFamily="18" charset="0"/>
                        </a:rPr>
                        <a:t>100	smith	MCA</a:t>
                      </a:r>
                    </a:p>
                    <a:p>
                      <a:pPr lvl="2"/>
                      <a:r>
                        <a:rPr lang="en-IN" sz="1400" b="1" dirty="0">
                          <a:solidFill>
                            <a:schemeClr val="bg2"/>
                          </a:solidFill>
                          <a:latin typeface="Cambria" panose="02040503050406030204" pitchFamily="18" charset="0"/>
                          <a:ea typeface="Cambria" panose="02040503050406030204" pitchFamily="18" charset="0"/>
                        </a:rPr>
                        <a:t>101	Jones	</a:t>
                      </a:r>
                      <a:r>
                        <a:rPr lang="en-IN" sz="1400" b="1" dirty="0" err="1">
                          <a:solidFill>
                            <a:schemeClr val="bg2"/>
                          </a:solidFill>
                          <a:latin typeface="Cambria" panose="02040503050406030204" pitchFamily="18" charset="0"/>
                          <a:ea typeface="Cambria" panose="02040503050406030204" pitchFamily="18" charset="0"/>
                        </a:rPr>
                        <a:t>M.Tech</a:t>
                      </a:r>
                      <a:endParaRPr lang="en-IN" sz="1400" b="1" dirty="0">
                        <a:solidFill>
                          <a:schemeClr val="bg2"/>
                        </a:solidFill>
                        <a:latin typeface="Cambria" panose="02040503050406030204" pitchFamily="18" charset="0"/>
                        <a:ea typeface="Cambria" panose="02040503050406030204" pitchFamily="18" charset="0"/>
                      </a:endParaRPr>
                    </a:p>
                    <a:p>
                      <a:pPr lvl="2"/>
                      <a:r>
                        <a:rPr lang="en-IN" sz="1400" b="1" dirty="0">
                          <a:solidFill>
                            <a:schemeClr val="bg2"/>
                          </a:solidFill>
                          <a:latin typeface="Cambria" panose="02040503050406030204" pitchFamily="18" charset="0"/>
                          <a:ea typeface="Cambria" panose="02040503050406030204" pitchFamily="18" charset="0"/>
                        </a:rPr>
                        <a:t>102	King	MCA</a:t>
                      </a:r>
                    </a:p>
                    <a:p>
                      <a:pPr lvl="2"/>
                      <a:r>
                        <a:rPr lang="en-IN" sz="1400" b="1" dirty="0">
                          <a:solidFill>
                            <a:schemeClr val="bg2"/>
                          </a:solidFill>
                          <a:latin typeface="Cambria" panose="02040503050406030204" pitchFamily="18" charset="0"/>
                          <a:ea typeface="Cambria" panose="02040503050406030204" pitchFamily="18" charset="0"/>
                        </a:rPr>
                        <a:t>103	Ivan	MCA</a:t>
                      </a:r>
                    </a:p>
                    <a:p>
                      <a:pPr lvl="2"/>
                      <a:r>
                        <a:rPr lang="en-IN" sz="1400" b="1" dirty="0">
                          <a:solidFill>
                            <a:schemeClr val="bg2"/>
                          </a:solidFill>
                          <a:latin typeface="Cambria" panose="02040503050406030204" pitchFamily="18" charset="0"/>
                          <a:ea typeface="Cambria" panose="02040503050406030204" pitchFamily="18" charset="0"/>
                        </a:rPr>
                        <a:t>104	</a:t>
                      </a:r>
                      <a:r>
                        <a:rPr lang="en-IN" sz="1400" b="1" dirty="0" err="1">
                          <a:solidFill>
                            <a:schemeClr val="bg2"/>
                          </a:solidFill>
                          <a:latin typeface="Cambria" panose="02040503050406030204" pitchFamily="18" charset="0"/>
                          <a:ea typeface="Cambria" panose="02040503050406030204" pitchFamily="18" charset="0"/>
                        </a:rPr>
                        <a:t>Korth</a:t>
                      </a:r>
                      <a:r>
                        <a:rPr lang="en-IN" sz="1400" b="1" dirty="0">
                          <a:solidFill>
                            <a:schemeClr val="bg2"/>
                          </a:solidFill>
                          <a:latin typeface="Cambria" panose="02040503050406030204" pitchFamily="18" charset="0"/>
                          <a:ea typeface="Cambria" panose="02040503050406030204" pitchFamily="18" charset="0"/>
                        </a:rPr>
                        <a:t>	</a:t>
                      </a:r>
                      <a:r>
                        <a:rPr lang="en-IN" sz="1400" b="1" dirty="0" err="1">
                          <a:solidFill>
                            <a:schemeClr val="bg2"/>
                          </a:solidFill>
                          <a:latin typeface="Cambria" panose="02040503050406030204" pitchFamily="18" charset="0"/>
                          <a:ea typeface="Cambria" panose="02040503050406030204" pitchFamily="18" charset="0"/>
                        </a:rPr>
                        <a:t>M.Tech</a:t>
                      </a:r>
                      <a:endParaRPr lang="en-IN" sz="1400" b="1" dirty="0">
                        <a:solidFill>
                          <a:schemeClr val="bg2"/>
                        </a:solidFill>
                        <a:latin typeface="Cambria" panose="02040503050406030204" pitchFamily="18" charset="0"/>
                        <a:ea typeface="Cambria" panose="02040503050406030204" pitchFamily="18" charset="0"/>
                      </a:endParaRPr>
                    </a:p>
                    <a:p>
                      <a:pPr>
                        <a:lnSpc>
                          <a:spcPct val="150000"/>
                        </a:lnSpc>
                        <a:spcAft>
                          <a:spcPts val="800"/>
                        </a:spcAft>
                      </a:pP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tc>
                <a:extLst>
                  <a:ext uri="{0D108BD9-81ED-4DB2-BD59-A6C34878D82A}">
                    <a16:rowId xmlns:a16="http://schemas.microsoft.com/office/drawing/2014/main" val="3962410153"/>
                  </a:ext>
                </a:extLst>
              </a:tr>
            </a:tbl>
          </a:graphicData>
        </a:graphic>
      </p:graphicFrame>
      <p:sp>
        <p:nvSpPr>
          <p:cNvPr id="4" name="Rectangle 3">
            <a:extLst>
              <a:ext uri="{FF2B5EF4-FFF2-40B4-BE49-F238E27FC236}">
                <a16:creationId xmlns:a16="http://schemas.microsoft.com/office/drawing/2014/main" id="{0A62474D-D78A-1566-5418-F39DEB0E9900}"/>
              </a:ext>
            </a:extLst>
          </p:cNvPr>
          <p:cNvSpPr/>
          <p:nvPr/>
        </p:nvSpPr>
        <p:spPr>
          <a:xfrm>
            <a:off x="484021" y="1352144"/>
            <a:ext cx="2633606"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Store Operator</a:t>
            </a:r>
          </a:p>
        </p:txBody>
      </p:sp>
    </p:spTree>
    <p:extLst>
      <p:ext uri="{BB962C8B-B14F-4D97-AF65-F5344CB8AC3E}">
        <p14:creationId xmlns:p14="http://schemas.microsoft.com/office/powerpoint/2010/main" val="3718587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Filtering Data Operators</a:t>
            </a:r>
          </a:p>
        </p:txBody>
      </p:sp>
      <p:graphicFrame>
        <p:nvGraphicFramePr>
          <p:cNvPr id="3" name="Table 2">
            <a:extLst>
              <a:ext uri="{FF2B5EF4-FFF2-40B4-BE49-F238E27FC236}">
                <a16:creationId xmlns:a16="http://schemas.microsoft.com/office/drawing/2014/main" id="{6B5A6889-BA14-B627-C24A-1533593F8D6C}"/>
              </a:ext>
            </a:extLst>
          </p:cNvPr>
          <p:cNvGraphicFramePr>
            <a:graphicFrameLocks noGrp="1"/>
          </p:cNvGraphicFramePr>
          <p:nvPr>
            <p:extLst>
              <p:ext uri="{D42A27DB-BD31-4B8C-83A1-F6EECF244321}">
                <p14:modId xmlns:p14="http://schemas.microsoft.com/office/powerpoint/2010/main" val="3668763797"/>
              </p:ext>
            </p:extLst>
          </p:nvPr>
        </p:nvGraphicFramePr>
        <p:xfrm>
          <a:off x="577174" y="2198292"/>
          <a:ext cx="11037651" cy="3164701"/>
        </p:xfrm>
        <a:graphic>
          <a:graphicData uri="http://schemas.openxmlformats.org/drawingml/2006/table">
            <a:tbl>
              <a:tblPr firstRow="1" firstCol="1" bandRow="1">
                <a:tableStyleId>{073A0DAA-6AF3-43AB-8588-CEC1D06C72B9}</a:tableStyleId>
              </a:tblPr>
              <a:tblGrid>
                <a:gridCol w="1903379">
                  <a:extLst>
                    <a:ext uri="{9D8B030D-6E8A-4147-A177-3AD203B41FA5}">
                      <a16:colId xmlns:a16="http://schemas.microsoft.com/office/drawing/2014/main" val="3329545400"/>
                    </a:ext>
                  </a:extLst>
                </a:gridCol>
                <a:gridCol w="2412460">
                  <a:extLst>
                    <a:ext uri="{9D8B030D-6E8A-4147-A177-3AD203B41FA5}">
                      <a16:colId xmlns:a16="http://schemas.microsoft.com/office/drawing/2014/main" val="3728244800"/>
                    </a:ext>
                  </a:extLst>
                </a:gridCol>
                <a:gridCol w="3073940">
                  <a:extLst>
                    <a:ext uri="{9D8B030D-6E8A-4147-A177-3AD203B41FA5}">
                      <a16:colId xmlns:a16="http://schemas.microsoft.com/office/drawing/2014/main" val="4051182099"/>
                    </a:ext>
                  </a:extLst>
                </a:gridCol>
                <a:gridCol w="3647872">
                  <a:extLst>
                    <a:ext uri="{9D8B030D-6E8A-4147-A177-3AD203B41FA5}">
                      <a16:colId xmlns:a16="http://schemas.microsoft.com/office/drawing/2014/main" val="132965230"/>
                    </a:ext>
                  </a:extLst>
                </a:gridCol>
              </a:tblGrid>
              <a:tr h="323901">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Purpose </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Syntax</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Example</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Output</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extLst>
                  <a:ext uri="{0D108BD9-81ED-4DB2-BD59-A6C34878D82A}">
                    <a16:rowId xmlns:a16="http://schemas.microsoft.com/office/drawing/2014/main" val="2144911795"/>
                  </a:ext>
                </a:extLst>
              </a:tr>
              <a:tr h="2507008">
                <a:tc>
                  <a:txBody>
                    <a:bodyPr/>
                    <a:lstStyle/>
                    <a:p>
                      <a:pPr marL="174625" lvl="1" indent="-174625">
                        <a:lnSpc>
                          <a:spcPct val="150000"/>
                        </a:lnSpc>
                        <a:buFont typeface="Wingdings" panose="05000000000000000000" pitchFamily="2" charset="2"/>
                        <a:buChar char="v"/>
                      </a:pPr>
                      <a:r>
                        <a:rPr lang="en-IN" sz="1400" b="1" dirty="0">
                          <a:solidFill>
                            <a:srgbClr val="FF0000"/>
                          </a:solidFill>
                          <a:latin typeface="Cambria" panose="02040503050406030204" pitchFamily="18" charset="0"/>
                          <a:ea typeface="Cambria" panose="02040503050406030204" pitchFamily="18" charset="0"/>
                        </a:rPr>
                        <a:t>Is used FILTER Rows from the Relation</a:t>
                      </a:r>
                    </a:p>
                    <a:p>
                      <a:pPr marL="174625" lvl="1" indent="-174625">
                        <a:lnSpc>
                          <a:spcPct val="150000"/>
                        </a:lnSpc>
                        <a:buFont typeface="Wingdings" panose="05000000000000000000" pitchFamily="2" charset="2"/>
                        <a:buChar char="v"/>
                      </a:pPr>
                      <a:r>
                        <a:rPr lang="en-IN" sz="1400" b="1" dirty="0">
                          <a:solidFill>
                            <a:schemeClr val="bg2"/>
                          </a:solidFill>
                          <a:latin typeface="Cambria" panose="02040503050406030204" pitchFamily="18" charset="0"/>
                          <a:ea typeface="Cambria" panose="02040503050406030204" pitchFamily="18" charset="0"/>
                        </a:rPr>
                        <a:t>Is used to get specific rows of the Relation</a:t>
                      </a:r>
                    </a:p>
                    <a:p>
                      <a:pPr marL="174625" lvl="1" indent="-174625">
                        <a:lnSpc>
                          <a:spcPct val="150000"/>
                        </a:lnSpc>
                        <a:buFont typeface="Wingdings" panose="05000000000000000000" pitchFamily="2" charset="2"/>
                        <a:buChar char="v"/>
                      </a:pPr>
                      <a:r>
                        <a:rPr lang="en-IN" sz="1400" b="1" dirty="0">
                          <a:solidFill>
                            <a:srgbClr val="FF0000"/>
                          </a:solidFill>
                          <a:latin typeface="Cambria" panose="02040503050406030204" pitchFamily="18" charset="0"/>
                          <a:ea typeface="Cambria" panose="02040503050406030204" pitchFamily="18" charset="0"/>
                        </a:rPr>
                        <a:t>It is equivalent to WHERE clause in SQL</a:t>
                      </a:r>
                    </a:p>
                  </a:txBody>
                  <a:tcPr marL="59411" marR="59411" marT="0" marB="0"/>
                </a:tc>
                <a:tc>
                  <a:txBody>
                    <a:bodyPr/>
                    <a:lstStyle/>
                    <a:p>
                      <a:pPr>
                        <a:lnSpc>
                          <a:spcPct val="150000"/>
                        </a:lnSpc>
                      </a:pPr>
                      <a:r>
                        <a:rPr lang="en-IN" sz="1400" b="1" dirty="0" err="1">
                          <a:solidFill>
                            <a:schemeClr val="accent6"/>
                          </a:solidFill>
                          <a:latin typeface="Cambria" panose="02040503050406030204" pitchFamily="18" charset="0"/>
                          <a:ea typeface="Cambria" panose="02040503050406030204" pitchFamily="18" charset="0"/>
                        </a:rPr>
                        <a:t>Res_Relation</a:t>
                      </a:r>
                      <a:r>
                        <a:rPr lang="en-IN" sz="1400" b="1" dirty="0">
                          <a:solidFill>
                            <a:schemeClr val="accent6"/>
                          </a:solidFill>
                          <a:latin typeface="Cambria" panose="02040503050406030204" pitchFamily="18" charset="0"/>
                          <a:ea typeface="Cambria" panose="02040503050406030204" pitchFamily="18" charset="0"/>
                        </a:rPr>
                        <a:t> = FILTER </a:t>
                      </a:r>
                      <a:r>
                        <a:rPr lang="en-IN" sz="1400" b="1" dirty="0" err="1">
                          <a:solidFill>
                            <a:srgbClr val="FF0000"/>
                          </a:solidFill>
                          <a:latin typeface="Cambria" panose="02040503050406030204" pitchFamily="18" charset="0"/>
                          <a:ea typeface="Cambria" panose="02040503050406030204" pitchFamily="18" charset="0"/>
                        </a:rPr>
                        <a:t>Rel_Name</a:t>
                      </a:r>
                      <a:r>
                        <a:rPr lang="en-IN" sz="1400" b="1" dirty="0">
                          <a:solidFill>
                            <a:srgbClr val="FF0000"/>
                          </a:solidFill>
                          <a:latin typeface="Cambria" panose="02040503050406030204" pitchFamily="18" charset="0"/>
                          <a:ea typeface="Cambria" panose="02040503050406030204" pitchFamily="18" charset="0"/>
                        </a:rPr>
                        <a:t> </a:t>
                      </a:r>
                      <a:r>
                        <a:rPr lang="en-IN" sz="1400" b="1" dirty="0">
                          <a:solidFill>
                            <a:schemeClr val="accent6"/>
                          </a:solidFill>
                          <a:latin typeface="Cambria" panose="02040503050406030204" pitchFamily="18" charset="0"/>
                          <a:ea typeface="Cambria" panose="02040503050406030204" pitchFamily="18" charset="0"/>
                        </a:rPr>
                        <a:t>BY </a:t>
                      </a:r>
                      <a:r>
                        <a:rPr lang="en-IN" sz="1400" b="1" dirty="0">
                          <a:solidFill>
                            <a:srgbClr val="FF0000"/>
                          </a:solidFill>
                          <a:latin typeface="Cambria" panose="02040503050406030204" pitchFamily="18" charset="0"/>
                          <a:ea typeface="Cambria" panose="02040503050406030204" pitchFamily="18" charset="0"/>
                        </a:rPr>
                        <a:t>Condition</a:t>
                      </a:r>
                    </a:p>
                    <a:p>
                      <a:pPr>
                        <a:lnSpc>
                          <a:spcPct val="150000"/>
                        </a:lnSpc>
                        <a:tabLst>
                          <a:tab pos="447675" algn="l"/>
                        </a:tabLst>
                      </a:pPr>
                      <a:r>
                        <a:rPr lang="en-IN" sz="1400" b="1" dirty="0">
                          <a:solidFill>
                            <a:schemeClr val="bg2"/>
                          </a:solidFill>
                          <a:latin typeface="Cambria" panose="02040503050406030204" pitchFamily="18" charset="0"/>
                          <a:ea typeface="Cambria" panose="02040503050406030204" pitchFamily="18" charset="0"/>
                        </a:rPr>
                        <a:t>where</a:t>
                      </a:r>
                    </a:p>
                    <a:p>
                      <a:pPr marL="360363" lvl="3" indent="-360363">
                        <a:lnSpc>
                          <a:spcPct val="150000"/>
                        </a:lnSpc>
                        <a:buFont typeface="Wingdings" panose="05000000000000000000" pitchFamily="2" charset="2"/>
                        <a:buChar char="v"/>
                      </a:pPr>
                      <a:r>
                        <a:rPr lang="en-IN" sz="1400" b="1" dirty="0" err="1">
                          <a:solidFill>
                            <a:schemeClr val="bg2"/>
                          </a:solidFill>
                          <a:latin typeface="Cambria" panose="02040503050406030204" pitchFamily="18" charset="0"/>
                          <a:ea typeface="Cambria" panose="02040503050406030204" pitchFamily="18" charset="0"/>
                        </a:rPr>
                        <a:t>Rel_Name</a:t>
                      </a:r>
                      <a:r>
                        <a:rPr lang="en-IN" sz="1400" b="1" dirty="0">
                          <a:solidFill>
                            <a:schemeClr val="bg2"/>
                          </a:solidFill>
                          <a:latin typeface="Cambria" panose="02040503050406030204" pitchFamily="18" charset="0"/>
                          <a:ea typeface="Cambria" panose="02040503050406030204" pitchFamily="18" charset="0"/>
                        </a:rPr>
                        <a:t> – Name of the Relation on which filter need to be performed</a:t>
                      </a:r>
                    </a:p>
                    <a:p>
                      <a:pPr marL="360363" lvl="3" indent="-360363">
                        <a:lnSpc>
                          <a:spcPct val="150000"/>
                        </a:lnSpc>
                        <a:buFont typeface="Wingdings" panose="05000000000000000000" pitchFamily="2" charset="2"/>
                        <a:buChar char="v"/>
                      </a:pPr>
                      <a:r>
                        <a:rPr lang="en-IN" sz="1400" b="1" dirty="0">
                          <a:solidFill>
                            <a:schemeClr val="bg2"/>
                          </a:solidFill>
                          <a:latin typeface="Cambria" panose="02040503050406030204" pitchFamily="18" charset="0"/>
                          <a:ea typeface="Cambria" panose="02040503050406030204" pitchFamily="18" charset="0"/>
                        </a:rPr>
                        <a:t>Condition–  Filter condition</a:t>
                      </a:r>
                    </a:p>
                  </a:txBody>
                  <a:tcPr marL="59411" marR="59411" marT="0" marB="0"/>
                </a:tc>
                <a:tc>
                  <a:txBody>
                    <a:bodyPr/>
                    <a:lstStyle/>
                    <a:p>
                      <a:pP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Grunt&gt;</a:t>
                      </a:r>
                      <a:r>
                        <a:rPr lang="en-IN" sz="1400" b="1" dirty="0" err="1">
                          <a:solidFill>
                            <a:schemeClr val="bg2"/>
                          </a:solidFill>
                          <a:latin typeface="Cambria" panose="02040503050406030204" pitchFamily="18" charset="0"/>
                          <a:ea typeface="Cambria" panose="02040503050406030204" pitchFamily="18" charset="0"/>
                        </a:rPr>
                        <a:t>MCA_Stu</a:t>
                      </a:r>
                      <a:r>
                        <a:rPr lang="en-IN" sz="1400" b="1" dirty="0">
                          <a:solidFill>
                            <a:schemeClr val="bg2"/>
                          </a:solidFill>
                          <a:latin typeface="Cambria" panose="02040503050406030204" pitchFamily="18" charset="0"/>
                          <a:ea typeface="Cambria" panose="02040503050406030204" pitchFamily="18" charset="0"/>
                        </a:rPr>
                        <a:t> = </a:t>
                      </a:r>
                    </a:p>
                    <a:p>
                      <a:pP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FILTER student BY branch == ‘MCA’;</a:t>
                      </a: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tab pos="534988" algn="l"/>
                        </a:tabLst>
                        <a:defRPr/>
                      </a:pPr>
                      <a:r>
                        <a:rPr lang="en-IN" sz="1400" b="1" dirty="0">
                          <a:solidFill>
                            <a:schemeClr val="bg2"/>
                          </a:solidFill>
                          <a:latin typeface="Cambria" panose="02040503050406030204" pitchFamily="18" charset="0"/>
                          <a:ea typeface="Cambria" panose="02040503050406030204" pitchFamily="18" charset="0"/>
                        </a:rPr>
                        <a:t>Grunt&gt;</a:t>
                      </a:r>
                      <a:r>
                        <a:rPr lang="en-IN" sz="1400" b="1" dirty="0" err="1">
                          <a:solidFill>
                            <a:schemeClr val="bg2"/>
                          </a:solidFill>
                          <a:latin typeface="Cambria" panose="02040503050406030204" pitchFamily="18" charset="0"/>
                          <a:ea typeface="Cambria" panose="02040503050406030204" pitchFamily="18" charset="0"/>
                        </a:rPr>
                        <a:t>M.Tech_Stu</a:t>
                      </a:r>
                      <a:r>
                        <a:rPr lang="en-IN" sz="1400" b="1" dirty="0">
                          <a:solidFill>
                            <a:schemeClr val="bg2"/>
                          </a:solidFill>
                          <a:latin typeface="Cambria" panose="02040503050406030204" pitchFamily="18" charset="0"/>
                          <a:ea typeface="Cambria" panose="02040503050406030204" pitchFamily="18" charset="0"/>
                        </a:rPr>
                        <a:t> = </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tab pos="534988" algn="l"/>
                        </a:tabLst>
                        <a:defRPr/>
                      </a:pPr>
                      <a:r>
                        <a:rPr lang="en-IN" sz="1400" b="1" dirty="0">
                          <a:solidFill>
                            <a:schemeClr val="bg2"/>
                          </a:solidFill>
                          <a:latin typeface="Cambria" panose="02040503050406030204" pitchFamily="18" charset="0"/>
                          <a:ea typeface="Cambria" panose="02040503050406030204" pitchFamily="18" charset="0"/>
                        </a:rPr>
                        <a:t>FILTER student BY branch == ‘MCA’;</a:t>
                      </a: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Grunt&gt;dump </a:t>
                      </a:r>
                      <a:r>
                        <a:rPr lang="en-IN" sz="1400" b="1" dirty="0" err="1">
                          <a:solidFill>
                            <a:schemeClr val="bg2"/>
                          </a:solidFill>
                          <a:latin typeface="Cambria" panose="02040503050406030204" pitchFamily="18" charset="0"/>
                          <a:ea typeface="Cambria" panose="02040503050406030204" pitchFamily="18" charset="0"/>
                        </a:rPr>
                        <a:t>MCA_Stu</a:t>
                      </a:r>
                      <a:r>
                        <a:rPr lang="en-IN" sz="1400" b="1" dirty="0">
                          <a:solidFill>
                            <a:schemeClr val="bg2"/>
                          </a:solidFill>
                          <a:latin typeface="Cambria" panose="02040503050406030204" pitchFamily="18" charset="0"/>
                          <a:ea typeface="Cambria" panose="02040503050406030204" pitchFamily="18" charset="0"/>
                        </a:rPr>
                        <a:t>;</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400" b="1" dirty="0">
                        <a:solidFill>
                          <a:schemeClr val="bg2"/>
                        </a:solidFill>
                        <a:latin typeface="Cambria" panose="02040503050406030204" pitchFamily="18" charset="0"/>
                        <a:ea typeface="Cambria" panose="02040503050406030204" pitchFamily="18" charset="0"/>
                      </a:endParaRPr>
                    </a:p>
                    <a:p>
                      <a:pPr lvl="2"/>
                      <a:r>
                        <a:rPr lang="en-IN" sz="1400" b="1" dirty="0">
                          <a:solidFill>
                            <a:schemeClr val="bg2"/>
                          </a:solidFill>
                          <a:latin typeface="Cambria" panose="02040503050406030204" pitchFamily="18" charset="0"/>
                          <a:ea typeface="Cambria" panose="02040503050406030204" pitchFamily="18" charset="0"/>
                        </a:rPr>
                        <a:t>(100	smith	MCA)</a:t>
                      </a:r>
                    </a:p>
                    <a:p>
                      <a:pPr lvl="2"/>
                      <a:r>
                        <a:rPr lang="en-IN" sz="1400" b="1" dirty="0">
                          <a:solidFill>
                            <a:schemeClr val="bg2"/>
                          </a:solidFill>
                          <a:latin typeface="Cambria" panose="02040503050406030204" pitchFamily="18" charset="0"/>
                          <a:ea typeface="Cambria" panose="02040503050406030204" pitchFamily="18" charset="0"/>
                        </a:rPr>
                        <a:t>(102	King	MCA)</a:t>
                      </a:r>
                    </a:p>
                    <a:p>
                      <a:pPr lvl="2"/>
                      <a:r>
                        <a:rPr lang="en-IN" sz="1400" b="1" dirty="0">
                          <a:solidFill>
                            <a:schemeClr val="bg2"/>
                          </a:solidFill>
                          <a:latin typeface="Cambria" panose="02040503050406030204" pitchFamily="18" charset="0"/>
                          <a:ea typeface="Cambria" panose="02040503050406030204" pitchFamily="18" charset="0"/>
                        </a:rPr>
                        <a:t>(103	Ivan	MCA)</a:t>
                      </a:r>
                    </a:p>
                    <a:p>
                      <a:pPr>
                        <a:lnSpc>
                          <a:spcPct val="150000"/>
                        </a:lnSpc>
                        <a:spcAft>
                          <a:spcPts val="800"/>
                        </a:spcAft>
                      </a:pPr>
                      <a:r>
                        <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Grunt&gt;dump </a:t>
                      </a:r>
                      <a:r>
                        <a:rPr lang="en-IN" sz="1400" b="1" kern="100" dirty="0" err="1">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M.Tech_Stu</a:t>
                      </a:r>
                      <a:r>
                        <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a:t>
                      </a:r>
                    </a:p>
                    <a:p>
                      <a:pPr>
                        <a:lnSpc>
                          <a:spcPct val="100000"/>
                        </a:lnSpc>
                        <a:spcAft>
                          <a:spcPts val="800"/>
                        </a:spcAft>
                      </a:pPr>
                      <a:r>
                        <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101	Jones	</a:t>
                      </a:r>
                      <a:r>
                        <a:rPr lang="en-IN" sz="1400" b="1" kern="100" dirty="0" err="1">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M.Tech</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p>
                      <a:pPr>
                        <a:lnSpc>
                          <a:spcPct val="100000"/>
                        </a:lnSpc>
                        <a:spcAft>
                          <a:spcPts val="800"/>
                        </a:spcAft>
                      </a:pPr>
                      <a:r>
                        <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104	</a:t>
                      </a:r>
                      <a:r>
                        <a:rPr lang="en-IN" sz="1400" b="1" kern="100" dirty="0" err="1">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Korth</a:t>
                      </a:r>
                      <a:r>
                        <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a:t>
                      </a:r>
                      <a:r>
                        <a:rPr lang="en-IN" sz="1400" b="1" kern="100" dirty="0" err="1">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M.Tech</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tc>
                <a:extLst>
                  <a:ext uri="{0D108BD9-81ED-4DB2-BD59-A6C34878D82A}">
                    <a16:rowId xmlns:a16="http://schemas.microsoft.com/office/drawing/2014/main" val="3962410153"/>
                  </a:ext>
                </a:extLst>
              </a:tr>
            </a:tbl>
          </a:graphicData>
        </a:graphic>
      </p:graphicFrame>
      <p:sp>
        <p:nvSpPr>
          <p:cNvPr id="4" name="Rectangle 3">
            <a:extLst>
              <a:ext uri="{FF2B5EF4-FFF2-40B4-BE49-F238E27FC236}">
                <a16:creationId xmlns:a16="http://schemas.microsoft.com/office/drawing/2014/main" id="{0AC00879-AA28-4347-8F58-B3F5E96206C6}"/>
              </a:ext>
            </a:extLst>
          </p:cNvPr>
          <p:cNvSpPr/>
          <p:nvPr/>
        </p:nvSpPr>
        <p:spPr>
          <a:xfrm>
            <a:off x="466164" y="1352144"/>
            <a:ext cx="2669320"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Filter Operator</a:t>
            </a:r>
          </a:p>
        </p:txBody>
      </p:sp>
    </p:spTree>
    <p:extLst>
      <p:ext uri="{BB962C8B-B14F-4D97-AF65-F5344CB8AC3E}">
        <p14:creationId xmlns:p14="http://schemas.microsoft.com/office/powerpoint/2010/main" val="1112982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Filtering Data Operators</a:t>
            </a:r>
          </a:p>
        </p:txBody>
      </p:sp>
      <p:graphicFrame>
        <p:nvGraphicFramePr>
          <p:cNvPr id="3" name="Table 2">
            <a:extLst>
              <a:ext uri="{FF2B5EF4-FFF2-40B4-BE49-F238E27FC236}">
                <a16:creationId xmlns:a16="http://schemas.microsoft.com/office/drawing/2014/main" id="{6B5A6889-BA14-B627-C24A-1533593F8D6C}"/>
              </a:ext>
            </a:extLst>
          </p:cNvPr>
          <p:cNvGraphicFramePr>
            <a:graphicFrameLocks noGrp="1"/>
          </p:cNvGraphicFramePr>
          <p:nvPr>
            <p:extLst>
              <p:ext uri="{D42A27DB-BD31-4B8C-83A1-F6EECF244321}">
                <p14:modId xmlns:p14="http://schemas.microsoft.com/office/powerpoint/2010/main" val="157031895"/>
              </p:ext>
            </p:extLst>
          </p:nvPr>
        </p:nvGraphicFramePr>
        <p:xfrm>
          <a:off x="577174" y="2198292"/>
          <a:ext cx="11037651" cy="3804781"/>
        </p:xfrm>
        <a:graphic>
          <a:graphicData uri="http://schemas.openxmlformats.org/drawingml/2006/table">
            <a:tbl>
              <a:tblPr firstRow="1" firstCol="1" bandRow="1">
                <a:tableStyleId>{073A0DAA-6AF3-43AB-8588-CEC1D06C72B9}</a:tableStyleId>
              </a:tblPr>
              <a:tblGrid>
                <a:gridCol w="1527010">
                  <a:extLst>
                    <a:ext uri="{9D8B030D-6E8A-4147-A177-3AD203B41FA5}">
                      <a16:colId xmlns:a16="http://schemas.microsoft.com/office/drawing/2014/main" val="3329545400"/>
                    </a:ext>
                  </a:extLst>
                </a:gridCol>
                <a:gridCol w="2788829">
                  <a:extLst>
                    <a:ext uri="{9D8B030D-6E8A-4147-A177-3AD203B41FA5}">
                      <a16:colId xmlns:a16="http://schemas.microsoft.com/office/drawing/2014/main" val="3728244800"/>
                    </a:ext>
                  </a:extLst>
                </a:gridCol>
                <a:gridCol w="3073940">
                  <a:extLst>
                    <a:ext uri="{9D8B030D-6E8A-4147-A177-3AD203B41FA5}">
                      <a16:colId xmlns:a16="http://schemas.microsoft.com/office/drawing/2014/main" val="4051182099"/>
                    </a:ext>
                  </a:extLst>
                </a:gridCol>
                <a:gridCol w="3647872">
                  <a:extLst>
                    <a:ext uri="{9D8B030D-6E8A-4147-A177-3AD203B41FA5}">
                      <a16:colId xmlns:a16="http://schemas.microsoft.com/office/drawing/2014/main" val="132965230"/>
                    </a:ext>
                  </a:extLst>
                </a:gridCol>
              </a:tblGrid>
              <a:tr h="323901">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Purpose </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Syntax</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Example</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Output</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extLst>
                  <a:ext uri="{0D108BD9-81ED-4DB2-BD59-A6C34878D82A}">
                    <a16:rowId xmlns:a16="http://schemas.microsoft.com/office/drawing/2014/main" val="2144911795"/>
                  </a:ext>
                </a:extLst>
              </a:tr>
              <a:tr h="2507008">
                <a:tc>
                  <a:txBody>
                    <a:bodyPr/>
                    <a:lstStyle/>
                    <a:p>
                      <a:pPr marL="0" lvl="1" indent="0">
                        <a:lnSpc>
                          <a:spcPct val="150000"/>
                        </a:lnSpc>
                        <a:buFont typeface="Wingdings" panose="05000000000000000000" pitchFamily="2" charset="2"/>
                        <a:buNone/>
                      </a:pPr>
                      <a:endParaRPr lang="en-IN" sz="1400" b="1" dirty="0">
                        <a:solidFill>
                          <a:srgbClr val="FF0000"/>
                        </a:solidFill>
                        <a:latin typeface="Cambria" panose="02040503050406030204" pitchFamily="18" charset="0"/>
                        <a:ea typeface="Cambria" panose="02040503050406030204" pitchFamily="18" charset="0"/>
                      </a:endParaRPr>
                    </a:p>
                    <a:p>
                      <a:pPr marL="174625" lvl="1" indent="-174625">
                        <a:lnSpc>
                          <a:spcPct val="150000"/>
                        </a:lnSpc>
                        <a:buFont typeface="Wingdings" panose="05000000000000000000" pitchFamily="2" charset="2"/>
                        <a:buChar char="v"/>
                      </a:pPr>
                      <a:r>
                        <a:rPr lang="en-IN" sz="1400" b="1" dirty="0">
                          <a:solidFill>
                            <a:srgbClr val="FF0000"/>
                          </a:solidFill>
                          <a:latin typeface="Cambria" panose="02040503050406030204" pitchFamily="18" charset="0"/>
                          <a:ea typeface="Cambria" panose="02040503050406030204" pitchFamily="18" charset="0"/>
                        </a:rPr>
                        <a:t>Is used to get specific columns</a:t>
                      </a:r>
                    </a:p>
                    <a:p>
                      <a:pPr marL="174625" lvl="1" indent="-174625">
                        <a:lnSpc>
                          <a:spcPct val="150000"/>
                        </a:lnSpc>
                        <a:buFont typeface="Wingdings" panose="05000000000000000000" pitchFamily="2" charset="2"/>
                        <a:buChar char="v"/>
                      </a:pPr>
                      <a:r>
                        <a:rPr lang="en-IN" sz="1400" b="1" dirty="0">
                          <a:solidFill>
                            <a:schemeClr val="bg2"/>
                          </a:solidFill>
                          <a:latin typeface="Cambria" panose="02040503050406030204" pitchFamily="18" charset="0"/>
                          <a:ea typeface="Cambria" panose="02040503050406030204" pitchFamily="18" charset="0"/>
                        </a:rPr>
                        <a:t>It is equivalent to SELECT clause in SQL</a:t>
                      </a:r>
                    </a:p>
                  </a:txBody>
                  <a:tcPr marL="59411" marR="59411" marT="0" marB="0"/>
                </a:tc>
                <a:tc>
                  <a:txBody>
                    <a:bodyPr/>
                    <a:lstStyle/>
                    <a:p>
                      <a:pPr>
                        <a:lnSpc>
                          <a:spcPct val="150000"/>
                        </a:lnSpc>
                      </a:pPr>
                      <a:r>
                        <a:rPr lang="en-IN" sz="1400" b="1" dirty="0" err="1">
                          <a:solidFill>
                            <a:schemeClr val="accent6"/>
                          </a:solidFill>
                          <a:latin typeface="Cambria" panose="02040503050406030204" pitchFamily="18" charset="0"/>
                          <a:ea typeface="Cambria" panose="02040503050406030204" pitchFamily="18" charset="0"/>
                        </a:rPr>
                        <a:t>Res_Relation</a:t>
                      </a:r>
                      <a:r>
                        <a:rPr lang="en-IN" sz="1400" b="1" dirty="0">
                          <a:solidFill>
                            <a:schemeClr val="accent6"/>
                          </a:solidFill>
                          <a:latin typeface="Cambria" panose="02040503050406030204" pitchFamily="18" charset="0"/>
                          <a:ea typeface="Cambria" panose="02040503050406030204" pitchFamily="18" charset="0"/>
                        </a:rPr>
                        <a:t> = FOREACH </a:t>
                      </a:r>
                      <a:r>
                        <a:rPr lang="en-IN" sz="1400" b="1" dirty="0" err="1">
                          <a:solidFill>
                            <a:srgbClr val="FF0000"/>
                          </a:solidFill>
                          <a:latin typeface="Cambria" panose="02040503050406030204" pitchFamily="18" charset="0"/>
                          <a:ea typeface="Cambria" panose="02040503050406030204" pitchFamily="18" charset="0"/>
                        </a:rPr>
                        <a:t>Rel_Name</a:t>
                      </a:r>
                      <a:r>
                        <a:rPr lang="en-IN" sz="1400" b="1" dirty="0">
                          <a:solidFill>
                            <a:srgbClr val="FF0000"/>
                          </a:solidFill>
                          <a:latin typeface="Cambria" panose="02040503050406030204" pitchFamily="18" charset="0"/>
                          <a:ea typeface="Cambria" panose="02040503050406030204" pitchFamily="18" charset="0"/>
                        </a:rPr>
                        <a:t> </a:t>
                      </a:r>
                      <a:r>
                        <a:rPr lang="en-IN" sz="1400" b="1" dirty="0">
                          <a:solidFill>
                            <a:srgbClr val="0000FF"/>
                          </a:solidFill>
                          <a:latin typeface="Cambria" panose="02040503050406030204" pitchFamily="18" charset="0"/>
                          <a:ea typeface="Cambria" panose="02040503050406030204" pitchFamily="18" charset="0"/>
                        </a:rPr>
                        <a:t>GENERATE</a:t>
                      </a:r>
                      <a:r>
                        <a:rPr lang="en-IN" sz="1400" b="1" dirty="0">
                          <a:solidFill>
                            <a:schemeClr val="accent6"/>
                          </a:solidFill>
                          <a:latin typeface="Cambria" panose="02040503050406030204" pitchFamily="18" charset="0"/>
                          <a:ea typeface="Cambria" panose="02040503050406030204" pitchFamily="18" charset="0"/>
                        </a:rPr>
                        <a:t> </a:t>
                      </a:r>
                      <a:r>
                        <a:rPr lang="en-IN" sz="1400" b="1" dirty="0">
                          <a:solidFill>
                            <a:srgbClr val="FF0000"/>
                          </a:solidFill>
                          <a:latin typeface="Cambria" panose="02040503050406030204" pitchFamily="18" charset="0"/>
                          <a:ea typeface="Cambria" panose="02040503050406030204" pitchFamily="18" charset="0"/>
                        </a:rPr>
                        <a:t>COL1,COL2,…COLN</a:t>
                      </a:r>
                    </a:p>
                    <a:p>
                      <a:pPr>
                        <a:lnSpc>
                          <a:spcPct val="150000"/>
                        </a:lnSpc>
                        <a:tabLst>
                          <a:tab pos="447675" algn="l"/>
                        </a:tabLst>
                      </a:pPr>
                      <a:r>
                        <a:rPr lang="en-IN" sz="1400" b="1" dirty="0">
                          <a:solidFill>
                            <a:schemeClr val="bg2"/>
                          </a:solidFill>
                          <a:latin typeface="Cambria" panose="02040503050406030204" pitchFamily="18" charset="0"/>
                          <a:ea typeface="Cambria" panose="02040503050406030204" pitchFamily="18" charset="0"/>
                        </a:rPr>
                        <a:t>where</a:t>
                      </a:r>
                    </a:p>
                    <a:p>
                      <a:pPr marL="360363" lvl="3" indent="-360363">
                        <a:lnSpc>
                          <a:spcPct val="150000"/>
                        </a:lnSpc>
                        <a:buFont typeface="Wingdings" panose="05000000000000000000" pitchFamily="2" charset="2"/>
                        <a:buChar char="v"/>
                      </a:pPr>
                      <a:r>
                        <a:rPr lang="en-IN" sz="1400" b="1" dirty="0" err="1">
                          <a:solidFill>
                            <a:schemeClr val="bg2"/>
                          </a:solidFill>
                          <a:latin typeface="Cambria" panose="02040503050406030204" pitchFamily="18" charset="0"/>
                          <a:ea typeface="Cambria" panose="02040503050406030204" pitchFamily="18" charset="0"/>
                        </a:rPr>
                        <a:t>Rel_Name</a:t>
                      </a:r>
                      <a:r>
                        <a:rPr lang="en-IN" sz="1400" b="1" dirty="0">
                          <a:solidFill>
                            <a:schemeClr val="bg2"/>
                          </a:solidFill>
                          <a:latin typeface="Cambria" panose="02040503050406030204" pitchFamily="18" charset="0"/>
                          <a:ea typeface="Cambria" panose="02040503050406030204" pitchFamily="18" charset="0"/>
                        </a:rPr>
                        <a:t> – Name of the Relation from which specific columns to be </a:t>
                      </a:r>
                      <a:r>
                        <a:rPr lang="en-IN" sz="1400" b="1" dirty="0" err="1">
                          <a:solidFill>
                            <a:schemeClr val="bg2"/>
                          </a:solidFill>
                          <a:latin typeface="Cambria" panose="02040503050406030204" pitchFamily="18" charset="0"/>
                          <a:ea typeface="Cambria" panose="02040503050406030204" pitchFamily="18" charset="0"/>
                        </a:rPr>
                        <a:t>retreived</a:t>
                      </a:r>
                      <a:r>
                        <a:rPr lang="en-IN" sz="1400" b="1" dirty="0">
                          <a:solidFill>
                            <a:schemeClr val="bg2"/>
                          </a:solidFill>
                          <a:latin typeface="Cambria" panose="02040503050406030204" pitchFamily="18" charset="0"/>
                          <a:ea typeface="Cambria" panose="02040503050406030204" pitchFamily="18" charset="0"/>
                        </a:rPr>
                        <a:t> </a:t>
                      </a:r>
                    </a:p>
                    <a:p>
                      <a:pPr marL="360363" lvl="3" indent="-360363">
                        <a:lnSpc>
                          <a:spcPct val="150000"/>
                        </a:lnSpc>
                        <a:buFont typeface="Wingdings" panose="05000000000000000000" pitchFamily="2" charset="2"/>
                        <a:buChar char="v"/>
                      </a:pPr>
                      <a:r>
                        <a:rPr lang="en-IN" sz="1400" b="1" dirty="0">
                          <a:solidFill>
                            <a:schemeClr val="bg2"/>
                          </a:solidFill>
                          <a:latin typeface="Cambria" panose="02040503050406030204" pitchFamily="18" charset="0"/>
                          <a:ea typeface="Cambria" panose="02040503050406030204" pitchFamily="18" charset="0"/>
                        </a:rPr>
                        <a:t>COL1,COL2,..COLN are the specific columns to be </a:t>
                      </a:r>
                      <a:r>
                        <a:rPr lang="en-IN" sz="1400" b="1" dirty="0" err="1">
                          <a:solidFill>
                            <a:schemeClr val="bg2"/>
                          </a:solidFill>
                          <a:latin typeface="Cambria" panose="02040503050406030204" pitchFamily="18" charset="0"/>
                          <a:ea typeface="Cambria" panose="02040503050406030204" pitchFamily="18" charset="0"/>
                        </a:rPr>
                        <a:t>rerived</a:t>
                      </a: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Grunt&gt; </a:t>
                      </a:r>
                      <a:r>
                        <a:rPr lang="en-IN" sz="1400" b="1" dirty="0" err="1">
                          <a:solidFill>
                            <a:schemeClr val="bg2"/>
                          </a:solidFill>
                          <a:latin typeface="Cambria" panose="02040503050406030204" pitchFamily="18" charset="0"/>
                          <a:ea typeface="Cambria" panose="02040503050406030204" pitchFamily="18" charset="0"/>
                        </a:rPr>
                        <a:t>no_branch</a:t>
                      </a:r>
                      <a:r>
                        <a:rPr lang="en-IN" sz="1400" b="1" dirty="0">
                          <a:solidFill>
                            <a:schemeClr val="bg2"/>
                          </a:solidFill>
                          <a:latin typeface="Cambria" panose="02040503050406030204" pitchFamily="18" charset="0"/>
                          <a:ea typeface="Cambria" panose="02040503050406030204" pitchFamily="18" charset="0"/>
                        </a:rPr>
                        <a:t> = </a:t>
                      </a:r>
                    </a:p>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FOREACH student GENERATE </a:t>
                      </a:r>
                      <a:r>
                        <a:rPr lang="en-IN" sz="1400" b="1" dirty="0" err="1">
                          <a:solidFill>
                            <a:schemeClr val="bg2"/>
                          </a:solidFill>
                          <a:latin typeface="Cambria" panose="02040503050406030204" pitchFamily="18" charset="0"/>
                          <a:ea typeface="Cambria" panose="02040503050406030204" pitchFamily="18" charset="0"/>
                        </a:rPr>
                        <a:t>sno,branch</a:t>
                      </a:r>
                      <a:r>
                        <a:rPr lang="en-IN" sz="1400" b="1" dirty="0">
                          <a:solidFill>
                            <a:schemeClr val="bg2"/>
                          </a:solidFill>
                          <a:latin typeface="Cambria" panose="02040503050406030204" pitchFamily="18" charset="0"/>
                          <a:ea typeface="Cambria" panose="02040503050406030204" pitchFamily="18" charset="0"/>
                        </a:rPr>
                        <a:t>;</a:t>
                      </a: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tab pos="534988" algn="l"/>
                        </a:tabLst>
                        <a:defRPr/>
                      </a:pPr>
                      <a:r>
                        <a:rPr lang="en-IN" sz="1400" b="1" dirty="0">
                          <a:solidFill>
                            <a:schemeClr val="bg2"/>
                          </a:solidFill>
                          <a:latin typeface="Cambria" panose="02040503050406030204" pitchFamily="18" charset="0"/>
                          <a:ea typeface="Cambria" panose="02040503050406030204" pitchFamily="18" charset="0"/>
                        </a:rPr>
                        <a:t>If schema is not defined then</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tab pos="534988" algn="l"/>
                        </a:tabLst>
                        <a:defRPr/>
                      </a:pPr>
                      <a:r>
                        <a:rPr lang="en-IN" sz="1400" b="1" dirty="0">
                          <a:solidFill>
                            <a:schemeClr val="bg2"/>
                          </a:solidFill>
                          <a:latin typeface="Cambria" panose="02040503050406030204" pitchFamily="18" charset="0"/>
                          <a:ea typeface="Cambria" panose="02040503050406030204" pitchFamily="18" charset="0"/>
                        </a:rPr>
                        <a:t>Grunt&gt;</a:t>
                      </a:r>
                      <a:r>
                        <a:rPr lang="en-IN" sz="1400" b="1" dirty="0" err="1">
                          <a:solidFill>
                            <a:schemeClr val="bg2"/>
                          </a:solidFill>
                          <a:latin typeface="Cambria" panose="02040503050406030204" pitchFamily="18" charset="0"/>
                          <a:ea typeface="Cambria" panose="02040503050406030204" pitchFamily="18" charset="0"/>
                        </a:rPr>
                        <a:t>no_branch</a:t>
                      </a:r>
                      <a:r>
                        <a:rPr lang="en-IN" sz="1400" b="1" dirty="0">
                          <a:solidFill>
                            <a:schemeClr val="bg2"/>
                          </a:solidFill>
                          <a:latin typeface="Cambria" panose="02040503050406030204" pitchFamily="18" charset="0"/>
                          <a:ea typeface="Cambria" panose="02040503050406030204" pitchFamily="18" charset="0"/>
                        </a:rPr>
                        <a:t> =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tab pos="534988" algn="l"/>
                        </a:tabLst>
                        <a:defRPr/>
                      </a:pPr>
                      <a:r>
                        <a:rPr lang="en-IN" sz="1400" b="1" dirty="0">
                          <a:solidFill>
                            <a:schemeClr val="bg2"/>
                          </a:solidFill>
                          <a:latin typeface="Cambria" panose="02040503050406030204" pitchFamily="18" charset="0"/>
                          <a:ea typeface="Cambria" panose="02040503050406030204" pitchFamily="18" charset="0"/>
                        </a:rPr>
                        <a:t>FOREACH student GENERATE $1,S3;</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tab pos="534988" algn="l"/>
                        </a:tabLst>
                        <a:defRPr/>
                      </a:pPr>
                      <a:endParaRPr lang="en-IN" sz="1400" b="1" dirty="0">
                        <a:solidFill>
                          <a:schemeClr val="bg2"/>
                        </a:solidFill>
                        <a:latin typeface="Cambria" panose="02040503050406030204" pitchFamily="18" charset="0"/>
                        <a:ea typeface="Cambria" panose="02040503050406030204" pitchFamily="18" charset="0"/>
                      </a:endParaRP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Grunt&gt;dump </a:t>
                      </a:r>
                      <a:r>
                        <a:rPr lang="en-IN" sz="1400" b="1" dirty="0" err="1">
                          <a:solidFill>
                            <a:schemeClr val="bg2"/>
                          </a:solidFill>
                          <a:latin typeface="Cambria" panose="02040503050406030204" pitchFamily="18" charset="0"/>
                          <a:ea typeface="Cambria" panose="02040503050406030204" pitchFamily="18" charset="0"/>
                        </a:rPr>
                        <a:t>no_banch</a:t>
                      </a:r>
                      <a:r>
                        <a:rPr lang="en-IN" sz="1400" b="1" dirty="0">
                          <a:solidFill>
                            <a:schemeClr val="bg2"/>
                          </a:solidFill>
                          <a:latin typeface="Cambria" panose="02040503050406030204" pitchFamily="18" charset="0"/>
                          <a:ea typeface="Cambria" panose="02040503050406030204" pitchFamily="18" charset="0"/>
                        </a:rPr>
                        <a:t>;</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400" b="1" dirty="0">
                        <a:solidFill>
                          <a:schemeClr val="bg2"/>
                        </a:solidFill>
                        <a:latin typeface="Cambria" panose="02040503050406030204" pitchFamily="18" charset="0"/>
                        <a:ea typeface="Cambria" panose="02040503050406030204" pitchFamily="18" charset="0"/>
                      </a:endParaRPr>
                    </a:p>
                    <a:p>
                      <a:pPr lvl="2"/>
                      <a:r>
                        <a:rPr lang="en-IN" sz="1400" b="1" dirty="0">
                          <a:solidFill>
                            <a:schemeClr val="bg2"/>
                          </a:solidFill>
                          <a:latin typeface="Cambria" panose="02040503050406030204" pitchFamily="18" charset="0"/>
                          <a:ea typeface="Cambria" panose="02040503050406030204" pitchFamily="18" charset="0"/>
                        </a:rPr>
                        <a:t>(100	MCA)</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(101	</a:t>
                      </a:r>
                      <a:r>
                        <a:rPr lang="en-IN" sz="1400" b="1" kern="100" dirty="0" err="1">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M.Tech</a:t>
                      </a:r>
                      <a:r>
                        <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a:t>
                      </a:r>
                    </a:p>
                    <a:p>
                      <a:pPr lvl="2"/>
                      <a:r>
                        <a:rPr lang="en-IN" sz="1400" b="1" dirty="0">
                          <a:solidFill>
                            <a:schemeClr val="bg2"/>
                          </a:solidFill>
                          <a:latin typeface="Cambria" panose="02040503050406030204" pitchFamily="18" charset="0"/>
                          <a:ea typeface="Cambria" panose="02040503050406030204" pitchFamily="18" charset="0"/>
                        </a:rPr>
                        <a:t>(102	MCA)</a:t>
                      </a:r>
                    </a:p>
                    <a:p>
                      <a:pPr lvl="2"/>
                      <a:r>
                        <a:rPr lang="en-IN" sz="1400" b="1" dirty="0">
                          <a:solidFill>
                            <a:schemeClr val="bg2"/>
                          </a:solidFill>
                          <a:latin typeface="Cambria" panose="02040503050406030204" pitchFamily="18" charset="0"/>
                          <a:ea typeface="Cambria" panose="02040503050406030204" pitchFamily="18" charset="0"/>
                        </a:rPr>
                        <a:t>(103	MCA)</a:t>
                      </a:r>
                    </a:p>
                    <a:p>
                      <a:pPr>
                        <a:lnSpc>
                          <a:spcPct val="100000"/>
                        </a:lnSpc>
                        <a:spcAft>
                          <a:spcPts val="800"/>
                        </a:spcAft>
                      </a:pPr>
                      <a:r>
                        <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(104	</a:t>
                      </a:r>
                      <a:r>
                        <a:rPr lang="en-IN" sz="1400" b="1" kern="100" dirty="0" err="1">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M.Tech</a:t>
                      </a:r>
                      <a:r>
                        <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a:t>
                      </a:r>
                    </a:p>
                  </a:txBody>
                  <a:tcPr marL="59411" marR="59411" marT="0" marB="0"/>
                </a:tc>
                <a:extLst>
                  <a:ext uri="{0D108BD9-81ED-4DB2-BD59-A6C34878D82A}">
                    <a16:rowId xmlns:a16="http://schemas.microsoft.com/office/drawing/2014/main" val="3962410153"/>
                  </a:ext>
                </a:extLst>
              </a:tr>
            </a:tbl>
          </a:graphicData>
        </a:graphic>
      </p:graphicFrame>
      <p:sp>
        <p:nvSpPr>
          <p:cNvPr id="4" name="Rectangle 3">
            <a:extLst>
              <a:ext uri="{FF2B5EF4-FFF2-40B4-BE49-F238E27FC236}">
                <a16:creationId xmlns:a16="http://schemas.microsoft.com/office/drawing/2014/main" id="{0AC00879-AA28-4347-8F58-B3F5E96206C6}"/>
              </a:ext>
            </a:extLst>
          </p:cNvPr>
          <p:cNvSpPr/>
          <p:nvPr/>
        </p:nvSpPr>
        <p:spPr>
          <a:xfrm>
            <a:off x="350195" y="1429965"/>
            <a:ext cx="4921925" cy="523220"/>
          </a:xfrm>
          <a:prstGeom prst="rect">
            <a:avLst/>
          </a:prstGeom>
          <a:noFill/>
        </p:spPr>
        <p:txBody>
          <a:bodyPr wrap="none" lIns="91440" tIns="45720" rIns="91440" bIns="45720">
            <a:spAutoFit/>
          </a:bodyPr>
          <a:lstStyle/>
          <a:p>
            <a:pPr algn="ctr"/>
            <a:r>
              <a:rPr lang="en-US" sz="28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ForEach</a:t>
            </a: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 .. Generate Operator</a:t>
            </a:r>
          </a:p>
        </p:txBody>
      </p:sp>
    </p:spTree>
    <p:extLst>
      <p:ext uri="{BB962C8B-B14F-4D97-AF65-F5344CB8AC3E}">
        <p14:creationId xmlns:p14="http://schemas.microsoft.com/office/powerpoint/2010/main" val="2744440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GROUPING &amp; JOINING  Operators</a:t>
            </a:r>
          </a:p>
        </p:txBody>
      </p:sp>
      <p:graphicFrame>
        <p:nvGraphicFramePr>
          <p:cNvPr id="3" name="Table 2">
            <a:extLst>
              <a:ext uri="{FF2B5EF4-FFF2-40B4-BE49-F238E27FC236}">
                <a16:creationId xmlns:a16="http://schemas.microsoft.com/office/drawing/2014/main" id="{6B5A6889-BA14-B627-C24A-1533593F8D6C}"/>
              </a:ext>
            </a:extLst>
          </p:cNvPr>
          <p:cNvGraphicFramePr>
            <a:graphicFrameLocks noGrp="1"/>
          </p:cNvGraphicFramePr>
          <p:nvPr>
            <p:extLst>
              <p:ext uri="{D42A27DB-BD31-4B8C-83A1-F6EECF244321}">
                <p14:modId xmlns:p14="http://schemas.microsoft.com/office/powerpoint/2010/main" val="1410395762"/>
              </p:ext>
            </p:extLst>
          </p:nvPr>
        </p:nvGraphicFramePr>
        <p:xfrm>
          <a:off x="577174" y="3062139"/>
          <a:ext cx="11037651" cy="2830909"/>
        </p:xfrm>
        <a:graphic>
          <a:graphicData uri="http://schemas.openxmlformats.org/drawingml/2006/table">
            <a:tbl>
              <a:tblPr firstRow="1" firstCol="1" bandRow="1">
                <a:tableStyleId>{073A0DAA-6AF3-43AB-8588-CEC1D06C72B9}</a:tableStyleId>
              </a:tblPr>
              <a:tblGrid>
                <a:gridCol w="1358630">
                  <a:extLst>
                    <a:ext uri="{9D8B030D-6E8A-4147-A177-3AD203B41FA5}">
                      <a16:colId xmlns:a16="http://schemas.microsoft.com/office/drawing/2014/main" val="3329545400"/>
                    </a:ext>
                  </a:extLst>
                </a:gridCol>
                <a:gridCol w="2548647">
                  <a:extLst>
                    <a:ext uri="{9D8B030D-6E8A-4147-A177-3AD203B41FA5}">
                      <a16:colId xmlns:a16="http://schemas.microsoft.com/office/drawing/2014/main" val="3728244800"/>
                    </a:ext>
                  </a:extLst>
                </a:gridCol>
                <a:gridCol w="2110902">
                  <a:extLst>
                    <a:ext uri="{9D8B030D-6E8A-4147-A177-3AD203B41FA5}">
                      <a16:colId xmlns:a16="http://schemas.microsoft.com/office/drawing/2014/main" val="4051182099"/>
                    </a:ext>
                  </a:extLst>
                </a:gridCol>
                <a:gridCol w="5019472">
                  <a:extLst>
                    <a:ext uri="{9D8B030D-6E8A-4147-A177-3AD203B41FA5}">
                      <a16:colId xmlns:a16="http://schemas.microsoft.com/office/drawing/2014/main" val="132965230"/>
                    </a:ext>
                  </a:extLst>
                </a:gridCol>
              </a:tblGrid>
              <a:tr h="323901">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Purpose </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Syntax</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Example</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Output</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extLst>
                  <a:ext uri="{0D108BD9-81ED-4DB2-BD59-A6C34878D82A}">
                    <a16:rowId xmlns:a16="http://schemas.microsoft.com/office/drawing/2014/main" val="2144911795"/>
                  </a:ext>
                </a:extLst>
              </a:tr>
              <a:tr h="2507008">
                <a:tc>
                  <a:txBody>
                    <a:bodyPr/>
                    <a:lstStyle/>
                    <a:p>
                      <a:pPr marL="0" lvl="1" indent="0">
                        <a:lnSpc>
                          <a:spcPct val="150000"/>
                        </a:lnSpc>
                        <a:buFont typeface="Wingdings" panose="05000000000000000000" pitchFamily="2" charset="2"/>
                        <a:buNone/>
                      </a:pPr>
                      <a:r>
                        <a:rPr lang="en-US" sz="1400" b="1" i="0" u="none" strike="noStrike" cap="none" dirty="0">
                          <a:solidFill>
                            <a:schemeClr val="bg2"/>
                          </a:solidFill>
                          <a:effectLst/>
                          <a:latin typeface="Cambria" panose="02040503050406030204" pitchFamily="18" charset="0"/>
                          <a:ea typeface="Cambria" panose="02040503050406030204" pitchFamily="18" charset="0"/>
                          <a:cs typeface="+mn-cs"/>
                          <a:sym typeface="Arial"/>
                        </a:rPr>
                        <a:t>Performs an inner join of two or more relations based on common field values.</a:t>
                      </a: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a:lnSpc>
                          <a:spcPct val="150000"/>
                        </a:lnSpc>
                      </a:pPr>
                      <a:r>
                        <a:rPr lang="en-IN" sz="1400" b="1" dirty="0" err="1">
                          <a:solidFill>
                            <a:schemeClr val="accent6"/>
                          </a:solidFill>
                          <a:latin typeface="Cambria" panose="02040503050406030204" pitchFamily="18" charset="0"/>
                          <a:ea typeface="Cambria" panose="02040503050406030204" pitchFamily="18" charset="0"/>
                        </a:rPr>
                        <a:t>Res_Relation</a:t>
                      </a:r>
                      <a:r>
                        <a:rPr lang="en-IN" sz="1400" b="1" dirty="0">
                          <a:solidFill>
                            <a:schemeClr val="accent6"/>
                          </a:solidFill>
                          <a:latin typeface="Cambria" panose="02040503050406030204" pitchFamily="18" charset="0"/>
                          <a:ea typeface="Cambria" panose="02040503050406030204" pitchFamily="18" charset="0"/>
                        </a:rPr>
                        <a:t> = JOIN  </a:t>
                      </a:r>
                      <a:r>
                        <a:rPr lang="en-IN" sz="1400" b="1" dirty="0">
                          <a:solidFill>
                            <a:srgbClr val="FF0000"/>
                          </a:solidFill>
                          <a:latin typeface="Cambria" panose="02040503050406030204" pitchFamily="18" charset="0"/>
                          <a:ea typeface="Cambria" panose="02040503050406030204" pitchFamily="18" charset="0"/>
                        </a:rPr>
                        <a:t>Rel1 </a:t>
                      </a:r>
                      <a:r>
                        <a:rPr lang="en-IN" sz="1400" b="1" dirty="0">
                          <a:solidFill>
                            <a:srgbClr val="0000FF"/>
                          </a:solidFill>
                          <a:latin typeface="Cambria" panose="02040503050406030204" pitchFamily="18" charset="0"/>
                          <a:ea typeface="Cambria" panose="02040503050406030204" pitchFamily="18" charset="0"/>
                        </a:rPr>
                        <a:t>by </a:t>
                      </a:r>
                      <a:r>
                        <a:rPr lang="en-IN" sz="1400" b="1" dirty="0">
                          <a:solidFill>
                            <a:srgbClr val="FF0000"/>
                          </a:solidFill>
                          <a:latin typeface="Cambria" panose="02040503050406030204" pitchFamily="18" charset="0"/>
                          <a:ea typeface="Cambria" panose="02040503050406030204" pitchFamily="18" charset="0"/>
                        </a:rPr>
                        <a:t>Key, Rel2 </a:t>
                      </a:r>
                      <a:r>
                        <a:rPr lang="en-IN" sz="1400" b="1" dirty="0">
                          <a:solidFill>
                            <a:srgbClr val="0000FF"/>
                          </a:solidFill>
                          <a:latin typeface="Cambria" panose="02040503050406030204" pitchFamily="18" charset="0"/>
                          <a:ea typeface="Cambria" panose="02040503050406030204" pitchFamily="18" charset="0"/>
                        </a:rPr>
                        <a:t>by</a:t>
                      </a:r>
                      <a:r>
                        <a:rPr lang="en-IN" sz="1400" b="1" dirty="0">
                          <a:solidFill>
                            <a:srgbClr val="FF0000"/>
                          </a:solidFill>
                          <a:latin typeface="Cambria" panose="02040503050406030204" pitchFamily="18" charset="0"/>
                          <a:ea typeface="Cambria" panose="02040503050406030204" pitchFamily="18" charset="0"/>
                        </a:rPr>
                        <a:t> key</a:t>
                      </a:r>
                    </a:p>
                    <a:p>
                      <a:pPr>
                        <a:lnSpc>
                          <a:spcPct val="150000"/>
                        </a:lnSpc>
                        <a:tabLst>
                          <a:tab pos="447675" algn="l"/>
                        </a:tabLst>
                      </a:pPr>
                      <a:r>
                        <a:rPr lang="en-IN" sz="1400" b="1" dirty="0">
                          <a:solidFill>
                            <a:schemeClr val="bg2"/>
                          </a:solidFill>
                          <a:latin typeface="Cambria" panose="02040503050406030204" pitchFamily="18" charset="0"/>
                          <a:ea typeface="Cambria" panose="02040503050406030204" pitchFamily="18" charset="0"/>
                        </a:rPr>
                        <a:t>where</a:t>
                      </a:r>
                    </a:p>
                    <a:p>
                      <a:pPr marL="360363" lvl="3" indent="-360363">
                        <a:lnSpc>
                          <a:spcPct val="150000"/>
                        </a:lnSpc>
                        <a:buFont typeface="Wingdings" panose="05000000000000000000" pitchFamily="2" charset="2"/>
                        <a:buChar char="v"/>
                      </a:pPr>
                      <a:r>
                        <a:rPr lang="en-IN" sz="1400" b="1" dirty="0">
                          <a:solidFill>
                            <a:schemeClr val="bg2"/>
                          </a:solidFill>
                          <a:latin typeface="Cambria" panose="02040503050406030204" pitchFamily="18" charset="0"/>
                          <a:ea typeface="Cambria" panose="02040503050406030204" pitchFamily="18" charset="0"/>
                        </a:rPr>
                        <a:t>Rel1 is the First Relation</a:t>
                      </a:r>
                    </a:p>
                    <a:p>
                      <a:pPr marL="360363" lvl="3" indent="-360363">
                        <a:lnSpc>
                          <a:spcPct val="150000"/>
                        </a:lnSpc>
                        <a:buFont typeface="Wingdings" panose="05000000000000000000" pitchFamily="2" charset="2"/>
                        <a:buChar char="v"/>
                      </a:pPr>
                      <a:r>
                        <a:rPr lang="en-IN" sz="1400" b="1" dirty="0">
                          <a:solidFill>
                            <a:schemeClr val="bg2"/>
                          </a:solidFill>
                          <a:latin typeface="Cambria" panose="02040503050406030204" pitchFamily="18" charset="0"/>
                          <a:ea typeface="Cambria" panose="02040503050406030204" pitchFamily="18" charset="0"/>
                        </a:rPr>
                        <a:t>Rel2 is the Second Relation</a:t>
                      </a:r>
                    </a:p>
                    <a:p>
                      <a:pPr marL="360363" lvl="3" indent="-360363">
                        <a:lnSpc>
                          <a:spcPct val="150000"/>
                        </a:lnSpc>
                        <a:buFont typeface="Wingdings" panose="05000000000000000000" pitchFamily="2" charset="2"/>
                        <a:buChar char="v"/>
                      </a:pPr>
                      <a:r>
                        <a:rPr lang="en-IN" sz="1400" b="1" dirty="0">
                          <a:solidFill>
                            <a:schemeClr val="bg2"/>
                          </a:solidFill>
                          <a:latin typeface="Cambria" panose="02040503050406030204" pitchFamily="18" charset="0"/>
                          <a:ea typeface="Cambria" panose="02040503050406030204" pitchFamily="18" charset="0"/>
                        </a:rPr>
                        <a:t>Key is the common field</a:t>
                      </a:r>
                    </a:p>
                  </a:txBody>
                  <a:tcPr marL="59411" marR="59411" marT="0" marB="0"/>
                </a:tc>
                <a:tc>
                  <a:txBody>
                    <a:bodyPr/>
                    <a:lstStyle/>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grunt&gt; </a:t>
                      </a:r>
                      <a:r>
                        <a:rPr lang="en-IN" sz="1400" b="1" dirty="0" err="1">
                          <a:solidFill>
                            <a:schemeClr val="bg2"/>
                          </a:solidFill>
                          <a:latin typeface="Cambria" panose="02040503050406030204" pitchFamily="18" charset="0"/>
                          <a:ea typeface="Cambria" panose="02040503050406030204" pitchFamily="18" charset="0"/>
                        </a:rPr>
                        <a:t>emp_dept</a:t>
                      </a:r>
                      <a:r>
                        <a:rPr lang="en-IN" sz="1400" b="1" dirty="0">
                          <a:solidFill>
                            <a:schemeClr val="bg2"/>
                          </a:solidFill>
                          <a:latin typeface="Cambria" panose="02040503050406030204" pitchFamily="18" charset="0"/>
                          <a:ea typeface="Cambria" panose="02040503050406030204" pitchFamily="18" charset="0"/>
                        </a:rPr>
                        <a:t>  = </a:t>
                      </a:r>
                    </a:p>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JOIN emp BY </a:t>
                      </a:r>
                      <a:r>
                        <a:rPr lang="en-IN" sz="1400" b="1" dirty="0" err="1">
                          <a:solidFill>
                            <a:schemeClr val="bg2"/>
                          </a:solidFill>
                          <a:latin typeface="Cambria" panose="02040503050406030204" pitchFamily="18" charset="0"/>
                          <a:ea typeface="Cambria" panose="02040503050406030204" pitchFamily="18" charset="0"/>
                        </a:rPr>
                        <a:t>deptno</a:t>
                      </a:r>
                      <a:r>
                        <a:rPr lang="en-IN" sz="1400" b="1" dirty="0">
                          <a:solidFill>
                            <a:schemeClr val="bg2"/>
                          </a:solidFill>
                          <a:latin typeface="Cambria" panose="02040503050406030204" pitchFamily="18" charset="0"/>
                          <a:ea typeface="Cambria" panose="02040503050406030204" pitchFamily="18" charset="0"/>
                        </a:rPr>
                        <a:t> ,dept BY </a:t>
                      </a:r>
                      <a:r>
                        <a:rPr lang="en-IN" sz="1400" b="1" dirty="0" err="1">
                          <a:solidFill>
                            <a:schemeClr val="bg2"/>
                          </a:solidFill>
                          <a:latin typeface="Cambria" panose="02040503050406030204" pitchFamily="18" charset="0"/>
                          <a:ea typeface="Cambria" panose="02040503050406030204" pitchFamily="18" charset="0"/>
                        </a:rPr>
                        <a:t>deptno</a:t>
                      </a:r>
                      <a:endParaRPr lang="en-IN" sz="1400" b="1" dirty="0">
                        <a:solidFill>
                          <a:schemeClr val="bg2"/>
                        </a:solidFill>
                        <a:latin typeface="Cambria" panose="02040503050406030204" pitchFamily="18" charset="0"/>
                        <a:ea typeface="Cambria" panose="02040503050406030204" pitchFamily="18" charset="0"/>
                      </a:endParaRP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Grunt&gt;dump </a:t>
                      </a:r>
                      <a:r>
                        <a:rPr lang="en-IN" sz="1400" b="1" dirty="0" err="1">
                          <a:solidFill>
                            <a:schemeClr val="bg2"/>
                          </a:solidFill>
                          <a:latin typeface="Cambria" panose="02040503050406030204" pitchFamily="18" charset="0"/>
                          <a:ea typeface="Cambria" panose="02040503050406030204" pitchFamily="18" charset="0"/>
                        </a:rPr>
                        <a:t>emp_dept</a:t>
                      </a:r>
                      <a:r>
                        <a:rPr lang="en-IN" sz="1400" b="1" dirty="0">
                          <a:solidFill>
                            <a:schemeClr val="bg2"/>
                          </a:solidFill>
                          <a:latin typeface="Cambria" panose="02040503050406030204" pitchFamily="18" charset="0"/>
                          <a:ea typeface="Cambria" panose="02040503050406030204" pitchFamily="18" charset="0"/>
                        </a:rPr>
                        <a:t>;</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400" b="1" dirty="0">
                        <a:solidFill>
                          <a:schemeClr val="bg2"/>
                        </a:solidFill>
                        <a:latin typeface="Cambria" panose="02040503050406030204" pitchFamily="18" charset="0"/>
                        <a:ea typeface="Cambria" panose="02040503050406030204" pitchFamily="18" charset="0"/>
                      </a:endParaRPr>
                    </a:p>
                    <a:p>
                      <a:pPr lvl="2"/>
                      <a:r>
                        <a:rPr lang="en-IN" sz="1400" b="1" dirty="0" err="1">
                          <a:solidFill>
                            <a:schemeClr val="bg2"/>
                          </a:solidFill>
                          <a:latin typeface="Cambria" panose="02040503050406030204" pitchFamily="18" charset="0"/>
                          <a:ea typeface="Cambria" panose="02040503050406030204" pitchFamily="18" charset="0"/>
                        </a:rPr>
                        <a:t>eno</a:t>
                      </a:r>
                      <a:r>
                        <a:rPr lang="en-IN" sz="1400" b="1" dirty="0">
                          <a:solidFill>
                            <a:schemeClr val="bg2"/>
                          </a:solidFill>
                          <a:latin typeface="Cambria" panose="02040503050406030204" pitchFamily="18" charset="0"/>
                          <a:ea typeface="Cambria" panose="02040503050406030204" pitchFamily="18" charset="0"/>
                        </a:rPr>
                        <a:t>	</a:t>
                      </a:r>
                      <a:r>
                        <a:rPr lang="en-IN" sz="1400" b="1" dirty="0" err="1">
                          <a:solidFill>
                            <a:schemeClr val="bg2"/>
                          </a:solidFill>
                          <a:latin typeface="Cambria" panose="02040503050406030204" pitchFamily="18" charset="0"/>
                          <a:ea typeface="Cambria" panose="02040503050406030204" pitchFamily="18" charset="0"/>
                        </a:rPr>
                        <a:t>ename</a:t>
                      </a:r>
                      <a:r>
                        <a:rPr lang="en-IN" sz="1400" b="1" dirty="0">
                          <a:solidFill>
                            <a:schemeClr val="bg2"/>
                          </a:solidFill>
                          <a:latin typeface="Cambria" panose="02040503050406030204" pitchFamily="18" charset="0"/>
                          <a:ea typeface="Cambria" panose="02040503050406030204" pitchFamily="18" charset="0"/>
                        </a:rPr>
                        <a:t>	</a:t>
                      </a:r>
                      <a:r>
                        <a:rPr lang="en-IN" sz="1400" b="1" dirty="0" err="1">
                          <a:solidFill>
                            <a:schemeClr val="bg2"/>
                          </a:solidFill>
                          <a:latin typeface="Cambria" panose="02040503050406030204" pitchFamily="18" charset="0"/>
                          <a:ea typeface="Cambria" panose="02040503050406030204" pitchFamily="18" charset="0"/>
                        </a:rPr>
                        <a:t>deptno</a:t>
                      </a:r>
                      <a:r>
                        <a:rPr lang="en-IN" sz="1400" b="1" dirty="0">
                          <a:solidFill>
                            <a:schemeClr val="bg2"/>
                          </a:solidFill>
                          <a:latin typeface="Cambria" panose="02040503050406030204" pitchFamily="18" charset="0"/>
                          <a:ea typeface="Cambria" panose="02040503050406030204" pitchFamily="18" charset="0"/>
                        </a:rPr>
                        <a:t>       </a:t>
                      </a:r>
                      <a:r>
                        <a:rPr lang="en-IN" sz="1400" b="1" dirty="0" err="1">
                          <a:solidFill>
                            <a:schemeClr val="bg2"/>
                          </a:solidFill>
                          <a:latin typeface="Cambria" panose="02040503050406030204" pitchFamily="18" charset="0"/>
                          <a:ea typeface="Cambria" panose="02040503050406030204" pitchFamily="18" charset="0"/>
                        </a:rPr>
                        <a:t>deptno</a:t>
                      </a:r>
                      <a:r>
                        <a:rPr lang="en-IN" sz="1400" b="1" dirty="0">
                          <a:solidFill>
                            <a:schemeClr val="bg2"/>
                          </a:solidFill>
                          <a:latin typeface="Cambria" panose="02040503050406030204" pitchFamily="18" charset="0"/>
                          <a:ea typeface="Cambria" panose="02040503050406030204" pitchFamily="18" charset="0"/>
                        </a:rPr>
                        <a:t>          </a:t>
                      </a:r>
                      <a:r>
                        <a:rPr lang="en-IN" sz="1400" b="1" dirty="0" err="1">
                          <a:solidFill>
                            <a:schemeClr val="bg2"/>
                          </a:solidFill>
                          <a:latin typeface="Cambria" panose="02040503050406030204" pitchFamily="18" charset="0"/>
                          <a:ea typeface="Cambria" panose="02040503050406030204" pitchFamily="18" charset="0"/>
                        </a:rPr>
                        <a:t>dname</a:t>
                      </a:r>
                      <a:endParaRPr lang="en-IN" sz="1400" b="1" dirty="0">
                        <a:solidFill>
                          <a:schemeClr val="bg2"/>
                        </a:solidFill>
                        <a:latin typeface="Cambria" panose="02040503050406030204" pitchFamily="18" charset="0"/>
                        <a:ea typeface="Cambria" panose="02040503050406030204" pitchFamily="18" charset="0"/>
                      </a:endParaRPr>
                    </a:p>
                    <a:p>
                      <a:pPr lvl="2"/>
                      <a:r>
                        <a:rPr lang="en-IN" sz="1400" b="1" dirty="0">
                          <a:solidFill>
                            <a:schemeClr val="bg2"/>
                          </a:solidFill>
                          <a:latin typeface="Cambria" panose="02040503050406030204" pitchFamily="18" charset="0"/>
                          <a:ea typeface="Cambria" panose="02040503050406030204" pitchFamily="18" charset="0"/>
                        </a:rPr>
                        <a:t>100	Smith	10	10	HR</a:t>
                      </a:r>
                    </a:p>
                    <a:p>
                      <a:pPr lvl="2"/>
                      <a:r>
                        <a:rPr lang="en-IN" sz="1400" b="1" dirty="0">
                          <a:solidFill>
                            <a:schemeClr val="bg2"/>
                          </a:solidFill>
                          <a:latin typeface="Cambria" panose="02040503050406030204" pitchFamily="18" charset="0"/>
                          <a:ea typeface="Cambria" panose="02040503050406030204" pitchFamily="18" charset="0"/>
                        </a:rPr>
                        <a:t>101	Jones	20	20	SYSTEM</a:t>
                      </a:r>
                    </a:p>
                    <a:p>
                      <a:pPr lvl="2"/>
                      <a:r>
                        <a:rPr lang="en-IN" sz="1400" b="1" dirty="0">
                          <a:solidFill>
                            <a:schemeClr val="bg2"/>
                          </a:solidFill>
                          <a:latin typeface="Cambria" panose="02040503050406030204" pitchFamily="18" charset="0"/>
                          <a:ea typeface="Cambria" panose="02040503050406030204" pitchFamily="18" charset="0"/>
                        </a:rPr>
                        <a:t>102	King	10	10	HR</a:t>
                      </a:r>
                    </a:p>
                    <a:p>
                      <a:pPr lvl="2"/>
                      <a:r>
                        <a:rPr lang="en-IN" sz="1400" b="1" dirty="0">
                          <a:solidFill>
                            <a:schemeClr val="bg2"/>
                          </a:solidFill>
                          <a:latin typeface="Cambria" panose="02040503050406030204" pitchFamily="18" charset="0"/>
                          <a:ea typeface="Cambria" panose="02040503050406030204" pitchFamily="18" charset="0"/>
                        </a:rPr>
                        <a:t>103	Ivan	20	20	SYSTEM</a:t>
                      </a:r>
                    </a:p>
                    <a:p>
                      <a:pPr lvl="2"/>
                      <a:r>
                        <a:rPr lang="en-IN" sz="1400" b="1" dirty="0">
                          <a:solidFill>
                            <a:schemeClr val="bg2"/>
                          </a:solidFill>
                          <a:latin typeface="Cambria" panose="02040503050406030204" pitchFamily="18" charset="0"/>
                          <a:ea typeface="Cambria" panose="02040503050406030204" pitchFamily="18" charset="0"/>
                        </a:rPr>
                        <a:t>104	</a:t>
                      </a:r>
                      <a:r>
                        <a:rPr lang="en-IN" sz="1400" b="1" dirty="0" err="1">
                          <a:solidFill>
                            <a:schemeClr val="bg2"/>
                          </a:solidFill>
                          <a:latin typeface="Cambria" panose="02040503050406030204" pitchFamily="18" charset="0"/>
                          <a:ea typeface="Cambria" panose="02040503050406030204" pitchFamily="18" charset="0"/>
                        </a:rPr>
                        <a:t>Korth</a:t>
                      </a:r>
                      <a:r>
                        <a:rPr lang="en-IN" sz="1400" b="1" dirty="0">
                          <a:solidFill>
                            <a:schemeClr val="bg2"/>
                          </a:solidFill>
                          <a:latin typeface="Cambria" panose="02040503050406030204" pitchFamily="18" charset="0"/>
                          <a:ea typeface="Cambria" panose="02040503050406030204" pitchFamily="18" charset="0"/>
                        </a:rPr>
                        <a:t>	30	30	MARKETING</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tc>
                <a:extLst>
                  <a:ext uri="{0D108BD9-81ED-4DB2-BD59-A6C34878D82A}">
                    <a16:rowId xmlns:a16="http://schemas.microsoft.com/office/drawing/2014/main" val="3962410153"/>
                  </a:ext>
                </a:extLst>
              </a:tr>
            </a:tbl>
          </a:graphicData>
        </a:graphic>
      </p:graphicFrame>
      <p:sp>
        <p:nvSpPr>
          <p:cNvPr id="4" name="Rectangle 3">
            <a:extLst>
              <a:ext uri="{FF2B5EF4-FFF2-40B4-BE49-F238E27FC236}">
                <a16:creationId xmlns:a16="http://schemas.microsoft.com/office/drawing/2014/main" id="{0AC00879-AA28-4347-8F58-B3F5E96206C6}"/>
              </a:ext>
            </a:extLst>
          </p:cNvPr>
          <p:cNvSpPr/>
          <p:nvPr/>
        </p:nvSpPr>
        <p:spPr>
          <a:xfrm>
            <a:off x="2042808" y="1602502"/>
            <a:ext cx="2828981"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JOIN OPERATOR</a:t>
            </a:r>
          </a:p>
        </p:txBody>
      </p:sp>
      <p:graphicFrame>
        <p:nvGraphicFramePr>
          <p:cNvPr id="5" name="Table 4">
            <a:extLst>
              <a:ext uri="{FF2B5EF4-FFF2-40B4-BE49-F238E27FC236}">
                <a16:creationId xmlns:a16="http://schemas.microsoft.com/office/drawing/2014/main" id="{5BE4544B-5F1B-7CF0-1ACE-D111D241E6F4}"/>
              </a:ext>
            </a:extLst>
          </p:cNvPr>
          <p:cNvGraphicFramePr>
            <a:graphicFrameLocks noGrp="1"/>
          </p:cNvGraphicFramePr>
          <p:nvPr>
            <p:extLst>
              <p:ext uri="{D42A27DB-BD31-4B8C-83A1-F6EECF244321}">
                <p14:modId xmlns:p14="http://schemas.microsoft.com/office/powerpoint/2010/main" val="983507822"/>
              </p:ext>
            </p:extLst>
          </p:nvPr>
        </p:nvGraphicFramePr>
        <p:xfrm>
          <a:off x="6493361" y="964952"/>
          <a:ext cx="5038929" cy="1798320"/>
        </p:xfrm>
        <a:graphic>
          <a:graphicData uri="http://schemas.openxmlformats.org/drawingml/2006/table">
            <a:tbl>
              <a:tblPr firstRow="1" bandRow="1">
                <a:tableStyleId>{073A0DAA-6AF3-43AB-8588-CEC1D06C72B9}</a:tableStyleId>
              </a:tblPr>
              <a:tblGrid>
                <a:gridCol w="2889116">
                  <a:extLst>
                    <a:ext uri="{9D8B030D-6E8A-4147-A177-3AD203B41FA5}">
                      <a16:colId xmlns:a16="http://schemas.microsoft.com/office/drawing/2014/main" val="2734592774"/>
                    </a:ext>
                  </a:extLst>
                </a:gridCol>
                <a:gridCol w="2149813">
                  <a:extLst>
                    <a:ext uri="{9D8B030D-6E8A-4147-A177-3AD203B41FA5}">
                      <a16:colId xmlns:a16="http://schemas.microsoft.com/office/drawing/2014/main" val="466274322"/>
                    </a:ext>
                  </a:extLst>
                </a:gridCol>
              </a:tblGrid>
              <a:tr h="370840">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emp</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eno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ename</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deptno</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100	Smith	10</a:t>
                      </a:r>
                    </a:p>
                    <a:p>
                      <a:r>
                        <a:rPr lang="en-IN" sz="1400" dirty="0">
                          <a:solidFill>
                            <a:schemeClr val="bg2"/>
                          </a:solidFill>
                          <a:latin typeface="Cambria" panose="02040503050406030204" pitchFamily="18" charset="0"/>
                          <a:ea typeface="Cambria" panose="02040503050406030204" pitchFamily="18" charset="0"/>
                        </a:rPr>
                        <a:t>101	Jones	20</a:t>
                      </a:r>
                    </a:p>
                    <a:p>
                      <a:r>
                        <a:rPr lang="en-IN" sz="1400" dirty="0">
                          <a:solidFill>
                            <a:schemeClr val="bg2"/>
                          </a:solidFill>
                          <a:latin typeface="Cambria" panose="02040503050406030204" pitchFamily="18" charset="0"/>
                          <a:ea typeface="Cambria" panose="02040503050406030204" pitchFamily="18" charset="0"/>
                        </a:rPr>
                        <a:t>102	King	10</a:t>
                      </a:r>
                    </a:p>
                    <a:p>
                      <a:r>
                        <a:rPr lang="en-IN" sz="1400" dirty="0">
                          <a:solidFill>
                            <a:schemeClr val="bg2"/>
                          </a:solidFill>
                          <a:latin typeface="Cambria" panose="02040503050406030204" pitchFamily="18" charset="0"/>
                          <a:ea typeface="Cambria" panose="02040503050406030204" pitchFamily="18" charset="0"/>
                        </a:rPr>
                        <a:t>103	Ivan	20</a:t>
                      </a:r>
                    </a:p>
                    <a:p>
                      <a:r>
                        <a:rPr lang="en-IN" sz="1400" dirty="0">
                          <a:solidFill>
                            <a:schemeClr val="bg2"/>
                          </a:solidFill>
                          <a:latin typeface="Cambria" panose="02040503050406030204" pitchFamily="18" charset="0"/>
                          <a:ea typeface="Cambria" panose="02040503050406030204" pitchFamily="18" charset="0"/>
                        </a:rPr>
                        <a:t>104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30</a:t>
                      </a:r>
                    </a:p>
                  </a:txBody>
                  <a:tcPr/>
                </a:tc>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dept</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deptno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dname</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	HR</a:t>
                      </a:r>
                    </a:p>
                    <a:p>
                      <a:r>
                        <a:rPr lang="en-IN" sz="1400" dirty="0">
                          <a:solidFill>
                            <a:schemeClr val="bg2"/>
                          </a:solidFill>
                          <a:latin typeface="Cambria" panose="02040503050406030204" pitchFamily="18" charset="0"/>
                          <a:ea typeface="Cambria" panose="02040503050406030204" pitchFamily="18" charset="0"/>
                        </a:rPr>
                        <a:t>20	SYSTEM</a:t>
                      </a:r>
                    </a:p>
                    <a:p>
                      <a:r>
                        <a:rPr lang="en-IN" sz="1400" dirty="0">
                          <a:solidFill>
                            <a:schemeClr val="bg2"/>
                          </a:solidFill>
                          <a:latin typeface="Cambria" panose="02040503050406030204" pitchFamily="18" charset="0"/>
                          <a:ea typeface="Cambria" panose="02040503050406030204" pitchFamily="18" charset="0"/>
                        </a:rPr>
                        <a:t>30	MARKETING</a:t>
                      </a:r>
                    </a:p>
                    <a:p>
                      <a:endParaRPr lang="en-IN"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650059470"/>
                  </a:ext>
                </a:extLst>
              </a:tr>
            </a:tbl>
          </a:graphicData>
        </a:graphic>
      </p:graphicFrame>
    </p:spTree>
    <p:extLst>
      <p:ext uri="{BB962C8B-B14F-4D97-AF65-F5344CB8AC3E}">
        <p14:creationId xmlns:p14="http://schemas.microsoft.com/office/powerpoint/2010/main" val="1695556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GROUPING &amp; JOINING  Operators</a:t>
            </a:r>
          </a:p>
        </p:txBody>
      </p:sp>
      <p:graphicFrame>
        <p:nvGraphicFramePr>
          <p:cNvPr id="3" name="Table 2">
            <a:extLst>
              <a:ext uri="{FF2B5EF4-FFF2-40B4-BE49-F238E27FC236}">
                <a16:creationId xmlns:a16="http://schemas.microsoft.com/office/drawing/2014/main" id="{6B5A6889-BA14-B627-C24A-1533593F8D6C}"/>
              </a:ext>
            </a:extLst>
          </p:cNvPr>
          <p:cNvGraphicFramePr>
            <a:graphicFrameLocks noGrp="1"/>
          </p:cNvGraphicFramePr>
          <p:nvPr>
            <p:extLst>
              <p:ext uri="{D42A27DB-BD31-4B8C-83A1-F6EECF244321}">
                <p14:modId xmlns:p14="http://schemas.microsoft.com/office/powerpoint/2010/main" val="1046677733"/>
              </p:ext>
            </p:extLst>
          </p:nvPr>
        </p:nvGraphicFramePr>
        <p:xfrm>
          <a:off x="350195" y="3871609"/>
          <a:ext cx="11215992" cy="2825503"/>
        </p:xfrm>
        <a:graphic>
          <a:graphicData uri="http://schemas.openxmlformats.org/drawingml/2006/table">
            <a:tbl>
              <a:tblPr firstRow="1" firstCol="1" bandRow="1">
                <a:tableStyleId>{073A0DAA-6AF3-43AB-8588-CEC1D06C72B9}</a:tableStyleId>
              </a:tblPr>
              <a:tblGrid>
                <a:gridCol w="1380582">
                  <a:extLst>
                    <a:ext uri="{9D8B030D-6E8A-4147-A177-3AD203B41FA5}">
                      <a16:colId xmlns:a16="http://schemas.microsoft.com/office/drawing/2014/main" val="3329545400"/>
                    </a:ext>
                  </a:extLst>
                </a:gridCol>
                <a:gridCol w="2589827">
                  <a:extLst>
                    <a:ext uri="{9D8B030D-6E8A-4147-A177-3AD203B41FA5}">
                      <a16:colId xmlns:a16="http://schemas.microsoft.com/office/drawing/2014/main" val="3728244800"/>
                    </a:ext>
                  </a:extLst>
                </a:gridCol>
                <a:gridCol w="2145009">
                  <a:extLst>
                    <a:ext uri="{9D8B030D-6E8A-4147-A177-3AD203B41FA5}">
                      <a16:colId xmlns:a16="http://schemas.microsoft.com/office/drawing/2014/main" val="4051182099"/>
                    </a:ext>
                  </a:extLst>
                </a:gridCol>
                <a:gridCol w="5100574">
                  <a:extLst>
                    <a:ext uri="{9D8B030D-6E8A-4147-A177-3AD203B41FA5}">
                      <a16:colId xmlns:a16="http://schemas.microsoft.com/office/drawing/2014/main" val="132965230"/>
                    </a:ext>
                  </a:extLst>
                </a:gridCol>
              </a:tblGrid>
              <a:tr h="304743">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Purpose </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Syntax</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Example</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Output</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extLst>
                  <a:ext uri="{0D108BD9-81ED-4DB2-BD59-A6C34878D82A}">
                    <a16:rowId xmlns:a16="http://schemas.microsoft.com/office/drawing/2014/main" val="2144911795"/>
                  </a:ext>
                </a:extLst>
              </a:tr>
              <a:tr h="2358721">
                <a:tc>
                  <a:txBody>
                    <a:bodyPr/>
                    <a:lstStyle/>
                    <a:p>
                      <a:pPr marL="0" lvl="1" indent="0">
                        <a:lnSpc>
                          <a:spcPct val="150000"/>
                        </a:lnSpc>
                        <a:buFont typeface="Wingdings" panose="05000000000000000000" pitchFamily="2" charset="2"/>
                        <a:buNone/>
                      </a:pPr>
                      <a:r>
                        <a:rPr lang="en-US" sz="1400" b="1" i="0" u="none" strike="noStrike" cap="none" dirty="0">
                          <a:solidFill>
                            <a:schemeClr val="bg2"/>
                          </a:solidFill>
                          <a:effectLst/>
                          <a:latin typeface="Cambria" panose="02040503050406030204" pitchFamily="18" charset="0"/>
                          <a:ea typeface="Cambria" panose="02040503050406030204" pitchFamily="18" charset="0"/>
                          <a:cs typeface="+mn-cs"/>
                          <a:sym typeface="Arial"/>
                        </a:rPr>
                        <a:t>Same as Join instead JOIN returns flat structure whereas COGROUP returns nested tuples</a:t>
                      </a: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a:lnSpc>
                          <a:spcPct val="150000"/>
                        </a:lnSpc>
                      </a:pPr>
                      <a:r>
                        <a:rPr lang="en-IN" sz="1400" b="1" dirty="0" err="1">
                          <a:solidFill>
                            <a:schemeClr val="accent6"/>
                          </a:solidFill>
                          <a:latin typeface="Cambria" panose="02040503050406030204" pitchFamily="18" charset="0"/>
                          <a:ea typeface="Cambria" panose="02040503050406030204" pitchFamily="18" charset="0"/>
                        </a:rPr>
                        <a:t>Res_Relation</a:t>
                      </a:r>
                      <a:r>
                        <a:rPr lang="en-IN" sz="1400" b="1" dirty="0">
                          <a:solidFill>
                            <a:schemeClr val="accent6"/>
                          </a:solidFill>
                          <a:latin typeface="Cambria" panose="02040503050406030204" pitchFamily="18" charset="0"/>
                          <a:ea typeface="Cambria" panose="02040503050406030204" pitchFamily="18" charset="0"/>
                        </a:rPr>
                        <a:t> = COGROUP  </a:t>
                      </a:r>
                      <a:r>
                        <a:rPr lang="en-IN" sz="1400" b="1" dirty="0">
                          <a:solidFill>
                            <a:srgbClr val="FF0000"/>
                          </a:solidFill>
                          <a:latin typeface="Cambria" panose="02040503050406030204" pitchFamily="18" charset="0"/>
                          <a:ea typeface="Cambria" panose="02040503050406030204" pitchFamily="18" charset="0"/>
                        </a:rPr>
                        <a:t>Rel1 </a:t>
                      </a:r>
                      <a:r>
                        <a:rPr lang="en-IN" sz="1400" b="1" dirty="0">
                          <a:solidFill>
                            <a:srgbClr val="0000FF"/>
                          </a:solidFill>
                          <a:latin typeface="Cambria" panose="02040503050406030204" pitchFamily="18" charset="0"/>
                          <a:ea typeface="Cambria" panose="02040503050406030204" pitchFamily="18" charset="0"/>
                        </a:rPr>
                        <a:t>by </a:t>
                      </a:r>
                      <a:r>
                        <a:rPr lang="en-IN" sz="1400" b="1" dirty="0">
                          <a:solidFill>
                            <a:srgbClr val="FF0000"/>
                          </a:solidFill>
                          <a:latin typeface="Cambria" panose="02040503050406030204" pitchFamily="18" charset="0"/>
                          <a:ea typeface="Cambria" panose="02040503050406030204" pitchFamily="18" charset="0"/>
                        </a:rPr>
                        <a:t>Key, Rel2 </a:t>
                      </a:r>
                      <a:r>
                        <a:rPr lang="en-IN" sz="1400" b="1" dirty="0">
                          <a:solidFill>
                            <a:srgbClr val="0000FF"/>
                          </a:solidFill>
                          <a:latin typeface="Cambria" panose="02040503050406030204" pitchFamily="18" charset="0"/>
                          <a:ea typeface="Cambria" panose="02040503050406030204" pitchFamily="18" charset="0"/>
                        </a:rPr>
                        <a:t>by</a:t>
                      </a:r>
                      <a:r>
                        <a:rPr lang="en-IN" sz="1400" b="1" dirty="0">
                          <a:solidFill>
                            <a:srgbClr val="FF0000"/>
                          </a:solidFill>
                          <a:latin typeface="Cambria" panose="02040503050406030204" pitchFamily="18" charset="0"/>
                          <a:ea typeface="Cambria" panose="02040503050406030204" pitchFamily="18" charset="0"/>
                        </a:rPr>
                        <a:t> key</a:t>
                      </a:r>
                    </a:p>
                    <a:p>
                      <a:pPr>
                        <a:lnSpc>
                          <a:spcPct val="150000"/>
                        </a:lnSpc>
                        <a:tabLst>
                          <a:tab pos="447675" algn="l"/>
                        </a:tabLst>
                      </a:pPr>
                      <a:r>
                        <a:rPr lang="en-IN" sz="1400" b="1" dirty="0">
                          <a:solidFill>
                            <a:schemeClr val="bg2"/>
                          </a:solidFill>
                          <a:latin typeface="Cambria" panose="02040503050406030204" pitchFamily="18" charset="0"/>
                          <a:ea typeface="Cambria" panose="02040503050406030204" pitchFamily="18" charset="0"/>
                        </a:rPr>
                        <a:t>where</a:t>
                      </a:r>
                    </a:p>
                    <a:p>
                      <a:pPr marL="360363" lvl="3" indent="-360363">
                        <a:lnSpc>
                          <a:spcPct val="150000"/>
                        </a:lnSpc>
                        <a:buFont typeface="Wingdings" panose="05000000000000000000" pitchFamily="2" charset="2"/>
                        <a:buChar char="v"/>
                      </a:pPr>
                      <a:r>
                        <a:rPr lang="en-IN" sz="1400" b="1" dirty="0">
                          <a:solidFill>
                            <a:schemeClr val="bg2"/>
                          </a:solidFill>
                          <a:latin typeface="Cambria" panose="02040503050406030204" pitchFamily="18" charset="0"/>
                          <a:ea typeface="Cambria" panose="02040503050406030204" pitchFamily="18" charset="0"/>
                        </a:rPr>
                        <a:t>Rel1 is the First Relation</a:t>
                      </a:r>
                    </a:p>
                    <a:p>
                      <a:pPr marL="360363" lvl="3" indent="-360363">
                        <a:lnSpc>
                          <a:spcPct val="150000"/>
                        </a:lnSpc>
                        <a:buFont typeface="Wingdings" panose="05000000000000000000" pitchFamily="2" charset="2"/>
                        <a:buChar char="v"/>
                      </a:pPr>
                      <a:r>
                        <a:rPr lang="en-IN" sz="1400" b="1" dirty="0">
                          <a:solidFill>
                            <a:schemeClr val="bg2"/>
                          </a:solidFill>
                          <a:latin typeface="Cambria" panose="02040503050406030204" pitchFamily="18" charset="0"/>
                          <a:ea typeface="Cambria" panose="02040503050406030204" pitchFamily="18" charset="0"/>
                        </a:rPr>
                        <a:t>Rel2 is the Second Relation</a:t>
                      </a:r>
                    </a:p>
                    <a:p>
                      <a:pPr marL="360363" lvl="3" indent="-360363">
                        <a:lnSpc>
                          <a:spcPct val="150000"/>
                        </a:lnSpc>
                        <a:buFont typeface="Wingdings" panose="05000000000000000000" pitchFamily="2" charset="2"/>
                        <a:buChar char="v"/>
                      </a:pPr>
                      <a:r>
                        <a:rPr lang="en-IN" sz="1400" b="1" dirty="0">
                          <a:solidFill>
                            <a:schemeClr val="bg2"/>
                          </a:solidFill>
                          <a:latin typeface="Cambria" panose="02040503050406030204" pitchFamily="18" charset="0"/>
                          <a:ea typeface="Cambria" panose="02040503050406030204" pitchFamily="18" charset="0"/>
                        </a:rPr>
                        <a:t>Key is the common field</a:t>
                      </a:r>
                    </a:p>
                  </a:txBody>
                  <a:tcPr marL="59411" marR="59411" marT="0" marB="0"/>
                </a:tc>
                <a:tc>
                  <a:txBody>
                    <a:bodyPr/>
                    <a:lstStyle/>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grunt&gt; </a:t>
                      </a:r>
                      <a:r>
                        <a:rPr lang="en-IN" sz="1400" b="1" dirty="0" err="1">
                          <a:solidFill>
                            <a:schemeClr val="bg2"/>
                          </a:solidFill>
                          <a:latin typeface="Cambria" panose="02040503050406030204" pitchFamily="18" charset="0"/>
                          <a:ea typeface="Cambria" panose="02040503050406030204" pitchFamily="18" charset="0"/>
                        </a:rPr>
                        <a:t>emp_dept</a:t>
                      </a:r>
                      <a:r>
                        <a:rPr lang="en-IN" sz="1400" b="1" dirty="0">
                          <a:solidFill>
                            <a:schemeClr val="bg2"/>
                          </a:solidFill>
                          <a:latin typeface="Cambria" panose="02040503050406030204" pitchFamily="18" charset="0"/>
                          <a:ea typeface="Cambria" panose="02040503050406030204" pitchFamily="18" charset="0"/>
                        </a:rPr>
                        <a:t>= COGROUP  emp BY </a:t>
                      </a:r>
                      <a:r>
                        <a:rPr lang="en-IN" sz="1400" b="1" dirty="0" err="1">
                          <a:solidFill>
                            <a:schemeClr val="bg2"/>
                          </a:solidFill>
                          <a:latin typeface="Cambria" panose="02040503050406030204" pitchFamily="18" charset="0"/>
                          <a:ea typeface="Cambria" panose="02040503050406030204" pitchFamily="18" charset="0"/>
                        </a:rPr>
                        <a:t>deptno</a:t>
                      </a:r>
                      <a:r>
                        <a:rPr lang="en-IN" sz="1400" b="1" dirty="0">
                          <a:solidFill>
                            <a:schemeClr val="bg2"/>
                          </a:solidFill>
                          <a:latin typeface="Cambria" panose="02040503050406030204" pitchFamily="18" charset="0"/>
                          <a:ea typeface="Cambria" panose="02040503050406030204" pitchFamily="18" charset="0"/>
                        </a:rPr>
                        <a:t> ,dept BY </a:t>
                      </a:r>
                      <a:r>
                        <a:rPr lang="en-IN" sz="1400" b="1" dirty="0" err="1">
                          <a:solidFill>
                            <a:schemeClr val="bg2"/>
                          </a:solidFill>
                          <a:latin typeface="Cambria" panose="02040503050406030204" pitchFamily="18" charset="0"/>
                          <a:ea typeface="Cambria" panose="02040503050406030204" pitchFamily="18" charset="0"/>
                        </a:rPr>
                        <a:t>deptno</a:t>
                      </a:r>
                      <a:endParaRPr lang="en-IN" sz="1400" b="1" dirty="0">
                        <a:solidFill>
                          <a:schemeClr val="bg2"/>
                        </a:solidFill>
                        <a:latin typeface="Cambria" panose="02040503050406030204" pitchFamily="18" charset="0"/>
                        <a:ea typeface="Cambria" panose="02040503050406030204" pitchFamily="18" charset="0"/>
                      </a:endParaRP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Grunt&gt;dump </a:t>
                      </a:r>
                      <a:r>
                        <a:rPr lang="en-IN" sz="1400" b="1" dirty="0" err="1">
                          <a:solidFill>
                            <a:schemeClr val="bg2"/>
                          </a:solidFill>
                          <a:latin typeface="Cambria" panose="02040503050406030204" pitchFamily="18" charset="0"/>
                          <a:ea typeface="Cambria" panose="02040503050406030204" pitchFamily="18" charset="0"/>
                        </a:rPr>
                        <a:t>emp_dept</a:t>
                      </a:r>
                      <a:r>
                        <a:rPr lang="en-IN" sz="1400" b="1" dirty="0">
                          <a:solidFill>
                            <a:schemeClr val="bg2"/>
                          </a:solidFill>
                          <a:latin typeface="Cambria" panose="02040503050406030204" pitchFamily="18" charset="0"/>
                          <a:ea typeface="Cambria" panose="02040503050406030204" pitchFamily="18" charset="0"/>
                        </a:rPr>
                        <a:t>;</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400" b="1" dirty="0">
                        <a:solidFill>
                          <a:schemeClr val="bg2"/>
                        </a:solidFill>
                        <a:latin typeface="Cambria" panose="02040503050406030204" pitchFamily="18" charset="0"/>
                        <a:ea typeface="Cambria" panose="02040503050406030204" pitchFamily="18" charset="0"/>
                      </a:endParaRPr>
                    </a:p>
                    <a:p>
                      <a:pPr lvl="2"/>
                      <a:r>
                        <a:rPr lang="en-IN" sz="1400" b="1" dirty="0">
                          <a:solidFill>
                            <a:schemeClr val="bg2"/>
                          </a:solidFill>
                          <a:latin typeface="Cambria" panose="02040503050406030204" pitchFamily="18" charset="0"/>
                          <a:ea typeface="Cambria" panose="02040503050406030204" pitchFamily="18" charset="0"/>
                        </a:rPr>
                        <a:t>(10, {(100,Smith,10),(102,King,10)},{(10,HR)})</a:t>
                      </a:r>
                    </a:p>
                    <a:p>
                      <a:pPr lvl="2"/>
                      <a:r>
                        <a:rPr lang="en-IN" sz="1400" b="1" dirty="0">
                          <a:solidFill>
                            <a:schemeClr val="bg2"/>
                          </a:solidFill>
                          <a:latin typeface="Cambria" panose="02040503050406030204" pitchFamily="18" charset="0"/>
                          <a:ea typeface="Cambria" panose="02040503050406030204" pitchFamily="18" charset="0"/>
                        </a:rPr>
                        <a:t>(20, {(101,Jones,20),(103,Ivan,20)},{(20,SYSTEM)})</a:t>
                      </a:r>
                    </a:p>
                    <a:p>
                      <a:pPr lvl="2"/>
                      <a:r>
                        <a:rPr lang="en-IN" sz="1400" b="1" dirty="0">
                          <a:solidFill>
                            <a:schemeClr val="bg2"/>
                          </a:solidFill>
                          <a:latin typeface="Cambria" panose="02040503050406030204" pitchFamily="18" charset="0"/>
                          <a:ea typeface="Cambria" panose="02040503050406030204" pitchFamily="18" charset="0"/>
                        </a:rPr>
                        <a:t>(30, {(104,Korth,30)},{(30,MARKETING)})</a:t>
                      </a:r>
                    </a:p>
                  </a:txBody>
                  <a:tcPr marL="59411" marR="59411" marT="0" marB="0"/>
                </a:tc>
                <a:extLst>
                  <a:ext uri="{0D108BD9-81ED-4DB2-BD59-A6C34878D82A}">
                    <a16:rowId xmlns:a16="http://schemas.microsoft.com/office/drawing/2014/main" val="3962410153"/>
                  </a:ext>
                </a:extLst>
              </a:tr>
            </a:tbl>
          </a:graphicData>
        </a:graphic>
      </p:graphicFrame>
      <p:sp>
        <p:nvSpPr>
          <p:cNvPr id="4" name="Rectangle 3">
            <a:extLst>
              <a:ext uri="{FF2B5EF4-FFF2-40B4-BE49-F238E27FC236}">
                <a16:creationId xmlns:a16="http://schemas.microsoft.com/office/drawing/2014/main" id="{0AC00879-AA28-4347-8F58-B3F5E96206C6}"/>
              </a:ext>
            </a:extLst>
          </p:cNvPr>
          <p:cNvSpPr/>
          <p:nvPr/>
        </p:nvSpPr>
        <p:spPr>
          <a:xfrm>
            <a:off x="259022" y="741056"/>
            <a:ext cx="3711722"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COGROUP OPERATOR</a:t>
            </a:r>
          </a:p>
        </p:txBody>
      </p:sp>
      <p:graphicFrame>
        <p:nvGraphicFramePr>
          <p:cNvPr id="5" name="Table 4">
            <a:extLst>
              <a:ext uri="{FF2B5EF4-FFF2-40B4-BE49-F238E27FC236}">
                <a16:creationId xmlns:a16="http://schemas.microsoft.com/office/drawing/2014/main" id="{5BE4544B-5F1B-7CF0-1ACE-D111D241E6F4}"/>
              </a:ext>
            </a:extLst>
          </p:cNvPr>
          <p:cNvGraphicFramePr>
            <a:graphicFrameLocks noGrp="1"/>
          </p:cNvGraphicFramePr>
          <p:nvPr>
            <p:extLst>
              <p:ext uri="{D42A27DB-BD31-4B8C-83A1-F6EECF244321}">
                <p14:modId xmlns:p14="http://schemas.microsoft.com/office/powerpoint/2010/main" val="1980695096"/>
              </p:ext>
            </p:extLst>
          </p:nvPr>
        </p:nvGraphicFramePr>
        <p:xfrm>
          <a:off x="6536987" y="1585060"/>
          <a:ext cx="5029200" cy="2119104"/>
        </p:xfrm>
        <a:graphic>
          <a:graphicData uri="http://schemas.openxmlformats.org/drawingml/2006/table">
            <a:tbl>
              <a:tblPr firstRow="1" bandRow="1">
                <a:tableStyleId>{073A0DAA-6AF3-43AB-8588-CEC1D06C72B9}</a:tableStyleId>
              </a:tblPr>
              <a:tblGrid>
                <a:gridCol w="2883537">
                  <a:extLst>
                    <a:ext uri="{9D8B030D-6E8A-4147-A177-3AD203B41FA5}">
                      <a16:colId xmlns:a16="http://schemas.microsoft.com/office/drawing/2014/main" val="2734592774"/>
                    </a:ext>
                  </a:extLst>
                </a:gridCol>
                <a:gridCol w="2145663">
                  <a:extLst>
                    <a:ext uri="{9D8B030D-6E8A-4147-A177-3AD203B41FA5}">
                      <a16:colId xmlns:a16="http://schemas.microsoft.com/office/drawing/2014/main" val="466274322"/>
                    </a:ext>
                  </a:extLst>
                </a:gridCol>
              </a:tblGrid>
              <a:tr h="2119104">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emp</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eno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ename</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deptno</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100	Smith	10</a:t>
                      </a:r>
                    </a:p>
                    <a:p>
                      <a:r>
                        <a:rPr lang="en-IN" sz="1400" dirty="0">
                          <a:solidFill>
                            <a:schemeClr val="bg2"/>
                          </a:solidFill>
                          <a:latin typeface="Cambria" panose="02040503050406030204" pitchFamily="18" charset="0"/>
                          <a:ea typeface="Cambria" panose="02040503050406030204" pitchFamily="18" charset="0"/>
                        </a:rPr>
                        <a:t>101	Jones	20</a:t>
                      </a:r>
                    </a:p>
                    <a:p>
                      <a:r>
                        <a:rPr lang="en-IN" sz="1400" dirty="0">
                          <a:solidFill>
                            <a:schemeClr val="bg2"/>
                          </a:solidFill>
                          <a:latin typeface="Cambria" panose="02040503050406030204" pitchFamily="18" charset="0"/>
                          <a:ea typeface="Cambria" panose="02040503050406030204" pitchFamily="18" charset="0"/>
                        </a:rPr>
                        <a:t>102	King	10</a:t>
                      </a:r>
                    </a:p>
                    <a:p>
                      <a:r>
                        <a:rPr lang="en-IN" sz="1400" dirty="0">
                          <a:solidFill>
                            <a:schemeClr val="bg2"/>
                          </a:solidFill>
                          <a:latin typeface="Cambria" panose="02040503050406030204" pitchFamily="18" charset="0"/>
                          <a:ea typeface="Cambria" panose="02040503050406030204" pitchFamily="18" charset="0"/>
                        </a:rPr>
                        <a:t>103	Ivan	20</a:t>
                      </a:r>
                    </a:p>
                    <a:p>
                      <a:r>
                        <a:rPr lang="en-IN" sz="1400" dirty="0">
                          <a:solidFill>
                            <a:schemeClr val="bg2"/>
                          </a:solidFill>
                          <a:latin typeface="Cambria" panose="02040503050406030204" pitchFamily="18" charset="0"/>
                          <a:ea typeface="Cambria" panose="02040503050406030204" pitchFamily="18" charset="0"/>
                        </a:rPr>
                        <a:t>104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30</a:t>
                      </a:r>
                    </a:p>
                  </a:txBody>
                  <a:tcPr/>
                </a:tc>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dept</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deptno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dname</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	HR</a:t>
                      </a:r>
                    </a:p>
                    <a:p>
                      <a:r>
                        <a:rPr lang="en-IN" sz="1400" dirty="0">
                          <a:solidFill>
                            <a:schemeClr val="bg2"/>
                          </a:solidFill>
                          <a:latin typeface="Cambria" panose="02040503050406030204" pitchFamily="18" charset="0"/>
                          <a:ea typeface="Cambria" panose="02040503050406030204" pitchFamily="18" charset="0"/>
                        </a:rPr>
                        <a:t>20	SYSTEM</a:t>
                      </a:r>
                    </a:p>
                    <a:p>
                      <a:r>
                        <a:rPr lang="en-IN" sz="1400" dirty="0">
                          <a:solidFill>
                            <a:schemeClr val="bg2"/>
                          </a:solidFill>
                          <a:latin typeface="Cambria" panose="02040503050406030204" pitchFamily="18" charset="0"/>
                          <a:ea typeface="Cambria" panose="02040503050406030204" pitchFamily="18" charset="0"/>
                        </a:rPr>
                        <a:t>30	MARKETING</a:t>
                      </a:r>
                    </a:p>
                    <a:p>
                      <a:endParaRPr lang="en-IN"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650059470"/>
                  </a:ext>
                </a:extLst>
              </a:tr>
            </a:tbl>
          </a:graphicData>
        </a:graphic>
      </p:graphicFrame>
      <p:sp>
        <p:nvSpPr>
          <p:cNvPr id="6" name="TextBox 5">
            <a:extLst>
              <a:ext uri="{FF2B5EF4-FFF2-40B4-BE49-F238E27FC236}">
                <a16:creationId xmlns:a16="http://schemas.microsoft.com/office/drawing/2014/main" id="{D912D686-4F41-88EC-2520-F6CEA42C1E81}"/>
              </a:ext>
            </a:extLst>
          </p:cNvPr>
          <p:cNvSpPr txBox="1"/>
          <p:nvPr/>
        </p:nvSpPr>
        <p:spPr>
          <a:xfrm>
            <a:off x="372894" y="1236803"/>
            <a:ext cx="5924145" cy="2551083"/>
          </a:xfrm>
          <a:prstGeom prst="rect">
            <a:avLst/>
          </a:prstGeom>
          <a:noFill/>
          <a:ln w="12700">
            <a:solidFill>
              <a:schemeClr val="bg2"/>
            </a:solidFill>
          </a:ln>
        </p:spPr>
        <p:txBody>
          <a:bodyPr wrap="square" rtlCol="0">
            <a:spAutoFit/>
          </a:bodyPr>
          <a:lstStyle/>
          <a:p>
            <a:pPr marL="360363" indent="-360363">
              <a:lnSpc>
                <a:spcPct val="150000"/>
              </a:lnSpc>
              <a:buFont typeface="Wingdings" panose="05000000000000000000" pitchFamily="2" charset="2"/>
              <a:buChar char="v"/>
            </a:pPr>
            <a:r>
              <a:rPr lang="en-IN" sz="1200" dirty="0">
                <a:solidFill>
                  <a:schemeClr val="bg2"/>
                </a:solidFill>
                <a:latin typeface="Cambria" panose="02040503050406030204" pitchFamily="18" charset="0"/>
                <a:ea typeface="Cambria" panose="02040503050406030204" pitchFamily="18" charset="0"/>
              </a:rPr>
              <a:t>Join always give a flat structure</a:t>
            </a:r>
          </a:p>
          <a:p>
            <a:pPr marL="360363" indent="-360363">
              <a:lnSpc>
                <a:spcPct val="150000"/>
              </a:lnSpc>
              <a:buFont typeface="Wingdings" panose="05000000000000000000" pitchFamily="2" charset="2"/>
              <a:buChar char="v"/>
            </a:pPr>
            <a:r>
              <a:rPr lang="en-IN" sz="1200" dirty="0">
                <a:solidFill>
                  <a:schemeClr val="bg2"/>
                </a:solidFill>
                <a:latin typeface="Cambria" panose="02040503050406030204" pitchFamily="18" charset="0"/>
                <a:ea typeface="Cambria" panose="02040503050406030204" pitchFamily="18" charset="0"/>
              </a:rPr>
              <a:t>The COGROUP statement is similar to  join but instead creates a nested set of  output tuples.</a:t>
            </a:r>
          </a:p>
          <a:p>
            <a:pPr marL="360363" indent="-360363">
              <a:lnSpc>
                <a:spcPct val="150000"/>
              </a:lnSpc>
              <a:buFont typeface="Wingdings" panose="05000000000000000000" pitchFamily="2" charset="2"/>
              <a:buChar char="v"/>
            </a:pPr>
            <a:r>
              <a:rPr lang="en-IN" sz="1200" dirty="0">
                <a:solidFill>
                  <a:schemeClr val="bg2"/>
                </a:solidFill>
                <a:latin typeface="Cambria" panose="02040503050406030204" pitchFamily="18" charset="0"/>
                <a:ea typeface="Cambria" panose="02040503050406030204" pitchFamily="18" charset="0"/>
              </a:rPr>
              <a:t>COGROUP generates a tuple  for each unique grouping key</a:t>
            </a:r>
          </a:p>
          <a:p>
            <a:pPr marL="817563" lvl="1" indent="-360363">
              <a:lnSpc>
                <a:spcPct val="150000"/>
              </a:lnSpc>
              <a:buFont typeface="Wingdings" panose="05000000000000000000" pitchFamily="2" charset="2"/>
              <a:buChar char="ü"/>
            </a:pPr>
            <a:r>
              <a:rPr lang="en-IN" sz="1200" dirty="0">
                <a:solidFill>
                  <a:schemeClr val="bg2"/>
                </a:solidFill>
                <a:latin typeface="Cambria" panose="02040503050406030204" pitchFamily="18" charset="0"/>
                <a:ea typeface="Cambria" panose="02040503050406030204" pitchFamily="18" charset="0"/>
              </a:rPr>
              <a:t>The first field of each tuple is the key</a:t>
            </a:r>
          </a:p>
          <a:p>
            <a:pPr marL="817563" lvl="1" indent="-360363">
              <a:lnSpc>
                <a:spcPct val="150000"/>
              </a:lnSpc>
              <a:buFont typeface="Wingdings" panose="05000000000000000000" pitchFamily="2" charset="2"/>
              <a:buChar char="ü"/>
            </a:pPr>
            <a:r>
              <a:rPr lang="en-IN" sz="1200" dirty="0">
                <a:solidFill>
                  <a:schemeClr val="bg2"/>
                </a:solidFill>
                <a:latin typeface="Cambria" panose="02040503050406030204" pitchFamily="18" charset="0"/>
                <a:ea typeface="Cambria" panose="02040503050406030204" pitchFamily="18" charset="0"/>
              </a:rPr>
              <a:t>And the remaining fields are bags of tuples from the relations with a matching key</a:t>
            </a:r>
          </a:p>
          <a:p>
            <a:pPr marL="360363" lvl="1" indent="-360363">
              <a:lnSpc>
                <a:spcPct val="150000"/>
              </a:lnSpc>
              <a:buFont typeface="Wingdings" panose="05000000000000000000" pitchFamily="2" charset="2"/>
              <a:buChar char="v"/>
            </a:pPr>
            <a:r>
              <a:rPr lang="en-IN" sz="1200" dirty="0">
                <a:solidFill>
                  <a:schemeClr val="bg2"/>
                </a:solidFill>
                <a:latin typeface="Cambria" panose="02040503050406030204" pitchFamily="18" charset="0"/>
                <a:ea typeface="Cambria" panose="02040503050406030204" pitchFamily="18" charset="0"/>
              </a:rPr>
              <a:t>The first bag contains the matching tuples from relation A with the same key.</a:t>
            </a:r>
          </a:p>
          <a:p>
            <a:pPr marL="360363" lvl="1" indent="-360363">
              <a:lnSpc>
                <a:spcPct val="150000"/>
              </a:lnSpc>
              <a:buFont typeface="Wingdings" panose="05000000000000000000" pitchFamily="2" charset="2"/>
              <a:buChar char="v"/>
            </a:pPr>
            <a:r>
              <a:rPr lang="en-IN" sz="1200" dirty="0">
                <a:solidFill>
                  <a:schemeClr val="bg2"/>
                </a:solidFill>
                <a:latin typeface="Cambria" panose="02040503050406030204" pitchFamily="18" charset="0"/>
                <a:ea typeface="Cambria" panose="02040503050406030204" pitchFamily="18" charset="0"/>
              </a:rPr>
              <a:t>The second bag contains the matching tuples from relation B with the same key</a:t>
            </a:r>
          </a:p>
        </p:txBody>
      </p:sp>
    </p:spTree>
    <p:extLst>
      <p:ext uri="{BB962C8B-B14F-4D97-AF65-F5344CB8AC3E}">
        <p14:creationId xmlns:p14="http://schemas.microsoft.com/office/powerpoint/2010/main" val="3115873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GROUPING &amp; JOINING  Operators</a:t>
            </a:r>
          </a:p>
        </p:txBody>
      </p:sp>
      <p:graphicFrame>
        <p:nvGraphicFramePr>
          <p:cNvPr id="3" name="Table 2">
            <a:extLst>
              <a:ext uri="{FF2B5EF4-FFF2-40B4-BE49-F238E27FC236}">
                <a16:creationId xmlns:a16="http://schemas.microsoft.com/office/drawing/2014/main" id="{6B5A6889-BA14-B627-C24A-1533593F8D6C}"/>
              </a:ext>
            </a:extLst>
          </p:cNvPr>
          <p:cNvGraphicFramePr>
            <a:graphicFrameLocks noGrp="1"/>
          </p:cNvGraphicFramePr>
          <p:nvPr>
            <p:extLst>
              <p:ext uri="{D42A27DB-BD31-4B8C-83A1-F6EECF244321}">
                <p14:modId xmlns:p14="http://schemas.microsoft.com/office/powerpoint/2010/main" val="3415421380"/>
              </p:ext>
            </p:extLst>
          </p:nvPr>
        </p:nvGraphicFramePr>
        <p:xfrm>
          <a:off x="577174" y="3062139"/>
          <a:ext cx="11037651" cy="2830909"/>
        </p:xfrm>
        <a:graphic>
          <a:graphicData uri="http://schemas.openxmlformats.org/drawingml/2006/table">
            <a:tbl>
              <a:tblPr firstRow="1" firstCol="1" bandRow="1">
                <a:tableStyleId>{073A0DAA-6AF3-43AB-8588-CEC1D06C72B9}</a:tableStyleId>
              </a:tblPr>
              <a:tblGrid>
                <a:gridCol w="1650460">
                  <a:extLst>
                    <a:ext uri="{9D8B030D-6E8A-4147-A177-3AD203B41FA5}">
                      <a16:colId xmlns:a16="http://schemas.microsoft.com/office/drawing/2014/main" val="3329545400"/>
                    </a:ext>
                  </a:extLst>
                </a:gridCol>
                <a:gridCol w="2538919">
                  <a:extLst>
                    <a:ext uri="{9D8B030D-6E8A-4147-A177-3AD203B41FA5}">
                      <a16:colId xmlns:a16="http://schemas.microsoft.com/office/drawing/2014/main" val="3728244800"/>
                    </a:ext>
                  </a:extLst>
                </a:gridCol>
                <a:gridCol w="2616741">
                  <a:extLst>
                    <a:ext uri="{9D8B030D-6E8A-4147-A177-3AD203B41FA5}">
                      <a16:colId xmlns:a16="http://schemas.microsoft.com/office/drawing/2014/main" val="4051182099"/>
                    </a:ext>
                  </a:extLst>
                </a:gridCol>
                <a:gridCol w="4231531">
                  <a:extLst>
                    <a:ext uri="{9D8B030D-6E8A-4147-A177-3AD203B41FA5}">
                      <a16:colId xmlns:a16="http://schemas.microsoft.com/office/drawing/2014/main" val="132965230"/>
                    </a:ext>
                  </a:extLst>
                </a:gridCol>
              </a:tblGrid>
              <a:tr h="323901">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Purpose </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Syntax</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Example</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Output</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extLst>
                  <a:ext uri="{0D108BD9-81ED-4DB2-BD59-A6C34878D82A}">
                    <a16:rowId xmlns:a16="http://schemas.microsoft.com/office/drawing/2014/main" val="2144911795"/>
                  </a:ext>
                </a:extLst>
              </a:tr>
              <a:tr h="2507008">
                <a:tc>
                  <a:txBody>
                    <a:bodyPr/>
                    <a:lstStyle/>
                    <a:p>
                      <a:pPr marL="0" lvl="1" indent="0" algn="ctr">
                        <a:lnSpc>
                          <a:spcPct val="150000"/>
                        </a:lnSpc>
                        <a:buFont typeface="Wingdings" panose="05000000000000000000" pitchFamily="2" charset="2"/>
                        <a:buNone/>
                      </a:pPr>
                      <a:r>
                        <a:rPr lang="en-US" sz="1400" b="1" i="0" u="none" strike="noStrike" cap="none" dirty="0">
                          <a:solidFill>
                            <a:schemeClr val="bg2"/>
                          </a:solidFill>
                          <a:effectLst/>
                          <a:latin typeface="Cambria" panose="02040503050406030204" pitchFamily="18" charset="0"/>
                          <a:ea typeface="Cambria" panose="02040503050406030204" pitchFamily="18" charset="0"/>
                          <a:cs typeface="+mn-cs"/>
                          <a:sym typeface="Arial"/>
                        </a:rPr>
                        <a:t>Join and Cogroup works on one or more relations whereas GROUP  operator is used to group data in a single relation</a:t>
                      </a: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a:lnSpc>
                          <a:spcPct val="150000"/>
                        </a:lnSpc>
                      </a:pPr>
                      <a:r>
                        <a:rPr lang="en-IN" sz="1400" b="1" dirty="0" err="1">
                          <a:solidFill>
                            <a:schemeClr val="accent6"/>
                          </a:solidFill>
                          <a:latin typeface="Cambria" panose="02040503050406030204" pitchFamily="18" charset="0"/>
                          <a:ea typeface="Cambria" panose="02040503050406030204" pitchFamily="18" charset="0"/>
                        </a:rPr>
                        <a:t>Res_Relation</a:t>
                      </a:r>
                      <a:r>
                        <a:rPr lang="en-IN" sz="1400" b="1" dirty="0">
                          <a:solidFill>
                            <a:schemeClr val="accent6"/>
                          </a:solidFill>
                          <a:latin typeface="Cambria" panose="02040503050406030204" pitchFamily="18" charset="0"/>
                          <a:ea typeface="Cambria" panose="02040503050406030204" pitchFamily="18" charset="0"/>
                        </a:rPr>
                        <a:t> = GROUP  </a:t>
                      </a:r>
                      <a:r>
                        <a:rPr lang="en-IN" sz="1400" b="1" dirty="0" err="1">
                          <a:solidFill>
                            <a:srgbClr val="FF0000"/>
                          </a:solidFill>
                          <a:latin typeface="Cambria" panose="02040503050406030204" pitchFamily="18" charset="0"/>
                          <a:ea typeface="Cambria" panose="02040503050406030204" pitchFamily="18" charset="0"/>
                        </a:rPr>
                        <a:t>Rel</a:t>
                      </a:r>
                      <a:r>
                        <a:rPr lang="en-IN" sz="1400" b="1" dirty="0">
                          <a:solidFill>
                            <a:srgbClr val="FF0000"/>
                          </a:solidFill>
                          <a:latin typeface="Cambria" panose="02040503050406030204" pitchFamily="18" charset="0"/>
                          <a:ea typeface="Cambria" panose="02040503050406030204" pitchFamily="18" charset="0"/>
                        </a:rPr>
                        <a:t> </a:t>
                      </a:r>
                      <a:r>
                        <a:rPr lang="en-IN" sz="1400" b="1" dirty="0">
                          <a:solidFill>
                            <a:srgbClr val="0000FF"/>
                          </a:solidFill>
                          <a:latin typeface="Cambria" panose="02040503050406030204" pitchFamily="18" charset="0"/>
                          <a:ea typeface="Cambria" panose="02040503050406030204" pitchFamily="18" charset="0"/>
                        </a:rPr>
                        <a:t>by </a:t>
                      </a:r>
                      <a:r>
                        <a:rPr lang="en-IN" sz="1400" b="1" dirty="0">
                          <a:solidFill>
                            <a:srgbClr val="FF0000"/>
                          </a:solidFill>
                          <a:latin typeface="Cambria" panose="02040503050406030204" pitchFamily="18" charset="0"/>
                          <a:ea typeface="Cambria" panose="02040503050406030204" pitchFamily="18" charset="0"/>
                        </a:rPr>
                        <a:t>Field</a:t>
                      </a:r>
                    </a:p>
                    <a:p>
                      <a:pPr>
                        <a:lnSpc>
                          <a:spcPct val="150000"/>
                        </a:lnSpc>
                        <a:tabLst>
                          <a:tab pos="447675" algn="l"/>
                        </a:tabLst>
                      </a:pPr>
                      <a:r>
                        <a:rPr lang="en-IN" sz="1400" b="1" dirty="0">
                          <a:solidFill>
                            <a:schemeClr val="bg2"/>
                          </a:solidFill>
                          <a:latin typeface="Cambria" panose="02040503050406030204" pitchFamily="18" charset="0"/>
                          <a:ea typeface="Cambria" panose="02040503050406030204" pitchFamily="18" charset="0"/>
                        </a:rPr>
                        <a:t>where</a:t>
                      </a:r>
                    </a:p>
                    <a:p>
                      <a:pPr marL="360363" lvl="3" indent="-360363">
                        <a:lnSpc>
                          <a:spcPct val="150000"/>
                        </a:lnSpc>
                        <a:buFont typeface="Wingdings" panose="05000000000000000000" pitchFamily="2" charset="2"/>
                        <a:buChar char="v"/>
                      </a:pPr>
                      <a:r>
                        <a:rPr lang="en-IN" sz="1400" b="1" dirty="0" err="1">
                          <a:solidFill>
                            <a:schemeClr val="bg2"/>
                          </a:solidFill>
                          <a:latin typeface="Cambria" panose="02040503050406030204" pitchFamily="18" charset="0"/>
                          <a:ea typeface="Cambria" panose="02040503050406030204" pitchFamily="18" charset="0"/>
                        </a:rPr>
                        <a:t>Rel</a:t>
                      </a:r>
                      <a:r>
                        <a:rPr lang="en-IN" sz="1400" b="1" dirty="0">
                          <a:solidFill>
                            <a:schemeClr val="bg2"/>
                          </a:solidFill>
                          <a:latin typeface="Cambria" panose="02040503050406030204" pitchFamily="18" charset="0"/>
                          <a:ea typeface="Cambria" panose="02040503050406030204" pitchFamily="18" charset="0"/>
                        </a:rPr>
                        <a:t> is the  Relation</a:t>
                      </a:r>
                    </a:p>
                    <a:p>
                      <a:pPr marL="360363" lvl="3" indent="-360363">
                        <a:lnSpc>
                          <a:spcPct val="150000"/>
                        </a:lnSpc>
                        <a:buFont typeface="Wingdings" panose="05000000000000000000" pitchFamily="2" charset="2"/>
                        <a:buChar char="v"/>
                      </a:pPr>
                      <a:r>
                        <a:rPr lang="en-IN" sz="1400" b="1" dirty="0">
                          <a:solidFill>
                            <a:schemeClr val="bg2"/>
                          </a:solidFill>
                          <a:latin typeface="Cambria" panose="02040503050406030204" pitchFamily="18" charset="0"/>
                          <a:ea typeface="Cambria" panose="02040503050406030204" pitchFamily="18" charset="0"/>
                        </a:rPr>
                        <a:t>Field is column or field on which to group the data</a:t>
                      </a:r>
                    </a:p>
                  </a:txBody>
                  <a:tcPr marL="59411" marR="59411" marT="0" marB="0"/>
                </a:tc>
                <a:tc>
                  <a:txBody>
                    <a:bodyPr/>
                    <a:lstStyle/>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grunt&gt; </a:t>
                      </a:r>
                      <a:r>
                        <a:rPr lang="en-IN" sz="1400" b="1" dirty="0" err="1">
                          <a:solidFill>
                            <a:schemeClr val="bg2"/>
                          </a:solidFill>
                          <a:latin typeface="Cambria" panose="02040503050406030204" pitchFamily="18" charset="0"/>
                          <a:ea typeface="Cambria" panose="02040503050406030204" pitchFamily="18" charset="0"/>
                        </a:rPr>
                        <a:t>deptwise</a:t>
                      </a:r>
                      <a:r>
                        <a:rPr lang="en-IN" sz="1400" b="1" dirty="0">
                          <a:solidFill>
                            <a:schemeClr val="bg2"/>
                          </a:solidFill>
                          <a:latin typeface="Cambria" panose="02040503050406030204" pitchFamily="18" charset="0"/>
                          <a:ea typeface="Cambria" panose="02040503050406030204" pitchFamily="18" charset="0"/>
                        </a:rPr>
                        <a:t> = </a:t>
                      </a:r>
                    </a:p>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GROUP emp by </a:t>
                      </a:r>
                      <a:r>
                        <a:rPr lang="en-IN" sz="1400" b="1" dirty="0" err="1">
                          <a:solidFill>
                            <a:schemeClr val="bg2"/>
                          </a:solidFill>
                          <a:latin typeface="Cambria" panose="02040503050406030204" pitchFamily="18" charset="0"/>
                          <a:ea typeface="Cambria" panose="02040503050406030204" pitchFamily="18" charset="0"/>
                        </a:rPr>
                        <a:t>deptno</a:t>
                      </a:r>
                      <a:endParaRPr lang="en-IN" sz="1400" b="1" dirty="0">
                        <a:solidFill>
                          <a:schemeClr val="bg2"/>
                        </a:solidFill>
                        <a:latin typeface="Cambria" panose="02040503050406030204" pitchFamily="18" charset="0"/>
                        <a:ea typeface="Cambria" panose="02040503050406030204" pitchFamily="18" charset="0"/>
                      </a:endParaRP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Grunt&gt;dump </a:t>
                      </a:r>
                      <a:r>
                        <a:rPr lang="en-IN" sz="1400" b="1" dirty="0" err="1">
                          <a:solidFill>
                            <a:schemeClr val="bg2"/>
                          </a:solidFill>
                          <a:latin typeface="Cambria" panose="02040503050406030204" pitchFamily="18" charset="0"/>
                          <a:ea typeface="Cambria" panose="02040503050406030204" pitchFamily="18" charset="0"/>
                        </a:rPr>
                        <a:t>deptwise</a:t>
                      </a:r>
                      <a:r>
                        <a:rPr lang="en-IN" sz="1400" b="1" dirty="0">
                          <a:solidFill>
                            <a:schemeClr val="bg2"/>
                          </a:solidFill>
                          <a:latin typeface="Cambria" panose="02040503050406030204" pitchFamily="18" charset="0"/>
                          <a:ea typeface="Cambria" panose="02040503050406030204" pitchFamily="18" charset="0"/>
                        </a:rPr>
                        <a:t>;</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400" b="1" dirty="0">
                        <a:solidFill>
                          <a:schemeClr val="bg2"/>
                        </a:solidFill>
                        <a:latin typeface="Cambria" panose="02040503050406030204" pitchFamily="18" charset="0"/>
                        <a:ea typeface="Cambria" panose="02040503050406030204" pitchFamily="18" charset="0"/>
                      </a:endParaRP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(10, {(100,Smith,10),(102,King,10)})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(20, {(101,Jones,20),(103,Ivan,20)})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(30, {(104,Korth,30)})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extLst>
                  <a:ext uri="{0D108BD9-81ED-4DB2-BD59-A6C34878D82A}">
                    <a16:rowId xmlns:a16="http://schemas.microsoft.com/office/drawing/2014/main" val="3962410153"/>
                  </a:ext>
                </a:extLst>
              </a:tr>
            </a:tbl>
          </a:graphicData>
        </a:graphic>
      </p:graphicFrame>
      <p:sp>
        <p:nvSpPr>
          <p:cNvPr id="4" name="Rectangle 3">
            <a:extLst>
              <a:ext uri="{FF2B5EF4-FFF2-40B4-BE49-F238E27FC236}">
                <a16:creationId xmlns:a16="http://schemas.microsoft.com/office/drawing/2014/main" id="{0AC00879-AA28-4347-8F58-B3F5E96206C6}"/>
              </a:ext>
            </a:extLst>
          </p:cNvPr>
          <p:cNvSpPr/>
          <p:nvPr/>
        </p:nvSpPr>
        <p:spPr>
          <a:xfrm>
            <a:off x="1126045" y="1480518"/>
            <a:ext cx="3261727"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GROUP OPERATOR</a:t>
            </a:r>
          </a:p>
        </p:txBody>
      </p:sp>
      <p:graphicFrame>
        <p:nvGraphicFramePr>
          <p:cNvPr id="5" name="Table 4">
            <a:extLst>
              <a:ext uri="{FF2B5EF4-FFF2-40B4-BE49-F238E27FC236}">
                <a16:creationId xmlns:a16="http://schemas.microsoft.com/office/drawing/2014/main" id="{5BE4544B-5F1B-7CF0-1ACE-D111D241E6F4}"/>
              </a:ext>
            </a:extLst>
          </p:cNvPr>
          <p:cNvGraphicFramePr>
            <a:graphicFrameLocks noGrp="1"/>
          </p:cNvGraphicFramePr>
          <p:nvPr/>
        </p:nvGraphicFramePr>
        <p:xfrm>
          <a:off x="6493361" y="964952"/>
          <a:ext cx="5038929" cy="1798320"/>
        </p:xfrm>
        <a:graphic>
          <a:graphicData uri="http://schemas.openxmlformats.org/drawingml/2006/table">
            <a:tbl>
              <a:tblPr firstRow="1" bandRow="1">
                <a:tableStyleId>{073A0DAA-6AF3-43AB-8588-CEC1D06C72B9}</a:tableStyleId>
              </a:tblPr>
              <a:tblGrid>
                <a:gridCol w="2889116">
                  <a:extLst>
                    <a:ext uri="{9D8B030D-6E8A-4147-A177-3AD203B41FA5}">
                      <a16:colId xmlns:a16="http://schemas.microsoft.com/office/drawing/2014/main" val="2734592774"/>
                    </a:ext>
                  </a:extLst>
                </a:gridCol>
                <a:gridCol w="2149813">
                  <a:extLst>
                    <a:ext uri="{9D8B030D-6E8A-4147-A177-3AD203B41FA5}">
                      <a16:colId xmlns:a16="http://schemas.microsoft.com/office/drawing/2014/main" val="466274322"/>
                    </a:ext>
                  </a:extLst>
                </a:gridCol>
              </a:tblGrid>
              <a:tr h="370840">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emp</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eno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ename</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deptno</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100	Smith	10</a:t>
                      </a:r>
                    </a:p>
                    <a:p>
                      <a:r>
                        <a:rPr lang="en-IN" sz="1400" dirty="0">
                          <a:solidFill>
                            <a:schemeClr val="bg2"/>
                          </a:solidFill>
                          <a:latin typeface="Cambria" panose="02040503050406030204" pitchFamily="18" charset="0"/>
                          <a:ea typeface="Cambria" panose="02040503050406030204" pitchFamily="18" charset="0"/>
                        </a:rPr>
                        <a:t>101	Jones	20</a:t>
                      </a:r>
                    </a:p>
                    <a:p>
                      <a:r>
                        <a:rPr lang="en-IN" sz="1400" dirty="0">
                          <a:solidFill>
                            <a:schemeClr val="bg2"/>
                          </a:solidFill>
                          <a:latin typeface="Cambria" panose="02040503050406030204" pitchFamily="18" charset="0"/>
                          <a:ea typeface="Cambria" panose="02040503050406030204" pitchFamily="18" charset="0"/>
                        </a:rPr>
                        <a:t>102	King	10</a:t>
                      </a:r>
                    </a:p>
                    <a:p>
                      <a:r>
                        <a:rPr lang="en-IN" sz="1400" dirty="0">
                          <a:solidFill>
                            <a:schemeClr val="bg2"/>
                          </a:solidFill>
                          <a:latin typeface="Cambria" panose="02040503050406030204" pitchFamily="18" charset="0"/>
                          <a:ea typeface="Cambria" panose="02040503050406030204" pitchFamily="18" charset="0"/>
                        </a:rPr>
                        <a:t>103	Ivan	20</a:t>
                      </a:r>
                    </a:p>
                    <a:p>
                      <a:r>
                        <a:rPr lang="en-IN" sz="1400" dirty="0">
                          <a:solidFill>
                            <a:schemeClr val="bg2"/>
                          </a:solidFill>
                          <a:latin typeface="Cambria" panose="02040503050406030204" pitchFamily="18" charset="0"/>
                          <a:ea typeface="Cambria" panose="02040503050406030204" pitchFamily="18" charset="0"/>
                        </a:rPr>
                        <a:t>104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30</a:t>
                      </a:r>
                    </a:p>
                  </a:txBody>
                  <a:tcPr/>
                </a:tc>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dept</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deptno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dname</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	HR</a:t>
                      </a:r>
                    </a:p>
                    <a:p>
                      <a:r>
                        <a:rPr lang="en-IN" sz="1400" dirty="0">
                          <a:solidFill>
                            <a:schemeClr val="bg2"/>
                          </a:solidFill>
                          <a:latin typeface="Cambria" panose="02040503050406030204" pitchFamily="18" charset="0"/>
                          <a:ea typeface="Cambria" panose="02040503050406030204" pitchFamily="18" charset="0"/>
                        </a:rPr>
                        <a:t>20	SYSTEM</a:t>
                      </a:r>
                    </a:p>
                    <a:p>
                      <a:r>
                        <a:rPr lang="en-IN" sz="1400" dirty="0">
                          <a:solidFill>
                            <a:schemeClr val="bg2"/>
                          </a:solidFill>
                          <a:latin typeface="Cambria" panose="02040503050406030204" pitchFamily="18" charset="0"/>
                          <a:ea typeface="Cambria" panose="02040503050406030204" pitchFamily="18" charset="0"/>
                        </a:rPr>
                        <a:t>30	MARKETING</a:t>
                      </a:r>
                    </a:p>
                    <a:p>
                      <a:endParaRPr lang="en-IN"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650059470"/>
                  </a:ext>
                </a:extLst>
              </a:tr>
            </a:tbl>
          </a:graphicData>
        </a:graphic>
      </p:graphicFrame>
    </p:spTree>
    <p:extLst>
      <p:ext uri="{BB962C8B-B14F-4D97-AF65-F5344CB8AC3E}">
        <p14:creationId xmlns:p14="http://schemas.microsoft.com/office/powerpoint/2010/main" val="4267821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GROUPING &amp; JOINING  Operators</a:t>
            </a:r>
          </a:p>
        </p:txBody>
      </p:sp>
      <p:graphicFrame>
        <p:nvGraphicFramePr>
          <p:cNvPr id="3" name="Table 2">
            <a:extLst>
              <a:ext uri="{FF2B5EF4-FFF2-40B4-BE49-F238E27FC236}">
                <a16:creationId xmlns:a16="http://schemas.microsoft.com/office/drawing/2014/main" id="{6B5A6889-BA14-B627-C24A-1533593F8D6C}"/>
              </a:ext>
            </a:extLst>
          </p:cNvPr>
          <p:cNvGraphicFramePr>
            <a:graphicFrameLocks noGrp="1"/>
          </p:cNvGraphicFramePr>
          <p:nvPr>
            <p:extLst>
              <p:ext uri="{D42A27DB-BD31-4B8C-83A1-F6EECF244321}">
                <p14:modId xmlns:p14="http://schemas.microsoft.com/office/powerpoint/2010/main" val="3548827200"/>
              </p:ext>
            </p:extLst>
          </p:nvPr>
        </p:nvGraphicFramePr>
        <p:xfrm>
          <a:off x="577174" y="3062139"/>
          <a:ext cx="11037651" cy="2830909"/>
        </p:xfrm>
        <a:graphic>
          <a:graphicData uri="http://schemas.openxmlformats.org/drawingml/2006/table">
            <a:tbl>
              <a:tblPr firstRow="1" firstCol="1" bandRow="1">
                <a:tableStyleId>{073A0DAA-6AF3-43AB-8588-CEC1D06C72B9}</a:tableStyleId>
              </a:tblPr>
              <a:tblGrid>
                <a:gridCol w="1650460">
                  <a:extLst>
                    <a:ext uri="{9D8B030D-6E8A-4147-A177-3AD203B41FA5}">
                      <a16:colId xmlns:a16="http://schemas.microsoft.com/office/drawing/2014/main" val="3329545400"/>
                    </a:ext>
                  </a:extLst>
                </a:gridCol>
                <a:gridCol w="2655651">
                  <a:extLst>
                    <a:ext uri="{9D8B030D-6E8A-4147-A177-3AD203B41FA5}">
                      <a16:colId xmlns:a16="http://schemas.microsoft.com/office/drawing/2014/main" val="3728244800"/>
                    </a:ext>
                  </a:extLst>
                </a:gridCol>
                <a:gridCol w="2500009">
                  <a:extLst>
                    <a:ext uri="{9D8B030D-6E8A-4147-A177-3AD203B41FA5}">
                      <a16:colId xmlns:a16="http://schemas.microsoft.com/office/drawing/2014/main" val="4051182099"/>
                    </a:ext>
                  </a:extLst>
                </a:gridCol>
                <a:gridCol w="4231531">
                  <a:extLst>
                    <a:ext uri="{9D8B030D-6E8A-4147-A177-3AD203B41FA5}">
                      <a16:colId xmlns:a16="http://schemas.microsoft.com/office/drawing/2014/main" val="132965230"/>
                    </a:ext>
                  </a:extLst>
                </a:gridCol>
              </a:tblGrid>
              <a:tr h="323901">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Purpose </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Syntax</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Example</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Output</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extLst>
                  <a:ext uri="{0D108BD9-81ED-4DB2-BD59-A6C34878D82A}">
                    <a16:rowId xmlns:a16="http://schemas.microsoft.com/office/drawing/2014/main" val="2144911795"/>
                  </a:ext>
                </a:extLst>
              </a:tr>
              <a:tr h="2507008">
                <a:tc>
                  <a:txBody>
                    <a:bodyPr/>
                    <a:lstStyle/>
                    <a:p>
                      <a:pPr marL="0" lvl="1" indent="0" algn="ctr">
                        <a:lnSpc>
                          <a:spcPct val="150000"/>
                        </a:lnSpc>
                        <a:buFont typeface="Wingdings" panose="05000000000000000000" pitchFamily="2" charset="2"/>
                        <a:buNone/>
                      </a:pPr>
                      <a:r>
                        <a:rPr lang="en-US" sz="1400" b="1" i="0" u="none" strike="noStrike" cap="none" dirty="0">
                          <a:solidFill>
                            <a:schemeClr val="bg2"/>
                          </a:solidFill>
                          <a:effectLst/>
                          <a:latin typeface="Cambria" panose="02040503050406030204" pitchFamily="18" charset="0"/>
                          <a:ea typeface="Cambria" panose="02040503050406030204" pitchFamily="18" charset="0"/>
                          <a:cs typeface="+mn-cs"/>
                          <a:sym typeface="Arial"/>
                        </a:rPr>
                        <a:t>Returns Cross Product of 2 or more Relations</a:t>
                      </a: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a:lnSpc>
                          <a:spcPct val="150000"/>
                        </a:lnSpc>
                      </a:pPr>
                      <a:r>
                        <a:rPr lang="en-IN" sz="1400" b="1" dirty="0" err="1">
                          <a:solidFill>
                            <a:schemeClr val="accent6"/>
                          </a:solidFill>
                          <a:latin typeface="Cambria" panose="02040503050406030204" pitchFamily="18" charset="0"/>
                          <a:ea typeface="Cambria" panose="02040503050406030204" pitchFamily="18" charset="0"/>
                        </a:rPr>
                        <a:t>Res_Relation</a:t>
                      </a:r>
                      <a:r>
                        <a:rPr lang="en-IN" sz="1400" b="1" dirty="0">
                          <a:solidFill>
                            <a:schemeClr val="accent6"/>
                          </a:solidFill>
                          <a:latin typeface="Cambria" panose="02040503050406030204" pitchFamily="18" charset="0"/>
                          <a:ea typeface="Cambria" panose="02040503050406030204" pitchFamily="18" charset="0"/>
                        </a:rPr>
                        <a:t> = CROSS Rel1,Rel2</a:t>
                      </a:r>
                      <a:endParaRPr lang="en-IN" sz="1400" b="1" dirty="0">
                        <a:solidFill>
                          <a:srgbClr val="FF0000"/>
                        </a:solidFill>
                        <a:latin typeface="Cambria" panose="02040503050406030204" pitchFamily="18" charset="0"/>
                        <a:ea typeface="Cambria" panose="02040503050406030204" pitchFamily="18" charset="0"/>
                      </a:endParaRPr>
                    </a:p>
                    <a:p>
                      <a:pPr>
                        <a:lnSpc>
                          <a:spcPct val="150000"/>
                        </a:lnSpc>
                        <a:tabLst>
                          <a:tab pos="447675" algn="l"/>
                        </a:tabLst>
                      </a:pPr>
                      <a:r>
                        <a:rPr lang="en-IN" sz="1400" b="1" dirty="0">
                          <a:solidFill>
                            <a:schemeClr val="bg2"/>
                          </a:solidFill>
                          <a:latin typeface="Cambria" panose="02040503050406030204" pitchFamily="18" charset="0"/>
                          <a:ea typeface="Cambria" panose="02040503050406030204" pitchFamily="18" charset="0"/>
                        </a:rPr>
                        <a:t>where</a:t>
                      </a:r>
                    </a:p>
                    <a:p>
                      <a:pPr marL="360363" lvl="3" indent="-360363" algn="just">
                        <a:lnSpc>
                          <a:spcPct val="150000"/>
                        </a:lnSpc>
                        <a:buFont typeface="Wingdings" panose="05000000000000000000" pitchFamily="2" charset="2"/>
                        <a:buChar char="v"/>
                      </a:pPr>
                      <a:r>
                        <a:rPr lang="en-IN" sz="1400" b="1" dirty="0">
                          <a:solidFill>
                            <a:schemeClr val="bg2"/>
                          </a:solidFill>
                          <a:latin typeface="Cambria" panose="02040503050406030204" pitchFamily="18" charset="0"/>
                          <a:ea typeface="Cambria" panose="02040503050406030204" pitchFamily="18" charset="0"/>
                        </a:rPr>
                        <a:t>Rel1 and Rel2 are Relations on which cross product need to be applied</a:t>
                      </a:r>
                    </a:p>
                  </a:txBody>
                  <a:tcPr marL="59411" marR="59411" marT="0" marB="0"/>
                </a:tc>
                <a:tc>
                  <a:txBody>
                    <a:bodyPr/>
                    <a:lstStyle/>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grunt&gt; cp  = </a:t>
                      </a:r>
                    </a:p>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CROSS </a:t>
                      </a:r>
                      <a:r>
                        <a:rPr lang="en-IN" sz="1400" b="1" dirty="0" err="1">
                          <a:solidFill>
                            <a:schemeClr val="bg2"/>
                          </a:solidFill>
                          <a:latin typeface="Cambria" panose="02040503050406030204" pitchFamily="18" charset="0"/>
                          <a:ea typeface="Cambria" panose="02040503050406030204" pitchFamily="18" charset="0"/>
                        </a:rPr>
                        <a:t>emp,dept</a:t>
                      </a:r>
                      <a:r>
                        <a:rPr lang="en-IN" sz="1400" b="1" dirty="0">
                          <a:solidFill>
                            <a:schemeClr val="bg2"/>
                          </a:solidFill>
                          <a:latin typeface="Cambria" panose="02040503050406030204" pitchFamily="18" charset="0"/>
                          <a:ea typeface="Cambria" panose="02040503050406030204" pitchFamily="18" charset="0"/>
                        </a:rPr>
                        <a:t>;</a:t>
                      </a: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Grunt&gt;dump cp;</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400" b="1" dirty="0">
                        <a:solidFill>
                          <a:schemeClr val="bg2"/>
                        </a:solidFill>
                        <a:latin typeface="Cambria" panose="02040503050406030204" pitchFamily="18" charset="0"/>
                        <a:ea typeface="Cambria" panose="02040503050406030204" pitchFamily="18" charset="0"/>
                      </a:endParaRP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extLst>
                  <a:ext uri="{0D108BD9-81ED-4DB2-BD59-A6C34878D82A}">
                    <a16:rowId xmlns:a16="http://schemas.microsoft.com/office/drawing/2014/main" val="3962410153"/>
                  </a:ext>
                </a:extLst>
              </a:tr>
            </a:tbl>
          </a:graphicData>
        </a:graphic>
      </p:graphicFrame>
      <p:sp>
        <p:nvSpPr>
          <p:cNvPr id="4" name="Rectangle 3">
            <a:extLst>
              <a:ext uri="{FF2B5EF4-FFF2-40B4-BE49-F238E27FC236}">
                <a16:creationId xmlns:a16="http://schemas.microsoft.com/office/drawing/2014/main" id="{0AC00879-AA28-4347-8F58-B3F5E96206C6}"/>
              </a:ext>
            </a:extLst>
          </p:cNvPr>
          <p:cNvSpPr/>
          <p:nvPr/>
        </p:nvSpPr>
        <p:spPr>
          <a:xfrm>
            <a:off x="1565536" y="1396876"/>
            <a:ext cx="3141502"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CROSS OPERATOR</a:t>
            </a:r>
          </a:p>
        </p:txBody>
      </p:sp>
      <p:graphicFrame>
        <p:nvGraphicFramePr>
          <p:cNvPr id="5" name="Table 4">
            <a:extLst>
              <a:ext uri="{FF2B5EF4-FFF2-40B4-BE49-F238E27FC236}">
                <a16:creationId xmlns:a16="http://schemas.microsoft.com/office/drawing/2014/main" id="{5BE4544B-5F1B-7CF0-1ACE-D111D241E6F4}"/>
              </a:ext>
            </a:extLst>
          </p:cNvPr>
          <p:cNvGraphicFramePr>
            <a:graphicFrameLocks noGrp="1"/>
          </p:cNvGraphicFramePr>
          <p:nvPr>
            <p:extLst>
              <p:ext uri="{D42A27DB-BD31-4B8C-83A1-F6EECF244321}">
                <p14:modId xmlns:p14="http://schemas.microsoft.com/office/powerpoint/2010/main" val="3251878771"/>
              </p:ext>
            </p:extLst>
          </p:nvPr>
        </p:nvGraphicFramePr>
        <p:xfrm>
          <a:off x="6493361" y="964952"/>
          <a:ext cx="5038929" cy="1371600"/>
        </p:xfrm>
        <a:graphic>
          <a:graphicData uri="http://schemas.openxmlformats.org/drawingml/2006/table">
            <a:tbl>
              <a:tblPr firstRow="1" bandRow="1">
                <a:tableStyleId>{073A0DAA-6AF3-43AB-8588-CEC1D06C72B9}</a:tableStyleId>
              </a:tblPr>
              <a:tblGrid>
                <a:gridCol w="2889116">
                  <a:extLst>
                    <a:ext uri="{9D8B030D-6E8A-4147-A177-3AD203B41FA5}">
                      <a16:colId xmlns:a16="http://schemas.microsoft.com/office/drawing/2014/main" val="2734592774"/>
                    </a:ext>
                  </a:extLst>
                </a:gridCol>
                <a:gridCol w="2149813">
                  <a:extLst>
                    <a:ext uri="{9D8B030D-6E8A-4147-A177-3AD203B41FA5}">
                      <a16:colId xmlns:a16="http://schemas.microsoft.com/office/drawing/2014/main" val="466274322"/>
                    </a:ext>
                  </a:extLst>
                </a:gridCol>
              </a:tblGrid>
              <a:tr h="370840">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emp</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eno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ename</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deptno</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100	Smith	10</a:t>
                      </a:r>
                    </a:p>
                    <a:p>
                      <a:r>
                        <a:rPr lang="en-IN" sz="1400" dirty="0">
                          <a:solidFill>
                            <a:schemeClr val="bg2"/>
                          </a:solidFill>
                          <a:latin typeface="Cambria" panose="02040503050406030204" pitchFamily="18" charset="0"/>
                          <a:ea typeface="Cambria" panose="02040503050406030204" pitchFamily="18" charset="0"/>
                        </a:rPr>
                        <a:t>101	Jones	20</a:t>
                      </a:r>
                    </a:p>
                    <a:p>
                      <a:r>
                        <a:rPr lang="en-IN" sz="1400" dirty="0">
                          <a:solidFill>
                            <a:schemeClr val="bg2"/>
                          </a:solidFill>
                          <a:latin typeface="Cambria" panose="02040503050406030204" pitchFamily="18" charset="0"/>
                          <a:ea typeface="Cambria" panose="02040503050406030204" pitchFamily="18" charset="0"/>
                        </a:rPr>
                        <a:t>102	King	10</a:t>
                      </a:r>
                    </a:p>
                  </a:txBody>
                  <a:tcPr/>
                </a:tc>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dept</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deptno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dname</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	HR</a:t>
                      </a:r>
                    </a:p>
                    <a:p>
                      <a:r>
                        <a:rPr lang="en-IN" sz="1400" dirty="0">
                          <a:solidFill>
                            <a:schemeClr val="bg2"/>
                          </a:solidFill>
                          <a:latin typeface="Cambria" panose="02040503050406030204" pitchFamily="18" charset="0"/>
                          <a:ea typeface="Cambria" panose="02040503050406030204" pitchFamily="18" charset="0"/>
                        </a:rPr>
                        <a:t>20	SYSTEM</a:t>
                      </a:r>
                    </a:p>
                    <a:p>
                      <a:endParaRPr lang="en-IN"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650059470"/>
                  </a:ext>
                </a:extLst>
              </a:tr>
            </a:tbl>
          </a:graphicData>
        </a:graphic>
      </p:graphicFrame>
      <p:pic>
        <p:nvPicPr>
          <p:cNvPr id="9" name="Picture 8">
            <a:extLst>
              <a:ext uri="{FF2B5EF4-FFF2-40B4-BE49-F238E27FC236}">
                <a16:creationId xmlns:a16="http://schemas.microsoft.com/office/drawing/2014/main" id="{BBBE7941-E9D8-441A-8BC8-0C0EF33E4354}"/>
              </a:ext>
            </a:extLst>
          </p:cNvPr>
          <p:cNvPicPr>
            <a:picLocks noChangeAspect="1"/>
          </p:cNvPicPr>
          <p:nvPr/>
        </p:nvPicPr>
        <p:blipFill>
          <a:blip r:embed="rId3"/>
          <a:stretch>
            <a:fillRect/>
          </a:stretch>
        </p:blipFill>
        <p:spPr>
          <a:xfrm>
            <a:off x="7542968" y="3704095"/>
            <a:ext cx="2641892" cy="1746919"/>
          </a:xfrm>
          <a:prstGeom prst="rect">
            <a:avLst/>
          </a:prstGeom>
        </p:spPr>
      </p:pic>
    </p:spTree>
    <p:extLst>
      <p:ext uri="{BB962C8B-B14F-4D97-AF65-F5344CB8AC3E}">
        <p14:creationId xmlns:p14="http://schemas.microsoft.com/office/powerpoint/2010/main" val="408113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Sorting and Limiting Data</a:t>
            </a:r>
          </a:p>
        </p:txBody>
      </p:sp>
      <p:graphicFrame>
        <p:nvGraphicFramePr>
          <p:cNvPr id="3" name="Table 2">
            <a:extLst>
              <a:ext uri="{FF2B5EF4-FFF2-40B4-BE49-F238E27FC236}">
                <a16:creationId xmlns:a16="http://schemas.microsoft.com/office/drawing/2014/main" id="{6B5A6889-BA14-B627-C24A-1533593F8D6C}"/>
              </a:ext>
            </a:extLst>
          </p:cNvPr>
          <p:cNvGraphicFramePr>
            <a:graphicFrameLocks noGrp="1"/>
          </p:cNvGraphicFramePr>
          <p:nvPr>
            <p:extLst>
              <p:ext uri="{D42A27DB-BD31-4B8C-83A1-F6EECF244321}">
                <p14:modId xmlns:p14="http://schemas.microsoft.com/office/powerpoint/2010/main" val="921028813"/>
              </p:ext>
            </p:extLst>
          </p:nvPr>
        </p:nvGraphicFramePr>
        <p:xfrm>
          <a:off x="577174" y="3062139"/>
          <a:ext cx="11037651" cy="2830909"/>
        </p:xfrm>
        <a:graphic>
          <a:graphicData uri="http://schemas.openxmlformats.org/drawingml/2006/table">
            <a:tbl>
              <a:tblPr firstRow="1" firstCol="1" bandRow="1">
                <a:tableStyleId>{073A0DAA-6AF3-43AB-8588-CEC1D06C72B9}</a:tableStyleId>
              </a:tblPr>
              <a:tblGrid>
                <a:gridCol w="1650460">
                  <a:extLst>
                    <a:ext uri="{9D8B030D-6E8A-4147-A177-3AD203B41FA5}">
                      <a16:colId xmlns:a16="http://schemas.microsoft.com/office/drawing/2014/main" val="3329545400"/>
                    </a:ext>
                  </a:extLst>
                </a:gridCol>
                <a:gridCol w="2655651">
                  <a:extLst>
                    <a:ext uri="{9D8B030D-6E8A-4147-A177-3AD203B41FA5}">
                      <a16:colId xmlns:a16="http://schemas.microsoft.com/office/drawing/2014/main" val="3728244800"/>
                    </a:ext>
                  </a:extLst>
                </a:gridCol>
                <a:gridCol w="2500009">
                  <a:extLst>
                    <a:ext uri="{9D8B030D-6E8A-4147-A177-3AD203B41FA5}">
                      <a16:colId xmlns:a16="http://schemas.microsoft.com/office/drawing/2014/main" val="4051182099"/>
                    </a:ext>
                  </a:extLst>
                </a:gridCol>
                <a:gridCol w="4231531">
                  <a:extLst>
                    <a:ext uri="{9D8B030D-6E8A-4147-A177-3AD203B41FA5}">
                      <a16:colId xmlns:a16="http://schemas.microsoft.com/office/drawing/2014/main" val="132965230"/>
                    </a:ext>
                  </a:extLst>
                </a:gridCol>
              </a:tblGrid>
              <a:tr h="323901">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Purpose </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Syntax</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Example</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Output</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extLst>
                  <a:ext uri="{0D108BD9-81ED-4DB2-BD59-A6C34878D82A}">
                    <a16:rowId xmlns:a16="http://schemas.microsoft.com/office/drawing/2014/main" val="2144911795"/>
                  </a:ext>
                </a:extLst>
              </a:tr>
              <a:tr h="2507008">
                <a:tc>
                  <a:txBody>
                    <a:bodyPr/>
                    <a:lstStyle/>
                    <a:p>
                      <a:pPr marL="0" lvl="1" indent="0" algn="ctr">
                        <a:lnSpc>
                          <a:spcPct val="150000"/>
                        </a:lnSpc>
                        <a:buFont typeface="Wingdings" panose="05000000000000000000" pitchFamily="2" charset="2"/>
                        <a:buNone/>
                      </a:pPr>
                      <a:r>
                        <a:rPr lang="en-US" sz="1400" b="1" i="0" u="none" strike="noStrike" cap="none" dirty="0">
                          <a:solidFill>
                            <a:schemeClr val="bg2"/>
                          </a:solidFill>
                          <a:effectLst/>
                          <a:latin typeface="Cambria" panose="02040503050406030204" pitchFamily="18" charset="0"/>
                          <a:ea typeface="Cambria" panose="02040503050406030204" pitchFamily="18" charset="0"/>
                          <a:cs typeface="+mn-cs"/>
                          <a:sym typeface="Arial"/>
                        </a:rPr>
                        <a:t>Returns data in Sorted order</a:t>
                      </a: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algn="ctr">
                        <a:lnSpc>
                          <a:spcPct val="150000"/>
                        </a:lnSpc>
                      </a:pPr>
                      <a:r>
                        <a:rPr lang="en-IN" sz="1400" b="1" dirty="0" err="1">
                          <a:solidFill>
                            <a:schemeClr val="accent6"/>
                          </a:solidFill>
                          <a:latin typeface="Cambria" panose="02040503050406030204" pitchFamily="18" charset="0"/>
                          <a:ea typeface="Cambria" panose="02040503050406030204" pitchFamily="18" charset="0"/>
                        </a:rPr>
                        <a:t>Res_Relation</a:t>
                      </a:r>
                      <a:r>
                        <a:rPr lang="en-IN" sz="1400" b="1" dirty="0">
                          <a:solidFill>
                            <a:schemeClr val="accent6"/>
                          </a:solidFill>
                          <a:latin typeface="Cambria" panose="02040503050406030204" pitchFamily="18" charset="0"/>
                          <a:ea typeface="Cambria" panose="02040503050406030204" pitchFamily="18" charset="0"/>
                        </a:rPr>
                        <a:t> = </a:t>
                      </a:r>
                      <a:r>
                        <a:rPr lang="en-IN" sz="1400" b="1" dirty="0">
                          <a:solidFill>
                            <a:schemeClr val="accent2"/>
                          </a:solidFill>
                          <a:latin typeface="Cambria" panose="02040503050406030204" pitchFamily="18" charset="0"/>
                          <a:ea typeface="Cambria" panose="02040503050406030204" pitchFamily="18" charset="0"/>
                        </a:rPr>
                        <a:t>ORDER</a:t>
                      </a:r>
                      <a:r>
                        <a:rPr lang="en-IN" sz="1400" b="1" dirty="0">
                          <a:solidFill>
                            <a:schemeClr val="accent6"/>
                          </a:solidFill>
                          <a:latin typeface="Cambria" panose="02040503050406030204" pitchFamily="18" charset="0"/>
                          <a:ea typeface="Cambria" panose="02040503050406030204" pitchFamily="18" charset="0"/>
                        </a:rPr>
                        <a:t> Rel1 </a:t>
                      </a:r>
                      <a:r>
                        <a:rPr lang="en-IN" sz="1400" b="1" dirty="0">
                          <a:solidFill>
                            <a:schemeClr val="accent2"/>
                          </a:solidFill>
                          <a:latin typeface="Cambria" panose="02040503050406030204" pitchFamily="18" charset="0"/>
                          <a:ea typeface="Cambria" panose="02040503050406030204" pitchFamily="18" charset="0"/>
                        </a:rPr>
                        <a:t>by</a:t>
                      </a:r>
                      <a:r>
                        <a:rPr lang="en-IN" sz="1400" b="1" dirty="0">
                          <a:solidFill>
                            <a:schemeClr val="accent6"/>
                          </a:solidFill>
                          <a:latin typeface="Cambria" panose="02040503050406030204" pitchFamily="18" charset="0"/>
                          <a:ea typeface="Cambria" panose="02040503050406030204" pitchFamily="18" charset="0"/>
                        </a:rPr>
                        <a:t> </a:t>
                      </a:r>
                      <a:r>
                        <a:rPr lang="en-IN" sz="1400" b="1" dirty="0" err="1">
                          <a:solidFill>
                            <a:schemeClr val="accent6"/>
                          </a:solidFill>
                          <a:latin typeface="Cambria" panose="02040503050406030204" pitchFamily="18" charset="0"/>
                          <a:ea typeface="Cambria" panose="02040503050406030204" pitchFamily="18" charset="0"/>
                        </a:rPr>
                        <a:t>FieldName</a:t>
                      </a:r>
                      <a:endParaRPr lang="en-IN" sz="1400" b="1" dirty="0">
                        <a:solidFill>
                          <a:srgbClr val="FF0000"/>
                        </a:solidFill>
                        <a:latin typeface="Cambria" panose="02040503050406030204" pitchFamily="18" charset="0"/>
                        <a:ea typeface="Cambria" panose="02040503050406030204" pitchFamily="18" charset="0"/>
                      </a:endParaRPr>
                    </a:p>
                    <a:p>
                      <a:pPr>
                        <a:lnSpc>
                          <a:spcPct val="150000"/>
                        </a:lnSpc>
                        <a:tabLst>
                          <a:tab pos="447675" algn="l"/>
                        </a:tabLst>
                      </a:pPr>
                      <a:r>
                        <a:rPr lang="en-IN" sz="1400" b="1" dirty="0">
                          <a:solidFill>
                            <a:schemeClr val="bg2"/>
                          </a:solidFill>
                          <a:latin typeface="Cambria" panose="02040503050406030204" pitchFamily="18" charset="0"/>
                          <a:ea typeface="Cambria" panose="02040503050406030204" pitchFamily="18" charset="0"/>
                        </a:rPr>
                        <a:t>where</a:t>
                      </a:r>
                    </a:p>
                    <a:p>
                      <a:pPr marL="360363" lvl="3" indent="-360363" algn="just">
                        <a:lnSpc>
                          <a:spcPct val="150000"/>
                        </a:lnSpc>
                        <a:buFont typeface="Wingdings" panose="05000000000000000000" pitchFamily="2" charset="2"/>
                        <a:buChar char="v"/>
                      </a:pPr>
                      <a:r>
                        <a:rPr lang="en-IN" sz="1400" b="1" dirty="0">
                          <a:solidFill>
                            <a:schemeClr val="bg2"/>
                          </a:solidFill>
                          <a:latin typeface="Cambria" panose="02040503050406030204" pitchFamily="18" charset="0"/>
                          <a:ea typeface="Cambria" panose="02040503050406030204" pitchFamily="18" charset="0"/>
                        </a:rPr>
                        <a:t>Rel1 is the Relation</a:t>
                      </a:r>
                    </a:p>
                    <a:p>
                      <a:pPr marL="360363" lvl="3" indent="-360363" algn="just">
                        <a:lnSpc>
                          <a:spcPct val="150000"/>
                        </a:lnSpc>
                        <a:buFont typeface="Wingdings" panose="05000000000000000000" pitchFamily="2" charset="2"/>
                        <a:buChar char="v"/>
                      </a:pPr>
                      <a:r>
                        <a:rPr lang="en-IN" sz="1400" b="1" dirty="0" err="1">
                          <a:solidFill>
                            <a:schemeClr val="bg2"/>
                          </a:solidFill>
                          <a:latin typeface="Cambria" panose="02040503050406030204" pitchFamily="18" charset="0"/>
                          <a:ea typeface="Cambria" panose="02040503050406030204" pitchFamily="18" charset="0"/>
                        </a:rPr>
                        <a:t>FieldName</a:t>
                      </a:r>
                      <a:r>
                        <a:rPr lang="en-IN" sz="1400" b="1" dirty="0">
                          <a:solidFill>
                            <a:schemeClr val="bg2"/>
                          </a:solidFill>
                          <a:latin typeface="Cambria" panose="02040503050406030204" pitchFamily="18" charset="0"/>
                          <a:ea typeface="Cambria" panose="02040503050406030204" pitchFamily="18" charset="0"/>
                        </a:rPr>
                        <a:t> is the column on which data to be sorted</a:t>
                      </a:r>
                    </a:p>
                  </a:txBody>
                  <a:tcPr marL="59411" marR="59411" marT="0" marB="0"/>
                </a:tc>
                <a:tc>
                  <a:txBody>
                    <a:bodyPr/>
                    <a:lstStyle/>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grunt&gt; </a:t>
                      </a:r>
                      <a:r>
                        <a:rPr lang="en-IN" sz="1400" b="1" dirty="0" err="1">
                          <a:solidFill>
                            <a:schemeClr val="bg2"/>
                          </a:solidFill>
                          <a:latin typeface="Cambria" panose="02040503050406030204" pitchFamily="18" charset="0"/>
                          <a:ea typeface="Cambria" panose="02040503050406030204" pitchFamily="18" charset="0"/>
                        </a:rPr>
                        <a:t>sorted_names</a:t>
                      </a:r>
                      <a:r>
                        <a:rPr lang="en-IN" sz="1400" b="1" dirty="0">
                          <a:solidFill>
                            <a:schemeClr val="bg2"/>
                          </a:solidFill>
                          <a:latin typeface="Cambria" panose="02040503050406030204" pitchFamily="18" charset="0"/>
                          <a:ea typeface="Cambria" panose="02040503050406030204" pitchFamily="18" charset="0"/>
                        </a:rPr>
                        <a:t>  = ORDER emp  BY </a:t>
                      </a:r>
                      <a:r>
                        <a:rPr lang="en-IN" sz="1400" b="1" dirty="0" err="1">
                          <a:solidFill>
                            <a:schemeClr val="bg2"/>
                          </a:solidFill>
                          <a:latin typeface="Cambria" panose="02040503050406030204" pitchFamily="18" charset="0"/>
                          <a:ea typeface="Cambria" panose="02040503050406030204" pitchFamily="18" charset="0"/>
                        </a:rPr>
                        <a:t>ename</a:t>
                      </a:r>
                      <a:r>
                        <a:rPr lang="en-IN" sz="1400" b="1" dirty="0">
                          <a:solidFill>
                            <a:schemeClr val="bg2"/>
                          </a:solidFill>
                          <a:latin typeface="Cambria" panose="02040503050406030204" pitchFamily="18" charset="0"/>
                          <a:ea typeface="Cambria" panose="02040503050406030204" pitchFamily="18" charset="0"/>
                        </a:rPr>
                        <a:t>;</a:t>
                      </a: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Grunt&gt;dump </a:t>
                      </a:r>
                      <a:r>
                        <a:rPr lang="en-IN" sz="1400" b="1" dirty="0" err="1">
                          <a:solidFill>
                            <a:schemeClr val="bg2"/>
                          </a:solidFill>
                          <a:latin typeface="Cambria" panose="02040503050406030204" pitchFamily="18" charset="0"/>
                          <a:ea typeface="Cambria" panose="02040503050406030204" pitchFamily="18" charset="0"/>
                        </a:rPr>
                        <a:t>sorted_names</a:t>
                      </a:r>
                      <a:r>
                        <a:rPr lang="en-IN" sz="1400" b="1" dirty="0">
                          <a:solidFill>
                            <a:schemeClr val="bg2"/>
                          </a:solidFill>
                          <a:latin typeface="Cambria" panose="02040503050406030204" pitchFamily="18" charset="0"/>
                          <a:ea typeface="Cambria" panose="02040503050406030204" pitchFamily="18" charset="0"/>
                        </a:rPr>
                        <a:t>;</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400" b="1" dirty="0">
                        <a:solidFill>
                          <a:schemeClr val="bg2"/>
                        </a:solidFill>
                        <a:latin typeface="Cambria" panose="02040503050406030204" pitchFamily="18" charset="0"/>
                        <a:ea typeface="Cambria" panose="02040503050406030204" pitchFamily="18" charset="0"/>
                      </a:endParaRP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(103	Ivan	20)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(101	Jones	20)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(102	King	10)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(104	Korth	30)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(100	Smith	10)</a:t>
                      </a: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extLst>
                  <a:ext uri="{0D108BD9-81ED-4DB2-BD59-A6C34878D82A}">
                    <a16:rowId xmlns:a16="http://schemas.microsoft.com/office/drawing/2014/main" val="3962410153"/>
                  </a:ext>
                </a:extLst>
              </a:tr>
            </a:tbl>
          </a:graphicData>
        </a:graphic>
      </p:graphicFrame>
      <p:sp>
        <p:nvSpPr>
          <p:cNvPr id="4" name="Rectangle 3">
            <a:extLst>
              <a:ext uri="{FF2B5EF4-FFF2-40B4-BE49-F238E27FC236}">
                <a16:creationId xmlns:a16="http://schemas.microsoft.com/office/drawing/2014/main" id="{0AC00879-AA28-4347-8F58-B3F5E96206C6}"/>
              </a:ext>
            </a:extLst>
          </p:cNvPr>
          <p:cNvSpPr/>
          <p:nvPr/>
        </p:nvSpPr>
        <p:spPr>
          <a:xfrm>
            <a:off x="1120402" y="1480519"/>
            <a:ext cx="3273012"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ORDER OPERATOR</a:t>
            </a:r>
          </a:p>
        </p:txBody>
      </p:sp>
      <p:graphicFrame>
        <p:nvGraphicFramePr>
          <p:cNvPr id="6" name="Table 5">
            <a:extLst>
              <a:ext uri="{FF2B5EF4-FFF2-40B4-BE49-F238E27FC236}">
                <a16:creationId xmlns:a16="http://schemas.microsoft.com/office/drawing/2014/main" id="{975A1761-145E-C604-5CC6-F0D7066FEFF8}"/>
              </a:ext>
            </a:extLst>
          </p:cNvPr>
          <p:cNvGraphicFramePr>
            <a:graphicFrameLocks noGrp="1"/>
          </p:cNvGraphicFramePr>
          <p:nvPr/>
        </p:nvGraphicFramePr>
        <p:xfrm>
          <a:off x="6493361" y="964952"/>
          <a:ext cx="5038929" cy="1798320"/>
        </p:xfrm>
        <a:graphic>
          <a:graphicData uri="http://schemas.openxmlformats.org/drawingml/2006/table">
            <a:tbl>
              <a:tblPr firstRow="1" bandRow="1">
                <a:tableStyleId>{073A0DAA-6AF3-43AB-8588-CEC1D06C72B9}</a:tableStyleId>
              </a:tblPr>
              <a:tblGrid>
                <a:gridCol w="2889116">
                  <a:extLst>
                    <a:ext uri="{9D8B030D-6E8A-4147-A177-3AD203B41FA5}">
                      <a16:colId xmlns:a16="http://schemas.microsoft.com/office/drawing/2014/main" val="2734592774"/>
                    </a:ext>
                  </a:extLst>
                </a:gridCol>
                <a:gridCol w="2149813">
                  <a:extLst>
                    <a:ext uri="{9D8B030D-6E8A-4147-A177-3AD203B41FA5}">
                      <a16:colId xmlns:a16="http://schemas.microsoft.com/office/drawing/2014/main" val="466274322"/>
                    </a:ext>
                  </a:extLst>
                </a:gridCol>
              </a:tblGrid>
              <a:tr h="370840">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emp</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eno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ename</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deptno</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100	Smith	10</a:t>
                      </a:r>
                    </a:p>
                    <a:p>
                      <a:r>
                        <a:rPr lang="en-IN" sz="1400" dirty="0">
                          <a:solidFill>
                            <a:schemeClr val="bg2"/>
                          </a:solidFill>
                          <a:latin typeface="Cambria" panose="02040503050406030204" pitchFamily="18" charset="0"/>
                          <a:ea typeface="Cambria" panose="02040503050406030204" pitchFamily="18" charset="0"/>
                        </a:rPr>
                        <a:t>101	Jones	20</a:t>
                      </a:r>
                    </a:p>
                    <a:p>
                      <a:r>
                        <a:rPr lang="en-IN" sz="1400" dirty="0">
                          <a:solidFill>
                            <a:schemeClr val="bg2"/>
                          </a:solidFill>
                          <a:latin typeface="Cambria" panose="02040503050406030204" pitchFamily="18" charset="0"/>
                          <a:ea typeface="Cambria" panose="02040503050406030204" pitchFamily="18" charset="0"/>
                        </a:rPr>
                        <a:t>102	King	10</a:t>
                      </a:r>
                    </a:p>
                    <a:p>
                      <a:r>
                        <a:rPr lang="en-IN" sz="1400" dirty="0">
                          <a:solidFill>
                            <a:schemeClr val="bg2"/>
                          </a:solidFill>
                          <a:latin typeface="Cambria" panose="02040503050406030204" pitchFamily="18" charset="0"/>
                          <a:ea typeface="Cambria" panose="02040503050406030204" pitchFamily="18" charset="0"/>
                        </a:rPr>
                        <a:t>103	Ivan	20</a:t>
                      </a:r>
                    </a:p>
                    <a:p>
                      <a:r>
                        <a:rPr lang="en-IN" sz="1400" dirty="0">
                          <a:solidFill>
                            <a:schemeClr val="bg2"/>
                          </a:solidFill>
                          <a:latin typeface="Cambria" panose="02040503050406030204" pitchFamily="18" charset="0"/>
                          <a:ea typeface="Cambria" panose="02040503050406030204" pitchFamily="18" charset="0"/>
                        </a:rPr>
                        <a:t>104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30</a:t>
                      </a:r>
                    </a:p>
                  </a:txBody>
                  <a:tcPr/>
                </a:tc>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dept</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deptno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dname</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	HR</a:t>
                      </a:r>
                    </a:p>
                    <a:p>
                      <a:r>
                        <a:rPr lang="en-IN" sz="1400" dirty="0">
                          <a:solidFill>
                            <a:schemeClr val="bg2"/>
                          </a:solidFill>
                          <a:latin typeface="Cambria" panose="02040503050406030204" pitchFamily="18" charset="0"/>
                          <a:ea typeface="Cambria" panose="02040503050406030204" pitchFamily="18" charset="0"/>
                        </a:rPr>
                        <a:t>20	SYSTEM</a:t>
                      </a:r>
                    </a:p>
                    <a:p>
                      <a:r>
                        <a:rPr lang="en-IN" sz="1400" dirty="0">
                          <a:solidFill>
                            <a:schemeClr val="bg2"/>
                          </a:solidFill>
                          <a:latin typeface="Cambria" panose="02040503050406030204" pitchFamily="18" charset="0"/>
                          <a:ea typeface="Cambria" panose="02040503050406030204" pitchFamily="18" charset="0"/>
                        </a:rPr>
                        <a:t>30	MARKETING</a:t>
                      </a:r>
                    </a:p>
                    <a:p>
                      <a:endParaRPr lang="en-IN"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650059470"/>
                  </a:ext>
                </a:extLst>
              </a:tr>
            </a:tbl>
          </a:graphicData>
        </a:graphic>
      </p:graphicFrame>
    </p:spTree>
    <p:extLst>
      <p:ext uri="{BB962C8B-B14F-4D97-AF65-F5344CB8AC3E}">
        <p14:creationId xmlns:p14="http://schemas.microsoft.com/office/powerpoint/2010/main" val="2517397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Sorting and Limiting Data</a:t>
            </a:r>
          </a:p>
        </p:txBody>
      </p:sp>
      <p:graphicFrame>
        <p:nvGraphicFramePr>
          <p:cNvPr id="3" name="Table 2">
            <a:extLst>
              <a:ext uri="{FF2B5EF4-FFF2-40B4-BE49-F238E27FC236}">
                <a16:creationId xmlns:a16="http://schemas.microsoft.com/office/drawing/2014/main" id="{6B5A6889-BA14-B627-C24A-1533593F8D6C}"/>
              </a:ext>
            </a:extLst>
          </p:cNvPr>
          <p:cNvGraphicFramePr>
            <a:graphicFrameLocks noGrp="1"/>
          </p:cNvGraphicFramePr>
          <p:nvPr>
            <p:extLst>
              <p:ext uri="{D42A27DB-BD31-4B8C-83A1-F6EECF244321}">
                <p14:modId xmlns:p14="http://schemas.microsoft.com/office/powerpoint/2010/main" val="1978654421"/>
              </p:ext>
            </p:extLst>
          </p:nvPr>
        </p:nvGraphicFramePr>
        <p:xfrm>
          <a:off x="577174" y="3062139"/>
          <a:ext cx="11037651" cy="2830909"/>
        </p:xfrm>
        <a:graphic>
          <a:graphicData uri="http://schemas.openxmlformats.org/drawingml/2006/table">
            <a:tbl>
              <a:tblPr firstRow="1" firstCol="1" bandRow="1">
                <a:tableStyleId>{073A0DAA-6AF3-43AB-8588-CEC1D06C72B9}</a:tableStyleId>
              </a:tblPr>
              <a:tblGrid>
                <a:gridCol w="1650460">
                  <a:extLst>
                    <a:ext uri="{9D8B030D-6E8A-4147-A177-3AD203B41FA5}">
                      <a16:colId xmlns:a16="http://schemas.microsoft.com/office/drawing/2014/main" val="3329545400"/>
                    </a:ext>
                  </a:extLst>
                </a:gridCol>
                <a:gridCol w="2655651">
                  <a:extLst>
                    <a:ext uri="{9D8B030D-6E8A-4147-A177-3AD203B41FA5}">
                      <a16:colId xmlns:a16="http://schemas.microsoft.com/office/drawing/2014/main" val="3728244800"/>
                    </a:ext>
                  </a:extLst>
                </a:gridCol>
                <a:gridCol w="2500009">
                  <a:extLst>
                    <a:ext uri="{9D8B030D-6E8A-4147-A177-3AD203B41FA5}">
                      <a16:colId xmlns:a16="http://schemas.microsoft.com/office/drawing/2014/main" val="4051182099"/>
                    </a:ext>
                  </a:extLst>
                </a:gridCol>
                <a:gridCol w="4231531">
                  <a:extLst>
                    <a:ext uri="{9D8B030D-6E8A-4147-A177-3AD203B41FA5}">
                      <a16:colId xmlns:a16="http://schemas.microsoft.com/office/drawing/2014/main" val="132965230"/>
                    </a:ext>
                  </a:extLst>
                </a:gridCol>
              </a:tblGrid>
              <a:tr h="323901">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Purpose </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Syntax</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Example</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Output</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extLst>
                  <a:ext uri="{0D108BD9-81ED-4DB2-BD59-A6C34878D82A}">
                    <a16:rowId xmlns:a16="http://schemas.microsoft.com/office/drawing/2014/main" val="2144911795"/>
                  </a:ext>
                </a:extLst>
              </a:tr>
              <a:tr h="2507008">
                <a:tc>
                  <a:txBody>
                    <a:bodyPr/>
                    <a:lstStyle/>
                    <a:p>
                      <a:pPr marL="0" lvl="1" indent="0" algn="ctr">
                        <a:lnSpc>
                          <a:spcPct val="150000"/>
                        </a:lnSpc>
                        <a:buFont typeface="Wingdings" panose="05000000000000000000" pitchFamily="2" charset="2"/>
                        <a:buNone/>
                      </a:pPr>
                      <a:r>
                        <a:rPr lang="en-US" sz="1600" b="1" i="0" u="none" strike="noStrike" cap="none" dirty="0">
                          <a:solidFill>
                            <a:schemeClr val="bg2"/>
                          </a:solidFill>
                          <a:effectLst/>
                          <a:latin typeface="Cambria" panose="02040503050406030204" pitchFamily="18" charset="0"/>
                          <a:ea typeface="Cambria" panose="02040503050406030204" pitchFamily="18" charset="0"/>
                          <a:cs typeface="+mn-cs"/>
                          <a:sym typeface="Arial"/>
                        </a:rPr>
                        <a:t>is used to get a limited number of tuples from a relation.</a:t>
                      </a:r>
                      <a:endParaRPr lang="en-IN" sz="16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algn="ctr">
                        <a:lnSpc>
                          <a:spcPct val="150000"/>
                        </a:lnSpc>
                      </a:pPr>
                      <a:r>
                        <a:rPr lang="en-IN" sz="1400" b="1" dirty="0" err="1">
                          <a:solidFill>
                            <a:schemeClr val="accent6"/>
                          </a:solidFill>
                          <a:latin typeface="Cambria" panose="02040503050406030204" pitchFamily="18" charset="0"/>
                          <a:ea typeface="Cambria" panose="02040503050406030204" pitchFamily="18" charset="0"/>
                        </a:rPr>
                        <a:t>Res_Relation</a:t>
                      </a:r>
                      <a:r>
                        <a:rPr lang="en-IN" sz="1400" b="1" dirty="0">
                          <a:solidFill>
                            <a:schemeClr val="accent6"/>
                          </a:solidFill>
                          <a:latin typeface="Cambria" panose="02040503050406030204" pitchFamily="18" charset="0"/>
                          <a:ea typeface="Cambria" panose="02040503050406030204" pitchFamily="18" charset="0"/>
                        </a:rPr>
                        <a:t> = </a:t>
                      </a:r>
                      <a:r>
                        <a:rPr lang="en-IN" sz="1400" b="1" dirty="0">
                          <a:solidFill>
                            <a:schemeClr val="accent2"/>
                          </a:solidFill>
                          <a:latin typeface="Cambria" panose="02040503050406030204" pitchFamily="18" charset="0"/>
                          <a:ea typeface="Cambria" panose="02040503050406030204" pitchFamily="18" charset="0"/>
                        </a:rPr>
                        <a:t>LIMIT</a:t>
                      </a:r>
                      <a:r>
                        <a:rPr lang="en-IN" sz="1400" b="1" dirty="0">
                          <a:solidFill>
                            <a:schemeClr val="accent6"/>
                          </a:solidFill>
                          <a:latin typeface="Cambria" panose="02040503050406030204" pitchFamily="18" charset="0"/>
                          <a:ea typeface="Cambria" panose="02040503050406030204" pitchFamily="18" charset="0"/>
                        </a:rPr>
                        <a:t> </a:t>
                      </a:r>
                      <a:r>
                        <a:rPr lang="en-IN" sz="1400" b="1" dirty="0">
                          <a:solidFill>
                            <a:schemeClr val="bg2"/>
                          </a:solidFill>
                          <a:latin typeface="Cambria" panose="02040503050406030204" pitchFamily="18" charset="0"/>
                          <a:ea typeface="Cambria" panose="02040503050406030204" pitchFamily="18" charset="0"/>
                        </a:rPr>
                        <a:t>Rel1 </a:t>
                      </a:r>
                      <a:r>
                        <a:rPr lang="en-IN" sz="1400" b="1" dirty="0">
                          <a:solidFill>
                            <a:schemeClr val="accent6"/>
                          </a:solidFill>
                          <a:latin typeface="Cambria" panose="02040503050406030204" pitchFamily="18" charset="0"/>
                          <a:ea typeface="Cambria" panose="02040503050406030204" pitchFamily="18" charset="0"/>
                        </a:rPr>
                        <a:t> </a:t>
                      </a:r>
                      <a:r>
                        <a:rPr lang="en-IN" sz="1400" b="1" dirty="0">
                          <a:solidFill>
                            <a:schemeClr val="bg2"/>
                          </a:solidFill>
                          <a:latin typeface="Cambria" panose="02040503050406030204" pitchFamily="18" charset="0"/>
                          <a:ea typeface="Cambria" panose="02040503050406030204" pitchFamily="18" charset="0"/>
                        </a:rPr>
                        <a:t>Number</a:t>
                      </a:r>
                    </a:p>
                    <a:p>
                      <a:pPr>
                        <a:lnSpc>
                          <a:spcPct val="150000"/>
                        </a:lnSpc>
                        <a:tabLst>
                          <a:tab pos="447675" algn="l"/>
                        </a:tabLst>
                      </a:pPr>
                      <a:r>
                        <a:rPr lang="en-IN" sz="1400" b="1" dirty="0">
                          <a:solidFill>
                            <a:schemeClr val="bg2"/>
                          </a:solidFill>
                          <a:latin typeface="Cambria" panose="02040503050406030204" pitchFamily="18" charset="0"/>
                          <a:ea typeface="Cambria" panose="02040503050406030204" pitchFamily="18" charset="0"/>
                        </a:rPr>
                        <a:t>where</a:t>
                      </a:r>
                    </a:p>
                    <a:p>
                      <a:pPr marL="360363" lvl="3" indent="-360363" algn="just">
                        <a:lnSpc>
                          <a:spcPct val="150000"/>
                        </a:lnSpc>
                        <a:buFont typeface="Wingdings" panose="05000000000000000000" pitchFamily="2" charset="2"/>
                        <a:buChar char="v"/>
                      </a:pPr>
                      <a:r>
                        <a:rPr lang="en-IN" sz="1400" b="1" dirty="0">
                          <a:solidFill>
                            <a:schemeClr val="bg1"/>
                          </a:solidFill>
                          <a:latin typeface="Cambria" panose="02040503050406030204" pitchFamily="18" charset="0"/>
                          <a:ea typeface="Cambria" panose="02040503050406030204" pitchFamily="18" charset="0"/>
                        </a:rPr>
                        <a:t>Rel1</a:t>
                      </a:r>
                      <a:r>
                        <a:rPr lang="en-IN" sz="1400" b="1" dirty="0">
                          <a:solidFill>
                            <a:schemeClr val="bg2"/>
                          </a:solidFill>
                          <a:latin typeface="Cambria" panose="02040503050406030204" pitchFamily="18" charset="0"/>
                          <a:ea typeface="Cambria" panose="02040503050406030204" pitchFamily="18" charset="0"/>
                        </a:rPr>
                        <a:t> is the Relation</a:t>
                      </a:r>
                    </a:p>
                    <a:p>
                      <a:pPr marL="360363" lvl="3" indent="-360363" algn="just">
                        <a:lnSpc>
                          <a:spcPct val="150000"/>
                        </a:lnSpc>
                        <a:buFont typeface="Wingdings" panose="05000000000000000000" pitchFamily="2" charset="2"/>
                        <a:buChar char="v"/>
                      </a:pPr>
                      <a:r>
                        <a:rPr lang="en-IN" sz="1400" b="1" dirty="0">
                          <a:solidFill>
                            <a:schemeClr val="bg1"/>
                          </a:solidFill>
                          <a:latin typeface="Cambria" panose="02040503050406030204" pitchFamily="18" charset="0"/>
                          <a:ea typeface="Cambria" panose="02040503050406030204" pitchFamily="18" charset="0"/>
                        </a:rPr>
                        <a:t>Number</a:t>
                      </a:r>
                      <a:r>
                        <a:rPr lang="en-IN" sz="1400" b="1" dirty="0">
                          <a:solidFill>
                            <a:schemeClr val="bg2"/>
                          </a:solidFill>
                          <a:latin typeface="Cambria" panose="02040503050406030204" pitchFamily="18" charset="0"/>
                          <a:ea typeface="Cambria" panose="02040503050406030204" pitchFamily="18" charset="0"/>
                        </a:rPr>
                        <a:t> is Number of tuples to be displayed</a:t>
                      </a:r>
                    </a:p>
                  </a:txBody>
                  <a:tcPr marL="59411" marR="59411" marT="0" marB="0"/>
                </a:tc>
                <a:tc>
                  <a:txBody>
                    <a:bodyPr/>
                    <a:lstStyle/>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grunt&gt;</a:t>
                      </a:r>
                      <a:r>
                        <a:rPr lang="en-IN" sz="1400" b="1" dirty="0" err="1">
                          <a:solidFill>
                            <a:schemeClr val="bg2"/>
                          </a:solidFill>
                          <a:latin typeface="Cambria" panose="02040503050406030204" pitchFamily="18" charset="0"/>
                          <a:ea typeface="Cambria" panose="02040503050406030204" pitchFamily="18" charset="0"/>
                        </a:rPr>
                        <a:t>Limited_tuples</a:t>
                      </a:r>
                      <a:r>
                        <a:rPr lang="en-IN" sz="1400" b="1" dirty="0">
                          <a:solidFill>
                            <a:schemeClr val="bg2"/>
                          </a:solidFill>
                          <a:latin typeface="Cambria" panose="02040503050406030204" pitchFamily="18" charset="0"/>
                          <a:ea typeface="Cambria" panose="02040503050406030204" pitchFamily="18" charset="0"/>
                        </a:rPr>
                        <a:t> = LIMIT emp 2;</a:t>
                      </a: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Grunt&gt;dump </a:t>
                      </a:r>
                      <a:r>
                        <a:rPr lang="en-IN" sz="1400" b="1" dirty="0" err="1">
                          <a:solidFill>
                            <a:schemeClr val="bg2"/>
                          </a:solidFill>
                          <a:latin typeface="Cambria" panose="02040503050406030204" pitchFamily="18" charset="0"/>
                          <a:ea typeface="Cambria" panose="02040503050406030204" pitchFamily="18" charset="0"/>
                        </a:rPr>
                        <a:t>sorted_names</a:t>
                      </a:r>
                      <a:r>
                        <a:rPr lang="en-IN" sz="1400" b="1" dirty="0">
                          <a:solidFill>
                            <a:schemeClr val="bg2"/>
                          </a:solidFill>
                          <a:latin typeface="Cambria" panose="02040503050406030204" pitchFamily="18" charset="0"/>
                          <a:ea typeface="Cambria" panose="02040503050406030204" pitchFamily="18" charset="0"/>
                        </a:rPr>
                        <a:t>;</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400" b="1" dirty="0">
                        <a:solidFill>
                          <a:schemeClr val="bg2"/>
                        </a:solidFill>
                        <a:latin typeface="Cambria" panose="02040503050406030204" pitchFamily="18" charset="0"/>
                        <a:ea typeface="Cambria" panose="02040503050406030204" pitchFamily="18" charset="0"/>
                      </a:endParaRP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(100	Smith	10)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(101	Jones	20)</a:t>
                      </a:r>
                    </a:p>
                  </a:txBody>
                  <a:tcPr marL="59411" marR="59411" marT="0" marB="0"/>
                </a:tc>
                <a:extLst>
                  <a:ext uri="{0D108BD9-81ED-4DB2-BD59-A6C34878D82A}">
                    <a16:rowId xmlns:a16="http://schemas.microsoft.com/office/drawing/2014/main" val="3962410153"/>
                  </a:ext>
                </a:extLst>
              </a:tr>
            </a:tbl>
          </a:graphicData>
        </a:graphic>
      </p:graphicFrame>
      <p:sp>
        <p:nvSpPr>
          <p:cNvPr id="4" name="Rectangle 3">
            <a:extLst>
              <a:ext uri="{FF2B5EF4-FFF2-40B4-BE49-F238E27FC236}">
                <a16:creationId xmlns:a16="http://schemas.microsoft.com/office/drawing/2014/main" id="{0AC00879-AA28-4347-8F58-B3F5E96206C6}"/>
              </a:ext>
            </a:extLst>
          </p:cNvPr>
          <p:cNvSpPr/>
          <p:nvPr/>
        </p:nvSpPr>
        <p:spPr>
          <a:xfrm>
            <a:off x="1708576" y="1396876"/>
            <a:ext cx="3069430"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LIMIT OPERATOR</a:t>
            </a:r>
          </a:p>
        </p:txBody>
      </p:sp>
      <p:graphicFrame>
        <p:nvGraphicFramePr>
          <p:cNvPr id="6" name="Table 5">
            <a:extLst>
              <a:ext uri="{FF2B5EF4-FFF2-40B4-BE49-F238E27FC236}">
                <a16:creationId xmlns:a16="http://schemas.microsoft.com/office/drawing/2014/main" id="{975A1761-145E-C604-5CC6-F0D7066FEFF8}"/>
              </a:ext>
            </a:extLst>
          </p:cNvPr>
          <p:cNvGraphicFramePr>
            <a:graphicFrameLocks noGrp="1"/>
          </p:cNvGraphicFramePr>
          <p:nvPr/>
        </p:nvGraphicFramePr>
        <p:xfrm>
          <a:off x="6493361" y="964952"/>
          <a:ext cx="5038929" cy="1798320"/>
        </p:xfrm>
        <a:graphic>
          <a:graphicData uri="http://schemas.openxmlformats.org/drawingml/2006/table">
            <a:tbl>
              <a:tblPr firstRow="1" bandRow="1">
                <a:tableStyleId>{073A0DAA-6AF3-43AB-8588-CEC1D06C72B9}</a:tableStyleId>
              </a:tblPr>
              <a:tblGrid>
                <a:gridCol w="2889116">
                  <a:extLst>
                    <a:ext uri="{9D8B030D-6E8A-4147-A177-3AD203B41FA5}">
                      <a16:colId xmlns:a16="http://schemas.microsoft.com/office/drawing/2014/main" val="2734592774"/>
                    </a:ext>
                  </a:extLst>
                </a:gridCol>
                <a:gridCol w="2149813">
                  <a:extLst>
                    <a:ext uri="{9D8B030D-6E8A-4147-A177-3AD203B41FA5}">
                      <a16:colId xmlns:a16="http://schemas.microsoft.com/office/drawing/2014/main" val="466274322"/>
                    </a:ext>
                  </a:extLst>
                </a:gridCol>
              </a:tblGrid>
              <a:tr h="370840">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emp</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eno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ename</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deptno</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100	Smith	10</a:t>
                      </a:r>
                    </a:p>
                    <a:p>
                      <a:r>
                        <a:rPr lang="en-IN" sz="1400" dirty="0">
                          <a:solidFill>
                            <a:schemeClr val="bg2"/>
                          </a:solidFill>
                          <a:latin typeface="Cambria" panose="02040503050406030204" pitchFamily="18" charset="0"/>
                          <a:ea typeface="Cambria" panose="02040503050406030204" pitchFamily="18" charset="0"/>
                        </a:rPr>
                        <a:t>101	Jones	20</a:t>
                      </a:r>
                    </a:p>
                    <a:p>
                      <a:r>
                        <a:rPr lang="en-IN" sz="1400" dirty="0">
                          <a:solidFill>
                            <a:schemeClr val="bg2"/>
                          </a:solidFill>
                          <a:latin typeface="Cambria" panose="02040503050406030204" pitchFamily="18" charset="0"/>
                          <a:ea typeface="Cambria" panose="02040503050406030204" pitchFamily="18" charset="0"/>
                        </a:rPr>
                        <a:t>102	King	10</a:t>
                      </a:r>
                    </a:p>
                    <a:p>
                      <a:r>
                        <a:rPr lang="en-IN" sz="1400" dirty="0">
                          <a:solidFill>
                            <a:schemeClr val="bg2"/>
                          </a:solidFill>
                          <a:latin typeface="Cambria" panose="02040503050406030204" pitchFamily="18" charset="0"/>
                          <a:ea typeface="Cambria" panose="02040503050406030204" pitchFamily="18" charset="0"/>
                        </a:rPr>
                        <a:t>103	Ivan	20</a:t>
                      </a:r>
                    </a:p>
                    <a:p>
                      <a:r>
                        <a:rPr lang="en-IN" sz="1400" dirty="0">
                          <a:solidFill>
                            <a:schemeClr val="bg2"/>
                          </a:solidFill>
                          <a:latin typeface="Cambria" panose="02040503050406030204" pitchFamily="18" charset="0"/>
                          <a:ea typeface="Cambria" panose="02040503050406030204" pitchFamily="18" charset="0"/>
                        </a:rPr>
                        <a:t>104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30</a:t>
                      </a:r>
                    </a:p>
                  </a:txBody>
                  <a:tcPr/>
                </a:tc>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dept</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deptno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dname</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	HR</a:t>
                      </a:r>
                    </a:p>
                    <a:p>
                      <a:r>
                        <a:rPr lang="en-IN" sz="1400" dirty="0">
                          <a:solidFill>
                            <a:schemeClr val="bg2"/>
                          </a:solidFill>
                          <a:latin typeface="Cambria" panose="02040503050406030204" pitchFamily="18" charset="0"/>
                          <a:ea typeface="Cambria" panose="02040503050406030204" pitchFamily="18" charset="0"/>
                        </a:rPr>
                        <a:t>20	SYSTEM</a:t>
                      </a:r>
                    </a:p>
                    <a:p>
                      <a:r>
                        <a:rPr lang="en-IN" sz="1400" dirty="0">
                          <a:solidFill>
                            <a:schemeClr val="bg2"/>
                          </a:solidFill>
                          <a:latin typeface="Cambria" panose="02040503050406030204" pitchFamily="18" charset="0"/>
                          <a:ea typeface="Cambria" panose="02040503050406030204" pitchFamily="18" charset="0"/>
                        </a:rPr>
                        <a:t>30	MARKETING</a:t>
                      </a:r>
                    </a:p>
                    <a:p>
                      <a:endParaRPr lang="en-IN"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650059470"/>
                  </a:ext>
                </a:extLst>
              </a:tr>
            </a:tbl>
          </a:graphicData>
        </a:graphic>
      </p:graphicFrame>
    </p:spTree>
    <p:extLst>
      <p:ext uri="{BB962C8B-B14F-4D97-AF65-F5344CB8AC3E}">
        <p14:creationId xmlns:p14="http://schemas.microsoft.com/office/powerpoint/2010/main" val="3899173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Combining and Splitting Data</a:t>
            </a:r>
          </a:p>
        </p:txBody>
      </p:sp>
      <p:graphicFrame>
        <p:nvGraphicFramePr>
          <p:cNvPr id="3" name="Table 2">
            <a:extLst>
              <a:ext uri="{FF2B5EF4-FFF2-40B4-BE49-F238E27FC236}">
                <a16:creationId xmlns:a16="http://schemas.microsoft.com/office/drawing/2014/main" id="{6B5A6889-BA14-B627-C24A-1533593F8D6C}"/>
              </a:ext>
            </a:extLst>
          </p:cNvPr>
          <p:cNvGraphicFramePr>
            <a:graphicFrameLocks noGrp="1"/>
          </p:cNvGraphicFramePr>
          <p:nvPr>
            <p:extLst>
              <p:ext uri="{D42A27DB-BD31-4B8C-83A1-F6EECF244321}">
                <p14:modId xmlns:p14="http://schemas.microsoft.com/office/powerpoint/2010/main" val="2970788887"/>
              </p:ext>
            </p:extLst>
          </p:nvPr>
        </p:nvGraphicFramePr>
        <p:xfrm>
          <a:off x="577174" y="3062139"/>
          <a:ext cx="11037651" cy="2830909"/>
        </p:xfrm>
        <a:graphic>
          <a:graphicData uri="http://schemas.openxmlformats.org/drawingml/2006/table">
            <a:tbl>
              <a:tblPr firstRow="1" firstCol="1" bandRow="1">
                <a:tableStyleId>{073A0DAA-6AF3-43AB-8588-CEC1D06C72B9}</a:tableStyleId>
              </a:tblPr>
              <a:tblGrid>
                <a:gridCol w="1650460">
                  <a:extLst>
                    <a:ext uri="{9D8B030D-6E8A-4147-A177-3AD203B41FA5}">
                      <a16:colId xmlns:a16="http://schemas.microsoft.com/office/drawing/2014/main" val="3329545400"/>
                    </a:ext>
                  </a:extLst>
                </a:gridCol>
                <a:gridCol w="2655651">
                  <a:extLst>
                    <a:ext uri="{9D8B030D-6E8A-4147-A177-3AD203B41FA5}">
                      <a16:colId xmlns:a16="http://schemas.microsoft.com/office/drawing/2014/main" val="3728244800"/>
                    </a:ext>
                  </a:extLst>
                </a:gridCol>
                <a:gridCol w="2500009">
                  <a:extLst>
                    <a:ext uri="{9D8B030D-6E8A-4147-A177-3AD203B41FA5}">
                      <a16:colId xmlns:a16="http://schemas.microsoft.com/office/drawing/2014/main" val="4051182099"/>
                    </a:ext>
                  </a:extLst>
                </a:gridCol>
                <a:gridCol w="4231531">
                  <a:extLst>
                    <a:ext uri="{9D8B030D-6E8A-4147-A177-3AD203B41FA5}">
                      <a16:colId xmlns:a16="http://schemas.microsoft.com/office/drawing/2014/main" val="132965230"/>
                    </a:ext>
                  </a:extLst>
                </a:gridCol>
              </a:tblGrid>
              <a:tr h="323901">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Purpose </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Syntax</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Example</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Output</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extLst>
                  <a:ext uri="{0D108BD9-81ED-4DB2-BD59-A6C34878D82A}">
                    <a16:rowId xmlns:a16="http://schemas.microsoft.com/office/drawing/2014/main" val="2144911795"/>
                  </a:ext>
                </a:extLst>
              </a:tr>
              <a:tr h="2507008">
                <a:tc>
                  <a:txBody>
                    <a:bodyPr/>
                    <a:lstStyle/>
                    <a:p>
                      <a:pPr marL="0" lvl="1" indent="0" algn="ctr">
                        <a:lnSpc>
                          <a:spcPct val="150000"/>
                        </a:lnSpc>
                        <a:buFont typeface="Wingdings" panose="05000000000000000000" pitchFamily="2" charset="2"/>
                        <a:buNone/>
                      </a:pPr>
                      <a:r>
                        <a:rPr lang="en-US" sz="1600" b="1" i="0" u="none" strike="noStrike" cap="none" dirty="0">
                          <a:solidFill>
                            <a:schemeClr val="bg2"/>
                          </a:solidFill>
                          <a:effectLst/>
                          <a:latin typeface="Cambria" panose="02040503050406030204" pitchFamily="18" charset="0"/>
                          <a:ea typeface="Cambria" panose="02040503050406030204" pitchFamily="18" charset="0"/>
                          <a:cs typeface="+mn-cs"/>
                          <a:sym typeface="Arial"/>
                        </a:rPr>
                        <a:t>is used to combine 2 or more relations into one</a:t>
                      </a:r>
                      <a:endParaRPr lang="en-IN" sz="16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algn="ctr">
                        <a:lnSpc>
                          <a:spcPct val="150000"/>
                        </a:lnSpc>
                      </a:pPr>
                      <a:r>
                        <a:rPr lang="en-IN" sz="1400" b="1" dirty="0" err="1">
                          <a:solidFill>
                            <a:schemeClr val="accent6"/>
                          </a:solidFill>
                          <a:latin typeface="Cambria" panose="02040503050406030204" pitchFamily="18" charset="0"/>
                          <a:ea typeface="Cambria" panose="02040503050406030204" pitchFamily="18" charset="0"/>
                        </a:rPr>
                        <a:t>Res_Relation</a:t>
                      </a:r>
                      <a:r>
                        <a:rPr lang="en-IN" sz="1400" b="1" dirty="0">
                          <a:solidFill>
                            <a:schemeClr val="accent6"/>
                          </a:solidFill>
                          <a:latin typeface="Cambria" panose="02040503050406030204" pitchFamily="18" charset="0"/>
                          <a:ea typeface="Cambria" panose="02040503050406030204" pitchFamily="18" charset="0"/>
                        </a:rPr>
                        <a:t> =</a:t>
                      </a:r>
                    </a:p>
                    <a:p>
                      <a:pPr algn="ctr">
                        <a:lnSpc>
                          <a:spcPct val="150000"/>
                        </a:lnSpc>
                      </a:pPr>
                      <a:r>
                        <a:rPr lang="en-IN" sz="1400" b="1" dirty="0">
                          <a:solidFill>
                            <a:schemeClr val="accent6"/>
                          </a:solidFill>
                          <a:latin typeface="Cambria" panose="02040503050406030204" pitchFamily="18" charset="0"/>
                          <a:ea typeface="Cambria" panose="02040503050406030204" pitchFamily="18" charset="0"/>
                        </a:rPr>
                        <a:t>UNION  </a:t>
                      </a:r>
                      <a:r>
                        <a:rPr lang="en-IN" sz="1400" b="1" dirty="0">
                          <a:solidFill>
                            <a:schemeClr val="bg2"/>
                          </a:solidFill>
                          <a:latin typeface="Cambria" panose="02040503050406030204" pitchFamily="18" charset="0"/>
                          <a:ea typeface="Cambria" panose="02040503050406030204" pitchFamily="18" charset="0"/>
                        </a:rPr>
                        <a:t>Rel1,Rel2</a:t>
                      </a:r>
                    </a:p>
                    <a:p>
                      <a:pPr>
                        <a:lnSpc>
                          <a:spcPct val="150000"/>
                        </a:lnSpc>
                        <a:tabLst>
                          <a:tab pos="447675" algn="l"/>
                        </a:tabLst>
                      </a:pPr>
                      <a:r>
                        <a:rPr lang="en-IN" sz="1400" b="1" dirty="0">
                          <a:solidFill>
                            <a:schemeClr val="bg2"/>
                          </a:solidFill>
                          <a:latin typeface="Cambria" panose="02040503050406030204" pitchFamily="18" charset="0"/>
                          <a:ea typeface="Cambria" panose="02040503050406030204" pitchFamily="18" charset="0"/>
                        </a:rPr>
                        <a:t>where</a:t>
                      </a:r>
                    </a:p>
                    <a:p>
                      <a:pPr marL="360363" lvl="3" indent="-360363" algn="just">
                        <a:lnSpc>
                          <a:spcPct val="150000"/>
                        </a:lnSpc>
                        <a:buFont typeface="Wingdings" panose="05000000000000000000" pitchFamily="2" charset="2"/>
                        <a:buChar char="v"/>
                      </a:pPr>
                      <a:r>
                        <a:rPr lang="en-IN" sz="1400" b="1" dirty="0">
                          <a:solidFill>
                            <a:schemeClr val="bg1"/>
                          </a:solidFill>
                          <a:latin typeface="Cambria" panose="02040503050406030204" pitchFamily="18" charset="0"/>
                          <a:ea typeface="Cambria" panose="02040503050406030204" pitchFamily="18" charset="0"/>
                        </a:rPr>
                        <a:t>Rel1</a:t>
                      </a:r>
                      <a:r>
                        <a:rPr lang="en-IN" sz="1400" b="1" dirty="0">
                          <a:solidFill>
                            <a:schemeClr val="bg2"/>
                          </a:solidFill>
                          <a:latin typeface="Cambria" panose="02040503050406030204" pitchFamily="18" charset="0"/>
                          <a:ea typeface="Cambria" panose="02040503050406030204" pitchFamily="18" charset="0"/>
                        </a:rPr>
                        <a:t> is the First Relation</a:t>
                      </a:r>
                    </a:p>
                    <a:p>
                      <a:pPr marL="360363" lvl="3" indent="-360363" algn="just">
                        <a:lnSpc>
                          <a:spcPct val="150000"/>
                        </a:lnSpc>
                        <a:buFont typeface="Wingdings" panose="05000000000000000000" pitchFamily="2" charset="2"/>
                        <a:buChar char="v"/>
                      </a:pPr>
                      <a:r>
                        <a:rPr lang="en-IN" sz="1400" b="1" dirty="0">
                          <a:solidFill>
                            <a:schemeClr val="bg1"/>
                          </a:solidFill>
                          <a:latin typeface="Cambria" panose="02040503050406030204" pitchFamily="18" charset="0"/>
                          <a:ea typeface="Cambria" panose="02040503050406030204" pitchFamily="18" charset="0"/>
                        </a:rPr>
                        <a:t>Rel2 </a:t>
                      </a:r>
                      <a:r>
                        <a:rPr lang="en-IN" sz="1400" b="1" dirty="0">
                          <a:solidFill>
                            <a:schemeClr val="bg2"/>
                          </a:solidFill>
                          <a:latin typeface="Cambria" panose="02040503050406030204" pitchFamily="18" charset="0"/>
                          <a:ea typeface="Cambria" panose="02040503050406030204" pitchFamily="18" charset="0"/>
                        </a:rPr>
                        <a:t>is the Second Relation</a:t>
                      </a:r>
                    </a:p>
                  </a:txBody>
                  <a:tcPr marL="59411" marR="59411" marT="0" marB="0"/>
                </a:tc>
                <a:tc>
                  <a:txBody>
                    <a:bodyPr/>
                    <a:lstStyle/>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grunt&gt;</a:t>
                      </a:r>
                      <a:r>
                        <a:rPr lang="en-IN" sz="1400" b="1" dirty="0" err="1">
                          <a:solidFill>
                            <a:schemeClr val="bg2"/>
                          </a:solidFill>
                          <a:latin typeface="Cambria" panose="02040503050406030204" pitchFamily="18" charset="0"/>
                          <a:ea typeface="Cambria" panose="02040503050406030204" pitchFamily="18" charset="0"/>
                        </a:rPr>
                        <a:t>combined_rels</a:t>
                      </a:r>
                      <a:r>
                        <a:rPr lang="en-IN" sz="1400" b="1" dirty="0">
                          <a:solidFill>
                            <a:schemeClr val="bg2"/>
                          </a:solidFill>
                          <a:latin typeface="Cambria" panose="02040503050406030204" pitchFamily="18" charset="0"/>
                          <a:ea typeface="Cambria" panose="02040503050406030204" pitchFamily="18" charset="0"/>
                        </a:rPr>
                        <a:t> =</a:t>
                      </a:r>
                    </a:p>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UNION </a:t>
                      </a:r>
                      <a:r>
                        <a:rPr lang="en-IN" sz="1400" b="1" dirty="0" err="1">
                          <a:solidFill>
                            <a:schemeClr val="bg2"/>
                          </a:solidFill>
                          <a:latin typeface="Cambria" panose="02040503050406030204" pitchFamily="18" charset="0"/>
                          <a:ea typeface="Cambria" panose="02040503050406030204" pitchFamily="18" charset="0"/>
                        </a:rPr>
                        <a:t>emp,dept</a:t>
                      </a:r>
                      <a:r>
                        <a:rPr lang="en-IN" sz="1400" b="1" dirty="0">
                          <a:solidFill>
                            <a:schemeClr val="bg2"/>
                          </a:solidFill>
                          <a:latin typeface="Cambria" panose="02040503050406030204" pitchFamily="18" charset="0"/>
                          <a:ea typeface="Cambria" panose="02040503050406030204" pitchFamily="18" charset="0"/>
                        </a:rPr>
                        <a:t>;</a:t>
                      </a: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p>
                      <a:pPr>
                        <a:lnSpc>
                          <a:spcPct val="150000"/>
                        </a:lnSpc>
                        <a:tabLst>
                          <a:tab pos="534988" algn="l"/>
                        </a:tabLst>
                      </a:pPr>
                      <a:endParaRPr lang="en-IN" sz="14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Grunt&gt;dump </a:t>
                      </a:r>
                      <a:r>
                        <a:rPr lang="en-IN" sz="1400" b="1" dirty="0" err="1">
                          <a:solidFill>
                            <a:schemeClr val="bg2"/>
                          </a:solidFill>
                          <a:latin typeface="Cambria" panose="02040503050406030204" pitchFamily="18" charset="0"/>
                          <a:ea typeface="Cambria" panose="02040503050406030204" pitchFamily="18" charset="0"/>
                        </a:rPr>
                        <a:t>combined_rels</a:t>
                      </a:r>
                      <a:r>
                        <a:rPr lang="en-IN" sz="1400" b="1" dirty="0">
                          <a:solidFill>
                            <a:schemeClr val="bg2"/>
                          </a:solidFill>
                          <a:latin typeface="Cambria" panose="02040503050406030204" pitchFamily="18" charset="0"/>
                          <a:ea typeface="Cambria" panose="02040503050406030204" pitchFamily="18" charset="0"/>
                        </a:rPr>
                        <a:t>;</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400" b="1" dirty="0">
                        <a:solidFill>
                          <a:schemeClr val="bg2"/>
                        </a:solidFill>
                        <a:latin typeface="Cambria" panose="02040503050406030204" pitchFamily="18" charset="0"/>
                        <a:ea typeface="Cambria" panose="02040503050406030204" pitchFamily="18" charset="0"/>
                      </a:endParaRP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(100	Smith	10)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(101	Jones	20)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(102	King	10)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(103	Ivan	20)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(104	Korth	30)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	HR)</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(20	SYSTEM)</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(30	MARKETING)</a:t>
                      </a:r>
                    </a:p>
                  </a:txBody>
                  <a:tcPr marL="59411" marR="59411" marT="0" marB="0"/>
                </a:tc>
                <a:extLst>
                  <a:ext uri="{0D108BD9-81ED-4DB2-BD59-A6C34878D82A}">
                    <a16:rowId xmlns:a16="http://schemas.microsoft.com/office/drawing/2014/main" val="3962410153"/>
                  </a:ext>
                </a:extLst>
              </a:tr>
            </a:tbl>
          </a:graphicData>
        </a:graphic>
      </p:graphicFrame>
      <p:sp>
        <p:nvSpPr>
          <p:cNvPr id="4" name="Rectangle 3">
            <a:extLst>
              <a:ext uri="{FF2B5EF4-FFF2-40B4-BE49-F238E27FC236}">
                <a16:creationId xmlns:a16="http://schemas.microsoft.com/office/drawing/2014/main" id="{0AC00879-AA28-4347-8F58-B3F5E96206C6}"/>
              </a:ext>
            </a:extLst>
          </p:cNvPr>
          <p:cNvSpPr/>
          <p:nvPr/>
        </p:nvSpPr>
        <p:spPr>
          <a:xfrm>
            <a:off x="1841415" y="1499973"/>
            <a:ext cx="3192862"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UNION OPERATOR</a:t>
            </a:r>
          </a:p>
        </p:txBody>
      </p:sp>
      <p:graphicFrame>
        <p:nvGraphicFramePr>
          <p:cNvPr id="6" name="Table 5">
            <a:extLst>
              <a:ext uri="{FF2B5EF4-FFF2-40B4-BE49-F238E27FC236}">
                <a16:creationId xmlns:a16="http://schemas.microsoft.com/office/drawing/2014/main" id="{975A1761-145E-C604-5CC6-F0D7066FEFF8}"/>
              </a:ext>
            </a:extLst>
          </p:cNvPr>
          <p:cNvGraphicFramePr>
            <a:graphicFrameLocks noGrp="1"/>
          </p:cNvGraphicFramePr>
          <p:nvPr/>
        </p:nvGraphicFramePr>
        <p:xfrm>
          <a:off x="6493361" y="964952"/>
          <a:ext cx="5038929" cy="1798320"/>
        </p:xfrm>
        <a:graphic>
          <a:graphicData uri="http://schemas.openxmlformats.org/drawingml/2006/table">
            <a:tbl>
              <a:tblPr firstRow="1" bandRow="1">
                <a:tableStyleId>{073A0DAA-6AF3-43AB-8588-CEC1D06C72B9}</a:tableStyleId>
              </a:tblPr>
              <a:tblGrid>
                <a:gridCol w="2889116">
                  <a:extLst>
                    <a:ext uri="{9D8B030D-6E8A-4147-A177-3AD203B41FA5}">
                      <a16:colId xmlns:a16="http://schemas.microsoft.com/office/drawing/2014/main" val="2734592774"/>
                    </a:ext>
                  </a:extLst>
                </a:gridCol>
                <a:gridCol w="2149813">
                  <a:extLst>
                    <a:ext uri="{9D8B030D-6E8A-4147-A177-3AD203B41FA5}">
                      <a16:colId xmlns:a16="http://schemas.microsoft.com/office/drawing/2014/main" val="466274322"/>
                    </a:ext>
                  </a:extLst>
                </a:gridCol>
              </a:tblGrid>
              <a:tr h="370840">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emp</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eno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ename</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deptno</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100	Smith	10</a:t>
                      </a:r>
                    </a:p>
                    <a:p>
                      <a:r>
                        <a:rPr lang="en-IN" sz="1400" dirty="0">
                          <a:solidFill>
                            <a:schemeClr val="bg2"/>
                          </a:solidFill>
                          <a:latin typeface="Cambria" panose="02040503050406030204" pitchFamily="18" charset="0"/>
                          <a:ea typeface="Cambria" panose="02040503050406030204" pitchFamily="18" charset="0"/>
                        </a:rPr>
                        <a:t>101	Jones	20</a:t>
                      </a:r>
                    </a:p>
                    <a:p>
                      <a:r>
                        <a:rPr lang="en-IN" sz="1400" dirty="0">
                          <a:solidFill>
                            <a:schemeClr val="bg2"/>
                          </a:solidFill>
                          <a:latin typeface="Cambria" panose="02040503050406030204" pitchFamily="18" charset="0"/>
                          <a:ea typeface="Cambria" panose="02040503050406030204" pitchFamily="18" charset="0"/>
                        </a:rPr>
                        <a:t>102	King	10</a:t>
                      </a:r>
                    </a:p>
                    <a:p>
                      <a:r>
                        <a:rPr lang="en-IN" sz="1400" dirty="0">
                          <a:solidFill>
                            <a:schemeClr val="bg2"/>
                          </a:solidFill>
                          <a:latin typeface="Cambria" panose="02040503050406030204" pitchFamily="18" charset="0"/>
                          <a:ea typeface="Cambria" panose="02040503050406030204" pitchFamily="18" charset="0"/>
                        </a:rPr>
                        <a:t>103	Ivan	20</a:t>
                      </a:r>
                    </a:p>
                    <a:p>
                      <a:r>
                        <a:rPr lang="en-IN" sz="1400" dirty="0">
                          <a:solidFill>
                            <a:schemeClr val="bg2"/>
                          </a:solidFill>
                          <a:latin typeface="Cambria" panose="02040503050406030204" pitchFamily="18" charset="0"/>
                          <a:ea typeface="Cambria" panose="02040503050406030204" pitchFamily="18" charset="0"/>
                        </a:rPr>
                        <a:t>104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30</a:t>
                      </a:r>
                    </a:p>
                  </a:txBody>
                  <a:tcPr/>
                </a:tc>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dept</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deptno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dname</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	HR</a:t>
                      </a:r>
                    </a:p>
                    <a:p>
                      <a:r>
                        <a:rPr lang="en-IN" sz="1400" dirty="0">
                          <a:solidFill>
                            <a:schemeClr val="bg2"/>
                          </a:solidFill>
                          <a:latin typeface="Cambria" panose="02040503050406030204" pitchFamily="18" charset="0"/>
                          <a:ea typeface="Cambria" panose="02040503050406030204" pitchFamily="18" charset="0"/>
                        </a:rPr>
                        <a:t>20	SYSTEM</a:t>
                      </a:r>
                    </a:p>
                    <a:p>
                      <a:r>
                        <a:rPr lang="en-IN" sz="1400" dirty="0">
                          <a:solidFill>
                            <a:schemeClr val="bg2"/>
                          </a:solidFill>
                          <a:latin typeface="Cambria" panose="02040503050406030204" pitchFamily="18" charset="0"/>
                          <a:ea typeface="Cambria" panose="02040503050406030204" pitchFamily="18" charset="0"/>
                        </a:rPr>
                        <a:t>30	MARKETING</a:t>
                      </a:r>
                    </a:p>
                    <a:p>
                      <a:endParaRPr lang="en-IN"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650059470"/>
                  </a:ext>
                </a:extLst>
              </a:tr>
            </a:tbl>
          </a:graphicData>
        </a:graphic>
      </p:graphicFrame>
    </p:spTree>
    <p:extLst>
      <p:ext uri="{BB962C8B-B14F-4D97-AF65-F5344CB8AC3E}">
        <p14:creationId xmlns:p14="http://schemas.microsoft.com/office/powerpoint/2010/main" val="2825391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7" name="TextBox 6">
            <a:extLst>
              <a:ext uri="{FF2B5EF4-FFF2-40B4-BE49-F238E27FC236}">
                <a16:creationId xmlns:a16="http://schemas.microsoft.com/office/drawing/2014/main" id="{F0D4D023-187F-1C04-97A2-8DA6D64A0D55}"/>
              </a:ext>
            </a:extLst>
          </p:cNvPr>
          <p:cNvSpPr txBox="1"/>
          <p:nvPr/>
        </p:nvSpPr>
        <p:spPr>
          <a:xfrm>
            <a:off x="476655" y="496111"/>
            <a:ext cx="11238690" cy="369332"/>
          </a:xfrm>
          <a:prstGeom prst="rect">
            <a:avLst/>
          </a:prstGeom>
          <a:solidFill>
            <a:schemeClr val="accent4">
              <a:lumMod val="60000"/>
              <a:lumOff val="40000"/>
            </a:schemeClr>
          </a:solidFill>
        </p:spPr>
        <p:txBody>
          <a:bodyPr wrap="square" rtlCol="0">
            <a:spAutoFit/>
          </a:bodyPr>
          <a:lstStyle/>
          <a:p>
            <a:endParaRPr lang="en-IN" dirty="0"/>
          </a:p>
        </p:txBody>
      </p:sp>
      <p:sp>
        <p:nvSpPr>
          <p:cNvPr id="6" name="TextBox 5">
            <a:extLst>
              <a:ext uri="{FF2B5EF4-FFF2-40B4-BE49-F238E27FC236}">
                <a16:creationId xmlns:a16="http://schemas.microsoft.com/office/drawing/2014/main" id="{16EF5D70-6AAC-EB83-2321-9847B939038F}"/>
              </a:ext>
            </a:extLst>
          </p:cNvPr>
          <p:cNvSpPr txBox="1"/>
          <p:nvPr/>
        </p:nvSpPr>
        <p:spPr>
          <a:xfrm>
            <a:off x="476655" y="496111"/>
            <a:ext cx="11177081" cy="4903009"/>
          </a:xfrm>
          <a:prstGeom prst="rect">
            <a:avLst/>
          </a:prstGeom>
          <a:noFill/>
        </p:spPr>
        <p:txBody>
          <a:bodyPr wrap="square" rtlCol="0">
            <a:spAutoFit/>
          </a:bodyPr>
          <a:lstStyle/>
          <a:p>
            <a:r>
              <a:rPr lang="en-IN" dirty="0">
                <a:solidFill>
                  <a:schemeClr val="bg2"/>
                </a:solidFill>
                <a:latin typeface="Cambria" panose="02040503050406030204" pitchFamily="18" charset="0"/>
                <a:ea typeface="Cambria" panose="02040503050406030204" pitchFamily="18" charset="0"/>
              </a:rPr>
              <a:t>1)   PIG</a:t>
            </a:r>
          </a:p>
          <a:p>
            <a:pPr marL="285750" indent="-285750" algn="just">
              <a:lnSpc>
                <a:spcPct val="150000"/>
              </a:lnSpc>
              <a:buFont typeface="Wingdings" panose="05000000000000000000" pitchFamily="2" charset="2"/>
              <a:buChar char="v"/>
            </a:pPr>
            <a:r>
              <a:rPr lang="en-US" b="0" i="0" dirty="0">
                <a:solidFill>
                  <a:srgbClr val="273239"/>
                </a:solidFill>
                <a:effectLst/>
                <a:latin typeface="Cambria" panose="02040503050406030204" pitchFamily="18" charset="0"/>
                <a:ea typeface="Cambria" panose="02040503050406030204" pitchFamily="18" charset="0"/>
              </a:rPr>
              <a:t>Pig is a high-level platform or </a:t>
            </a:r>
            <a:r>
              <a:rPr lang="en-US" b="1" i="0" dirty="0">
                <a:solidFill>
                  <a:srgbClr val="FF0000"/>
                </a:solidFill>
                <a:effectLst/>
                <a:latin typeface="Cambria" panose="02040503050406030204" pitchFamily="18" charset="0"/>
                <a:ea typeface="Cambria" panose="02040503050406030204" pitchFamily="18" charset="0"/>
              </a:rPr>
              <a:t>tool which is used to process the large datasets. </a:t>
            </a:r>
          </a:p>
          <a:p>
            <a:pPr marL="285750" indent="-285750" algn="just">
              <a:lnSpc>
                <a:spcPct val="150000"/>
              </a:lnSpc>
              <a:buFont typeface="Wingdings" panose="05000000000000000000" pitchFamily="2" charset="2"/>
              <a:buChar char="v"/>
            </a:pPr>
            <a:r>
              <a:rPr lang="en-US" b="0" i="0" dirty="0">
                <a:solidFill>
                  <a:srgbClr val="273239"/>
                </a:solidFill>
                <a:effectLst/>
                <a:latin typeface="Cambria" panose="02040503050406030204" pitchFamily="18" charset="0"/>
                <a:ea typeface="Cambria" panose="02040503050406030204" pitchFamily="18" charset="0"/>
              </a:rPr>
              <a:t>It </a:t>
            </a:r>
            <a:r>
              <a:rPr lang="en-US" b="1" i="0" dirty="0">
                <a:solidFill>
                  <a:srgbClr val="FF0000"/>
                </a:solidFill>
                <a:effectLst/>
                <a:latin typeface="Cambria" panose="02040503050406030204" pitchFamily="18" charset="0"/>
                <a:ea typeface="Cambria" panose="02040503050406030204" pitchFamily="18" charset="0"/>
              </a:rPr>
              <a:t>provides a high-level of abstraction for processing </a:t>
            </a:r>
            <a:r>
              <a:rPr lang="en-US" b="0" i="0" dirty="0">
                <a:solidFill>
                  <a:srgbClr val="273239"/>
                </a:solidFill>
                <a:effectLst/>
                <a:latin typeface="Cambria" panose="02040503050406030204" pitchFamily="18" charset="0"/>
                <a:ea typeface="Cambria" panose="02040503050406030204" pitchFamily="18" charset="0"/>
              </a:rPr>
              <a:t>over the MapReduce.</a:t>
            </a:r>
          </a:p>
          <a:p>
            <a:pPr marL="285750" indent="-285750" algn="just">
              <a:lnSpc>
                <a:spcPct val="150000"/>
              </a:lnSpc>
              <a:buFont typeface="Wingdings" panose="05000000000000000000" pitchFamily="2" charset="2"/>
              <a:buChar char="v"/>
            </a:pPr>
            <a:r>
              <a:rPr lang="en-US" b="1" i="1" dirty="0">
                <a:solidFill>
                  <a:srgbClr val="273239"/>
                </a:solidFill>
                <a:effectLst/>
                <a:latin typeface="Cambria" panose="02040503050406030204" pitchFamily="18" charset="0"/>
                <a:ea typeface="Cambria" panose="02040503050406030204" pitchFamily="18" charset="0"/>
              </a:rPr>
              <a:t> It provides a high-level scripting language, known as Pig Latin which is used to develop the data analysis codes. </a:t>
            </a:r>
          </a:p>
          <a:p>
            <a:pPr marL="285750" indent="-285750" algn="just">
              <a:lnSpc>
                <a:spcPct val="150000"/>
              </a:lnSpc>
              <a:buFont typeface="Wingdings" panose="05000000000000000000" pitchFamily="2" charset="2"/>
              <a:buChar char="v"/>
            </a:pPr>
            <a:r>
              <a:rPr lang="en-US" b="0" i="0" dirty="0">
                <a:solidFill>
                  <a:srgbClr val="273239"/>
                </a:solidFill>
                <a:effectLst/>
                <a:latin typeface="Cambria" panose="02040503050406030204" pitchFamily="18" charset="0"/>
                <a:ea typeface="Cambria" panose="02040503050406030204" pitchFamily="18" charset="0"/>
              </a:rPr>
              <a:t>First, to process the data which is stored in the HDFS, the programmers will write the scripts using the Pig Latin Language. </a:t>
            </a:r>
          </a:p>
          <a:p>
            <a:pPr marL="285750" indent="-285750" algn="just">
              <a:lnSpc>
                <a:spcPct val="150000"/>
              </a:lnSpc>
              <a:buFont typeface="Wingdings" panose="05000000000000000000" pitchFamily="2" charset="2"/>
              <a:buChar char="v"/>
            </a:pPr>
            <a:r>
              <a:rPr lang="en-US" b="0" i="0" dirty="0">
                <a:solidFill>
                  <a:srgbClr val="273239"/>
                </a:solidFill>
                <a:effectLst/>
                <a:latin typeface="Cambria" panose="02040503050406030204" pitchFamily="18" charset="0"/>
                <a:ea typeface="Cambria" panose="02040503050406030204" pitchFamily="18" charset="0"/>
              </a:rPr>
              <a:t>Internally </a:t>
            </a:r>
            <a:r>
              <a:rPr lang="en-US" b="0" i="1" dirty="0">
                <a:solidFill>
                  <a:srgbClr val="273239"/>
                </a:solidFill>
                <a:effectLst/>
                <a:latin typeface="Cambria" panose="02040503050406030204" pitchFamily="18" charset="0"/>
                <a:ea typeface="Cambria" panose="02040503050406030204" pitchFamily="18" charset="0"/>
              </a:rPr>
              <a:t>Pig Engine</a:t>
            </a:r>
            <a:r>
              <a:rPr lang="en-US" b="0" i="0" dirty="0">
                <a:solidFill>
                  <a:srgbClr val="273239"/>
                </a:solidFill>
                <a:effectLst/>
                <a:latin typeface="Cambria" panose="02040503050406030204" pitchFamily="18" charset="0"/>
                <a:ea typeface="Cambria" panose="02040503050406030204" pitchFamily="18" charset="0"/>
              </a:rPr>
              <a:t>(a component of Apache Pig) converted all these scripts into a specific map and reduce task. </a:t>
            </a:r>
          </a:p>
          <a:p>
            <a:pPr marL="285750" indent="-285750" algn="just">
              <a:lnSpc>
                <a:spcPct val="150000"/>
              </a:lnSpc>
              <a:buFont typeface="Wingdings" panose="05000000000000000000" pitchFamily="2" charset="2"/>
              <a:buChar char="v"/>
            </a:pPr>
            <a:r>
              <a:rPr lang="en-US" b="0" i="0" dirty="0">
                <a:solidFill>
                  <a:srgbClr val="273239"/>
                </a:solidFill>
                <a:effectLst/>
                <a:latin typeface="Cambria" panose="02040503050406030204" pitchFamily="18" charset="0"/>
                <a:ea typeface="Cambria" panose="02040503050406030204" pitchFamily="18" charset="0"/>
              </a:rPr>
              <a:t>But these are not visible to the programmers in order to provide a high-level of abstraction. </a:t>
            </a:r>
          </a:p>
          <a:p>
            <a:pPr marL="285750" indent="-285750" algn="just">
              <a:lnSpc>
                <a:spcPct val="150000"/>
              </a:lnSpc>
              <a:buFont typeface="Wingdings" panose="05000000000000000000" pitchFamily="2" charset="2"/>
              <a:buChar char="v"/>
            </a:pPr>
            <a:r>
              <a:rPr lang="en-US" b="0" i="0" dirty="0">
                <a:solidFill>
                  <a:srgbClr val="273239"/>
                </a:solidFill>
                <a:effectLst/>
                <a:latin typeface="Cambria" panose="02040503050406030204" pitchFamily="18" charset="0"/>
                <a:ea typeface="Cambria" panose="02040503050406030204" pitchFamily="18" charset="0"/>
              </a:rPr>
              <a:t>Pig Latin and Pig Engine are the two main components of the Apache Pig tool. </a:t>
            </a:r>
          </a:p>
          <a:p>
            <a:pPr marL="285750" indent="-285750" algn="just">
              <a:lnSpc>
                <a:spcPct val="150000"/>
              </a:lnSpc>
              <a:buFont typeface="Wingdings" panose="05000000000000000000" pitchFamily="2" charset="2"/>
              <a:buChar char="v"/>
            </a:pPr>
            <a:r>
              <a:rPr lang="en-US" b="0" i="0" dirty="0">
                <a:solidFill>
                  <a:srgbClr val="273239"/>
                </a:solidFill>
                <a:effectLst/>
                <a:latin typeface="Cambria" panose="02040503050406030204" pitchFamily="18" charset="0"/>
                <a:ea typeface="Cambria" panose="02040503050406030204" pitchFamily="18" charset="0"/>
              </a:rPr>
              <a:t>The result of Pig always stored in the HDFS</a:t>
            </a:r>
            <a:r>
              <a:rPr lang="en-US" b="0" i="0" dirty="0">
                <a:solidFill>
                  <a:srgbClr val="273239"/>
                </a:solidFill>
                <a:effectLst/>
                <a:latin typeface="Nunito" pitchFamily="2" charset="0"/>
              </a:rPr>
              <a:t>. </a:t>
            </a:r>
            <a:endParaRPr lang="en-IN" dirty="0">
              <a:solidFill>
                <a:schemeClr val="bg2"/>
              </a:solidFill>
              <a:latin typeface="Cambria" panose="02040503050406030204" pitchFamily="18" charset="0"/>
              <a:ea typeface="Cambria" panose="020405030504060302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Combining and Splitting Data</a:t>
            </a:r>
          </a:p>
        </p:txBody>
      </p:sp>
      <p:graphicFrame>
        <p:nvGraphicFramePr>
          <p:cNvPr id="3" name="Table 2">
            <a:extLst>
              <a:ext uri="{FF2B5EF4-FFF2-40B4-BE49-F238E27FC236}">
                <a16:creationId xmlns:a16="http://schemas.microsoft.com/office/drawing/2014/main" id="{6B5A6889-BA14-B627-C24A-1533593F8D6C}"/>
              </a:ext>
            </a:extLst>
          </p:cNvPr>
          <p:cNvGraphicFramePr>
            <a:graphicFrameLocks noGrp="1"/>
          </p:cNvGraphicFramePr>
          <p:nvPr>
            <p:extLst>
              <p:ext uri="{D42A27DB-BD31-4B8C-83A1-F6EECF244321}">
                <p14:modId xmlns:p14="http://schemas.microsoft.com/office/powerpoint/2010/main" val="1250777951"/>
              </p:ext>
            </p:extLst>
          </p:nvPr>
        </p:nvGraphicFramePr>
        <p:xfrm>
          <a:off x="577174" y="3062139"/>
          <a:ext cx="11037651" cy="2830909"/>
        </p:xfrm>
        <a:graphic>
          <a:graphicData uri="http://schemas.openxmlformats.org/drawingml/2006/table">
            <a:tbl>
              <a:tblPr firstRow="1" firstCol="1" bandRow="1">
                <a:tableStyleId>{073A0DAA-6AF3-43AB-8588-CEC1D06C72B9}</a:tableStyleId>
              </a:tblPr>
              <a:tblGrid>
                <a:gridCol w="1650460">
                  <a:extLst>
                    <a:ext uri="{9D8B030D-6E8A-4147-A177-3AD203B41FA5}">
                      <a16:colId xmlns:a16="http://schemas.microsoft.com/office/drawing/2014/main" val="3329545400"/>
                    </a:ext>
                  </a:extLst>
                </a:gridCol>
                <a:gridCol w="2655651">
                  <a:extLst>
                    <a:ext uri="{9D8B030D-6E8A-4147-A177-3AD203B41FA5}">
                      <a16:colId xmlns:a16="http://schemas.microsoft.com/office/drawing/2014/main" val="3728244800"/>
                    </a:ext>
                  </a:extLst>
                </a:gridCol>
                <a:gridCol w="2500009">
                  <a:extLst>
                    <a:ext uri="{9D8B030D-6E8A-4147-A177-3AD203B41FA5}">
                      <a16:colId xmlns:a16="http://schemas.microsoft.com/office/drawing/2014/main" val="4051182099"/>
                    </a:ext>
                  </a:extLst>
                </a:gridCol>
                <a:gridCol w="4231531">
                  <a:extLst>
                    <a:ext uri="{9D8B030D-6E8A-4147-A177-3AD203B41FA5}">
                      <a16:colId xmlns:a16="http://schemas.microsoft.com/office/drawing/2014/main" val="132965230"/>
                    </a:ext>
                  </a:extLst>
                </a:gridCol>
              </a:tblGrid>
              <a:tr h="323901">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Purpose </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Syntax</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Example</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Output</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extLst>
                  <a:ext uri="{0D108BD9-81ED-4DB2-BD59-A6C34878D82A}">
                    <a16:rowId xmlns:a16="http://schemas.microsoft.com/office/drawing/2014/main" val="2144911795"/>
                  </a:ext>
                </a:extLst>
              </a:tr>
              <a:tr h="2507008">
                <a:tc>
                  <a:txBody>
                    <a:bodyPr/>
                    <a:lstStyle/>
                    <a:p>
                      <a:pPr marL="0" lvl="1" indent="0" algn="ctr">
                        <a:lnSpc>
                          <a:spcPct val="150000"/>
                        </a:lnSpc>
                        <a:buFont typeface="Wingdings" panose="05000000000000000000" pitchFamily="2" charset="2"/>
                        <a:buNone/>
                      </a:pPr>
                      <a:r>
                        <a:rPr lang="en-US" sz="1600" b="1" i="0" u="none" strike="noStrike" cap="none" dirty="0">
                          <a:solidFill>
                            <a:schemeClr val="bg2"/>
                          </a:solidFill>
                          <a:effectLst/>
                          <a:latin typeface="Cambria" panose="02040503050406030204" pitchFamily="18" charset="0"/>
                          <a:ea typeface="Cambria" panose="02040503050406030204" pitchFamily="18" charset="0"/>
                          <a:cs typeface="+mn-cs"/>
                          <a:sym typeface="Arial"/>
                        </a:rPr>
                        <a:t>is used to Split single Relation into 2 or more Relations</a:t>
                      </a:r>
                      <a:endParaRPr lang="en-IN" sz="16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algn="ctr">
                        <a:lnSpc>
                          <a:spcPct val="150000"/>
                        </a:lnSpc>
                      </a:pPr>
                      <a:r>
                        <a:rPr lang="en-IN" sz="1400" b="1" dirty="0">
                          <a:solidFill>
                            <a:srgbClr val="FF0000"/>
                          </a:solidFill>
                          <a:latin typeface="Cambria" panose="02040503050406030204" pitchFamily="18" charset="0"/>
                          <a:ea typeface="Cambria" panose="02040503050406030204" pitchFamily="18" charset="0"/>
                        </a:rPr>
                        <a:t>Split Rel1 into </a:t>
                      </a:r>
                    </a:p>
                    <a:p>
                      <a:pPr algn="ctr">
                        <a:lnSpc>
                          <a:spcPct val="150000"/>
                        </a:lnSpc>
                      </a:pPr>
                      <a:r>
                        <a:rPr lang="en-IN" sz="1400" b="1" dirty="0">
                          <a:solidFill>
                            <a:schemeClr val="bg2"/>
                          </a:solidFill>
                          <a:latin typeface="Cambria" panose="02040503050406030204" pitchFamily="18" charset="0"/>
                          <a:ea typeface="Cambria" panose="02040503050406030204" pitchFamily="18" charset="0"/>
                        </a:rPr>
                        <a:t>Rel2 if condition1 , </a:t>
                      </a:r>
                    </a:p>
                    <a:p>
                      <a:pPr algn="ctr">
                        <a:lnSpc>
                          <a:spcPct val="150000"/>
                        </a:lnSpc>
                      </a:pPr>
                      <a:r>
                        <a:rPr lang="en-IN" sz="1400" b="1" dirty="0">
                          <a:solidFill>
                            <a:schemeClr val="bg2"/>
                          </a:solidFill>
                          <a:latin typeface="Cambria" panose="02040503050406030204" pitchFamily="18" charset="0"/>
                          <a:ea typeface="Cambria" panose="02040503050406030204" pitchFamily="18" charset="0"/>
                        </a:rPr>
                        <a:t>Rel3 if condition2</a:t>
                      </a:r>
                    </a:p>
                    <a:p>
                      <a:pPr>
                        <a:lnSpc>
                          <a:spcPct val="150000"/>
                        </a:lnSpc>
                        <a:tabLst>
                          <a:tab pos="447675" algn="l"/>
                        </a:tabLst>
                      </a:pPr>
                      <a:r>
                        <a:rPr lang="en-IN" sz="1400" b="1" dirty="0">
                          <a:solidFill>
                            <a:schemeClr val="bg2"/>
                          </a:solidFill>
                          <a:latin typeface="Cambria" panose="02040503050406030204" pitchFamily="18" charset="0"/>
                          <a:ea typeface="Cambria" panose="02040503050406030204" pitchFamily="18" charset="0"/>
                        </a:rPr>
                        <a:t>where</a:t>
                      </a:r>
                    </a:p>
                    <a:p>
                      <a:pPr marL="360363" lvl="3" indent="-360363" algn="just">
                        <a:lnSpc>
                          <a:spcPct val="150000"/>
                        </a:lnSpc>
                        <a:buFont typeface="Wingdings" panose="05000000000000000000" pitchFamily="2" charset="2"/>
                        <a:buChar char="v"/>
                      </a:pPr>
                      <a:r>
                        <a:rPr lang="en-IN" sz="1200" b="1" dirty="0">
                          <a:solidFill>
                            <a:schemeClr val="bg1"/>
                          </a:solidFill>
                          <a:latin typeface="Cambria" panose="02040503050406030204" pitchFamily="18" charset="0"/>
                          <a:ea typeface="Cambria" panose="02040503050406030204" pitchFamily="18" charset="0"/>
                        </a:rPr>
                        <a:t>Rel1, Rel2, Rel3 </a:t>
                      </a:r>
                      <a:r>
                        <a:rPr lang="en-IN" sz="1200" b="1" dirty="0">
                          <a:solidFill>
                            <a:schemeClr val="bg2"/>
                          </a:solidFill>
                          <a:latin typeface="Cambria" panose="02040503050406030204" pitchFamily="18" charset="0"/>
                          <a:ea typeface="Cambria" panose="02040503050406030204" pitchFamily="18" charset="0"/>
                        </a:rPr>
                        <a:t>are Relations.</a:t>
                      </a:r>
                    </a:p>
                    <a:p>
                      <a:pPr marL="360363" lvl="3" indent="-360363" algn="just">
                        <a:lnSpc>
                          <a:spcPct val="150000"/>
                        </a:lnSpc>
                        <a:buFont typeface="Wingdings" panose="05000000000000000000" pitchFamily="2" charset="2"/>
                        <a:buChar char="v"/>
                      </a:pPr>
                      <a:r>
                        <a:rPr lang="en-IN" sz="1200" b="1" dirty="0">
                          <a:solidFill>
                            <a:schemeClr val="bg2"/>
                          </a:solidFill>
                          <a:latin typeface="Cambria" panose="02040503050406030204" pitchFamily="18" charset="0"/>
                          <a:ea typeface="Cambria" panose="02040503050406030204" pitchFamily="18" charset="0"/>
                        </a:rPr>
                        <a:t>Condition1 and condition 2 are conditions on which the Rel1 to be split</a:t>
                      </a:r>
                    </a:p>
                  </a:txBody>
                  <a:tcPr marL="59411" marR="59411" marT="0" marB="0"/>
                </a:tc>
                <a:tc>
                  <a:txBody>
                    <a:bodyPr/>
                    <a:lstStyle/>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grunt&gt;split emp into deptno10 if </a:t>
                      </a:r>
                      <a:r>
                        <a:rPr lang="en-IN" sz="1400" b="1" dirty="0" err="1">
                          <a:solidFill>
                            <a:schemeClr val="bg2"/>
                          </a:solidFill>
                          <a:latin typeface="Cambria" panose="02040503050406030204" pitchFamily="18" charset="0"/>
                          <a:ea typeface="Cambria" panose="02040503050406030204" pitchFamily="18" charset="0"/>
                        </a:rPr>
                        <a:t>deptno</a:t>
                      </a:r>
                      <a:r>
                        <a:rPr lang="en-IN" sz="1400" b="1" dirty="0">
                          <a:solidFill>
                            <a:schemeClr val="bg2"/>
                          </a:solidFill>
                          <a:latin typeface="Cambria" panose="02040503050406030204" pitchFamily="18" charset="0"/>
                          <a:ea typeface="Cambria" panose="02040503050406030204" pitchFamily="18" charset="0"/>
                        </a:rPr>
                        <a:t> ==10, </a:t>
                      </a:r>
                    </a:p>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deptno20 if </a:t>
                      </a:r>
                      <a:r>
                        <a:rPr lang="en-IN" sz="1400" b="1" dirty="0" err="1">
                          <a:solidFill>
                            <a:schemeClr val="bg2"/>
                          </a:solidFill>
                          <a:latin typeface="Cambria" panose="02040503050406030204" pitchFamily="18" charset="0"/>
                          <a:ea typeface="Cambria" panose="02040503050406030204" pitchFamily="18" charset="0"/>
                        </a:rPr>
                        <a:t>deptno</a:t>
                      </a:r>
                      <a:r>
                        <a:rPr lang="en-IN" sz="1400" b="1" dirty="0">
                          <a:solidFill>
                            <a:schemeClr val="bg2"/>
                          </a:solidFill>
                          <a:latin typeface="Cambria" panose="02040503050406030204" pitchFamily="18" charset="0"/>
                          <a:ea typeface="Cambria" panose="02040503050406030204" pitchFamily="18" charset="0"/>
                        </a:rPr>
                        <a:t> ==20;</a:t>
                      </a:r>
                    </a:p>
                  </a:txBody>
                  <a:tcPr marL="59411" marR="59411" marT="0" marB="0"/>
                </a:tc>
                <a:tc>
                  <a:txBody>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grunt&gt;dump deptno10;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400" b="1" dirty="0">
                        <a:solidFill>
                          <a:schemeClr val="bg2"/>
                        </a:solidFill>
                        <a:latin typeface="Cambria" panose="02040503050406030204" pitchFamily="18" charset="0"/>
                        <a:ea typeface="Cambria" panose="02040503050406030204" pitchFamily="18" charset="0"/>
                      </a:endParaRP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(100	Smith	10)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(102	King	10)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sv-SE" sz="1400" b="1" dirty="0">
                        <a:solidFill>
                          <a:schemeClr val="bg2"/>
                        </a:solidFill>
                        <a:latin typeface="Cambria" panose="02040503050406030204" pitchFamily="18" charset="0"/>
                        <a:ea typeface="Cambria" panose="02040503050406030204" pitchFamily="18" charset="0"/>
                      </a:endParaRP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Grunt&gt;dump deptno20;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sv-SE" sz="1400" b="1" dirty="0">
                        <a:solidFill>
                          <a:schemeClr val="bg2"/>
                        </a:solidFill>
                        <a:latin typeface="Cambria" panose="02040503050406030204" pitchFamily="18" charset="0"/>
                        <a:ea typeface="Cambria" panose="02040503050406030204" pitchFamily="18" charset="0"/>
                      </a:endParaRP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(101	Jones	20)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(103	Ivan	20)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sv-SE" sz="1400" b="1" dirty="0">
                        <a:solidFill>
                          <a:schemeClr val="bg2"/>
                        </a:solidFill>
                        <a:latin typeface="Cambria" panose="02040503050406030204" pitchFamily="18" charset="0"/>
                        <a:ea typeface="Cambria" panose="02040503050406030204" pitchFamily="18" charset="0"/>
                      </a:endParaRP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sv-SE" sz="1400" b="1" dirty="0">
                        <a:solidFill>
                          <a:schemeClr val="bg2"/>
                        </a:solidFill>
                        <a:latin typeface="Cambria" panose="02040503050406030204" pitchFamily="18" charset="0"/>
                        <a:ea typeface="Cambria" panose="02040503050406030204" pitchFamily="18" charset="0"/>
                      </a:endParaRPr>
                    </a:p>
                  </a:txBody>
                  <a:tcPr marL="59411" marR="59411" marT="0" marB="0"/>
                </a:tc>
                <a:extLst>
                  <a:ext uri="{0D108BD9-81ED-4DB2-BD59-A6C34878D82A}">
                    <a16:rowId xmlns:a16="http://schemas.microsoft.com/office/drawing/2014/main" val="3962410153"/>
                  </a:ext>
                </a:extLst>
              </a:tr>
            </a:tbl>
          </a:graphicData>
        </a:graphic>
      </p:graphicFrame>
      <p:sp>
        <p:nvSpPr>
          <p:cNvPr id="4" name="Rectangle 3">
            <a:extLst>
              <a:ext uri="{FF2B5EF4-FFF2-40B4-BE49-F238E27FC236}">
                <a16:creationId xmlns:a16="http://schemas.microsoft.com/office/drawing/2014/main" id="{0AC00879-AA28-4347-8F58-B3F5E96206C6}"/>
              </a:ext>
            </a:extLst>
          </p:cNvPr>
          <p:cNvSpPr/>
          <p:nvPr/>
        </p:nvSpPr>
        <p:spPr>
          <a:xfrm>
            <a:off x="1808950" y="1467352"/>
            <a:ext cx="3043782" cy="523220"/>
          </a:xfrm>
          <a:prstGeom prst="rect">
            <a:avLst/>
          </a:prstGeom>
          <a:noFill/>
        </p:spPr>
        <p:txBody>
          <a:bodyPr wrap="none" lIns="91440" tIns="45720" rIns="91440" bIns="45720">
            <a:spAutoFit/>
          </a:bodyPr>
          <a:lstStyle/>
          <a:p>
            <a:pPr algn="ctr"/>
            <a:r>
              <a:rPr 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SPLIT</a:t>
            </a: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 OPERATOR</a:t>
            </a:r>
          </a:p>
        </p:txBody>
      </p:sp>
      <p:graphicFrame>
        <p:nvGraphicFramePr>
          <p:cNvPr id="6" name="Table 5">
            <a:extLst>
              <a:ext uri="{FF2B5EF4-FFF2-40B4-BE49-F238E27FC236}">
                <a16:creationId xmlns:a16="http://schemas.microsoft.com/office/drawing/2014/main" id="{975A1761-145E-C604-5CC6-F0D7066FEFF8}"/>
              </a:ext>
            </a:extLst>
          </p:cNvPr>
          <p:cNvGraphicFramePr>
            <a:graphicFrameLocks noGrp="1"/>
          </p:cNvGraphicFramePr>
          <p:nvPr/>
        </p:nvGraphicFramePr>
        <p:xfrm>
          <a:off x="6493361" y="964952"/>
          <a:ext cx="5038929" cy="1798320"/>
        </p:xfrm>
        <a:graphic>
          <a:graphicData uri="http://schemas.openxmlformats.org/drawingml/2006/table">
            <a:tbl>
              <a:tblPr firstRow="1" bandRow="1">
                <a:tableStyleId>{073A0DAA-6AF3-43AB-8588-CEC1D06C72B9}</a:tableStyleId>
              </a:tblPr>
              <a:tblGrid>
                <a:gridCol w="2889116">
                  <a:extLst>
                    <a:ext uri="{9D8B030D-6E8A-4147-A177-3AD203B41FA5}">
                      <a16:colId xmlns:a16="http://schemas.microsoft.com/office/drawing/2014/main" val="2734592774"/>
                    </a:ext>
                  </a:extLst>
                </a:gridCol>
                <a:gridCol w="2149813">
                  <a:extLst>
                    <a:ext uri="{9D8B030D-6E8A-4147-A177-3AD203B41FA5}">
                      <a16:colId xmlns:a16="http://schemas.microsoft.com/office/drawing/2014/main" val="466274322"/>
                    </a:ext>
                  </a:extLst>
                </a:gridCol>
              </a:tblGrid>
              <a:tr h="370840">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emp</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eno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ename</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deptno</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100	Smith	10</a:t>
                      </a:r>
                    </a:p>
                    <a:p>
                      <a:r>
                        <a:rPr lang="en-IN" sz="1400" dirty="0">
                          <a:solidFill>
                            <a:schemeClr val="bg2"/>
                          </a:solidFill>
                          <a:latin typeface="Cambria" panose="02040503050406030204" pitchFamily="18" charset="0"/>
                          <a:ea typeface="Cambria" panose="02040503050406030204" pitchFamily="18" charset="0"/>
                        </a:rPr>
                        <a:t>101	Jones	20</a:t>
                      </a:r>
                    </a:p>
                    <a:p>
                      <a:r>
                        <a:rPr lang="en-IN" sz="1400" dirty="0">
                          <a:solidFill>
                            <a:schemeClr val="bg2"/>
                          </a:solidFill>
                          <a:latin typeface="Cambria" panose="02040503050406030204" pitchFamily="18" charset="0"/>
                          <a:ea typeface="Cambria" panose="02040503050406030204" pitchFamily="18" charset="0"/>
                        </a:rPr>
                        <a:t>102	King	10</a:t>
                      </a:r>
                    </a:p>
                    <a:p>
                      <a:r>
                        <a:rPr lang="en-IN" sz="1400" dirty="0">
                          <a:solidFill>
                            <a:schemeClr val="bg2"/>
                          </a:solidFill>
                          <a:latin typeface="Cambria" panose="02040503050406030204" pitchFamily="18" charset="0"/>
                          <a:ea typeface="Cambria" panose="02040503050406030204" pitchFamily="18" charset="0"/>
                        </a:rPr>
                        <a:t>103	Ivan	20</a:t>
                      </a:r>
                    </a:p>
                    <a:p>
                      <a:r>
                        <a:rPr lang="en-IN" sz="1400" dirty="0">
                          <a:solidFill>
                            <a:schemeClr val="bg2"/>
                          </a:solidFill>
                          <a:latin typeface="Cambria" panose="02040503050406030204" pitchFamily="18" charset="0"/>
                          <a:ea typeface="Cambria" panose="02040503050406030204" pitchFamily="18" charset="0"/>
                        </a:rPr>
                        <a:t>104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30</a:t>
                      </a:r>
                    </a:p>
                  </a:txBody>
                  <a:tcPr/>
                </a:tc>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dept</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deptno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dname</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	HR</a:t>
                      </a:r>
                    </a:p>
                    <a:p>
                      <a:r>
                        <a:rPr lang="en-IN" sz="1400" dirty="0">
                          <a:solidFill>
                            <a:schemeClr val="bg2"/>
                          </a:solidFill>
                          <a:latin typeface="Cambria" panose="02040503050406030204" pitchFamily="18" charset="0"/>
                          <a:ea typeface="Cambria" panose="02040503050406030204" pitchFamily="18" charset="0"/>
                        </a:rPr>
                        <a:t>20	SYSTEM</a:t>
                      </a:r>
                    </a:p>
                    <a:p>
                      <a:r>
                        <a:rPr lang="en-IN" sz="1400" dirty="0">
                          <a:solidFill>
                            <a:schemeClr val="bg2"/>
                          </a:solidFill>
                          <a:latin typeface="Cambria" panose="02040503050406030204" pitchFamily="18" charset="0"/>
                          <a:ea typeface="Cambria" panose="02040503050406030204" pitchFamily="18" charset="0"/>
                        </a:rPr>
                        <a:t>30	MARKETING</a:t>
                      </a:r>
                    </a:p>
                    <a:p>
                      <a:endParaRPr lang="en-IN"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650059470"/>
                  </a:ext>
                </a:extLst>
              </a:tr>
            </a:tbl>
          </a:graphicData>
        </a:graphic>
      </p:graphicFrame>
    </p:spTree>
    <p:extLst>
      <p:ext uri="{BB962C8B-B14F-4D97-AF65-F5344CB8AC3E}">
        <p14:creationId xmlns:p14="http://schemas.microsoft.com/office/powerpoint/2010/main" val="2033077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Diagnostic Operators</a:t>
            </a:r>
          </a:p>
        </p:txBody>
      </p:sp>
      <p:graphicFrame>
        <p:nvGraphicFramePr>
          <p:cNvPr id="3" name="Table 2">
            <a:extLst>
              <a:ext uri="{FF2B5EF4-FFF2-40B4-BE49-F238E27FC236}">
                <a16:creationId xmlns:a16="http://schemas.microsoft.com/office/drawing/2014/main" id="{6B5A6889-BA14-B627-C24A-1533593F8D6C}"/>
              </a:ext>
            </a:extLst>
          </p:cNvPr>
          <p:cNvGraphicFramePr>
            <a:graphicFrameLocks noGrp="1"/>
          </p:cNvGraphicFramePr>
          <p:nvPr>
            <p:extLst>
              <p:ext uri="{D42A27DB-BD31-4B8C-83A1-F6EECF244321}">
                <p14:modId xmlns:p14="http://schemas.microsoft.com/office/powerpoint/2010/main" val="923644812"/>
              </p:ext>
            </p:extLst>
          </p:nvPr>
        </p:nvGraphicFramePr>
        <p:xfrm>
          <a:off x="577174" y="3062139"/>
          <a:ext cx="11037651" cy="2830909"/>
        </p:xfrm>
        <a:graphic>
          <a:graphicData uri="http://schemas.openxmlformats.org/drawingml/2006/table">
            <a:tbl>
              <a:tblPr firstRow="1" firstCol="1" bandRow="1">
                <a:tableStyleId>{073A0DAA-6AF3-43AB-8588-CEC1D06C72B9}</a:tableStyleId>
              </a:tblPr>
              <a:tblGrid>
                <a:gridCol w="1650460">
                  <a:extLst>
                    <a:ext uri="{9D8B030D-6E8A-4147-A177-3AD203B41FA5}">
                      <a16:colId xmlns:a16="http://schemas.microsoft.com/office/drawing/2014/main" val="3329545400"/>
                    </a:ext>
                  </a:extLst>
                </a:gridCol>
                <a:gridCol w="2655651">
                  <a:extLst>
                    <a:ext uri="{9D8B030D-6E8A-4147-A177-3AD203B41FA5}">
                      <a16:colId xmlns:a16="http://schemas.microsoft.com/office/drawing/2014/main" val="3728244800"/>
                    </a:ext>
                  </a:extLst>
                </a:gridCol>
                <a:gridCol w="2500009">
                  <a:extLst>
                    <a:ext uri="{9D8B030D-6E8A-4147-A177-3AD203B41FA5}">
                      <a16:colId xmlns:a16="http://schemas.microsoft.com/office/drawing/2014/main" val="4051182099"/>
                    </a:ext>
                  </a:extLst>
                </a:gridCol>
                <a:gridCol w="4231531">
                  <a:extLst>
                    <a:ext uri="{9D8B030D-6E8A-4147-A177-3AD203B41FA5}">
                      <a16:colId xmlns:a16="http://schemas.microsoft.com/office/drawing/2014/main" val="132965230"/>
                    </a:ext>
                  </a:extLst>
                </a:gridCol>
              </a:tblGrid>
              <a:tr h="323901">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Purpose </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Syntax</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Example</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Output</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extLst>
                  <a:ext uri="{0D108BD9-81ED-4DB2-BD59-A6C34878D82A}">
                    <a16:rowId xmlns:a16="http://schemas.microsoft.com/office/drawing/2014/main" val="2144911795"/>
                  </a:ext>
                </a:extLst>
              </a:tr>
              <a:tr h="2507008">
                <a:tc>
                  <a:txBody>
                    <a:bodyPr/>
                    <a:lstStyle/>
                    <a:p>
                      <a:pPr marL="0" lvl="1" indent="0" algn="ctr">
                        <a:lnSpc>
                          <a:spcPct val="150000"/>
                        </a:lnSpc>
                        <a:buFont typeface="Wingdings" panose="05000000000000000000" pitchFamily="2" charset="2"/>
                        <a:buNone/>
                      </a:pPr>
                      <a:r>
                        <a:rPr lang="en-US" sz="1600" b="1" i="0" u="none" strike="noStrike" cap="none" dirty="0">
                          <a:solidFill>
                            <a:schemeClr val="bg2"/>
                          </a:solidFill>
                          <a:effectLst/>
                          <a:latin typeface="Cambria" panose="02040503050406030204" pitchFamily="18" charset="0"/>
                          <a:ea typeface="Cambria" panose="02040503050406030204" pitchFamily="18" charset="0"/>
                          <a:cs typeface="+mn-cs"/>
                          <a:sym typeface="Arial"/>
                        </a:rPr>
                        <a:t>is used to Display Results on the Screen</a:t>
                      </a:r>
                      <a:endParaRPr lang="en-IN" sz="1600" b="1" dirty="0">
                        <a:solidFill>
                          <a:schemeClr val="bg2"/>
                        </a:solidFill>
                        <a:latin typeface="Cambria" panose="02040503050406030204" pitchFamily="18" charset="0"/>
                        <a:ea typeface="Cambria" panose="02040503050406030204" pitchFamily="18" charset="0"/>
                      </a:endParaRPr>
                    </a:p>
                  </a:txBody>
                  <a:tcPr marL="59411" marR="59411" marT="0" marB="0"/>
                </a:tc>
                <a:tc>
                  <a:txBody>
                    <a:bodyPr/>
                    <a:lstStyle/>
                    <a:p>
                      <a:pPr algn="ctr">
                        <a:lnSpc>
                          <a:spcPct val="150000"/>
                        </a:lnSpc>
                      </a:pPr>
                      <a:r>
                        <a:rPr lang="en-IN" sz="1400" b="1" dirty="0">
                          <a:solidFill>
                            <a:srgbClr val="FF0000"/>
                          </a:solidFill>
                          <a:latin typeface="Cambria" panose="02040503050406030204" pitchFamily="18" charset="0"/>
                          <a:ea typeface="Cambria" panose="02040503050406030204" pitchFamily="18" charset="0"/>
                        </a:rPr>
                        <a:t>DUMP </a:t>
                      </a:r>
                      <a:r>
                        <a:rPr lang="en-IN" sz="1400" b="1" dirty="0" err="1">
                          <a:solidFill>
                            <a:schemeClr val="bg2"/>
                          </a:solidFill>
                          <a:latin typeface="Cambria" panose="02040503050406030204" pitchFamily="18" charset="0"/>
                          <a:ea typeface="Cambria" panose="02040503050406030204" pitchFamily="18" charset="0"/>
                        </a:rPr>
                        <a:t>Relation_Name</a:t>
                      </a:r>
                      <a:r>
                        <a:rPr lang="en-IN" sz="1400" b="1" dirty="0">
                          <a:solidFill>
                            <a:schemeClr val="bg2"/>
                          </a:solidFill>
                          <a:latin typeface="Cambria" panose="02040503050406030204" pitchFamily="18" charset="0"/>
                          <a:ea typeface="Cambria" panose="02040503050406030204" pitchFamily="18" charset="0"/>
                        </a:rPr>
                        <a:t>;</a:t>
                      </a:r>
                    </a:p>
                    <a:p>
                      <a:pPr>
                        <a:lnSpc>
                          <a:spcPct val="150000"/>
                        </a:lnSpc>
                        <a:tabLst>
                          <a:tab pos="447675" algn="l"/>
                        </a:tabLst>
                      </a:pPr>
                      <a:r>
                        <a:rPr lang="en-IN" sz="1400" b="1" dirty="0">
                          <a:solidFill>
                            <a:schemeClr val="bg2"/>
                          </a:solidFill>
                          <a:latin typeface="Cambria" panose="02040503050406030204" pitchFamily="18" charset="0"/>
                          <a:ea typeface="Cambria" panose="02040503050406030204" pitchFamily="18" charset="0"/>
                        </a:rPr>
                        <a:t>where</a:t>
                      </a:r>
                    </a:p>
                    <a:p>
                      <a:pPr marL="360363" lvl="3" indent="-360363" algn="just">
                        <a:lnSpc>
                          <a:spcPct val="150000"/>
                        </a:lnSpc>
                        <a:buFont typeface="Wingdings" panose="05000000000000000000" pitchFamily="2" charset="2"/>
                        <a:buChar char="v"/>
                      </a:pPr>
                      <a:r>
                        <a:rPr lang="en-IN" sz="1200" b="1" dirty="0" err="1">
                          <a:solidFill>
                            <a:schemeClr val="bg1"/>
                          </a:solidFill>
                          <a:latin typeface="Cambria" panose="02040503050406030204" pitchFamily="18" charset="0"/>
                          <a:ea typeface="Cambria" panose="02040503050406030204" pitchFamily="18" charset="0"/>
                        </a:rPr>
                        <a:t>Relation_Name</a:t>
                      </a:r>
                      <a:r>
                        <a:rPr lang="en-IN" sz="1200" b="1" dirty="0">
                          <a:solidFill>
                            <a:schemeClr val="bg1"/>
                          </a:solidFill>
                          <a:latin typeface="Cambria" panose="02040503050406030204" pitchFamily="18" charset="0"/>
                          <a:ea typeface="Cambria" panose="02040503050406030204" pitchFamily="18" charset="0"/>
                        </a:rPr>
                        <a:t> </a:t>
                      </a:r>
                      <a:r>
                        <a:rPr lang="en-IN" sz="1200" b="1" dirty="0">
                          <a:solidFill>
                            <a:schemeClr val="bg2"/>
                          </a:solidFill>
                          <a:latin typeface="Cambria" panose="02040503050406030204" pitchFamily="18" charset="0"/>
                          <a:ea typeface="Cambria" panose="02040503050406030204" pitchFamily="18" charset="0"/>
                        </a:rPr>
                        <a:t>is the name of the Relation whose content to be printed</a:t>
                      </a:r>
                    </a:p>
                  </a:txBody>
                  <a:tcPr marL="59411" marR="59411" marT="0" marB="0"/>
                </a:tc>
                <a:tc>
                  <a:txBody>
                    <a:bodyPr/>
                    <a:lstStyle/>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grunt&gt;DUMP emp;</a:t>
                      </a:r>
                    </a:p>
                  </a:txBody>
                  <a:tcPr marL="59411" marR="59411" marT="0" marB="0"/>
                </a:tc>
                <a:tc>
                  <a:txBody>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grunt&gt;dump emp;</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400" b="1" dirty="0">
                        <a:solidFill>
                          <a:schemeClr val="bg2"/>
                        </a:solidFill>
                        <a:latin typeface="Cambria" panose="02040503050406030204" pitchFamily="18" charset="0"/>
                        <a:ea typeface="Cambria" panose="02040503050406030204" pitchFamily="18" charset="0"/>
                      </a:endParaRP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(100	Smith	10)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(101	Jones	20)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(102	King	10)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(103	Ivan	20)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sv-SE" sz="1400" b="1" dirty="0">
                          <a:solidFill>
                            <a:schemeClr val="bg2"/>
                          </a:solidFill>
                          <a:latin typeface="Cambria" panose="02040503050406030204" pitchFamily="18" charset="0"/>
                          <a:ea typeface="Cambria" panose="02040503050406030204" pitchFamily="18" charset="0"/>
                        </a:rPr>
                        <a:t>(104	Korth	30)</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sv-SE" sz="1400" b="1" dirty="0">
                        <a:solidFill>
                          <a:schemeClr val="bg2"/>
                        </a:solidFill>
                        <a:latin typeface="Cambria" panose="02040503050406030204" pitchFamily="18" charset="0"/>
                        <a:ea typeface="Cambria" panose="02040503050406030204" pitchFamily="18" charset="0"/>
                      </a:endParaRPr>
                    </a:p>
                  </a:txBody>
                  <a:tcPr marL="59411" marR="59411" marT="0" marB="0"/>
                </a:tc>
                <a:extLst>
                  <a:ext uri="{0D108BD9-81ED-4DB2-BD59-A6C34878D82A}">
                    <a16:rowId xmlns:a16="http://schemas.microsoft.com/office/drawing/2014/main" val="3962410153"/>
                  </a:ext>
                </a:extLst>
              </a:tr>
            </a:tbl>
          </a:graphicData>
        </a:graphic>
      </p:graphicFrame>
      <p:sp>
        <p:nvSpPr>
          <p:cNvPr id="4" name="Rectangle 3">
            <a:extLst>
              <a:ext uri="{FF2B5EF4-FFF2-40B4-BE49-F238E27FC236}">
                <a16:creationId xmlns:a16="http://schemas.microsoft.com/office/drawing/2014/main" id="{0AC00879-AA28-4347-8F58-B3F5E96206C6}"/>
              </a:ext>
            </a:extLst>
          </p:cNvPr>
          <p:cNvSpPr/>
          <p:nvPr/>
        </p:nvSpPr>
        <p:spPr>
          <a:xfrm>
            <a:off x="502565" y="887131"/>
            <a:ext cx="3107903" cy="523220"/>
          </a:xfrm>
          <a:prstGeom prst="rect">
            <a:avLst/>
          </a:prstGeom>
          <a:noFill/>
        </p:spPr>
        <p:txBody>
          <a:bodyPr wrap="none" lIns="91440" tIns="45720" rIns="91440" bIns="45720">
            <a:spAutoFit/>
          </a:bodyPr>
          <a:lstStyle/>
          <a:p>
            <a:pPr algn="ctr"/>
            <a:r>
              <a:rPr lang="en-U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DUMP</a:t>
            </a: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 OPERATOR</a:t>
            </a:r>
          </a:p>
        </p:txBody>
      </p:sp>
      <p:graphicFrame>
        <p:nvGraphicFramePr>
          <p:cNvPr id="6" name="Table 5">
            <a:extLst>
              <a:ext uri="{FF2B5EF4-FFF2-40B4-BE49-F238E27FC236}">
                <a16:creationId xmlns:a16="http://schemas.microsoft.com/office/drawing/2014/main" id="{975A1761-145E-C604-5CC6-F0D7066FEFF8}"/>
              </a:ext>
            </a:extLst>
          </p:cNvPr>
          <p:cNvGraphicFramePr>
            <a:graphicFrameLocks noGrp="1"/>
          </p:cNvGraphicFramePr>
          <p:nvPr/>
        </p:nvGraphicFramePr>
        <p:xfrm>
          <a:off x="6493361" y="964952"/>
          <a:ext cx="5038929" cy="1798320"/>
        </p:xfrm>
        <a:graphic>
          <a:graphicData uri="http://schemas.openxmlformats.org/drawingml/2006/table">
            <a:tbl>
              <a:tblPr firstRow="1" bandRow="1">
                <a:tableStyleId>{073A0DAA-6AF3-43AB-8588-CEC1D06C72B9}</a:tableStyleId>
              </a:tblPr>
              <a:tblGrid>
                <a:gridCol w="2889116">
                  <a:extLst>
                    <a:ext uri="{9D8B030D-6E8A-4147-A177-3AD203B41FA5}">
                      <a16:colId xmlns:a16="http://schemas.microsoft.com/office/drawing/2014/main" val="2734592774"/>
                    </a:ext>
                  </a:extLst>
                </a:gridCol>
                <a:gridCol w="2149813">
                  <a:extLst>
                    <a:ext uri="{9D8B030D-6E8A-4147-A177-3AD203B41FA5}">
                      <a16:colId xmlns:a16="http://schemas.microsoft.com/office/drawing/2014/main" val="466274322"/>
                    </a:ext>
                  </a:extLst>
                </a:gridCol>
              </a:tblGrid>
              <a:tr h="370840">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emp</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eno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ename</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deptno</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100	Smith	10</a:t>
                      </a:r>
                    </a:p>
                    <a:p>
                      <a:r>
                        <a:rPr lang="en-IN" sz="1400" dirty="0">
                          <a:solidFill>
                            <a:schemeClr val="bg2"/>
                          </a:solidFill>
                          <a:latin typeface="Cambria" panose="02040503050406030204" pitchFamily="18" charset="0"/>
                          <a:ea typeface="Cambria" panose="02040503050406030204" pitchFamily="18" charset="0"/>
                        </a:rPr>
                        <a:t>101	Jones	20</a:t>
                      </a:r>
                    </a:p>
                    <a:p>
                      <a:r>
                        <a:rPr lang="en-IN" sz="1400" dirty="0">
                          <a:solidFill>
                            <a:schemeClr val="bg2"/>
                          </a:solidFill>
                          <a:latin typeface="Cambria" panose="02040503050406030204" pitchFamily="18" charset="0"/>
                          <a:ea typeface="Cambria" panose="02040503050406030204" pitchFamily="18" charset="0"/>
                        </a:rPr>
                        <a:t>102	King	10</a:t>
                      </a:r>
                    </a:p>
                    <a:p>
                      <a:r>
                        <a:rPr lang="en-IN" sz="1400" dirty="0">
                          <a:solidFill>
                            <a:schemeClr val="bg2"/>
                          </a:solidFill>
                          <a:latin typeface="Cambria" panose="02040503050406030204" pitchFamily="18" charset="0"/>
                          <a:ea typeface="Cambria" panose="02040503050406030204" pitchFamily="18" charset="0"/>
                        </a:rPr>
                        <a:t>103	Ivan	20</a:t>
                      </a:r>
                    </a:p>
                    <a:p>
                      <a:r>
                        <a:rPr lang="en-IN" sz="1400" dirty="0">
                          <a:solidFill>
                            <a:schemeClr val="bg2"/>
                          </a:solidFill>
                          <a:latin typeface="Cambria" panose="02040503050406030204" pitchFamily="18" charset="0"/>
                          <a:ea typeface="Cambria" panose="02040503050406030204" pitchFamily="18" charset="0"/>
                        </a:rPr>
                        <a:t>104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30</a:t>
                      </a:r>
                    </a:p>
                  </a:txBody>
                  <a:tcPr/>
                </a:tc>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dept</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deptno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dname</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	HR</a:t>
                      </a:r>
                    </a:p>
                    <a:p>
                      <a:r>
                        <a:rPr lang="en-IN" sz="1400" dirty="0">
                          <a:solidFill>
                            <a:schemeClr val="bg2"/>
                          </a:solidFill>
                          <a:latin typeface="Cambria" panose="02040503050406030204" pitchFamily="18" charset="0"/>
                          <a:ea typeface="Cambria" panose="02040503050406030204" pitchFamily="18" charset="0"/>
                        </a:rPr>
                        <a:t>20	SYSTEM</a:t>
                      </a:r>
                    </a:p>
                    <a:p>
                      <a:r>
                        <a:rPr lang="en-IN" sz="1400" dirty="0">
                          <a:solidFill>
                            <a:schemeClr val="bg2"/>
                          </a:solidFill>
                          <a:latin typeface="Cambria" panose="02040503050406030204" pitchFamily="18" charset="0"/>
                          <a:ea typeface="Cambria" panose="02040503050406030204" pitchFamily="18" charset="0"/>
                        </a:rPr>
                        <a:t>30	MARKETING</a:t>
                      </a:r>
                    </a:p>
                    <a:p>
                      <a:endParaRPr lang="en-IN"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650059470"/>
                  </a:ext>
                </a:extLst>
              </a:tr>
            </a:tbl>
          </a:graphicData>
        </a:graphic>
      </p:graphicFrame>
    </p:spTree>
    <p:extLst>
      <p:ext uri="{BB962C8B-B14F-4D97-AF65-F5344CB8AC3E}">
        <p14:creationId xmlns:p14="http://schemas.microsoft.com/office/powerpoint/2010/main" val="1427202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id="{F5ADEB36-4E7E-E35D-70F0-6C9E1EF440CD}"/>
              </a:ext>
            </a:extLst>
          </p:cNvPr>
          <p:cNvSpPr txBox="1"/>
          <p:nvPr/>
        </p:nvSpPr>
        <p:spPr>
          <a:xfrm>
            <a:off x="350195" y="408721"/>
            <a:ext cx="11293813" cy="369332"/>
          </a:xfrm>
          <a:prstGeom prst="rect">
            <a:avLst/>
          </a:prstGeom>
          <a:solidFill>
            <a:schemeClr val="accent2">
              <a:lumMod val="40000"/>
              <a:lumOff val="60000"/>
            </a:schemeClr>
          </a:solidFill>
        </p:spPr>
        <p:txBody>
          <a:bodyPr wrap="square" rtlCol="0">
            <a:spAutoFit/>
          </a:bodyPr>
          <a:lstStyle/>
          <a:p>
            <a:r>
              <a:rPr lang="en-IN" b="1" dirty="0">
                <a:solidFill>
                  <a:schemeClr val="bg2"/>
                </a:solidFill>
                <a:latin typeface="Cambria" panose="02040503050406030204" pitchFamily="18" charset="0"/>
                <a:ea typeface="Cambria" panose="02040503050406030204" pitchFamily="18" charset="0"/>
              </a:rPr>
              <a:t>Diagnostic Operators</a:t>
            </a:r>
          </a:p>
        </p:txBody>
      </p:sp>
      <p:graphicFrame>
        <p:nvGraphicFramePr>
          <p:cNvPr id="3" name="Table 2">
            <a:extLst>
              <a:ext uri="{FF2B5EF4-FFF2-40B4-BE49-F238E27FC236}">
                <a16:creationId xmlns:a16="http://schemas.microsoft.com/office/drawing/2014/main" id="{6B5A6889-BA14-B627-C24A-1533593F8D6C}"/>
              </a:ext>
            </a:extLst>
          </p:cNvPr>
          <p:cNvGraphicFramePr>
            <a:graphicFrameLocks noGrp="1"/>
          </p:cNvGraphicFramePr>
          <p:nvPr>
            <p:extLst>
              <p:ext uri="{D42A27DB-BD31-4B8C-83A1-F6EECF244321}">
                <p14:modId xmlns:p14="http://schemas.microsoft.com/office/powerpoint/2010/main" val="3946492194"/>
              </p:ext>
            </p:extLst>
          </p:nvPr>
        </p:nvGraphicFramePr>
        <p:xfrm>
          <a:off x="577174" y="3062139"/>
          <a:ext cx="11037651" cy="2830909"/>
        </p:xfrm>
        <a:graphic>
          <a:graphicData uri="http://schemas.openxmlformats.org/drawingml/2006/table">
            <a:tbl>
              <a:tblPr firstRow="1" firstCol="1" bandRow="1">
                <a:tableStyleId>{073A0DAA-6AF3-43AB-8588-CEC1D06C72B9}</a:tableStyleId>
              </a:tblPr>
              <a:tblGrid>
                <a:gridCol w="1650460">
                  <a:extLst>
                    <a:ext uri="{9D8B030D-6E8A-4147-A177-3AD203B41FA5}">
                      <a16:colId xmlns:a16="http://schemas.microsoft.com/office/drawing/2014/main" val="3329545400"/>
                    </a:ext>
                  </a:extLst>
                </a:gridCol>
                <a:gridCol w="2655651">
                  <a:extLst>
                    <a:ext uri="{9D8B030D-6E8A-4147-A177-3AD203B41FA5}">
                      <a16:colId xmlns:a16="http://schemas.microsoft.com/office/drawing/2014/main" val="3728244800"/>
                    </a:ext>
                  </a:extLst>
                </a:gridCol>
                <a:gridCol w="2500009">
                  <a:extLst>
                    <a:ext uri="{9D8B030D-6E8A-4147-A177-3AD203B41FA5}">
                      <a16:colId xmlns:a16="http://schemas.microsoft.com/office/drawing/2014/main" val="4051182099"/>
                    </a:ext>
                  </a:extLst>
                </a:gridCol>
                <a:gridCol w="4231531">
                  <a:extLst>
                    <a:ext uri="{9D8B030D-6E8A-4147-A177-3AD203B41FA5}">
                      <a16:colId xmlns:a16="http://schemas.microsoft.com/office/drawing/2014/main" val="132965230"/>
                    </a:ext>
                  </a:extLst>
                </a:gridCol>
              </a:tblGrid>
              <a:tr h="323901">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Purpose </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Syntax</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Example</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tc>
                  <a:txBody>
                    <a:bodyPr/>
                    <a:lstStyle/>
                    <a:p>
                      <a:pPr algn="ctr">
                        <a:lnSpc>
                          <a:spcPct val="107000"/>
                        </a:lnSpc>
                        <a:spcAft>
                          <a:spcPts val="800"/>
                        </a:spcAft>
                      </a:pPr>
                      <a:r>
                        <a:rPr lang="en-IN" sz="1600" kern="100" dirty="0">
                          <a:solidFill>
                            <a:schemeClr val="bg2"/>
                          </a:solidFill>
                          <a:effectLst/>
                          <a:latin typeface="Cambria" panose="02040503050406030204" pitchFamily="18" charset="0"/>
                          <a:ea typeface="Cambria" panose="02040503050406030204" pitchFamily="18" charset="0"/>
                        </a:rPr>
                        <a:t>Output</a:t>
                      </a:r>
                      <a:endParaRPr lang="en-IN" sz="16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solidFill>
                      <a:schemeClr val="accent1">
                        <a:lumMod val="40000"/>
                        <a:lumOff val="60000"/>
                      </a:schemeClr>
                    </a:solidFill>
                  </a:tcPr>
                </a:tc>
                <a:extLst>
                  <a:ext uri="{0D108BD9-81ED-4DB2-BD59-A6C34878D82A}">
                    <a16:rowId xmlns:a16="http://schemas.microsoft.com/office/drawing/2014/main" val="2144911795"/>
                  </a:ext>
                </a:extLst>
              </a:tr>
              <a:tr h="2507008">
                <a:tc>
                  <a:txBody>
                    <a:bodyPr/>
                    <a:lstStyle/>
                    <a:p>
                      <a:pPr algn="ctr">
                        <a:lnSpc>
                          <a:spcPct val="150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describes the schema of a relation.</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9411" marR="59411" marT="0" marB="0"/>
                </a:tc>
                <a:tc>
                  <a:txBody>
                    <a:bodyPr/>
                    <a:lstStyle/>
                    <a:p>
                      <a:pPr algn="ctr">
                        <a:lnSpc>
                          <a:spcPct val="150000"/>
                        </a:lnSpc>
                      </a:pPr>
                      <a:r>
                        <a:rPr lang="en-IN" sz="1400" b="1" dirty="0">
                          <a:solidFill>
                            <a:srgbClr val="FF0000"/>
                          </a:solidFill>
                          <a:latin typeface="Cambria" panose="02040503050406030204" pitchFamily="18" charset="0"/>
                          <a:ea typeface="Cambria" panose="02040503050406030204" pitchFamily="18" charset="0"/>
                        </a:rPr>
                        <a:t>DESCRIBE </a:t>
                      </a:r>
                      <a:r>
                        <a:rPr lang="en-IN" sz="1400" b="1" dirty="0" err="1">
                          <a:solidFill>
                            <a:schemeClr val="bg2"/>
                          </a:solidFill>
                          <a:latin typeface="Cambria" panose="02040503050406030204" pitchFamily="18" charset="0"/>
                          <a:ea typeface="Cambria" panose="02040503050406030204" pitchFamily="18" charset="0"/>
                        </a:rPr>
                        <a:t>Relation_Name</a:t>
                      </a:r>
                      <a:r>
                        <a:rPr lang="en-IN" sz="1400" b="1" dirty="0">
                          <a:solidFill>
                            <a:schemeClr val="bg2"/>
                          </a:solidFill>
                          <a:latin typeface="Cambria" panose="02040503050406030204" pitchFamily="18" charset="0"/>
                          <a:ea typeface="Cambria" panose="02040503050406030204" pitchFamily="18" charset="0"/>
                        </a:rPr>
                        <a:t>;</a:t>
                      </a:r>
                    </a:p>
                    <a:p>
                      <a:pPr>
                        <a:lnSpc>
                          <a:spcPct val="150000"/>
                        </a:lnSpc>
                        <a:tabLst>
                          <a:tab pos="447675" algn="l"/>
                        </a:tabLst>
                      </a:pPr>
                      <a:r>
                        <a:rPr lang="en-IN" sz="1400" b="1" dirty="0">
                          <a:solidFill>
                            <a:schemeClr val="bg2"/>
                          </a:solidFill>
                          <a:latin typeface="Cambria" panose="02040503050406030204" pitchFamily="18" charset="0"/>
                          <a:ea typeface="Cambria" panose="02040503050406030204" pitchFamily="18" charset="0"/>
                        </a:rPr>
                        <a:t>where</a:t>
                      </a:r>
                    </a:p>
                    <a:p>
                      <a:pPr marL="360363" lvl="3" indent="-360363" algn="just">
                        <a:lnSpc>
                          <a:spcPct val="150000"/>
                        </a:lnSpc>
                        <a:buFont typeface="Wingdings" panose="05000000000000000000" pitchFamily="2" charset="2"/>
                        <a:buChar char="v"/>
                      </a:pPr>
                      <a:r>
                        <a:rPr lang="en-IN" sz="1200" b="1" dirty="0" err="1">
                          <a:solidFill>
                            <a:schemeClr val="bg1"/>
                          </a:solidFill>
                          <a:latin typeface="Cambria" panose="02040503050406030204" pitchFamily="18" charset="0"/>
                          <a:ea typeface="Cambria" panose="02040503050406030204" pitchFamily="18" charset="0"/>
                        </a:rPr>
                        <a:t>Relation_Name</a:t>
                      </a:r>
                      <a:r>
                        <a:rPr lang="en-IN" sz="1200" b="1" dirty="0">
                          <a:solidFill>
                            <a:schemeClr val="bg1"/>
                          </a:solidFill>
                          <a:latin typeface="Cambria" panose="02040503050406030204" pitchFamily="18" charset="0"/>
                          <a:ea typeface="Cambria" panose="02040503050406030204" pitchFamily="18" charset="0"/>
                        </a:rPr>
                        <a:t> </a:t>
                      </a:r>
                      <a:r>
                        <a:rPr lang="en-IN" sz="1200" b="1" dirty="0">
                          <a:solidFill>
                            <a:schemeClr val="bg2"/>
                          </a:solidFill>
                          <a:latin typeface="Cambria" panose="02040503050406030204" pitchFamily="18" charset="0"/>
                          <a:ea typeface="Cambria" panose="02040503050406030204" pitchFamily="18" charset="0"/>
                        </a:rPr>
                        <a:t>is the name of the Relation</a:t>
                      </a:r>
                    </a:p>
                  </a:txBody>
                  <a:tcPr marL="59411" marR="59411" marT="0" marB="0"/>
                </a:tc>
                <a:tc>
                  <a:txBody>
                    <a:bodyPr/>
                    <a:lstStyle/>
                    <a:p>
                      <a:pPr algn="ctr">
                        <a:lnSpc>
                          <a:spcPct val="150000"/>
                        </a:lnSpc>
                        <a:tabLst>
                          <a:tab pos="534988" algn="l"/>
                        </a:tabLst>
                      </a:pPr>
                      <a:r>
                        <a:rPr lang="en-IN" sz="1400" b="1" dirty="0">
                          <a:solidFill>
                            <a:schemeClr val="bg2"/>
                          </a:solidFill>
                          <a:latin typeface="Cambria" panose="02040503050406030204" pitchFamily="18" charset="0"/>
                          <a:ea typeface="Cambria" panose="02040503050406030204" pitchFamily="18" charset="0"/>
                        </a:rPr>
                        <a:t>grunt&gt;DESCRIBE  emp;</a:t>
                      </a:r>
                    </a:p>
                  </a:txBody>
                  <a:tcPr marL="59411" marR="59411" marT="0" marB="0"/>
                </a:tc>
                <a:tc>
                  <a:txBody>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1400" b="1" dirty="0">
                          <a:solidFill>
                            <a:schemeClr val="bg2"/>
                          </a:solidFill>
                          <a:latin typeface="Cambria" panose="02040503050406030204" pitchFamily="18" charset="0"/>
                          <a:ea typeface="Cambria" panose="02040503050406030204" pitchFamily="18" charset="0"/>
                        </a:rPr>
                        <a:t>grunt&gt;DESCRIBE emp;</a:t>
                      </a: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1400" b="1" dirty="0">
                        <a:solidFill>
                          <a:schemeClr val="bg2"/>
                        </a:solidFill>
                        <a:latin typeface="Cambria" panose="02040503050406030204" pitchFamily="18" charset="0"/>
                        <a:ea typeface="Cambria" panose="02040503050406030204" pitchFamily="18" charset="0"/>
                      </a:endParaRPr>
                    </a:p>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bg2"/>
                          </a:solidFill>
                          <a:latin typeface="Cambria" panose="02040503050406030204" pitchFamily="18" charset="0"/>
                          <a:ea typeface="Cambria" panose="02040503050406030204" pitchFamily="18" charset="0"/>
                        </a:rPr>
                        <a:t>emp: { </a:t>
                      </a:r>
                      <a:r>
                        <a:rPr lang="en-US" sz="1400" b="1" dirty="0" err="1">
                          <a:solidFill>
                            <a:schemeClr val="bg2"/>
                          </a:solidFill>
                          <a:latin typeface="Cambria" panose="02040503050406030204" pitchFamily="18" charset="0"/>
                          <a:ea typeface="Cambria" panose="02040503050406030204" pitchFamily="18" charset="0"/>
                        </a:rPr>
                        <a:t>eno:int,ename:chararray,deptno:int</a:t>
                      </a:r>
                      <a:r>
                        <a:rPr lang="en-US" sz="1400" b="1" dirty="0">
                          <a:solidFill>
                            <a:schemeClr val="bg2"/>
                          </a:solidFill>
                          <a:latin typeface="Cambria" panose="02040503050406030204" pitchFamily="18" charset="0"/>
                          <a:ea typeface="Cambria" panose="02040503050406030204" pitchFamily="18" charset="0"/>
                        </a:rPr>
                        <a:t>}</a:t>
                      </a:r>
                      <a:endParaRPr lang="sv-SE" sz="1400" b="1" dirty="0">
                        <a:solidFill>
                          <a:schemeClr val="bg2"/>
                        </a:solidFill>
                        <a:latin typeface="Cambria" panose="02040503050406030204" pitchFamily="18" charset="0"/>
                        <a:ea typeface="Cambria" panose="02040503050406030204" pitchFamily="18" charset="0"/>
                      </a:endParaRPr>
                    </a:p>
                  </a:txBody>
                  <a:tcPr marL="59411" marR="59411" marT="0" marB="0"/>
                </a:tc>
                <a:extLst>
                  <a:ext uri="{0D108BD9-81ED-4DB2-BD59-A6C34878D82A}">
                    <a16:rowId xmlns:a16="http://schemas.microsoft.com/office/drawing/2014/main" val="3962410153"/>
                  </a:ext>
                </a:extLst>
              </a:tr>
            </a:tbl>
          </a:graphicData>
        </a:graphic>
      </p:graphicFrame>
      <p:sp>
        <p:nvSpPr>
          <p:cNvPr id="4" name="Rectangle 3">
            <a:extLst>
              <a:ext uri="{FF2B5EF4-FFF2-40B4-BE49-F238E27FC236}">
                <a16:creationId xmlns:a16="http://schemas.microsoft.com/office/drawing/2014/main" id="{0AC00879-AA28-4347-8F58-B3F5E96206C6}"/>
              </a:ext>
            </a:extLst>
          </p:cNvPr>
          <p:cNvSpPr/>
          <p:nvPr/>
        </p:nvSpPr>
        <p:spPr>
          <a:xfrm>
            <a:off x="350195" y="964952"/>
            <a:ext cx="3741089"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DESCRIBE OPERATOR</a:t>
            </a:r>
          </a:p>
        </p:txBody>
      </p:sp>
      <p:graphicFrame>
        <p:nvGraphicFramePr>
          <p:cNvPr id="6" name="Table 5">
            <a:extLst>
              <a:ext uri="{FF2B5EF4-FFF2-40B4-BE49-F238E27FC236}">
                <a16:creationId xmlns:a16="http://schemas.microsoft.com/office/drawing/2014/main" id="{975A1761-145E-C604-5CC6-F0D7066FEFF8}"/>
              </a:ext>
            </a:extLst>
          </p:cNvPr>
          <p:cNvGraphicFramePr>
            <a:graphicFrameLocks noGrp="1"/>
          </p:cNvGraphicFramePr>
          <p:nvPr/>
        </p:nvGraphicFramePr>
        <p:xfrm>
          <a:off x="6493361" y="964952"/>
          <a:ext cx="5038929" cy="1798320"/>
        </p:xfrm>
        <a:graphic>
          <a:graphicData uri="http://schemas.openxmlformats.org/drawingml/2006/table">
            <a:tbl>
              <a:tblPr firstRow="1" bandRow="1">
                <a:tableStyleId>{073A0DAA-6AF3-43AB-8588-CEC1D06C72B9}</a:tableStyleId>
              </a:tblPr>
              <a:tblGrid>
                <a:gridCol w="2889116">
                  <a:extLst>
                    <a:ext uri="{9D8B030D-6E8A-4147-A177-3AD203B41FA5}">
                      <a16:colId xmlns:a16="http://schemas.microsoft.com/office/drawing/2014/main" val="2734592774"/>
                    </a:ext>
                  </a:extLst>
                </a:gridCol>
                <a:gridCol w="2149813">
                  <a:extLst>
                    <a:ext uri="{9D8B030D-6E8A-4147-A177-3AD203B41FA5}">
                      <a16:colId xmlns:a16="http://schemas.microsoft.com/office/drawing/2014/main" val="466274322"/>
                    </a:ext>
                  </a:extLst>
                </a:gridCol>
              </a:tblGrid>
              <a:tr h="370840">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emp</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eno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ename</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deptno</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100	Smith	10</a:t>
                      </a:r>
                    </a:p>
                    <a:p>
                      <a:r>
                        <a:rPr lang="en-IN" sz="1400" dirty="0">
                          <a:solidFill>
                            <a:schemeClr val="bg2"/>
                          </a:solidFill>
                          <a:latin typeface="Cambria" panose="02040503050406030204" pitchFamily="18" charset="0"/>
                          <a:ea typeface="Cambria" panose="02040503050406030204" pitchFamily="18" charset="0"/>
                        </a:rPr>
                        <a:t>101	Jones	20</a:t>
                      </a:r>
                    </a:p>
                    <a:p>
                      <a:r>
                        <a:rPr lang="en-IN" sz="1400" dirty="0">
                          <a:solidFill>
                            <a:schemeClr val="bg2"/>
                          </a:solidFill>
                          <a:latin typeface="Cambria" panose="02040503050406030204" pitchFamily="18" charset="0"/>
                          <a:ea typeface="Cambria" panose="02040503050406030204" pitchFamily="18" charset="0"/>
                        </a:rPr>
                        <a:t>102	King	10</a:t>
                      </a:r>
                    </a:p>
                    <a:p>
                      <a:r>
                        <a:rPr lang="en-IN" sz="1400" dirty="0">
                          <a:solidFill>
                            <a:schemeClr val="bg2"/>
                          </a:solidFill>
                          <a:latin typeface="Cambria" panose="02040503050406030204" pitchFamily="18" charset="0"/>
                          <a:ea typeface="Cambria" panose="02040503050406030204" pitchFamily="18" charset="0"/>
                        </a:rPr>
                        <a:t>103	Ivan	20</a:t>
                      </a:r>
                    </a:p>
                    <a:p>
                      <a:r>
                        <a:rPr lang="en-IN" sz="1400" dirty="0">
                          <a:solidFill>
                            <a:schemeClr val="bg2"/>
                          </a:solidFill>
                          <a:latin typeface="Cambria" panose="02040503050406030204" pitchFamily="18" charset="0"/>
                          <a:ea typeface="Cambria" panose="02040503050406030204" pitchFamily="18" charset="0"/>
                        </a:rPr>
                        <a:t>104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30</a:t>
                      </a:r>
                    </a:p>
                  </a:txBody>
                  <a:tcPr/>
                </a:tc>
                <a:tc>
                  <a:txBody>
                    <a:bodyPr/>
                    <a:lstStyle/>
                    <a:p>
                      <a:pPr>
                        <a:lnSpc>
                          <a:spcPct val="150000"/>
                        </a:lnSpc>
                      </a:pPr>
                      <a:r>
                        <a:rPr lang="en-IN" sz="1400" dirty="0">
                          <a:solidFill>
                            <a:srgbClr val="FF0000"/>
                          </a:solidFill>
                          <a:latin typeface="Cambria" panose="02040503050406030204" pitchFamily="18" charset="0"/>
                          <a:ea typeface="Cambria" panose="02040503050406030204" pitchFamily="18" charset="0"/>
                        </a:rPr>
                        <a:t>grunt&gt;dump dept</a:t>
                      </a:r>
                    </a:p>
                    <a:p>
                      <a:pPr>
                        <a:lnSpc>
                          <a:spcPct val="150000"/>
                        </a:lnSpc>
                      </a:pPr>
                      <a:r>
                        <a:rPr lang="en-IN" sz="1400" dirty="0" err="1">
                          <a:solidFill>
                            <a:schemeClr val="bg2"/>
                          </a:solidFill>
                          <a:latin typeface="Cambria" panose="02040503050406030204" pitchFamily="18" charset="0"/>
                          <a:ea typeface="Cambria" panose="02040503050406030204" pitchFamily="18" charset="0"/>
                        </a:rPr>
                        <a:t>deptno</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dname</a:t>
                      </a:r>
                      <a:endParaRPr lang="en-IN" sz="1400"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10	HR</a:t>
                      </a:r>
                    </a:p>
                    <a:p>
                      <a:r>
                        <a:rPr lang="en-IN" sz="1400" dirty="0">
                          <a:solidFill>
                            <a:schemeClr val="bg2"/>
                          </a:solidFill>
                          <a:latin typeface="Cambria" panose="02040503050406030204" pitchFamily="18" charset="0"/>
                          <a:ea typeface="Cambria" panose="02040503050406030204" pitchFamily="18" charset="0"/>
                        </a:rPr>
                        <a:t>20	SYSTEM</a:t>
                      </a:r>
                    </a:p>
                    <a:p>
                      <a:r>
                        <a:rPr lang="en-IN" sz="1400" dirty="0">
                          <a:solidFill>
                            <a:schemeClr val="bg2"/>
                          </a:solidFill>
                          <a:latin typeface="Cambria" panose="02040503050406030204" pitchFamily="18" charset="0"/>
                          <a:ea typeface="Cambria" panose="02040503050406030204" pitchFamily="18" charset="0"/>
                        </a:rPr>
                        <a:t>30	MARKETING</a:t>
                      </a:r>
                    </a:p>
                    <a:p>
                      <a:endParaRPr lang="en-IN"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650059470"/>
                  </a:ext>
                </a:extLst>
              </a:tr>
            </a:tbl>
          </a:graphicData>
        </a:graphic>
      </p:graphicFrame>
    </p:spTree>
    <p:extLst>
      <p:ext uri="{BB962C8B-B14F-4D97-AF65-F5344CB8AC3E}">
        <p14:creationId xmlns:p14="http://schemas.microsoft.com/office/powerpoint/2010/main" val="1562684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7" name="Rectangle 6">
            <a:extLst>
              <a:ext uri="{FF2B5EF4-FFF2-40B4-BE49-F238E27FC236}">
                <a16:creationId xmlns:a16="http://schemas.microsoft.com/office/drawing/2014/main" id="{7B4E6621-2E6F-6AA6-B387-C3E7577573A1}"/>
              </a:ext>
            </a:extLst>
          </p:cNvPr>
          <p:cNvSpPr/>
          <p:nvPr/>
        </p:nvSpPr>
        <p:spPr>
          <a:xfrm>
            <a:off x="3798002" y="2335037"/>
            <a:ext cx="459600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 Data Types</a:t>
            </a:r>
          </a:p>
        </p:txBody>
      </p:sp>
    </p:spTree>
    <p:extLst>
      <p:ext uri="{BB962C8B-B14F-4D97-AF65-F5344CB8AC3E}">
        <p14:creationId xmlns:p14="http://schemas.microsoft.com/office/powerpoint/2010/main" val="2405630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3B4009F-8655-E2AB-06E0-02D8D87BA542}"/>
              </a:ext>
            </a:extLst>
          </p:cNvPr>
          <p:cNvGraphicFramePr>
            <a:graphicFrameLocks noGrp="1"/>
          </p:cNvGraphicFramePr>
          <p:nvPr>
            <p:extLst>
              <p:ext uri="{D42A27DB-BD31-4B8C-83A1-F6EECF244321}">
                <p14:modId xmlns:p14="http://schemas.microsoft.com/office/powerpoint/2010/main" val="1116464981"/>
              </p:ext>
            </p:extLst>
          </p:nvPr>
        </p:nvGraphicFramePr>
        <p:xfrm>
          <a:off x="1003851" y="1251154"/>
          <a:ext cx="10187610" cy="5210295"/>
        </p:xfrm>
        <a:graphic>
          <a:graphicData uri="http://schemas.openxmlformats.org/drawingml/2006/table">
            <a:tbl>
              <a:tblPr firstRow="1" firstCol="1" bandRow="1"/>
              <a:tblGrid>
                <a:gridCol w="547274">
                  <a:extLst>
                    <a:ext uri="{9D8B030D-6E8A-4147-A177-3AD203B41FA5}">
                      <a16:colId xmlns:a16="http://schemas.microsoft.com/office/drawing/2014/main" val="2347613826"/>
                    </a:ext>
                  </a:extLst>
                </a:gridCol>
                <a:gridCol w="1487879">
                  <a:extLst>
                    <a:ext uri="{9D8B030D-6E8A-4147-A177-3AD203B41FA5}">
                      <a16:colId xmlns:a16="http://schemas.microsoft.com/office/drawing/2014/main" val="3232846763"/>
                    </a:ext>
                  </a:extLst>
                </a:gridCol>
                <a:gridCol w="8152457">
                  <a:extLst>
                    <a:ext uri="{9D8B030D-6E8A-4147-A177-3AD203B41FA5}">
                      <a16:colId xmlns:a16="http://schemas.microsoft.com/office/drawing/2014/main" val="3893728347"/>
                    </a:ext>
                  </a:extLst>
                </a:gridCol>
              </a:tblGrid>
              <a:tr h="302148">
                <a:tc>
                  <a:txBody>
                    <a:bodyPr/>
                    <a:lstStyle/>
                    <a:p>
                      <a:pPr>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S.N.</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Data Type</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Description &amp; Example</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9948506"/>
                  </a:ext>
                </a:extLst>
              </a:tr>
              <a:tr h="301300">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1</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int</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Represents a signed 32-bit integer. </a:t>
                      </a:r>
                      <a:r>
                        <a:rPr lang="en-IN" sz="1400" b="1"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Example</a:t>
                      </a: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 8</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2484146"/>
                  </a:ext>
                </a:extLst>
              </a:tr>
              <a:tr h="301300">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2</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long</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Represents a signed 64-bit integer. </a:t>
                      </a:r>
                      <a:r>
                        <a:rPr lang="en-IN" sz="1400" b="1"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Example</a:t>
                      </a: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 5L</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0112004"/>
                  </a:ext>
                </a:extLst>
              </a:tr>
              <a:tr h="301300">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3</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float</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Represents a signed 32-bit floating point. </a:t>
                      </a:r>
                      <a:r>
                        <a:rPr lang="en-IN" sz="1400" b="1"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Example</a:t>
                      </a: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 5.5F</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1365754"/>
                  </a:ext>
                </a:extLst>
              </a:tr>
              <a:tr h="301300">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4</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double</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Represents a 64-bit floating point. </a:t>
                      </a:r>
                      <a:r>
                        <a:rPr lang="en-IN" sz="1400" b="1"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Example</a:t>
                      </a: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 10.5</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5452736"/>
                  </a:ext>
                </a:extLst>
              </a:tr>
              <a:tr h="301300">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5</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chararray</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Represents a character array (string) in Unicode UTF-8 format. </a:t>
                      </a:r>
                      <a:r>
                        <a:rPr lang="en-IN" sz="1400" b="1"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Example</a:t>
                      </a: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 ‘tutorials point’</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4419529"/>
                  </a:ext>
                </a:extLst>
              </a:tr>
              <a:tr h="301300">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6</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Bytearray</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Represents a Byte array (blob).</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8189684"/>
                  </a:ext>
                </a:extLst>
              </a:tr>
              <a:tr h="301300">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7</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Boolean</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Represents a Boolean value. </a:t>
                      </a:r>
                      <a:r>
                        <a:rPr lang="en-IN" sz="1400" b="1"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Example</a:t>
                      </a: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 true/ false.</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527902"/>
                  </a:ext>
                </a:extLst>
              </a:tr>
              <a:tr h="301300">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8</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Datetime</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Represents a date-time. </a:t>
                      </a:r>
                      <a:r>
                        <a:rPr lang="en-IN" sz="1400" b="1"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Example</a:t>
                      </a: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 1970-01-01T00:00:00.000+00:00</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8362375"/>
                  </a:ext>
                </a:extLst>
              </a:tr>
              <a:tr h="301300">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9</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Biginteger</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Represents a Java BigInteger.  </a:t>
                      </a:r>
                      <a:r>
                        <a:rPr lang="en-IN" sz="1400" b="1"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Example</a:t>
                      </a: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 60708090709</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0447154"/>
                  </a:ext>
                </a:extLst>
              </a:tr>
              <a:tr h="301300">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10</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Bigdecimal</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Represents a Java BigDecimal .</a:t>
                      </a:r>
                      <a:r>
                        <a:rPr lang="en-IN" sz="1400" b="1"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Example</a:t>
                      </a: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 185.98376256272893883</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284435"/>
                  </a:ext>
                </a:extLst>
              </a:tr>
              <a:tr h="302148">
                <a:tc gridSpan="3">
                  <a:txBody>
                    <a:bodyPr/>
                    <a:lstStyle/>
                    <a:p>
                      <a:pPr algn="ctr">
                        <a:lnSpc>
                          <a:spcPct val="107000"/>
                        </a:lnSpc>
                        <a:spcAft>
                          <a:spcPts val="800"/>
                        </a:spcAft>
                      </a:pPr>
                      <a:r>
                        <a:rPr lang="en-IN" sz="1400" b="1"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Complex Types</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46276632"/>
                  </a:ext>
                </a:extLst>
              </a:tr>
              <a:tr h="301300">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11</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Tuple</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A tuple is an ordered set of fields. </a:t>
                      </a:r>
                      <a:r>
                        <a:rPr lang="en-IN" sz="1400" b="1"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Example</a:t>
                      </a: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 (raja, 30)</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7237070"/>
                  </a:ext>
                </a:extLst>
              </a:tr>
              <a:tr h="301300">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12</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Bag</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A bag is a collection of tuples. </a:t>
                      </a:r>
                      <a:r>
                        <a:rPr lang="en-IN" sz="1400" b="1"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Example</a:t>
                      </a: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 {(raju,30),(Mohhammad,45)}</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796091"/>
                  </a:ext>
                </a:extLst>
              </a:tr>
              <a:tr h="301300">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13</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Map</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A Map is a set of key-value pairs. </a:t>
                      </a:r>
                      <a:r>
                        <a:rPr lang="en-IN" sz="1400" b="1"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Example</a:t>
                      </a: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 [ ‘</a:t>
                      </a:r>
                      <a:r>
                        <a:rPr lang="en-IN" sz="1400" kern="0" dirty="0" err="1">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name’#’Raju</a:t>
                      </a: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 ‘age’#30]</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7822" marR="67822" marT="67822" marB="678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8033870"/>
                  </a:ext>
                </a:extLst>
              </a:tr>
            </a:tbl>
          </a:graphicData>
        </a:graphic>
      </p:graphicFrame>
      <p:sp>
        <p:nvSpPr>
          <p:cNvPr id="3" name="TextBox 2">
            <a:extLst>
              <a:ext uri="{FF2B5EF4-FFF2-40B4-BE49-F238E27FC236}">
                <a16:creationId xmlns:a16="http://schemas.microsoft.com/office/drawing/2014/main" id="{F3BCD026-39A9-8B28-4EF2-D88CD7707D0B}"/>
              </a:ext>
            </a:extLst>
          </p:cNvPr>
          <p:cNvSpPr txBox="1"/>
          <p:nvPr/>
        </p:nvSpPr>
        <p:spPr>
          <a:xfrm>
            <a:off x="1003851" y="725557"/>
            <a:ext cx="2126975" cy="369332"/>
          </a:xfrm>
          <a:prstGeom prst="rect">
            <a:avLst/>
          </a:prstGeom>
          <a:noFill/>
        </p:spPr>
        <p:txBody>
          <a:bodyPr wrap="square" rtlCol="0">
            <a:spAutoFit/>
          </a:bodyPr>
          <a:lstStyle/>
          <a:p>
            <a:r>
              <a:rPr lang="en-IN" b="1" dirty="0">
                <a:solidFill>
                  <a:srgbClr val="0000FF"/>
                </a:solidFill>
                <a:latin typeface="Cambria" panose="02040503050406030204" pitchFamily="18" charset="0"/>
                <a:ea typeface="Cambria" panose="02040503050406030204" pitchFamily="18" charset="0"/>
              </a:rPr>
              <a:t>PIG DATA TYPES</a:t>
            </a:r>
          </a:p>
        </p:txBody>
      </p:sp>
    </p:spTree>
    <p:extLst>
      <p:ext uri="{BB962C8B-B14F-4D97-AF65-F5344CB8AC3E}">
        <p14:creationId xmlns:p14="http://schemas.microsoft.com/office/powerpoint/2010/main" val="813489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7" name="Rectangle 6">
            <a:extLst>
              <a:ext uri="{FF2B5EF4-FFF2-40B4-BE49-F238E27FC236}">
                <a16:creationId xmlns:a16="http://schemas.microsoft.com/office/drawing/2014/main" id="{7B4E6621-2E6F-6AA6-B387-C3E7577573A1}"/>
              </a:ext>
            </a:extLst>
          </p:cNvPr>
          <p:cNvSpPr/>
          <p:nvPr/>
        </p:nvSpPr>
        <p:spPr>
          <a:xfrm>
            <a:off x="3887708" y="2335037"/>
            <a:ext cx="4416594"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5. </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SCHEMAS</a:t>
            </a:r>
          </a:p>
        </p:txBody>
      </p:sp>
    </p:spTree>
    <p:extLst>
      <p:ext uri="{BB962C8B-B14F-4D97-AF65-F5344CB8AC3E}">
        <p14:creationId xmlns:p14="http://schemas.microsoft.com/office/powerpoint/2010/main" val="2224884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id="{B0632802-7B91-A0EC-13F5-1507361B2B68}"/>
              </a:ext>
            </a:extLst>
          </p:cNvPr>
          <p:cNvSpPr txBox="1"/>
          <p:nvPr/>
        </p:nvSpPr>
        <p:spPr>
          <a:xfrm>
            <a:off x="516835" y="606287"/>
            <a:ext cx="10913165" cy="6325321"/>
          </a:xfrm>
          <a:prstGeom prst="rect">
            <a:avLst/>
          </a:prstGeom>
          <a:noFill/>
        </p:spPr>
        <p:txBody>
          <a:bodyPr wrap="square" rtlCol="0">
            <a:spAutoFit/>
          </a:bodyPr>
          <a:lstStyle/>
          <a:p>
            <a:pPr marL="285750" indent="-285750">
              <a:lnSpc>
                <a:spcPct val="150000"/>
              </a:lnSpc>
              <a:buFont typeface="Wingdings" panose="05000000000000000000" pitchFamily="2" charset="2"/>
              <a:buChar char="v"/>
            </a:pPr>
            <a:r>
              <a:rPr lang="en-IN" sz="1600" dirty="0">
                <a:solidFill>
                  <a:schemeClr val="bg2"/>
                </a:solidFill>
                <a:latin typeface="Cambria" panose="02040503050406030204" pitchFamily="18" charset="0"/>
                <a:ea typeface="Cambria" panose="02040503050406030204" pitchFamily="18" charset="0"/>
              </a:rPr>
              <a:t>Schemas enable to assign names and types to fields .</a:t>
            </a:r>
          </a:p>
          <a:p>
            <a:pPr marL="285750" indent="-285750">
              <a:lnSpc>
                <a:spcPct val="150000"/>
              </a:lnSpc>
              <a:buFont typeface="Wingdings" panose="05000000000000000000" pitchFamily="2" charset="2"/>
              <a:buChar char="v"/>
            </a:pPr>
            <a:r>
              <a:rPr lang="en-US" sz="1600" b="0" i="0" dirty="0">
                <a:solidFill>
                  <a:srgbClr val="333333"/>
                </a:solidFill>
                <a:effectLst/>
                <a:latin typeface="Cambria" panose="02040503050406030204" pitchFamily="18" charset="0"/>
                <a:ea typeface="Cambria" panose="02040503050406030204" pitchFamily="18" charset="0"/>
              </a:rPr>
              <a:t>Schemas are optional but we encourage you to use them whenever possible; type declarations result in better parse-time error checking and more efficient code execution. </a:t>
            </a:r>
          </a:p>
          <a:p>
            <a:pPr marL="285750" indent="-285750">
              <a:lnSpc>
                <a:spcPct val="150000"/>
              </a:lnSpc>
              <a:buFont typeface="Wingdings" panose="05000000000000000000" pitchFamily="2" charset="2"/>
              <a:buChar char="v"/>
            </a:pPr>
            <a:r>
              <a:rPr lang="en-US" sz="1600" dirty="0">
                <a:solidFill>
                  <a:srgbClr val="333333"/>
                </a:solidFill>
                <a:latin typeface="Cambria" panose="02040503050406030204" pitchFamily="18" charset="0"/>
                <a:ea typeface="Cambria" panose="02040503050406030204" pitchFamily="18" charset="0"/>
              </a:rPr>
              <a:t>Schema can be defined for both names and types of the fields</a:t>
            </a:r>
          </a:p>
          <a:p>
            <a:pPr marL="285750" indent="-285750">
              <a:lnSpc>
                <a:spcPct val="150000"/>
              </a:lnSpc>
              <a:buFont typeface="Wingdings" panose="05000000000000000000" pitchFamily="2" charset="2"/>
              <a:buChar char="v"/>
            </a:pPr>
            <a:r>
              <a:rPr lang="en-US" sz="1600" dirty="0">
                <a:solidFill>
                  <a:srgbClr val="333333"/>
                </a:solidFill>
                <a:latin typeface="Cambria" panose="02040503050406030204" pitchFamily="18" charset="0"/>
                <a:ea typeface="Cambria" panose="02040503050406030204" pitchFamily="18" charset="0"/>
              </a:rPr>
              <a:t>Schema can be defined only for field names,</a:t>
            </a:r>
            <a:r>
              <a:rPr lang="en-US" sz="1600" b="0" i="0" dirty="0">
                <a:solidFill>
                  <a:srgbClr val="333333"/>
                </a:solidFill>
                <a:effectLst/>
                <a:latin typeface="Cambria" panose="02040503050406030204" pitchFamily="18" charset="0"/>
                <a:ea typeface="Cambria" panose="02040503050406030204" pitchFamily="18" charset="0"/>
              </a:rPr>
              <a:t> in this case, the field type defaults to </a:t>
            </a:r>
            <a:r>
              <a:rPr lang="en-US" sz="1600" b="0" i="0" dirty="0" err="1">
                <a:solidFill>
                  <a:srgbClr val="333333"/>
                </a:solidFill>
                <a:effectLst/>
                <a:latin typeface="Cambria" panose="02040503050406030204" pitchFamily="18" charset="0"/>
                <a:ea typeface="Cambria" panose="02040503050406030204" pitchFamily="18" charset="0"/>
              </a:rPr>
              <a:t>bytearray</a:t>
            </a:r>
            <a:r>
              <a:rPr lang="en-US" sz="1600" b="0" i="0" dirty="0">
                <a:solidFill>
                  <a:srgbClr val="333333"/>
                </a:solidFill>
                <a:effectLst/>
                <a:latin typeface="Cambria" panose="02040503050406030204" pitchFamily="18" charset="0"/>
                <a:ea typeface="Cambria" panose="02040503050406030204" pitchFamily="18" charset="0"/>
              </a:rPr>
              <a:t>. Here fields can be referred through names </a:t>
            </a:r>
          </a:p>
          <a:p>
            <a:pPr marL="285750" indent="-285750">
              <a:lnSpc>
                <a:spcPct val="150000"/>
              </a:lnSpc>
              <a:buFont typeface="Wingdings" panose="05000000000000000000" pitchFamily="2" charset="2"/>
              <a:buChar char="v"/>
            </a:pPr>
            <a:r>
              <a:rPr lang="en-US" sz="1600" b="0" i="0" dirty="0">
                <a:solidFill>
                  <a:srgbClr val="333333"/>
                </a:solidFill>
                <a:effectLst/>
                <a:latin typeface="Cambria" panose="02040503050406030204" pitchFamily="18" charset="0"/>
                <a:ea typeface="Cambria" panose="02040503050406030204" pitchFamily="18" charset="0"/>
              </a:rPr>
              <a:t>Schema may not be defined ; in this case, the field is un-named and the field type defaults to </a:t>
            </a:r>
            <a:r>
              <a:rPr lang="en-US" sz="1600" b="0" i="0" dirty="0" err="1">
                <a:solidFill>
                  <a:srgbClr val="333333"/>
                </a:solidFill>
                <a:effectLst/>
                <a:latin typeface="Cambria" panose="02040503050406030204" pitchFamily="18" charset="0"/>
                <a:ea typeface="Cambria" panose="02040503050406030204" pitchFamily="18" charset="0"/>
              </a:rPr>
              <a:t>bytearray</a:t>
            </a:r>
            <a:r>
              <a:rPr lang="en-US" sz="1600" b="0" i="0" dirty="0">
                <a:solidFill>
                  <a:srgbClr val="333333"/>
                </a:solidFill>
                <a:effectLst/>
                <a:latin typeface="Cambria" panose="02040503050406030204" pitchFamily="18" charset="0"/>
                <a:ea typeface="Cambria" panose="02040503050406030204" pitchFamily="18" charset="0"/>
              </a:rPr>
              <a:t>. Here the fields can be referred through positional notation like $1,$2,etc..</a:t>
            </a:r>
          </a:p>
          <a:p>
            <a:pPr algn="l">
              <a:lnSpc>
                <a:spcPct val="150000"/>
              </a:lnSpc>
            </a:pPr>
            <a:r>
              <a:rPr lang="en-US" sz="1600" b="1" i="0" dirty="0">
                <a:solidFill>
                  <a:srgbClr val="333333"/>
                </a:solidFill>
                <a:effectLst/>
                <a:latin typeface="Cambria" panose="02040503050406030204" pitchFamily="18" charset="0"/>
                <a:ea typeface="Cambria" panose="02040503050406030204" pitchFamily="18" charset="0"/>
              </a:rPr>
              <a:t>Unknown Schema Handling</a:t>
            </a:r>
            <a:endParaRPr lang="en-US" sz="1600" b="0" i="0" dirty="0">
              <a:solidFill>
                <a:srgbClr val="333333"/>
              </a:solidFill>
              <a:effectLst/>
              <a:latin typeface="Cambria" panose="02040503050406030204" pitchFamily="18" charset="0"/>
              <a:ea typeface="Cambria" panose="02040503050406030204" pitchFamily="18" charset="0"/>
            </a:endParaRPr>
          </a:p>
          <a:p>
            <a:pPr marL="285750" indent="-285750" algn="l">
              <a:lnSpc>
                <a:spcPct val="150000"/>
              </a:lnSpc>
              <a:buFont typeface="Wingdings" panose="05000000000000000000" pitchFamily="2" charset="2"/>
              <a:buChar char="v"/>
            </a:pPr>
            <a:r>
              <a:rPr lang="en-US" sz="1400" b="0" i="0" dirty="0">
                <a:solidFill>
                  <a:srgbClr val="333333"/>
                </a:solidFill>
                <a:effectLst/>
                <a:latin typeface="Cambria" panose="02040503050406030204" pitchFamily="18" charset="0"/>
                <a:ea typeface="Cambria" panose="02040503050406030204" pitchFamily="18" charset="0"/>
              </a:rPr>
              <a:t>When you JOIN/COGROUP/CROSS multiple relations, if any relation has an unknown schema (or no defined schema, also referred to as a null schema), the schema for the resulting relation is null.</a:t>
            </a:r>
          </a:p>
          <a:p>
            <a:pPr marL="285750" indent="-285750" algn="l">
              <a:lnSpc>
                <a:spcPct val="150000"/>
              </a:lnSpc>
              <a:buFont typeface="Wingdings" panose="05000000000000000000" pitchFamily="2" charset="2"/>
              <a:buChar char="v"/>
            </a:pPr>
            <a:r>
              <a:rPr lang="en-US" sz="1400" b="0" i="0" dirty="0">
                <a:solidFill>
                  <a:srgbClr val="333333"/>
                </a:solidFill>
                <a:effectLst/>
                <a:latin typeface="Cambria" panose="02040503050406030204" pitchFamily="18" charset="0"/>
                <a:ea typeface="Cambria" panose="02040503050406030204" pitchFamily="18" charset="0"/>
              </a:rPr>
              <a:t>If you UNION two relations with incompatible schema, the schema for resulting relation is null.</a:t>
            </a:r>
          </a:p>
          <a:p>
            <a:pPr>
              <a:lnSpc>
                <a:spcPct val="150000"/>
              </a:lnSpc>
            </a:pPr>
            <a:r>
              <a:rPr lang="en-IN" sz="1400" b="1" dirty="0">
                <a:solidFill>
                  <a:schemeClr val="bg2"/>
                </a:solidFill>
                <a:latin typeface="Cambria" panose="02040503050406030204" pitchFamily="18" charset="0"/>
                <a:ea typeface="Cambria" panose="02040503050406030204" pitchFamily="18" charset="0"/>
              </a:rPr>
              <a:t>Schema Merging</a:t>
            </a:r>
          </a:p>
          <a:p>
            <a:pPr marL="285750" indent="-285750">
              <a:lnSpc>
                <a:spcPct val="150000"/>
              </a:lnSpc>
              <a:buFont typeface="Wingdings" panose="05000000000000000000" pitchFamily="2" charset="2"/>
              <a:buChar char="v"/>
            </a:pPr>
            <a:r>
              <a:rPr lang="en-IN" sz="1400" dirty="0">
                <a:solidFill>
                  <a:schemeClr val="bg2"/>
                </a:solidFill>
                <a:latin typeface="Cambria" panose="02040503050406030204" pitchFamily="18" charset="0"/>
                <a:ea typeface="Cambria" panose="02040503050406030204" pitchFamily="18" charset="0"/>
              </a:rPr>
              <a:t>In Pig, no need to declare the schema for every new relation in the data flow</a:t>
            </a:r>
          </a:p>
          <a:p>
            <a:pPr marL="285750" indent="-285750">
              <a:lnSpc>
                <a:spcPct val="150000"/>
              </a:lnSpc>
              <a:buFont typeface="Wingdings" panose="05000000000000000000" pitchFamily="2" charset="2"/>
              <a:buChar char="v"/>
            </a:pPr>
            <a:r>
              <a:rPr lang="en-IN" sz="1400" dirty="0">
                <a:solidFill>
                  <a:schemeClr val="bg2"/>
                </a:solidFill>
                <a:latin typeface="Cambria" panose="02040503050406030204" pitchFamily="18" charset="0"/>
                <a:ea typeface="Cambria" panose="02040503050406030204" pitchFamily="18" charset="0"/>
              </a:rPr>
              <a:t>p</a:t>
            </a:r>
            <a:r>
              <a:rPr lang="en-IN" sz="1400" b="0" i="0" dirty="0">
                <a:solidFill>
                  <a:schemeClr val="bg2"/>
                </a:solidFill>
                <a:effectLst/>
                <a:latin typeface="Cambria" panose="02040503050406030204" pitchFamily="18" charset="0"/>
                <a:ea typeface="Cambria" panose="02040503050406030204" pitchFamily="18" charset="0"/>
              </a:rPr>
              <a:t>ig can figure out the resulting schemas for the output of a relational operation by considering the schema of the input relation</a:t>
            </a:r>
          </a:p>
          <a:p>
            <a:pPr marL="285750" indent="-285750">
              <a:lnSpc>
                <a:spcPct val="150000"/>
              </a:lnSpc>
              <a:buFont typeface="Wingdings" panose="05000000000000000000" pitchFamily="2" charset="2"/>
              <a:buChar char="v"/>
            </a:pPr>
            <a:r>
              <a:rPr lang="en-IN" sz="1400" dirty="0">
                <a:solidFill>
                  <a:schemeClr val="bg2"/>
                </a:solidFill>
                <a:latin typeface="Cambria" panose="02040503050406030204" pitchFamily="18" charset="0"/>
                <a:ea typeface="Cambria" panose="02040503050406030204" pitchFamily="18" charset="0"/>
              </a:rPr>
              <a:t>Filter , limit are the operators who resultant relation schema is same as input schema</a:t>
            </a:r>
            <a:endParaRPr lang="en-US" sz="1200" b="0" i="0" dirty="0">
              <a:solidFill>
                <a:srgbClr val="333333"/>
              </a:solidFill>
              <a:effectLst/>
              <a:latin typeface="Cambria" panose="02040503050406030204" pitchFamily="18" charset="0"/>
              <a:ea typeface="Cambria" panose="02040503050406030204" pitchFamily="18" charset="0"/>
            </a:endParaRPr>
          </a:p>
          <a:p>
            <a:pPr marL="285750" indent="-285750" algn="l">
              <a:lnSpc>
                <a:spcPct val="150000"/>
              </a:lnSpc>
              <a:buFont typeface="Wingdings" panose="05000000000000000000" pitchFamily="2" charset="2"/>
              <a:buChar char="v"/>
            </a:pPr>
            <a:endParaRPr lang="en-US" sz="1400" b="0" i="0" dirty="0">
              <a:solidFill>
                <a:srgbClr val="333333"/>
              </a:solidFill>
              <a:effectLst/>
              <a:latin typeface="Cambria" panose="02040503050406030204" pitchFamily="18" charset="0"/>
              <a:ea typeface="Cambria" panose="02040503050406030204" pitchFamily="18" charset="0"/>
            </a:endParaRPr>
          </a:p>
          <a:p>
            <a:pPr marL="285750" indent="-285750">
              <a:lnSpc>
                <a:spcPct val="150000"/>
              </a:lnSpc>
              <a:buFont typeface="Wingdings" panose="05000000000000000000" pitchFamily="2" charset="2"/>
              <a:buChar char="v"/>
            </a:pPr>
            <a:endParaRPr lang="en-IN" sz="1600"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25759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7" name="Rectangle 6">
            <a:extLst>
              <a:ext uri="{FF2B5EF4-FFF2-40B4-BE49-F238E27FC236}">
                <a16:creationId xmlns:a16="http://schemas.microsoft.com/office/drawing/2014/main" id="{7B4E6621-2E6F-6AA6-B387-C3E7577573A1}"/>
              </a:ext>
            </a:extLst>
          </p:cNvPr>
          <p:cNvSpPr/>
          <p:nvPr/>
        </p:nvSpPr>
        <p:spPr>
          <a:xfrm>
            <a:off x="1136950" y="2335037"/>
            <a:ext cx="991810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 Pig Latin Built in Functions</a:t>
            </a:r>
          </a:p>
        </p:txBody>
      </p:sp>
    </p:spTree>
    <p:extLst>
      <p:ext uri="{BB962C8B-B14F-4D97-AF65-F5344CB8AC3E}">
        <p14:creationId xmlns:p14="http://schemas.microsoft.com/office/powerpoint/2010/main" val="3874765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pSp>
        <p:nvGrpSpPr>
          <p:cNvPr id="115" name="Group 114">
            <a:extLst>
              <a:ext uri="{FF2B5EF4-FFF2-40B4-BE49-F238E27FC236}">
                <a16:creationId xmlns:a16="http://schemas.microsoft.com/office/drawing/2014/main" id="{DC28632B-E42D-9612-8E6F-457DA88256D6}"/>
              </a:ext>
            </a:extLst>
          </p:cNvPr>
          <p:cNvGrpSpPr/>
          <p:nvPr/>
        </p:nvGrpSpPr>
        <p:grpSpPr>
          <a:xfrm>
            <a:off x="969520" y="505838"/>
            <a:ext cx="10023157" cy="5815449"/>
            <a:chOff x="969521" y="505838"/>
            <a:chExt cx="9585832" cy="5815449"/>
          </a:xfrm>
        </p:grpSpPr>
        <p:sp>
          <p:nvSpPr>
            <p:cNvPr id="2" name="Rectangle: Rounded Corners 1">
              <a:extLst>
                <a:ext uri="{FF2B5EF4-FFF2-40B4-BE49-F238E27FC236}">
                  <a16:creationId xmlns:a16="http://schemas.microsoft.com/office/drawing/2014/main" id="{AD969470-EC32-6995-9591-AC52CFEDE144}"/>
                </a:ext>
              </a:extLst>
            </p:cNvPr>
            <p:cNvSpPr/>
            <p:nvPr/>
          </p:nvSpPr>
          <p:spPr>
            <a:xfrm>
              <a:off x="3959158" y="505838"/>
              <a:ext cx="3073940" cy="680936"/>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IN" dirty="0">
                  <a:solidFill>
                    <a:schemeClr val="bg2"/>
                  </a:solidFill>
                  <a:latin typeface="Cambria" panose="02040503050406030204" pitchFamily="18" charset="0"/>
                  <a:ea typeface="Cambria" panose="02040503050406030204" pitchFamily="18" charset="0"/>
                </a:rPr>
                <a:t>Built in Functions</a:t>
              </a:r>
            </a:p>
          </p:txBody>
        </p:sp>
        <p:sp>
          <p:nvSpPr>
            <p:cNvPr id="6" name="Rectangle: Rounded Corners 5">
              <a:extLst>
                <a:ext uri="{FF2B5EF4-FFF2-40B4-BE49-F238E27FC236}">
                  <a16:creationId xmlns:a16="http://schemas.microsoft.com/office/drawing/2014/main" id="{269A4CDA-75B4-9896-1485-AA0214BD000B}"/>
                </a:ext>
              </a:extLst>
            </p:cNvPr>
            <p:cNvSpPr/>
            <p:nvPr/>
          </p:nvSpPr>
          <p:spPr>
            <a:xfrm>
              <a:off x="3398196" y="1883923"/>
              <a:ext cx="1977957" cy="680936"/>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IN" dirty="0">
                  <a:solidFill>
                    <a:schemeClr val="bg2"/>
                  </a:solidFill>
                  <a:latin typeface="Cambria" panose="02040503050406030204" pitchFamily="18" charset="0"/>
                  <a:ea typeface="Cambria" panose="02040503050406030204" pitchFamily="18" charset="0"/>
                </a:rPr>
                <a:t>Math Functions</a:t>
              </a:r>
            </a:p>
          </p:txBody>
        </p:sp>
        <p:sp>
          <p:nvSpPr>
            <p:cNvPr id="8" name="Rectangle: Rounded Corners 7">
              <a:extLst>
                <a:ext uri="{FF2B5EF4-FFF2-40B4-BE49-F238E27FC236}">
                  <a16:creationId xmlns:a16="http://schemas.microsoft.com/office/drawing/2014/main" id="{8C5657C2-3F16-1393-CE4B-F207941CC2F9}"/>
                </a:ext>
              </a:extLst>
            </p:cNvPr>
            <p:cNvSpPr/>
            <p:nvPr/>
          </p:nvSpPr>
          <p:spPr>
            <a:xfrm>
              <a:off x="5763638" y="1880680"/>
              <a:ext cx="1977957" cy="680936"/>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IN" dirty="0">
                  <a:solidFill>
                    <a:schemeClr val="bg2"/>
                  </a:solidFill>
                  <a:latin typeface="Cambria" panose="02040503050406030204" pitchFamily="18" charset="0"/>
                  <a:ea typeface="Cambria" panose="02040503050406030204" pitchFamily="18" charset="0"/>
                </a:rPr>
                <a:t>String Functions</a:t>
              </a:r>
            </a:p>
          </p:txBody>
        </p:sp>
        <p:sp>
          <p:nvSpPr>
            <p:cNvPr id="9" name="Rectangle: Rounded Corners 8">
              <a:extLst>
                <a:ext uri="{FF2B5EF4-FFF2-40B4-BE49-F238E27FC236}">
                  <a16:creationId xmlns:a16="http://schemas.microsoft.com/office/drawing/2014/main" id="{76345B39-3D79-FE1F-1026-5EE069146DE7}"/>
                </a:ext>
              </a:extLst>
            </p:cNvPr>
            <p:cNvSpPr/>
            <p:nvPr/>
          </p:nvSpPr>
          <p:spPr>
            <a:xfrm>
              <a:off x="7999379" y="1880680"/>
              <a:ext cx="1977957" cy="680936"/>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IN" dirty="0">
                  <a:solidFill>
                    <a:schemeClr val="bg2"/>
                  </a:solidFill>
                  <a:latin typeface="Cambria" panose="02040503050406030204" pitchFamily="18" charset="0"/>
                  <a:ea typeface="Cambria" panose="02040503050406030204" pitchFamily="18" charset="0"/>
                </a:rPr>
                <a:t>Data/Time Functions</a:t>
              </a:r>
            </a:p>
          </p:txBody>
        </p:sp>
        <p:sp>
          <p:nvSpPr>
            <p:cNvPr id="4" name="Rectangle: Rounded Corners 3">
              <a:extLst>
                <a:ext uri="{FF2B5EF4-FFF2-40B4-BE49-F238E27FC236}">
                  <a16:creationId xmlns:a16="http://schemas.microsoft.com/office/drawing/2014/main" id="{D1798A28-48D1-FF4B-D270-1E5259262D71}"/>
                </a:ext>
              </a:extLst>
            </p:cNvPr>
            <p:cNvSpPr/>
            <p:nvPr/>
          </p:nvSpPr>
          <p:spPr>
            <a:xfrm>
              <a:off x="969524" y="1883923"/>
              <a:ext cx="1977957" cy="680936"/>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IN" dirty="0">
                  <a:solidFill>
                    <a:schemeClr val="bg2"/>
                  </a:solidFill>
                  <a:latin typeface="Cambria" panose="02040503050406030204" pitchFamily="18" charset="0"/>
                  <a:ea typeface="Cambria" panose="02040503050406030204" pitchFamily="18" charset="0"/>
                </a:rPr>
                <a:t>Eval Functions</a:t>
              </a:r>
            </a:p>
          </p:txBody>
        </p:sp>
        <p:cxnSp>
          <p:nvCxnSpPr>
            <p:cNvPr id="11" name="Straight Connector 10">
              <a:extLst>
                <a:ext uri="{FF2B5EF4-FFF2-40B4-BE49-F238E27FC236}">
                  <a16:creationId xmlns:a16="http://schemas.microsoft.com/office/drawing/2014/main" id="{CE622106-5AEA-175F-C8A5-D54ABC921EC9}"/>
                </a:ext>
              </a:extLst>
            </p:cNvPr>
            <p:cNvCxnSpPr/>
            <p:nvPr/>
          </p:nvCxnSpPr>
          <p:spPr>
            <a:xfrm>
              <a:off x="969524" y="2561616"/>
              <a:ext cx="0" cy="280805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649743CA-D46E-A37E-2EB7-ED6CF16B15E0}"/>
                </a:ext>
              </a:extLst>
            </p:cNvPr>
            <p:cNvCxnSpPr/>
            <p:nvPr/>
          </p:nvCxnSpPr>
          <p:spPr>
            <a:xfrm>
              <a:off x="969524" y="3044758"/>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ABC0ACB-1A0C-125E-A28B-4B3FA40ED89C}"/>
                </a:ext>
              </a:extLst>
            </p:cNvPr>
            <p:cNvSpPr/>
            <p:nvPr/>
          </p:nvSpPr>
          <p:spPr>
            <a:xfrm>
              <a:off x="1606684" y="2853979"/>
              <a:ext cx="681357"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MAX</a:t>
              </a:r>
            </a:p>
          </p:txBody>
        </p:sp>
        <p:sp>
          <p:nvSpPr>
            <p:cNvPr id="15" name="Rectangle 14">
              <a:extLst>
                <a:ext uri="{FF2B5EF4-FFF2-40B4-BE49-F238E27FC236}">
                  <a16:creationId xmlns:a16="http://schemas.microsoft.com/office/drawing/2014/main" id="{49F85DCF-8B2C-D367-6EFC-98EB51BE64F3}"/>
                </a:ext>
              </a:extLst>
            </p:cNvPr>
            <p:cNvSpPr/>
            <p:nvPr/>
          </p:nvSpPr>
          <p:spPr>
            <a:xfrm>
              <a:off x="1559943" y="3417426"/>
              <a:ext cx="787802"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MIN</a:t>
              </a:r>
            </a:p>
          </p:txBody>
        </p:sp>
        <p:sp>
          <p:nvSpPr>
            <p:cNvPr id="16" name="Rectangle 15">
              <a:extLst>
                <a:ext uri="{FF2B5EF4-FFF2-40B4-BE49-F238E27FC236}">
                  <a16:creationId xmlns:a16="http://schemas.microsoft.com/office/drawing/2014/main" id="{583CFA25-ABC0-9C01-2E2B-89E10B5843BD}"/>
                </a:ext>
              </a:extLst>
            </p:cNvPr>
            <p:cNvSpPr/>
            <p:nvPr/>
          </p:nvSpPr>
          <p:spPr>
            <a:xfrm>
              <a:off x="1577356" y="3972127"/>
              <a:ext cx="787803"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SUM</a:t>
              </a:r>
            </a:p>
          </p:txBody>
        </p:sp>
        <p:sp>
          <p:nvSpPr>
            <p:cNvPr id="17" name="Rectangle 16">
              <a:extLst>
                <a:ext uri="{FF2B5EF4-FFF2-40B4-BE49-F238E27FC236}">
                  <a16:creationId xmlns:a16="http://schemas.microsoft.com/office/drawing/2014/main" id="{AAB343E7-C0DE-9014-B25C-694D6879F371}"/>
                </a:ext>
              </a:extLst>
            </p:cNvPr>
            <p:cNvSpPr/>
            <p:nvPr/>
          </p:nvSpPr>
          <p:spPr>
            <a:xfrm>
              <a:off x="1559943" y="4536330"/>
              <a:ext cx="771655"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AVG</a:t>
              </a:r>
            </a:p>
          </p:txBody>
        </p:sp>
        <p:sp>
          <p:nvSpPr>
            <p:cNvPr id="18" name="Rectangle 17">
              <a:extLst>
                <a:ext uri="{FF2B5EF4-FFF2-40B4-BE49-F238E27FC236}">
                  <a16:creationId xmlns:a16="http://schemas.microsoft.com/office/drawing/2014/main" id="{A8352EC5-AF02-1176-9ED6-E1CBEBF078AF}"/>
                </a:ext>
              </a:extLst>
            </p:cNvPr>
            <p:cNvSpPr/>
            <p:nvPr/>
          </p:nvSpPr>
          <p:spPr>
            <a:xfrm>
              <a:off x="1505564" y="5184842"/>
              <a:ext cx="949715"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COUNT</a:t>
              </a:r>
            </a:p>
          </p:txBody>
        </p:sp>
        <p:cxnSp>
          <p:nvCxnSpPr>
            <p:cNvPr id="19" name="Straight Arrow Connector 18">
              <a:extLst>
                <a:ext uri="{FF2B5EF4-FFF2-40B4-BE49-F238E27FC236}">
                  <a16:creationId xmlns:a16="http://schemas.microsoft.com/office/drawing/2014/main" id="{BD6B9603-0C6F-687E-9C07-0A03691F80B7}"/>
                </a:ext>
              </a:extLst>
            </p:cNvPr>
            <p:cNvCxnSpPr/>
            <p:nvPr/>
          </p:nvCxnSpPr>
          <p:spPr>
            <a:xfrm>
              <a:off x="969523" y="3613825"/>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A8DB01C-C76D-23BC-67CF-7597E9986384}"/>
                </a:ext>
              </a:extLst>
            </p:cNvPr>
            <p:cNvCxnSpPr/>
            <p:nvPr/>
          </p:nvCxnSpPr>
          <p:spPr>
            <a:xfrm>
              <a:off x="969523" y="4156953"/>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E71CBA0-D301-A42C-6572-DFDE07922CF0}"/>
                </a:ext>
              </a:extLst>
            </p:cNvPr>
            <p:cNvCxnSpPr/>
            <p:nvPr/>
          </p:nvCxnSpPr>
          <p:spPr>
            <a:xfrm>
              <a:off x="969522" y="4721156"/>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DBA68AF-C143-1E25-CFD9-1C5052797532}"/>
                </a:ext>
              </a:extLst>
            </p:cNvPr>
            <p:cNvCxnSpPr/>
            <p:nvPr/>
          </p:nvCxnSpPr>
          <p:spPr>
            <a:xfrm>
              <a:off x="969521" y="5369668"/>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14EEEF-F9E7-7339-1937-4B0ADC7CDA0B}"/>
                </a:ext>
              </a:extLst>
            </p:cNvPr>
            <p:cNvCxnSpPr>
              <a:cxnSpLocks/>
            </p:cNvCxnSpPr>
            <p:nvPr/>
          </p:nvCxnSpPr>
          <p:spPr>
            <a:xfrm>
              <a:off x="3488349" y="2569920"/>
              <a:ext cx="0" cy="2886663"/>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35409924-DC8B-12D3-AB51-A7ADF4DBE89E}"/>
                </a:ext>
              </a:extLst>
            </p:cNvPr>
            <p:cNvCxnSpPr/>
            <p:nvPr/>
          </p:nvCxnSpPr>
          <p:spPr>
            <a:xfrm>
              <a:off x="3488349" y="3053062"/>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087D1197-6882-9E6B-627B-62ED990E4DEF}"/>
                </a:ext>
              </a:extLst>
            </p:cNvPr>
            <p:cNvSpPr/>
            <p:nvPr/>
          </p:nvSpPr>
          <p:spPr>
            <a:xfrm>
              <a:off x="4125509" y="2862283"/>
              <a:ext cx="681357"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CEIL</a:t>
              </a:r>
            </a:p>
          </p:txBody>
        </p:sp>
        <p:sp>
          <p:nvSpPr>
            <p:cNvPr id="27" name="Rectangle 26">
              <a:extLst>
                <a:ext uri="{FF2B5EF4-FFF2-40B4-BE49-F238E27FC236}">
                  <a16:creationId xmlns:a16="http://schemas.microsoft.com/office/drawing/2014/main" id="{80EDAEFF-C7DE-83F9-531A-531B954C2237}"/>
                </a:ext>
              </a:extLst>
            </p:cNvPr>
            <p:cNvSpPr/>
            <p:nvPr/>
          </p:nvSpPr>
          <p:spPr>
            <a:xfrm>
              <a:off x="4078768" y="3425730"/>
              <a:ext cx="895336"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FLOOR</a:t>
              </a:r>
            </a:p>
          </p:txBody>
        </p:sp>
        <p:sp>
          <p:nvSpPr>
            <p:cNvPr id="28" name="Rectangle 27">
              <a:extLst>
                <a:ext uri="{FF2B5EF4-FFF2-40B4-BE49-F238E27FC236}">
                  <a16:creationId xmlns:a16="http://schemas.microsoft.com/office/drawing/2014/main" id="{04E70332-D7EB-653A-CF75-9962A3FBD197}"/>
                </a:ext>
              </a:extLst>
            </p:cNvPr>
            <p:cNvSpPr/>
            <p:nvPr/>
          </p:nvSpPr>
          <p:spPr>
            <a:xfrm>
              <a:off x="4138527" y="3980431"/>
              <a:ext cx="596629"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ABS</a:t>
              </a:r>
            </a:p>
          </p:txBody>
        </p:sp>
        <p:sp>
          <p:nvSpPr>
            <p:cNvPr id="29" name="Rectangle 28">
              <a:extLst>
                <a:ext uri="{FF2B5EF4-FFF2-40B4-BE49-F238E27FC236}">
                  <a16:creationId xmlns:a16="http://schemas.microsoft.com/office/drawing/2014/main" id="{0C027B09-28D3-6F3E-DBE2-41374D211E53}"/>
                </a:ext>
              </a:extLst>
            </p:cNvPr>
            <p:cNvSpPr/>
            <p:nvPr/>
          </p:nvSpPr>
          <p:spPr>
            <a:xfrm>
              <a:off x="4078768" y="4544634"/>
              <a:ext cx="871035"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ROUND</a:t>
              </a:r>
            </a:p>
          </p:txBody>
        </p:sp>
        <p:sp>
          <p:nvSpPr>
            <p:cNvPr id="30" name="Rectangle 29">
              <a:extLst>
                <a:ext uri="{FF2B5EF4-FFF2-40B4-BE49-F238E27FC236}">
                  <a16:creationId xmlns:a16="http://schemas.microsoft.com/office/drawing/2014/main" id="{9EF2C2D5-38B5-DA4C-D55F-D3628018D6B0}"/>
                </a:ext>
              </a:extLst>
            </p:cNvPr>
            <p:cNvSpPr/>
            <p:nvPr/>
          </p:nvSpPr>
          <p:spPr>
            <a:xfrm>
              <a:off x="4024389" y="5193146"/>
              <a:ext cx="949715"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SQRT</a:t>
              </a:r>
            </a:p>
          </p:txBody>
        </p:sp>
        <p:cxnSp>
          <p:nvCxnSpPr>
            <p:cNvPr id="31" name="Straight Arrow Connector 30">
              <a:extLst>
                <a:ext uri="{FF2B5EF4-FFF2-40B4-BE49-F238E27FC236}">
                  <a16:creationId xmlns:a16="http://schemas.microsoft.com/office/drawing/2014/main" id="{61A7C1DF-838B-0060-DEF1-8CB1B7D1B837}"/>
                </a:ext>
              </a:extLst>
            </p:cNvPr>
            <p:cNvCxnSpPr/>
            <p:nvPr/>
          </p:nvCxnSpPr>
          <p:spPr>
            <a:xfrm>
              <a:off x="3488348" y="3622129"/>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D82F3B1-9EAB-9A7C-D890-B823DC6CA608}"/>
                </a:ext>
              </a:extLst>
            </p:cNvPr>
            <p:cNvCxnSpPr/>
            <p:nvPr/>
          </p:nvCxnSpPr>
          <p:spPr>
            <a:xfrm>
              <a:off x="3488348" y="4165257"/>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652AD29-454E-DE78-9259-EBC55A597D81}"/>
                </a:ext>
              </a:extLst>
            </p:cNvPr>
            <p:cNvCxnSpPr/>
            <p:nvPr/>
          </p:nvCxnSpPr>
          <p:spPr>
            <a:xfrm>
              <a:off x="3488347" y="4729460"/>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FED47E4-84F7-79BA-3299-A7F689049069}"/>
                </a:ext>
              </a:extLst>
            </p:cNvPr>
            <p:cNvCxnSpPr/>
            <p:nvPr/>
          </p:nvCxnSpPr>
          <p:spPr>
            <a:xfrm>
              <a:off x="3488346" y="5377972"/>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7D63687-DE71-CC49-6883-2A94502035EB}"/>
                </a:ext>
              </a:extLst>
            </p:cNvPr>
            <p:cNvCxnSpPr>
              <a:cxnSpLocks/>
            </p:cNvCxnSpPr>
            <p:nvPr/>
          </p:nvCxnSpPr>
          <p:spPr>
            <a:xfrm>
              <a:off x="5908505" y="2689375"/>
              <a:ext cx="0" cy="3631912"/>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7DA7828E-6005-D425-B959-CC942F456D4F}"/>
                </a:ext>
              </a:extLst>
            </p:cNvPr>
            <p:cNvCxnSpPr>
              <a:cxnSpLocks/>
            </p:cNvCxnSpPr>
            <p:nvPr/>
          </p:nvCxnSpPr>
          <p:spPr>
            <a:xfrm>
              <a:off x="5884676" y="3043123"/>
              <a:ext cx="5508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3989E929-DB00-1ED5-551D-DAEEB234EDC0}"/>
                </a:ext>
              </a:extLst>
            </p:cNvPr>
            <p:cNvSpPr/>
            <p:nvPr/>
          </p:nvSpPr>
          <p:spPr>
            <a:xfrm>
              <a:off x="6476091" y="2852344"/>
              <a:ext cx="848595"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UPPER</a:t>
              </a:r>
            </a:p>
          </p:txBody>
        </p:sp>
        <p:sp>
          <p:nvSpPr>
            <p:cNvPr id="38" name="Rectangle 37">
              <a:extLst>
                <a:ext uri="{FF2B5EF4-FFF2-40B4-BE49-F238E27FC236}">
                  <a16:creationId xmlns:a16="http://schemas.microsoft.com/office/drawing/2014/main" id="{0056D8CC-DD63-3F25-20FF-1D018AF9F196}"/>
                </a:ext>
              </a:extLst>
            </p:cNvPr>
            <p:cNvSpPr/>
            <p:nvPr/>
          </p:nvSpPr>
          <p:spPr>
            <a:xfrm>
              <a:off x="6429350" y="3205858"/>
              <a:ext cx="946172"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LOWER</a:t>
              </a:r>
            </a:p>
          </p:txBody>
        </p:sp>
        <p:sp>
          <p:nvSpPr>
            <p:cNvPr id="39" name="Rectangle 38">
              <a:extLst>
                <a:ext uri="{FF2B5EF4-FFF2-40B4-BE49-F238E27FC236}">
                  <a16:creationId xmlns:a16="http://schemas.microsoft.com/office/drawing/2014/main" id="{45CDB631-4F14-ABD9-0323-1E800E720887}"/>
                </a:ext>
              </a:extLst>
            </p:cNvPr>
            <p:cNvSpPr/>
            <p:nvPr/>
          </p:nvSpPr>
          <p:spPr>
            <a:xfrm>
              <a:off x="6376460" y="3602476"/>
              <a:ext cx="1287748"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SUBSTRING</a:t>
              </a:r>
            </a:p>
          </p:txBody>
        </p:sp>
        <p:sp>
          <p:nvSpPr>
            <p:cNvPr id="40" name="Rectangle 39">
              <a:extLst>
                <a:ext uri="{FF2B5EF4-FFF2-40B4-BE49-F238E27FC236}">
                  <a16:creationId xmlns:a16="http://schemas.microsoft.com/office/drawing/2014/main" id="{79A73DCA-488F-AF11-C332-749033388162}"/>
                </a:ext>
              </a:extLst>
            </p:cNvPr>
            <p:cNvSpPr/>
            <p:nvPr/>
          </p:nvSpPr>
          <p:spPr>
            <a:xfrm>
              <a:off x="6411128" y="3945159"/>
              <a:ext cx="1032193"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REPLACE</a:t>
              </a:r>
            </a:p>
          </p:txBody>
        </p:sp>
        <p:sp>
          <p:nvSpPr>
            <p:cNvPr id="41" name="Rectangle 40">
              <a:extLst>
                <a:ext uri="{FF2B5EF4-FFF2-40B4-BE49-F238E27FC236}">
                  <a16:creationId xmlns:a16="http://schemas.microsoft.com/office/drawing/2014/main" id="{3030D127-88BC-7C38-726C-AF8E3F056BCA}"/>
                </a:ext>
              </a:extLst>
            </p:cNvPr>
            <p:cNvSpPr/>
            <p:nvPr/>
          </p:nvSpPr>
          <p:spPr>
            <a:xfrm>
              <a:off x="6393404" y="4311133"/>
              <a:ext cx="1042904"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INDEXOF</a:t>
              </a:r>
            </a:p>
          </p:txBody>
        </p:sp>
        <p:cxnSp>
          <p:nvCxnSpPr>
            <p:cNvPr id="42" name="Straight Arrow Connector 41">
              <a:extLst>
                <a:ext uri="{FF2B5EF4-FFF2-40B4-BE49-F238E27FC236}">
                  <a16:creationId xmlns:a16="http://schemas.microsoft.com/office/drawing/2014/main" id="{D0F540E7-4703-1861-8DA5-189A69D7FC55}"/>
                </a:ext>
              </a:extLst>
            </p:cNvPr>
            <p:cNvCxnSpPr>
              <a:cxnSpLocks/>
            </p:cNvCxnSpPr>
            <p:nvPr/>
          </p:nvCxnSpPr>
          <p:spPr>
            <a:xfrm>
              <a:off x="5942826" y="3390683"/>
              <a:ext cx="4522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162469E-297B-55CE-DD92-21D6C31FA724}"/>
                </a:ext>
              </a:extLst>
            </p:cNvPr>
            <p:cNvCxnSpPr>
              <a:cxnSpLocks/>
            </p:cNvCxnSpPr>
            <p:nvPr/>
          </p:nvCxnSpPr>
          <p:spPr>
            <a:xfrm>
              <a:off x="5908505" y="3795381"/>
              <a:ext cx="5270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A19A467-C0E3-CBD4-B0F4-43E6B1FFEFA5}"/>
                </a:ext>
              </a:extLst>
            </p:cNvPr>
            <p:cNvCxnSpPr>
              <a:cxnSpLocks/>
            </p:cNvCxnSpPr>
            <p:nvPr/>
          </p:nvCxnSpPr>
          <p:spPr>
            <a:xfrm>
              <a:off x="5908505" y="4165256"/>
              <a:ext cx="5119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B788C8E-2844-35C5-18B0-E3930DB3B82F}"/>
                </a:ext>
              </a:extLst>
            </p:cNvPr>
            <p:cNvCxnSpPr>
              <a:cxnSpLocks/>
            </p:cNvCxnSpPr>
            <p:nvPr/>
          </p:nvCxnSpPr>
          <p:spPr>
            <a:xfrm>
              <a:off x="5852728" y="4514242"/>
              <a:ext cx="558400" cy="11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CF0CFF3-0F25-DDD0-E867-DCE2BE6698AF}"/>
                </a:ext>
              </a:extLst>
            </p:cNvPr>
            <p:cNvCxnSpPr/>
            <p:nvPr/>
          </p:nvCxnSpPr>
          <p:spPr>
            <a:xfrm>
              <a:off x="8069376" y="2559981"/>
              <a:ext cx="0" cy="2808052"/>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787CB1CD-2431-4619-E361-E8DD4441E711}"/>
                </a:ext>
              </a:extLst>
            </p:cNvPr>
            <p:cNvCxnSpPr/>
            <p:nvPr/>
          </p:nvCxnSpPr>
          <p:spPr>
            <a:xfrm>
              <a:off x="8069376" y="3043123"/>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37FAD096-25F4-6446-3303-DE3DB300758B}"/>
                </a:ext>
              </a:extLst>
            </p:cNvPr>
            <p:cNvSpPr/>
            <p:nvPr/>
          </p:nvSpPr>
          <p:spPr>
            <a:xfrm>
              <a:off x="8706536" y="2852344"/>
              <a:ext cx="1593281"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CURRENTTIME</a:t>
              </a:r>
            </a:p>
          </p:txBody>
        </p:sp>
        <p:sp>
          <p:nvSpPr>
            <p:cNvPr id="49" name="Rectangle 48">
              <a:extLst>
                <a:ext uri="{FF2B5EF4-FFF2-40B4-BE49-F238E27FC236}">
                  <a16:creationId xmlns:a16="http://schemas.microsoft.com/office/drawing/2014/main" id="{C0CAF12C-5208-489A-137F-1591DC3C09A9}"/>
                </a:ext>
              </a:extLst>
            </p:cNvPr>
            <p:cNvSpPr/>
            <p:nvPr/>
          </p:nvSpPr>
          <p:spPr>
            <a:xfrm>
              <a:off x="8659794" y="3415791"/>
              <a:ext cx="1183709"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GETDAY</a:t>
              </a:r>
            </a:p>
          </p:txBody>
        </p:sp>
        <p:sp>
          <p:nvSpPr>
            <p:cNvPr id="50" name="Rectangle 49">
              <a:extLst>
                <a:ext uri="{FF2B5EF4-FFF2-40B4-BE49-F238E27FC236}">
                  <a16:creationId xmlns:a16="http://schemas.microsoft.com/office/drawing/2014/main" id="{2998F4EE-DA1C-F615-6E22-75D8836527A5}"/>
                </a:ext>
              </a:extLst>
            </p:cNvPr>
            <p:cNvSpPr/>
            <p:nvPr/>
          </p:nvSpPr>
          <p:spPr>
            <a:xfrm>
              <a:off x="8677208" y="3970492"/>
              <a:ext cx="1622607"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DAYSBETWEEN</a:t>
              </a:r>
            </a:p>
          </p:txBody>
        </p:sp>
        <p:sp>
          <p:nvSpPr>
            <p:cNvPr id="51" name="Rectangle 50">
              <a:extLst>
                <a:ext uri="{FF2B5EF4-FFF2-40B4-BE49-F238E27FC236}">
                  <a16:creationId xmlns:a16="http://schemas.microsoft.com/office/drawing/2014/main" id="{AD3A2905-E474-0DF6-C144-C033479DFD54}"/>
                </a:ext>
              </a:extLst>
            </p:cNvPr>
            <p:cNvSpPr/>
            <p:nvPr/>
          </p:nvSpPr>
          <p:spPr>
            <a:xfrm>
              <a:off x="8659795" y="4534695"/>
              <a:ext cx="1895558"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WEEKSBETWEEN</a:t>
              </a:r>
            </a:p>
          </p:txBody>
        </p:sp>
        <p:sp>
          <p:nvSpPr>
            <p:cNvPr id="52" name="Rectangle 51">
              <a:extLst>
                <a:ext uri="{FF2B5EF4-FFF2-40B4-BE49-F238E27FC236}">
                  <a16:creationId xmlns:a16="http://schemas.microsoft.com/office/drawing/2014/main" id="{C02C48D8-F962-3F87-E571-8890FDDFB431}"/>
                </a:ext>
              </a:extLst>
            </p:cNvPr>
            <p:cNvSpPr/>
            <p:nvPr/>
          </p:nvSpPr>
          <p:spPr>
            <a:xfrm>
              <a:off x="8443052" y="5183207"/>
              <a:ext cx="1572252"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GETHOUR</a:t>
              </a:r>
            </a:p>
          </p:txBody>
        </p:sp>
        <p:cxnSp>
          <p:nvCxnSpPr>
            <p:cNvPr id="53" name="Straight Arrow Connector 52">
              <a:extLst>
                <a:ext uri="{FF2B5EF4-FFF2-40B4-BE49-F238E27FC236}">
                  <a16:creationId xmlns:a16="http://schemas.microsoft.com/office/drawing/2014/main" id="{C62FD2EA-D903-C930-6D02-9217C4606113}"/>
                </a:ext>
              </a:extLst>
            </p:cNvPr>
            <p:cNvCxnSpPr/>
            <p:nvPr/>
          </p:nvCxnSpPr>
          <p:spPr>
            <a:xfrm>
              <a:off x="8069375" y="3612190"/>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45C89907-6119-31DE-0F2A-630DDFB13B31}"/>
                </a:ext>
              </a:extLst>
            </p:cNvPr>
            <p:cNvCxnSpPr/>
            <p:nvPr/>
          </p:nvCxnSpPr>
          <p:spPr>
            <a:xfrm>
              <a:off x="8069375" y="4155318"/>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FAF7AEA-E292-5906-D481-53A7E9CCA0E5}"/>
                </a:ext>
              </a:extLst>
            </p:cNvPr>
            <p:cNvCxnSpPr/>
            <p:nvPr/>
          </p:nvCxnSpPr>
          <p:spPr>
            <a:xfrm>
              <a:off x="8069374" y="4719521"/>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3335B76-7D05-40C1-F552-4C083FA785B9}"/>
                </a:ext>
              </a:extLst>
            </p:cNvPr>
            <p:cNvCxnSpPr/>
            <p:nvPr/>
          </p:nvCxnSpPr>
          <p:spPr>
            <a:xfrm>
              <a:off x="8069373" y="5368033"/>
              <a:ext cx="596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78E4CBC4-071A-C65E-FD2B-64AAA6532347}"/>
                </a:ext>
              </a:extLst>
            </p:cNvPr>
            <p:cNvCxnSpPr>
              <a:cxnSpLocks/>
            </p:cNvCxnSpPr>
            <p:nvPr/>
          </p:nvCxnSpPr>
          <p:spPr>
            <a:xfrm>
              <a:off x="5884676" y="4954296"/>
              <a:ext cx="4917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4F3EA64-DC5F-5E50-54DE-E5CBC5DE409F}"/>
                </a:ext>
              </a:extLst>
            </p:cNvPr>
            <p:cNvCxnSpPr>
              <a:cxnSpLocks/>
            </p:cNvCxnSpPr>
            <p:nvPr/>
          </p:nvCxnSpPr>
          <p:spPr>
            <a:xfrm>
              <a:off x="5908505" y="5288370"/>
              <a:ext cx="5208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C557AD9D-D0F5-F219-86BB-ABDBB57E582C}"/>
                </a:ext>
              </a:extLst>
            </p:cNvPr>
            <p:cNvSpPr/>
            <p:nvPr/>
          </p:nvSpPr>
          <p:spPr>
            <a:xfrm>
              <a:off x="6411128" y="4719520"/>
              <a:ext cx="980929"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UCFIRST</a:t>
              </a:r>
            </a:p>
          </p:txBody>
        </p:sp>
        <p:sp>
          <p:nvSpPr>
            <p:cNvPr id="64" name="Rectangle 63">
              <a:extLst>
                <a:ext uri="{FF2B5EF4-FFF2-40B4-BE49-F238E27FC236}">
                  <a16:creationId xmlns:a16="http://schemas.microsoft.com/office/drawing/2014/main" id="{F40B637D-45BD-6492-D863-F3D956419F1D}"/>
                </a:ext>
              </a:extLst>
            </p:cNvPr>
            <p:cNvSpPr/>
            <p:nvPr/>
          </p:nvSpPr>
          <p:spPr>
            <a:xfrm>
              <a:off x="6420479" y="5073223"/>
              <a:ext cx="980929"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LCFIRST</a:t>
              </a:r>
            </a:p>
          </p:txBody>
        </p:sp>
        <p:cxnSp>
          <p:nvCxnSpPr>
            <p:cNvPr id="75" name="Straight Arrow Connector 74">
              <a:extLst>
                <a:ext uri="{FF2B5EF4-FFF2-40B4-BE49-F238E27FC236}">
                  <a16:creationId xmlns:a16="http://schemas.microsoft.com/office/drawing/2014/main" id="{448156D3-308D-C46D-8F0F-00A7EF34DFB5}"/>
                </a:ext>
              </a:extLst>
            </p:cNvPr>
            <p:cNvCxnSpPr>
              <a:cxnSpLocks/>
            </p:cNvCxnSpPr>
            <p:nvPr/>
          </p:nvCxnSpPr>
          <p:spPr>
            <a:xfrm>
              <a:off x="5908505" y="5699337"/>
              <a:ext cx="5026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E7B3C2E6-4FAC-DBA9-BA7F-BEF6E1169517}"/>
                </a:ext>
              </a:extLst>
            </p:cNvPr>
            <p:cNvCxnSpPr>
              <a:cxnSpLocks/>
            </p:cNvCxnSpPr>
            <p:nvPr/>
          </p:nvCxnSpPr>
          <p:spPr>
            <a:xfrm>
              <a:off x="5884676" y="6162446"/>
              <a:ext cx="5358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5BF02AB8-CE4F-871F-CB5C-8173E82D67D8}"/>
                </a:ext>
              </a:extLst>
            </p:cNvPr>
            <p:cNvSpPr/>
            <p:nvPr/>
          </p:nvSpPr>
          <p:spPr>
            <a:xfrm>
              <a:off x="6411128" y="5892360"/>
              <a:ext cx="1322916"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ENDSWITH</a:t>
              </a:r>
            </a:p>
          </p:txBody>
        </p:sp>
        <p:sp>
          <p:nvSpPr>
            <p:cNvPr id="78" name="Rectangle 77">
              <a:extLst>
                <a:ext uri="{FF2B5EF4-FFF2-40B4-BE49-F238E27FC236}">
                  <a16:creationId xmlns:a16="http://schemas.microsoft.com/office/drawing/2014/main" id="{D923A493-9C5F-930B-03E7-AA1D16270A26}"/>
                </a:ext>
              </a:extLst>
            </p:cNvPr>
            <p:cNvSpPr/>
            <p:nvPr/>
          </p:nvSpPr>
          <p:spPr>
            <a:xfrm>
              <a:off x="6466504" y="5439092"/>
              <a:ext cx="1374427" cy="36965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IN" sz="1600" dirty="0">
                  <a:latin typeface="Cambria" panose="02040503050406030204" pitchFamily="18" charset="0"/>
                  <a:ea typeface="Cambria" panose="02040503050406030204" pitchFamily="18" charset="0"/>
                </a:rPr>
                <a:t>STARTSWITH</a:t>
              </a:r>
            </a:p>
          </p:txBody>
        </p:sp>
        <p:cxnSp>
          <p:nvCxnSpPr>
            <p:cNvPr id="100" name="Straight Connector 99">
              <a:extLst>
                <a:ext uri="{FF2B5EF4-FFF2-40B4-BE49-F238E27FC236}">
                  <a16:creationId xmlns:a16="http://schemas.microsoft.com/office/drawing/2014/main" id="{5FE8CBB4-0951-B51C-66B4-849812D45B8B}"/>
                </a:ext>
              </a:extLst>
            </p:cNvPr>
            <p:cNvCxnSpPr>
              <a:cxnSpLocks/>
            </p:cNvCxnSpPr>
            <p:nvPr/>
          </p:nvCxnSpPr>
          <p:spPr>
            <a:xfrm>
              <a:off x="1945770" y="1421295"/>
              <a:ext cx="704258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Arrow Connector 103">
              <a:extLst>
                <a:ext uri="{FF2B5EF4-FFF2-40B4-BE49-F238E27FC236}">
                  <a16:creationId xmlns:a16="http://schemas.microsoft.com/office/drawing/2014/main" id="{CE527D6D-61D2-B6A1-7D2F-219A9DA86192}"/>
                </a:ext>
              </a:extLst>
            </p:cNvPr>
            <p:cNvCxnSpPr>
              <a:cxnSpLocks/>
              <a:endCxn id="4" idx="0"/>
            </p:cNvCxnSpPr>
            <p:nvPr/>
          </p:nvCxnSpPr>
          <p:spPr>
            <a:xfrm>
              <a:off x="1945770" y="1421296"/>
              <a:ext cx="12733" cy="4626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E296A73E-9004-DDED-12E4-21A1878E75E2}"/>
                </a:ext>
              </a:extLst>
            </p:cNvPr>
            <p:cNvCxnSpPr>
              <a:cxnSpLocks/>
            </p:cNvCxnSpPr>
            <p:nvPr/>
          </p:nvCxnSpPr>
          <p:spPr>
            <a:xfrm>
              <a:off x="4499246" y="1512270"/>
              <a:ext cx="0" cy="3684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1" name="Straight Arrow Connector 110">
              <a:extLst>
                <a:ext uri="{FF2B5EF4-FFF2-40B4-BE49-F238E27FC236}">
                  <a16:creationId xmlns:a16="http://schemas.microsoft.com/office/drawing/2014/main" id="{9B3A85A9-3232-2F1D-0D5D-0ACFCA34AA19}"/>
                </a:ext>
              </a:extLst>
            </p:cNvPr>
            <p:cNvCxnSpPr>
              <a:cxnSpLocks/>
            </p:cNvCxnSpPr>
            <p:nvPr/>
          </p:nvCxnSpPr>
          <p:spPr>
            <a:xfrm>
              <a:off x="6887655" y="1448263"/>
              <a:ext cx="0" cy="4324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2" name="Straight Arrow Connector 111">
              <a:extLst>
                <a:ext uri="{FF2B5EF4-FFF2-40B4-BE49-F238E27FC236}">
                  <a16:creationId xmlns:a16="http://schemas.microsoft.com/office/drawing/2014/main" id="{69178447-3E73-1F42-0E51-D09951A7E95E}"/>
                </a:ext>
              </a:extLst>
            </p:cNvPr>
            <p:cNvCxnSpPr>
              <a:cxnSpLocks/>
            </p:cNvCxnSpPr>
            <p:nvPr/>
          </p:nvCxnSpPr>
          <p:spPr>
            <a:xfrm flipH="1">
              <a:off x="8966979" y="1476968"/>
              <a:ext cx="21378" cy="4163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82881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1800EF3-DD52-A6E5-7723-CB269069EF49}"/>
              </a:ext>
            </a:extLst>
          </p:cNvPr>
          <p:cNvGraphicFramePr>
            <a:graphicFrameLocks noGrp="1"/>
          </p:cNvGraphicFramePr>
          <p:nvPr>
            <p:extLst>
              <p:ext uri="{D42A27DB-BD31-4B8C-83A1-F6EECF244321}">
                <p14:modId xmlns:p14="http://schemas.microsoft.com/office/powerpoint/2010/main" val="2912186140"/>
              </p:ext>
            </p:extLst>
          </p:nvPr>
        </p:nvGraphicFramePr>
        <p:xfrm>
          <a:off x="422109" y="454628"/>
          <a:ext cx="11236491" cy="1677782"/>
        </p:xfrm>
        <a:graphic>
          <a:graphicData uri="http://schemas.openxmlformats.org/drawingml/2006/table">
            <a:tbl>
              <a:tblPr firstRow="1" firstCol="1" bandRow="1">
                <a:tableStyleId>{E8B1032C-EA38-4F05-BA0D-38AFFFC7BED3}</a:tableStyleId>
              </a:tblPr>
              <a:tblGrid>
                <a:gridCol w="661256">
                  <a:extLst>
                    <a:ext uri="{9D8B030D-6E8A-4147-A177-3AD203B41FA5}">
                      <a16:colId xmlns:a16="http://schemas.microsoft.com/office/drawing/2014/main" val="2618086567"/>
                    </a:ext>
                  </a:extLst>
                </a:gridCol>
                <a:gridCol w="10575235">
                  <a:extLst>
                    <a:ext uri="{9D8B030D-6E8A-4147-A177-3AD203B41FA5}">
                      <a16:colId xmlns:a16="http://schemas.microsoft.com/office/drawing/2014/main" val="696873604"/>
                    </a:ext>
                  </a:extLst>
                </a:gridCol>
              </a:tblGrid>
              <a:tr h="380259">
                <a:tc>
                  <a:txBody>
                    <a:bodyPr/>
                    <a:lstStyle/>
                    <a:p>
                      <a:pP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rPr>
                        <a:t>S.NO.</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rPr>
                        <a:t>FUNCTION &amp; DESCRIPTION</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996971342"/>
                  </a:ext>
                </a:extLst>
              </a:tr>
              <a:tr h="283732">
                <a:tc>
                  <a:txBody>
                    <a:bodyPr/>
                    <a:lstStyle/>
                    <a:p>
                      <a:pPr algn="ctr">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1</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en-IN" sz="1400" b="1" u="sng" kern="0" dirty="0">
                          <a:solidFill>
                            <a:schemeClr val="bg2"/>
                          </a:solidFill>
                          <a:effectLst/>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AVG()</a:t>
                      </a:r>
                      <a:r>
                        <a:rPr lang="en-IN" sz="1400" b="1" u="sng" kern="0" dirty="0">
                          <a:solidFill>
                            <a:schemeClr val="bg2"/>
                          </a:solidFill>
                          <a:effectLst/>
                          <a:latin typeface="Cambria" panose="02040503050406030204" pitchFamily="18" charset="0"/>
                          <a:ea typeface="Cambria" panose="02040503050406030204" pitchFamily="18" charset="0"/>
                        </a:rPr>
                        <a:t> -</a:t>
                      </a:r>
                      <a:r>
                        <a:rPr lang="en-IN" sz="1400" b="1" kern="0" dirty="0">
                          <a:solidFill>
                            <a:schemeClr val="bg2"/>
                          </a:solidFill>
                          <a:effectLst/>
                          <a:latin typeface="Cambria" panose="02040503050406030204" pitchFamily="18" charset="0"/>
                          <a:ea typeface="Cambria" panose="02040503050406030204" pitchFamily="18" charset="0"/>
                        </a:rPr>
                        <a:t>To compute the average of the numerical values within a bag.</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894328822"/>
                  </a:ext>
                </a:extLst>
              </a:tr>
              <a:tr h="223164">
                <a:tc>
                  <a:txBody>
                    <a:bodyPr/>
                    <a:lstStyle/>
                    <a:p>
                      <a:pPr algn="ctr">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2</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en-IN" sz="1400" b="1" u="sng" kern="0" dirty="0">
                          <a:solidFill>
                            <a:schemeClr val="bg2"/>
                          </a:solidFill>
                          <a:effectLst/>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COUNT()</a:t>
                      </a:r>
                      <a:r>
                        <a:rPr lang="en-IN" sz="1400" b="1" u="sng" kern="0" dirty="0">
                          <a:solidFill>
                            <a:schemeClr val="bg2"/>
                          </a:solidFill>
                          <a:effectLst/>
                          <a:latin typeface="Cambria" panose="02040503050406030204" pitchFamily="18" charset="0"/>
                          <a:ea typeface="Cambria" panose="02040503050406030204" pitchFamily="18" charset="0"/>
                        </a:rPr>
                        <a:t> -</a:t>
                      </a:r>
                      <a:r>
                        <a:rPr lang="en-IN" sz="1400" b="1" kern="0" dirty="0">
                          <a:solidFill>
                            <a:schemeClr val="bg2"/>
                          </a:solidFill>
                          <a:effectLst/>
                          <a:latin typeface="Cambria" panose="02040503050406030204" pitchFamily="18" charset="0"/>
                          <a:ea typeface="Cambria" panose="02040503050406030204" pitchFamily="18" charset="0"/>
                        </a:rPr>
                        <a:t>To get the number of elements in a bag, while counting the number of tuples in a bag.</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746883141"/>
                  </a:ext>
                </a:extLst>
              </a:tr>
              <a:tr h="248478">
                <a:tc>
                  <a:txBody>
                    <a:bodyPr/>
                    <a:lstStyle/>
                    <a:p>
                      <a:pPr algn="ctr">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3</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en-IN" sz="1400" b="1" u="sng" kern="0" dirty="0">
                          <a:solidFill>
                            <a:schemeClr val="bg2"/>
                          </a:solidFill>
                          <a:effectLst/>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MAX()</a:t>
                      </a:r>
                      <a:r>
                        <a:rPr lang="en-IN" sz="1400" b="1" u="sng" kern="0" dirty="0">
                          <a:solidFill>
                            <a:schemeClr val="bg2"/>
                          </a:solidFill>
                          <a:effectLst/>
                          <a:latin typeface="Cambria" panose="02040503050406030204" pitchFamily="18" charset="0"/>
                          <a:ea typeface="Cambria" panose="02040503050406030204" pitchFamily="18" charset="0"/>
                        </a:rPr>
                        <a:t> -</a:t>
                      </a:r>
                      <a:r>
                        <a:rPr lang="en-IN" sz="1400" b="1" kern="0" dirty="0">
                          <a:solidFill>
                            <a:schemeClr val="bg2"/>
                          </a:solidFill>
                          <a:effectLst/>
                          <a:latin typeface="Cambria" panose="02040503050406030204" pitchFamily="18" charset="0"/>
                          <a:ea typeface="Cambria" panose="02040503050406030204" pitchFamily="18" charset="0"/>
                        </a:rPr>
                        <a:t>To calculate the highest value for a column (numeric values or </a:t>
                      </a:r>
                      <a:r>
                        <a:rPr lang="en-IN" sz="1400" b="1" kern="0" dirty="0" err="1">
                          <a:solidFill>
                            <a:schemeClr val="bg2"/>
                          </a:solidFill>
                          <a:effectLst/>
                          <a:latin typeface="Cambria" panose="02040503050406030204" pitchFamily="18" charset="0"/>
                          <a:ea typeface="Cambria" panose="02040503050406030204" pitchFamily="18" charset="0"/>
                        </a:rPr>
                        <a:t>chararrays</a:t>
                      </a:r>
                      <a:r>
                        <a:rPr lang="en-IN" sz="1400" b="1" kern="0" dirty="0">
                          <a:solidFill>
                            <a:schemeClr val="bg2"/>
                          </a:solidFill>
                          <a:effectLst/>
                          <a:latin typeface="Cambria" panose="02040503050406030204" pitchFamily="18" charset="0"/>
                          <a:ea typeface="Cambria" panose="02040503050406030204" pitchFamily="18" charset="0"/>
                        </a:rPr>
                        <a:t>) in a single-column bag.</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720797437"/>
                  </a:ext>
                </a:extLst>
              </a:tr>
              <a:tr h="258417">
                <a:tc>
                  <a:txBody>
                    <a:bodyPr/>
                    <a:lstStyle/>
                    <a:p>
                      <a:pPr algn="ctr">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4</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en-IN" sz="1400" b="1" u="sng" kern="0" dirty="0">
                          <a:solidFill>
                            <a:schemeClr val="bg2"/>
                          </a:solidFill>
                          <a:effectLst/>
                          <a:latin typeface="Cambria" panose="02040503050406030204" pitchFamily="18" charset="0"/>
                          <a:ea typeface="Cambria" panose="02040503050406030204" pitchFamily="18" charset="0"/>
                          <a:hlinkClick r:id="rId6">
                            <a:extLst>
                              <a:ext uri="{A12FA001-AC4F-418D-AE19-62706E023703}">
                                <ahyp:hlinkClr xmlns:ahyp="http://schemas.microsoft.com/office/drawing/2018/hyperlinkcolor" val="tx"/>
                              </a:ext>
                            </a:extLst>
                          </a:hlinkClick>
                        </a:rPr>
                        <a:t>MIN()</a:t>
                      </a:r>
                      <a:r>
                        <a:rPr lang="en-IN" sz="1400" b="1" u="sng" kern="0" dirty="0">
                          <a:solidFill>
                            <a:schemeClr val="bg2"/>
                          </a:solidFill>
                          <a:effectLst/>
                          <a:latin typeface="Cambria" panose="02040503050406030204" pitchFamily="18" charset="0"/>
                          <a:ea typeface="Cambria" panose="02040503050406030204" pitchFamily="18" charset="0"/>
                        </a:rPr>
                        <a:t> -</a:t>
                      </a:r>
                      <a:r>
                        <a:rPr lang="en-IN" sz="1400" b="1" kern="0" dirty="0">
                          <a:solidFill>
                            <a:schemeClr val="bg2"/>
                          </a:solidFill>
                          <a:effectLst/>
                          <a:latin typeface="Cambria" panose="02040503050406030204" pitchFamily="18" charset="0"/>
                          <a:ea typeface="Cambria" panose="02040503050406030204" pitchFamily="18" charset="0"/>
                        </a:rPr>
                        <a:t>To get the minimum (lowest) value (numeric or </a:t>
                      </a:r>
                      <a:r>
                        <a:rPr lang="en-IN" sz="1400" b="1" kern="0" dirty="0" err="1">
                          <a:solidFill>
                            <a:schemeClr val="bg2"/>
                          </a:solidFill>
                          <a:effectLst/>
                          <a:latin typeface="Cambria" panose="02040503050406030204" pitchFamily="18" charset="0"/>
                          <a:ea typeface="Cambria" panose="02040503050406030204" pitchFamily="18" charset="0"/>
                        </a:rPr>
                        <a:t>chararray</a:t>
                      </a:r>
                      <a:r>
                        <a:rPr lang="en-IN" sz="1400" b="1" kern="0" dirty="0">
                          <a:solidFill>
                            <a:schemeClr val="bg2"/>
                          </a:solidFill>
                          <a:effectLst/>
                          <a:latin typeface="Cambria" panose="02040503050406030204" pitchFamily="18" charset="0"/>
                          <a:ea typeface="Cambria" panose="02040503050406030204" pitchFamily="18" charset="0"/>
                        </a:rPr>
                        <a:t>) for a certain column in a single-column bag.</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57050055"/>
                  </a:ext>
                </a:extLst>
              </a:tr>
              <a:tr h="283732">
                <a:tc>
                  <a:txBody>
                    <a:bodyPr/>
                    <a:lstStyle/>
                    <a:p>
                      <a:pPr algn="ctr">
                        <a:lnSpc>
                          <a:spcPct val="107000"/>
                        </a:lnSpc>
                        <a:spcAft>
                          <a:spcPts val="800"/>
                        </a:spcAft>
                      </a:pPr>
                      <a:r>
                        <a:rPr lang="en-IN" sz="1400" b="1" kern="0" dirty="0">
                          <a:solidFill>
                            <a:schemeClr val="bg2"/>
                          </a:solidFill>
                          <a:effectLst/>
                          <a:latin typeface="Cambria" panose="02040503050406030204" pitchFamily="18" charset="0"/>
                          <a:ea typeface="Cambria" panose="02040503050406030204" pitchFamily="18" charset="0"/>
                        </a:rPr>
                        <a:t>5</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7000"/>
                        </a:lnSpc>
                        <a:spcAft>
                          <a:spcPts val="800"/>
                        </a:spcAft>
                      </a:pPr>
                      <a:r>
                        <a:rPr lang="en-IN" sz="1400" b="1" u="sng" kern="0" dirty="0">
                          <a:solidFill>
                            <a:schemeClr val="bg2"/>
                          </a:solidFill>
                          <a:effectLst/>
                          <a:latin typeface="Cambria" panose="02040503050406030204" pitchFamily="18" charset="0"/>
                          <a:ea typeface="Cambria" panose="02040503050406030204" pitchFamily="18" charset="0"/>
                          <a:hlinkClick r:id="rId7">
                            <a:extLst>
                              <a:ext uri="{A12FA001-AC4F-418D-AE19-62706E023703}">
                                <ahyp:hlinkClr xmlns:ahyp="http://schemas.microsoft.com/office/drawing/2018/hyperlinkcolor" val="tx"/>
                              </a:ext>
                            </a:extLst>
                          </a:hlinkClick>
                        </a:rPr>
                        <a:t>SUM()</a:t>
                      </a:r>
                      <a:r>
                        <a:rPr lang="en-IN" sz="1400" b="1" u="sng" kern="0" dirty="0">
                          <a:solidFill>
                            <a:schemeClr val="bg2"/>
                          </a:solidFill>
                          <a:effectLst/>
                          <a:latin typeface="Cambria" panose="02040503050406030204" pitchFamily="18" charset="0"/>
                          <a:ea typeface="Cambria" panose="02040503050406030204" pitchFamily="18" charset="0"/>
                        </a:rPr>
                        <a:t> -</a:t>
                      </a:r>
                      <a:r>
                        <a:rPr lang="en-IN" sz="1400" b="1" kern="0" dirty="0">
                          <a:solidFill>
                            <a:schemeClr val="bg2"/>
                          </a:solidFill>
                          <a:effectLst/>
                          <a:latin typeface="Cambria" panose="02040503050406030204" pitchFamily="18" charset="0"/>
                          <a:ea typeface="Cambria" panose="02040503050406030204" pitchFamily="18" charset="0"/>
                        </a:rPr>
                        <a:t>To get the total of the numeric values of a column in a single-column bag.</a:t>
                      </a:r>
                      <a:endParaRPr lang="en-IN" sz="1400" b="1"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559475198"/>
                  </a:ext>
                </a:extLst>
              </a:tr>
            </a:tbl>
          </a:graphicData>
        </a:graphic>
      </p:graphicFrame>
      <p:sp>
        <p:nvSpPr>
          <p:cNvPr id="23" name="TextBox 22">
            <a:extLst>
              <a:ext uri="{FF2B5EF4-FFF2-40B4-BE49-F238E27FC236}">
                <a16:creationId xmlns:a16="http://schemas.microsoft.com/office/drawing/2014/main" id="{C2079ECA-B8BD-3A44-9589-C931499E98DC}"/>
              </a:ext>
            </a:extLst>
          </p:cNvPr>
          <p:cNvSpPr txBox="1"/>
          <p:nvPr/>
        </p:nvSpPr>
        <p:spPr>
          <a:xfrm>
            <a:off x="422109" y="2225742"/>
            <a:ext cx="10878682" cy="4154984"/>
          </a:xfrm>
          <a:prstGeom prst="rect">
            <a:avLst/>
          </a:prstGeom>
          <a:noFill/>
        </p:spPr>
        <p:txBody>
          <a:bodyPr wrap="square" rtlCol="0">
            <a:spAutoFit/>
          </a:bodyPr>
          <a:lstStyle/>
          <a:p>
            <a:pPr>
              <a:tabLst>
                <a:tab pos="357188" algn="l"/>
              </a:tabLst>
            </a:pPr>
            <a:r>
              <a:rPr lang="en-IN" b="1" dirty="0">
                <a:solidFill>
                  <a:srgbClr val="0000FF"/>
                </a:solidFill>
                <a:latin typeface="Cambria" panose="02040503050406030204" pitchFamily="18" charset="0"/>
                <a:ea typeface="Cambria" panose="02040503050406030204" pitchFamily="18" charset="0"/>
              </a:rPr>
              <a:t>$ </a:t>
            </a:r>
            <a:r>
              <a:rPr lang="en-IN" sz="1200" b="1" dirty="0">
                <a:solidFill>
                  <a:srgbClr val="0000FF"/>
                </a:solidFill>
                <a:latin typeface="Cambria" panose="02040503050406030204" pitchFamily="18" charset="0"/>
                <a:ea typeface="Cambria" panose="02040503050406030204" pitchFamily="18" charset="0"/>
              </a:rPr>
              <a:t>cat &gt; </a:t>
            </a:r>
            <a:r>
              <a:rPr lang="en-IN" sz="1200" b="1" dirty="0" err="1">
                <a:solidFill>
                  <a:srgbClr val="0000FF"/>
                </a:solidFill>
                <a:latin typeface="Cambria" panose="02040503050406030204" pitchFamily="18" charset="0"/>
                <a:ea typeface="Cambria" panose="02040503050406030204" pitchFamily="18" charset="0"/>
              </a:rPr>
              <a:t>Student_details</a:t>
            </a:r>
            <a:endParaRPr lang="en-IN" sz="1200" b="1" dirty="0">
              <a:solidFill>
                <a:srgbClr val="0000FF"/>
              </a:solidFill>
              <a:latin typeface="Cambria" panose="02040503050406030204" pitchFamily="18" charset="0"/>
              <a:ea typeface="Cambria" panose="02040503050406030204" pitchFamily="18" charset="0"/>
            </a:endParaRPr>
          </a:p>
          <a:p>
            <a:r>
              <a:rPr lang="en-IN" sz="1200" dirty="0">
                <a:solidFill>
                  <a:schemeClr val="bg2"/>
                </a:solidFill>
                <a:latin typeface="Cambria" panose="02040503050406030204" pitchFamily="18" charset="0"/>
                <a:ea typeface="Cambria" panose="02040503050406030204" pitchFamily="18" charset="0"/>
              </a:rPr>
              <a:t>Smith	</a:t>
            </a:r>
            <a:r>
              <a:rPr lang="en-IN" sz="1200" dirty="0" err="1">
                <a:solidFill>
                  <a:schemeClr val="bg2"/>
                </a:solidFill>
                <a:latin typeface="Cambria" panose="02040503050406030204" pitchFamily="18" charset="0"/>
                <a:ea typeface="Cambria" panose="02040503050406030204" pitchFamily="18" charset="0"/>
              </a:rPr>
              <a:t>wp</a:t>
            </a:r>
            <a:r>
              <a:rPr lang="en-IN" sz="1200" dirty="0">
                <a:solidFill>
                  <a:schemeClr val="bg2"/>
                </a:solidFill>
                <a:latin typeface="Cambria" panose="02040503050406030204" pitchFamily="18" charset="0"/>
                <a:ea typeface="Cambria" panose="02040503050406030204" pitchFamily="18" charset="0"/>
              </a:rPr>
              <a:t>	67</a:t>
            </a:r>
          </a:p>
          <a:p>
            <a:r>
              <a:rPr lang="en-IN" sz="1200" dirty="0">
                <a:solidFill>
                  <a:schemeClr val="bg2"/>
                </a:solidFill>
                <a:latin typeface="Cambria" panose="02040503050406030204" pitchFamily="18" charset="0"/>
                <a:ea typeface="Cambria" panose="02040503050406030204" pitchFamily="18" charset="0"/>
              </a:rPr>
              <a:t>Jones	Java	78</a:t>
            </a:r>
          </a:p>
          <a:p>
            <a:r>
              <a:rPr lang="en-IN" sz="1200" dirty="0">
                <a:solidFill>
                  <a:schemeClr val="bg2"/>
                </a:solidFill>
                <a:latin typeface="Cambria" panose="02040503050406030204" pitchFamily="18" charset="0"/>
                <a:ea typeface="Cambria" panose="02040503050406030204" pitchFamily="18" charset="0"/>
              </a:rPr>
              <a:t>Ivan	BDA	85</a:t>
            </a:r>
          </a:p>
          <a:p>
            <a:r>
              <a:rPr lang="en-IN" sz="1200" dirty="0">
                <a:solidFill>
                  <a:schemeClr val="bg2"/>
                </a:solidFill>
                <a:latin typeface="Cambria" panose="02040503050406030204" pitchFamily="18" charset="0"/>
                <a:ea typeface="Cambria" panose="02040503050406030204" pitchFamily="18" charset="0"/>
              </a:rPr>
              <a:t>Ivan	java	79</a:t>
            </a:r>
          </a:p>
          <a:p>
            <a:r>
              <a:rPr lang="en-IN" sz="1200" dirty="0">
                <a:solidFill>
                  <a:schemeClr val="bg2"/>
                </a:solidFill>
                <a:latin typeface="Cambria" panose="02040503050406030204" pitchFamily="18" charset="0"/>
                <a:ea typeface="Cambria" panose="02040503050406030204" pitchFamily="18" charset="0"/>
              </a:rPr>
              <a:t>Jones	BDA	69</a:t>
            </a:r>
          </a:p>
          <a:p>
            <a:r>
              <a:rPr lang="en-IN" sz="1200" dirty="0">
                <a:solidFill>
                  <a:schemeClr val="bg2"/>
                </a:solidFill>
                <a:latin typeface="Cambria" panose="02040503050406030204" pitchFamily="18" charset="0"/>
                <a:ea typeface="Cambria" panose="02040503050406030204" pitchFamily="18" charset="0"/>
              </a:rPr>
              <a:t>Smith	Java	89</a:t>
            </a:r>
            <a:endParaRPr lang="en-IN" sz="1200" b="1" dirty="0">
              <a:solidFill>
                <a:srgbClr val="0000FF"/>
              </a:solidFill>
              <a:latin typeface="Cambria" panose="02040503050406030204" pitchFamily="18" charset="0"/>
              <a:ea typeface="Cambria" panose="02040503050406030204" pitchFamily="18" charset="0"/>
            </a:endParaRPr>
          </a:p>
          <a:p>
            <a:r>
              <a:rPr lang="en-IN" sz="1200" b="1" dirty="0" err="1">
                <a:solidFill>
                  <a:srgbClr val="0000FF"/>
                </a:solidFill>
                <a:latin typeface="Cambria" panose="02040503050406030204" pitchFamily="18" charset="0"/>
                <a:ea typeface="Cambria" panose="02040503050406030204" pitchFamily="18" charset="0"/>
              </a:rPr>
              <a:t>Ctrl+z</a:t>
            </a:r>
            <a:endParaRPr lang="en-IN" sz="1200" b="1" dirty="0">
              <a:solidFill>
                <a:srgbClr val="0000FF"/>
              </a:solidFill>
              <a:latin typeface="Cambria" panose="02040503050406030204" pitchFamily="18" charset="0"/>
              <a:ea typeface="Cambria" panose="02040503050406030204" pitchFamily="18" charset="0"/>
            </a:endParaRPr>
          </a:p>
          <a:p>
            <a:r>
              <a:rPr lang="en-IN" sz="1200" b="1" dirty="0">
                <a:solidFill>
                  <a:srgbClr val="0000FF"/>
                </a:solidFill>
                <a:latin typeface="Cambria" panose="02040503050406030204" pitchFamily="18" charset="0"/>
                <a:ea typeface="Cambria" panose="02040503050406030204" pitchFamily="18" charset="0"/>
              </a:rPr>
              <a:t>$ </a:t>
            </a:r>
            <a:r>
              <a:rPr lang="en-IN" sz="1200" b="1" dirty="0" err="1">
                <a:solidFill>
                  <a:srgbClr val="0000FF"/>
                </a:solidFill>
                <a:latin typeface="Cambria" panose="02040503050406030204" pitchFamily="18" charset="0"/>
                <a:ea typeface="Cambria" panose="02040503050406030204" pitchFamily="18" charset="0"/>
              </a:rPr>
              <a:t>hadoop</a:t>
            </a:r>
            <a:r>
              <a:rPr lang="en-IN" sz="1200" b="1" dirty="0">
                <a:solidFill>
                  <a:srgbClr val="0000FF"/>
                </a:solidFill>
                <a:latin typeface="Cambria" panose="02040503050406030204" pitchFamily="18" charset="0"/>
                <a:ea typeface="Cambria" panose="02040503050406030204" pitchFamily="18" charset="0"/>
              </a:rPr>
              <a:t> fs –</a:t>
            </a:r>
            <a:r>
              <a:rPr lang="en-IN" sz="1200" b="1" dirty="0" err="1">
                <a:solidFill>
                  <a:srgbClr val="0000FF"/>
                </a:solidFill>
                <a:latin typeface="Cambria" panose="02040503050406030204" pitchFamily="18" charset="0"/>
                <a:ea typeface="Cambria" panose="02040503050406030204" pitchFamily="18" charset="0"/>
              </a:rPr>
              <a:t>mkdir</a:t>
            </a:r>
            <a:r>
              <a:rPr lang="en-IN" sz="1200" b="1" dirty="0">
                <a:solidFill>
                  <a:srgbClr val="0000FF"/>
                </a:solidFill>
                <a:latin typeface="Cambria" panose="02040503050406030204" pitchFamily="18" charset="0"/>
                <a:ea typeface="Cambria" panose="02040503050406030204" pitchFamily="18" charset="0"/>
              </a:rPr>
              <a:t>  /data</a:t>
            </a:r>
          </a:p>
          <a:p>
            <a:r>
              <a:rPr lang="en-IN" sz="1200" b="1" dirty="0">
                <a:solidFill>
                  <a:srgbClr val="0000FF"/>
                </a:solidFill>
                <a:latin typeface="Cambria" panose="02040503050406030204" pitchFamily="18" charset="0"/>
                <a:ea typeface="Cambria" panose="02040503050406030204" pitchFamily="18" charset="0"/>
              </a:rPr>
              <a:t>$ </a:t>
            </a:r>
            <a:r>
              <a:rPr lang="en-IN" sz="1200" b="1" dirty="0" err="1">
                <a:solidFill>
                  <a:srgbClr val="0000FF"/>
                </a:solidFill>
                <a:latin typeface="Cambria" panose="02040503050406030204" pitchFamily="18" charset="0"/>
                <a:ea typeface="Cambria" panose="02040503050406030204" pitchFamily="18" charset="0"/>
              </a:rPr>
              <a:t>hadoop</a:t>
            </a:r>
            <a:r>
              <a:rPr lang="en-IN" sz="1200" b="1" dirty="0">
                <a:solidFill>
                  <a:srgbClr val="0000FF"/>
                </a:solidFill>
                <a:latin typeface="Cambria" panose="02040503050406030204" pitchFamily="18" charset="0"/>
                <a:ea typeface="Cambria" panose="02040503050406030204" pitchFamily="18" charset="0"/>
              </a:rPr>
              <a:t> fs –put </a:t>
            </a:r>
            <a:r>
              <a:rPr lang="en-IN" sz="1200" b="1" dirty="0" err="1">
                <a:solidFill>
                  <a:srgbClr val="0000FF"/>
                </a:solidFill>
                <a:latin typeface="Cambria" panose="02040503050406030204" pitchFamily="18" charset="0"/>
                <a:ea typeface="Cambria" panose="02040503050406030204" pitchFamily="18" charset="0"/>
              </a:rPr>
              <a:t>Student_details</a:t>
            </a:r>
            <a:r>
              <a:rPr lang="en-IN" sz="1200" b="1" dirty="0">
                <a:solidFill>
                  <a:srgbClr val="0000FF"/>
                </a:solidFill>
                <a:latin typeface="Cambria" panose="02040503050406030204" pitchFamily="18" charset="0"/>
                <a:ea typeface="Cambria" panose="02040503050406030204" pitchFamily="18" charset="0"/>
              </a:rPr>
              <a:t>  /data</a:t>
            </a:r>
          </a:p>
          <a:p>
            <a:r>
              <a:rPr lang="en-IN" sz="1200" dirty="0">
                <a:solidFill>
                  <a:schemeClr val="bg2"/>
                </a:solidFill>
                <a:latin typeface="Cambria" panose="02040503050406030204" pitchFamily="18" charset="0"/>
                <a:ea typeface="Cambria" panose="02040503050406030204" pitchFamily="18" charset="0"/>
              </a:rPr>
              <a:t>$ pig</a:t>
            </a:r>
          </a:p>
          <a:p>
            <a:r>
              <a:rPr lang="en-IN" sz="1200" dirty="0">
                <a:solidFill>
                  <a:schemeClr val="bg2"/>
                </a:solidFill>
                <a:latin typeface="Cambria" panose="02040503050406030204" pitchFamily="18" charset="0"/>
                <a:ea typeface="Cambria" panose="02040503050406030204" pitchFamily="18" charset="0"/>
              </a:rPr>
              <a:t>grunt&gt; Student  = LOAD ‘/data/</a:t>
            </a:r>
            <a:r>
              <a:rPr lang="en-IN" sz="1200" dirty="0" err="1">
                <a:solidFill>
                  <a:schemeClr val="bg2"/>
                </a:solidFill>
                <a:latin typeface="Cambria" panose="02040503050406030204" pitchFamily="18" charset="0"/>
                <a:ea typeface="Cambria" panose="02040503050406030204" pitchFamily="18" charset="0"/>
              </a:rPr>
              <a:t>Student_details</a:t>
            </a:r>
            <a:r>
              <a:rPr lang="en-IN" sz="1200" dirty="0">
                <a:solidFill>
                  <a:schemeClr val="bg2"/>
                </a:solidFill>
                <a:latin typeface="Cambria" panose="02040503050406030204" pitchFamily="18" charset="0"/>
                <a:ea typeface="Cambria" panose="02040503050406030204" pitchFamily="18" charset="0"/>
              </a:rPr>
              <a:t>’ using </a:t>
            </a:r>
            <a:r>
              <a:rPr lang="en-IN" sz="1200" dirty="0" err="1">
                <a:solidFill>
                  <a:schemeClr val="bg2"/>
                </a:solidFill>
                <a:latin typeface="Cambria" panose="02040503050406030204" pitchFamily="18" charset="0"/>
                <a:ea typeface="Cambria" panose="02040503050406030204" pitchFamily="18" charset="0"/>
              </a:rPr>
              <a:t>PigStorage</a:t>
            </a:r>
            <a:r>
              <a:rPr lang="en-IN" sz="1200" dirty="0">
                <a:solidFill>
                  <a:schemeClr val="bg2"/>
                </a:solidFill>
                <a:latin typeface="Cambria" panose="02040503050406030204" pitchFamily="18" charset="0"/>
                <a:ea typeface="Cambria" panose="02040503050406030204" pitchFamily="18" charset="0"/>
              </a:rPr>
              <a:t>(‘\t’) as  </a:t>
            </a:r>
            <a:r>
              <a:rPr lang="en-IN" sz="1200" dirty="0" err="1">
                <a:solidFill>
                  <a:schemeClr val="bg2"/>
                </a:solidFill>
                <a:latin typeface="Cambria" panose="02040503050406030204" pitchFamily="18" charset="0"/>
                <a:ea typeface="Cambria" panose="02040503050406030204" pitchFamily="18" charset="0"/>
              </a:rPr>
              <a:t>sname:chararray,subject</a:t>
            </a:r>
            <a:r>
              <a:rPr lang="en-IN" sz="1200" dirty="0">
                <a:solidFill>
                  <a:schemeClr val="bg2"/>
                </a:solidFill>
                <a:latin typeface="Cambria" panose="02040503050406030204" pitchFamily="18" charset="0"/>
                <a:ea typeface="Cambria" panose="02040503050406030204" pitchFamily="18" charset="0"/>
              </a:rPr>
              <a:t> :</a:t>
            </a:r>
            <a:r>
              <a:rPr lang="en-IN" sz="1200" dirty="0" err="1">
                <a:solidFill>
                  <a:schemeClr val="bg2"/>
                </a:solidFill>
                <a:latin typeface="Cambria" panose="02040503050406030204" pitchFamily="18" charset="0"/>
                <a:ea typeface="Cambria" panose="02040503050406030204" pitchFamily="18" charset="0"/>
              </a:rPr>
              <a:t>chararray,Marks:int</a:t>
            </a:r>
            <a:r>
              <a:rPr lang="en-IN" sz="1200" dirty="0">
                <a:solidFill>
                  <a:schemeClr val="bg2"/>
                </a:solidFill>
                <a:latin typeface="Cambria" panose="02040503050406030204" pitchFamily="18" charset="0"/>
                <a:ea typeface="Cambria" panose="02040503050406030204" pitchFamily="18" charset="0"/>
              </a:rPr>
              <a:t>);</a:t>
            </a:r>
          </a:p>
          <a:p>
            <a:r>
              <a:rPr lang="en-IN" sz="1200" dirty="0">
                <a:solidFill>
                  <a:schemeClr val="bg2"/>
                </a:solidFill>
                <a:latin typeface="Cambria" panose="02040503050406030204" pitchFamily="18" charset="0"/>
                <a:ea typeface="Cambria" panose="02040503050406030204" pitchFamily="18" charset="0"/>
              </a:rPr>
              <a:t>grunt&gt;dump Student;</a:t>
            </a:r>
          </a:p>
          <a:p>
            <a:r>
              <a:rPr lang="en-IN" sz="1200" b="1" dirty="0" err="1">
                <a:solidFill>
                  <a:schemeClr val="bg2"/>
                </a:solidFill>
                <a:latin typeface="Cambria" panose="02040503050406030204" pitchFamily="18" charset="0"/>
                <a:ea typeface="Cambria" panose="02040503050406030204" pitchFamily="18" charset="0"/>
              </a:rPr>
              <a:t>Sname</a:t>
            </a:r>
            <a:r>
              <a:rPr lang="en-IN" sz="1200" b="1" dirty="0">
                <a:solidFill>
                  <a:schemeClr val="bg2"/>
                </a:solidFill>
                <a:latin typeface="Cambria" panose="02040503050406030204" pitchFamily="18" charset="0"/>
                <a:ea typeface="Cambria" panose="02040503050406030204" pitchFamily="18" charset="0"/>
              </a:rPr>
              <a:t>	subject	Marks</a:t>
            </a:r>
          </a:p>
          <a:p>
            <a:r>
              <a:rPr lang="en-IN" sz="1200" dirty="0">
                <a:solidFill>
                  <a:schemeClr val="bg2"/>
                </a:solidFill>
                <a:latin typeface="Cambria" panose="02040503050406030204" pitchFamily="18" charset="0"/>
                <a:ea typeface="Cambria" panose="02040503050406030204" pitchFamily="18" charset="0"/>
              </a:rPr>
              <a:t>Smith	</a:t>
            </a:r>
            <a:r>
              <a:rPr lang="en-IN" sz="1200" dirty="0" err="1">
                <a:solidFill>
                  <a:schemeClr val="bg2"/>
                </a:solidFill>
                <a:latin typeface="Cambria" panose="02040503050406030204" pitchFamily="18" charset="0"/>
                <a:ea typeface="Cambria" panose="02040503050406030204" pitchFamily="18" charset="0"/>
              </a:rPr>
              <a:t>wp</a:t>
            </a:r>
            <a:r>
              <a:rPr lang="en-IN" sz="1200" dirty="0">
                <a:solidFill>
                  <a:schemeClr val="bg2"/>
                </a:solidFill>
                <a:latin typeface="Cambria" panose="02040503050406030204" pitchFamily="18" charset="0"/>
                <a:ea typeface="Cambria" panose="02040503050406030204" pitchFamily="18" charset="0"/>
              </a:rPr>
              <a:t>	67</a:t>
            </a:r>
          </a:p>
          <a:p>
            <a:r>
              <a:rPr lang="en-IN" sz="1200" dirty="0">
                <a:solidFill>
                  <a:schemeClr val="bg2"/>
                </a:solidFill>
                <a:latin typeface="Cambria" panose="02040503050406030204" pitchFamily="18" charset="0"/>
                <a:ea typeface="Cambria" panose="02040503050406030204" pitchFamily="18" charset="0"/>
              </a:rPr>
              <a:t>Jones	Java	78</a:t>
            </a:r>
          </a:p>
          <a:p>
            <a:r>
              <a:rPr lang="en-IN" sz="1200" dirty="0">
                <a:solidFill>
                  <a:schemeClr val="bg2"/>
                </a:solidFill>
                <a:latin typeface="Cambria" panose="02040503050406030204" pitchFamily="18" charset="0"/>
                <a:ea typeface="Cambria" panose="02040503050406030204" pitchFamily="18" charset="0"/>
              </a:rPr>
              <a:t>Ivan	BDA	85</a:t>
            </a:r>
          </a:p>
          <a:p>
            <a:r>
              <a:rPr lang="en-IN" sz="1200" dirty="0">
                <a:solidFill>
                  <a:schemeClr val="bg2"/>
                </a:solidFill>
                <a:latin typeface="Cambria" panose="02040503050406030204" pitchFamily="18" charset="0"/>
                <a:ea typeface="Cambria" panose="02040503050406030204" pitchFamily="18" charset="0"/>
              </a:rPr>
              <a:t>Ivan	java	79</a:t>
            </a:r>
          </a:p>
          <a:p>
            <a:r>
              <a:rPr lang="en-IN" sz="1200" dirty="0">
                <a:solidFill>
                  <a:schemeClr val="bg2"/>
                </a:solidFill>
                <a:latin typeface="Cambria" panose="02040503050406030204" pitchFamily="18" charset="0"/>
                <a:ea typeface="Cambria" panose="02040503050406030204" pitchFamily="18" charset="0"/>
              </a:rPr>
              <a:t>Jones	BDA	69</a:t>
            </a:r>
          </a:p>
          <a:p>
            <a:r>
              <a:rPr lang="en-IN" sz="1200" dirty="0">
                <a:solidFill>
                  <a:schemeClr val="bg2"/>
                </a:solidFill>
                <a:latin typeface="Cambria" panose="02040503050406030204" pitchFamily="18" charset="0"/>
                <a:ea typeface="Cambria" panose="02040503050406030204" pitchFamily="18" charset="0"/>
              </a:rPr>
              <a:t>Smith	Java	89</a:t>
            </a:r>
          </a:p>
          <a:p>
            <a:pPr>
              <a:tabLst>
                <a:tab pos="357188" algn="l"/>
              </a:tabLst>
            </a:pPr>
            <a:endParaRPr lang="en-IN"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85049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6" name="TextBox 5">
            <a:extLst>
              <a:ext uri="{FF2B5EF4-FFF2-40B4-BE49-F238E27FC236}">
                <a16:creationId xmlns:a16="http://schemas.microsoft.com/office/drawing/2014/main" id="{16EF5D70-6AAC-EB83-2321-9847B939038F}"/>
              </a:ext>
            </a:extLst>
          </p:cNvPr>
          <p:cNvSpPr txBox="1"/>
          <p:nvPr/>
        </p:nvSpPr>
        <p:spPr>
          <a:xfrm>
            <a:off x="476655" y="496111"/>
            <a:ext cx="11177081" cy="3364960"/>
          </a:xfrm>
          <a:prstGeom prst="rect">
            <a:avLst/>
          </a:prstGeom>
          <a:noFill/>
        </p:spPr>
        <p:txBody>
          <a:bodyPr wrap="square" rtlCol="0">
            <a:spAutoFit/>
          </a:bodyPr>
          <a:lstStyle/>
          <a:p>
            <a:pPr>
              <a:lnSpc>
                <a:spcPct val="150000"/>
              </a:lnSpc>
            </a:pPr>
            <a:r>
              <a:rPr lang="en-US" b="1" i="0" dirty="0">
                <a:solidFill>
                  <a:srgbClr val="273239"/>
                </a:solidFill>
                <a:effectLst/>
                <a:latin typeface="Cambria" panose="02040503050406030204" pitchFamily="18" charset="0"/>
                <a:ea typeface="Cambria" panose="02040503050406030204" pitchFamily="18" charset="0"/>
              </a:rPr>
              <a:t>Need of Pig:</a:t>
            </a:r>
            <a:r>
              <a:rPr lang="en-US" b="0" i="0" dirty="0">
                <a:solidFill>
                  <a:srgbClr val="273239"/>
                </a:solidFill>
                <a:effectLst/>
                <a:latin typeface="Cambria" panose="02040503050406030204" pitchFamily="18" charset="0"/>
                <a:ea typeface="Cambria" panose="02040503050406030204" pitchFamily="18" charset="0"/>
              </a:rPr>
              <a:t> </a:t>
            </a:r>
          </a:p>
          <a:p>
            <a:pPr marL="534988" indent="-534988">
              <a:lnSpc>
                <a:spcPct val="150000"/>
              </a:lnSpc>
              <a:buFont typeface="Wingdings" panose="05000000000000000000" pitchFamily="2" charset="2"/>
              <a:buChar char="v"/>
            </a:pPr>
            <a:r>
              <a:rPr lang="en-US" b="0" i="0" dirty="0">
                <a:solidFill>
                  <a:srgbClr val="273239"/>
                </a:solidFill>
                <a:effectLst/>
                <a:latin typeface="Cambria" panose="02040503050406030204" pitchFamily="18" charset="0"/>
                <a:ea typeface="Cambria" panose="02040503050406030204" pitchFamily="18" charset="0"/>
              </a:rPr>
              <a:t>One limitation of MapReduce is that the development cycle is very long. </a:t>
            </a:r>
          </a:p>
          <a:p>
            <a:pPr marL="534988" indent="-534988">
              <a:lnSpc>
                <a:spcPct val="150000"/>
              </a:lnSpc>
              <a:buFont typeface="Wingdings" panose="05000000000000000000" pitchFamily="2" charset="2"/>
              <a:buChar char="v"/>
            </a:pPr>
            <a:r>
              <a:rPr lang="en-US" b="0" i="0" dirty="0">
                <a:solidFill>
                  <a:srgbClr val="273239"/>
                </a:solidFill>
                <a:effectLst/>
                <a:latin typeface="Cambria" panose="02040503050406030204" pitchFamily="18" charset="0"/>
                <a:ea typeface="Cambria" panose="02040503050406030204" pitchFamily="18" charset="0"/>
              </a:rPr>
              <a:t>Writing the reducer and mapper, compiling packaging the code, submitting the job and retrieving the output is a time-consuming task. </a:t>
            </a:r>
          </a:p>
          <a:p>
            <a:pPr marL="534988" indent="-534988">
              <a:lnSpc>
                <a:spcPct val="150000"/>
              </a:lnSpc>
              <a:buFont typeface="Wingdings" panose="05000000000000000000" pitchFamily="2" charset="2"/>
              <a:buChar char="v"/>
            </a:pPr>
            <a:r>
              <a:rPr lang="en-US" b="0" i="0" dirty="0">
                <a:solidFill>
                  <a:srgbClr val="273239"/>
                </a:solidFill>
                <a:effectLst/>
                <a:latin typeface="Cambria" panose="02040503050406030204" pitchFamily="18" charset="0"/>
                <a:ea typeface="Cambria" panose="02040503050406030204" pitchFamily="18" charset="0"/>
              </a:rPr>
              <a:t>Apache Pig reduces the time of development using the multi-query approach.</a:t>
            </a:r>
          </a:p>
          <a:p>
            <a:pPr marL="534988" indent="-534988">
              <a:lnSpc>
                <a:spcPct val="150000"/>
              </a:lnSpc>
              <a:buFont typeface="Wingdings" panose="05000000000000000000" pitchFamily="2" charset="2"/>
              <a:buChar char="v"/>
            </a:pPr>
            <a:r>
              <a:rPr lang="en-US" b="0" i="0" dirty="0">
                <a:solidFill>
                  <a:srgbClr val="273239"/>
                </a:solidFill>
                <a:effectLst/>
                <a:latin typeface="Cambria" panose="02040503050406030204" pitchFamily="18" charset="0"/>
                <a:ea typeface="Cambria" panose="02040503050406030204" pitchFamily="18" charset="0"/>
              </a:rPr>
              <a:t>Also, Pig is beneficial for programmers who are not from </a:t>
            </a:r>
            <a:r>
              <a:rPr lang="en-US" b="0" i="0" u="sng" dirty="0">
                <a:effectLst/>
                <a:latin typeface="Cambria" panose="02040503050406030204" pitchFamily="18" charset="0"/>
                <a:ea typeface="Cambria" panose="02040503050406030204" pitchFamily="18" charset="0"/>
                <a:hlinkClick r:id="rId3"/>
              </a:rPr>
              <a:t>Java </a:t>
            </a:r>
            <a:r>
              <a:rPr lang="en-US" b="0" i="0" dirty="0">
                <a:solidFill>
                  <a:srgbClr val="273239"/>
                </a:solidFill>
                <a:effectLst/>
                <a:latin typeface="Cambria" panose="02040503050406030204" pitchFamily="18" charset="0"/>
                <a:ea typeface="Cambria" panose="02040503050406030204" pitchFamily="18" charset="0"/>
              </a:rPr>
              <a:t>background. </a:t>
            </a:r>
          </a:p>
          <a:p>
            <a:pPr marL="534988" indent="-534988">
              <a:lnSpc>
                <a:spcPct val="150000"/>
              </a:lnSpc>
              <a:buFont typeface="Wingdings" panose="05000000000000000000" pitchFamily="2" charset="2"/>
              <a:buChar char="v"/>
            </a:pPr>
            <a:r>
              <a:rPr lang="en-US" b="0" i="0" dirty="0">
                <a:solidFill>
                  <a:srgbClr val="273239"/>
                </a:solidFill>
                <a:effectLst/>
                <a:latin typeface="Cambria" panose="02040503050406030204" pitchFamily="18" charset="0"/>
                <a:ea typeface="Cambria" panose="02040503050406030204" pitchFamily="18" charset="0"/>
              </a:rPr>
              <a:t>200 lines of Java code can be written in only 10 lines using the Pig Latin language. </a:t>
            </a:r>
          </a:p>
          <a:p>
            <a:pPr marL="534988" indent="-534988">
              <a:lnSpc>
                <a:spcPct val="150000"/>
              </a:lnSpc>
              <a:buFont typeface="Wingdings" panose="05000000000000000000" pitchFamily="2" charset="2"/>
              <a:buChar char="v"/>
            </a:pPr>
            <a:r>
              <a:rPr lang="en-US" b="0" i="0" dirty="0">
                <a:solidFill>
                  <a:srgbClr val="273239"/>
                </a:solidFill>
                <a:effectLst/>
                <a:latin typeface="Cambria" panose="02040503050406030204" pitchFamily="18" charset="0"/>
                <a:ea typeface="Cambria" panose="02040503050406030204" pitchFamily="18" charset="0"/>
              </a:rPr>
              <a:t>Programmers who have SQL knowledge needed less effort to learn Pig Latin. </a:t>
            </a:r>
            <a:endParaRPr lang="en-IN"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7985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3" name="TextBox 22">
            <a:extLst>
              <a:ext uri="{FF2B5EF4-FFF2-40B4-BE49-F238E27FC236}">
                <a16:creationId xmlns:a16="http://schemas.microsoft.com/office/drawing/2014/main" id="{C2079ECA-B8BD-3A44-9589-C931499E98DC}"/>
              </a:ext>
            </a:extLst>
          </p:cNvPr>
          <p:cNvSpPr txBox="1"/>
          <p:nvPr/>
        </p:nvSpPr>
        <p:spPr>
          <a:xfrm>
            <a:off x="260379" y="264187"/>
            <a:ext cx="5991333" cy="6924973"/>
          </a:xfrm>
          <a:prstGeom prst="rect">
            <a:avLst/>
          </a:prstGeom>
          <a:noFill/>
        </p:spPr>
        <p:txBody>
          <a:bodyPr wrap="square" rtlCol="0">
            <a:spAutoFit/>
          </a:bodyPr>
          <a:lstStyle/>
          <a:p>
            <a:pPr>
              <a:tabLst>
                <a:tab pos="357188" algn="l"/>
              </a:tabLst>
            </a:pPr>
            <a:r>
              <a:rPr lang="en-IN" sz="1200" b="1" dirty="0">
                <a:solidFill>
                  <a:srgbClr val="0000FF"/>
                </a:solidFill>
                <a:latin typeface="Cambria" panose="02040503050406030204" pitchFamily="18" charset="0"/>
                <a:ea typeface="Cambria" panose="02040503050406030204" pitchFamily="18" charset="0"/>
              </a:rPr>
              <a:t>1)	Find Highest Marks Obtained in each Subject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 </a:t>
            </a:r>
            <a:r>
              <a:rPr lang="en-IN" sz="1200" dirty="0" err="1">
                <a:solidFill>
                  <a:schemeClr val="bg2"/>
                </a:solidFill>
                <a:latin typeface="Cambria" panose="02040503050406030204" pitchFamily="18" charset="0"/>
                <a:ea typeface="Cambria" panose="02040503050406030204" pitchFamily="18" charset="0"/>
              </a:rPr>
              <a:t>subjectwise</a:t>
            </a:r>
            <a:r>
              <a:rPr lang="en-IN" sz="1200" dirty="0">
                <a:solidFill>
                  <a:schemeClr val="bg2"/>
                </a:solidFill>
                <a:latin typeface="Cambria" panose="02040503050406030204" pitchFamily="18" charset="0"/>
                <a:ea typeface="Cambria" panose="02040503050406030204" pitchFamily="18" charset="0"/>
              </a:rPr>
              <a:t> = group student by subject;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grunt&gt;dump </a:t>
            </a:r>
            <a:r>
              <a:rPr lang="en-IN" sz="1200" dirty="0" err="1">
                <a:solidFill>
                  <a:schemeClr val="bg2"/>
                </a:solidFill>
                <a:latin typeface="Cambria" panose="02040503050406030204" pitchFamily="18" charset="0"/>
                <a:ea typeface="Cambria" panose="02040503050406030204" pitchFamily="18" charset="0"/>
              </a:rPr>
              <a:t>subjectwise</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a:t>
            </a:r>
            <a:r>
              <a:rPr lang="en-IN" sz="1200" dirty="0" err="1">
                <a:solidFill>
                  <a:schemeClr val="bg2"/>
                </a:solidFill>
                <a:latin typeface="Cambria" panose="02040503050406030204" pitchFamily="18" charset="0"/>
                <a:ea typeface="Cambria" panose="02040503050406030204" pitchFamily="18" charset="0"/>
              </a:rPr>
              <a:t>wp</a:t>
            </a:r>
            <a:r>
              <a:rPr lang="en-IN" sz="1200" dirty="0">
                <a:solidFill>
                  <a:schemeClr val="bg2"/>
                </a:solidFill>
                <a:latin typeface="Cambria" panose="02040503050406030204" pitchFamily="18" charset="0"/>
                <a:ea typeface="Cambria" panose="02040503050406030204" pitchFamily="18" charset="0"/>
              </a:rPr>
              <a:t>,{(smith,wp,67)})</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(Java,{(Jones,Java,78),(Ivan,Java,79)})</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(BDA,{(Ivan,BDA,85),(Jones,BDA,69)})</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grunt&gt;highest = foreach </a:t>
            </a:r>
            <a:r>
              <a:rPr lang="en-IN" sz="1200" dirty="0" err="1">
                <a:solidFill>
                  <a:schemeClr val="bg2"/>
                </a:solidFill>
                <a:latin typeface="Cambria" panose="02040503050406030204" pitchFamily="18" charset="0"/>
                <a:ea typeface="Cambria" panose="02040503050406030204" pitchFamily="18" charset="0"/>
              </a:rPr>
              <a:t>subjectwise</a:t>
            </a:r>
            <a:r>
              <a:rPr lang="en-IN" sz="1200" dirty="0">
                <a:solidFill>
                  <a:schemeClr val="bg2"/>
                </a:solidFill>
                <a:latin typeface="Cambria" panose="02040503050406030204" pitchFamily="18" charset="0"/>
                <a:ea typeface="Cambria" panose="02040503050406030204" pitchFamily="18" charset="0"/>
              </a:rPr>
              <a:t> generate </a:t>
            </a:r>
            <a:r>
              <a:rPr lang="en-IN" sz="1200" dirty="0" err="1">
                <a:solidFill>
                  <a:schemeClr val="bg2"/>
                </a:solidFill>
                <a:latin typeface="Cambria" panose="02040503050406030204" pitchFamily="18" charset="0"/>
                <a:ea typeface="Cambria" panose="02040503050406030204" pitchFamily="18" charset="0"/>
              </a:rPr>
              <a:t>group,MAX</a:t>
            </a:r>
            <a:r>
              <a:rPr lang="en-IN" sz="1200" dirty="0">
                <a:solidFill>
                  <a:schemeClr val="bg2"/>
                </a:solidFill>
                <a:latin typeface="Cambria" panose="02040503050406030204" pitchFamily="18" charset="0"/>
                <a:ea typeface="Cambria" panose="02040503050406030204" pitchFamily="18" charset="0"/>
              </a:rPr>
              <a:t>(</a:t>
            </a:r>
            <a:r>
              <a:rPr lang="en-IN" sz="1200" dirty="0" err="1">
                <a:solidFill>
                  <a:schemeClr val="bg2"/>
                </a:solidFill>
                <a:latin typeface="Cambria" panose="02040503050406030204" pitchFamily="18" charset="0"/>
                <a:ea typeface="Cambria" panose="02040503050406030204" pitchFamily="18" charset="0"/>
              </a:rPr>
              <a:t>student.Marks</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grunt&gt;dump highest;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(wp,67)</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(Java,79)</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(BDA,85)</a:t>
            </a:r>
          </a:p>
          <a:p>
            <a:pPr marL="342900" indent="-342900">
              <a:buAutoNum type="arabicParenR" startAt="2"/>
              <a:tabLst>
                <a:tab pos="357188" algn="l"/>
              </a:tabLst>
            </a:pPr>
            <a:r>
              <a:rPr lang="en-IN" sz="1200" b="1" dirty="0">
                <a:solidFill>
                  <a:srgbClr val="0000FF"/>
                </a:solidFill>
                <a:latin typeface="Cambria" panose="02040503050406030204" pitchFamily="18" charset="0"/>
                <a:ea typeface="Cambria" panose="02040503050406030204" pitchFamily="18" charset="0"/>
              </a:rPr>
              <a:t>Find Lowest Marks Obtained in each Subject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 </a:t>
            </a:r>
            <a:r>
              <a:rPr lang="en-IN" sz="1200" dirty="0" err="1">
                <a:solidFill>
                  <a:schemeClr val="bg2"/>
                </a:solidFill>
                <a:latin typeface="Cambria" panose="02040503050406030204" pitchFamily="18" charset="0"/>
                <a:ea typeface="Cambria" panose="02040503050406030204" pitchFamily="18" charset="0"/>
              </a:rPr>
              <a:t>subjectwise</a:t>
            </a:r>
            <a:r>
              <a:rPr lang="en-IN" sz="1200" dirty="0">
                <a:solidFill>
                  <a:schemeClr val="bg2"/>
                </a:solidFill>
                <a:latin typeface="Cambria" panose="02040503050406030204" pitchFamily="18" charset="0"/>
                <a:ea typeface="Cambria" panose="02040503050406030204" pitchFamily="18" charset="0"/>
              </a:rPr>
              <a:t> = group student by subject;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grunt&gt;dump </a:t>
            </a:r>
            <a:r>
              <a:rPr lang="en-IN" sz="1200" dirty="0" err="1">
                <a:solidFill>
                  <a:schemeClr val="bg2"/>
                </a:solidFill>
                <a:latin typeface="Cambria" panose="02040503050406030204" pitchFamily="18" charset="0"/>
                <a:ea typeface="Cambria" panose="02040503050406030204" pitchFamily="18" charset="0"/>
              </a:rPr>
              <a:t>subjectwise</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a:t>
            </a:r>
            <a:r>
              <a:rPr lang="en-IN" sz="1200" dirty="0" err="1">
                <a:solidFill>
                  <a:schemeClr val="bg2"/>
                </a:solidFill>
                <a:latin typeface="Cambria" panose="02040503050406030204" pitchFamily="18" charset="0"/>
                <a:ea typeface="Cambria" panose="02040503050406030204" pitchFamily="18" charset="0"/>
              </a:rPr>
              <a:t>wp</a:t>
            </a:r>
            <a:r>
              <a:rPr lang="en-IN" sz="1200" dirty="0">
                <a:solidFill>
                  <a:schemeClr val="bg2"/>
                </a:solidFill>
                <a:latin typeface="Cambria" panose="02040503050406030204" pitchFamily="18" charset="0"/>
                <a:ea typeface="Cambria" panose="02040503050406030204" pitchFamily="18" charset="0"/>
              </a:rPr>
              <a:t>,{(smith,wp,67)})</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(Java,{(Jones,Java,78),(Ivan,Java,79)})</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(BDA,{(Ivan,BDA,85),(Jones,BDA,69)})</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grunt&gt;lowest = foreach </a:t>
            </a:r>
            <a:r>
              <a:rPr lang="en-IN" sz="1200" dirty="0" err="1">
                <a:solidFill>
                  <a:schemeClr val="bg2"/>
                </a:solidFill>
                <a:latin typeface="Cambria" panose="02040503050406030204" pitchFamily="18" charset="0"/>
                <a:ea typeface="Cambria" panose="02040503050406030204" pitchFamily="18" charset="0"/>
              </a:rPr>
              <a:t>subjectwise</a:t>
            </a:r>
            <a:r>
              <a:rPr lang="en-IN" sz="1200" dirty="0">
                <a:solidFill>
                  <a:schemeClr val="bg2"/>
                </a:solidFill>
                <a:latin typeface="Cambria" panose="02040503050406030204" pitchFamily="18" charset="0"/>
                <a:ea typeface="Cambria" panose="02040503050406030204" pitchFamily="18" charset="0"/>
              </a:rPr>
              <a:t> generate </a:t>
            </a:r>
            <a:r>
              <a:rPr lang="en-IN" sz="1200" dirty="0" err="1">
                <a:solidFill>
                  <a:schemeClr val="bg2"/>
                </a:solidFill>
                <a:latin typeface="Cambria" panose="02040503050406030204" pitchFamily="18" charset="0"/>
                <a:ea typeface="Cambria" panose="02040503050406030204" pitchFamily="18" charset="0"/>
              </a:rPr>
              <a:t>group,MIN</a:t>
            </a:r>
            <a:r>
              <a:rPr lang="en-IN" sz="1200" dirty="0">
                <a:solidFill>
                  <a:schemeClr val="bg2"/>
                </a:solidFill>
                <a:latin typeface="Cambria" panose="02040503050406030204" pitchFamily="18" charset="0"/>
                <a:ea typeface="Cambria" panose="02040503050406030204" pitchFamily="18" charset="0"/>
              </a:rPr>
              <a:t>(</a:t>
            </a:r>
            <a:r>
              <a:rPr lang="en-IN" sz="1200" dirty="0" err="1">
                <a:solidFill>
                  <a:schemeClr val="bg2"/>
                </a:solidFill>
                <a:latin typeface="Cambria" panose="02040503050406030204" pitchFamily="18" charset="0"/>
                <a:ea typeface="Cambria" panose="02040503050406030204" pitchFamily="18" charset="0"/>
              </a:rPr>
              <a:t>student.Marks</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grunt&gt;dump lowest;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(wp,67)</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(Java,78)</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(BDA,69)</a:t>
            </a:r>
          </a:p>
          <a:p>
            <a:pPr>
              <a:tabLst>
                <a:tab pos="357188" algn="l"/>
              </a:tabLst>
            </a:pPr>
            <a:r>
              <a:rPr lang="en-IN" sz="1200" b="1" dirty="0">
                <a:solidFill>
                  <a:srgbClr val="0000FF"/>
                </a:solidFill>
                <a:latin typeface="Cambria" panose="02040503050406030204" pitchFamily="18" charset="0"/>
                <a:ea typeface="Cambria" panose="02040503050406030204" pitchFamily="18" charset="0"/>
              </a:rPr>
              <a:t>3)	Find </a:t>
            </a:r>
            <a:r>
              <a:rPr lang="en-IN" sz="1200" b="1" dirty="0" err="1">
                <a:solidFill>
                  <a:srgbClr val="0000FF"/>
                </a:solidFill>
                <a:latin typeface="Cambria" panose="02040503050406030204" pitchFamily="18" charset="0"/>
                <a:ea typeface="Cambria" panose="02040503050406030204" pitchFamily="18" charset="0"/>
              </a:rPr>
              <a:t>No.of</a:t>
            </a:r>
            <a:r>
              <a:rPr lang="en-IN" sz="1200" b="1" dirty="0">
                <a:solidFill>
                  <a:srgbClr val="0000FF"/>
                </a:solidFill>
                <a:latin typeface="Cambria" panose="02040503050406030204" pitchFamily="18" charset="0"/>
                <a:ea typeface="Cambria" panose="02040503050406030204" pitchFamily="18" charset="0"/>
              </a:rPr>
              <a:t> Students in each subject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 </a:t>
            </a:r>
            <a:r>
              <a:rPr lang="en-IN" sz="1200" dirty="0" err="1">
                <a:solidFill>
                  <a:schemeClr val="bg2"/>
                </a:solidFill>
                <a:latin typeface="Cambria" panose="02040503050406030204" pitchFamily="18" charset="0"/>
                <a:ea typeface="Cambria" panose="02040503050406030204" pitchFamily="18" charset="0"/>
              </a:rPr>
              <a:t>subjectwise</a:t>
            </a:r>
            <a:r>
              <a:rPr lang="en-IN" sz="1200" dirty="0">
                <a:solidFill>
                  <a:schemeClr val="bg2"/>
                </a:solidFill>
                <a:latin typeface="Cambria" panose="02040503050406030204" pitchFamily="18" charset="0"/>
                <a:ea typeface="Cambria" panose="02040503050406030204" pitchFamily="18" charset="0"/>
              </a:rPr>
              <a:t> = group student by subject;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grunt&gt;dump </a:t>
            </a:r>
            <a:r>
              <a:rPr lang="en-IN" sz="1200" dirty="0" err="1">
                <a:solidFill>
                  <a:schemeClr val="bg2"/>
                </a:solidFill>
                <a:latin typeface="Cambria" panose="02040503050406030204" pitchFamily="18" charset="0"/>
                <a:ea typeface="Cambria" panose="02040503050406030204" pitchFamily="18" charset="0"/>
              </a:rPr>
              <a:t>subjectwise</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a:t>
            </a:r>
            <a:r>
              <a:rPr lang="en-IN" sz="1200" dirty="0" err="1">
                <a:solidFill>
                  <a:schemeClr val="bg2"/>
                </a:solidFill>
                <a:latin typeface="Cambria" panose="02040503050406030204" pitchFamily="18" charset="0"/>
                <a:ea typeface="Cambria" panose="02040503050406030204" pitchFamily="18" charset="0"/>
              </a:rPr>
              <a:t>wp</a:t>
            </a:r>
            <a:r>
              <a:rPr lang="en-IN" sz="1200" dirty="0">
                <a:solidFill>
                  <a:schemeClr val="bg2"/>
                </a:solidFill>
                <a:latin typeface="Cambria" panose="02040503050406030204" pitchFamily="18" charset="0"/>
                <a:ea typeface="Cambria" panose="02040503050406030204" pitchFamily="18" charset="0"/>
              </a:rPr>
              <a:t>,{(smith,wp,67)})</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(Java,{(Jones,Java,78),(Ivan,Java,79)})</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(BDA,{(Ivan,BDA,85),(Jones,BDA,69)})</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a:t>
            </a:r>
            <a:r>
              <a:rPr lang="en-IN" sz="1200" dirty="0" err="1">
                <a:solidFill>
                  <a:schemeClr val="bg2"/>
                </a:solidFill>
                <a:latin typeface="Cambria" panose="02040503050406030204" pitchFamily="18" charset="0"/>
                <a:ea typeface="Cambria" panose="02040503050406030204" pitchFamily="18" charset="0"/>
              </a:rPr>
              <a:t>NoOfStudents</a:t>
            </a:r>
            <a:r>
              <a:rPr lang="en-IN" sz="1200" dirty="0">
                <a:solidFill>
                  <a:schemeClr val="bg2"/>
                </a:solidFill>
                <a:latin typeface="Cambria" panose="02040503050406030204" pitchFamily="18" charset="0"/>
                <a:ea typeface="Cambria" panose="02040503050406030204" pitchFamily="18" charset="0"/>
              </a:rPr>
              <a:t> = foreach </a:t>
            </a:r>
            <a:r>
              <a:rPr lang="en-IN" sz="1200" dirty="0" err="1">
                <a:solidFill>
                  <a:schemeClr val="bg2"/>
                </a:solidFill>
                <a:latin typeface="Cambria" panose="02040503050406030204" pitchFamily="18" charset="0"/>
                <a:ea typeface="Cambria" panose="02040503050406030204" pitchFamily="18" charset="0"/>
              </a:rPr>
              <a:t>subjectwise</a:t>
            </a:r>
            <a:r>
              <a:rPr lang="en-IN" sz="1200" dirty="0">
                <a:solidFill>
                  <a:schemeClr val="bg2"/>
                </a:solidFill>
                <a:latin typeface="Cambria" panose="02040503050406030204" pitchFamily="18" charset="0"/>
                <a:ea typeface="Cambria" panose="02040503050406030204" pitchFamily="18" charset="0"/>
              </a:rPr>
              <a:t> generate </a:t>
            </a:r>
            <a:r>
              <a:rPr lang="en-IN" sz="1200" dirty="0" err="1">
                <a:solidFill>
                  <a:schemeClr val="bg2"/>
                </a:solidFill>
                <a:latin typeface="Cambria" panose="02040503050406030204" pitchFamily="18" charset="0"/>
                <a:ea typeface="Cambria" panose="02040503050406030204" pitchFamily="18" charset="0"/>
              </a:rPr>
              <a:t>groupCOUNT</a:t>
            </a:r>
            <a:r>
              <a:rPr lang="en-IN" sz="1200" dirty="0">
                <a:solidFill>
                  <a:schemeClr val="bg2"/>
                </a:solidFill>
                <a:latin typeface="Cambria" panose="02040503050406030204" pitchFamily="18" charset="0"/>
                <a:ea typeface="Cambria" panose="02040503050406030204" pitchFamily="18" charset="0"/>
              </a:rPr>
              <a:t>(</a:t>
            </a:r>
            <a:r>
              <a:rPr lang="en-IN" sz="1200" dirty="0" err="1">
                <a:solidFill>
                  <a:schemeClr val="bg2"/>
                </a:solidFill>
                <a:latin typeface="Cambria" panose="02040503050406030204" pitchFamily="18" charset="0"/>
                <a:ea typeface="Cambria" panose="02040503050406030204" pitchFamily="18" charset="0"/>
              </a:rPr>
              <a:t>student.Marks</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grunt&gt;dump </a:t>
            </a:r>
            <a:r>
              <a:rPr lang="en-IN" sz="1200" dirty="0" err="1">
                <a:solidFill>
                  <a:schemeClr val="bg2"/>
                </a:solidFill>
                <a:latin typeface="Cambria" panose="02040503050406030204" pitchFamily="18" charset="0"/>
                <a:ea typeface="Cambria" panose="02040503050406030204" pitchFamily="18" charset="0"/>
              </a:rPr>
              <a:t>NoOfStudents</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(wp,1)</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(Java,2)</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(BDA,2)</a:t>
            </a:r>
          </a:p>
          <a:p>
            <a:pPr>
              <a:tabLst>
                <a:tab pos="357188" algn="l"/>
              </a:tabLst>
            </a:pPr>
            <a:endParaRPr lang="en-IN" sz="1200" dirty="0">
              <a:solidFill>
                <a:schemeClr val="bg2"/>
              </a:solidFill>
              <a:latin typeface="Cambria" panose="02040503050406030204" pitchFamily="18" charset="0"/>
              <a:ea typeface="Cambria" panose="02040503050406030204" pitchFamily="18" charset="0"/>
            </a:endParaRPr>
          </a:p>
          <a:p>
            <a:pPr marL="342900" indent="-342900">
              <a:buAutoNum type="arabicParenR" startAt="2"/>
              <a:tabLst>
                <a:tab pos="357188" algn="l"/>
              </a:tabLst>
            </a:pPr>
            <a:endParaRPr lang="en-IN" sz="1200" dirty="0">
              <a:solidFill>
                <a:schemeClr val="bg2"/>
              </a:solidFill>
              <a:latin typeface="Cambria" panose="02040503050406030204" pitchFamily="18" charset="0"/>
              <a:ea typeface="Cambria" panose="02040503050406030204" pitchFamily="18" charset="0"/>
            </a:endParaRPr>
          </a:p>
          <a:p>
            <a:pPr>
              <a:tabLst>
                <a:tab pos="357188" algn="l"/>
              </a:tabLst>
            </a:pPr>
            <a:endParaRPr lang="en-IN" sz="1200" dirty="0">
              <a:solidFill>
                <a:schemeClr val="bg2"/>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999233A3-356D-A131-CD01-93CB8B402958}"/>
              </a:ext>
            </a:extLst>
          </p:cNvPr>
          <p:cNvSpPr txBox="1"/>
          <p:nvPr/>
        </p:nvSpPr>
        <p:spPr>
          <a:xfrm>
            <a:off x="5536096" y="429787"/>
            <a:ext cx="6170238" cy="6186309"/>
          </a:xfrm>
          <a:prstGeom prst="rect">
            <a:avLst/>
          </a:prstGeom>
          <a:noFill/>
        </p:spPr>
        <p:txBody>
          <a:bodyPr wrap="square">
            <a:spAutoFit/>
          </a:bodyPr>
          <a:lstStyle/>
          <a:p>
            <a:pPr>
              <a:tabLst>
                <a:tab pos="357188" algn="l"/>
              </a:tabLst>
            </a:pPr>
            <a:r>
              <a:rPr lang="en-IN" sz="1200" b="1" dirty="0">
                <a:solidFill>
                  <a:srgbClr val="0000FF"/>
                </a:solidFill>
                <a:latin typeface="Cambria" panose="02040503050406030204" pitchFamily="18" charset="0"/>
                <a:ea typeface="Cambria" panose="02040503050406030204" pitchFamily="18" charset="0"/>
              </a:rPr>
              <a:t>4)	Find Total Marks Obtained by each Student</a:t>
            </a:r>
          </a:p>
          <a:p>
            <a:pPr>
              <a:tabLst>
                <a:tab pos="357188" algn="l"/>
              </a:tabLst>
            </a:pPr>
            <a:r>
              <a:rPr lang="en-IN" sz="1200" b="1" dirty="0">
                <a:solidFill>
                  <a:srgbClr val="0000FF"/>
                </a:solidFill>
                <a:latin typeface="Cambria" panose="02040503050406030204" pitchFamily="18" charset="0"/>
                <a:ea typeface="Cambria" panose="02040503050406030204" pitchFamily="18" charset="0"/>
              </a:rPr>
              <a:t>	</a:t>
            </a:r>
            <a:r>
              <a:rPr lang="en-IN" sz="1200" dirty="0">
                <a:solidFill>
                  <a:schemeClr val="bg2"/>
                </a:solidFill>
                <a:latin typeface="Cambria" panose="02040503050406030204" pitchFamily="18" charset="0"/>
                <a:ea typeface="Cambria" panose="02040503050406030204" pitchFamily="18" charset="0"/>
              </a:rPr>
              <a:t>grunt&gt; </a:t>
            </a:r>
            <a:r>
              <a:rPr lang="en-IN" sz="1200" dirty="0" err="1">
                <a:solidFill>
                  <a:schemeClr val="bg2"/>
                </a:solidFill>
                <a:latin typeface="Cambria" panose="02040503050406030204" pitchFamily="18" charset="0"/>
                <a:ea typeface="Cambria" panose="02040503050406030204" pitchFamily="18" charset="0"/>
              </a:rPr>
              <a:t>studentwise</a:t>
            </a:r>
            <a:r>
              <a:rPr lang="en-IN" sz="1200" dirty="0">
                <a:solidFill>
                  <a:schemeClr val="bg2"/>
                </a:solidFill>
                <a:latin typeface="Cambria" panose="02040503050406030204" pitchFamily="18" charset="0"/>
                <a:ea typeface="Cambria" panose="02040503050406030204" pitchFamily="18" charset="0"/>
              </a:rPr>
              <a:t> = GROUP student by </a:t>
            </a:r>
            <a:r>
              <a:rPr lang="en-IN" sz="1200" dirty="0" err="1">
                <a:solidFill>
                  <a:schemeClr val="bg2"/>
                </a:solidFill>
                <a:latin typeface="Cambria" panose="02040503050406030204" pitchFamily="18" charset="0"/>
                <a:ea typeface="Cambria" panose="02040503050406030204" pitchFamily="18" charset="0"/>
              </a:rPr>
              <a:t>sname</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grunt&gt;dump </a:t>
            </a:r>
            <a:r>
              <a:rPr lang="en-IN" sz="1200" dirty="0" err="1">
                <a:solidFill>
                  <a:schemeClr val="bg2"/>
                </a:solidFill>
                <a:latin typeface="Cambria" panose="02040503050406030204" pitchFamily="18" charset="0"/>
                <a:ea typeface="Cambria" panose="02040503050406030204" pitchFamily="18" charset="0"/>
              </a:rPr>
              <a:t>studentwise</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(smith,{(smith,wp,67)})</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(Jones,{(Jones,Java,78),(Jones,BDA,69)})</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(Ivan,{(Ivan,Java,79),(Ivan,BDA,85)})</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grunt&gt;tot = foreach </a:t>
            </a:r>
            <a:r>
              <a:rPr lang="en-IN" sz="1200" dirty="0" err="1">
                <a:solidFill>
                  <a:schemeClr val="bg2"/>
                </a:solidFill>
                <a:latin typeface="Cambria" panose="02040503050406030204" pitchFamily="18" charset="0"/>
                <a:ea typeface="Cambria" panose="02040503050406030204" pitchFamily="18" charset="0"/>
              </a:rPr>
              <a:t>studentwise</a:t>
            </a:r>
            <a:r>
              <a:rPr lang="en-IN" sz="1200" dirty="0">
                <a:solidFill>
                  <a:schemeClr val="bg2"/>
                </a:solidFill>
                <a:latin typeface="Cambria" panose="02040503050406030204" pitchFamily="18" charset="0"/>
                <a:ea typeface="Cambria" panose="02040503050406030204" pitchFamily="18" charset="0"/>
              </a:rPr>
              <a:t> generate </a:t>
            </a:r>
            <a:r>
              <a:rPr lang="en-IN" sz="1200" dirty="0" err="1">
                <a:solidFill>
                  <a:schemeClr val="bg2"/>
                </a:solidFill>
                <a:latin typeface="Cambria" panose="02040503050406030204" pitchFamily="18" charset="0"/>
                <a:ea typeface="Cambria" panose="02040503050406030204" pitchFamily="18" charset="0"/>
              </a:rPr>
              <a:t>group,SUM</a:t>
            </a:r>
            <a:r>
              <a:rPr lang="en-IN" sz="1200" dirty="0">
                <a:solidFill>
                  <a:schemeClr val="bg2"/>
                </a:solidFill>
                <a:latin typeface="Cambria" panose="02040503050406030204" pitchFamily="18" charset="0"/>
                <a:ea typeface="Cambria" panose="02040503050406030204" pitchFamily="18" charset="0"/>
              </a:rPr>
              <a:t>(</a:t>
            </a:r>
            <a:r>
              <a:rPr lang="en-IN" sz="1200" dirty="0" err="1">
                <a:solidFill>
                  <a:schemeClr val="bg2"/>
                </a:solidFill>
                <a:latin typeface="Cambria" panose="02040503050406030204" pitchFamily="18" charset="0"/>
                <a:ea typeface="Cambria" panose="02040503050406030204" pitchFamily="18" charset="0"/>
              </a:rPr>
              <a:t>student.Marks</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grunt&gt;dump tot;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(smith,67)</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(Jones,147)</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(Ivan,164)</a:t>
            </a:r>
          </a:p>
          <a:p>
            <a:pPr>
              <a:tabLst>
                <a:tab pos="357188" algn="l"/>
              </a:tabLst>
            </a:pPr>
            <a:r>
              <a:rPr lang="en-IN" sz="1200" b="1" dirty="0">
                <a:solidFill>
                  <a:srgbClr val="0000FF"/>
                </a:solidFill>
                <a:latin typeface="Cambria" panose="02040503050406030204" pitchFamily="18" charset="0"/>
                <a:ea typeface="Cambria" panose="02040503050406030204" pitchFamily="18" charset="0"/>
              </a:rPr>
              <a:t>5)	Find Percentage Obtained by each Student</a:t>
            </a:r>
          </a:p>
          <a:p>
            <a:pPr>
              <a:tabLst>
                <a:tab pos="357188" algn="l"/>
              </a:tabLst>
            </a:pPr>
            <a:r>
              <a:rPr lang="en-IN" sz="1200" b="1" dirty="0">
                <a:solidFill>
                  <a:srgbClr val="0000FF"/>
                </a:solidFill>
                <a:latin typeface="Cambria" panose="02040503050406030204" pitchFamily="18" charset="0"/>
                <a:ea typeface="Cambria" panose="02040503050406030204" pitchFamily="18" charset="0"/>
              </a:rPr>
              <a:t>	</a:t>
            </a:r>
            <a:r>
              <a:rPr lang="en-IN" sz="1200" dirty="0">
                <a:solidFill>
                  <a:schemeClr val="bg2"/>
                </a:solidFill>
                <a:latin typeface="Cambria" panose="02040503050406030204" pitchFamily="18" charset="0"/>
                <a:ea typeface="Cambria" panose="02040503050406030204" pitchFamily="18" charset="0"/>
              </a:rPr>
              <a:t>grunt&gt; </a:t>
            </a:r>
            <a:r>
              <a:rPr lang="en-IN" sz="1200" dirty="0" err="1">
                <a:solidFill>
                  <a:schemeClr val="bg2"/>
                </a:solidFill>
                <a:latin typeface="Cambria" panose="02040503050406030204" pitchFamily="18" charset="0"/>
                <a:ea typeface="Cambria" panose="02040503050406030204" pitchFamily="18" charset="0"/>
              </a:rPr>
              <a:t>studentwise</a:t>
            </a:r>
            <a:r>
              <a:rPr lang="en-IN" sz="1200" dirty="0">
                <a:solidFill>
                  <a:schemeClr val="bg2"/>
                </a:solidFill>
                <a:latin typeface="Cambria" panose="02040503050406030204" pitchFamily="18" charset="0"/>
                <a:ea typeface="Cambria" panose="02040503050406030204" pitchFamily="18" charset="0"/>
              </a:rPr>
              <a:t> = GROUP student by </a:t>
            </a:r>
            <a:r>
              <a:rPr lang="en-IN" sz="1200" dirty="0" err="1">
                <a:solidFill>
                  <a:schemeClr val="bg2"/>
                </a:solidFill>
                <a:latin typeface="Cambria" panose="02040503050406030204" pitchFamily="18" charset="0"/>
                <a:ea typeface="Cambria" panose="02040503050406030204" pitchFamily="18" charset="0"/>
              </a:rPr>
              <a:t>sname</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grunt&gt;dump </a:t>
            </a:r>
            <a:r>
              <a:rPr lang="en-IN" sz="1200" dirty="0" err="1">
                <a:solidFill>
                  <a:schemeClr val="bg2"/>
                </a:solidFill>
                <a:latin typeface="Cambria" panose="02040503050406030204" pitchFamily="18" charset="0"/>
                <a:ea typeface="Cambria" panose="02040503050406030204" pitchFamily="18" charset="0"/>
              </a:rPr>
              <a:t>studentwise</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(smith,{(smith,wp,67)})</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(Jones,{(Jones,Java,78),(Jones,BDA,69)})</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(Ivan,{(Ivan,Java,79),(Ivan,BDA,85)})</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grunt&gt;percentage = foreach </a:t>
            </a:r>
            <a:r>
              <a:rPr lang="en-IN" sz="1200" dirty="0" err="1">
                <a:solidFill>
                  <a:schemeClr val="bg2"/>
                </a:solidFill>
                <a:latin typeface="Cambria" panose="02040503050406030204" pitchFamily="18" charset="0"/>
                <a:ea typeface="Cambria" panose="02040503050406030204" pitchFamily="18" charset="0"/>
              </a:rPr>
              <a:t>studentwise</a:t>
            </a:r>
            <a:r>
              <a:rPr lang="en-IN" sz="1200" dirty="0">
                <a:solidFill>
                  <a:schemeClr val="bg2"/>
                </a:solidFill>
                <a:latin typeface="Cambria" panose="02040503050406030204" pitchFamily="18" charset="0"/>
                <a:ea typeface="Cambria" panose="02040503050406030204" pitchFamily="18" charset="0"/>
              </a:rPr>
              <a:t> generate </a:t>
            </a:r>
            <a:r>
              <a:rPr lang="en-IN" sz="1200" dirty="0" err="1">
                <a:solidFill>
                  <a:schemeClr val="bg2"/>
                </a:solidFill>
                <a:latin typeface="Cambria" panose="02040503050406030204" pitchFamily="18" charset="0"/>
                <a:ea typeface="Cambria" panose="02040503050406030204" pitchFamily="18" charset="0"/>
              </a:rPr>
              <a:t>group,AVG</a:t>
            </a:r>
            <a:r>
              <a:rPr lang="en-IN" sz="1200" dirty="0">
                <a:solidFill>
                  <a:schemeClr val="bg2"/>
                </a:solidFill>
                <a:latin typeface="Cambria" panose="02040503050406030204" pitchFamily="18" charset="0"/>
                <a:ea typeface="Cambria" panose="02040503050406030204" pitchFamily="18" charset="0"/>
              </a:rPr>
              <a:t>(</a:t>
            </a:r>
            <a:r>
              <a:rPr lang="en-IN" sz="1200" dirty="0" err="1">
                <a:solidFill>
                  <a:schemeClr val="bg2"/>
                </a:solidFill>
                <a:latin typeface="Cambria" panose="02040503050406030204" pitchFamily="18" charset="0"/>
                <a:ea typeface="Cambria" panose="02040503050406030204" pitchFamily="18" charset="0"/>
              </a:rPr>
              <a:t>student.Marks</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grunt&gt;dump percentage;</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(smith,67)</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(Jones,73.5)</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(Ivan,82)</a:t>
            </a:r>
          </a:p>
          <a:p>
            <a:pPr>
              <a:tabLst>
                <a:tab pos="357188" algn="l"/>
              </a:tabLst>
            </a:pPr>
            <a:r>
              <a:rPr lang="en-IN" sz="1200" b="1" dirty="0">
                <a:solidFill>
                  <a:srgbClr val="0000FF"/>
                </a:solidFill>
                <a:latin typeface="Cambria" panose="02040503050406030204" pitchFamily="18" charset="0"/>
                <a:ea typeface="Cambria" panose="02040503050406030204" pitchFamily="18" charset="0"/>
              </a:rPr>
              <a:t>6)	Find Number of subjects taken by each student</a:t>
            </a:r>
          </a:p>
          <a:p>
            <a:pPr>
              <a:tabLst>
                <a:tab pos="357188" algn="l"/>
              </a:tabLst>
            </a:pPr>
            <a:r>
              <a:rPr lang="en-IN" sz="1200" b="1" dirty="0">
                <a:solidFill>
                  <a:srgbClr val="0000FF"/>
                </a:solidFill>
                <a:latin typeface="Cambria" panose="02040503050406030204" pitchFamily="18" charset="0"/>
                <a:ea typeface="Cambria" panose="02040503050406030204" pitchFamily="18" charset="0"/>
              </a:rPr>
              <a:t>	</a:t>
            </a:r>
            <a:r>
              <a:rPr lang="en-IN" sz="1200" dirty="0">
                <a:solidFill>
                  <a:schemeClr val="bg2"/>
                </a:solidFill>
                <a:latin typeface="Cambria" panose="02040503050406030204" pitchFamily="18" charset="0"/>
                <a:ea typeface="Cambria" panose="02040503050406030204" pitchFamily="18" charset="0"/>
              </a:rPr>
              <a:t>grunt&gt; </a:t>
            </a:r>
            <a:r>
              <a:rPr lang="en-IN" sz="1200" dirty="0" err="1">
                <a:solidFill>
                  <a:schemeClr val="bg2"/>
                </a:solidFill>
                <a:latin typeface="Cambria" panose="02040503050406030204" pitchFamily="18" charset="0"/>
                <a:ea typeface="Cambria" panose="02040503050406030204" pitchFamily="18" charset="0"/>
              </a:rPr>
              <a:t>studentwise</a:t>
            </a:r>
            <a:r>
              <a:rPr lang="en-IN" sz="1200" dirty="0">
                <a:solidFill>
                  <a:schemeClr val="bg2"/>
                </a:solidFill>
                <a:latin typeface="Cambria" panose="02040503050406030204" pitchFamily="18" charset="0"/>
                <a:ea typeface="Cambria" panose="02040503050406030204" pitchFamily="18" charset="0"/>
              </a:rPr>
              <a:t> = GROUP student by </a:t>
            </a:r>
            <a:r>
              <a:rPr lang="en-IN" sz="1200" dirty="0" err="1">
                <a:solidFill>
                  <a:schemeClr val="bg2"/>
                </a:solidFill>
                <a:latin typeface="Cambria" panose="02040503050406030204" pitchFamily="18" charset="0"/>
                <a:ea typeface="Cambria" panose="02040503050406030204" pitchFamily="18" charset="0"/>
              </a:rPr>
              <a:t>sname</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grunt&gt;dump </a:t>
            </a:r>
            <a:r>
              <a:rPr lang="en-IN" sz="1200" dirty="0" err="1">
                <a:solidFill>
                  <a:schemeClr val="bg2"/>
                </a:solidFill>
                <a:latin typeface="Cambria" panose="02040503050406030204" pitchFamily="18" charset="0"/>
                <a:ea typeface="Cambria" panose="02040503050406030204" pitchFamily="18" charset="0"/>
              </a:rPr>
              <a:t>studentwise</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(smith,{(smith,wp,67)})</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(Jones,{(Jones,Java,78),(Jones,BDA,69)})</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(Ivan,{(Ivan,Java,79),(Ivan,BDA,85)})</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a:t>
            </a:r>
            <a:r>
              <a:rPr lang="en-IN" sz="1200" dirty="0" err="1">
                <a:solidFill>
                  <a:schemeClr val="bg2"/>
                </a:solidFill>
                <a:latin typeface="Cambria" panose="02040503050406030204" pitchFamily="18" charset="0"/>
                <a:ea typeface="Cambria" panose="02040503050406030204" pitchFamily="18" charset="0"/>
              </a:rPr>
              <a:t>NoOfSubjects</a:t>
            </a:r>
            <a:r>
              <a:rPr lang="en-IN" sz="1200" dirty="0">
                <a:solidFill>
                  <a:schemeClr val="bg2"/>
                </a:solidFill>
                <a:latin typeface="Cambria" panose="02040503050406030204" pitchFamily="18" charset="0"/>
                <a:ea typeface="Cambria" panose="02040503050406030204" pitchFamily="18" charset="0"/>
              </a:rPr>
              <a:t> = foreach </a:t>
            </a:r>
            <a:r>
              <a:rPr lang="en-IN" sz="1200" dirty="0" err="1">
                <a:solidFill>
                  <a:schemeClr val="bg2"/>
                </a:solidFill>
                <a:latin typeface="Cambria" panose="02040503050406030204" pitchFamily="18" charset="0"/>
                <a:ea typeface="Cambria" panose="02040503050406030204" pitchFamily="18" charset="0"/>
              </a:rPr>
              <a:t>studentwise</a:t>
            </a:r>
            <a:r>
              <a:rPr lang="en-IN" sz="1200" dirty="0">
                <a:solidFill>
                  <a:schemeClr val="bg2"/>
                </a:solidFill>
                <a:latin typeface="Cambria" panose="02040503050406030204" pitchFamily="18" charset="0"/>
                <a:ea typeface="Cambria" panose="02040503050406030204" pitchFamily="18" charset="0"/>
              </a:rPr>
              <a:t> generate </a:t>
            </a:r>
            <a:r>
              <a:rPr lang="en-IN" sz="1200" dirty="0" err="1">
                <a:solidFill>
                  <a:schemeClr val="bg2"/>
                </a:solidFill>
                <a:latin typeface="Cambria" panose="02040503050406030204" pitchFamily="18" charset="0"/>
                <a:ea typeface="Cambria" panose="02040503050406030204" pitchFamily="18" charset="0"/>
              </a:rPr>
              <a:t>group,COUNT</a:t>
            </a:r>
            <a:r>
              <a:rPr lang="en-IN" sz="1200" dirty="0">
                <a:solidFill>
                  <a:schemeClr val="bg2"/>
                </a:solidFill>
                <a:latin typeface="Cambria" panose="02040503050406030204" pitchFamily="18" charset="0"/>
                <a:ea typeface="Cambria" panose="02040503050406030204" pitchFamily="18" charset="0"/>
              </a:rPr>
              <a:t>(</a:t>
            </a:r>
            <a:r>
              <a:rPr lang="en-IN" sz="1200" dirty="0" err="1">
                <a:solidFill>
                  <a:schemeClr val="bg2"/>
                </a:solidFill>
                <a:latin typeface="Cambria" panose="02040503050406030204" pitchFamily="18" charset="0"/>
                <a:ea typeface="Cambria" panose="02040503050406030204" pitchFamily="18" charset="0"/>
              </a:rPr>
              <a:t>student.Marks</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grunt&gt;dump </a:t>
            </a:r>
            <a:r>
              <a:rPr lang="en-IN" sz="1200" dirty="0" err="1">
                <a:solidFill>
                  <a:schemeClr val="bg2"/>
                </a:solidFill>
                <a:latin typeface="Cambria" panose="02040503050406030204" pitchFamily="18" charset="0"/>
                <a:ea typeface="Cambria" panose="02040503050406030204" pitchFamily="18" charset="0"/>
              </a:rPr>
              <a:t>NoOfSubjects</a:t>
            </a:r>
            <a:r>
              <a:rPr lang="en-IN" sz="1200" dirty="0">
                <a:solidFill>
                  <a:schemeClr val="bg2"/>
                </a:solidFill>
                <a:latin typeface="Cambria" panose="02040503050406030204" pitchFamily="18" charset="0"/>
                <a:ea typeface="Cambria" panose="02040503050406030204" pitchFamily="18" charset="0"/>
              </a:rPr>
              <a:t>;;</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(smith,1)</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(Jones,2)</a:t>
            </a:r>
          </a:p>
          <a:p>
            <a:pPr>
              <a:tabLst>
                <a:tab pos="357188" algn="l"/>
              </a:tabLst>
            </a:pPr>
            <a:r>
              <a:rPr lang="en-IN" sz="1200" dirty="0">
                <a:solidFill>
                  <a:schemeClr val="bg2"/>
                </a:solidFill>
                <a:latin typeface="Cambria" panose="02040503050406030204" pitchFamily="18" charset="0"/>
                <a:ea typeface="Cambria" panose="02040503050406030204" pitchFamily="18" charset="0"/>
              </a:rPr>
              <a:t>		  (Ivan,2)</a:t>
            </a:r>
          </a:p>
        </p:txBody>
      </p:sp>
    </p:spTree>
    <p:extLst>
      <p:ext uri="{BB962C8B-B14F-4D97-AF65-F5344CB8AC3E}">
        <p14:creationId xmlns:p14="http://schemas.microsoft.com/office/powerpoint/2010/main" val="4160219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BE22992-808B-425D-428E-76DB9022EADC}"/>
              </a:ext>
            </a:extLst>
          </p:cNvPr>
          <p:cNvGraphicFramePr>
            <a:graphicFrameLocks noGrp="1"/>
          </p:cNvGraphicFramePr>
          <p:nvPr>
            <p:extLst>
              <p:ext uri="{D42A27DB-BD31-4B8C-83A1-F6EECF244321}">
                <p14:modId xmlns:p14="http://schemas.microsoft.com/office/powerpoint/2010/main" val="4074009977"/>
              </p:ext>
            </p:extLst>
          </p:nvPr>
        </p:nvGraphicFramePr>
        <p:xfrm>
          <a:off x="385416" y="348564"/>
          <a:ext cx="11302999" cy="2050545"/>
        </p:xfrm>
        <a:graphic>
          <a:graphicData uri="http://schemas.openxmlformats.org/drawingml/2006/table">
            <a:tbl>
              <a:tblPr firstRow="1" firstCol="1" bandRow="1">
                <a:tableStyleId>{BDBED569-4797-4DF1-A0F4-6AAB3CD982D8}</a:tableStyleId>
              </a:tblPr>
              <a:tblGrid>
                <a:gridCol w="488540">
                  <a:extLst>
                    <a:ext uri="{9D8B030D-6E8A-4147-A177-3AD203B41FA5}">
                      <a16:colId xmlns:a16="http://schemas.microsoft.com/office/drawing/2014/main" val="3566105018"/>
                    </a:ext>
                  </a:extLst>
                </a:gridCol>
                <a:gridCol w="10814459">
                  <a:extLst>
                    <a:ext uri="{9D8B030D-6E8A-4147-A177-3AD203B41FA5}">
                      <a16:colId xmlns:a16="http://schemas.microsoft.com/office/drawing/2014/main" val="2157070614"/>
                    </a:ext>
                  </a:extLst>
                </a:gridCol>
              </a:tblGrid>
              <a:tr h="212586">
                <a:tc>
                  <a:txBody>
                    <a:bodyPr/>
                    <a:lstStyle/>
                    <a:p>
                      <a:pP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S.NO.</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3339" marR="53339" marT="0" marB="0"/>
                </a:tc>
                <a:tc>
                  <a:txBody>
                    <a:bodyPr/>
                    <a:lstStyle/>
                    <a:p>
                      <a:pPr algn="ct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FUNCTIONS &amp; DESCRIPTION</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3339" marR="53339" marT="0" marB="0"/>
                </a:tc>
                <a:extLst>
                  <a:ext uri="{0D108BD9-81ED-4DB2-BD59-A6C34878D82A}">
                    <a16:rowId xmlns:a16="http://schemas.microsoft.com/office/drawing/2014/main" val="241291519"/>
                  </a:ext>
                </a:extLst>
              </a:tr>
              <a:tr h="337151">
                <a:tc>
                  <a:txBody>
                    <a:bodyPr/>
                    <a:lstStyle/>
                    <a:p>
                      <a:pP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1</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3339" marR="53339" marT="0" marB="0"/>
                </a:tc>
                <a:tc>
                  <a:txBody>
                    <a:bodyPr/>
                    <a:lstStyle/>
                    <a:p>
                      <a:pPr>
                        <a:lnSpc>
                          <a:spcPct val="107000"/>
                        </a:lnSpc>
                        <a:spcAft>
                          <a:spcPts val="800"/>
                        </a:spcAft>
                      </a:pPr>
                      <a:r>
                        <a:rPr lang="en-IN" sz="1200" u="sng" kern="0" dirty="0">
                          <a:solidFill>
                            <a:schemeClr val="bg2"/>
                          </a:solidFill>
                          <a:effectLst/>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ABS(expression)</a:t>
                      </a:r>
                      <a:r>
                        <a:rPr lang="en-IN" sz="1200" u="sng" kern="0" dirty="0">
                          <a:solidFill>
                            <a:schemeClr val="bg2"/>
                          </a:solidFill>
                          <a:effectLst/>
                          <a:latin typeface="Cambria" panose="02040503050406030204" pitchFamily="18" charset="0"/>
                          <a:ea typeface="Cambria" panose="02040503050406030204" pitchFamily="18" charset="0"/>
                        </a:rPr>
                        <a:t> -</a:t>
                      </a:r>
                      <a:r>
                        <a:rPr lang="en-IN" sz="1200" kern="0" dirty="0">
                          <a:solidFill>
                            <a:schemeClr val="bg2"/>
                          </a:solidFill>
                          <a:effectLst/>
                          <a:latin typeface="Cambria" panose="02040503050406030204" pitchFamily="18" charset="0"/>
                          <a:ea typeface="Cambria" panose="02040503050406030204" pitchFamily="18" charset="0"/>
                        </a:rPr>
                        <a:t>To get the absolute value of an expression.</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3339" marR="53339" marT="0" marB="0"/>
                </a:tc>
                <a:extLst>
                  <a:ext uri="{0D108BD9-81ED-4DB2-BD59-A6C34878D82A}">
                    <a16:rowId xmlns:a16="http://schemas.microsoft.com/office/drawing/2014/main" val="342973411"/>
                  </a:ext>
                </a:extLst>
              </a:tr>
              <a:tr h="308113">
                <a:tc>
                  <a:txBody>
                    <a:bodyPr/>
                    <a:lstStyle/>
                    <a:p>
                      <a:pP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2</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3339" marR="53339" marT="0" marB="0"/>
                </a:tc>
                <a:tc>
                  <a:txBody>
                    <a:bodyPr/>
                    <a:lstStyle/>
                    <a:p>
                      <a:pPr>
                        <a:lnSpc>
                          <a:spcPct val="107000"/>
                        </a:lnSpc>
                        <a:spcAft>
                          <a:spcPts val="800"/>
                        </a:spcAft>
                      </a:pPr>
                      <a:r>
                        <a:rPr lang="en-IN" sz="1200" u="sng" kern="0" dirty="0">
                          <a:solidFill>
                            <a:schemeClr val="bg2"/>
                          </a:solidFill>
                          <a:effectLst/>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CBRT(expression)</a:t>
                      </a:r>
                      <a:r>
                        <a:rPr lang="en-IN" sz="1200" u="sng" kern="0" dirty="0">
                          <a:solidFill>
                            <a:schemeClr val="bg2"/>
                          </a:solidFill>
                          <a:effectLst/>
                          <a:latin typeface="Cambria" panose="02040503050406030204" pitchFamily="18" charset="0"/>
                          <a:ea typeface="Cambria" panose="02040503050406030204" pitchFamily="18" charset="0"/>
                        </a:rPr>
                        <a:t>-</a:t>
                      </a:r>
                      <a:r>
                        <a:rPr lang="en-IN" sz="1200" kern="0" dirty="0">
                          <a:solidFill>
                            <a:schemeClr val="bg2"/>
                          </a:solidFill>
                          <a:effectLst/>
                          <a:latin typeface="Cambria" panose="02040503050406030204" pitchFamily="18" charset="0"/>
                          <a:ea typeface="Cambria" panose="02040503050406030204" pitchFamily="18" charset="0"/>
                        </a:rPr>
                        <a:t>This function is used to get the cube root of an expression.</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3339" marR="53339" marT="0" marB="0"/>
                </a:tc>
                <a:extLst>
                  <a:ext uri="{0D108BD9-81ED-4DB2-BD59-A6C34878D82A}">
                    <a16:rowId xmlns:a16="http://schemas.microsoft.com/office/drawing/2014/main" val="224896553"/>
                  </a:ext>
                </a:extLst>
              </a:tr>
              <a:tr h="347869">
                <a:tc>
                  <a:txBody>
                    <a:bodyPr/>
                    <a:lstStyle/>
                    <a:p>
                      <a:pP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3</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3339" marR="53339" marT="0" marB="0"/>
                </a:tc>
                <a:tc>
                  <a:txBody>
                    <a:bodyPr/>
                    <a:lstStyle/>
                    <a:p>
                      <a:pPr>
                        <a:lnSpc>
                          <a:spcPct val="107000"/>
                        </a:lnSpc>
                        <a:spcAft>
                          <a:spcPts val="800"/>
                        </a:spcAft>
                      </a:pPr>
                      <a:r>
                        <a:rPr lang="en-IN" sz="1200" u="sng" kern="0" dirty="0">
                          <a:solidFill>
                            <a:schemeClr val="bg2"/>
                          </a:solidFill>
                          <a:effectLst/>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CEIL(expression)</a:t>
                      </a:r>
                      <a:r>
                        <a:rPr lang="en-IN" sz="1200" u="sng" kern="0" dirty="0">
                          <a:solidFill>
                            <a:schemeClr val="bg2"/>
                          </a:solidFill>
                          <a:effectLst/>
                          <a:latin typeface="Cambria" panose="02040503050406030204" pitchFamily="18" charset="0"/>
                          <a:ea typeface="Cambria" panose="02040503050406030204" pitchFamily="18" charset="0"/>
                        </a:rPr>
                        <a:t> -</a:t>
                      </a:r>
                      <a:r>
                        <a:rPr lang="en-IN" sz="1200" kern="0" dirty="0">
                          <a:solidFill>
                            <a:schemeClr val="bg2"/>
                          </a:solidFill>
                          <a:effectLst/>
                          <a:latin typeface="Cambria" panose="02040503050406030204" pitchFamily="18" charset="0"/>
                          <a:ea typeface="Cambria" panose="02040503050406030204" pitchFamily="18" charset="0"/>
                        </a:rPr>
                        <a:t>This function is used to get the value of an expression rounded up to the nearest integer.</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3339" marR="53339" marT="0" marB="0"/>
                </a:tc>
                <a:extLst>
                  <a:ext uri="{0D108BD9-81ED-4DB2-BD59-A6C34878D82A}">
                    <a16:rowId xmlns:a16="http://schemas.microsoft.com/office/drawing/2014/main" val="2400394957"/>
                  </a:ext>
                </a:extLst>
              </a:tr>
              <a:tr h="318053">
                <a:tc>
                  <a:txBody>
                    <a:bodyPr/>
                    <a:lstStyle/>
                    <a:p>
                      <a:pP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4</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3339" marR="53339" marT="0" marB="0"/>
                </a:tc>
                <a:tc>
                  <a:txBody>
                    <a:bodyPr/>
                    <a:lstStyle/>
                    <a:p>
                      <a:pPr>
                        <a:lnSpc>
                          <a:spcPct val="107000"/>
                        </a:lnSpc>
                        <a:spcAft>
                          <a:spcPts val="800"/>
                        </a:spcAft>
                      </a:pPr>
                      <a:r>
                        <a:rPr lang="en-IN" sz="1200" u="sng" kern="0" dirty="0">
                          <a:solidFill>
                            <a:schemeClr val="bg2"/>
                          </a:solidFill>
                          <a:effectLst/>
                          <a:latin typeface="Cambria" panose="02040503050406030204" pitchFamily="18" charset="0"/>
                          <a:ea typeface="Cambria" panose="02040503050406030204" pitchFamily="18" charset="0"/>
                          <a:hlinkClick r:id="rId6">
                            <a:extLst>
                              <a:ext uri="{A12FA001-AC4F-418D-AE19-62706E023703}">
                                <ahyp:hlinkClr xmlns:ahyp="http://schemas.microsoft.com/office/drawing/2018/hyperlinkcolor" val="tx"/>
                              </a:ext>
                            </a:extLst>
                          </a:hlinkClick>
                        </a:rPr>
                        <a:t>FLOOR(expression)</a:t>
                      </a:r>
                      <a:r>
                        <a:rPr lang="en-IN" sz="1200" u="sng" kern="0" dirty="0">
                          <a:solidFill>
                            <a:schemeClr val="bg2"/>
                          </a:solidFill>
                          <a:effectLst/>
                          <a:latin typeface="Cambria" panose="02040503050406030204" pitchFamily="18" charset="0"/>
                          <a:ea typeface="Cambria" panose="02040503050406030204" pitchFamily="18" charset="0"/>
                        </a:rPr>
                        <a:t> -</a:t>
                      </a:r>
                      <a:r>
                        <a:rPr lang="en-IN" sz="1200" kern="0" dirty="0">
                          <a:solidFill>
                            <a:schemeClr val="bg2"/>
                          </a:solidFill>
                          <a:effectLst/>
                          <a:latin typeface="Cambria" panose="02040503050406030204" pitchFamily="18" charset="0"/>
                          <a:ea typeface="Cambria" panose="02040503050406030204" pitchFamily="18" charset="0"/>
                        </a:rPr>
                        <a:t>To get the value of an expression rounded down to the nearest integer.</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3339" marR="53339" marT="0" marB="0"/>
                </a:tc>
                <a:extLst>
                  <a:ext uri="{0D108BD9-81ED-4DB2-BD59-A6C34878D82A}">
                    <a16:rowId xmlns:a16="http://schemas.microsoft.com/office/drawing/2014/main" val="4096215715"/>
                  </a:ext>
                </a:extLst>
              </a:tr>
              <a:tr h="278295">
                <a:tc>
                  <a:txBody>
                    <a:bodyPr/>
                    <a:lstStyle/>
                    <a:p>
                      <a:pP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5</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3339" marR="53339" marT="0" marB="0"/>
                </a:tc>
                <a:tc>
                  <a:txBody>
                    <a:bodyPr/>
                    <a:lstStyle/>
                    <a:p>
                      <a:pPr>
                        <a:lnSpc>
                          <a:spcPct val="107000"/>
                        </a:lnSpc>
                        <a:spcAft>
                          <a:spcPts val="800"/>
                        </a:spcAft>
                      </a:pPr>
                      <a:r>
                        <a:rPr lang="en-IN" sz="1200" u="sng" kern="0" dirty="0">
                          <a:solidFill>
                            <a:schemeClr val="bg2"/>
                          </a:solidFill>
                          <a:effectLst/>
                          <a:latin typeface="Cambria" panose="02040503050406030204" pitchFamily="18" charset="0"/>
                          <a:ea typeface="Cambria" panose="02040503050406030204" pitchFamily="18" charset="0"/>
                          <a:hlinkClick r:id="rId7">
                            <a:extLst>
                              <a:ext uri="{A12FA001-AC4F-418D-AE19-62706E023703}">
                                <ahyp:hlinkClr xmlns:ahyp="http://schemas.microsoft.com/office/drawing/2018/hyperlinkcolor" val="tx"/>
                              </a:ext>
                            </a:extLst>
                          </a:hlinkClick>
                        </a:rPr>
                        <a:t>ROUND(expression)</a:t>
                      </a:r>
                      <a:r>
                        <a:rPr lang="en-IN" sz="1200" u="sng" kern="0" dirty="0">
                          <a:solidFill>
                            <a:schemeClr val="bg2"/>
                          </a:solidFill>
                          <a:effectLst/>
                          <a:latin typeface="Cambria" panose="02040503050406030204" pitchFamily="18" charset="0"/>
                          <a:ea typeface="Cambria" panose="02040503050406030204" pitchFamily="18" charset="0"/>
                        </a:rPr>
                        <a:t> -</a:t>
                      </a:r>
                      <a:r>
                        <a:rPr lang="en-IN" sz="1200" kern="0" dirty="0">
                          <a:solidFill>
                            <a:schemeClr val="bg2"/>
                          </a:solidFill>
                          <a:effectLst/>
                          <a:latin typeface="Cambria" panose="02040503050406030204" pitchFamily="18" charset="0"/>
                          <a:ea typeface="Cambria" panose="02040503050406030204" pitchFamily="18" charset="0"/>
                        </a:rPr>
                        <a:t>To get the value of an expression rounded to an integer (if the result type is float) or rounded to a long (if the result type is double).</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3339" marR="53339" marT="0" marB="0"/>
                </a:tc>
                <a:extLst>
                  <a:ext uri="{0D108BD9-81ED-4DB2-BD59-A6C34878D82A}">
                    <a16:rowId xmlns:a16="http://schemas.microsoft.com/office/drawing/2014/main" val="1932564267"/>
                  </a:ext>
                </a:extLst>
              </a:tr>
              <a:tr h="248478">
                <a:tc>
                  <a:txBody>
                    <a:bodyPr/>
                    <a:lstStyle/>
                    <a:p>
                      <a:pP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6</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3339" marR="53339" marT="0" marB="0"/>
                </a:tc>
                <a:tc>
                  <a:txBody>
                    <a:bodyPr/>
                    <a:lstStyle/>
                    <a:p>
                      <a:pPr>
                        <a:lnSpc>
                          <a:spcPct val="107000"/>
                        </a:lnSpc>
                        <a:spcAft>
                          <a:spcPts val="800"/>
                        </a:spcAft>
                      </a:pPr>
                      <a:r>
                        <a:rPr lang="en-IN" sz="1200" u="sng" kern="0" dirty="0">
                          <a:solidFill>
                            <a:schemeClr val="bg2"/>
                          </a:solidFill>
                          <a:effectLst/>
                          <a:latin typeface="Cambria" panose="02040503050406030204" pitchFamily="18" charset="0"/>
                          <a:ea typeface="Cambria" panose="02040503050406030204" pitchFamily="18" charset="0"/>
                          <a:hlinkClick r:id="rId8">
                            <a:extLst>
                              <a:ext uri="{A12FA001-AC4F-418D-AE19-62706E023703}">
                                <ahyp:hlinkClr xmlns:ahyp="http://schemas.microsoft.com/office/drawing/2018/hyperlinkcolor" val="tx"/>
                              </a:ext>
                            </a:extLst>
                          </a:hlinkClick>
                        </a:rPr>
                        <a:t>SQRT(expression)</a:t>
                      </a:r>
                      <a:r>
                        <a:rPr lang="en-IN" sz="1200" u="sng" kern="0" dirty="0">
                          <a:solidFill>
                            <a:schemeClr val="bg2"/>
                          </a:solidFill>
                          <a:effectLst/>
                          <a:latin typeface="Cambria" panose="02040503050406030204" pitchFamily="18" charset="0"/>
                          <a:ea typeface="Cambria" panose="02040503050406030204" pitchFamily="18" charset="0"/>
                        </a:rPr>
                        <a:t> -</a:t>
                      </a:r>
                      <a:r>
                        <a:rPr lang="en-IN" sz="1200" kern="0" dirty="0">
                          <a:solidFill>
                            <a:schemeClr val="bg2"/>
                          </a:solidFill>
                          <a:effectLst/>
                          <a:latin typeface="Cambria" panose="02040503050406030204" pitchFamily="18" charset="0"/>
                          <a:ea typeface="Cambria" panose="02040503050406030204" pitchFamily="18" charset="0"/>
                        </a:rPr>
                        <a:t>To get the positive square root of an expression.</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53339" marR="53339" marT="0" marB="0"/>
                </a:tc>
                <a:extLst>
                  <a:ext uri="{0D108BD9-81ED-4DB2-BD59-A6C34878D82A}">
                    <a16:rowId xmlns:a16="http://schemas.microsoft.com/office/drawing/2014/main" val="232468088"/>
                  </a:ext>
                </a:extLst>
              </a:tr>
            </a:tbl>
          </a:graphicData>
        </a:graphic>
      </p:graphicFrame>
      <p:sp>
        <p:nvSpPr>
          <p:cNvPr id="4" name="TextBox 3">
            <a:extLst>
              <a:ext uri="{FF2B5EF4-FFF2-40B4-BE49-F238E27FC236}">
                <a16:creationId xmlns:a16="http://schemas.microsoft.com/office/drawing/2014/main" id="{76BBB77D-A4F6-3232-ED09-DAF2354B4E2A}"/>
              </a:ext>
            </a:extLst>
          </p:cNvPr>
          <p:cNvSpPr txBox="1"/>
          <p:nvPr/>
        </p:nvSpPr>
        <p:spPr>
          <a:xfrm>
            <a:off x="385416" y="2638390"/>
            <a:ext cx="1871867" cy="1815882"/>
          </a:xfrm>
          <a:prstGeom prst="rect">
            <a:avLst/>
          </a:prstGeom>
          <a:solidFill>
            <a:schemeClr val="accent2">
              <a:lumMod val="20000"/>
              <a:lumOff val="80000"/>
            </a:schemeClr>
          </a:solidFill>
          <a:ln w="22225" cmpd="thickThin">
            <a:solidFill>
              <a:schemeClr val="tx1">
                <a:alpha val="98000"/>
              </a:schemeClr>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r>
              <a:rPr lang="en-IN" sz="1400" b="1" dirty="0">
                <a:solidFill>
                  <a:srgbClr val="0000FF"/>
                </a:solidFill>
                <a:latin typeface="Cambria" panose="02040503050406030204" pitchFamily="18" charset="0"/>
                <a:ea typeface="Cambria" panose="02040503050406030204" pitchFamily="18" charset="0"/>
              </a:rPr>
              <a:t>$ cat &gt; </a:t>
            </a:r>
            <a:r>
              <a:rPr lang="en-IN" sz="1400" b="1" dirty="0" err="1">
                <a:solidFill>
                  <a:srgbClr val="0000FF"/>
                </a:solidFill>
                <a:latin typeface="Cambria" panose="02040503050406030204" pitchFamily="18" charset="0"/>
                <a:ea typeface="Cambria" panose="02040503050406030204" pitchFamily="18" charset="0"/>
              </a:rPr>
              <a:t>Stu_Grades</a:t>
            </a:r>
            <a:endParaRPr lang="en-IN" sz="1400" b="1" dirty="0">
              <a:solidFill>
                <a:srgbClr val="0000FF"/>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Smith	7.4</a:t>
            </a:r>
          </a:p>
          <a:p>
            <a:r>
              <a:rPr lang="en-IN" sz="1400" dirty="0">
                <a:solidFill>
                  <a:schemeClr val="bg2"/>
                </a:solidFill>
                <a:latin typeface="Cambria" panose="02040503050406030204" pitchFamily="18" charset="0"/>
                <a:ea typeface="Cambria" panose="02040503050406030204" pitchFamily="18" charset="0"/>
              </a:rPr>
              <a:t>Jones	8.2</a:t>
            </a:r>
          </a:p>
          <a:p>
            <a:r>
              <a:rPr lang="en-IN" sz="1400" dirty="0">
                <a:solidFill>
                  <a:schemeClr val="bg2"/>
                </a:solidFill>
                <a:latin typeface="Cambria" panose="02040503050406030204" pitchFamily="18" charset="0"/>
                <a:ea typeface="Cambria" panose="02040503050406030204" pitchFamily="18" charset="0"/>
              </a:rPr>
              <a:t>Ivan	9.6</a:t>
            </a:r>
          </a:p>
          <a:p>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6.9</a:t>
            </a:r>
          </a:p>
          <a:p>
            <a:r>
              <a:rPr lang="en-IN" sz="1400" dirty="0">
                <a:solidFill>
                  <a:schemeClr val="bg2"/>
                </a:solidFill>
                <a:latin typeface="Cambria" panose="02040503050406030204" pitchFamily="18" charset="0"/>
                <a:ea typeface="Cambria" panose="02040503050406030204" pitchFamily="18" charset="0"/>
              </a:rPr>
              <a:t>King	5.4</a:t>
            </a:r>
          </a:p>
          <a:p>
            <a:r>
              <a:rPr lang="en-IN" sz="1400" dirty="0" err="1">
                <a:solidFill>
                  <a:schemeClr val="bg2"/>
                </a:solidFill>
                <a:latin typeface="Cambria" panose="02040503050406030204" pitchFamily="18" charset="0"/>
                <a:ea typeface="Cambria" panose="02040503050406030204" pitchFamily="18" charset="0"/>
              </a:rPr>
              <a:t>Ctrl+z</a:t>
            </a:r>
            <a:endParaRPr lang="en-IN" sz="1400" dirty="0">
              <a:solidFill>
                <a:schemeClr val="bg2"/>
              </a:solidFill>
              <a:latin typeface="Cambria" panose="02040503050406030204" pitchFamily="18" charset="0"/>
              <a:ea typeface="Cambria" panose="02040503050406030204" pitchFamily="18" charset="0"/>
            </a:endParaRPr>
          </a:p>
          <a:p>
            <a:endParaRPr lang="en-IN" sz="1400" dirty="0">
              <a:solidFill>
                <a:schemeClr val="bg2"/>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F67E412D-B923-CE87-E141-CDDF96329203}"/>
              </a:ext>
            </a:extLst>
          </p:cNvPr>
          <p:cNvSpPr txBox="1"/>
          <p:nvPr/>
        </p:nvSpPr>
        <p:spPr>
          <a:xfrm>
            <a:off x="2375452" y="2516441"/>
            <a:ext cx="9312963" cy="2246769"/>
          </a:xfrm>
          <a:prstGeom prst="rect">
            <a:avLst/>
          </a:prstGeom>
          <a:solidFill>
            <a:schemeClr val="accent1">
              <a:lumMod val="20000"/>
              <a:lumOff val="80000"/>
            </a:schemeClr>
          </a:solidFill>
        </p:spPr>
        <p:txBody>
          <a:bodyPr wrap="square">
            <a:spAutoFit/>
          </a:bodyPr>
          <a:lstStyle/>
          <a:p>
            <a:r>
              <a:rPr lang="en-IN" sz="1400" b="1" dirty="0">
                <a:solidFill>
                  <a:srgbClr val="0000FF"/>
                </a:solidFill>
                <a:latin typeface="Cambria" panose="02040503050406030204" pitchFamily="18" charset="0"/>
                <a:ea typeface="Cambria" panose="02040503050406030204" pitchFamily="18" charset="0"/>
              </a:rPr>
              <a:t>$ </a:t>
            </a:r>
            <a:r>
              <a:rPr lang="en-IN" sz="1400" b="1" dirty="0" err="1">
                <a:solidFill>
                  <a:srgbClr val="0000FF"/>
                </a:solidFill>
                <a:latin typeface="Cambria" panose="02040503050406030204" pitchFamily="18" charset="0"/>
                <a:ea typeface="Cambria" panose="02040503050406030204" pitchFamily="18" charset="0"/>
              </a:rPr>
              <a:t>hadoop</a:t>
            </a:r>
            <a:r>
              <a:rPr lang="en-IN" sz="1400" b="1" dirty="0">
                <a:solidFill>
                  <a:srgbClr val="0000FF"/>
                </a:solidFill>
                <a:latin typeface="Cambria" panose="02040503050406030204" pitchFamily="18" charset="0"/>
                <a:ea typeface="Cambria" panose="02040503050406030204" pitchFamily="18" charset="0"/>
              </a:rPr>
              <a:t> fs –put </a:t>
            </a:r>
            <a:r>
              <a:rPr lang="en-IN" sz="1400" b="1" dirty="0" err="1">
                <a:solidFill>
                  <a:srgbClr val="0000FF"/>
                </a:solidFill>
                <a:latin typeface="Cambria" panose="02040503050406030204" pitchFamily="18" charset="0"/>
                <a:ea typeface="Cambria" panose="02040503050406030204" pitchFamily="18" charset="0"/>
              </a:rPr>
              <a:t>Stu_Grades</a:t>
            </a:r>
            <a:r>
              <a:rPr lang="en-IN" sz="1400" b="1" dirty="0">
                <a:solidFill>
                  <a:srgbClr val="0000FF"/>
                </a:solidFill>
                <a:latin typeface="Cambria" panose="02040503050406030204" pitchFamily="18" charset="0"/>
                <a:ea typeface="Cambria" panose="02040503050406030204" pitchFamily="18" charset="0"/>
              </a:rPr>
              <a:t>  /data</a:t>
            </a:r>
          </a:p>
          <a:p>
            <a:r>
              <a:rPr lang="en-IN" sz="1400" b="1" dirty="0">
                <a:solidFill>
                  <a:srgbClr val="0000FF"/>
                </a:solidFill>
                <a:latin typeface="Cambria" panose="02040503050406030204" pitchFamily="18" charset="0"/>
                <a:ea typeface="Cambria" panose="02040503050406030204" pitchFamily="18" charset="0"/>
              </a:rPr>
              <a:t>$ pig</a:t>
            </a:r>
          </a:p>
          <a:p>
            <a:r>
              <a:rPr lang="en-IN" sz="1400" dirty="0">
                <a:solidFill>
                  <a:srgbClr val="FF0000"/>
                </a:solidFill>
                <a:latin typeface="Cambria" panose="02040503050406030204" pitchFamily="18" charset="0"/>
                <a:ea typeface="Cambria" panose="02040503050406030204" pitchFamily="18" charset="0"/>
              </a:rPr>
              <a:t>grunt&gt; grades = load ‘/data/</a:t>
            </a:r>
            <a:r>
              <a:rPr lang="en-IN" sz="1400" dirty="0" err="1">
                <a:solidFill>
                  <a:srgbClr val="FF0000"/>
                </a:solidFill>
                <a:latin typeface="Cambria" panose="02040503050406030204" pitchFamily="18" charset="0"/>
                <a:ea typeface="Cambria" panose="02040503050406030204" pitchFamily="18" charset="0"/>
              </a:rPr>
              <a:t>Stu_Grades</a:t>
            </a:r>
            <a:r>
              <a:rPr lang="en-IN" sz="1400" dirty="0">
                <a:solidFill>
                  <a:srgbClr val="FF0000"/>
                </a:solidFill>
                <a:latin typeface="Cambria" panose="02040503050406030204" pitchFamily="18" charset="0"/>
                <a:ea typeface="Cambria" panose="02040503050406030204" pitchFamily="18" charset="0"/>
              </a:rPr>
              <a:t>’ using </a:t>
            </a:r>
            <a:r>
              <a:rPr lang="en-IN" sz="1400" dirty="0" err="1">
                <a:solidFill>
                  <a:srgbClr val="FF0000"/>
                </a:solidFill>
                <a:latin typeface="Cambria" panose="02040503050406030204" pitchFamily="18" charset="0"/>
                <a:ea typeface="Cambria" panose="02040503050406030204" pitchFamily="18" charset="0"/>
              </a:rPr>
              <a:t>PigStorage</a:t>
            </a:r>
            <a:r>
              <a:rPr lang="en-IN" sz="1400" dirty="0">
                <a:solidFill>
                  <a:srgbClr val="FF0000"/>
                </a:solidFill>
                <a:latin typeface="Cambria" panose="02040503050406030204" pitchFamily="18" charset="0"/>
                <a:ea typeface="Cambria" panose="02040503050406030204" pitchFamily="18" charset="0"/>
              </a:rPr>
              <a:t>(‘\t’) as </a:t>
            </a:r>
            <a:r>
              <a:rPr lang="en-IN" sz="1400" dirty="0" err="1">
                <a:solidFill>
                  <a:srgbClr val="FF0000"/>
                </a:solidFill>
                <a:latin typeface="Cambria" panose="02040503050406030204" pitchFamily="18" charset="0"/>
                <a:ea typeface="Cambria" panose="02040503050406030204" pitchFamily="18" charset="0"/>
              </a:rPr>
              <a:t>sname:chararray,cgpa:float</a:t>
            </a:r>
            <a:r>
              <a:rPr lang="en-IN" sz="1400" dirty="0">
                <a:solidFill>
                  <a:srgbClr val="FF0000"/>
                </a:solidFill>
                <a:latin typeface="Cambria" panose="02040503050406030204" pitchFamily="18" charset="0"/>
                <a:ea typeface="Cambria" panose="02040503050406030204" pitchFamily="18" charset="0"/>
              </a:rPr>
              <a:t>;</a:t>
            </a:r>
          </a:p>
          <a:p>
            <a:r>
              <a:rPr lang="en-IN" sz="1400" dirty="0">
                <a:solidFill>
                  <a:srgbClr val="FF0000"/>
                </a:solidFill>
                <a:latin typeface="Cambria" panose="02040503050406030204" pitchFamily="18" charset="0"/>
                <a:ea typeface="Cambria" panose="02040503050406030204" pitchFamily="18" charset="0"/>
              </a:rPr>
              <a:t>grunt&gt;dump grades;</a:t>
            </a:r>
          </a:p>
          <a:p>
            <a:r>
              <a:rPr lang="en-IN" sz="1400" b="1" dirty="0" err="1">
                <a:solidFill>
                  <a:schemeClr val="bg2"/>
                </a:solidFill>
                <a:latin typeface="Cambria" panose="02040503050406030204" pitchFamily="18" charset="0"/>
                <a:ea typeface="Cambria" panose="02040503050406030204" pitchFamily="18" charset="0"/>
              </a:rPr>
              <a:t>sname</a:t>
            </a:r>
            <a:r>
              <a:rPr lang="en-IN" sz="1400" b="1" dirty="0">
                <a:solidFill>
                  <a:schemeClr val="bg2"/>
                </a:solidFill>
                <a:latin typeface="Cambria" panose="02040503050406030204" pitchFamily="18" charset="0"/>
                <a:ea typeface="Cambria" panose="02040503050406030204" pitchFamily="18" charset="0"/>
              </a:rPr>
              <a:t>	</a:t>
            </a:r>
            <a:r>
              <a:rPr lang="en-IN" sz="1400" b="1" dirty="0" err="1">
                <a:solidFill>
                  <a:schemeClr val="bg2"/>
                </a:solidFill>
                <a:latin typeface="Cambria" panose="02040503050406030204" pitchFamily="18" charset="0"/>
                <a:ea typeface="Cambria" panose="02040503050406030204" pitchFamily="18" charset="0"/>
              </a:rPr>
              <a:t>cgpa</a:t>
            </a:r>
            <a:endParaRPr lang="en-IN" sz="1400" b="1"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Smith	7.4</a:t>
            </a:r>
          </a:p>
          <a:p>
            <a:r>
              <a:rPr lang="en-IN" sz="1400" dirty="0">
                <a:solidFill>
                  <a:schemeClr val="bg2"/>
                </a:solidFill>
                <a:latin typeface="Cambria" panose="02040503050406030204" pitchFamily="18" charset="0"/>
                <a:ea typeface="Cambria" panose="02040503050406030204" pitchFamily="18" charset="0"/>
              </a:rPr>
              <a:t>Jones	8.2</a:t>
            </a:r>
          </a:p>
          <a:p>
            <a:r>
              <a:rPr lang="en-IN" sz="1400" dirty="0">
                <a:solidFill>
                  <a:schemeClr val="bg2"/>
                </a:solidFill>
                <a:latin typeface="Cambria" panose="02040503050406030204" pitchFamily="18" charset="0"/>
                <a:ea typeface="Cambria" panose="02040503050406030204" pitchFamily="18" charset="0"/>
              </a:rPr>
              <a:t>Ivan	9.6</a:t>
            </a:r>
          </a:p>
          <a:p>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6.9</a:t>
            </a:r>
          </a:p>
          <a:p>
            <a:r>
              <a:rPr lang="en-IN" sz="1400" dirty="0">
                <a:solidFill>
                  <a:schemeClr val="bg2"/>
                </a:solidFill>
                <a:latin typeface="Cambria" panose="02040503050406030204" pitchFamily="18" charset="0"/>
                <a:ea typeface="Cambria" panose="02040503050406030204" pitchFamily="18" charset="0"/>
              </a:rPr>
              <a:t>King	5.4</a:t>
            </a:r>
            <a:endParaRPr lang="en-IN" sz="1400" dirty="0"/>
          </a:p>
        </p:txBody>
      </p:sp>
      <p:sp>
        <p:nvSpPr>
          <p:cNvPr id="8" name="TextBox 7">
            <a:extLst>
              <a:ext uri="{FF2B5EF4-FFF2-40B4-BE49-F238E27FC236}">
                <a16:creationId xmlns:a16="http://schemas.microsoft.com/office/drawing/2014/main" id="{2DC9E70F-884A-E8D9-A3AE-4EED03363E4D}"/>
              </a:ext>
            </a:extLst>
          </p:cNvPr>
          <p:cNvSpPr txBox="1"/>
          <p:nvPr/>
        </p:nvSpPr>
        <p:spPr>
          <a:xfrm>
            <a:off x="457201" y="4880542"/>
            <a:ext cx="11181520" cy="1600438"/>
          </a:xfrm>
          <a:prstGeom prst="rect">
            <a:avLst/>
          </a:prstGeom>
          <a:solidFill>
            <a:schemeClr val="accent3">
              <a:lumMod val="20000"/>
              <a:lumOff val="80000"/>
            </a:schemeClr>
          </a:solidFill>
        </p:spPr>
        <p:txBody>
          <a:bodyPr wrap="square" rtlCol="0">
            <a:spAutoFit/>
          </a:bodyPr>
          <a:lstStyle/>
          <a:p>
            <a:r>
              <a:rPr lang="en-IN" sz="1400" b="1" dirty="0">
                <a:solidFill>
                  <a:srgbClr val="0000FF"/>
                </a:solidFill>
                <a:latin typeface="Cambria" panose="02040503050406030204" pitchFamily="18" charset="0"/>
                <a:ea typeface="Cambria" panose="02040503050406030204" pitchFamily="18" charset="0"/>
              </a:rPr>
              <a:t>grunt&gt; Math = </a:t>
            </a:r>
            <a:r>
              <a:rPr lang="en-IN" sz="1400" b="1" dirty="0" err="1">
                <a:solidFill>
                  <a:srgbClr val="0000FF"/>
                </a:solidFill>
                <a:latin typeface="Cambria" panose="02040503050406030204" pitchFamily="18" charset="0"/>
                <a:ea typeface="Cambria" panose="02040503050406030204" pitchFamily="18" charset="0"/>
              </a:rPr>
              <a:t>ForEach</a:t>
            </a:r>
            <a:r>
              <a:rPr lang="en-IN" sz="1400" b="1" dirty="0">
                <a:solidFill>
                  <a:srgbClr val="0000FF"/>
                </a:solidFill>
                <a:latin typeface="Cambria" panose="02040503050406030204" pitchFamily="18" charset="0"/>
                <a:ea typeface="Cambria" panose="02040503050406030204" pitchFamily="18" charset="0"/>
              </a:rPr>
              <a:t> grades Generate </a:t>
            </a:r>
            <a:r>
              <a:rPr lang="en-IN" sz="1400" b="1" dirty="0" err="1">
                <a:solidFill>
                  <a:srgbClr val="0000FF"/>
                </a:solidFill>
                <a:latin typeface="Cambria" panose="02040503050406030204" pitchFamily="18" charset="0"/>
                <a:ea typeface="Cambria" panose="02040503050406030204" pitchFamily="18" charset="0"/>
              </a:rPr>
              <a:t>cgpa</a:t>
            </a:r>
            <a:r>
              <a:rPr lang="en-IN" sz="1400" b="1" dirty="0">
                <a:solidFill>
                  <a:srgbClr val="0000FF"/>
                </a:solidFill>
                <a:latin typeface="Cambria" panose="02040503050406030204" pitchFamily="18" charset="0"/>
                <a:ea typeface="Cambria" panose="02040503050406030204" pitchFamily="18" charset="0"/>
              </a:rPr>
              <a:t>, CEIL(</a:t>
            </a:r>
            <a:r>
              <a:rPr lang="en-IN" sz="1400" b="1" dirty="0" err="1">
                <a:solidFill>
                  <a:srgbClr val="0000FF"/>
                </a:solidFill>
                <a:latin typeface="Cambria" panose="02040503050406030204" pitchFamily="18" charset="0"/>
                <a:ea typeface="Cambria" panose="02040503050406030204" pitchFamily="18" charset="0"/>
              </a:rPr>
              <a:t>cgpa</a:t>
            </a:r>
            <a:r>
              <a:rPr lang="en-IN" sz="1400" b="1" dirty="0">
                <a:solidFill>
                  <a:srgbClr val="0000FF"/>
                </a:solidFill>
                <a:latin typeface="Cambria" panose="02040503050406030204" pitchFamily="18" charset="0"/>
                <a:ea typeface="Cambria" panose="02040503050406030204" pitchFamily="18" charset="0"/>
              </a:rPr>
              <a:t>),FLOOR(</a:t>
            </a:r>
            <a:r>
              <a:rPr lang="en-IN" sz="1400" b="1" dirty="0" err="1">
                <a:solidFill>
                  <a:srgbClr val="0000FF"/>
                </a:solidFill>
                <a:latin typeface="Cambria" panose="02040503050406030204" pitchFamily="18" charset="0"/>
                <a:ea typeface="Cambria" panose="02040503050406030204" pitchFamily="18" charset="0"/>
              </a:rPr>
              <a:t>cgpa</a:t>
            </a:r>
            <a:r>
              <a:rPr lang="en-IN" sz="1400" b="1" dirty="0">
                <a:solidFill>
                  <a:srgbClr val="0000FF"/>
                </a:solidFill>
                <a:latin typeface="Cambria" panose="02040503050406030204" pitchFamily="18" charset="0"/>
                <a:ea typeface="Cambria" panose="02040503050406030204" pitchFamily="18" charset="0"/>
              </a:rPr>
              <a:t>),ABS(</a:t>
            </a:r>
            <a:r>
              <a:rPr lang="en-IN" sz="1400" b="1" dirty="0" err="1">
                <a:solidFill>
                  <a:srgbClr val="0000FF"/>
                </a:solidFill>
                <a:latin typeface="Cambria" panose="02040503050406030204" pitchFamily="18" charset="0"/>
                <a:ea typeface="Cambria" panose="02040503050406030204" pitchFamily="18" charset="0"/>
              </a:rPr>
              <a:t>cgpa</a:t>
            </a:r>
            <a:r>
              <a:rPr lang="en-IN" sz="1400" b="1" dirty="0">
                <a:solidFill>
                  <a:srgbClr val="0000FF"/>
                </a:solidFill>
                <a:latin typeface="Cambria" panose="02040503050406030204" pitchFamily="18" charset="0"/>
                <a:ea typeface="Cambria" panose="02040503050406030204" pitchFamily="18" charset="0"/>
              </a:rPr>
              <a:t>),ROUND(</a:t>
            </a:r>
            <a:r>
              <a:rPr lang="en-IN" sz="1400" b="1" dirty="0" err="1">
                <a:solidFill>
                  <a:srgbClr val="0000FF"/>
                </a:solidFill>
                <a:latin typeface="Cambria" panose="02040503050406030204" pitchFamily="18" charset="0"/>
                <a:ea typeface="Cambria" panose="02040503050406030204" pitchFamily="18" charset="0"/>
              </a:rPr>
              <a:t>cgpa</a:t>
            </a:r>
            <a:r>
              <a:rPr lang="en-IN" sz="1400" b="1" dirty="0">
                <a:solidFill>
                  <a:srgbClr val="0000FF"/>
                </a:solidFill>
                <a:latin typeface="Cambria" panose="02040503050406030204" pitchFamily="18" charset="0"/>
                <a:ea typeface="Cambria" panose="02040503050406030204" pitchFamily="18" charset="0"/>
              </a:rPr>
              <a:t>);</a:t>
            </a:r>
          </a:p>
          <a:p>
            <a:r>
              <a:rPr lang="en-IN" sz="1400" dirty="0">
                <a:solidFill>
                  <a:schemeClr val="bg2"/>
                </a:solidFill>
                <a:latin typeface="Cambria" panose="02040503050406030204" pitchFamily="18" charset="0"/>
                <a:ea typeface="Cambria" panose="02040503050406030204" pitchFamily="18" charset="0"/>
              </a:rPr>
              <a:t>grunt&gt;dump Math;</a:t>
            </a:r>
          </a:p>
          <a:p>
            <a:r>
              <a:rPr lang="en-IN" sz="1400" dirty="0">
                <a:solidFill>
                  <a:schemeClr val="bg2"/>
                </a:solidFill>
                <a:latin typeface="Cambria" panose="02040503050406030204" pitchFamily="18" charset="0"/>
                <a:ea typeface="Cambria" panose="02040503050406030204" pitchFamily="18" charset="0"/>
              </a:rPr>
              <a:t>	(7.4, 	8, 	7,	7.4,	7.4)</a:t>
            </a:r>
          </a:p>
          <a:p>
            <a:r>
              <a:rPr lang="en-IN" sz="1400" dirty="0">
                <a:solidFill>
                  <a:schemeClr val="bg2"/>
                </a:solidFill>
                <a:latin typeface="Cambria" panose="02040503050406030204" pitchFamily="18" charset="0"/>
                <a:ea typeface="Cambria" panose="02040503050406030204" pitchFamily="18" charset="0"/>
              </a:rPr>
              <a:t>	(8.2, 	9, 	8, 	8.2, 	8.2)</a:t>
            </a:r>
          </a:p>
          <a:p>
            <a:r>
              <a:rPr lang="en-IN" sz="1400" dirty="0">
                <a:solidFill>
                  <a:schemeClr val="bg2"/>
                </a:solidFill>
                <a:latin typeface="Cambria" panose="02040503050406030204" pitchFamily="18" charset="0"/>
                <a:ea typeface="Cambria" panose="02040503050406030204" pitchFamily="18" charset="0"/>
              </a:rPr>
              <a:t>	(9.6, 	10, 	9,	9.6, 	10)</a:t>
            </a:r>
          </a:p>
          <a:p>
            <a:r>
              <a:rPr lang="en-IN" sz="1400" dirty="0">
                <a:solidFill>
                  <a:schemeClr val="bg2"/>
                </a:solidFill>
                <a:latin typeface="Cambria" panose="02040503050406030204" pitchFamily="18" charset="0"/>
                <a:ea typeface="Cambria" panose="02040503050406030204" pitchFamily="18" charset="0"/>
              </a:rPr>
              <a:t>	(6.9, 	7, 	6,	6.9, 	  7)</a:t>
            </a:r>
          </a:p>
          <a:p>
            <a:r>
              <a:rPr lang="en-IN" sz="1400" dirty="0">
                <a:solidFill>
                  <a:schemeClr val="bg2"/>
                </a:solidFill>
                <a:latin typeface="Cambria" panose="02040503050406030204" pitchFamily="18" charset="0"/>
                <a:ea typeface="Cambria" panose="02040503050406030204" pitchFamily="18" charset="0"/>
              </a:rPr>
              <a:t>	(5.4, 	6,	5,	5.4, 	5.4)</a:t>
            </a:r>
          </a:p>
        </p:txBody>
      </p:sp>
    </p:spTree>
    <p:extLst>
      <p:ext uri="{BB962C8B-B14F-4D97-AF65-F5344CB8AC3E}">
        <p14:creationId xmlns:p14="http://schemas.microsoft.com/office/powerpoint/2010/main" val="3133979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E46E6F1-D8BE-70C8-A82A-054EB153AEDF}"/>
              </a:ext>
            </a:extLst>
          </p:cNvPr>
          <p:cNvGraphicFramePr>
            <a:graphicFrameLocks noGrp="1"/>
          </p:cNvGraphicFramePr>
          <p:nvPr>
            <p:extLst>
              <p:ext uri="{D42A27DB-BD31-4B8C-83A1-F6EECF244321}">
                <p14:modId xmlns:p14="http://schemas.microsoft.com/office/powerpoint/2010/main" val="2219164523"/>
              </p:ext>
            </p:extLst>
          </p:nvPr>
        </p:nvGraphicFramePr>
        <p:xfrm>
          <a:off x="331303" y="265677"/>
          <a:ext cx="11330611" cy="6326645"/>
        </p:xfrm>
        <a:graphic>
          <a:graphicData uri="http://schemas.openxmlformats.org/drawingml/2006/table">
            <a:tbl>
              <a:tblPr firstRow="1" firstCol="1" bandRow="1">
                <a:tableStyleId>{5FD0F851-EC5A-4D38-B0AD-8093EC10F338}</a:tableStyleId>
              </a:tblPr>
              <a:tblGrid>
                <a:gridCol w="537547">
                  <a:extLst>
                    <a:ext uri="{9D8B030D-6E8A-4147-A177-3AD203B41FA5}">
                      <a16:colId xmlns:a16="http://schemas.microsoft.com/office/drawing/2014/main" val="613793304"/>
                    </a:ext>
                  </a:extLst>
                </a:gridCol>
                <a:gridCol w="10793064">
                  <a:extLst>
                    <a:ext uri="{9D8B030D-6E8A-4147-A177-3AD203B41FA5}">
                      <a16:colId xmlns:a16="http://schemas.microsoft.com/office/drawing/2014/main" val="316960958"/>
                    </a:ext>
                  </a:extLst>
                </a:gridCol>
              </a:tblGrid>
              <a:tr h="249780">
                <a:tc>
                  <a:txBody>
                    <a:bodyPr/>
                    <a:lstStyle/>
                    <a:p>
                      <a:pP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S.NO.</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tc>
                  <a:txBody>
                    <a:bodyPr/>
                    <a:lstStyle/>
                    <a:p>
                      <a:pPr algn="ct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Functions &amp; Description</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extLst>
                  <a:ext uri="{0D108BD9-81ED-4DB2-BD59-A6C34878D82A}">
                    <a16:rowId xmlns:a16="http://schemas.microsoft.com/office/drawing/2014/main" val="3597896875"/>
                  </a:ext>
                </a:extLst>
              </a:tr>
              <a:tr h="541356">
                <a:tc>
                  <a:txBody>
                    <a:bodyPr/>
                    <a:lstStyle/>
                    <a:p>
                      <a:pPr algn="ct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1</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tc>
                  <a:txBody>
                    <a:bodyPr/>
                    <a:lstStyle/>
                    <a:p>
                      <a:pPr>
                        <a:lnSpc>
                          <a:spcPct val="107000"/>
                        </a:lnSpc>
                        <a:spcAft>
                          <a:spcPts val="800"/>
                        </a:spcAft>
                      </a:pPr>
                      <a:r>
                        <a:rPr lang="en-IN" sz="1200" u="sng" kern="0" dirty="0">
                          <a:solidFill>
                            <a:schemeClr val="bg2"/>
                          </a:solidFill>
                          <a:effectLst/>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ENDSWITH(string, </a:t>
                      </a:r>
                      <a:r>
                        <a:rPr lang="en-IN" sz="1200" u="sng" kern="0" dirty="0" err="1">
                          <a:solidFill>
                            <a:schemeClr val="bg2"/>
                          </a:solidFill>
                          <a:effectLst/>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testAgainst</a:t>
                      </a:r>
                      <a:r>
                        <a:rPr lang="en-IN" sz="1200" u="sng" kern="0" dirty="0">
                          <a:solidFill>
                            <a:schemeClr val="bg2"/>
                          </a:solidFill>
                          <a:effectLst/>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a:t>
                      </a:r>
                      <a:endParaRPr lang="en-IN" sz="1200" kern="100" dirty="0">
                        <a:solidFill>
                          <a:schemeClr val="bg2"/>
                        </a:solidFill>
                        <a:effectLst/>
                        <a:latin typeface="Cambria" panose="02040503050406030204" pitchFamily="18" charset="0"/>
                        <a:ea typeface="Cambria" panose="02040503050406030204" pitchFamily="18" charset="0"/>
                      </a:endParaRPr>
                    </a:p>
                    <a:p>
                      <a:pP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To verify whether a given string ends with a particular substring.</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extLst>
                  <a:ext uri="{0D108BD9-81ED-4DB2-BD59-A6C34878D82A}">
                    <a16:rowId xmlns:a16="http://schemas.microsoft.com/office/drawing/2014/main" val="2938659610"/>
                  </a:ext>
                </a:extLst>
              </a:tr>
              <a:tr h="541356">
                <a:tc>
                  <a:txBody>
                    <a:bodyPr/>
                    <a:lstStyle/>
                    <a:p>
                      <a:pPr algn="ct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2</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tc>
                  <a:txBody>
                    <a:bodyPr/>
                    <a:lstStyle/>
                    <a:p>
                      <a:pPr>
                        <a:lnSpc>
                          <a:spcPct val="107000"/>
                        </a:lnSpc>
                        <a:spcAft>
                          <a:spcPts val="800"/>
                        </a:spcAft>
                      </a:pPr>
                      <a:r>
                        <a:rPr lang="en-IN" sz="1200" u="sng" kern="0">
                          <a:solidFill>
                            <a:schemeClr val="bg2"/>
                          </a:solidFill>
                          <a:effectLst/>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STARTSWITH(string, substring)</a:t>
                      </a:r>
                      <a:endParaRPr lang="en-IN" sz="1200" kern="100">
                        <a:solidFill>
                          <a:schemeClr val="bg2"/>
                        </a:solidFill>
                        <a:effectLst/>
                        <a:latin typeface="Cambria" panose="02040503050406030204" pitchFamily="18" charset="0"/>
                        <a:ea typeface="Cambria" panose="02040503050406030204" pitchFamily="18" charset="0"/>
                      </a:endParaRPr>
                    </a:p>
                    <a:p>
                      <a:pP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Accepts two string parameters and verifies whether the first string starts with the second.</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extLst>
                  <a:ext uri="{0D108BD9-81ED-4DB2-BD59-A6C34878D82A}">
                    <a16:rowId xmlns:a16="http://schemas.microsoft.com/office/drawing/2014/main" val="3457778250"/>
                  </a:ext>
                </a:extLst>
              </a:tr>
              <a:tr h="541356">
                <a:tc>
                  <a:txBody>
                    <a:bodyPr/>
                    <a:lstStyle/>
                    <a:p>
                      <a:pPr algn="ct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3</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tc>
                  <a:txBody>
                    <a:bodyPr/>
                    <a:lstStyle/>
                    <a:p>
                      <a:pPr>
                        <a:lnSpc>
                          <a:spcPct val="107000"/>
                        </a:lnSpc>
                        <a:spcAft>
                          <a:spcPts val="800"/>
                        </a:spcAft>
                      </a:pPr>
                      <a:r>
                        <a:rPr lang="en-IN" sz="1200" u="sng" kern="0">
                          <a:solidFill>
                            <a:schemeClr val="bg2"/>
                          </a:solidFill>
                          <a:effectLst/>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SUBSTRING(string, startIndex, stopIndex)</a:t>
                      </a:r>
                      <a:endParaRPr lang="en-IN" sz="1200" kern="100">
                        <a:solidFill>
                          <a:schemeClr val="bg2"/>
                        </a:solidFill>
                        <a:effectLst/>
                        <a:latin typeface="Cambria" panose="02040503050406030204" pitchFamily="18" charset="0"/>
                        <a:ea typeface="Cambria" panose="02040503050406030204" pitchFamily="18" charset="0"/>
                      </a:endParaRPr>
                    </a:p>
                    <a:p>
                      <a:pP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Returns a substring from a given string.</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extLst>
                  <a:ext uri="{0D108BD9-81ED-4DB2-BD59-A6C34878D82A}">
                    <a16:rowId xmlns:a16="http://schemas.microsoft.com/office/drawing/2014/main" val="886118946"/>
                  </a:ext>
                </a:extLst>
              </a:tr>
              <a:tr h="541356">
                <a:tc>
                  <a:txBody>
                    <a:bodyPr/>
                    <a:lstStyle/>
                    <a:p>
                      <a:pPr algn="ct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4</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tc>
                  <a:txBody>
                    <a:bodyPr/>
                    <a:lstStyle/>
                    <a:p>
                      <a:pPr>
                        <a:lnSpc>
                          <a:spcPct val="107000"/>
                        </a:lnSpc>
                        <a:spcAft>
                          <a:spcPts val="800"/>
                        </a:spcAft>
                      </a:pPr>
                      <a:r>
                        <a:rPr lang="en-IN" sz="1200" u="sng" kern="0">
                          <a:solidFill>
                            <a:schemeClr val="bg2"/>
                          </a:solidFill>
                          <a:effectLst/>
                          <a:latin typeface="Cambria" panose="02040503050406030204" pitchFamily="18" charset="0"/>
                          <a:ea typeface="Cambria" panose="02040503050406030204" pitchFamily="18" charset="0"/>
                          <a:hlinkClick r:id="rId6">
                            <a:extLst>
                              <a:ext uri="{A12FA001-AC4F-418D-AE19-62706E023703}">
                                <ahyp:hlinkClr xmlns:ahyp="http://schemas.microsoft.com/office/drawing/2018/hyperlinkcolor" val="tx"/>
                              </a:ext>
                            </a:extLst>
                          </a:hlinkClick>
                        </a:rPr>
                        <a:t>EqualsIgnoreCase(string1, string2)</a:t>
                      </a:r>
                      <a:endParaRPr lang="en-IN" sz="1200" kern="100">
                        <a:solidFill>
                          <a:schemeClr val="bg2"/>
                        </a:solidFill>
                        <a:effectLst/>
                        <a:latin typeface="Cambria" panose="02040503050406030204" pitchFamily="18" charset="0"/>
                        <a:ea typeface="Cambria" panose="02040503050406030204" pitchFamily="18" charset="0"/>
                      </a:endParaRPr>
                    </a:p>
                    <a:p>
                      <a:pP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To compare two stings ignoring the case.</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extLst>
                  <a:ext uri="{0D108BD9-81ED-4DB2-BD59-A6C34878D82A}">
                    <a16:rowId xmlns:a16="http://schemas.microsoft.com/office/drawing/2014/main" val="4229507432"/>
                  </a:ext>
                </a:extLst>
              </a:tr>
              <a:tr h="541356">
                <a:tc>
                  <a:txBody>
                    <a:bodyPr/>
                    <a:lstStyle/>
                    <a:p>
                      <a:pPr algn="ct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5</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tc>
                  <a:txBody>
                    <a:bodyPr/>
                    <a:lstStyle/>
                    <a:p>
                      <a:pPr>
                        <a:lnSpc>
                          <a:spcPct val="107000"/>
                        </a:lnSpc>
                        <a:spcAft>
                          <a:spcPts val="800"/>
                        </a:spcAft>
                      </a:pPr>
                      <a:r>
                        <a:rPr lang="en-IN" sz="1200" u="sng" kern="0">
                          <a:solidFill>
                            <a:schemeClr val="bg2"/>
                          </a:solidFill>
                          <a:effectLst/>
                          <a:latin typeface="Cambria" panose="02040503050406030204" pitchFamily="18" charset="0"/>
                          <a:ea typeface="Cambria" panose="02040503050406030204" pitchFamily="18" charset="0"/>
                          <a:hlinkClick r:id="rId7">
                            <a:extLst>
                              <a:ext uri="{A12FA001-AC4F-418D-AE19-62706E023703}">
                                <ahyp:hlinkClr xmlns:ahyp="http://schemas.microsoft.com/office/drawing/2018/hyperlinkcolor" val="tx"/>
                              </a:ext>
                            </a:extLst>
                          </a:hlinkClick>
                        </a:rPr>
                        <a:t>INDEXOF(string, ‘character’, startIndex)</a:t>
                      </a:r>
                      <a:endParaRPr lang="en-IN" sz="1200" kern="100">
                        <a:solidFill>
                          <a:schemeClr val="bg2"/>
                        </a:solidFill>
                        <a:effectLst/>
                        <a:latin typeface="Cambria" panose="02040503050406030204" pitchFamily="18" charset="0"/>
                        <a:ea typeface="Cambria" panose="02040503050406030204" pitchFamily="18" charset="0"/>
                      </a:endParaRPr>
                    </a:p>
                    <a:p>
                      <a:pP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Returns the first occurrence of a character in a string, searching forward from a start index.</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extLst>
                  <a:ext uri="{0D108BD9-81ED-4DB2-BD59-A6C34878D82A}">
                    <a16:rowId xmlns:a16="http://schemas.microsoft.com/office/drawing/2014/main" val="2285312355"/>
                  </a:ext>
                </a:extLst>
              </a:tr>
              <a:tr h="541356">
                <a:tc>
                  <a:txBody>
                    <a:bodyPr/>
                    <a:lstStyle/>
                    <a:p>
                      <a:pPr algn="ct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6</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tc>
                  <a:txBody>
                    <a:bodyPr/>
                    <a:lstStyle/>
                    <a:p>
                      <a:pPr>
                        <a:lnSpc>
                          <a:spcPct val="107000"/>
                        </a:lnSpc>
                        <a:spcAft>
                          <a:spcPts val="800"/>
                        </a:spcAft>
                      </a:pPr>
                      <a:r>
                        <a:rPr lang="en-IN" sz="1200" u="sng" kern="0">
                          <a:solidFill>
                            <a:schemeClr val="bg2"/>
                          </a:solidFill>
                          <a:effectLst/>
                          <a:latin typeface="Cambria" panose="02040503050406030204" pitchFamily="18" charset="0"/>
                          <a:ea typeface="Cambria" panose="02040503050406030204" pitchFamily="18" charset="0"/>
                          <a:hlinkClick r:id="rId8">
                            <a:extLst>
                              <a:ext uri="{A12FA001-AC4F-418D-AE19-62706E023703}">
                                <ahyp:hlinkClr xmlns:ahyp="http://schemas.microsoft.com/office/drawing/2018/hyperlinkcolor" val="tx"/>
                              </a:ext>
                            </a:extLst>
                          </a:hlinkClick>
                        </a:rPr>
                        <a:t>LAST_INDEX_OF(expression)</a:t>
                      </a:r>
                      <a:endParaRPr lang="en-IN" sz="1200" kern="100">
                        <a:solidFill>
                          <a:schemeClr val="bg2"/>
                        </a:solidFill>
                        <a:effectLst/>
                        <a:latin typeface="Cambria" panose="02040503050406030204" pitchFamily="18" charset="0"/>
                        <a:ea typeface="Cambria" panose="02040503050406030204" pitchFamily="18" charset="0"/>
                      </a:endParaRPr>
                    </a:p>
                    <a:p>
                      <a:pP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Returns the index of the last occurrence of a character in a string, searching backward from a start index.</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extLst>
                  <a:ext uri="{0D108BD9-81ED-4DB2-BD59-A6C34878D82A}">
                    <a16:rowId xmlns:a16="http://schemas.microsoft.com/office/drawing/2014/main" val="373022345"/>
                  </a:ext>
                </a:extLst>
              </a:tr>
              <a:tr h="541356">
                <a:tc>
                  <a:txBody>
                    <a:bodyPr/>
                    <a:lstStyle/>
                    <a:p>
                      <a:pPr algn="ct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7</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tc>
                  <a:txBody>
                    <a:bodyPr/>
                    <a:lstStyle/>
                    <a:p>
                      <a:pPr>
                        <a:lnSpc>
                          <a:spcPct val="107000"/>
                        </a:lnSpc>
                        <a:spcAft>
                          <a:spcPts val="800"/>
                        </a:spcAft>
                      </a:pPr>
                      <a:r>
                        <a:rPr lang="en-IN" sz="1200" u="sng" kern="0" dirty="0">
                          <a:solidFill>
                            <a:schemeClr val="bg2"/>
                          </a:solidFill>
                          <a:effectLst/>
                          <a:latin typeface="Cambria" panose="02040503050406030204" pitchFamily="18" charset="0"/>
                          <a:ea typeface="Cambria" panose="02040503050406030204" pitchFamily="18" charset="0"/>
                          <a:hlinkClick r:id="rId9">
                            <a:extLst>
                              <a:ext uri="{A12FA001-AC4F-418D-AE19-62706E023703}">
                                <ahyp:hlinkClr xmlns:ahyp="http://schemas.microsoft.com/office/drawing/2018/hyperlinkcolor" val="tx"/>
                              </a:ext>
                            </a:extLst>
                          </a:hlinkClick>
                        </a:rPr>
                        <a:t>LCFIRST(expression)</a:t>
                      </a:r>
                      <a:endParaRPr lang="en-IN" sz="1200" kern="100" dirty="0">
                        <a:solidFill>
                          <a:schemeClr val="bg2"/>
                        </a:solidFill>
                        <a:effectLst/>
                        <a:latin typeface="Cambria" panose="02040503050406030204" pitchFamily="18" charset="0"/>
                        <a:ea typeface="Cambria" panose="02040503050406030204" pitchFamily="18" charset="0"/>
                      </a:endParaRPr>
                    </a:p>
                    <a:p>
                      <a:pP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Converts the first character in a string to lower case.</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extLst>
                  <a:ext uri="{0D108BD9-81ED-4DB2-BD59-A6C34878D82A}">
                    <a16:rowId xmlns:a16="http://schemas.microsoft.com/office/drawing/2014/main" val="368060331"/>
                  </a:ext>
                </a:extLst>
              </a:tr>
              <a:tr h="541356">
                <a:tc>
                  <a:txBody>
                    <a:bodyPr/>
                    <a:lstStyle/>
                    <a:p>
                      <a:pPr algn="ct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8</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tc>
                  <a:txBody>
                    <a:bodyPr/>
                    <a:lstStyle/>
                    <a:p>
                      <a:pPr>
                        <a:lnSpc>
                          <a:spcPct val="107000"/>
                        </a:lnSpc>
                        <a:spcAft>
                          <a:spcPts val="800"/>
                        </a:spcAft>
                      </a:pPr>
                      <a:r>
                        <a:rPr lang="en-IN" sz="1200" u="sng" kern="0" dirty="0">
                          <a:solidFill>
                            <a:schemeClr val="bg2"/>
                          </a:solidFill>
                          <a:effectLst/>
                          <a:latin typeface="Cambria" panose="02040503050406030204" pitchFamily="18" charset="0"/>
                          <a:ea typeface="Cambria" panose="02040503050406030204" pitchFamily="18" charset="0"/>
                          <a:hlinkClick r:id="rId10">
                            <a:extLst>
                              <a:ext uri="{A12FA001-AC4F-418D-AE19-62706E023703}">
                                <ahyp:hlinkClr xmlns:ahyp="http://schemas.microsoft.com/office/drawing/2018/hyperlinkcolor" val="tx"/>
                              </a:ext>
                            </a:extLst>
                          </a:hlinkClick>
                        </a:rPr>
                        <a:t>UCFIRST(expression)</a:t>
                      </a:r>
                      <a:endParaRPr lang="en-IN" sz="1200" kern="100" dirty="0">
                        <a:solidFill>
                          <a:schemeClr val="bg2"/>
                        </a:solidFill>
                        <a:effectLst/>
                        <a:latin typeface="Cambria" panose="02040503050406030204" pitchFamily="18" charset="0"/>
                        <a:ea typeface="Cambria" panose="02040503050406030204" pitchFamily="18" charset="0"/>
                      </a:endParaRPr>
                    </a:p>
                    <a:p>
                      <a:pP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Returns a string with the first character converted to upper case.</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extLst>
                  <a:ext uri="{0D108BD9-81ED-4DB2-BD59-A6C34878D82A}">
                    <a16:rowId xmlns:a16="http://schemas.microsoft.com/office/drawing/2014/main" val="1551750548"/>
                  </a:ext>
                </a:extLst>
              </a:tr>
              <a:tr h="541356">
                <a:tc>
                  <a:txBody>
                    <a:bodyPr/>
                    <a:lstStyle/>
                    <a:p>
                      <a:pPr algn="ct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9</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tc>
                  <a:txBody>
                    <a:bodyPr/>
                    <a:lstStyle/>
                    <a:p>
                      <a:pPr>
                        <a:lnSpc>
                          <a:spcPct val="107000"/>
                        </a:lnSpc>
                        <a:spcAft>
                          <a:spcPts val="800"/>
                        </a:spcAft>
                      </a:pPr>
                      <a:r>
                        <a:rPr lang="en-IN" sz="1200" u="sng" kern="0" dirty="0">
                          <a:solidFill>
                            <a:schemeClr val="bg2"/>
                          </a:solidFill>
                          <a:effectLst/>
                          <a:latin typeface="Cambria" panose="02040503050406030204" pitchFamily="18" charset="0"/>
                          <a:ea typeface="Cambria" panose="02040503050406030204" pitchFamily="18" charset="0"/>
                          <a:hlinkClick r:id="rId11">
                            <a:extLst>
                              <a:ext uri="{A12FA001-AC4F-418D-AE19-62706E023703}">
                                <ahyp:hlinkClr xmlns:ahyp="http://schemas.microsoft.com/office/drawing/2018/hyperlinkcolor" val="tx"/>
                              </a:ext>
                            </a:extLst>
                          </a:hlinkClick>
                        </a:rPr>
                        <a:t>UPPER(expression)</a:t>
                      </a:r>
                      <a:endParaRPr lang="en-IN" sz="1200" kern="100" dirty="0">
                        <a:solidFill>
                          <a:schemeClr val="bg2"/>
                        </a:solidFill>
                        <a:effectLst/>
                        <a:latin typeface="Cambria" panose="02040503050406030204" pitchFamily="18" charset="0"/>
                        <a:ea typeface="Cambria" panose="02040503050406030204" pitchFamily="18" charset="0"/>
                      </a:endParaRPr>
                    </a:p>
                    <a:p>
                      <a:pP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UPPER(expression) Returns a string converted to upper case.</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extLst>
                  <a:ext uri="{0D108BD9-81ED-4DB2-BD59-A6C34878D82A}">
                    <a16:rowId xmlns:a16="http://schemas.microsoft.com/office/drawing/2014/main" val="3250362746"/>
                  </a:ext>
                </a:extLst>
              </a:tr>
              <a:tr h="541356">
                <a:tc>
                  <a:txBody>
                    <a:bodyPr/>
                    <a:lstStyle/>
                    <a:p>
                      <a:pPr algn="ct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10</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tc>
                  <a:txBody>
                    <a:bodyPr/>
                    <a:lstStyle/>
                    <a:p>
                      <a:pPr>
                        <a:lnSpc>
                          <a:spcPct val="107000"/>
                        </a:lnSpc>
                        <a:spcAft>
                          <a:spcPts val="800"/>
                        </a:spcAft>
                      </a:pPr>
                      <a:r>
                        <a:rPr lang="en-IN" sz="1200" u="sng" kern="0">
                          <a:solidFill>
                            <a:schemeClr val="bg2"/>
                          </a:solidFill>
                          <a:effectLst/>
                          <a:latin typeface="Cambria" panose="02040503050406030204" pitchFamily="18" charset="0"/>
                          <a:ea typeface="Cambria" panose="02040503050406030204" pitchFamily="18" charset="0"/>
                          <a:hlinkClick r:id="rId12">
                            <a:extLst>
                              <a:ext uri="{A12FA001-AC4F-418D-AE19-62706E023703}">
                                <ahyp:hlinkClr xmlns:ahyp="http://schemas.microsoft.com/office/drawing/2018/hyperlinkcolor" val="tx"/>
                              </a:ext>
                            </a:extLst>
                          </a:hlinkClick>
                        </a:rPr>
                        <a:t>LOWER(expression)</a:t>
                      </a:r>
                      <a:endParaRPr lang="en-IN" sz="1200" kern="100">
                        <a:solidFill>
                          <a:schemeClr val="bg2"/>
                        </a:solidFill>
                        <a:effectLst/>
                        <a:latin typeface="Cambria" panose="02040503050406030204" pitchFamily="18" charset="0"/>
                        <a:ea typeface="Cambria" panose="02040503050406030204" pitchFamily="18" charset="0"/>
                      </a:endParaRPr>
                    </a:p>
                    <a:p>
                      <a:pPr>
                        <a:lnSpc>
                          <a:spcPct val="107000"/>
                        </a:lnSpc>
                        <a:spcAft>
                          <a:spcPts val="800"/>
                        </a:spcAft>
                      </a:pPr>
                      <a:r>
                        <a:rPr lang="en-IN" sz="1200" kern="0">
                          <a:solidFill>
                            <a:schemeClr val="bg2"/>
                          </a:solidFill>
                          <a:effectLst/>
                          <a:latin typeface="Cambria" panose="02040503050406030204" pitchFamily="18" charset="0"/>
                          <a:ea typeface="Cambria" panose="02040503050406030204" pitchFamily="18" charset="0"/>
                        </a:rPr>
                        <a:t>Converts all characters in a string to lower case.</a:t>
                      </a:r>
                      <a:endParaRPr lang="en-IN" sz="12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extLst>
                  <a:ext uri="{0D108BD9-81ED-4DB2-BD59-A6C34878D82A}">
                    <a16:rowId xmlns:a16="http://schemas.microsoft.com/office/drawing/2014/main" val="1996484893"/>
                  </a:ext>
                </a:extLst>
              </a:tr>
              <a:tr h="541356">
                <a:tc>
                  <a:txBody>
                    <a:bodyPr/>
                    <a:lstStyle/>
                    <a:p>
                      <a:pPr algn="ct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11</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tc>
                  <a:txBody>
                    <a:bodyPr/>
                    <a:lstStyle/>
                    <a:p>
                      <a:pPr>
                        <a:lnSpc>
                          <a:spcPct val="107000"/>
                        </a:lnSpc>
                        <a:spcAft>
                          <a:spcPts val="800"/>
                        </a:spcAft>
                      </a:pPr>
                      <a:r>
                        <a:rPr lang="en-IN" sz="1200" u="sng" kern="0" dirty="0">
                          <a:solidFill>
                            <a:srgbClr val="3D4594"/>
                          </a:solidFill>
                          <a:effectLst/>
                          <a:latin typeface="Cambria" panose="02040503050406030204" pitchFamily="18" charset="0"/>
                          <a:ea typeface="Cambria" panose="02040503050406030204" pitchFamily="18" charset="0"/>
                          <a:hlinkClick r:id="rId13">
                            <a:extLst>
                              <a:ext uri="{A12FA001-AC4F-418D-AE19-62706E023703}">
                                <ahyp:hlinkClr xmlns:ahyp="http://schemas.microsoft.com/office/drawing/2018/hyperlinkcolor" val="tx"/>
                              </a:ext>
                            </a:extLst>
                          </a:hlinkClick>
                        </a:rPr>
                        <a:t>REPLACE(string, ‘</a:t>
                      </a:r>
                      <a:r>
                        <a:rPr lang="en-IN" sz="1200" u="sng" kern="0" dirty="0" err="1">
                          <a:solidFill>
                            <a:srgbClr val="3D4594"/>
                          </a:solidFill>
                          <a:effectLst/>
                          <a:latin typeface="Cambria" panose="02040503050406030204" pitchFamily="18" charset="0"/>
                          <a:ea typeface="Cambria" panose="02040503050406030204" pitchFamily="18" charset="0"/>
                          <a:hlinkClick r:id="rId13">
                            <a:extLst>
                              <a:ext uri="{A12FA001-AC4F-418D-AE19-62706E023703}">
                                <ahyp:hlinkClr xmlns:ahyp="http://schemas.microsoft.com/office/drawing/2018/hyperlinkcolor" val="tx"/>
                              </a:ext>
                            </a:extLst>
                          </a:hlinkClick>
                        </a:rPr>
                        <a:t>oldChar</a:t>
                      </a:r>
                      <a:r>
                        <a:rPr lang="en-IN" sz="1200" u="sng" kern="0" dirty="0">
                          <a:solidFill>
                            <a:srgbClr val="3D4594"/>
                          </a:solidFill>
                          <a:effectLst/>
                          <a:latin typeface="Cambria" panose="02040503050406030204" pitchFamily="18" charset="0"/>
                          <a:ea typeface="Cambria" panose="02040503050406030204" pitchFamily="18" charset="0"/>
                          <a:hlinkClick r:id="rId13">
                            <a:extLst>
                              <a:ext uri="{A12FA001-AC4F-418D-AE19-62706E023703}">
                                <ahyp:hlinkClr xmlns:ahyp="http://schemas.microsoft.com/office/drawing/2018/hyperlinkcolor" val="tx"/>
                              </a:ext>
                            </a:extLst>
                          </a:hlinkClick>
                        </a:rPr>
                        <a:t>’, ‘</a:t>
                      </a:r>
                      <a:r>
                        <a:rPr lang="en-IN" sz="1200" u="sng" kern="0" dirty="0" err="1">
                          <a:solidFill>
                            <a:srgbClr val="3D4594"/>
                          </a:solidFill>
                          <a:effectLst/>
                          <a:latin typeface="Cambria" panose="02040503050406030204" pitchFamily="18" charset="0"/>
                          <a:ea typeface="Cambria" panose="02040503050406030204" pitchFamily="18" charset="0"/>
                          <a:hlinkClick r:id="rId13">
                            <a:extLst>
                              <a:ext uri="{A12FA001-AC4F-418D-AE19-62706E023703}">
                                <ahyp:hlinkClr xmlns:ahyp="http://schemas.microsoft.com/office/drawing/2018/hyperlinkcolor" val="tx"/>
                              </a:ext>
                            </a:extLst>
                          </a:hlinkClick>
                        </a:rPr>
                        <a:t>newChar</a:t>
                      </a:r>
                      <a:r>
                        <a:rPr lang="en-IN" sz="1200" u="sng" kern="0" dirty="0">
                          <a:solidFill>
                            <a:schemeClr val="bg2"/>
                          </a:solidFill>
                          <a:effectLst/>
                          <a:latin typeface="Cambria" panose="02040503050406030204" pitchFamily="18" charset="0"/>
                          <a:ea typeface="Cambria" panose="02040503050406030204" pitchFamily="18" charset="0"/>
                          <a:hlinkClick r:id="rId13">
                            <a:extLst>
                              <a:ext uri="{A12FA001-AC4F-418D-AE19-62706E023703}">
                                <ahyp:hlinkClr xmlns:ahyp="http://schemas.microsoft.com/office/drawing/2018/hyperlinkcolor" val="tx"/>
                              </a:ext>
                            </a:extLst>
                          </a:hlinkClick>
                        </a:rPr>
                        <a:t>’);</a:t>
                      </a:r>
                      <a:endParaRPr lang="en-IN" sz="1200" kern="100" dirty="0">
                        <a:solidFill>
                          <a:schemeClr val="bg2"/>
                        </a:solidFill>
                        <a:effectLst/>
                        <a:latin typeface="Cambria" panose="02040503050406030204" pitchFamily="18" charset="0"/>
                        <a:ea typeface="Cambria" panose="02040503050406030204" pitchFamily="18" charset="0"/>
                      </a:endParaRPr>
                    </a:p>
                    <a:p>
                      <a:pPr>
                        <a:lnSpc>
                          <a:spcPct val="107000"/>
                        </a:lnSpc>
                        <a:spcAft>
                          <a:spcPts val="800"/>
                        </a:spcAft>
                      </a:pPr>
                      <a:r>
                        <a:rPr lang="en-IN" sz="1200" kern="0" dirty="0">
                          <a:solidFill>
                            <a:schemeClr val="bg2"/>
                          </a:solidFill>
                          <a:effectLst/>
                          <a:latin typeface="Cambria" panose="02040503050406030204" pitchFamily="18" charset="0"/>
                          <a:ea typeface="Cambria" panose="02040503050406030204" pitchFamily="18" charset="0"/>
                        </a:rPr>
                        <a:t>To replace existing characters in a string with new characters.</a:t>
                      </a:r>
                      <a:endParaRPr lang="en-IN" sz="12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36603" marR="36603" marT="36603" marB="36603" anchor="ctr"/>
                </a:tc>
                <a:extLst>
                  <a:ext uri="{0D108BD9-81ED-4DB2-BD59-A6C34878D82A}">
                    <a16:rowId xmlns:a16="http://schemas.microsoft.com/office/drawing/2014/main" val="2839023851"/>
                  </a:ext>
                </a:extLst>
              </a:tr>
            </a:tbl>
          </a:graphicData>
        </a:graphic>
      </p:graphicFrame>
    </p:spTree>
    <p:extLst>
      <p:ext uri="{BB962C8B-B14F-4D97-AF65-F5344CB8AC3E}">
        <p14:creationId xmlns:p14="http://schemas.microsoft.com/office/powerpoint/2010/main" val="915497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id="{B2CE15FD-FFEF-5219-B3C9-1B78EA158CE2}"/>
              </a:ext>
            </a:extLst>
          </p:cNvPr>
          <p:cNvSpPr txBox="1"/>
          <p:nvPr/>
        </p:nvSpPr>
        <p:spPr>
          <a:xfrm>
            <a:off x="465482" y="427383"/>
            <a:ext cx="11261035" cy="6555641"/>
          </a:xfrm>
          <a:prstGeom prst="rect">
            <a:avLst/>
          </a:prstGeom>
          <a:noFill/>
        </p:spPr>
        <p:txBody>
          <a:bodyPr wrap="square" rtlCol="0">
            <a:spAutoFit/>
          </a:bodyPr>
          <a:lstStyle/>
          <a:p>
            <a:r>
              <a:rPr lang="en-IN" sz="1400" dirty="0">
                <a:solidFill>
                  <a:srgbClr val="FF0000"/>
                </a:solidFill>
                <a:latin typeface="Cambria" panose="02040503050406030204" pitchFamily="18" charset="0"/>
                <a:ea typeface="Cambria" panose="02040503050406030204" pitchFamily="18" charset="0"/>
              </a:rPr>
              <a:t>grunt&gt;dump grades;</a:t>
            </a:r>
          </a:p>
          <a:p>
            <a:r>
              <a:rPr lang="en-IN" sz="1400" b="1" dirty="0" err="1">
                <a:solidFill>
                  <a:schemeClr val="bg2"/>
                </a:solidFill>
                <a:latin typeface="Cambria" panose="02040503050406030204" pitchFamily="18" charset="0"/>
                <a:ea typeface="Cambria" panose="02040503050406030204" pitchFamily="18" charset="0"/>
              </a:rPr>
              <a:t>sname</a:t>
            </a:r>
            <a:r>
              <a:rPr lang="en-IN" sz="1400" b="1" dirty="0">
                <a:solidFill>
                  <a:schemeClr val="bg2"/>
                </a:solidFill>
                <a:latin typeface="Cambria" panose="02040503050406030204" pitchFamily="18" charset="0"/>
                <a:ea typeface="Cambria" panose="02040503050406030204" pitchFamily="18" charset="0"/>
              </a:rPr>
              <a:t>	</a:t>
            </a:r>
            <a:r>
              <a:rPr lang="en-IN" sz="1400" b="1" dirty="0" err="1">
                <a:solidFill>
                  <a:schemeClr val="bg2"/>
                </a:solidFill>
                <a:latin typeface="Cambria" panose="02040503050406030204" pitchFamily="18" charset="0"/>
                <a:ea typeface="Cambria" panose="02040503050406030204" pitchFamily="18" charset="0"/>
              </a:rPr>
              <a:t>cgpa</a:t>
            </a:r>
            <a:endParaRPr lang="en-IN" sz="1400" b="1" dirty="0">
              <a:solidFill>
                <a:schemeClr val="bg2"/>
              </a:solidFill>
              <a:latin typeface="Cambria" panose="02040503050406030204" pitchFamily="18" charset="0"/>
              <a:ea typeface="Cambria" panose="02040503050406030204" pitchFamily="18" charset="0"/>
            </a:endParaRPr>
          </a:p>
          <a:p>
            <a:r>
              <a:rPr lang="en-IN" sz="1400" dirty="0">
                <a:solidFill>
                  <a:schemeClr val="bg2"/>
                </a:solidFill>
                <a:latin typeface="Cambria" panose="02040503050406030204" pitchFamily="18" charset="0"/>
                <a:ea typeface="Cambria" panose="02040503050406030204" pitchFamily="18" charset="0"/>
              </a:rPr>
              <a:t>Smith	7.4</a:t>
            </a:r>
          </a:p>
          <a:p>
            <a:r>
              <a:rPr lang="en-IN" sz="1400" dirty="0">
                <a:solidFill>
                  <a:schemeClr val="bg2"/>
                </a:solidFill>
                <a:latin typeface="Cambria" panose="02040503050406030204" pitchFamily="18" charset="0"/>
                <a:ea typeface="Cambria" panose="02040503050406030204" pitchFamily="18" charset="0"/>
              </a:rPr>
              <a:t>Jones	8.2</a:t>
            </a:r>
          </a:p>
          <a:p>
            <a:r>
              <a:rPr lang="en-IN" sz="1400" dirty="0">
                <a:solidFill>
                  <a:schemeClr val="bg2"/>
                </a:solidFill>
                <a:latin typeface="Cambria" panose="02040503050406030204" pitchFamily="18" charset="0"/>
                <a:ea typeface="Cambria" panose="02040503050406030204" pitchFamily="18" charset="0"/>
              </a:rPr>
              <a:t>Ivan	9.6</a:t>
            </a:r>
          </a:p>
          <a:p>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6.9</a:t>
            </a:r>
          </a:p>
          <a:p>
            <a:r>
              <a:rPr lang="en-IN" sz="1400" dirty="0">
                <a:solidFill>
                  <a:schemeClr val="bg2"/>
                </a:solidFill>
                <a:latin typeface="Cambria" panose="02040503050406030204" pitchFamily="18" charset="0"/>
                <a:ea typeface="Cambria" panose="02040503050406030204" pitchFamily="18" charset="0"/>
              </a:rPr>
              <a:t>King	5.4</a:t>
            </a:r>
          </a:p>
          <a:p>
            <a:r>
              <a:rPr lang="en-IN" sz="1400" b="1" dirty="0">
                <a:solidFill>
                  <a:srgbClr val="0000FF"/>
                </a:solidFill>
                <a:latin typeface="Cambria" panose="02040503050406030204" pitchFamily="18" charset="0"/>
                <a:ea typeface="Cambria" panose="02040503050406030204" pitchFamily="18" charset="0"/>
              </a:rPr>
              <a:t>grunt&gt; str = foreach grades generate </a:t>
            </a:r>
            <a:r>
              <a:rPr lang="en-IN" sz="1400" b="1" dirty="0" err="1">
                <a:solidFill>
                  <a:srgbClr val="0000FF"/>
                </a:solidFill>
                <a:latin typeface="Cambria" panose="02040503050406030204" pitchFamily="18" charset="0"/>
                <a:ea typeface="Cambria" panose="02040503050406030204" pitchFamily="18" charset="0"/>
              </a:rPr>
              <a:t>sname</a:t>
            </a:r>
            <a:r>
              <a:rPr lang="en-IN" sz="1400" b="1" dirty="0">
                <a:solidFill>
                  <a:srgbClr val="0000FF"/>
                </a:solidFill>
                <a:latin typeface="Cambria" panose="02040503050406030204" pitchFamily="18" charset="0"/>
                <a:ea typeface="Cambria" panose="02040503050406030204" pitchFamily="18" charset="0"/>
              </a:rPr>
              <a:t>, LOWER(</a:t>
            </a:r>
            <a:r>
              <a:rPr lang="en-IN" sz="1400" b="1" dirty="0" err="1">
                <a:solidFill>
                  <a:srgbClr val="0000FF"/>
                </a:solidFill>
                <a:latin typeface="Cambria" panose="02040503050406030204" pitchFamily="18" charset="0"/>
                <a:ea typeface="Cambria" panose="02040503050406030204" pitchFamily="18" charset="0"/>
              </a:rPr>
              <a:t>sname</a:t>
            </a:r>
            <a:r>
              <a:rPr lang="en-IN" sz="1400" b="1" dirty="0">
                <a:solidFill>
                  <a:srgbClr val="0000FF"/>
                </a:solidFill>
                <a:latin typeface="Cambria" panose="02040503050406030204" pitchFamily="18" charset="0"/>
                <a:ea typeface="Cambria" panose="02040503050406030204" pitchFamily="18" charset="0"/>
              </a:rPr>
              <a:t>),UPPER(</a:t>
            </a:r>
            <a:r>
              <a:rPr lang="en-IN" sz="1400" b="1" dirty="0" err="1">
                <a:solidFill>
                  <a:srgbClr val="0000FF"/>
                </a:solidFill>
                <a:latin typeface="Cambria" panose="02040503050406030204" pitchFamily="18" charset="0"/>
                <a:ea typeface="Cambria" panose="02040503050406030204" pitchFamily="18" charset="0"/>
              </a:rPr>
              <a:t>sname</a:t>
            </a:r>
            <a:r>
              <a:rPr lang="en-IN" sz="1400" b="1" dirty="0">
                <a:solidFill>
                  <a:srgbClr val="0000FF"/>
                </a:solidFill>
                <a:latin typeface="Cambria" panose="02040503050406030204" pitchFamily="18" charset="0"/>
                <a:ea typeface="Cambria" panose="02040503050406030204" pitchFamily="18" charset="0"/>
              </a:rPr>
              <a:t>),SUBSTRING(sname,1,3);</a:t>
            </a:r>
          </a:p>
          <a:p>
            <a:r>
              <a:rPr lang="en-IN" sz="1400" dirty="0">
                <a:solidFill>
                  <a:schemeClr val="bg2"/>
                </a:solidFill>
                <a:latin typeface="Cambria" panose="02040503050406030204" pitchFamily="18" charset="0"/>
                <a:ea typeface="Cambria" panose="02040503050406030204" pitchFamily="18" charset="0"/>
              </a:rPr>
              <a:t>grunt&gt; dump str;</a:t>
            </a:r>
          </a:p>
          <a:p>
            <a:r>
              <a:rPr lang="en-IN" sz="1400" dirty="0">
                <a:solidFill>
                  <a:schemeClr val="bg2"/>
                </a:solidFill>
                <a:latin typeface="Cambria" panose="02040503050406030204" pitchFamily="18" charset="0"/>
                <a:ea typeface="Cambria" panose="02040503050406030204" pitchFamily="18" charset="0"/>
              </a:rPr>
              <a:t>	(Smith	smith	SMITH	mi)</a:t>
            </a:r>
          </a:p>
          <a:p>
            <a:r>
              <a:rPr lang="en-IN" sz="1400" dirty="0">
                <a:solidFill>
                  <a:schemeClr val="bg2"/>
                </a:solidFill>
                <a:latin typeface="Cambria" panose="02040503050406030204" pitchFamily="18" charset="0"/>
                <a:ea typeface="Cambria" panose="02040503050406030204" pitchFamily="18" charset="0"/>
              </a:rPr>
              <a:t>	(Jones	jones	JONES	on)</a:t>
            </a:r>
          </a:p>
          <a:p>
            <a:r>
              <a:rPr lang="en-IN" sz="1400" dirty="0">
                <a:solidFill>
                  <a:schemeClr val="bg2"/>
                </a:solidFill>
                <a:latin typeface="Cambria" panose="02040503050406030204" pitchFamily="18" charset="0"/>
                <a:ea typeface="Cambria" panose="02040503050406030204" pitchFamily="18" charset="0"/>
              </a:rPr>
              <a:t>	(Ivan	</a:t>
            </a:r>
            <a:r>
              <a:rPr lang="en-IN" sz="1400" dirty="0" err="1">
                <a:solidFill>
                  <a:schemeClr val="bg2"/>
                </a:solidFill>
                <a:latin typeface="Cambria" panose="02040503050406030204" pitchFamily="18" charset="0"/>
                <a:ea typeface="Cambria" panose="02040503050406030204" pitchFamily="18" charset="0"/>
              </a:rPr>
              <a:t>ivan</a:t>
            </a:r>
            <a:r>
              <a:rPr lang="en-IN" sz="1400" dirty="0">
                <a:solidFill>
                  <a:schemeClr val="bg2"/>
                </a:solidFill>
                <a:latin typeface="Cambria" panose="02040503050406030204" pitchFamily="18" charset="0"/>
                <a:ea typeface="Cambria" panose="02040503050406030204" pitchFamily="18" charset="0"/>
              </a:rPr>
              <a:t>	IVAN	</a:t>
            </a:r>
            <a:r>
              <a:rPr lang="en-IN" sz="1400" dirty="0" err="1">
                <a:solidFill>
                  <a:schemeClr val="bg2"/>
                </a:solidFill>
                <a:latin typeface="Cambria" panose="02040503050406030204" pitchFamily="18" charset="0"/>
                <a:ea typeface="Cambria" panose="02040503050406030204" pitchFamily="18" charset="0"/>
              </a:rPr>
              <a:t>va</a:t>
            </a:r>
            <a:r>
              <a:rPr lang="en-IN" sz="1400" dirty="0">
                <a:solidFill>
                  <a:schemeClr val="bg2"/>
                </a:solidFill>
                <a:latin typeface="Cambria" panose="02040503050406030204" pitchFamily="18" charset="0"/>
                <a:ea typeface="Cambria" panose="02040503050406030204" pitchFamily="18" charset="0"/>
              </a:rPr>
              <a:t>)</a:t>
            </a:r>
          </a:p>
          <a:p>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KORTH	or)</a:t>
            </a:r>
          </a:p>
          <a:p>
            <a:r>
              <a:rPr lang="en-IN" sz="1400" dirty="0">
                <a:solidFill>
                  <a:schemeClr val="bg2"/>
                </a:solidFill>
                <a:latin typeface="Cambria" panose="02040503050406030204" pitchFamily="18" charset="0"/>
                <a:ea typeface="Cambria" panose="02040503050406030204" pitchFamily="18" charset="0"/>
              </a:rPr>
              <a:t>	(King	king	KING	in)</a:t>
            </a:r>
          </a:p>
          <a:p>
            <a:r>
              <a:rPr lang="en-IN" sz="1400" b="1" dirty="0">
                <a:solidFill>
                  <a:srgbClr val="0000FF"/>
                </a:solidFill>
                <a:latin typeface="Cambria" panose="02040503050406030204" pitchFamily="18" charset="0"/>
                <a:ea typeface="Cambria" panose="02040503050406030204" pitchFamily="18" charset="0"/>
              </a:rPr>
              <a:t>grunt&gt;str1 = foreach grades generate </a:t>
            </a:r>
            <a:r>
              <a:rPr lang="en-IN" sz="1400" b="1" dirty="0" err="1">
                <a:solidFill>
                  <a:srgbClr val="0000FF"/>
                </a:solidFill>
                <a:latin typeface="Cambria" panose="02040503050406030204" pitchFamily="18" charset="0"/>
                <a:ea typeface="Cambria" panose="02040503050406030204" pitchFamily="18" charset="0"/>
              </a:rPr>
              <a:t>sname</a:t>
            </a:r>
            <a:r>
              <a:rPr lang="en-IN" sz="1400" b="1" dirty="0">
                <a:solidFill>
                  <a:srgbClr val="0000FF"/>
                </a:solidFill>
                <a:latin typeface="Cambria" panose="02040503050406030204" pitchFamily="18" charset="0"/>
                <a:ea typeface="Cambria" panose="02040503050406030204" pitchFamily="18" charset="0"/>
              </a:rPr>
              <a:t>, ENDSWITH(</a:t>
            </a:r>
            <a:r>
              <a:rPr lang="en-IN" sz="1400" b="1" dirty="0" err="1">
                <a:solidFill>
                  <a:srgbClr val="0000FF"/>
                </a:solidFill>
                <a:latin typeface="Cambria" panose="02040503050406030204" pitchFamily="18" charset="0"/>
                <a:ea typeface="Cambria" panose="02040503050406030204" pitchFamily="18" charset="0"/>
              </a:rPr>
              <a:t>sname</a:t>
            </a:r>
            <a:r>
              <a:rPr lang="en-IN" sz="1400" b="1" dirty="0">
                <a:solidFill>
                  <a:srgbClr val="0000FF"/>
                </a:solidFill>
                <a:latin typeface="Cambria" panose="02040503050406030204" pitchFamily="18" charset="0"/>
                <a:ea typeface="Cambria" panose="02040503050406030204" pitchFamily="18" charset="0"/>
              </a:rPr>
              <a:t>,’h’),STARTSWITH(</a:t>
            </a:r>
            <a:r>
              <a:rPr lang="en-IN" sz="1400" b="1" dirty="0" err="1">
                <a:solidFill>
                  <a:srgbClr val="0000FF"/>
                </a:solidFill>
                <a:latin typeface="Cambria" panose="02040503050406030204" pitchFamily="18" charset="0"/>
                <a:ea typeface="Cambria" panose="02040503050406030204" pitchFamily="18" charset="0"/>
              </a:rPr>
              <a:t>sname</a:t>
            </a:r>
            <a:r>
              <a:rPr lang="en-IN" sz="1400" b="1" dirty="0">
                <a:solidFill>
                  <a:srgbClr val="0000FF"/>
                </a:solidFill>
                <a:latin typeface="Cambria" panose="02040503050406030204" pitchFamily="18" charset="0"/>
                <a:ea typeface="Cambria" panose="02040503050406030204" pitchFamily="18" charset="0"/>
              </a:rPr>
              <a:t>,’k’),LCFIRST(</a:t>
            </a:r>
            <a:r>
              <a:rPr lang="en-IN" sz="1400" b="1" dirty="0" err="1">
                <a:solidFill>
                  <a:srgbClr val="0000FF"/>
                </a:solidFill>
                <a:latin typeface="Cambria" panose="02040503050406030204" pitchFamily="18" charset="0"/>
                <a:ea typeface="Cambria" panose="02040503050406030204" pitchFamily="18" charset="0"/>
              </a:rPr>
              <a:t>sname</a:t>
            </a:r>
            <a:r>
              <a:rPr lang="en-IN" sz="1400" b="1" dirty="0">
                <a:solidFill>
                  <a:srgbClr val="0000FF"/>
                </a:solidFill>
                <a:latin typeface="Cambria" panose="02040503050406030204" pitchFamily="18" charset="0"/>
                <a:ea typeface="Cambria" panose="02040503050406030204" pitchFamily="18" charset="0"/>
              </a:rPr>
              <a:t>),UCFIRST(</a:t>
            </a:r>
            <a:r>
              <a:rPr lang="en-IN" sz="1400" b="1" dirty="0" err="1">
                <a:solidFill>
                  <a:srgbClr val="0000FF"/>
                </a:solidFill>
                <a:latin typeface="Cambria" panose="02040503050406030204" pitchFamily="18" charset="0"/>
                <a:ea typeface="Cambria" panose="02040503050406030204" pitchFamily="18" charset="0"/>
              </a:rPr>
              <a:t>sname</a:t>
            </a:r>
            <a:r>
              <a:rPr lang="en-IN" sz="1400" b="1" dirty="0">
                <a:solidFill>
                  <a:srgbClr val="0000FF"/>
                </a:solidFill>
                <a:latin typeface="Cambria" panose="02040503050406030204" pitchFamily="18" charset="0"/>
                <a:ea typeface="Cambria" panose="02040503050406030204" pitchFamily="18" charset="0"/>
              </a:rPr>
              <a:t>);</a:t>
            </a:r>
          </a:p>
          <a:p>
            <a:r>
              <a:rPr lang="en-IN" sz="1400" dirty="0">
                <a:solidFill>
                  <a:schemeClr val="bg2"/>
                </a:solidFill>
                <a:latin typeface="Cambria" panose="02040503050406030204" pitchFamily="18" charset="0"/>
                <a:ea typeface="Cambria" panose="02040503050406030204" pitchFamily="18" charset="0"/>
              </a:rPr>
              <a:t>grunt&gt;dump str1;</a:t>
            </a:r>
          </a:p>
          <a:p>
            <a:r>
              <a:rPr lang="en-IN" sz="1400" dirty="0">
                <a:solidFill>
                  <a:schemeClr val="bg2"/>
                </a:solidFill>
                <a:latin typeface="Cambria" panose="02040503050406030204" pitchFamily="18" charset="0"/>
                <a:ea typeface="Cambria" panose="02040503050406030204" pitchFamily="18" charset="0"/>
              </a:rPr>
              <a:t>	(Smith	TRUE	FALSE	smith	Smith)</a:t>
            </a:r>
          </a:p>
          <a:p>
            <a:r>
              <a:rPr lang="en-IN" sz="1400" dirty="0">
                <a:solidFill>
                  <a:schemeClr val="bg2"/>
                </a:solidFill>
                <a:latin typeface="Cambria" panose="02040503050406030204" pitchFamily="18" charset="0"/>
                <a:ea typeface="Cambria" panose="02040503050406030204" pitchFamily="18" charset="0"/>
              </a:rPr>
              <a:t>	(Jones	FALSE	FALSE	jones	Jones)</a:t>
            </a:r>
          </a:p>
          <a:p>
            <a:r>
              <a:rPr lang="en-IN" sz="1400" dirty="0">
                <a:solidFill>
                  <a:schemeClr val="bg2"/>
                </a:solidFill>
                <a:latin typeface="Cambria" panose="02040503050406030204" pitchFamily="18" charset="0"/>
                <a:ea typeface="Cambria" panose="02040503050406030204" pitchFamily="18" charset="0"/>
              </a:rPr>
              <a:t>	(Ivan	FALSE	FALSE	</a:t>
            </a:r>
            <a:r>
              <a:rPr lang="en-IN" sz="1400" dirty="0" err="1">
                <a:solidFill>
                  <a:schemeClr val="bg2"/>
                </a:solidFill>
                <a:latin typeface="Cambria" panose="02040503050406030204" pitchFamily="18" charset="0"/>
                <a:ea typeface="Cambria" panose="02040503050406030204" pitchFamily="18" charset="0"/>
              </a:rPr>
              <a:t>ivan</a:t>
            </a:r>
            <a:r>
              <a:rPr lang="en-IN" sz="1400" dirty="0">
                <a:solidFill>
                  <a:schemeClr val="bg2"/>
                </a:solidFill>
                <a:latin typeface="Cambria" panose="02040503050406030204" pitchFamily="18" charset="0"/>
                <a:ea typeface="Cambria" panose="02040503050406030204" pitchFamily="18" charset="0"/>
              </a:rPr>
              <a:t>	Ivan)</a:t>
            </a:r>
          </a:p>
          <a:p>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TRUE	TRUE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a:t>
            </a:r>
          </a:p>
          <a:p>
            <a:r>
              <a:rPr lang="en-IN" sz="1400" dirty="0">
                <a:solidFill>
                  <a:schemeClr val="bg2"/>
                </a:solidFill>
                <a:latin typeface="Cambria" panose="02040503050406030204" pitchFamily="18" charset="0"/>
                <a:ea typeface="Cambria" panose="02040503050406030204" pitchFamily="18" charset="0"/>
              </a:rPr>
              <a:t>	(King	FALSE	TRUE	king	King)</a:t>
            </a:r>
          </a:p>
          <a:p>
            <a:r>
              <a:rPr lang="en-IN" sz="1400" b="1" dirty="0">
                <a:solidFill>
                  <a:srgbClr val="0000FF"/>
                </a:solidFill>
                <a:latin typeface="Cambria" panose="02040503050406030204" pitchFamily="18" charset="0"/>
                <a:ea typeface="Cambria" panose="02040503050406030204" pitchFamily="18" charset="0"/>
              </a:rPr>
              <a:t>grunt&gt;str2 = foreach grades generate </a:t>
            </a:r>
            <a:r>
              <a:rPr lang="en-IN" sz="1400" b="1" dirty="0" err="1">
                <a:solidFill>
                  <a:srgbClr val="0000FF"/>
                </a:solidFill>
                <a:latin typeface="Cambria" panose="02040503050406030204" pitchFamily="18" charset="0"/>
                <a:ea typeface="Cambria" panose="02040503050406030204" pitchFamily="18" charset="0"/>
              </a:rPr>
              <a:t>sname</a:t>
            </a:r>
            <a:r>
              <a:rPr lang="en-IN" sz="1400" b="1" dirty="0">
                <a:solidFill>
                  <a:srgbClr val="0000FF"/>
                </a:solidFill>
                <a:latin typeface="Cambria" panose="02040503050406030204" pitchFamily="18" charset="0"/>
                <a:ea typeface="Cambria" panose="02040503050406030204" pitchFamily="18" charset="0"/>
              </a:rPr>
              <a:t>, REPLACE(</a:t>
            </a:r>
            <a:r>
              <a:rPr lang="en-IN" sz="1400" b="1" dirty="0" err="1">
                <a:solidFill>
                  <a:srgbClr val="0000FF"/>
                </a:solidFill>
                <a:latin typeface="Cambria" panose="02040503050406030204" pitchFamily="18" charset="0"/>
                <a:ea typeface="Cambria" panose="02040503050406030204" pitchFamily="18" charset="0"/>
              </a:rPr>
              <a:t>sname</a:t>
            </a:r>
            <a:r>
              <a:rPr lang="en-IN" sz="1400" b="1" dirty="0">
                <a:solidFill>
                  <a:srgbClr val="0000FF"/>
                </a:solidFill>
                <a:latin typeface="Cambria" panose="02040503050406030204" pitchFamily="18" charset="0"/>
                <a:ea typeface="Cambria" panose="02040503050406030204" pitchFamily="18" charset="0"/>
              </a:rPr>
              <a:t>,’</a:t>
            </a:r>
            <a:r>
              <a:rPr lang="en-IN" sz="1400" b="1" dirty="0" err="1">
                <a:solidFill>
                  <a:srgbClr val="0000FF"/>
                </a:solidFill>
                <a:latin typeface="Cambria" panose="02040503050406030204" pitchFamily="18" charset="0"/>
                <a:ea typeface="Cambria" panose="02040503050406030204" pitchFamily="18" charset="0"/>
              </a:rPr>
              <a:t>i</a:t>
            </a:r>
            <a:r>
              <a:rPr lang="en-IN" sz="1400" b="1" dirty="0">
                <a:solidFill>
                  <a:srgbClr val="0000FF"/>
                </a:solidFill>
                <a:latin typeface="Cambria" panose="02040503050406030204" pitchFamily="18" charset="0"/>
                <a:ea typeface="Cambria" panose="02040503050406030204" pitchFamily="18" charset="0"/>
              </a:rPr>
              <a:t>’,z’),INDEXOF(</a:t>
            </a:r>
            <a:r>
              <a:rPr lang="en-IN" sz="1400" b="1" dirty="0" err="1">
                <a:solidFill>
                  <a:srgbClr val="0000FF"/>
                </a:solidFill>
                <a:latin typeface="Cambria" panose="02040503050406030204" pitchFamily="18" charset="0"/>
                <a:ea typeface="Cambria" panose="02040503050406030204" pitchFamily="18" charset="0"/>
              </a:rPr>
              <a:t>sname</a:t>
            </a:r>
            <a:r>
              <a:rPr lang="en-IN" sz="1400" b="1" dirty="0">
                <a:solidFill>
                  <a:srgbClr val="0000FF"/>
                </a:solidFill>
                <a:latin typeface="Cambria" panose="02040503050406030204" pitchFamily="18" charset="0"/>
                <a:ea typeface="Cambria" panose="02040503050406030204" pitchFamily="18" charset="0"/>
              </a:rPr>
              <a:t>,’t’);</a:t>
            </a:r>
          </a:p>
          <a:p>
            <a:r>
              <a:rPr lang="en-IN" sz="1400" dirty="0">
                <a:solidFill>
                  <a:schemeClr val="bg2"/>
                </a:solidFill>
                <a:latin typeface="Cambria" panose="02040503050406030204" pitchFamily="18" charset="0"/>
                <a:ea typeface="Cambria" panose="02040503050406030204" pitchFamily="18" charset="0"/>
              </a:rPr>
              <a:t>grunt&gt;dump str2;</a:t>
            </a:r>
          </a:p>
          <a:p>
            <a:r>
              <a:rPr lang="en-IN" sz="1400" dirty="0">
                <a:solidFill>
                  <a:schemeClr val="bg2"/>
                </a:solidFill>
                <a:latin typeface="Cambria" panose="02040503050406030204" pitchFamily="18" charset="0"/>
                <a:ea typeface="Cambria" panose="02040503050406030204" pitchFamily="18" charset="0"/>
              </a:rPr>
              <a:t>	(Smith	</a:t>
            </a:r>
            <a:r>
              <a:rPr lang="en-IN" sz="1400" dirty="0" err="1">
                <a:solidFill>
                  <a:schemeClr val="bg2"/>
                </a:solidFill>
                <a:latin typeface="Cambria" panose="02040503050406030204" pitchFamily="18" charset="0"/>
                <a:ea typeface="Cambria" panose="02040503050406030204" pitchFamily="18" charset="0"/>
              </a:rPr>
              <a:t>Smzth</a:t>
            </a:r>
            <a:r>
              <a:rPr lang="en-IN" sz="1400" dirty="0">
                <a:solidFill>
                  <a:schemeClr val="bg2"/>
                </a:solidFill>
                <a:latin typeface="Cambria" panose="02040503050406030204" pitchFamily="18" charset="0"/>
                <a:ea typeface="Cambria" panose="02040503050406030204" pitchFamily="18" charset="0"/>
              </a:rPr>
              <a:t>	 3)</a:t>
            </a:r>
          </a:p>
          <a:p>
            <a:r>
              <a:rPr lang="en-IN" sz="1400" dirty="0">
                <a:solidFill>
                  <a:schemeClr val="bg2"/>
                </a:solidFill>
                <a:latin typeface="Cambria" panose="02040503050406030204" pitchFamily="18" charset="0"/>
                <a:ea typeface="Cambria" panose="02040503050406030204" pitchFamily="18" charset="0"/>
              </a:rPr>
              <a:t>	(Jones	Jones	-1)</a:t>
            </a:r>
          </a:p>
          <a:p>
            <a:r>
              <a:rPr lang="en-IN" sz="1400" dirty="0">
                <a:solidFill>
                  <a:schemeClr val="bg2"/>
                </a:solidFill>
                <a:latin typeface="Cambria" panose="02040503050406030204" pitchFamily="18" charset="0"/>
                <a:ea typeface="Cambria" panose="02040503050406030204" pitchFamily="18" charset="0"/>
              </a:rPr>
              <a:t>	(Ivan	</a:t>
            </a:r>
            <a:r>
              <a:rPr lang="en-IN" sz="1400" dirty="0" err="1">
                <a:solidFill>
                  <a:schemeClr val="bg2"/>
                </a:solidFill>
                <a:latin typeface="Cambria" panose="02040503050406030204" pitchFamily="18" charset="0"/>
                <a:ea typeface="Cambria" panose="02040503050406030204" pitchFamily="18" charset="0"/>
              </a:rPr>
              <a:t>zvan</a:t>
            </a:r>
            <a:r>
              <a:rPr lang="en-IN" sz="1400" dirty="0">
                <a:solidFill>
                  <a:schemeClr val="bg2"/>
                </a:solidFill>
                <a:latin typeface="Cambria" panose="02040503050406030204" pitchFamily="18" charset="0"/>
                <a:ea typeface="Cambria" panose="02040503050406030204" pitchFamily="18" charset="0"/>
              </a:rPr>
              <a:t>	-1)</a:t>
            </a:r>
          </a:p>
          <a:p>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a:t>
            </a:r>
            <a:r>
              <a:rPr lang="en-IN" sz="1400" dirty="0" err="1">
                <a:solidFill>
                  <a:schemeClr val="bg2"/>
                </a:solidFill>
                <a:latin typeface="Cambria" panose="02040503050406030204" pitchFamily="18" charset="0"/>
                <a:ea typeface="Cambria" panose="02040503050406030204" pitchFamily="18" charset="0"/>
              </a:rPr>
              <a:t>Korth</a:t>
            </a:r>
            <a:r>
              <a:rPr lang="en-IN" sz="1400" dirty="0">
                <a:solidFill>
                  <a:schemeClr val="bg2"/>
                </a:solidFill>
                <a:latin typeface="Cambria" panose="02040503050406030204" pitchFamily="18" charset="0"/>
                <a:ea typeface="Cambria" panose="02040503050406030204" pitchFamily="18" charset="0"/>
              </a:rPr>
              <a:t>	 3)</a:t>
            </a:r>
          </a:p>
          <a:p>
            <a:r>
              <a:rPr lang="en-IN" sz="1400" dirty="0">
                <a:solidFill>
                  <a:schemeClr val="bg2"/>
                </a:solidFill>
                <a:latin typeface="Cambria" panose="02040503050406030204" pitchFamily="18" charset="0"/>
                <a:ea typeface="Cambria" panose="02040503050406030204" pitchFamily="18" charset="0"/>
              </a:rPr>
              <a:t>	(King	</a:t>
            </a:r>
            <a:r>
              <a:rPr lang="en-IN" sz="1400" dirty="0" err="1">
                <a:solidFill>
                  <a:schemeClr val="bg2"/>
                </a:solidFill>
                <a:latin typeface="Cambria" panose="02040503050406030204" pitchFamily="18" charset="0"/>
                <a:ea typeface="Cambria" panose="02040503050406030204" pitchFamily="18" charset="0"/>
              </a:rPr>
              <a:t>Kzng</a:t>
            </a:r>
            <a:r>
              <a:rPr lang="en-IN" sz="1400" dirty="0">
                <a:solidFill>
                  <a:schemeClr val="bg2"/>
                </a:solidFill>
                <a:latin typeface="Cambria" panose="02040503050406030204" pitchFamily="18" charset="0"/>
                <a:ea typeface="Cambria" panose="02040503050406030204" pitchFamily="18" charset="0"/>
              </a:rPr>
              <a:t>	-1)</a:t>
            </a:r>
          </a:p>
          <a:p>
            <a:endParaRPr lang="en-IN" sz="1400" dirty="0">
              <a:solidFill>
                <a:schemeClr val="bg2"/>
              </a:solidFill>
              <a:latin typeface="Cambria" panose="02040503050406030204" pitchFamily="18" charset="0"/>
              <a:ea typeface="Cambria" panose="02040503050406030204" pitchFamily="18" charset="0"/>
            </a:endParaRPr>
          </a:p>
          <a:p>
            <a:endParaRPr lang="en-IN" sz="1400" dirty="0">
              <a:solidFill>
                <a:schemeClr val="bg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30331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62EE4F0-01DC-733B-B0A6-17ECBF2B6546}"/>
              </a:ext>
            </a:extLst>
          </p:cNvPr>
          <p:cNvGraphicFramePr>
            <a:graphicFrameLocks noGrp="1"/>
          </p:cNvGraphicFramePr>
          <p:nvPr>
            <p:extLst>
              <p:ext uri="{D42A27DB-BD31-4B8C-83A1-F6EECF244321}">
                <p14:modId xmlns:p14="http://schemas.microsoft.com/office/powerpoint/2010/main" val="4115204216"/>
              </p:ext>
            </p:extLst>
          </p:nvPr>
        </p:nvGraphicFramePr>
        <p:xfrm>
          <a:off x="636103" y="459861"/>
          <a:ext cx="10893287" cy="4660708"/>
        </p:xfrm>
        <a:graphic>
          <a:graphicData uri="http://schemas.openxmlformats.org/drawingml/2006/table">
            <a:tbl>
              <a:tblPr firstRow="1" firstCol="1" bandRow="1">
                <a:tableStyleId>{0E3FDE45-AF77-4B5C-9715-49D594BDF05E}</a:tableStyleId>
              </a:tblPr>
              <a:tblGrid>
                <a:gridCol w="805071">
                  <a:extLst>
                    <a:ext uri="{9D8B030D-6E8A-4147-A177-3AD203B41FA5}">
                      <a16:colId xmlns:a16="http://schemas.microsoft.com/office/drawing/2014/main" val="2155832451"/>
                    </a:ext>
                  </a:extLst>
                </a:gridCol>
                <a:gridCol w="10088216">
                  <a:extLst>
                    <a:ext uri="{9D8B030D-6E8A-4147-A177-3AD203B41FA5}">
                      <a16:colId xmlns:a16="http://schemas.microsoft.com/office/drawing/2014/main" val="1792896511"/>
                    </a:ext>
                  </a:extLst>
                </a:gridCol>
              </a:tblGrid>
              <a:tr h="124496">
                <a:tc>
                  <a:txBody>
                    <a:bodyPr/>
                    <a:lstStyle/>
                    <a:p>
                      <a:pP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S.NO.</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tc>
                  <a:txBody>
                    <a:bodyPr/>
                    <a:lstStyle/>
                    <a:p>
                      <a:pPr algn="ctr">
                        <a:lnSpc>
                          <a:spcPct val="107000"/>
                        </a:lnSpc>
                        <a:spcAft>
                          <a:spcPts val="800"/>
                        </a:spcAft>
                      </a:pPr>
                      <a:r>
                        <a:rPr lang="en-IN" sz="1400" kern="0">
                          <a:solidFill>
                            <a:schemeClr val="bg2"/>
                          </a:solidFill>
                          <a:effectLst/>
                          <a:latin typeface="Cambria" panose="02040503050406030204" pitchFamily="18" charset="0"/>
                          <a:ea typeface="Cambria" panose="02040503050406030204" pitchFamily="18" charset="0"/>
                        </a:rPr>
                        <a:t>Functions &amp; Description</a:t>
                      </a:r>
                      <a:endParaRPr lang="en-IN" sz="1400" kern="10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extLst>
                  <a:ext uri="{0D108BD9-81ED-4DB2-BD59-A6C34878D82A}">
                    <a16:rowId xmlns:a16="http://schemas.microsoft.com/office/drawing/2014/main" val="88935466"/>
                  </a:ext>
                </a:extLst>
              </a:tr>
              <a:tr h="309738">
                <a:tc>
                  <a:txBody>
                    <a:bodyPr/>
                    <a:lstStyle/>
                    <a:p>
                      <a:pPr algn="ct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1</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tc>
                  <a:txBody>
                    <a:bodyPr/>
                    <a:lstStyle/>
                    <a:p>
                      <a:pPr>
                        <a:lnSpc>
                          <a:spcPct val="107000"/>
                        </a:lnSpc>
                        <a:spcAft>
                          <a:spcPts val="800"/>
                        </a:spcAft>
                      </a:pPr>
                      <a:r>
                        <a:rPr lang="en-IN" sz="1400" u="sng" kern="0" dirty="0" err="1">
                          <a:solidFill>
                            <a:schemeClr val="bg2"/>
                          </a:solidFill>
                          <a:effectLst/>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CurrentTime</a:t>
                      </a:r>
                      <a:r>
                        <a:rPr lang="en-IN" sz="1400" u="sng" kern="0" dirty="0">
                          <a:solidFill>
                            <a:schemeClr val="bg2"/>
                          </a:solidFill>
                          <a:effectLst/>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a:t>
                      </a:r>
                      <a:r>
                        <a:rPr lang="en-IN" sz="1400" u="sng" kern="0" dirty="0">
                          <a:solidFill>
                            <a:schemeClr val="bg2"/>
                          </a:solidFill>
                          <a:effectLst/>
                          <a:latin typeface="Cambria" panose="02040503050406030204" pitchFamily="18" charset="0"/>
                          <a:ea typeface="Cambria" panose="02040503050406030204" pitchFamily="18" charset="0"/>
                        </a:rPr>
                        <a:t> :</a:t>
                      </a:r>
                      <a:r>
                        <a:rPr lang="en-IN" sz="1400" kern="0" dirty="0">
                          <a:solidFill>
                            <a:schemeClr val="bg2"/>
                          </a:solidFill>
                          <a:effectLst/>
                          <a:latin typeface="Cambria" panose="02040503050406030204" pitchFamily="18" charset="0"/>
                          <a:ea typeface="Cambria" panose="02040503050406030204" pitchFamily="18" charset="0"/>
                        </a:rPr>
                        <a:t>returns the date-time object of the current time.</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extLst>
                  <a:ext uri="{0D108BD9-81ED-4DB2-BD59-A6C34878D82A}">
                    <a16:rowId xmlns:a16="http://schemas.microsoft.com/office/drawing/2014/main" val="2887969371"/>
                  </a:ext>
                </a:extLst>
              </a:tr>
              <a:tr h="309738">
                <a:tc>
                  <a:txBody>
                    <a:bodyPr/>
                    <a:lstStyle/>
                    <a:p>
                      <a:pPr algn="ct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2</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tc>
                  <a:txBody>
                    <a:bodyPr/>
                    <a:lstStyle/>
                    <a:p>
                      <a:pPr>
                        <a:lnSpc>
                          <a:spcPct val="107000"/>
                        </a:lnSpc>
                        <a:spcAft>
                          <a:spcPts val="800"/>
                        </a:spcAft>
                      </a:pPr>
                      <a:r>
                        <a:rPr lang="en-IN" sz="1400" u="sng" kern="0" dirty="0" err="1">
                          <a:solidFill>
                            <a:schemeClr val="bg2"/>
                          </a:solidFill>
                          <a:effectLst/>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GetDay</a:t>
                      </a:r>
                      <a:r>
                        <a:rPr lang="en-IN" sz="1400" u="sng" kern="0" dirty="0">
                          <a:solidFill>
                            <a:schemeClr val="bg2"/>
                          </a:solidFill>
                          <a:effectLst/>
                          <a:latin typeface="Cambria" panose="02040503050406030204" pitchFamily="18" charset="0"/>
                          <a:ea typeface="Cambria" panose="02040503050406030204" pitchFamily="18" charset="0"/>
                          <a:hlinkClick r:id="rId4">
                            <a:extLst>
                              <a:ext uri="{A12FA001-AC4F-418D-AE19-62706E023703}">
                                <ahyp:hlinkClr xmlns:ahyp="http://schemas.microsoft.com/office/drawing/2018/hyperlinkcolor" val="tx"/>
                              </a:ext>
                            </a:extLst>
                          </a:hlinkClick>
                        </a:rPr>
                        <a:t>(datetime)</a:t>
                      </a:r>
                      <a:r>
                        <a:rPr lang="en-IN" sz="1400" u="sng" kern="0" dirty="0">
                          <a:solidFill>
                            <a:schemeClr val="bg2"/>
                          </a:solidFill>
                          <a:effectLst/>
                          <a:latin typeface="Cambria" panose="02040503050406030204" pitchFamily="18" charset="0"/>
                          <a:ea typeface="Cambria" panose="02040503050406030204" pitchFamily="18" charset="0"/>
                        </a:rPr>
                        <a:t> :</a:t>
                      </a:r>
                      <a:r>
                        <a:rPr lang="en-IN" sz="1400" kern="0" dirty="0">
                          <a:solidFill>
                            <a:schemeClr val="bg2"/>
                          </a:solidFill>
                          <a:effectLst/>
                          <a:latin typeface="Cambria" panose="02040503050406030204" pitchFamily="18" charset="0"/>
                          <a:ea typeface="Cambria" panose="02040503050406030204" pitchFamily="18" charset="0"/>
                        </a:rPr>
                        <a:t>Returns the day of a month from the date-time object.</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extLst>
                  <a:ext uri="{0D108BD9-81ED-4DB2-BD59-A6C34878D82A}">
                    <a16:rowId xmlns:a16="http://schemas.microsoft.com/office/drawing/2014/main" val="3678013797"/>
                  </a:ext>
                </a:extLst>
              </a:tr>
              <a:tr h="309738">
                <a:tc>
                  <a:txBody>
                    <a:bodyPr/>
                    <a:lstStyle/>
                    <a:p>
                      <a:pPr algn="ct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3</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tc>
                  <a:txBody>
                    <a:bodyPr/>
                    <a:lstStyle/>
                    <a:p>
                      <a:pPr>
                        <a:lnSpc>
                          <a:spcPct val="107000"/>
                        </a:lnSpc>
                        <a:spcAft>
                          <a:spcPts val="800"/>
                        </a:spcAft>
                      </a:pPr>
                      <a:r>
                        <a:rPr lang="en-IN" sz="1400" u="sng" kern="0" dirty="0" err="1">
                          <a:solidFill>
                            <a:schemeClr val="bg2"/>
                          </a:solidFill>
                          <a:effectLst/>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GetHour</a:t>
                      </a:r>
                      <a:r>
                        <a:rPr lang="en-IN" sz="1400" u="sng" kern="0" dirty="0">
                          <a:solidFill>
                            <a:schemeClr val="bg2"/>
                          </a:solidFill>
                          <a:effectLst/>
                          <a:latin typeface="Cambria" panose="02040503050406030204" pitchFamily="18" charset="0"/>
                          <a:ea typeface="Cambria" panose="02040503050406030204" pitchFamily="18" charset="0"/>
                          <a:hlinkClick r:id="rId5">
                            <a:extLst>
                              <a:ext uri="{A12FA001-AC4F-418D-AE19-62706E023703}">
                                <ahyp:hlinkClr xmlns:ahyp="http://schemas.microsoft.com/office/drawing/2018/hyperlinkcolor" val="tx"/>
                              </a:ext>
                            </a:extLst>
                          </a:hlinkClick>
                        </a:rPr>
                        <a:t>(datetime)</a:t>
                      </a:r>
                      <a:r>
                        <a:rPr lang="en-IN" sz="1400" u="sng" kern="0" dirty="0">
                          <a:solidFill>
                            <a:schemeClr val="bg2"/>
                          </a:solidFill>
                          <a:effectLst/>
                          <a:latin typeface="Cambria" panose="02040503050406030204" pitchFamily="18" charset="0"/>
                          <a:ea typeface="Cambria" panose="02040503050406030204" pitchFamily="18" charset="0"/>
                        </a:rPr>
                        <a:t> :</a:t>
                      </a:r>
                      <a:r>
                        <a:rPr lang="en-IN" sz="1400" kern="0" dirty="0">
                          <a:solidFill>
                            <a:schemeClr val="bg2"/>
                          </a:solidFill>
                          <a:effectLst/>
                          <a:latin typeface="Cambria" panose="02040503050406030204" pitchFamily="18" charset="0"/>
                          <a:ea typeface="Cambria" panose="02040503050406030204" pitchFamily="18" charset="0"/>
                        </a:rPr>
                        <a:t>Returns the hour of a day from the date-time object.</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extLst>
                  <a:ext uri="{0D108BD9-81ED-4DB2-BD59-A6C34878D82A}">
                    <a16:rowId xmlns:a16="http://schemas.microsoft.com/office/drawing/2014/main" val="1839397970"/>
                  </a:ext>
                </a:extLst>
              </a:tr>
              <a:tr h="309738">
                <a:tc>
                  <a:txBody>
                    <a:bodyPr/>
                    <a:lstStyle/>
                    <a:p>
                      <a:pPr algn="ct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4</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tc>
                  <a:txBody>
                    <a:bodyPr/>
                    <a:lstStyle/>
                    <a:p>
                      <a:pPr>
                        <a:lnSpc>
                          <a:spcPct val="107000"/>
                        </a:lnSpc>
                        <a:spcAft>
                          <a:spcPts val="800"/>
                        </a:spcAft>
                      </a:pPr>
                      <a:r>
                        <a:rPr lang="en-IN" sz="1400" u="sng" kern="0" dirty="0" err="1">
                          <a:solidFill>
                            <a:schemeClr val="bg2"/>
                          </a:solidFill>
                          <a:effectLst/>
                          <a:latin typeface="Cambria" panose="02040503050406030204" pitchFamily="18" charset="0"/>
                          <a:ea typeface="Cambria" panose="02040503050406030204" pitchFamily="18" charset="0"/>
                          <a:hlinkClick r:id="rId6">
                            <a:extLst>
                              <a:ext uri="{A12FA001-AC4F-418D-AE19-62706E023703}">
                                <ahyp:hlinkClr xmlns:ahyp="http://schemas.microsoft.com/office/drawing/2018/hyperlinkcolor" val="tx"/>
                              </a:ext>
                            </a:extLst>
                          </a:hlinkClick>
                        </a:rPr>
                        <a:t>GetMonth</a:t>
                      </a:r>
                      <a:r>
                        <a:rPr lang="en-IN" sz="1400" u="sng" kern="0" dirty="0">
                          <a:solidFill>
                            <a:schemeClr val="bg2"/>
                          </a:solidFill>
                          <a:effectLst/>
                          <a:latin typeface="Cambria" panose="02040503050406030204" pitchFamily="18" charset="0"/>
                          <a:ea typeface="Cambria" panose="02040503050406030204" pitchFamily="18" charset="0"/>
                          <a:hlinkClick r:id="rId6">
                            <a:extLst>
                              <a:ext uri="{A12FA001-AC4F-418D-AE19-62706E023703}">
                                <ahyp:hlinkClr xmlns:ahyp="http://schemas.microsoft.com/office/drawing/2018/hyperlinkcolor" val="tx"/>
                              </a:ext>
                            </a:extLst>
                          </a:hlinkClick>
                        </a:rPr>
                        <a:t>(datetime)</a:t>
                      </a:r>
                      <a:r>
                        <a:rPr lang="en-IN" sz="1400" u="sng" kern="0" dirty="0">
                          <a:solidFill>
                            <a:schemeClr val="bg2"/>
                          </a:solidFill>
                          <a:effectLst/>
                          <a:latin typeface="Cambria" panose="02040503050406030204" pitchFamily="18" charset="0"/>
                          <a:ea typeface="Cambria" panose="02040503050406030204" pitchFamily="18" charset="0"/>
                        </a:rPr>
                        <a:t> </a:t>
                      </a:r>
                      <a:r>
                        <a:rPr lang="en-IN" sz="1400" kern="0" dirty="0">
                          <a:solidFill>
                            <a:schemeClr val="bg2"/>
                          </a:solidFill>
                          <a:effectLst/>
                          <a:latin typeface="Cambria" panose="02040503050406030204" pitchFamily="18" charset="0"/>
                          <a:ea typeface="Cambria" panose="02040503050406030204" pitchFamily="18" charset="0"/>
                        </a:rPr>
                        <a:t>Returns the month of a year from the date-time object.</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extLst>
                  <a:ext uri="{0D108BD9-81ED-4DB2-BD59-A6C34878D82A}">
                    <a16:rowId xmlns:a16="http://schemas.microsoft.com/office/drawing/2014/main" val="2465046875"/>
                  </a:ext>
                </a:extLst>
              </a:tr>
              <a:tr h="309738">
                <a:tc>
                  <a:txBody>
                    <a:bodyPr/>
                    <a:lstStyle/>
                    <a:p>
                      <a:pPr algn="ct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5</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tc>
                  <a:txBody>
                    <a:bodyPr/>
                    <a:lstStyle/>
                    <a:p>
                      <a:pPr>
                        <a:lnSpc>
                          <a:spcPct val="107000"/>
                        </a:lnSpc>
                        <a:spcAft>
                          <a:spcPts val="800"/>
                        </a:spcAft>
                      </a:pPr>
                      <a:r>
                        <a:rPr lang="en-IN" sz="1400" u="sng" kern="0" dirty="0" err="1">
                          <a:solidFill>
                            <a:schemeClr val="bg2"/>
                          </a:solidFill>
                          <a:effectLst/>
                          <a:latin typeface="Cambria" panose="02040503050406030204" pitchFamily="18" charset="0"/>
                          <a:ea typeface="Cambria" panose="02040503050406030204" pitchFamily="18" charset="0"/>
                          <a:hlinkClick r:id="rId7">
                            <a:extLst>
                              <a:ext uri="{A12FA001-AC4F-418D-AE19-62706E023703}">
                                <ahyp:hlinkClr xmlns:ahyp="http://schemas.microsoft.com/office/drawing/2018/hyperlinkcolor" val="tx"/>
                              </a:ext>
                            </a:extLst>
                          </a:hlinkClick>
                        </a:rPr>
                        <a:t>GetSecond</a:t>
                      </a:r>
                      <a:r>
                        <a:rPr lang="en-IN" sz="1400" u="sng" kern="0" dirty="0">
                          <a:solidFill>
                            <a:schemeClr val="bg2"/>
                          </a:solidFill>
                          <a:effectLst/>
                          <a:latin typeface="Cambria" panose="02040503050406030204" pitchFamily="18" charset="0"/>
                          <a:ea typeface="Cambria" panose="02040503050406030204" pitchFamily="18" charset="0"/>
                          <a:hlinkClick r:id="rId7">
                            <a:extLst>
                              <a:ext uri="{A12FA001-AC4F-418D-AE19-62706E023703}">
                                <ahyp:hlinkClr xmlns:ahyp="http://schemas.microsoft.com/office/drawing/2018/hyperlinkcolor" val="tx"/>
                              </a:ext>
                            </a:extLst>
                          </a:hlinkClick>
                        </a:rPr>
                        <a:t>(datetime)</a:t>
                      </a:r>
                      <a:r>
                        <a:rPr lang="en-IN" sz="1400" u="sng" kern="0" dirty="0">
                          <a:solidFill>
                            <a:schemeClr val="bg2"/>
                          </a:solidFill>
                          <a:effectLst/>
                          <a:latin typeface="Cambria" panose="02040503050406030204" pitchFamily="18" charset="0"/>
                          <a:ea typeface="Cambria" panose="02040503050406030204" pitchFamily="18" charset="0"/>
                        </a:rPr>
                        <a:t> :</a:t>
                      </a:r>
                      <a:r>
                        <a:rPr lang="en-IN" sz="1400" kern="0" dirty="0">
                          <a:solidFill>
                            <a:schemeClr val="bg2"/>
                          </a:solidFill>
                          <a:effectLst/>
                          <a:latin typeface="Cambria" panose="02040503050406030204" pitchFamily="18" charset="0"/>
                          <a:ea typeface="Cambria" panose="02040503050406030204" pitchFamily="18" charset="0"/>
                        </a:rPr>
                        <a:t>Returns the second of a minute from the date-time object.</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extLst>
                  <a:ext uri="{0D108BD9-81ED-4DB2-BD59-A6C34878D82A}">
                    <a16:rowId xmlns:a16="http://schemas.microsoft.com/office/drawing/2014/main" val="1944233404"/>
                  </a:ext>
                </a:extLst>
              </a:tr>
              <a:tr h="309738">
                <a:tc>
                  <a:txBody>
                    <a:bodyPr/>
                    <a:lstStyle/>
                    <a:p>
                      <a:pPr algn="ct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6</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tc>
                  <a:txBody>
                    <a:bodyPr/>
                    <a:lstStyle/>
                    <a:p>
                      <a:pPr>
                        <a:lnSpc>
                          <a:spcPct val="107000"/>
                        </a:lnSpc>
                        <a:spcAft>
                          <a:spcPts val="800"/>
                        </a:spcAft>
                      </a:pPr>
                      <a:r>
                        <a:rPr lang="en-IN" sz="1400" u="sng" kern="0" dirty="0" err="1">
                          <a:solidFill>
                            <a:schemeClr val="bg2"/>
                          </a:solidFill>
                          <a:effectLst/>
                          <a:latin typeface="Cambria" panose="02040503050406030204" pitchFamily="18" charset="0"/>
                          <a:ea typeface="Cambria" panose="02040503050406030204" pitchFamily="18" charset="0"/>
                          <a:hlinkClick r:id="rId8">
                            <a:extLst>
                              <a:ext uri="{A12FA001-AC4F-418D-AE19-62706E023703}">
                                <ahyp:hlinkClr xmlns:ahyp="http://schemas.microsoft.com/office/drawing/2018/hyperlinkcolor" val="tx"/>
                              </a:ext>
                            </a:extLst>
                          </a:hlinkClick>
                        </a:rPr>
                        <a:t>GetWeek</a:t>
                      </a:r>
                      <a:r>
                        <a:rPr lang="en-IN" sz="1400" u="sng" kern="0" dirty="0">
                          <a:solidFill>
                            <a:schemeClr val="bg2"/>
                          </a:solidFill>
                          <a:effectLst/>
                          <a:latin typeface="Cambria" panose="02040503050406030204" pitchFamily="18" charset="0"/>
                          <a:ea typeface="Cambria" panose="02040503050406030204" pitchFamily="18" charset="0"/>
                          <a:hlinkClick r:id="rId8">
                            <a:extLst>
                              <a:ext uri="{A12FA001-AC4F-418D-AE19-62706E023703}">
                                <ahyp:hlinkClr xmlns:ahyp="http://schemas.microsoft.com/office/drawing/2018/hyperlinkcolor" val="tx"/>
                              </a:ext>
                            </a:extLst>
                          </a:hlinkClick>
                        </a:rPr>
                        <a:t>(datetime)</a:t>
                      </a:r>
                      <a:r>
                        <a:rPr lang="en-IN" sz="1400" u="sng" kern="0" dirty="0">
                          <a:solidFill>
                            <a:schemeClr val="bg2"/>
                          </a:solidFill>
                          <a:effectLst/>
                          <a:latin typeface="Cambria" panose="02040503050406030204" pitchFamily="18" charset="0"/>
                          <a:ea typeface="Cambria" panose="02040503050406030204" pitchFamily="18" charset="0"/>
                        </a:rPr>
                        <a:t> :</a:t>
                      </a:r>
                      <a:r>
                        <a:rPr lang="en-IN" sz="1400" kern="0" dirty="0">
                          <a:solidFill>
                            <a:schemeClr val="bg2"/>
                          </a:solidFill>
                          <a:effectLst/>
                          <a:latin typeface="Cambria" panose="02040503050406030204" pitchFamily="18" charset="0"/>
                          <a:ea typeface="Cambria" panose="02040503050406030204" pitchFamily="18" charset="0"/>
                        </a:rPr>
                        <a:t>Returns the week of a year from the date-time object.</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extLst>
                  <a:ext uri="{0D108BD9-81ED-4DB2-BD59-A6C34878D82A}">
                    <a16:rowId xmlns:a16="http://schemas.microsoft.com/office/drawing/2014/main" val="2533777363"/>
                  </a:ext>
                </a:extLst>
              </a:tr>
              <a:tr h="385277">
                <a:tc>
                  <a:txBody>
                    <a:bodyPr/>
                    <a:lstStyle/>
                    <a:p>
                      <a:pPr algn="ct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7</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tc>
                  <a:txBody>
                    <a:bodyPr/>
                    <a:lstStyle/>
                    <a:p>
                      <a:pPr>
                        <a:lnSpc>
                          <a:spcPct val="107000"/>
                        </a:lnSpc>
                        <a:spcAft>
                          <a:spcPts val="800"/>
                        </a:spcAft>
                      </a:pPr>
                      <a:r>
                        <a:rPr lang="en-IN" sz="1400" u="sng" kern="0" dirty="0" err="1">
                          <a:solidFill>
                            <a:schemeClr val="bg2"/>
                          </a:solidFill>
                          <a:effectLst/>
                          <a:latin typeface="Cambria" panose="02040503050406030204" pitchFamily="18" charset="0"/>
                          <a:ea typeface="Cambria" panose="02040503050406030204" pitchFamily="18" charset="0"/>
                          <a:hlinkClick r:id="rId9">
                            <a:extLst>
                              <a:ext uri="{A12FA001-AC4F-418D-AE19-62706E023703}">
                                <ahyp:hlinkClr xmlns:ahyp="http://schemas.microsoft.com/office/drawing/2018/hyperlinkcolor" val="tx"/>
                              </a:ext>
                            </a:extLst>
                          </a:hlinkClick>
                        </a:rPr>
                        <a:t>DaysBetween</a:t>
                      </a:r>
                      <a:r>
                        <a:rPr lang="en-IN" sz="1400" u="sng" kern="0" dirty="0">
                          <a:solidFill>
                            <a:schemeClr val="bg2"/>
                          </a:solidFill>
                          <a:effectLst/>
                          <a:latin typeface="Cambria" panose="02040503050406030204" pitchFamily="18" charset="0"/>
                          <a:ea typeface="Cambria" panose="02040503050406030204" pitchFamily="18" charset="0"/>
                          <a:hlinkClick r:id="rId9">
                            <a:extLst>
                              <a:ext uri="{A12FA001-AC4F-418D-AE19-62706E023703}">
                                <ahyp:hlinkClr xmlns:ahyp="http://schemas.microsoft.com/office/drawing/2018/hyperlinkcolor" val="tx"/>
                              </a:ext>
                            </a:extLst>
                          </a:hlinkClick>
                        </a:rPr>
                        <a:t>(datetime1, datetime2)</a:t>
                      </a:r>
                      <a:r>
                        <a:rPr lang="en-IN" sz="1400" u="sng" kern="0" dirty="0">
                          <a:solidFill>
                            <a:schemeClr val="bg2"/>
                          </a:solidFill>
                          <a:effectLst/>
                          <a:latin typeface="Cambria" panose="02040503050406030204" pitchFamily="18" charset="0"/>
                          <a:ea typeface="Cambria" panose="02040503050406030204" pitchFamily="18" charset="0"/>
                        </a:rPr>
                        <a:t> :</a:t>
                      </a:r>
                      <a:r>
                        <a:rPr lang="en-IN" sz="1400" kern="0" dirty="0">
                          <a:solidFill>
                            <a:schemeClr val="bg2"/>
                          </a:solidFill>
                          <a:effectLst/>
                          <a:latin typeface="Cambria" panose="02040503050406030204" pitchFamily="18" charset="0"/>
                          <a:ea typeface="Cambria" panose="02040503050406030204" pitchFamily="18" charset="0"/>
                        </a:rPr>
                        <a:t>Returns the number of days between the two date-time objects.</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extLst>
                  <a:ext uri="{0D108BD9-81ED-4DB2-BD59-A6C34878D82A}">
                    <a16:rowId xmlns:a16="http://schemas.microsoft.com/office/drawing/2014/main" val="1037073812"/>
                  </a:ext>
                </a:extLst>
              </a:tr>
              <a:tr h="385277">
                <a:tc>
                  <a:txBody>
                    <a:bodyPr/>
                    <a:lstStyle/>
                    <a:p>
                      <a:pPr algn="ct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8</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tc>
                  <a:txBody>
                    <a:bodyPr/>
                    <a:lstStyle/>
                    <a:p>
                      <a:pPr>
                        <a:lnSpc>
                          <a:spcPct val="107000"/>
                        </a:lnSpc>
                        <a:spcAft>
                          <a:spcPts val="800"/>
                        </a:spcAft>
                      </a:pPr>
                      <a:r>
                        <a:rPr lang="en-IN" sz="1400" u="sng" kern="0" dirty="0" err="1">
                          <a:solidFill>
                            <a:schemeClr val="bg2"/>
                          </a:solidFill>
                          <a:effectLst/>
                          <a:latin typeface="Cambria" panose="02040503050406030204" pitchFamily="18" charset="0"/>
                          <a:ea typeface="Cambria" panose="02040503050406030204" pitchFamily="18" charset="0"/>
                          <a:hlinkClick r:id="rId10">
                            <a:extLst>
                              <a:ext uri="{A12FA001-AC4F-418D-AE19-62706E023703}">
                                <ahyp:hlinkClr xmlns:ahyp="http://schemas.microsoft.com/office/drawing/2018/hyperlinkcolor" val="tx"/>
                              </a:ext>
                            </a:extLst>
                          </a:hlinkClick>
                        </a:rPr>
                        <a:t>HoursBetween</a:t>
                      </a:r>
                      <a:r>
                        <a:rPr lang="en-IN" sz="1400" u="sng" kern="0" dirty="0">
                          <a:solidFill>
                            <a:schemeClr val="bg2"/>
                          </a:solidFill>
                          <a:effectLst/>
                          <a:latin typeface="Cambria" panose="02040503050406030204" pitchFamily="18" charset="0"/>
                          <a:ea typeface="Cambria" panose="02040503050406030204" pitchFamily="18" charset="0"/>
                          <a:hlinkClick r:id="rId10">
                            <a:extLst>
                              <a:ext uri="{A12FA001-AC4F-418D-AE19-62706E023703}">
                                <ahyp:hlinkClr xmlns:ahyp="http://schemas.microsoft.com/office/drawing/2018/hyperlinkcolor" val="tx"/>
                              </a:ext>
                            </a:extLst>
                          </a:hlinkClick>
                        </a:rPr>
                        <a:t>(datetime1, datetime2)</a:t>
                      </a:r>
                      <a:r>
                        <a:rPr lang="en-IN" sz="1400" u="sng" kern="0" dirty="0">
                          <a:solidFill>
                            <a:schemeClr val="bg2"/>
                          </a:solidFill>
                          <a:effectLst/>
                          <a:latin typeface="Cambria" panose="02040503050406030204" pitchFamily="18" charset="0"/>
                          <a:ea typeface="Cambria" panose="02040503050406030204" pitchFamily="18" charset="0"/>
                        </a:rPr>
                        <a:t> :</a:t>
                      </a:r>
                      <a:r>
                        <a:rPr lang="en-IN" sz="1400" kern="0" dirty="0">
                          <a:solidFill>
                            <a:schemeClr val="bg2"/>
                          </a:solidFill>
                          <a:effectLst/>
                          <a:latin typeface="Cambria" panose="02040503050406030204" pitchFamily="18" charset="0"/>
                          <a:ea typeface="Cambria" panose="02040503050406030204" pitchFamily="18" charset="0"/>
                        </a:rPr>
                        <a:t>Returns the number of hours between two date-time objects.</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extLst>
                  <a:ext uri="{0D108BD9-81ED-4DB2-BD59-A6C34878D82A}">
                    <a16:rowId xmlns:a16="http://schemas.microsoft.com/office/drawing/2014/main" val="1863126295"/>
                  </a:ext>
                </a:extLst>
              </a:tr>
              <a:tr h="460816">
                <a:tc>
                  <a:txBody>
                    <a:bodyPr/>
                    <a:lstStyle/>
                    <a:p>
                      <a:pPr algn="ct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9</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tc>
                  <a:txBody>
                    <a:bodyPr/>
                    <a:lstStyle/>
                    <a:p>
                      <a:pPr>
                        <a:lnSpc>
                          <a:spcPct val="107000"/>
                        </a:lnSpc>
                        <a:spcAft>
                          <a:spcPts val="800"/>
                        </a:spcAft>
                      </a:pPr>
                      <a:r>
                        <a:rPr lang="en-IN" sz="1400" u="sng" kern="0" dirty="0" err="1">
                          <a:solidFill>
                            <a:schemeClr val="bg2"/>
                          </a:solidFill>
                          <a:effectLst/>
                          <a:latin typeface="Cambria" panose="02040503050406030204" pitchFamily="18" charset="0"/>
                          <a:ea typeface="Cambria" panose="02040503050406030204" pitchFamily="18" charset="0"/>
                          <a:hlinkClick r:id="rId11">
                            <a:extLst>
                              <a:ext uri="{A12FA001-AC4F-418D-AE19-62706E023703}">
                                <ahyp:hlinkClr xmlns:ahyp="http://schemas.microsoft.com/office/drawing/2018/hyperlinkcolor" val="tx"/>
                              </a:ext>
                            </a:extLst>
                          </a:hlinkClick>
                        </a:rPr>
                        <a:t>MonthsBetween</a:t>
                      </a:r>
                      <a:r>
                        <a:rPr lang="en-IN" sz="1400" u="sng" kern="0" dirty="0">
                          <a:solidFill>
                            <a:schemeClr val="bg2"/>
                          </a:solidFill>
                          <a:effectLst/>
                          <a:latin typeface="Cambria" panose="02040503050406030204" pitchFamily="18" charset="0"/>
                          <a:ea typeface="Cambria" panose="02040503050406030204" pitchFamily="18" charset="0"/>
                          <a:hlinkClick r:id="rId11">
                            <a:extLst>
                              <a:ext uri="{A12FA001-AC4F-418D-AE19-62706E023703}">
                                <ahyp:hlinkClr xmlns:ahyp="http://schemas.microsoft.com/office/drawing/2018/hyperlinkcolor" val="tx"/>
                              </a:ext>
                            </a:extLst>
                          </a:hlinkClick>
                        </a:rPr>
                        <a:t>(datetime1, datetime2)</a:t>
                      </a:r>
                      <a:r>
                        <a:rPr lang="en-IN" sz="1400" u="sng" kern="0" dirty="0">
                          <a:solidFill>
                            <a:schemeClr val="bg2"/>
                          </a:solidFill>
                          <a:effectLst/>
                          <a:latin typeface="Cambria" panose="02040503050406030204" pitchFamily="18" charset="0"/>
                          <a:ea typeface="Cambria" panose="02040503050406030204" pitchFamily="18" charset="0"/>
                        </a:rPr>
                        <a:t> :</a:t>
                      </a:r>
                      <a:r>
                        <a:rPr lang="en-IN" sz="1400" kern="0" dirty="0">
                          <a:solidFill>
                            <a:schemeClr val="bg2"/>
                          </a:solidFill>
                          <a:effectLst/>
                          <a:latin typeface="Cambria" panose="02040503050406030204" pitchFamily="18" charset="0"/>
                          <a:ea typeface="Cambria" panose="02040503050406030204" pitchFamily="18" charset="0"/>
                        </a:rPr>
                        <a:t>Returns the number of months between two date-time objects.</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extLst>
                  <a:ext uri="{0D108BD9-81ED-4DB2-BD59-A6C34878D82A}">
                    <a16:rowId xmlns:a16="http://schemas.microsoft.com/office/drawing/2014/main" val="75025410"/>
                  </a:ext>
                </a:extLst>
              </a:tr>
              <a:tr h="460816">
                <a:tc>
                  <a:txBody>
                    <a:bodyPr/>
                    <a:lstStyle/>
                    <a:p>
                      <a:pPr algn="ct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10</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tc>
                  <a:txBody>
                    <a:bodyPr/>
                    <a:lstStyle/>
                    <a:p>
                      <a:pPr>
                        <a:lnSpc>
                          <a:spcPct val="107000"/>
                        </a:lnSpc>
                        <a:spcAft>
                          <a:spcPts val="800"/>
                        </a:spcAft>
                      </a:pPr>
                      <a:r>
                        <a:rPr lang="en-IN" sz="1400" u="sng" kern="0" dirty="0" err="1">
                          <a:solidFill>
                            <a:schemeClr val="bg2"/>
                          </a:solidFill>
                          <a:effectLst/>
                          <a:latin typeface="Cambria" panose="02040503050406030204" pitchFamily="18" charset="0"/>
                          <a:ea typeface="Cambria" panose="02040503050406030204" pitchFamily="18" charset="0"/>
                          <a:hlinkClick r:id="rId12">
                            <a:extLst>
                              <a:ext uri="{A12FA001-AC4F-418D-AE19-62706E023703}">
                                <ahyp:hlinkClr xmlns:ahyp="http://schemas.microsoft.com/office/drawing/2018/hyperlinkcolor" val="tx"/>
                              </a:ext>
                            </a:extLst>
                          </a:hlinkClick>
                        </a:rPr>
                        <a:t>SecondsBetween</a:t>
                      </a:r>
                      <a:r>
                        <a:rPr lang="en-IN" sz="1400" u="sng" kern="0" dirty="0">
                          <a:solidFill>
                            <a:schemeClr val="bg2"/>
                          </a:solidFill>
                          <a:effectLst/>
                          <a:latin typeface="Cambria" panose="02040503050406030204" pitchFamily="18" charset="0"/>
                          <a:ea typeface="Cambria" panose="02040503050406030204" pitchFamily="18" charset="0"/>
                          <a:hlinkClick r:id="rId12">
                            <a:extLst>
                              <a:ext uri="{A12FA001-AC4F-418D-AE19-62706E023703}">
                                <ahyp:hlinkClr xmlns:ahyp="http://schemas.microsoft.com/office/drawing/2018/hyperlinkcolor" val="tx"/>
                              </a:ext>
                            </a:extLst>
                          </a:hlinkClick>
                        </a:rPr>
                        <a:t>(datetime1, datetime2)</a:t>
                      </a:r>
                      <a:r>
                        <a:rPr lang="en-IN" sz="1400" u="sng" kern="0" dirty="0">
                          <a:solidFill>
                            <a:schemeClr val="bg2"/>
                          </a:solidFill>
                          <a:effectLst/>
                          <a:latin typeface="Cambria" panose="02040503050406030204" pitchFamily="18" charset="0"/>
                          <a:ea typeface="Cambria" panose="02040503050406030204" pitchFamily="18" charset="0"/>
                        </a:rPr>
                        <a:t> :</a:t>
                      </a:r>
                      <a:r>
                        <a:rPr lang="en-IN" sz="1400" kern="0" dirty="0">
                          <a:solidFill>
                            <a:schemeClr val="bg2"/>
                          </a:solidFill>
                          <a:effectLst/>
                          <a:latin typeface="Cambria" panose="02040503050406030204" pitchFamily="18" charset="0"/>
                          <a:ea typeface="Cambria" panose="02040503050406030204" pitchFamily="18" charset="0"/>
                        </a:rPr>
                        <a:t>Returns the number of seconds between two date-time objects.</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extLst>
                  <a:ext uri="{0D108BD9-81ED-4DB2-BD59-A6C34878D82A}">
                    <a16:rowId xmlns:a16="http://schemas.microsoft.com/office/drawing/2014/main" val="204895621"/>
                  </a:ext>
                </a:extLst>
              </a:tr>
              <a:tr h="460816">
                <a:tc>
                  <a:txBody>
                    <a:bodyPr/>
                    <a:lstStyle/>
                    <a:p>
                      <a:pPr algn="ct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11</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tc>
                  <a:txBody>
                    <a:bodyPr/>
                    <a:lstStyle/>
                    <a:p>
                      <a:pPr>
                        <a:lnSpc>
                          <a:spcPct val="107000"/>
                        </a:lnSpc>
                        <a:spcAft>
                          <a:spcPts val="800"/>
                        </a:spcAft>
                      </a:pPr>
                      <a:r>
                        <a:rPr lang="en-IN" sz="1400" u="sng" kern="0" dirty="0" err="1">
                          <a:solidFill>
                            <a:schemeClr val="bg2"/>
                          </a:solidFill>
                          <a:effectLst/>
                          <a:latin typeface="Cambria" panose="02040503050406030204" pitchFamily="18" charset="0"/>
                          <a:ea typeface="Cambria" panose="02040503050406030204" pitchFamily="18" charset="0"/>
                          <a:hlinkClick r:id="rId13">
                            <a:extLst>
                              <a:ext uri="{A12FA001-AC4F-418D-AE19-62706E023703}">
                                <ahyp:hlinkClr xmlns:ahyp="http://schemas.microsoft.com/office/drawing/2018/hyperlinkcolor" val="tx"/>
                              </a:ext>
                            </a:extLst>
                          </a:hlinkClick>
                        </a:rPr>
                        <a:t>WeeksBetween</a:t>
                      </a:r>
                      <a:r>
                        <a:rPr lang="en-IN" sz="1400" u="sng" kern="0" dirty="0">
                          <a:solidFill>
                            <a:schemeClr val="bg2"/>
                          </a:solidFill>
                          <a:effectLst/>
                          <a:latin typeface="Cambria" panose="02040503050406030204" pitchFamily="18" charset="0"/>
                          <a:ea typeface="Cambria" panose="02040503050406030204" pitchFamily="18" charset="0"/>
                          <a:hlinkClick r:id="rId13">
                            <a:extLst>
                              <a:ext uri="{A12FA001-AC4F-418D-AE19-62706E023703}">
                                <ahyp:hlinkClr xmlns:ahyp="http://schemas.microsoft.com/office/drawing/2018/hyperlinkcolor" val="tx"/>
                              </a:ext>
                            </a:extLst>
                          </a:hlinkClick>
                        </a:rPr>
                        <a:t>(datetime1, datetime2)</a:t>
                      </a:r>
                      <a:r>
                        <a:rPr lang="en-IN" sz="1400" u="sng" kern="0" dirty="0">
                          <a:solidFill>
                            <a:schemeClr val="bg2"/>
                          </a:solidFill>
                          <a:effectLst/>
                          <a:latin typeface="Cambria" panose="02040503050406030204" pitchFamily="18" charset="0"/>
                          <a:ea typeface="Cambria" panose="02040503050406030204" pitchFamily="18" charset="0"/>
                        </a:rPr>
                        <a:t> :</a:t>
                      </a:r>
                      <a:r>
                        <a:rPr lang="en-IN" sz="1400" kern="0" dirty="0">
                          <a:solidFill>
                            <a:schemeClr val="bg2"/>
                          </a:solidFill>
                          <a:effectLst/>
                          <a:latin typeface="Cambria" panose="02040503050406030204" pitchFamily="18" charset="0"/>
                          <a:ea typeface="Cambria" panose="02040503050406030204" pitchFamily="18" charset="0"/>
                        </a:rPr>
                        <a:t>Returns the number of weeks between two date-time objects.</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extLst>
                  <a:ext uri="{0D108BD9-81ED-4DB2-BD59-A6C34878D82A}">
                    <a16:rowId xmlns:a16="http://schemas.microsoft.com/office/drawing/2014/main" val="2295402581"/>
                  </a:ext>
                </a:extLst>
              </a:tr>
              <a:tr h="385277">
                <a:tc>
                  <a:txBody>
                    <a:bodyPr/>
                    <a:lstStyle/>
                    <a:p>
                      <a:pPr algn="ctr">
                        <a:lnSpc>
                          <a:spcPct val="107000"/>
                        </a:lnSpc>
                        <a:spcAft>
                          <a:spcPts val="800"/>
                        </a:spcAft>
                      </a:pPr>
                      <a:r>
                        <a:rPr lang="en-IN" sz="1400" kern="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rPr>
                        <a:t>12</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tc>
                  <a:txBody>
                    <a:bodyPr/>
                    <a:lstStyle/>
                    <a:p>
                      <a:pPr>
                        <a:lnSpc>
                          <a:spcPct val="107000"/>
                        </a:lnSpc>
                        <a:spcAft>
                          <a:spcPts val="800"/>
                        </a:spcAft>
                      </a:pPr>
                      <a:r>
                        <a:rPr lang="en-IN" sz="1400" u="sng" kern="0" dirty="0" err="1">
                          <a:solidFill>
                            <a:srgbClr val="3D4594"/>
                          </a:solidFill>
                          <a:effectLst/>
                          <a:latin typeface="Cambria" panose="02040503050406030204" pitchFamily="18" charset="0"/>
                          <a:ea typeface="Cambria" panose="02040503050406030204" pitchFamily="18" charset="0"/>
                          <a:hlinkClick r:id="rId14">
                            <a:extLst>
                              <a:ext uri="{A12FA001-AC4F-418D-AE19-62706E023703}">
                                <ahyp:hlinkClr xmlns:ahyp="http://schemas.microsoft.com/office/drawing/2018/hyperlinkcolor" val="tx"/>
                              </a:ext>
                            </a:extLst>
                          </a:hlinkClick>
                        </a:rPr>
                        <a:t>YearsBetween</a:t>
                      </a:r>
                      <a:r>
                        <a:rPr lang="en-IN" sz="1400" u="sng" kern="0" dirty="0">
                          <a:solidFill>
                            <a:schemeClr val="bg2"/>
                          </a:solidFill>
                          <a:effectLst/>
                          <a:latin typeface="Cambria" panose="02040503050406030204" pitchFamily="18" charset="0"/>
                          <a:ea typeface="Cambria" panose="02040503050406030204" pitchFamily="18" charset="0"/>
                          <a:hlinkClick r:id="rId14">
                            <a:extLst>
                              <a:ext uri="{A12FA001-AC4F-418D-AE19-62706E023703}">
                                <ahyp:hlinkClr xmlns:ahyp="http://schemas.microsoft.com/office/drawing/2018/hyperlinkcolor" val="tx"/>
                              </a:ext>
                            </a:extLst>
                          </a:hlinkClick>
                        </a:rPr>
                        <a:t>(datetime1, datetime2)</a:t>
                      </a:r>
                      <a:r>
                        <a:rPr lang="en-IN" sz="1400" u="sng" kern="0" dirty="0">
                          <a:solidFill>
                            <a:schemeClr val="bg2"/>
                          </a:solidFill>
                          <a:effectLst/>
                          <a:latin typeface="Cambria" panose="02040503050406030204" pitchFamily="18" charset="0"/>
                          <a:ea typeface="Cambria" panose="02040503050406030204" pitchFamily="18" charset="0"/>
                        </a:rPr>
                        <a:t>: </a:t>
                      </a:r>
                      <a:r>
                        <a:rPr lang="en-IN" sz="1400" kern="0" dirty="0">
                          <a:solidFill>
                            <a:schemeClr val="bg2"/>
                          </a:solidFill>
                          <a:effectLst/>
                          <a:latin typeface="Cambria" panose="02040503050406030204" pitchFamily="18" charset="0"/>
                          <a:ea typeface="Cambria" panose="02040503050406030204" pitchFamily="18" charset="0"/>
                        </a:rPr>
                        <a:t>Returns the number of years between two date-time objects.</a:t>
                      </a:r>
                      <a:endParaRPr lang="en-IN" sz="1400" kern="100" dirty="0">
                        <a:solidFill>
                          <a:schemeClr val="bg2"/>
                        </a:solidFill>
                        <a:effectLst/>
                        <a:latin typeface="Cambria" panose="02040503050406030204" pitchFamily="18" charset="0"/>
                        <a:ea typeface="Cambria" panose="02040503050406030204" pitchFamily="18" charset="0"/>
                        <a:cs typeface="Times New Roman" panose="02020603050405020304" pitchFamily="18" charset="0"/>
                      </a:endParaRPr>
                    </a:p>
                  </a:txBody>
                  <a:tcPr marL="26146" marR="26146" marT="26146" marB="26146" anchor="ctr"/>
                </a:tc>
                <a:extLst>
                  <a:ext uri="{0D108BD9-81ED-4DB2-BD59-A6C34878D82A}">
                    <a16:rowId xmlns:a16="http://schemas.microsoft.com/office/drawing/2014/main" val="2790100002"/>
                  </a:ext>
                </a:extLst>
              </a:tr>
            </a:tbl>
          </a:graphicData>
        </a:graphic>
      </p:graphicFrame>
    </p:spTree>
    <p:extLst>
      <p:ext uri="{BB962C8B-B14F-4D97-AF65-F5344CB8AC3E}">
        <p14:creationId xmlns:p14="http://schemas.microsoft.com/office/powerpoint/2010/main" val="28863142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id="{19B45343-353D-A5AC-2EB5-7046A4221892}"/>
              </a:ext>
            </a:extLst>
          </p:cNvPr>
          <p:cNvSpPr txBox="1"/>
          <p:nvPr/>
        </p:nvSpPr>
        <p:spPr>
          <a:xfrm>
            <a:off x="486383" y="1021404"/>
            <a:ext cx="11196536" cy="456472"/>
          </a:xfrm>
          <a:prstGeom prst="rect">
            <a:avLst/>
          </a:prstGeom>
          <a:noFill/>
        </p:spPr>
        <p:txBody>
          <a:bodyPr wrap="square" rtlCol="0">
            <a:spAutoFit/>
          </a:bodyPr>
          <a:lstStyle/>
          <a:p>
            <a:pPr algn="just">
              <a:lnSpc>
                <a:spcPct val="150000"/>
              </a:lnSpc>
            </a:pPr>
            <a:endParaRPr lang="en-IN"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A829CCAC-2D7F-033E-4797-B97659041337}"/>
              </a:ext>
            </a:extLst>
          </p:cNvPr>
          <p:cNvSpPr txBox="1"/>
          <p:nvPr/>
        </p:nvSpPr>
        <p:spPr>
          <a:xfrm>
            <a:off x="7777424" y="783771"/>
            <a:ext cx="3905494" cy="369332"/>
          </a:xfrm>
          <a:prstGeom prst="rect">
            <a:avLst/>
          </a:prstGeom>
          <a:noFill/>
        </p:spPr>
        <p:txBody>
          <a:bodyPr wrap="square" rtlCol="0">
            <a:spAutoFit/>
          </a:bodyPr>
          <a:lstStyle/>
          <a:p>
            <a:r>
              <a:rPr lang="en-IN" dirty="0"/>
              <a:t>Filtered </a:t>
            </a:r>
          </a:p>
        </p:txBody>
      </p:sp>
      <p:cxnSp>
        <p:nvCxnSpPr>
          <p:cNvPr id="11" name="Straight Arrow Connector 10">
            <a:extLst>
              <a:ext uri="{FF2B5EF4-FFF2-40B4-BE49-F238E27FC236}">
                <a16:creationId xmlns:a16="http://schemas.microsoft.com/office/drawing/2014/main" id="{70084FCC-3218-50F1-3068-95E51E8D0481}"/>
              </a:ext>
            </a:extLst>
          </p:cNvPr>
          <p:cNvCxnSpPr/>
          <p:nvPr/>
        </p:nvCxnSpPr>
        <p:spPr>
          <a:xfrm>
            <a:off x="5729591" y="2042809"/>
            <a:ext cx="3550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E7FA48C-21CF-0911-B8FA-7F3A568B7781}"/>
              </a:ext>
            </a:extLst>
          </p:cNvPr>
          <p:cNvPicPr>
            <a:picLocks noChangeAspect="1"/>
          </p:cNvPicPr>
          <p:nvPr/>
        </p:nvPicPr>
        <p:blipFill>
          <a:blip r:embed="rId3"/>
          <a:stretch>
            <a:fillRect/>
          </a:stretch>
        </p:blipFill>
        <p:spPr>
          <a:xfrm>
            <a:off x="564204" y="340468"/>
            <a:ext cx="11264630" cy="6128425"/>
          </a:xfrm>
          <a:prstGeom prst="rect">
            <a:avLst/>
          </a:prstGeom>
        </p:spPr>
      </p:pic>
    </p:spTree>
    <p:extLst>
      <p:ext uri="{BB962C8B-B14F-4D97-AF65-F5344CB8AC3E}">
        <p14:creationId xmlns:p14="http://schemas.microsoft.com/office/powerpoint/2010/main" val="784942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id="{19B45343-353D-A5AC-2EB5-7046A4221892}"/>
              </a:ext>
            </a:extLst>
          </p:cNvPr>
          <p:cNvSpPr txBox="1"/>
          <p:nvPr/>
        </p:nvSpPr>
        <p:spPr>
          <a:xfrm>
            <a:off x="486383" y="1021404"/>
            <a:ext cx="11196536" cy="456472"/>
          </a:xfrm>
          <a:prstGeom prst="rect">
            <a:avLst/>
          </a:prstGeom>
          <a:noFill/>
        </p:spPr>
        <p:txBody>
          <a:bodyPr wrap="square" rtlCol="0">
            <a:spAutoFit/>
          </a:bodyPr>
          <a:lstStyle/>
          <a:p>
            <a:pPr algn="just">
              <a:lnSpc>
                <a:spcPct val="150000"/>
              </a:lnSpc>
            </a:pPr>
            <a:endParaRPr lang="en-IN"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A829CCAC-2D7F-033E-4797-B97659041337}"/>
              </a:ext>
            </a:extLst>
          </p:cNvPr>
          <p:cNvSpPr txBox="1"/>
          <p:nvPr/>
        </p:nvSpPr>
        <p:spPr>
          <a:xfrm>
            <a:off x="7777424" y="783771"/>
            <a:ext cx="3905494" cy="369332"/>
          </a:xfrm>
          <a:prstGeom prst="rect">
            <a:avLst/>
          </a:prstGeom>
          <a:noFill/>
        </p:spPr>
        <p:txBody>
          <a:bodyPr wrap="square" rtlCol="0">
            <a:spAutoFit/>
          </a:bodyPr>
          <a:lstStyle/>
          <a:p>
            <a:r>
              <a:rPr lang="en-IN" dirty="0"/>
              <a:t>Filtered </a:t>
            </a:r>
          </a:p>
        </p:txBody>
      </p:sp>
      <p:cxnSp>
        <p:nvCxnSpPr>
          <p:cNvPr id="11" name="Straight Arrow Connector 10">
            <a:extLst>
              <a:ext uri="{FF2B5EF4-FFF2-40B4-BE49-F238E27FC236}">
                <a16:creationId xmlns:a16="http://schemas.microsoft.com/office/drawing/2014/main" id="{70084FCC-3218-50F1-3068-95E51E8D0481}"/>
              </a:ext>
            </a:extLst>
          </p:cNvPr>
          <p:cNvCxnSpPr/>
          <p:nvPr/>
        </p:nvCxnSpPr>
        <p:spPr>
          <a:xfrm>
            <a:off x="5729591" y="2042809"/>
            <a:ext cx="3550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14BBF3D3-2118-FF78-5675-FA08F6696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894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7" name="Rectangle 6">
            <a:extLst>
              <a:ext uri="{FF2B5EF4-FFF2-40B4-BE49-F238E27FC236}">
                <a16:creationId xmlns:a16="http://schemas.microsoft.com/office/drawing/2014/main" id="{7B4E6621-2E6F-6AA6-B387-C3E7577573A1}"/>
              </a:ext>
            </a:extLst>
          </p:cNvPr>
          <p:cNvSpPr/>
          <p:nvPr/>
        </p:nvSpPr>
        <p:spPr>
          <a:xfrm>
            <a:off x="5195753" y="2335037"/>
            <a:ext cx="1800493"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HIVE</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87553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TextBox 2">
            <a:extLst>
              <a:ext uri="{FF2B5EF4-FFF2-40B4-BE49-F238E27FC236}">
                <a16:creationId xmlns:a16="http://schemas.microsoft.com/office/drawing/2014/main" id="{D272870C-0F81-DE16-A2E9-F2E13765B576}"/>
              </a:ext>
            </a:extLst>
          </p:cNvPr>
          <p:cNvSpPr txBox="1"/>
          <p:nvPr/>
        </p:nvSpPr>
        <p:spPr>
          <a:xfrm>
            <a:off x="449904" y="418688"/>
            <a:ext cx="11262198" cy="1524007"/>
          </a:xfrm>
          <a:prstGeom prst="rect">
            <a:avLst/>
          </a:prstGeom>
          <a:noFill/>
        </p:spPr>
        <p:txBody>
          <a:bodyPr wrap="square">
            <a:spAutoFit/>
          </a:bodyPr>
          <a:lstStyle/>
          <a:p>
            <a:pPr marL="360363" indent="-360363">
              <a:lnSpc>
                <a:spcPct val="150000"/>
              </a:lnSpc>
            </a:pPr>
            <a:r>
              <a:rPr lang="en-US" sz="1600" b="0" i="0" dirty="0">
                <a:solidFill>
                  <a:srgbClr val="13343B"/>
                </a:solidFill>
                <a:effectLst/>
                <a:latin typeface="Cambria" panose="02040503050406030204" pitchFamily="18" charset="0"/>
                <a:ea typeface="Cambria" panose="02040503050406030204" pitchFamily="18" charset="0"/>
              </a:rPr>
              <a:t>1)	</a:t>
            </a:r>
            <a:r>
              <a:rPr lang="en-US" sz="1600" b="1" i="0" dirty="0">
                <a:solidFill>
                  <a:srgbClr val="13343B"/>
                </a:solidFill>
                <a:effectLst/>
                <a:latin typeface="Cambria" panose="02040503050406030204" pitchFamily="18" charset="0"/>
                <a:ea typeface="Cambria" panose="02040503050406030204" pitchFamily="18" charset="0"/>
              </a:rPr>
              <a:t>Hive</a:t>
            </a:r>
          </a:p>
          <a:p>
            <a:pPr marL="285750" indent="-285750">
              <a:lnSpc>
                <a:spcPct val="150000"/>
              </a:lnSpc>
              <a:buFont typeface="Wingdings" panose="05000000000000000000" pitchFamily="2" charset="2"/>
              <a:buChar char="v"/>
            </a:pPr>
            <a:r>
              <a:rPr lang="en-US" sz="1600" b="0" i="0" dirty="0">
                <a:solidFill>
                  <a:srgbClr val="13343B"/>
                </a:solidFill>
                <a:effectLst/>
                <a:latin typeface="Cambria" panose="02040503050406030204" pitchFamily="18" charset="0"/>
                <a:ea typeface="Cambria" panose="02040503050406030204" pitchFamily="18" charset="0"/>
              </a:rPr>
              <a:t>Apache Hive is a distributed, fault-tolerant data warehouse system built on top of Apache Hadoop.</a:t>
            </a:r>
          </a:p>
          <a:p>
            <a:pPr marL="285750" indent="-285750">
              <a:lnSpc>
                <a:spcPct val="150000"/>
              </a:lnSpc>
              <a:buFont typeface="Wingdings" panose="05000000000000000000" pitchFamily="2" charset="2"/>
              <a:buChar char="v"/>
            </a:pPr>
            <a:r>
              <a:rPr lang="en-US" sz="1600" b="0" i="0" dirty="0">
                <a:solidFill>
                  <a:srgbClr val="13343B"/>
                </a:solidFill>
                <a:effectLst/>
                <a:latin typeface="Cambria" panose="02040503050406030204" pitchFamily="18" charset="0"/>
                <a:ea typeface="Cambria" panose="02040503050406030204" pitchFamily="18" charset="0"/>
              </a:rPr>
              <a:t>It provides an SQL-like interface to query and analyze large datasets stored in various databases and file systems that integrate with Hadoop</a:t>
            </a:r>
            <a:endParaRPr lang="en-IN" sz="1600" dirty="0">
              <a:latin typeface="Cambria" panose="02040503050406030204" pitchFamily="18" charset="0"/>
              <a:ea typeface="Cambria" panose="02040503050406030204" pitchFamily="18" charset="0"/>
            </a:endParaRPr>
          </a:p>
        </p:txBody>
      </p:sp>
      <p:graphicFrame>
        <p:nvGraphicFramePr>
          <p:cNvPr id="6" name="Table 5">
            <a:extLst>
              <a:ext uri="{FF2B5EF4-FFF2-40B4-BE49-F238E27FC236}">
                <a16:creationId xmlns:a16="http://schemas.microsoft.com/office/drawing/2014/main" id="{B17B851B-2CD0-7CC7-8AF7-2C6587359C91}"/>
              </a:ext>
            </a:extLst>
          </p:cNvPr>
          <p:cNvGraphicFramePr>
            <a:graphicFrameLocks noGrp="1"/>
          </p:cNvGraphicFramePr>
          <p:nvPr>
            <p:extLst>
              <p:ext uri="{D42A27DB-BD31-4B8C-83A1-F6EECF244321}">
                <p14:modId xmlns:p14="http://schemas.microsoft.com/office/powerpoint/2010/main" val="2553175914"/>
              </p:ext>
            </p:extLst>
          </p:nvPr>
        </p:nvGraphicFramePr>
        <p:xfrm>
          <a:off x="2297430" y="2050160"/>
          <a:ext cx="7597140" cy="3494279"/>
        </p:xfrm>
        <a:graphic>
          <a:graphicData uri="http://schemas.openxmlformats.org/drawingml/2006/table">
            <a:tbl>
              <a:tblPr firstRow="1" firstCol="1" bandRow="1"/>
              <a:tblGrid>
                <a:gridCol w="4137660">
                  <a:extLst>
                    <a:ext uri="{9D8B030D-6E8A-4147-A177-3AD203B41FA5}">
                      <a16:colId xmlns:a16="http://schemas.microsoft.com/office/drawing/2014/main" val="3447425364"/>
                    </a:ext>
                  </a:extLst>
                </a:gridCol>
                <a:gridCol w="3459480">
                  <a:extLst>
                    <a:ext uri="{9D8B030D-6E8A-4147-A177-3AD203B41FA5}">
                      <a16:colId xmlns:a16="http://schemas.microsoft.com/office/drawing/2014/main" val="353550011"/>
                    </a:ext>
                  </a:extLst>
                </a:gridCol>
              </a:tblGrid>
              <a:tr h="294640">
                <a:tc>
                  <a:txBody>
                    <a:bodyPr/>
                    <a:lstStyle/>
                    <a:p>
                      <a:pPr algn="ct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Apache Hive</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Apache Pig</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24134603"/>
                  </a:ext>
                </a:extLst>
              </a:tr>
              <a:tr h="353060">
                <a:tc>
                  <a:txBody>
                    <a:bodyPr/>
                    <a:lstStyle/>
                    <a:p>
                      <a:pP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SQL Like query Language</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Scripting Language</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0641696"/>
                  </a:ext>
                </a:extLst>
              </a:tr>
              <a:tr h="358140">
                <a:tc>
                  <a:txBody>
                    <a:bodyPr/>
                    <a:lstStyle/>
                    <a:p>
                      <a:pP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Higer level of Abstraction </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Higher Level of Abstraction</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7250301"/>
                  </a:ext>
                </a:extLst>
              </a:tr>
              <a:tr h="444500">
                <a:tc>
                  <a:txBody>
                    <a:bodyPr/>
                    <a:lstStyle/>
                    <a:p>
                      <a:pP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Comparatively less lines of Code than MapReduce and Apache Pig</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Comparatively less lines of code than MapReduce</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5172760"/>
                  </a:ext>
                </a:extLst>
              </a:tr>
              <a:tr h="351790">
                <a:tc>
                  <a:txBody>
                    <a:bodyPr/>
                    <a:lstStyle/>
                    <a:p>
                      <a:pP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Development Effort and Code efficiency are Less</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Development Effort and Code efficiency are Less</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3901527"/>
                  </a:ext>
                </a:extLst>
              </a:tr>
              <a:tr h="356870">
                <a:tc>
                  <a:txBody>
                    <a:bodyPr/>
                    <a:lstStyle/>
                    <a:p>
                      <a:pPr>
                        <a:lnSpc>
                          <a:spcPct val="107000"/>
                        </a:lnSpc>
                        <a:spcAft>
                          <a:spcPts val="800"/>
                        </a:spcAft>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Used by Analyst</a:t>
                      </a:r>
                      <a:endParaRPr lang="en-IN"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Used by Programmers</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4683024"/>
                  </a:ext>
                </a:extLst>
              </a:tr>
              <a:tr h="353060">
                <a:tc>
                  <a:txBody>
                    <a:bodyPr/>
                    <a:lstStyle/>
                    <a:p>
                      <a:pP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HiveQL is the language Used</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Pig Latin is the Language</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1980126"/>
                  </a:ext>
                </a:extLst>
              </a:tr>
              <a:tr h="534035">
                <a:tc>
                  <a:txBody>
                    <a:bodyPr/>
                    <a:lstStyle/>
                    <a:p>
                      <a:pP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Works on structured data .Does not work on other  types of data</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Works on structured , semi structured and unstructured data</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0787118"/>
                  </a:ext>
                </a:extLst>
              </a:tr>
              <a:tr h="354330">
                <a:tc>
                  <a:txBody>
                    <a:bodyPr/>
                    <a:lstStyle/>
                    <a:p>
                      <a:pPr>
                        <a:lnSpc>
                          <a:spcPct val="107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Hive has Web Interface</a:t>
                      </a:r>
                      <a:endParaRPr lang="en-IN" sz="11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Pig does not have web Interface</a:t>
                      </a:r>
                      <a:endParaRPr lang="en-IN" sz="11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1156131"/>
                  </a:ext>
                </a:extLst>
              </a:tr>
            </a:tbl>
          </a:graphicData>
        </a:graphic>
      </p:graphicFrame>
    </p:spTree>
    <p:extLst>
      <p:ext uri="{BB962C8B-B14F-4D97-AF65-F5344CB8AC3E}">
        <p14:creationId xmlns:p14="http://schemas.microsoft.com/office/powerpoint/2010/main" val="22731803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TextBox 2">
            <a:extLst>
              <a:ext uri="{FF2B5EF4-FFF2-40B4-BE49-F238E27FC236}">
                <a16:creationId xmlns:a16="http://schemas.microsoft.com/office/drawing/2014/main" id="{D272870C-0F81-DE16-A2E9-F2E13765B576}"/>
              </a:ext>
            </a:extLst>
          </p:cNvPr>
          <p:cNvSpPr txBox="1"/>
          <p:nvPr/>
        </p:nvSpPr>
        <p:spPr>
          <a:xfrm>
            <a:off x="449904" y="418688"/>
            <a:ext cx="11262198" cy="416011"/>
          </a:xfrm>
          <a:prstGeom prst="rect">
            <a:avLst/>
          </a:prstGeom>
          <a:solidFill>
            <a:schemeClr val="bg1">
              <a:lumMod val="60000"/>
              <a:lumOff val="40000"/>
            </a:schemeClr>
          </a:solidFill>
        </p:spPr>
        <p:txBody>
          <a:bodyPr wrap="square">
            <a:spAutoFit/>
          </a:bodyPr>
          <a:lstStyle/>
          <a:p>
            <a:pPr>
              <a:lnSpc>
                <a:spcPct val="150000"/>
              </a:lnSpc>
              <a:tabLst>
                <a:tab pos="360363" algn="l"/>
              </a:tabLst>
            </a:pPr>
            <a:r>
              <a:rPr lang="en-IN" sz="1600" b="1" dirty="0">
                <a:solidFill>
                  <a:schemeClr val="bg2"/>
                </a:solidFill>
                <a:latin typeface="Cambria" panose="02040503050406030204" pitchFamily="18" charset="0"/>
                <a:ea typeface="Cambria" panose="02040503050406030204" pitchFamily="18" charset="0"/>
              </a:rPr>
              <a:t>1)	An Example</a:t>
            </a:r>
          </a:p>
        </p:txBody>
      </p:sp>
      <p:sp>
        <p:nvSpPr>
          <p:cNvPr id="2" name="TextBox 1">
            <a:extLst>
              <a:ext uri="{FF2B5EF4-FFF2-40B4-BE49-F238E27FC236}">
                <a16:creationId xmlns:a16="http://schemas.microsoft.com/office/drawing/2014/main" id="{938FC13F-ABAC-69CF-D3EF-9F43F9055ACD}"/>
              </a:ext>
            </a:extLst>
          </p:cNvPr>
          <p:cNvSpPr txBox="1"/>
          <p:nvPr/>
        </p:nvSpPr>
        <p:spPr>
          <a:xfrm>
            <a:off x="428017" y="1215957"/>
            <a:ext cx="11089532" cy="1287468"/>
          </a:xfrm>
          <a:prstGeom prst="rect">
            <a:avLst/>
          </a:prstGeom>
          <a:noFill/>
        </p:spPr>
        <p:txBody>
          <a:bodyPr wrap="square" rtlCol="0">
            <a:spAutoFit/>
          </a:bodyPr>
          <a:lstStyle/>
          <a:p>
            <a:pPr marL="360363" indent="-360363">
              <a:lnSpc>
                <a:spcPct val="150000"/>
              </a:lnSpc>
              <a:buFont typeface="Wingdings" panose="05000000000000000000" pitchFamily="2" charset="2"/>
              <a:buChar char="v"/>
            </a:pPr>
            <a:r>
              <a:rPr lang="en-IN" dirty="0">
                <a:solidFill>
                  <a:schemeClr val="bg2"/>
                </a:solidFill>
                <a:latin typeface="Cambria" panose="02040503050406030204" pitchFamily="18" charset="0"/>
                <a:ea typeface="Cambria" panose="02040503050406030204" pitchFamily="18" charset="0"/>
              </a:rPr>
              <a:t>To </a:t>
            </a:r>
            <a:r>
              <a:rPr lang="en-IN" dirty="0" err="1">
                <a:solidFill>
                  <a:schemeClr val="bg2"/>
                </a:solidFill>
                <a:latin typeface="Cambria" panose="02040503050406030204" pitchFamily="18" charset="0"/>
                <a:ea typeface="Cambria" panose="02040503050406030204" pitchFamily="18" charset="0"/>
              </a:rPr>
              <a:t>Analyza</a:t>
            </a:r>
            <a:r>
              <a:rPr lang="en-IN" dirty="0">
                <a:solidFill>
                  <a:schemeClr val="bg2"/>
                </a:solidFill>
                <a:latin typeface="Cambria" panose="02040503050406030204" pitchFamily="18" charset="0"/>
                <a:ea typeface="Cambria" panose="02040503050406030204" pitchFamily="18" charset="0"/>
              </a:rPr>
              <a:t> Weather Dataset, first it is necessary to load Hive Data</a:t>
            </a:r>
          </a:p>
          <a:p>
            <a:pPr marL="360363" indent="-360363">
              <a:lnSpc>
                <a:spcPct val="150000"/>
              </a:lnSpc>
              <a:buFont typeface="Wingdings" panose="05000000000000000000" pitchFamily="2" charset="2"/>
              <a:buChar char="v"/>
            </a:pPr>
            <a:r>
              <a:rPr lang="en-IN" dirty="0">
                <a:solidFill>
                  <a:schemeClr val="bg2"/>
                </a:solidFill>
                <a:latin typeface="Cambria" panose="02040503050406030204" pitchFamily="18" charset="0"/>
                <a:ea typeface="Cambria" panose="02040503050406030204" pitchFamily="18" charset="0"/>
              </a:rPr>
              <a:t>To create a table in Hive</a:t>
            </a:r>
          </a:p>
          <a:p>
            <a:pPr marL="360363" indent="-360363">
              <a:lnSpc>
                <a:spcPct val="150000"/>
              </a:lnSpc>
              <a:buFont typeface="Wingdings" panose="05000000000000000000" pitchFamily="2" charset="2"/>
              <a:buChar char="v"/>
            </a:pPr>
            <a:endParaRPr lang="en-IN" dirty="0">
              <a:solidFill>
                <a:schemeClr val="bg2"/>
              </a:solidFill>
              <a:latin typeface="Cambria" panose="02040503050406030204" pitchFamily="18" charset="0"/>
              <a:ea typeface="Cambria" panose="02040503050406030204" pitchFamily="18" charset="0"/>
            </a:endParaRPr>
          </a:p>
        </p:txBody>
      </p:sp>
      <p:sp>
        <p:nvSpPr>
          <p:cNvPr id="4" name="Rectangle 1">
            <a:extLst>
              <a:ext uri="{FF2B5EF4-FFF2-40B4-BE49-F238E27FC236}">
                <a16:creationId xmlns:a16="http://schemas.microsoft.com/office/drawing/2014/main" id="{D3BAEED7-319F-C47F-E716-E499A1669EDA}"/>
              </a:ext>
            </a:extLst>
          </p:cNvPr>
          <p:cNvSpPr>
            <a:spLocks noChangeArrowheads="1"/>
          </p:cNvSpPr>
          <p:nvPr/>
        </p:nvSpPr>
        <p:spPr bwMode="auto">
          <a:xfrm>
            <a:off x="0" y="67017"/>
            <a:ext cx="184731"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171CB94F-ACAF-694F-D2B0-615A5D59CD48}"/>
              </a:ext>
            </a:extLst>
          </p:cNvPr>
          <p:cNvSpPr txBox="1"/>
          <p:nvPr/>
        </p:nvSpPr>
        <p:spPr>
          <a:xfrm>
            <a:off x="943582" y="2136981"/>
            <a:ext cx="10476689" cy="416011"/>
          </a:xfrm>
          <a:prstGeom prst="rect">
            <a:avLst/>
          </a:prstGeom>
          <a:solidFill>
            <a:schemeClr val="bg2">
              <a:lumMod val="40000"/>
              <a:lumOff val="60000"/>
            </a:schemeClr>
          </a:solidFill>
        </p:spPr>
        <p:txBody>
          <a:bodyPr wrap="square">
            <a:spAutoFit/>
          </a:bodyPr>
          <a:lstStyle/>
          <a:p>
            <a:pPr>
              <a:lnSpc>
                <a:spcPct val="150000"/>
              </a:lnSpc>
            </a:pPr>
            <a:r>
              <a:rPr lang="en-IN" sz="1600" b="1" dirty="0">
                <a:solidFill>
                  <a:schemeClr val="bg2"/>
                </a:solidFill>
                <a:latin typeface="Cambria" panose="02040503050406030204" pitchFamily="18" charset="0"/>
                <a:ea typeface="Cambria" panose="02040503050406030204" pitchFamily="18" charset="0"/>
              </a:rPr>
              <a:t>CREATE TABLE records (year int, temp int, quality int) </a:t>
            </a:r>
            <a:r>
              <a:rPr kumimoji="0" lang="en-US" altLang="en-US" sz="1600" b="1" i="0" u="none" strike="noStrike" cap="none" normalizeH="0" baseline="0" dirty="0">
                <a:ln>
                  <a:noFill/>
                </a:ln>
                <a:solidFill>
                  <a:srgbClr val="212529"/>
                </a:solidFill>
                <a:effectLst/>
                <a:latin typeface="Cambria" panose="02040503050406030204" pitchFamily="18" charset="0"/>
                <a:ea typeface="Cambria" panose="02040503050406030204" pitchFamily="18" charset="0"/>
              </a:rPr>
              <a:t>R</a:t>
            </a:r>
            <a:r>
              <a:rPr lang="en-US" altLang="en-US" sz="1600" b="1" dirty="0">
                <a:solidFill>
                  <a:srgbClr val="212529"/>
                </a:solidFill>
                <a:latin typeface="Cambria" panose="02040503050406030204" pitchFamily="18" charset="0"/>
                <a:ea typeface="Cambria" panose="02040503050406030204" pitchFamily="18" charset="0"/>
              </a:rPr>
              <a:t>OW FORMAT DELIMITED FIELDS TERMINTADE BY</a:t>
            </a:r>
            <a:r>
              <a:rPr kumimoji="0" lang="en-US" altLang="en-US" sz="1600" b="1" i="0" u="none" strike="noStrike" cap="none" normalizeH="0" baseline="0" dirty="0">
                <a:ln>
                  <a:noFill/>
                </a:ln>
                <a:solidFill>
                  <a:srgbClr val="212529"/>
                </a:solidFill>
                <a:effectLst/>
                <a:latin typeface="Cambria" panose="02040503050406030204" pitchFamily="18" charset="0"/>
                <a:ea typeface="Cambria" panose="02040503050406030204" pitchFamily="18" charset="0"/>
              </a:rPr>
              <a:t> ',' ;</a:t>
            </a:r>
            <a:r>
              <a:rPr kumimoji="0" lang="en-US" altLang="en-US" sz="16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p>
        </p:txBody>
      </p:sp>
      <p:sp>
        <p:nvSpPr>
          <p:cNvPr id="8" name="TextBox 7">
            <a:extLst>
              <a:ext uri="{FF2B5EF4-FFF2-40B4-BE49-F238E27FC236}">
                <a16:creationId xmlns:a16="http://schemas.microsoft.com/office/drawing/2014/main" id="{F65BF811-8320-6119-B653-BBB24583A535}"/>
              </a:ext>
            </a:extLst>
          </p:cNvPr>
          <p:cNvSpPr txBox="1"/>
          <p:nvPr/>
        </p:nvSpPr>
        <p:spPr>
          <a:xfrm>
            <a:off x="468142" y="2608009"/>
            <a:ext cx="11089532" cy="1287468"/>
          </a:xfrm>
          <a:prstGeom prst="rect">
            <a:avLst/>
          </a:prstGeom>
          <a:noFill/>
        </p:spPr>
        <p:txBody>
          <a:bodyPr wrap="square" rtlCol="0">
            <a:spAutoFit/>
          </a:bodyPr>
          <a:lstStyle/>
          <a:p>
            <a:pPr marL="360363" indent="-360363">
              <a:lnSpc>
                <a:spcPct val="150000"/>
              </a:lnSpc>
              <a:buFont typeface="Wingdings" panose="05000000000000000000" pitchFamily="2" charset="2"/>
              <a:buChar char="v"/>
            </a:pPr>
            <a:r>
              <a:rPr lang="en-IN" dirty="0">
                <a:solidFill>
                  <a:schemeClr val="bg2"/>
                </a:solidFill>
                <a:latin typeface="Cambria" panose="02040503050406030204" pitchFamily="18" charset="0"/>
                <a:ea typeface="Cambria" panose="02040503050406030204" pitchFamily="18" charset="0"/>
              </a:rPr>
              <a:t>Hive expects there to be three fields in each row , corresponding to the table columns, with fields separated by tabs and rows by newlines.</a:t>
            </a:r>
          </a:p>
          <a:p>
            <a:pPr marL="360363" indent="-360363">
              <a:lnSpc>
                <a:spcPct val="150000"/>
              </a:lnSpc>
              <a:buFont typeface="Wingdings" panose="05000000000000000000" pitchFamily="2" charset="2"/>
              <a:buChar char="v"/>
            </a:pPr>
            <a:r>
              <a:rPr lang="en-IN" dirty="0">
                <a:solidFill>
                  <a:schemeClr val="bg2"/>
                </a:solidFill>
                <a:latin typeface="Cambria" panose="02040503050406030204" pitchFamily="18" charset="0"/>
                <a:ea typeface="Cambria" panose="02040503050406030204" pitchFamily="18" charset="0"/>
              </a:rPr>
              <a:t>Next step is to populate data to Hive Table as</a:t>
            </a:r>
          </a:p>
        </p:txBody>
      </p:sp>
      <p:sp>
        <p:nvSpPr>
          <p:cNvPr id="10" name="TextBox 9">
            <a:extLst>
              <a:ext uri="{FF2B5EF4-FFF2-40B4-BE49-F238E27FC236}">
                <a16:creationId xmlns:a16="http://schemas.microsoft.com/office/drawing/2014/main" id="{44AD8AC1-1166-0E6F-B6F2-F6EE0A649D1B}"/>
              </a:ext>
            </a:extLst>
          </p:cNvPr>
          <p:cNvSpPr txBox="1"/>
          <p:nvPr/>
        </p:nvSpPr>
        <p:spPr>
          <a:xfrm>
            <a:off x="943582" y="3911948"/>
            <a:ext cx="10367253" cy="416011"/>
          </a:xfrm>
          <a:prstGeom prst="rect">
            <a:avLst/>
          </a:prstGeom>
          <a:solidFill>
            <a:schemeClr val="bg2">
              <a:lumMod val="60000"/>
              <a:lumOff val="40000"/>
            </a:schemeClr>
          </a:solidFill>
        </p:spPr>
        <p:txBody>
          <a:bodyPr wrap="square">
            <a:spAutoFit/>
          </a:bodyPr>
          <a:lstStyle/>
          <a:p>
            <a:pPr>
              <a:lnSpc>
                <a:spcPct val="150000"/>
              </a:lnSpc>
            </a:pPr>
            <a:r>
              <a:rPr lang="en-IN" sz="1600" b="1" dirty="0">
                <a:solidFill>
                  <a:schemeClr val="bg2"/>
                </a:solidFill>
                <a:latin typeface="Cambria" panose="02040503050406030204" pitchFamily="18" charset="0"/>
                <a:ea typeface="Cambria" panose="02040503050406030204" pitchFamily="18" charset="0"/>
              </a:rPr>
              <a:t>LOAD DATA LOCAL INPATH ‘input/</a:t>
            </a:r>
            <a:r>
              <a:rPr lang="en-IN" sz="1600" b="1" dirty="0" err="1">
                <a:solidFill>
                  <a:schemeClr val="bg2"/>
                </a:solidFill>
                <a:latin typeface="Cambria" panose="02040503050406030204" pitchFamily="18" charset="0"/>
                <a:ea typeface="Cambria" panose="02040503050406030204" pitchFamily="18" charset="0"/>
              </a:rPr>
              <a:t>ncdc</a:t>
            </a:r>
            <a:r>
              <a:rPr lang="en-IN" sz="1600" b="1" dirty="0">
                <a:solidFill>
                  <a:schemeClr val="bg2"/>
                </a:solidFill>
                <a:latin typeface="Cambria" panose="02040503050406030204" pitchFamily="18" charset="0"/>
                <a:ea typeface="Cambria" panose="02040503050406030204" pitchFamily="18" charset="0"/>
              </a:rPr>
              <a:t>/micro-tab/sample.txt’ OVERWRITE INTO TABLE records.</a:t>
            </a:r>
          </a:p>
        </p:txBody>
      </p:sp>
      <p:sp>
        <p:nvSpPr>
          <p:cNvPr id="11" name="TextBox 10">
            <a:extLst>
              <a:ext uri="{FF2B5EF4-FFF2-40B4-BE49-F238E27FC236}">
                <a16:creationId xmlns:a16="http://schemas.microsoft.com/office/drawing/2014/main" id="{6FEDE82F-4E53-5E79-06E0-518A7644D7A0}"/>
              </a:ext>
            </a:extLst>
          </p:cNvPr>
          <p:cNvSpPr txBox="1"/>
          <p:nvPr/>
        </p:nvSpPr>
        <p:spPr>
          <a:xfrm>
            <a:off x="468142" y="4418014"/>
            <a:ext cx="11089532" cy="456472"/>
          </a:xfrm>
          <a:prstGeom prst="rect">
            <a:avLst/>
          </a:prstGeom>
          <a:noFill/>
        </p:spPr>
        <p:txBody>
          <a:bodyPr wrap="square" rtlCol="0">
            <a:spAutoFit/>
          </a:bodyPr>
          <a:lstStyle/>
          <a:p>
            <a:pPr marL="360363" indent="-360363">
              <a:lnSpc>
                <a:spcPct val="150000"/>
              </a:lnSpc>
              <a:buFont typeface="Wingdings" panose="05000000000000000000" pitchFamily="2" charset="2"/>
              <a:buChar char="v"/>
            </a:pPr>
            <a:r>
              <a:rPr lang="en-IN" dirty="0">
                <a:solidFill>
                  <a:schemeClr val="bg2"/>
                </a:solidFill>
                <a:latin typeface="Cambria" panose="02040503050406030204" pitchFamily="18" charset="0"/>
                <a:ea typeface="Cambria" panose="02040503050406030204" pitchFamily="18" charset="0"/>
              </a:rPr>
              <a:t>Now the data is in hive, we can run the query against it as </a:t>
            </a:r>
          </a:p>
        </p:txBody>
      </p:sp>
      <p:sp>
        <p:nvSpPr>
          <p:cNvPr id="15" name="TextBox 14">
            <a:extLst>
              <a:ext uri="{FF2B5EF4-FFF2-40B4-BE49-F238E27FC236}">
                <a16:creationId xmlns:a16="http://schemas.microsoft.com/office/drawing/2014/main" id="{02CB9277-24FB-935B-B7C1-59505980C13E}"/>
              </a:ext>
            </a:extLst>
          </p:cNvPr>
          <p:cNvSpPr txBox="1"/>
          <p:nvPr/>
        </p:nvSpPr>
        <p:spPr>
          <a:xfrm>
            <a:off x="935070" y="4990288"/>
            <a:ext cx="10155675" cy="338554"/>
          </a:xfrm>
          <a:prstGeom prst="rect">
            <a:avLst/>
          </a:prstGeom>
          <a:solidFill>
            <a:schemeClr val="bg2">
              <a:lumMod val="60000"/>
              <a:lumOff val="40000"/>
            </a:schemeClr>
          </a:solidFill>
        </p:spPr>
        <p:txBody>
          <a:bodyPr wrap="square" rtlCol="0">
            <a:spAutoFit/>
          </a:bodyPr>
          <a:lstStyle/>
          <a:p>
            <a:r>
              <a:rPr lang="en-IN" sz="1600" b="1" dirty="0">
                <a:solidFill>
                  <a:schemeClr val="bg2"/>
                </a:solidFill>
                <a:latin typeface="Cambria" panose="02040503050406030204" pitchFamily="18" charset="0"/>
                <a:ea typeface="Cambria" panose="02040503050406030204" pitchFamily="18" charset="0"/>
              </a:rPr>
              <a:t>SELECT year, MAX(temp) FROM  records WHERE temp!=9999 and quality in (0,1,4,5,9) GROUP BY year</a:t>
            </a:r>
          </a:p>
        </p:txBody>
      </p:sp>
      <p:graphicFrame>
        <p:nvGraphicFramePr>
          <p:cNvPr id="16" name="Table 15">
            <a:extLst>
              <a:ext uri="{FF2B5EF4-FFF2-40B4-BE49-F238E27FC236}">
                <a16:creationId xmlns:a16="http://schemas.microsoft.com/office/drawing/2014/main" id="{A1197FE6-C30E-FF11-68DD-06B34A07965B}"/>
              </a:ext>
            </a:extLst>
          </p:cNvPr>
          <p:cNvGraphicFramePr>
            <a:graphicFrameLocks noGrp="1"/>
          </p:cNvGraphicFramePr>
          <p:nvPr>
            <p:extLst>
              <p:ext uri="{D42A27DB-BD31-4B8C-83A1-F6EECF244321}">
                <p14:modId xmlns:p14="http://schemas.microsoft.com/office/powerpoint/2010/main" val="790128258"/>
              </p:ext>
            </p:extLst>
          </p:nvPr>
        </p:nvGraphicFramePr>
        <p:xfrm>
          <a:off x="1506706" y="5635072"/>
          <a:ext cx="1557508" cy="751968"/>
        </p:xfrm>
        <a:graphic>
          <a:graphicData uri="http://schemas.openxmlformats.org/drawingml/2006/table">
            <a:tbl>
              <a:tblPr firstRow="1" bandRow="1">
                <a:tableStyleId>{073A0DAA-6AF3-43AB-8588-CEC1D06C72B9}</a:tableStyleId>
              </a:tblPr>
              <a:tblGrid>
                <a:gridCol w="778754">
                  <a:extLst>
                    <a:ext uri="{9D8B030D-6E8A-4147-A177-3AD203B41FA5}">
                      <a16:colId xmlns:a16="http://schemas.microsoft.com/office/drawing/2014/main" val="3579111456"/>
                    </a:ext>
                  </a:extLst>
                </a:gridCol>
                <a:gridCol w="778754">
                  <a:extLst>
                    <a:ext uri="{9D8B030D-6E8A-4147-A177-3AD203B41FA5}">
                      <a16:colId xmlns:a16="http://schemas.microsoft.com/office/drawing/2014/main" val="4268796236"/>
                    </a:ext>
                  </a:extLst>
                </a:gridCol>
              </a:tblGrid>
              <a:tr h="324498">
                <a:tc>
                  <a:txBody>
                    <a:bodyPr/>
                    <a:lstStyle/>
                    <a:p>
                      <a:r>
                        <a:rPr lang="en-IN" dirty="0">
                          <a:solidFill>
                            <a:schemeClr val="bg2"/>
                          </a:solidFill>
                          <a:latin typeface="Cambria" panose="02040503050406030204" pitchFamily="18" charset="0"/>
                          <a:ea typeface="Cambria" panose="02040503050406030204" pitchFamily="18" charset="0"/>
                        </a:rPr>
                        <a:t>1949</a:t>
                      </a:r>
                    </a:p>
                  </a:txBody>
                  <a:tcPr/>
                </a:tc>
                <a:tc>
                  <a:txBody>
                    <a:bodyPr/>
                    <a:lstStyle/>
                    <a:p>
                      <a:r>
                        <a:rPr lang="en-IN" dirty="0">
                          <a:solidFill>
                            <a:schemeClr val="bg2"/>
                          </a:solidFill>
                          <a:latin typeface="Cambria" panose="02040503050406030204" pitchFamily="18" charset="0"/>
                          <a:ea typeface="Cambria" panose="02040503050406030204" pitchFamily="18" charset="0"/>
                        </a:rPr>
                        <a:t>111</a:t>
                      </a:r>
                    </a:p>
                  </a:txBody>
                  <a:tcPr/>
                </a:tc>
                <a:extLst>
                  <a:ext uri="{0D108BD9-81ED-4DB2-BD59-A6C34878D82A}">
                    <a16:rowId xmlns:a16="http://schemas.microsoft.com/office/drawing/2014/main" val="1457545976"/>
                  </a:ext>
                </a:extLst>
              </a:tr>
              <a:tr h="324498">
                <a:tc>
                  <a:txBody>
                    <a:bodyPr/>
                    <a:lstStyle/>
                    <a:p>
                      <a:r>
                        <a:rPr lang="en-IN" dirty="0">
                          <a:solidFill>
                            <a:schemeClr val="bg2"/>
                          </a:solidFill>
                          <a:latin typeface="Cambria" panose="02040503050406030204" pitchFamily="18" charset="0"/>
                          <a:ea typeface="Cambria" panose="02040503050406030204" pitchFamily="18" charset="0"/>
                        </a:rPr>
                        <a:t>1950</a:t>
                      </a:r>
                    </a:p>
                  </a:txBody>
                  <a:tcPr/>
                </a:tc>
                <a:tc>
                  <a:txBody>
                    <a:bodyPr/>
                    <a:lstStyle/>
                    <a:p>
                      <a:r>
                        <a:rPr lang="en-IN" dirty="0">
                          <a:solidFill>
                            <a:schemeClr val="bg2"/>
                          </a:solidFill>
                          <a:latin typeface="Cambria" panose="02040503050406030204" pitchFamily="18" charset="0"/>
                          <a:ea typeface="Cambria" panose="02040503050406030204" pitchFamily="18" charset="0"/>
                        </a:rPr>
                        <a:t>22</a:t>
                      </a:r>
                    </a:p>
                  </a:txBody>
                  <a:tcPr/>
                </a:tc>
                <a:extLst>
                  <a:ext uri="{0D108BD9-81ED-4DB2-BD59-A6C34878D82A}">
                    <a16:rowId xmlns:a16="http://schemas.microsoft.com/office/drawing/2014/main" val="2951916128"/>
                  </a:ext>
                </a:extLst>
              </a:tr>
            </a:tbl>
          </a:graphicData>
        </a:graphic>
      </p:graphicFrame>
    </p:spTree>
    <p:extLst>
      <p:ext uri="{BB962C8B-B14F-4D97-AF65-F5344CB8AC3E}">
        <p14:creationId xmlns:p14="http://schemas.microsoft.com/office/powerpoint/2010/main" val="245376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0" name="Picture 9">
            <a:extLst>
              <a:ext uri="{FF2B5EF4-FFF2-40B4-BE49-F238E27FC236}">
                <a16:creationId xmlns:a16="http://schemas.microsoft.com/office/drawing/2014/main" id="{6E53FE95-3F39-782C-7358-A71ABB6C4D56}"/>
              </a:ext>
            </a:extLst>
          </p:cNvPr>
          <p:cNvPicPr>
            <a:picLocks noChangeAspect="1"/>
          </p:cNvPicPr>
          <p:nvPr/>
        </p:nvPicPr>
        <p:blipFill>
          <a:blip r:embed="rId3"/>
          <a:stretch>
            <a:fillRect/>
          </a:stretch>
        </p:blipFill>
        <p:spPr>
          <a:xfrm>
            <a:off x="807396" y="1196503"/>
            <a:ext cx="10340502" cy="5177882"/>
          </a:xfrm>
          <a:prstGeom prst="rect">
            <a:avLst/>
          </a:prstGeom>
        </p:spPr>
      </p:pic>
      <p:sp>
        <p:nvSpPr>
          <p:cNvPr id="11" name="TextBox 10">
            <a:extLst>
              <a:ext uri="{FF2B5EF4-FFF2-40B4-BE49-F238E27FC236}">
                <a16:creationId xmlns:a16="http://schemas.microsoft.com/office/drawing/2014/main" id="{D3DF2423-F1C1-EC9E-799F-234AFE42D4AC}"/>
              </a:ext>
            </a:extLst>
          </p:cNvPr>
          <p:cNvSpPr txBox="1"/>
          <p:nvPr/>
        </p:nvSpPr>
        <p:spPr>
          <a:xfrm>
            <a:off x="904672" y="671209"/>
            <a:ext cx="10126494" cy="400110"/>
          </a:xfrm>
          <a:prstGeom prst="rect">
            <a:avLst/>
          </a:prstGeom>
          <a:noFill/>
        </p:spPr>
        <p:txBody>
          <a:bodyPr wrap="square" rtlCol="0">
            <a:spAutoFit/>
          </a:bodyPr>
          <a:lstStyle/>
          <a:p>
            <a:r>
              <a:rPr lang="en-IN" sz="2000" dirty="0">
                <a:solidFill>
                  <a:schemeClr val="bg2"/>
                </a:solidFill>
                <a:latin typeface="Cambria" panose="02040503050406030204" pitchFamily="18" charset="0"/>
                <a:ea typeface="Cambria" panose="02040503050406030204" pitchFamily="18" charset="0"/>
              </a:rPr>
              <a:t>Pig vs MapReduce</a:t>
            </a:r>
          </a:p>
        </p:txBody>
      </p:sp>
    </p:spTree>
    <p:extLst>
      <p:ext uri="{BB962C8B-B14F-4D97-AF65-F5344CB8AC3E}">
        <p14:creationId xmlns:p14="http://schemas.microsoft.com/office/powerpoint/2010/main" val="41062695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id="{57135144-5BEE-EB79-885F-E7338955EC8E}"/>
              </a:ext>
            </a:extLst>
          </p:cNvPr>
          <p:cNvSpPr/>
          <p:nvPr/>
        </p:nvSpPr>
        <p:spPr>
          <a:xfrm>
            <a:off x="369651" y="369651"/>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Hive Tables</a:t>
            </a:r>
          </a:p>
        </p:txBody>
      </p:sp>
      <p:graphicFrame>
        <p:nvGraphicFramePr>
          <p:cNvPr id="6" name="Table 5">
            <a:extLst>
              <a:ext uri="{FF2B5EF4-FFF2-40B4-BE49-F238E27FC236}">
                <a16:creationId xmlns:a16="http://schemas.microsoft.com/office/drawing/2014/main" id="{9D15AA33-A252-7408-3C9F-B73FB119EE9C}"/>
              </a:ext>
            </a:extLst>
          </p:cNvPr>
          <p:cNvGraphicFramePr>
            <a:graphicFrameLocks noGrp="1"/>
          </p:cNvGraphicFramePr>
          <p:nvPr>
            <p:extLst>
              <p:ext uri="{D42A27DB-BD31-4B8C-83A1-F6EECF244321}">
                <p14:modId xmlns:p14="http://schemas.microsoft.com/office/powerpoint/2010/main" val="488240388"/>
              </p:ext>
            </p:extLst>
          </p:nvPr>
        </p:nvGraphicFramePr>
        <p:xfrm>
          <a:off x="3317132" y="980088"/>
          <a:ext cx="8385244" cy="4950193"/>
        </p:xfrm>
        <a:graphic>
          <a:graphicData uri="http://schemas.openxmlformats.org/drawingml/2006/table">
            <a:tbl>
              <a:tblPr firstRow="1" firstCol="1" bandRow="1"/>
              <a:tblGrid>
                <a:gridCol w="4192622">
                  <a:extLst>
                    <a:ext uri="{9D8B030D-6E8A-4147-A177-3AD203B41FA5}">
                      <a16:colId xmlns:a16="http://schemas.microsoft.com/office/drawing/2014/main" val="4253768147"/>
                    </a:ext>
                  </a:extLst>
                </a:gridCol>
                <a:gridCol w="4192622">
                  <a:extLst>
                    <a:ext uri="{9D8B030D-6E8A-4147-A177-3AD203B41FA5}">
                      <a16:colId xmlns:a16="http://schemas.microsoft.com/office/drawing/2014/main" val="111955305"/>
                    </a:ext>
                  </a:extLst>
                </a:gridCol>
              </a:tblGrid>
              <a:tr h="362329">
                <a:tc>
                  <a:txBody>
                    <a:bodyPr/>
                    <a:lstStyle/>
                    <a:p>
                      <a:pPr algn="ctr">
                        <a:lnSpc>
                          <a:spcPct val="150000"/>
                        </a:lnSpc>
                        <a:spcAft>
                          <a:spcPts val="800"/>
                        </a:spcAft>
                      </a:pPr>
                      <a:r>
                        <a:rPr lang="en-IN" sz="1400" b="1"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MANAGED (or) INTERNAL TABLE</a:t>
                      </a:r>
                      <a:endParaRPr lang="en-IN" sz="1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50000"/>
                        </a:lnSpc>
                        <a:spcAft>
                          <a:spcPts val="800"/>
                        </a:spcAft>
                      </a:pPr>
                      <a:r>
                        <a:rPr lang="en-IN" sz="1400" b="1"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EXTERNAL TABLE</a:t>
                      </a:r>
                      <a:endParaRPr lang="en-IN" sz="14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104818690"/>
                  </a:ext>
                </a:extLst>
              </a:tr>
              <a:tr h="640820">
                <a:tc>
                  <a:txBody>
                    <a:bodyPr/>
                    <a:lstStyle/>
                    <a:p>
                      <a:pPr algn="just">
                        <a:lnSpc>
                          <a:spcPct val="150000"/>
                        </a:lnSpc>
                        <a:spcAft>
                          <a:spcPts val="800"/>
                        </a:spcAft>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Managed Tables or Internal Tables are Tables that are managed by Hive Directory </a:t>
                      </a:r>
                      <a:endParaRPr lang="en-IN" sz="1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IN" sz="1400" kern="10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External Tables are Tables that are not managed by Hive Directory</a:t>
                      </a:r>
                      <a:endParaRPr lang="en-IN" sz="1400" kern="10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4108702"/>
                  </a:ext>
                </a:extLst>
              </a:tr>
              <a:tr h="640820">
                <a:tc>
                  <a:txBody>
                    <a:bodyPr/>
                    <a:lstStyle/>
                    <a:p>
                      <a:pPr algn="just">
                        <a:lnSpc>
                          <a:spcPct val="150000"/>
                        </a:lnSpc>
                        <a:spcAft>
                          <a:spcPts val="800"/>
                        </a:spcAft>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No  need specify the storage location , the table will stored in default location of the Hive</a:t>
                      </a:r>
                      <a:endParaRPr lang="en-IN" sz="1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Need to specify the storage location because external tables are created outside the Hive </a:t>
                      </a:r>
                      <a:endParaRPr lang="en-IN" sz="1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8727365"/>
                  </a:ext>
                </a:extLst>
              </a:tr>
              <a:tr h="640820">
                <a:tc>
                  <a:txBody>
                    <a:bodyPr/>
                    <a:lstStyle/>
                    <a:p>
                      <a:pPr algn="just">
                        <a:lnSpc>
                          <a:spcPct val="150000"/>
                        </a:lnSpc>
                        <a:spcAft>
                          <a:spcPts val="800"/>
                        </a:spcAft>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Other components of Hadoop other than Hive can not access the Table</a:t>
                      </a:r>
                      <a:endParaRPr lang="en-IN" sz="1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Other components of Hadoop can access the table</a:t>
                      </a:r>
                      <a:endParaRPr lang="en-IN" sz="1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0212773"/>
                  </a:ext>
                </a:extLst>
              </a:tr>
              <a:tr h="890237">
                <a:tc>
                  <a:txBody>
                    <a:bodyPr/>
                    <a:lstStyle/>
                    <a:p>
                      <a:pPr algn="just">
                        <a:lnSpc>
                          <a:spcPct val="150000"/>
                        </a:lnSpc>
                        <a:spcAft>
                          <a:spcPts val="800"/>
                        </a:spcAft>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When the managed table got dropped off</a:t>
                      </a:r>
                      <a:endParaRPr lang="en-IN" sz="1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lphaLcParenR"/>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Metadata will be lost from </a:t>
                      </a:r>
                      <a:r>
                        <a:rPr lang="en-IN" sz="1400" kern="100" dirty="0" err="1">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Metsstore</a:t>
                      </a:r>
                      <a:endParaRPr lang="en-IN" sz="1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lphaLcParenR"/>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Tabular data will be removed permanently from HDFS warehouse path</a:t>
                      </a:r>
                      <a:endParaRPr lang="en-IN" sz="1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When the managed table got dropped off</a:t>
                      </a:r>
                      <a:endParaRPr lang="en-IN" sz="1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lphaLcParenR"/>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Only Metadata will be removed from </a:t>
                      </a:r>
                      <a:r>
                        <a:rPr lang="en-IN" sz="1400" kern="100" dirty="0" err="1">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Metastore</a:t>
                      </a:r>
                      <a:endParaRPr lang="en-IN" sz="1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lphaLcParenR"/>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Tabular data will be persisted on </a:t>
                      </a:r>
                      <a:r>
                        <a:rPr lang="en-IN" sz="1400" kern="100" dirty="0" err="1">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HDFSpath</a:t>
                      </a:r>
                      <a:endPar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endParaRPr>
                    </a:p>
                    <a:p>
                      <a:pPr marL="0" lvl="0" indent="0" algn="just">
                        <a:lnSpc>
                          <a:spcPct val="150000"/>
                        </a:lnSpc>
                        <a:spcAft>
                          <a:spcPts val="800"/>
                        </a:spcAft>
                        <a:buFont typeface="+mj-lt"/>
                        <a:buNone/>
                      </a:pPr>
                      <a:endParaRPr lang="en-IN" sz="1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0647715"/>
                  </a:ext>
                </a:extLst>
              </a:tr>
              <a:tr h="1318124">
                <a:tc>
                  <a:txBody>
                    <a:bodyPr/>
                    <a:lstStyle/>
                    <a:p>
                      <a:pPr algn="just">
                        <a:lnSpc>
                          <a:spcPct val="150000"/>
                        </a:lnSpc>
                        <a:spcAft>
                          <a:spcPts val="800"/>
                        </a:spcAft>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CREATE TABLE &lt;</a:t>
                      </a:r>
                      <a:r>
                        <a:rPr lang="en-IN" sz="1400" kern="100" dirty="0" err="1">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table_name</a:t>
                      </a: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&gt;(columns datatype) ROW FORMAT DELIMITED FIELDS TER,MINATED BY ‘delimiter character’ STORED AS &lt;</a:t>
                      </a:r>
                      <a:r>
                        <a:rPr lang="en-IN" sz="1400" kern="100" dirty="0" err="1">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fileformat</a:t>
                      </a: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&gt;</a:t>
                      </a:r>
                      <a:endParaRPr lang="en-IN" sz="1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CREATE TABLE &lt;</a:t>
                      </a:r>
                      <a:r>
                        <a:rPr lang="en-IN" sz="1400" kern="100" dirty="0" err="1">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table_name</a:t>
                      </a: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&gt;(columns datatype) ROW FORMAT DELIMITED FIELDS TER,MINATED BY ‘delimiter character’ STORED AS &lt;</a:t>
                      </a:r>
                      <a:r>
                        <a:rPr lang="en-IN" sz="1400" kern="100" dirty="0" err="1">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fileformat</a:t>
                      </a:r>
                      <a:r>
                        <a:rPr lang="en-IN" sz="1400" kern="100" dirty="0">
                          <a:solidFill>
                            <a:schemeClr val="bg2"/>
                          </a:solidFill>
                          <a:effectLst/>
                          <a:latin typeface="Cambria" panose="02040503050406030204" pitchFamily="18" charset="0"/>
                          <a:ea typeface="Calibri" panose="020F0502020204030204" pitchFamily="34" charset="0"/>
                          <a:cs typeface="Times New Roman" panose="02020603050405020304" pitchFamily="18" charset="0"/>
                        </a:rPr>
                        <a:t>&gt; LOCATION ‘HDFS path’;</a:t>
                      </a:r>
                      <a:endParaRPr lang="en-IN" sz="1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7070781"/>
                  </a:ext>
                </a:extLst>
              </a:tr>
            </a:tbl>
          </a:graphicData>
        </a:graphic>
      </p:graphicFrame>
      <p:sp>
        <p:nvSpPr>
          <p:cNvPr id="8" name="TextBox 7">
            <a:extLst>
              <a:ext uri="{FF2B5EF4-FFF2-40B4-BE49-F238E27FC236}">
                <a16:creationId xmlns:a16="http://schemas.microsoft.com/office/drawing/2014/main" id="{21EBA989-EE6A-52ED-C847-9C697F87165C}"/>
              </a:ext>
            </a:extLst>
          </p:cNvPr>
          <p:cNvSpPr txBox="1"/>
          <p:nvPr/>
        </p:nvSpPr>
        <p:spPr>
          <a:xfrm>
            <a:off x="369651" y="1005610"/>
            <a:ext cx="2655651" cy="4407425"/>
          </a:xfrm>
          <a:prstGeom prst="rect">
            <a:avLst/>
          </a:prstGeom>
          <a:noFill/>
        </p:spPr>
        <p:txBody>
          <a:bodyPr wrap="square" rtlCol="0">
            <a:spAutoFit/>
          </a:bodyPr>
          <a:lstStyle/>
          <a:p>
            <a:pPr algn="just"/>
            <a:r>
              <a:rPr lang="en-IN" sz="1600" dirty="0">
                <a:solidFill>
                  <a:schemeClr val="bg2"/>
                </a:solidFill>
                <a:latin typeface="Cambria" panose="02040503050406030204" pitchFamily="18" charset="0"/>
                <a:ea typeface="Cambria" panose="02040503050406030204" pitchFamily="18" charset="0"/>
              </a:rPr>
              <a:t>HIVE :</a:t>
            </a:r>
          </a:p>
          <a:p>
            <a:pPr algn="just">
              <a:lnSpc>
                <a:spcPct val="150000"/>
              </a:lnSpc>
            </a:pPr>
            <a:endParaRPr lang="en-IN" sz="1600" dirty="0">
              <a:solidFill>
                <a:schemeClr val="bg2"/>
              </a:solidFill>
              <a:latin typeface="Cambria" panose="02040503050406030204" pitchFamily="18" charset="0"/>
              <a:ea typeface="Cambria" panose="02040503050406030204" pitchFamily="18" charset="0"/>
            </a:endParaRPr>
          </a:p>
          <a:p>
            <a:pPr algn="just">
              <a:lnSpc>
                <a:spcPct val="150000"/>
              </a:lnSpc>
            </a:pPr>
            <a:r>
              <a:rPr lang="en-IN" sz="1600" dirty="0">
                <a:solidFill>
                  <a:schemeClr val="bg2"/>
                </a:solidFill>
                <a:latin typeface="Cambria" panose="02040503050406030204" pitchFamily="18" charset="0"/>
                <a:ea typeface="Cambria" panose="02040503050406030204" pitchFamily="18" charset="0"/>
              </a:rPr>
              <a:t>A Hive Table is logically made up of the data being stored and the associated metadata describing the layout of the data in the </a:t>
            </a:r>
            <a:r>
              <a:rPr lang="en-IN" dirty="0">
                <a:solidFill>
                  <a:schemeClr val="bg2"/>
                </a:solidFill>
                <a:latin typeface="Cambria" panose="02040503050406030204" pitchFamily="18" charset="0"/>
                <a:ea typeface="Cambria" panose="02040503050406030204" pitchFamily="18" charset="0"/>
              </a:rPr>
              <a:t>table</a:t>
            </a:r>
          </a:p>
          <a:p>
            <a:pPr algn="just">
              <a:lnSpc>
                <a:spcPct val="150000"/>
              </a:lnSpc>
            </a:pPr>
            <a:r>
              <a:rPr lang="en-IN" dirty="0">
                <a:solidFill>
                  <a:schemeClr val="bg2"/>
                </a:solidFill>
                <a:latin typeface="Cambria" panose="02040503050406030204" pitchFamily="18" charset="0"/>
                <a:ea typeface="Cambria" panose="02040503050406030204" pitchFamily="18" charset="0"/>
              </a:rPr>
              <a:t>Hive Tables are classified into 2 Types</a:t>
            </a:r>
          </a:p>
          <a:p>
            <a:pPr marL="342900" indent="-342900" algn="just">
              <a:lnSpc>
                <a:spcPct val="150000"/>
              </a:lnSpc>
              <a:buAutoNum type="arabicParenR"/>
            </a:pPr>
            <a:r>
              <a:rPr lang="en-IN" sz="1400" dirty="0">
                <a:solidFill>
                  <a:srgbClr val="FF0000"/>
                </a:solidFill>
                <a:latin typeface="Cambria" panose="02040503050406030204" pitchFamily="18" charset="0"/>
                <a:ea typeface="Cambria" panose="02040503050406030204" pitchFamily="18" charset="0"/>
              </a:rPr>
              <a:t>Managed or Internal Tables</a:t>
            </a:r>
          </a:p>
          <a:p>
            <a:pPr marL="342900" indent="-342900" algn="just">
              <a:lnSpc>
                <a:spcPct val="150000"/>
              </a:lnSpc>
              <a:buAutoNum type="arabicParenR"/>
            </a:pPr>
            <a:r>
              <a:rPr lang="en-IN" sz="1400" dirty="0">
                <a:solidFill>
                  <a:srgbClr val="0000FF"/>
                </a:solidFill>
                <a:latin typeface="Cambria" panose="02040503050406030204" pitchFamily="18" charset="0"/>
                <a:ea typeface="Cambria" panose="02040503050406030204" pitchFamily="18" charset="0"/>
              </a:rPr>
              <a:t>External Table</a:t>
            </a:r>
          </a:p>
        </p:txBody>
      </p:sp>
    </p:spTree>
    <p:extLst>
      <p:ext uri="{BB962C8B-B14F-4D97-AF65-F5344CB8AC3E}">
        <p14:creationId xmlns:p14="http://schemas.microsoft.com/office/powerpoint/2010/main" val="59651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id="{57135144-5BEE-EB79-885F-E7338955EC8E}"/>
              </a:ext>
            </a:extLst>
          </p:cNvPr>
          <p:cNvSpPr/>
          <p:nvPr/>
        </p:nvSpPr>
        <p:spPr>
          <a:xfrm>
            <a:off x="369651" y="538682"/>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3.Managed vs External Tables </a:t>
            </a:r>
          </a:p>
        </p:txBody>
      </p:sp>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6DB2C650-5466-80C1-CD2D-F3505F337663}"/>
              </a:ext>
            </a:extLst>
          </p:cNvPr>
          <p:cNvPicPr>
            <a:picLocks noChangeAspect="1"/>
          </p:cNvPicPr>
          <p:nvPr/>
        </p:nvPicPr>
        <p:blipFill>
          <a:blip r:embed="rId3"/>
          <a:stretch>
            <a:fillRect/>
          </a:stretch>
        </p:blipFill>
        <p:spPr>
          <a:xfrm>
            <a:off x="651754" y="1118681"/>
            <a:ext cx="10661514" cy="5200637"/>
          </a:xfrm>
          <a:prstGeom prst="rect">
            <a:avLst/>
          </a:prstGeom>
        </p:spPr>
      </p:pic>
    </p:spTree>
    <p:extLst>
      <p:ext uri="{BB962C8B-B14F-4D97-AF65-F5344CB8AC3E}">
        <p14:creationId xmlns:p14="http://schemas.microsoft.com/office/powerpoint/2010/main" val="9406150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id="{57135144-5BEE-EB79-885F-E7338955EC8E}"/>
              </a:ext>
            </a:extLst>
          </p:cNvPr>
          <p:cNvSpPr/>
          <p:nvPr/>
        </p:nvSpPr>
        <p:spPr>
          <a:xfrm>
            <a:off x="369651" y="538682"/>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3.Managed vs External Tables </a:t>
            </a:r>
          </a:p>
        </p:txBody>
      </p:sp>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3B89F788-B7DF-F571-2885-9EBF9D035A82}"/>
              </a:ext>
            </a:extLst>
          </p:cNvPr>
          <p:cNvPicPr>
            <a:picLocks noChangeAspect="1"/>
          </p:cNvPicPr>
          <p:nvPr/>
        </p:nvPicPr>
        <p:blipFill>
          <a:blip r:embed="rId3"/>
          <a:stretch>
            <a:fillRect/>
          </a:stretch>
        </p:blipFill>
        <p:spPr>
          <a:xfrm>
            <a:off x="1804849" y="2524229"/>
            <a:ext cx="8329382" cy="3795089"/>
          </a:xfrm>
          <a:prstGeom prst="rect">
            <a:avLst/>
          </a:prstGeom>
        </p:spPr>
      </p:pic>
      <p:pic>
        <p:nvPicPr>
          <p:cNvPr id="9" name="Picture 8">
            <a:extLst>
              <a:ext uri="{FF2B5EF4-FFF2-40B4-BE49-F238E27FC236}">
                <a16:creationId xmlns:a16="http://schemas.microsoft.com/office/drawing/2014/main" id="{479BA048-AF76-9011-79C2-ACEB61FE75F2}"/>
              </a:ext>
            </a:extLst>
          </p:cNvPr>
          <p:cNvPicPr>
            <a:picLocks noChangeAspect="1"/>
          </p:cNvPicPr>
          <p:nvPr/>
        </p:nvPicPr>
        <p:blipFill>
          <a:blip r:embed="rId4"/>
          <a:stretch>
            <a:fillRect/>
          </a:stretch>
        </p:blipFill>
        <p:spPr>
          <a:xfrm>
            <a:off x="485875" y="1117813"/>
            <a:ext cx="10798210" cy="1265030"/>
          </a:xfrm>
          <a:prstGeom prst="rect">
            <a:avLst/>
          </a:prstGeom>
        </p:spPr>
      </p:pic>
    </p:spTree>
    <p:extLst>
      <p:ext uri="{BB962C8B-B14F-4D97-AF65-F5344CB8AC3E}">
        <p14:creationId xmlns:p14="http://schemas.microsoft.com/office/powerpoint/2010/main" val="28180732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id="{57135144-5BEE-EB79-885F-E7338955EC8E}"/>
              </a:ext>
            </a:extLst>
          </p:cNvPr>
          <p:cNvSpPr/>
          <p:nvPr/>
        </p:nvSpPr>
        <p:spPr>
          <a:xfrm>
            <a:off x="369651" y="538682"/>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3.Managed vs External Tables </a:t>
            </a:r>
          </a:p>
        </p:txBody>
      </p:sp>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B4C67664-738C-2CF7-5002-143CF4380E84}"/>
              </a:ext>
            </a:extLst>
          </p:cNvPr>
          <p:cNvPicPr>
            <a:picLocks noChangeAspect="1"/>
          </p:cNvPicPr>
          <p:nvPr/>
        </p:nvPicPr>
        <p:blipFill>
          <a:blip r:embed="rId3"/>
          <a:stretch>
            <a:fillRect/>
          </a:stretch>
        </p:blipFill>
        <p:spPr>
          <a:xfrm>
            <a:off x="369651" y="1070043"/>
            <a:ext cx="11507821" cy="5379396"/>
          </a:xfrm>
          <a:prstGeom prst="rect">
            <a:avLst/>
          </a:prstGeom>
        </p:spPr>
      </p:pic>
    </p:spTree>
    <p:extLst>
      <p:ext uri="{BB962C8B-B14F-4D97-AF65-F5344CB8AC3E}">
        <p14:creationId xmlns:p14="http://schemas.microsoft.com/office/powerpoint/2010/main" val="20255629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id="{57135144-5BEE-EB79-885F-E7338955EC8E}"/>
              </a:ext>
            </a:extLst>
          </p:cNvPr>
          <p:cNvSpPr/>
          <p:nvPr/>
        </p:nvSpPr>
        <p:spPr>
          <a:xfrm>
            <a:off x="369651" y="538682"/>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3.Managed vs External Tables </a:t>
            </a:r>
          </a:p>
        </p:txBody>
      </p:sp>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13BAF466-89F3-6789-E07C-CD58CD522AF3}"/>
              </a:ext>
            </a:extLst>
          </p:cNvPr>
          <p:cNvPicPr>
            <a:picLocks noChangeAspect="1"/>
          </p:cNvPicPr>
          <p:nvPr/>
        </p:nvPicPr>
        <p:blipFill>
          <a:blip r:embed="rId3"/>
          <a:stretch>
            <a:fillRect/>
          </a:stretch>
        </p:blipFill>
        <p:spPr>
          <a:xfrm>
            <a:off x="1532475" y="2482392"/>
            <a:ext cx="8329382" cy="3908680"/>
          </a:xfrm>
          <a:prstGeom prst="rect">
            <a:avLst/>
          </a:prstGeom>
        </p:spPr>
      </p:pic>
      <p:pic>
        <p:nvPicPr>
          <p:cNvPr id="9" name="Picture 8">
            <a:extLst>
              <a:ext uri="{FF2B5EF4-FFF2-40B4-BE49-F238E27FC236}">
                <a16:creationId xmlns:a16="http://schemas.microsoft.com/office/drawing/2014/main" id="{7653EF31-FE99-4ED2-8A33-ED021F2D379D}"/>
              </a:ext>
            </a:extLst>
          </p:cNvPr>
          <p:cNvPicPr>
            <a:picLocks noChangeAspect="1"/>
          </p:cNvPicPr>
          <p:nvPr/>
        </p:nvPicPr>
        <p:blipFill>
          <a:blip r:embed="rId4"/>
          <a:stretch>
            <a:fillRect/>
          </a:stretch>
        </p:blipFill>
        <p:spPr>
          <a:xfrm>
            <a:off x="369651" y="1079799"/>
            <a:ext cx="7757832" cy="1196444"/>
          </a:xfrm>
          <a:prstGeom prst="rect">
            <a:avLst/>
          </a:prstGeom>
        </p:spPr>
      </p:pic>
    </p:spTree>
    <p:extLst>
      <p:ext uri="{BB962C8B-B14F-4D97-AF65-F5344CB8AC3E}">
        <p14:creationId xmlns:p14="http://schemas.microsoft.com/office/powerpoint/2010/main" val="7007607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id="{57135144-5BEE-EB79-885F-E7338955EC8E}"/>
              </a:ext>
            </a:extLst>
          </p:cNvPr>
          <p:cNvSpPr/>
          <p:nvPr/>
        </p:nvSpPr>
        <p:spPr>
          <a:xfrm>
            <a:off x="369651" y="538682"/>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4. Partitions and Buckets</a:t>
            </a:r>
          </a:p>
        </p:txBody>
      </p:sp>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1156F84E-1C73-9BFF-E9BF-2B6C1E123FB7}"/>
              </a:ext>
            </a:extLst>
          </p:cNvPr>
          <p:cNvSpPr txBox="1"/>
          <p:nvPr/>
        </p:nvSpPr>
        <p:spPr>
          <a:xfrm>
            <a:off x="301687" y="1130125"/>
            <a:ext cx="11575785" cy="4361579"/>
          </a:xfrm>
          <a:prstGeom prst="rect">
            <a:avLst/>
          </a:prstGeom>
          <a:noFill/>
        </p:spPr>
        <p:txBody>
          <a:bodyPr wrap="square">
            <a:spAutoFit/>
          </a:bodyPr>
          <a:lstStyle/>
          <a:p>
            <a:pPr marL="180340" algn="just">
              <a:lnSpc>
                <a:spcPct val="150000"/>
              </a:lnSpc>
              <a:spcAft>
                <a:spcPts val="800"/>
              </a:spcAft>
            </a:pPr>
            <a:r>
              <a:rPr lang="en-IN" sz="1600" b="1" kern="100" dirty="0">
                <a:solidFill>
                  <a:srgbClr val="0000FF"/>
                </a:solidFill>
                <a:effectLst/>
                <a:latin typeface="Cambria" panose="02040503050406030204" pitchFamily="18" charset="0"/>
                <a:ea typeface="Calibri" panose="020F0502020204030204" pitchFamily="34" charset="0"/>
                <a:cs typeface="Times New Roman" panose="02020603050405020304" pitchFamily="18" charset="0"/>
              </a:rPr>
              <a:t>PARTITIONS</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IN" sz="1800" kern="100" spc="75"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Hive table partition is a way to split a large table into smaller logical tables based on one or more partition keys. </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IN" sz="1800" kern="100" spc="75"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These smaller logical tables are not visible to users and users still access the data from just one table.</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IN" sz="1800" kern="100" spc="75"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When you load the data into the partition table, Hive internally splits the records based on the partition key and stores each partition data into a sub-directory of tables directory on HDFS.</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
            </a:pPr>
            <a:r>
              <a:rPr lang="en-IN" sz="1800" kern="100" spc="75"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 The name of the directory would be partition key and it's value.</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70510">
              <a:lnSpc>
                <a:spcPct val="150000"/>
              </a:lnSpc>
            </a:pPr>
            <a:r>
              <a:rPr lang="en-IN" sz="1800" b="1" kern="100" spc="75" dirty="0">
                <a:solidFill>
                  <a:srgbClr val="C55A11"/>
                </a:solidFill>
                <a:effectLst/>
                <a:latin typeface="Cambria" panose="02040503050406030204" pitchFamily="18" charset="0"/>
                <a:ea typeface="Calibri" panose="020F0502020204030204" pitchFamily="34" charset="0"/>
                <a:cs typeface="Open Sans" panose="020B0606030504020204" pitchFamily="34" charset="0"/>
              </a:rPr>
              <a:t>Partition Table Advantages</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en-IN" sz="1800" kern="100" spc="75"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Fast accessed to the data</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R"/>
            </a:pPr>
            <a:r>
              <a:rPr lang="en-IN" sz="1800" kern="100" spc="75"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Provides the ability to perform an operation on a smaller dataset.</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756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id="{57135144-5BEE-EB79-885F-E7338955EC8E}"/>
              </a:ext>
            </a:extLst>
          </p:cNvPr>
          <p:cNvSpPr/>
          <p:nvPr/>
        </p:nvSpPr>
        <p:spPr>
          <a:xfrm>
            <a:off x="369651" y="538682"/>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4. Partitions and Buckets</a:t>
            </a:r>
          </a:p>
        </p:txBody>
      </p:sp>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FAA06115-76D1-5476-F3F8-1B3D6C30D9DB}"/>
              </a:ext>
            </a:extLst>
          </p:cNvPr>
          <p:cNvPicPr>
            <a:picLocks noChangeAspect="1"/>
          </p:cNvPicPr>
          <p:nvPr/>
        </p:nvPicPr>
        <p:blipFill>
          <a:blip r:embed="rId3"/>
          <a:stretch>
            <a:fillRect/>
          </a:stretch>
        </p:blipFill>
        <p:spPr>
          <a:xfrm>
            <a:off x="369651" y="963716"/>
            <a:ext cx="10836613" cy="5355602"/>
          </a:xfrm>
          <a:prstGeom prst="rect">
            <a:avLst/>
          </a:prstGeom>
        </p:spPr>
      </p:pic>
    </p:spTree>
    <p:extLst>
      <p:ext uri="{BB962C8B-B14F-4D97-AF65-F5344CB8AC3E}">
        <p14:creationId xmlns:p14="http://schemas.microsoft.com/office/powerpoint/2010/main" val="4193826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id="{57135144-5BEE-EB79-885F-E7338955EC8E}"/>
              </a:ext>
            </a:extLst>
          </p:cNvPr>
          <p:cNvSpPr/>
          <p:nvPr/>
        </p:nvSpPr>
        <p:spPr>
          <a:xfrm>
            <a:off x="369651" y="538682"/>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4. Partitions and Buckets</a:t>
            </a:r>
          </a:p>
        </p:txBody>
      </p:sp>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B438E69F-EDB5-B395-6F1F-9230424B7121}"/>
              </a:ext>
            </a:extLst>
          </p:cNvPr>
          <p:cNvPicPr>
            <a:picLocks noChangeAspect="1"/>
          </p:cNvPicPr>
          <p:nvPr/>
        </p:nvPicPr>
        <p:blipFill>
          <a:blip r:embed="rId3"/>
          <a:stretch>
            <a:fillRect/>
          </a:stretch>
        </p:blipFill>
        <p:spPr>
          <a:xfrm>
            <a:off x="846306" y="1401904"/>
            <a:ext cx="9844391" cy="4823798"/>
          </a:xfrm>
          <a:prstGeom prst="rect">
            <a:avLst/>
          </a:prstGeom>
        </p:spPr>
      </p:pic>
    </p:spTree>
    <p:extLst>
      <p:ext uri="{BB962C8B-B14F-4D97-AF65-F5344CB8AC3E}">
        <p14:creationId xmlns:p14="http://schemas.microsoft.com/office/powerpoint/2010/main" val="238367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 name="Rectangle 1">
            <a:extLst>
              <a:ext uri="{FF2B5EF4-FFF2-40B4-BE49-F238E27FC236}">
                <a16:creationId xmlns:a16="http://schemas.microsoft.com/office/drawing/2014/main" id="{2FC336BE-A391-C655-9124-2CC510902D04}"/>
              </a:ext>
            </a:extLst>
          </p:cNvPr>
          <p:cNvSpPr>
            <a:spLocks noChangeArrowheads="1"/>
          </p:cNvSpPr>
          <p:nvPr/>
        </p:nvSpPr>
        <p:spPr bwMode="auto">
          <a:xfrm>
            <a:off x="0" y="26000"/>
            <a:ext cx="65" cy="405199"/>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A3DE414E-80EC-9E81-A389-37E70471F082}"/>
              </a:ext>
            </a:extLst>
          </p:cNvPr>
          <p:cNvPicPr>
            <a:picLocks noChangeAspect="1"/>
          </p:cNvPicPr>
          <p:nvPr/>
        </p:nvPicPr>
        <p:blipFill>
          <a:blip r:embed="rId3"/>
          <a:stretch>
            <a:fillRect/>
          </a:stretch>
        </p:blipFill>
        <p:spPr>
          <a:xfrm>
            <a:off x="518293" y="431199"/>
            <a:ext cx="9651867" cy="5959441"/>
          </a:xfrm>
          <a:prstGeom prst="rect">
            <a:avLst/>
          </a:prstGeom>
        </p:spPr>
      </p:pic>
    </p:spTree>
    <p:extLst>
      <p:ext uri="{BB962C8B-B14F-4D97-AF65-F5344CB8AC3E}">
        <p14:creationId xmlns:p14="http://schemas.microsoft.com/office/powerpoint/2010/main" val="12206361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 name="Rectangle 1">
            <a:extLst>
              <a:ext uri="{FF2B5EF4-FFF2-40B4-BE49-F238E27FC236}">
                <a16:creationId xmlns:a16="http://schemas.microsoft.com/office/drawing/2014/main" id="{2FC336BE-A391-C655-9124-2CC510902D04}"/>
              </a:ext>
            </a:extLst>
          </p:cNvPr>
          <p:cNvSpPr>
            <a:spLocks noChangeArrowheads="1"/>
          </p:cNvSpPr>
          <p:nvPr/>
        </p:nvSpPr>
        <p:spPr bwMode="auto">
          <a:xfrm>
            <a:off x="0" y="26000"/>
            <a:ext cx="65" cy="405199"/>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0" name="Picture 9">
            <a:extLst>
              <a:ext uri="{FF2B5EF4-FFF2-40B4-BE49-F238E27FC236}">
                <a16:creationId xmlns:a16="http://schemas.microsoft.com/office/drawing/2014/main" id="{132EDBB1-C5E6-9A4B-6214-FC26A95094DF}"/>
              </a:ext>
            </a:extLst>
          </p:cNvPr>
          <p:cNvPicPr>
            <a:picLocks noChangeAspect="1"/>
          </p:cNvPicPr>
          <p:nvPr/>
        </p:nvPicPr>
        <p:blipFill>
          <a:blip r:embed="rId3"/>
          <a:stretch>
            <a:fillRect/>
          </a:stretch>
        </p:blipFill>
        <p:spPr>
          <a:xfrm>
            <a:off x="605553" y="1230479"/>
            <a:ext cx="10580607" cy="4397041"/>
          </a:xfrm>
          <a:prstGeom prst="rect">
            <a:avLst/>
          </a:prstGeom>
        </p:spPr>
      </p:pic>
      <p:sp>
        <p:nvSpPr>
          <p:cNvPr id="11" name="TextBox 10">
            <a:extLst>
              <a:ext uri="{FF2B5EF4-FFF2-40B4-BE49-F238E27FC236}">
                <a16:creationId xmlns:a16="http://schemas.microsoft.com/office/drawing/2014/main" id="{019CE326-248B-D559-0A86-FB870F805330}"/>
              </a:ext>
            </a:extLst>
          </p:cNvPr>
          <p:cNvSpPr txBox="1"/>
          <p:nvPr/>
        </p:nvSpPr>
        <p:spPr>
          <a:xfrm>
            <a:off x="660400" y="585708"/>
            <a:ext cx="105257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CREATING </a:t>
            </a:r>
            <a:r>
              <a:rPr kumimoji="0" lang="en-IN" sz="1600" b="0" i="0" u="none" strike="noStrike" kern="1200" cap="none" spc="0" normalizeH="0" baseline="0" noProof="0" dirty="0" err="1">
                <a:ln>
                  <a:noFill/>
                </a:ln>
                <a:solidFill>
                  <a:srgbClr val="233A44"/>
                </a:solidFill>
                <a:effectLst/>
                <a:uLnTx/>
                <a:uFillTx/>
                <a:latin typeface="Cambria" panose="02040503050406030204" pitchFamily="18" charset="0"/>
                <a:ea typeface="Cambria" panose="02040503050406030204" pitchFamily="18" charset="0"/>
                <a:cs typeface="+mn-cs"/>
              </a:rPr>
              <a:t>allstates</a:t>
            </a:r>
            <a:r>
              <a:rPr kumimoji="0" lang="en-IN" sz="1600" b="0" i="0" u="none" strike="noStrike" kern="1200" cap="none" spc="0" normalizeH="0" baseline="0" noProof="0" dirty="0">
                <a:ln>
                  <a:noFill/>
                </a:ln>
                <a:solidFill>
                  <a:srgbClr val="233A44"/>
                </a:solidFill>
                <a:effectLst/>
                <a:uLnTx/>
                <a:uFillTx/>
                <a:latin typeface="Cambria" panose="02040503050406030204" pitchFamily="18" charset="0"/>
                <a:ea typeface="Cambria" panose="02040503050406030204" pitchFamily="18" charset="0"/>
                <a:cs typeface="+mn-cs"/>
              </a:rPr>
              <a:t> </a:t>
            </a:r>
            <a:r>
              <a:rPr kumimoji="0" lang="en-IN" sz="1600" b="0"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TABLE ,  LOADING DATA INTO IT, CREATING </a:t>
            </a:r>
            <a:r>
              <a:rPr kumimoji="0" lang="en-IN" sz="1600" b="0" i="0" u="none" strike="noStrike" kern="1200" cap="none" spc="0" normalizeH="0" baseline="0" noProof="0" dirty="0" err="1">
                <a:ln>
                  <a:noFill/>
                </a:ln>
                <a:solidFill>
                  <a:srgbClr val="233A44"/>
                </a:solidFill>
                <a:effectLst/>
                <a:uLnTx/>
                <a:uFillTx/>
                <a:latin typeface="Cambria" panose="02040503050406030204" pitchFamily="18" charset="0"/>
                <a:ea typeface="Cambria" panose="02040503050406030204" pitchFamily="18" charset="0"/>
                <a:cs typeface="+mn-cs"/>
              </a:rPr>
              <a:t>state_part</a:t>
            </a:r>
            <a:r>
              <a:rPr kumimoji="0" lang="en-IN" sz="1600" b="0" i="0" u="none" strike="noStrike" kern="1200" cap="none" spc="0" normalizeH="0" baseline="0" noProof="0" dirty="0">
                <a:ln>
                  <a:noFill/>
                </a:ln>
                <a:solidFill>
                  <a:srgbClr val="233A44"/>
                </a:solidFill>
                <a:effectLst/>
                <a:uLnTx/>
                <a:uFillTx/>
                <a:latin typeface="Cambria" panose="02040503050406030204" pitchFamily="18" charset="0"/>
                <a:ea typeface="Cambria" panose="02040503050406030204" pitchFamily="18" charset="0"/>
                <a:cs typeface="+mn-cs"/>
              </a:rPr>
              <a:t> </a:t>
            </a:r>
            <a:r>
              <a:rPr kumimoji="0" lang="en-IN" sz="1600" b="0"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TABLE WITH PARTITION COLUMN </a:t>
            </a:r>
          </a:p>
        </p:txBody>
      </p:sp>
    </p:spTree>
    <p:extLst>
      <p:ext uri="{BB962C8B-B14F-4D97-AF65-F5344CB8AC3E}">
        <p14:creationId xmlns:p14="http://schemas.microsoft.com/office/powerpoint/2010/main" val="1342011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1" name="TextBox 10">
            <a:extLst>
              <a:ext uri="{FF2B5EF4-FFF2-40B4-BE49-F238E27FC236}">
                <a16:creationId xmlns:a16="http://schemas.microsoft.com/office/drawing/2014/main" id="{D3DF2423-F1C1-EC9E-799F-234AFE42D4AC}"/>
              </a:ext>
            </a:extLst>
          </p:cNvPr>
          <p:cNvSpPr txBox="1"/>
          <p:nvPr/>
        </p:nvSpPr>
        <p:spPr>
          <a:xfrm>
            <a:off x="593387" y="535022"/>
            <a:ext cx="11089532" cy="400110"/>
          </a:xfrm>
          <a:prstGeom prst="rect">
            <a:avLst/>
          </a:prstGeom>
          <a:solidFill>
            <a:schemeClr val="accent4">
              <a:lumMod val="40000"/>
              <a:lumOff val="60000"/>
            </a:schemeClr>
          </a:solidFill>
        </p:spPr>
        <p:txBody>
          <a:bodyPr wrap="square" rtlCol="0">
            <a:spAutoFit/>
          </a:bodyPr>
          <a:lstStyle/>
          <a:p>
            <a:r>
              <a:rPr lang="en-IN" sz="2000" dirty="0">
                <a:solidFill>
                  <a:schemeClr val="bg2"/>
                </a:solidFill>
                <a:latin typeface="Cambria" panose="02040503050406030204" pitchFamily="18" charset="0"/>
                <a:ea typeface="Cambria" panose="02040503050406030204" pitchFamily="18" charset="0"/>
              </a:rPr>
              <a:t>2) Pig Execution Types </a:t>
            </a:r>
          </a:p>
        </p:txBody>
      </p:sp>
      <p:sp>
        <p:nvSpPr>
          <p:cNvPr id="2" name="TextBox 1">
            <a:extLst>
              <a:ext uri="{FF2B5EF4-FFF2-40B4-BE49-F238E27FC236}">
                <a16:creationId xmlns:a16="http://schemas.microsoft.com/office/drawing/2014/main" id="{19B45343-353D-A5AC-2EB5-7046A4221892}"/>
              </a:ext>
            </a:extLst>
          </p:cNvPr>
          <p:cNvSpPr txBox="1"/>
          <p:nvPr/>
        </p:nvSpPr>
        <p:spPr>
          <a:xfrm>
            <a:off x="486383" y="1021404"/>
            <a:ext cx="11196536" cy="128746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en-US" b="0" i="0" dirty="0">
                <a:solidFill>
                  <a:srgbClr val="333333"/>
                </a:solidFill>
                <a:effectLst/>
                <a:latin typeface="Cambria" panose="02040503050406030204" pitchFamily="18" charset="0"/>
                <a:ea typeface="Cambria" panose="02040503050406030204" pitchFamily="18" charset="0"/>
              </a:rPr>
              <a:t>Apache Pig executes in two modes: </a:t>
            </a:r>
          </a:p>
          <a:p>
            <a:pPr marL="808038" indent="-534988" algn="just">
              <a:lnSpc>
                <a:spcPct val="150000"/>
              </a:lnSpc>
              <a:buFont typeface="+mj-lt"/>
              <a:buAutoNum type="arabicParenR"/>
            </a:pPr>
            <a:r>
              <a:rPr lang="en-US" dirty="0">
                <a:solidFill>
                  <a:srgbClr val="333333"/>
                </a:solidFill>
                <a:latin typeface="Cambria" panose="02040503050406030204" pitchFamily="18" charset="0"/>
                <a:ea typeface="Cambria" panose="02040503050406030204" pitchFamily="18" charset="0"/>
              </a:rPr>
              <a:t>	</a:t>
            </a:r>
            <a:r>
              <a:rPr lang="en-US" b="0" i="0" dirty="0">
                <a:solidFill>
                  <a:srgbClr val="333333"/>
                </a:solidFill>
                <a:effectLst/>
                <a:latin typeface="Cambria" panose="02040503050406030204" pitchFamily="18" charset="0"/>
                <a:ea typeface="Cambria" panose="02040503050406030204" pitchFamily="18" charset="0"/>
              </a:rPr>
              <a:t>Local Mode and </a:t>
            </a:r>
          </a:p>
          <a:p>
            <a:pPr marL="808038" indent="-534988" algn="just">
              <a:lnSpc>
                <a:spcPct val="150000"/>
              </a:lnSpc>
              <a:buFont typeface="+mj-lt"/>
              <a:buAutoNum type="arabicParenR"/>
            </a:pPr>
            <a:r>
              <a:rPr lang="en-US" dirty="0">
                <a:solidFill>
                  <a:srgbClr val="333333"/>
                </a:solidFill>
                <a:latin typeface="Cambria" panose="02040503050406030204" pitchFamily="18" charset="0"/>
                <a:ea typeface="Cambria" panose="02040503050406030204" pitchFamily="18" charset="0"/>
              </a:rPr>
              <a:t>	</a:t>
            </a:r>
            <a:r>
              <a:rPr lang="en-US" b="0" i="0" dirty="0">
                <a:solidFill>
                  <a:srgbClr val="333333"/>
                </a:solidFill>
                <a:effectLst/>
                <a:latin typeface="Cambria" panose="02040503050406030204" pitchFamily="18" charset="0"/>
                <a:ea typeface="Cambria" panose="02040503050406030204" pitchFamily="18" charset="0"/>
              </a:rPr>
              <a:t>MapReduce Mode.</a:t>
            </a:r>
            <a:endParaRPr lang="en-IN" dirty="0">
              <a:latin typeface="Cambria" panose="02040503050406030204" pitchFamily="18" charset="0"/>
              <a:ea typeface="Cambria" panose="02040503050406030204" pitchFamily="18" charset="0"/>
            </a:endParaRPr>
          </a:p>
        </p:txBody>
      </p:sp>
      <p:pic>
        <p:nvPicPr>
          <p:cNvPr id="3" name="Picture 2" descr="Apache Pig Run Modes">
            <a:extLst>
              <a:ext uri="{FF2B5EF4-FFF2-40B4-BE49-F238E27FC236}">
                <a16:creationId xmlns:a16="http://schemas.microsoft.com/office/drawing/2014/main" id="{D10910A8-A467-8A51-FD28-7C2785BCF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12" y="2678045"/>
            <a:ext cx="3819525"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6111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 name="Rectangle 1">
            <a:extLst>
              <a:ext uri="{FF2B5EF4-FFF2-40B4-BE49-F238E27FC236}">
                <a16:creationId xmlns:a16="http://schemas.microsoft.com/office/drawing/2014/main" id="{2FC336BE-A391-C655-9124-2CC510902D04}"/>
              </a:ext>
            </a:extLst>
          </p:cNvPr>
          <p:cNvSpPr>
            <a:spLocks noChangeArrowheads="1"/>
          </p:cNvSpPr>
          <p:nvPr/>
        </p:nvSpPr>
        <p:spPr bwMode="auto">
          <a:xfrm>
            <a:off x="0" y="26000"/>
            <a:ext cx="65" cy="405199"/>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CCA10834-C9ED-304E-9EF1-3C2FBF8242F0}"/>
              </a:ext>
            </a:extLst>
          </p:cNvPr>
          <p:cNvPicPr>
            <a:picLocks noChangeAspect="1"/>
          </p:cNvPicPr>
          <p:nvPr/>
        </p:nvPicPr>
        <p:blipFill>
          <a:blip r:embed="rId3"/>
          <a:stretch>
            <a:fillRect/>
          </a:stretch>
        </p:blipFill>
        <p:spPr>
          <a:xfrm>
            <a:off x="599440" y="1192336"/>
            <a:ext cx="10160000" cy="4964624"/>
          </a:xfrm>
          <a:prstGeom prst="rect">
            <a:avLst/>
          </a:prstGeom>
        </p:spPr>
      </p:pic>
    </p:spTree>
    <p:extLst>
      <p:ext uri="{BB962C8B-B14F-4D97-AF65-F5344CB8AC3E}">
        <p14:creationId xmlns:p14="http://schemas.microsoft.com/office/powerpoint/2010/main" val="6271288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 name="Rectangle 1">
            <a:extLst>
              <a:ext uri="{FF2B5EF4-FFF2-40B4-BE49-F238E27FC236}">
                <a16:creationId xmlns:a16="http://schemas.microsoft.com/office/drawing/2014/main" id="{2FC336BE-A391-C655-9124-2CC510902D04}"/>
              </a:ext>
            </a:extLst>
          </p:cNvPr>
          <p:cNvSpPr>
            <a:spLocks noChangeArrowheads="1"/>
          </p:cNvSpPr>
          <p:nvPr/>
        </p:nvSpPr>
        <p:spPr bwMode="auto">
          <a:xfrm>
            <a:off x="0" y="26000"/>
            <a:ext cx="65" cy="405199"/>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3A682E80-DD65-81B2-0903-79ACB2851971}"/>
              </a:ext>
            </a:extLst>
          </p:cNvPr>
          <p:cNvPicPr>
            <a:picLocks noChangeAspect="1"/>
          </p:cNvPicPr>
          <p:nvPr/>
        </p:nvPicPr>
        <p:blipFill>
          <a:blip r:embed="rId3"/>
          <a:stretch>
            <a:fillRect/>
          </a:stretch>
        </p:blipFill>
        <p:spPr>
          <a:xfrm>
            <a:off x="873760" y="1530166"/>
            <a:ext cx="10464799" cy="4596314"/>
          </a:xfrm>
          <a:prstGeom prst="rect">
            <a:avLst/>
          </a:prstGeom>
        </p:spPr>
      </p:pic>
    </p:spTree>
    <p:extLst>
      <p:ext uri="{BB962C8B-B14F-4D97-AF65-F5344CB8AC3E}">
        <p14:creationId xmlns:p14="http://schemas.microsoft.com/office/powerpoint/2010/main" val="26949612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 name="Rectangle 1">
            <a:extLst>
              <a:ext uri="{FF2B5EF4-FFF2-40B4-BE49-F238E27FC236}">
                <a16:creationId xmlns:a16="http://schemas.microsoft.com/office/drawing/2014/main" id="{2FC336BE-A391-C655-9124-2CC510902D04}"/>
              </a:ext>
            </a:extLst>
          </p:cNvPr>
          <p:cNvSpPr>
            <a:spLocks noChangeArrowheads="1"/>
          </p:cNvSpPr>
          <p:nvPr/>
        </p:nvSpPr>
        <p:spPr bwMode="auto">
          <a:xfrm>
            <a:off x="0" y="26000"/>
            <a:ext cx="65" cy="405199"/>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51EB1062-F806-9BCB-9475-8CCD5E5F3E3B}"/>
              </a:ext>
            </a:extLst>
          </p:cNvPr>
          <p:cNvPicPr>
            <a:picLocks noChangeAspect="1"/>
          </p:cNvPicPr>
          <p:nvPr/>
        </p:nvPicPr>
        <p:blipFill>
          <a:blip r:embed="rId3"/>
          <a:stretch>
            <a:fillRect/>
          </a:stretch>
        </p:blipFill>
        <p:spPr>
          <a:xfrm>
            <a:off x="741680" y="873760"/>
            <a:ext cx="10647679" cy="4724400"/>
          </a:xfrm>
          <a:prstGeom prst="rect">
            <a:avLst/>
          </a:prstGeom>
        </p:spPr>
      </p:pic>
    </p:spTree>
    <p:extLst>
      <p:ext uri="{BB962C8B-B14F-4D97-AF65-F5344CB8AC3E}">
        <p14:creationId xmlns:p14="http://schemas.microsoft.com/office/powerpoint/2010/main" val="13602517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id="{57135144-5BEE-EB79-885F-E7338955EC8E}"/>
              </a:ext>
            </a:extLst>
          </p:cNvPr>
          <p:cNvSpPr/>
          <p:nvPr/>
        </p:nvSpPr>
        <p:spPr>
          <a:xfrm>
            <a:off x="369651" y="538682"/>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4. Partitions and Buckets</a:t>
            </a:r>
          </a:p>
        </p:txBody>
      </p:sp>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7482DB45-A975-9E02-0089-C54043055236}"/>
              </a:ext>
            </a:extLst>
          </p:cNvPr>
          <p:cNvSpPr txBox="1"/>
          <p:nvPr/>
        </p:nvSpPr>
        <p:spPr>
          <a:xfrm>
            <a:off x="690663" y="1091758"/>
            <a:ext cx="11040893" cy="5465855"/>
          </a:xfrm>
          <a:prstGeom prst="rect">
            <a:avLst/>
          </a:prstGeom>
          <a:noFill/>
        </p:spPr>
        <p:txBody>
          <a:bodyPr wrap="square">
            <a:spAutoFit/>
          </a:bodyPr>
          <a:lstStyle/>
          <a:p>
            <a:pPr algn="just">
              <a:lnSpc>
                <a:spcPct val="150000"/>
              </a:lnSpc>
              <a:spcAft>
                <a:spcPts val="800"/>
              </a:spcAft>
            </a:pPr>
            <a:r>
              <a:rPr lang="en-IN" sz="1600" b="1" kern="100" dirty="0">
                <a:solidFill>
                  <a:srgbClr val="0000FF"/>
                </a:solidFill>
                <a:effectLst/>
                <a:latin typeface="Cambria" panose="02040503050406030204" pitchFamily="18" charset="0"/>
                <a:ea typeface="Calibri" panose="020F0502020204030204" pitchFamily="34" charset="0"/>
                <a:cs typeface="Times New Roman" panose="02020603050405020304" pitchFamily="18" charset="0"/>
              </a:rPr>
              <a:t>BUCKETS</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IN" sz="1800" kern="100" spc="75"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Hive Bucketing is a way to split the table into a managed number of clusters with or without partitions. </a:t>
            </a:r>
          </a:p>
          <a:p>
            <a:pPr marL="342900" lvl="0" indent="-342900" algn="just">
              <a:lnSpc>
                <a:spcPct val="150000"/>
              </a:lnSpc>
              <a:buFont typeface="Wingdings" panose="05000000000000000000" pitchFamily="2" charset="2"/>
              <a:buChar char=""/>
            </a:pPr>
            <a:r>
              <a:rPr lang="en-IN" kern="100" spc="75" dirty="0">
                <a:solidFill>
                  <a:srgbClr val="000000"/>
                </a:solidFill>
                <a:latin typeface="Cambria" panose="02040503050406030204" pitchFamily="18" charset="0"/>
                <a:ea typeface="Calibri" panose="020F0502020204030204" pitchFamily="34" charset="0"/>
                <a:cs typeface="Open Sans" panose="020B0606030504020204" pitchFamily="34" charset="0"/>
              </a:rPr>
              <a:t>Hive Buckets</a:t>
            </a:r>
            <a:r>
              <a:rPr lang="en-IN" sz="1800" kern="100" spc="75"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(Clustering) is a technique to split the data into more manageable files, (By specifying the number of buckets to create).</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IN" sz="1800" kern="100" spc="75"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 The value of the bucketing column will be hashed by a user-defined number into buckets.</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IN" sz="1800" kern="100" spc="75"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Each bucket is stored as a file within the table’s directory or the partitions directories on HDFS.</a:t>
            </a:r>
          </a:p>
          <a:p>
            <a:pPr algn="just">
              <a:lnSpc>
                <a:spcPct val="150000"/>
              </a:lnSpc>
            </a:pPr>
            <a:r>
              <a:rPr lang="en-IN" sz="1800" b="1" kern="100" spc="75" dirty="0">
                <a:solidFill>
                  <a:srgbClr val="C00000"/>
                </a:solidFill>
                <a:effectLst/>
                <a:latin typeface="Cambria" panose="02040503050406030204" pitchFamily="18" charset="0"/>
                <a:ea typeface="Calibri" panose="020F0502020204030204" pitchFamily="34" charset="0"/>
                <a:cs typeface="Open Sans" panose="020B0606030504020204" pitchFamily="34" charset="0"/>
              </a:rPr>
              <a:t>Hive bucketing commonly created in two scenarios.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IN" sz="1800" kern="100" spc="75"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Create a bucket on top of the Partitioned table to further divide the table for better query performance.</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IN" sz="1800" kern="100" spc="75"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Create Bucketing on the table where you cannot choose the partition column due to (too many distinct values on columns).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9138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id="{57135144-5BEE-EB79-885F-E7338955EC8E}"/>
              </a:ext>
            </a:extLst>
          </p:cNvPr>
          <p:cNvSpPr/>
          <p:nvPr/>
        </p:nvSpPr>
        <p:spPr>
          <a:xfrm>
            <a:off x="369651" y="402495"/>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4. Partitions and Buckets</a:t>
            </a:r>
          </a:p>
        </p:txBody>
      </p:sp>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78137"/>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78137"/>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A2248104-5A09-17FB-C9C1-90BDF128175B}"/>
              </a:ext>
            </a:extLst>
          </p:cNvPr>
          <p:cNvSpPr txBox="1"/>
          <p:nvPr/>
        </p:nvSpPr>
        <p:spPr>
          <a:xfrm>
            <a:off x="369651" y="840240"/>
            <a:ext cx="11378929" cy="1392945"/>
          </a:xfrm>
          <a:prstGeom prst="rect">
            <a:avLst/>
          </a:prstGeom>
          <a:noFill/>
        </p:spPr>
        <p:txBody>
          <a:bodyPr wrap="square">
            <a:spAutoFit/>
          </a:bodyPr>
          <a:lstStyle/>
          <a:p>
            <a:pPr marL="228600">
              <a:lnSpc>
                <a:spcPct val="150000"/>
              </a:lnSpc>
            </a:pPr>
            <a:r>
              <a:rPr lang="en-IN" sz="1400" b="1" kern="100" spc="75" dirty="0">
                <a:solidFill>
                  <a:srgbClr val="C55A11"/>
                </a:solidFill>
                <a:effectLst/>
                <a:latin typeface="Cambria" panose="02040503050406030204" pitchFamily="18" charset="0"/>
                <a:ea typeface="Calibri" panose="020F0502020204030204" pitchFamily="34" charset="0"/>
                <a:cs typeface="Open Sans" panose="020B0606030504020204" pitchFamily="34" charset="0"/>
              </a:rPr>
              <a:t> Create Hive Buckets</a:t>
            </a:r>
            <a:endParaRPr lang="en-IN"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Wingdings" panose="05000000000000000000" pitchFamily="2" charset="2"/>
              <a:buChar char=""/>
            </a:pPr>
            <a:r>
              <a:rPr lang="en-IN" sz="1400" kern="100" spc="75"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To create a Hive table with bucketing, use </a:t>
            </a:r>
            <a:r>
              <a:rPr lang="en-IN" sz="1400" kern="100"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CLUSTERED BY</a:t>
            </a:r>
            <a:r>
              <a:rPr lang="en-IN" sz="1400" kern="100" spc="75" dirty="0">
                <a:solidFill>
                  <a:srgbClr val="000000"/>
                </a:solidFill>
                <a:effectLst/>
                <a:latin typeface="Cambria" panose="02040503050406030204" pitchFamily="18" charset="0"/>
                <a:ea typeface="Calibri" panose="020F0502020204030204" pitchFamily="34" charset="0"/>
                <a:cs typeface="Open Sans" panose="020B0606030504020204" pitchFamily="34" charset="0"/>
              </a:rPr>
              <a:t> clause with the column name you wanted to bucket and the count of the buckets.</a:t>
            </a:r>
          </a:p>
          <a:p>
            <a:pPr marL="800100" lvl="1" indent="-342900" algn="just">
              <a:lnSpc>
                <a:spcPct val="150000"/>
              </a:lnSpc>
              <a:buFont typeface="Wingdings" panose="05000000000000000000" pitchFamily="2" charset="2"/>
              <a:buChar char=""/>
            </a:pP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27D8BD8-3DC6-ABBC-6B32-C10154F010FD}"/>
              </a:ext>
            </a:extLst>
          </p:cNvPr>
          <p:cNvPicPr>
            <a:picLocks noChangeAspect="1"/>
          </p:cNvPicPr>
          <p:nvPr/>
        </p:nvPicPr>
        <p:blipFill>
          <a:blip r:embed="rId3"/>
          <a:stretch>
            <a:fillRect/>
          </a:stretch>
        </p:blipFill>
        <p:spPr>
          <a:xfrm>
            <a:off x="2870321" y="1843567"/>
            <a:ext cx="5731510" cy="1449246"/>
          </a:xfrm>
          <a:prstGeom prst="rect">
            <a:avLst/>
          </a:prstGeom>
        </p:spPr>
      </p:pic>
      <p:sp>
        <p:nvSpPr>
          <p:cNvPr id="9" name="TextBox 8">
            <a:extLst>
              <a:ext uri="{FF2B5EF4-FFF2-40B4-BE49-F238E27FC236}">
                <a16:creationId xmlns:a16="http://schemas.microsoft.com/office/drawing/2014/main" id="{640F2B79-9669-7CF3-3CE2-1AA2731EAD80}"/>
              </a:ext>
            </a:extLst>
          </p:cNvPr>
          <p:cNvSpPr txBox="1"/>
          <p:nvPr/>
        </p:nvSpPr>
        <p:spPr>
          <a:xfrm>
            <a:off x="471791" y="3429000"/>
            <a:ext cx="11174648" cy="2637838"/>
          </a:xfrm>
          <a:prstGeom prst="rect">
            <a:avLst/>
          </a:prstGeom>
          <a:noFill/>
        </p:spPr>
        <p:txBody>
          <a:bodyPr wrap="square">
            <a:spAutoFit/>
          </a:bodyPr>
          <a:lstStyle/>
          <a:p>
            <a:pPr marL="228600">
              <a:lnSpc>
                <a:spcPct val="150000"/>
              </a:lnSpc>
            </a:pPr>
            <a:r>
              <a:rPr lang="en-IN" sz="1600" b="1" kern="100" spc="75" dirty="0">
                <a:solidFill>
                  <a:srgbClr val="C55A11"/>
                </a:solidFill>
                <a:effectLst/>
                <a:latin typeface="Cambria" panose="02040503050406030204" pitchFamily="18" charset="0"/>
                <a:ea typeface="Calibri" panose="020F0502020204030204" pitchFamily="34" charset="0"/>
                <a:cs typeface="Open Sans" panose="020B0606030504020204" pitchFamily="34" charset="0"/>
              </a:rPr>
              <a:t>Load Data into Bucket</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en-IN" sz="16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Loading/inserting data into the Bucketing table would be the same as inserting data into the table.</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en-IN" sz="16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If Hive &lt; 2.x version is using, then it is necessary to set the </a:t>
            </a:r>
            <a:r>
              <a:rPr lang="en-IN" sz="1600" kern="100" dirty="0" err="1">
                <a:solidFill>
                  <a:srgbClr val="0000FF"/>
                </a:solidFill>
                <a:effectLst/>
                <a:latin typeface="Cambria" panose="02040503050406030204" pitchFamily="18" charset="0"/>
                <a:ea typeface="Calibri" panose="020F0502020204030204" pitchFamily="34" charset="0"/>
                <a:cs typeface="Times New Roman" panose="02020603050405020304" pitchFamily="18" charset="0"/>
              </a:rPr>
              <a:t>hive.enforce.bucketing</a:t>
            </a:r>
            <a:r>
              <a:rPr lang="en-IN" sz="1600" kern="100" dirty="0">
                <a:solidFill>
                  <a:srgbClr val="0000FF"/>
                </a:solidFill>
                <a:effectLst/>
                <a:latin typeface="Cambria" panose="02040503050406030204" pitchFamily="18" charset="0"/>
                <a:ea typeface="Calibri" panose="020F0502020204030204" pitchFamily="34" charset="0"/>
                <a:cs typeface="Times New Roman" panose="02020603050405020304" pitchFamily="18" charset="0"/>
              </a:rPr>
              <a:t> property to true</a:t>
            </a:r>
            <a:r>
              <a:rPr lang="en-IN" sz="16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Wingdings" panose="05000000000000000000" pitchFamily="2" charset="2"/>
              <a:buChar char=""/>
            </a:pPr>
            <a:r>
              <a:rPr lang="en-IN" sz="16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No need to set this if you are using Hive 2.x or later.</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en-IN" sz="16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let's load the csv file into the table, since our partitioned column state is the last column on the input file we can directly load the data into the table without needing to create a temporary table.</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buFont typeface="Wingdings" panose="05000000000000000000" pitchFamily="2" charset="2"/>
              <a:buChar char=""/>
            </a:pPr>
            <a:r>
              <a:rPr lang="en-IN" sz="16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Below examples loads the </a:t>
            </a:r>
            <a:r>
              <a:rPr lang="en-IN" sz="1600" kern="100" dirty="0" err="1">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zipcodes</a:t>
            </a:r>
            <a:r>
              <a:rPr lang="en-IN" sz="16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from HDFS into Hive partitioned table where we have a bucketing on </a:t>
            </a:r>
            <a:r>
              <a:rPr lang="en-IN" sz="1600" kern="100" dirty="0" err="1">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zipcode</a:t>
            </a:r>
            <a:r>
              <a:rPr lang="en-IN" sz="16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column.</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52525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id="{57135144-5BEE-EB79-885F-E7338955EC8E}"/>
              </a:ext>
            </a:extLst>
          </p:cNvPr>
          <p:cNvSpPr/>
          <p:nvPr/>
        </p:nvSpPr>
        <p:spPr>
          <a:xfrm>
            <a:off x="369651" y="402495"/>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4. Partitions and Buckets</a:t>
            </a:r>
          </a:p>
        </p:txBody>
      </p:sp>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78137"/>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78137"/>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23D2A394-C928-FBC8-98C8-89B9C6C99809}"/>
              </a:ext>
            </a:extLst>
          </p:cNvPr>
          <p:cNvPicPr>
            <a:picLocks noChangeAspect="1"/>
          </p:cNvPicPr>
          <p:nvPr/>
        </p:nvPicPr>
        <p:blipFill>
          <a:blip r:embed="rId3"/>
          <a:stretch>
            <a:fillRect/>
          </a:stretch>
        </p:blipFill>
        <p:spPr>
          <a:xfrm>
            <a:off x="826851" y="933855"/>
            <a:ext cx="10593421" cy="5214026"/>
          </a:xfrm>
          <a:prstGeom prst="rect">
            <a:avLst/>
          </a:prstGeom>
        </p:spPr>
      </p:pic>
    </p:spTree>
    <p:extLst>
      <p:ext uri="{BB962C8B-B14F-4D97-AF65-F5344CB8AC3E}">
        <p14:creationId xmlns:p14="http://schemas.microsoft.com/office/powerpoint/2010/main" val="12003290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id="{57135144-5BEE-EB79-885F-E7338955EC8E}"/>
              </a:ext>
            </a:extLst>
          </p:cNvPr>
          <p:cNvSpPr/>
          <p:nvPr/>
        </p:nvSpPr>
        <p:spPr>
          <a:xfrm>
            <a:off x="369651" y="402495"/>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4. Partitions and Buckets</a:t>
            </a:r>
          </a:p>
        </p:txBody>
      </p:sp>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78137"/>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78137"/>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C7E4270A-0D4D-3BBE-C6D2-99660EF967EF}"/>
              </a:ext>
            </a:extLst>
          </p:cNvPr>
          <p:cNvSpPr txBox="1"/>
          <p:nvPr/>
        </p:nvSpPr>
        <p:spPr>
          <a:xfrm>
            <a:off x="447473" y="1134521"/>
            <a:ext cx="11429999" cy="1709571"/>
          </a:xfrm>
          <a:prstGeom prst="rect">
            <a:avLst/>
          </a:prstGeom>
          <a:noFill/>
        </p:spPr>
        <p:txBody>
          <a:bodyPr wrap="square">
            <a:spAutoFit/>
          </a:bodyPr>
          <a:lstStyle/>
          <a:p>
            <a:pPr marL="342900" lvl="0" indent="-342900" algn="just">
              <a:lnSpc>
                <a:spcPct val="150000"/>
              </a:lnSpc>
              <a:buFont typeface="Wingdings" panose="05000000000000000000" pitchFamily="2" charset="2"/>
              <a:buChar char=""/>
            </a:pPr>
            <a:r>
              <a:rPr lang="en-IN" sz="18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Since our </a:t>
            </a:r>
            <a:r>
              <a:rPr lang="en-IN" sz="1800" kern="100" dirty="0" err="1">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zipcode</a:t>
            </a:r>
            <a:r>
              <a:rPr lang="en-IN" sz="18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is partitioned on and bucketing on , if you use these columns on where condition your query returns faster results.</a:t>
            </a:r>
          </a:p>
          <a:p>
            <a:pPr marL="342900" lvl="0" indent="-342900" algn="just">
              <a:lnSpc>
                <a:spcPct val="150000"/>
              </a:lnSpc>
              <a:buFont typeface="Wingdings" panose="05000000000000000000" pitchFamily="2" charset="2"/>
              <a:buChar char=""/>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pPr>
            <a:r>
              <a:rPr lang="en-IN" sz="18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8520AAC8-17D0-CD68-7295-FDFF382533CF}"/>
              </a:ext>
            </a:extLst>
          </p:cNvPr>
          <p:cNvPicPr>
            <a:picLocks noChangeAspect="1"/>
          </p:cNvPicPr>
          <p:nvPr/>
        </p:nvPicPr>
        <p:blipFill>
          <a:blip r:embed="rId3"/>
          <a:stretch>
            <a:fillRect/>
          </a:stretch>
        </p:blipFill>
        <p:spPr>
          <a:xfrm>
            <a:off x="2467699" y="1914142"/>
            <a:ext cx="4785775" cy="2270957"/>
          </a:xfrm>
          <a:prstGeom prst="rect">
            <a:avLst/>
          </a:prstGeom>
        </p:spPr>
      </p:pic>
    </p:spTree>
    <p:extLst>
      <p:ext uri="{BB962C8B-B14F-4D97-AF65-F5344CB8AC3E}">
        <p14:creationId xmlns:p14="http://schemas.microsoft.com/office/powerpoint/2010/main" val="14075434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id="{57135144-5BEE-EB79-885F-E7338955EC8E}"/>
              </a:ext>
            </a:extLst>
          </p:cNvPr>
          <p:cNvSpPr/>
          <p:nvPr/>
        </p:nvSpPr>
        <p:spPr>
          <a:xfrm>
            <a:off x="369651" y="402495"/>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4. Partitions and Buckets</a:t>
            </a:r>
          </a:p>
        </p:txBody>
      </p:sp>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78137"/>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78137"/>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D3A488D9-C7A6-9B70-E648-408CE0FDB511}"/>
              </a:ext>
            </a:extLst>
          </p:cNvPr>
          <p:cNvPicPr>
            <a:picLocks noChangeAspect="1"/>
          </p:cNvPicPr>
          <p:nvPr/>
        </p:nvPicPr>
        <p:blipFill>
          <a:blip r:embed="rId3"/>
          <a:stretch>
            <a:fillRect/>
          </a:stretch>
        </p:blipFill>
        <p:spPr>
          <a:xfrm>
            <a:off x="1242596" y="1342189"/>
            <a:ext cx="9778842" cy="4611139"/>
          </a:xfrm>
          <a:prstGeom prst="rect">
            <a:avLst/>
          </a:prstGeom>
        </p:spPr>
      </p:pic>
    </p:spTree>
    <p:extLst>
      <p:ext uri="{BB962C8B-B14F-4D97-AF65-F5344CB8AC3E}">
        <p14:creationId xmlns:p14="http://schemas.microsoft.com/office/powerpoint/2010/main" val="3151383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id="{57135144-5BEE-EB79-885F-E7338955EC8E}"/>
              </a:ext>
            </a:extLst>
          </p:cNvPr>
          <p:cNvSpPr/>
          <p:nvPr/>
        </p:nvSpPr>
        <p:spPr>
          <a:xfrm>
            <a:off x="369651" y="402495"/>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4. Partitions and Buckets</a:t>
            </a:r>
          </a:p>
        </p:txBody>
      </p:sp>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78137"/>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78137"/>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71C7988F-9970-55EF-7050-0EB009FADFE8}"/>
              </a:ext>
            </a:extLst>
          </p:cNvPr>
          <p:cNvPicPr>
            <a:picLocks noChangeAspect="1"/>
          </p:cNvPicPr>
          <p:nvPr/>
        </p:nvPicPr>
        <p:blipFill>
          <a:blip r:embed="rId3"/>
          <a:stretch>
            <a:fillRect/>
          </a:stretch>
        </p:blipFill>
        <p:spPr>
          <a:xfrm>
            <a:off x="1011677" y="1054249"/>
            <a:ext cx="9951396" cy="5531377"/>
          </a:xfrm>
          <a:prstGeom prst="rect">
            <a:avLst/>
          </a:prstGeom>
        </p:spPr>
      </p:pic>
    </p:spTree>
    <p:extLst>
      <p:ext uri="{BB962C8B-B14F-4D97-AF65-F5344CB8AC3E}">
        <p14:creationId xmlns:p14="http://schemas.microsoft.com/office/powerpoint/2010/main" val="8662293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id="{57135144-5BEE-EB79-885F-E7338955EC8E}"/>
              </a:ext>
            </a:extLst>
          </p:cNvPr>
          <p:cNvSpPr/>
          <p:nvPr/>
        </p:nvSpPr>
        <p:spPr>
          <a:xfrm>
            <a:off x="369651" y="402495"/>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4. Partitions and Buckets</a:t>
            </a:r>
          </a:p>
        </p:txBody>
      </p:sp>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78137"/>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78137"/>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93072298-5049-04D7-495B-EE32BA4AC1A5}"/>
              </a:ext>
            </a:extLst>
          </p:cNvPr>
          <p:cNvPicPr>
            <a:picLocks noChangeAspect="1"/>
          </p:cNvPicPr>
          <p:nvPr/>
        </p:nvPicPr>
        <p:blipFill>
          <a:blip r:embed="rId3"/>
          <a:stretch>
            <a:fillRect/>
          </a:stretch>
        </p:blipFill>
        <p:spPr>
          <a:xfrm>
            <a:off x="963038" y="953311"/>
            <a:ext cx="10496145" cy="5214025"/>
          </a:xfrm>
          <a:prstGeom prst="rect">
            <a:avLst/>
          </a:prstGeom>
        </p:spPr>
      </p:pic>
    </p:spTree>
    <p:extLst>
      <p:ext uri="{BB962C8B-B14F-4D97-AF65-F5344CB8AC3E}">
        <p14:creationId xmlns:p14="http://schemas.microsoft.com/office/powerpoint/2010/main" val="2246683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1" name="TextBox 10">
            <a:extLst>
              <a:ext uri="{FF2B5EF4-FFF2-40B4-BE49-F238E27FC236}">
                <a16:creationId xmlns:a16="http://schemas.microsoft.com/office/drawing/2014/main" id="{D3DF2423-F1C1-EC9E-799F-234AFE42D4AC}"/>
              </a:ext>
            </a:extLst>
          </p:cNvPr>
          <p:cNvSpPr txBox="1"/>
          <p:nvPr/>
        </p:nvSpPr>
        <p:spPr>
          <a:xfrm>
            <a:off x="593387" y="535022"/>
            <a:ext cx="11089532" cy="400110"/>
          </a:xfrm>
          <a:prstGeom prst="rect">
            <a:avLst/>
          </a:prstGeom>
          <a:solidFill>
            <a:schemeClr val="accent4">
              <a:lumMod val="40000"/>
              <a:lumOff val="60000"/>
            </a:schemeClr>
          </a:solidFill>
        </p:spPr>
        <p:txBody>
          <a:bodyPr wrap="square" rtlCol="0">
            <a:spAutoFit/>
          </a:bodyPr>
          <a:lstStyle/>
          <a:p>
            <a:r>
              <a:rPr lang="en-IN" sz="2000" dirty="0">
                <a:solidFill>
                  <a:schemeClr val="bg2"/>
                </a:solidFill>
                <a:latin typeface="Cambria" panose="02040503050406030204" pitchFamily="18" charset="0"/>
                <a:ea typeface="Cambria" panose="02040503050406030204" pitchFamily="18" charset="0"/>
              </a:rPr>
              <a:t>2) Pig Execution Types </a:t>
            </a:r>
          </a:p>
        </p:txBody>
      </p:sp>
      <p:sp>
        <p:nvSpPr>
          <p:cNvPr id="2" name="TextBox 1">
            <a:extLst>
              <a:ext uri="{FF2B5EF4-FFF2-40B4-BE49-F238E27FC236}">
                <a16:creationId xmlns:a16="http://schemas.microsoft.com/office/drawing/2014/main" id="{19B45343-353D-A5AC-2EB5-7046A4221892}"/>
              </a:ext>
            </a:extLst>
          </p:cNvPr>
          <p:cNvSpPr txBox="1"/>
          <p:nvPr/>
        </p:nvSpPr>
        <p:spPr>
          <a:xfrm>
            <a:off x="486383" y="1021404"/>
            <a:ext cx="11196536" cy="5350119"/>
          </a:xfrm>
          <a:prstGeom prst="rect">
            <a:avLst/>
          </a:prstGeom>
          <a:noFill/>
        </p:spPr>
        <p:txBody>
          <a:bodyPr wrap="square" rtlCol="0">
            <a:spAutoFit/>
          </a:bodyPr>
          <a:lstStyle/>
          <a:p>
            <a:pPr algn="just">
              <a:lnSpc>
                <a:spcPct val="150000"/>
              </a:lnSpc>
            </a:pPr>
            <a:r>
              <a:rPr lang="en-US" sz="1600" b="1" i="0" dirty="0">
                <a:solidFill>
                  <a:srgbClr val="FF0000"/>
                </a:solidFill>
                <a:effectLst/>
                <a:latin typeface="Cambria" panose="02040503050406030204" pitchFamily="18" charset="0"/>
                <a:ea typeface="Cambria" panose="02040503050406030204" pitchFamily="18" charset="0"/>
              </a:rPr>
              <a:t>Local Mode</a:t>
            </a:r>
          </a:p>
          <a:p>
            <a:pPr marL="285750" indent="-285750" algn="just">
              <a:lnSpc>
                <a:spcPct val="150000"/>
              </a:lnSpc>
              <a:buFont typeface="Wingdings" panose="05000000000000000000" pitchFamily="2" charset="2"/>
              <a:buChar char="v"/>
            </a:pPr>
            <a:r>
              <a:rPr lang="en-US" sz="1600" b="0" i="0" dirty="0">
                <a:solidFill>
                  <a:srgbClr val="000000"/>
                </a:solidFill>
                <a:effectLst/>
                <a:latin typeface="Cambria" panose="02040503050406030204" pitchFamily="18" charset="0"/>
                <a:ea typeface="Cambria" panose="02040503050406030204" pitchFamily="18" charset="0"/>
              </a:rPr>
              <a:t>It executes in a single JVM and is used for development experimenting and prototyping.</a:t>
            </a:r>
          </a:p>
          <a:p>
            <a:pPr marL="285750" indent="-285750" algn="just">
              <a:lnSpc>
                <a:spcPct val="150000"/>
              </a:lnSpc>
              <a:buFont typeface="Wingdings" panose="05000000000000000000" pitchFamily="2" charset="2"/>
              <a:buChar char="v"/>
            </a:pPr>
            <a:r>
              <a:rPr lang="en-US" sz="1600" b="0" i="0" dirty="0">
                <a:solidFill>
                  <a:srgbClr val="000000"/>
                </a:solidFill>
                <a:effectLst/>
                <a:latin typeface="Cambria" panose="02040503050406030204" pitchFamily="18" charset="0"/>
                <a:ea typeface="Cambria" panose="02040503050406030204" pitchFamily="18" charset="0"/>
              </a:rPr>
              <a:t>Here, files are installed and run using localhost.</a:t>
            </a:r>
          </a:p>
          <a:p>
            <a:pPr marL="285750" indent="-285750" algn="just">
              <a:lnSpc>
                <a:spcPct val="150000"/>
              </a:lnSpc>
              <a:buFont typeface="Wingdings" panose="05000000000000000000" pitchFamily="2" charset="2"/>
              <a:buChar char="v"/>
            </a:pPr>
            <a:r>
              <a:rPr lang="en-US" sz="1600" b="0" i="0" dirty="0">
                <a:solidFill>
                  <a:srgbClr val="000000"/>
                </a:solidFill>
                <a:effectLst/>
                <a:latin typeface="Cambria" panose="02040503050406030204" pitchFamily="18" charset="0"/>
                <a:ea typeface="Cambria" panose="02040503050406030204" pitchFamily="18" charset="0"/>
              </a:rPr>
              <a:t>The local mode works on a local file system. The input and output data stored in the local file system.</a:t>
            </a:r>
          </a:p>
          <a:p>
            <a:pPr marL="285750" indent="-285750" algn="just">
              <a:lnSpc>
                <a:spcPct val="150000"/>
              </a:lnSpc>
              <a:buFont typeface="Wingdings" panose="05000000000000000000" pitchFamily="2" charset="2"/>
              <a:buChar char="v"/>
            </a:pPr>
            <a:r>
              <a:rPr lang="en-US" sz="1600" b="0" i="0" dirty="0">
                <a:solidFill>
                  <a:srgbClr val="333333"/>
                </a:solidFill>
                <a:effectLst/>
                <a:latin typeface="Cambria" panose="02040503050406030204" pitchFamily="18" charset="0"/>
                <a:ea typeface="Cambria" panose="02040503050406030204" pitchFamily="18" charset="0"/>
              </a:rPr>
              <a:t>The command for local mode grunt shell:</a:t>
            </a:r>
          </a:p>
          <a:p>
            <a:pPr algn="just">
              <a:lnSpc>
                <a:spcPct val="150000"/>
              </a:lnSpc>
            </a:pPr>
            <a:r>
              <a:rPr lang="en-IN" sz="1600" b="0" i="0" dirty="0">
                <a:solidFill>
                  <a:srgbClr val="000000"/>
                </a:solidFill>
                <a:effectLst/>
                <a:latin typeface="inter-regular"/>
              </a:rPr>
              <a:t>	</a:t>
            </a:r>
            <a:r>
              <a:rPr lang="en-IN" b="0" i="0" dirty="0">
                <a:solidFill>
                  <a:srgbClr val="000000"/>
                </a:solidFill>
                <a:effectLst/>
                <a:highlight>
                  <a:srgbClr val="00FF00"/>
                </a:highlight>
                <a:latin typeface="Cambria" panose="02040503050406030204" pitchFamily="18" charset="0"/>
                <a:ea typeface="Cambria" panose="02040503050406030204" pitchFamily="18" charset="0"/>
              </a:rPr>
              <a:t>$ pig-x local    </a:t>
            </a:r>
          </a:p>
          <a:p>
            <a:pPr algn="just">
              <a:lnSpc>
                <a:spcPct val="150000"/>
              </a:lnSpc>
            </a:pPr>
            <a:r>
              <a:rPr lang="en-IN" b="1" dirty="0">
                <a:solidFill>
                  <a:srgbClr val="FF0000"/>
                </a:solidFill>
                <a:latin typeface="Cambria" panose="02040503050406030204" pitchFamily="18" charset="0"/>
                <a:ea typeface="Cambria" panose="02040503050406030204" pitchFamily="18" charset="0"/>
              </a:rPr>
              <a:t>Map Reduce Mode</a:t>
            </a:r>
            <a:endParaRPr lang="en-IN" b="1" i="0" dirty="0">
              <a:solidFill>
                <a:srgbClr val="FF0000"/>
              </a:solidFill>
              <a:effectLst/>
              <a:latin typeface="Cambria" panose="02040503050406030204" pitchFamily="18" charset="0"/>
              <a:ea typeface="Cambria" panose="02040503050406030204" pitchFamily="18" charset="0"/>
            </a:endParaRPr>
          </a:p>
          <a:p>
            <a:pPr marL="285750" indent="-285750" algn="just">
              <a:lnSpc>
                <a:spcPct val="150000"/>
              </a:lnSpc>
              <a:buFont typeface="Wingdings" panose="05000000000000000000" pitchFamily="2" charset="2"/>
              <a:buChar char="v"/>
            </a:pPr>
            <a:r>
              <a:rPr lang="en-US" sz="1600" dirty="0">
                <a:solidFill>
                  <a:srgbClr val="000000"/>
                </a:solidFill>
                <a:latin typeface="Cambria" panose="02040503050406030204" pitchFamily="18" charset="0"/>
                <a:ea typeface="Cambria" panose="02040503050406030204" pitchFamily="18" charset="0"/>
              </a:rPr>
              <a:t>The MapReduce mode is also known as Hadoop Mode.</a:t>
            </a:r>
          </a:p>
          <a:p>
            <a:pPr marL="285750" indent="-285750" algn="just">
              <a:lnSpc>
                <a:spcPct val="150000"/>
              </a:lnSpc>
              <a:buFont typeface="Wingdings" panose="05000000000000000000" pitchFamily="2" charset="2"/>
              <a:buChar char="v"/>
            </a:pPr>
            <a:r>
              <a:rPr lang="en-US" sz="1600" dirty="0">
                <a:solidFill>
                  <a:srgbClr val="000000"/>
                </a:solidFill>
                <a:latin typeface="Cambria" panose="02040503050406030204" pitchFamily="18" charset="0"/>
                <a:ea typeface="Cambria" panose="02040503050406030204" pitchFamily="18" charset="0"/>
              </a:rPr>
              <a:t>It is the default mode.</a:t>
            </a:r>
          </a:p>
          <a:p>
            <a:pPr marL="285750" indent="-285750" algn="just">
              <a:lnSpc>
                <a:spcPct val="150000"/>
              </a:lnSpc>
              <a:buFont typeface="Wingdings" panose="05000000000000000000" pitchFamily="2" charset="2"/>
              <a:buChar char="v"/>
            </a:pPr>
            <a:r>
              <a:rPr lang="en-US" sz="1600" dirty="0">
                <a:solidFill>
                  <a:srgbClr val="000000"/>
                </a:solidFill>
                <a:latin typeface="Cambria" panose="02040503050406030204" pitchFamily="18" charset="0"/>
                <a:ea typeface="Cambria" panose="02040503050406030204" pitchFamily="18" charset="0"/>
              </a:rPr>
              <a:t>In this Pig renders Pig Latin into MapReduce jobs and executes them on the cluster.</a:t>
            </a:r>
          </a:p>
          <a:p>
            <a:pPr marL="285750" indent="-285750" algn="just">
              <a:lnSpc>
                <a:spcPct val="150000"/>
              </a:lnSpc>
              <a:buFont typeface="Wingdings" panose="05000000000000000000" pitchFamily="2" charset="2"/>
              <a:buChar char="v"/>
            </a:pPr>
            <a:r>
              <a:rPr lang="en-US" sz="1600" dirty="0">
                <a:solidFill>
                  <a:srgbClr val="000000"/>
                </a:solidFill>
                <a:latin typeface="Cambria" panose="02040503050406030204" pitchFamily="18" charset="0"/>
                <a:ea typeface="Cambria" panose="02040503050406030204" pitchFamily="18" charset="0"/>
              </a:rPr>
              <a:t>It can be executed against semi-distributed or fully distributed Hadoop installation.</a:t>
            </a:r>
          </a:p>
          <a:p>
            <a:pPr marL="285750" indent="-285750" algn="just">
              <a:lnSpc>
                <a:spcPct val="150000"/>
              </a:lnSpc>
              <a:buFont typeface="Wingdings" panose="05000000000000000000" pitchFamily="2" charset="2"/>
              <a:buChar char="v"/>
            </a:pPr>
            <a:r>
              <a:rPr lang="en-US" sz="1600" dirty="0">
                <a:solidFill>
                  <a:srgbClr val="000000"/>
                </a:solidFill>
                <a:latin typeface="Cambria" panose="02040503050406030204" pitchFamily="18" charset="0"/>
                <a:ea typeface="Cambria" panose="02040503050406030204" pitchFamily="18" charset="0"/>
              </a:rPr>
              <a:t>Here, the input and output data are present on HDFS.</a:t>
            </a:r>
          </a:p>
          <a:p>
            <a:pPr marL="285750" indent="-285750" algn="just">
              <a:lnSpc>
                <a:spcPct val="150000"/>
              </a:lnSpc>
              <a:buFont typeface="Wingdings" panose="05000000000000000000" pitchFamily="2" charset="2"/>
              <a:buChar char="v"/>
            </a:pPr>
            <a:r>
              <a:rPr lang="en-US" sz="1600" dirty="0">
                <a:solidFill>
                  <a:srgbClr val="000000"/>
                </a:solidFill>
                <a:latin typeface="Cambria" panose="02040503050406030204" pitchFamily="18" charset="0"/>
                <a:ea typeface="Cambria" panose="02040503050406030204" pitchFamily="18" charset="0"/>
              </a:rPr>
              <a:t>The command for Map reduce mode:</a:t>
            </a:r>
          </a:p>
          <a:p>
            <a:pPr marL="895350" algn="just">
              <a:lnSpc>
                <a:spcPct val="150000"/>
              </a:lnSpc>
            </a:pPr>
            <a:r>
              <a:rPr lang="en-US" dirty="0">
                <a:solidFill>
                  <a:srgbClr val="000000"/>
                </a:solidFill>
                <a:highlight>
                  <a:srgbClr val="00FF00"/>
                </a:highlight>
                <a:latin typeface="Cambria" panose="02040503050406030204" pitchFamily="18" charset="0"/>
                <a:ea typeface="Cambria" panose="02040503050406030204" pitchFamily="18" charset="0"/>
              </a:rPr>
              <a:t>$ pig  -x </a:t>
            </a:r>
            <a:r>
              <a:rPr lang="en-US" dirty="0" err="1">
                <a:solidFill>
                  <a:srgbClr val="000000"/>
                </a:solidFill>
                <a:highlight>
                  <a:srgbClr val="00FF00"/>
                </a:highlight>
                <a:latin typeface="Cambria" panose="02040503050406030204" pitchFamily="18" charset="0"/>
                <a:ea typeface="Cambria" panose="02040503050406030204" pitchFamily="18" charset="0"/>
              </a:rPr>
              <a:t>mapreduce</a:t>
            </a:r>
            <a:r>
              <a:rPr lang="en-US" dirty="0">
                <a:solidFill>
                  <a:srgbClr val="000000"/>
                </a:solidFill>
                <a:highlight>
                  <a:srgbClr val="00FF00"/>
                </a:highlight>
                <a:latin typeface="Cambria" panose="02040503050406030204" pitchFamily="18" charset="0"/>
                <a:ea typeface="Cambria" panose="02040503050406030204" pitchFamily="18" charset="0"/>
              </a:rPr>
              <a:t> </a:t>
            </a: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350011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id="{57135144-5BEE-EB79-885F-E7338955EC8E}"/>
              </a:ext>
            </a:extLst>
          </p:cNvPr>
          <p:cNvSpPr/>
          <p:nvPr/>
        </p:nvSpPr>
        <p:spPr>
          <a:xfrm>
            <a:off x="369651" y="402495"/>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4. Partitions and Buckets</a:t>
            </a:r>
          </a:p>
        </p:txBody>
      </p:sp>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78137"/>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78137"/>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FF9496E2-449C-610B-4EB9-FFE68B2745F6}"/>
              </a:ext>
            </a:extLst>
          </p:cNvPr>
          <p:cNvPicPr>
            <a:picLocks noChangeAspect="1"/>
          </p:cNvPicPr>
          <p:nvPr/>
        </p:nvPicPr>
        <p:blipFill>
          <a:blip r:embed="rId3"/>
          <a:stretch>
            <a:fillRect/>
          </a:stretch>
        </p:blipFill>
        <p:spPr>
          <a:xfrm>
            <a:off x="856034" y="998009"/>
            <a:ext cx="10447506" cy="4861981"/>
          </a:xfrm>
          <a:prstGeom prst="rect">
            <a:avLst/>
          </a:prstGeom>
        </p:spPr>
      </p:pic>
    </p:spTree>
    <p:extLst>
      <p:ext uri="{BB962C8B-B14F-4D97-AF65-F5344CB8AC3E}">
        <p14:creationId xmlns:p14="http://schemas.microsoft.com/office/powerpoint/2010/main" val="8018600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id="{57135144-5BEE-EB79-885F-E7338955EC8E}"/>
              </a:ext>
            </a:extLst>
          </p:cNvPr>
          <p:cNvSpPr/>
          <p:nvPr/>
        </p:nvSpPr>
        <p:spPr>
          <a:xfrm>
            <a:off x="369651" y="538682"/>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5. IMPORTING DATA </a:t>
            </a:r>
          </a:p>
        </p:txBody>
      </p:sp>
      <p:sp>
        <p:nvSpPr>
          <p:cNvPr id="8" name="TextBox 7">
            <a:extLst>
              <a:ext uri="{FF2B5EF4-FFF2-40B4-BE49-F238E27FC236}">
                <a16:creationId xmlns:a16="http://schemas.microsoft.com/office/drawing/2014/main" id="{21EBA989-EE6A-52ED-C847-9C697F87165C}"/>
              </a:ext>
            </a:extLst>
          </p:cNvPr>
          <p:cNvSpPr txBox="1"/>
          <p:nvPr/>
        </p:nvSpPr>
        <p:spPr>
          <a:xfrm>
            <a:off x="369651" y="1005610"/>
            <a:ext cx="11420272" cy="160043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en-US" sz="1400" b="0" i="0" dirty="0">
                <a:solidFill>
                  <a:srgbClr val="273239"/>
                </a:solidFill>
                <a:effectLst/>
                <a:latin typeface="Cambria" panose="02040503050406030204" pitchFamily="18" charset="0"/>
                <a:ea typeface="Cambria" panose="02040503050406030204" pitchFamily="18" charset="0"/>
              </a:rPr>
              <a:t>Hive provides multiple ways to add data to the tables. In hive with DML statements, we </a:t>
            </a:r>
            <a:r>
              <a:rPr lang="en-US" sz="1400" b="1" i="0" dirty="0">
                <a:solidFill>
                  <a:srgbClr val="273239"/>
                </a:solidFill>
                <a:effectLst/>
                <a:latin typeface="Cambria" panose="02040503050406030204" pitchFamily="18" charset="0"/>
                <a:ea typeface="Cambria" panose="02040503050406030204" pitchFamily="18" charset="0"/>
              </a:rPr>
              <a:t>can add data to the Hive table in 2 different ways</a:t>
            </a:r>
            <a:r>
              <a:rPr lang="en-US" sz="1400" b="0" i="0" dirty="0">
                <a:solidFill>
                  <a:srgbClr val="273239"/>
                </a:solidFill>
                <a:effectLst/>
                <a:latin typeface="Cambria" panose="02040503050406030204" pitchFamily="18" charset="0"/>
                <a:ea typeface="Cambria" panose="02040503050406030204" pitchFamily="18" charset="0"/>
              </a:rPr>
              <a:t>.</a:t>
            </a:r>
          </a:p>
          <a:p>
            <a:pPr marL="360363" algn="just" fontAlgn="base">
              <a:lnSpc>
                <a:spcPct val="150000"/>
              </a:lnSpc>
            </a:pPr>
            <a:r>
              <a:rPr lang="en-US" sz="1400" b="1" i="0" dirty="0">
                <a:solidFill>
                  <a:srgbClr val="FF0000"/>
                </a:solidFill>
                <a:effectLst/>
                <a:latin typeface="Cambria" panose="02040503050406030204" pitchFamily="18" charset="0"/>
                <a:ea typeface="Cambria" panose="02040503050406030204" pitchFamily="18" charset="0"/>
              </a:rPr>
              <a:t>5.1)	Using INSERT Command</a:t>
            </a:r>
          </a:p>
          <a:p>
            <a:pPr marL="360363" algn="just" fontAlgn="base">
              <a:lnSpc>
                <a:spcPct val="150000"/>
              </a:lnSpc>
            </a:pPr>
            <a:r>
              <a:rPr lang="en-US" sz="1400" b="1" i="0" dirty="0">
                <a:solidFill>
                  <a:srgbClr val="0000FF"/>
                </a:solidFill>
                <a:effectLst/>
                <a:latin typeface="Cambria" panose="02040503050406030204" pitchFamily="18" charset="0"/>
                <a:ea typeface="Cambria" panose="02040503050406030204" pitchFamily="18" charset="0"/>
              </a:rPr>
              <a:t>5.2)	Load Data Statement</a:t>
            </a:r>
          </a:p>
          <a:p>
            <a:pPr marL="360363" algn="just" fontAlgn="base">
              <a:lnSpc>
                <a:spcPct val="150000"/>
              </a:lnSpc>
            </a:pPr>
            <a:endParaRPr lang="en-US" sz="1400" b="1" i="0" dirty="0">
              <a:solidFill>
                <a:srgbClr val="0000FF"/>
              </a:solidFill>
              <a:effectLst/>
              <a:latin typeface="Cambria" panose="02040503050406030204" pitchFamily="18" charset="0"/>
              <a:ea typeface="Cambria" panose="02040503050406030204" pitchFamily="18" charset="0"/>
            </a:endParaRPr>
          </a:p>
          <a:p>
            <a:pPr algn="just"/>
            <a:endParaRPr lang="en-IN" sz="1400" dirty="0">
              <a:solidFill>
                <a:srgbClr val="0000FF"/>
              </a:solidFill>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4A7E633A-9A81-5ED4-324A-B088387F8094}"/>
              </a:ext>
            </a:extLst>
          </p:cNvPr>
          <p:cNvSpPr>
            <a:spLocks noChangeArrowheads="1"/>
          </p:cNvSpPr>
          <p:nvPr/>
        </p:nvSpPr>
        <p:spPr bwMode="auto">
          <a:xfrm>
            <a:off x="418289" y="1786937"/>
            <a:ext cx="11371634" cy="20954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tab pos="534988" algn="l"/>
              </a:tabLst>
            </a:pPr>
            <a:r>
              <a:rPr lang="en-US" altLang="en-US" sz="1400" b="1" dirty="0">
                <a:solidFill>
                  <a:srgbClr val="273239"/>
                </a:solidFill>
                <a:latin typeface="Cambria" panose="02040503050406030204" pitchFamily="18" charset="0"/>
                <a:ea typeface="Cambria" panose="02040503050406030204" pitchFamily="18" charset="0"/>
              </a:rPr>
              <a:t>5.1)	</a:t>
            </a:r>
            <a:r>
              <a:rPr kumimoji="0" lang="en-US" altLang="en-US" sz="14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Using INSERT Command</a:t>
            </a:r>
            <a:endParaRPr kumimoji="0" lang="en-US" altLang="en-US"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534988" lvl="1">
              <a:lnSpc>
                <a:spcPct val="150000"/>
              </a:lnSpc>
            </a:pPr>
            <a:r>
              <a:rPr kumimoji="0" lang="en-US" altLang="en-US" sz="12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Syntax:</a:t>
            </a:r>
            <a:endParaRPr kumimoji="0" lang="en-US" altLang="en-US" sz="1200" b="0" i="0" u="none" strike="noStrike" cap="none" normalizeH="0" baseline="0" dirty="0">
              <a:ln>
                <a:noFill/>
              </a:ln>
              <a:solidFill>
                <a:srgbClr val="273239"/>
              </a:solidFill>
              <a:effectLst/>
              <a:latin typeface="Cambria" panose="02040503050406030204" pitchFamily="18" charset="0"/>
              <a:ea typeface="Cambria" panose="02040503050406030204" pitchFamily="18" charset="0"/>
            </a:endParaRPr>
          </a:p>
          <a:p>
            <a:pPr marL="534988" lvl="1">
              <a:lnSpc>
                <a:spcPct val="150000"/>
              </a:lnSpc>
            </a:pPr>
            <a:r>
              <a:rPr kumimoji="0" lang="en-US" altLang="en-US" sz="12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INSERT INTO TABLE &lt;</a:t>
            </a:r>
            <a:r>
              <a:rPr kumimoji="0" lang="en-US" altLang="en-US" sz="12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table_name</a:t>
            </a:r>
            <a:r>
              <a:rPr kumimoji="0" lang="en-US" altLang="en-US" sz="12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&gt; VALUES (&lt;add values as per column entity&gt;); 	</a:t>
            </a:r>
            <a:endParaRPr kumimoji="0" lang="en-US" altLang="en-US" sz="12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endParaRPr>
          </a:p>
          <a:p>
            <a:pPr marL="534988" marR="0" lvl="0" algn="l" defTabSz="914400" rtl="0" eaLnBrk="0" fontAlgn="base" latinLnBrk="0" hangingPunct="0">
              <a:lnSpc>
                <a:spcPct val="150000"/>
              </a:lnSpc>
              <a:spcBef>
                <a:spcPct val="0"/>
              </a:spcBef>
              <a:spcAft>
                <a:spcPct val="0"/>
              </a:spcAft>
              <a:buClrTx/>
              <a:buSzTx/>
              <a:buFontTx/>
              <a:buNone/>
              <a:tabLst/>
            </a:pPr>
            <a:r>
              <a:rPr kumimoji="0" lang="en-US" altLang="en-US" sz="12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Example:</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534988" marR="0" lvl="0" algn="l" defTabSz="914400" rtl="0" eaLnBrk="0" fontAlgn="base" latinLnBrk="0" hangingPunct="0">
              <a:lnSpc>
                <a:spcPct val="150000"/>
              </a:lnSpc>
              <a:spcBef>
                <a:spcPct val="0"/>
              </a:spcBef>
              <a:spcAft>
                <a:spcPct val="0"/>
              </a:spcAft>
              <a:buClrTx/>
              <a:buSzTx/>
              <a:buFontTx/>
              <a:buNone/>
              <a:tabLst/>
            </a:pP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To insert data into the table let’s create a table with the name </a:t>
            </a:r>
            <a:r>
              <a:rPr kumimoji="0" lang="en-US" altLang="en-US" sz="1400" b="1" i="1"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student </a:t>
            </a: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(By default hive uses its </a:t>
            </a:r>
            <a:r>
              <a:rPr kumimoji="0" lang="en-US" altLang="en-US" sz="1400" b="1" i="1"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default </a:t>
            </a: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database to store hive tables)</a:t>
            </a:r>
            <a:r>
              <a:rPr kumimoji="0" lang="en-US" altLang="en-US" sz="1400" b="1" i="1"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a:t>
            </a:r>
            <a:endParaRPr kumimoji="0" lang="en-US" altLang="en-US" sz="14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endParaRPr>
          </a:p>
          <a:p>
            <a:pPr marL="534988" marR="0" lvl="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Command: </a:t>
            </a:r>
          </a:p>
          <a:p>
            <a:pPr marL="534988" marR="0" lvl="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273239"/>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69C79F96-30D9-F9F8-F61C-217B24848F60}"/>
              </a:ext>
            </a:extLst>
          </p:cNvPr>
          <p:cNvPicPr>
            <a:picLocks noChangeAspect="1"/>
          </p:cNvPicPr>
          <p:nvPr/>
        </p:nvPicPr>
        <p:blipFill>
          <a:blip r:embed="rId3"/>
          <a:stretch>
            <a:fillRect/>
          </a:stretch>
        </p:blipFill>
        <p:spPr>
          <a:xfrm>
            <a:off x="959164" y="3550951"/>
            <a:ext cx="7102455" cy="2301439"/>
          </a:xfrm>
          <a:prstGeom prst="rect">
            <a:avLst/>
          </a:prstGeom>
        </p:spPr>
      </p:pic>
    </p:spTree>
    <p:extLst>
      <p:ext uri="{BB962C8B-B14F-4D97-AF65-F5344CB8AC3E}">
        <p14:creationId xmlns:p14="http://schemas.microsoft.com/office/powerpoint/2010/main" val="36709924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id="{57135144-5BEE-EB79-885F-E7338955EC8E}"/>
              </a:ext>
            </a:extLst>
          </p:cNvPr>
          <p:cNvSpPr/>
          <p:nvPr/>
        </p:nvSpPr>
        <p:spPr>
          <a:xfrm>
            <a:off x="369651" y="538682"/>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5. IMPORTING DATA </a:t>
            </a:r>
          </a:p>
        </p:txBody>
      </p:sp>
      <p:sp>
        <p:nvSpPr>
          <p:cNvPr id="4" name="Rectangle 1">
            <a:extLst>
              <a:ext uri="{FF2B5EF4-FFF2-40B4-BE49-F238E27FC236}">
                <a16:creationId xmlns:a16="http://schemas.microsoft.com/office/drawing/2014/main" id="{0405D849-BABB-CF29-78EB-908C9F1858F2}"/>
              </a:ext>
            </a:extLst>
          </p:cNvPr>
          <p:cNvSpPr>
            <a:spLocks noChangeArrowheads="1"/>
          </p:cNvSpPr>
          <p:nvPr/>
        </p:nvSpPr>
        <p:spPr bwMode="auto">
          <a:xfrm>
            <a:off x="437745" y="1103990"/>
            <a:ext cx="11303540" cy="5838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INSERT Query:</a:t>
            </a:r>
            <a:endParaRPr kumimoji="0" lang="en-US" altLang="en-US" sz="1200" b="0" i="0" u="none" strike="noStrike" cap="none" normalizeH="0" baseline="0" dirty="0">
              <a:ln>
                <a:noFill/>
              </a:ln>
              <a:solidFill>
                <a:srgbClr val="273239"/>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INSERT INTO TABLE student VALUES ('Dikshant',1,'95'),('Akshat', 2 , '96'),('Dhruv',3,'90');</a:t>
            </a:r>
            <a:r>
              <a:rPr kumimoji="0" lang="en-US" altLang="en-US" sz="12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p>
        </p:txBody>
      </p:sp>
      <p:pic>
        <p:nvPicPr>
          <p:cNvPr id="7" name="Picture 6">
            <a:extLst>
              <a:ext uri="{FF2B5EF4-FFF2-40B4-BE49-F238E27FC236}">
                <a16:creationId xmlns:a16="http://schemas.microsoft.com/office/drawing/2014/main" id="{0B5E184C-FC47-747F-A26B-112B39B80F91}"/>
              </a:ext>
            </a:extLst>
          </p:cNvPr>
          <p:cNvPicPr>
            <a:picLocks noChangeAspect="1"/>
          </p:cNvPicPr>
          <p:nvPr/>
        </p:nvPicPr>
        <p:blipFill>
          <a:blip r:embed="rId3"/>
          <a:stretch>
            <a:fillRect/>
          </a:stretch>
        </p:blipFill>
        <p:spPr>
          <a:xfrm>
            <a:off x="437745" y="1815411"/>
            <a:ext cx="9435829" cy="2309117"/>
          </a:xfrm>
          <a:prstGeom prst="rect">
            <a:avLst/>
          </a:prstGeom>
        </p:spPr>
      </p:pic>
      <p:sp>
        <p:nvSpPr>
          <p:cNvPr id="9" name="Rectangle 2">
            <a:extLst>
              <a:ext uri="{FF2B5EF4-FFF2-40B4-BE49-F238E27FC236}">
                <a16:creationId xmlns:a16="http://schemas.microsoft.com/office/drawing/2014/main" id="{C4D89DD2-86D5-BDC4-5957-295473E95318}"/>
              </a:ext>
            </a:extLst>
          </p:cNvPr>
          <p:cNvSpPr>
            <a:spLocks noChangeArrowheads="1"/>
          </p:cNvSpPr>
          <p:nvPr/>
        </p:nvSpPr>
        <p:spPr bwMode="auto">
          <a:xfrm>
            <a:off x="515566" y="4252091"/>
            <a:ext cx="9358008" cy="5838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We can check the data of the </a:t>
            </a:r>
            <a:r>
              <a:rPr kumimoji="0" lang="en-US" altLang="en-US" sz="1200" b="1" i="1" u="none" strike="noStrike" cap="none" normalizeH="0" baseline="0" dirty="0">
                <a:ln>
                  <a:noFill/>
                </a:ln>
                <a:solidFill>
                  <a:srgbClr val="273239"/>
                </a:solidFill>
                <a:effectLst/>
                <a:latin typeface="Cambria" panose="02040503050406030204" pitchFamily="18" charset="0"/>
                <a:ea typeface="Cambria" panose="02040503050406030204" pitchFamily="18" charset="0"/>
              </a:rPr>
              <a:t>student </a:t>
            </a:r>
            <a:r>
              <a:rPr kumimoji="0" lang="en-US" altLang="en-US" sz="12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table with the help of the below command.</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SELECT * FROM student; </a:t>
            </a:r>
            <a:endParaRPr kumimoji="0" lang="en-US" altLang="en-US" sz="18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4EB909DD-EE9B-EFDC-3C9E-9E3C2E8493EF}"/>
              </a:ext>
            </a:extLst>
          </p:cNvPr>
          <p:cNvPicPr>
            <a:picLocks noChangeAspect="1"/>
          </p:cNvPicPr>
          <p:nvPr/>
        </p:nvPicPr>
        <p:blipFill>
          <a:blip r:embed="rId4"/>
          <a:stretch>
            <a:fillRect/>
          </a:stretch>
        </p:blipFill>
        <p:spPr>
          <a:xfrm>
            <a:off x="515566" y="4835949"/>
            <a:ext cx="7094835" cy="1524132"/>
          </a:xfrm>
          <a:prstGeom prst="rect">
            <a:avLst/>
          </a:prstGeom>
        </p:spPr>
      </p:pic>
    </p:spTree>
    <p:extLst>
      <p:ext uri="{BB962C8B-B14F-4D97-AF65-F5344CB8AC3E}">
        <p14:creationId xmlns:p14="http://schemas.microsoft.com/office/powerpoint/2010/main" val="9899755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id="{57135144-5BEE-EB79-885F-E7338955EC8E}"/>
              </a:ext>
            </a:extLst>
          </p:cNvPr>
          <p:cNvSpPr/>
          <p:nvPr/>
        </p:nvSpPr>
        <p:spPr>
          <a:xfrm>
            <a:off x="369651" y="538682"/>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5. IMPORTING DATA </a:t>
            </a:r>
          </a:p>
        </p:txBody>
      </p:sp>
      <p:sp>
        <p:nvSpPr>
          <p:cNvPr id="2" name="Rectangle 1">
            <a:extLst>
              <a:ext uri="{FF2B5EF4-FFF2-40B4-BE49-F238E27FC236}">
                <a16:creationId xmlns:a16="http://schemas.microsoft.com/office/drawing/2014/main" id="{30D4B0BD-AB02-5D95-B970-B90E19BE5195}"/>
              </a:ext>
            </a:extLst>
          </p:cNvPr>
          <p:cNvSpPr>
            <a:spLocks noChangeArrowheads="1"/>
          </p:cNvSpPr>
          <p:nvPr/>
        </p:nvSpPr>
        <p:spPr bwMode="auto">
          <a:xfrm>
            <a:off x="457200" y="1154765"/>
            <a:ext cx="11420272" cy="45484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tab pos="534988" algn="l"/>
              </a:tabLst>
            </a:pPr>
            <a:r>
              <a:rPr kumimoji="0" lang="en-US" altLang="en-US" sz="14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5.2)	Load Data Statement</a:t>
            </a:r>
            <a:endParaRPr kumimoji="0" lang="en-US" altLang="en-US"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808038" marR="0" lvl="0" indent="-2730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4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Hive provides us the functionality to load pre-created table entities either from our local file system or from HDFS. The </a:t>
            </a:r>
            <a:r>
              <a:rPr kumimoji="0" lang="en-US" altLang="en-US" sz="1400" b="0" i="1" u="none" strike="noStrike" cap="none" normalizeH="0" baseline="0" dirty="0">
                <a:ln>
                  <a:noFill/>
                </a:ln>
                <a:solidFill>
                  <a:srgbClr val="273239"/>
                </a:solidFill>
                <a:effectLst/>
                <a:latin typeface="Cambria" panose="02040503050406030204" pitchFamily="18" charset="0"/>
                <a:ea typeface="Cambria" panose="02040503050406030204" pitchFamily="18" charset="0"/>
              </a:rPr>
              <a:t>LOAD DATA  </a:t>
            </a:r>
            <a:r>
              <a:rPr kumimoji="0" lang="en-US" altLang="en-US" sz="14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statement is used to load data into the hive table.</a:t>
            </a:r>
            <a:endParaRPr kumimoji="0" lang="en-US" altLang="en-US" sz="14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534988" marR="0" lvl="0" algn="l" defTabSz="914400" rtl="0" eaLnBrk="0" fontAlgn="base" latinLnBrk="0" hangingPunct="0">
              <a:lnSpc>
                <a:spcPct val="150000"/>
              </a:lnSpc>
              <a:spcBef>
                <a:spcPct val="0"/>
              </a:spcBef>
              <a:spcAft>
                <a:spcPct val="0"/>
              </a:spcAft>
              <a:buClrTx/>
              <a:buSzTx/>
              <a:buFontTx/>
              <a:buNone/>
              <a:tabLst/>
            </a:pPr>
            <a:r>
              <a:rPr kumimoji="0" lang="en-US" altLang="en-US" sz="14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Syntax:</a:t>
            </a:r>
            <a:endParaRPr kumimoji="0" lang="en-US" altLang="en-US" sz="1400" b="0" i="0" u="none" strike="noStrike" cap="none" normalizeH="0" baseline="0" dirty="0">
              <a:ln>
                <a:noFill/>
              </a:ln>
              <a:solidFill>
                <a:srgbClr val="273239"/>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4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	</a:t>
            </a: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LOAD DATA [LOCAL] INPATH '&lt;The table data location&gt;' [OVERWRITE] INTO TABLE &lt;</a:t>
            </a:r>
            <a:r>
              <a:rPr kumimoji="0" lang="en-US" altLang="en-US" sz="14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table_name</a:t>
            </a: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&gt;;</a:t>
            </a:r>
            <a:r>
              <a:rPr kumimoji="0" lang="en-US" altLang="en-US" sz="14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rPr>
              <a:t> </a:t>
            </a:r>
          </a:p>
          <a:p>
            <a:pPr marL="808038" indent="-273050" algn="just" fontAlgn="base">
              <a:lnSpc>
                <a:spcPct val="150000"/>
              </a:lnSpc>
              <a:buFont typeface="Wingdings" panose="05000000000000000000" pitchFamily="2" charset="2"/>
              <a:buChar char="v"/>
            </a:pPr>
            <a:r>
              <a:rPr lang="en-US" sz="1400" b="0" i="0" dirty="0">
                <a:solidFill>
                  <a:srgbClr val="273239"/>
                </a:solidFill>
                <a:effectLst/>
                <a:latin typeface="Cambria" panose="02040503050406030204" pitchFamily="18" charset="0"/>
                <a:ea typeface="Cambria" panose="02040503050406030204" pitchFamily="18" charset="0"/>
              </a:rPr>
              <a:t>The </a:t>
            </a:r>
            <a:r>
              <a:rPr lang="en-US" sz="1400" b="1" i="1" dirty="0">
                <a:solidFill>
                  <a:srgbClr val="273239"/>
                </a:solidFill>
                <a:effectLst/>
                <a:latin typeface="Cambria" panose="02040503050406030204" pitchFamily="18" charset="0"/>
                <a:ea typeface="Cambria" panose="02040503050406030204" pitchFamily="18" charset="0"/>
              </a:rPr>
              <a:t>LOCAL</a:t>
            </a:r>
            <a:r>
              <a:rPr lang="en-US" sz="1400" b="0" i="1" dirty="0">
                <a:solidFill>
                  <a:srgbClr val="273239"/>
                </a:solidFill>
                <a:effectLst/>
                <a:latin typeface="Cambria" panose="02040503050406030204" pitchFamily="18" charset="0"/>
                <a:ea typeface="Cambria" panose="02040503050406030204" pitchFamily="18" charset="0"/>
              </a:rPr>
              <a:t> </a:t>
            </a:r>
            <a:r>
              <a:rPr lang="en-US" sz="1400" b="0" i="0" dirty="0">
                <a:solidFill>
                  <a:srgbClr val="273239"/>
                </a:solidFill>
                <a:effectLst/>
                <a:latin typeface="Cambria" panose="02040503050406030204" pitchFamily="18" charset="0"/>
                <a:ea typeface="Cambria" panose="02040503050406030204" pitchFamily="18" charset="0"/>
              </a:rPr>
              <a:t>Switch specifies</a:t>
            </a:r>
            <a:r>
              <a:rPr lang="en-US" sz="1400" b="0" i="1" dirty="0">
                <a:solidFill>
                  <a:srgbClr val="273239"/>
                </a:solidFill>
                <a:effectLst/>
                <a:latin typeface="Cambria" panose="02040503050406030204" pitchFamily="18" charset="0"/>
                <a:ea typeface="Cambria" panose="02040503050406030204" pitchFamily="18" charset="0"/>
              </a:rPr>
              <a:t> </a:t>
            </a:r>
            <a:r>
              <a:rPr lang="en-US" sz="1400" b="0" i="0" dirty="0">
                <a:solidFill>
                  <a:srgbClr val="273239"/>
                </a:solidFill>
                <a:effectLst/>
                <a:latin typeface="Cambria" panose="02040503050406030204" pitchFamily="18" charset="0"/>
                <a:ea typeface="Cambria" panose="02040503050406030204" pitchFamily="18" charset="0"/>
              </a:rPr>
              <a:t>that the data we are loading is available in our Local File System. If the </a:t>
            </a:r>
            <a:r>
              <a:rPr lang="en-US" sz="1400" b="0" i="1" dirty="0">
                <a:solidFill>
                  <a:srgbClr val="273239"/>
                </a:solidFill>
                <a:effectLst/>
                <a:latin typeface="Cambria" panose="02040503050406030204" pitchFamily="18" charset="0"/>
                <a:ea typeface="Cambria" panose="02040503050406030204" pitchFamily="18" charset="0"/>
              </a:rPr>
              <a:t>LOCAL </a:t>
            </a:r>
            <a:r>
              <a:rPr lang="en-US" sz="1400" b="0" i="0" dirty="0">
                <a:solidFill>
                  <a:srgbClr val="273239"/>
                </a:solidFill>
                <a:effectLst/>
                <a:latin typeface="Cambria" panose="02040503050406030204" pitchFamily="18" charset="0"/>
                <a:ea typeface="Cambria" panose="02040503050406030204" pitchFamily="18" charset="0"/>
              </a:rPr>
              <a:t>switch is not used, the hive will consider the location as an HDFS path location.</a:t>
            </a:r>
          </a:p>
          <a:p>
            <a:pPr marL="808038" indent="-273050" algn="just" fontAlgn="base">
              <a:lnSpc>
                <a:spcPct val="150000"/>
              </a:lnSpc>
              <a:buFont typeface="Wingdings" panose="05000000000000000000" pitchFamily="2" charset="2"/>
              <a:buChar char="v"/>
            </a:pPr>
            <a:r>
              <a:rPr lang="en-US" sz="1400" b="0" i="0" dirty="0">
                <a:solidFill>
                  <a:srgbClr val="273239"/>
                </a:solidFill>
                <a:effectLst/>
                <a:latin typeface="Cambria" panose="02040503050406030204" pitchFamily="18" charset="0"/>
                <a:ea typeface="Cambria" panose="02040503050406030204" pitchFamily="18" charset="0"/>
              </a:rPr>
              <a:t>The </a:t>
            </a:r>
            <a:r>
              <a:rPr lang="en-US" sz="1400" b="1" i="0" dirty="0">
                <a:solidFill>
                  <a:srgbClr val="273239"/>
                </a:solidFill>
                <a:effectLst/>
                <a:latin typeface="Cambria" panose="02040503050406030204" pitchFamily="18" charset="0"/>
                <a:ea typeface="Cambria" panose="02040503050406030204" pitchFamily="18" charset="0"/>
              </a:rPr>
              <a:t>OVERWRITE</a:t>
            </a:r>
            <a:r>
              <a:rPr lang="en-US" sz="1400" b="0" i="0" dirty="0">
                <a:solidFill>
                  <a:srgbClr val="273239"/>
                </a:solidFill>
                <a:effectLst/>
                <a:latin typeface="Cambria" panose="02040503050406030204" pitchFamily="18" charset="0"/>
                <a:ea typeface="Cambria" panose="02040503050406030204" pitchFamily="18" charset="0"/>
              </a:rPr>
              <a:t> switch allows us to overwrite the table data.</a:t>
            </a:r>
          </a:p>
          <a:p>
            <a:pPr marL="808038"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400" b="0" i="1" u="none" strike="noStrike" cap="none" normalizeH="0" baseline="0" dirty="0">
                <a:ln>
                  <a:noFill/>
                </a:ln>
                <a:solidFill>
                  <a:srgbClr val="273239"/>
                </a:solidFill>
                <a:effectLst/>
                <a:latin typeface="Cambria" panose="02040503050406030204" pitchFamily="18" charset="0"/>
                <a:ea typeface="Cambria" panose="02040503050406030204" pitchFamily="18" charset="0"/>
              </a:rPr>
              <a:t>LOAD DATA </a:t>
            </a:r>
            <a:r>
              <a:rPr kumimoji="0" lang="en-US" altLang="en-US" sz="14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to the student hive table with the help of the below command.</a:t>
            </a:r>
          </a:p>
          <a:p>
            <a:pPr marL="522288" marR="0" lvl="0" algn="l" defTabSz="914400" rtl="0" eaLnBrk="0" fontAlgn="base" latinLnBrk="0" hangingPunct="0">
              <a:lnSpc>
                <a:spcPct val="150000"/>
              </a:lnSpc>
              <a:spcBef>
                <a:spcPct val="0"/>
              </a:spcBef>
              <a:spcAft>
                <a:spcPct val="0"/>
              </a:spcAft>
              <a:buClrTx/>
              <a:buSzTx/>
              <a:tabLst/>
            </a:pPr>
            <a:r>
              <a:rPr kumimoji="0" lang="en-US" altLang="en-US" sz="14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	</a:t>
            </a: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LOAD DATA LOCAL INPATH '/home/</a:t>
            </a:r>
            <a:r>
              <a:rPr kumimoji="0" lang="en-US" altLang="en-US" sz="14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dikshant</a:t>
            </a: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/Documents/data.csv' INTO TABLE student;</a:t>
            </a:r>
            <a:r>
              <a:rPr kumimoji="0" lang="en-US" altLang="en-US" sz="14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rPr>
              <a:t> </a:t>
            </a:r>
          </a:p>
          <a:p>
            <a:pPr marL="522288" marR="0" lvl="0" algn="l" defTabSz="914400" rtl="0" eaLnBrk="0" fontAlgn="base" latinLnBrk="0" hangingPunct="0">
              <a:lnSpc>
                <a:spcPct val="150000"/>
              </a:lnSpc>
              <a:spcBef>
                <a:spcPct val="0"/>
              </a:spcBef>
              <a:spcAft>
                <a:spcPct val="0"/>
              </a:spcAft>
              <a:buClrTx/>
              <a:buSzTx/>
              <a:tabLst/>
            </a:pPr>
            <a:endParaRPr kumimoji="0" lang="en-US" altLang="en-US" sz="14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endParaRPr>
          </a:p>
          <a:p>
            <a:pPr marL="808038" indent="-273050" algn="just" fontAlgn="base">
              <a:lnSpc>
                <a:spcPct val="150000"/>
              </a:lnSpc>
              <a:buFont typeface="Wingdings" panose="05000000000000000000" pitchFamily="2" charset="2"/>
              <a:buChar char="v"/>
            </a:pPr>
            <a:endParaRPr lang="en-US" sz="1400" b="1" i="0" dirty="0">
              <a:solidFill>
                <a:srgbClr val="273239"/>
              </a:solidFill>
              <a:effectLst/>
              <a:latin typeface="Cambria" panose="02040503050406030204" pitchFamily="18" charset="0"/>
              <a:ea typeface="Cambria" panose="02040503050406030204" pitchFamily="18" charset="0"/>
            </a:endParaRPr>
          </a:p>
          <a:p>
            <a:pPr marL="808038" indent="-273050" algn="just" fontAlgn="base">
              <a:lnSpc>
                <a:spcPct val="150000"/>
              </a:lnSpc>
              <a:buFont typeface="Wingdings" panose="05000000000000000000" pitchFamily="2" charset="2"/>
              <a:buChar char="v"/>
            </a:pPr>
            <a:endParaRPr lang="en-US" sz="1400" b="0" i="0" dirty="0">
              <a:solidFill>
                <a:srgbClr val="273239"/>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endParaRPr>
          </a:p>
        </p:txBody>
      </p:sp>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015DB4F8-1453-FEF4-D897-0D9DFDA9D740}"/>
              </a:ext>
            </a:extLst>
          </p:cNvPr>
          <p:cNvPicPr>
            <a:picLocks noChangeAspect="1"/>
          </p:cNvPicPr>
          <p:nvPr/>
        </p:nvPicPr>
        <p:blipFill>
          <a:blip r:embed="rId3"/>
          <a:stretch>
            <a:fillRect/>
          </a:stretch>
        </p:blipFill>
        <p:spPr>
          <a:xfrm>
            <a:off x="1777498" y="4443407"/>
            <a:ext cx="7216765" cy="1143099"/>
          </a:xfrm>
          <a:prstGeom prst="rect">
            <a:avLst/>
          </a:prstGeom>
        </p:spPr>
      </p:pic>
    </p:spTree>
    <p:extLst>
      <p:ext uri="{BB962C8B-B14F-4D97-AF65-F5344CB8AC3E}">
        <p14:creationId xmlns:p14="http://schemas.microsoft.com/office/powerpoint/2010/main" val="37763445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id="{57135144-5BEE-EB79-885F-E7338955EC8E}"/>
              </a:ext>
            </a:extLst>
          </p:cNvPr>
          <p:cNvSpPr/>
          <p:nvPr/>
        </p:nvSpPr>
        <p:spPr>
          <a:xfrm>
            <a:off x="369651" y="538682"/>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6. ALTERING TABLES </a:t>
            </a:r>
          </a:p>
        </p:txBody>
      </p:sp>
      <p:sp>
        <p:nvSpPr>
          <p:cNvPr id="2" name="Rectangle 1">
            <a:extLst>
              <a:ext uri="{FF2B5EF4-FFF2-40B4-BE49-F238E27FC236}">
                <a16:creationId xmlns:a16="http://schemas.microsoft.com/office/drawing/2014/main" id="{30D4B0BD-AB02-5D95-B970-B90E19BE5195}"/>
              </a:ext>
            </a:extLst>
          </p:cNvPr>
          <p:cNvSpPr>
            <a:spLocks noChangeArrowheads="1"/>
          </p:cNvSpPr>
          <p:nvPr/>
        </p:nvSpPr>
        <p:spPr bwMode="auto">
          <a:xfrm>
            <a:off x="413425" y="974276"/>
            <a:ext cx="11420272" cy="390213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tab pos="534988" algn="l"/>
              </a:tabLst>
            </a:pPr>
            <a:r>
              <a:rPr kumimoji="0" lang="en-US" altLang="en-US" sz="1400" b="1" i="0" u="none" strike="noStrike" cap="none" normalizeH="0" baseline="0" dirty="0">
                <a:ln>
                  <a:noFill/>
                </a:ln>
                <a:solidFill>
                  <a:schemeClr val="bg2"/>
                </a:solidFill>
                <a:effectLst/>
                <a:latin typeface="Cambria" panose="02040503050406030204" pitchFamily="18" charset="0"/>
                <a:ea typeface="Cambria" panose="02040503050406030204" pitchFamily="18" charset="0"/>
              </a:rPr>
              <a:t>ALTER command is used to Alter the Schema of the table</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tab pos="534988" algn="l"/>
              </a:tabLst>
            </a:pPr>
            <a:r>
              <a:rPr lang="en-US" altLang="en-US" sz="1400" b="1" dirty="0">
                <a:solidFill>
                  <a:schemeClr val="bg2"/>
                </a:solidFill>
                <a:latin typeface="Cambria" panose="02040503050406030204" pitchFamily="18" charset="0"/>
                <a:ea typeface="Cambria" panose="02040503050406030204" pitchFamily="18" charset="0"/>
              </a:rPr>
              <a:t>ALTER command is used to </a:t>
            </a:r>
          </a:p>
          <a:p>
            <a:pPr marR="0" lvl="0" algn="l" defTabSz="914400" rtl="0" eaLnBrk="0" fontAlgn="base" latinLnBrk="0" hangingPunct="0">
              <a:lnSpc>
                <a:spcPct val="150000"/>
              </a:lnSpc>
              <a:spcBef>
                <a:spcPct val="0"/>
              </a:spcBef>
              <a:spcAft>
                <a:spcPct val="0"/>
              </a:spcAft>
              <a:buClrTx/>
              <a:buSzTx/>
              <a:tabLst>
                <a:tab pos="534988" algn="l"/>
              </a:tabLst>
            </a:pPr>
            <a:r>
              <a:rPr lang="en-US" altLang="en-US" sz="1400" b="1" dirty="0">
                <a:solidFill>
                  <a:schemeClr val="bg2"/>
                </a:solidFill>
                <a:latin typeface="Cambria" panose="02040503050406030204" pitchFamily="18" charset="0"/>
                <a:ea typeface="Cambria" panose="02040503050406030204" pitchFamily="18" charset="0"/>
              </a:rPr>
              <a:t>	1)	Add the Column</a:t>
            </a:r>
          </a:p>
          <a:p>
            <a:pPr marR="0" lvl="0" algn="l" defTabSz="914400" rtl="0" eaLnBrk="0" fontAlgn="base" latinLnBrk="0" hangingPunct="0">
              <a:lnSpc>
                <a:spcPct val="150000"/>
              </a:lnSpc>
              <a:spcBef>
                <a:spcPct val="0"/>
              </a:spcBef>
              <a:spcAft>
                <a:spcPct val="0"/>
              </a:spcAft>
              <a:buClrTx/>
              <a:buSzTx/>
              <a:tabLst>
                <a:tab pos="534988" algn="l"/>
              </a:tabLst>
            </a:pPr>
            <a:r>
              <a:rPr kumimoji="0" lang="en-US" altLang="en-US" sz="1400" b="1" i="0" u="none" strike="noStrike" cap="none" normalizeH="0" baseline="0" dirty="0">
                <a:ln>
                  <a:noFill/>
                </a:ln>
                <a:solidFill>
                  <a:schemeClr val="bg2"/>
                </a:solidFill>
                <a:effectLst/>
                <a:latin typeface="Cambria" panose="02040503050406030204" pitchFamily="18" charset="0"/>
                <a:ea typeface="Cambria" panose="02040503050406030204" pitchFamily="18" charset="0"/>
              </a:rPr>
              <a:t>	2)	change the Column</a:t>
            </a:r>
          </a:p>
          <a:p>
            <a:pPr marR="0" lvl="0" algn="l" defTabSz="914400" rtl="0" eaLnBrk="0" fontAlgn="base" latinLnBrk="0" hangingPunct="0">
              <a:lnSpc>
                <a:spcPct val="150000"/>
              </a:lnSpc>
              <a:spcBef>
                <a:spcPct val="0"/>
              </a:spcBef>
              <a:spcAft>
                <a:spcPct val="0"/>
              </a:spcAft>
              <a:buClrTx/>
              <a:buSzTx/>
              <a:tabLst>
                <a:tab pos="534988" algn="l"/>
              </a:tabLst>
            </a:pPr>
            <a:r>
              <a:rPr lang="en-US" altLang="en-US" sz="1400" b="1" dirty="0">
                <a:solidFill>
                  <a:schemeClr val="bg2"/>
                </a:solidFill>
                <a:latin typeface="Cambria" panose="02040503050406030204" pitchFamily="18" charset="0"/>
                <a:ea typeface="Cambria" panose="02040503050406030204" pitchFamily="18" charset="0"/>
              </a:rPr>
              <a:t>	3)	Replace the Column Name</a:t>
            </a:r>
          </a:p>
          <a:p>
            <a:pPr marR="0" lvl="0" algn="l" defTabSz="914400" rtl="0" eaLnBrk="0" fontAlgn="base" latinLnBrk="0" hangingPunct="0">
              <a:lnSpc>
                <a:spcPct val="150000"/>
              </a:lnSpc>
              <a:spcBef>
                <a:spcPct val="0"/>
              </a:spcBef>
              <a:spcAft>
                <a:spcPct val="0"/>
              </a:spcAft>
              <a:buClrTx/>
              <a:buSzTx/>
              <a:tabLst>
                <a:tab pos="534988" algn="l"/>
              </a:tabLst>
            </a:pPr>
            <a:r>
              <a:rPr kumimoji="0" lang="en-US" altLang="en-US" sz="1400" b="1" i="0" u="none" strike="noStrike" cap="none" normalizeH="0" baseline="0" dirty="0">
                <a:ln>
                  <a:noFill/>
                </a:ln>
                <a:solidFill>
                  <a:schemeClr val="bg2"/>
                </a:solidFill>
                <a:effectLst/>
                <a:latin typeface="Cambria" panose="02040503050406030204" pitchFamily="18" charset="0"/>
                <a:ea typeface="Cambria" panose="02040503050406030204" pitchFamily="18" charset="0"/>
              </a:rPr>
              <a:t>	4)	Replace the Table Name</a:t>
            </a:r>
          </a:p>
          <a:p>
            <a:pPr marL="342900" marR="0" lvl="0" indent="-342900" algn="l" defTabSz="914400" rtl="0" eaLnBrk="0" fontAlgn="base" latinLnBrk="0" hangingPunct="0">
              <a:lnSpc>
                <a:spcPct val="150000"/>
              </a:lnSpc>
              <a:spcBef>
                <a:spcPct val="0"/>
              </a:spcBef>
              <a:spcAft>
                <a:spcPct val="0"/>
              </a:spcAft>
              <a:buClrTx/>
              <a:buSzTx/>
              <a:buAutoNum type="arabicParenR"/>
              <a:tabLst>
                <a:tab pos="534988" algn="l"/>
              </a:tabLst>
            </a:pPr>
            <a:r>
              <a:rPr kumimoji="0" lang="en-US" altLang="en-US" sz="1400" b="1" i="0" u="none" strike="noStrike" cap="none" normalizeH="0" baseline="0" dirty="0">
                <a:ln>
                  <a:noFill/>
                </a:ln>
                <a:solidFill>
                  <a:schemeClr val="bg2"/>
                </a:solidFill>
                <a:effectLst/>
                <a:latin typeface="Cambria" panose="02040503050406030204" pitchFamily="18" charset="0"/>
                <a:ea typeface="Cambria" panose="02040503050406030204" pitchFamily="18" charset="0"/>
              </a:rPr>
              <a:t>Add the Column to the Table</a:t>
            </a:r>
          </a:p>
          <a:p>
            <a:pPr lvl="1">
              <a:lnSpc>
                <a:spcPct val="150000"/>
              </a:lnSpc>
              <a:tabLst>
                <a:tab pos="534988" algn="l"/>
              </a:tabLst>
            </a:pPr>
            <a:r>
              <a:rPr lang="en-US" sz="1400" b="0" dirty="0">
                <a:solidFill>
                  <a:schemeClr val="bg2"/>
                </a:solidFill>
                <a:effectLst/>
                <a:latin typeface="Cambria" panose="02040503050406030204" pitchFamily="18" charset="0"/>
                <a:ea typeface="Cambria" panose="02040503050406030204" pitchFamily="18" charset="0"/>
              </a:rPr>
              <a:t>Syntax</a:t>
            </a:r>
          </a:p>
          <a:p>
            <a:pPr lvl="1">
              <a:lnSpc>
                <a:spcPct val="150000"/>
              </a:lnSpc>
              <a:tabLst>
                <a:tab pos="534988" algn="l"/>
              </a:tabLst>
            </a:pPr>
            <a:r>
              <a:rPr lang="en-US" sz="1400" b="1" dirty="0">
                <a:solidFill>
                  <a:schemeClr val="bg2"/>
                </a:solidFill>
                <a:effectLst/>
                <a:highlight>
                  <a:srgbClr val="FFFF00"/>
                </a:highlight>
                <a:latin typeface="Cambria" panose="02040503050406030204" pitchFamily="18" charset="0"/>
                <a:ea typeface="Cambria" panose="02040503050406030204" pitchFamily="18" charset="0"/>
              </a:rPr>
              <a:t>ALTER TABLE &lt;</a:t>
            </a:r>
            <a:r>
              <a:rPr lang="en-US" sz="1400" b="1" dirty="0" err="1">
                <a:solidFill>
                  <a:schemeClr val="bg2"/>
                </a:solidFill>
                <a:effectLst/>
                <a:highlight>
                  <a:srgbClr val="FFFF00"/>
                </a:highlight>
                <a:latin typeface="Cambria" panose="02040503050406030204" pitchFamily="18" charset="0"/>
                <a:ea typeface="Cambria" panose="02040503050406030204" pitchFamily="18" charset="0"/>
              </a:rPr>
              <a:t>table_name</a:t>
            </a:r>
            <a:r>
              <a:rPr lang="en-US" sz="1400" b="1" dirty="0">
                <a:solidFill>
                  <a:schemeClr val="bg2"/>
                </a:solidFill>
                <a:effectLst/>
                <a:highlight>
                  <a:srgbClr val="FFFF00"/>
                </a:highlight>
                <a:latin typeface="Cambria" panose="02040503050406030204" pitchFamily="18" charset="0"/>
                <a:ea typeface="Cambria" panose="02040503050406030204" pitchFamily="18" charset="0"/>
              </a:rPr>
              <a:t>&gt; ADD COLUMNS (&lt;col-name&gt;  &lt;data-type&gt;  COMMENT </a:t>
            </a:r>
            <a:r>
              <a:rPr lang="en-US" sz="1400" b="1" dirty="0">
                <a:solidFill>
                  <a:schemeClr val="bg2"/>
                </a:solidFill>
                <a:highlight>
                  <a:srgbClr val="FFFF00"/>
                </a:highlight>
                <a:latin typeface="Cambria" panose="02040503050406030204" pitchFamily="18" charset="0"/>
                <a:ea typeface="Cambria" panose="02040503050406030204" pitchFamily="18" charset="0"/>
              </a:rPr>
              <a:t>‘ ‘</a:t>
            </a:r>
            <a:r>
              <a:rPr lang="en-US" sz="1400" b="1" dirty="0">
                <a:solidFill>
                  <a:schemeClr val="bg2"/>
                </a:solidFill>
                <a:effectLst/>
                <a:highlight>
                  <a:srgbClr val="FFFF00"/>
                </a:highlight>
                <a:latin typeface="Cambria" panose="02040503050406030204" pitchFamily="18" charset="0"/>
                <a:ea typeface="Cambria" panose="02040503050406030204" pitchFamily="18" charset="0"/>
              </a:rPr>
              <a:t>, &lt;col-name&gt;  &lt;data-type&gt;  COMMENT ‘ ‘, ….. )</a:t>
            </a:r>
          </a:p>
          <a:p>
            <a:pPr lvl="1">
              <a:lnSpc>
                <a:spcPct val="150000"/>
              </a:lnSpc>
              <a:tabLst>
                <a:tab pos="534988" algn="l"/>
              </a:tabLst>
            </a:pPr>
            <a:r>
              <a:rPr lang="en-US" altLang="en-US" sz="1400" b="1" dirty="0">
                <a:solidFill>
                  <a:schemeClr val="bg2"/>
                </a:solidFill>
                <a:latin typeface="Cambria" panose="02040503050406030204" pitchFamily="18" charset="0"/>
                <a:ea typeface="Cambria" panose="02040503050406030204" pitchFamily="18" charset="0"/>
              </a:rPr>
              <a:t>Example </a:t>
            </a:r>
            <a:endParaRPr kumimoji="0" lang="en-US" altLang="en-US" sz="1400" b="1" u="none" strike="noStrike" cap="none" normalizeH="0" baseline="0" dirty="0">
              <a:ln>
                <a:noFill/>
              </a:ln>
              <a:solidFill>
                <a:schemeClr val="bg2"/>
              </a:solidFill>
              <a:effectLst/>
              <a:latin typeface="Cambria" panose="02040503050406030204" pitchFamily="18" charset="0"/>
              <a:ea typeface="Cambria" panose="02040503050406030204" pitchFamily="18" charset="0"/>
            </a:endParaRPr>
          </a:p>
          <a:p>
            <a:pPr lvl="1">
              <a:lnSpc>
                <a:spcPct val="150000"/>
              </a:lnSpc>
              <a:tabLst>
                <a:tab pos="534988" algn="l"/>
              </a:tabLst>
            </a:pPr>
            <a:r>
              <a:rPr lang="en-US" sz="1400" b="1" dirty="0">
                <a:solidFill>
                  <a:schemeClr val="bg2"/>
                </a:solidFill>
                <a:highlight>
                  <a:srgbClr val="FFFF00"/>
                </a:highlight>
                <a:latin typeface="Cambria" panose="02040503050406030204" pitchFamily="18" charset="0"/>
                <a:ea typeface="Cambria" panose="02040503050406030204" pitchFamily="18" charset="0"/>
              </a:rPr>
              <a:t>ALTER TABLE customer ADD COLUMNS ( contact BIGINT COMMENT ‘Store the customer contact number’);</a:t>
            </a:r>
          </a:p>
          <a:p>
            <a:pPr lvl="1">
              <a:lnSpc>
                <a:spcPct val="150000"/>
              </a:lnSpc>
              <a:tabLst>
                <a:tab pos="534988" algn="l"/>
              </a:tabLst>
            </a:pPr>
            <a:endParaRPr lang="en-US" altLang="en-US" sz="1400" b="1" dirty="0">
              <a:solidFill>
                <a:schemeClr val="bg2"/>
              </a:solidFill>
              <a:highlight>
                <a:srgbClr val="FFFF00"/>
              </a:highlight>
              <a:latin typeface="Cambria" panose="02040503050406030204" pitchFamily="18" charset="0"/>
              <a:ea typeface="Cambria" panose="02040503050406030204" pitchFamily="18" charset="0"/>
            </a:endParaRPr>
          </a:p>
        </p:txBody>
      </p:sp>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89F2CF0D-17FB-8C5A-F9AE-9E8BAA97AF52}"/>
              </a:ext>
            </a:extLst>
          </p:cNvPr>
          <p:cNvPicPr>
            <a:picLocks noChangeAspect="1"/>
          </p:cNvPicPr>
          <p:nvPr/>
        </p:nvPicPr>
        <p:blipFill>
          <a:blip r:embed="rId3"/>
          <a:stretch>
            <a:fillRect/>
          </a:stretch>
        </p:blipFill>
        <p:spPr>
          <a:xfrm>
            <a:off x="763715" y="4641600"/>
            <a:ext cx="7201524" cy="784928"/>
          </a:xfrm>
          <a:prstGeom prst="rect">
            <a:avLst/>
          </a:prstGeom>
        </p:spPr>
      </p:pic>
    </p:spTree>
    <p:extLst>
      <p:ext uri="{BB962C8B-B14F-4D97-AF65-F5344CB8AC3E}">
        <p14:creationId xmlns:p14="http://schemas.microsoft.com/office/powerpoint/2010/main" val="12891399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id="{57135144-5BEE-EB79-885F-E7338955EC8E}"/>
              </a:ext>
            </a:extLst>
          </p:cNvPr>
          <p:cNvSpPr/>
          <p:nvPr/>
        </p:nvSpPr>
        <p:spPr>
          <a:xfrm>
            <a:off x="325876" y="379379"/>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6. ALTERING THE DATA </a:t>
            </a:r>
          </a:p>
        </p:txBody>
      </p:sp>
      <p:sp>
        <p:nvSpPr>
          <p:cNvPr id="2" name="Rectangle 1">
            <a:extLst>
              <a:ext uri="{FF2B5EF4-FFF2-40B4-BE49-F238E27FC236}">
                <a16:creationId xmlns:a16="http://schemas.microsoft.com/office/drawing/2014/main" id="{30D4B0BD-AB02-5D95-B970-B90E19BE5195}"/>
              </a:ext>
            </a:extLst>
          </p:cNvPr>
          <p:cNvSpPr>
            <a:spLocks noChangeArrowheads="1"/>
          </p:cNvSpPr>
          <p:nvPr/>
        </p:nvSpPr>
        <p:spPr bwMode="auto">
          <a:xfrm>
            <a:off x="413425" y="2751685"/>
            <a:ext cx="11420272" cy="3473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lnSpc>
                <a:spcPct val="150000"/>
              </a:lnSpc>
              <a:tabLst>
                <a:tab pos="534988" algn="l"/>
              </a:tabLst>
            </a:pPr>
            <a:endParaRPr lang="en-US" altLang="en-US" sz="1400" b="1" dirty="0">
              <a:solidFill>
                <a:schemeClr val="bg2"/>
              </a:solidFill>
              <a:highlight>
                <a:srgbClr val="FFFF00"/>
              </a:highlight>
              <a:latin typeface="Cambria" panose="02040503050406030204" pitchFamily="18" charset="0"/>
              <a:ea typeface="Cambria" panose="02040503050406030204" pitchFamily="18" charset="0"/>
            </a:endParaRPr>
          </a:p>
        </p:txBody>
      </p:sp>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FF54A1F0-9A80-32C7-80D4-DEE7BC52D963}"/>
              </a:ext>
            </a:extLst>
          </p:cNvPr>
          <p:cNvSpPr txBox="1"/>
          <p:nvPr/>
        </p:nvSpPr>
        <p:spPr>
          <a:xfrm>
            <a:off x="325876" y="882756"/>
            <a:ext cx="11420272" cy="4801827"/>
          </a:xfrm>
          <a:prstGeom prst="rect">
            <a:avLst/>
          </a:prstGeom>
          <a:noFill/>
        </p:spPr>
        <p:txBody>
          <a:bodyPr wrap="square" rtlCol="0">
            <a:spAutoFit/>
          </a:bodyPr>
          <a:lstStyle/>
          <a:p>
            <a:pPr marL="342900" marR="0" lvl="0" indent="-342900" algn="l" defTabSz="914400" rtl="0" eaLnBrk="0" fontAlgn="base" latinLnBrk="0" hangingPunct="0">
              <a:lnSpc>
                <a:spcPct val="150000"/>
              </a:lnSpc>
              <a:spcBef>
                <a:spcPct val="0"/>
              </a:spcBef>
              <a:spcAft>
                <a:spcPct val="0"/>
              </a:spcAft>
              <a:buClrTx/>
              <a:buSzTx/>
              <a:buFontTx/>
              <a:buAutoNum type="arabicParenR" startAt="2"/>
              <a:tabLst>
                <a:tab pos="360363" algn="l"/>
              </a:tabLst>
            </a:pPr>
            <a:r>
              <a:rPr kumimoji="0" lang="en-US" altLang="en-US" sz="16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CHANAGE Column</a:t>
            </a:r>
          </a:p>
          <a:p>
            <a:pPr marL="623888"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CHANGE in ALTER TABLE is used to change the name or data type of an existing column or attribute.</a:t>
            </a:r>
            <a:endParaRPr kumimoji="0" lang="en-US" altLang="en-US" sz="10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338138" marR="0" lvl="0" algn="l" defTabSz="914400" rtl="0" eaLnBrk="0" fontAlgn="base" latinLnBrk="0" hangingPunct="0">
              <a:lnSpc>
                <a:spcPct val="150000"/>
              </a:lnSpc>
              <a:spcBef>
                <a:spcPct val="0"/>
              </a:spcBef>
              <a:spcAft>
                <a:spcPct val="0"/>
              </a:spcAft>
              <a:buClrTx/>
              <a:buSzTx/>
              <a:tabLst/>
            </a:pPr>
            <a:r>
              <a:rPr kumimoji="0" lang="en-US" altLang="en-US" sz="16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Syntax: </a:t>
            </a:r>
            <a:endPar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endParaRPr>
          </a:p>
          <a:p>
            <a:pPr marL="338138" marR="0" lvl="0" algn="l" defTabSz="914400" rtl="0" eaLnBrk="0" fontAlgn="base" latinLnBrk="0" hangingPunct="0">
              <a:lnSpc>
                <a:spcPct val="150000"/>
              </a:lnSpc>
              <a:spcBef>
                <a:spcPct val="0"/>
              </a:spcBef>
              <a:spcAft>
                <a:spcPct val="0"/>
              </a:spcAft>
              <a:buClrTx/>
              <a:buSzTx/>
              <a:tabLst/>
            </a:pPr>
            <a:r>
              <a:rPr kumimoji="0" lang="en-US" altLang="en-US" sz="16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	</a:t>
            </a:r>
            <a:r>
              <a:rPr kumimoji="0" lang="en-US" altLang="en-US" sz="16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ALTER TABLE &lt;</a:t>
            </a:r>
            <a:r>
              <a:rPr kumimoji="0" lang="en-US" altLang="en-US" sz="16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table_name</a:t>
            </a:r>
            <a:r>
              <a:rPr kumimoji="0" lang="en-US" altLang="en-US" sz="16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&gt; CHANGE &lt;</a:t>
            </a:r>
            <a:r>
              <a:rPr kumimoji="0" lang="en-US" altLang="en-US" sz="16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column_name</a:t>
            </a:r>
            <a:r>
              <a:rPr kumimoji="0" lang="en-US" altLang="en-US" sz="16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&gt; &lt;</a:t>
            </a:r>
            <a:r>
              <a:rPr kumimoji="0" lang="en-US" altLang="en-US" sz="16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new_column_name</a:t>
            </a:r>
            <a:r>
              <a:rPr kumimoji="0" lang="en-US" altLang="en-US" sz="16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&gt; &lt;</a:t>
            </a:r>
            <a:r>
              <a:rPr kumimoji="0" lang="en-US" altLang="en-US" sz="16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new_data_type</a:t>
            </a:r>
            <a:r>
              <a:rPr kumimoji="0" lang="en-US" altLang="en-US" sz="16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&gt;;</a:t>
            </a:r>
            <a:r>
              <a:rPr kumimoji="0" lang="en-US" altLang="en-US" sz="10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rPr>
              <a:t> </a:t>
            </a:r>
            <a:endParaRPr kumimoji="0" lang="en-US" altLang="en-US" sz="24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endParaRPr>
          </a:p>
          <a:p>
            <a:pPr marL="623888"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Let’s change the </a:t>
            </a:r>
            <a:r>
              <a:rPr kumimoji="0" lang="en-US" altLang="en-US" sz="1600" b="0" i="1" u="none" strike="noStrike" cap="none" normalizeH="0" baseline="0" dirty="0" err="1">
                <a:ln>
                  <a:noFill/>
                </a:ln>
                <a:solidFill>
                  <a:srgbClr val="273239"/>
                </a:solidFill>
                <a:effectLst/>
                <a:latin typeface="Cambria" panose="02040503050406030204" pitchFamily="18" charset="0"/>
                <a:ea typeface="Cambria" panose="02040503050406030204" pitchFamily="18" charset="0"/>
              </a:rPr>
              <a:t>demo_name</a:t>
            </a:r>
            <a:r>
              <a:rPr kumimoji="0" lang="en-US" altLang="en-US" sz="1600" b="0" i="1" u="none" strike="noStrike" cap="none" normalizeH="0" baseline="0" dirty="0">
                <a:ln>
                  <a:noFill/>
                </a:ln>
                <a:solidFill>
                  <a:srgbClr val="273239"/>
                </a:solidFill>
                <a:effectLst/>
                <a:latin typeface="Cambria" panose="02040503050406030204" pitchFamily="18" charset="0"/>
                <a:ea typeface="Cambria" panose="02040503050406030204" pitchFamily="18" charset="0"/>
              </a:rPr>
              <a:t> </a:t>
            </a: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attribute to </a:t>
            </a:r>
            <a:r>
              <a:rPr kumimoji="0" lang="en-US" altLang="en-US" sz="1600" b="0" i="1" u="none" strike="noStrike" cap="none" normalizeH="0" baseline="0" dirty="0" err="1">
                <a:ln>
                  <a:noFill/>
                </a:ln>
                <a:solidFill>
                  <a:srgbClr val="273239"/>
                </a:solidFill>
                <a:effectLst/>
                <a:latin typeface="Cambria" panose="02040503050406030204" pitchFamily="18" charset="0"/>
                <a:ea typeface="Cambria" panose="02040503050406030204" pitchFamily="18" charset="0"/>
              </a:rPr>
              <a:t>customer_name</a:t>
            </a: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	</a:t>
            </a:r>
            <a:r>
              <a:rPr kumimoji="0" lang="en-US" altLang="en-US" sz="16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ALTER TABLE customer CHANGE </a:t>
            </a:r>
            <a:r>
              <a:rPr kumimoji="0" lang="en-US" altLang="en-US" sz="16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demo_name</a:t>
            </a:r>
            <a:r>
              <a:rPr kumimoji="0" lang="en-US" altLang="en-US" sz="16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 </a:t>
            </a:r>
            <a:r>
              <a:rPr kumimoji="0" lang="en-US" altLang="en-US" sz="16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customer_name</a:t>
            </a:r>
            <a:r>
              <a:rPr kumimoji="0" lang="en-US" altLang="en-US" sz="16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 STRING; </a:t>
            </a:r>
            <a:endParaRPr kumimoji="0" lang="en-US" altLang="en-US" sz="24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endParaRPr>
          </a:p>
          <a:p>
            <a:pPr marL="342900" marR="0" lvl="0" indent="-342900" algn="l" defTabSz="914400" rtl="0" eaLnBrk="0" fontAlgn="base" latinLnBrk="0" hangingPunct="0">
              <a:lnSpc>
                <a:spcPct val="150000"/>
              </a:lnSpc>
              <a:spcBef>
                <a:spcPct val="0"/>
              </a:spcBef>
              <a:spcAft>
                <a:spcPct val="0"/>
              </a:spcAft>
              <a:buClrTx/>
              <a:buSzTx/>
              <a:buFontTx/>
              <a:buAutoNum type="arabicParenR" startAt="2"/>
              <a:tabLst>
                <a:tab pos="360363" algn="l"/>
              </a:tabLst>
            </a:pPr>
            <a:endParaRPr kumimoji="0" lang="en-US" altLang="en-U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342900" marR="0" lvl="0" indent="-342900" algn="l" defTabSz="914400" rtl="0" eaLnBrk="0" fontAlgn="base" latinLnBrk="0" hangingPunct="0">
              <a:lnSpc>
                <a:spcPct val="150000"/>
              </a:lnSpc>
              <a:spcBef>
                <a:spcPct val="0"/>
              </a:spcBef>
              <a:spcAft>
                <a:spcPct val="0"/>
              </a:spcAft>
              <a:buClrTx/>
              <a:buSzTx/>
              <a:buFontTx/>
              <a:buAutoNum type="arabicParenR" startAt="2"/>
              <a:tabLst>
                <a:tab pos="360363" algn="l"/>
              </a:tabLst>
            </a:pPr>
            <a:endParaRPr kumimoji="0" lang="en-US" altLang="en-U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endParaRPr>
          </a:p>
          <a:p>
            <a:pPr algn="just" fontAlgn="base">
              <a:lnSpc>
                <a:spcPct val="150000"/>
              </a:lnSpc>
              <a:tabLst>
                <a:tab pos="360363" algn="l"/>
              </a:tabLst>
            </a:pPr>
            <a:endParaRPr lang="en-IN" sz="1600" dirty="0">
              <a:latin typeface="Cambria" panose="02040503050406030204" pitchFamily="18" charset="0"/>
              <a:ea typeface="Cambria" panose="02040503050406030204" pitchFamily="18" charset="0"/>
            </a:endParaRPr>
          </a:p>
          <a:p>
            <a:pPr algn="just" fontAlgn="base">
              <a:lnSpc>
                <a:spcPct val="150000"/>
              </a:lnSpc>
              <a:tabLst>
                <a:tab pos="360363" algn="l"/>
              </a:tabLst>
            </a:pPr>
            <a:endParaRPr lang="en-IN" sz="1600" dirty="0">
              <a:latin typeface="Cambria" panose="02040503050406030204" pitchFamily="18" charset="0"/>
              <a:ea typeface="Cambria" panose="02040503050406030204" pitchFamily="18" charset="0"/>
            </a:endParaRPr>
          </a:p>
          <a:p>
            <a:pPr algn="just" fontAlgn="base">
              <a:lnSpc>
                <a:spcPct val="150000"/>
              </a:lnSpc>
              <a:tabLst>
                <a:tab pos="360363" algn="l"/>
              </a:tabLst>
            </a:pPr>
            <a:endParaRPr lang="en-IN" sz="1600" dirty="0">
              <a:latin typeface="Cambria" panose="02040503050406030204" pitchFamily="18" charset="0"/>
              <a:ea typeface="Cambria" panose="02040503050406030204" pitchFamily="18" charset="0"/>
            </a:endParaRPr>
          </a:p>
          <a:p>
            <a:pPr algn="just" fontAlgn="base">
              <a:lnSpc>
                <a:spcPct val="150000"/>
              </a:lnSpc>
              <a:tabLst>
                <a:tab pos="360363" algn="l"/>
              </a:tabLst>
            </a:pPr>
            <a:endParaRPr lang="en-IN" sz="1600" dirty="0">
              <a:latin typeface="Cambria" panose="02040503050406030204" pitchFamily="18" charset="0"/>
              <a:ea typeface="Cambria" panose="02040503050406030204" pitchFamily="18" charset="0"/>
            </a:endParaRPr>
          </a:p>
        </p:txBody>
      </p:sp>
      <p:sp>
        <p:nvSpPr>
          <p:cNvPr id="11" name="Rectangle 1">
            <a:extLst>
              <a:ext uri="{FF2B5EF4-FFF2-40B4-BE49-F238E27FC236}">
                <a16:creationId xmlns:a16="http://schemas.microsoft.com/office/drawing/2014/main" id="{EDC8651A-7943-2356-1DA1-284F1380D4B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20A326FD-82BB-CDE0-67C4-8224C7ED7F2C}"/>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3">
            <a:extLst>
              <a:ext uri="{FF2B5EF4-FFF2-40B4-BE49-F238E27FC236}">
                <a16:creationId xmlns:a16="http://schemas.microsoft.com/office/drawing/2014/main" id="{0F5BD977-944F-B12D-04F0-A1558E53BD8A}"/>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4">
            <a:extLst>
              <a:ext uri="{FF2B5EF4-FFF2-40B4-BE49-F238E27FC236}">
                <a16:creationId xmlns:a16="http://schemas.microsoft.com/office/drawing/2014/main" id="{FECCEA41-729F-20F8-39E0-BED1B175579A}"/>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 name="Picture 19">
            <a:extLst>
              <a:ext uri="{FF2B5EF4-FFF2-40B4-BE49-F238E27FC236}">
                <a16:creationId xmlns:a16="http://schemas.microsoft.com/office/drawing/2014/main" id="{8F0A96B5-2C63-63B6-87E5-EF038E668D49}"/>
              </a:ext>
            </a:extLst>
          </p:cNvPr>
          <p:cNvPicPr>
            <a:picLocks noChangeAspect="1"/>
          </p:cNvPicPr>
          <p:nvPr/>
        </p:nvPicPr>
        <p:blipFill>
          <a:blip r:embed="rId3"/>
          <a:stretch>
            <a:fillRect/>
          </a:stretch>
        </p:blipFill>
        <p:spPr>
          <a:xfrm>
            <a:off x="1349816" y="3312193"/>
            <a:ext cx="7148179" cy="1912786"/>
          </a:xfrm>
          <a:prstGeom prst="rect">
            <a:avLst/>
          </a:prstGeom>
        </p:spPr>
      </p:pic>
    </p:spTree>
    <p:extLst>
      <p:ext uri="{BB962C8B-B14F-4D97-AF65-F5344CB8AC3E}">
        <p14:creationId xmlns:p14="http://schemas.microsoft.com/office/powerpoint/2010/main" val="29432876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id="{57135144-5BEE-EB79-885F-E7338955EC8E}"/>
              </a:ext>
            </a:extLst>
          </p:cNvPr>
          <p:cNvSpPr/>
          <p:nvPr/>
        </p:nvSpPr>
        <p:spPr>
          <a:xfrm>
            <a:off x="325876" y="379379"/>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6. ALTERING THE DATA </a:t>
            </a:r>
          </a:p>
        </p:txBody>
      </p:sp>
      <p:sp>
        <p:nvSpPr>
          <p:cNvPr id="2" name="Rectangle 1">
            <a:extLst>
              <a:ext uri="{FF2B5EF4-FFF2-40B4-BE49-F238E27FC236}">
                <a16:creationId xmlns:a16="http://schemas.microsoft.com/office/drawing/2014/main" id="{30D4B0BD-AB02-5D95-B970-B90E19BE5195}"/>
              </a:ext>
            </a:extLst>
          </p:cNvPr>
          <p:cNvSpPr>
            <a:spLocks noChangeArrowheads="1"/>
          </p:cNvSpPr>
          <p:nvPr/>
        </p:nvSpPr>
        <p:spPr bwMode="auto">
          <a:xfrm>
            <a:off x="413425" y="2751685"/>
            <a:ext cx="11420272" cy="3473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lnSpc>
                <a:spcPct val="150000"/>
              </a:lnSpc>
              <a:tabLst>
                <a:tab pos="534988" algn="l"/>
              </a:tabLst>
            </a:pPr>
            <a:endParaRPr lang="en-US" altLang="en-US" sz="1400" b="1" dirty="0">
              <a:solidFill>
                <a:schemeClr val="bg2"/>
              </a:solidFill>
              <a:highlight>
                <a:srgbClr val="FFFF00"/>
              </a:highlight>
              <a:latin typeface="Cambria" panose="02040503050406030204" pitchFamily="18" charset="0"/>
              <a:ea typeface="Cambria" panose="02040503050406030204" pitchFamily="18" charset="0"/>
            </a:endParaRPr>
          </a:p>
        </p:txBody>
      </p:sp>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FF54A1F0-9A80-32C7-80D4-DEE7BC52D963}"/>
              </a:ext>
            </a:extLst>
          </p:cNvPr>
          <p:cNvSpPr txBox="1"/>
          <p:nvPr/>
        </p:nvSpPr>
        <p:spPr>
          <a:xfrm>
            <a:off x="325876" y="882756"/>
            <a:ext cx="11420272" cy="4432495"/>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Tx/>
              <a:buSzTx/>
              <a:buFontTx/>
              <a:buNone/>
              <a:tabLst>
                <a:tab pos="360363" algn="l"/>
              </a:tabLst>
            </a:pPr>
            <a:r>
              <a:rPr lang="en-US" sz="1600" b="1" dirty="0">
                <a:solidFill>
                  <a:srgbClr val="273239"/>
                </a:solidFill>
                <a:latin typeface="Cambria" panose="02040503050406030204" pitchFamily="18" charset="0"/>
                <a:ea typeface="Cambria" panose="02040503050406030204" pitchFamily="18" charset="0"/>
              </a:rPr>
              <a:t>3)	</a:t>
            </a:r>
            <a:r>
              <a:rPr kumimoji="0" lang="en-US" altLang="en-US" sz="16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REPLACE Column</a:t>
            </a:r>
            <a:endParaRPr kumimoji="0" lang="en-US" altLang="en-U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719138" marR="0" lvl="0" indent="-358775"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The REPLACE with ALTER TABLE is used to remove all the existing columns from the table in Hive. </a:t>
            </a:r>
          </a:p>
          <a:p>
            <a:pPr marL="719138" marR="0" lvl="0" indent="-358775"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The attributes or columns which are added in the ALTER TABLE REPLACE statement will be replaced with the older columns.</a:t>
            </a:r>
          </a:p>
          <a:p>
            <a:pPr marL="719138" marR="0" lvl="0" indent="-358775"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Syntax:</a:t>
            </a:r>
            <a:endPar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	</a:t>
            </a: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ALTER TABLE &lt;</a:t>
            </a:r>
            <a:r>
              <a:rPr kumimoji="0" lang="en-US" altLang="en-US" sz="14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table_name</a:t>
            </a: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&gt; REPLACE COLUMNS ( &lt;</a:t>
            </a:r>
            <a:r>
              <a:rPr kumimoji="0" lang="en-US" altLang="en-US" sz="14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attribute_name</a:t>
            </a: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&gt; &lt;</a:t>
            </a:r>
            <a:r>
              <a:rPr kumimoji="0" lang="en-US" altLang="en-US" sz="14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data_type</a:t>
            </a: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&gt;, &lt;</a:t>
            </a:r>
            <a:r>
              <a:rPr kumimoji="0" lang="en-US" altLang="en-US" sz="14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attribute_name</a:t>
            </a: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&gt; &lt;</a:t>
            </a:r>
            <a:r>
              <a:rPr kumimoji="0" lang="en-US" altLang="en-US" sz="14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data_type</a:t>
            </a: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&gt;, . . . ); </a:t>
            </a:r>
            <a:endParaRPr kumimoji="0" lang="en-US" altLang="en-US" sz="14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endParaRPr>
          </a:p>
          <a:p>
            <a:pPr marL="719138" marR="0" lvl="0" indent="-358775"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For example in our customer table, we have 2 attributes </a:t>
            </a:r>
            <a:r>
              <a:rPr kumimoji="0" lang="en-US" altLang="en-US" sz="1600" b="0" i="1" u="none" strike="noStrike" cap="none" normalizeH="0" baseline="0" dirty="0" err="1">
                <a:ln>
                  <a:noFill/>
                </a:ln>
                <a:solidFill>
                  <a:srgbClr val="273239"/>
                </a:solidFill>
                <a:effectLst/>
                <a:latin typeface="Cambria" panose="02040503050406030204" pitchFamily="18" charset="0"/>
                <a:ea typeface="Cambria" panose="02040503050406030204" pitchFamily="18" charset="0"/>
              </a:rPr>
              <a:t>customer_name</a:t>
            </a: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 and </a:t>
            </a:r>
            <a:r>
              <a:rPr kumimoji="0" lang="en-US" altLang="en-US" sz="1600" b="0" i="1" u="none" strike="noStrike" cap="none" normalizeH="0" baseline="0" dirty="0">
                <a:ln>
                  <a:noFill/>
                </a:ln>
                <a:solidFill>
                  <a:srgbClr val="273239"/>
                </a:solidFill>
                <a:effectLst/>
                <a:latin typeface="Cambria" panose="02040503050406030204" pitchFamily="18" charset="0"/>
                <a:ea typeface="Cambria" panose="02040503050406030204" pitchFamily="18" charset="0"/>
              </a:rPr>
              <a:t>contact. I</a:t>
            </a: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f we want to remove the </a:t>
            </a:r>
            <a:r>
              <a:rPr kumimoji="0" lang="en-US" altLang="en-US" sz="1600" b="0" i="1" u="none" strike="noStrike" cap="none" normalizeH="0" baseline="0" dirty="0">
                <a:ln>
                  <a:noFill/>
                </a:ln>
                <a:solidFill>
                  <a:srgbClr val="273239"/>
                </a:solidFill>
                <a:effectLst/>
                <a:latin typeface="Cambria" panose="02040503050406030204" pitchFamily="18" charset="0"/>
                <a:ea typeface="Cambria" panose="02040503050406030204" pitchFamily="18" charset="0"/>
              </a:rPr>
              <a:t>contact </a:t>
            </a: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attribute the query should be like as shown below.</a:t>
            </a:r>
            <a:endParaRPr kumimoji="0" lang="en-US" altLang="en-U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719138" marR="0" lvl="0" indent="-358775"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Command:</a:t>
            </a:r>
            <a:endPar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	</a:t>
            </a: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ALTER TABLE customer REPLACE COLUMNS ( </a:t>
            </a:r>
            <a:r>
              <a:rPr kumimoji="0" lang="en-US" altLang="en-US" sz="14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customer_name</a:t>
            </a:r>
            <a:r>
              <a:rPr kumimoji="0" lang="en-US" altLang="en-US" sz="14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 STRING );</a:t>
            </a:r>
            <a:r>
              <a:rPr kumimoji="0" lang="en-US" altLang="en-US" sz="14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rPr>
              <a:t> </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endParaRPr>
          </a:p>
          <a:p>
            <a:pPr algn="just" fontAlgn="base">
              <a:lnSpc>
                <a:spcPct val="150000"/>
              </a:lnSpc>
              <a:tabLst>
                <a:tab pos="360363" algn="l"/>
              </a:tabLst>
            </a:pPr>
            <a:endParaRPr lang="en-IN" sz="1600" dirty="0">
              <a:latin typeface="Cambria" panose="02040503050406030204" pitchFamily="18" charset="0"/>
              <a:ea typeface="Cambria" panose="02040503050406030204" pitchFamily="18" charset="0"/>
            </a:endParaRPr>
          </a:p>
        </p:txBody>
      </p:sp>
      <p:sp>
        <p:nvSpPr>
          <p:cNvPr id="11" name="Rectangle 1">
            <a:extLst>
              <a:ext uri="{FF2B5EF4-FFF2-40B4-BE49-F238E27FC236}">
                <a16:creationId xmlns:a16="http://schemas.microsoft.com/office/drawing/2014/main" id="{EDC8651A-7943-2356-1DA1-284F1380D4B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20A326FD-82BB-CDE0-67C4-8224C7ED7F2C}"/>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6" name="Picture 15">
            <a:extLst>
              <a:ext uri="{FF2B5EF4-FFF2-40B4-BE49-F238E27FC236}">
                <a16:creationId xmlns:a16="http://schemas.microsoft.com/office/drawing/2014/main" id="{ACD72129-19A7-B27C-59C5-EF230224FC1D}"/>
              </a:ext>
            </a:extLst>
          </p:cNvPr>
          <p:cNvPicPr>
            <a:picLocks noChangeAspect="1"/>
          </p:cNvPicPr>
          <p:nvPr/>
        </p:nvPicPr>
        <p:blipFill>
          <a:blip r:embed="rId3"/>
          <a:stretch>
            <a:fillRect/>
          </a:stretch>
        </p:blipFill>
        <p:spPr>
          <a:xfrm>
            <a:off x="2934282" y="4747098"/>
            <a:ext cx="7140559" cy="1575881"/>
          </a:xfrm>
          <a:prstGeom prst="rect">
            <a:avLst/>
          </a:prstGeom>
        </p:spPr>
      </p:pic>
    </p:spTree>
    <p:extLst>
      <p:ext uri="{BB962C8B-B14F-4D97-AF65-F5344CB8AC3E}">
        <p14:creationId xmlns:p14="http://schemas.microsoft.com/office/powerpoint/2010/main" val="16048311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id="{57135144-5BEE-EB79-885F-E7338955EC8E}"/>
              </a:ext>
            </a:extLst>
          </p:cNvPr>
          <p:cNvSpPr/>
          <p:nvPr/>
        </p:nvSpPr>
        <p:spPr>
          <a:xfrm>
            <a:off x="325876" y="379379"/>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6. ALTERING THE DATA </a:t>
            </a:r>
          </a:p>
        </p:txBody>
      </p:sp>
      <p:sp>
        <p:nvSpPr>
          <p:cNvPr id="2" name="Rectangle 1">
            <a:extLst>
              <a:ext uri="{FF2B5EF4-FFF2-40B4-BE49-F238E27FC236}">
                <a16:creationId xmlns:a16="http://schemas.microsoft.com/office/drawing/2014/main" id="{30D4B0BD-AB02-5D95-B970-B90E19BE5195}"/>
              </a:ext>
            </a:extLst>
          </p:cNvPr>
          <p:cNvSpPr>
            <a:spLocks noChangeArrowheads="1"/>
          </p:cNvSpPr>
          <p:nvPr/>
        </p:nvSpPr>
        <p:spPr bwMode="auto">
          <a:xfrm>
            <a:off x="413425" y="2751685"/>
            <a:ext cx="11420272" cy="3473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lnSpc>
                <a:spcPct val="150000"/>
              </a:lnSpc>
              <a:tabLst>
                <a:tab pos="534988" algn="l"/>
              </a:tabLst>
            </a:pPr>
            <a:endParaRPr lang="en-US" altLang="en-US" sz="1400" b="1" dirty="0">
              <a:solidFill>
                <a:schemeClr val="bg2"/>
              </a:solidFill>
              <a:highlight>
                <a:srgbClr val="FFFF00"/>
              </a:highlight>
              <a:latin typeface="Cambria" panose="02040503050406030204" pitchFamily="18" charset="0"/>
              <a:ea typeface="Cambria" panose="02040503050406030204" pitchFamily="18" charset="0"/>
            </a:endParaRPr>
          </a:p>
        </p:txBody>
      </p:sp>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FF54A1F0-9A80-32C7-80D4-DEE7BC52D963}"/>
              </a:ext>
            </a:extLst>
          </p:cNvPr>
          <p:cNvSpPr txBox="1"/>
          <p:nvPr/>
        </p:nvSpPr>
        <p:spPr>
          <a:xfrm>
            <a:off x="325876" y="882756"/>
            <a:ext cx="11420272" cy="3001334"/>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Tx/>
              <a:buSzTx/>
              <a:buFontTx/>
              <a:buNone/>
              <a:tabLst>
                <a:tab pos="357188" algn="l"/>
              </a:tabLst>
            </a:pPr>
            <a:r>
              <a:rPr lang="en-US" sz="1600" b="1" dirty="0">
                <a:solidFill>
                  <a:srgbClr val="273239"/>
                </a:solidFill>
                <a:latin typeface="Cambria" panose="02040503050406030204" pitchFamily="18" charset="0"/>
                <a:ea typeface="Cambria" panose="02040503050406030204" pitchFamily="18" charset="0"/>
              </a:rPr>
              <a:t>4)	</a:t>
            </a:r>
            <a:r>
              <a:rPr kumimoji="0" lang="en-US" altLang="en-US" sz="16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Renaming Table Name</a:t>
            </a:r>
            <a:endParaRPr kumimoji="0" lang="en-US" altLang="en-US" sz="10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714375" marR="0" lvl="0" indent="-357188" algn="l" defTabSz="914400" rtl="0" eaLnBrk="0" fontAlgn="base" latinLnBrk="0" hangingPunct="0">
              <a:lnSpc>
                <a:spcPct val="150000"/>
              </a:lnSpc>
              <a:spcBef>
                <a:spcPct val="0"/>
              </a:spcBef>
              <a:spcAft>
                <a:spcPct val="0"/>
              </a:spcAft>
              <a:buClrTx/>
              <a:buSzTx/>
              <a:buFont typeface="Wingdings" panose="05000000000000000000" pitchFamily="2" charset="2"/>
              <a:buChar char="v"/>
              <a:tabLst/>
            </a:pP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ALTER TABLE with RENAME is used to change the name of an already existing table in the hive.</a:t>
            </a:r>
            <a:endParaRPr kumimoji="0" lang="en-US" altLang="en-US" sz="10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357187" marR="0" lvl="0" algn="l" defTabSz="914400" rtl="0" eaLnBrk="0" fontAlgn="base" latinLnBrk="0" hangingPunct="0">
              <a:lnSpc>
                <a:spcPct val="150000"/>
              </a:lnSpc>
              <a:spcBef>
                <a:spcPct val="0"/>
              </a:spcBef>
              <a:spcAft>
                <a:spcPct val="0"/>
              </a:spcAft>
              <a:buClrTx/>
              <a:buSzTx/>
              <a:tabLst/>
            </a:pPr>
            <a:r>
              <a:rPr kumimoji="0" lang="en-US" altLang="en-US" sz="16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Syntax:</a:t>
            </a:r>
            <a:endPar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endParaRPr>
          </a:p>
          <a:p>
            <a:pPr marL="357187" marR="0" lvl="0" algn="l" defTabSz="914400" rtl="0" eaLnBrk="0" fontAlgn="base" latinLnBrk="0" hangingPunct="0">
              <a:lnSpc>
                <a:spcPct val="150000"/>
              </a:lnSpc>
              <a:spcBef>
                <a:spcPct val="0"/>
              </a:spcBef>
              <a:spcAft>
                <a:spcPct val="0"/>
              </a:spcAft>
              <a:buClrTx/>
              <a:buSzTx/>
              <a:tabLst/>
            </a:pP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	</a:t>
            </a:r>
            <a:r>
              <a:rPr kumimoji="0" lang="en-US" altLang="en-US" sz="16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ALTER TABLE &lt;</a:t>
            </a:r>
            <a:r>
              <a:rPr kumimoji="0" lang="en-US" altLang="en-US" sz="16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current_table_name</a:t>
            </a:r>
            <a:r>
              <a:rPr kumimoji="0" lang="en-US" altLang="en-US" sz="16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&gt; RENAME TO &lt;</a:t>
            </a:r>
            <a:r>
              <a:rPr kumimoji="0" lang="en-US" altLang="en-US" sz="1600" b="1" i="0" u="none" strike="noStrike" cap="none" normalizeH="0" baseline="0" dirty="0" err="1">
                <a:ln>
                  <a:noFill/>
                </a:ln>
                <a:solidFill>
                  <a:srgbClr val="273239"/>
                </a:solidFill>
                <a:effectLst/>
                <a:highlight>
                  <a:srgbClr val="FFFF00"/>
                </a:highlight>
                <a:latin typeface="Cambria" panose="02040503050406030204" pitchFamily="18" charset="0"/>
                <a:ea typeface="Cambria" panose="02040503050406030204" pitchFamily="18" charset="0"/>
              </a:rPr>
              <a:t>new_table_name</a:t>
            </a:r>
            <a:r>
              <a:rPr kumimoji="0" lang="en-US" altLang="en-US" sz="16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&gt;; </a:t>
            </a:r>
            <a:endParaRPr kumimoji="0" lang="en-US" altLang="en-US" sz="10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endParaRPr>
          </a:p>
          <a:p>
            <a:pPr marL="357187" marR="0" lvl="0" algn="l" defTabSz="914400" rtl="0" eaLnBrk="0" fontAlgn="base" latinLnBrk="0" hangingPunct="0">
              <a:lnSpc>
                <a:spcPct val="150000"/>
              </a:lnSpc>
              <a:spcBef>
                <a:spcPct val="0"/>
              </a:spcBef>
              <a:spcAft>
                <a:spcPct val="0"/>
              </a:spcAft>
              <a:buClrTx/>
              <a:buSzTx/>
              <a:tabLst/>
            </a:pPr>
            <a:r>
              <a:rPr kumimoji="0" lang="en-US" altLang="en-US" sz="1600" b="1"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Command:</a:t>
            </a:r>
            <a:endParaRPr kumimoji="0" lang="en-US" altLang="en-US" sz="10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357187" marR="0" lvl="0" algn="l" defTabSz="914400" rtl="0" eaLnBrk="0" fontAlgn="base" latinLnBrk="0" hangingPunct="0">
              <a:lnSpc>
                <a:spcPct val="150000"/>
              </a:lnSpc>
              <a:spcBef>
                <a:spcPct val="0"/>
              </a:spcBef>
              <a:spcAft>
                <a:spcPct val="0"/>
              </a:spcAft>
              <a:buClrTx/>
              <a:buSzTx/>
              <a:tabLst/>
            </a:pP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	Let’s rename our table name from the </a:t>
            </a:r>
            <a:r>
              <a:rPr kumimoji="0" lang="en-US" altLang="en-US" sz="1600" b="1" i="1" u="none" strike="noStrike" cap="none" normalizeH="0" baseline="0" dirty="0">
                <a:ln>
                  <a:noFill/>
                </a:ln>
                <a:solidFill>
                  <a:srgbClr val="273239"/>
                </a:solidFill>
                <a:effectLst/>
                <a:latin typeface="Cambria" panose="02040503050406030204" pitchFamily="18" charset="0"/>
                <a:ea typeface="Cambria" panose="02040503050406030204" pitchFamily="18" charset="0"/>
              </a:rPr>
              <a:t>demo</a:t>
            </a: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 to the </a:t>
            </a:r>
            <a:r>
              <a:rPr kumimoji="0" lang="en-US" altLang="en-US" sz="1600" b="1" i="1" u="none" strike="noStrike" cap="none" normalizeH="0" baseline="0" dirty="0">
                <a:ln>
                  <a:noFill/>
                </a:ln>
                <a:solidFill>
                  <a:srgbClr val="273239"/>
                </a:solidFill>
                <a:effectLst/>
                <a:latin typeface="Cambria" panose="02040503050406030204" pitchFamily="18" charset="0"/>
                <a:ea typeface="Cambria" panose="02040503050406030204" pitchFamily="18" charset="0"/>
              </a:rPr>
              <a:t>customer</a:t>
            </a: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a:t>
            </a:r>
            <a:endParaRPr kumimoji="0" lang="en-US" altLang="en-US" sz="10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357187" marR="0" lvl="0" algn="l" defTabSz="914400" rtl="0" eaLnBrk="0" fontAlgn="base" latinLnBrk="0" hangingPunct="0">
              <a:lnSpc>
                <a:spcPct val="150000"/>
              </a:lnSpc>
              <a:spcBef>
                <a:spcPct val="0"/>
              </a:spcBef>
              <a:spcAft>
                <a:spcPct val="0"/>
              </a:spcAft>
              <a:buClrTx/>
              <a:buSzTx/>
              <a:tabLst/>
            </a:pPr>
            <a:r>
              <a:rPr kumimoji="0" lang="en-US" altLang="en-US" sz="1600" b="0" i="0" u="none" strike="noStrike" cap="none" normalizeH="0" baseline="0" dirty="0">
                <a:ln>
                  <a:noFill/>
                </a:ln>
                <a:solidFill>
                  <a:srgbClr val="273239"/>
                </a:solidFill>
                <a:effectLst/>
                <a:latin typeface="Cambria" panose="02040503050406030204" pitchFamily="18" charset="0"/>
                <a:ea typeface="Cambria" panose="02040503050406030204" pitchFamily="18" charset="0"/>
              </a:rPr>
              <a:t>	</a:t>
            </a:r>
            <a:r>
              <a:rPr kumimoji="0" lang="en-US" altLang="en-US" sz="1600" b="1" i="0" u="none" strike="noStrike" cap="none" normalizeH="0" baseline="0" dirty="0">
                <a:ln>
                  <a:noFill/>
                </a:ln>
                <a:solidFill>
                  <a:srgbClr val="273239"/>
                </a:solidFill>
                <a:effectLst/>
                <a:highlight>
                  <a:srgbClr val="FFFF00"/>
                </a:highlight>
                <a:latin typeface="Cambria" panose="02040503050406030204" pitchFamily="18" charset="0"/>
                <a:ea typeface="Cambria" panose="02040503050406030204" pitchFamily="18" charset="0"/>
              </a:rPr>
              <a:t>ALTER TABLE demo RENAME TO customer;</a:t>
            </a:r>
            <a:r>
              <a:rPr kumimoji="0" lang="en-US" altLang="en-US" sz="10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rPr>
              <a:t> </a:t>
            </a:r>
            <a:endParaRPr kumimoji="0" lang="en-US" altLang="en-US" sz="2400" b="1" i="0" u="none" strike="noStrike" cap="none" normalizeH="0" baseline="0" dirty="0">
              <a:ln>
                <a:noFill/>
              </a:ln>
              <a:solidFill>
                <a:schemeClr val="tx1"/>
              </a:solidFill>
              <a:effectLst/>
              <a:highlight>
                <a:srgbClr val="FFFF00"/>
              </a:highligh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360363" algn="l"/>
              </a:tabLst>
            </a:pPr>
            <a:r>
              <a:rPr lang="en-US" sz="1600" b="1" dirty="0">
                <a:solidFill>
                  <a:srgbClr val="273239"/>
                </a:solidFill>
                <a:latin typeface="Cambria" panose="02040503050406030204" pitchFamily="18" charset="0"/>
                <a:ea typeface="Cambria" panose="02040503050406030204" pitchFamily="18" charset="0"/>
              </a:rPr>
              <a:t>	</a:t>
            </a:r>
            <a:endParaRPr lang="en-IN" sz="1600" dirty="0">
              <a:latin typeface="Cambria" panose="02040503050406030204" pitchFamily="18" charset="0"/>
              <a:ea typeface="Cambria" panose="02040503050406030204" pitchFamily="18" charset="0"/>
            </a:endParaRPr>
          </a:p>
        </p:txBody>
      </p:sp>
      <p:sp>
        <p:nvSpPr>
          <p:cNvPr id="11" name="Rectangle 1">
            <a:extLst>
              <a:ext uri="{FF2B5EF4-FFF2-40B4-BE49-F238E27FC236}">
                <a16:creationId xmlns:a16="http://schemas.microsoft.com/office/drawing/2014/main" id="{EDC8651A-7943-2356-1DA1-284F1380D4B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20A326FD-82BB-CDE0-67C4-8224C7ED7F2C}"/>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6F9C839A-0880-79AC-CA36-7245A8DE0A1B}"/>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38952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id="{57135144-5BEE-EB79-885F-E7338955EC8E}"/>
              </a:ext>
            </a:extLst>
          </p:cNvPr>
          <p:cNvSpPr/>
          <p:nvPr/>
        </p:nvSpPr>
        <p:spPr>
          <a:xfrm>
            <a:off x="325876" y="379379"/>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7. DROPPING TABLES</a:t>
            </a:r>
          </a:p>
        </p:txBody>
      </p:sp>
      <p:sp>
        <p:nvSpPr>
          <p:cNvPr id="2" name="Rectangle 1">
            <a:extLst>
              <a:ext uri="{FF2B5EF4-FFF2-40B4-BE49-F238E27FC236}">
                <a16:creationId xmlns:a16="http://schemas.microsoft.com/office/drawing/2014/main" id="{30D4B0BD-AB02-5D95-B970-B90E19BE5195}"/>
              </a:ext>
            </a:extLst>
          </p:cNvPr>
          <p:cNvSpPr>
            <a:spLocks noChangeArrowheads="1"/>
          </p:cNvSpPr>
          <p:nvPr/>
        </p:nvSpPr>
        <p:spPr bwMode="auto">
          <a:xfrm>
            <a:off x="413425" y="2751685"/>
            <a:ext cx="11420272" cy="3473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lnSpc>
                <a:spcPct val="150000"/>
              </a:lnSpc>
              <a:tabLst>
                <a:tab pos="534988" algn="l"/>
              </a:tabLst>
            </a:pPr>
            <a:endParaRPr lang="en-US" altLang="en-US" sz="1400" b="1" dirty="0">
              <a:solidFill>
                <a:schemeClr val="bg2"/>
              </a:solidFill>
              <a:highlight>
                <a:srgbClr val="FFFF00"/>
              </a:highlight>
              <a:latin typeface="Cambria" panose="02040503050406030204" pitchFamily="18" charset="0"/>
              <a:ea typeface="Cambria" panose="02040503050406030204" pitchFamily="18" charset="0"/>
            </a:endParaRPr>
          </a:p>
        </p:txBody>
      </p:sp>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FF54A1F0-9A80-32C7-80D4-DEE7BC52D963}"/>
              </a:ext>
            </a:extLst>
          </p:cNvPr>
          <p:cNvSpPr txBox="1"/>
          <p:nvPr/>
        </p:nvSpPr>
        <p:spPr>
          <a:xfrm>
            <a:off x="325876" y="882756"/>
            <a:ext cx="11420272" cy="3001334"/>
          </a:xfrm>
          <a:prstGeom prst="rect">
            <a:avLst/>
          </a:prstGeom>
          <a:noFill/>
        </p:spPr>
        <p:txBody>
          <a:bodyPr wrap="square" rtlCol="0">
            <a:spAutoFit/>
          </a:bodyPr>
          <a:lstStyle/>
          <a:p>
            <a:pPr marR="0" lvl="0" algn="l" defTabSz="914400" rtl="0" eaLnBrk="0" fontAlgn="base" latinLnBrk="0" hangingPunct="0">
              <a:lnSpc>
                <a:spcPct val="150000"/>
              </a:lnSpc>
              <a:spcBef>
                <a:spcPct val="0"/>
              </a:spcBef>
              <a:spcAft>
                <a:spcPct val="0"/>
              </a:spcAft>
              <a:buClrTx/>
              <a:buSzTx/>
              <a:tabLst>
                <a:tab pos="357188" algn="l"/>
              </a:tabLst>
            </a:pPr>
            <a:r>
              <a:rPr lang="en-US" sz="1600" b="1" dirty="0">
                <a:solidFill>
                  <a:srgbClr val="273239"/>
                </a:solidFill>
                <a:latin typeface="Cambria" panose="02040503050406030204" pitchFamily="18" charset="0"/>
                <a:ea typeface="Cambria" panose="02040503050406030204" pitchFamily="18" charset="0"/>
              </a:rPr>
              <a:t>Drop Table Statement drops the table from hive </a:t>
            </a:r>
            <a:r>
              <a:rPr lang="en-US" sz="1600" b="1" dirty="0" err="1">
                <a:solidFill>
                  <a:srgbClr val="273239"/>
                </a:solidFill>
                <a:latin typeface="Cambria" panose="02040503050406030204" pitchFamily="18" charset="0"/>
                <a:ea typeface="Cambria" panose="02040503050406030204" pitchFamily="18" charset="0"/>
              </a:rPr>
              <a:t>metastore</a:t>
            </a:r>
            <a:r>
              <a:rPr lang="en-US" sz="1600" b="1" dirty="0">
                <a:solidFill>
                  <a:srgbClr val="273239"/>
                </a:solidFill>
                <a:latin typeface="Cambria" panose="02040503050406030204" pitchFamily="18" charset="0"/>
                <a:ea typeface="Cambria" panose="02040503050406030204" pitchFamily="18" charset="0"/>
              </a:rPr>
              <a:t>.</a:t>
            </a:r>
          </a:p>
          <a:p>
            <a:pPr marR="0" lvl="0" algn="l" defTabSz="914400" rtl="0" eaLnBrk="0" fontAlgn="base" latinLnBrk="0" hangingPunct="0">
              <a:lnSpc>
                <a:spcPct val="150000"/>
              </a:lnSpc>
              <a:spcBef>
                <a:spcPct val="0"/>
              </a:spcBef>
              <a:spcAft>
                <a:spcPct val="0"/>
              </a:spcAft>
              <a:buClrTx/>
              <a:buSzTx/>
              <a:tabLst>
                <a:tab pos="357188" algn="l"/>
              </a:tabLst>
            </a:pPr>
            <a:r>
              <a:rPr lang="en-US" sz="1600" b="1" dirty="0">
                <a:solidFill>
                  <a:srgbClr val="273239"/>
                </a:solidFill>
                <a:latin typeface="Cambria" panose="02040503050406030204" pitchFamily="18" charset="0"/>
                <a:ea typeface="Cambria" panose="02040503050406030204" pitchFamily="18" charset="0"/>
              </a:rPr>
              <a:t>It removes the data and their metadata</a:t>
            </a:r>
          </a:p>
          <a:p>
            <a:pPr marR="0" lvl="0" algn="l" defTabSz="914400" rtl="0" eaLnBrk="0" fontAlgn="base" latinLnBrk="0" hangingPunct="0">
              <a:lnSpc>
                <a:spcPct val="150000"/>
              </a:lnSpc>
              <a:spcBef>
                <a:spcPct val="0"/>
              </a:spcBef>
              <a:spcAft>
                <a:spcPct val="0"/>
              </a:spcAft>
              <a:buClrTx/>
              <a:buSzTx/>
              <a:tabLst>
                <a:tab pos="357188" algn="l"/>
              </a:tabLst>
            </a:pPr>
            <a:r>
              <a:rPr lang="en-US" sz="1600" b="1" dirty="0">
                <a:solidFill>
                  <a:srgbClr val="273239"/>
                </a:solidFill>
                <a:latin typeface="Cambria" panose="02040503050406030204" pitchFamily="18" charset="0"/>
                <a:ea typeface="Cambria" panose="02040503050406030204" pitchFamily="18" charset="0"/>
              </a:rPr>
              <a:t>Syntax</a:t>
            </a:r>
          </a:p>
          <a:p>
            <a:pPr marR="0" lvl="0" algn="l" defTabSz="914400" rtl="0" eaLnBrk="0" fontAlgn="base" latinLnBrk="0" hangingPunct="0">
              <a:lnSpc>
                <a:spcPct val="150000"/>
              </a:lnSpc>
              <a:spcBef>
                <a:spcPct val="0"/>
              </a:spcBef>
              <a:spcAft>
                <a:spcPct val="0"/>
              </a:spcAft>
              <a:buClrTx/>
              <a:buSzTx/>
              <a:tabLst>
                <a:tab pos="357188" algn="l"/>
              </a:tabLst>
            </a:pPr>
            <a:r>
              <a:rPr lang="en-US" sz="1600" b="1" dirty="0">
                <a:solidFill>
                  <a:srgbClr val="273239"/>
                </a:solidFill>
                <a:latin typeface="Cambria" panose="02040503050406030204" pitchFamily="18" charset="0"/>
                <a:ea typeface="Cambria" panose="02040503050406030204" pitchFamily="18" charset="0"/>
              </a:rPr>
              <a:t>	</a:t>
            </a:r>
            <a:r>
              <a:rPr lang="en-US" sz="1600" b="1" dirty="0">
                <a:solidFill>
                  <a:srgbClr val="273239"/>
                </a:solidFill>
                <a:highlight>
                  <a:srgbClr val="FFFF00"/>
                </a:highlight>
                <a:latin typeface="Cambria" panose="02040503050406030204" pitchFamily="18" charset="0"/>
                <a:ea typeface="Cambria" panose="02040503050406030204" pitchFamily="18" charset="0"/>
              </a:rPr>
              <a:t>DROP TABLE [if exists] </a:t>
            </a:r>
            <a:r>
              <a:rPr lang="en-US" sz="1600" b="1" dirty="0" err="1">
                <a:solidFill>
                  <a:srgbClr val="273239"/>
                </a:solidFill>
                <a:highlight>
                  <a:srgbClr val="FFFF00"/>
                </a:highlight>
                <a:latin typeface="Cambria" panose="02040503050406030204" pitchFamily="18" charset="0"/>
                <a:ea typeface="Cambria" panose="02040503050406030204" pitchFamily="18" charset="0"/>
              </a:rPr>
              <a:t>Table_Name</a:t>
            </a:r>
            <a:endParaRPr lang="en-US" sz="1600" b="1" dirty="0">
              <a:solidFill>
                <a:srgbClr val="273239"/>
              </a:solidFill>
              <a:highlight>
                <a:srgbClr val="FFFF00"/>
              </a:highlight>
              <a:latin typeface="Cambria" panose="02040503050406030204" pitchFamily="18" charset="0"/>
              <a:ea typeface="Cambria" panose="02040503050406030204" pitchFamily="18" charset="0"/>
            </a:endParaRPr>
          </a:p>
          <a:p>
            <a:pPr marR="0" lvl="0" algn="l" defTabSz="914400" rtl="0" eaLnBrk="0" fontAlgn="base" latinLnBrk="0" hangingPunct="0">
              <a:lnSpc>
                <a:spcPct val="150000"/>
              </a:lnSpc>
              <a:spcBef>
                <a:spcPct val="0"/>
              </a:spcBef>
              <a:spcAft>
                <a:spcPct val="0"/>
              </a:spcAft>
              <a:buClrTx/>
              <a:buSzTx/>
              <a:tabLst>
                <a:tab pos="357188" algn="l"/>
              </a:tabLst>
            </a:pPr>
            <a:r>
              <a:rPr lang="en-US" sz="1600" b="1" dirty="0">
                <a:solidFill>
                  <a:srgbClr val="273239"/>
                </a:solidFill>
                <a:latin typeface="Cambria" panose="02040503050406030204" pitchFamily="18" charset="0"/>
                <a:ea typeface="Cambria" panose="02040503050406030204" pitchFamily="18" charset="0"/>
              </a:rPr>
              <a:t>Example</a:t>
            </a:r>
          </a:p>
          <a:p>
            <a:pPr marR="0" lvl="0" algn="l" defTabSz="914400" rtl="0" eaLnBrk="0" fontAlgn="base" latinLnBrk="0" hangingPunct="0">
              <a:lnSpc>
                <a:spcPct val="150000"/>
              </a:lnSpc>
              <a:spcBef>
                <a:spcPct val="0"/>
              </a:spcBef>
              <a:spcAft>
                <a:spcPct val="0"/>
              </a:spcAft>
              <a:buClrTx/>
              <a:buSzTx/>
              <a:tabLst>
                <a:tab pos="357188" algn="l"/>
              </a:tabLst>
            </a:pPr>
            <a:r>
              <a:rPr lang="en-US" sz="1600" b="1" dirty="0">
                <a:solidFill>
                  <a:srgbClr val="273239"/>
                </a:solidFill>
                <a:latin typeface="Cambria" panose="02040503050406030204" pitchFamily="18" charset="0"/>
                <a:ea typeface="Cambria" panose="02040503050406030204" pitchFamily="18" charset="0"/>
              </a:rPr>
              <a:t>	</a:t>
            </a:r>
            <a:r>
              <a:rPr lang="en-US" sz="1600" b="1" dirty="0">
                <a:solidFill>
                  <a:srgbClr val="273239"/>
                </a:solidFill>
                <a:highlight>
                  <a:srgbClr val="FFFF00"/>
                </a:highlight>
                <a:latin typeface="Cambria" panose="02040503050406030204" pitchFamily="18" charset="0"/>
                <a:ea typeface="Cambria" panose="02040503050406030204" pitchFamily="18" charset="0"/>
              </a:rPr>
              <a:t>DROP TABLE employee;</a:t>
            </a:r>
          </a:p>
          <a:p>
            <a:pPr marR="0" lvl="0" algn="l" defTabSz="914400" rtl="0" eaLnBrk="0" fontAlgn="base" latinLnBrk="0" hangingPunct="0">
              <a:lnSpc>
                <a:spcPct val="150000"/>
              </a:lnSpc>
              <a:spcBef>
                <a:spcPct val="0"/>
              </a:spcBef>
              <a:spcAft>
                <a:spcPct val="0"/>
              </a:spcAft>
              <a:buClrTx/>
              <a:buSzTx/>
              <a:tabLst>
                <a:tab pos="357188" algn="l"/>
              </a:tabLst>
            </a:pPr>
            <a:endParaRPr lang="en-US" sz="1600" b="1" dirty="0">
              <a:solidFill>
                <a:srgbClr val="273239"/>
              </a:solidFill>
              <a:latin typeface="Cambria" panose="02040503050406030204" pitchFamily="18" charset="0"/>
              <a:ea typeface="Cambria" panose="02040503050406030204" pitchFamily="18" charset="0"/>
            </a:endParaRPr>
          </a:p>
          <a:p>
            <a:pPr marL="342900" marR="0" lvl="0" indent="-342900" algn="l" defTabSz="914400" rtl="0" eaLnBrk="0" fontAlgn="base" latinLnBrk="0" hangingPunct="0">
              <a:lnSpc>
                <a:spcPct val="150000"/>
              </a:lnSpc>
              <a:spcBef>
                <a:spcPct val="0"/>
              </a:spcBef>
              <a:spcAft>
                <a:spcPct val="0"/>
              </a:spcAft>
              <a:buClrTx/>
              <a:buSzTx/>
              <a:buFontTx/>
              <a:buAutoNum type="arabicParenR" startAt="4"/>
              <a:tabLst>
                <a:tab pos="357188" algn="l"/>
              </a:tabLst>
            </a:pPr>
            <a:endParaRPr lang="en-IN" sz="1600" dirty="0">
              <a:latin typeface="Cambria" panose="02040503050406030204" pitchFamily="18" charset="0"/>
              <a:ea typeface="Cambria" panose="02040503050406030204" pitchFamily="18" charset="0"/>
            </a:endParaRPr>
          </a:p>
        </p:txBody>
      </p:sp>
      <p:sp>
        <p:nvSpPr>
          <p:cNvPr id="11" name="Rectangle 1">
            <a:extLst>
              <a:ext uri="{FF2B5EF4-FFF2-40B4-BE49-F238E27FC236}">
                <a16:creationId xmlns:a16="http://schemas.microsoft.com/office/drawing/2014/main" id="{EDC8651A-7943-2356-1DA1-284F1380D4B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20A326FD-82BB-CDE0-67C4-8224C7ED7F2C}"/>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6F9C839A-0880-79AC-CA36-7245A8DE0A1B}"/>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990983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id="{57135144-5BEE-EB79-885F-E7338955EC8E}"/>
              </a:ext>
            </a:extLst>
          </p:cNvPr>
          <p:cNvSpPr/>
          <p:nvPr/>
        </p:nvSpPr>
        <p:spPr>
          <a:xfrm>
            <a:off x="325876" y="379379"/>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8.Querying data </a:t>
            </a:r>
          </a:p>
        </p:txBody>
      </p:sp>
      <p:sp>
        <p:nvSpPr>
          <p:cNvPr id="2" name="Rectangle 1">
            <a:extLst>
              <a:ext uri="{FF2B5EF4-FFF2-40B4-BE49-F238E27FC236}">
                <a16:creationId xmlns:a16="http://schemas.microsoft.com/office/drawing/2014/main" id="{30D4B0BD-AB02-5D95-B970-B90E19BE5195}"/>
              </a:ext>
            </a:extLst>
          </p:cNvPr>
          <p:cNvSpPr>
            <a:spLocks noChangeArrowheads="1"/>
          </p:cNvSpPr>
          <p:nvPr/>
        </p:nvSpPr>
        <p:spPr bwMode="auto">
          <a:xfrm>
            <a:off x="413425" y="2751685"/>
            <a:ext cx="11420272" cy="3473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lnSpc>
                <a:spcPct val="150000"/>
              </a:lnSpc>
              <a:tabLst>
                <a:tab pos="534988" algn="l"/>
              </a:tabLst>
            </a:pPr>
            <a:endParaRPr lang="en-US" altLang="en-US" sz="1400" b="1" dirty="0">
              <a:solidFill>
                <a:schemeClr val="bg2"/>
              </a:solidFill>
              <a:highlight>
                <a:srgbClr val="FFFF00"/>
              </a:highlight>
              <a:latin typeface="Cambria" panose="02040503050406030204" pitchFamily="18" charset="0"/>
              <a:ea typeface="Cambria" panose="02040503050406030204" pitchFamily="18" charset="0"/>
            </a:endParaRPr>
          </a:p>
        </p:txBody>
      </p:sp>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FF54A1F0-9A80-32C7-80D4-DEE7BC52D963}"/>
              </a:ext>
            </a:extLst>
          </p:cNvPr>
          <p:cNvSpPr txBox="1"/>
          <p:nvPr/>
        </p:nvSpPr>
        <p:spPr>
          <a:xfrm>
            <a:off x="325876" y="882756"/>
            <a:ext cx="11420272" cy="3370666"/>
          </a:xfrm>
          <a:prstGeom prst="rect">
            <a:avLst/>
          </a:prstGeom>
          <a:noFill/>
        </p:spPr>
        <p:txBody>
          <a:bodyPr wrap="square" rtlCol="0">
            <a:spAutoFit/>
          </a:bodyPr>
          <a:lstStyle/>
          <a:p>
            <a:pPr marR="0" lvl="0" algn="l" defTabSz="914400" rtl="0" eaLnBrk="0" fontAlgn="base" latinLnBrk="0" hangingPunct="0">
              <a:lnSpc>
                <a:spcPct val="150000"/>
              </a:lnSpc>
              <a:spcBef>
                <a:spcPct val="0"/>
              </a:spcBef>
              <a:spcAft>
                <a:spcPct val="0"/>
              </a:spcAft>
              <a:buClrTx/>
              <a:buSzTx/>
              <a:tabLst>
                <a:tab pos="357188" algn="l"/>
              </a:tabLst>
            </a:pPr>
            <a:r>
              <a:rPr lang="en-IN" sz="1600" dirty="0">
                <a:solidFill>
                  <a:schemeClr val="bg2"/>
                </a:solidFill>
                <a:latin typeface="Cambria" panose="02040503050406030204" pitchFamily="18" charset="0"/>
                <a:ea typeface="Cambria" panose="02040503050406030204" pitchFamily="18" charset="0"/>
              </a:rPr>
              <a:t>In Hive, querying data is performed by a SELECT statement. A SELECT statement has 6 key components</a:t>
            </a:r>
          </a:p>
          <a:p>
            <a:pPr marL="342900" marR="0" lvl="0" indent="-342900" algn="l" defTabSz="914400" rtl="0" eaLnBrk="0" fontAlgn="base" latinLnBrk="0" hangingPunct="0">
              <a:lnSpc>
                <a:spcPct val="150000"/>
              </a:lnSpc>
              <a:spcBef>
                <a:spcPct val="0"/>
              </a:spcBef>
              <a:spcAft>
                <a:spcPct val="0"/>
              </a:spcAft>
              <a:buClrTx/>
              <a:buSzTx/>
              <a:buAutoNum type="arabicPeriod"/>
              <a:tabLst>
                <a:tab pos="357188" algn="l"/>
              </a:tabLst>
            </a:pPr>
            <a:r>
              <a:rPr lang="en-IN" sz="1600" dirty="0">
                <a:solidFill>
                  <a:schemeClr val="bg2"/>
                </a:solidFill>
                <a:latin typeface="Cambria" panose="02040503050406030204" pitchFamily="18" charset="0"/>
                <a:ea typeface="Cambria" panose="02040503050406030204" pitchFamily="18" charset="0"/>
              </a:rPr>
              <a:t>SELECT </a:t>
            </a:r>
            <a:r>
              <a:rPr lang="en-IN" sz="1600" dirty="0" err="1">
                <a:solidFill>
                  <a:schemeClr val="bg2"/>
                </a:solidFill>
                <a:latin typeface="Cambria" panose="02040503050406030204" pitchFamily="18" charset="0"/>
                <a:ea typeface="Cambria" panose="02040503050406030204" pitchFamily="18" charset="0"/>
              </a:rPr>
              <a:t>columnnames</a:t>
            </a:r>
            <a:endParaRPr lang="en-IN" sz="1600" dirty="0">
              <a:solidFill>
                <a:schemeClr val="bg2"/>
              </a:solidFill>
              <a:latin typeface="Cambria" panose="02040503050406030204" pitchFamily="18" charset="0"/>
              <a:ea typeface="Cambria" panose="02040503050406030204" pitchFamily="18" charset="0"/>
            </a:endParaRPr>
          </a:p>
          <a:p>
            <a:pPr marL="342900" marR="0" lvl="0" indent="-342900" algn="l" defTabSz="914400" rtl="0" eaLnBrk="0" fontAlgn="base" latinLnBrk="0" hangingPunct="0">
              <a:lnSpc>
                <a:spcPct val="150000"/>
              </a:lnSpc>
              <a:spcBef>
                <a:spcPct val="0"/>
              </a:spcBef>
              <a:spcAft>
                <a:spcPct val="0"/>
              </a:spcAft>
              <a:buClrTx/>
              <a:buSzTx/>
              <a:buAutoNum type="arabicPeriod"/>
              <a:tabLst>
                <a:tab pos="357188" algn="l"/>
              </a:tabLst>
            </a:pPr>
            <a:r>
              <a:rPr lang="en-IN" sz="1600" dirty="0">
                <a:solidFill>
                  <a:schemeClr val="bg2"/>
                </a:solidFill>
                <a:latin typeface="Cambria" panose="02040503050406030204" pitchFamily="18" charset="0"/>
                <a:ea typeface="Cambria" panose="02040503050406030204" pitchFamily="18" charset="0"/>
              </a:rPr>
              <a:t>FROM </a:t>
            </a:r>
            <a:r>
              <a:rPr lang="en-IN" sz="1600" dirty="0" err="1">
                <a:solidFill>
                  <a:schemeClr val="bg2"/>
                </a:solidFill>
                <a:latin typeface="Cambria" panose="02040503050406030204" pitchFamily="18" charset="0"/>
                <a:ea typeface="Cambria" panose="02040503050406030204" pitchFamily="18" charset="0"/>
              </a:rPr>
              <a:t>table_name</a:t>
            </a:r>
            <a:endParaRPr lang="en-IN" sz="1600" dirty="0">
              <a:solidFill>
                <a:schemeClr val="bg2"/>
              </a:solidFill>
              <a:latin typeface="Cambria" panose="02040503050406030204" pitchFamily="18" charset="0"/>
              <a:ea typeface="Cambria" panose="02040503050406030204" pitchFamily="18" charset="0"/>
            </a:endParaRPr>
          </a:p>
          <a:p>
            <a:pPr marL="342900" marR="0" lvl="0" indent="-342900" algn="l" defTabSz="914400" rtl="0" eaLnBrk="0" fontAlgn="base" latinLnBrk="0" hangingPunct="0">
              <a:lnSpc>
                <a:spcPct val="150000"/>
              </a:lnSpc>
              <a:spcBef>
                <a:spcPct val="0"/>
              </a:spcBef>
              <a:spcAft>
                <a:spcPct val="0"/>
              </a:spcAft>
              <a:buClrTx/>
              <a:buSzTx/>
              <a:buAutoNum type="arabicPeriod"/>
              <a:tabLst>
                <a:tab pos="357188" algn="l"/>
              </a:tabLst>
            </a:pPr>
            <a:r>
              <a:rPr lang="en-IN" sz="1600" dirty="0">
                <a:solidFill>
                  <a:schemeClr val="bg2"/>
                </a:solidFill>
                <a:latin typeface="Cambria" panose="02040503050406030204" pitchFamily="18" charset="0"/>
                <a:ea typeface="Cambria" panose="02040503050406030204" pitchFamily="18" charset="0"/>
              </a:rPr>
              <a:t>GROUP BY </a:t>
            </a:r>
            <a:r>
              <a:rPr lang="en-IN" sz="1600" dirty="0" err="1">
                <a:solidFill>
                  <a:schemeClr val="bg2"/>
                </a:solidFill>
                <a:latin typeface="Cambria" panose="02040503050406030204" pitchFamily="18" charset="0"/>
                <a:ea typeface="Cambria" panose="02040503050406030204" pitchFamily="18" charset="0"/>
              </a:rPr>
              <a:t>column_names</a:t>
            </a:r>
            <a:endParaRPr lang="en-IN" sz="1600" dirty="0">
              <a:solidFill>
                <a:schemeClr val="bg2"/>
              </a:solidFill>
              <a:latin typeface="Cambria" panose="02040503050406030204" pitchFamily="18" charset="0"/>
              <a:ea typeface="Cambria" panose="02040503050406030204" pitchFamily="18" charset="0"/>
            </a:endParaRPr>
          </a:p>
          <a:p>
            <a:pPr marL="342900" marR="0" lvl="0" indent="-342900" algn="l" defTabSz="914400" rtl="0" eaLnBrk="0" fontAlgn="base" latinLnBrk="0" hangingPunct="0">
              <a:lnSpc>
                <a:spcPct val="150000"/>
              </a:lnSpc>
              <a:spcBef>
                <a:spcPct val="0"/>
              </a:spcBef>
              <a:spcAft>
                <a:spcPct val="0"/>
              </a:spcAft>
              <a:buClrTx/>
              <a:buSzTx/>
              <a:buAutoNum type="arabicPeriod"/>
              <a:tabLst>
                <a:tab pos="357188" algn="l"/>
              </a:tabLst>
            </a:pPr>
            <a:r>
              <a:rPr lang="en-IN" sz="1600" dirty="0">
                <a:solidFill>
                  <a:schemeClr val="bg2"/>
                </a:solidFill>
                <a:latin typeface="Cambria" panose="02040503050406030204" pitchFamily="18" charset="0"/>
                <a:ea typeface="Cambria" panose="02040503050406030204" pitchFamily="18" charset="0"/>
              </a:rPr>
              <a:t>WHERE condition</a:t>
            </a:r>
          </a:p>
          <a:p>
            <a:pPr marL="342900" marR="0" lvl="0" indent="-342900" algn="l" defTabSz="914400" rtl="0" eaLnBrk="0" fontAlgn="base" latinLnBrk="0" hangingPunct="0">
              <a:lnSpc>
                <a:spcPct val="150000"/>
              </a:lnSpc>
              <a:spcBef>
                <a:spcPct val="0"/>
              </a:spcBef>
              <a:spcAft>
                <a:spcPct val="0"/>
              </a:spcAft>
              <a:buClrTx/>
              <a:buSzTx/>
              <a:buAutoNum type="arabicPeriod"/>
              <a:tabLst>
                <a:tab pos="357188" algn="l"/>
              </a:tabLst>
            </a:pPr>
            <a:r>
              <a:rPr lang="en-IN" sz="1600" dirty="0">
                <a:solidFill>
                  <a:schemeClr val="bg2"/>
                </a:solidFill>
                <a:latin typeface="Cambria" panose="02040503050406030204" pitchFamily="18" charset="0"/>
                <a:ea typeface="Cambria" panose="02040503050406030204" pitchFamily="18" charset="0"/>
              </a:rPr>
              <a:t>HAVING condition</a:t>
            </a:r>
          </a:p>
          <a:p>
            <a:pPr marL="342900" marR="0" lvl="0" indent="-342900" algn="l" defTabSz="914400" rtl="0" eaLnBrk="0" fontAlgn="base" latinLnBrk="0" hangingPunct="0">
              <a:lnSpc>
                <a:spcPct val="150000"/>
              </a:lnSpc>
              <a:spcBef>
                <a:spcPct val="0"/>
              </a:spcBef>
              <a:spcAft>
                <a:spcPct val="0"/>
              </a:spcAft>
              <a:buClrTx/>
              <a:buSzTx/>
              <a:buAutoNum type="arabicPeriod"/>
              <a:tabLst>
                <a:tab pos="357188" algn="l"/>
              </a:tabLst>
            </a:pPr>
            <a:r>
              <a:rPr lang="en-IN" sz="1600" dirty="0">
                <a:solidFill>
                  <a:schemeClr val="bg2"/>
                </a:solidFill>
                <a:latin typeface="Cambria" panose="02040503050406030204" pitchFamily="18" charset="0"/>
                <a:ea typeface="Cambria" panose="02040503050406030204" pitchFamily="18" charset="0"/>
              </a:rPr>
              <a:t>ORDER BY </a:t>
            </a:r>
            <a:r>
              <a:rPr lang="en-IN" sz="1600" dirty="0" err="1">
                <a:solidFill>
                  <a:schemeClr val="bg2"/>
                </a:solidFill>
                <a:latin typeface="Cambria" panose="02040503050406030204" pitchFamily="18" charset="0"/>
                <a:ea typeface="Cambria" panose="02040503050406030204" pitchFamily="18" charset="0"/>
              </a:rPr>
              <a:t>column_name</a:t>
            </a:r>
            <a:endParaRPr lang="en-IN" sz="1600" dirty="0">
              <a:solidFill>
                <a:schemeClr val="bg2"/>
              </a:solidFill>
              <a:latin typeface="Cambria" panose="02040503050406030204" pitchFamily="18" charset="0"/>
              <a:ea typeface="Cambria" panose="02040503050406030204" pitchFamily="18" charset="0"/>
            </a:endParaRPr>
          </a:p>
          <a:p>
            <a:pPr marR="0" lvl="0" algn="l" defTabSz="914400" rtl="0" eaLnBrk="0" fontAlgn="base" latinLnBrk="0" hangingPunct="0">
              <a:lnSpc>
                <a:spcPct val="150000"/>
              </a:lnSpc>
              <a:spcBef>
                <a:spcPct val="0"/>
              </a:spcBef>
              <a:spcAft>
                <a:spcPct val="0"/>
              </a:spcAft>
              <a:buClrTx/>
              <a:buSzTx/>
              <a:tabLst>
                <a:tab pos="357188" algn="l"/>
              </a:tabLst>
            </a:pPr>
            <a:endParaRPr lang="en-IN" sz="1600" dirty="0">
              <a:solidFill>
                <a:schemeClr val="bg2"/>
              </a:solidFill>
              <a:latin typeface="Cambria" panose="02040503050406030204" pitchFamily="18" charset="0"/>
              <a:ea typeface="Cambria" panose="02040503050406030204" pitchFamily="18" charset="0"/>
            </a:endParaRPr>
          </a:p>
          <a:p>
            <a:pPr marL="342900" marR="0" lvl="0" indent="-342900" algn="l" defTabSz="914400" rtl="0" eaLnBrk="0" fontAlgn="base" latinLnBrk="0" hangingPunct="0">
              <a:lnSpc>
                <a:spcPct val="150000"/>
              </a:lnSpc>
              <a:spcBef>
                <a:spcPct val="0"/>
              </a:spcBef>
              <a:spcAft>
                <a:spcPct val="0"/>
              </a:spcAft>
              <a:buClrTx/>
              <a:buSzTx/>
              <a:buAutoNum type="arabicPeriod"/>
              <a:tabLst>
                <a:tab pos="357188" algn="l"/>
              </a:tabLst>
            </a:pPr>
            <a:endParaRPr lang="en-IN" sz="1600" dirty="0">
              <a:solidFill>
                <a:schemeClr val="bg2"/>
              </a:solidFill>
              <a:latin typeface="Cambria" panose="02040503050406030204" pitchFamily="18" charset="0"/>
              <a:ea typeface="Cambria" panose="02040503050406030204" pitchFamily="18" charset="0"/>
            </a:endParaRPr>
          </a:p>
        </p:txBody>
      </p:sp>
      <p:sp>
        <p:nvSpPr>
          <p:cNvPr id="11" name="Rectangle 1">
            <a:extLst>
              <a:ext uri="{FF2B5EF4-FFF2-40B4-BE49-F238E27FC236}">
                <a16:creationId xmlns:a16="http://schemas.microsoft.com/office/drawing/2014/main" id="{EDC8651A-7943-2356-1DA1-284F1380D4B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20A326FD-82BB-CDE0-67C4-8224C7ED7F2C}"/>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6F9C839A-0880-79AC-CA36-7245A8DE0A1B}"/>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9618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1" name="TextBox 10">
            <a:extLst>
              <a:ext uri="{FF2B5EF4-FFF2-40B4-BE49-F238E27FC236}">
                <a16:creationId xmlns:a16="http://schemas.microsoft.com/office/drawing/2014/main" id="{D3DF2423-F1C1-EC9E-799F-234AFE42D4AC}"/>
              </a:ext>
            </a:extLst>
          </p:cNvPr>
          <p:cNvSpPr txBox="1"/>
          <p:nvPr/>
        </p:nvSpPr>
        <p:spPr>
          <a:xfrm>
            <a:off x="593387" y="535022"/>
            <a:ext cx="11089532" cy="400110"/>
          </a:xfrm>
          <a:prstGeom prst="rect">
            <a:avLst/>
          </a:prstGeom>
          <a:solidFill>
            <a:schemeClr val="accent4">
              <a:lumMod val="40000"/>
              <a:lumOff val="60000"/>
            </a:schemeClr>
          </a:solidFill>
        </p:spPr>
        <p:txBody>
          <a:bodyPr wrap="square" rtlCol="0">
            <a:spAutoFit/>
          </a:bodyPr>
          <a:lstStyle/>
          <a:p>
            <a:r>
              <a:rPr lang="en-IN" sz="2000" dirty="0">
                <a:solidFill>
                  <a:schemeClr val="bg2"/>
                </a:solidFill>
                <a:latin typeface="Cambria" panose="02040503050406030204" pitchFamily="18" charset="0"/>
                <a:ea typeface="Cambria" panose="02040503050406030204" pitchFamily="18" charset="0"/>
              </a:rPr>
              <a:t>2) Pig Example</a:t>
            </a:r>
          </a:p>
        </p:txBody>
      </p:sp>
      <p:sp>
        <p:nvSpPr>
          <p:cNvPr id="2" name="TextBox 1">
            <a:extLst>
              <a:ext uri="{FF2B5EF4-FFF2-40B4-BE49-F238E27FC236}">
                <a16:creationId xmlns:a16="http://schemas.microsoft.com/office/drawing/2014/main" id="{19B45343-353D-A5AC-2EB5-7046A4221892}"/>
              </a:ext>
            </a:extLst>
          </p:cNvPr>
          <p:cNvSpPr txBox="1"/>
          <p:nvPr/>
        </p:nvSpPr>
        <p:spPr>
          <a:xfrm>
            <a:off x="539885" y="1070042"/>
            <a:ext cx="11196536" cy="3364960"/>
          </a:xfrm>
          <a:prstGeom prst="rect">
            <a:avLst/>
          </a:prstGeom>
          <a:noFill/>
        </p:spPr>
        <p:txBody>
          <a:bodyPr wrap="square" rtlCol="0">
            <a:spAutoFit/>
          </a:bodyPr>
          <a:lstStyle/>
          <a:p>
            <a:pPr>
              <a:lnSpc>
                <a:spcPct val="150000"/>
              </a:lnSpc>
            </a:pPr>
            <a:r>
              <a:rPr lang="en-US" sz="1800" b="0" i="0" u="none" strike="noStrike" baseline="0" dirty="0">
                <a:solidFill>
                  <a:srgbClr val="000000"/>
                </a:solidFill>
                <a:latin typeface="Cambria" panose="02040503050406030204" pitchFamily="18" charset="0"/>
                <a:ea typeface="Cambria" panose="02040503050406030204" pitchFamily="18" charset="0"/>
              </a:rPr>
              <a:t>A = Load '</a:t>
            </a:r>
            <a:r>
              <a:rPr lang="en-US" sz="1800" b="0" i="0" u="none" strike="noStrike" baseline="0" dirty="0" err="1">
                <a:solidFill>
                  <a:srgbClr val="000000"/>
                </a:solidFill>
                <a:latin typeface="Cambria" panose="02040503050406030204" pitchFamily="18" charset="0"/>
                <a:ea typeface="Cambria" panose="02040503050406030204" pitchFamily="18" charset="0"/>
              </a:rPr>
              <a:t>rp</a:t>
            </a:r>
            <a:r>
              <a:rPr lang="en-US" sz="1800" b="0" i="0" u="none" strike="noStrike" baseline="0" dirty="0">
                <a:solidFill>
                  <a:srgbClr val="000000"/>
                </a:solidFill>
                <a:latin typeface="Cambria" panose="02040503050406030204" pitchFamily="18" charset="0"/>
                <a:ea typeface="Cambria" panose="02040503050406030204" pitchFamily="18" charset="0"/>
              </a:rPr>
              <a:t>/WeatherDataset.txt' as (</a:t>
            </a:r>
            <a:r>
              <a:rPr lang="en-US" sz="1800" b="0" i="0" u="none" strike="noStrike" baseline="0" dirty="0" err="1">
                <a:solidFill>
                  <a:srgbClr val="000000"/>
                </a:solidFill>
                <a:latin typeface="Cambria" panose="02040503050406030204" pitchFamily="18" charset="0"/>
                <a:ea typeface="Cambria" panose="02040503050406030204" pitchFamily="18" charset="0"/>
              </a:rPr>
              <a:t>line:chararray</a:t>
            </a:r>
            <a:r>
              <a:rPr lang="en-US" sz="1800" b="0" i="0" u="none" strike="noStrike" baseline="0" dirty="0">
                <a:solidFill>
                  <a:srgbClr val="000000"/>
                </a:solidFill>
                <a:latin typeface="Cambria" panose="02040503050406030204" pitchFamily="18" charset="0"/>
                <a:ea typeface="Cambria" panose="02040503050406030204" pitchFamily="18" charset="0"/>
              </a:rPr>
              <a:t>); </a:t>
            </a:r>
          </a:p>
          <a:p>
            <a:pPr>
              <a:lnSpc>
                <a:spcPct val="150000"/>
              </a:lnSpc>
            </a:pPr>
            <a:r>
              <a:rPr lang="en-US" sz="1800" b="0" i="0" u="none" strike="noStrike" baseline="0" dirty="0">
                <a:solidFill>
                  <a:srgbClr val="000000"/>
                </a:solidFill>
                <a:latin typeface="Cambria" panose="02040503050406030204" pitchFamily="18" charset="0"/>
                <a:ea typeface="Cambria" panose="02040503050406030204" pitchFamily="18" charset="0"/>
              </a:rPr>
              <a:t>B = foreach A generate SUBSTRING(line,15,19),SUBSTRING(line,88,92),SUBSTRING(line,92,93); </a:t>
            </a:r>
          </a:p>
          <a:p>
            <a:pPr>
              <a:lnSpc>
                <a:spcPct val="150000"/>
              </a:lnSpc>
            </a:pPr>
            <a:r>
              <a:rPr lang="en-US" sz="1800" b="0" i="0" u="none" strike="noStrike" baseline="0" dirty="0">
                <a:solidFill>
                  <a:srgbClr val="000000"/>
                </a:solidFill>
                <a:latin typeface="Cambria" panose="02040503050406030204" pitchFamily="18" charset="0"/>
                <a:ea typeface="Cambria" panose="02040503050406030204" pitchFamily="18" charset="0"/>
              </a:rPr>
              <a:t>store B into '</a:t>
            </a:r>
            <a:r>
              <a:rPr lang="en-US" sz="1800" b="0" i="0" u="none" strike="noStrike" baseline="0" dirty="0" err="1">
                <a:solidFill>
                  <a:srgbClr val="000000"/>
                </a:solidFill>
                <a:latin typeface="Cambria" panose="02040503050406030204" pitchFamily="18" charset="0"/>
                <a:ea typeface="Cambria" panose="02040503050406030204" pitchFamily="18" charset="0"/>
              </a:rPr>
              <a:t>rp</a:t>
            </a:r>
            <a:r>
              <a:rPr lang="en-US" sz="1800" b="0" i="0" u="none" strike="noStrike" baseline="0" dirty="0">
                <a:solidFill>
                  <a:srgbClr val="000000"/>
                </a:solidFill>
                <a:latin typeface="Cambria" panose="02040503050406030204" pitchFamily="18" charset="0"/>
                <a:ea typeface="Cambria" panose="02040503050406030204" pitchFamily="18" charset="0"/>
              </a:rPr>
              <a:t>/revised5'; </a:t>
            </a:r>
          </a:p>
          <a:p>
            <a:pPr>
              <a:lnSpc>
                <a:spcPct val="150000"/>
              </a:lnSpc>
            </a:pPr>
            <a:r>
              <a:rPr lang="en-IN" sz="1800" b="0" i="0" u="none" strike="noStrike" baseline="0" dirty="0">
                <a:solidFill>
                  <a:srgbClr val="000000"/>
                </a:solidFill>
                <a:latin typeface="Cambria" panose="02040503050406030204" pitchFamily="18" charset="0"/>
                <a:ea typeface="Cambria" panose="02040503050406030204" pitchFamily="18" charset="0"/>
              </a:rPr>
              <a:t>E = load '</a:t>
            </a:r>
            <a:r>
              <a:rPr lang="en-IN" sz="1800" b="0" i="0" u="none" strike="noStrike" baseline="0" dirty="0" err="1">
                <a:solidFill>
                  <a:srgbClr val="000000"/>
                </a:solidFill>
                <a:latin typeface="Cambria" panose="02040503050406030204" pitchFamily="18" charset="0"/>
                <a:ea typeface="Cambria" panose="02040503050406030204" pitchFamily="18" charset="0"/>
              </a:rPr>
              <a:t>rp</a:t>
            </a:r>
            <a:r>
              <a:rPr lang="en-IN" sz="1800" b="0" i="0" u="none" strike="noStrike" baseline="0" dirty="0">
                <a:solidFill>
                  <a:srgbClr val="000000"/>
                </a:solidFill>
                <a:latin typeface="Cambria" panose="02040503050406030204" pitchFamily="18" charset="0"/>
                <a:ea typeface="Cambria" panose="02040503050406030204" pitchFamily="18" charset="0"/>
              </a:rPr>
              <a:t>/revised5/part-m-00000' using </a:t>
            </a:r>
            <a:r>
              <a:rPr lang="en-IN" sz="1800" b="0" i="0" u="none" strike="noStrike" baseline="0" dirty="0" err="1">
                <a:solidFill>
                  <a:srgbClr val="000000"/>
                </a:solidFill>
                <a:latin typeface="Cambria" panose="02040503050406030204" pitchFamily="18" charset="0"/>
                <a:ea typeface="Cambria" panose="02040503050406030204" pitchFamily="18" charset="0"/>
              </a:rPr>
              <a:t>PigStorage</a:t>
            </a:r>
            <a:r>
              <a:rPr lang="en-IN" sz="1800" b="0" i="0" u="none" strike="noStrike" baseline="0" dirty="0">
                <a:solidFill>
                  <a:srgbClr val="000000"/>
                </a:solidFill>
                <a:latin typeface="Cambria" panose="02040503050406030204" pitchFamily="18" charset="0"/>
                <a:ea typeface="Cambria" panose="02040503050406030204" pitchFamily="18" charset="0"/>
              </a:rPr>
              <a:t>('\t') as (</a:t>
            </a:r>
            <a:r>
              <a:rPr lang="en-IN" sz="1800" b="0" i="0" u="none" strike="noStrike" baseline="0" dirty="0" err="1">
                <a:solidFill>
                  <a:srgbClr val="000000"/>
                </a:solidFill>
                <a:latin typeface="Cambria" panose="02040503050406030204" pitchFamily="18" charset="0"/>
                <a:ea typeface="Cambria" panose="02040503050406030204" pitchFamily="18" charset="0"/>
              </a:rPr>
              <a:t>year:int,temp:int,quality:int</a:t>
            </a:r>
            <a:r>
              <a:rPr lang="en-IN" sz="1800" b="0" i="0" u="none" strike="noStrike" baseline="0" dirty="0">
                <a:solidFill>
                  <a:srgbClr val="000000"/>
                </a:solidFill>
                <a:latin typeface="Cambria" panose="02040503050406030204" pitchFamily="18" charset="0"/>
                <a:ea typeface="Cambria" panose="02040503050406030204" pitchFamily="18" charset="0"/>
              </a:rPr>
              <a:t>); </a:t>
            </a:r>
          </a:p>
          <a:p>
            <a:pPr>
              <a:lnSpc>
                <a:spcPct val="150000"/>
              </a:lnSpc>
            </a:pPr>
            <a:r>
              <a:rPr lang="en-US" sz="1800" b="0" i="0" u="none" strike="noStrike" baseline="0" dirty="0" err="1">
                <a:solidFill>
                  <a:srgbClr val="000000"/>
                </a:solidFill>
                <a:latin typeface="Cambria" panose="02040503050406030204" pitchFamily="18" charset="0"/>
                <a:ea typeface="Cambria" panose="02040503050406030204" pitchFamily="18" charset="0"/>
              </a:rPr>
              <a:t>filtered_records</a:t>
            </a:r>
            <a:r>
              <a:rPr lang="en-US" sz="1800" b="0" i="0" u="none" strike="noStrike" baseline="0" dirty="0">
                <a:solidFill>
                  <a:srgbClr val="000000"/>
                </a:solidFill>
                <a:latin typeface="Cambria" panose="02040503050406030204" pitchFamily="18" charset="0"/>
                <a:ea typeface="Cambria" panose="02040503050406030204" pitchFamily="18" charset="0"/>
              </a:rPr>
              <a:t> = FILTER E by temp!=9999 AND quality IN (0,1,4,5,9); </a:t>
            </a:r>
          </a:p>
          <a:p>
            <a:pPr>
              <a:lnSpc>
                <a:spcPct val="150000"/>
              </a:lnSpc>
            </a:pPr>
            <a:r>
              <a:rPr lang="en-US" sz="1800" b="0" i="0" u="none" strike="noStrike" baseline="0" dirty="0" err="1">
                <a:solidFill>
                  <a:srgbClr val="000000"/>
                </a:solidFill>
                <a:latin typeface="Cambria" panose="02040503050406030204" pitchFamily="18" charset="0"/>
                <a:ea typeface="Cambria" panose="02040503050406030204" pitchFamily="18" charset="0"/>
              </a:rPr>
              <a:t>grouped_records</a:t>
            </a:r>
            <a:r>
              <a:rPr lang="en-US" sz="1800" b="0" i="0" u="none" strike="noStrike" baseline="0" dirty="0">
                <a:solidFill>
                  <a:srgbClr val="000000"/>
                </a:solidFill>
                <a:latin typeface="Cambria" panose="02040503050406030204" pitchFamily="18" charset="0"/>
                <a:ea typeface="Cambria" panose="02040503050406030204" pitchFamily="18" charset="0"/>
              </a:rPr>
              <a:t> = GROUP </a:t>
            </a:r>
            <a:r>
              <a:rPr lang="en-US" sz="1800" b="0" i="0" u="none" strike="noStrike" baseline="0" dirty="0" err="1">
                <a:solidFill>
                  <a:srgbClr val="000000"/>
                </a:solidFill>
                <a:latin typeface="Cambria" panose="02040503050406030204" pitchFamily="18" charset="0"/>
                <a:ea typeface="Cambria" panose="02040503050406030204" pitchFamily="18" charset="0"/>
              </a:rPr>
              <a:t>filtered_records</a:t>
            </a:r>
            <a:r>
              <a:rPr lang="en-US" sz="1800" b="0" i="0" u="none" strike="noStrike" baseline="0" dirty="0">
                <a:solidFill>
                  <a:srgbClr val="000000"/>
                </a:solidFill>
                <a:latin typeface="Cambria" panose="02040503050406030204" pitchFamily="18" charset="0"/>
                <a:ea typeface="Cambria" panose="02040503050406030204" pitchFamily="18" charset="0"/>
              </a:rPr>
              <a:t> by year; </a:t>
            </a:r>
          </a:p>
          <a:p>
            <a:pPr>
              <a:lnSpc>
                <a:spcPct val="150000"/>
              </a:lnSpc>
            </a:pPr>
            <a:r>
              <a:rPr lang="en-US" sz="1800" b="0" i="0" u="none" strike="noStrike" baseline="0" dirty="0" err="1">
                <a:solidFill>
                  <a:srgbClr val="000000"/>
                </a:solidFill>
                <a:latin typeface="Cambria" panose="02040503050406030204" pitchFamily="18" charset="0"/>
                <a:ea typeface="Cambria" panose="02040503050406030204" pitchFamily="18" charset="0"/>
              </a:rPr>
              <a:t>max_temp</a:t>
            </a:r>
            <a:r>
              <a:rPr lang="en-US" sz="1800" b="0" i="0" u="none" strike="noStrike" baseline="0" dirty="0">
                <a:solidFill>
                  <a:srgbClr val="000000"/>
                </a:solidFill>
                <a:latin typeface="Cambria" panose="02040503050406030204" pitchFamily="18" charset="0"/>
                <a:ea typeface="Cambria" panose="02040503050406030204" pitchFamily="18" charset="0"/>
              </a:rPr>
              <a:t> = FOREACH </a:t>
            </a:r>
            <a:r>
              <a:rPr lang="en-US" sz="1800" b="0" i="0" u="none" strike="noStrike" baseline="0" dirty="0" err="1">
                <a:solidFill>
                  <a:srgbClr val="000000"/>
                </a:solidFill>
                <a:latin typeface="Cambria" panose="02040503050406030204" pitchFamily="18" charset="0"/>
                <a:ea typeface="Cambria" panose="02040503050406030204" pitchFamily="18" charset="0"/>
              </a:rPr>
              <a:t>grouped_records</a:t>
            </a:r>
            <a:r>
              <a:rPr lang="en-US" sz="1800" b="0" i="0" u="none" strike="noStrike" baseline="0" dirty="0">
                <a:solidFill>
                  <a:srgbClr val="000000"/>
                </a:solidFill>
                <a:latin typeface="Cambria" panose="02040503050406030204" pitchFamily="18" charset="0"/>
                <a:ea typeface="Cambria" panose="02040503050406030204" pitchFamily="18" charset="0"/>
              </a:rPr>
              <a:t> GENERATE </a:t>
            </a:r>
            <a:r>
              <a:rPr lang="en-US" sz="1800" b="0" i="0" u="none" strike="noStrike" baseline="0" dirty="0" err="1">
                <a:solidFill>
                  <a:srgbClr val="000000"/>
                </a:solidFill>
                <a:latin typeface="Cambria" panose="02040503050406030204" pitchFamily="18" charset="0"/>
                <a:ea typeface="Cambria" panose="02040503050406030204" pitchFamily="18" charset="0"/>
              </a:rPr>
              <a:t>group,MAX</a:t>
            </a:r>
            <a:r>
              <a:rPr lang="en-US" sz="1800" b="0" i="0" u="none" strike="noStrike" baseline="0" dirty="0">
                <a:solidFill>
                  <a:srgbClr val="000000"/>
                </a:solidFill>
                <a:latin typeface="Cambria" panose="02040503050406030204" pitchFamily="18" charset="0"/>
                <a:ea typeface="Cambria" panose="02040503050406030204" pitchFamily="18" charset="0"/>
              </a:rPr>
              <a:t>(</a:t>
            </a:r>
            <a:r>
              <a:rPr lang="en-US" sz="1800" b="0" i="0" u="none" strike="noStrike" baseline="0" dirty="0" err="1">
                <a:solidFill>
                  <a:srgbClr val="000000"/>
                </a:solidFill>
                <a:latin typeface="Cambria" panose="02040503050406030204" pitchFamily="18" charset="0"/>
                <a:ea typeface="Cambria" panose="02040503050406030204" pitchFamily="18" charset="0"/>
              </a:rPr>
              <a:t>filtered_records.temp</a:t>
            </a:r>
            <a:r>
              <a:rPr lang="en-US" sz="1800" b="0" i="0" u="none" strike="noStrike" baseline="0" dirty="0">
                <a:solidFill>
                  <a:srgbClr val="000000"/>
                </a:solidFill>
                <a:latin typeface="Cambria" panose="02040503050406030204" pitchFamily="18" charset="0"/>
                <a:ea typeface="Cambria" panose="02040503050406030204" pitchFamily="18" charset="0"/>
              </a:rPr>
              <a:t>); </a:t>
            </a:r>
          </a:p>
          <a:p>
            <a:pPr>
              <a:lnSpc>
                <a:spcPct val="150000"/>
              </a:lnSpc>
            </a:pPr>
            <a:r>
              <a:rPr lang="en-IN" sz="1800" b="0" i="0" u="none" strike="noStrike" baseline="0" dirty="0">
                <a:solidFill>
                  <a:srgbClr val="000000"/>
                </a:solidFill>
                <a:latin typeface="Cambria" panose="02040503050406030204" pitchFamily="18" charset="0"/>
                <a:ea typeface="Cambria" panose="02040503050406030204" pitchFamily="18" charset="0"/>
              </a:rPr>
              <a:t>dump </a:t>
            </a:r>
            <a:r>
              <a:rPr lang="en-IN" sz="1800" b="0" i="0" u="none" strike="noStrike" baseline="0" dirty="0" err="1">
                <a:solidFill>
                  <a:srgbClr val="000000"/>
                </a:solidFill>
                <a:latin typeface="Cambria" panose="02040503050406030204" pitchFamily="18" charset="0"/>
                <a:ea typeface="Cambria" panose="02040503050406030204" pitchFamily="18" charset="0"/>
              </a:rPr>
              <a:t>max_temp</a:t>
            </a:r>
            <a:r>
              <a:rPr lang="en-IN" sz="1800" b="0" i="0" u="none" strike="noStrike" baseline="0" dirty="0">
                <a:solidFill>
                  <a:srgbClr val="000000"/>
                </a:solidFill>
                <a:latin typeface="Cambria" panose="02040503050406030204" pitchFamily="18" charset="0"/>
                <a:ea typeface="Cambria" panose="02040503050406030204" pitchFamily="18" charset="0"/>
              </a:rPr>
              <a:t>; </a:t>
            </a:r>
            <a:endParaRPr lang="en-IN"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24006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id="{57135144-5BEE-EB79-885F-E7338955EC8E}"/>
              </a:ext>
            </a:extLst>
          </p:cNvPr>
          <p:cNvSpPr/>
          <p:nvPr/>
        </p:nvSpPr>
        <p:spPr>
          <a:xfrm>
            <a:off x="325876" y="379379"/>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9.SORTING AND AGGREGATING</a:t>
            </a:r>
          </a:p>
        </p:txBody>
      </p:sp>
      <p:sp>
        <p:nvSpPr>
          <p:cNvPr id="2" name="Rectangle 1">
            <a:extLst>
              <a:ext uri="{FF2B5EF4-FFF2-40B4-BE49-F238E27FC236}">
                <a16:creationId xmlns:a16="http://schemas.microsoft.com/office/drawing/2014/main" id="{30D4B0BD-AB02-5D95-B970-B90E19BE5195}"/>
              </a:ext>
            </a:extLst>
          </p:cNvPr>
          <p:cNvSpPr>
            <a:spLocks noChangeArrowheads="1"/>
          </p:cNvSpPr>
          <p:nvPr/>
        </p:nvSpPr>
        <p:spPr bwMode="auto">
          <a:xfrm>
            <a:off x="413425" y="2751685"/>
            <a:ext cx="11420272" cy="3473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lnSpc>
                <a:spcPct val="150000"/>
              </a:lnSpc>
              <a:tabLst>
                <a:tab pos="534988" algn="l"/>
              </a:tabLst>
            </a:pPr>
            <a:endParaRPr lang="en-US" altLang="en-US" sz="1400" b="1" dirty="0">
              <a:solidFill>
                <a:schemeClr val="bg2"/>
              </a:solidFill>
              <a:highlight>
                <a:srgbClr val="FFFF00"/>
              </a:highlight>
              <a:latin typeface="Cambria" panose="02040503050406030204" pitchFamily="18" charset="0"/>
              <a:ea typeface="Cambria" panose="02040503050406030204" pitchFamily="18" charset="0"/>
            </a:endParaRPr>
          </a:p>
        </p:txBody>
      </p:sp>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FF54A1F0-9A80-32C7-80D4-DEE7BC52D963}"/>
              </a:ext>
            </a:extLst>
          </p:cNvPr>
          <p:cNvSpPr txBox="1"/>
          <p:nvPr/>
        </p:nvSpPr>
        <p:spPr>
          <a:xfrm>
            <a:off x="325876" y="882756"/>
            <a:ext cx="11420272" cy="3739998"/>
          </a:xfrm>
          <a:prstGeom prst="rect">
            <a:avLst/>
          </a:prstGeom>
          <a:noFill/>
        </p:spPr>
        <p:txBody>
          <a:bodyPr wrap="square" rtlCol="0">
            <a:spAutoFit/>
          </a:bodyPr>
          <a:lstStyle/>
          <a:p>
            <a:pPr marR="0" lvl="0" algn="l" defTabSz="914400" rtl="0" eaLnBrk="0" fontAlgn="base" latinLnBrk="0" hangingPunct="0">
              <a:lnSpc>
                <a:spcPct val="150000"/>
              </a:lnSpc>
              <a:spcBef>
                <a:spcPct val="0"/>
              </a:spcBef>
              <a:spcAft>
                <a:spcPct val="0"/>
              </a:spcAft>
              <a:buClrTx/>
              <a:buSzTx/>
              <a:tabLst>
                <a:tab pos="357188" algn="l"/>
              </a:tabLst>
            </a:pPr>
            <a:r>
              <a:rPr lang="en-IN" sz="1600" dirty="0">
                <a:solidFill>
                  <a:schemeClr val="bg2"/>
                </a:solidFill>
                <a:latin typeface="Cambria" panose="02040503050406030204" pitchFamily="18" charset="0"/>
                <a:ea typeface="Cambria" panose="02040503050406030204" pitchFamily="18" charset="0"/>
              </a:rPr>
              <a:t>ORDER BY clause</a:t>
            </a:r>
          </a:p>
          <a:p>
            <a:pPr marR="0" lvl="0" algn="l" defTabSz="914400" rtl="0" eaLnBrk="0" fontAlgn="base" latinLnBrk="0" hangingPunct="0">
              <a:lnSpc>
                <a:spcPct val="150000"/>
              </a:lnSpc>
              <a:spcBef>
                <a:spcPct val="0"/>
              </a:spcBef>
              <a:spcAft>
                <a:spcPct val="0"/>
              </a:spcAft>
              <a:buClrTx/>
              <a:buSzTx/>
              <a:tabLst>
                <a:tab pos="357188" algn="l"/>
              </a:tabLst>
            </a:pPr>
            <a:r>
              <a:rPr lang="en-IN" sz="1600" dirty="0">
                <a:solidFill>
                  <a:schemeClr val="bg2"/>
                </a:solidFill>
                <a:latin typeface="Cambria" panose="02040503050406030204" pitchFamily="18" charset="0"/>
                <a:ea typeface="Cambria" panose="02040503050406030204" pitchFamily="18" charset="0"/>
              </a:rPr>
              <a:t>Aggregating Functions</a:t>
            </a:r>
          </a:p>
          <a:p>
            <a:pPr marL="342900" marR="0" lvl="0" indent="-342900" algn="l" defTabSz="914400" rtl="0" eaLnBrk="0" fontAlgn="base" latinLnBrk="0" hangingPunct="0">
              <a:lnSpc>
                <a:spcPct val="150000"/>
              </a:lnSpc>
              <a:spcBef>
                <a:spcPct val="0"/>
              </a:spcBef>
              <a:spcAft>
                <a:spcPct val="0"/>
              </a:spcAft>
              <a:buClrTx/>
              <a:buSzTx/>
              <a:buAutoNum type="arabicParenR"/>
              <a:tabLst>
                <a:tab pos="357188" algn="l"/>
              </a:tabLst>
            </a:pPr>
            <a:r>
              <a:rPr lang="en-IN" sz="1600" dirty="0">
                <a:solidFill>
                  <a:schemeClr val="bg2"/>
                </a:solidFill>
                <a:latin typeface="Cambria" panose="02040503050406030204" pitchFamily="18" charset="0"/>
                <a:ea typeface="Cambria" panose="02040503050406030204" pitchFamily="18" charset="0"/>
              </a:rPr>
              <a:t>AVG</a:t>
            </a:r>
          </a:p>
          <a:p>
            <a:pPr marL="342900" marR="0" lvl="0" indent="-342900" algn="l" defTabSz="914400" rtl="0" eaLnBrk="0" fontAlgn="base" latinLnBrk="0" hangingPunct="0">
              <a:lnSpc>
                <a:spcPct val="150000"/>
              </a:lnSpc>
              <a:spcBef>
                <a:spcPct val="0"/>
              </a:spcBef>
              <a:spcAft>
                <a:spcPct val="0"/>
              </a:spcAft>
              <a:buClrTx/>
              <a:buSzTx/>
              <a:buAutoNum type="arabicParenR"/>
              <a:tabLst>
                <a:tab pos="357188" algn="l"/>
              </a:tabLst>
            </a:pPr>
            <a:r>
              <a:rPr lang="en-IN" sz="1600" dirty="0">
                <a:solidFill>
                  <a:schemeClr val="bg2"/>
                </a:solidFill>
                <a:latin typeface="Cambria" panose="02040503050406030204" pitchFamily="18" charset="0"/>
                <a:ea typeface="Cambria" panose="02040503050406030204" pitchFamily="18" charset="0"/>
              </a:rPr>
              <a:t>SUM</a:t>
            </a:r>
          </a:p>
          <a:p>
            <a:pPr marL="342900" marR="0" lvl="0" indent="-342900" algn="l" defTabSz="914400" rtl="0" eaLnBrk="0" fontAlgn="base" latinLnBrk="0" hangingPunct="0">
              <a:lnSpc>
                <a:spcPct val="150000"/>
              </a:lnSpc>
              <a:spcBef>
                <a:spcPct val="0"/>
              </a:spcBef>
              <a:spcAft>
                <a:spcPct val="0"/>
              </a:spcAft>
              <a:buClrTx/>
              <a:buSzTx/>
              <a:buAutoNum type="arabicParenR"/>
              <a:tabLst>
                <a:tab pos="357188" algn="l"/>
              </a:tabLst>
            </a:pPr>
            <a:r>
              <a:rPr lang="en-IN" sz="1600" dirty="0">
                <a:solidFill>
                  <a:schemeClr val="bg2"/>
                </a:solidFill>
                <a:latin typeface="Cambria" panose="02040503050406030204" pitchFamily="18" charset="0"/>
                <a:ea typeface="Cambria" panose="02040503050406030204" pitchFamily="18" charset="0"/>
              </a:rPr>
              <a:t>COUNT</a:t>
            </a:r>
          </a:p>
          <a:p>
            <a:pPr marL="342900" marR="0" lvl="0" indent="-342900" algn="l" defTabSz="914400" rtl="0" eaLnBrk="0" fontAlgn="base" latinLnBrk="0" hangingPunct="0">
              <a:lnSpc>
                <a:spcPct val="150000"/>
              </a:lnSpc>
              <a:spcBef>
                <a:spcPct val="0"/>
              </a:spcBef>
              <a:spcAft>
                <a:spcPct val="0"/>
              </a:spcAft>
              <a:buClrTx/>
              <a:buSzTx/>
              <a:buAutoNum type="arabicParenR"/>
              <a:tabLst>
                <a:tab pos="357188" algn="l"/>
              </a:tabLst>
            </a:pPr>
            <a:r>
              <a:rPr lang="en-IN" sz="1600" dirty="0">
                <a:solidFill>
                  <a:schemeClr val="bg2"/>
                </a:solidFill>
                <a:latin typeface="Cambria" panose="02040503050406030204" pitchFamily="18" charset="0"/>
                <a:ea typeface="Cambria" panose="02040503050406030204" pitchFamily="18" charset="0"/>
              </a:rPr>
              <a:t>MIN</a:t>
            </a:r>
          </a:p>
          <a:p>
            <a:pPr marL="342900" marR="0" lvl="0" indent="-342900" algn="l" defTabSz="914400" rtl="0" eaLnBrk="0" fontAlgn="base" latinLnBrk="0" hangingPunct="0">
              <a:lnSpc>
                <a:spcPct val="150000"/>
              </a:lnSpc>
              <a:spcBef>
                <a:spcPct val="0"/>
              </a:spcBef>
              <a:spcAft>
                <a:spcPct val="0"/>
              </a:spcAft>
              <a:buClrTx/>
              <a:buSzTx/>
              <a:buAutoNum type="arabicParenR"/>
              <a:tabLst>
                <a:tab pos="357188" algn="l"/>
              </a:tabLst>
            </a:pPr>
            <a:r>
              <a:rPr lang="en-IN" sz="1600">
                <a:solidFill>
                  <a:schemeClr val="bg2"/>
                </a:solidFill>
                <a:latin typeface="Cambria" panose="02040503050406030204" pitchFamily="18" charset="0"/>
                <a:ea typeface="Cambria" panose="02040503050406030204" pitchFamily="18" charset="0"/>
              </a:rPr>
              <a:t>MAX</a:t>
            </a:r>
          </a:p>
          <a:p>
            <a:pPr marL="342900" marR="0" lvl="0" indent="-342900" algn="l" defTabSz="914400" rtl="0" eaLnBrk="0" fontAlgn="base" latinLnBrk="0" hangingPunct="0">
              <a:lnSpc>
                <a:spcPct val="150000"/>
              </a:lnSpc>
              <a:spcBef>
                <a:spcPct val="0"/>
              </a:spcBef>
              <a:spcAft>
                <a:spcPct val="0"/>
              </a:spcAft>
              <a:buClrTx/>
              <a:buSzTx/>
              <a:buAutoNum type="arabicParenR"/>
              <a:tabLst>
                <a:tab pos="357188" algn="l"/>
              </a:tabLst>
            </a:pPr>
            <a:endParaRPr lang="en-IN" sz="1600" dirty="0">
              <a:solidFill>
                <a:schemeClr val="bg2"/>
              </a:solidFill>
              <a:latin typeface="Cambria" panose="02040503050406030204" pitchFamily="18" charset="0"/>
              <a:ea typeface="Cambria" panose="02040503050406030204" pitchFamily="18" charset="0"/>
            </a:endParaRPr>
          </a:p>
          <a:p>
            <a:pPr marR="0" lvl="0" algn="l" defTabSz="914400" rtl="0" eaLnBrk="0" fontAlgn="base" latinLnBrk="0" hangingPunct="0">
              <a:lnSpc>
                <a:spcPct val="150000"/>
              </a:lnSpc>
              <a:spcBef>
                <a:spcPct val="0"/>
              </a:spcBef>
              <a:spcAft>
                <a:spcPct val="0"/>
              </a:spcAft>
              <a:buClrTx/>
              <a:buSzTx/>
              <a:tabLst>
                <a:tab pos="357188" algn="l"/>
              </a:tabLst>
            </a:pPr>
            <a:endParaRPr lang="en-IN" sz="1600" dirty="0">
              <a:solidFill>
                <a:schemeClr val="bg2"/>
              </a:solidFill>
              <a:latin typeface="Cambria" panose="02040503050406030204" pitchFamily="18" charset="0"/>
              <a:ea typeface="Cambria" panose="02040503050406030204" pitchFamily="18" charset="0"/>
            </a:endParaRPr>
          </a:p>
          <a:p>
            <a:pPr marL="342900" marR="0" lvl="0" indent="-342900" algn="l" defTabSz="914400" rtl="0" eaLnBrk="0" fontAlgn="base" latinLnBrk="0" hangingPunct="0">
              <a:lnSpc>
                <a:spcPct val="150000"/>
              </a:lnSpc>
              <a:spcBef>
                <a:spcPct val="0"/>
              </a:spcBef>
              <a:spcAft>
                <a:spcPct val="0"/>
              </a:spcAft>
              <a:buClrTx/>
              <a:buSzTx/>
              <a:buAutoNum type="arabicPeriod"/>
              <a:tabLst>
                <a:tab pos="357188" algn="l"/>
              </a:tabLst>
            </a:pPr>
            <a:endParaRPr lang="en-IN" sz="1600" dirty="0">
              <a:solidFill>
                <a:schemeClr val="bg2"/>
              </a:solidFill>
              <a:latin typeface="Cambria" panose="02040503050406030204" pitchFamily="18" charset="0"/>
              <a:ea typeface="Cambria" panose="02040503050406030204" pitchFamily="18" charset="0"/>
            </a:endParaRPr>
          </a:p>
        </p:txBody>
      </p:sp>
      <p:sp>
        <p:nvSpPr>
          <p:cNvPr id="11" name="Rectangle 1">
            <a:extLst>
              <a:ext uri="{FF2B5EF4-FFF2-40B4-BE49-F238E27FC236}">
                <a16:creationId xmlns:a16="http://schemas.microsoft.com/office/drawing/2014/main" id="{EDC8651A-7943-2356-1DA1-284F1380D4B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20A326FD-82BB-CDE0-67C4-8224C7ED7F2C}"/>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6F9C839A-0880-79AC-CA36-7245A8DE0A1B}"/>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1086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3" name="Rectangle 2">
            <a:extLst>
              <a:ext uri="{FF2B5EF4-FFF2-40B4-BE49-F238E27FC236}">
                <a16:creationId xmlns:a16="http://schemas.microsoft.com/office/drawing/2014/main" id="{57135144-5BEE-EB79-885F-E7338955EC8E}"/>
              </a:ext>
            </a:extLst>
          </p:cNvPr>
          <p:cNvSpPr/>
          <p:nvPr/>
        </p:nvSpPr>
        <p:spPr>
          <a:xfrm>
            <a:off x="325876" y="379379"/>
            <a:ext cx="11507821" cy="4377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b="1" dirty="0">
                <a:solidFill>
                  <a:schemeClr val="bg2"/>
                </a:solidFill>
                <a:latin typeface="Cambria" panose="02040503050406030204" pitchFamily="18" charset="0"/>
                <a:ea typeface="Cambria" panose="02040503050406030204" pitchFamily="18" charset="0"/>
              </a:rPr>
              <a:t>10.MapReduce Scripts</a:t>
            </a:r>
          </a:p>
        </p:txBody>
      </p:sp>
      <p:sp>
        <p:nvSpPr>
          <p:cNvPr id="2" name="Rectangle 1">
            <a:extLst>
              <a:ext uri="{FF2B5EF4-FFF2-40B4-BE49-F238E27FC236}">
                <a16:creationId xmlns:a16="http://schemas.microsoft.com/office/drawing/2014/main" id="{30D4B0BD-AB02-5D95-B970-B90E19BE5195}"/>
              </a:ext>
            </a:extLst>
          </p:cNvPr>
          <p:cNvSpPr>
            <a:spLocks noChangeArrowheads="1"/>
          </p:cNvSpPr>
          <p:nvPr/>
        </p:nvSpPr>
        <p:spPr bwMode="auto">
          <a:xfrm>
            <a:off x="413425" y="2751685"/>
            <a:ext cx="11420272" cy="3473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lnSpc>
                <a:spcPct val="150000"/>
              </a:lnSpc>
              <a:tabLst>
                <a:tab pos="534988" algn="l"/>
              </a:tabLst>
            </a:pPr>
            <a:endParaRPr lang="en-US" altLang="en-US" sz="1400" b="1" dirty="0">
              <a:solidFill>
                <a:schemeClr val="bg2"/>
              </a:solidFill>
              <a:highlight>
                <a:srgbClr val="FFFF00"/>
              </a:highlight>
              <a:latin typeface="Cambria" panose="02040503050406030204" pitchFamily="18" charset="0"/>
              <a:ea typeface="Cambria" panose="02040503050406030204" pitchFamily="18" charset="0"/>
            </a:endParaRPr>
          </a:p>
        </p:txBody>
      </p:sp>
      <p:sp>
        <p:nvSpPr>
          <p:cNvPr id="5" name="Rectangle 2">
            <a:extLst>
              <a:ext uri="{FF2B5EF4-FFF2-40B4-BE49-F238E27FC236}">
                <a16:creationId xmlns:a16="http://schemas.microsoft.com/office/drawing/2014/main" id="{A693CD58-B731-6E46-5F9A-88CB070E3BD5}"/>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0D703CF5-A47E-4A52-1E4A-A71F5CCA1F9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
            <a:extLst>
              <a:ext uri="{FF2B5EF4-FFF2-40B4-BE49-F238E27FC236}">
                <a16:creationId xmlns:a16="http://schemas.microsoft.com/office/drawing/2014/main" id="{EDC8651A-7943-2356-1DA1-284F1380D4B2}"/>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2">
            <a:extLst>
              <a:ext uri="{FF2B5EF4-FFF2-40B4-BE49-F238E27FC236}">
                <a16:creationId xmlns:a16="http://schemas.microsoft.com/office/drawing/2014/main" id="{20A326FD-82BB-CDE0-67C4-8224C7ED7F2C}"/>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6F9C839A-0880-79AC-CA36-7245A8DE0A1B}"/>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95C6095B-EE7B-2F52-697D-29CA3C3991DC}"/>
              </a:ext>
            </a:extLst>
          </p:cNvPr>
          <p:cNvPicPr>
            <a:picLocks noChangeAspect="1"/>
          </p:cNvPicPr>
          <p:nvPr/>
        </p:nvPicPr>
        <p:blipFill>
          <a:blip r:embed="rId3"/>
          <a:stretch>
            <a:fillRect/>
          </a:stretch>
        </p:blipFill>
        <p:spPr>
          <a:xfrm>
            <a:off x="548640" y="1126271"/>
            <a:ext cx="10698480" cy="5052498"/>
          </a:xfrm>
          <a:prstGeom prst="rect">
            <a:avLst/>
          </a:prstGeom>
        </p:spPr>
      </p:pic>
    </p:spTree>
    <p:extLst>
      <p:ext uri="{BB962C8B-B14F-4D97-AF65-F5344CB8AC3E}">
        <p14:creationId xmlns:p14="http://schemas.microsoft.com/office/powerpoint/2010/main" val="1117983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2" name="TextBox 1">
            <a:extLst>
              <a:ext uri="{FF2B5EF4-FFF2-40B4-BE49-F238E27FC236}">
                <a16:creationId xmlns:a16="http://schemas.microsoft.com/office/drawing/2014/main" id="{19B45343-353D-A5AC-2EB5-7046A4221892}"/>
              </a:ext>
            </a:extLst>
          </p:cNvPr>
          <p:cNvSpPr txBox="1"/>
          <p:nvPr/>
        </p:nvSpPr>
        <p:spPr>
          <a:xfrm>
            <a:off x="486383" y="1021404"/>
            <a:ext cx="11196536" cy="456472"/>
          </a:xfrm>
          <a:prstGeom prst="rect">
            <a:avLst/>
          </a:prstGeom>
          <a:noFill/>
        </p:spPr>
        <p:txBody>
          <a:bodyPr wrap="square" rtlCol="0">
            <a:spAutoFit/>
          </a:bodyPr>
          <a:lstStyle/>
          <a:p>
            <a:pPr algn="just">
              <a:lnSpc>
                <a:spcPct val="150000"/>
              </a:lnSpc>
            </a:pPr>
            <a:endParaRPr lang="en-IN"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22D1EE77-0AA7-DF97-F619-966D063F208F}"/>
              </a:ext>
            </a:extLst>
          </p:cNvPr>
          <p:cNvSpPr txBox="1"/>
          <p:nvPr/>
        </p:nvSpPr>
        <p:spPr>
          <a:xfrm>
            <a:off x="257874" y="625091"/>
            <a:ext cx="7911435" cy="5693866"/>
          </a:xfrm>
          <a:prstGeom prst="rect">
            <a:avLst/>
          </a:prstGeom>
          <a:noFill/>
        </p:spPr>
        <p:txBody>
          <a:bodyPr wrap="square">
            <a:spAutoFit/>
          </a:bodyPr>
          <a:lstStyle/>
          <a:p>
            <a:r>
              <a:rPr lang="en-US" sz="1400" b="1" i="0" u="none" strike="noStrike" baseline="0" dirty="0">
                <a:solidFill>
                  <a:srgbClr val="0000FF"/>
                </a:solidFill>
                <a:latin typeface="Cambria" panose="02040503050406030204" pitchFamily="18" charset="0"/>
                <a:ea typeface="Cambria" panose="02040503050406030204" pitchFamily="18" charset="0"/>
              </a:rPr>
              <a:t>A = Load '</a:t>
            </a:r>
            <a:r>
              <a:rPr lang="en-US" sz="1400" b="1" i="0" u="none" strike="noStrike" baseline="0" dirty="0" err="1">
                <a:solidFill>
                  <a:srgbClr val="0000FF"/>
                </a:solidFill>
                <a:latin typeface="Cambria" panose="02040503050406030204" pitchFamily="18" charset="0"/>
                <a:ea typeface="Cambria" panose="02040503050406030204" pitchFamily="18" charset="0"/>
              </a:rPr>
              <a:t>rp</a:t>
            </a:r>
            <a:r>
              <a:rPr lang="en-US" sz="1400" b="1" i="0" u="none" strike="noStrike" baseline="0" dirty="0">
                <a:solidFill>
                  <a:srgbClr val="0000FF"/>
                </a:solidFill>
                <a:latin typeface="Cambria" panose="02040503050406030204" pitchFamily="18" charset="0"/>
                <a:ea typeface="Cambria" panose="02040503050406030204" pitchFamily="18" charset="0"/>
              </a:rPr>
              <a:t>/WeatherDataset.txt' as (</a:t>
            </a:r>
            <a:r>
              <a:rPr lang="en-US" sz="1400" b="1" i="0" u="none" strike="noStrike" baseline="0" dirty="0" err="1">
                <a:solidFill>
                  <a:srgbClr val="0000FF"/>
                </a:solidFill>
                <a:latin typeface="Cambria" panose="02040503050406030204" pitchFamily="18" charset="0"/>
                <a:ea typeface="Cambria" panose="02040503050406030204" pitchFamily="18" charset="0"/>
              </a:rPr>
              <a:t>line:chararray</a:t>
            </a:r>
            <a:r>
              <a:rPr lang="en-US" sz="1400" b="1" i="0" u="none" strike="noStrike" baseline="0" dirty="0">
                <a:solidFill>
                  <a:srgbClr val="0000FF"/>
                </a:solidFill>
                <a:latin typeface="Cambria" panose="02040503050406030204" pitchFamily="18" charset="0"/>
                <a:ea typeface="Cambria" panose="02040503050406030204" pitchFamily="18" charset="0"/>
              </a:rPr>
              <a:t>); </a:t>
            </a:r>
          </a:p>
          <a:p>
            <a:r>
              <a:rPr lang="en-IN" sz="1400" b="1" i="0" u="none" strike="noStrike" baseline="0" dirty="0">
                <a:solidFill>
                  <a:srgbClr val="FF0000"/>
                </a:solidFill>
                <a:latin typeface="Cambria" panose="02040503050406030204" pitchFamily="18" charset="0"/>
                <a:ea typeface="Cambria" panose="02040503050406030204" pitchFamily="18" charset="0"/>
              </a:rPr>
              <a:t>A : Relation </a:t>
            </a:r>
          </a:p>
          <a:p>
            <a:r>
              <a:rPr lang="en-IN" sz="1400" b="0" i="0" u="none" strike="noStrike" baseline="0" dirty="0">
                <a:solidFill>
                  <a:srgbClr val="000000"/>
                </a:solidFill>
                <a:latin typeface="Cambria" panose="02040503050406030204" pitchFamily="18" charset="0"/>
                <a:ea typeface="Cambria" panose="02040503050406030204" pitchFamily="18" charset="0"/>
              </a:rPr>
              <a:t>0067011990999991950051507004</a:t>
            </a:r>
            <a:r>
              <a:rPr lang="en-IN" sz="1400" b="0" i="1" u="none" strike="noStrike" baseline="0" dirty="0">
                <a:solidFill>
                  <a:srgbClr val="000000"/>
                </a:solidFill>
                <a:latin typeface="Cambria" panose="02040503050406030204" pitchFamily="18" charset="0"/>
                <a:ea typeface="Cambria" panose="02040503050406030204" pitchFamily="18" charset="0"/>
              </a:rPr>
              <a:t>...</a:t>
            </a:r>
            <a:r>
              <a:rPr lang="en-IN" sz="1400" b="0" i="0" u="none" strike="noStrike" baseline="0" dirty="0">
                <a:solidFill>
                  <a:srgbClr val="000000"/>
                </a:solidFill>
                <a:latin typeface="Cambria" panose="02040503050406030204" pitchFamily="18" charset="0"/>
                <a:ea typeface="Cambria" panose="02040503050406030204" pitchFamily="18" charset="0"/>
              </a:rPr>
              <a:t>9999999N9+00001+99999999999</a:t>
            </a:r>
            <a:r>
              <a:rPr lang="en-IN" sz="1400" b="0" i="1" u="none" strike="noStrike" baseline="0" dirty="0">
                <a:solidFill>
                  <a:srgbClr val="000000"/>
                </a:solidFill>
                <a:latin typeface="Cambria" panose="02040503050406030204" pitchFamily="18" charset="0"/>
                <a:ea typeface="Cambria" panose="02040503050406030204" pitchFamily="18" charset="0"/>
              </a:rPr>
              <a:t>... </a:t>
            </a:r>
            <a:endParaRPr lang="en-IN" sz="1400" b="0" i="0" u="none" strike="noStrike" baseline="0" dirty="0">
              <a:solidFill>
                <a:srgbClr val="000000"/>
              </a:solidFill>
              <a:latin typeface="Cambria" panose="02040503050406030204" pitchFamily="18" charset="0"/>
              <a:ea typeface="Cambria" panose="02040503050406030204" pitchFamily="18" charset="0"/>
            </a:endParaRPr>
          </a:p>
          <a:p>
            <a:r>
              <a:rPr lang="en-IN" sz="1400" b="0" i="0" u="none" strike="noStrike" baseline="0" dirty="0">
                <a:solidFill>
                  <a:srgbClr val="000000"/>
                </a:solidFill>
                <a:latin typeface="Cambria" panose="02040503050406030204" pitchFamily="18" charset="0"/>
                <a:ea typeface="Cambria" panose="02040503050406030204" pitchFamily="18" charset="0"/>
              </a:rPr>
              <a:t>0043011990999991950051512004</a:t>
            </a:r>
            <a:r>
              <a:rPr lang="en-IN" sz="1400" b="0" i="1" u="none" strike="noStrike" baseline="0" dirty="0">
                <a:solidFill>
                  <a:srgbClr val="000000"/>
                </a:solidFill>
                <a:latin typeface="Cambria" panose="02040503050406030204" pitchFamily="18" charset="0"/>
                <a:ea typeface="Cambria" panose="02040503050406030204" pitchFamily="18" charset="0"/>
              </a:rPr>
              <a:t>...</a:t>
            </a:r>
            <a:r>
              <a:rPr lang="en-IN" sz="1400" b="0" i="0" u="none" strike="noStrike" baseline="0" dirty="0">
                <a:solidFill>
                  <a:srgbClr val="000000"/>
                </a:solidFill>
                <a:latin typeface="Cambria" panose="02040503050406030204" pitchFamily="18" charset="0"/>
                <a:ea typeface="Cambria" panose="02040503050406030204" pitchFamily="18" charset="0"/>
              </a:rPr>
              <a:t>9999999N9+00221+99999999999</a:t>
            </a:r>
            <a:r>
              <a:rPr lang="en-IN" sz="1400" b="0" i="1" u="none" strike="noStrike" baseline="0" dirty="0">
                <a:solidFill>
                  <a:srgbClr val="000000"/>
                </a:solidFill>
                <a:latin typeface="Cambria" panose="02040503050406030204" pitchFamily="18" charset="0"/>
                <a:ea typeface="Cambria" panose="02040503050406030204" pitchFamily="18" charset="0"/>
              </a:rPr>
              <a:t>... </a:t>
            </a:r>
            <a:endParaRPr lang="en-IN" sz="1400" b="0" i="0" u="none" strike="noStrike" baseline="0" dirty="0">
              <a:solidFill>
                <a:srgbClr val="000000"/>
              </a:solidFill>
              <a:latin typeface="Cambria" panose="02040503050406030204" pitchFamily="18" charset="0"/>
              <a:ea typeface="Cambria" panose="02040503050406030204" pitchFamily="18" charset="0"/>
            </a:endParaRPr>
          </a:p>
          <a:p>
            <a:r>
              <a:rPr lang="en-IN" sz="1400" b="0" i="0" u="none" strike="noStrike" baseline="0" dirty="0">
                <a:solidFill>
                  <a:srgbClr val="000000"/>
                </a:solidFill>
                <a:latin typeface="Cambria" panose="02040503050406030204" pitchFamily="18" charset="0"/>
                <a:ea typeface="Cambria" panose="02040503050406030204" pitchFamily="18" charset="0"/>
              </a:rPr>
              <a:t>0043011990999991950051518004</a:t>
            </a:r>
            <a:r>
              <a:rPr lang="en-IN" sz="1400" b="0" i="1" u="none" strike="noStrike" baseline="0" dirty="0">
                <a:solidFill>
                  <a:srgbClr val="000000"/>
                </a:solidFill>
                <a:latin typeface="Cambria" panose="02040503050406030204" pitchFamily="18" charset="0"/>
                <a:ea typeface="Cambria" panose="02040503050406030204" pitchFamily="18" charset="0"/>
              </a:rPr>
              <a:t>...</a:t>
            </a:r>
            <a:r>
              <a:rPr lang="en-IN" sz="1400" b="0" i="0" u="none" strike="noStrike" baseline="0" dirty="0">
                <a:solidFill>
                  <a:srgbClr val="000000"/>
                </a:solidFill>
                <a:latin typeface="Cambria" panose="02040503050406030204" pitchFamily="18" charset="0"/>
                <a:ea typeface="Cambria" panose="02040503050406030204" pitchFamily="18" charset="0"/>
              </a:rPr>
              <a:t>9999999N9-00111+99999999999</a:t>
            </a:r>
            <a:r>
              <a:rPr lang="en-IN" sz="1400" b="0" i="1" u="none" strike="noStrike" baseline="0" dirty="0">
                <a:solidFill>
                  <a:srgbClr val="000000"/>
                </a:solidFill>
                <a:latin typeface="Cambria" panose="02040503050406030204" pitchFamily="18" charset="0"/>
                <a:ea typeface="Cambria" panose="02040503050406030204" pitchFamily="18" charset="0"/>
              </a:rPr>
              <a:t>... </a:t>
            </a:r>
            <a:endParaRPr lang="en-IN" sz="1400" b="0" i="0" u="none" strike="noStrike" baseline="0" dirty="0">
              <a:solidFill>
                <a:srgbClr val="000000"/>
              </a:solidFill>
              <a:latin typeface="Cambria" panose="02040503050406030204" pitchFamily="18" charset="0"/>
              <a:ea typeface="Cambria" panose="02040503050406030204" pitchFamily="18" charset="0"/>
            </a:endParaRPr>
          </a:p>
          <a:p>
            <a:r>
              <a:rPr lang="en-IN" sz="1400" b="0" i="0" u="none" strike="noStrike" baseline="0" dirty="0">
                <a:solidFill>
                  <a:srgbClr val="000000"/>
                </a:solidFill>
                <a:latin typeface="Cambria" panose="02040503050406030204" pitchFamily="18" charset="0"/>
                <a:ea typeface="Cambria" panose="02040503050406030204" pitchFamily="18" charset="0"/>
              </a:rPr>
              <a:t>0043012650999991949032412004</a:t>
            </a:r>
            <a:r>
              <a:rPr lang="en-IN" sz="1400" b="0" i="1" u="none" strike="noStrike" baseline="0" dirty="0">
                <a:solidFill>
                  <a:srgbClr val="000000"/>
                </a:solidFill>
                <a:latin typeface="Cambria" panose="02040503050406030204" pitchFamily="18" charset="0"/>
                <a:ea typeface="Cambria" panose="02040503050406030204" pitchFamily="18" charset="0"/>
              </a:rPr>
              <a:t>...</a:t>
            </a:r>
            <a:r>
              <a:rPr lang="en-IN" sz="1400" b="0" i="0" u="none" strike="noStrike" baseline="0" dirty="0">
                <a:solidFill>
                  <a:srgbClr val="000000"/>
                </a:solidFill>
                <a:latin typeface="Cambria" panose="02040503050406030204" pitchFamily="18" charset="0"/>
                <a:ea typeface="Cambria" panose="02040503050406030204" pitchFamily="18" charset="0"/>
              </a:rPr>
              <a:t>0500001N9+01111+99999999999</a:t>
            </a:r>
            <a:r>
              <a:rPr lang="en-IN" sz="1400" b="0" i="1" u="none" strike="noStrike" baseline="0" dirty="0">
                <a:solidFill>
                  <a:srgbClr val="000000"/>
                </a:solidFill>
                <a:latin typeface="Cambria" panose="02040503050406030204" pitchFamily="18" charset="0"/>
                <a:ea typeface="Cambria" panose="02040503050406030204" pitchFamily="18" charset="0"/>
              </a:rPr>
              <a:t>... </a:t>
            </a:r>
            <a:endParaRPr lang="en-IN" sz="1400" b="0" i="0" u="none" strike="noStrike" baseline="0" dirty="0">
              <a:solidFill>
                <a:srgbClr val="000000"/>
              </a:solidFill>
              <a:latin typeface="Cambria" panose="02040503050406030204" pitchFamily="18" charset="0"/>
              <a:ea typeface="Cambria" panose="02040503050406030204" pitchFamily="18" charset="0"/>
            </a:endParaRPr>
          </a:p>
          <a:p>
            <a:r>
              <a:rPr lang="en-IN" sz="1400" b="0" i="0" u="none" strike="noStrike" baseline="0" dirty="0">
                <a:solidFill>
                  <a:srgbClr val="000000"/>
                </a:solidFill>
                <a:latin typeface="Cambria" panose="02040503050406030204" pitchFamily="18" charset="0"/>
                <a:ea typeface="Cambria" panose="02040503050406030204" pitchFamily="18" charset="0"/>
              </a:rPr>
              <a:t>0043012650999991949032418004</a:t>
            </a:r>
            <a:r>
              <a:rPr lang="en-IN" sz="1400" b="0" i="1" u="none" strike="noStrike" baseline="0" dirty="0">
                <a:solidFill>
                  <a:srgbClr val="000000"/>
                </a:solidFill>
                <a:latin typeface="Cambria" panose="02040503050406030204" pitchFamily="18" charset="0"/>
                <a:ea typeface="Cambria" panose="02040503050406030204" pitchFamily="18" charset="0"/>
              </a:rPr>
              <a:t>...</a:t>
            </a:r>
            <a:r>
              <a:rPr lang="en-IN" sz="1400" b="0" i="0" u="none" strike="noStrike" baseline="0" dirty="0">
                <a:solidFill>
                  <a:srgbClr val="000000"/>
                </a:solidFill>
                <a:latin typeface="Cambria" panose="02040503050406030204" pitchFamily="18" charset="0"/>
                <a:ea typeface="Cambria" panose="02040503050406030204" pitchFamily="18" charset="0"/>
              </a:rPr>
              <a:t>0500001N9+00781+99999999999</a:t>
            </a:r>
            <a:r>
              <a:rPr lang="en-IN" sz="1400" b="0" i="1" u="none" strike="noStrike" baseline="0" dirty="0">
                <a:solidFill>
                  <a:srgbClr val="000000"/>
                </a:solidFill>
                <a:latin typeface="Cambria" panose="02040503050406030204" pitchFamily="18" charset="0"/>
                <a:ea typeface="Cambria" panose="02040503050406030204" pitchFamily="18" charset="0"/>
              </a:rPr>
              <a:t>... </a:t>
            </a:r>
          </a:p>
          <a:p>
            <a:endParaRPr lang="en-IN" sz="1400" i="1" dirty="0">
              <a:solidFill>
                <a:srgbClr val="000000"/>
              </a:solidFill>
              <a:latin typeface="Cambria" panose="02040503050406030204" pitchFamily="18" charset="0"/>
              <a:ea typeface="Cambria" panose="02040503050406030204" pitchFamily="18" charset="0"/>
            </a:endParaRPr>
          </a:p>
          <a:p>
            <a:r>
              <a:rPr lang="en-US" sz="1400" b="1" dirty="0">
                <a:solidFill>
                  <a:srgbClr val="0000FF"/>
                </a:solidFill>
                <a:latin typeface="Cambria" panose="02040503050406030204" pitchFamily="18" charset="0"/>
                <a:ea typeface="Cambria" panose="02040503050406030204" pitchFamily="18" charset="0"/>
              </a:rPr>
              <a:t>B = foreach A generate SUBSTRING(line,15,19),SUBSTRING(line,88,92),SUBSTRING(line,92,93); </a:t>
            </a:r>
          </a:p>
          <a:p>
            <a:r>
              <a:rPr lang="en-IN" sz="1400" b="1" dirty="0">
                <a:solidFill>
                  <a:srgbClr val="FF0000"/>
                </a:solidFill>
                <a:latin typeface="Cambria" panose="02040503050406030204" pitchFamily="18" charset="0"/>
                <a:ea typeface="Cambria" panose="02040503050406030204" pitchFamily="18" charset="0"/>
              </a:rPr>
              <a:t>B :Relation</a:t>
            </a:r>
          </a:p>
          <a:p>
            <a:r>
              <a:rPr lang="en-IN" sz="1400" b="0" i="0" u="none" strike="noStrike" baseline="0" dirty="0">
                <a:solidFill>
                  <a:srgbClr val="000000"/>
                </a:solidFill>
                <a:latin typeface="Cambria" panose="02040503050406030204" pitchFamily="18" charset="0"/>
                <a:ea typeface="Cambria" panose="02040503050406030204" pitchFamily="18" charset="0"/>
              </a:rPr>
              <a:t>(1950, 0,1) </a:t>
            </a:r>
          </a:p>
          <a:p>
            <a:r>
              <a:rPr lang="en-IN" sz="1400" b="0" i="0" u="none" strike="noStrike" baseline="0" dirty="0">
                <a:solidFill>
                  <a:srgbClr val="000000"/>
                </a:solidFill>
                <a:latin typeface="Cambria" panose="02040503050406030204" pitchFamily="18" charset="0"/>
                <a:ea typeface="Cambria" panose="02040503050406030204" pitchFamily="18" charset="0"/>
              </a:rPr>
              <a:t>(1950, 22,4) </a:t>
            </a:r>
          </a:p>
          <a:p>
            <a:r>
              <a:rPr lang="en-IN" sz="1400" b="0" i="0" u="none" strike="noStrike" baseline="0" dirty="0">
                <a:solidFill>
                  <a:srgbClr val="000000"/>
                </a:solidFill>
                <a:latin typeface="Cambria" panose="02040503050406030204" pitchFamily="18" charset="0"/>
                <a:ea typeface="Cambria" panose="02040503050406030204" pitchFamily="18" charset="0"/>
              </a:rPr>
              <a:t>(1950, −11,1) </a:t>
            </a:r>
          </a:p>
          <a:p>
            <a:r>
              <a:rPr lang="en-IN" sz="1400" b="0" i="0" u="none" strike="noStrike" baseline="0" dirty="0">
                <a:solidFill>
                  <a:srgbClr val="000000"/>
                </a:solidFill>
                <a:latin typeface="Cambria" panose="02040503050406030204" pitchFamily="18" charset="0"/>
                <a:ea typeface="Cambria" panose="02040503050406030204" pitchFamily="18" charset="0"/>
              </a:rPr>
              <a:t>(1949, 111,5) </a:t>
            </a:r>
          </a:p>
          <a:p>
            <a:r>
              <a:rPr lang="en-IN" sz="1400" b="0" i="0" u="none" strike="noStrike" baseline="0" dirty="0">
                <a:solidFill>
                  <a:srgbClr val="000000"/>
                </a:solidFill>
                <a:latin typeface="Cambria" panose="02040503050406030204" pitchFamily="18" charset="0"/>
                <a:ea typeface="Cambria" panose="02040503050406030204" pitchFamily="18" charset="0"/>
              </a:rPr>
              <a:t>(1949, 78,9)</a:t>
            </a:r>
          </a:p>
          <a:p>
            <a:endParaRPr lang="en-IN" sz="1400" b="0" i="0" u="none" strike="noStrike" baseline="0" dirty="0">
              <a:solidFill>
                <a:srgbClr val="000000"/>
              </a:solidFill>
              <a:latin typeface="Cambria" panose="02040503050406030204" pitchFamily="18" charset="0"/>
              <a:ea typeface="Cambria" panose="02040503050406030204" pitchFamily="18" charset="0"/>
            </a:endParaRPr>
          </a:p>
          <a:p>
            <a:r>
              <a:rPr lang="en-IN" sz="1400" b="1" dirty="0">
                <a:solidFill>
                  <a:srgbClr val="0000FF"/>
                </a:solidFill>
                <a:latin typeface="Cambria" panose="02040503050406030204" pitchFamily="18" charset="0"/>
                <a:ea typeface="Cambria" panose="02040503050406030204" pitchFamily="18" charset="0"/>
              </a:rPr>
              <a:t>E = load '</a:t>
            </a:r>
            <a:r>
              <a:rPr lang="en-IN" sz="1400" b="1" dirty="0" err="1">
                <a:solidFill>
                  <a:srgbClr val="0000FF"/>
                </a:solidFill>
                <a:latin typeface="Cambria" panose="02040503050406030204" pitchFamily="18" charset="0"/>
                <a:ea typeface="Cambria" panose="02040503050406030204" pitchFamily="18" charset="0"/>
              </a:rPr>
              <a:t>rp</a:t>
            </a:r>
            <a:r>
              <a:rPr lang="en-IN" sz="1400" b="1" dirty="0">
                <a:solidFill>
                  <a:srgbClr val="0000FF"/>
                </a:solidFill>
                <a:latin typeface="Cambria" panose="02040503050406030204" pitchFamily="18" charset="0"/>
                <a:ea typeface="Cambria" panose="02040503050406030204" pitchFamily="18" charset="0"/>
              </a:rPr>
              <a:t>/revised5/part-m-00000' using </a:t>
            </a:r>
            <a:r>
              <a:rPr lang="en-IN" sz="1400" b="1" dirty="0" err="1">
                <a:solidFill>
                  <a:srgbClr val="0000FF"/>
                </a:solidFill>
                <a:latin typeface="Cambria" panose="02040503050406030204" pitchFamily="18" charset="0"/>
                <a:ea typeface="Cambria" panose="02040503050406030204" pitchFamily="18" charset="0"/>
              </a:rPr>
              <a:t>PigStorage</a:t>
            </a:r>
            <a:r>
              <a:rPr lang="en-IN" sz="1400" b="1" dirty="0">
                <a:solidFill>
                  <a:srgbClr val="0000FF"/>
                </a:solidFill>
                <a:latin typeface="Cambria" panose="02040503050406030204" pitchFamily="18" charset="0"/>
                <a:ea typeface="Cambria" panose="02040503050406030204" pitchFamily="18" charset="0"/>
              </a:rPr>
              <a:t>('\t') as (</a:t>
            </a:r>
            <a:r>
              <a:rPr lang="en-IN" sz="1400" b="1" dirty="0" err="1">
                <a:solidFill>
                  <a:srgbClr val="0000FF"/>
                </a:solidFill>
                <a:latin typeface="Cambria" panose="02040503050406030204" pitchFamily="18" charset="0"/>
                <a:ea typeface="Cambria" panose="02040503050406030204" pitchFamily="18" charset="0"/>
              </a:rPr>
              <a:t>year:int,temp:int,quality:int</a:t>
            </a:r>
            <a:r>
              <a:rPr lang="en-IN" sz="1400" b="1" dirty="0">
                <a:solidFill>
                  <a:srgbClr val="0000FF"/>
                </a:solidFill>
                <a:latin typeface="Cambria" panose="02040503050406030204" pitchFamily="18" charset="0"/>
                <a:ea typeface="Cambria" panose="02040503050406030204" pitchFamily="18" charset="0"/>
              </a:rPr>
              <a:t>); </a:t>
            </a:r>
          </a:p>
          <a:p>
            <a:r>
              <a:rPr lang="en-IN" sz="1400" b="1" dirty="0">
                <a:solidFill>
                  <a:srgbClr val="FF0000"/>
                </a:solidFill>
                <a:latin typeface="Cambria" panose="02040503050406030204" pitchFamily="18" charset="0"/>
                <a:ea typeface="Cambria" panose="02040503050406030204" pitchFamily="18" charset="0"/>
              </a:rPr>
              <a:t>E: Relation</a:t>
            </a:r>
          </a:p>
          <a:p>
            <a:r>
              <a:rPr lang="en-IN" sz="1400" dirty="0">
                <a:solidFill>
                  <a:srgbClr val="000000"/>
                </a:solidFill>
                <a:latin typeface="Cambria" panose="02040503050406030204" pitchFamily="18" charset="0"/>
                <a:ea typeface="Cambria" panose="02040503050406030204" pitchFamily="18" charset="0"/>
              </a:rPr>
              <a:t>Year	temp	Quality</a:t>
            </a:r>
          </a:p>
          <a:p>
            <a:r>
              <a:rPr lang="en-IN" sz="1400" dirty="0">
                <a:solidFill>
                  <a:srgbClr val="000000"/>
                </a:solidFill>
                <a:latin typeface="Cambria" panose="02040503050406030204" pitchFamily="18" charset="0"/>
                <a:ea typeface="Cambria" panose="02040503050406030204" pitchFamily="18" charset="0"/>
              </a:rPr>
              <a:t>1950	0	1</a:t>
            </a:r>
          </a:p>
          <a:p>
            <a:r>
              <a:rPr lang="en-IN" sz="1400" dirty="0">
                <a:solidFill>
                  <a:srgbClr val="000000"/>
                </a:solidFill>
                <a:latin typeface="Cambria" panose="02040503050406030204" pitchFamily="18" charset="0"/>
                <a:ea typeface="Cambria" panose="02040503050406030204" pitchFamily="18" charset="0"/>
              </a:rPr>
              <a:t>1950	22	4</a:t>
            </a:r>
          </a:p>
          <a:p>
            <a:r>
              <a:rPr lang="en-IN" sz="1400" dirty="0">
                <a:solidFill>
                  <a:srgbClr val="000000"/>
                </a:solidFill>
                <a:latin typeface="Cambria" panose="02040503050406030204" pitchFamily="18" charset="0"/>
                <a:ea typeface="Cambria" panose="02040503050406030204" pitchFamily="18" charset="0"/>
              </a:rPr>
              <a:t>1950	-11	1</a:t>
            </a:r>
          </a:p>
          <a:p>
            <a:r>
              <a:rPr lang="en-IN" sz="1400" dirty="0">
                <a:solidFill>
                  <a:srgbClr val="000000"/>
                </a:solidFill>
                <a:latin typeface="Cambria" panose="02040503050406030204" pitchFamily="18" charset="0"/>
                <a:ea typeface="Cambria" panose="02040503050406030204" pitchFamily="18" charset="0"/>
              </a:rPr>
              <a:t>1949	111	5</a:t>
            </a:r>
          </a:p>
          <a:p>
            <a:r>
              <a:rPr lang="en-IN" sz="1400" dirty="0">
                <a:solidFill>
                  <a:srgbClr val="000000"/>
                </a:solidFill>
                <a:latin typeface="Cambria" panose="02040503050406030204" pitchFamily="18" charset="0"/>
                <a:ea typeface="Cambria" panose="02040503050406030204" pitchFamily="18" charset="0"/>
              </a:rPr>
              <a:t>1949	78	9</a:t>
            </a:r>
          </a:p>
          <a:p>
            <a:endParaRPr lang="en-IN" sz="1400" dirty="0"/>
          </a:p>
        </p:txBody>
      </p:sp>
      <p:sp>
        <p:nvSpPr>
          <p:cNvPr id="9" name="TextBox 8">
            <a:extLst>
              <a:ext uri="{FF2B5EF4-FFF2-40B4-BE49-F238E27FC236}">
                <a16:creationId xmlns:a16="http://schemas.microsoft.com/office/drawing/2014/main" id="{A829CCAC-2D7F-033E-4797-B97659041337}"/>
              </a:ext>
            </a:extLst>
          </p:cNvPr>
          <p:cNvSpPr txBox="1"/>
          <p:nvPr/>
        </p:nvSpPr>
        <p:spPr>
          <a:xfrm>
            <a:off x="7777424" y="783771"/>
            <a:ext cx="3905494" cy="369332"/>
          </a:xfrm>
          <a:prstGeom prst="rect">
            <a:avLst/>
          </a:prstGeom>
          <a:noFill/>
        </p:spPr>
        <p:txBody>
          <a:bodyPr wrap="square" rtlCol="0">
            <a:spAutoFit/>
          </a:bodyPr>
          <a:lstStyle/>
          <a:p>
            <a:r>
              <a:rPr lang="en-IN" dirty="0"/>
              <a:t>Filtered </a:t>
            </a:r>
          </a:p>
        </p:txBody>
      </p:sp>
      <p:sp>
        <p:nvSpPr>
          <p:cNvPr id="10" name="TextBox 9">
            <a:extLst>
              <a:ext uri="{FF2B5EF4-FFF2-40B4-BE49-F238E27FC236}">
                <a16:creationId xmlns:a16="http://schemas.microsoft.com/office/drawing/2014/main" id="{9828507B-136B-C23F-0131-197227A92A5A}"/>
              </a:ext>
            </a:extLst>
          </p:cNvPr>
          <p:cNvSpPr txBox="1"/>
          <p:nvPr/>
        </p:nvSpPr>
        <p:spPr>
          <a:xfrm>
            <a:off x="8076271" y="539043"/>
            <a:ext cx="3606646" cy="5109091"/>
          </a:xfrm>
          <a:prstGeom prst="rect">
            <a:avLst/>
          </a:prstGeom>
          <a:noFill/>
        </p:spPr>
        <p:txBody>
          <a:bodyPr wrap="square" rtlCol="0">
            <a:spAutoFit/>
          </a:bodyPr>
          <a:lstStyle/>
          <a:p>
            <a:r>
              <a:rPr lang="en-US" sz="1200" b="1" dirty="0" err="1">
                <a:solidFill>
                  <a:srgbClr val="0000FF"/>
                </a:solidFill>
                <a:latin typeface="Cambria" panose="02040503050406030204" pitchFamily="18" charset="0"/>
                <a:ea typeface="Cambria" panose="02040503050406030204" pitchFamily="18" charset="0"/>
              </a:rPr>
              <a:t>filtered_records</a:t>
            </a:r>
            <a:r>
              <a:rPr lang="en-US" sz="1200" b="1" dirty="0">
                <a:solidFill>
                  <a:srgbClr val="0000FF"/>
                </a:solidFill>
                <a:latin typeface="Cambria" panose="02040503050406030204" pitchFamily="18" charset="0"/>
                <a:ea typeface="Cambria" panose="02040503050406030204" pitchFamily="18" charset="0"/>
              </a:rPr>
              <a:t> = FILTER E by temp!=9999 AND quality IN (0,1,4,5,9); </a:t>
            </a:r>
          </a:p>
          <a:p>
            <a:endParaRPr lang="en-IN" sz="1200" b="1" dirty="0">
              <a:solidFill>
                <a:srgbClr val="FF0000"/>
              </a:solidFill>
              <a:latin typeface="Cambria" panose="02040503050406030204" pitchFamily="18" charset="0"/>
              <a:ea typeface="Cambria" panose="02040503050406030204" pitchFamily="18" charset="0"/>
            </a:endParaRPr>
          </a:p>
          <a:p>
            <a:r>
              <a:rPr lang="en-IN" sz="1200" b="1" dirty="0" err="1">
                <a:solidFill>
                  <a:srgbClr val="FF0000"/>
                </a:solidFill>
                <a:latin typeface="Cambria" panose="02040503050406030204" pitchFamily="18" charset="0"/>
                <a:ea typeface="Cambria" panose="02040503050406030204" pitchFamily="18" charset="0"/>
              </a:rPr>
              <a:t>Filtered_records</a:t>
            </a:r>
            <a:r>
              <a:rPr lang="en-IN" sz="1200" b="1" dirty="0">
                <a:solidFill>
                  <a:srgbClr val="FF0000"/>
                </a:solidFill>
                <a:latin typeface="Cambria" panose="02040503050406030204" pitchFamily="18" charset="0"/>
                <a:ea typeface="Cambria" panose="02040503050406030204" pitchFamily="18" charset="0"/>
              </a:rPr>
              <a:t>: Relation</a:t>
            </a:r>
          </a:p>
          <a:p>
            <a:r>
              <a:rPr lang="en-IN" sz="1200" dirty="0">
                <a:solidFill>
                  <a:srgbClr val="000000"/>
                </a:solidFill>
                <a:latin typeface="Cambria" panose="02040503050406030204" pitchFamily="18" charset="0"/>
                <a:ea typeface="Cambria" panose="02040503050406030204" pitchFamily="18" charset="0"/>
              </a:rPr>
              <a:t>Year	temp	Quality</a:t>
            </a:r>
          </a:p>
          <a:p>
            <a:r>
              <a:rPr lang="en-IN" sz="1200" dirty="0">
                <a:solidFill>
                  <a:srgbClr val="000000"/>
                </a:solidFill>
                <a:latin typeface="Cambria" panose="02040503050406030204" pitchFamily="18" charset="0"/>
                <a:ea typeface="Cambria" panose="02040503050406030204" pitchFamily="18" charset="0"/>
              </a:rPr>
              <a:t>1950	0	1</a:t>
            </a:r>
          </a:p>
          <a:p>
            <a:r>
              <a:rPr lang="en-IN" sz="1200" dirty="0">
                <a:solidFill>
                  <a:srgbClr val="000000"/>
                </a:solidFill>
                <a:latin typeface="Cambria" panose="02040503050406030204" pitchFamily="18" charset="0"/>
                <a:ea typeface="Cambria" panose="02040503050406030204" pitchFamily="18" charset="0"/>
              </a:rPr>
              <a:t>1950	22	4</a:t>
            </a:r>
          </a:p>
          <a:p>
            <a:r>
              <a:rPr lang="en-IN" sz="1200" dirty="0">
                <a:solidFill>
                  <a:srgbClr val="000000"/>
                </a:solidFill>
                <a:latin typeface="Cambria" panose="02040503050406030204" pitchFamily="18" charset="0"/>
                <a:ea typeface="Cambria" panose="02040503050406030204" pitchFamily="18" charset="0"/>
              </a:rPr>
              <a:t>1950	-11	1</a:t>
            </a:r>
          </a:p>
          <a:p>
            <a:r>
              <a:rPr lang="en-IN" sz="1200" dirty="0">
                <a:solidFill>
                  <a:srgbClr val="000000"/>
                </a:solidFill>
                <a:latin typeface="Cambria" panose="02040503050406030204" pitchFamily="18" charset="0"/>
                <a:ea typeface="Cambria" panose="02040503050406030204" pitchFamily="18" charset="0"/>
              </a:rPr>
              <a:t>1949	111	5</a:t>
            </a:r>
          </a:p>
          <a:p>
            <a:r>
              <a:rPr lang="en-IN" sz="1200" dirty="0">
                <a:solidFill>
                  <a:srgbClr val="000000"/>
                </a:solidFill>
                <a:latin typeface="Cambria" panose="02040503050406030204" pitchFamily="18" charset="0"/>
                <a:ea typeface="Cambria" panose="02040503050406030204" pitchFamily="18" charset="0"/>
              </a:rPr>
              <a:t>1949	78	9</a:t>
            </a:r>
          </a:p>
          <a:p>
            <a:endParaRPr lang="en-IN" sz="1200" dirty="0">
              <a:solidFill>
                <a:srgbClr val="000000"/>
              </a:solidFill>
              <a:latin typeface="Cambria" panose="02040503050406030204" pitchFamily="18" charset="0"/>
              <a:ea typeface="Cambria" panose="02040503050406030204" pitchFamily="18" charset="0"/>
            </a:endParaRPr>
          </a:p>
          <a:p>
            <a:r>
              <a:rPr lang="en-US" sz="1200" b="1" dirty="0" err="1">
                <a:solidFill>
                  <a:srgbClr val="0000FF"/>
                </a:solidFill>
                <a:latin typeface="Cambria" panose="02040503050406030204" pitchFamily="18" charset="0"/>
                <a:ea typeface="Cambria" panose="02040503050406030204" pitchFamily="18" charset="0"/>
              </a:rPr>
              <a:t>grouped_records</a:t>
            </a:r>
            <a:r>
              <a:rPr lang="en-US" sz="1200" b="1" dirty="0">
                <a:solidFill>
                  <a:srgbClr val="0000FF"/>
                </a:solidFill>
                <a:latin typeface="Cambria" panose="02040503050406030204" pitchFamily="18" charset="0"/>
                <a:ea typeface="Cambria" panose="02040503050406030204" pitchFamily="18" charset="0"/>
              </a:rPr>
              <a:t> = GROUP </a:t>
            </a:r>
            <a:r>
              <a:rPr lang="en-US" sz="1200" b="1" dirty="0" err="1">
                <a:solidFill>
                  <a:srgbClr val="0000FF"/>
                </a:solidFill>
                <a:latin typeface="Cambria" panose="02040503050406030204" pitchFamily="18" charset="0"/>
                <a:ea typeface="Cambria" panose="02040503050406030204" pitchFamily="18" charset="0"/>
              </a:rPr>
              <a:t>filtered_records</a:t>
            </a:r>
            <a:r>
              <a:rPr lang="en-US" sz="1200" b="1" dirty="0">
                <a:solidFill>
                  <a:srgbClr val="0000FF"/>
                </a:solidFill>
                <a:latin typeface="Cambria" panose="02040503050406030204" pitchFamily="18" charset="0"/>
                <a:ea typeface="Cambria" panose="02040503050406030204" pitchFamily="18" charset="0"/>
              </a:rPr>
              <a:t> by year; </a:t>
            </a:r>
          </a:p>
          <a:p>
            <a:endParaRPr lang="en-IN" sz="1200" b="1" dirty="0">
              <a:solidFill>
                <a:srgbClr val="0000FF"/>
              </a:solidFill>
              <a:latin typeface="Cambria" panose="02040503050406030204" pitchFamily="18" charset="0"/>
              <a:ea typeface="Cambria" panose="02040503050406030204" pitchFamily="18" charset="0"/>
            </a:endParaRPr>
          </a:p>
          <a:p>
            <a:r>
              <a:rPr lang="en-IN" sz="1200" b="1" dirty="0" err="1">
                <a:solidFill>
                  <a:srgbClr val="FF0000"/>
                </a:solidFill>
                <a:latin typeface="Cambria" panose="02040503050406030204" pitchFamily="18" charset="0"/>
                <a:ea typeface="Cambria" panose="02040503050406030204" pitchFamily="18" charset="0"/>
              </a:rPr>
              <a:t>grouped_records</a:t>
            </a:r>
            <a:r>
              <a:rPr lang="en-IN" sz="1200" b="1" dirty="0">
                <a:solidFill>
                  <a:srgbClr val="FF0000"/>
                </a:solidFill>
                <a:latin typeface="Cambria" panose="02040503050406030204" pitchFamily="18" charset="0"/>
                <a:ea typeface="Cambria" panose="02040503050406030204" pitchFamily="18" charset="0"/>
              </a:rPr>
              <a:t> : Relation </a:t>
            </a:r>
          </a:p>
          <a:p>
            <a:r>
              <a:rPr lang="en-IN" sz="1200" b="0" i="0" u="none" strike="noStrike" baseline="0" dirty="0">
                <a:solidFill>
                  <a:srgbClr val="000000"/>
                </a:solidFill>
                <a:latin typeface="Consolas" panose="020B0609020204030204" pitchFamily="49" charset="0"/>
              </a:rPr>
              <a:t>(1949, [111, 78]) </a:t>
            </a:r>
          </a:p>
          <a:p>
            <a:r>
              <a:rPr lang="en-IN" sz="1200" b="0" i="0" u="none" strike="noStrike" baseline="0" dirty="0">
                <a:solidFill>
                  <a:srgbClr val="000000"/>
                </a:solidFill>
                <a:latin typeface="Consolas" panose="020B0609020204030204" pitchFamily="49" charset="0"/>
              </a:rPr>
              <a:t>(1950, [0, 22, −11]) </a:t>
            </a:r>
          </a:p>
          <a:p>
            <a:endParaRPr lang="en-IN" sz="1200" dirty="0">
              <a:solidFill>
                <a:srgbClr val="000000"/>
              </a:solidFill>
              <a:latin typeface="Consolas" panose="020B0609020204030204" pitchFamily="49" charset="0"/>
            </a:endParaRPr>
          </a:p>
          <a:p>
            <a:endParaRPr lang="en-IN" sz="1200" b="0" i="0" u="none" strike="noStrike" baseline="0" dirty="0">
              <a:solidFill>
                <a:srgbClr val="000000"/>
              </a:solidFill>
              <a:latin typeface="Consolas" panose="020B0609020204030204" pitchFamily="49" charset="0"/>
            </a:endParaRPr>
          </a:p>
          <a:p>
            <a:endParaRPr lang="en-IN" sz="1200" b="0" i="0" u="none" strike="noStrike" baseline="0" dirty="0">
              <a:solidFill>
                <a:srgbClr val="000000"/>
              </a:solidFill>
              <a:latin typeface="Consolas" panose="020B0609020204030204" pitchFamily="49" charset="0"/>
            </a:endParaRPr>
          </a:p>
          <a:p>
            <a:r>
              <a:rPr lang="en-US" sz="1200" b="1" i="0" u="none" strike="noStrike" baseline="0" dirty="0" err="1">
                <a:solidFill>
                  <a:srgbClr val="0000FF"/>
                </a:solidFill>
                <a:latin typeface="Cambria" panose="02040503050406030204" pitchFamily="18" charset="0"/>
                <a:ea typeface="Cambria" panose="02040503050406030204" pitchFamily="18" charset="0"/>
              </a:rPr>
              <a:t>max_temp</a:t>
            </a:r>
            <a:r>
              <a:rPr lang="en-US" sz="1200" b="1" i="0" u="none" strike="noStrike" baseline="0" dirty="0">
                <a:solidFill>
                  <a:srgbClr val="0000FF"/>
                </a:solidFill>
                <a:latin typeface="Cambria" panose="02040503050406030204" pitchFamily="18" charset="0"/>
                <a:ea typeface="Cambria" panose="02040503050406030204" pitchFamily="18" charset="0"/>
              </a:rPr>
              <a:t> = FOREACH </a:t>
            </a:r>
            <a:r>
              <a:rPr lang="en-US" sz="1200" b="1" i="0" u="none" strike="noStrike" baseline="0" dirty="0" err="1">
                <a:solidFill>
                  <a:srgbClr val="0000FF"/>
                </a:solidFill>
                <a:latin typeface="Cambria" panose="02040503050406030204" pitchFamily="18" charset="0"/>
                <a:ea typeface="Cambria" panose="02040503050406030204" pitchFamily="18" charset="0"/>
              </a:rPr>
              <a:t>grouped_records</a:t>
            </a:r>
            <a:r>
              <a:rPr lang="en-US" sz="1200" b="1" i="0" u="none" strike="noStrike" baseline="0" dirty="0">
                <a:solidFill>
                  <a:srgbClr val="0000FF"/>
                </a:solidFill>
                <a:latin typeface="Cambria" panose="02040503050406030204" pitchFamily="18" charset="0"/>
                <a:ea typeface="Cambria" panose="02040503050406030204" pitchFamily="18" charset="0"/>
              </a:rPr>
              <a:t> GENERATE </a:t>
            </a:r>
            <a:r>
              <a:rPr lang="en-US" sz="1200" b="1" i="0" u="none" strike="noStrike" baseline="0" dirty="0" err="1">
                <a:solidFill>
                  <a:srgbClr val="0000FF"/>
                </a:solidFill>
                <a:latin typeface="Cambria" panose="02040503050406030204" pitchFamily="18" charset="0"/>
                <a:ea typeface="Cambria" panose="02040503050406030204" pitchFamily="18" charset="0"/>
              </a:rPr>
              <a:t>group,MAX</a:t>
            </a:r>
            <a:r>
              <a:rPr lang="en-US" sz="1200" b="1" i="0" u="none" strike="noStrike" baseline="0" dirty="0">
                <a:solidFill>
                  <a:srgbClr val="0000FF"/>
                </a:solidFill>
                <a:latin typeface="Cambria" panose="02040503050406030204" pitchFamily="18" charset="0"/>
                <a:ea typeface="Cambria" panose="02040503050406030204" pitchFamily="18" charset="0"/>
              </a:rPr>
              <a:t>(</a:t>
            </a:r>
            <a:r>
              <a:rPr lang="en-US" sz="1200" b="1" i="0" u="none" strike="noStrike" baseline="0" dirty="0" err="1">
                <a:solidFill>
                  <a:srgbClr val="0000FF"/>
                </a:solidFill>
                <a:latin typeface="Cambria" panose="02040503050406030204" pitchFamily="18" charset="0"/>
                <a:ea typeface="Cambria" panose="02040503050406030204" pitchFamily="18" charset="0"/>
              </a:rPr>
              <a:t>filtered_records.temp</a:t>
            </a:r>
            <a:r>
              <a:rPr lang="en-US" sz="1200" b="1" i="0" u="none" strike="noStrike" baseline="0" dirty="0">
                <a:solidFill>
                  <a:srgbClr val="0000FF"/>
                </a:solidFill>
                <a:latin typeface="Cambria" panose="02040503050406030204" pitchFamily="18" charset="0"/>
                <a:ea typeface="Cambria" panose="02040503050406030204" pitchFamily="18" charset="0"/>
              </a:rPr>
              <a:t>);</a:t>
            </a:r>
            <a:endParaRPr lang="en-IN" sz="1200" b="1" dirty="0">
              <a:solidFill>
                <a:srgbClr val="0000FF"/>
              </a:solidFill>
              <a:latin typeface="Consolas" panose="020B0609020204030204" pitchFamily="49" charset="0"/>
              <a:ea typeface="Cambria" panose="02040503050406030204" pitchFamily="18" charset="0"/>
            </a:endParaRPr>
          </a:p>
          <a:p>
            <a:r>
              <a:rPr lang="en-IN" sz="1200" b="1" dirty="0" err="1">
                <a:solidFill>
                  <a:srgbClr val="FF0000"/>
                </a:solidFill>
                <a:latin typeface="Cambria" panose="02040503050406030204" pitchFamily="18" charset="0"/>
                <a:ea typeface="Cambria" panose="02040503050406030204" pitchFamily="18" charset="0"/>
              </a:rPr>
              <a:t>Max_temp</a:t>
            </a:r>
            <a:r>
              <a:rPr lang="en-IN" sz="1200" b="1" dirty="0">
                <a:solidFill>
                  <a:srgbClr val="FF0000"/>
                </a:solidFill>
                <a:latin typeface="Cambria" panose="02040503050406030204" pitchFamily="18" charset="0"/>
                <a:ea typeface="Cambria" panose="02040503050406030204" pitchFamily="18" charset="0"/>
              </a:rPr>
              <a:t> : Relation </a:t>
            </a:r>
          </a:p>
          <a:p>
            <a:r>
              <a:rPr lang="en-IN" sz="1200" dirty="0">
                <a:solidFill>
                  <a:srgbClr val="000000"/>
                </a:solidFill>
                <a:latin typeface="Cambria" panose="02040503050406030204" pitchFamily="18" charset="0"/>
                <a:ea typeface="Cambria" panose="02040503050406030204" pitchFamily="18" charset="0"/>
              </a:rPr>
              <a:t>1949,111</a:t>
            </a:r>
          </a:p>
          <a:p>
            <a:r>
              <a:rPr lang="en-IN" sz="1200" dirty="0">
                <a:solidFill>
                  <a:srgbClr val="000000"/>
                </a:solidFill>
                <a:latin typeface="Cambria" panose="02040503050406030204" pitchFamily="18" charset="0"/>
                <a:ea typeface="Cambria" panose="02040503050406030204" pitchFamily="18" charset="0"/>
              </a:rPr>
              <a:t>1950,22</a:t>
            </a:r>
          </a:p>
          <a:p>
            <a:endParaRPr lang="en-IN" sz="1200" b="1" dirty="0">
              <a:solidFill>
                <a:srgbClr val="FF0000"/>
              </a:solidFill>
              <a:latin typeface="Cambria" panose="02040503050406030204" pitchFamily="18" charset="0"/>
              <a:ea typeface="Cambria" panose="02040503050406030204" pitchFamily="18" charset="0"/>
            </a:endParaRPr>
          </a:p>
          <a:p>
            <a:endParaRPr lang="en-IN" sz="1400" dirty="0"/>
          </a:p>
        </p:txBody>
      </p:sp>
    </p:spTree>
    <p:extLst>
      <p:ext uri="{BB962C8B-B14F-4D97-AF65-F5344CB8AC3E}">
        <p14:creationId xmlns:p14="http://schemas.microsoft.com/office/powerpoint/2010/main" val="3657896306"/>
      </p:ext>
    </p:extLst>
  </p:cSld>
  <p:clrMapOvr>
    <a:masterClrMapping/>
  </p:clrMapOvr>
</p:sld>
</file>

<file path=ppt/theme/theme1.xml><?xml version="1.0" encoding="utf-8"?>
<a:theme xmlns:a="http://schemas.openxmlformats.org/drawingml/2006/main" name="Custom">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F5B7AB07-F859-4656-A1C1-DAFCFA0ACA4B}" vid="{A6E2497D-935A-4CFD-B9FD-6DCB15FA68BF}"/>
    </a:ext>
  </a:extLst>
</a:theme>
</file>

<file path=ppt/theme/theme2.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80AA9D2D-EE59-4148-A11E-A51EEE828B28}" vid="{AEAFD717-D3C8-4034-8F7E-D5220B0CCEB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docProps/app.xml><?xml version="1.0" encoding="utf-8"?>
<Properties xmlns="http://schemas.openxmlformats.org/officeDocument/2006/extended-properties" xmlns:vt="http://schemas.openxmlformats.org/officeDocument/2006/docPropsVTypes">
  <TotalTime>9510</TotalTime>
  <Words>8207</Words>
  <Application>Microsoft Office PowerPoint</Application>
  <PresentationFormat>Widescreen</PresentationFormat>
  <Paragraphs>1173</Paragraphs>
  <Slides>81</Slides>
  <Notes>79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81</vt:i4>
      </vt:variant>
    </vt:vector>
  </HeadingPairs>
  <TitlesOfParts>
    <vt:vector size="95" baseType="lpstr">
      <vt:lpstr>Arial</vt:lpstr>
      <vt:lpstr>Bookman Old Style</vt:lpstr>
      <vt:lpstr>Calibri</vt:lpstr>
      <vt:lpstr>Cambria</vt:lpstr>
      <vt:lpstr>Consolas</vt:lpstr>
      <vt:lpstr>Franklin Gothic Book</vt:lpstr>
      <vt:lpstr>inter-regular</vt:lpstr>
      <vt:lpstr>Nunito</vt:lpstr>
      <vt:lpstr>Times New Roman</vt:lpstr>
      <vt:lpstr>Ubuntu Mono</vt:lpstr>
      <vt:lpstr>Wingdings</vt:lpstr>
      <vt:lpstr>Custom</vt:lpstr>
      <vt:lpstr>Shift</vt:lpstr>
      <vt:lpstr>1_Custom</vt:lpstr>
      <vt:lpstr>Big Data Analytics – 20MCA213</vt:lpstr>
      <vt:lpstr>UNIT - 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 IV</dc:title>
  <dc:creator>Chathura N. J.</dc:creator>
  <cp:lastModifiedBy>Padmaja Kishore</cp:lastModifiedBy>
  <cp:revision>2</cp:revision>
  <dcterms:created xsi:type="dcterms:W3CDTF">2023-11-20T13:03:03Z</dcterms:created>
  <dcterms:modified xsi:type="dcterms:W3CDTF">2024-08-13T17:47:08Z</dcterms:modified>
</cp:coreProperties>
</file>