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0" r:id="rId2"/>
  </p:sldMasterIdLst>
  <p:sldIdLst>
    <p:sldId id="281" r:id="rId3"/>
    <p:sldId id="256" r:id="rId4"/>
    <p:sldId id="259" r:id="rId5"/>
    <p:sldId id="260" r:id="rId6"/>
    <p:sldId id="261" r:id="rId7"/>
    <p:sldId id="262" r:id="rId8"/>
    <p:sldId id="263" r:id="rId9"/>
    <p:sldId id="257" r:id="rId10"/>
    <p:sldId id="258" r:id="rId11"/>
    <p:sldId id="265" r:id="rId12"/>
    <p:sldId id="266" r:id="rId13"/>
    <p:sldId id="267" r:id="rId14"/>
    <p:sldId id="268" r:id="rId15"/>
    <p:sldId id="269" r:id="rId16"/>
    <p:sldId id="270" r:id="rId17"/>
    <p:sldId id="272" r:id="rId18"/>
    <p:sldId id="271" r:id="rId19"/>
    <p:sldId id="273"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93DB1-4C3B-4898-A54F-BEBE8155D2D7}" v="15" dt="2024-08-13T17:40:00.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923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8/13/2024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9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8/13/2024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742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08DDB23-51B1-49F7-847C-EDD0C25B959B}" type="datetimeFigureOut">
              <a:rPr lang="en-US" smtClean="0"/>
              <a:pPr/>
              <a:t>8/13/2024</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404458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DDB23-51B1-49F7-847C-EDD0C25B959B}"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317050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408DDB23-51B1-49F7-847C-EDD0C25B959B}" type="datetimeFigureOut">
              <a:rPr lang="en-US" smtClean="0"/>
              <a:pPr/>
              <a:t>8/13/2024</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1410457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8DDB23-51B1-49F7-847C-EDD0C25B959B}"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175016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8DDB23-51B1-49F7-847C-EDD0C25B959B}"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1985728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8DDB23-51B1-49F7-847C-EDD0C25B959B}"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213736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08DDB23-51B1-49F7-847C-EDD0C25B959B}"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4117473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DDB23-51B1-49F7-847C-EDD0C25B959B}"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84173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952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DDB23-51B1-49F7-847C-EDD0C25B959B}"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406992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56627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806228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3A98EE3D-8CD1-4C3F-BD1C-C98C9596463C}"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3321799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607784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65125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882196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DDB23-51B1-49F7-847C-EDD0C25B959B}"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extLst>
      <p:ext uri="{BB962C8B-B14F-4D97-AF65-F5344CB8AC3E}">
        <p14:creationId xmlns:p14="http://schemas.microsoft.com/office/powerpoint/2010/main" val="3421836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408DDB23-51B1-49F7-847C-EDD0C25B959B}" type="datetimeFigureOut">
              <a:rPr lang="en-US" smtClean="0"/>
              <a:pPr/>
              <a:t>8/13/2024</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B1A78E01-9C5B-4C3E-96DF-BF82AA6CB276}" type="slidenum">
              <a:rPr lang="en-US" smtClean="0"/>
              <a:pPr/>
              <a:t>‹#›</a:t>
            </a:fld>
            <a:endParaRPr lang="en-US"/>
          </a:p>
        </p:txBody>
      </p:sp>
    </p:spTree>
    <p:extLst>
      <p:ext uri="{BB962C8B-B14F-4D97-AF65-F5344CB8AC3E}">
        <p14:creationId xmlns:p14="http://schemas.microsoft.com/office/powerpoint/2010/main" val="20335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623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188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032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577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822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2353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337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6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86562351"/>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onlineitguru.com/blog/what-is-big-data"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nlineitguru.com/wp-content/uploads/2017/02/amazon.png"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nlineitguru.com/wp-content/uploads/2017/02/youtube.png" TargetMode="Externa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Internet_of_things"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235927-0127-AB45-6370-A61C252A4495}"/>
              </a:ext>
            </a:extLst>
          </p:cNvPr>
          <p:cNvSpPr/>
          <p:nvPr/>
        </p:nvSpPr>
        <p:spPr>
          <a:xfrm>
            <a:off x="3553028" y="857250"/>
            <a:ext cx="5500992" cy="5143500"/>
          </a:xfrm>
          <a:prstGeom prst="rect">
            <a:avLst/>
          </a:prstGeom>
          <a:ln w="73025" cmpd="thickThi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IN" sz="1350" dirty="0">
              <a:ln>
                <a:solidFill>
                  <a:srgbClr val="FF0000"/>
                </a:solidFill>
              </a:ln>
              <a:solidFill>
                <a:srgbClr val="000000"/>
              </a:solidFill>
              <a:latin typeface="Franklin Gothic Book" panose="020F0502020204030204"/>
            </a:endParaRPr>
          </a:p>
        </p:txBody>
      </p:sp>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1"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Franklin Gothic Book" panose="020F0502020204030204"/>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3965249" y="1856990"/>
            <a:ext cx="4689988" cy="952970"/>
          </a:xfrm>
        </p:spPr>
        <p:txBody>
          <a:bodyPr>
            <a:normAutofit/>
          </a:bodyPr>
          <a:lstStyle/>
          <a:p>
            <a:pPr algn="ctr"/>
            <a:r>
              <a:rPr lang="en-US" sz="2400" dirty="0">
                <a:solidFill>
                  <a:srgbClr val="C00000"/>
                </a:solidFill>
              </a:rPr>
              <a:t>Big Data Analytics – 20MCA213</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3959239" y="3072279"/>
            <a:ext cx="4702010" cy="713442"/>
          </a:xfrm>
        </p:spPr>
        <p:txBody>
          <a:bodyPr>
            <a:noAutofit/>
          </a:bodyPr>
          <a:lstStyle/>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M</a:t>
            </a:r>
            <a:r>
              <a:rPr lang="en-US" sz="1050" b="1" cap="none" dirty="0">
                <a:solidFill>
                  <a:srgbClr val="002060"/>
                </a:solidFill>
                <a:latin typeface="Times New Roman" panose="02020603050405020304" pitchFamily="18" charset="0"/>
                <a:cs typeface="Times New Roman" panose="02020603050405020304" pitchFamily="18" charset="0"/>
              </a:rPr>
              <a:t>rs. R.Padmaja</a:t>
            </a:r>
          </a:p>
          <a:p>
            <a:pPr algn="ctr">
              <a:lnSpc>
                <a:spcPct val="100000"/>
              </a:lnSpc>
              <a:spcBef>
                <a:spcPts val="0"/>
              </a:spcBef>
              <a:spcAft>
                <a:spcPts val="0"/>
              </a:spcAft>
            </a:pPr>
            <a:r>
              <a:rPr lang="en-US" sz="1050" b="1" cap="none" dirty="0">
                <a:solidFill>
                  <a:srgbClr val="002060"/>
                </a:solidFill>
                <a:latin typeface="Times New Roman" panose="02020603050405020304" pitchFamily="18" charset="0"/>
                <a:cs typeface="Times New Roman" panose="02020603050405020304" pitchFamily="18" charset="0"/>
              </a:rPr>
              <a:t>Assistant Professor</a:t>
            </a:r>
          </a:p>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MCA D</a:t>
            </a:r>
            <a:r>
              <a:rPr lang="en-US" sz="1050" b="1" cap="none" dirty="0">
                <a:solidFill>
                  <a:srgbClr val="002060"/>
                </a:solidFill>
                <a:latin typeface="Times New Roman" panose="02020603050405020304" pitchFamily="18" charset="0"/>
                <a:cs typeface="Times New Roman" panose="02020603050405020304" pitchFamily="18" charset="0"/>
              </a:rPr>
              <a:t>epartment</a:t>
            </a:r>
            <a:endParaRPr lang="en-US" sz="1050" b="1"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SITAMS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57251"/>
            <a:ext cx="3476486" cy="51434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0816" y="4231444"/>
            <a:ext cx="4227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901FEA2-7A39-E4DC-414A-A96C2CEB0F63}"/>
              </a:ext>
            </a:extLst>
          </p:cNvPr>
          <p:cNvSpPr txBox="1">
            <a:spLocks/>
          </p:cNvSpPr>
          <p:nvPr/>
        </p:nvSpPr>
        <p:spPr>
          <a:xfrm>
            <a:off x="3839361" y="4507065"/>
            <a:ext cx="4689988" cy="65467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defTabSz="685800"/>
            <a:r>
              <a:rPr lang="en-US" sz="2400" spc="-38" dirty="0">
                <a:solidFill>
                  <a:srgbClr val="C00000"/>
                </a:solidFill>
                <a:latin typeface="Bookman Old Style" panose="020F0302020204030204"/>
              </a:rPr>
              <a:t>UNIT - 1</a:t>
            </a:r>
          </a:p>
        </p:txBody>
      </p:sp>
      <p:sp>
        <p:nvSpPr>
          <p:cNvPr id="6" name="Title 1">
            <a:extLst>
              <a:ext uri="{FF2B5EF4-FFF2-40B4-BE49-F238E27FC236}">
                <a16:creationId xmlns:a16="http://schemas.microsoft.com/office/drawing/2014/main" id="{486B01CF-18A7-7D29-22D3-48A88AD87104}"/>
              </a:ext>
            </a:extLst>
          </p:cNvPr>
          <p:cNvSpPr txBox="1">
            <a:spLocks/>
          </p:cNvSpPr>
          <p:nvPr/>
        </p:nvSpPr>
        <p:spPr>
          <a:xfrm>
            <a:off x="3731198" y="1325031"/>
            <a:ext cx="5158091" cy="342573"/>
          </a:xfrm>
          <a:prstGeom prst="rect">
            <a:avLst/>
          </a:prstGeom>
        </p:spPr>
        <p:txBody>
          <a:bodyPr vert="horz" lIns="68580" tIns="34290" rIns="68580" bIns="34290" rtlCol="0" anchor="b">
            <a:normAutofit fontScale="250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defTabSz="685800">
              <a:lnSpc>
                <a:spcPct val="170000"/>
              </a:lnSpc>
            </a:pPr>
            <a:r>
              <a:rPr lang="en-US" sz="4800" b="1" spc="-38" dirty="0">
                <a:solidFill>
                  <a:srgbClr val="002060"/>
                </a:solidFill>
                <a:latin typeface="Bookman Old Style" panose="020F0302020204030204"/>
              </a:rPr>
              <a:t>Sreenivasa Institute of Technology and Management Studies</a:t>
            </a:r>
          </a:p>
          <a:p>
            <a:pPr algn="ctr" defTabSz="685800">
              <a:lnSpc>
                <a:spcPct val="170000"/>
              </a:lnSpc>
            </a:pPr>
            <a:r>
              <a:rPr lang="en-US" sz="3600" b="1" spc="-38" dirty="0">
                <a:solidFill>
                  <a:srgbClr val="002060"/>
                </a:solidFill>
                <a:latin typeface="Bookman Old Style" panose="020F0302020204030204"/>
              </a:rPr>
              <a:t>(Autonomous)</a:t>
            </a:r>
          </a:p>
          <a:p>
            <a:pPr algn="ctr" defTabSz="685800">
              <a:lnSpc>
                <a:spcPct val="170000"/>
              </a:lnSpc>
            </a:pPr>
            <a:r>
              <a:rPr lang="en-US" sz="4200" b="1" spc="-38" dirty="0" err="1">
                <a:solidFill>
                  <a:srgbClr val="002060"/>
                </a:solidFill>
                <a:latin typeface="Bookman Old Style" panose="020F0302020204030204"/>
              </a:rPr>
              <a:t>Murukambattu</a:t>
            </a:r>
            <a:r>
              <a:rPr lang="en-US" sz="4200" b="1" spc="-38" dirty="0">
                <a:solidFill>
                  <a:srgbClr val="002060"/>
                </a:solidFill>
                <a:latin typeface="Bookman Old Style" panose="020F0302020204030204"/>
              </a:rPr>
              <a:t>, Chittoor</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6863417"/>
          </a:xfrm>
          <a:prstGeom prst="rect">
            <a:avLst/>
          </a:prstGeom>
          <a:noFill/>
        </p:spPr>
        <p:txBody>
          <a:bodyPr wrap="square" rtlCol="0">
            <a:spAutoFit/>
          </a:bodyPr>
          <a:lstStyle/>
          <a:p>
            <a:pPr marL="457200" lvl="0" indent="-457200"/>
            <a:r>
              <a:rPr lang="en-IN" sz="2000" dirty="0">
                <a:latin typeface="Baskerville Old Face" pitchFamily="18" charset="0"/>
              </a:rPr>
              <a:t>3)	What is  Dataset</a:t>
            </a:r>
          </a:p>
          <a:p>
            <a:pPr marL="457200" lvl="0" indent="-457200">
              <a:buAutoNum type="arabicParenR" startAt="2"/>
            </a:pPr>
            <a:endParaRPr lang="en-IN" sz="2000" dirty="0">
              <a:latin typeface="Baskerville Old Face" pitchFamily="18" charset="0"/>
            </a:endParaRPr>
          </a:p>
          <a:p>
            <a:pPr marL="1085850" indent="-628650">
              <a:buFont typeface="Wingdings" pitchFamily="2" charset="2"/>
              <a:buChar char="q"/>
            </a:pPr>
            <a:r>
              <a:rPr lang="en-IN" sz="2000" dirty="0">
                <a:latin typeface="Baskerville Old Face" pitchFamily="18" charset="0"/>
              </a:rPr>
              <a:t>Collection or group of related data are generally refer to as Dataset. </a:t>
            </a:r>
          </a:p>
          <a:p>
            <a:pPr marL="1085850" indent="-628650">
              <a:buFont typeface="Wingdings" pitchFamily="2" charset="2"/>
              <a:buChar char="q"/>
            </a:pPr>
            <a:r>
              <a:rPr lang="en-IN" sz="2000" dirty="0">
                <a:latin typeface="Baskerville Old Face" pitchFamily="18" charset="0"/>
              </a:rPr>
              <a:t>Each group(datum) shares the same set of attributes as others in the same dataset.</a:t>
            </a:r>
          </a:p>
          <a:p>
            <a:pPr marL="1085850" indent="-628650">
              <a:buFont typeface="Wingdings" pitchFamily="2" charset="2"/>
              <a:buChar char="q"/>
            </a:pPr>
            <a:r>
              <a:rPr lang="en-IN" sz="2000" dirty="0">
                <a:latin typeface="Baskerville Old Face" pitchFamily="18" charset="0"/>
              </a:rPr>
              <a:t>Some of the examples are:</a:t>
            </a:r>
            <a:endParaRPr lang="en-US" sz="2000" dirty="0">
              <a:latin typeface="Baskerville Old Face" pitchFamily="18" charset="0"/>
            </a:endParaRPr>
          </a:p>
          <a:p>
            <a:pPr lvl="3">
              <a:buFont typeface="Wingdings" pitchFamily="2" charset="2"/>
              <a:buChar char="ü"/>
            </a:pPr>
            <a:r>
              <a:rPr lang="en-IN" sz="2000" dirty="0">
                <a:solidFill>
                  <a:srgbClr val="FF0000"/>
                </a:solidFill>
                <a:latin typeface="Baskerville Old Face" pitchFamily="18" charset="0"/>
              </a:rPr>
              <a:t>tweets	stored	in a flat file </a:t>
            </a:r>
            <a:endParaRPr lang="en-US" sz="2000" dirty="0">
              <a:solidFill>
                <a:srgbClr val="FF0000"/>
              </a:solidFill>
              <a:latin typeface="Baskerville Old Face" pitchFamily="18" charset="0"/>
            </a:endParaRPr>
          </a:p>
          <a:p>
            <a:pPr lvl="3">
              <a:buFont typeface="Wingdings" pitchFamily="2" charset="2"/>
              <a:buChar char="ü"/>
            </a:pPr>
            <a:r>
              <a:rPr lang="en-IN" sz="2000" dirty="0">
                <a:solidFill>
                  <a:srgbClr val="FF0000"/>
                </a:solidFill>
                <a:latin typeface="Baskerville Old Face" pitchFamily="18" charset="0"/>
              </a:rPr>
              <a:t>a collection of	image files in	a directory</a:t>
            </a:r>
            <a:r>
              <a:rPr lang="en-US" sz="2000" dirty="0">
                <a:solidFill>
                  <a:srgbClr val="FF0000"/>
                </a:solidFill>
                <a:latin typeface="Baskerville Old Face" pitchFamily="18" charset="0"/>
              </a:rPr>
              <a:t>.</a:t>
            </a:r>
          </a:p>
          <a:p>
            <a:pPr lvl="3">
              <a:buFont typeface="Wingdings" pitchFamily="2" charset="2"/>
              <a:buChar char="ü"/>
            </a:pPr>
            <a:r>
              <a:rPr lang="en-IN" sz="2000" dirty="0">
                <a:solidFill>
                  <a:srgbClr val="FF0000"/>
                </a:solidFill>
                <a:latin typeface="Baskerville Old Face" pitchFamily="18" charset="0"/>
              </a:rPr>
              <a:t>an extract of rows from a database table stored in a	CSV 	formatted file </a:t>
            </a:r>
            <a:endParaRPr lang="en-US" sz="2000" dirty="0">
              <a:solidFill>
                <a:srgbClr val="FF0000"/>
              </a:solidFill>
              <a:latin typeface="Baskerville Old Face" pitchFamily="18" charset="0"/>
            </a:endParaRPr>
          </a:p>
          <a:p>
            <a:pPr lvl="3">
              <a:buFont typeface="Wingdings" pitchFamily="2" charset="2"/>
              <a:buChar char="ü"/>
            </a:pPr>
            <a:r>
              <a:rPr lang="en-IN" sz="2000" dirty="0">
                <a:solidFill>
                  <a:srgbClr val="FF0000"/>
                </a:solidFill>
                <a:latin typeface="Baskerville Old Face" pitchFamily="18" charset="0"/>
              </a:rPr>
              <a:t>historical weather observations that are stored as XML files</a:t>
            </a: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endParaRPr lang="en-IN" sz="2000" dirty="0">
              <a:solidFill>
                <a:srgbClr val="FF0000"/>
              </a:solidFill>
              <a:latin typeface="Baskerville Old Face" pitchFamily="18" charset="0"/>
            </a:endParaRPr>
          </a:p>
          <a:p>
            <a:pPr lvl="3"/>
            <a:endParaRPr lang="en-US" sz="2000" dirty="0"/>
          </a:p>
          <a:p>
            <a:pPr lvl="3"/>
            <a:r>
              <a:rPr lang="en-US" sz="2000" dirty="0"/>
              <a:t>Datasets can be found in many different formats</a:t>
            </a:r>
            <a:endParaRPr lang="en-IN" sz="2000" dirty="0">
              <a:solidFill>
                <a:srgbClr val="FF0000"/>
              </a:solidFill>
              <a:latin typeface="Baskerville Old Face" pitchFamily="18" charset="0"/>
            </a:endParaRPr>
          </a:p>
          <a:p>
            <a:pPr lvl="3"/>
            <a:endParaRPr lang="en-IN" sz="2000" dirty="0">
              <a:solidFill>
                <a:srgbClr val="FF0000"/>
              </a:solidFill>
              <a:latin typeface="Baskerville Old Face" pitchFamily="18" charset="0"/>
            </a:endParaRPr>
          </a:p>
          <a:p>
            <a:pPr marL="342900" lvl="0" indent="-342900"/>
            <a:endParaRPr lang="en-IN" sz="2000" dirty="0">
              <a:latin typeface="Baskerville Old Face" pitchFamily="18" charset="0"/>
            </a:endParaRPr>
          </a:p>
        </p:txBody>
      </p:sp>
      <p:pic>
        <p:nvPicPr>
          <p:cNvPr id="3" name="Picture 2"/>
          <p:cNvPicPr/>
          <p:nvPr/>
        </p:nvPicPr>
        <p:blipFill>
          <a:blip r:embed="rId2" cstate="print"/>
          <a:srcRect/>
          <a:stretch>
            <a:fillRect/>
          </a:stretch>
        </p:blipFill>
        <p:spPr bwMode="auto">
          <a:xfrm>
            <a:off x="2895600" y="4114800"/>
            <a:ext cx="3058935" cy="16264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6093976"/>
          </a:xfrm>
          <a:prstGeom prst="rect">
            <a:avLst/>
          </a:prstGeom>
          <a:noFill/>
        </p:spPr>
        <p:txBody>
          <a:bodyPr wrap="square" rtlCol="0">
            <a:spAutoFit/>
          </a:bodyPr>
          <a:lstStyle/>
          <a:p>
            <a:pPr marL="457200" lvl="0" indent="-457200">
              <a:buAutoNum type="arabicParenR" startAt="3"/>
            </a:pPr>
            <a:r>
              <a:rPr lang="en-IN" sz="2000" dirty="0">
                <a:latin typeface="Baskerville Old Face" pitchFamily="18" charset="0"/>
              </a:rPr>
              <a:t>What is  Data Analysis</a:t>
            </a:r>
          </a:p>
          <a:p>
            <a:pPr marL="914400" indent="-400050">
              <a:lnSpc>
                <a:spcPct val="150000"/>
              </a:lnSpc>
              <a:buFont typeface="Wingdings" pitchFamily="2" charset="2"/>
              <a:buChar char="q"/>
            </a:pPr>
            <a:r>
              <a:rPr lang="en-US" sz="2000" dirty="0">
                <a:latin typeface="Baskerville Old Face" pitchFamily="18" charset="0"/>
              </a:rPr>
              <a:t>Data analysis is the process of examining data to find facts, relationships, patterns, insights and/or trends. </a:t>
            </a:r>
          </a:p>
          <a:p>
            <a:pPr marL="914400" indent="-400050">
              <a:lnSpc>
                <a:spcPct val="150000"/>
              </a:lnSpc>
              <a:buFont typeface="Wingdings" pitchFamily="2" charset="2"/>
              <a:buChar char="q"/>
            </a:pPr>
            <a:r>
              <a:rPr lang="en-US" sz="2000" dirty="0">
                <a:latin typeface="Baskerville Old Face" pitchFamily="18" charset="0"/>
              </a:rPr>
              <a:t>The overall goal of data analysis is to support better decision-making. </a:t>
            </a:r>
          </a:p>
          <a:p>
            <a:pPr marL="914400" indent="-400050">
              <a:lnSpc>
                <a:spcPct val="150000"/>
              </a:lnSpc>
              <a:buFont typeface="Wingdings" pitchFamily="2" charset="2"/>
              <a:buChar char="q"/>
            </a:pPr>
            <a:r>
              <a:rPr lang="en-US" sz="2000" dirty="0">
                <a:latin typeface="Baskerville Old Face" pitchFamily="18" charset="0"/>
              </a:rPr>
              <a:t>A simple data analysis example is the analysis of ice cream sales data in order to determine how the number of ice cream cones sold is related to the daily temperature. </a:t>
            </a:r>
          </a:p>
          <a:p>
            <a:pPr marL="914400" indent="-400050">
              <a:lnSpc>
                <a:spcPct val="150000"/>
              </a:lnSpc>
              <a:buFont typeface="Wingdings" pitchFamily="2" charset="2"/>
              <a:buChar char="q"/>
            </a:pPr>
            <a:r>
              <a:rPr lang="en-US" sz="2000" dirty="0">
                <a:latin typeface="Baskerville Old Face" pitchFamily="18" charset="0"/>
              </a:rPr>
              <a:t>The results of such an analysis would support decisions related to how much ice cream a store should order in relation to weather forecast information. </a:t>
            </a:r>
          </a:p>
          <a:p>
            <a:pPr marL="914400" indent="-400050">
              <a:lnSpc>
                <a:spcPct val="150000"/>
              </a:lnSpc>
              <a:buFont typeface="Wingdings" pitchFamily="2" charset="2"/>
              <a:buChar char="q"/>
            </a:pPr>
            <a:r>
              <a:rPr lang="en-US" sz="2000" dirty="0">
                <a:latin typeface="Baskerville Old Face" pitchFamily="18" charset="0"/>
              </a:rPr>
              <a:t>Following figure shows the symbol used to represent data analysis.</a:t>
            </a:r>
          </a:p>
          <a:p>
            <a:pPr marL="914400" indent="-400050">
              <a:lnSpc>
                <a:spcPct val="150000"/>
              </a:lnSpc>
              <a:buFont typeface="Wingdings" pitchFamily="2" charset="2"/>
              <a:buChar char="q"/>
            </a:pPr>
            <a:endParaRPr lang="en-US"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endParaRPr lang="en-IN" sz="2000" dirty="0">
              <a:latin typeface="Baskerville Old Face" pitchFamily="18" charset="0"/>
            </a:endParaRPr>
          </a:p>
        </p:txBody>
      </p:sp>
      <p:pic>
        <p:nvPicPr>
          <p:cNvPr id="5" name="Picture 4"/>
          <p:cNvPicPr/>
          <p:nvPr/>
        </p:nvPicPr>
        <p:blipFill>
          <a:blip r:embed="rId2" cstate="print"/>
          <a:srcRect/>
          <a:stretch>
            <a:fillRect/>
          </a:stretch>
        </p:blipFill>
        <p:spPr bwMode="auto">
          <a:xfrm>
            <a:off x="3505200" y="5029200"/>
            <a:ext cx="1254411" cy="161031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6247864"/>
          </a:xfrm>
          <a:prstGeom prst="rect">
            <a:avLst/>
          </a:prstGeom>
          <a:noFill/>
        </p:spPr>
        <p:txBody>
          <a:bodyPr wrap="square" rtlCol="0">
            <a:spAutoFit/>
          </a:bodyPr>
          <a:lstStyle/>
          <a:p>
            <a:pPr marL="457200" lvl="0" indent="-457200">
              <a:buAutoNum type="arabicParenR" startAt="4"/>
            </a:pPr>
            <a:r>
              <a:rPr lang="en-IN" sz="2000" dirty="0">
                <a:latin typeface="Baskerville Old Face" pitchFamily="18" charset="0"/>
              </a:rPr>
              <a:t>What is  Data Analytics</a:t>
            </a:r>
          </a:p>
          <a:p>
            <a:pPr marL="971550" indent="-457200" algn="just">
              <a:lnSpc>
                <a:spcPct val="150000"/>
              </a:lnSpc>
              <a:buFont typeface="Wingdings" pitchFamily="2" charset="2"/>
              <a:buChar char="q"/>
            </a:pPr>
            <a:r>
              <a:rPr lang="en-US" sz="2000" dirty="0">
                <a:latin typeface="Baskerville Old Face" pitchFamily="18" charset="0"/>
              </a:rPr>
              <a:t>Data analytics is a broader term that encompasses data analysis.</a:t>
            </a:r>
          </a:p>
          <a:p>
            <a:pPr marL="971550" indent="-457200" algn="just">
              <a:lnSpc>
                <a:spcPct val="150000"/>
              </a:lnSpc>
              <a:buFont typeface="Wingdings" pitchFamily="2" charset="2"/>
              <a:buChar char="q"/>
            </a:pPr>
            <a:r>
              <a:rPr lang="en-US" sz="2000" dirty="0">
                <a:latin typeface="Baskerville Old Face" pitchFamily="18" charset="0"/>
              </a:rPr>
              <a:t>Data analytics is a discipline that includes the management of the complete data lifecycle, which encompasses collecting, cleansing, organizing, storing, analyzing and governing data.</a:t>
            </a:r>
          </a:p>
          <a:p>
            <a:pPr marL="971550" indent="-457200" algn="just">
              <a:lnSpc>
                <a:spcPct val="150000"/>
              </a:lnSpc>
              <a:buFont typeface="Wingdings" pitchFamily="2" charset="2"/>
              <a:buChar char="q"/>
            </a:pPr>
            <a:r>
              <a:rPr lang="en-US" sz="2000" dirty="0">
                <a:latin typeface="Baskerville Old Face" pitchFamily="18" charset="0"/>
              </a:rPr>
              <a:t>Following figure shows the symbol used to represent analytics.</a:t>
            </a:r>
          </a:p>
          <a:p>
            <a:r>
              <a:rPr lang="en-US" sz="2000" dirty="0"/>
              <a:t> </a:t>
            </a:r>
          </a:p>
          <a:p>
            <a:pPr marL="971550" indent="-457200" algn="just">
              <a:lnSpc>
                <a:spcPct val="150000"/>
              </a:lnSpc>
              <a:buFont typeface="Wingdings" pitchFamily="2" charset="2"/>
              <a:buChar char="q"/>
            </a:pPr>
            <a:endParaRPr lang="en-US"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endParaRPr lang="en-IN" sz="2000" dirty="0">
              <a:latin typeface="Baskerville Old Face" pitchFamily="18" charset="0"/>
            </a:endParaRPr>
          </a:p>
        </p:txBody>
      </p:sp>
      <p:pic>
        <p:nvPicPr>
          <p:cNvPr id="6" name="Picture 5"/>
          <p:cNvPicPr/>
          <p:nvPr/>
        </p:nvPicPr>
        <p:blipFill>
          <a:blip r:embed="rId2" cstate="print">
            <a:clrChange>
              <a:clrFrom>
                <a:srgbClr val="FFFFFF"/>
              </a:clrFrom>
              <a:clrTo>
                <a:srgbClr val="FFFFFF">
                  <a:alpha val="0"/>
                </a:srgbClr>
              </a:clrTo>
            </a:clrChange>
          </a:blip>
          <a:srcRect/>
          <a:stretch>
            <a:fillRect/>
          </a:stretch>
        </p:blipFill>
        <p:spPr bwMode="auto">
          <a:xfrm>
            <a:off x="3581400" y="3505200"/>
            <a:ext cx="1453701" cy="198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3477875"/>
          </a:xfrm>
          <a:prstGeom prst="rect">
            <a:avLst/>
          </a:prstGeom>
          <a:noFill/>
        </p:spPr>
        <p:txBody>
          <a:bodyPr wrap="square" rtlCol="0">
            <a:spAutoFit/>
          </a:bodyPr>
          <a:lstStyle/>
          <a:p>
            <a:r>
              <a:rPr lang="en-US" sz="2000" dirty="0">
                <a:latin typeface="Baskerville Old Face" pitchFamily="18" charset="0"/>
              </a:rPr>
              <a:t>There are four general categories of analytics that are distinguished by the results they produce:</a:t>
            </a:r>
          </a:p>
          <a:p>
            <a:r>
              <a:rPr lang="en-US" sz="2000" dirty="0">
                <a:latin typeface="Baskerville Old Face" pitchFamily="18" charset="0"/>
              </a:rPr>
              <a:t> </a:t>
            </a:r>
          </a:p>
          <a:p>
            <a:pPr marL="1371600" lvl="2" indent="-457200">
              <a:buFont typeface="+mj-lt"/>
              <a:buAutoNum type="arabicParenR"/>
            </a:pPr>
            <a:r>
              <a:rPr lang="en-US" sz="2000" dirty="0">
                <a:latin typeface="Baskerville Old Face" pitchFamily="18" charset="0"/>
              </a:rPr>
              <a:t>Descriptive Analytics</a:t>
            </a:r>
          </a:p>
          <a:p>
            <a:pPr marL="1371600" lvl="2" indent="-457200"/>
            <a:endParaRPr lang="en-US" sz="2000" dirty="0">
              <a:latin typeface="Baskerville Old Face" pitchFamily="18" charset="0"/>
            </a:endParaRPr>
          </a:p>
          <a:p>
            <a:pPr marL="1371600" lvl="2" indent="-457200"/>
            <a:r>
              <a:rPr lang="en-US" sz="2000" dirty="0">
                <a:latin typeface="Baskerville Old Face" pitchFamily="18" charset="0"/>
              </a:rPr>
              <a:t>2)	Diagnostic Analytics</a:t>
            </a:r>
          </a:p>
          <a:p>
            <a:pPr marL="1371600" lvl="2" indent="-457200"/>
            <a:r>
              <a:rPr lang="en-US" sz="2000" dirty="0">
                <a:latin typeface="Baskerville Old Face" pitchFamily="18" charset="0"/>
              </a:rPr>
              <a:t> </a:t>
            </a:r>
          </a:p>
          <a:p>
            <a:pPr marL="1371600" lvl="2" indent="-457200"/>
            <a:r>
              <a:rPr lang="en-US" sz="2000" dirty="0">
                <a:latin typeface="Baskerville Old Face" pitchFamily="18" charset="0"/>
              </a:rPr>
              <a:t>3)	Predictive Analytics</a:t>
            </a:r>
          </a:p>
          <a:p>
            <a:pPr marL="1371600" lvl="2" indent="-457200"/>
            <a:r>
              <a:rPr lang="en-US" sz="2000" dirty="0">
                <a:latin typeface="Baskerville Old Face" pitchFamily="18" charset="0"/>
              </a:rPr>
              <a:t> </a:t>
            </a:r>
          </a:p>
          <a:p>
            <a:pPr marL="1371600" lvl="2" indent="-457200"/>
            <a:r>
              <a:rPr lang="en-US" sz="2000" dirty="0">
                <a:latin typeface="Baskerville Old Face" pitchFamily="18" charset="0"/>
              </a:rPr>
              <a:t>4)	Prescriptive Analytics</a:t>
            </a:r>
          </a:p>
          <a:p>
            <a:pPr marL="457200" lvl="0" indent="-457200"/>
            <a:endParaRPr lang="en-IN" sz="2000" dirty="0">
              <a:latin typeface="Baskerville Old Fac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1323439"/>
          </a:xfrm>
          <a:prstGeom prst="rect">
            <a:avLst/>
          </a:prstGeom>
          <a:noFill/>
        </p:spPr>
        <p:txBody>
          <a:bodyPr wrap="square" rtlCol="0">
            <a:spAutoFit/>
          </a:bodyPr>
          <a:lstStyle/>
          <a:p>
            <a:pPr lvl="0"/>
            <a:r>
              <a:rPr lang="en-US" sz="2000" dirty="0">
                <a:latin typeface="Baskerville Old Face" pitchFamily="18" charset="0"/>
              </a:rPr>
              <a:t>1)	</a:t>
            </a:r>
            <a:r>
              <a:rPr lang="en-US" sz="2000" dirty="0">
                <a:solidFill>
                  <a:srgbClr val="FF0000"/>
                </a:solidFill>
                <a:latin typeface="Baskerville Old Face" pitchFamily="18" charset="0"/>
              </a:rPr>
              <a:t>Descriptive Analytics</a:t>
            </a:r>
          </a:p>
          <a:p>
            <a:r>
              <a:rPr lang="en-US" sz="2000" dirty="0">
                <a:latin typeface="Baskerville Old Face" pitchFamily="18" charset="0"/>
              </a:rPr>
              <a:t>	Descriptive Analytics gives you information on what is happening. Let us 	see a particular Example</a:t>
            </a:r>
          </a:p>
          <a:p>
            <a:pPr marL="457200" lvl="0" indent="-457200"/>
            <a:endParaRPr lang="en-IN" sz="2000" dirty="0">
              <a:latin typeface="Baskerville Old Face"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412" y="2005735"/>
            <a:ext cx="5461176" cy="2109065"/>
          </a:xfrm>
          <a:prstGeom prst="rect">
            <a:avLst/>
          </a:prstGeom>
          <a:noFill/>
          <a:ln>
            <a:noFill/>
          </a:ln>
        </p:spPr>
      </p:pic>
      <p:sp>
        <p:nvSpPr>
          <p:cNvPr id="5" name="TextBox 4"/>
          <p:cNvSpPr txBox="1"/>
          <p:nvPr/>
        </p:nvSpPr>
        <p:spPr>
          <a:xfrm>
            <a:off x="533400" y="4419600"/>
            <a:ext cx="8077200" cy="2031325"/>
          </a:xfrm>
          <a:prstGeom prst="rect">
            <a:avLst/>
          </a:prstGeom>
          <a:noFill/>
        </p:spPr>
        <p:txBody>
          <a:bodyPr wrap="square" rtlCol="0">
            <a:spAutoFit/>
          </a:bodyPr>
          <a:lstStyle/>
          <a:p>
            <a:pPr algn="just"/>
            <a:r>
              <a:rPr lang="en-US" dirty="0">
                <a:latin typeface="Baskerville Old Face" pitchFamily="18" charset="0"/>
              </a:rPr>
              <a:t>This report gives us information about sales of ice cream x in different regions and its also compared these sales for years 2015 and 16.This is a typical descriptive analytics support which gives you information on what is happening to sales of this ice cream so this chart could infer that except for the region 2 the sales have increased from 2015 to 16 so this is the level of information one could obtain from descriptive analytics now that we know the sales have dropped in region 2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1323439"/>
          </a:xfrm>
          <a:prstGeom prst="rect">
            <a:avLst/>
          </a:prstGeom>
          <a:noFill/>
        </p:spPr>
        <p:txBody>
          <a:bodyPr wrap="square" rtlCol="0">
            <a:spAutoFit/>
          </a:bodyPr>
          <a:lstStyle/>
          <a:p>
            <a:pPr lvl="0"/>
            <a:r>
              <a:rPr lang="en-US" sz="2000" dirty="0">
                <a:solidFill>
                  <a:srgbClr val="FF0000"/>
                </a:solidFill>
                <a:latin typeface="Baskerville Old Face" pitchFamily="18" charset="0"/>
              </a:rPr>
              <a:t>2)	Diagnostic Analytics</a:t>
            </a:r>
          </a:p>
          <a:p>
            <a:pPr algn="just"/>
            <a:r>
              <a:rPr lang="en-US" sz="2000" dirty="0">
                <a:latin typeface="Baskerville Old Face" pitchFamily="18" charset="0"/>
              </a:rPr>
              <a:t>	Information on why is it happening . so our job is to deep dive into region 	2 and see what exactly is going wrong for us so this is a typical report for 	the market share of region 2 </a:t>
            </a:r>
          </a:p>
        </p:txBody>
      </p:sp>
      <p:sp>
        <p:nvSpPr>
          <p:cNvPr id="5" name="TextBox 4"/>
          <p:cNvSpPr txBox="1"/>
          <p:nvPr/>
        </p:nvSpPr>
        <p:spPr>
          <a:xfrm>
            <a:off x="609600" y="5105400"/>
            <a:ext cx="8077200" cy="1477328"/>
          </a:xfrm>
          <a:prstGeom prst="rect">
            <a:avLst/>
          </a:prstGeom>
          <a:noFill/>
        </p:spPr>
        <p:txBody>
          <a:bodyPr wrap="square" rtlCol="0">
            <a:spAutoFit/>
          </a:bodyPr>
          <a:lstStyle/>
          <a:p>
            <a:pPr algn="just"/>
            <a:r>
              <a:rPr lang="en-US" dirty="0">
                <a:latin typeface="Baskerville Old Face" pitchFamily="18" charset="0"/>
              </a:rPr>
              <a:t>From the graph , it is clear that the sales of ice cream brands x, y and z is dropped from 2015 to 2016 and it is because the local brand ice cream has come up in 2016.In the first step we found what is happening and here we found why it is happening. here we have diagnosed the reason of sales drop in region 2 </a:t>
            </a:r>
          </a:p>
          <a:p>
            <a:pPr algn="just"/>
            <a:endParaRPr lang="en-US" dirty="0">
              <a:latin typeface="Baskerville Old Face"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28800"/>
            <a:ext cx="5940425" cy="31934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4708981"/>
          </a:xfrm>
          <a:prstGeom prst="rect">
            <a:avLst/>
          </a:prstGeom>
          <a:noFill/>
        </p:spPr>
        <p:txBody>
          <a:bodyPr wrap="square" rtlCol="0">
            <a:spAutoFit/>
          </a:bodyPr>
          <a:lstStyle/>
          <a:p>
            <a:pPr lvl="0" algn="just"/>
            <a:r>
              <a:rPr lang="en-US" sz="2000" dirty="0">
                <a:solidFill>
                  <a:srgbClr val="FF0000"/>
                </a:solidFill>
                <a:latin typeface="Baskerville Old Face" pitchFamily="18" charset="0"/>
              </a:rPr>
              <a:t>2)	</a:t>
            </a:r>
            <a:r>
              <a:rPr lang="en-US" sz="2000" dirty="0">
                <a:solidFill>
                  <a:srgbClr val="FF0000"/>
                </a:solidFill>
              </a:rPr>
              <a:t> Predictive Analytics</a:t>
            </a:r>
          </a:p>
          <a:p>
            <a:pPr algn="just"/>
            <a:r>
              <a:rPr lang="en-US" sz="2000" dirty="0">
                <a:latin typeface="Baskerville Old Face" pitchFamily="18" charset="0"/>
              </a:rPr>
              <a:t>Once we identified the reason of happenings , then we can take measures to improve things </a:t>
            </a:r>
            <a:r>
              <a:rPr lang="en-US" sz="2000" dirty="0" err="1">
                <a:latin typeface="Baskerville Old Face" pitchFamily="18" charset="0"/>
              </a:rPr>
              <a:t>i.e</a:t>
            </a:r>
            <a:r>
              <a:rPr lang="en-US" sz="2000" dirty="0">
                <a:latin typeface="Baskerville Old Face" pitchFamily="18" charset="0"/>
              </a:rPr>
              <a:t> what should be done to make things happen correct. In our example, first we identified region 2 has less sales in 2016 next, we found the reason of why region 2 sales got down and now it is the time to find the solution to increase the sales and that is called predictive data analytics </a:t>
            </a:r>
          </a:p>
          <a:p>
            <a:pPr algn="just"/>
            <a:endParaRPr lang="en-US" sz="2000" dirty="0">
              <a:latin typeface="Baskerville Old Face" pitchFamily="18" charset="0"/>
            </a:endParaRPr>
          </a:p>
          <a:p>
            <a:pPr algn="just"/>
            <a:r>
              <a:rPr lang="en-US" sz="2000" dirty="0">
                <a:latin typeface="Baskerville Old Face" pitchFamily="18" charset="0"/>
              </a:rPr>
              <a:t>For this example what we can do is to build a regression for region 2 sales the different factors that would affect the sales of region 2 this would help us change the different factors say for example the advertisement expense or discount and see what would be the impact of the changes on sales so these are some things that u can do so using predictive analytics which essentially tells you what is likely to happen in future now we know that what had happened and why it had happened and our next job is to find what is likely to happen  </a:t>
            </a:r>
            <a:r>
              <a:rPr lang="en-US" sz="2000" dirty="0" err="1">
                <a:latin typeface="Baskerville Old Face" pitchFamily="18" charset="0"/>
              </a:rPr>
              <a:t>i.e</a:t>
            </a:r>
            <a:r>
              <a:rPr lang="en-US" sz="2000" dirty="0">
                <a:latin typeface="Baskerville Old Face" pitchFamily="18" charset="0"/>
              </a:rPr>
              <a:t> predictive analytics </a:t>
            </a:r>
          </a:p>
          <a:p>
            <a:endParaRPr lang="en-US" sz="20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724400"/>
            <a:ext cx="5940425" cy="20179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5016758"/>
          </a:xfrm>
          <a:prstGeom prst="rect">
            <a:avLst/>
          </a:prstGeom>
          <a:noFill/>
        </p:spPr>
        <p:txBody>
          <a:bodyPr wrap="square" rtlCol="0">
            <a:spAutoFit/>
          </a:bodyPr>
          <a:lstStyle/>
          <a:p>
            <a:pPr marL="457200" lvl="0" indent="-457200" algn="just">
              <a:buAutoNum type="arabicParenR" startAt="4"/>
            </a:pPr>
            <a:r>
              <a:rPr lang="en-US" sz="2000" dirty="0" err="1">
                <a:solidFill>
                  <a:srgbClr val="FF0000"/>
                </a:solidFill>
              </a:rPr>
              <a:t>Precriptive</a:t>
            </a:r>
            <a:r>
              <a:rPr lang="en-US" sz="2000" dirty="0">
                <a:solidFill>
                  <a:srgbClr val="FF0000"/>
                </a:solidFill>
              </a:rPr>
              <a:t> Analytics</a:t>
            </a:r>
          </a:p>
          <a:p>
            <a:pPr marL="457200" lvl="0" indent="-457200" algn="just">
              <a:buAutoNum type="arabicParenR" startAt="4"/>
            </a:pPr>
            <a:endParaRPr lang="en-US" sz="2000" dirty="0">
              <a:solidFill>
                <a:srgbClr val="FF0000"/>
              </a:solidFill>
            </a:endParaRPr>
          </a:p>
          <a:p>
            <a:pPr marL="914400" indent="-457200" algn="just">
              <a:lnSpc>
                <a:spcPct val="150000"/>
              </a:lnSpc>
              <a:buFont typeface="Wingdings" pitchFamily="2" charset="2"/>
              <a:buChar char="q"/>
            </a:pPr>
            <a:r>
              <a:rPr lang="en-US" sz="2000" dirty="0">
                <a:latin typeface="Baskerville Old Face" pitchFamily="18" charset="0"/>
              </a:rPr>
              <a:t>Our next step is to move to next topic </a:t>
            </a:r>
            <a:r>
              <a:rPr lang="en-US" sz="2000" dirty="0" err="1">
                <a:latin typeface="Baskerville Old Face" pitchFamily="18" charset="0"/>
              </a:rPr>
              <a:t>i</a:t>
            </a:r>
            <a:r>
              <a:rPr lang="en-US" sz="2000" dirty="0">
                <a:latin typeface="Baskerville Old Face" pitchFamily="18" charset="0"/>
              </a:rPr>
              <a:t>. e Prescriptive analysis there you suggest the best course of action to solve the problem.</a:t>
            </a:r>
          </a:p>
          <a:p>
            <a:pPr marL="914400" indent="-457200" algn="just">
              <a:lnSpc>
                <a:spcPct val="150000"/>
              </a:lnSpc>
              <a:buFont typeface="Wingdings" pitchFamily="2" charset="2"/>
              <a:buChar char="q"/>
            </a:pPr>
            <a:r>
              <a:rPr lang="en-US" sz="2000" dirty="0">
                <a:latin typeface="Baskerville Old Face" pitchFamily="18" charset="0"/>
              </a:rPr>
              <a:t>for this particular example we can give solutions like increase the advertising expense by 10% or give 5 % discount for two months </a:t>
            </a:r>
          </a:p>
          <a:p>
            <a:pPr marL="914400" indent="-457200" algn="just">
              <a:lnSpc>
                <a:spcPct val="150000"/>
              </a:lnSpc>
              <a:buFont typeface="Wingdings" pitchFamily="2" charset="2"/>
              <a:buChar char="q"/>
            </a:pPr>
            <a:r>
              <a:rPr lang="en-US" sz="2000" dirty="0">
                <a:latin typeface="Baskerville Old Face" pitchFamily="18" charset="0"/>
              </a:rPr>
              <a:t>if we are able to find out using the regression equation that these factors like advertising expense or discount has an impact on sales </a:t>
            </a:r>
          </a:p>
          <a:p>
            <a:pPr marL="914400" indent="-457200" algn="just">
              <a:lnSpc>
                <a:spcPct val="150000"/>
              </a:lnSpc>
              <a:buFont typeface="Wingdings" pitchFamily="2" charset="2"/>
              <a:buChar char="q"/>
            </a:pPr>
            <a:r>
              <a:rPr lang="en-US" sz="2000" dirty="0">
                <a:latin typeface="Baskerville Old Face" pitchFamily="18" charset="0"/>
              </a:rPr>
              <a:t>so these are the four different levels of business analytics . </a:t>
            </a:r>
          </a:p>
          <a:p>
            <a:pPr marL="914400" indent="-457200" algn="just">
              <a:lnSpc>
                <a:spcPct val="150000"/>
              </a:lnSpc>
              <a:buFont typeface="Wingdings" pitchFamily="2" charset="2"/>
              <a:buChar char="q"/>
            </a:pPr>
            <a:r>
              <a:rPr lang="en-US" sz="2000" dirty="0">
                <a:latin typeface="Baskerville Old Face" pitchFamily="18" charset="0"/>
              </a:rPr>
              <a:t>Now lets summarize what we have just seen </a:t>
            </a:r>
          </a:p>
          <a:p>
            <a:pPr marL="914400" indent="-457200" algn="just"/>
            <a:endParaRPr lang="en-US" sz="2000" dirty="0">
              <a:latin typeface="Baskerville Old Face" pitchFamily="18" charset="0"/>
            </a:endParaRPr>
          </a:p>
          <a:p>
            <a:pPr marL="457200" lvl="0" indent="-457200" algn="just"/>
            <a:endParaRPr lang="en-US" sz="20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8610599" cy="563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5109091"/>
          </a:xfrm>
          <a:prstGeom prst="rect">
            <a:avLst/>
          </a:prstGeom>
        </p:spPr>
        <p:txBody>
          <a:bodyPr wrap="square">
            <a:spAutoFit/>
          </a:bodyPr>
          <a:lstStyle/>
          <a:p>
            <a:pPr marL="342900" lvl="0" indent="-342900"/>
            <a:r>
              <a:rPr lang="en-IN" sz="2000" dirty="0">
                <a:latin typeface="Baskerville Old Face" pitchFamily="18" charset="0"/>
              </a:rPr>
              <a:t>5)	</a:t>
            </a:r>
            <a:r>
              <a:rPr lang="en-IN" sz="2000" dirty="0" err="1">
                <a:latin typeface="Baskerville Old Face" pitchFamily="18" charset="0"/>
              </a:rPr>
              <a:t>BigData</a:t>
            </a:r>
            <a:r>
              <a:rPr lang="en-IN" sz="2000" dirty="0">
                <a:latin typeface="Baskerville Old Face" pitchFamily="18" charset="0"/>
              </a:rPr>
              <a:t> Characteristics</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Volume</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Velocity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Variety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Veracity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Value</a:t>
            </a:r>
            <a:endParaRPr lang="en-US" sz="2000" dirty="0">
              <a:solidFill>
                <a:srgbClr val="FF0000"/>
              </a:solidFill>
              <a:latin typeface="Baskerville Old Face" pitchFamily="18" charset="0"/>
            </a:endParaRPr>
          </a:p>
          <a:p>
            <a:r>
              <a:rPr lang="en-US" dirty="0"/>
              <a:t> </a:t>
            </a:r>
          </a:p>
          <a:p>
            <a:pPr marL="914400" indent="-628650">
              <a:buFont typeface="Wingdings" pitchFamily="2" charset="2"/>
              <a:buChar char="q"/>
            </a:pPr>
            <a:r>
              <a:rPr lang="en-US" sz="2000" dirty="0">
                <a:latin typeface="Baskerville Old Face" pitchFamily="18" charset="0"/>
              </a:rPr>
              <a:t>For a dataset to be considered Big Data, it must possess one or more characteristics like volume, </a:t>
            </a:r>
            <a:r>
              <a:rPr lang="en-US" sz="2000" dirty="0" err="1">
                <a:latin typeface="Baskerville Old Face" pitchFamily="18" charset="0"/>
              </a:rPr>
              <a:t>velocity,variety,veracity</a:t>
            </a:r>
            <a:r>
              <a:rPr lang="en-US" sz="2000" dirty="0">
                <a:latin typeface="Baskerville Old Face" pitchFamily="18" charset="0"/>
              </a:rPr>
              <a:t> and value</a:t>
            </a:r>
          </a:p>
          <a:p>
            <a:pPr marL="914400" indent="-628650"/>
            <a:r>
              <a:rPr lang="en-US" sz="2000" dirty="0">
                <a:latin typeface="Baskerville Old Face" pitchFamily="18" charset="0"/>
              </a:rPr>
              <a:t>				(or)</a:t>
            </a:r>
          </a:p>
          <a:p>
            <a:pPr marL="914400" indent="-628650">
              <a:buFont typeface="Wingdings" pitchFamily="2" charset="2"/>
              <a:buChar char="q"/>
            </a:pPr>
            <a:r>
              <a:rPr lang="en-US" sz="2000" dirty="0">
                <a:latin typeface="Baskerville Old Face" pitchFamily="18" charset="0"/>
              </a:rPr>
              <a:t>We differentiate </a:t>
            </a:r>
            <a:r>
              <a:rPr lang="en-US" sz="2000" b="1" dirty="0">
                <a:latin typeface="Baskerville Old Face" pitchFamily="18" charset="0"/>
                <a:hlinkClick r:id="rId2"/>
              </a:rPr>
              <a:t>Big Data</a:t>
            </a:r>
            <a:r>
              <a:rPr lang="en-US" sz="2000" dirty="0">
                <a:latin typeface="Baskerville Old Face" pitchFamily="18" charset="0"/>
              </a:rPr>
              <a:t> from traditional data by one or more of the five V’s: Volume, </a:t>
            </a:r>
            <a:r>
              <a:rPr lang="en-US" sz="2000" dirty="0" err="1">
                <a:latin typeface="Baskerville Old Face" pitchFamily="18" charset="0"/>
              </a:rPr>
              <a:t>Velocity,Variety</a:t>
            </a:r>
            <a:r>
              <a:rPr lang="en-US" sz="2000" dirty="0">
                <a:latin typeface="Baskerville Old Face" pitchFamily="18" charset="0"/>
              </a:rPr>
              <a:t>, Veracity and value</a:t>
            </a:r>
          </a:p>
          <a:p>
            <a:pPr marL="914400" indent="-628650">
              <a:buFont typeface="Wingdings" pitchFamily="2" charset="2"/>
              <a:buChar char="q"/>
            </a:pPr>
            <a:endParaRPr lang="en-US" sz="1400" dirty="0">
              <a:latin typeface="Baskerville Old Face" pitchFamily="18" charset="0"/>
            </a:endParaRPr>
          </a:p>
          <a:p>
            <a:pPr marL="914400" indent="-628650">
              <a:buFont typeface="Wingdings" pitchFamily="2" charset="2"/>
              <a:buChar char="q"/>
            </a:pPr>
            <a:r>
              <a:rPr lang="en-US" dirty="0">
                <a:latin typeface="Baskerville Old Face" pitchFamily="18" charset="0"/>
              </a:rPr>
              <a:t>Five Big Data </a:t>
            </a:r>
            <a:r>
              <a:rPr lang="en-US" dirty="0" err="1">
                <a:latin typeface="Baskerville Old Face" pitchFamily="18" charset="0"/>
              </a:rPr>
              <a:t>Characeristics</a:t>
            </a:r>
            <a:r>
              <a:rPr lang="en-US" dirty="0">
                <a:latin typeface="Baskerville Old Face" pitchFamily="18" charset="0"/>
              </a:rPr>
              <a:t> that can be used to help differentiate data categorized as “Big” from other forms of data are </a:t>
            </a:r>
          </a:p>
          <a:p>
            <a:endParaRPr lang="en-US" dirty="0"/>
          </a:p>
          <a:p>
            <a:pPr marL="800100" lvl="1" indent="-342900"/>
            <a:endParaRPr lang="en-IN" sz="2000" dirty="0">
              <a:solidFill>
                <a:srgbClr val="FF0000"/>
              </a:solidFill>
              <a:latin typeface="Baskerville Old Face" pitchFamily="18" charset="0"/>
            </a:endParaRPr>
          </a:p>
        </p:txBody>
      </p:sp>
      <p:pic>
        <p:nvPicPr>
          <p:cNvPr id="7" name="Picture 6"/>
          <p:cNvPicPr/>
          <p:nvPr/>
        </p:nvPicPr>
        <p:blipFill>
          <a:blip r:embed="rId3" cstate="print"/>
          <a:srcRect/>
          <a:stretch>
            <a:fillRect/>
          </a:stretch>
        </p:blipFill>
        <p:spPr bwMode="auto">
          <a:xfrm>
            <a:off x="2667000" y="5181600"/>
            <a:ext cx="3270598" cy="13270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7171194"/>
          </a:xfrm>
          <a:prstGeom prst="rect">
            <a:avLst/>
          </a:prstGeom>
          <a:noFill/>
        </p:spPr>
        <p:txBody>
          <a:bodyPr wrap="square" rtlCol="0">
            <a:spAutoFit/>
          </a:bodyPr>
          <a:lstStyle/>
          <a:p>
            <a:pPr marL="342900" lvl="0" indent="-342900">
              <a:buFont typeface="+mj-lt"/>
              <a:buAutoNum type="arabicParenR"/>
            </a:pPr>
            <a:endParaRPr lang="en-IN" sz="2000" dirty="0">
              <a:latin typeface="Baskerville Old Face" pitchFamily="18" charset="0"/>
            </a:endParaRPr>
          </a:p>
          <a:p>
            <a:pPr marL="342900" lvl="0" indent="-342900" algn="ctr"/>
            <a:r>
              <a:rPr lang="en-IN" sz="2000" dirty="0">
                <a:latin typeface="Baskerville Old Face" pitchFamily="18" charset="0"/>
              </a:rPr>
              <a:t>UNIT - I</a:t>
            </a:r>
          </a:p>
          <a:p>
            <a:pPr marL="342900" lvl="0" indent="-342900">
              <a:buFont typeface="+mj-lt"/>
              <a:buAutoNum type="arabicParenR"/>
            </a:pPr>
            <a:r>
              <a:rPr lang="en-IN" sz="2000" dirty="0">
                <a:latin typeface="Baskerville Old Face" pitchFamily="18" charset="0"/>
              </a:rPr>
              <a:t>What is Big Data</a:t>
            </a:r>
          </a:p>
          <a:p>
            <a:pPr marL="342900" lvl="0" indent="-342900">
              <a:buFont typeface="+mj-lt"/>
              <a:buAutoNum type="arabicParenR"/>
            </a:pPr>
            <a:r>
              <a:rPr lang="en-IN" sz="2000" dirty="0">
                <a:latin typeface="Baskerville Old Face" pitchFamily="18" charset="0"/>
              </a:rPr>
              <a:t>Datasets</a:t>
            </a:r>
            <a:endParaRPr lang="en-US" sz="2000" dirty="0">
              <a:latin typeface="Baskerville Old Face" pitchFamily="18" charset="0"/>
            </a:endParaRPr>
          </a:p>
          <a:p>
            <a:pPr marL="342900" lvl="0" indent="-342900">
              <a:buFont typeface="+mj-lt"/>
              <a:buAutoNum type="arabicParenR"/>
            </a:pPr>
            <a:r>
              <a:rPr lang="en-IN" sz="2000" dirty="0" err="1">
                <a:latin typeface="Baskerville Old Face" pitchFamily="18" charset="0"/>
              </a:rPr>
              <a:t>DataAnalysis</a:t>
            </a:r>
            <a:endParaRPr lang="en-US" sz="2000" dirty="0">
              <a:latin typeface="Baskerville Old Face" pitchFamily="18" charset="0"/>
            </a:endParaRPr>
          </a:p>
          <a:p>
            <a:pPr marL="342900" lvl="0" indent="-342900">
              <a:buFont typeface="+mj-lt"/>
              <a:buAutoNum type="arabicParenR"/>
            </a:pPr>
            <a:r>
              <a:rPr lang="en-IN" sz="2000" dirty="0" err="1">
                <a:latin typeface="Baskerville Old Face" pitchFamily="18" charset="0"/>
              </a:rPr>
              <a:t>DataAnalytics</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Descriptive Analytics</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Diagnostics Analytics</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Predictive Analytics</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Prescriptive Analytics</a:t>
            </a:r>
            <a:endParaRPr lang="en-US" sz="2000" dirty="0">
              <a:solidFill>
                <a:srgbClr val="FF0000"/>
              </a:solidFill>
              <a:latin typeface="Baskerville Old Face" pitchFamily="18" charset="0"/>
            </a:endParaRPr>
          </a:p>
          <a:p>
            <a:pPr marL="342900" lvl="0" indent="-342900">
              <a:buFont typeface="+mj-lt"/>
              <a:buAutoNum type="arabicParenR"/>
            </a:pPr>
            <a:r>
              <a:rPr lang="en-IN" sz="2000" dirty="0" err="1">
                <a:latin typeface="Baskerville Old Face" pitchFamily="18" charset="0"/>
              </a:rPr>
              <a:t>BigData</a:t>
            </a:r>
            <a:r>
              <a:rPr lang="en-IN" sz="2000" dirty="0">
                <a:latin typeface="Baskerville Old Face" pitchFamily="18" charset="0"/>
              </a:rPr>
              <a:t> Characteristics</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Volume</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Velocity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Variety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Veracity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Value</a:t>
            </a:r>
            <a:endParaRPr lang="en-US" sz="2000" dirty="0">
              <a:solidFill>
                <a:srgbClr val="FF0000"/>
              </a:solidFill>
              <a:latin typeface="Baskerville Old Face" pitchFamily="18" charset="0"/>
            </a:endParaRPr>
          </a:p>
          <a:p>
            <a:pPr marL="342900" lvl="0" indent="-342900">
              <a:buFont typeface="+mj-lt"/>
              <a:buAutoNum type="arabicParenR"/>
            </a:pPr>
            <a:r>
              <a:rPr lang="en-IN" sz="2000" dirty="0">
                <a:latin typeface="Baskerville Old Face" pitchFamily="18" charset="0"/>
              </a:rPr>
              <a:t>Different types of Data</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Structured Data</a:t>
            </a:r>
            <a:endParaRPr lang="en-US" sz="2000" dirty="0">
              <a:solidFill>
                <a:srgbClr val="FF0000"/>
              </a:solidFill>
              <a:latin typeface="Baskerville Old Face" pitchFamily="18" charset="0"/>
            </a:endParaRPr>
          </a:p>
          <a:p>
            <a:pPr marL="800100" lvl="1" indent="-342900">
              <a:buFont typeface="+mj-lt"/>
              <a:buAutoNum type="arabicParenR"/>
            </a:pPr>
            <a:r>
              <a:rPr lang="en-IN" sz="2000" dirty="0" err="1">
                <a:solidFill>
                  <a:srgbClr val="FF0000"/>
                </a:solidFill>
                <a:latin typeface="Baskerville Old Face" pitchFamily="18" charset="0"/>
              </a:rPr>
              <a:t>UnStructuredData</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Semi-Structured Data</a:t>
            </a:r>
            <a:endParaRPr lang="en-US" sz="2000" dirty="0">
              <a:solidFill>
                <a:srgbClr val="FF0000"/>
              </a:solidFill>
              <a:latin typeface="Baskerville Old Face" pitchFamily="18" charset="0"/>
            </a:endParaRPr>
          </a:p>
          <a:p>
            <a:r>
              <a:rPr lang="en-US" sz="2000" dirty="0">
                <a:latin typeface="Baskerville Old Face" pitchFamily="18" charset="0"/>
              </a:rPr>
              <a:t> </a:t>
            </a:r>
          </a:p>
          <a:p>
            <a:r>
              <a:rPr lang="en-US" sz="2000" dirty="0">
                <a:latin typeface="Baskerville Old Face" pitchFamily="18" charset="0"/>
              </a:rPr>
              <a:t> </a:t>
            </a:r>
          </a:p>
          <a:p>
            <a:endParaRPr lang="en-US" sz="2000" dirty="0">
              <a:latin typeface="Baskerville Old Fac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3600986"/>
          </a:xfrm>
          <a:prstGeom prst="rect">
            <a:avLst/>
          </a:prstGeom>
        </p:spPr>
        <p:txBody>
          <a:bodyPr wrap="square">
            <a:spAutoFit/>
          </a:bodyPr>
          <a:lstStyle/>
          <a:p>
            <a:r>
              <a:rPr lang="en-US" sz="2800" b="1" dirty="0">
                <a:solidFill>
                  <a:srgbClr val="FF0000"/>
                </a:solidFill>
                <a:latin typeface="Baskerville Old Face" pitchFamily="18" charset="0"/>
              </a:rPr>
              <a:t>1)Volume</a:t>
            </a:r>
          </a:p>
          <a:p>
            <a:pPr marL="457200" indent="-457200">
              <a:buFont typeface="Wingdings" pitchFamily="2" charset="2"/>
              <a:buChar char="q"/>
            </a:pPr>
            <a:r>
              <a:rPr lang="en-US" sz="2000" dirty="0">
                <a:latin typeface="Baskerville Old Face" pitchFamily="18" charset="0"/>
              </a:rPr>
              <a:t>refers to the vast amounts of data generated every second.</a:t>
            </a:r>
          </a:p>
          <a:p>
            <a:pPr marL="457200" indent="-457200">
              <a:buFont typeface="Wingdings" pitchFamily="2" charset="2"/>
              <a:buChar char="q"/>
            </a:pPr>
            <a:r>
              <a:rPr lang="en-US" sz="2000" dirty="0">
                <a:latin typeface="Baskerville Old Face" pitchFamily="18" charset="0"/>
              </a:rPr>
              <a:t>we are not talking about Terabytes but </a:t>
            </a:r>
            <a:r>
              <a:rPr lang="en-US" sz="2000" dirty="0" err="1">
                <a:latin typeface="Baskerville Old Face" pitchFamily="18" charset="0"/>
              </a:rPr>
              <a:t>zettabytes</a:t>
            </a:r>
            <a:r>
              <a:rPr lang="en-US" sz="2000" dirty="0">
                <a:latin typeface="Baskerville Old Face" pitchFamily="18" charset="0"/>
              </a:rPr>
              <a:t>. </a:t>
            </a:r>
          </a:p>
          <a:p>
            <a:pPr marL="457200" indent="-457200">
              <a:buFont typeface="Wingdings" pitchFamily="2" charset="2"/>
              <a:buChar char="q"/>
            </a:pPr>
            <a:r>
              <a:rPr lang="en-US" sz="2000" dirty="0">
                <a:latin typeface="Baskerville Old Face" pitchFamily="18" charset="0"/>
              </a:rPr>
              <a:t>If we take all the data generated in the world between the beginning of time and 2008, the same amount of data will soon be generated every minute. </a:t>
            </a:r>
          </a:p>
          <a:p>
            <a:pPr marL="457200" indent="-457200">
              <a:buFont typeface="Wingdings" pitchFamily="2" charset="2"/>
              <a:buChar char="q"/>
            </a:pPr>
            <a:r>
              <a:rPr lang="en-US" sz="2000" dirty="0">
                <a:latin typeface="Baskerville Old Face" pitchFamily="18" charset="0"/>
              </a:rPr>
              <a:t>This makes most data sets too large to store and </a:t>
            </a:r>
            <a:r>
              <a:rPr lang="en-US" sz="2000" dirty="0" err="1">
                <a:latin typeface="Baskerville Old Face" pitchFamily="18" charset="0"/>
              </a:rPr>
              <a:t>analyse</a:t>
            </a:r>
            <a:r>
              <a:rPr lang="en-US" sz="2000" dirty="0">
                <a:latin typeface="Baskerville Old Face" pitchFamily="18" charset="0"/>
              </a:rPr>
              <a:t> using Traditional database technology.</a:t>
            </a:r>
          </a:p>
          <a:p>
            <a:pPr marL="457200" indent="-457200">
              <a:buFont typeface="Wingdings" pitchFamily="2" charset="2"/>
              <a:buChar char="q"/>
            </a:pPr>
            <a:r>
              <a:rPr lang="en-US" sz="2000" b="1" dirty="0">
                <a:latin typeface="Baskerville Old Face" pitchFamily="18" charset="0"/>
              </a:rPr>
              <a:t>Example:</a:t>
            </a:r>
            <a:r>
              <a:rPr lang="en-US" sz="2000" dirty="0">
                <a:latin typeface="Baskerville Old Face" pitchFamily="18" charset="0"/>
              </a:rPr>
              <a:t> Amazon handles 15 million customer click stream user data per day to recommend products.</a:t>
            </a:r>
          </a:p>
          <a:p>
            <a:endParaRPr lang="en-US" sz="2000" dirty="0">
              <a:solidFill>
                <a:srgbClr val="FF0000"/>
              </a:solidFill>
              <a:latin typeface="Baskerville Old Face" pitchFamily="18" charset="0"/>
            </a:endParaRPr>
          </a:p>
          <a:p>
            <a:pPr marL="800100" lvl="1" indent="-342900"/>
            <a:endParaRPr lang="en-IN" sz="2000" dirty="0">
              <a:solidFill>
                <a:srgbClr val="FF0000"/>
              </a:solidFill>
              <a:latin typeface="Baskerville Old Face" pitchFamily="18" charset="0"/>
            </a:endParaRPr>
          </a:p>
        </p:txBody>
      </p:sp>
      <p:pic>
        <p:nvPicPr>
          <p:cNvPr id="4" name="Picture 3" descr="Example for Big Data - Amaz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971800"/>
            <a:ext cx="2855595" cy="1709530"/>
          </a:xfrm>
          <a:prstGeom prst="rect">
            <a:avLst/>
          </a:prstGeom>
          <a:noFill/>
          <a:ln>
            <a:noFill/>
          </a:ln>
        </p:spPr>
      </p:pic>
      <p:sp>
        <p:nvSpPr>
          <p:cNvPr id="32769" name="Rectangle 1"/>
          <p:cNvSpPr>
            <a:spLocks noChangeArrowheads="1"/>
          </p:cNvSpPr>
          <p:nvPr/>
        </p:nvSpPr>
        <p:spPr bwMode="auto">
          <a:xfrm>
            <a:off x="304800" y="4896534"/>
            <a:ext cx="83058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4500" algn="l"/>
              </a:tabLst>
            </a:pPr>
            <a:r>
              <a:rPr kumimoji="0" lang="en-US" sz="2000" b="0" i="0" u="none" strike="noStrike" cap="none" normalizeH="0" baseline="0" dirty="0">
                <a:ln>
                  <a:noFill/>
                </a:ln>
                <a:solidFill>
                  <a:schemeClr val="tx1"/>
                </a:solidFill>
                <a:effectLst/>
                <a:latin typeface="Baskerville Old Face" pitchFamily="18" charset="0"/>
                <a:ea typeface="Arial" pitchFamily="34" charset="0"/>
                <a:cs typeface="Times New Roman" pitchFamily="18" charset="0"/>
              </a:rPr>
              <a:t>Typical data sources that are responsible for generating high data volumes can include:</a:t>
            </a:r>
            <a:endParaRPr kumimoji="0" lang="en-US" sz="20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en-US" sz="2000" b="0" i="0" u="none" strike="noStrike" cap="none" normalizeH="0" baseline="0" dirty="0">
                <a:ln>
                  <a:noFill/>
                </a:ln>
                <a:solidFill>
                  <a:schemeClr val="tx1"/>
                </a:solidFill>
                <a:effectLst/>
                <a:latin typeface="Baskerville Old Face" pitchFamily="18" charset="0"/>
                <a:ea typeface="Arial" pitchFamily="34" charset="0"/>
                <a:cs typeface="Times New Roman" pitchFamily="18" charset="0"/>
              </a:rPr>
              <a:t>online transactions, such as point-of-sale and banking</a:t>
            </a:r>
            <a:endParaRPr kumimoji="0" lang="en-US" sz="20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en-US" sz="2000" b="0" i="0" u="none" strike="noStrike" cap="none" normalizeH="0" baseline="0" dirty="0">
                <a:ln>
                  <a:noFill/>
                </a:ln>
                <a:solidFill>
                  <a:schemeClr val="tx1"/>
                </a:solidFill>
                <a:effectLst/>
                <a:latin typeface="Baskerville Old Face" pitchFamily="18" charset="0"/>
                <a:ea typeface="Arial" pitchFamily="34" charset="0"/>
                <a:cs typeface="Times New Roman" pitchFamily="18" charset="0"/>
              </a:rPr>
              <a:t>sensors, such as GPS sensors, RFIDs, smart meters and </a:t>
            </a:r>
            <a:r>
              <a:rPr kumimoji="0" lang="en-US" sz="2000" b="0" i="0" u="none" strike="noStrike" cap="none" normalizeH="0" baseline="0" dirty="0" err="1">
                <a:ln>
                  <a:noFill/>
                </a:ln>
                <a:solidFill>
                  <a:schemeClr val="tx1"/>
                </a:solidFill>
                <a:effectLst/>
                <a:latin typeface="Baskerville Old Face" pitchFamily="18" charset="0"/>
                <a:ea typeface="Arial" pitchFamily="34" charset="0"/>
                <a:cs typeface="Times New Roman" pitchFamily="18" charset="0"/>
              </a:rPr>
              <a:t>telematics</a:t>
            </a:r>
            <a:endParaRPr kumimoji="0" lang="en-US" sz="20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4500" algn="l"/>
              </a:tabLst>
            </a:pPr>
            <a:r>
              <a:rPr kumimoji="0" lang="en-US" sz="2000" b="0" i="0" u="none" strike="noStrike" cap="none" normalizeH="0" baseline="0" dirty="0">
                <a:ln>
                  <a:noFill/>
                </a:ln>
                <a:solidFill>
                  <a:schemeClr val="tx1"/>
                </a:solidFill>
                <a:effectLst/>
                <a:latin typeface="Baskerville Old Face" pitchFamily="18" charset="0"/>
                <a:ea typeface="Arial" pitchFamily="34" charset="0"/>
                <a:cs typeface="Times New Roman" pitchFamily="18" charset="0"/>
              </a:rPr>
              <a:t>   social media, such as </a:t>
            </a:r>
            <a:r>
              <a:rPr kumimoji="0" lang="en-US" sz="2000" b="0" i="0" u="none" strike="noStrike" cap="none" normalizeH="0" baseline="0" dirty="0" err="1">
                <a:ln>
                  <a:noFill/>
                </a:ln>
                <a:solidFill>
                  <a:schemeClr val="tx1"/>
                </a:solidFill>
                <a:effectLst/>
                <a:latin typeface="Baskerville Old Face" pitchFamily="18" charset="0"/>
                <a:ea typeface="Arial" pitchFamily="34" charset="0"/>
                <a:cs typeface="Times New Roman" pitchFamily="18" charset="0"/>
              </a:rPr>
              <a:t>Facebook</a:t>
            </a:r>
            <a:r>
              <a:rPr kumimoji="0" lang="en-US" sz="2000" b="0" i="0" u="none" strike="noStrike" cap="none" normalizeH="0" baseline="0" dirty="0">
                <a:ln>
                  <a:noFill/>
                </a:ln>
                <a:solidFill>
                  <a:schemeClr val="tx1"/>
                </a:solidFill>
                <a:effectLst/>
                <a:latin typeface="Baskerville Old Face" pitchFamily="18" charset="0"/>
                <a:ea typeface="Arial" pitchFamily="34" charset="0"/>
                <a:cs typeface="Times New Roman" pitchFamily="18" charset="0"/>
              </a:rPr>
              <a:t> and Twitter</a:t>
            </a:r>
            <a:endParaRPr kumimoji="0" lang="en-US" sz="20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45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2677656"/>
          </a:xfrm>
          <a:prstGeom prst="rect">
            <a:avLst/>
          </a:prstGeom>
        </p:spPr>
        <p:txBody>
          <a:bodyPr wrap="square">
            <a:spAutoFit/>
          </a:bodyPr>
          <a:lstStyle/>
          <a:p>
            <a:r>
              <a:rPr lang="en-US" sz="2800" dirty="0">
                <a:solidFill>
                  <a:srgbClr val="FF0000"/>
                </a:solidFill>
                <a:latin typeface="Baskerville Old Face" pitchFamily="18" charset="0"/>
              </a:rPr>
              <a:t>2) Velocity:</a:t>
            </a:r>
          </a:p>
          <a:p>
            <a:pPr marL="914400" indent="-457200">
              <a:buFont typeface="Wingdings" pitchFamily="2" charset="2"/>
              <a:buChar char="q"/>
            </a:pPr>
            <a:r>
              <a:rPr lang="en-US" sz="2000" dirty="0">
                <a:latin typeface="Baskerville Old Face" pitchFamily="18" charset="0"/>
              </a:rPr>
              <a:t>Refers to the speed at which new data is generated and the speed at which data moves around. Just think of social media messages going viral in seconds</a:t>
            </a:r>
          </a:p>
          <a:p>
            <a:r>
              <a:rPr lang="en-US" sz="2000" dirty="0">
                <a:latin typeface="Baskerville Old Face" pitchFamily="18" charset="0"/>
              </a:rPr>
              <a:t>.</a:t>
            </a:r>
          </a:p>
          <a:p>
            <a:endParaRPr lang="en-US" sz="2000" dirty="0">
              <a:latin typeface="Baskerville Old Face" pitchFamily="18" charset="0"/>
            </a:endParaRPr>
          </a:p>
          <a:p>
            <a:endParaRPr lang="en-US" sz="2000" dirty="0">
              <a:solidFill>
                <a:srgbClr val="FF0000"/>
              </a:solidFill>
              <a:latin typeface="Baskerville Old Face" pitchFamily="18" charset="0"/>
            </a:endParaRPr>
          </a:p>
          <a:p>
            <a:pPr marL="800100" lvl="1" indent="-342900"/>
            <a:endParaRPr lang="en-IN" sz="2000" dirty="0">
              <a:solidFill>
                <a:srgbClr val="FF0000"/>
              </a:solidFill>
              <a:latin typeface="Baskerville Old Face" pitchFamily="18" charset="0"/>
            </a:endParaRPr>
          </a:p>
        </p:txBody>
      </p:sp>
      <p:pic>
        <p:nvPicPr>
          <p:cNvPr id="6" name="Picture 5" descr="Youtube - Example for Big Data">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9425" y="1371600"/>
            <a:ext cx="1901825" cy="1368425"/>
          </a:xfrm>
          <a:prstGeom prst="rect">
            <a:avLst/>
          </a:prstGeom>
          <a:noFill/>
          <a:ln>
            <a:noFill/>
          </a:ln>
        </p:spPr>
      </p:pic>
      <p:sp>
        <p:nvSpPr>
          <p:cNvPr id="31745" name="Rectangle 1"/>
          <p:cNvSpPr>
            <a:spLocks noChangeArrowheads="1"/>
          </p:cNvSpPr>
          <p:nvPr/>
        </p:nvSpPr>
        <p:spPr bwMode="auto">
          <a:xfrm>
            <a:off x="228600" y="2768769"/>
            <a:ext cx="8077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Example:</a:t>
            </a:r>
            <a:r>
              <a:rPr kumimoji="0" lang="en-US"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 72 hours of video are uploaded to YouTube every minute this is the velocity. Extremely high velocity of data is another major characteristic of big data.</a:t>
            </a:r>
            <a:endParaRPr kumimoji="0" lang="en-US" sz="2000" b="0" i="0" u="none" strike="noStrike" cap="none" normalizeH="0" baseline="0" dirty="0">
              <a:ln>
                <a:noFill/>
              </a:ln>
              <a:solidFill>
                <a:schemeClr val="tx1"/>
              </a:solidFill>
              <a:effectLst/>
              <a:latin typeface="Baskerville Old Face" pitchFamily="18" charset="0"/>
              <a:cs typeface="Arial" pitchFamily="34" charset="0"/>
            </a:endParaRPr>
          </a:p>
        </p:txBody>
      </p:sp>
      <p:pic>
        <p:nvPicPr>
          <p:cNvPr id="7" name="Picture 6"/>
          <p:cNvPicPr/>
          <p:nvPr/>
        </p:nvPicPr>
        <p:blipFill>
          <a:blip r:embed="rId4" cstate="print">
            <a:clrChange>
              <a:clrFrom>
                <a:srgbClr val="FFFFFF"/>
              </a:clrFrom>
              <a:clrTo>
                <a:srgbClr val="FFFFFF">
                  <a:alpha val="0"/>
                </a:srgbClr>
              </a:clrTo>
            </a:clrChange>
          </a:blip>
          <a:srcRect/>
          <a:stretch>
            <a:fillRect/>
          </a:stretch>
        </p:blipFill>
        <p:spPr bwMode="auto">
          <a:xfrm>
            <a:off x="2819400" y="3657600"/>
            <a:ext cx="2999279" cy="280793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4216539"/>
          </a:xfrm>
          <a:prstGeom prst="rect">
            <a:avLst/>
          </a:prstGeom>
        </p:spPr>
        <p:txBody>
          <a:bodyPr wrap="square">
            <a:spAutoFit/>
          </a:bodyPr>
          <a:lstStyle/>
          <a:p>
            <a:r>
              <a:rPr lang="en-US" sz="2800" dirty="0">
                <a:solidFill>
                  <a:srgbClr val="FF0000"/>
                </a:solidFill>
                <a:latin typeface="Baskerville Old Face" pitchFamily="18" charset="0"/>
              </a:rPr>
              <a:t>3) Variety </a:t>
            </a:r>
          </a:p>
          <a:p>
            <a:pPr marL="914400" indent="-514350">
              <a:buFont typeface="Wingdings" pitchFamily="2" charset="2"/>
              <a:buChar char="q"/>
            </a:pPr>
            <a:r>
              <a:rPr lang="en-US" sz="2000" dirty="0">
                <a:latin typeface="Baskerville Old Face" pitchFamily="18" charset="0"/>
              </a:rPr>
              <a:t>Refers to the different types of data generated from different sources. </a:t>
            </a:r>
          </a:p>
          <a:p>
            <a:pPr marL="914400" indent="-514350">
              <a:buFont typeface="Wingdings" pitchFamily="2" charset="2"/>
              <a:buChar char="q"/>
            </a:pPr>
            <a:r>
              <a:rPr lang="en-US" sz="2000" dirty="0">
                <a:latin typeface="Baskerville Old Face" pitchFamily="18" charset="0"/>
              </a:rPr>
              <a:t>It can be structured, semi-structured or unstructured.eg: data generated by sensors, electronic devices, social media etc..</a:t>
            </a:r>
          </a:p>
          <a:p>
            <a:pPr marL="914400" indent="-514350">
              <a:buFont typeface="Wingdings" pitchFamily="2" charset="2"/>
              <a:buChar char="q"/>
            </a:pPr>
            <a:r>
              <a:rPr lang="en-US" sz="2000" dirty="0">
                <a:latin typeface="Baskerville Old Face" pitchFamily="18" charset="0"/>
              </a:rPr>
              <a:t> In the past we only focused on structured data that neatly fitted into tables or relational databases, such as financial data.</a:t>
            </a:r>
          </a:p>
          <a:p>
            <a:pPr marL="914400" indent="-514350">
              <a:buFont typeface="Wingdings" pitchFamily="2" charset="2"/>
              <a:buChar char="q"/>
            </a:pPr>
            <a:r>
              <a:rPr lang="en-US" sz="2000" dirty="0">
                <a:latin typeface="Baskerville Old Face" pitchFamily="18" charset="0"/>
              </a:rPr>
              <a:t>It can be structured, semi-structured or unstructured.</a:t>
            </a:r>
          </a:p>
          <a:p>
            <a:endParaRPr lang="en-US" sz="2000" dirty="0"/>
          </a:p>
          <a:p>
            <a:endParaRPr lang="en-US" sz="2000" dirty="0"/>
          </a:p>
          <a:p>
            <a:endParaRPr lang="en-US" sz="2000" dirty="0"/>
          </a:p>
          <a:p>
            <a:endParaRPr lang="en-US" sz="2000" dirty="0"/>
          </a:p>
          <a:p>
            <a:endParaRPr lang="en-US" sz="2000" dirty="0">
              <a:solidFill>
                <a:srgbClr val="FF0000"/>
              </a:solidFill>
              <a:latin typeface="Baskerville Old Face" pitchFamily="18" charset="0"/>
            </a:endParaRPr>
          </a:p>
          <a:p>
            <a:pPr marL="800100" lvl="1" indent="-342900"/>
            <a:endParaRPr lang="en-IN" sz="2000" dirty="0">
              <a:solidFill>
                <a:srgbClr val="FF0000"/>
              </a:solidFill>
              <a:latin typeface="Baskerville Old Fac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4647426"/>
          </a:xfrm>
          <a:prstGeom prst="rect">
            <a:avLst/>
          </a:prstGeom>
        </p:spPr>
        <p:txBody>
          <a:bodyPr wrap="square">
            <a:spAutoFit/>
          </a:bodyPr>
          <a:lstStyle/>
          <a:p>
            <a:endParaRPr lang="en-US" sz="2000" dirty="0"/>
          </a:p>
          <a:p>
            <a:pPr marL="457200" indent="-457200">
              <a:buAutoNum type="arabicParenR" startAt="4"/>
            </a:pPr>
            <a:r>
              <a:rPr lang="en-US" sz="2800" b="1" dirty="0">
                <a:solidFill>
                  <a:srgbClr val="FF0000"/>
                </a:solidFill>
                <a:latin typeface="Baskerville Old Face" pitchFamily="18" charset="0"/>
              </a:rPr>
              <a:t>Veracity </a:t>
            </a:r>
          </a:p>
          <a:p>
            <a:pPr marL="457200">
              <a:buFont typeface="Wingdings" pitchFamily="2" charset="2"/>
              <a:buChar char="q"/>
            </a:pPr>
            <a:r>
              <a:rPr lang="en-US" sz="2000" dirty="0">
                <a:latin typeface="Baskerville Old Face" pitchFamily="18" charset="0"/>
              </a:rPr>
              <a:t>	Data should be accurate and reliable . Veracity refers to the quality or 	fidelity of    data</a:t>
            </a:r>
          </a:p>
          <a:p>
            <a:pPr marL="457200" indent="-457200"/>
            <a:r>
              <a:rPr lang="en-US" sz="2800" b="1" dirty="0">
                <a:solidFill>
                  <a:srgbClr val="FF0000"/>
                </a:solidFill>
                <a:latin typeface="Baskerville Old Face" pitchFamily="18" charset="0"/>
              </a:rPr>
              <a:t>5)	Value</a:t>
            </a:r>
          </a:p>
          <a:p>
            <a:pPr marL="914400" indent="-457200" algn="just">
              <a:buFont typeface="Wingdings" pitchFamily="2" charset="2"/>
              <a:buChar char="q"/>
            </a:pPr>
            <a:r>
              <a:rPr lang="en-US" sz="2000" dirty="0">
                <a:latin typeface="Baskerville Old Face" pitchFamily="18" charset="0"/>
              </a:rPr>
              <a:t>Value is defined as the usefulness of data for an enterprise. The value characteristic is intuitively related to the veracity characteristic in that the higher the data fidelity, the more value it holds for the business. </a:t>
            </a:r>
          </a:p>
          <a:p>
            <a:pPr marL="457200" indent="-457200"/>
            <a:endParaRPr lang="en-US" sz="2000" dirty="0">
              <a:latin typeface="Baskerville Old Face" pitchFamily="18" charset="0"/>
            </a:endParaRPr>
          </a:p>
          <a:p>
            <a:endParaRPr lang="en-US" sz="2000" dirty="0"/>
          </a:p>
          <a:p>
            <a:endParaRPr lang="en-US" sz="2000" dirty="0"/>
          </a:p>
          <a:p>
            <a:endParaRPr lang="en-US" sz="2000" dirty="0"/>
          </a:p>
          <a:p>
            <a:endParaRPr lang="en-US" sz="2000" dirty="0">
              <a:solidFill>
                <a:srgbClr val="FF0000"/>
              </a:solidFill>
              <a:latin typeface="Baskerville Old Face" pitchFamily="18" charset="0"/>
            </a:endParaRPr>
          </a:p>
          <a:p>
            <a:pPr marL="800100" lvl="1" indent="-342900"/>
            <a:endParaRPr lang="en-IN" sz="2000" dirty="0">
              <a:solidFill>
                <a:srgbClr val="FF0000"/>
              </a:solidFill>
              <a:latin typeface="Baskerville Old Face"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2357438" y="3200400"/>
            <a:ext cx="4429125" cy="304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458200" cy="2985433"/>
          </a:xfrm>
          <a:prstGeom prst="rect">
            <a:avLst/>
          </a:prstGeom>
          <a:noFill/>
        </p:spPr>
        <p:txBody>
          <a:bodyPr wrap="square" rtlCol="0">
            <a:spAutoFit/>
          </a:bodyPr>
          <a:lstStyle/>
          <a:p>
            <a:pPr marL="342900" indent="-342900">
              <a:buAutoNum type="arabicParenR" startAt="6"/>
            </a:pPr>
            <a:r>
              <a:rPr lang="en-US" sz="2800" dirty="0">
                <a:latin typeface="Baskerville Old Face" pitchFamily="18" charset="0"/>
              </a:rPr>
              <a:t>Types of Data</a:t>
            </a:r>
          </a:p>
          <a:p>
            <a:pPr marL="342900" indent="-342900"/>
            <a:r>
              <a:rPr lang="en-US" sz="2000" dirty="0">
                <a:latin typeface="Baskerville Old Face" pitchFamily="18" charset="0"/>
              </a:rPr>
              <a:t>	1)	</a:t>
            </a:r>
            <a:r>
              <a:rPr lang="en-US" sz="2000" b="1" dirty="0">
                <a:solidFill>
                  <a:srgbClr val="FF0000"/>
                </a:solidFill>
                <a:latin typeface="Baskerville Old Face" pitchFamily="18" charset="0"/>
              </a:rPr>
              <a:t>Structured Data</a:t>
            </a:r>
          </a:p>
          <a:p>
            <a:pPr marL="342900" indent="-342900"/>
            <a:r>
              <a:rPr lang="en-US" sz="2000" b="1" dirty="0">
                <a:solidFill>
                  <a:srgbClr val="FF0000"/>
                </a:solidFill>
                <a:latin typeface="Baskerville Old Face" pitchFamily="18" charset="0"/>
              </a:rPr>
              <a:t>	2)	Semi-structured Data</a:t>
            </a:r>
          </a:p>
          <a:p>
            <a:pPr marL="342900" indent="-342900"/>
            <a:r>
              <a:rPr lang="en-US" sz="2000" b="1" dirty="0">
                <a:solidFill>
                  <a:srgbClr val="FF0000"/>
                </a:solidFill>
                <a:latin typeface="Baskerville Old Face" pitchFamily="18" charset="0"/>
              </a:rPr>
              <a:t>	3)	Unstructured Data</a:t>
            </a:r>
          </a:p>
          <a:p>
            <a:pPr marL="342900" indent="-342900"/>
            <a:endParaRPr lang="en-US" sz="2000" b="1" dirty="0">
              <a:solidFill>
                <a:srgbClr val="FF0000"/>
              </a:solidFill>
              <a:latin typeface="Baskerville Old Face" pitchFamily="18" charset="0"/>
            </a:endParaRPr>
          </a:p>
          <a:p>
            <a:pPr marL="457200" indent="-457200">
              <a:buAutoNum type="arabicParenR"/>
            </a:pPr>
            <a:r>
              <a:rPr lang="en-US" sz="2000" dirty="0">
                <a:latin typeface="Baskerville Old Face" pitchFamily="18" charset="0"/>
              </a:rPr>
              <a:t>Structured Data : data that has both Data Model and schema, </a:t>
            </a:r>
            <a:r>
              <a:rPr lang="en-US" sz="2000" dirty="0" err="1">
                <a:latin typeface="Baskerville Old Face" pitchFamily="18" charset="0"/>
              </a:rPr>
              <a:t>eg</a:t>
            </a:r>
            <a:r>
              <a:rPr lang="en-US" sz="2000" dirty="0">
                <a:latin typeface="Baskerville Old Face" pitchFamily="18" charset="0"/>
              </a:rPr>
              <a:t> : oracle Data</a:t>
            </a:r>
          </a:p>
          <a:p>
            <a:pPr marL="457200" indent="-457200">
              <a:buAutoNum type="arabicParenR"/>
            </a:pPr>
            <a:r>
              <a:rPr lang="en-US" sz="2000" dirty="0">
                <a:latin typeface="Baskerville Old Face" pitchFamily="18" charset="0"/>
              </a:rPr>
              <a:t>Semi-Structured : data that has only schema, </a:t>
            </a:r>
            <a:r>
              <a:rPr lang="en-US" sz="2000" dirty="0" err="1">
                <a:latin typeface="Baskerville Old Face" pitchFamily="18" charset="0"/>
              </a:rPr>
              <a:t>eg</a:t>
            </a:r>
            <a:r>
              <a:rPr lang="en-US" sz="2000" dirty="0">
                <a:latin typeface="Baskerville Old Face" pitchFamily="18" charset="0"/>
              </a:rPr>
              <a:t> : XML data</a:t>
            </a:r>
          </a:p>
          <a:p>
            <a:pPr marL="457200" indent="-457200">
              <a:buAutoNum type="arabicParenR"/>
            </a:pPr>
            <a:r>
              <a:rPr lang="en-US" sz="2000" dirty="0">
                <a:latin typeface="Baskerville Old Face" pitchFamily="18" charset="0"/>
              </a:rPr>
              <a:t>Unstructured : Data that doesn’t have Data Model and </a:t>
            </a:r>
            <a:r>
              <a:rPr lang="en-US" sz="2000" dirty="0" err="1">
                <a:latin typeface="Baskerville Old Face" pitchFamily="18" charset="0"/>
              </a:rPr>
              <a:t>schema,eg</a:t>
            </a:r>
            <a:r>
              <a:rPr lang="en-US" sz="2000" dirty="0">
                <a:latin typeface="Baskerville Old Face" pitchFamily="18" charset="0"/>
              </a:rPr>
              <a:t>: </a:t>
            </a:r>
            <a:r>
              <a:rPr lang="en-US" sz="2000" dirty="0" err="1">
                <a:latin typeface="Baskerville Old Face" pitchFamily="18" charset="0"/>
              </a:rPr>
              <a:t>facebook</a:t>
            </a:r>
            <a:r>
              <a:rPr lang="en-US" sz="2000" dirty="0">
                <a:latin typeface="Baskerville Old Face" pitchFamily="18" charset="0"/>
              </a:rPr>
              <a:t> data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4000" y="1301750"/>
            <a:ext cx="8634413" cy="4718050"/>
          </a:xfrm>
          <a:prstGeom prst="rect">
            <a:avLst/>
          </a:prstGeom>
          <a:noFill/>
          <a:ln w="9525">
            <a:noFill/>
            <a:miter lim="800000"/>
            <a:headEnd/>
            <a:tailEnd/>
          </a:ln>
          <a:effectLst/>
        </p:spPr>
      </p:pic>
      <p:sp>
        <p:nvSpPr>
          <p:cNvPr id="3" name="TextBox 2"/>
          <p:cNvSpPr txBox="1"/>
          <p:nvPr/>
        </p:nvSpPr>
        <p:spPr>
          <a:xfrm>
            <a:off x="7620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solidFill>
                  <a:srgbClr val="0000FF"/>
                </a:solidFill>
                <a:latin typeface="Algerian" pitchFamily="82" charset="0"/>
              </a:rPr>
              <a:t>EVOLUTION OF TECHNOLOGY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0600" y="1371600"/>
            <a:ext cx="7010401" cy="3124200"/>
          </a:xfrm>
          <a:prstGeom prst="rect">
            <a:avLst/>
          </a:prstGeom>
          <a:noFill/>
          <a:ln w="9525">
            <a:noFill/>
            <a:miter lim="800000"/>
            <a:headEnd/>
            <a:tailEnd/>
          </a:ln>
          <a:effectLst/>
        </p:spPr>
      </p:pic>
      <p:sp>
        <p:nvSpPr>
          <p:cNvPr id="5" name="TextBox 4"/>
          <p:cNvSpPr txBox="1"/>
          <p:nvPr/>
        </p:nvSpPr>
        <p:spPr>
          <a:xfrm>
            <a:off x="9144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solidFill>
                  <a:srgbClr val="0000FF"/>
                </a:solidFill>
                <a:latin typeface="Algerian" pitchFamily="82" charset="0"/>
              </a:rPr>
              <a:t>IOT</a:t>
            </a:r>
          </a:p>
        </p:txBody>
      </p:sp>
      <p:sp>
        <p:nvSpPr>
          <p:cNvPr id="6" name="TextBox 5"/>
          <p:cNvSpPr txBox="1"/>
          <p:nvPr/>
        </p:nvSpPr>
        <p:spPr>
          <a:xfrm>
            <a:off x="838200" y="4800600"/>
            <a:ext cx="73152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a:latin typeface="Century Schoolbook" pitchFamily="18" charset="0"/>
              </a:rPr>
              <a:t>The </a:t>
            </a:r>
            <a:r>
              <a:rPr lang="en-US" b="1" dirty="0">
                <a:latin typeface="Century Schoolbook" pitchFamily="18" charset="0"/>
              </a:rPr>
              <a:t>Internet of Things</a:t>
            </a:r>
            <a:r>
              <a:rPr lang="en-US" dirty="0">
                <a:latin typeface="Century Schoolbook" pitchFamily="18" charset="0"/>
              </a:rPr>
              <a:t> (</a:t>
            </a:r>
            <a:r>
              <a:rPr lang="en-US" b="1" dirty="0" err="1">
                <a:latin typeface="Century Schoolbook" pitchFamily="18" charset="0"/>
              </a:rPr>
              <a:t>IoT</a:t>
            </a:r>
            <a:r>
              <a:rPr lang="en-US" dirty="0">
                <a:latin typeface="Century Schoolbook" pitchFamily="18" charset="0"/>
              </a:rPr>
              <a:t>) is a system of interrelated computing devices, mechanical and digital machines, objects, animals or people that are provided with unique identifiers (UIDs) and the ability to transfer data over a network without requiring human-to-human or human-to-computer interaction.</a:t>
            </a:r>
            <a:r>
              <a:rPr lang="en-US" baseline="30000" dirty="0">
                <a:latin typeface="Century Schoolbook" pitchFamily="18" charset="0"/>
                <a:hlinkClick r:id="rId3"/>
              </a:rPr>
              <a:t>[1][2][3]</a:t>
            </a:r>
            <a:r>
              <a:rPr lang="en-US" u="sng" baseline="30000" dirty="0">
                <a:latin typeface="Century Schoolbook" pitchFamily="18" charset="0"/>
                <a:hlinkClick r:id="rId3"/>
              </a:rPr>
              <a:t>[4</a:t>
            </a:r>
            <a:endParaRPr lang="en-US" dirty="0">
              <a:latin typeface="Century Schoolbook"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38201" y="1447801"/>
            <a:ext cx="7162800" cy="3276600"/>
          </a:xfrm>
          <a:prstGeom prst="rect">
            <a:avLst/>
          </a:prstGeom>
          <a:noFill/>
          <a:ln w="9525">
            <a:noFill/>
            <a:miter lim="800000"/>
            <a:headEnd/>
            <a:tailEnd/>
          </a:ln>
          <a:effectLst/>
        </p:spPr>
      </p:pic>
      <p:sp>
        <p:nvSpPr>
          <p:cNvPr id="4" name="TextBox 3"/>
          <p:cNvSpPr txBox="1"/>
          <p:nvPr/>
        </p:nvSpPr>
        <p:spPr>
          <a:xfrm>
            <a:off x="9144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solidFill>
                  <a:srgbClr val="0000FF"/>
                </a:solidFill>
                <a:latin typeface="Algerian" pitchFamily="82" charset="0"/>
              </a:rPr>
              <a:t>SOCIAL MEDIA</a:t>
            </a:r>
          </a:p>
        </p:txBody>
      </p:sp>
      <p:sp>
        <p:nvSpPr>
          <p:cNvPr id="5" name="TextBox 4"/>
          <p:cNvSpPr txBox="1"/>
          <p:nvPr/>
        </p:nvSpPr>
        <p:spPr>
          <a:xfrm>
            <a:off x="838200" y="5257800"/>
            <a:ext cx="7239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entury Schoolbook" pitchFamily="18" charset="0"/>
              </a:rPr>
              <a:t>Social media is one way to generate volume ,velocity and variety of data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solidFill>
                  <a:srgbClr val="0000FF"/>
                </a:solidFill>
                <a:latin typeface="Algerian" pitchFamily="82" charset="0"/>
              </a:rPr>
              <a:t>EVOLUTION OF TECHNOLOGY</a:t>
            </a:r>
          </a:p>
        </p:txBody>
      </p:sp>
      <p:sp>
        <p:nvSpPr>
          <p:cNvPr id="4" name="TextBox 3"/>
          <p:cNvSpPr txBox="1"/>
          <p:nvPr/>
        </p:nvSpPr>
        <p:spPr>
          <a:xfrm>
            <a:off x="838200" y="1219200"/>
            <a:ext cx="7467600" cy="4524315"/>
          </a:xfrm>
          <a:prstGeom prst="rect">
            <a:avLst/>
          </a:prstGeom>
          <a:noFill/>
        </p:spPr>
        <p:txBody>
          <a:bodyPr wrap="square" rtlCol="0">
            <a:spAutoFit/>
          </a:bodyPr>
          <a:lstStyle/>
          <a:p>
            <a:pPr marL="461963" indent="-461963" algn="just">
              <a:buFont typeface="Wingdings" pitchFamily="2" charset="2"/>
              <a:buChar char="q"/>
            </a:pPr>
            <a:r>
              <a:rPr lang="en-US" dirty="0"/>
              <a:t>The reasons behind growth of data could be </a:t>
            </a:r>
            <a:r>
              <a:rPr lang="en-US" dirty="0" err="1"/>
              <a:t>numereous</a:t>
            </a:r>
            <a:r>
              <a:rPr lang="en-US" dirty="0"/>
              <a:t>  ever. since the enhancement of technology, data has also been growing everyday . If we go back to 70’s and 80’s, not many people were using computers there were only fraction of people  who were dealing with computers that’s why the data fed into computer systems was also quite less but now everyone owns the gadget , everyone has a Mobile phone , everyone own laptop and they are generating large volumes of data everyday.</a:t>
            </a:r>
          </a:p>
          <a:p>
            <a:pPr marL="461963" indent="-461963" algn="just">
              <a:buFont typeface="Wingdings" pitchFamily="2" charset="2"/>
              <a:buChar char="q"/>
            </a:pPr>
            <a:endParaRPr lang="en-US" dirty="0"/>
          </a:p>
          <a:p>
            <a:pPr marL="461963" indent="-461963" algn="just">
              <a:buFont typeface="Wingdings" pitchFamily="2" charset="2"/>
              <a:buChar char="q"/>
            </a:pPr>
            <a:r>
              <a:rPr lang="en-US" dirty="0"/>
              <a:t>IOT is another factor for data evolved as a </a:t>
            </a:r>
            <a:r>
              <a:rPr lang="en-US" dirty="0" err="1"/>
              <a:t>BigData</a:t>
            </a:r>
            <a:r>
              <a:rPr lang="en-US" dirty="0"/>
              <a:t>. Now a days smart appliances are interconnected and they form a network of things . These network of smart appliances or devices are generating huge data when they are communicating with each other and that is another way of evolving big data.</a:t>
            </a:r>
          </a:p>
          <a:p>
            <a:pPr marL="461963" indent="-461963" algn="just">
              <a:buFont typeface="Wingdings" pitchFamily="2" charset="2"/>
              <a:buChar char="q"/>
            </a:pPr>
            <a:endParaRPr lang="en-US" dirty="0"/>
          </a:p>
          <a:p>
            <a:pPr marL="461963" indent="-461963" algn="just">
              <a:buFont typeface="Wingdings" pitchFamily="2" charset="2"/>
              <a:buChar char="q"/>
            </a:pPr>
            <a:r>
              <a:rPr lang="en-US" dirty="0"/>
              <a:t>Social media is another source that generates big data . Examples of social media that generate </a:t>
            </a:r>
            <a:r>
              <a:rPr lang="en-US" dirty="0" err="1"/>
              <a:t>bigData</a:t>
            </a:r>
            <a:r>
              <a:rPr lang="en-US" dirty="0"/>
              <a:t> are  </a:t>
            </a:r>
            <a:r>
              <a:rPr lang="en-US" dirty="0" err="1"/>
              <a:t>whatsapp</a:t>
            </a:r>
            <a:r>
              <a:rPr lang="en-US" dirty="0"/>
              <a:t>, Twitter, </a:t>
            </a:r>
            <a:r>
              <a:rPr lang="en-US" dirty="0" err="1"/>
              <a:t>Facebook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1362075"/>
            <a:ext cx="7086600" cy="3057525"/>
          </a:xfrm>
          <a:prstGeom prst="rect">
            <a:avLst/>
          </a:prstGeom>
          <a:noFill/>
          <a:ln w="9525">
            <a:noFill/>
            <a:miter lim="800000"/>
            <a:headEnd/>
            <a:tailEnd/>
          </a:ln>
          <a:effectLst/>
        </p:spPr>
      </p:pic>
      <p:sp>
        <p:nvSpPr>
          <p:cNvPr id="4" name="TextBox 3"/>
          <p:cNvSpPr txBox="1"/>
          <p:nvPr/>
        </p:nvSpPr>
        <p:spPr>
          <a:xfrm>
            <a:off x="9144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solidFill>
                  <a:srgbClr val="0000FF"/>
                </a:solidFill>
                <a:latin typeface="Algerian" pitchFamily="82" charset="0"/>
              </a:rPr>
              <a:t>OTHER FACTORS</a:t>
            </a:r>
          </a:p>
        </p:txBody>
      </p:sp>
      <p:sp>
        <p:nvSpPr>
          <p:cNvPr id="5" name="TextBox 4"/>
          <p:cNvSpPr txBox="1"/>
          <p:nvPr/>
        </p:nvSpPr>
        <p:spPr>
          <a:xfrm>
            <a:off x="990600" y="4724400"/>
            <a:ext cx="7010400" cy="8692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dirty="0">
                <a:latin typeface="Century Schoolbook" pitchFamily="18" charset="0"/>
              </a:rPr>
              <a:t>Other factors that evolve big data are Retail stores, Insurance companies, Government agencies, educational institutes etc..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707886"/>
          </a:xfrm>
          <a:prstGeom prst="rect">
            <a:avLst/>
          </a:prstGeom>
          <a:noFill/>
        </p:spPr>
        <p:txBody>
          <a:bodyPr wrap="square" rtlCol="0">
            <a:spAutoFit/>
          </a:bodyPr>
          <a:lstStyle/>
          <a:p>
            <a:pPr marL="342900" lvl="0" indent="-342900">
              <a:buFont typeface="+mj-lt"/>
              <a:buAutoNum type="arabicParenR"/>
            </a:pPr>
            <a:r>
              <a:rPr lang="en-IN" sz="2000" dirty="0">
                <a:latin typeface="Baskerville Old Face" pitchFamily="18" charset="0"/>
              </a:rPr>
              <a:t>What is Big Data</a:t>
            </a:r>
          </a:p>
          <a:p>
            <a:pPr marL="342900" lvl="0" indent="-342900"/>
            <a:endParaRPr lang="en-IN" sz="2000" dirty="0">
              <a:latin typeface="Baskerville Old Face"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457200" y="914400"/>
            <a:ext cx="8229600" cy="4800600"/>
          </a:xfrm>
          <a:prstGeom prst="rect">
            <a:avLst/>
          </a:prstGeom>
          <a:noFill/>
          <a:ln w="9525">
            <a:noFill/>
            <a:miter lim="800000"/>
            <a:headEnd/>
            <a:tailEnd/>
          </a:ln>
          <a:effectLst/>
        </p:spPr>
      </p:pic>
      <p:sp>
        <p:nvSpPr>
          <p:cNvPr id="5" name="TextBox 4"/>
          <p:cNvSpPr txBox="1"/>
          <p:nvPr/>
        </p:nvSpPr>
        <p:spPr>
          <a:xfrm>
            <a:off x="609600" y="5943600"/>
            <a:ext cx="8153400" cy="369332"/>
          </a:xfrm>
          <a:prstGeom prst="rect">
            <a:avLst/>
          </a:prstGeom>
          <a:noFill/>
        </p:spPr>
        <p:txBody>
          <a:bodyPr wrap="square" rtlCol="0">
            <a:spAutoFit/>
          </a:bodyPr>
          <a:lstStyle/>
          <a:p>
            <a:r>
              <a:rPr lang="en-US" dirty="0"/>
              <a:t>Data that satisfies 5 V’s is called Big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707886"/>
          </a:xfrm>
          <a:prstGeom prst="rect">
            <a:avLst/>
          </a:prstGeom>
          <a:noFill/>
        </p:spPr>
        <p:txBody>
          <a:bodyPr wrap="square" rtlCol="0">
            <a:spAutoFit/>
          </a:bodyPr>
          <a:lstStyle/>
          <a:p>
            <a:pPr marL="342900" lvl="0" indent="-342900">
              <a:buFont typeface="+mj-lt"/>
              <a:buAutoNum type="arabicParenR"/>
            </a:pPr>
            <a:r>
              <a:rPr lang="en-IN" sz="2000" dirty="0">
                <a:latin typeface="Baskerville Old Face" pitchFamily="18" charset="0"/>
              </a:rPr>
              <a:t>What is Big Data</a:t>
            </a:r>
          </a:p>
          <a:p>
            <a:pPr marL="342900" lvl="0" indent="-342900"/>
            <a:endParaRPr lang="en-IN" sz="2000" dirty="0">
              <a:latin typeface="Baskerville Old Face" pitchFamily="18" charset="0"/>
            </a:endParaRPr>
          </a:p>
        </p:txBody>
      </p:sp>
      <p:sp>
        <p:nvSpPr>
          <p:cNvPr id="5" name="TextBox 4"/>
          <p:cNvSpPr txBox="1"/>
          <p:nvPr/>
        </p:nvSpPr>
        <p:spPr>
          <a:xfrm>
            <a:off x="609600" y="5943600"/>
            <a:ext cx="8153400" cy="369332"/>
          </a:xfrm>
          <a:prstGeom prst="rect">
            <a:avLst/>
          </a:prstGeom>
          <a:noFill/>
        </p:spPr>
        <p:txBody>
          <a:bodyPr wrap="square" rtlCol="0">
            <a:spAutoFit/>
          </a:bodyPr>
          <a:lstStyle/>
          <a:p>
            <a:r>
              <a:rPr lang="en-US" dirty="0"/>
              <a:t>Data that satisfies 5 V’s is called Big Data</a:t>
            </a:r>
          </a:p>
        </p:txBody>
      </p:sp>
      <p:pic>
        <p:nvPicPr>
          <p:cNvPr id="7" name="Picture 2"/>
          <p:cNvPicPr>
            <a:picLocks noChangeAspect="1" noChangeArrowheads="1"/>
          </p:cNvPicPr>
          <p:nvPr/>
        </p:nvPicPr>
        <p:blipFill>
          <a:blip r:embed="rId2" cstate="print"/>
          <a:srcRect/>
          <a:stretch>
            <a:fillRect/>
          </a:stretch>
        </p:blipFill>
        <p:spPr bwMode="auto">
          <a:xfrm>
            <a:off x="457200" y="1244600"/>
            <a:ext cx="8001000" cy="436721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2.xml><?xml version="1.0" encoding="utf-8"?>
<a:theme xmlns:a="http://schemas.openxmlformats.org/drawingml/2006/main" name="Berli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189</TotalTime>
  <Words>1655</Words>
  <Application>Microsoft Office PowerPoint</Application>
  <PresentationFormat>On-screen Show (4:3)</PresentationFormat>
  <Paragraphs>165</Paragraphs>
  <Slides>24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Algerian</vt:lpstr>
      <vt:lpstr>Arial</vt:lpstr>
      <vt:lpstr>Baskerville Old Face</vt:lpstr>
      <vt:lpstr>Bookman Old Style</vt:lpstr>
      <vt:lpstr>Calibri</vt:lpstr>
      <vt:lpstr>Century Schoolbook</vt:lpstr>
      <vt:lpstr>Franklin Gothic Book</vt:lpstr>
      <vt:lpstr>Times New Roman</vt:lpstr>
      <vt:lpstr>Trebuchet MS</vt:lpstr>
      <vt:lpstr>Wingdings</vt:lpstr>
      <vt:lpstr>Custom</vt:lpstr>
      <vt:lpstr>Berlin</vt:lpstr>
      <vt:lpstr>Big Data Analytics – 20MCA213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padduakka</dc:creator>
  <cp:lastModifiedBy>Padmaja Kishore</cp:lastModifiedBy>
  <cp:revision>52</cp:revision>
  <dcterms:created xsi:type="dcterms:W3CDTF">2020-08-18T09:44:46Z</dcterms:created>
  <dcterms:modified xsi:type="dcterms:W3CDTF">2024-08-13T17:40:30Z</dcterms:modified>
</cp:coreProperties>
</file>