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6"/>
  </p:notesMasterIdLst>
  <p:sldIdLst>
    <p:sldId id="256" r:id="rId2"/>
    <p:sldId id="293" r:id="rId3"/>
    <p:sldId id="257" r:id="rId4"/>
    <p:sldId id="258" r:id="rId5"/>
    <p:sldId id="259" r:id="rId6"/>
    <p:sldId id="260" r:id="rId7"/>
    <p:sldId id="261" r:id="rId8"/>
    <p:sldId id="262" r:id="rId9"/>
    <p:sldId id="263" r:id="rId10"/>
    <p:sldId id="264" r:id="rId11"/>
    <p:sldId id="265" r:id="rId12"/>
    <p:sldId id="267" r:id="rId13"/>
    <p:sldId id="274"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89" r:id="rId34"/>
    <p:sldId id="287" r:id="rId35"/>
    <p:sldId id="291" r:id="rId36"/>
    <p:sldId id="292" r:id="rId37"/>
    <p:sldId id="288" r:id="rId38"/>
    <p:sldId id="294" r:id="rId39"/>
    <p:sldId id="295" r:id="rId40"/>
    <p:sldId id="298" r:id="rId41"/>
    <p:sldId id="299" r:id="rId42"/>
    <p:sldId id="296" r:id="rId43"/>
    <p:sldId id="300" r:id="rId44"/>
    <p:sldId id="301" r:id="rId45"/>
    <p:sldId id="306" r:id="rId46"/>
    <p:sldId id="305" r:id="rId47"/>
    <p:sldId id="297" r:id="rId48"/>
    <p:sldId id="303" r:id="rId49"/>
    <p:sldId id="302" r:id="rId50"/>
    <p:sldId id="304" r:id="rId51"/>
    <p:sldId id="307" r:id="rId52"/>
    <p:sldId id="364" r:id="rId53"/>
    <p:sldId id="308" r:id="rId54"/>
    <p:sldId id="309" r:id="rId55"/>
    <p:sldId id="310" r:id="rId56"/>
    <p:sldId id="311" r:id="rId57"/>
    <p:sldId id="333" r:id="rId58"/>
    <p:sldId id="312" r:id="rId59"/>
    <p:sldId id="313" r:id="rId60"/>
    <p:sldId id="334" r:id="rId61"/>
    <p:sldId id="314" r:id="rId62"/>
    <p:sldId id="315" r:id="rId63"/>
    <p:sldId id="316" r:id="rId64"/>
    <p:sldId id="317" r:id="rId65"/>
    <p:sldId id="318" r:id="rId66"/>
    <p:sldId id="319" r:id="rId67"/>
    <p:sldId id="335" r:id="rId68"/>
    <p:sldId id="365" r:id="rId69"/>
    <p:sldId id="320" r:id="rId70"/>
    <p:sldId id="321" r:id="rId71"/>
    <p:sldId id="322" r:id="rId72"/>
    <p:sldId id="366" r:id="rId73"/>
    <p:sldId id="323" r:id="rId74"/>
    <p:sldId id="324" r:id="rId75"/>
    <p:sldId id="325" r:id="rId76"/>
    <p:sldId id="326" r:id="rId77"/>
    <p:sldId id="327" r:id="rId78"/>
    <p:sldId id="328" r:id="rId79"/>
    <p:sldId id="329" r:id="rId80"/>
    <p:sldId id="330" r:id="rId81"/>
    <p:sldId id="331" r:id="rId82"/>
    <p:sldId id="332" r:id="rId83"/>
    <p:sldId id="336" r:id="rId84"/>
    <p:sldId id="337" r:id="rId85"/>
    <p:sldId id="338" r:id="rId86"/>
    <p:sldId id="339" r:id="rId87"/>
    <p:sldId id="340" r:id="rId88"/>
    <p:sldId id="341" r:id="rId89"/>
    <p:sldId id="342" r:id="rId90"/>
    <p:sldId id="343" r:id="rId91"/>
    <p:sldId id="370" r:id="rId92"/>
    <p:sldId id="345" r:id="rId93"/>
    <p:sldId id="346" r:id="rId94"/>
    <p:sldId id="347" r:id="rId95"/>
    <p:sldId id="348" r:id="rId96"/>
    <p:sldId id="350" r:id="rId97"/>
    <p:sldId id="352" r:id="rId98"/>
    <p:sldId id="353" r:id="rId99"/>
    <p:sldId id="367" r:id="rId100"/>
    <p:sldId id="368" r:id="rId101"/>
    <p:sldId id="354" r:id="rId102"/>
    <p:sldId id="355" r:id="rId103"/>
    <p:sldId id="357" r:id="rId104"/>
    <p:sldId id="358" r:id="rId105"/>
    <p:sldId id="359" r:id="rId106"/>
    <p:sldId id="360" r:id="rId107"/>
    <p:sldId id="361" r:id="rId108"/>
    <p:sldId id="362" r:id="rId109"/>
    <p:sldId id="363" r:id="rId110"/>
    <p:sldId id="369" r:id="rId111"/>
    <p:sldId id="371" r:id="rId112"/>
    <p:sldId id="372" r:id="rId113"/>
    <p:sldId id="373" r:id="rId114"/>
    <p:sldId id="374" r:id="rId115"/>
    <p:sldId id="375" r:id="rId116"/>
    <p:sldId id="376" r:id="rId117"/>
    <p:sldId id="377" r:id="rId118"/>
    <p:sldId id="378" r:id="rId119"/>
    <p:sldId id="379" r:id="rId120"/>
    <p:sldId id="380" r:id="rId121"/>
    <p:sldId id="381" r:id="rId122"/>
    <p:sldId id="385" r:id="rId123"/>
    <p:sldId id="386" r:id="rId124"/>
    <p:sldId id="387" r:id="rId125"/>
    <p:sldId id="388" r:id="rId126"/>
    <p:sldId id="389" r:id="rId127"/>
    <p:sldId id="390" r:id="rId128"/>
    <p:sldId id="415" r:id="rId129"/>
    <p:sldId id="391" r:id="rId130"/>
    <p:sldId id="416"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7"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54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7B82E-AAAB-4D9E-8F9D-63373D1E2B7F}" type="datetimeFigureOut">
              <a:rPr lang="en-US" smtClean="0"/>
              <a:pPr/>
              <a:t>7/21/2024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87B4D-C6CA-4A62-B52E-3801C8495A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87B4D-C6CA-4A62-B52E-3801C8495A0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Bayonet Neill</a:t>
            </a:r>
            <a:r>
              <a:rPr lang="en-US" baseline="0" dirty="0" smtClean="0"/>
              <a:t> </a:t>
            </a:r>
            <a:r>
              <a:rPr lang="en-US" baseline="0" dirty="0" err="1" smtClean="0"/>
              <a:t>Concelman</a:t>
            </a:r>
            <a:endParaRPr lang="en-US" dirty="0"/>
          </a:p>
        </p:txBody>
      </p:sp>
      <p:sp>
        <p:nvSpPr>
          <p:cNvPr id="4" name="Slide Number Placeholder 3"/>
          <p:cNvSpPr>
            <a:spLocks noGrp="1"/>
          </p:cNvSpPr>
          <p:nvPr>
            <p:ph type="sldNum" sz="quarter" idx="10"/>
          </p:nvPr>
        </p:nvSpPr>
        <p:spPr/>
        <p:txBody>
          <a:bodyPr/>
          <a:lstStyle/>
          <a:p>
            <a:fld id="{D0B87B4D-C6CA-4A62-B52E-3801C8495A0C}" type="slidenum">
              <a:rPr lang="en-US" smtClean="0"/>
              <a:pPr/>
              <a:t>103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ISM bands (industrial, scientific, and medical)</a:t>
            </a:r>
            <a:endParaRPr lang="en-US" dirty="0"/>
          </a:p>
        </p:txBody>
      </p:sp>
      <p:sp>
        <p:nvSpPr>
          <p:cNvPr id="4" name="Slide Number Placeholder 3"/>
          <p:cNvSpPr>
            <a:spLocks noGrp="1"/>
          </p:cNvSpPr>
          <p:nvPr>
            <p:ph type="sldNum" sz="quarter" idx="10"/>
          </p:nvPr>
        </p:nvSpPr>
        <p:spPr/>
        <p:txBody>
          <a:bodyPr/>
          <a:lstStyle/>
          <a:p>
            <a:fld id="{D0B87B4D-C6CA-4A62-B52E-3801C8495A0C}" type="slidenum">
              <a:rPr lang="en-US" smtClean="0"/>
              <a:pPr/>
              <a:t>129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7/21/2024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1000" y="4495800"/>
            <a:ext cx="4724400" cy="2133600"/>
          </a:xfrm>
        </p:spPr>
        <p:txBody>
          <a:bodyPr>
            <a:normAutofit fontScale="55000" lnSpcReduction="20000"/>
          </a:bodyPr>
          <a:lstStyle/>
          <a:p>
            <a:r>
              <a:rPr lang="en-US" sz="3600" b="1" dirty="0" smtClean="0">
                <a:solidFill>
                  <a:schemeClr val="tx1"/>
                </a:solidFill>
              </a:rPr>
              <a:t>By</a:t>
            </a:r>
          </a:p>
          <a:p>
            <a:endParaRPr lang="en-US" sz="3600" b="1" dirty="0" smtClean="0">
              <a:solidFill>
                <a:schemeClr val="tx1"/>
              </a:solidFill>
            </a:endParaRPr>
          </a:p>
          <a:p>
            <a:r>
              <a:rPr lang="en-US" sz="3600" b="1" dirty="0" smtClean="0">
                <a:solidFill>
                  <a:schemeClr val="tx1"/>
                </a:solidFill>
              </a:rPr>
              <a:t>Dr. </a:t>
            </a:r>
            <a:r>
              <a:rPr lang="en-US" sz="3600" b="1" dirty="0" err="1" smtClean="0">
                <a:solidFill>
                  <a:schemeClr val="tx1"/>
                </a:solidFill>
              </a:rPr>
              <a:t>M.Kalpana</a:t>
            </a:r>
            <a:r>
              <a:rPr lang="en-US" sz="3600" b="1" dirty="0" smtClean="0">
                <a:solidFill>
                  <a:schemeClr val="tx1"/>
                </a:solidFill>
              </a:rPr>
              <a:t> Devi</a:t>
            </a:r>
          </a:p>
          <a:p>
            <a:r>
              <a:rPr lang="en-US" sz="3600" b="1" dirty="0" smtClean="0">
                <a:solidFill>
                  <a:schemeClr val="tx1"/>
                </a:solidFill>
              </a:rPr>
              <a:t>Professor </a:t>
            </a:r>
          </a:p>
          <a:p>
            <a:r>
              <a:rPr lang="en-US" sz="3600" b="1" dirty="0" smtClean="0">
                <a:solidFill>
                  <a:schemeClr val="tx1"/>
                </a:solidFill>
              </a:rPr>
              <a:t>MCA Department</a:t>
            </a:r>
          </a:p>
          <a:p>
            <a:r>
              <a:rPr lang="en-US" sz="3600" b="1" dirty="0" smtClean="0">
                <a:solidFill>
                  <a:schemeClr val="tx1"/>
                </a:solidFill>
              </a:rPr>
              <a:t>SITAMS, </a:t>
            </a:r>
            <a:r>
              <a:rPr lang="en-US" sz="3600" b="1" dirty="0" err="1" smtClean="0">
                <a:solidFill>
                  <a:schemeClr val="tx1"/>
                </a:solidFill>
              </a:rPr>
              <a:t>Chittoo</a:t>
            </a:r>
            <a:r>
              <a:rPr lang="en-US" b="1" dirty="0" err="1" smtClean="0">
                <a:solidFill>
                  <a:schemeClr val="tx1"/>
                </a:solidFill>
              </a:rPr>
              <a:t>r</a:t>
            </a:r>
            <a:endParaRPr lang="en-US" b="1" dirty="0">
              <a:solidFill>
                <a:schemeClr val="tx1"/>
              </a:solidFill>
            </a:endParaRPr>
          </a:p>
        </p:txBody>
      </p:sp>
      <p:sp>
        <p:nvSpPr>
          <p:cNvPr id="2" name="Title 1"/>
          <p:cNvSpPr>
            <a:spLocks noGrp="1"/>
          </p:cNvSpPr>
          <p:nvPr>
            <p:ph type="ctrTitle"/>
          </p:nvPr>
        </p:nvSpPr>
        <p:spPr/>
        <p:txBody>
          <a:bodyPr/>
          <a:lstStyle/>
          <a:p>
            <a:r>
              <a:rPr b="1" i="1" smtClean="0"/>
              <a:t>The Data Link Layer</a:t>
            </a:r>
            <a:endParaRPr lang="en-US"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458200" cy="5791200"/>
          </a:xfrm>
        </p:spPr>
        <p:txBody>
          <a:bodyPr/>
          <a:lstStyle/>
          <a:p>
            <a:pPr lvl="0">
              <a:buNone/>
            </a:pPr>
            <a:r>
              <a:rPr lang="en-US" b="1" dirty="0" smtClean="0"/>
              <a:t>Character count</a:t>
            </a:r>
            <a:r>
              <a:rPr lang="en-US" dirty="0" smtClean="0"/>
              <a:t> :</a:t>
            </a:r>
          </a:p>
          <a:p>
            <a:r>
              <a:rPr lang="en-US" sz="2400" dirty="0" smtClean="0"/>
              <a:t>The first framing method uses a field in the header to specify the number of characters in the frame. </a:t>
            </a:r>
          </a:p>
          <a:p>
            <a:r>
              <a:rPr lang="en-US" sz="2400" dirty="0" smtClean="0"/>
              <a:t>When the data link layer at the destination sees the character count, it knows how many characters follow and hence where the end of the frame is. </a:t>
            </a:r>
          </a:p>
          <a:p>
            <a:r>
              <a:rPr lang="en-US" sz="2400" dirty="0" smtClean="0"/>
              <a:t>This technique is shown in Fig. (a) for four frames of sizes 5, 5, 8, and 8 characters, respectively.</a:t>
            </a:r>
          </a:p>
          <a:p>
            <a:r>
              <a:rPr lang="en-US" sz="2400" dirty="0" smtClean="0"/>
              <a:t>The trouble with this algorithm is that the count can be garbled by a transmission error.</a:t>
            </a:r>
          </a:p>
          <a:p>
            <a:endParaRPr lang="en-US" dirty="0" smtClean="0"/>
          </a:p>
          <a:p>
            <a:endParaRPr lang="en-US" dirty="0" smtClean="0"/>
          </a:p>
          <a:p>
            <a:pPr>
              <a:buNone/>
            </a:pPr>
            <a:endParaRPr lang="en-US" dirty="0" smtClean="0"/>
          </a:p>
          <a:p>
            <a:endParaRPr lang="en-US" b="1" dirty="0"/>
          </a:p>
        </p:txBody>
      </p:sp>
      <p:pic>
        <p:nvPicPr>
          <p:cNvPr id="4" name="Picture 3"/>
          <p:cNvPicPr/>
          <p:nvPr/>
        </p:nvPicPr>
        <p:blipFill>
          <a:blip r:embed="rId2"/>
          <a:srcRect/>
          <a:stretch>
            <a:fillRect/>
          </a:stretch>
        </p:blipFill>
        <p:spPr bwMode="auto">
          <a:xfrm>
            <a:off x="762000" y="4191000"/>
            <a:ext cx="7620000" cy="24384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Grp="1" noChangeAspect="1" noChangeArrowheads="1"/>
          </p:cNvPicPr>
          <p:nvPr>
            <p:ph sz="quarter" idx="1"/>
          </p:nvPr>
        </p:nvPicPr>
        <p:blipFill>
          <a:blip r:embed="rId2"/>
          <a:srcRect/>
          <a:stretch>
            <a:fillRect/>
          </a:stretch>
        </p:blipFill>
        <p:spPr bwMode="auto">
          <a:xfrm>
            <a:off x="1143000" y="1143000"/>
            <a:ext cx="6521150" cy="457200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172200"/>
          </a:xfrm>
        </p:spPr>
        <p:txBody>
          <a:bodyPr>
            <a:normAutofit fontScale="92500" lnSpcReduction="10000"/>
          </a:bodyPr>
          <a:lstStyle/>
          <a:p>
            <a:pPr>
              <a:buNone/>
            </a:pPr>
            <a:r>
              <a:rPr lang="en-US" sz="3200" b="1" dirty="0" smtClean="0"/>
              <a:t>5. Ethernet</a:t>
            </a:r>
            <a:endParaRPr lang="en-US" sz="3200" dirty="0" smtClean="0"/>
          </a:p>
          <a:p>
            <a:pPr algn="just"/>
            <a:r>
              <a:rPr lang="en-US" dirty="0" smtClean="0"/>
              <a:t>The IEEE has standardized a number of local area networks and metropolitan area networks under the name of IEEE 802. A few have survived but many have not, </a:t>
            </a:r>
          </a:p>
          <a:p>
            <a:pPr algn="just"/>
            <a:r>
              <a:rPr lang="en-US" dirty="0" smtClean="0"/>
              <a:t>The most important of the survivors are </a:t>
            </a:r>
          </a:p>
          <a:p>
            <a:pPr lvl="1" algn="just">
              <a:buFont typeface="Wingdings" pitchFamily="2" charset="2"/>
              <a:buChar char="Ø"/>
            </a:pPr>
            <a:r>
              <a:rPr lang="en-US" sz="2600" dirty="0" smtClean="0"/>
              <a:t>802.3 (Ethernet)</a:t>
            </a:r>
          </a:p>
          <a:p>
            <a:pPr lvl="1" algn="just">
              <a:buFont typeface="Wingdings" pitchFamily="2" charset="2"/>
              <a:buChar char="Ø"/>
            </a:pPr>
            <a:r>
              <a:rPr lang="en-US" sz="2600" dirty="0" smtClean="0"/>
              <a:t>802.11 (wireless LAN). </a:t>
            </a:r>
          </a:p>
          <a:p>
            <a:pPr lvl="1" algn="just">
              <a:buFont typeface="Wingdings" pitchFamily="2" charset="2"/>
              <a:buChar char="Ø"/>
            </a:pPr>
            <a:r>
              <a:rPr lang="en-US" sz="2600" dirty="0" smtClean="0"/>
              <a:t>802.15 (Bluetooth)</a:t>
            </a:r>
          </a:p>
          <a:p>
            <a:pPr lvl="1" algn="just">
              <a:buFont typeface="Wingdings" pitchFamily="2" charset="2"/>
              <a:buChar char="Ø"/>
            </a:pPr>
            <a:r>
              <a:rPr lang="en-US" sz="2600" dirty="0" smtClean="0"/>
              <a:t>802.16 (wireless MAN). </a:t>
            </a:r>
          </a:p>
          <a:p>
            <a:pPr algn="just"/>
            <a:r>
              <a:rPr lang="en-US" dirty="0" smtClean="0"/>
              <a:t>Ethernet and IEEE 802.3 are identical except for two minor differences many people use the terms ''Ethernet'' and ''IEEE 802.3'' interchangeably.</a:t>
            </a:r>
          </a:p>
          <a:p>
            <a:pPr>
              <a:buNone/>
            </a:pPr>
            <a:r>
              <a:rPr lang="en-US" b="1" dirty="0" smtClean="0"/>
              <a:t>5.1 Ethernet Cabling</a:t>
            </a:r>
            <a:endParaRPr lang="en-US" dirty="0" smtClean="0"/>
          </a:p>
          <a:p>
            <a:pPr algn="just"/>
            <a:r>
              <a:rPr lang="en-US" dirty="0" smtClean="0"/>
              <a:t>Since the name ''Ethernet'' refers to the cable (the ether), let us start our discussion there. </a:t>
            </a:r>
          </a:p>
          <a:p>
            <a:pPr algn="just"/>
            <a:r>
              <a:rPr lang="en-US" dirty="0" smtClean="0"/>
              <a:t>Four types of cabling are commonly used, as shown in the following figure</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
            <a:ext cx="8382000" cy="533400"/>
          </a:xfrm>
        </p:spPr>
        <p:txBody>
          <a:bodyPr/>
          <a:lstStyle/>
          <a:p>
            <a:pPr>
              <a:buNone/>
            </a:pPr>
            <a:r>
              <a:rPr lang="en-US" b="1" i="1" dirty="0" smtClean="0"/>
              <a:t>                  The most common kinds of Ethernet cabling.</a:t>
            </a:r>
            <a:endParaRPr lang="en-US" dirty="0" smtClean="0"/>
          </a:p>
          <a:p>
            <a:endParaRPr lang="en-US" dirty="0"/>
          </a:p>
        </p:txBody>
      </p:sp>
      <p:pic>
        <p:nvPicPr>
          <p:cNvPr id="4" name="Picture 3"/>
          <p:cNvPicPr/>
          <p:nvPr/>
        </p:nvPicPr>
        <p:blipFill>
          <a:blip r:embed="rId2"/>
          <a:srcRect/>
          <a:stretch>
            <a:fillRect/>
          </a:stretch>
        </p:blipFill>
        <p:spPr bwMode="auto">
          <a:xfrm>
            <a:off x="533400" y="685800"/>
            <a:ext cx="8382000" cy="1828800"/>
          </a:xfrm>
          <a:prstGeom prst="rect">
            <a:avLst/>
          </a:prstGeom>
          <a:noFill/>
          <a:ln w="9525">
            <a:noFill/>
            <a:miter lim="800000"/>
            <a:headEnd/>
            <a:tailEnd/>
          </a:ln>
        </p:spPr>
      </p:pic>
      <p:sp>
        <p:nvSpPr>
          <p:cNvPr id="5" name="Rectangle 4"/>
          <p:cNvSpPr/>
          <p:nvPr/>
        </p:nvSpPr>
        <p:spPr>
          <a:xfrm>
            <a:off x="304800" y="2743200"/>
            <a:ext cx="8610600" cy="3477875"/>
          </a:xfrm>
          <a:prstGeom prst="rect">
            <a:avLst/>
          </a:prstGeom>
        </p:spPr>
        <p:txBody>
          <a:bodyPr wrap="square">
            <a:spAutoFit/>
          </a:bodyPr>
          <a:lstStyle/>
          <a:p>
            <a:pPr algn="just"/>
            <a:r>
              <a:rPr lang="en-US" sz="2800" b="1" dirty="0" smtClean="0"/>
              <a:t>10Base5</a:t>
            </a:r>
            <a:endParaRPr lang="en-US" sz="2800" dirty="0" smtClean="0"/>
          </a:p>
          <a:p>
            <a:pPr algn="just">
              <a:buFont typeface="Arial" pitchFamily="34" charset="0"/>
              <a:buChar char="•"/>
            </a:pPr>
            <a:r>
              <a:rPr lang="en-US" sz="2400" dirty="0" smtClean="0"/>
              <a:t>Historically, </a:t>
            </a:r>
            <a:r>
              <a:rPr lang="en-US" sz="2400" b="1" dirty="0" smtClean="0"/>
              <a:t>10Base5 </a:t>
            </a:r>
            <a:r>
              <a:rPr lang="en-US" sz="2400" dirty="0" smtClean="0"/>
              <a:t>cabling, popularly called </a:t>
            </a:r>
            <a:r>
              <a:rPr lang="en-US" sz="2400" b="1" dirty="0" smtClean="0"/>
              <a:t>thick Ethernet, </a:t>
            </a:r>
            <a:r>
              <a:rPr lang="en-US" sz="2400" dirty="0" smtClean="0"/>
              <a:t>came first. </a:t>
            </a:r>
          </a:p>
          <a:p>
            <a:pPr algn="just">
              <a:buFont typeface="Arial" pitchFamily="34" charset="0"/>
              <a:buChar char="•"/>
            </a:pPr>
            <a:r>
              <a:rPr lang="en-US" sz="2400" dirty="0" smtClean="0"/>
              <a:t>It resembles a yellow garden hose, with markings every 2.5 meters to show where the taps go. Connections to it are generally made using </a:t>
            </a:r>
            <a:r>
              <a:rPr lang="en-US" sz="2400" b="1" dirty="0" smtClean="0"/>
              <a:t>vampire taps</a:t>
            </a:r>
            <a:r>
              <a:rPr lang="en-US" sz="2400" dirty="0" smtClean="0"/>
              <a:t>, in which a pin is </a:t>
            </a:r>
            <a:r>
              <a:rPr lang="en-US" sz="2400" i="1" dirty="0" smtClean="0"/>
              <a:t>very </a:t>
            </a:r>
            <a:r>
              <a:rPr lang="en-US" sz="2400" dirty="0" smtClean="0"/>
              <a:t>carefully forced halfway into the coaxial cable's core. </a:t>
            </a:r>
          </a:p>
          <a:p>
            <a:pPr algn="just">
              <a:buFont typeface="Arial" pitchFamily="34" charset="0"/>
              <a:buChar char="•"/>
            </a:pPr>
            <a:r>
              <a:rPr lang="en-US" sz="2400" dirty="0" smtClean="0"/>
              <a:t>The notation 10Base5 means that it operates at 10 Mbps, uses baseband signaling, and can support segments of up to 500 meters.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172200"/>
          </a:xfrm>
        </p:spPr>
        <p:txBody>
          <a:bodyPr>
            <a:normAutofit fontScale="92500" lnSpcReduction="20000"/>
          </a:bodyPr>
          <a:lstStyle/>
          <a:p>
            <a:pPr>
              <a:buNone/>
            </a:pPr>
            <a:r>
              <a:rPr lang="en-US" b="1" dirty="0" smtClean="0"/>
              <a:t>10Base2</a:t>
            </a:r>
            <a:endParaRPr lang="en-US" dirty="0" smtClean="0"/>
          </a:p>
          <a:p>
            <a:pPr algn="just"/>
            <a:r>
              <a:rPr lang="en-US" dirty="0" smtClean="0"/>
              <a:t>Historically, the second cable type was </a:t>
            </a:r>
            <a:r>
              <a:rPr lang="en-US" b="1" dirty="0" smtClean="0"/>
              <a:t>10Base2</a:t>
            </a:r>
            <a:r>
              <a:rPr lang="en-US" dirty="0" smtClean="0"/>
              <a:t>, or </a:t>
            </a:r>
            <a:r>
              <a:rPr lang="en-US" b="1" dirty="0" smtClean="0"/>
              <a:t>thin Ethernet, </a:t>
            </a:r>
            <a:r>
              <a:rPr lang="en-US" dirty="0" smtClean="0"/>
              <a:t>which, in contrast to the garden-hose-like thick Ethernet, bends easily. </a:t>
            </a:r>
          </a:p>
          <a:p>
            <a:pPr algn="just"/>
            <a:r>
              <a:rPr lang="en-US" dirty="0" smtClean="0"/>
              <a:t>Connections to it are made using industry standard BNC connectors to form T junctions, rather than using vampire taps. </a:t>
            </a:r>
          </a:p>
          <a:p>
            <a:pPr algn="just"/>
            <a:r>
              <a:rPr lang="en-US" dirty="0" smtClean="0"/>
              <a:t>BNC connectors are easier to use and more reliable. </a:t>
            </a:r>
          </a:p>
          <a:p>
            <a:pPr algn="just"/>
            <a:r>
              <a:rPr lang="en-US" dirty="0" smtClean="0"/>
              <a:t>Thin Ethernet is much cheaper and easier to install, but it can run for only 185 meters per segment, each of which can handle only 30 machines. </a:t>
            </a:r>
          </a:p>
          <a:p>
            <a:pPr algn="just"/>
            <a:r>
              <a:rPr lang="en-US" dirty="0" smtClean="0"/>
              <a:t>Detecting cable breaks, excessive length, bad taps, or loose connectors can be a major problem with both media. </a:t>
            </a:r>
          </a:p>
          <a:p>
            <a:pPr algn="just"/>
            <a:r>
              <a:rPr lang="en-US" dirty="0" smtClean="0"/>
              <a:t>For this reason, techniques have been developed to track them down. Basically, a pulse of known shape is injected into the cable. </a:t>
            </a:r>
          </a:p>
          <a:p>
            <a:pPr algn="just"/>
            <a:r>
              <a:rPr lang="en-US" dirty="0" smtClean="0"/>
              <a:t>If the pulse hits an obstacle or the end of the cable, an echo will be generated and sent back. </a:t>
            </a:r>
          </a:p>
          <a:p>
            <a:pPr algn="just"/>
            <a:r>
              <a:rPr lang="en-US" dirty="0" smtClean="0"/>
              <a:t>By carefully timing the interval between sending the pulse and receiving the echo, it is possible to localize the origin of the echo. </a:t>
            </a:r>
          </a:p>
          <a:p>
            <a:pPr algn="just"/>
            <a:r>
              <a:rPr lang="en-US" dirty="0" smtClean="0"/>
              <a:t>This technique is called </a:t>
            </a:r>
            <a:r>
              <a:rPr lang="en-US" b="1" dirty="0" smtClean="0"/>
              <a:t>time domain </a:t>
            </a:r>
            <a:r>
              <a:rPr lang="en-US" b="1" dirty="0" err="1" smtClean="0"/>
              <a:t>reflectometry</a:t>
            </a:r>
            <a:r>
              <a:rPr lang="en-US" dirty="0" smtClean="0"/>
              <a:t>.</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6248400"/>
          </a:xfrm>
        </p:spPr>
        <p:txBody>
          <a:bodyPr>
            <a:normAutofit/>
          </a:bodyPr>
          <a:lstStyle/>
          <a:p>
            <a:pPr>
              <a:buNone/>
            </a:pPr>
            <a:r>
              <a:rPr lang="en-US" b="1" dirty="0" smtClean="0"/>
              <a:t>10Base-T</a:t>
            </a:r>
            <a:endParaRPr lang="en-US" dirty="0" smtClean="0"/>
          </a:p>
          <a:p>
            <a:pPr algn="just"/>
            <a:r>
              <a:rPr lang="en-US" sz="2400" dirty="0" smtClean="0"/>
              <a:t>A different kind of wiring pattern, in which all stations have a cable running to a central </a:t>
            </a:r>
            <a:r>
              <a:rPr lang="en-US" sz="2400" b="1" dirty="0" smtClean="0"/>
              <a:t>hub </a:t>
            </a:r>
            <a:r>
              <a:rPr lang="en-US" sz="2400" dirty="0" smtClean="0"/>
              <a:t>in which they are all connected electrically. </a:t>
            </a:r>
          </a:p>
          <a:p>
            <a:pPr algn="just"/>
            <a:r>
              <a:rPr lang="en-US" sz="2400" dirty="0" smtClean="0"/>
              <a:t>Usually, these wires are telephone company twisted pairs, since most office buildings are already wired this way, and normally plenty of spare pairs are available. </a:t>
            </a:r>
          </a:p>
          <a:p>
            <a:pPr algn="just"/>
            <a:r>
              <a:rPr lang="en-US" sz="2400" dirty="0" smtClean="0"/>
              <a:t>This scheme is called </a:t>
            </a:r>
            <a:r>
              <a:rPr lang="en-US" sz="2400" b="1" dirty="0" smtClean="0"/>
              <a:t>10Base-T</a:t>
            </a:r>
            <a:r>
              <a:rPr lang="en-US" sz="2400" dirty="0" smtClean="0"/>
              <a:t>. Hubs do not buffer incoming traffic.</a:t>
            </a:r>
          </a:p>
          <a:p>
            <a:pPr algn="just">
              <a:buNone/>
            </a:pPr>
            <a:r>
              <a:rPr lang="en-US" sz="2400" dirty="0" smtClean="0"/>
              <a:t>These three </a:t>
            </a:r>
            <a:r>
              <a:rPr lang="en-US" sz="2400" b="1" dirty="0" smtClean="0"/>
              <a:t>wiring schemes</a:t>
            </a:r>
            <a:r>
              <a:rPr lang="en-US" sz="2400" dirty="0" smtClean="0"/>
              <a:t> are illustrated in the following figure. </a:t>
            </a:r>
          </a:p>
          <a:p>
            <a:endParaRPr lang="en-US" sz="2400" dirty="0"/>
          </a:p>
        </p:txBody>
      </p:sp>
      <p:pic>
        <p:nvPicPr>
          <p:cNvPr id="4" name="Content Placeholder 3"/>
          <p:cNvPicPr>
            <a:picLocks/>
          </p:cNvPicPr>
          <p:nvPr/>
        </p:nvPicPr>
        <p:blipFill>
          <a:blip r:embed="rId2"/>
          <a:srcRect/>
          <a:stretch>
            <a:fillRect/>
          </a:stretch>
        </p:blipFill>
        <p:spPr bwMode="auto">
          <a:xfrm>
            <a:off x="1219200" y="3810000"/>
            <a:ext cx="7315199" cy="2535450"/>
          </a:xfrm>
          <a:prstGeom prst="rect">
            <a:avLst/>
          </a:prstGeom>
          <a:noFill/>
          <a:ln w="9525">
            <a:noFill/>
            <a:miter lim="800000"/>
            <a:headEnd/>
            <a:tailEnd/>
          </a:ln>
        </p:spPr>
      </p:pic>
      <p:sp>
        <p:nvSpPr>
          <p:cNvPr id="5" name="Rectangle 1"/>
          <p:cNvSpPr>
            <a:spLocks noChangeArrowheads="1"/>
          </p:cNvSpPr>
          <p:nvPr/>
        </p:nvSpPr>
        <p:spPr bwMode="auto">
          <a:xfrm>
            <a:off x="1981200" y="6400800"/>
            <a:ext cx="5638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Three kinds of Ethernet cabling. (a) 10Base5. (b)10Base2. (c) 10Base-T.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8458200" cy="6447919"/>
          </a:xfrm>
          <a:prstGeom prst="rect">
            <a:avLst/>
          </a:prstGeom>
        </p:spPr>
        <p:txBody>
          <a:bodyPr wrap="square">
            <a:spAutoFit/>
          </a:bodyPr>
          <a:lstStyle/>
          <a:p>
            <a:pPr algn="just">
              <a:spcAft>
                <a:spcPts val="600"/>
              </a:spcAft>
              <a:buFont typeface="Wingdings" pitchFamily="2" charset="2"/>
              <a:buChar char="§"/>
            </a:pPr>
            <a:r>
              <a:rPr lang="en-US" sz="2400" dirty="0" smtClean="0"/>
              <a:t>For 10Base5, a </a:t>
            </a:r>
            <a:r>
              <a:rPr lang="en-US" sz="2400" b="1" dirty="0" smtClean="0"/>
              <a:t>transceiver </a:t>
            </a:r>
            <a:r>
              <a:rPr lang="en-US" sz="2400" dirty="0" smtClean="0"/>
              <a:t>is clamped securely around the cable so that its tap makes contact with the inner core. </a:t>
            </a:r>
          </a:p>
          <a:p>
            <a:pPr algn="just">
              <a:spcAft>
                <a:spcPts val="600"/>
              </a:spcAft>
              <a:buFont typeface="Wingdings" pitchFamily="2" charset="2"/>
              <a:buChar char="§"/>
            </a:pPr>
            <a:r>
              <a:rPr lang="en-US" sz="2400" dirty="0" smtClean="0"/>
              <a:t>The transceiver contains the electronics that handle carrier detection and collision detection. </a:t>
            </a:r>
          </a:p>
          <a:p>
            <a:pPr algn="just">
              <a:spcAft>
                <a:spcPts val="600"/>
              </a:spcAft>
              <a:buFont typeface="Wingdings" pitchFamily="2" charset="2"/>
              <a:buChar char="§"/>
            </a:pPr>
            <a:r>
              <a:rPr lang="en-US" sz="2400" dirty="0" smtClean="0"/>
              <a:t>When a collision is detected, the transceiver also puts a special invalid signal on the cable to ensure that all other transceivers also realize that a collision has occurred.</a:t>
            </a:r>
          </a:p>
          <a:p>
            <a:pPr algn="just">
              <a:spcAft>
                <a:spcPts val="600"/>
              </a:spcAft>
              <a:buFont typeface="Wingdings" pitchFamily="2" charset="2"/>
              <a:buChar char="§"/>
            </a:pPr>
            <a:r>
              <a:rPr lang="en-US" sz="2400" dirty="0" smtClean="0"/>
              <a:t>With 10Base5, a </a:t>
            </a:r>
            <a:r>
              <a:rPr lang="en-US" sz="2400" b="1" dirty="0" smtClean="0"/>
              <a:t>transceiver cable </a:t>
            </a:r>
            <a:r>
              <a:rPr lang="en-US" sz="2400" dirty="0" smtClean="0"/>
              <a:t>or </a:t>
            </a:r>
            <a:r>
              <a:rPr lang="en-US" sz="2400" b="1" dirty="0" smtClean="0"/>
              <a:t>drop cable </a:t>
            </a:r>
            <a:r>
              <a:rPr lang="en-US" sz="2400" dirty="0" smtClean="0"/>
              <a:t>connects the transceiver to an interface board in the computer. </a:t>
            </a:r>
          </a:p>
          <a:p>
            <a:pPr algn="just">
              <a:spcAft>
                <a:spcPts val="600"/>
              </a:spcAft>
              <a:buFont typeface="Wingdings" pitchFamily="2" charset="2"/>
              <a:buChar char="§"/>
            </a:pPr>
            <a:r>
              <a:rPr lang="en-US" sz="2400" dirty="0" smtClean="0"/>
              <a:t>The transceiver cable may be up to 50 meters long and contains five individually shielded twisted pairs. </a:t>
            </a:r>
          </a:p>
          <a:p>
            <a:pPr algn="just">
              <a:spcAft>
                <a:spcPts val="600"/>
              </a:spcAft>
              <a:buFont typeface="Wingdings" pitchFamily="2" charset="2"/>
              <a:buChar char="§"/>
            </a:pPr>
            <a:r>
              <a:rPr lang="en-US" sz="2400" dirty="0" smtClean="0"/>
              <a:t>Two of the pairs are for data in and data out, respectively. Two more are for control signals in and out.</a:t>
            </a:r>
          </a:p>
          <a:p>
            <a:pPr algn="just">
              <a:spcAft>
                <a:spcPts val="600"/>
              </a:spcAft>
              <a:buFont typeface="Wingdings" pitchFamily="2" charset="2"/>
              <a:buChar char="§"/>
            </a:pPr>
            <a:r>
              <a:rPr lang="en-US" sz="2400" dirty="0" smtClean="0"/>
              <a:t> The fifth pair, which is not always used, allows the computer to power the transceiver electronics. </a:t>
            </a:r>
          </a:p>
          <a:p>
            <a:pPr lvl="1" algn="just">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610600" cy="6400800"/>
          </a:xfrm>
        </p:spPr>
        <p:txBody>
          <a:bodyPr>
            <a:normAutofit/>
          </a:bodyPr>
          <a:lstStyle/>
          <a:p>
            <a:pPr algn="just"/>
            <a:r>
              <a:rPr lang="en-US" dirty="0" smtClean="0"/>
              <a:t>Some transceivers allow up to eight nearby computers to be attached to them, to reduce the number of transceivers needed. </a:t>
            </a:r>
          </a:p>
          <a:p>
            <a:pPr algn="just"/>
            <a:r>
              <a:rPr lang="en-US" dirty="0" smtClean="0"/>
              <a:t>The transceiver cable terminates on an interface board inside the computer. </a:t>
            </a:r>
          </a:p>
          <a:p>
            <a:pPr algn="just"/>
            <a:r>
              <a:rPr lang="en-US" dirty="0" smtClean="0"/>
              <a:t>The interface board contains a controller chip that transmits frames to, and receives frames from, the transceiver. </a:t>
            </a:r>
          </a:p>
          <a:p>
            <a:pPr algn="just"/>
            <a:r>
              <a:rPr lang="en-US" dirty="0" smtClean="0"/>
              <a:t>The </a:t>
            </a:r>
            <a:r>
              <a:rPr lang="en-US" b="1" dirty="0" smtClean="0"/>
              <a:t>controller</a:t>
            </a:r>
            <a:r>
              <a:rPr lang="en-US" dirty="0" smtClean="0"/>
              <a:t> is responsible for assembling the data into the proper frame format, as well as computing checksums on outgoing frames and verifying them on incoming frames. </a:t>
            </a:r>
          </a:p>
          <a:p>
            <a:pPr algn="just"/>
            <a:r>
              <a:rPr lang="en-US" dirty="0" smtClean="0"/>
              <a:t>Some </a:t>
            </a:r>
            <a:r>
              <a:rPr lang="en-US" b="1" dirty="0" smtClean="0"/>
              <a:t>controller chips </a:t>
            </a:r>
            <a:r>
              <a:rPr lang="en-US" dirty="0" smtClean="0"/>
              <a:t>also manage a pool of buffers for incoming frames, a queue of buffers to be transmitted, direct memory transfers with the host computers, and other aspects of network management.</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10600" cy="6172200"/>
          </a:xfrm>
        </p:spPr>
        <p:txBody>
          <a:bodyPr>
            <a:normAutofit/>
          </a:bodyPr>
          <a:lstStyle/>
          <a:p>
            <a:pPr algn="just"/>
            <a:r>
              <a:rPr lang="en-US" dirty="0" smtClean="0"/>
              <a:t>With 10Base2, the connection to the cable is just a passive BNC </a:t>
            </a:r>
            <a:r>
              <a:rPr lang="en-US" b="1" dirty="0" smtClean="0"/>
              <a:t>T-junction connector. </a:t>
            </a:r>
          </a:p>
          <a:p>
            <a:pPr algn="just"/>
            <a:r>
              <a:rPr lang="en-US" dirty="0" smtClean="0"/>
              <a:t>The transceiver electronics are on the controller board, and each station always has its own transceiver. </a:t>
            </a:r>
          </a:p>
          <a:p>
            <a:pPr algn="just"/>
            <a:r>
              <a:rPr lang="en-US" dirty="0" smtClean="0"/>
              <a:t>With 10Base-T, there is no shared cable at all, just the </a:t>
            </a:r>
            <a:r>
              <a:rPr lang="en-US" b="1" dirty="0" smtClean="0"/>
              <a:t>hub </a:t>
            </a:r>
            <a:r>
              <a:rPr lang="en-US" dirty="0" smtClean="0"/>
              <a:t>(a box full of electronics) to which each station is connected by a dedicated (i.e., not shared) cable. </a:t>
            </a:r>
          </a:p>
          <a:p>
            <a:pPr algn="just"/>
            <a:r>
              <a:rPr lang="en-US" dirty="0" smtClean="0"/>
              <a:t>Adding or removing a station is simpler in this configuration, and cable breaks can be detected easily. </a:t>
            </a:r>
          </a:p>
          <a:p>
            <a:pPr algn="just"/>
            <a:r>
              <a:rPr lang="en-US" dirty="0" smtClean="0"/>
              <a:t>The disadvantage of 10Base-T is that the maximum cable run from the hub is only 100 meters, maybe 200 meters if very high quality category 5 twisted pairs are used. </a:t>
            </a:r>
          </a:p>
          <a:p>
            <a:pPr algn="just"/>
            <a:r>
              <a:rPr lang="en-US" dirty="0" smtClean="0"/>
              <a:t>Nevertheless, 10Base-T quickly became dominant due to its use of existing wiring and the ease of maintenance that it offers. </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172200"/>
          </a:xfrm>
        </p:spPr>
        <p:txBody>
          <a:bodyPr>
            <a:normAutofit/>
          </a:bodyPr>
          <a:lstStyle/>
          <a:p>
            <a:pPr>
              <a:buNone/>
            </a:pPr>
            <a:r>
              <a:rPr lang="en-US" b="1" dirty="0" smtClean="0"/>
              <a:t>10Base-F</a:t>
            </a:r>
            <a:endParaRPr lang="en-US" dirty="0" smtClean="0"/>
          </a:p>
          <a:p>
            <a:r>
              <a:rPr lang="en-US" dirty="0" smtClean="0"/>
              <a:t>10BASE-f Uses fiber optics. This alternative is expensive due to the cost of the connectors and terminators, but it has excellent noise immunity and is the method of choice when running between buildings or widely-separated hubs. </a:t>
            </a:r>
          </a:p>
          <a:p>
            <a:r>
              <a:rPr lang="en-US" dirty="0" smtClean="0"/>
              <a:t>Runs of up to km are allowed. It also offers good security since wiretapping fiber is much more difficult than wiretapping copper wire. The following figure  shows different ways of wiring a building.   </a:t>
            </a:r>
            <a:r>
              <a:rPr lang="en-US" sz="2000" b="1" i="1" dirty="0" smtClean="0"/>
              <a:t>Cable topologies. (a) Linear. (b) Spine. (c) Tree. (d) Segmented.</a:t>
            </a:r>
            <a:endParaRPr lang="en-US" sz="2000" dirty="0" smtClean="0"/>
          </a:p>
          <a:p>
            <a:endParaRPr lang="en-US" dirty="0" smtClean="0"/>
          </a:p>
          <a:p>
            <a:endParaRPr lang="en-US" dirty="0"/>
          </a:p>
        </p:txBody>
      </p:sp>
      <p:pic>
        <p:nvPicPr>
          <p:cNvPr id="4" name="Picture 3"/>
          <p:cNvPicPr/>
          <p:nvPr/>
        </p:nvPicPr>
        <p:blipFill>
          <a:blip r:embed="rId2"/>
          <a:srcRect/>
          <a:stretch>
            <a:fillRect/>
          </a:stretch>
        </p:blipFill>
        <p:spPr bwMode="auto">
          <a:xfrm>
            <a:off x="304800" y="4419600"/>
            <a:ext cx="8610600" cy="22098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86800" cy="6172200"/>
          </a:xfrm>
        </p:spPr>
        <p:txBody>
          <a:bodyPr>
            <a:normAutofit/>
          </a:bodyPr>
          <a:lstStyle/>
          <a:p>
            <a:pPr lvl="0" algn="just"/>
            <a:r>
              <a:rPr lang="en-US" dirty="0" smtClean="0"/>
              <a:t>A </a:t>
            </a:r>
            <a:r>
              <a:rPr lang="en-US" b="1" dirty="0" smtClean="0"/>
              <a:t>single cable </a:t>
            </a:r>
            <a:r>
              <a:rPr lang="en-US" dirty="0" smtClean="0"/>
              <a:t>is snaked from room to room, with each station tapping into it at the nearest point. </a:t>
            </a:r>
          </a:p>
          <a:p>
            <a:pPr lvl="0" algn="just"/>
            <a:r>
              <a:rPr lang="en-US" dirty="0" smtClean="0"/>
              <a:t>A </a:t>
            </a:r>
            <a:r>
              <a:rPr lang="en-US" b="1" dirty="0" smtClean="0"/>
              <a:t>vertical spine </a:t>
            </a:r>
            <a:r>
              <a:rPr lang="en-US" dirty="0" smtClean="0"/>
              <a:t>runs from the basement to the roof, with horizontal cables on each floor connected to the spine by special amplifiers (repeaters). </a:t>
            </a:r>
          </a:p>
          <a:p>
            <a:pPr lvl="0" algn="just"/>
            <a:r>
              <a:rPr lang="en-US" dirty="0" smtClean="0"/>
              <a:t>In some buildings, the horizontal cables are thin and the backbone is thick. </a:t>
            </a:r>
          </a:p>
          <a:p>
            <a:pPr lvl="0" algn="just"/>
            <a:r>
              <a:rPr lang="en-US" dirty="0" smtClean="0"/>
              <a:t>The most general topology is the </a:t>
            </a:r>
            <a:r>
              <a:rPr lang="en-US" b="1" dirty="0" smtClean="0"/>
              <a:t>tree,</a:t>
            </a:r>
            <a:r>
              <a:rPr lang="en-US" dirty="0" smtClean="0"/>
              <a:t> because a network with two paths between some pairs of stations would suffer from interference between the two signals.</a:t>
            </a:r>
          </a:p>
          <a:p>
            <a:pPr lvl="0" algn="just"/>
            <a:r>
              <a:rPr lang="en-US" dirty="0" smtClean="0"/>
              <a:t>Each version of Ethernet has a maximum cable length per segment. </a:t>
            </a:r>
          </a:p>
          <a:p>
            <a:pPr lvl="0" algn="just"/>
            <a:r>
              <a:rPr lang="en-US" dirty="0" smtClean="0"/>
              <a:t>To allow larger networks, multiple cables can be connected by </a:t>
            </a:r>
            <a:r>
              <a:rPr lang="en-US" b="1" dirty="0" smtClean="0"/>
              <a:t>repeaters</a:t>
            </a:r>
            <a:r>
              <a:rPr lang="en-US" dirty="0" smtClean="0"/>
              <a:t>, as shown in (d). </a:t>
            </a:r>
          </a:p>
          <a:p>
            <a:pPr lvl="0" algn="just">
              <a:buNone/>
            </a:pPr>
            <a:endParaRPr lang="en-US" dirty="0" smtClean="0"/>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458200" cy="6324600"/>
          </a:xfrm>
        </p:spPr>
        <p:txBody>
          <a:bodyPr>
            <a:normAutofit fontScale="92500"/>
          </a:bodyPr>
          <a:lstStyle/>
          <a:p>
            <a:pPr lvl="0">
              <a:buNone/>
            </a:pPr>
            <a:r>
              <a:rPr lang="en-US" b="1" dirty="0" smtClean="0"/>
              <a:t>Flag bytes with byte stuffing</a:t>
            </a:r>
            <a:r>
              <a:rPr lang="en-US" dirty="0" smtClean="0"/>
              <a:t>.:</a:t>
            </a:r>
          </a:p>
          <a:p>
            <a:pPr algn="just"/>
            <a:r>
              <a:rPr lang="en-US" dirty="0" smtClean="0"/>
              <a:t>The second framing method gets around the problem of resynchronization after an error by having each frame start and end with special bytes. </a:t>
            </a:r>
          </a:p>
          <a:p>
            <a:pPr algn="just"/>
            <a:r>
              <a:rPr lang="en-US" dirty="0" smtClean="0"/>
              <a:t>In the past, the starting and ending bytes were different, but in recent years most protocols have used the same byte, called a flag byte, as both the starting and ending delimiter, as shown in figure(a) as FLAG. </a:t>
            </a:r>
          </a:p>
          <a:p>
            <a:pPr algn="just"/>
            <a:r>
              <a:rPr lang="en-US" dirty="0" smtClean="0"/>
              <a:t>In this way, if the receiver ever loses synchronization, it can just search for the flag byte to find the end of the current frame. </a:t>
            </a:r>
          </a:p>
          <a:p>
            <a:pPr algn="just"/>
            <a:r>
              <a:rPr lang="en-US" dirty="0" smtClean="0"/>
              <a:t>Two consecutive flag bytes indicate the end of one frame and start of the next one.</a:t>
            </a:r>
          </a:p>
          <a:p>
            <a:pPr algn="just"/>
            <a:r>
              <a:rPr lang="en-US" dirty="0" smtClean="0"/>
              <a:t>A serious problem occurs with this method when binary data, such as object programs or floating-point numbers, are being transmitted. </a:t>
            </a:r>
          </a:p>
          <a:p>
            <a:pPr algn="just"/>
            <a:r>
              <a:rPr lang="en-US" dirty="0" smtClean="0"/>
              <a:t>It may easily happen that the flag byte's bit pattern occurs in the data. This situation will usually interfere with the framing. </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914400"/>
            <a:ext cx="8153400" cy="5105400"/>
          </a:xfrm>
        </p:spPr>
        <p:txBody>
          <a:bodyPr/>
          <a:lstStyle/>
          <a:p>
            <a:pPr lvl="0" algn="just"/>
            <a:r>
              <a:rPr lang="en-US" dirty="0" smtClean="0"/>
              <a:t>A </a:t>
            </a:r>
            <a:r>
              <a:rPr lang="en-US" b="1" dirty="0" smtClean="0"/>
              <a:t>repeater </a:t>
            </a:r>
            <a:r>
              <a:rPr lang="en-US" dirty="0" smtClean="0"/>
              <a:t>is a physical layer device. </a:t>
            </a:r>
          </a:p>
          <a:p>
            <a:pPr lvl="0" algn="just"/>
            <a:r>
              <a:rPr lang="en-US" dirty="0" smtClean="0"/>
              <a:t>It receives, amplifies (regenerates), and retransmits signals in both directions. </a:t>
            </a:r>
          </a:p>
          <a:p>
            <a:pPr lvl="0" algn="just"/>
            <a:r>
              <a:rPr lang="en-US" dirty="0" smtClean="0"/>
              <a:t>As far as the software is concerned, a series of cable segments connected by repeaters is no different from a single cable. </a:t>
            </a:r>
          </a:p>
          <a:p>
            <a:pPr lvl="0" algn="just"/>
            <a:r>
              <a:rPr lang="en-US" dirty="0" smtClean="0"/>
              <a:t>A system may contain multiple cable segments and multiple repeaters.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b="1" dirty="0" smtClean="0"/>
              <a:t>Manchester Encoding</a:t>
            </a:r>
            <a:endParaRPr lang="en-US" dirty="0"/>
          </a:p>
        </p:txBody>
      </p:sp>
      <p:sp>
        <p:nvSpPr>
          <p:cNvPr id="3" name="Content Placeholder 2"/>
          <p:cNvSpPr>
            <a:spLocks noGrp="1"/>
          </p:cNvSpPr>
          <p:nvPr>
            <p:ph sz="quarter" idx="1"/>
          </p:nvPr>
        </p:nvSpPr>
        <p:spPr>
          <a:xfrm>
            <a:off x="457200" y="1066800"/>
            <a:ext cx="8382000" cy="5334000"/>
          </a:xfrm>
        </p:spPr>
        <p:txBody>
          <a:bodyPr>
            <a:normAutofit fontScale="92500" lnSpcReduction="10000"/>
          </a:bodyPr>
          <a:lstStyle/>
          <a:p>
            <a:pPr algn="just">
              <a:spcAft>
                <a:spcPts val="1200"/>
              </a:spcAft>
            </a:pPr>
            <a:r>
              <a:rPr lang="en-US" dirty="0" smtClean="0"/>
              <a:t>None of the versions of Ethernet uses straight binary encoding with 0 volts for a 0 bit and 5 volts for a 1 bit because it leads to ambiguities. </a:t>
            </a:r>
          </a:p>
          <a:p>
            <a:pPr algn="just">
              <a:spcAft>
                <a:spcPts val="1200"/>
              </a:spcAft>
            </a:pPr>
            <a:r>
              <a:rPr lang="en-US" dirty="0" smtClean="0"/>
              <a:t>If one station sends the bit string 0001000, others might falsely interpret it as 10000000 or 01000000 because they cannot tell the difference between an idle sender (0 volts) and a 0 bit (0 volts). </a:t>
            </a:r>
          </a:p>
          <a:p>
            <a:pPr algn="just">
              <a:spcAft>
                <a:spcPts val="1200"/>
              </a:spcAft>
            </a:pPr>
            <a:r>
              <a:rPr lang="en-US" dirty="0" smtClean="0"/>
              <a:t>This problem can be solved by using +1 volts for a 1 and -1 volts for a 0, but there is still the problem of a receiver sampling the signal at a slightly different frequency than the sender used to generate it. </a:t>
            </a:r>
          </a:p>
          <a:p>
            <a:pPr algn="just">
              <a:spcAft>
                <a:spcPts val="1200"/>
              </a:spcAft>
            </a:pPr>
            <a:r>
              <a:rPr lang="en-US" dirty="0" smtClean="0"/>
              <a:t>Different clock speeds can cause the receiver and sender to get out of synchronization about where the bit boundaries are, especially after a long run of consecutive 0s or a long run of consecutive 1s. </a:t>
            </a:r>
          </a:p>
          <a:p>
            <a:pPr algn="just">
              <a:spcAft>
                <a:spcPts val="1200"/>
              </a:spcAft>
            </a:pPr>
            <a:r>
              <a:rPr lang="en-US" dirty="0" smtClean="0"/>
              <a:t>What is needed is a way for receivers to unambiguously determine the start, end, or middle of each bit without reference to an external clock. </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05800" cy="6019800"/>
          </a:xfrm>
        </p:spPr>
        <p:txBody>
          <a:bodyPr>
            <a:normAutofit lnSpcReduction="10000"/>
          </a:bodyPr>
          <a:lstStyle/>
          <a:p>
            <a:pPr algn="just"/>
            <a:r>
              <a:rPr lang="en-US" dirty="0" smtClean="0"/>
              <a:t>Two such approaches are called </a:t>
            </a:r>
            <a:r>
              <a:rPr lang="en-US" b="1" dirty="0" smtClean="0"/>
              <a:t>Manchester encoding </a:t>
            </a:r>
            <a:r>
              <a:rPr lang="en-US" dirty="0" smtClean="0"/>
              <a:t>and </a:t>
            </a:r>
            <a:r>
              <a:rPr lang="en-US" b="1" dirty="0" smtClean="0"/>
              <a:t>differential Manchester encoding</a:t>
            </a:r>
            <a:r>
              <a:rPr lang="en-US" dirty="0" smtClean="0"/>
              <a:t>. </a:t>
            </a:r>
          </a:p>
          <a:p>
            <a:pPr algn="just"/>
            <a:r>
              <a:rPr lang="en-US" dirty="0" smtClean="0"/>
              <a:t>With Manchester encoding, each bit period is divided into two equal intervals. </a:t>
            </a:r>
          </a:p>
          <a:p>
            <a:pPr algn="just"/>
            <a:r>
              <a:rPr lang="en-US" dirty="0" smtClean="0"/>
              <a:t>A binary 1 bit is sent by having the voltage set high during the first interval and low in the second one. </a:t>
            </a:r>
          </a:p>
          <a:p>
            <a:pPr algn="just"/>
            <a:r>
              <a:rPr lang="en-US" dirty="0" smtClean="0"/>
              <a:t> binary 0 is just the reverse: first low and then high. </a:t>
            </a:r>
          </a:p>
          <a:p>
            <a:pPr algn="just"/>
            <a:r>
              <a:rPr lang="en-US" dirty="0" smtClean="0"/>
              <a:t>This scheme ensures that every bit period has a transition in the middle, making it easy for the receiver to synchronize with the sender. </a:t>
            </a:r>
          </a:p>
          <a:p>
            <a:pPr algn="just"/>
            <a:r>
              <a:rPr lang="en-US" dirty="0" smtClean="0"/>
              <a:t>A disadvantage of Manchester encoding is that it requires twice as much bandwidth as straight binary encoding because the pulses are half the width. </a:t>
            </a:r>
          </a:p>
          <a:p>
            <a:pPr algn="just"/>
            <a:r>
              <a:rPr lang="en-US" dirty="0" smtClean="0"/>
              <a:t>For example, to send data at 10 Mbps, the signal has to change 20 million times/sec. Manchester encoding is shown below</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172200"/>
          </a:xfrm>
        </p:spPr>
        <p:txBody>
          <a:bodyPr>
            <a:normAutofit/>
          </a:bodyPr>
          <a:lstStyle/>
          <a:p>
            <a:pPr>
              <a:buNone/>
            </a:pPr>
            <a:endParaRPr lang="en-US" sz="2000" b="1" i="1" dirty="0" smtClean="0"/>
          </a:p>
          <a:p>
            <a:pPr marL="457200" indent="-457200">
              <a:buNone/>
            </a:pPr>
            <a:r>
              <a:rPr lang="en-US" sz="2000" b="1" i="1" dirty="0" smtClean="0"/>
              <a:t>                               (a)Binary encoding. (b) Manchester encoding. </a:t>
            </a:r>
          </a:p>
          <a:p>
            <a:pPr marL="457200" indent="-457200">
              <a:buNone/>
            </a:pPr>
            <a:r>
              <a:rPr lang="en-US" sz="2000" b="1" i="1" dirty="0" smtClean="0"/>
              <a:t>                                       (c) Differential Manchester encoding.</a:t>
            </a:r>
            <a:endParaRPr lang="en-US" sz="2000" dirty="0"/>
          </a:p>
        </p:txBody>
      </p:sp>
      <p:pic>
        <p:nvPicPr>
          <p:cNvPr id="4" name="Picture 3"/>
          <p:cNvPicPr/>
          <p:nvPr/>
        </p:nvPicPr>
        <p:blipFill>
          <a:blip r:embed="rId2"/>
          <a:srcRect/>
          <a:stretch>
            <a:fillRect/>
          </a:stretch>
        </p:blipFill>
        <p:spPr bwMode="auto">
          <a:xfrm>
            <a:off x="914400" y="2133600"/>
            <a:ext cx="7696200" cy="3962399"/>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19800"/>
          </a:xfrm>
        </p:spPr>
        <p:txBody>
          <a:bodyPr>
            <a:normAutofit lnSpcReduction="10000"/>
          </a:bodyPr>
          <a:lstStyle/>
          <a:p>
            <a:pPr algn="just"/>
            <a:r>
              <a:rPr lang="en-US" dirty="0" smtClean="0"/>
              <a:t>Differential Manchester encoding is a variation of basic Manchester encoding. </a:t>
            </a:r>
          </a:p>
          <a:p>
            <a:pPr algn="just"/>
            <a:r>
              <a:rPr lang="en-US" dirty="0" smtClean="0"/>
              <a:t>In it, a 1 bit is indicated by the absence of a transition at the start of the interval. </a:t>
            </a:r>
          </a:p>
          <a:p>
            <a:pPr algn="just"/>
            <a:r>
              <a:rPr lang="en-US" dirty="0" smtClean="0"/>
              <a:t>A 0 bit is indicated by the presence of a transition at the start of the interval. In both cases, there is a transition in the middle as well. </a:t>
            </a:r>
          </a:p>
          <a:p>
            <a:pPr algn="just"/>
            <a:r>
              <a:rPr lang="en-US" dirty="0" smtClean="0"/>
              <a:t>The differential scheme requires more complex equipment but offers better noise immunity. </a:t>
            </a:r>
          </a:p>
          <a:p>
            <a:pPr algn="just"/>
            <a:r>
              <a:rPr lang="en-US" dirty="0" smtClean="0"/>
              <a:t>All Ethernet systems use Manchester encoding due to its simplicity.</a:t>
            </a:r>
          </a:p>
          <a:p>
            <a:pPr algn="just"/>
            <a:r>
              <a:rPr lang="en-US" dirty="0" smtClean="0"/>
              <a:t> The high signal is + 0.85 volts and the low signal is - 0.85 volts, giving a DC value of 0 volts. </a:t>
            </a:r>
          </a:p>
          <a:p>
            <a:pPr algn="just"/>
            <a:r>
              <a:rPr lang="en-US" dirty="0" smtClean="0"/>
              <a:t>Ethernet does not use differential Manchester encoding, but other LANs (e.g., the 802.5 token ring) do use it.</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Ethernet MAC </a:t>
            </a:r>
            <a:r>
              <a:rPr lang="en-US" b="1" dirty="0" err="1" smtClean="0"/>
              <a:t>Sublayer</a:t>
            </a:r>
            <a:r>
              <a:rPr lang="en-US" b="1" dirty="0" smtClean="0"/>
              <a:t> Protocol</a:t>
            </a:r>
            <a:endParaRPr lang="en-US" dirty="0"/>
          </a:p>
        </p:txBody>
      </p:sp>
      <p:sp>
        <p:nvSpPr>
          <p:cNvPr id="3" name="Content Placeholder 2"/>
          <p:cNvSpPr>
            <a:spLocks noGrp="1"/>
          </p:cNvSpPr>
          <p:nvPr>
            <p:ph sz="quarter" idx="1"/>
          </p:nvPr>
        </p:nvSpPr>
        <p:spPr/>
        <p:txBody>
          <a:bodyPr/>
          <a:lstStyle/>
          <a:p>
            <a:pPr algn="just">
              <a:spcAft>
                <a:spcPts val="1200"/>
              </a:spcAft>
            </a:pPr>
            <a:r>
              <a:rPr lang="en-US" dirty="0" smtClean="0"/>
              <a:t>The original DIX (DEC, Intel, Xerox) frame structure is shown in  figure (a). Each frame starts with a </a:t>
            </a:r>
            <a:r>
              <a:rPr lang="en-US" b="1" i="1" dirty="0" smtClean="0"/>
              <a:t>Preamble</a:t>
            </a:r>
            <a:r>
              <a:rPr lang="en-US" i="1" dirty="0" smtClean="0"/>
              <a:t> </a:t>
            </a:r>
            <a:r>
              <a:rPr lang="en-US" dirty="0" smtClean="0"/>
              <a:t>of 8 bytes, each containing the bit pattern 10101010. </a:t>
            </a:r>
          </a:p>
          <a:p>
            <a:pPr algn="just">
              <a:spcAft>
                <a:spcPts val="1200"/>
              </a:spcAft>
            </a:pPr>
            <a:r>
              <a:rPr lang="en-US" dirty="0" smtClean="0"/>
              <a:t>The Manchester encoding of this pattern produces a 10-MHz square wave for 6.4 </a:t>
            </a:r>
            <a:r>
              <a:rPr lang="en-US" dirty="0" err="1" smtClean="0"/>
              <a:t>μsec</a:t>
            </a:r>
            <a:r>
              <a:rPr lang="en-US" dirty="0" smtClean="0"/>
              <a:t> to allow the receiver's clock to synchronize with the sender's.</a:t>
            </a:r>
          </a:p>
          <a:p>
            <a:pPr algn="just">
              <a:spcAft>
                <a:spcPts val="1200"/>
              </a:spcAft>
            </a:pPr>
            <a:r>
              <a:rPr lang="en-US" dirty="0" smtClean="0"/>
              <a:t> They are required to stay synchronized for the rest of the frame, using the Manchester encoding to keep track of the bit boundaries.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772400" cy="5257800"/>
          </a:xfrm>
        </p:spPr>
        <p:txBody>
          <a:bodyPr/>
          <a:lstStyle/>
          <a:p>
            <a:r>
              <a:rPr lang="en-US" b="1" i="1" dirty="0" smtClean="0"/>
              <a:t>Frame formats. (a) DIX Ethernet. (b) IEEE 802.3.</a:t>
            </a:r>
            <a:endParaRPr lang="en-US" dirty="0"/>
          </a:p>
        </p:txBody>
      </p:sp>
      <p:pic>
        <p:nvPicPr>
          <p:cNvPr id="4" name="Picture 3"/>
          <p:cNvPicPr/>
          <p:nvPr/>
        </p:nvPicPr>
        <p:blipFill>
          <a:blip r:embed="rId2"/>
          <a:srcRect/>
          <a:stretch>
            <a:fillRect/>
          </a:stretch>
        </p:blipFill>
        <p:spPr bwMode="auto">
          <a:xfrm>
            <a:off x="990600" y="2133600"/>
            <a:ext cx="7391400" cy="304800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153400" cy="5943600"/>
          </a:xfrm>
        </p:spPr>
        <p:txBody>
          <a:bodyPr>
            <a:normAutofit lnSpcReduction="10000"/>
          </a:bodyPr>
          <a:lstStyle/>
          <a:p>
            <a:pPr algn="just"/>
            <a:r>
              <a:rPr lang="en-US" dirty="0" smtClean="0"/>
              <a:t>The frame contains two addresses, one for the </a:t>
            </a:r>
            <a:r>
              <a:rPr lang="en-US" b="1" dirty="0" smtClean="0"/>
              <a:t>destination</a:t>
            </a:r>
            <a:r>
              <a:rPr lang="en-US" dirty="0" smtClean="0"/>
              <a:t> and one for the </a:t>
            </a:r>
            <a:r>
              <a:rPr lang="en-US" b="1" dirty="0" smtClean="0"/>
              <a:t>source</a:t>
            </a:r>
            <a:r>
              <a:rPr lang="en-US" dirty="0" smtClean="0"/>
              <a:t>. </a:t>
            </a:r>
          </a:p>
          <a:p>
            <a:pPr algn="just"/>
            <a:r>
              <a:rPr lang="en-US" dirty="0" smtClean="0"/>
              <a:t>The high-order bit of the destination address is a 0 for ordinary addresses and 1 for group addresses. </a:t>
            </a:r>
          </a:p>
          <a:p>
            <a:pPr algn="just"/>
            <a:r>
              <a:rPr lang="en-US" dirty="0" smtClean="0"/>
              <a:t>Group addresses allow multiple stations to listen to a single address. </a:t>
            </a:r>
          </a:p>
          <a:p>
            <a:pPr algn="just"/>
            <a:r>
              <a:rPr lang="en-US" dirty="0" smtClean="0"/>
              <a:t>When a frame is sent to a group address, all the stations in the group receive it. </a:t>
            </a:r>
          </a:p>
          <a:p>
            <a:pPr algn="just"/>
            <a:r>
              <a:rPr lang="en-US" dirty="0" smtClean="0"/>
              <a:t>Sending to a group of stations is called </a:t>
            </a:r>
            <a:r>
              <a:rPr lang="en-US" b="1" dirty="0" smtClean="0"/>
              <a:t>multicast</a:t>
            </a:r>
            <a:r>
              <a:rPr lang="en-US" dirty="0" smtClean="0"/>
              <a:t>. The address consisting of all 1 bits is reserved for </a:t>
            </a:r>
            <a:r>
              <a:rPr lang="en-US" b="1" dirty="0" smtClean="0"/>
              <a:t>broadcast</a:t>
            </a:r>
            <a:r>
              <a:rPr lang="en-US" dirty="0" smtClean="0"/>
              <a:t>. </a:t>
            </a:r>
          </a:p>
          <a:p>
            <a:pPr algn="just"/>
            <a:r>
              <a:rPr lang="en-US" dirty="0" smtClean="0"/>
              <a:t>Another interesting feature of the addressing is the use of bit 46 (adjacent to the high-order bit) to distinguish local from global addresses. </a:t>
            </a:r>
          </a:p>
          <a:p>
            <a:pPr algn="just"/>
            <a:r>
              <a:rPr lang="en-US" dirty="0" smtClean="0"/>
              <a:t>Next comes the </a:t>
            </a:r>
            <a:r>
              <a:rPr lang="en-US" b="1" i="1" dirty="0" smtClean="0"/>
              <a:t>Type</a:t>
            </a:r>
            <a:r>
              <a:rPr lang="en-US" i="1" dirty="0" smtClean="0"/>
              <a:t> </a:t>
            </a:r>
            <a:r>
              <a:rPr lang="en-US" dirty="0" smtClean="0"/>
              <a:t>field, which tells the receiver what to do with the frame. </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400800"/>
          </a:xfrm>
        </p:spPr>
        <p:txBody>
          <a:bodyPr>
            <a:normAutofit/>
          </a:bodyPr>
          <a:lstStyle/>
          <a:p>
            <a:pPr algn="just"/>
            <a:r>
              <a:rPr lang="en-US" dirty="0" smtClean="0"/>
              <a:t>Multiple network-layer protocols may be in use at the same time on the same machine, so when an Ethernet frame arrives, the kernel has to know which one to hand the frame to. </a:t>
            </a:r>
          </a:p>
          <a:p>
            <a:pPr algn="just"/>
            <a:r>
              <a:rPr lang="en-US" dirty="0" smtClean="0"/>
              <a:t>The </a:t>
            </a:r>
            <a:r>
              <a:rPr lang="en-US" i="1" dirty="0" smtClean="0"/>
              <a:t>Type </a:t>
            </a:r>
            <a:r>
              <a:rPr lang="en-US" dirty="0" smtClean="0"/>
              <a:t>field specifies which process to give the frame to.</a:t>
            </a:r>
          </a:p>
          <a:p>
            <a:pPr algn="just"/>
            <a:r>
              <a:rPr lang="en-US" dirty="0" smtClean="0"/>
              <a:t>Next come the </a:t>
            </a:r>
            <a:r>
              <a:rPr lang="en-US" b="1" dirty="0" smtClean="0"/>
              <a:t>data</a:t>
            </a:r>
            <a:r>
              <a:rPr lang="en-US" dirty="0" smtClean="0"/>
              <a:t>, up to 1500 bytes. </a:t>
            </a:r>
          </a:p>
          <a:p>
            <a:pPr algn="just"/>
            <a:r>
              <a:rPr lang="en-US" dirty="0" smtClean="0"/>
              <a:t>Ethernet requires that valid frames must be at least 64 bytes long, from destination address to checksum, including both. </a:t>
            </a:r>
          </a:p>
          <a:p>
            <a:pPr algn="just"/>
            <a:r>
              <a:rPr lang="en-US" dirty="0" smtClean="0"/>
              <a:t>If the data portion of a frame is less than 46 bytes, the </a:t>
            </a:r>
            <a:r>
              <a:rPr lang="en-US" b="1" i="1" dirty="0" smtClean="0"/>
              <a:t>Pad </a:t>
            </a:r>
            <a:r>
              <a:rPr lang="en-US" dirty="0" smtClean="0"/>
              <a:t>field is used to fill out the frame to the minimum size. </a:t>
            </a:r>
          </a:p>
          <a:p>
            <a:pPr algn="just"/>
            <a:r>
              <a:rPr lang="en-US" dirty="0" smtClean="0"/>
              <a:t>Frames with fewer than 64 bytes are padded out to 64 bytes with the </a:t>
            </a:r>
            <a:r>
              <a:rPr lang="en-US" i="1" dirty="0" smtClean="0"/>
              <a:t>Pad </a:t>
            </a:r>
            <a:r>
              <a:rPr lang="en-US" dirty="0" smtClean="0"/>
              <a:t>field. The final Ethernet field is the </a:t>
            </a:r>
            <a:r>
              <a:rPr lang="en-US" b="1" i="1" dirty="0" smtClean="0"/>
              <a:t>Checksum</a:t>
            </a:r>
            <a:r>
              <a:rPr lang="en-US" dirty="0" smtClean="0"/>
              <a:t>. </a:t>
            </a:r>
          </a:p>
          <a:p>
            <a:pPr algn="just"/>
            <a:r>
              <a:rPr lang="en-US" dirty="0" smtClean="0"/>
              <a:t>It is effectively a 32-bit hash code of the data. If some data bits are erroneously received (due to noise on the cable), the checksum will almost certainly be wrong and the error will be detected. </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82000" cy="6019800"/>
          </a:xfrm>
        </p:spPr>
        <p:txBody>
          <a:bodyPr/>
          <a:lstStyle/>
          <a:p>
            <a:pPr algn="just"/>
            <a:r>
              <a:rPr lang="en-US" dirty="0" smtClean="0"/>
              <a:t>The checksum algorithm is a cyclic redundancy check (CRC) of the kind discussed earlier in this Chap. It just does error detection, not forward error correction.</a:t>
            </a:r>
          </a:p>
          <a:p>
            <a:pPr algn="just"/>
            <a:r>
              <a:rPr lang="en-US" dirty="0" smtClean="0"/>
              <a:t>When IEEE standardized Ethernet, the committee made two changes to the DIX format, as shown in FIGURE (b). </a:t>
            </a:r>
          </a:p>
          <a:p>
            <a:pPr algn="just"/>
            <a:r>
              <a:rPr lang="en-US" dirty="0" smtClean="0"/>
              <a:t>The first one was to reduce the preamble to 7 bytes and use the last byte for a </a:t>
            </a:r>
            <a:r>
              <a:rPr lang="en-US" b="1" i="1" dirty="0" smtClean="0"/>
              <a:t>Start of Frame (STF)</a:t>
            </a:r>
            <a:r>
              <a:rPr lang="en-US" i="1" dirty="0" smtClean="0"/>
              <a:t> </a:t>
            </a:r>
            <a:r>
              <a:rPr lang="en-US" dirty="0" smtClean="0"/>
              <a:t>delimiter, for compatibility with 802.4 and 802.5. </a:t>
            </a:r>
          </a:p>
          <a:p>
            <a:pPr algn="just"/>
            <a:r>
              <a:rPr lang="en-US" dirty="0" smtClean="0"/>
              <a:t>The second one was to change the </a:t>
            </a:r>
            <a:r>
              <a:rPr lang="en-US" b="1" i="1" dirty="0" smtClean="0"/>
              <a:t>Type</a:t>
            </a:r>
            <a:r>
              <a:rPr lang="en-US" i="1" dirty="0" smtClean="0"/>
              <a:t> </a:t>
            </a:r>
            <a:r>
              <a:rPr lang="en-US" dirty="0" smtClean="0"/>
              <a:t>field into a </a:t>
            </a:r>
            <a:r>
              <a:rPr lang="en-US" b="1" i="1" dirty="0" smtClean="0"/>
              <a:t>Length</a:t>
            </a:r>
            <a:r>
              <a:rPr lang="en-US" i="1" dirty="0" smtClean="0"/>
              <a:t> </a:t>
            </a:r>
            <a:r>
              <a:rPr lang="en-US" dirty="0" smtClean="0"/>
              <a:t>field. </a:t>
            </a:r>
          </a:p>
          <a:p>
            <a:pPr algn="just"/>
            <a:r>
              <a:rPr lang="en-US" dirty="0" smtClean="0"/>
              <a:t>Of course, now there was no way for the receiver to figure out what to do with an incoming frame, but that problem was handled by the addition of a small header to the data portion itself to provide this information.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248400"/>
          </a:xfrm>
        </p:spPr>
        <p:txBody>
          <a:bodyPr>
            <a:normAutofit/>
          </a:bodyPr>
          <a:lstStyle/>
          <a:p>
            <a:pPr algn="just"/>
            <a:r>
              <a:rPr lang="en-US" dirty="0" smtClean="0"/>
              <a:t>One way to solve this problem is to have the sender's data link layer insert a special escape byte (ESC) just before each ''accidental'' flag byte in the data. </a:t>
            </a:r>
          </a:p>
          <a:p>
            <a:pPr algn="just"/>
            <a:r>
              <a:rPr lang="en-US" dirty="0" smtClean="0"/>
              <a:t>The data link layer on the receiving end removes the escape byte before the data are given to the network layer. </a:t>
            </a:r>
          </a:p>
          <a:p>
            <a:pPr algn="just"/>
            <a:r>
              <a:rPr lang="en-US" dirty="0" smtClean="0"/>
              <a:t>This technique is called </a:t>
            </a:r>
            <a:r>
              <a:rPr lang="en-US" b="1" dirty="0" smtClean="0"/>
              <a:t>byte stuffing</a:t>
            </a:r>
            <a:r>
              <a:rPr lang="en-US" dirty="0" smtClean="0"/>
              <a:t> or </a:t>
            </a:r>
            <a:r>
              <a:rPr lang="en-US" b="1" dirty="0" smtClean="0"/>
              <a:t>character stuffing</a:t>
            </a:r>
            <a:r>
              <a:rPr lang="en-US" dirty="0" smtClean="0"/>
              <a:t>. </a:t>
            </a:r>
          </a:p>
          <a:p>
            <a:pPr algn="just"/>
            <a:r>
              <a:rPr lang="en-US" dirty="0" smtClean="0"/>
              <a:t>Thus, a framing flag byte can be distinguished from one in the data by the absence or presence of an escape byte before it. the next question is: </a:t>
            </a:r>
          </a:p>
          <a:p>
            <a:pPr algn="just"/>
            <a:r>
              <a:rPr lang="en-US" dirty="0" smtClean="0"/>
              <a:t>What happens if an escape byte occurs in the middle of the data? </a:t>
            </a:r>
          </a:p>
          <a:p>
            <a:pPr algn="just"/>
            <a:r>
              <a:rPr lang="en-US" dirty="0" smtClean="0"/>
              <a:t>The answer is that it, too, is stuffed with an escape byte. </a:t>
            </a:r>
          </a:p>
          <a:p>
            <a:pPr algn="just"/>
            <a:r>
              <a:rPr lang="en-US" dirty="0" smtClean="0"/>
              <a:t>Thus, any single escape byte is part of an escape sequence, whereas a doubled one indicates that a single escape occurred naturally in the data. </a:t>
            </a:r>
          </a:p>
          <a:p>
            <a:endParaRPr lang="en-US" dirty="0" smtClean="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rmAutofit/>
          </a:bodyPr>
          <a:lstStyle/>
          <a:p>
            <a:pPr algn="ctr"/>
            <a:r>
              <a:rPr lang="en-US" sz="3200" b="1" dirty="0" smtClean="0"/>
              <a:t>The Binary Exponential </a:t>
            </a:r>
            <a:r>
              <a:rPr lang="en-US" sz="3200" b="1" dirty="0" err="1" smtClean="0"/>
              <a:t>Backoff</a:t>
            </a:r>
            <a:r>
              <a:rPr lang="en-US" sz="3200" b="1" dirty="0" smtClean="0"/>
              <a:t> Algorithm</a:t>
            </a:r>
            <a:endParaRPr lang="en-US" sz="3200" dirty="0"/>
          </a:p>
        </p:txBody>
      </p:sp>
      <p:sp>
        <p:nvSpPr>
          <p:cNvPr id="3" name="Content Placeholder 2"/>
          <p:cNvSpPr>
            <a:spLocks noGrp="1"/>
          </p:cNvSpPr>
          <p:nvPr>
            <p:ph sz="quarter" idx="1"/>
          </p:nvPr>
        </p:nvSpPr>
        <p:spPr>
          <a:xfrm>
            <a:off x="457200" y="1219200"/>
            <a:ext cx="8229600" cy="5638800"/>
          </a:xfrm>
        </p:spPr>
        <p:txBody>
          <a:bodyPr>
            <a:normAutofit lnSpcReduction="10000"/>
          </a:bodyPr>
          <a:lstStyle/>
          <a:p>
            <a:pPr algn="just"/>
            <a:r>
              <a:rPr lang="en-US" dirty="0" smtClean="0"/>
              <a:t>Let us now see how randomization is done when a collision occurs. </a:t>
            </a:r>
          </a:p>
          <a:p>
            <a:pPr algn="just"/>
            <a:r>
              <a:rPr lang="en-US" dirty="0" smtClean="0"/>
              <a:t>After a collision, time is divided into discrete slots whose length is equal to the worst-case round-trip propagation time on the ether (2τ). </a:t>
            </a:r>
          </a:p>
          <a:p>
            <a:pPr algn="just"/>
            <a:r>
              <a:rPr lang="en-US" dirty="0" smtClean="0"/>
              <a:t>To accommodate the longest path allowed by Ethernet, the slot time has been set to 512 bit times, or 51.2 </a:t>
            </a:r>
            <a:r>
              <a:rPr lang="en-US" dirty="0" err="1" smtClean="0"/>
              <a:t>μsec</a:t>
            </a:r>
            <a:r>
              <a:rPr lang="en-US" dirty="0" smtClean="0"/>
              <a:t> as mentioned above. </a:t>
            </a:r>
          </a:p>
          <a:p>
            <a:pPr algn="just"/>
            <a:r>
              <a:rPr lang="en-US" dirty="0" smtClean="0"/>
              <a:t>After the first collision, each station waits either 0 or 1 slot times before trying again. </a:t>
            </a:r>
          </a:p>
          <a:p>
            <a:pPr algn="just"/>
            <a:r>
              <a:rPr lang="en-US" dirty="0" smtClean="0"/>
              <a:t>If two stations collide and each one picks the same random number, they will collide again. </a:t>
            </a:r>
          </a:p>
          <a:p>
            <a:pPr algn="just"/>
            <a:r>
              <a:rPr lang="en-US" dirty="0" smtClean="0"/>
              <a:t>After the second collision, each one picks either 0, 1, 2, or 3 at random and waits that number of slot times.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029200"/>
          </a:xfrm>
        </p:spPr>
        <p:txBody>
          <a:bodyPr/>
          <a:lstStyle/>
          <a:p>
            <a:pPr algn="just"/>
            <a:r>
              <a:rPr lang="en-US" dirty="0" smtClean="0"/>
              <a:t>If a third collision occurs (the probability of this happening is 0.25), then the next time the number of slots to wait is chosen at random from the interval 0 to 2</a:t>
            </a:r>
            <a:r>
              <a:rPr lang="en-US" baseline="30000" dirty="0" smtClean="0"/>
              <a:t>3</a:t>
            </a:r>
            <a:r>
              <a:rPr lang="en-US" dirty="0" smtClean="0"/>
              <a:t> - 1.</a:t>
            </a:r>
          </a:p>
          <a:p>
            <a:pPr algn="just"/>
            <a:r>
              <a:rPr lang="en-US" dirty="0" smtClean="0"/>
              <a:t>In general, after </a:t>
            </a:r>
            <a:r>
              <a:rPr lang="en-US" i="1" dirty="0" err="1" smtClean="0"/>
              <a:t>i</a:t>
            </a:r>
            <a:r>
              <a:rPr lang="en-US" i="1" dirty="0" smtClean="0"/>
              <a:t> </a:t>
            </a:r>
            <a:r>
              <a:rPr lang="en-US" dirty="0" smtClean="0"/>
              <a:t>collisions, a random number between 0 and </a:t>
            </a:r>
            <a:r>
              <a:rPr lang="en-US" sz="2800" dirty="0" smtClean="0"/>
              <a:t>2</a:t>
            </a:r>
            <a:r>
              <a:rPr lang="en-US" sz="2800" baseline="30000" dirty="0" smtClean="0"/>
              <a:t>i</a:t>
            </a:r>
            <a:r>
              <a:rPr lang="en-US" sz="2800" dirty="0" smtClean="0"/>
              <a:t>- </a:t>
            </a:r>
            <a:r>
              <a:rPr lang="en-US" dirty="0" smtClean="0"/>
              <a:t>1 is chosen, and that number of slots is skipped. </a:t>
            </a:r>
          </a:p>
          <a:p>
            <a:pPr algn="just"/>
            <a:r>
              <a:rPr lang="en-US" dirty="0" smtClean="0"/>
              <a:t>However, after ten collisions have been reached, the randomization interval is frozen at a maximum of 1023 slots. </a:t>
            </a:r>
          </a:p>
          <a:p>
            <a:pPr algn="just"/>
            <a:r>
              <a:rPr lang="en-US" dirty="0" smtClean="0"/>
              <a:t>This algorithm, called </a:t>
            </a:r>
            <a:r>
              <a:rPr lang="en-US" b="1" dirty="0" smtClean="0"/>
              <a:t>binary exponential bakeoff</a:t>
            </a:r>
            <a:r>
              <a:rPr lang="en-US" dirty="0" smtClean="0"/>
              <a:t>, was chosen to dynamically adapt to the number of stations trying to send. </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t>Wireless LANs</a:t>
            </a:r>
            <a:endParaRPr lang="en-US" dirty="0"/>
          </a:p>
        </p:txBody>
      </p:sp>
      <p:sp>
        <p:nvSpPr>
          <p:cNvPr id="3" name="Content Placeholder 2"/>
          <p:cNvSpPr>
            <a:spLocks noGrp="1"/>
          </p:cNvSpPr>
          <p:nvPr>
            <p:ph sz="quarter" idx="1"/>
          </p:nvPr>
        </p:nvSpPr>
        <p:spPr>
          <a:xfrm>
            <a:off x="304800" y="990600"/>
            <a:ext cx="8534400" cy="5562600"/>
          </a:xfrm>
        </p:spPr>
        <p:txBody>
          <a:bodyPr>
            <a:normAutofit lnSpcReduction="10000"/>
          </a:bodyPr>
          <a:lstStyle/>
          <a:p>
            <a:pPr algn="just"/>
            <a:r>
              <a:rPr lang="en-US" dirty="0" smtClean="0"/>
              <a:t>Wireless LANs are increasingly popular, and more and more office buildings, airports, and other public places are being outfitted with them. </a:t>
            </a:r>
          </a:p>
          <a:p>
            <a:pPr algn="just"/>
            <a:r>
              <a:rPr lang="en-US" dirty="0" smtClean="0"/>
              <a:t>Wireless LANs can operate in one of two configurations, with a base station and without a base station. </a:t>
            </a:r>
          </a:p>
          <a:p>
            <a:pPr algn="just"/>
            <a:r>
              <a:rPr lang="en-US" dirty="0" smtClean="0"/>
              <a:t>Consequently, the 802.11 LAN standard takes this into account and makes provision for both arrangements.</a:t>
            </a:r>
          </a:p>
          <a:p>
            <a:pPr algn="ctr">
              <a:buNone/>
            </a:pPr>
            <a:r>
              <a:rPr lang="en-US" b="1" dirty="0" smtClean="0"/>
              <a:t>The 802.11 Protocol Stack</a:t>
            </a:r>
            <a:endParaRPr lang="en-US" dirty="0" smtClean="0"/>
          </a:p>
          <a:p>
            <a:pPr algn="just"/>
            <a:r>
              <a:rPr lang="en-US" dirty="0" smtClean="0"/>
              <a:t>The protocols used by all the 802 variants, including Ethernet, have a certain commonality of structure. </a:t>
            </a:r>
          </a:p>
          <a:p>
            <a:pPr algn="just"/>
            <a:r>
              <a:rPr lang="en-US" dirty="0" smtClean="0"/>
              <a:t>A partial view of the 802.11 protocol stack is given in following.</a:t>
            </a:r>
          </a:p>
          <a:p>
            <a:pPr algn="just"/>
            <a:r>
              <a:rPr lang="en-US" dirty="0" smtClean="0"/>
              <a:t> The physical layer corresponds to the OSI physical layer fairly well, but the data link layer in all the 802 protocols is split into two or more </a:t>
            </a:r>
            <a:r>
              <a:rPr lang="en-US" dirty="0" err="1" smtClean="0"/>
              <a:t>sublayers</a:t>
            </a:r>
            <a:r>
              <a:rPr lang="en-US" dirty="0" smtClean="0"/>
              <a:t>. </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458200" cy="6019800"/>
          </a:xfrm>
        </p:spPr>
        <p:txBody>
          <a:bodyPr/>
          <a:lstStyle/>
          <a:p>
            <a:pPr algn="just"/>
            <a:r>
              <a:rPr lang="en-US" dirty="0" smtClean="0"/>
              <a:t>In 802.11, the MAC (Medium Access Control) </a:t>
            </a:r>
            <a:r>
              <a:rPr lang="en-US" dirty="0" err="1" smtClean="0"/>
              <a:t>sublayer</a:t>
            </a:r>
            <a:r>
              <a:rPr lang="en-US" dirty="0" smtClean="0"/>
              <a:t> determines how the channel is allocated, that is, who gets to transmit next. </a:t>
            </a:r>
          </a:p>
          <a:p>
            <a:pPr algn="just"/>
            <a:r>
              <a:rPr lang="en-US" dirty="0" smtClean="0"/>
              <a:t>Above it is the LLC (Logical Link Control) </a:t>
            </a:r>
            <a:r>
              <a:rPr lang="en-US" dirty="0" err="1" smtClean="0"/>
              <a:t>sublayer</a:t>
            </a:r>
            <a:r>
              <a:rPr lang="en-US" dirty="0" smtClean="0"/>
              <a:t>, whose job it is to hide the differences between the different 802 variants and make them indistinguishable as far as the network layer is concerned.</a:t>
            </a:r>
            <a:endParaRPr lang="en-US" dirty="0"/>
          </a:p>
        </p:txBody>
      </p:sp>
      <p:pic>
        <p:nvPicPr>
          <p:cNvPr id="4" name="Picture 3"/>
          <p:cNvPicPr/>
          <p:nvPr/>
        </p:nvPicPr>
        <p:blipFill>
          <a:blip r:embed="rId2"/>
          <a:srcRect/>
          <a:stretch>
            <a:fillRect/>
          </a:stretch>
        </p:blipFill>
        <p:spPr bwMode="auto">
          <a:xfrm>
            <a:off x="1676400" y="3352800"/>
            <a:ext cx="6172200" cy="32766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172200"/>
          </a:xfrm>
        </p:spPr>
        <p:txBody>
          <a:bodyPr>
            <a:normAutofit fontScale="92500" lnSpcReduction="10000"/>
          </a:bodyPr>
          <a:lstStyle/>
          <a:p>
            <a:pPr algn="just"/>
            <a:r>
              <a:rPr lang="en-US" dirty="0" smtClean="0"/>
              <a:t>The 1997 802.11 standard specifies three transmission techniques allowed in the physical layer. </a:t>
            </a:r>
          </a:p>
          <a:p>
            <a:pPr algn="just"/>
            <a:r>
              <a:rPr lang="en-US" dirty="0" smtClean="0"/>
              <a:t>The </a:t>
            </a:r>
            <a:r>
              <a:rPr lang="en-US" b="1" dirty="0" smtClean="0"/>
              <a:t>infrared method</a:t>
            </a:r>
            <a:r>
              <a:rPr lang="en-US" dirty="0" smtClean="0"/>
              <a:t> uses much the same technology as television remote controls do. </a:t>
            </a:r>
          </a:p>
          <a:p>
            <a:pPr algn="just"/>
            <a:r>
              <a:rPr lang="en-US" dirty="0" smtClean="0"/>
              <a:t>The other two use short-range radio, using techniques called </a:t>
            </a:r>
            <a:r>
              <a:rPr lang="en-US" b="1" dirty="0" smtClean="0"/>
              <a:t>FHSS and DSSS</a:t>
            </a:r>
            <a:r>
              <a:rPr lang="en-US" dirty="0" smtClean="0"/>
              <a:t>. Both of these use a part of the spectrum that does not require licensing (the 2.4-GHz ISM band). </a:t>
            </a:r>
          </a:p>
          <a:p>
            <a:pPr algn="just"/>
            <a:r>
              <a:rPr lang="en-US" dirty="0" smtClean="0"/>
              <a:t>All of these techniques operate at 1 or 2 Mbps and at low enough power that they do not conflict too much. </a:t>
            </a:r>
          </a:p>
          <a:p>
            <a:pPr algn="just"/>
            <a:r>
              <a:rPr lang="en-US" dirty="0" smtClean="0"/>
              <a:t>In 1999, two new techniques were introduced to achieve higher bandwidth.</a:t>
            </a:r>
          </a:p>
          <a:p>
            <a:pPr algn="just"/>
            <a:r>
              <a:rPr lang="en-US" dirty="0" smtClean="0"/>
              <a:t> These are called </a:t>
            </a:r>
            <a:r>
              <a:rPr lang="en-US" b="1" dirty="0" smtClean="0"/>
              <a:t>OFDM and HR-DSSS</a:t>
            </a:r>
            <a:r>
              <a:rPr lang="en-US" dirty="0" smtClean="0"/>
              <a:t>. They operate at up to 54 Mbps and 11 Mbps, respectively. In 2001, a second </a:t>
            </a:r>
            <a:r>
              <a:rPr lang="en-US" b="1" dirty="0" smtClean="0"/>
              <a:t>OFDM modulation</a:t>
            </a:r>
            <a:r>
              <a:rPr lang="en-US" dirty="0" smtClean="0"/>
              <a:t> was introduced, but in a different frequency band from the first one. </a:t>
            </a:r>
          </a:p>
          <a:p>
            <a:pPr algn="just"/>
            <a:r>
              <a:rPr lang="en-US" dirty="0" smtClean="0"/>
              <a:t>Technically, these belong to the physical, but since they are so closely tied to LANs in general and the 802.11 MAC </a:t>
            </a:r>
            <a:r>
              <a:rPr lang="en-US" dirty="0" err="1" smtClean="0"/>
              <a:t>sublayer</a:t>
            </a:r>
            <a:r>
              <a:rPr lang="en-US" dirty="0" smtClean="0"/>
              <a:t>, we treat them here instead.</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400800"/>
          </a:xfrm>
        </p:spPr>
        <p:txBody>
          <a:bodyPr>
            <a:normAutofit fontScale="92500" lnSpcReduction="10000"/>
          </a:bodyPr>
          <a:lstStyle/>
          <a:p>
            <a:pPr algn="just">
              <a:buNone/>
            </a:pPr>
            <a:r>
              <a:rPr lang="en-US" sz="3000" b="1" dirty="0" smtClean="0"/>
              <a:t>The 802.11 Physical Layer</a:t>
            </a:r>
            <a:endParaRPr lang="en-US" sz="3000" dirty="0" smtClean="0"/>
          </a:p>
          <a:p>
            <a:pPr algn="just"/>
            <a:r>
              <a:rPr lang="en-US" dirty="0" smtClean="0"/>
              <a:t>Each of the five permitted transmission techniques makes it possible to send a MAC frame from one station to another.</a:t>
            </a:r>
          </a:p>
          <a:p>
            <a:pPr algn="just"/>
            <a:r>
              <a:rPr lang="en-US" dirty="0" smtClean="0"/>
              <a:t> They differ, however, in the technology used and speeds achievable. </a:t>
            </a:r>
          </a:p>
          <a:p>
            <a:pPr algn="just">
              <a:buNone/>
            </a:pPr>
            <a:r>
              <a:rPr lang="en-US" sz="3000" b="1" dirty="0" smtClean="0"/>
              <a:t>1. Infrared</a:t>
            </a:r>
            <a:endParaRPr lang="en-US" sz="3000" dirty="0" smtClean="0"/>
          </a:p>
          <a:p>
            <a:pPr algn="just"/>
            <a:r>
              <a:rPr lang="en-US" dirty="0" smtClean="0"/>
              <a:t>This</a:t>
            </a:r>
            <a:r>
              <a:rPr lang="en-US" b="1" dirty="0" smtClean="0"/>
              <a:t> </a:t>
            </a:r>
            <a:r>
              <a:rPr lang="en-US" dirty="0" smtClean="0"/>
              <a:t>option uses diffused (i.e., not line of sight) transmission at 0.85 or 0.95 microns. </a:t>
            </a:r>
          </a:p>
          <a:p>
            <a:pPr algn="just"/>
            <a:r>
              <a:rPr lang="en-US" dirty="0" smtClean="0"/>
              <a:t>Two speeds are permitted: 1 Mbps and 2 Mbps. At 1 Mbps, an encoding scheme is used in which a group of 4 bits is encoded as a 16-bit codeword containing fifteen 0s and a single 1, using what is called </a:t>
            </a:r>
            <a:r>
              <a:rPr lang="en-US" b="1" dirty="0" smtClean="0"/>
              <a:t>Gray code</a:t>
            </a:r>
            <a:r>
              <a:rPr lang="en-US" dirty="0" smtClean="0"/>
              <a:t>. </a:t>
            </a:r>
          </a:p>
          <a:p>
            <a:pPr algn="just"/>
            <a:r>
              <a:rPr lang="en-US" dirty="0" smtClean="0"/>
              <a:t>This code has the property that a small error in time synchronization leads to only a single bit error in the output.</a:t>
            </a:r>
          </a:p>
          <a:p>
            <a:pPr algn="just"/>
            <a:r>
              <a:rPr lang="en-US" dirty="0" smtClean="0"/>
              <a:t>Infrared signals cannot penetrate walls, so cells in different rooms are well isolated from each other. Nevertheless, due to the low bandwidth this is not a popular option.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172200"/>
          </a:xfrm>
        </p:spPr>
        <p:txBody>
          <a:bodyPr>
            <a:normAutofit/>
          </a:bodyPr>
          <a:lstStyle/>
          <a:p>
            <a:pPr>
              <a:buNone/>
            </a:pPr>
            <a:r>
              <a:rPr lang="en-US" b="1" dirty="0" smtClean="0"/>
              <a:t>2. FHSS </a:t>
            </a:r>
            <a:r>
              <a:rPr lang="en-US" dirty="0" smtClean="0"/>
              <a:t>(</a:t>
            </a:r>
            <a:r>
              <a:rPr lang="en-US" b="1" dirty="0" smtClean="0"/>
              <a:t>Frequency Hopping Spread Spectrum</a:t>
            </a:r>
            <a:r>
              <a:rPr lang="en-US" dirty="0" smtClean="0"/>
              <a:t>) </a:t>
            </a:r>
          </a:p>
          <a:p>
            <a:pPr algn="just"/>
            <a:r>
              <a:rPr lang="en-US" dirty="0" smtClean="0"/>
              <a:t>Uses 79 channels, each 1-MHz wide, starting at the low end of the 2.4-GHz ISM band. </a:t>
            </a:r>
          </a:p>
          <a:p>
            <a:pPr algn="just"/>
            <a:r>
              <a:rPr lang="en-US" dirty="0" smtClean="0"/>
              <a:t>A pseudorandom number generator is used to produce the sequence of frequencies hopped to. </a:t>
            </a:r>
          </a:p>
          <a:p>
            <a:pPr algn="just"/>
            <a:r>
              <a:rPr lang="en-US" dirty="0" smtClean="0"/>
              <a:t>As long as all stations use the same seed to the pseudorandom number generator and stay synchronized in time, they will hop to the same frequencies simultaneously. </a:t>
            </a:r>
          </a:p>
          <a:p>
            <a:pPr algn="just"/>
            <a:r>
              <a:rPr lang="en-US" dirty="0" smtClean="0"/>
              <a:t>The amount of time spent at each frequency, the </a:t>
            </a:r>
            <a:r>
              <a:rPr lang="en-US" b="1" dirty="0" smtClean="0"/>
              <a:t>dwell time</a:t>
            </a:r>
            <a:r>
              <a:rPr lang="en-US" dirty="0" smtClean="0"/>
              <a:t>, is an adjustable parameter, but must be less than 400 msec. </a:t>
            </a:r>
          </a:p>
          <a:p>
            <a:pPr algn="just"/>
            <a:r>
              <a:rPr lang="en-US" dirty="0" smtClean="0"/>
              <a:t>FHSS' randomization provides a fair way to allocate spectrum in the unregulated ISM band.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fontScale="92500" lnSpcReduction="10000"/>
          </a:bodyPr>
          <a:lstStyle/>
          <a:p>
            <a:pPr algn="just"/>
            <a:r>
              <a:rPr lang="en-US" dirty="0" smtClean="0"/>
              <a:t>It also provides a modicum of security since an intruder who does not know the hopping sequence or dwell time cannot eavesdrop on transmissions. </a:t>
            </a:r>
          </a:p>
          <a:p>
            <a:pPr algn="just"/>
            <a:r>
              <a:rPr lang="en-US" dirty="0" smtClean="0"/>
              <a:t>Over longer distances, multipath fading can be an issue, and FHSS offers good resistance to it. </a:t>
            </a:r>
          </a:p>
          <a:p>
            <a:pPr algn="just">
              <a:buNone/>
            </a:pPr>
            <a:r>
              <a:rPr lang="en-US" b="1" dirty="0" smtClean="0"/>
              <a:t>3. DSSS </a:t>
            </a:r>
            <a:r>
              <a:rPr lang="en-US" dirty="0" smtClean="0"/>
              <a:t>(</a:t>
            </a:r>
            <a:r>
              <a:rPr lang="en-US" b="1" dirty="0" smtClean="0"/>
              <a:t>Direct Sequence Spread Spectrum</a:t>
            </a:r>
            <a:r>
              <a:rPr lang="en-US" dirty="0" smtClean="0"/>
              <a:t>)</a:t>
            </a:r>
          </a:p>
          <a:p>
            <a:pPr algn="just"/>
            <a:r>
              <a:rPr lang="en-US" dirty="0" smtClean="0"/>
              <a:t>Wireless networks typically employ the Direct Sequence Spread Spectrum (DSSS) modulation technology to spread the data stream over a wider bandwidth. </a:t>
            </a:r>
          </a:p>
          <a:p>
            <a:pPr algn="just"/>
            <a:r>
              <a:rPr lang="en-US" dirty="0" smtClean="0"/>
              <a:t>To strengthen the signal's resilience to noise and interference, this technique spreads the signal over a larger frequency range than is really required for data transmission. </a:t>
            </a:r>
          </a:p>
          <a:p>
            <a:pPr algn="just"/>
            <a:r>
              <a:rPr lang="en-US" dirty="0" smtClean="0"/>
              <a:t>DSSS is used by all wireless communication technologies, including Wi-Fi, Bluetooth, and cellular networks. </a:t>
            </a:r>
          </a:p>
          <a:p>
            <a:pPr algn="just"/>
            <a:r>
              <a:rPr lang="en-US" dirty="0" smtClean="0"/>
              <a:t>In this post, we'll go over the basics of DSSS and how it works in wireless networks.</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477000"/>
          </a:xfrm>
        </p:spPr>
        <p:txBody>
          <a:bodyPr>
            <a:normAutofit fontScale="92500" lnSpcReduction="10000"/>
          </a:bodyPr>
          <a:lstStyle/>
          <a:p>
            <a:pPr algn="just"/>
            <a:r>
              <a:rPr lang="en-US" dirty="0" smtClean="0"/>
              <a:t>The data signal is multiplied by the spreading code, which is a signal used in DSSS that looks like noise. </a:t>
            </a:r>
          </a:p>
          <a:p>
            <a:pPr algn="just"/>
            <a:r>
              <a:rPr lang="en-US" dirty="0" smtClean="0"/>
              <a:t>For this spreading code, a pseudo-random sequence of binary digits is generated at both the transmitter and the receiver. The spreading code is a sequence of 1s and -1s, which is generated using a mathematical algorithm. </a:t>
            </a:r>
          </a:p>
          <a:p>
            <a:pPr algn="just"/>
            <a:r>
              <a:rPr lang="en-US" dirty="0" smtClean="0"/>
              <a:t>When the data signal is multiplied by the spreading code, which has a far greater bit rate than the data signal does, the result is a signal that appears random and has a much wider bandwidth than the original signal. </a:t>
            </a:r>
          </a:p>
          <a:p>
            <a:pPr algn="just"/>
            <a:r>
              <a:rPr lang="en-US" dirty="0" smtClean="0"/>
              <a:t>The incoming signal is multiplied at the receiver using the same spreading code as the transmitter. </a:t>
            </a:r>
          </a:p>
          <a:p>
            <a:pPr algn="just"/>
            <a:r>
              <a:rPr lang="en-US" dirty="0" smtClean="0"/>
              <a:t>Correlation is a technique for separating the original data stream from the spread spectrum signal. </a:t>
            </a:r>
          </a:p>
          <a:p>
            <a:pPr algn="just"/>
            <a:r>
              <a:rPr lang="en-US" dirty="0" smtClean="0"/>
              <a:t>The data from the signal is subsequently extracted by the receiver using a demodulator.</a:t>
            </a:r>
          </a:p>
          <a:p>
            <a:pPr algn="just"/>
            <a:r>
              <a:rPr lang="en-US" dirty="0" smtClean="0"/>
              <a:t>DSSS can also offer a higher data rate. This qualifies it for use in high-speed data transmission-dependent applications like streaming video and huge file transfers.</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248400"/>
          </a:xfrm>
        </p:spPr>
        <p:txBody>
          <a:bodyPr>
            <a:normAutofit lnSpcReduction="10000"/>
          </a:bodyPr>
          <a:lstStyle/>
          <a:p>
            <a:pPr>
              <a:buNone/>
            </a:pPr>
            <a:r>
              <a:rPr lang="en-US" b="1" dirty="0" smtClean="0"/>
              <a:t>4. OFDM </a:t>
            </a:r>
            <a:r>
              <a:rPr lang="en-US" dirty="0" smtClean="0"/>
              <a:t>(</a:t>
            </a:r>
            <a:r>
              <a:rPr lang="en-US" b="1" dirty="0" smtClean="0"/>
              <a:t>Orthogonal Frequency Division Multiplexing</a:t>
            </a:r>
            <a:r>
              <a:rPr lang="en-US" dirty="0" smtClean="0"/>
              <a:t>)</a:t>
            </a:r>
          </a:p>
          <a:p>
            <a:pPr>
              <a:buNone/>
            </a:pPr>
            <a:endParaRPr lang="en-US" sz="1100" dirty="0" smtClean="0"/>
          </a:p>
          <a:p>
            <a:pPr algn="just">
              <a:spcAft>
                <a:spcPts val="1200"/>
              </a:spcAft>
            </a:pPr>
            <a:r>
              <a:rPr lang="en-US" dirty="0" smtClean="0"/>
              <a:t>The first of the high-speed wireless LANs, </a:t>
            </a:r>
            <a:r>
              <a:rPr lang="en-US" b="1" dirty="0" smtClean="0"/>
              <a:t>802.11a</a:t>
            </a:r>
            <a:r>
              <a:rPr lang="en-US" dirty="0" smtClean="0"/>
              <a:t>, uses this to deliver up to 54 Mbps in the wider 5-GHz ISM band. This technique emerged in May 2002. </a:t>
            </a:r>
          </a:p>
          <a:p>
            <a:pPr algn="just">
              <a:spcAft>
                <a:spcPts val="1200"/>
              </a:spcAft>
            </a:pPr>
            <a:r>
              <a:rPr lang="en-US" dirty="0" smtClean="0"/>
              <a:t>As the term FDM suggests, different frequencies are used, 52 of them in which 48 for data and 4 for synchronization, transmissions are present on multiple frequencies at the same time, this technique is considered a form of spread spectrum.</a:t>
            </a:r>
          </a:p>
          <a:p>
            <a:pPr algn="just">
              <a:spcAft>
                <a:spcPts val="1200"/>
              </a:spcAft>
            </a:pPr>
            <a:r>
              <a:rPr lang="en-US" dirty="0" smtClean="0"/>
              <a:t>Splitting the signal into many narrow bands has some key advantages over using a single wide band, including better immunity to narrowband interference and the possibility of using noncontiguous bands. </a:t>
            </a:r>
          </a:p>
          <a:p>
            <a:pPr algn="just">
              <a:spcAft>
                <a:spcPts val="1200"/>
              </a:spcAft>
            </a:pPr>
            <a:r>
              <a:rPr lang="en-US" dirty="0" smtClean="0"/>
              <a:t>The technique has a good spectrum efficiency in terms of bits/Hz and good immunity to multipath fading.</a:t>
            </a:r>
          </a:p>
          <a:p>
            <a:pPr algn="just">
              <a:spcAft>
                <a:spcPts val="1200"/>
              </a:spcAft>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219200" y="1295400"/>
            <a:ext cx="6934199" cy="47244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1800362" y="762000"/>
            <a:ext cx="5743438" cy="5688998"/>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172200"/>
          </a:xfrm>
        </p:spPr>
        <p:txBody>
          <a:bodyPr>
            <a:normAutofit/>
          </a:bodyPr>
          <a:lstStyle/>
          <a:p>
            <a:pPr algn="just">
              <a:buNone/>
            </a:pPr>
            <a:r>
              <a:rPr lang="en-US" b="1" dirty="0" smtClean="0"/>
              <a:t>5. HR-DSSS </a:t>
            </a:r>
            <a:r>
              <a:rPr lang="en-US" dirty="0" smtClean="0"/>
              <a:t>(</a:t>
            </a:r>
            <a:r>
              <a:rPr lang="en-US" b="1" dirty="0" smtClean="0"/>
              <a:t>High Rate Direct Sequence Spread Spectrum</a:t>
            </a:r>
            <a:r>
              <a:rPr lang="en-US" dirty="0" smtClean="0"/>
              <a:t>), </a:t>
            </a:r>
          </a:p>
          <a:p>
            <a:pPr algn="just"/>
            <a:r>
              <a:rPr lang="en-US" dirty="0" smtClean="0"/>
              <a:t>HR/DSSS uses a higher data rate than traditional DSSS. </a:t>
            </a:r>
          </a:p>
          <a:p>
            <a:pPr algn="just"/>
            <a:r>
              <a:rPr lang="en-US" dirty="0" smtClean="0"/>
              <a:t>In HR/DSSS, the data is transmitted at a higher rate, which means that the spreading code must be generated at a higher frequency. </a:t>
            </a:r>
          </a:p>
          <a:p>
            <a:pPr algn="just"/>
            <a:r>
              <a:rPr lang="en-US" dirty="0" smtClean="0"/>
              <a:t>The higher frequency of the spreading code allows for the transmission of more data in a given amount of time.</a:t>
            </a:r>
          </a:p>
          <a:p>
            <a:pPr algn="just"/>
            <a:r>
              <a:rPr lang="en-US" dirty="0" smtClean="0"/>
              <a:t>HR/DSSS uses a pseudorandom code to spread the data signal. This code is known only to the transmitter and receiver, making it difficult for unauthorized users to intercept or decode the signal.</a:t>
            </a:r>
          </a:p>
          <a:p>
            <a:pPr algn="just"/>
            <a:r>
              <a:rPr lang="en-US" dirty="0" smtClean="0"/>
              <a:t>HR/DSSS uses a wideband signal, which makes it more resilient to interference from other wireless devices.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172200"/>
          </a:xfrm>
        </p:spPr>
        <p:txBody>
          <a:bodyPr>
            <a:normAutofit/>
          </a:bodyPr>
          <a:lstStyle/>
          <a:p>
            <a:pPr algn="just"/>
            <a:r>
              <a:rPr lang="en-US" dirty="0" smtClean="0"/>
              <a:t>The data rate may be dynamically adapted during operation to achieve the optimum speed possible under current conditions of load and noise. </a:t>
            </a:r>
          </a:p>
          <a:p>
            <a:pPr algn="just"/>
            <a:r>
              <a:rPr lang="en-US" dirty="0" smtClean="0"/>
              <a:t>In practice, the operating speed of 802.11b is nearly always 11 Mbps. Although 802.11b is slower than 802.11a, its range is about 7 times greater, which is more important in many situations.</a:t>
            </a:r>
          </a:p>
          <a:p>
            <a:pPr algn="just"/>
            <a:r>
              <a:rPr lang="en-US" dirty="0" smtClean="0"/>
              <a:t>An enhanced version of 802.11b, </a:t>
            </a:r>
            <a:r>
              <a:rPr lang="en-US" b="1" dirty="0" smtClean="0"/>
              <a:t>802.11g</a:t>
            </a:r>
            <a:r>
              <a:rPr lang="en-US" dirty="0" smtClean="0"/>
              <a:t>, was approved by IEEE in November 2001 after much politicking about whose patented technology it would use. </a:t>
            </a:r>
          </a:p>
          <a:p>
            <a:pPr algn="just"/>
            <a:r>
              <a:rPr lang="en-US" dirty="0" smtClean="0"/>
              <a:t>It uses the OFDM modulation method of 802.11a but operates in the narrow 2.4-GHz ISM band along with 802.11b. </a:t>
            </a:r>
          </a:p>
          <a:p>
            <a:pPr algn="just"/>
            <a:r>
              <a:rPr lang="en-US" dirty="0" smtClean="0"/>
              <a:t>What it does mean is that the 802.11 committee has produced three different high speed wireless LANs: 802.11a, 802.11b, and 802.11g (not to mention three low-speed wireless LANs). </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19800"/>
          </a:xfrm>
        </p:spPr>
        <p:txBody>
          <a:bodyPr/>
          <a:lstStyle/>
          <a:p>
            <a:pPr>
              <a:buNone/>
            </a:pPr>
            <a:r>
              <a:rPr lang="en-US" b="1" dirty="0" smtClean="0"/>
              <a:t>The 802.11 MAC </a:t>
            </a:r>
            <a:r>
              <a:rPr lang="en-US" b="1" dirty="0" err="1" smtClean="0"/>
              <a:t>Sublayer</a:t>
            </a:r>
            <a:r>
              <a:rPr lang="en-US" b="1" dirty="0" smtClean="0"/>
              <a:t> Protocol</a:t>
            </a:r>
            <a:endParaRPr lang="en-US" dirty="0" smtClean="0"/>
          </a:p>
          <a:p>
            <a:pPr algn="just"/>
            <a:r>
              <a:rPr lang="en-US" dirty="0" smtClean="0"/>
              <a:t>The 802.11 MAC </a:t>
            </a:r>
            <a:r>
              <a:rPr lang="en-US" dirty="0" err="1" smtClean="0"/>
              <a:t>sublayer</a:t>
            </a:r>
            <a:r>
              <a:rPr lang="en-US" dirty="0" smtClean="0"/>
              <a:t> protocol is quite different from that of Ethernet due to the inherent complexity of the wireless environment compared to that of a wired system. </a:t>
            </a:r>
          </a:p>
          <a:p>
            <a:pPr algn="just"/>
            <a:r>
              <a:rPr lang="en-US" dirty="0" smtClean="0"/>
              <a:t>With Ethernet, a station just waits until the ether goes silent and starts transmitting.</a:t>
            </a:r>
          </a:p>
          <a:p>
            <a:pPr algn="just"/>
            <a:r>
              <a:rPr lang="en-US" dirty="0" smtClean="0"/>
              <a:t>If it does not receive a noise burst back within the first 64 bytes, the frame has almost assuredly been delivered correctly. </a:t>
            </a:r>
          </a:p>
          <a:p>
            <a:pPr algn="just"/>
            <a:r>
              <a:rPr lang="en-US" dirty="0" smtClean="0"/>
              <a:t>With wireless, this situation does not hold. To start with, there is the </a:t>
            </a:r>
            <a:r>
              <a:rPr lang="en-US" b="1" dirty="0" smtClean="0"/>
              <a:t>hidden station problem</a:t>
            </a:r>
            <a:r>
              <a:rPr lang="en-US" dirty="0" smtClean="0"/>
              <a:t> and is  illustrated in Fig. (a). </a:t>
            </a:r>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05800" cy="6019800"/>
          </a:xfrm>
        </p:spPr>
        <p:txBody>
          <a:bodyPr/>
          <a:lstStyle/>
          <a:p>
            <a:pPr>
              <a:buNone/>
            </a:pPr>
            <a:r>
              <a:rPr lang="en-US" b="1" i="1" dirty="0" smtClean="0"/>
              <a:t>Figure  (a) The hidden station problem. (b) The exposed station problem.</a:t>
            </a:r>
            <a:endParaRPr lang="en-US" dirty="0" smtClean="0"/>
          </a:p>
          <a:p>
            <a:endParaRPr lang="en-US" dirty="0"/>
          </a:p>
        </p:txBody>
      </p:sp>
      <p:pic>
        <p:nvPicPr>
          <p:cNvPr id="4" name="Picture 3"/>
          <p:cNvPicPr/>
          <p:nvPr/>
        </p:nvPicPr>
        <p:blipFill>
          <a:blip r:embed="rId2"/>
          <a:srcRect/>
          <a:stretch>
            <a:fillRect/>
          </a:stretch>
        </p:blipFill>
        <p:spPr bwMode="auto">
          <a:xfrm>
            <a:off x="1066800" y="2057400"/>
            <a:ext cx="7010400" cy="36576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fontScale="92500" lnSpcReduction="20000"/>
          </a:bodyPr>
          <a:lstStyle/>
          <a:p>
            <a:pPr algn="just">
              <a:spcAft>
                <a:spcPts val="1200"/>
              </a:spcAft>
              <a:buNone/>
            </a:pPr>
            <a:r>
              <a:rPr lang="en-US" dirty="0" smtClean="0"/>
              <a:t>The </a:t>
            </a:r>
            <a:r>
              <a:rPr lang="en-US" b="1" dirty="0" smtClean="0"/>
              <a:t>exposed station problem</a:t>
            </a:r>
            <a:r>
              <a:rPr lang="en-US" dirty="0" smtClean="0"/>
              <a:t>, illustrated in Fig. (b). </a:t>
            </a:r>
          </a:p>
          <a:p>
            <a:pPr algn="just">
              <a:spcAft>
                <a:spcPts val="1200"/>
              </a:spcAft>
            </a:pPr>
            <a:r>
              <a:rPr lang="en-US" dirty="0" smtClean="0"/>
              <a:t>In addition, most radios are half duplex, meaning that they cannot transmit and listen for noise bursts at the same time on a single frequency. </a:t>
            </a:r>
          </a:p>
          <a:p>
            <a:pPr algn="just">
              <a:spcAft>
                <a:spcPts val="1200"/>
              </a:spcAft>
            </a:pPr>
            <a:r>
              <a:rPr lang="en-US" dirty="0" smtClean="0"/>
              <a:t>As a result of these problems, 802.11 does not use CSMA/CD, as Ethernet does. To deal with this problem, 802.11 supports two modes of operation.</a:t>
            </a:r>
          </a:p>
          <a:p>
            <a:pPr lvl="0" algn="just">
              <a:spcAft>
                <a:spcPts val="1200"/>
              </a:spcAft>
              <a:buNone/>
            </a:pPr>
            <a:r>
              <a:rPr lang="en-US" b="1" dirty="0" smtClean="0"/>
              <a:t>PCF </a:t>
            </a:r>
            <a:r>
              <a:rPr lang="en-US" dirty="0" smtClean="0"/>
              <a:t>(</a:t>
            </a:r>
            <a:r>
              <a:rPr lang="en-US" b="1" dirty="0" smtClean="0"/>
              <a:t>Point Coordination Function</a:t>
            </a:r>
            <a:r>
              <a:rPr lang="en-US" dirty="0" smtClean="0"/>
              <a:t>), uses the base station to control all activity in its cell. </a:t>
            </a:r>
          </a:p>
          <a:p>
            <a:pPr lvl="0" algn="just">
              <a:spcAft>
                <a:spcPts val="1200"/>
              </a:spcAft>
              <a:buNone/>
            </a:pPr>
            <a:r>
              <a:rPr lang="en-US" b="1" dirty="0" smtClean="0"/>
              <a:t>DCF </a:t>
            </a:r>
            <a:r>
              <a:rPr lang="en-US" dirty="0" smtClean="0"/>
              <a:t>(</a:t>
            </a:r>
            <a:r>
              <a:rPr lang="en-US" b="1" dirty="0" smtClean="0"/>
              <a:t>Distributed Coordination Function</a:t>
            </a:r>
            <a:r>
              <a:rPr lang="en-US" dirty="0" smtClean="0"/>
              <a:t>), does not use any kind of central control.  DCF is employed, 802.11 uses a protocol called </a:t>
            </a:r>
            <a:r>
              <a:rPr lang="en-US" b="1" dirty="0" smtClean="0"/>
              <a:t>CSMA/CA </a:t>
            </a:r>
            <a:r>
              <a:rPr lang="en-US" dirty="0" smtClean="0"/>
              <a:t>(</a:t>
            </a:r>
            <a:r>
              <a:rPr lang="en-US" b="1" dirty="0" smtClean="0"/>
              <a:t>CSMA with Collision Avoidance</a:t>
            </a:r>
            <a:r>
              <a:rPr lang="en-US" dirty="0" smtClean="0"/>
              <a:t>). </a:t>
            </a:r>
          </a:p>
          <a:p>
            <a:pPr algn="just">
              <a:spcAft>
                <a:spcPts val="1200"/>
              </a:spcAft>
            </a:pPr>
            <a:r>
              <a:rPr lang="en-US" dirty="0" smtClean="0"/>
              <a:t>In this protocol, both physical channel sensing and virtual channel sensing are used. Two methods of operation are supported by CSMA/CA. </a:t>
            </a:r>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562600"/>
          </a:xfrm>
        </p:spPr>
        <p:txBody>
          <a:bodyPr/>
          <a:lstStyle/>
          <a:p>
            <a:pPr lvl="0" algn="just"/>
            <a:r>
              <a:rPr lang="en-US" dirty="0" smtClean="0"/>
              <a:t>In the first method, when a station wants to transmit, it senses the channel. </a:t>
            </a:r>
          </a:p>
          <a:p>
            <a:pPr lvl="0" algn="just"/>
            <a:r>
              <a:rPr lang="en-US" dirty="0" smtClean="0"/>
              <a:t>If it is idle, it just starts transmitting. It does not sense the channel while transmitting but emits its entire frame, which may well be destroyed at the receiver due to interference there. </a:t>
            </a:r>
          </a:p>
          <a:p>
            <a:pPr lvl="0" algn="just"/>
            <a:r>
              <a:rPr lang="en-US" dirty="0" smtClean="0"/>
              <a:t>If the channel is busy, the sender defers until it goes idle and then starts transmitting. </a:t>
            </a:r>
          </a:p>
          <a:p>
            <a:pPr lvl="0" algn="just"/>
            <a:r>
              <a:rPr lang="en-US" dirty="0" smtClean="0"/>
              <a:t>If a collision occurs, the colliding stations wait a random time, using the Ethernet binary exponential </a:t>
            </a:r>
            <a:r>
              <a:rPr lang="en-US" dirty="0" err="1" smtClean="0"/>
              <a:t>backoff</a:t>
            </a:r>
            <a:r>
              <a:rPr lang="en-US" dirty="0" smtClean="0"/>
              <a:t> algorithm, and then try again later. </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5638800"/>
          </a:xfrm>
        </p:spPr>
        <p:txBody>
          <a:bodyPr/>
          <a:lstStyle/>
          <a:p>
            <a:pPr lvl="0" algn="just"/>
            <a:r>
              <a:rPr lang="en-US" dirty="0" smtClean="0"/>
              <a:t>The other mode of CSMA/CA operation is based on MACAW and uses virtual channel sensing, as illustrated in the following figure. </a:t>
            </a:r>
          </a:p>
          <a:p>
            <a:pPr lvl="0" algn="just"/>
            <a:r>
              <a:rPr lang="en-US" dirty="0" smtClean="0"/>
              <a:t>In this example, </a:t>
            </a:r>
            <a:r>
              <a:rPr lang="en-US" i="1" dirty="0" smtClean="0"/>
              <a:t>A </a:t>
            </a:r>
            <a:r>
              <a:rPr lang="en-US" dirty="0" smtClean="0"/>
              <a:t>wants to send to </a:t>
            </a:r>
            <a:r>
              <a:rPr lang="en-US" i="1" dirty="0" smtClean="0"/>
              <a:t>B</a:t>
            </a:r>
            <a:r>
              <a:rPr lang="en-US" dirty="0" smtClean="0"/>
              <a:t>. C is a station within range of </a:t>
            </a:r>
            <a:r>
              <a:rPr lang="en-US" i="1" dirty="0" smtClean="0"/>
              <a:t>A </a:t>
            </a:r>
            <a:r>
              <a:rPr lang="en-US" dirty="0" smtClean="0"/>
              <a:t>(and possibly within range of </a:t>
            </a:r>
            <a:r>
              <a:rPr lang="en-US" i="1" dirty="0" smtClean="0"/>
              <a:t>B</a:t>
            </a:r>
            <a:r>
              <a:rPr lang="en-US" dirty="0" smtClean="0"/>
              <a:t>, but that does not matter). </a:t>
            </a:r>
          </a:p>
          <a:p>
            <a:pPr lvl="0" algn="just"/>
            <a:r>
              <a:rPr lang="en-US" i="1" dirty="0" smtClean="0"/>
              <a:t>D </a:t>
            </a:r>
            <a:r>
              <a:rPr lang="en-US" dirty="0" smtClean="0"/>
              <a:t>is a station within range of </a:t>
            </a:r>
            <a:r>
              <a:rPr lang="en-US" i="1" dirty="0" smtClean="0"/>
              <a:t>B </a:t>
            </a:r>
            <a:r>
              <a:rPr lang="en-US" dirty="0" smtClean="0"/>
              <a:t>but not within range of </a:t>
            </a:r>
            <a:r>
              <a:rPr lang="en-US" i="1" dirty="0" smtClean="0"/>
              <a:t>A</a:t>
            </a:r>
            <a:r>
              <a:rPr lang="en-US" dirty="0" smtClean="0"/>
              <a:t>.</a:t>
            </a:r>
          </a:p>
          <a:p>
            <a:pPr lvl="0" algn="ctr">
              <a:buNone/>
            </a:pPr>
            <a:r>
              <a:rPr lang="en-US" sz="2400" b="1" i="1" dirty="0" smtClean="0"/>
              <a:t>Figure.  The use of virtual channel sensing using CSMA/CA</a:t>
            </a:r>
            <a:endParaRPr lang="en-US" sz="2400" dirty="0" smtClean="0"/>
          </a:p>
          <a:p>
            <a:endParaRPr lang="en-US" dirty="0"/>
          </a:p>
        </p:txBody>
      </p:sp>
      <p:pic>
        <p:nvPicPr>
          <p:cNvPr id="4" name="Picture 3"/>
          <p:cNvPicPr/>
          <p:nvPr/>
        </p:nvPicPr>
        <p:blipFill>
          <a:blip r:embed="rId2"/>
          <a:srcRect/>
          <a:stretch>
            <a:fillRect/>
          </a:stretch>
        </p:blipFill>
        <p:spPr bwMode="auto">
          <a:xfrm>
            <a:off x="1447800" y="3962400"/>
            <a:ext cx="6400800" cy="2590800"/>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172200"/>
          </a:xfrm>
        </p:spPr>
        <p:txBody>
          <a:bodyPr>
            <a:normAutofit fontScale="92500"/>
          </a:bodyPr>
          <a:lstStyle/>
          <a:p>
            <a:pPr algn="just"/>
            <a:r>
              <a:rPr lang="en-US" dirty="0" smtClean="0"/>
              <a:t>The protocol starts when </a:t>
            </a:r>
            <a:r>
              <a:rPr lang="en-US" i="1" dirty="0" smtClean="0"/>
              <a:t>A </a:t>
            </a:r>
            <a:r>
              <a:rPr lang="en-US" dirty="0" smtClean="0"/>
              <a:t>decides it wants to send data to </a:t>
            </a:r>
            <a:r>
              <a:rPr lang="en-US" i="1" dirty="0" smtClean="0"/>
              <a:t>B</a:t>
            </a:r>
            <a:r>
              <a:rPr lang="en-US" dirty="0" smtClean="0"/>
              <a:t>. </a:t>
            </a:r>
          </a:p>
          <a:p>
            <a:pPr algn="just"/>
            <a:r>
              <a:rPr lang="en-US" dirty="0" smtClean="0"/>
              <a:t>It begins by sending an RTS frame to </a:t>
            </a:r>
            <a:r>
              <a:rPr lang="en-US" i="1" dirty="0" smtClean="0"/>
              <a:t>B </a:t>
            </a:r>
            <a:r>
              <a:rPr lang="en-US" dirty="0" smtClean="0"/>
              <a:t>to request permission to send it a frame. </a:t>
            </a:r>
          </a:p>
          <a:p>
            <a:pPr algn="just"/>
            <a:r>
              <a:rPr lang="en-US" dirty="0" smtClean="0"/>
              <a:t>When </a:t>
            </a:r>
            <a:r>
              <a:rPr lang="en-US" i="1" dirty="0" smtClean="0"/>
              <a:t>B </a:t>
            </a:r>
            <a:r>
              <a:rPr lang="en-US" dirty="0" smtClean="0"/>
              <a:t>receives this request, it may decide to grant permission, in which case it sends a CTS frame back. </a:t>
            </a:r>
          </a:p>
          <a:p>
            <a:pPr algn="just"/>
            <a:r>
              <a:rPr lang="en-US" dirty="0" smtClean="0"/>
              <a:t>Upon receipt of the CTS, </a:t>
            </a:r>
            <a:r>
              <a:rPr lang="en-US" i="1" dirty="0" smtClean="0"/>
              <a:t>A </a:t>
            </a:r>
            <a:r>
              <a:rPr lang="en-US" dirty="0" smtClean="0"/>
              <a:t>now sends its frame and starts an ACK timer. </a:t>
            </a:r>
          </a:p>
          <a:p>
            <a:pPr algn="just"/>
            <a:r>
              <a:rPr lang="en-US" dirty="0" smtClean="0"/>
              <a:t>Upon correct receipt of the data frame, </a:t>
            </a:r>
            <a:r>
              <a:rPr lang="en-US" i="1" dirty="0" smtClean="0"/>
              <a:t>B </a:t>
            </a:r>
            <a:r>
              <a:rPr lang="en-US" dirty="0" smtClean="0"/>
              <a:t>responds with an ACK frame, terminating the exchange. </a:t>
            </a:r>
          </a:p>
          <a:p>
            <a:pPr algn="just"/>
            <a:r>
              <a:rPr lang="en-US" dirty="0" smtClean="0"/>
              <a:t>If </a:t>
            </a:r>
            <a:r>
              <a:rPr lang="en-US" i="1" dirty="0" smtClean="0"/>
              <a:t>A</a:t>
            </a:r>
            <a:r>
              <a:rPr lang="en-US" dirty="0" smtClean="0"/>
              <a:t>'s ACK timer expires before the ACK gets back to it, the whole protocol is run again. </a:t>
            </a:r>
          </a:p>
          <a:p>
            <a:pPr algn="just"/>
            <a:r>
              <a:rPr lang="en-US" dirty="0" smtClean="0"/>
              <a:t>Now let us consider this exchange from the viewpoints of </a:t>
            </a:r>
            <a:r>
              <a:rPr lang="en-US" i="1" dirty="0" smtClean="0"/>
              <a:t>C </a:t>
            </a:r>
            <a:r>
              <a:rPr lang="en-US" dirty="0" smtClean="0"/>
              <a:t>and </a:t>
            </a:r>
            <a:r>
              <a:rPr lang="en-US" i="1" dirty="0" smtClean="0"/>
              <a:t>D</a:t>
            </a:r>
            <a:r>
              <a:rPr lang="en-US" dirty="0" smtClean="0"/>
              <a:t>. </a:t>
            </a:r>
            <a:r>
              <a:rPr lang="en-US" i="1" dirty="0" smtClean="0"/>
              <a:t>C </a:t>
            </a:r>
            <a:r>
              <a:rPr lang="en-US" dirty="0" smtClean="0"/>
              <a:t>is within range of </a:t>
            </a:r>
            <a:r>
              <a:rPr lang="en-US" i="1" dirty="0" smtClean="0"/>
              <a:t>A</a:t>
            </a:r>
            <a:r>
              <a:rPr lang="en-US" dirty="0" smtClean="0"/>
              <a:t>, so it may receive the RTS frame. </a:t>
            </a:r>
          </a:p>
          <a:p>
            <a:pPr algn="just"/>
            <a:r>
              <a:rPr lang="en-US" dirty="0" smtClean="0"/>
              <a:t>If it does, it realizes that someone is going to send data soon, so for the good of all it desists from transmitting anything until the exchange is completed. </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6400800"/>
          </a:xfrm>
        </p:spPr>
        <p:txBody>
          <a:bodyPr>
            <a:normAutofit/>
          </a:bodyPr>
          <a:lstStyle/>
          <a:p>
            <a:pPr algn="just"/>
            <a:r>
              <a:rPr lang="en-US" dirty="0" smtClean="0"/>
              <a:t>From the information provided in the RTS request, it can estimate how long the sequence will take, including the final ACK, so it asserts a kind of virtual channel busy for itself, indicated by </a:t>
            </a:r>
            <a:r>
              <a:rPr lang="en-US" b="1" dirty="0" smtClean="0"/>
              <a:t>NAV </a:t>
            </a:r>
            <a:r>
              <a:rPr lang="en-US" dirty="0" smtClean="0"/>
              <a:t>(</a:t>
            </a:r>
            <a:r>
              <a:rPr lang="en-US" b="1" dirty="0" smtClean="0"/>
              <a:t>Network Allocation Vector</a:t>
            </a:r>
            <a:r>
              <a:rPr lang="en-US" dirty="0" smtClean="0"/>
              <a:t>) in the above figure. </a:t>
            </a:r>
          </a:p>
          <a:p>
            <a:pPr algn="just"/>
            <a:r>
              <a:rPr lang="en-US" i="1" dirty="0" smtClean="0"/>
              <a:t>D </a:t>
            </a:r>
            <a:r>
              <a:rPr lang="en-US" dirty="0" smtClean="0"/>
              <a:t>does not hear the RTS, but it does hear the CTS, so it also asserts the </a:t>
            </a:r>
            <a:r>
              <a:rPr lang="en-US" i="1" dirty="0" smtClean="0"/>
              <a:t>NAV </a:t>
            </a:r>
            <a:r>
              <a:rPr lang="en-US" dirty="0" smtClean="0"/>
              <a:t>signal for itself. </a:t>
            </a:r>
          </a:p>
          <a:p>
            <a:pPr algn="just">
              <a:spcAft>
                <a:spcPts val="600"/>
              </a:spcAft>
            </a:pPr>
            <a:r>
              <a:rPr lang="en-US" dirty="0" smtClean="0"/>
              <a:t>Note that the </a:t>
            </a:r>
            <a:r>
              <a:rPr lang="en-US" i="1" dirty="0" smtClean="0"/>
              <a:t>NAV </a:t>
            </a:r>
            <a:r>
              <a:rPr lang="en-US" dirty="0" smtClean="0"/>
              <a:t>signals are not transmitted; they are just internal reminders to keep quiet for a certain period of time.</a:t>
            </a:r>
          </a:p>
          <a:p>
            <a:pPr algn="just"/>
            <a:r>
              <a:rPr lang="en-US" dirty="0" smtClean="0"/>
              <a:t> To deal with the problem of noisy channels, 802.11 allows frames to be fragmented into smaller pieces, each with its own checksum. </a:t>
            </a:r>
          </a:p>
          <a:p>
            <a:pPr algn="just"/>
            <a:r>
              <a:rPr lang="en-US" dirty="0" smtClean="0"/>
              <a:t>The fragments are individually numbered and acknowledged using a stop-and-wait protocol. </a:t>
            </a:r>
          </a:p>
          <a:p>
            <a:pPr algn="just"/>
            <a:r>
              <a:rPr lang="en-US" dirty="0" smtClean="0"/>
              <a:t>Once the channel has been acquired using RTS and CTS, multiple fragments can be sent in a row, as shown in the following figure.</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96000"/>
          </a:xfrm>
        </p:spPr>
        <p:txBody>
          <a:bodyPr>
            <a:normAutofit fontScale="92500" lnSpcReduction="10000"/>
          </a:bodyPr>
          <a:lstStyle/>
          <a:p>
            <a:r>
              <a:rPr lang="en-US" dirty="0" smtClean="0"/>
              <a:t>Some examples are shown in Fig.(b). In all cases, the byte sequence delivered after </a:t>
            </a:r>
            <a:r>
              <a:rPr lang="en-US" dirty="0" err="1" smtClean="0"/>
              <a:t>destuffing</a:t>
            </a:r>
            <a:r>
              <a:rPr lang="en-US" dirty="0" smtClean="0"/>
              <a:t> is exactly the same as the original byte sequence. </a:t>
            </a:r>
          </a:p>
          <a:p>
            <a:r>
              <a:rPr lang="en-US" dirty="0" smtClean="0"/>
              <a:t>A major disadvantage of using this framing method is that it is closely tied to the use of 8-bit characters. Not all character codes use 8-bit characters.</a:t>
            </a:r>
          </a:p>
          <a:p>
            <a:r>
              <a:rPr lang="en-US" dirty="0" smtClean="0"/>
              <a:t>The new technique allows data frames to contain an arbitrary number of bits and allows character codes with an arbitrary number of bits per character.</a:t>
            </a:r>
          </a:p>
          <a:p>
            <a:r>
              <a:rPr lang="en-US" dirty="0" smtClean="0"/>
              <a:t> It works like this. Each frame begins and ends with a special bit pattern, 01111110 (in fact, a flag byte). </a:t>
            </a:r>
          </a:p>
          <a:p>
            <a:r>
              <a:rPr lang="en-US" dirty="0" smtClean="0"/>
              <a:t>Whenever the sender's data link layer encounters five consecutive 1s in the data, it automatically stuffs a 0 bit into the outgoing bit stream. </a:t>
            </a:r>
          </a:p>
          <a:p>
            <a:r>
              <a:rPr lang="en-US" dirty="0" smtClean="0"/>
              <a:t>This bit stuffing is analogous to byte stuffing, in which an escape byte is stuffed into the outgoing character stream before a flag byte in the data.</a:t>
            </a:r>
          </a:p>
          <a:p>
            <a:pPr>
              <a:buNone/>
            </a:pPr>
            <a:r>
              <a:rPr lang="en-US" dirty="0" smtClean="0"/>
              <a:t> </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458200" cy="5943600"/>
          </a:xfrm>
        </p:spPr>
        <p:txBody>
          <a:bodyPr/>
          <a:lstStyle/>
          <a:p>
            <a:pPr algn="ctr">
              <a:buNone/>
            </a:pPr>
            <a:r>
              <a:rPr lang="en-US" b="1" i="1" dirty="0" smtClean="0"/>
              <a:t>	Figure . A fragment burst. </a:t>
            </a:r>
            <a:endParaRPr lang="en-US" dirty="0"/>
          </a:p>
        </p:txBody>
      </p:sp>
      <p:pic>
        <p:nvPicPr>
          <p:cNvPr id="4" name="Picture 3"/>
          <p:cNvPicPr/>
          <p:nvPr/>
        </p:nvPicPr>
        <p:blipFill>
          <a:blip r:embed="rId2"/>
          <a:srcRect/>
          <a:stretch>
            <a:fillRect/>
          </a:stretch>
        </p:blipFill>
        <p:spPr bwMode="auto">
          <a:xfrm>
            <a:off x="1066800" y="1905000"/>
            <a:ext cx="6934200" cy="4124325"/>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82000" cy="6172200"/>
          </a:xfrm>
        </p:spPr>
        <p:txBody>
          <a:bodyPr>
            <a:normAutofit/>
          </a:bodyPr>
          <a:lstStyle/>
          <a:p>
            <a:pPr algn="just"/>
            <a:r>
              <a:rPr lang="en-US" dirty="0" smtClean="0"/>
              <a:t>Fragmentation increases the throughput by restricting retransmissions to the bad fragments rather than the entire frame. </a:t>
            </a:r>
          </a:p>
          <a:p>
            <a:pPr algn="just"/>
            <a:r>
              <a:rPr lang="en-US" dirty="0" smtClean="0"/>
              <a:t>The basic mechanism is for the base station to broadcast a </a:t>
            </a:r>
            <a:r>
              <a:rPr lang="en-US" b="1" dirty="0" smtClean="0"/>
              <a:t>beacon frame </a:t>
            </a:r>
            <a:r>
              <a:rPr lang="en-US" dirty="0" smtClean="0"/>
              <a:t>periodically (10 to 100 times per second).</a:t>
            </a:r>
          </a:p>
          <a:p>
            <a:pPr algn="just"/>
            <a:r>
              <a:rPr lang="en-US" dirty="0" smtClean="0"/>
              <a:t> The beacon frame contains system parameters, such as hopping sequences and dwell times (for FHSS), clock synchronization, etc. </a:t>
            </a:r>
          </a:p>
          <a:p>
            <a:pPr algn="just"/>
            <a:r>
              <a:rPr lang="en-US" dirty="0" smtClean="0"/>
              <a:t>It also invites new stations to sign up for polling service. PCF and DCF can coexist within one cell. </a:t>
            </a:r>
          </a:p>
          <a:p>
            <a:pPr algn="just"/>
            <a:r>
              <a:rPr lang="en-US" dirty="0" smtClean="0"/>
              <a:t>At first it might seem impossible to have central control and distributed control operating at the same time, but 802.11 provides a way to achieve this goal. </a:t>
            </a:r>
          </a:p>
          <a:p>
            <a:pPr algn="just"/>
            <a:r>
              <a:rPr lang="en-US" dirty="0" smtClean="0"/>
              <a:t>It works by carefully defining the </a:t>
            </a:r>
            <a:r>
              <a:rPr lang="en-US" dirty="0" err="1" smtClean="0"/>
              <a:t>interframe</a:t>
            </a:r>
            <a:r>
              <a:rPr lang="en-US" dirty="0" smtClean="0"/>
              <a:t> time interval.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172200"/>
          </a:xfrm>
        </p:spPr>
        <p:txBody>
          <a:bodyPr/>
          <a:lstStyle/>
          <a:p>
            <a:pPr algn="just"/>
            <a:r>
              <a:rPr lang="en-US" dirty="0" smtClean="0"/>
              <a:t>After a frame has been sent, a certain amount of dead time is required before any station may send a frame. </a:t>
            </a:r>
          </a:p>
          <a:p>
            <a:pPr algn="just"/>
            <a:r>
              <a:rPr lang="en-US" dirty="0" smtClean="0"/>
              <a:t>Four different intervals are defined, each for a specific purpose. </a:t>
            </a:r>
          </a:p>
          <a:p>
            <a:pPr algn="just"/>
            <a:r>
              <a:rPr lang="en-US" dirty="0" smtClean="0"/>
              <a:t>The four intervals are depicted in the following figure.</a:t>
            </a:r>
          </a:p>
          <a:p>
            <a:pPr>
              <a:buNone/>
            </a:pPr>
            <a:r>
              <a:rPr lang="en-US" b="1" i="1" dirty="0" smtClean="0"/>
              <a:t>			Figure. </a:t>
            </a:r>
            <a:r>
              <a:rPr lang="en-US" b="1" i="1" dirty="0" err="1" smtClean="0"/>
              <a:t>Interframe</a:t>
            </a:r>
            <a:r>
              <a:rPr lang="en-US" b="1" i="1" dirty="0" smtClean="0"/>
              <a:t> spacing in 802.11</a:t>
            </a:r>
            <a:endParaRPr lang="en-US" dirty="0" smtClean="0"/>
          </a:p>
          <a:p>
            <a:endParaRPr lang="en-US" dirty="0"/>
          </a:p>
        </p:txBody>
      </p:sp>
      <p:pic>
        <p:nvPicPr>
          <p:cNvPr id="4" name="Picture 3"/>
          <p:cNvPicPr/>
          <p:nvPr/>
        </p:nvPicPr>
        <p:blipFill>
          <a:blip r:embed="rId2"/>
          <a:srcRect/>
          <a:stretch>
            <a:fillRect/>
          </a:stretch>
        </p:blipFill>
        <p:spPr bwMode="auto">
          <a:xfrm>
            <a:off x="1143000" y="3276600"/>
            <a:ext cx="7010400" cy="327660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248400"/>
          </a:xfrm>
        </p:spPr>
        <p:txBody>
          <a:bodyPr>
            <a:normAutofit lnSpcReduction="10000"/>
          </a:bodyPr>
          <a:lstStyle/>
          <a:p>
            <a:pPr lvl="0" algn="just"/>
            <a:r>
              <a:rPr lang="en-US" dirty="0" smtClean="0"/>
              <a:t>The shortest interval is </a:t>
            </a:r>
            <a:r>
              <a:rPr lang="en-US" b="1" dirty="0" smtClean="0"/>
              <a:t>SIFS </a:t>
            </a:r>
            <a:r>
              <a:rPr lang="en-US" dirty="0" smtClean="0"/>
              <a:t>(</a:t>
            </a:r>
            <a:r>
              <a:rPr lang="en-US" b="1" dirty="0" smtClean="0"/>
              <a:t>Short </a:t>
            </a:r>
            <a:r>
              <a:rPr lang="en-US" b="1" dirty="0" err="1" smtClean="0"/>
              <a:t>InterFrame</a:t>
            </a:r>
            <a:r>
              <a:rPr lang="en-US" b="1" dirty="0" smtClean="0"/>
              <a:t> Spacing</a:t>
            </a:r>
            <a:r>
              <a:rPr lang="en-US" dirty="0" smtClean="0"/>
              <a:t>). </a:t>
            </a:r>
          </a:p>
          <a:p>
            <a:pPr lvl="0" algn="just"/>
            <a:r>
              <a:rPr lang="en-US" dirty="0" smtClean="0"/>
              <a:t>It is used to allow the parties in a single dialog the chance to go first. </a:t>
            </a:r>
          </a:p>
          <a:p>
            <a:pPr lvl="0" algn="just"/>
            <a:r>
              <a:rPr lang="en-US" dirty="0" smtClean="0"/>
              <a:t>This includes letting the receiver send a CTS to respond to an RTS, letting the receiver send an ACK for a fragment or full data frame, and letting the sender of a fragment burst transmit the next fragment without having to send an RTS again. </a:t>
            </a:r>
          </a:p>
          <a:p>
            <a:pPr lvl="0" algn="just"/>
            <a:r>
              <a:rPr lang="en-US" dirty="0" smtClean="0"/>
              <a:t>There is always exactly one station that is entitled to respond after a SIFS interval. </a:t>
            </a:r>
          </a:p>
          <a:p>
            <a:pPr lvl="0" algn="just"/>
            <a:r>
              <a:rPr lang="en-US" b="1" dirty="0" smtClean="0"/>
              <a:t>PIFS </a:t>
            </a:r>
            <a:r>
              <a:rPr lang="en-US" dirty="0" smtClean="0"/>
              <a:t>(</a:t>
            </a:r>
            <a:r>
              <a:rPr lang="en-US" b="1" dirty="0" smtClean="0"/>
              <a:t>PCF </a:t>
            </a:r>
            <a:r>
              <a:rPr lang="en-US" b="1" dirty="0" err="1" smtClean="0"/>
              <a:t>InterFrame</a:t>
            </a:r>
            <a:r>
              <a:rPr lang="en-US" b="1" dirty="0" smtClean="0"/>
              <a:t> Spacing</a:t>
            </a:r>
            <a:r>
              <a:rPr lang="en-US" dirty="0" smtClean="0"/>
              <a:t>), the base station may send a beacon frame or poll frame. </a:t>
            </a:r>
          </a:p>
          <a:p>
            <a:pPr lvl="0" algn="just"/>
            <a:r>
              <a:rPr lang="en-US" dirty="0" smtClean="0"/>
              <a:t>This mechanism allows a station sending a data frame or fragment sequence to finish its frame without anyone else getting in the way, but gives the base station a chance to grab the channel when the previous sender is done without having to compete with eager users. </a:t>
            </a: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248400"/>
          </a:xfrm>
        </p:spPr>
        <p:txBody>
          <a:bodyPr>
            <a:normAutofit/>
          </a:bodyPr>
          <a:lstStyle/>
          <a:p>
            <a:pPr lvl="0" algn="just"/>
            <a:r>
              <a:rPr lang="en-US" dirty="0" smtClean="0"/>
              <a:t>If the base station has nothing to say and a time </a:t>
            </a:r>
            <a:r>
              <a:rPr lang="en-US" b="1" dirty="0" smtClean="0"/>
              <a:t>DIFS </a:t>
            </a:r>
            <a:r>
              <a:rPr lang="en-US" dirty="0" smtClean="0"/>
              <a:t>(</a:t>
            </a:r>
            <a:r>
              <a:rPr lang="en-US" b="1" dirty="0" smtClean="0"/>
              <a:t>DCF </a:t>
            </a:r>
            <a:r>
              <a:rPr lang="en-US" b="1" dirty="0" err="1" smtClean="0"/>
              <a:t>InterFrame</a:t>
            </a:r>
            <a:r>
              <a:rPr lang="en-US" b="1" dirty="0" smtClean="0"/>
              <a:t> Spacing</a:t>
            </a:r>
            <a:r>
              <a:rPr lang="en-US" dirty="0" smtClean="0"/>
              <a:t>) elapses, any station may attempt to acquire the channel to send a new frame. </a:t>
            </a:r>
          </a:p>
          <a:p>
            <a:pPr lvl="0" algn="just"/>
            <a:r>
              <a:rPr lang="en-US" dirty="0" smtClean="0"/>
              <a:t>The usual contention rules apply, and binary exponential </a:t>
            </a:r>
            <a:r>
              <a:rPr lang="en-US" dirty="0" err="1" smtClean="0"/>
              <a:t>backoff</a:t>
            </a:r>
            <a:r>
              <a:rPr lang="en-US" dirty="0" smtClean="0"/>
              <a:t> may be needed if a collision occurs. </a:t>
            </a:r>
          </a:p>
          <a:p>
            <a:pPr lvl="0" algn="just"/>
            <a:r>
              <a:rPr lang="en-US" dirty="0" smtClean="0"/>
              <a:t>The last time interval, </a:t>
            </a:r>
            <a:r>
              <a:rPr lang="en-US" b="1" dirty="0" smtClean="0"/>
              <a:t>EIFS </a:t>
            </a:r>
            <a:r>
              <a:rPr lang="en-US" dirty="0" smtClean="0"/>
              <a:t>(</a:t>
            </a:r>
            <a:r>
              <a:rPr lang="en-US" b="1" dirty="0" smtClean="0"/>
              <a:t>Extended </a:t>
            </a:r>
            <a:r>
              <a:rPr lang="en-US" b="1" dirty="0" err="1" smtClean="0"/>
              <a:t>InterFrame</a:t>
            </a:r>
            <a:r>
              <a:rPr lang="en-US" b="1" dirty="0" smtClean="0"/>
              <a:t> Spacing</a:t>
            </a:r>
            <a:r>
              <a:rPr lang="en-US" dirty="0" smtClean="0"/>
              <a:t>), is used only by a station that has just received a bad or unknown frame to report the bad frame. </a:t>
            </a:r>
          </a:p>
          <a:p>
            <a:pPr lvl="0" algn="just"/>
            <a:r>
              <a:rPr lang="en-US" dirty="0" smtClean="0"/>
              <a:t>The idea of giving this event the lowest priority is that since the receiver may have no idea of what is going on, it should wait a substantial time to avoid interfering with an ongoing dialog between two stations.</a:t>
            </a: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172200"/>
          </a:xfrm>
        </p:spPr>
        <p:txBody>
          <a:bodyPr>
            <a:normAutofit/>
          </a:bodyPr>
          <a:lstStyle/>
          <a:p>
            <a:pPr>
              <a:buNone/>
            </a:pPr>
            <a:r>
              <a:rPr lang="en-US" b="1" dirty="0" smtClean="0"/>
              <a:t>The 802.11 Frame Structure</a:t>
            </a:r>
            <a:endParaRPr lang="en-US" dirty="0" smtClean="0"/>
          </a:p>
          <a:p>
            <a:pPr algn="just"/>
            <a:r>
              <a:rPr lang="en-US" dirty="0" smtClean="0"/>
              <a:t>The 802.11 standard defines three different classes of frames on the wire: </a:t>
            </a:r>
            <a:r>
              <a:rPr lang="en-US" b="1" dirty="0" smtClean="0"/>
              <a:t>data, control, and management.</a:t>
            </a:r>
            <a:r>
              <a:rPr lang="en-US" dirty="0" smtClean="0"/>
              <a:t> </a:t>
            </a:r>
          </a:p>
          <a:p>
            <a:pPr algn="just"/>
            <a:r>
              <a:rPr lang="en-US" dirty="0" smtClean="0"/>
              <a:t>Each of these has a header with a variety of fields used within the MAC </a:t>
            </a:r>
            <a:r>
              <a:rPr lang="en-US" dirty="0" err="1" smtClean="0"/>
              <a:t>sublayer</a:t>
            </a:r>
            <a:r>
              <a:rPr lang="en-US" dirty="0" smtClean="0"/>
              <a:t>. </a:t>
            </a:r>
          </a:p>
          <a:p>
            <a:pPr algn="just"/>
            <a:r>
              <a:rPr lang="en-US" dirty="0" smtClean="0"/>
              <a:t>The format of the </a:t>
            </a:r>
            <a:r>
              <a:rPr lang="en-US" b="1" dirty="0" smtClean="0"/>
              <a:t>data frame</a:t>
            </a:r>
            <a:r>
              <a:rPr lang="en-US" dirty="0" smtClean="0"/>
              <a:t> is shown in the following figure. </a:t>
            </a:r>
          </a:p>
          <a:p>
            <a:pPr algn="just"/>
            <a:r>
              <a:rPr lang="en-US" dirty="0" smtClean="0"/>
              <a:t>First comes the </a:t>
            </a:r>
            <a:r>
              <a:rPr lang="en-US" b="1" i="1" dirty="0" smtClean="0"/>
              <a:t>Frame Control</a:t>
            </a:r>
            <a:r>
              <a:rPr lang="en-US" i="1" dirty="0" smtClean="0"/>
              <a:t> </a:t>
            </a:r>
            <a:r>
              <a:rPr lang="en-US" dirty="0" smtClean="0"/>
              <a:t>field. It itself has 11 subfields. </a:t>
            </a:r>
          </a:p>
          <a:p>
            <a:pPr algn="just"/>
            <a:r>
              <a:rPr lang="en-US" dirty="0" smtClean="0"/>
              <a:t>The first of these is the </a:t>
            </a:r>
            <a:r>
              <a:rPr lang="en-US" b="1" i="1" dirty="0" smtClean="0"/>
              <a:t>Protocol version</a:t>
            </a:r>
            <a:r>
              <a:rPr lang="en-US" b="1" dirty="0" smtClean="0"/>
              <a:t>,</a:t>
            </a:r>
            <a:r>
              <a:rPr lang="en-US" dirty="0" smtClean="0"/>
              <a:t> which allows two versions of the protocol to operate at the same time in the same cell. </a:t>
            </a:r>
          </a:p>
          <a:p>
            <a:pPr algn="just"/>
            <a:r>
              <a:rPr lang="en-US" dirty="0" smtClean="0"/>
              <a:t>Then come the </a:t>
            </a:r>
            <a:r>
              <a:rPr lang="en-US" b="1" i="1" dirty="0" smtClean="0"/>
              <a:t>Type</a:t>
            </a:r>
            <a:r>
              <a:rPr lang="en-US" i="1" dirty="0" smtClean="0"/>
              <a:t> </a:t>
            </a:r>
            <a:r>
              <a:rPr lang="en-US" dirty="0" smtClean="0"/>
              <a:t>(data, control, or management) and </a:t>
            </a:r>
            <a:r>
              <a:rPr lang="en-US" b="1" i="1" dirty="0" smtClean="0"/>
              <a:t>Subtype</a:t>
            </a:r>
            <a:r>
              <a:rPr lang="en-US" i="1" dirty="0" smtClean="0"/>
              <a:t> </a:t>
            </a:r>
            <a:r>
              <a:rPr lang="en-US" dirty="0" smtClean="0"/>
              <a:t>fields (e.g., RTS or CTS). </a:t>
            </a:r>
          </a:p>
          <a:p>
            <a:pPr algn="just"/>
            <a:r>
              <a:rPr lang="en-US" dirty="0" smtClean="0"/>
              <a:t>The </a:t>
            </a:r>
            <a:r>
              <a:rPr lang="en-US" i="1" dirty="0" smtClean="0"/>
              <a:t>To DS </a:t>
            </a:r>
            <a:r>
              <a:rPr lang="en-US" dirty="0" smtClean="0"/>
              <a:t>and </a:t>
            </a:r>
            <a:r>
              <a:rPr lang="en-US" i="1" dirty="0" smtClean="0"/>
              <a:t>From DS </a:t>
            </a:r>
            <a:r>
              <a:rPr lang="en-US" dirty="0" smtClean="0"/>
              <a:t>bits indicate the frame is going to or coming from the </a:t>
            </a:r>
            <a:r>
              <a:rPr lang="en-US" dirty="0" err="1" smtClean="0"/>
              <a:t>intercell</a:t>
            </a:r>
            <a:r>
              <a:rPr lang="en-US" dirty="0" smtClean="0"/>
              <a:t> distribution system (e.g., Ethernet). </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838200"/>
            <a:ext cx="8382000" cy="5562600"/>
          </a:xfrm>
        </p:spPr>
        <p:txBody>
          <a:bodyPr/>
          <a:lstStyle/>
          <a:p>
            <a:pPr algn="just"/>
            <a:r>
              <a:rPr lang="en-US" dirty="0" smtClean="0"/>
              <a:t>The </a:t>
            </a:r>
            <a:r>
              <a:rPr lang="en-US" i="1" dirty="0" smtClean="0"/>
              <a:t>MF </a:t>
            </a:r>
            <a:r>
              <a:rPr lang="en-US" dirty="0" smtClean="0"/>
              <a:t>bit means that more fragments will follow. The </a:t>
            </a:r>
            <a:r>
              <a:rPr lang="en-US" b="1" i="1" dirty="0" smtClean="0"/>
              <a:t>Retry</a:t>
            </a:r>
            <a:r>
              <a:rPr lang="en-US" i="1" dirty="0" smtClean="0"/>
              <a:t> </a:t>
            </a:r>
            <a:r>
              <a:rPr lang="en-US" dirty="0" smtClean="0"/>
              <a:t>bit marks a retransmission of a frame sent earlier. </a:t>
            </a:r>
          </a:p>
          <a:p>
            <a:pPr algn="just"/>
            <a:r>
              <a:rPr lang="en-US" dirty="0" smtClean="0"/>
              <a:t>The </a:t>
            </a:r>
            <a:r>
              <a:rPr lang="en-US" b="1" i="1" dirty="0" smtClean="0"/>
              <a:t>Power management</a:t>
            </a:r>
            <a:r>
              <a:rPr lang="en-US" i="1" dirty="0" smtClean="0"/>
              <a:t> </a:t>
            </a:r>
            <a:r>
              <a:rPr lang="en-US" dirty="0" smtClean="0"/>
              <a:t>bit is used by the base station to put the receiver into sleep state or take it out of sleep state. </a:t>
            </a:r>
          </a:p>
          <a:p>
            <a:pPr algn="just"/>
            <a:r>
              <a:rPr lang="en-US" dirty="0" smtClean="0"/>
              <a:t>The </a:t>
            </a:r>
            <a:r>
              <a:rPr lang="en-US" b="1" i="1" dirty="0" smtClean="0"/>
              <a:t>More</a:t>
            </a:r>
            <a:r>
              <a:rPr lang="en-US" i="1" dirty="0" smtClean="0"/>
              <a:t> </a:t>
            </a:r>
            <a:r>
              <a:rPr lang="en-US" dirty="0" smtClean="0"/>
              <a:t>bit indicates that the sender has additional frames for the receiver. </a:t>
            </a:r>
          </a:p>
          <a:p>
            <a:pPr algn="just"/>
            <a:r>
              <a:rPr lang="en-US" dirty="0" smtClean="0"/>
              <a:t>The </a:t>
            </a:r>
            <a:r>
              <a:rPr lang="en-US" i="1" dirty="0" smtClean="0"/>
              <a:t>W </a:t>
            </a:r>
            <a:r>
              <a:rPr lang="en-US" dirty="0" smtClean="0"/>
              <a:t>bit specifies that the frame body has been encrypted using the </a:t>
            </a:r>
            <a:r>
              <a:rPr lang="en-US" b="1" dirty="0" smtClean="0"/>
              <a:t>WEP </a:t>
            </a:r>
            <a:r>
              <a:rPr lang="en-US" dirty="0" smtClean="0"/>
              <a:t>(</a:t>
            </a:r>
            <a:r>
              <a:rPr lang="en-US" b="1" dirty="0" smtClean="0"/>
              <a:t>Wired Equivalent Privacy</a:t>
            </a:r>
            <a:r>
              <a:rPr lang="en-US" dirty="0" smtClean="0"/>
              <a:t>) algorithm. </a:t>
            </a:r>
          </a:p>
          <a:p>
            <a:pPr algn="just"/>
            <a:r>
              <a:rPr lang="en-US" dirty="0" smtClean="0"/>
              <a:t>Finally, the </a:t>
            </a:r>
            <a:r>
              <a:rPr lang="en-US" i="1" dirty="0" smtClean="0"/>
              <a:t>O </a:t>
            </a:r>
            <a:r>
              <a:rPr lang="en-US" dirty="0" smtClean="0"/>
              <a:t>bit tells the receiver that a sequence of frames with this bit on must be processed strictly in order.</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562600"/>
          </a:xfrm>
        </p:spPr>
        <p:txBody>
          <a:bodyPr/>
          <a:lstStyle/>
          <a:p>
            <a:pPr algn="ctr">
              <a:buNone/>
            </a:pPr>
            <a:r>
              <a:rPr lang="en-US" b="1" i="1" dirty="0" smtClean="0"/>
              <a:t>Figure . The 802.11 data frame.</a:t>
            </a:r>
            <a:endParaRPr lang="en-US" dirty="0" smtClean="0"/>
          </a:p>
          <a:p>
            <a:pPr>
              <a:buNone/>
            </a:pPr>
            <a:endParaRPr lang="en-US" dirty="0" smtClean="0"/>
          </a:p>
          <a:p>
            <a:endParaRPr lang="en-US" dirty="0"/>
          </a:p>
        </p:txBody>
      </p:sp>
      <p:pic>
        <p:nvPicPr>
          <p:cNvPr id="4" name="Picture 3"/>
          <p:cNvPicPr/>
          <p:nvPr/>
        </p:nvPicPr>
        <p:blipFill>
          <a:blip r:embed="rId2"/>
          <a:srcRect/>
          <a:stretch>
            <a:fillRect/>
          </a:stretch>
        </p:blipFill>
        <p:spPr bwMode="auto">
          <a:xfrm>
            <a:off x="1219200" y="1828800"/>
            <a:ext cx="7086600" cy="3733800"/>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82000" cy="6096000"/>
          </a:xfrm>
        </p:spPr>
        <p:txBody>
          <a:bodyPr>
            <a:normAutofit/>
          </a:bodyPr>
          <a:lstStyle/>
          <a:p>
            <a:pPr algn="just"/>
            <a:r>
              <a:rPr lang="en-US" dirty="0" smtClean="0"/>
              <a:t>The second field of the data frame, the </a:t>
            </a:r>
            <a:r>
              <a:rPr lang="en-US" b="1" i="1" dirty="0" smtClean="0"/>
              <a:t>Duration</a:t>
            </a:r>
            <a:r>
              <a:rPr lang="en-US" i="1" dirty="0" smtClean="0"/>
              <a:t> </a:t>
            </a:r>
            <a:r>
              <a:rPr lang="en-US" dirty="0" smtClean="0"/>
              <a:t>field, tells how long the frame and its acknowledgement will occupy the channel. </a:t>
            </a:r>
          </a:p>
          <a:p>
            <a:pPr algn="just"/>
            <a:r>
              <a:rPr lang="en-US" dirty="0" smtClean="0"/>
              <a:t>This field is also present in the control frames and is how other stations manage the NAV mechanism. </a:t>
            </a:r>
          </a:p>
          <a:p>
            <a:pPr algn="just"/>
            <a:r>
              <a:rPr lang="en-US" dirty="0" smtClean="0"/>
              <a:t>The frame header contains four addresses, all in standard IEEE 802 format.</a:t>
            </a:r>
          </a:p>
          <a:p>
            <a:pPr algn="just"/>
            <a:r>
              <a:rPr lang="en-US" dirty="0" smtClean="0"/>
              <a:t> The source and destination are obviously needed, The other two addresses are used for the source and destination base stations for </a:t>
            </a:r>
            <a:r>
              <a:rPr lang="en-US" dirty="0" err="1" smtClean="0"/>
              <a:t>intercell</a:t>
            </a:r>
            <a:r>
              <a:rPr lang="en-US" dirty="0" smtClean="0"/>
              <a:t> traffic. </a:t>
            </a:r>
          </a:p>
          <a:p>
            <a:pPr algn="just"/>
            <a:r>
              <a:rPr lang="en-US" dirty="0" smtClean="0"/>
              <a:t>The </a:t>
            </a:r>
            <a:r>
              <a:rPr lang="en-US" b="1" i="1" dirty="0" smtClean="0"/>
              <a:t>Sequence </a:t>
            </a:r>
            <a:r>
              <a:rPr lang="en-US" dirty="0" smtClean="0"/>
              <a:t>field allows fragments to be numbered. Of the 16 bits available, 12 identify the frame and 4 identify the fragment. </a:t>
            </a:r>
          </a:p>
          <a:p>
            <a:pPr algn="just"/>
            <a:r>
              <a:rPr lang="en-US" dirty="0" smtClean="0"/>
              <a:t>The </a:t>
            </a:r>
            <a:r>
              <a:rPr lang="en-US" b="1" i="1" dirty="0" smtClean="0"/>
              <a:t>Data</a:t>
            </a:r>
            <a:r>
              <a:rPr lang="en-US" i="1" dirty="0" smtClean="0"/>
              <a:t> </a:t>
            </a:r>
            <a:r>
              <a:rPr lang="en-US" dirty="0" smtClean="0"/>
              <a:t>field contains the payload, up to 2312 bytes, followed by the usual </a:t>
            </a:r>
            <a:r>
              <a:rPr lang="en-US" b="1" i="1" dirty="0" smtClean="0"/>
              <a:t>Checksum</a:t>
            </a:r>
            <a:r>
              <a:rPr lang="en-US" b="1" dirty="0" smtClean="0"/>
              <a:t>.</a:t>
            </a:r>
            <a:endParaRPr lang="en-US" dirty="0" smtClean="0"/>
          </a:p>
          <a:p>
            <a:pPr algn="just"/>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562600"/>
          </a:xfrm>
        </p:spPr>
        <p:txBody>
          <a:bodyPr/>
          <a:lstStyle/>
          <a:p>
            <a:pPr algn="just"/>
            <a:r>
              <a:rPr lang="en-US" b="1" dirty="0" smtClean="0"/>
              <a:t>Management frames</a:t>
            </a:r>
            <a:r>
              <a:rPr lang="en-US" dirty="0" smtClean="0"/>
              <a:t> have a format similar to that of data frames, except without one of the base station addresses, because management frames are restricted to a single cell. </a:t>
            </a:r>
          </a:p>
          <a:p>
            <a:pPr algn="just"/>
            <a:r>
              <a:rPr lang="en-US" dirty="0" smtClean="0"/>
              <a:t>Control frames are shorter still, having only one or two addresses, no </a:t>
            </a:r>
            <a:r>
              <a:rPr lang="en-US" b="1" i="1" dirty="0" smtClean="0"/>
              <a:t>Data</a:t>
            </a:r>
            <a:r>
              <a:rPr lang="en-US" i="1" dirty="0" smtClean="0"/>
              <a:t> </a:t>
            </a:r>
            <a:r>
              <a:rPr lang="en-US" dirty="0" smtClean="0"/>
              <a:t>field, and no </a:t>
            </a:r>
            <a:r>
              <a:rPr lang="en-US" b="1" i="1" dirty="0" smtClean="0"/>
              <a:t>Sequence</a:t>
            </a:r>
            <a:r>
              <a:rPr lang="en-US" i="1" dirty="0" smtClean="0"/>
              <a:t> </a:t>
            </a:r>
            <a:r>
              <a:rPr lang="en-US" dirty="0" smtClean="0"/>
              <a:t>field. </a:t>
            </a:r>
          </a:p>
          <a:p>
            <a:pPr algn="just"/>
            <a:r>
              <a:rPr lang="en-US" dirty="0" smtClean="0"/>
              <a:t>The key information here is in the </a:t>
            </a:r>
            <a:r>
              <a:rPr lang="en-US" b="1" i="1" dirty="0" smtClean="0"/>
              <a:t>Subtype</a:t>
            </a:r>
            <a:r>
              <a:rPr lang="en-US" i="1" dirty="0" smtClean="0"/>
              <a:t> </a:t>
            </a:r>
            <a:r>
              <a:rPr lang="en-US" dirty="0" smtClean="0"/>
              <a:t>field, usually RTS, CTS, or ACK.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3"/>
          <a:srcRect/>
          <a:stretch>
            <a:fillRect/>
          </a:stretch>
        </p:blipFill>
        <p:spPr bwMode="auto">
          <a:xfrm>
            <a:off x="1371600" y="381001"/>
            <a:ext cx="6172200" cy="2209799"/>
          </a:xfrm>
          <a:prstGeom prst="rect">
            <a:avLst/>
          </a:prstGeom>
          <a:noFill/>
          <a:ln w="9525">
            <a:noFill/>
            <a:miter lim="800000"/>
            <a:headEnd/>
            <a:tailEnd/>
          </a:ln>
        </p:spPr>
      </p:pic>
      <p:sp>
        <p:nvSpPr>
          <p:cNvPr id="17409" name="Rectangle 1"/>
          <p:cNvSpPr>
            <a:spLocks noChangeArrowheads="1"/>
          </p:cNvSpPr>
          <p:nvPr/>
        </p:nvSpPr>
        <p:spPr bwMode="auto">
          <a:xfrm>
            <a:off x="533400" y="3429000"/>
            <a:ext cx="8305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 bit stuffing, the boundary between two frames can be unambiguously recognized by the flag pattern. </a:t>
            </a:r>
          </a:p>
          <a:p>
            <a:pPr marL="0" marR="0" lvl="0" indent="-45720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Thus,  if the receiver loses track of where it is, all it has to do is scan the input for flag sequences, since they can only occur at frame boundaries and never within the data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a:bodyPr>
          <a:lstStyle/>
          <a:p>
            <a:pPr>
              <a:buNone/>
            </a:pPr>
            <a:r>
              <a:rPr lang="en-US" sz="2800" b="1" dirty="0" smtClean="0"/>
              <a:t>Services</a:t>
            </a:r>
            <a:endParaRPr lang="en-US" sz="2800" dirty="0" smtClean="0"/>
          </a:p>
          <a:p>
            <a:pPr algn="just"/>
            <a:r>
              <a:rPr lang="en-US" dirty="0" smtClean="0"/>
              <a:t>The 802.11 standard states that each conformant wireless LAN must provide nine services. </a:t>
            </a:r>
          </a:p>
          <a:p>
            <a:pPr algn="just"/>
            <a:r>
              <a:rPr lang="en-US" dirty="0" smtClean="0"/>
              <a:t>These services are divided into two categories: </a:t>
            </a:r>
          </a:p>
          <a:p>
            <a:pPr lvl="1" algn="just">
              <a:buFont typeface="Wingdings" pitchFamily="2" charset="2"/>
              <a:buChar char="Ø"/>
            </a:pPr>
            <a:r>
              <a:rPr lang="en-US" dirty="0" smtClean="0"/>
              <a:t>Five </a:t>
            </a:r>
            <a:r>
              <a:rPr lang="en-US" b="1" dirty="0" smtClean="0"/>
              <a:t>distribution services</a:t>
            </a:r>
            <a:r>
              <a:rPr lang="en-US" dirty="0" smtClean="0"/>
              <a:t> and </a:t>
            </a:r>
          </a:p>
          <a:p>
            <a:pPr lvl="1" algn="just">
              <a:buFont typeface="Wingdings" pitchFamily="2" charset="2"/>
              <a:buChar char="Ø"/>
            </a:pPr>
            <a:r>
              <a:rPr lang="en-US" dirty="0" smtClean="0"/>
              <a:t>Four</a:t>
            </a:r>
            <a:r>
              <a:rPr lang="en-US" sz="2800" dirty="0" smtClean="0"/>
              <a:t> </a:t>
            </a:r>
            <a:r>
              <a:rPr lang="en-US" b="1" dirty="0" smtClean="0"/>
              <a:t>station services</a:t>
            </a:r>
            <a:r>
              <a:rPr lang="en-US" dirty="0" smtClean="0"/>
              <a:t>. </a:t>
            </a:r>
          </a:p>
          <a:p>
            <a:pPr algn="just">
              <a:buNone/>
            </a:pPr>
            <a:endParaRPr lang="en-US" sz="2400" b="1" dirty="0" smtClean="0"/>
          </a:p>
          <a:p>
            <a:pPr algn="just"/>
            <a:r>
              <a:rPr lang="en-US" sz="2400" b="1" dirty="0" smtClean="0"/>
              <a:t>Distribution services: </a:t>
            </a:r>
            <a:r>
              <a:rPr lang="en-US" sz="2400" dirty="0" smtClean="0"/>
              <a:t> relate to managing cell membership and interacting with stations outside the cell. </a:t>
            </a:r>
          </a:p>
          <a:p>
            <a:pPr algn="just"/>
            <a:r>
              <a:rPr lang="en-US" sz="2400" dirty="0" smtClean="0"/>
              <a:t>In contrast, the </a:t>
            </a:r>
            <a:r>
              <a:rPr lang="en-US" sz="2400" b="1" dirty="0" smtClean="0"/>
              <a:t>Station services </a:t>
            </a:r>
            <a:r>
              <a:rPr lang="en-US" sz="2400" dirty="0" smtClean="0"/>
              <a:t>relate to activity within a single cell. </a:t>
            </a:r>
          </a:p>
          <a:p>
            <a:pPr algn="just"/>
            <a:r>
              <a:rPr lang="en-US" sz="2400" dirty="0" smtClean="0"/>
              <a:t>The five distribution services are provided by the base stations and deal with station mobility as they enter and leave cells, attaching themselves to and detaching themselves from base stations. They are as follows.</a:t>
            </a:r>
            <a:endParaRPr lang="en-US" sz="24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82000" cy="6096000"/>
          </a:xfrm>
        </p:spPr>
        <p:txBody>
          <a:bodyPr>
            <a:normAutofit lnSpcReduction="10000"/>
          </a:bodyPr>
          <a:lstStyle/>
          <a:p>
            <a:pPr lvl="0" algn="just">
              <a:buNone/>
            </a:pPr>
            <a:r>
              <a:rPr lang="en-US" b="1" dirty="0" smtClean="0"/>
              <a:t>Association. </a:t>
            </a:r>
            <a:r>
              <a:rPr lang="en-US" dirty="0" smtClean="0"/>
              <a:t>This service is used by mobile stations to connect themselves to base stations. </a:t>
            </a:r>
          </a:p>
          <a:p>
            <a:pPr lvl="0" algn="just"/>
            <a:r>
              <a:rPr lang="en-US" dirty="0" smtClean="0"/>
              <a:t>Typically, it is used just after a station moves within the radio range of the base station. </a:t>
            </a:r>
          </a:p>
          <a:p>
            <a:pPr lvl="0" algn="just"/>
            <a:r>
              <a:rPr lang="en-US" dirty="0" smtClean="0"/>
              <a:t>Upon arrival, it announces its identity and capabilities. </a:t>
            </a:r>
          </a:p>
          <a:p>
            <a:pPr lvl="0" algn="just"/>
            <a:r>
              <a:rPr lang="en-US" dirty="0" smtClean="0"/>
              <a:t>The capabilities include the data rates supported, need for PCF services (i.e., polling), and power management requirements. </a:t>
            </a:r>
          </a:p>
          <a:p>
            <a:pPr lvl="0" algn="just"/>
            <a:r>
              <a:rPr lang="en-US" dirty="0" smtClean="0"/>
              <a:t>The base station may accept or reject the mobile station. </a:t>
            </a:r>
          </a:p>
          <a:p>
            <a:pPr lvl="0" algn="just"/>
            <a:r>
              <a:rPr lang="en-US" dirty="0" smtClean="0"/>
              <a:t>If the mobile station is accepted, it must then authenticate itself.</a:t>
            </a:r>
          </a:p>
          <a:p>
            <a:pPr lvl="0" algn="just">
              <a:buNone/>
            </a:pPr>
            <a:r>
              <a:rPr lang="en-US" b="1" dirty="0" smtClean="0"/>
              <a:t>Disassociation. </a:t>
            </a:r>
            <a:r>
              <a:rPr lang="en-US" dirty="0" smtClean="0"/>
              <a:t>Either the station or the base station may disassociate, thus breaking the relationship. </a:t>
            </a:r>
          </a:p>
          <a:p>
            <a:pPr algn="just"/>
            <a:r>
              <a:rPr lang="en-US" dirty="0" smtClean="0"/>
              <a:t>A station should use this service before shutting down or leaving, but the base station may also use it before going down for maintenance. </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248400"/>
          </a:xfrm>
        </p:spPr>
        <p:txBody>
          <a:bodyPr>
            <a:normAutofit fontScale="92500" lnSpcReduction="10000"/>
          </a:bodyPr>
          <a:lstStyle/>
          <a:p>
            <a:pPr lvl="0" algn="just">
              <a:buNone/>
            </a:pPr>
            <a:r>
              <a:rPr lang="en-US" b="1" dirty="0" err="1" smtClean="0"/>
              <a:t>Reassociation</a:t>
            </a:r>
            <a:r>
              <a:rPr lang="en-US" b="1" dirty="0" smtClean="0"/>
              <a:t>. </a:t>
            </a:r>
            <a:r>
              <a:rPr lang="en-US" dirty="0" smtClean="0"/>
              <a:t>A station may change its preferred base station using this service.</a:t>
            </a:r>
          </a:p>
          <a:p>
            <a:pPr lvl="0" algn="just"/>
            <a:r>
              <a:rPr lang="en-US" dirty="0" smtClean="0"/>
              <a:t> This facility is useful for mobile stations moving from one cell to another.</a:t>
            </a:r>
          </a:p>
          <a:p>
            <a:pPr lvl="0" algn="just"/>
            <a:r>
              <a:rPr lang="en-US" dirty="0" smtClean="0"/>
              <a:t> If it is used correctly, no data will be lost as a consequence of the handover. (But 802.11, like Ethernet, is just a best-efforts service.)</a:t>
            </a:r>
          </a:p>
          <a:p>
            <a:pPr lvl="0" algn="just">
              <a:buNone/>
            </a:pPr>
            <a:r>
              <a:rPr lang="en-US" b="1" dirty="0" smtClean="0"/>
              <a:t>Distribution. </a:t>
            </a:r>
            <a:r>
              <a:rPr lang="en-US" dirty="0" smtClean="0"/>
              <a:t>This service determines how to route frames sent to the base station. </a:t>
            </a:r>
          </a:p>
          <a:p>
            <a:pPr lvl="0" algn="just"/>
            <a:r>
              <a:rPr lang="en-US" dirty="0" smtClean="0"/>
              <a:t>If the destination is local to the base station, the frames can be sent out directly over the air. </a:t>
            </a:r>
          </a:p>
          <a:p>
            <a:pPr lvl="0" algn="just"/>
            <a:r>
              <a:rPr lang="en-US" dirty="0" smtClean="0"/>
              <a:t>Otherwise, they will have to be forwarded over the wired network.</a:t>
            </a:r>
          </a:p>
          <a:p>
            <a:pPr lvl="0" algn="just">
              <a:buNone/>
            </a:pPr>
            <a:r>
              <a:rPr lang="en-US" b="1" dirty="0" smtClean="0"/>
              <a:t>Integration. </a:t>
            </a:r>
            <a:r>
              <a:rPr lang="en-US" dirty="0" smtClean="0"/>
              <a:t>If a frame needs to be sent through a non-802.11 network with a different addressing scheme or frame format, this service handles the translation from the 802.11 format to the format required by the destination network.</a:t>
            </a:r>
          </a:p>
          <a:p>
            <a:pPr algn="just"/>
            <a:r>
              <a:rPr lang="en-US" dirty="0" smtClean="0"/>
              <a:t>The remaining four services are </a:t>
            </a:r>
            <a:r>
              <a:rPr lang="en-US" dirty="0" err="1" smtClean="0"/>
              <a:t>intracell</a:t>
            </a:r>
            <a:r>
              <a:rPr lang="en-US" dirty="0" smtClean="0"/>
              <a:t>. They are used after association has taken place and are as follows.</a:t>
            </a:r>
          </a:p>
          <a:p>
            <a:pPr lvl="0" algn="just">
              <a:buNone/>
            </a:pPr>
            <a:endParaRPr lang="en-US" dirty="0" smtClean="0"/>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172200"/>
          </a:xfrm>
        </p:spPr>
        <p:txBody>
          <a:bodyPr>
            <a:normAutofit fontScale="85000" lnSpcReduction="10000"/>
          </a:bodyPr>
          <a:lstStyle/>
          <a:p>
            <a:pPr lvl="0" algn="just">
              <a:buNone/>
            </a:pPr>
            <a:r>
              <a:rPr lang="en-US" b="1" dirty="0" smtClean="0"/>
              <a:t>Authentication. </a:t>
            </a:r>
            <a:r>
              <a:rPr lang="en-US" dirty="0" smtClean="0"/>
              <a:t>Because wireless communication can easily be sent or received by unauthorized stations, a station must authenticate itself before it is permitted to send data. </a:t>
            </a:r>
          </a:p>
          <a:p>
            <a:pPr lvl="0" algn="just"/>
            <a:r>
              <a:rPr lang="en-US" dirty="0" smtClean="0"/>
              <a:t>After a mobile station has been associated by the base station (i.e., accepted into its cell), </a:t>
            </a:r>
          </a:p>
          <a:p>
            <a:pPr lvl="0" algn="just">
              <a:buNone/>
            </a:pPr>
            <a:r>
              <a:rPr lang="en-US" b="1" dirty="0" err="1" smtClean="0"/>
              <a:t>Deauthentication</a:t>
            </a:r>
            <a:r>
              <a:rPr lang="en-US" b="1" dirty="0" smtClean="0"/>
              <a:t>. </a:t>
            </a:r>
            <a:r>
              <a:rPr lang="en-US" dirty="0" smtClean="0"/>
              <a:t>When a previously authenticated station wants to leave the network, it is </a:t>
            </a:r>
            <a:r>
              <a:rPr lang="en-US" dirty="0" err="1" smtClean="0"/>
              <a:t>deauthenticated</a:t>
            </a:r>
            <a:r>
              <a:rPr lang="en-US" dirty="0" smtClean="0"/>
              <a:t>. </a:t>
            </a:r>
          </a:p>
          <a:p>
            <a:pPr lvl="0" algn="just"/>
            <a:r>
              <a:rPr lang="en-US" dirty="0" smtClean="0"/>
              <a:t>After </a:t>
            </a:r>
            <a:r>
              <a:rPr lang="en-US" dirty="0" err="1" smtClean="0"/>
              <a:t>deauthentication</a:t>
            </a:r>
            <a:r>
              <a:rPr lang="en-US" dirty="0" smtClean="0"/>
              <a:t>, it may no longer use the network. </a:t>
            </a:r>
          </a:p>
          <a:p>
            <a:pPr lvl="0" algn="just">
              <a:buNone/>
            </a:pPr>
            <a:r>
              <a:rPr lang="en-US" b="1" dirty="0" smtClean="0"/>
              <a:t>Privacy. </a:t>
            </a:r>
            <a:r>
              <a:rPr lang="en-US" dirty="0" smtClean="0"/>
              <a:t>For information sent over a wireless LAN to be kept confidential, it must be encrypted. </a:t>
            </a:r>
          </a:p>
          <a:p>
            <a:pPr lvl="0" algn="just"/>
            <a:r>
              <a:rPr lang="en-US" dirty="0" smtClean="0"/>
              <a:t>This service manages the encryption and decryption. </a:t>
            </a:r>
          </a:p>
          <a:p>
            <a:pPr lvl="0" algn="just"/>
            <a:r>
              <a:rPr lang="en-US" dirty="0" smtClean="0"/>
              <a:t>The encryption algorithm specified is RC4, invented by Ronald </a:t>
            </a:r>
            <a:r>
              <a:rPr lang="en-US" dirty="0" err="1" smtClean="0"/>
              <a:t>Rivest</a:t>
            </a:r>
            <a:r>
              <a:rPr lang="en-US" dirty="0" smtClean="0"/>
              <a:t> of M.I.T.</a:t>
            </a:r>
          </a:p>
          <a:p>
            <a:pPr lvl="0" algn="just">
              <a:buNone/>
            </a:pPr>
            <a:r>
              <a:rPr lang="en-US" b="1" dirty="0" smtClean="0"/>
              <a:t>Data delivery. </a:t>
            </a:r>
            <a:r>
              <a:rPr lang="en-US" dirty="0" smtClean="0"/>
              <a:t>Finally, data transmission is what it is all about, so 802.11 naturally provides a way to transmit and receive data. Since 802.11 is modeled on Ethernet and transmission over Ethernet is not guaranteed to be 100% reliable, transmission over 802.11 is not guaranteed to be reliable either. </a:t>
            </a:r>
          </a:p>
          <a:p>
            <a:pPr lvl="0" algn="just"/>
            <a:r>
              <a:rPr lang="en-US" dirty="0" smtClean="0"/>
              <a:t>Higher layers must deal with detecting and correcting errors.</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143000"/>
          </a:xfrm>
        </p:spPr>
        <p:txBody>
          <a:bodyPr/>
          <a:lstStyle/>
          <a:p>
            <a:pPr algn="ctr"/>
            <a:r>
              <a:rPr lang="en-US" dirty="0" smtClean="0">
                <a:latin typeface="Algerian" pitchFamily="82" charset="0"/>
              </a:rPr>
              <a:t>Thank You</a:t>
            </a:r>
            <a:endParaRPr lang="en-US" dirty="0">
              <a:latin typeface="Algerian"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715962"/>
          </a:xfrm>
        </p:spPr>
        <p:txBody>
          <a:bodyPr>
            <a:noAutofit/>
          </a:bodyPr>
          <a:lstStyle/>
          <a:p>
            <a:pPr lvl="2" algn="l" rtl="0">
              <a:spcBef>
                <a:spcPct val="0"/>
              </a:spcBef>
            </a:pPr>
            <a:r>
              <a:rPr lang="en-US" sz="2400" b="1" dirty="0"/>
              <a:t>Error Control</a:t>
            </a:r>
            <a:r>
              <a:rPr lang="en-US" sz="2000" dirty="0"/>
              <a:t/>
            </a:r>
            <a:br>
              <a:rPr lang="en-US" sz="2000" dirty="0"/>
            </a:br>
            <a:endParaRPr lang="en-US" sz="2800" dirty="0"/>
          </a:p>
        </p:txBody>
      </p:sp>
      <p:sp>
        <p:nvSpPr>
          <p:cNvPr id="3" name="Content Placeholder 2"/>
          <p:cNvSpPr>
            <a:spLocks noGrp="1"/>
          </p:cNvSpPr>
          <p:nvPr>
            <p:ph sz="quarter" idx="1"/>
          </p:nvPr>
        </p:nvSpPr>
        <p:spPr>
          <a:xfrm>
            <a:off x="457200" y="762000"/>
            <a:ext cx="8305800" cy="5867400"/>
          </a:xfrm>
        </p:spPr>
        <p:txBody>
          <a:bodyPr>
            <a:normAutofit lnSpcReduction="10000"/>
          </a:bodyPr>
          <a:lstStyle/>
          <a:p>
            <a:pPr algn="just"/>
            <a:r>
              <a:rPr lang="en-US" dirty="0" smtClean="0"/>
              <a:t>Having solved the problem of marking the start and end of each frame, come to the next problem: how to make sure all frames are eventually delivered to the network layer at the destination and in the proper order. </a:t>
            </a:r>
          </a:p>
          <a:p>
            <a:pPr algn="just"/>
            <a:r>
              <a:rPr lang="en-US" dirty="0" smtClean="0"/>
              <a:t>Suppose that the sender just kept outputting frames without regard to whether they were arriving properly. </a:t>
            </a:r>
          </a:p>
          <a:p>
            <a:pPr algn="just"/>
            <a:r>
              <a:rPr lang="en-US" dirty="0" smtClean="0"/>
              <a:t>This might be fine for unacknowledged connectionless service, but would most certainly not be fine for reliable, connection-oriented service. </a:t>
            </a:r>
          </a:p>
          <a:p>
            <a:pPr algn="just"/>
            <a:r>
              <a:rPr lang="en-US" dirty="0" smtClean="0"/>
              <a:t>The usual way to ensure reliable delivery is to provide the sender with some feedback about what is happening at the other end of the line. </a:t>
            </a:r>
          </a:p>
          <a:p>
            <a:pPr algn="just"/>
            <a:r>
              <a:rPr lang="en-US" dirty="0" smtClean="0"/>
              <a:t>Typically, the protocol calls for the receiver to send back special control frames bearing positive or negative acknowledgements about the incoming frames.</a:t>
            </a: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229600" cy="6096000"/>
          </a:xfrm>
        </p:spPr>
        <p:txBody>
          <a:bodyPr>
            <a:normAutofit/>
          </a:bodyPr>
          <a:lstStyle/>
          <a:p>
            <a:pPr algn="just"/>
            <a:r>
              <a:rPr lang="en-US" dirty="0" smtClean="0"/>
              <a:t>If the sender receives a positive acknowledgement about a frame, it knows the frame has arrived safely. </a:t>
            </a:r>
          </a:p>
          <a:p>
            <a:pPr algn="just"/>
            <a:r>
              <a:rPr lang="en-US" dirty="0" smtClean="0"/>
              <a:t>On the other hand, a negative acknowledgement means that something has gone wrong, and the frame must be transmitted again.</a:t>
            </a:r>
          </a:p>
          <a:p>
            <a:pPr algn="just"/>
            <a:r>
              <a:rPr lang="en-US" dirty="0" smtClean="0"/>
              <a:t>However, if either the frame or the acknowledgement is lost, the timer will go off, alerting the sender to a potential problem. </a:t>
            </a:r>
          </a:p>
          <a:p>
            <a:pPr algn="just"/>
            <a:r>
              <a:rPr lang="en-US" dirty="0" smtClean="0"/>
              <a:t>The obvious solution is to just transmit the frame again. </a:t>
            </a:r>
          </a:p>
          <a:p>
            <a:pPr algn="just"/>
            <a:r>
              <a:rPr lang="en-US" dirty="0" smtClean="0"/>
              <a:t>However, when frames may be transmitted multiple times there is a danger that the receiver will accept the same frame two or more times and pass it to the network layer more than once. </a:t>
            </a:r>
          </a:p>
          <a:p>
            <a:pPr algn="just"/>
            <a:r>
              <a:rPr lang="en-US" dirty="0" smtClean="0"/>
              <a:t>To prevent this from happening, it is generally necessary to assign sequence numbers to outgoing frames, so that the receiver can distinguish retransmissions from originals.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r>
              <a:rPr lang="en-US" sz="3200" b="1" dirty="0" smtClean="0">
                <a:solidFill>
                  <a:schemeClr val="tx1"/>
                </a:solidFill>
              </a:rPr>
              <a:t>Flow Control</a:t>
            </a:r>
            <a:endParaRPr lang="en-US" sz="3200" dirty="0">
              <a:solidFill>
                <a:schemeClr val="tx1"/>
              </a:solidFill>
            </a:endParaRPr>
          </a:p>
        </p:txBody>
      </p:sp>
      <p:sp>
        <p:nvSpPr>
          <p:cNvPr id="3" name="Content Placeholder 2"/>
          <p:cNvSpPr>
            <a:spLocks noGrp="1"/>
          </p:cNvSpPr>
          <p:nvPr>
            <p:ph sz="quarter" idx="1"/>
          </p:nvPr>
        </p:nvSpPr>
        <p:spPr>
          <a:xfrm>
            <a:off x="533400" y="990600"/>
            <a:ext cx="8229600" cy="5562600"/>
          </a:xfrm>
        </p:spPr>
        <p:txBody>
          <a:bodyPr>
            <a:normAutofit/>
          </a:bodyPr>
          <a:lstStyle/>
          <a:p>
            <a:pPr algn="just"/>
            <a:r>
              <a:rPr lang="en-US" dirty="0" smtClean="0"/>
              <a:t>Another important design issue that occurs in the data link layer (and higher layers as well) is what to do with a sender that systematically wants to transmit frames faster than the receiver can accept them. </a:t>
            </a:r>
          </a:p>
          <a:p>
            <a:pPr algn="just"/>
            <a:r>
              <a:rPr lang="en-US" dirty="0" smtClean="0"/>
              <a:t>This situation can easily occur when the sender is running on a fast (or lightly loaded) computer and the receiver is running on a slow (or heavily loaded) machine. </a:t>
            </a:r>
          </a:p>
          <a:p>
            <a:pPr algn="just"/>
            <a:r>
              <a:rPr lang="en-US" dirty="0" smtClean="0"/>
              <a:t>The sender keeps pumping the frames out at a high rate until the receiver is completely swamped. </a:t>
            </a:r>
          </a:p>
          <a:p>
            <a:pPr algn="just"/>
            <a:r>
              <a:rPr lang="en-US" dirty="0" smtClean="0"/>
              <a:t>Even if the transmission is error free, at a certain point the receiver will simply be unable to handle the frames as they arrive and will start to lose some. </a:t>
            </a:r>
          </a:p>
          <a:p>
            <a:pPr algn="just"/>
            <a:r>
              <a:rPr lang="en-US" dirty="0" smtClean="0"/>
              <a:t>Clearly, something has to be done to prevent this situation.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257800"/>
          </a:xfrm>
        </p:spPr>
        <p:txBody>
          <a:bodyPr/>
          <a:lstStyle/>
          <a:p>
            <a:r>
              <a:rPr lang="en-US" dirty="0" smtClean="0"/>
              <a:t>Two approaches are commonly used. In the first one, </a:t>
            </a:r>
            <a:r>
              <a:rPr lang="en-US" b="1" dirty="0" smtClean="0"/>
              <a:t>feedback-based flow control</a:t>
            </a:r>
            <a:r>
              <a:rPr lang="en-US" dirty="0" smtClean="0"/>
              <a:t>, the receiver sends back information to the sender giving it permission to send more data or at least telling the sender how the receiver is doing. </a:t>
            </a:r>
          </a:p>
          <a:p>
            <a:r>
              <a:rPr lang="en-US" dirty="0" smtClean="0"/>
              <a:t>In the second one, </a:t>
            </a:r>
            <a:r>
              <a:rPr lang="en-US" b="1" dirty="0" smtClean="0"/>
              <a:t>rate-based flow control</a:t>
            </a:r>
            <a:r>
              <a:rPr lang="en-US" dirty="0" smtClean="0"/>
              <a:t>, the protocol has a built-in mechanism that limits the rate at which senders may transmit data, without using feedback from the receiver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943600"/>
          </a:xfrm>
        </p:spPr>
        <p:txBody>
          <a:bodyPr>
            <a:normAutofit/>
          </a:bodyPr>
          <a:lstStyle/>
          <a:p>
            <a:pPr>
              <a:buNone/>
            </a:pPr>
            <a:r>
              <a:rPr lang="en-US" b="1" dirty="0" smtClean="0"/>
              <a:t>UNIT-2   The Data Link Layer</a:t>
            </a:r>
            <a:endParaRPr lang="en-US" dirty="0" smtClean="0"/>
          </a:p>
          <a:p>
            <a:pPr lvl="1">
              <a:buNone/>
            </a:pPr>
            <a:r>
              <a:rPr lang="en-US" dirty="0" smtClean="0"/>
              <a:t>2.1 Data link Layer Design Issues</a:t>
            </a:r>
          </a:p>
          <a:p>
            <a:pPr lvl="1">
              <a:buNone/>
            </a:pPr>
            <a:r>
              <a:rPr lang="en-US" dirty="0" smtClean="0"/>
              <a:t>2.2 Error Detection and Correction</a:t>
            </a:r>
          </a:p>
          <a:p>
            <a:pPr lvl="1">
              <a:buNone/>
            </a:pPr>
            <a:r>
              <a:rPr lang="en-US" dirty="0" smtClean="0"/>
              <a:t>2.3 Elementary Data Link Protocols</a:t>
            </a:r>
          </a:p>
          <a:p>
            <a:pPr lvl="1">
              <a:buNone/>
            </a:pPr>
            <a:r>
              <a:rPr lang="en-US" dirty="0" smtClean="0"/>
              <a:t>2.4 Sliding Window Protocols</a:t>
            </a:r>
          </a:p>
          <a:p>
            <a:pPr lvl="1">
              <a:buNone/>
            </a:pPr>
            <a:r>
              <a:rPr lang="en-US" dirty="0" smtClean="0"/>
              <a:t>2.5 Example Data Link Protocols.</a:t>
            </a:r>
          </a:p>
          <a:p>
            <a:pPr lvl="1">
              <a:buNone/>
            </a:pPr>
            <a:r>
              <a:rPr lang="en-US" b="1" dirty="0" smtClean="0"/>
              <a:t>2.6  The Medium Access Control </a:t>
            </a:r>
            <a:r>
              <a:rPr lang="en-US" b="1" dirty="0" err="1" smtClean="0"/>
              <a:t>Sublayer</a:t>
            </a:r>
            <a:r>
              <a:rPr lang="en-US" b="1" dirty="0" smtClean="0"/>
              <a:t>: </a:t>
            </a:r>
          </a:p>
          <a:p>
            <a:pPr lvl="1">
              <a:buNone/>
            </a:pPr>
            <a:r>
              <a:rPr lang="en-US" dirty="0" smtClean="0"/>
              <a:t>2.7 Multiple Access protocols</a:t>
            </a:r>
          </a:p>
          <a:p>
            <a:pPr lvl="1">
              <a:buNone/>
            </a:pPr>
            <a:r>
              <a:rPr lang="en-US" dirty="0" smtClean="0"/>
              <a:t>2.8 Ethernet- Ethernet Cabling</a:t>
            </a:r>
          </a:p>
          <a:p>
            <a:pPr lvl="1">
              <a:buNone/>
            </a:pPr>
            <a:r>
              <a:rPr lang="en-US" dirty="0" smtClean="0"/>
              <a:t>2.9 Manchester Encoding</a:t>
            </a:r>
          </a:p>
          <a:p>
            <a:pPr lvl="1">
              <a:buNone/>
            </a:pPr>
            <a:r>
              <a:rPr lang="en-US" dirty="0" smtClean="0"/>
              <a:t>2.10 The Ethernet MAC </a:t>
            </a:r>
            <a:r>
              <a:rPr lang="en-US" dirty="0" err="1" smtClean="0"/>
              <a:t>Sublayer</a:t>
            </a:r>
            <a:r>
              <a:rPr lang="en-US" dirty="0" smtClean="0"/>
              <a:t> Protocol</a:t>
            </a:r>
          </a:p>
          <a:p>
            <a:pPr lvl="1">
              <a:buNone/>
            </a:pPr>
            <a:r>
              <a:rPr lang="en-US" dirty="0" smtClean="0"/>
              <a:t>2.11 The Binary Exponential </a:t>
            </a:r>
            <a:r>
              <a:rPr lang="en-US" dirty="0" err="1" smtClean="0"/>
              <a:t>Backoff</a:t>
            </a:r>
            <a:r>
              <a:rPr lang="en-US" dirty="0" smtClean="0"/>
              <a:t> Algorithm</a:t>
            </a:r>
          </a:p>
          <a:p>
            <a:pPr lvl="1">
              <a:buNone/>
            </a:pPr>
            <a:r>
              <a:rPr lang="en-US" dirty="0" smtClean="0"/>
              <a:t>2.12 Ethernet Performance</a:t>
            </a:r>
          </a:p>
          <a:p>
            <a:pPr lvl="1">
              <a:buNone/>
            </a:pPr>
            <a:r>
              <a:rPr lang="en-US" dirty="0" smtClean="0"/>
              <a:t>2.13 Wireless LANs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Error Detection and Correction</a:t>
            </a:r>
            <a:endParaRPr lang="en-US" dirty="0"/>
          </a:p>
        </p:txBody>
      </p:sp>
      <p:sp>
        <p:nvSpPr>
          <p:cNvPr id="3" name="Content Placeholder 2"/>
          <p:cNvSpPr>
            <a:spLocks noGrp="1"/>
          </p:cNvSpPr>
          <p:nvPr>
            <p:ph sz="quarter" idx="1"/>
          </p:nvPr>
        </p:nvSpPr>
        <p:spPr>
          <a:xfrm>
            <a:off x="533400" y="1447800"/>
            <a:ext cx="8153400" cy="5257800"/>
          </a:xfrm>
        </p:spPr>
        <p:txBody>
          <a:bodyPr>
            <a:normAutofit/>
          </a:bodyPr>
          <a:lstStyle/>
          <a:p>
            <a:pPr algn="just"/>
            <a:r>
              <a:rPr lang="en-US" dirty="0" smtClean="0"/>
              <a:t>The telephone system has three parts: </a:t>
            </a:r>
            <a:r>
              <a:rPr lang="en-US" b="1" dirty="0" smtClean="0"/>
              <a:t>the switches</a:t>
            </a:r>
            <a:r>
              <a:rPr lang="en-US" dirty="0" smtClean="0"/>
              <a:t>, the </a:t>
            </a:r>
            <a:r>
              <a:rPr lang="en-US" b="1" dirty="0" smtClean="0"/>
              <a:t>inter office trunks</a:t>
            </a:r>
            <a:r>
              <a:rPr lang="en-US" dirty="0" smtClean="0"/>
              <a:t>, and the </a:t>
            </a:r>
            <a:r>
              <a:rPr lang="en-US" b="1" dirty="0" smtClean="0"/>
              <a:t>local loops</a:t>
            </a:r>
            <a:r>
              <a:rPr lang="en-US" dirty="0" smtClean="0"/>
              <a:t>. </a:t>
            </a:r>
          </a:p>
          <a:p>
            <a:pPr algn="just"/>
            <a:r>
              <a:rPr lang="en-US" dirty="0" smtClean="0"/>
              <a:t>The first two are now almost entirely digital in most developed countries. </a:t>
            </a:r>
          </a:p>
          <a:p>
            <a:pPr algn="just"/>
            <a:r>
              <a:rPr lang="en-US" dirty="0" smtClean="0"/>
              <a:t>The local loops are still analog twisted copper pairs and will continue to be so for years due to the enormous expense of replacing them. </a:t>
            </a:r>
          </a:p>
          <a:p>
            <a:pPr algn="just"/>
            <a:r>
              <a:rPr lang="en-US" dirty="0" smtClean="0"/>
              <a:t>While errors are rare on the digital part, they are still common on the local loops. </a:t>
            </a:r>
          </a:p>
          <a:p>
            <a:pPr algn="just"/>
            <a:r>
              <a:rPr lang="en-US" dirty="0" smtClean="0"/>
              <a:t>Furthermore, wireless communication is becoming more common, and the error rates here are orders of magnitude worse than on the interoffice fiber trunks.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486400"/>
          </a:xfrm>
        </p:spPr>
        <p:txBody>
          <a:bodyPr>
            <a:normAutofit lnSpcReduction="10000"/>
          </a:bodyPr>
          <a:lstStyle/>
          <a:p>
            <a:pPr algn="just"/>
            <a:r>
              <a:rPr lang="en-US" dirty="0" smtClean="0"/>
              <a:t>As a result of the physical processes that generate them, errors on some media (e.g., radio) tend to come in bursts rather than singly. </a:t>
            </a:r>
          </a:p>
          <a:p>
            <a:pPr algn="just"/>
            <a:r>
              <a:rPr lang="en-US" dirty="0" smtClean="0"/>
              <a:t>Having the errors come in bursts has both advantages and disadvantages over isolated single-bit errors. </a:t>
            </a:r>
          </a:p>
          <a:p>
            <a:pPr algn="just"/>
            <a:r>
              <a:rPr lang="en-US" dirty="0" smtClean="0"/>
              <a:t>On the advantage side, computer data are always sent in blocks of bits. Suppose that the block size is 1000 bits and the error rate is 0.001 per bit. </a:t>
            </a:r>
          </a:p>
          <a:p>
            <a:pPr algn="just"/>
            <a:r>
              <a:rPr lang="en-US" dirty="0" smtClean="0"/>
              <a:t>If errors were independent, most blocks would contain an error. If the errors came in bursts of 100 however, only one or two blocks in 100 would be affected, on average. </a:t>
            </a:r>
          </a:p>
          <a:p>
            <a:pPr algn="just"/>
            <a:r>
              <a:rPr lang="en-US" dirty="0" smtClean="0"/>
              <a:t>The disadvantage of burst errors is that they are much harder to correct than are isolated errors.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b="1" dirty="0" smtClean="0"/>
              <a:t>Error-Correcting Codes</a:t>
            </a:r>
            <a:endParaRPr lang="en-US" dirty="0"/>
          </a:p>
        </p:txBody>
      </p:sp>
      <p:sp>
        <p:nvSpPr>
          <p:cNvPr id="3" name="Content Placeholder 2"/>
          <p:cNvSpPr>
            <a:spLocks noGrp="1"/>
          </p:cNvSpPr>
          <p:nvPr>
            <p:ph sz="quarter" idx="1"/>
          </p:nvPr>
        </p:nvSpPr>
        <p:spPr>
          <a:xfrm>
            <a:off x="381000" y="1219200"/>
            <a:ext cx="8458200" cy="5638800"/>
          </a:xfrm>
        </p:spPr>
        <p:txBody>
          <a:bodyPr>
            <a:normAutofit/>
          </a:bodyPr>
          <a:lstStyle/>
          <a:p>
            <a:pPr algn="just"/>
            <a:r>
              <a:rPr lang="en-US" dirty="0" smtClean="0"/>
              <a:t>Network designers have developed two basic strategies for dealing with errors. </a:t>
            </a:r>
          </a:p>
          <a:p>
            <a:pPr lvl="1" algn="just">
              <a:buNone/>
            </a:pPr>
            <a:r>
              <a:rPr lang="en-US" dirty="0" smtClean="0"/>
              <a:t>1. One way is to include enough redundant information along with each block of data sent, to enable the receiver to deduce </a:t>
            </a:r>
            <a:r>
              <a:rPr lang="en-US" b="1" dirty="0" smtClean="0"/>
              <a:t>what the transmitted data</a:t>
            </a:r>
            <a:r>
              <a:rPr lang="en-US" dirty="0" smtClean="0"/>
              <a:t> must have been.</a:t>
            </a:r>
          </a:p>
          <a:p>
            <a:pPr lvl="1" algn="just">
              <a:buNone/>
            </a:pPr>
            <a:r>
              <a:rPr lang="en-US" dirty="0" smtClean="0"/>
              <a:t>2. The other way is to include only enough redundancy to allow the receiver to deduce that an </a:t>
            </a:r>
            <a:r>
              <a:rPr lang="en-US" b="1" dirty="0" smtClean="0"/>
              <a:t>error occurred</a:t>
            </a:r>
            <a:r>
              <a:rPr lang="en-US" dirty="0" smtClean="0"/>
              <a:t>, but </a:t>
            </a:r>
            <a:r>
              <a:rPr lang="en-US" b="1" dirty="0" smtClean="0"/>
              <a:t>not which error</a:t>
            </a:r>
            <a:r>
              <a:rPr lang="en-US" dirty="0" smtClean="0"/>
              <a:t>, and have it request a retransmission.</a:t>
            </a:r>
          </a:p>
          <a:p>
            <a:pPr algn="just"/>
            <a:r>
              <a:rPr lang="en-US" dirty="0" smtClean="0"/>
              <a:t> The former strategy uses </a:t>
            </a:r>
            <a:r>
              <a:rPr lang="en-US" b="1" dirty="0" smtClean="0"/>
              <a:t>error correcting codes </a:t>
            </a:r>
            <a:r>
              <a:rPr lang="en-US" dirty="0" smtClean="0"/>
              <a:t>and the latter uses </a:t>
            </a:r>
            <a:r>
              <a:rPr lang="en-US" b="1" dirty="0" smtClean="0"/>
              <a:t>error-detecting codes</a:t>
            </a:r>
            <a:r>
              <a:rPr lang="en-US" dirty="0" smtClean="0"/>
              <a:t>.</a:t>
            </a:r>
          </a:p>
          <a:p>
            <a:pPr algn="just"/>
            <a:r>
              <a:rPr lang="en-US" dirty="0" smtClean="0"/>
              <a:t> The use of error-correcting codes is often referred to as </a:t>
            </a:r>
            <a:r>
              <a:rPr lang="en-US" b="1" dirty="0" smtClean="0"/>
              <a:t>forward error correction</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8153400" cy="6477000"/>
          </a:xfrm>
        </p:spPr>
        <p:txBody>
          <a:bodyPr>
            <a:normAutofit/>
          </a:bodyPr>
          <a:lstStyle/>
          <a:p>
            <a:pPr algn="just"/>
            <a:r>
              <a:rPr lang="en-US" dirty="0" smtClean="0"/>
              <a:t>On channels that are highly reliable, such as </a:t>
            </a:r>
            <a:r>
              <a:rPr lang="en-US" b="1" dirty="0" smtClean="0"/>
              <a:t>fiber,</a:t>
            </a:r>
            <a:r>
              <a:rPr lang="en-US" dirty="0" smtClean="0"/>
              <a:t> it is cheaper to use an error detecting code and just retransmit the occasional block found to be faulty. </a:t>
            </a:r>
          </a:p>
          <a:p>
            <a:pPr algn="just"/>
            <a:r>
              <a:rPr lang="en-US" dirty="0" smtClean="0"/>
              <a:t>However, on channels such as </a:t>
            </a:r>
            <a:r>
              <a:rPr lang="en-US" b="1" dirty="0" smtClean="0"/>
              <a:t>wireless links </a:t>
            </a:r>
            <a:r>
              <a:rPr lang="en-US" dirty="0" smtClean="0"/>
              <a:t>that make many errors, it is better to add enough redundancy to each block for the receiver to be able to figure out what the original block was, rather than relying on a retransmission, </a:t>
            </a:r>
            <a:r>
              <a:rPr lang="en-US" b="1" dirty="0" smtClean="0"/>
              <a:t>which itself may be in error.</a:t>
            </a:r>
          </a:p>
          <a:p>
            <a:pPr algn="just"/>
            <a:r>
              <a:rPr lang="en-US" dirty="0" smtClean="0"/>
              <a:t>To understand how errors can be handled, it is necessary to look closely at what an error really is. </a:t>
            </a:r>
          </a:p>
          <a:p>
            <a:pPr algn="just"/>
            <a:r>
              <a:rPr lang="en-US" dirty="0" smtClean="0"/>
              <a:t>Normally, a frame consists of m data (i.e., message) bits and r redundant, or check bits. </a:t>
            </a:r>
          </a:p>
          <a:p>
            <a:pPr algn="just"/>
            <a:r>
              <a:rPr lang="en-US" dirty="0" smtClean="0"/>
              <a:t>Let the total length be n (i.e., n = m + r). An n-bit unit containing data and check bits is often referred to as an n-bit codeword.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324600"/>
          </a:xfrm>
        </p:spPr>
        <p:txBody>
          <a:bodyPr>
            <a:normAutofit/>
          </a:bodyPr>
          <a:lstStyle/>
          <a:p>
            <a:pPr algn="just"/>
            <a:r>
              <a:rPr lang="en-US" dirty="0" smtClean="0"/>
              <a:t>Given any two </a:t>
            </a:r>
            <a:r>
              <a:rPr lang="en-US" dirty="0" err="1" smtClean="0"/>
              <a:t>codewords</a:t>
            </a:r>
            <a:r>
              <a:rPr lang="en-US" dirty="0" smtClean="0"/>
              <a:t>, say, 10001001 and 10110001, it is possible to determine how many corresponding bits differ. In this case, 3 bits differ.</a:t>
            </a:r>
          </a:p>
          <a:p>
            <a:pPr algn="just"/>
            <a:r>
              <a:rPr lang="en-US" dirty="0" smtClean="0"/>
              <a:t>To determine how many bits differ, just exclusive OR the two </a:t>
            </a:r>
            <a:r>
              <a:rPr lang="en-US" dirty="0" err="1" smtClean="0"/>
              <a:t>codewords</a:t>
            </a:r>
            <a:r>
              <a:rPr lang="en-US" dirty="0" smtClean="0"/>
              <a:t> and count the number of 1 bits in the result</a:t>
            </a:r>
          </a:p>
          <a:p>
            <a:pPr algn="just">
              <a:buNone/>
            </a:pPr>
            <a:r>
              <a:rPr lang="en-US" dirty="0" smtClean="0"/>
              <a:t>For example:</a:t>
            </a:r>
          </a:p>
          <a:p>
            <a:pPr algn="just">
              <a:buNone/>
            </a:pPr>
            <a:r>
              <a:rPr lang="en-US" dirty="0" smtClean="0"/>
              <a:t>		10001001</a:t>
            </a:r>
          </a:p>
          <a:p>
            <a:pPr algn="just">
              <a:buNone/>
            </a:pPr>
            <a:r>
              <a:rPr lang="en-US" dirty="0" smtClean="0"/>
              <a:t>		</a:t>
            </a:r>
            <a:r>
              <a:rPr lang="en-US" u="sng" dirty="0" smtClean="0"/>
              <a:t>10110001</a:t>
            </a:r>
          </a:p>
          <a:p>
            <a:pPr algn="just">
              <a:buNone/>
            </a:pPr>
            <a:r>
              <a:rPr lang="en-US" dirty="0" smtClean="0"/>
              <a:t>		</a:t>
            </a:r>
            <a:r>
              <a:rPr lang="en-US" u="sng" dirty="0" smtClean="0"/>
              <a:t>00111000</a:t>
            </a:r>
            <a:r>
              <a:rPr lang="en-US" dirty="0" smtClean="0"/>
              <a:t>                3 bits differ</a:t>
            </a:r>
            <a:endParaRPr lang="en-US" u="sng" dirty="0" smtClean="0"/>
          </a:p>
          <a:p>
            <a:pPr algn="just"/>
            <a:r>
              <a:rPr lang="en-US" dirty="0" smtClean="0"/>
              <a:t>The number of bit positions in which two </a:t>
            </a:r>
            <a:r>
              <a:rPr lang="en-US" dirty="0" err="1" smtClean="0"/>
              <a:t>codewords</a:t>
            </a:r>
            <a:r>
              <a:rPr lang="en-US" dirty="0" smtClean="0"/>
              <a:t> differ is called the </a:t>
            </a:r>
            <a:r>
              <a:rPr lang="en-US" b="1" dirty="0" smtClean="0"/>
              <a:t>Hamming distance</a:t>
            </a:r>
            <a:r>
              <a:rPr lang="en-US" dirty="0" smtClean="0"/>
              <a:t>. </a:t>
            </a:r>
          </a:p>
          <a:p>
            <a:pPr algn="just"/>
            <a:r>
              <a:rPr lang="en-US" dirty="0" smtClean="0"/>
              <a:t>Its significance is that if two </a:t>
            </a:r>
            <a:r>
              <a:rPr lang="en-US" dirty="0" err="1" smtClean="0"/>
              <a:t>codewords</a:t>
            </a:r>
            <a:r>
              <a:rPr lang="en-US" dirty="0" smtClean="0"/>
              <a:t> are a Hamming distance d apart, it will require d single-bit errors to convert one into the other.</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dirty="0" smtClean="0"/>
              <a:t>Hamming Code</a:t>
            </a:r>
            <a:endParaRPr lang="en-US" dirty="0"/>
          </a:p>
        </p:txBody>
      </p:sp>
      <p:sp>
        <p:nvSpPr>
          <p:cNvPr id="3" name="Content Placeholder 2"/>
          <p:cNvSpPr>
            <a:spLocks noGrp="1"/>
          </p:cNvSpPr>
          <p:nvPr>
            <p:ph sz="quarter" idx="1"/>
          </p:nvPr>
        </p:nvSpPr>
        <p:spPr>
          <a:xfrm>
            <a:off x="381000" y="1066800"/>
            <a:ext cx="8305800" cy="5486400"/>
          </a:xfrm>
        </p:spPr>
        <p:txBody>
          <a:bodyPr/>
          <a:lstStyle/>
          <a:p>
            <a:pPr algn="just"/>
            <a:r>
              <a:rPr lang="en-US" dirty="0" smtClean="0"/>
              <a:t>Hamming code is a block code that is capable of detecting up to two simultaneous bit errors and correcting single-bit errors. </a:t>
            </a:r>
          </a:p>
          <a:p>
            <a:pPr algn="just"/>
            <a:r>
              <a:rPr lang="en-US" dirty="0" smtClean="0"/>
              <a:t>It was developed by R.W. Hamming for error correction.</a:t>
            </a:r>
          </a:p>
          <a:p>
            <a:pPr algn="just"/>
            <a:r>
              <a:rPr lang="en-US" dirty="0" smtClean="0"/>
              <a:t>In this coding method, the source encodes the message by inserting redundant bits within the message. </a:t>
            </a:r>
          </a:p>
          <a:p>
            <a:pPr algn="just"/>
            <a:r>
              <a:rPr lang="en-US" dirty="0" smtClean="0"/>
              <a:t>These redundant bits are extra bits that are generated and inserted at specific positions in the message itself to enable error detection and correction. </a:t>
            </a:r>
          </a:p>
          <a:p>
            <a:pPr algn="just"/>
            <a:r>
              <a:rPr lang="en-US" dirty="0" smtClean="0"/>
              <a:t>When the destination receives this message, it performs recalculations to detect errors and find the bit position that has error.</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486400"/>
          </a:xfrm>
        </p:spPr>
        <p:txBody>
          <a:bodyPr/>
          <a:lstStyle/>
          <a:p>
            <a:pPr>
              <a:buNone/>
            </a:pPr>
            <a:r>
              <a:rPr lang="en-US" b="1" dirty="0" smtClean="0"/>
              <a:t>Encoding a message by Hamming Code</a:t>
            </a:r>
          </a:p>
          <a:p>
            <a:r>
              <a:rPr lang="en-US" dirty="0" smtClean="0"/>
              <a:t>The procedure used by the sender to encode the message encompasses the following steps −</a:t>
            </a:r>
          </a:p>
          <a:p>
            <a:pPr lvl="2">
              <a:buNone/>
            </a:pPr>
            <a:r>
              <a:rPr lang="en-US" sz="2400" b="1" dirty="0" smtClean="0"/>
              <a:t>Step 1</a:t>
            </a:r>
            <a:r>
              <a:rPr lang="en-US" sz="2400" dirty="0" smtClean="0"/>
              <a:t> − Calculation of the number of redundant bits.</a:t>
            </a:r>
          </a:p>
          <a:p>
            <a:pPr lvl="2">
              <a:buNone/>
            </a:pPr>
            <a:r>
              <a:rPr lang="en-US" sz="2400" b="1" dirty="0" smtClean="0"/>
              <a:t>Step 2</a:t>
            </a:r>
            <a:r>
              <a:rPr lang="en-US" sz="2400" dirty="0" smtClean="0"/>
              <a:t> − Positioning the redundant bits.</a:t>
            </a:r>
          </a:p>
          <a:p>
            <a:pPr lvl="2">
              <a:buNone/>
            </a:pPr>
            <a:r>
              <a:rPr lang="en-US" sz="2400" b="1" dirty="0" smtClean="0"/>
              <a:t>Step 3</a:t>
            </a:r>
            <a:r>
              <a:rPr lang="en-US" sz="1800" dirty="0" smtClean="0"/>
              <a:t> − </a:t>
            </a:r>
            <a:r>
              <a:rPr lang="en-US" sz="2400" dirty="0" smtClean="0"/>
              <a:t>Calculating the values of each redundant bit</a:t>
            </a:r>
            <a:r>
              <a:rPr lang="en-US" sz="2800" dirty="0" smtClean="0"/>
              <a:t>.</a:t>
            </a:r>
            <a:endParaRPr lang="en-US" dirty="0" smtClean="0"/>
          </a:p>
          <a:p>
            <a:r>
              <a:rPr lang="en-US" dirty="0" smtClean="0"/>
              <a:t>Once the redundant bits are embedded within the message, this is sent to the user.</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05800" cy="5791200"/>
          </a:xfrm>
        </p:spPr>
        <p:txBody>
          <a:bodyPr>
            <a:normAutofit lnSpcReduction="10000"/>
          </a:bodyPr>
          <a:lstStyle/>
          <a:p>
            <a:pPr>
              <a:buNone/>
            </a:pPr>
            <a:r>
              <a:rPr lang="en-US" sz="2800" b="1" dirty="0" smtClean="0"/>
              <a:t>Step 1 − Calculation of the number of redundant bits.</a:t>
            </a:r>
          </a:p>
          <a:p>
            <a:pPr algn="just"/>
            <a:r>
              <a:rPr lang="en-US" dirty="0" smtClean="0"/>
              <a:t>If the message contains m number of data bits, r number of redundant bits are added to it so that  2</a:t>
            </a:r>
            <a:r>
              <a:rPr lang="en-US" baseline="30000" dirty="0" smtClean="0"/>
              <a:t>r</a:t>
            </a:r>
            <a:r>
              <a:rPr lang="en-US" dirty="0" smtClean="0"/>
              <a:t> is able to indicate at least (</a:t>
            </a:r>
            <a:r>
              <a:rPr lang="en-US" i="1" dirty="0" smtClean="0"/>
              <a:t>m</a:t>
            </a:r>
            <a:r>
              <a:rPr lang="en-US" dirty="0" smtClean="0"/>
              <a:t> + </a:t>
            </a:r>
            <a:r>
              <a:rPr lang="en-US" i="1" dirty="0" smtClean="0"/>
              <a:t>r</a:t>
            </a:r>
            <a:r>
              <a:rPr lang="en-US" dirty="0" smtClean="0"/>
              <a:t>+ 1) different states. </a:t>
            </a:r>
          </a:p>
          <a:p>
            <a:pPr algn="just"/>
            <a:r>
              <a:rPr lang="en-US" dirty="0" smtClean="0"/>
              <a:t>Here, (</a:t>
            </a:r>
            <a:r>
              <a:rPr lang="en-US" i="1" dirty="0" smtClean="0"/>
              <a:t>m</a:t>
            </a:r>
            <a:r>
              <a:rPr lang="en-US" dirty="0" smtClean="0"/>
              <a:t> + </a:t>
            </a:r>
            <a:r>
              <a:rPr lang="en-US" i="1" dirty="0" smtClean="0"/>
              <a:t>r</a:t>
            </a:r>
            <a:r>
              <a:rPr lang="en-US" dirty="0" smtClean="0"/>
              <a:t>) indicates location of an error in each of (𝑚 + 𝑟) bit positions and one additional state indicates no error. </a:t>
            </a:r>
          </a:p>
          <a:p>
            <a:pPr algn="just"/>
            <a:r>
              <a:rPr lang="en-US" dirty="0" smtClean="0"/>
              <a:t>Since, </a:t>
            </a:r>
            <a:r>
              <a:rPr lang="en-US" i="1" dirty="0" smtClean="0"/>
              <a:t>r</a:t>
            </a:r>
            <a:r>
              <a:rPr lang="en-US" dirty="0" smtClean="0"/>
              <a:t> bits can indicate 𝑟 states, 2</a:t>
            </a:r>
            <a:r>
              <a:rPr lang="en-US" baseline="30000" dirty="0" smtClean="0"/>
              <a:t>r</a:t>
            </a:r>
            <a:r>
              <a:rPr lang="en-US" dirty="0" smtClean="0"/>
              <a:t> must be at least equal to (</a:t>
            </a:r>
            <a:r>
              <a:rPr lang="en-US" i="1" dirty="0" smtClean="0"/>
              <a:t>m</a:t>
            </a:r>
            <a:r>
              <a:rPr lang="en-US" dirty="0" smtClean="0"/>
              <a:t> + </a:t>
            </a:r>
            <a:r>
              <a:rPr lang="en-US" i="1" dirty="0" smtClean="0"/>
              <a:t>r</a:t>
            </a:r>
            <a:r>
              <a:rPr lang="en-US" dirty="0" smtClean="0"/>
              <a:t> + 1).</a:t>
            </a:r>
          </a:p>
          <a:p>
            <a:pPr algn="just"/>
            <a:r>
              <a:rPr lang="en-US" dirty="0" smtClean="0"/>
              <a:t>Thus the following equation should hold  2</a:t>
            </a:r>
            <a:r>
              <a:rPr lang="en-US" baseline="30000" dirty="0" smtClean="0"/>
              <a:t>r</a:t>
            </a:r>
            <a:r>
              <a:rPr lang="en-US" dirty="0" smtClean="0"/>
              <a:t> ≥ m+r+1</a:t>
            </a:r>
          </a:p>
          <a:p>
            <a:pPr algn="just">
              <a:buNone/>
            </a:pPr>
            <a:r>
              <a:rPr lang="en-US" sz="2800" b="1" dirty="0" smtClean="0"/>
              <a:t>Step 2 − Positioning the redundant bits.</a:t>
            </a:r>
          </a:p>
          <a:p>
            <a:pPr algn="just"/>
            <a:r>
              <a:rPr lang="en-US" dirty="0" smtClean="0"/>
              <a:t>The </a:t>
            </a:r>
            <a:r>
              <a:rPr lang="en-US" i="1" dirty="0" smtClean="0"/>
              <a:t>r</a:t>
            </a:r>
            <a:r>
              <a:rPr lang="en-US" dirty="0" smtClean="0"/>
              <a:t> redundant bits placed at bit positions of powers of 2, i.e. 1, 2, 4, 8, 16 etc. They are referred in the rest of this text as </a:t>
            </a:r>
            <a:r>
              <a:rPr lang="en-US" i="1" dirty="0" smtClean="0"/>
              <a:t>r</a:t>
            </a:r>
            <a:r>
              <a:rPr lang="en-US" i="1" baseline="-25000" dirty="0" smtClean="0"/>
              <a:t>1</a:t>
            </a:r>
            <a:r>
              <a:rPr lang="en-US" dirty="0" smtClean="0"/>
              <a:t> (at position 1), </a:t>
            </a:r>
            <a:r>
              <a:rPr lang="en-US" i="1" dirty="0" smtClean="0"/>
              <a:t>r</a:t>
            </a:r>
            <a:r>
              <a:rPr lang="en-US" i="1" baseline="-25000" dirty="0" smtClean="0"/>
              <a:t>2</a:t>
            </a:r>
            <a:r>
              <a:rPr lang="en-US" dirty="0" smtClean="0"/>
              <a:t> (at position 2), </a:t>
            </a:r>
            <a:r>
              <a:rPr lang="en-US" i="1" dirty="0" smtClean="0"/>
              <a:t>r</a:t>
            </a:r>
            <a:r>
              <a:rPr lang="en-US" i="1" baseline="-25000" dirty="0" smtClean="0"/>
              <a:t>3</a:t>
            </a:r>
            <a:r>
              <a:rPr lang="en-US" dirty="0" smtClean="0"/>
              <a:t> (at position 4), </a:t>
            </a:r>
            <a:r>
              <a:rPr lang="en-US" i="1" dirty="0" smtClean="0"/>
              <a:t>r</a:t>
            </a:r>
            <a:r>
              <a:rPr lang="en-US" i="1" baseline="-25000" dirty="0" smtClean="0"/>
              <a:t>4</a:t>
            </a:r>
            <a:r>
              <a:rPr lang="en-US" dirty="0" smtClean="0"/>
              <a:t> (at position 8) and so on.</a:t>
            </a:r>
          </a:p>
          <a:p>
            <a:pPr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153400" cy="6248400"/>
          </a:xfrm>
        </p:spPr>
        <p:txBody>
          <a:bodyPr>
            <a:normAutofit/>
          </a:bodyPr>
          <a:lstStyle/>
          <a:p>
            <a:pPr>
              <a:buNone/>
            </a:pPr>
            <a:r>
              <a:rPr lang="en-US" b="1" dirty="0" smtClean="0"/>
              <a:t>Step 3 − Calculating the values of each redundant bit.</a:t>
            </a:r>
          </a:p>
          <a:p>
            <a:r>
              <a:rPr lang="en-US" dirty="0" smtClean="0"/>
              <a:t>The redundant bits are parity bits. A parity bit is an extra bit that makes the number of 1s either even or odd. The two types of parity are −</a:t>
            </a:r>
          </a:p>
          <a:p>
            <a:pPr lvl="1">
              <a:buNone/>
            </a:pPr>
            <a:r>
              <a:rPr lang="en-US" b="1" dirty="0" smtClean="0"/>
              <a:t>Even Parity</a:t>
            </a:r>
            <a:r>
              <a:rPr lang="en-US" dirty="0" smtClean="0"/>
              <a:t> − Here the total number of bits in the message is made even.</a:t>
            </a:r>
          </a:p>
          <a:p>
            <a:pPr lvl="1">
              <a:buNone/>
            </a:pPr>
            <a:r>
              <a:rPr lang="en-US" b="1" dirty="0" smtClean="0"/>
              <a:t>Odd Parity</a:t>
            </a:r>
            <a:r>
              <a:rPr lang="en-US" dirty="0" smtClean="0"/>
              <a:t> − Here the total number of bits in the message is made odd.</a:t>
            </a:r>
          </a:p>
          <a:p>
            <a:r>
              <a:rPr lang="en-US" dirty="0" smtClean="0"/>
              <a:t>Each redundant bit, </a:t>
            </a:r>
            <a:r>
              <a:rPr lang="en-US" dirty="0" err="1" smtClean="0"/>
              <a:t>r</a:t>
            </a:r>
            <a:r>
              <a:rPr lang="en-US" baseline="-25000" dirty="0" err="1" smtClean="0"/>
              <a:t>i</a:t>
            </a:r>
            <a:r>
              <a:rPr lang="en-US" dirty="0" smtClean="0"/>
              <a:t>, is calculated as the parity, generally even parity, based upon its bit position. </a:t>
            </a:r>
          </a:p>
          <a:p>
            <a:r>
              <a:rPr lang="en-US" dirty="0" smtClean="0"/>
              <a:t>It covers all bit positions whose binary representation includes a 1 in the </a:t>
            </a:r>
            <a:r>
              <a:rPr lang="en-US" dirty="0" err="1" smtClean="0"/>
              <a:t>i</a:t>
            </a:r>
            <a:r>
              <a:rPr lang="en-US" baseline="30000" dirty="0" err="1" smtClean="0"/>
              <a:t>th</a:t>
            </a:r>
            <a:r>
              <a:rPr lang="en-US" dirty="0" smtClean="0"/>
              <a:t> position except the position of </a:t>
            </a:r>
            <a:r>
              <a:rPr lang="en-US" dirty="0" err="1" smtClean="0"/>
              <a:t>r</a:t>
            </a:r>
            <a:r>
              <a:rPr lang="en-US" baseline="-25000" dirty="0" err="1" smtClean="0"/>
              <a:t>i</a:t>
            </a:r>
            <a:r>
              <a:rPr lang="en-US" dirty="0" smtClean="0"/>
              <a: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85800"/>
            <a:ext cx="8534400" cy="5791200"/>
          </a:xfrm>
        </p:spPr>
        <p:txBody>
          <a:bodyPr/>
          <a:lstStyle/>
          <a:p>
            <a:pPr lvl="0" algn="just"/>
            <a:r>
              <a:rPr lang="en-US" dirty="0" smtClean="0"/>
              <a:t>r</a:t>
            </a:r>
            <a:r>
              <a:rPr lang="en-US" baseline="-25000" dirty="0" smtClean="0"/>
              <a:t>1</a:t>
            </a:r>
            <a:r>
              <a:rPr lang="en-US" dirty="0" smtClean="0"/>
              <a:t> is the parity bit for all data bits in positions whose binary representation includes a 1 in the least significant position excluding 1 (3, 5, 7, 9, 11 and so on)</a:t>
            </a:r>
          </a:p>
          <a:p>
            <a:pPr lvl="0" algn="just"/>
            <a:r>
              <a:rPr lang="en-US" dirty="0" smtClean="0"/>
              <a:t>r</a:t>
            </a:r>
            <a:r>
              <a:rPr lang="en-US" baseline="-25000" dirty="0" smtClean="0"/>
              <a:t>2 </a:t>
            </a:r>
            <a:r>
              <a:rPr lang="en-US" dirty="0" smtClean="0"/>
              <a:t>is the parity bit for all data bits in positions whose binary representation includes a 1 in the position 2 from right except 2 (3, 6, 7, 10, 11 and so on)</a:t>
            </a:r>
          </a:p>
          <a:p>
            <a:pPr lvl="0" algn="just"/>
            <a:r>
              <a:rPr lang="en-US" dirty="0" smtClean="0"/>
              <a:t>r</a:t>
            </a:r>
            <a:r>
              <a:rPr lang="en-US" baseline="-25000" dirty="0" smtClean="0"/>
              <a:t>3</a:t>
            </a:r>
            <a:r>
              <a:rPr lang="en-US" dirty="0" smtClean="0"/>
              <a:t> is the parity bit for all data bits in positions whose binary representation includes a 1 in the position 3 from right except 4 (5-7, 12-15, 20-23 and so 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457200"/>
          </a:xfrm>
        </p:spPr>
        <p:txBody>
          <a:bodyPr>
            <a:normAutofit fontScale="90000"/>
          </a:bodyPr>
          <a:lstStyle/>
          <a:p>
            <a:pPr lvl="1" algn="ctr" rtl="0">
              <a:spcBef>
                <a:spcPct val="0"/>
              </a:spcBef>
            </a:pPr>
            <a:r>
              <a:rPr lang="en-US" sz="2400" b="1" dirty="0"/>
              <a:t>Data Link Layer Design Issues</a:t>
            </a:r>
            <a:r>
              <a:rPr lang="en-US" sz="1400" dirty="0"/>
              <a:t/>
            </a:r>
            <a:br>
              <a:rPr lang="en-US" sz="1400" dirty="0"/>
            </a:br>
            <a:endParaRPr lang="en-US" dirty="0"/>
          </a:p>
        </p:txBody>
      </p:sp>
      <p:sp>
        <p:nvSpPr>
          <p:cNvPr id="3" name="Content Placeholder 2"/>
          <p:cNvSpPr>
            <a:spLocks noGrp="1"/>
          </p:cNvSpPr>
          <p:nvPr>
            <p:ph sz="quarter" idx="1"/>
          </p:nvPr>
        </p:nvSpPr>
        <p:spPr>
          <a:xfrm>
            <a:off x="381000" y="838200"/>
            <a:ext cx="8458200" cy="5638800"/>
          </a:xfrm>
        </p:spPr>
        <p:txBody>
          <a:bodyPr>
            <a:normAutofit/>
          </a:bodyPr>
          <a:lstStyle/>
          <a:p>
            <a:pPr algn="just"/>
            <a:r>
              <a:rPr lang="en-US" dirty="0" smtClean="0"/>
              <a:t>The data link layer has a number of specific functions it can carry out. These functions include</a:t>
            </a:r>
          </a:p>
          <a:p>
            <a:pPr lvl="2" algn="just">
              <a:buNone/>
            </a:pPr>
            <a:r>
              <a:rPr lang="en-US" dirty="0" smtClean="0"/>
              <a:t>	 </a:t>
            </a:r>
            <a:r>
              <a:rPr lang="en-US" sz="2400" dirty="0" smtClean="0"/>
              <a:t>1. Providing a well-defined service interface to the network layer.</a:t>
            </a:r>
          </a:p>
          <a:p>
            <a:pPr lvl="3" algn="just">
              <a:buNone/>
            </a:pPr>
            <a:r>
              <a:rPr lang="en-US" sz="2400" dirty="0" smtClean="0"/>
              <a:t>2. Framing </a:t>
            </a:r>
          </a:p>
          <a:p>
            <a:pPr lvl="3" algn="just">
              <a:buNone/>
            </a:pPr>
            <a:r>
              <a:rPr lang="en-US" sz="2400" dirty="0" smtClean="0"/>
              <a:t>3. Dealing with transmission errors.</a:t>
            </a:r>
          </a:p>
          <a:p>
            <a:pPr lvl="3" algn="just">
              <a:buNone/>
            </a:pPr>
            <a:r>
              <a:rPr lang="en-US" sz="2400" dirty="0" smtClean="0"/>
              <a:t>4. Flow Control</a:t>
            </a:r>
          </a:p>
          <a:p>
            <a:pPr lvl="3" algn="just">
              <a:buNone/>
            </a:pPr>
            <a:endParaRPr lang="en-US" sz="2400" dirty="0" smtClean="0"/>
          </a:p>
          <a:p>
            <a:pPr lvl="1" algn="just">
              <a:buNone/>
            </a:pPr>
            <a:r>
              <a:rPr lang="en-US" dirty="0" smtClean="0"/>
              <a:t>To accomplish these goals, the data link layer takes the packets it gets from the network layer and encapsulates them into frames for transmission. </a:t>
            </a:r>
          </a:p>
          <a:p>
            <a:pPr lvl="1" algn="just"/>
            <a:r>
              <a:rPr lang="en-US" dirty="0" smtClean="0"/>
              <a:t>Each frame contains a frame header, a payload field for holding the packet, and a frame trailer, as illustrated in the following figure. </a:t>
            </a:r>
          </a:p>
          <a:p>
            <a:pPr lvl="1" algn="just"/>
            <a:r>
              <a:rPr lang="en-US" dirty="0" smtClean="0"/>
              <a:t>Frame management forms the heart of what the data link layer does.</a:t>
            </a:r>
          </a:p>
          <a:p>
            <a:pPr lvl="1">
              <a:buNone/>
            </a:pPr>
            <a:endParaRPr lang="en-US" dirty="0" smtClean="0"/>
          </a:p>
          <a:p>
            <a:pPr lvl="1">
              <a:buNone/>
            </a:pP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639762"/>
          </a:xfrm>
        </p:spPr>
        <p:txBody>
          <a:bodyPr>
            <a:noAutofit/>
          </a:bodyPr>
          <a:lstStyle/>
          <a:p>
            <a:r>
              <a:rPr lang="en-US" sz="3200" dirty="0" smtClean="0">
                <a:solidFill>
                  <a:schemeClr val="tx1"/>
                </a:solidFill>
              </a:rPr>
              <a:t>Decoding a message in Hamming Code</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sz="quarter" idx="1"/>
          </p:nvPr>
        </p:nvSpPr>
        <p:spPr>
          <a:xfrm>
            <a:off x="533400" y="914400"/>
            <a:ext cx="8153400" cy="5562600"/>
          </a:xfrm>
        </p:spPr>
        <p:txBody>
          <a:bodyPr>
            <a:normAutofit lnSpcReduction="10000"/>
          </a:bodyPr>
          <a:lstStyle/>
          <a:p>
            <a:pPr algn="just"/>
            <a:r>
              <a:rPr lang="en-US" dirty="0" smtClean="0"/>
              <a:t>Once the receiver gets an incoming message, it performs recalculations to detect errors and correct them. The steps for recalculation are −</a:t>
            </a:r>
          </a:p>
          <a:p>
            <a:pPr lvl="1" algn="just">
              <a:buNone/>
            </a:pPr>
            <a:r>
              <a:rPr lang="en-US" b="1" dirty="0" smtClean="0"/>
              <a:t>Step 1</a:t>
            </a:r>
            <a:r>
              <a:rPr lang="en-US" dirty="0" smtClean="0"/>
              <a:t> − Calculation of the number of redundant bits.</a:t>
            </a:r>
          </a:p>
          <a:p>
            <a:pPr lvl="1" algn="just">
              <a:buNone/>
            </a:pPr>
            <a:r>
              <a:rPr lang="en-US" b="1" dirty="0" smtClean="0"/>
              <a:t>Step 2</a:t>
            </a:r>
            <a:r>
              <a:rPr lang="en-US" dirty="0" smtClean="0"/>
              <a:t> − Positioning the redundant bits.</a:t>
            </a:r>
          </a:p>
          <a:p>
            <a:pPr lvl="1" algn="just">
              <a:buNone/>
            </a:pPr>
            <a:r>
              <a:rPr lang="en-US" b="1" dirty="0" smtClean="0"/>
              <a:t>Step 3</a:t>
            </a:r>
            <a:r>
              <a:rPr lang="en-US" dirty="0" smtClean="0"/>
              <a:t> − Parity checking.</a:t>
            </a:r>
          </a:p>
          <a:p>
            <a:pPr lvl="1" algn="just">
              <a:buNone/>
            </a:pPr>
            <a:r>
              <a:rPr lang="en-US" b="1" dirty="0" smtClean="0"/>
              <a:t>Step 4</a:t>
            </a:r>
            <a:r>
              <a:rPr lang="en-US" dirty="0" smtClean="0"/>
              <a:t> − Error detection and correction</a:t>
            </a:r>
          </a:p>
          <a:p>
            <a:pPr algn="just"/>
            <a:endParaRPr lang="en-US" dirty="0" smtClean="0"/>
          </a:p>
          <a:p>
            <a:pPr algn="just">
              <a:buNone/>
            </a:pPr>
            <a:r>
              <a:rPr lang="en-US" sz="2400" b="1" dirty="0" smtClean="0"/>
              <a:t>Step 1 − Calculation of the number of redundant bits</a:t>
            </a:r>
          </a:p>
          <a:p>
            <a:pPr algn="just"/>
            <a:r>
              <a:rPr lang="en-US" dirty="0" smtClean="0"/>
              <a:t>Using the same formula as in encoding, the number of redundant bits are ascertained.</a:t>
            </a:r>
          </a:p>
          <a:p>
            <a:pPr algn="just"/>
            <a:r>
              <a:rPr lang="en-US" dirty="0" smtClean="0"/>
              <a:t>2</a:t>
            </a:r>
            <a:r>
              <a:rPr lang="en-US" baseline="30000" dirty="0" smtClean="0"/>
              <a:t>r</a:t>
            </a:r>
            <a:r>
              <a:rPr lang="en-US" dirty="0" smtClean="0"/>
              <a:t> ≥ m + r + 1 where </a:t>
            </a:r>
            <a:r>
              <a:rPr lang="en-US" i="1" dirty="0" smtClean="0"/>
              <a:t>m</a:t>
            </a:r>
            <a:r>
              <a:rPr lang="en-US" dirty="0" smtClean="0"/>
              <a:t> is the number of data bits and </a:t>
            </a:r>
            <a:r>
              <a:rPr lang="en-US" i="1" dirty="0" smtClean="0"/>
              <a:t>r</a:t>
            </a:r>
            <a:r>
              <a:rPr lang="en-US" dirty="0" smtClean="0"/>
              <a:t> is the number of redundant bits.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82000" cy="6172200"/>
          </a:xfrm>
        </p:spPr>
        <p:txBody>
          <a:bodyPr>
            <a:normAutofit fontScale="92500" lnSpcReduction="10000"/>
          </a:bodyPr>
          <a:lstStyle/>
          <a:p>
            <a:pPr>
              <a:buNone/>
            </a:pPr>
            <a:r>
              <a:rPr lang="en-US" b="1" dirty="0" smtClean="0"/>
              <a:t>Step 2 − Positioning the redundant bits</a:t>
            </a:r>
          </a:p>
          <a:p>
            <a:pPr lvl="1" algn="just"/>
            <a:r>
              <a:rPr lang="en-US" sz="2600" dirty="0" smtClean="0"/>
              <a:t>The </a:t>
            </a:r>
            <a:r>
              <a:rPr lang="en-US" sz="2600" i="1" dirty="0" smtClean="0"/>
              <a:t>r</a:t>
            </a:r>
            <a:r>
              <a:rPr lang="en-US" sz="2600" dirty="0" smtClean="0"/>
              <a:t> redundant bits placed at bit positions of powers of 2, i.e. 1, 2, 4, 8, 16 etc.</a:t>
            </a:r>
          </a:p>
          <a:p>
            <a:pPr lvl="1" algn="just">
              <a:buNone/>
            </a:pPr>
            <a:r>
              <a:rPr lang="en-US" sz="2600" dirty="0" smtClean="0"/>
              <a:t>Step 3 − Parity checking</a:t>
            </a:r>
          </a:p>
          <a:p>
            <a:pPr lvl="1" algn="just"/>
            <a:r>
              <a:rPr lang="en-US" sz="2600" dirty="0" smtClean="0"/>
              <a:t>Parity bits are calculated based upon the data bits and the redundant bits using the same rule as during generation of c</a:t>
            </a:r>
            <a:r>
              <a:rPr lang="en-US" sz="2600" baseline="-25000" dirty="0" smtClean="0"/>
              <a:t>1</a:t>
            </a:r>
            <a:r>
              <a:rPr lang="en-US" sz="2600" dirty="0" smtClean="0"/>
              <a:t>,c</a:t>
            </a:r>
            <a:r>
              <a:rPr lang="en-US" sz="2600" baseline="-25000" dirty="0" smtClean="0"/>
              <a:t>2</a:t>
            </a:r>
            <a:r>
              <a:rPr lang="en-US" sz="2600" dirty="0" smtClean="0"/>
              <a:t> ,c</a:t>
            </a:r>
            <a:r>
              <a:rPr lang="en-US" sz="2600" baseline="-25000" dirty="0" smtClean="0"/>
              <a:t>3</a:t>
            </a:r>
            <a:r>
              <a:rPr lang="en-US" sz="2600" dirty="0" smtClean="0"/>
              <a:t> ,c</a:t>
            </a:r>
            <a:r>
              <a:rPr lang="en-US" sz="2600" baseline="-25000" dirty="0" smtClean="0"/>
              <a:t>4</a:t>
            </a:r>
            <a:r>
              <a:rPr lang="en-US" sz="2600" dirty="0" smtClean="0"/>
              <a:t> etc. Thus</a:t>
            </a:r>
          </a:p>
          <a:p>
            <a:pPr lvl="1" algn="just"/>
            <a:r>
              <a:rPr lang="en-US" sz="2600" dirty="0" smtClean="0"/>
              <a:t>c</a:t>
            </a:r>
            <a:r>
              <a:rPr lang="en-US" sz="2600" baseline="-25000" dirty="0" smtClean="0"/>
              <a:t>1</a:t>
            </a:r>
            <a:r>
              <a:rPr lang="en-US" sz="2600" dirty="0" smtClean="0"/>
              <a:t> = parity(1, 3, 5, 7, 9, 11 and so on)</a:t>
            </a:r>
          </a:p>
          <a:p>
            <a:pPr lvl="1" algn="just"/>
            <a:r>
              <a:rPr lang="en-US" sz="2600" dirty="0" smtClean="0"/>
              <a:t>c</a:t>
            </a:r>
            <a:r>
              <a:rPr lang="en-US" sz="2600" baseline="-25000" dirty="0" smtClean="0"/>
              <a:t>2</a:t>
            </a:r>
            <a:r>
              <a:rPr lang="en-US" sz="2600" dirty="0" smtClean="0"/>
              <a:t> = parity(2, 3, 6, 7, 10, 11 and so on)</a:t>
            </a:r>
          </a:p>
          <a:p>
            <a:pPr lvl="1" algn="just"/>
            <a:r>
              <a:rPr lang="en-US" sz="2600" dirty="0" smtClean="0"/>
              <a:t>c</a:t>
            </a:r>
            <a:r>
              <a:rPr lang="en-US" sz="2600" baseline="-25000" dirty="0" smtClean="0"/>
              <a:t>3</a:t>
            </a:r>
            <a:r>
              <a:rPr lang="en-US" sz="2600" dirty="0" smtClean="0"/>
              <a:t> = parity(4-7, 12-15, 20-23 and so on)</a:t>
            </a:r>
            <a:endParaRPr lang="en-US" dirty="0" smtClean="0"/>
          </a:p>
          <a:p>
            <a:pPr algn="just">
              <a:buNone/>
            </a:pPr>
            <a:r>
              <a:rPr lang="en-US" b="1" dirty="0" smtClean="0"/>
              <a:t>Step 4 − Error detection and correction</a:t>
            </a:r>
          </a:p>
          <a:p>
            <a:pPr lvl="1" algn="just"/>
            <a:r>
              <a:rPr lang="en-US" sz="2600" dirty="0" smtClean="0"/>
              <a:t>The decimal equivalent of the parity bits binary values is calculated. If it is 0, there is no error. Otherwise, the decimal value gives the bit position which has error. </a:t>
            </a:r>
          </a:p>
          <a:p>
            <a:pPr lvl="1" algn="just"/>
            <a:r>
              <a:rPr lang="en-US" sz="2600" dirty="0" smtClean="0"/>
              <a:t>For example, if c</a:t>
            </a:r>
            <a:r>
              <a:rPr lang="en-US" sz="2600" baseline="-25000" dirty="0" smtClean="0"/>
              <a:t>1</a:t>
            </a:r>
            <a:r>
              <a:rPr lang="en-US" sz="2600" dirty="0" smtClean="0"/>
              <a:t>c</a:t>
            </a:r>
            <a:r>
              <a:rPr lang="en-US" sz="2600" baseline="-25000" dirty="0" smtClean="0"/>
              <a:t>2</a:t>
            </a:r>
            <a:r>
              <a:rPr lang="en-US" sz="2600" dirty="0" smtClean="0"/>
              <a:t>c</a:t>
            </a:r>
            <a:r>
              <a:rPr lang="en-US" sz="2600" baseline="-25000" dirty="0" smtClean="0"/>
              <a:t>3</a:t>
            </a:r>
            <a:r>
              <a:rPr lang="en-US" sz="2600" dirty="0" smtClean="0"/>
              <a:t>c</a:t>
            </a:r>
            <a:r>
              <a:rPr lang="en-US" sz="2600" baseline="-25000" dirty="0" smtClean="0"/>
              <a:t>4</a:t>
            </a:r>
            <a:r>
              <a:rPr lang="en-US" sz="2600" dirty="0" smtClean="0"/>
              <a:t> = 1001, it implies that the data bit at position 9, decimal equivalent of 1001, has error. The bit is flipped to get the correct message.</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477000"/>
          </a:xfrm>
        </p:spPr>
        <p:txBody>
          <a:bodyPr>
            <a:normAutofit fontScale="92500"/>
          </a:bodyPr>
          <a:lstStyle/>
          <a:p>
            <a:pPr algn="just"/>
            <a:r>
              <a:rPr lang="en-US" dirty="0" smtClean="0"/>
              <a:t>Hamming codes can only correct single errors. However, there is a trick that can be used to permit Hamming codes to correct burst errors. </a:t>
            </a:r>
          </a:p>
          <a:p>
            <a:pPr algn="just"/>
            <a:r>
              <a:rPr lang="en-US" dirty="0" smtClean="0"/>
              <a:t>A sequence of k consecutive </a:t>
            </a:r>
            <a:r>
              <a:rPr lang="en-US" dirty="0" err="1" smtClean="0"/>
              <a:t>codewords</a:t>
            </a:r>
            <a:r>
              <a:rPr lang="en-US" dirty="0" smtClean="0"/>
              <a:t> are arranged as a matrix, one codeword per row. </a:t>
            </a:r>
          </a:p>
          <a:p>
            <a:pPr algn="just"/>
            <a:r>
              <a:rPr lang="en-US" dirty="0" smtClean="0"/>
              <a:t>Normally, the data would be transmitted one codeword at a time, from left to right.</a:t>
            </a:r>
          </a:p>
          <a:p>
            <a:pPr algn="just"/>
            <a:r>
              <a:rPr lang="en-US" dirty="0" smtClean="0"/>
              <a:t> To correct burst errors, the data should be transmitted one column at a time, starting with the leftmost column. </a:t>
            </a:r>
          </a:p>
          <a:p>
            <a:pPr algn="just"/>
            <a:r>
              <a:rPr lang="en-US" dirty="0" smtClean="0"/>
              <a:t>When all k bits have been sent, the second column is sent, and so on, as indicated in the following Figure. </a:t>
            </a:r>
          </a:p>
          <a:p>
            <a:pPr algn="just"/>
            <a:r>
              <a:rPr lang="en-US" dirty="0" smtClean="0"/>
              <a:t>When the frame arrives at the receiver, the matrix is reconstructed, one column at a time. </a:t>
            </a:r>
          </a:p>
          <a:p>
            <a:pPr algn="just"/>
            <a:r>
              <a:rPr lang="en-US" dirty="0" smtClean="0"/>
              <a:t>If a burst error of length k occurs, at most 1 bit in each of the k </a:t>
            </a:r>
            <a:r>
              <a:rPr lang="en-US" dirty="0" err="1" smtClean="0"/>
              <a:t>codewords</a:t>
            </a:r>
            <a:r>
              <a:rPr lang="en-US" dirty="0" smtClean="0"/>
              <a:t> will have been affected, but the Hamming code can correct one error per codeword, so the entire block can be restored.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1676400" y="685800"/>
            <a:ext cx="5714999" cy="4572000"/>
          </a:xfrm>
          <a:prstGeom prst="rect">
            <a:avLst/>
          </a:prstGeom>
          <a:noFill/>
          <a:ln w="9525">
            <a:noFill/>
            <a:miter lim="800000"/>
            <a:headEnd/>
            <a:tailEnd/>
          </a:ln>
          <a:effectLst/>
        </p:spPr>
      </p:pic>
      <p:sp>
        <p:nvSpPr>
          <p:cNvPr id="5" name="Rectangle 4"/>
          <p:cNvSpPr/>
          <p:nvPr/>
        </p:nvSpPr>
        <p:spPr>
          <a:xfrm>
            <a:off x="1752600" y="5562600"/>
            <a:ext cx="5766194" cy="400110"/>
          </a:xfrm>
          <a:prstGeom prst="rect">
            <a:avLst/>
          </a:prstGeom>
        </p:spPr>
        <p:txBody>
          <a:bodyPr wrap="none">
            <a:spAutoFit/>
          </a:bodyPr>
          <a:lstStyle/>
          <a:p>
            <a:r>
              <a:rPr lang="en-US" sz="2000" b="1" dirty="0" smtClean="0"/>
              <a:t>Fig. Use of a Hamming code to correct burst errors. </a:t>
            </a:r>
            <a:endParaRPr lang="en-US"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458200" cy="6019800"/>
          </a:xfrm>
        </p:spPr>
        <p:txBody>
          <a:bodyPr>
            <a:normAutofit fontScale="92500" lnSpcReduction="10000"/>
          </a:bodyPr>
          <a:lstStyle/>
          <a:p>
            <a:pPr algn="just">
              <a:buNone/>
            </a:pPr>
            <a:r>
              <a:rPr lang="en-US" b="1" dirty="0" smtClean="0"/>
              <a:t>Error-Detecting codes</a:t>
            </a:r>
            <a:r>
              <a:rPr lang="en-US" dirty="0" smtClean="0"/>
              <a:t> are widely used on wireless links, which are notoriously noisy and error prone when compared to copper wire or optical fibers. </a:t>
            </a:r>
          </a:p>
          <a:p>
            <a:pPr algn="just"/>
            <a:r>
              <a:rPr lang="en-US" dirty="0" smtClean="0"/>
              <a:t>Without error-correcting codes, it would be hard to get anything through. </a:t>
            </a:r>
          </a:p>
          <a:p>
            <a:pPr algn="just"/>
            <a:r>
              <a:rPr lang="en-US" dirty="0" smtClean="0"/>
              <a:t>However, over copper wire or fiber, the error rate is much lower, so error detection and retransmission is usually more efficient there for dealing with the occasional error.</a:t>
            </a:r>
          </a:p>
          <a:p>
            <a:pPr algn="just"/>
            <a:r>
              <a:rPr lang="en-US" dirty="0" smtClean="0"/>
              <a:t>Another method is in widespread use: the polynomial code, also known as a CRC (</a:t>
            </a:r>
            <a:r>
              <a:rPr lang="en-US" b="1" dirty="0" smtClean="0"/>
              <a:t>Cyclic Redundancy Check</a:t>
            </a:r>
            <a:r>
              <a:rPr lang="en-US" dirty="0" smtClean="0"/>
              <a:t>). </a:t>
            </a:r>
          </a:p>
          <a:p>
            <a:pPr algn="just"/>
            <a:r>
              <a:rPr lang="en-US" dirty="0" smtClean="0"/>
              <a:t>Polynomial codes are based upon treating bit strings as representations of polynomials with coefficients of 0 and 1 only. </a:t>
            </a:r>
          </a:p>
          <a:p>
            <a:pPr algn="just"/>
            <a:r>
              <a:rPr lang="en-US" dirty="0" smtClean="0"/>
              <a:t>A k-bit frame is regarded as the coefficient list for a polynomial with k terms, ranging from x</a:t>
            </a:r>
            <a:r>
              <a:rPr lang="en-US" baseline="30000" dirty="0" smtClean="0"/>
              <a:t>k-1 </a:t>
            </a:r>
            <a:r>
              <a:rPr lang="en-US" dirty="0" smtClean="0"/>
              <a:t>to x</a:t>
            </a:r>
            <a:r>
              <a:rPr lang="en-US" baseline="30000" dirty="0" smtClean="0"/>
              <a:t>0</a:t>
            </a:r>
            <a:r>
              <a:rPr lang="en-US" dirty="0" smtClean="0"/>
              <a:t> . </a:t>
            </a:r>
          </a:p>
          <a:p>
            <a:pPr algn="just"/>
            <a:r>
              <a:rPr lang="en-US" dirty="0" smtClean="0"/>
              <a:t>Such a polynomial is said to be of degree k - 1. </a:t>
            </a:r>
          </a:p>
        </p:txBody>
      </p:sp>
      <p:sp>
        <p:nvSpPr>
          <p:cNvPr id="4" name="Rectangle 3"/>
          <p:cNvSpPr/>
          <p:nvPr/>
        </p:nvSpPr>
        <p:spPr>
          <a:xfrm>
            <a:off x="2362200" y="228600"/>
            <a:ext cx="4114800" cy="461665"/>
          </a:xfrm>
          <a:prstGeom prst="rect">
            <a:avLst/>
          </a:prstGeom>
        </p:spPr>
        <p:txBody>
          <a:bodyPr wrap="square">
            <a:spAutoFit/>
          </a:bodyPr>
          <a:lstStyle/>
          <a:p>
            <a:r>
              <a:rPr lang="en-US" sz="2400" b="1" dirty="0" smtClean="0">
                <a:solidFill>
                  <a:srgbClr val="0070C0"/>
                </a:solidFill>
                <a:latin typeface="Arial Black" pitchFamily="34" charset="0"/>
              </a:rPr>
              <a:t>Error-Detecting codes</a:t>
            </a:r>
            <a:r>
              <a:rPr lang="en-US" sz="2400" dirty="0" smtClean="0">
                <a:solidFill>
                  <a:srgbClr val="0070C0"/>
                </a:solidFill>
                <a:latin typeface="Arial Black" pitchFamily="34" charset="0"/>
              </a:rPr>
              <a:t> </a:t>
            </a:r>
            <a:endParaRPr lang="en-US" sz="2400" dirty="0">
              <a:solidFill>
                <a:srgbClr val="0070C0"/>
              </a:solidFill>
              <a:latin typeface="Arial Black"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943600"/>
          </a:xfrm>
        </p:spPr>
        <p:txBody>
          <a:bodyPr>
            <a:normAutofit fontScale="92500" lnSpcReduction="10000"/>
          </a:bodyPr>
          <a:lstStyle/>
          <a:p>
            <a:pPr algn="just"/>
            <a:r>
              <a:rPr lang="en-US" dirty="0" smtClean="0"/>
              <a:t>The high-order (leftmost) bit is the coefficient of x</a:t>
            </a:r>
            <a:r>
              <a:rPr lang="en-US" baseline="30000" dirty="0" smtClean="0"/>
              <a:t>k-1</a:t>
            </a:r>
            <a:r>
              <a:rPr lang="en-US" dirty="0" smtClean="0"/>
              <a:t>; the next bit is the coefficient of x</a:t>
            </a:r>
            <a:r>
              <a:rPr lang="en-US" baseline="30000" dirty="0" smtClean="0"/>
              <a:t>k-2</a:t>
            </a:r>
            <a:r>
              <a:rPr lang="en-US" dirty="0" smtClean="0"/>
              <a:t>, and so on. </a:t>
            </a:r>
          </a:p>
          <a:p>
            <a:pPr algn="just"/>
            <a:r>
              <a:rPr lang="en-US" dirty="0" smtClean="0"/>
              <a:t>For example, 110001 has 6 bits and thus represents a six-term polynomial with coefficients 1, 1, 0, 0, 0, and 1: x</a:t>
            </a:r>
            <a:r>
              <a:rPr lang="en-US" baseline="30000" dirty="0" smtClean="0"/>
              <a:t>5</a:t>
            </a:r>
            <a:r>
              <a:rPr lang="en-US" dirty="0" smtClean="0"/>
              <a:t> + x</a:t>
            </a:r>
            <a:r>
              <a:rPr lang="en-US" baseline="30000" dirty="0" smtClean="0"/>
              <a:t>4</a:t>
            </a:r>
            <a:r>
              <a:rPr lang="en-US" dirty="0" smtClean="0"/>
              <a:t> + x</a:t>
            </a:r>
            <a:r>
              <a:rPr lang="en-US" baseline="30000" dirty="0" smtClean="0"/>
              <a:t>0</a:t>
            </a:r>
            <a:r>
              <a:rPr lang="en-US" dirty="0" smtClean="0"/>
              <a:t> .</a:t>
            </a:r>
          </a:p>
          <a:p>
            <a:pPr algn="just"/>
            <a:r>
              <a:rPr lang="en-US" dirty="0" smtClean="0"/>
              <a:t>When the polynomial code method is employed, the sender and receiver must agree upon a generator polynomial, G(x), in advance. </a:t>
            </a:r>
          </a:p>
          <a:p>
            <a:pPr algn="just"/>
            <a:r>
              <a:rPr lang="en-US" dirty="0" smtClean="0"/>
              <a:t>Both the high- and low-order bits of the generator must be 1. </a:t>
            </a:r>
          </a:p>
          <a:p>
            <a:pPr algn="just"/>
            <a:r>
              <a:rPr lang="en-US" dirty="0" smtClean="0"/>
              <a:t>To compute the checksum for some frame with m bits, corresponding to the polynomial M(x), the frame must be longer than the generator polynomial. </a:t>
            </a:r>
          </a:p>
          <a:p>
            <a:pPr algn="just"/>
            <a:r>
              <a:rPr lang="en-US" dirty="0" smtClean="0"/>
              <a:t>The idea is to append a checksum to the end of the frame in such a way that the polynomial represented by the </a:t>
            </a:r>
            <a:r>
              <a:rPr lang="en-US" dirty="0" err="1" smtClean="0"/>
              <a:t>checksummed</a:t>
            </a:r>
            <a:r>
              <a:rPr lang="en-US" dirty="0" smtClean="0"/>
              <a:t> frame is divisible by G(x). </a:t>
            </a:r>
          </a:p>
          <a:p>
            <a:pPr algn="just"/>
            <a:r>
              <a:rPr lang="en-US" dirty="0" smtClean="0"/>
              <a:t>When the receiver gets the </a:t>
            </a:r>
            <a:r>
              <a:rPr lang="en-US" dirty="0" err="1" smtClean="0"/>
              <a:t>checksummed</a:t>
            </a:r>
            <a:r>
              <a:rPr lang="en-US" dirty="0" smtClean="0"/>
              <a:t> frame, it tries dividing it by G(x). If there is a remainder, there has been a transmission error.</a:t>
            </a:r>
          </a:p>
          <a:p>
            <a:pPr algn="just">
              <a:buNone/>
            </a:pPr>
            <a:endParaRPr lang="en-US" b="1" dirty="0" smtClean="0"/>
          </a:p>
          <a:p>
            <a:pPr algn="just">
              <a:buNone/>
            </a:pP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943600"/>
          </a:xfrm>
        </p:spPr>
        <p:txBody>
          <a:bodyPr>
            <a:normAutofit/>
          </a:bodyPr>
          <a:lstStyle/>
          <a:p>
            <a:pPr algn="just">
              <a:buNone/>
            </a:pPr>
            <a:r>
              <a:rPr lang="en-US" b="1" dirty="0" smtClean="0"/>
              <a:t>The algorithm for computing the checksum is as follows:</a:t>
            </a:r>
          </a:p>
          <a:p>
            <a:pPr algn="just">
              <a:buNone/>
            </a:pPr>
            <a:r>
              <a:rPr lang="en-US" dirty="0" smtClean="0"/>
              <a:t>1. Let r be the degree of G(x). Append r zero bits to the low-order end of the frame so it now contains m + r bits and corresponds to the polynomial </a:t>
            </a:r>
            <a:r>
              <a:rPr lang="en-US" dirty="0" err="1" smtClean="0"/>
              <a:t>x</a:t>
            </a:r>
            <a:r>
              <a:rPr lang="en-US" baseline="30000" dirty="0" err="1" smtClean="0"/>
              <a:t>r</a:t>
            </a:r>
            <a:r>
              <a:rPr lang="en-US" dirty="0" err="1" smtClean="0"/>
              <a:t>M</a:t>
            </a:r>
            <a:r>
              <a:rPr lang="en-US" dirty="0" smtClean="0"/>
              <a:t>(x).</a:t>
            </a:r>
          </a:p>
          <a:p>
            <a:pPr algn="just">
              <a:buNone/>
            </a:pPr>
            <a:r>
              <a:rPr lang="en-US" dirty="0" smtClean="0"/>
              <a:t>2. Divide the bit string corresponding to G(x) into the bit string corresponding to </a:t>
            </a:r>
            <a:r>
              <a:rPr lang="en-US" dirty="0" err="1" smtClean="0"/>
              <a:t>x</a:t>
            </a:r>
            <a:r>
              <a:rPr lang="en-US" baseline="30000" dirty="0" err="1" smtClean="0"/>
              <a:t>r</a:t>
            </a:r>
            <a:r>
              <a:rPr lang="en-US" dirty="0" err="1" smtClean="0"/>
              <a:t>M</a:t>
            </a:r>
            <a:r>
              <a:rPr lang="en-US" dirty="0" smtClean="0"/>
              <a:t>(x), using modulo 2 division.</a:t>
            </a:r>
          </a:p>
          <a:p>
            <a:pPr algn="just">
              <a:buNone/>
            </a:pPr>
            <a:r>
              <a:rPr lang="en-US" dirty="0" smtClean="0"/>
              <a:t>3. Subtract the remainder (which is always r or fewer bits) from the bit string corresponding to </a:t>
            </a:r>
            <a:r>
              <a:rPr lang="en-US" dirty="0" err="1" smtClean="0"/>
              <a:t>x</a:t>
            </a:r>
            <a:r>
              <a:rPr lang="en-US" baseline="30000" dirty="0" err="1" smtClean="0"/>
              <a:t>r</a:t>
            </a:r>
            <a:r>
              <a:rPr lang="en-US" dirty="0" err="1" smtClean="0"/>
              <a:t>M</a:t>
            </a:r>
            <a:r>
              <a:rPr lang="en-US" dirty="0" smtClean="0"/>
              <a:t>(x) using modulo 2 subtraction. The result is the </a:t>
            </a:r>
            <a:r>
              <a:rPr lang="en-US" dirty="0" err="1" smtClean="0"/>
              <a:t>checksummed</a:t>
            </a:r>
            <a:r>
              <a:rPr lang="en-US" dirty="0" smtClean="0"/>
              <a:t> frame to be transmitted. </a:t>
            </a:r>
          </a:p>
          <a:p>
            <a:pPr algn="just">
              <a:buNone/>
            </a:pPr>
            <a:r>
              <a:rPr lang="en-US" dirty="0" smtClean="0"/>
              <a:t>	Call its polynomial T(x). The following figure illustrates the calculation for a frame 1101011011 using the generator G(x) = x</a:t>
            </a:r>
            <a:r>
              <a:rPr lang="en-US" baseline="30000" dirty="0" smtClean="0"/>
              <a:t>4</a:t>
            </a:r>
            <a:r>
              <a:rPr lang="en-US" dirty="0" smtClean="0"/>
              <a:t> + x + 1.</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371600" y="304800"/>
            <a:ext cx="6934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Elementary Data Link Protocols</a:t>
            </a:r>
            <a:endParaRPr lang="en-US" dirty="0"/>
          </a:p>
        </p:txBody>
      </p:sp>
      <p:sp>
        <p:nvSpPr>
          <p:cNvPr id="3" name="Content Placeholder 2"/>
          <p:cNvSpPr>
            <a:spLocks noGrp="1"/>
          </p:cNvSpPr>
          <p:nvPr>
            <p:ph sz="quarter" idx="1"/>
          </p:nvPr>
        </p:nvSpPr>
        <p:spPr>
          <a:xfrm>
            <a:off x="914400" y="1447800"/>
            <a:ext cx="7772400" cy="1828800"/>
          </a:xfrm>
        </p:spPr>
        <p:txBody>
          <a:bodyPr/>
          <a:lstStyle/>
          <a:p>
            <a:r>
              <a:rPr lang="en-US" dirty="0" smtClean="0"/>
              <a:t>Types of Data Link Protocols</a:t>
            </a:r>
          </a:p>
          <a:p>
            <a:r>
              <a:rPr lang="en-US" dirty="0" smtClean="0"/>
              <a:t>Data link protocols can be broadly divided into two categories, depending on whether the transmission channel is noiseless or noisy.</a:t>
            </a:r>
          </a:p>
          <a:p>
            <a:endParaRPr lang="en-US" dirty="0"/>
          </a:p>
        </p:txBody>
      </p:sp>
      <p:pic>
        <p:nvPicPr>
          <p:cNvPr id="1028" name="Picture 4"/>
          <p:cNvPicPr>
            <a:picLocks noChangeAspect="1" noChangeArrowheads="1"/>
          </p:cNvPicPr>
          <p:nvPr/>
        </p:nvPicPr>
        <p:blipFill>
          <a:blip r:embed="rId2"/>
          <a:srcRect/>
          <a:stretch>
            <a:fillRect/>
          </a:stretch>
        </p:blipFill>
        <p:spPr bwMode="auto">
          <a:xfrm>
            <a:off x="1981200" y="3200400"/>
            <a:ext cx="5410200" cy="32766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82000" cy="3733800"/>
          </a:xfrm>
        </p:spPr>
        <p:txBody>
          <a:bodyPr>
            <a:normAutofit fontScale="92500"/>
          </a:bodyPr>
          <a:lstStyle/>
          <a:p>
            <a:pPr>
              <a:buNone/>
            </a:pPr>
            <a:r>
              <a:rPr lang="en-US" sz="3000" b="1" dirty="0" smtClean="0">
                <a:solidFill>
                  <a:srgbClr val="FF0000"/>
                </a:solidFill>
              </a:rPr>
              <a:t>Unrestricted Simplex Protocol</a:t>
            </a:r>
          </a:p>
          <a:p>
            <a:pPr algn="just"/>
            <a:r>
              <a:rPr lang="en-US" dirty="0" smtClean="0"/>
              <a:t>The Simplex protocol is hypothetical protocol designed for unidirectional data transmission over an ideal channel, i.e. a channel through which transmission can never go wrong. </a:t>
            </a:r>
          </a:p>
          <a:p>
            <a:pPr algn="just"/>
            <a:r>
              <a:rPr lang="en-US" dirty="0" smtClean="0"/>
              <a:t>It has distinct procedures for sender and receiver. The sender simply sends all its data available onto the channel as soon as they are available its buffer. </a:t>
            </a:r>
          </a:p>
          <a:p>
            <a:pPr algn="just"/>
            <a:r>
              <a:rPr lang="en-US" dirty="0" smtClean="0"/>
              <a:t>The receiver is assumed to process all incoming data instantly. It is hypothetical since it does not handle flow control or error control.</a:t>
            </a:r>
          </a:p>
          <a:p>
            <a:endParaRPr lang="en-US" dirty="0"/>
          </a:p>
        </p:txBody>
      </p:sp>
      <p:pic>
        <p:nvPicPr>
          <p:cNvPr id="1028" name="Picture 4"/>
          <p:cNvPicPr>
            <a:picLocks noChangeAspect="1" noChangeArrowheads="1"/>
          </p:cNvPicPr>
          <p:nvPr/>
        </p:nvPicPr>
        <p:blipFill>
          <a:blip r:embed="rId2"/>
          <a:srcRect/>
          <a:stretch>
            <a:fillRect/>
          </a:stretch>
        </p:blipFill>
        <p:spPr bwMode="auto">
          <a:xfrm>
            <a:off x="1447800" y="3962400"/>
            <a:ext cx="54864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676400" y="685800"/>
            <a:ext cx="5791200" cy="2133600"/>
          </a:xfrm>
          <a:prstGeom prst="rect">
            <a:avLst/>
          </a:prstGeom>
          <a:noFill/>
          <a:ln w="9525">
            <a:noFill/>
            <a:miter lim="800000"/>
            <a:headEnd/>
            <a:tailEnd/>
          </a:ln>
        </p:spPr>
      </p:pic>
      <p:sp>
        <p:nvSpPr>
          <p:cNvPr id="1025" name="Rectangle 1"/>
          <p:cNvSpPr>
            <a:spLocks noChangeArrowheads="1"/>
          </p:cNvSpPr>
          <p:nvPr/>
        </p:nvSpPr>
        <p:spPr bwMode="auto">
          <a:xfrm>
            <a:off x="2286000" y="2895600"/>
            <a:ext cx="45320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rgbClr val="000000"/>
                </a:solidFill>
                <a:effectLst/>
                <a:latin typeface="Times New Roman" pitchFamily="18" charset="0"/>
                <a:ea typeface="Calibri" pitchFamily="34" charset="0"/>
                <a:cs typeface="Times New Roman" pitchFamily="18" charset="0"/>
              </a:rPr>
              <a:t>Fig. </a:t>
            </a:r>
            <a:r>
              <a:rPr kumimoji="0" lang="en-US" b="1" i="1" u="none" strike="noStrike" cap="none" normalizeH="0" baseline="0" dirty="0" smtClean="0">
                <a:solidFill>
                  <a:schemeClr val="tx1"/>
                </a:solidFill>
                <a:effectLst/>
                <a:latin typeface="Times New Roman" pitchFamily="18" charset="0"/>
                <a:ea typeface="Calibri" pitchFamily="34" charset="0"/>
                <a:cs typeface="Times New Roman" pitchFamily="18" charset="0"/>
              </a:rPr>
              <a:t>Relationship between packets and frames</a:t>
            </a:r>
            <a:endParaRPr kumimoji="0" lang="en-US" sz="1050" b="0" i="0" u="none" strike="noStrike" cap="none" normalizeH="0" baseline="0" dirty="0" smtClean="0">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04800" y="3429000"/>
            <a:ext cx="86106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algn="just" defTabSz="914400" rtl="0" eaLnBrk="1" fontAlgn="base" latinLnBrk="0" hangingPunct="1">
              <a:lnSpc>
                <a:spcPct val="100000"/>
              </a:lnSpc>
              <a:spcBef>
                <a:spcPct val="0"/>
              </a:spcBef>
              <a:spcAft>
                <a:spcPct val="0"/>
              </a:spcAft>
              <a:buClrTx/>
              <a:buSzTx/>
              <a:tabLst/>
            </a:pPr>
            <a:r>
              <a:rPr lang="en-US" sz="2400" b="1" dirty="0" smtClean="0">
                <a:latin typeface="Times New Roman" pitchFamily="18" charset="0"/>
                <a:ea typeface="Calibri" pitchFamily="34" charset="0"/>
                <a:cs typeface="Times New Roman" pitchFamily="18" charset="0"/>
              </a:rPr>
              <a:t>1</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Services Provided to the Network Layer</a:t>
            </a:r>
          </a:p>
          <a:p>
            <a:pPr marL="0" lvl="2" indent="-457200" algn="just" fontAlgn="base">
              <a:spcBef>
                <a:spcPct val="0"/>
              </a:spcBef>
              <a:spcAft>
                <a:spcPct val="0"/>
              </a:spcAft>
              <a:buFont typeface="Arial" pitchFamily="34" charset="0"/>
              <a:buChar char="•"/>
            </a:pPr>
            <a:r>
              <a:rPr lang="en-US" sz="2000" dirty="0" smtClean="0">
                <a:latin typeface="Times New Roman" pitchFamily="18" charset="0"/>
                <a:cs typeface="Times New Roman" pitchFamily="18" charset="0"/>
              </a:rPr>
              <a:t>The function of the data link layer is to provide services to the network layer. </a:t>
            </a:r>
          </a:p>
          <a:p>
            <a:pPr marL="0" lvl="2" indent="-457200" algn="just" fontAlgn="base">
              <a:spcBef>
                <a:spcPct val="0"/>
              </a:spcBef>
              <a:spcAft>
                <a:spcPct val="0"/>
              </a:spcAft>
              <a:buFont typeface="Arial" pitchFamily="34" charset="0"/>
              <a:buChar char="•"/>
            </a:pPr>
            <a:r>
              <a:rPr lang="en-US" sz="2000" dirty="0" smtClean="0">
                <a:latin typeface="Times New Roman" pitchFamily="18" charset="0"/>
                <a:cs typeface="Times New Roman" pitchFamily="18" charset="0"/>
              </a:rPr>
              <a:t>The principal service is transferring data from the network layer on the source machine to the network layer on the destination machine. </a:t>
            </a:r>
          </a:p>
          <a:p>
            <a:pPr marL="0" lvl="2" indent="-457200" algn="just" fontAlgn="base">
              <a:spcBef>
                <a:spcPct val="0"/>
              </a:spcBef>
              <a:spcAft>
                <a:spcPct val="0"/>
              </a:spcAft>
              <a:buFont typeface="Arial" pitchFamily="34" charset="0"/>
              <a:buChar char="•"/>
            </a:pPr>
            <a:r>
              <a:rPr lang="en-US" sz="2000" dirty="0" smtClean="0">
                <a:latin typeface="Times New Roman" pitchFamily="18" charset="0"/>
                <a:cs typeface="Times New Roman" pitchFamily="18" charset="0"/>
              </a:rPr>
              <a:t>On the source machine is an entity, call it a process, in the network layer that sends some bits to the data link layer for transmission to the destination. </a:t>
            </a:r>
          </a:p>
          <a:p>
            <a:pPr marL="0" lvl="2" indent="-457200" algn="just" fontAlgn="base">
              <a:spcBef>
                <a:spcPct val="0"/>
              </a:spcBef>
              <a:spcAft>
                <a:spcPct val="0"/>
              </a:spcAft>
              <a:buFont typeface="Arial" pitchFamily="34" charset="0"/>
              <a:buChar char="•"/>
            </a:pPr>
            <a:r>
              <a:rPr lang="en-US" sz="2000" dirty="0" smtClean="0">
                <a:latin typeface="Times New Roman" pitchFamily="18" charset="0"/>
                <a:cs typeface="Times New Roman" pitchFamily="18" charset="0"/>
              </a:rPr>
              <a:t>The job of the data link layer is to transmit the bits to the destination machine so they can be handed over to the network layer there, as shown in the following fig.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3886200"/>
          </a:xfrm>
        </p:spPr>
        <p:txBody>
          <a:bodyPr>
            <a:normAutofit lnSpcReduction="10000"/>
          </a:bodyPr>
          <a:lstStyle/>
          <a:p>
            <a:pPr algn="just">
              <a:buNone/>
            </a:pPr>
            <a:r>
              <a:rPr lang="en-US" sz="3000" b="1" dirty="0" smtClean="0">
                <a:solidFill>
                  <a:srgbClr val="FF0000"/>
                </a:solidFill>
              </a:rPr>
              <a:t>Stop – and – Wait Protocol</a:t>
            </a:r>
          </a:p>
          <a:p>
            <a:pPr algn="just"/>
            <a:r>
              <a:rPr lang="en-US" dirty="0" smtClean="0"/>
              <a:t>Stop – and – Wait protocol is for noiseless channel too. It provides unidirectional data transmission without any error control facilities. </a:t>
            </a:r>
          </a:p>
          <a:p>
            <a:pPr algn="just"/>
            <a:r>
              <a:rPr lang="en-US" dirty="0" smtClean="0"/>
              <a:t>However, it provides for flow control so that a fast sender does not drown a slow receiver. </a:t>
            </a:r>
          </a:p>
          <a:p>
            <a:pPr algn="just"/>
            <a:r>
              <a:rPr lang="en-US" dirty="0" smtClean="0"/>
              <a:t>The receiver has a finite buffer size with finite processing speed. </a:t>
            </a:r>
          </a:p>
          <a:p>
            <a:pPr algn="just"/>
            <a:r>
              <a:rPr lang="en-US" dirty="0" smtClean="0"/>
              <a:t>The sender can send a frame only when it has received indication from the receiver that it is available for further data processing.</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1143000" y="4038600"/>
            <a:ext cx="66294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1752600" y="1143000"/>
            <a:ext cx="6096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458200" cy="6248400"/>
          </a:xfrm>
        </p:spPr>
        <p:txBody>
          <a:bodyPr>
            <a:normAutofit lnSpcReduction="10000"/>
          </a:bodyPr>
          <a:lstStyle/>
          <a:p>
            <a:pPr>
              <a:buNone/>
            </a:pPr>
            <a:r>
              <a:rPr lang="pt-BR" sz="3000" b="1" dirty="0" smtClean="0">
                <a:solidFill>
                  <a:srgbClr val="FF0000"/>
                </a:solidFill>
              </a:rPr>
              <a:t>Simplex Protocol for Noisy Channel</a:t>
            </a:r>
          </a:p>
          <a:p>
            <a:pPr algn="just"/>
            <a:r>
              <a:rPr lang="en-US" dirty="0" smtClean="0"/>
              <a:t>Now let us consider the normal situation of a communication channel that makes errors. Frames may be either damaged or lost completely. </a:t>
            </a:r>
          </a:p>
          <a:p>
            <a:pPr algn="just"/>
            <a:r>
              <a:rPr lang="en-US" dirty="0" smtClean="0"/>
              <a:t>However, we assume that if a frame is damaged in transit, the receiver hardware will detect this when it computes the checksum. </a:t>
            </a:r>
          </a:p>
          <a:p>
            <a:pPr algn="just"/>
            <a:r>
              <a:rPr lang="en-US" dirty="0" smtClean="0"/>
              <a:t>If the frame is damaged in such a way that the checksum is nevertheless correct, an unlikely occurrence, this protocol (and all other protocols) can fail (i.e., deliver an incorrect packet to the network layer).</a:t>
            </a:r>
          </a:p>
          <a:p>
            <a:pPr algn="just"/>
            <a:r>
              <a:rPr lang="en-US" dirty="0" smtClean="0"/>
              <a:t>To see what might go wrong, remember that it is the task of the data link layer processes to provide error-free, transparent communication between network layer processes. </a:t>
            </a:r>
          </a:p>
          <a:p>
            <a:pPr algn="just"/>
            <a:r>
              <a:rPr lang="en-US" dirty="0" smtClean="0"/>
              <a:t>The network layer on machine A gives a series of packets to its data link layer, which must ensure that an identical series of packets are delivered to the network layer on machine B by its data link layer.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a:stretch>
            <a:fillRect/>
          </a:stretch>
        </p:blipFill>
        <p:spPr bwMode="auto">
          <a:xfrm>
            <a:off x="1676400" y="0"/>
            <a:ext cx="5791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smtClean="0">
                <a:latin typeface="+mn-lt"/>
              </a:rPr>
              <a:t>Sliding Window Protocols</a:t>
            </a:r>
            <a:endParaRPr lang="en-US" b="1" dirty="0">
              <a:latin typeface="+mn-lt"/>
            </a:endParaRPr>
          </a:p>
        </p:txBody>
      </p:sp>
      <p:sp>
        <p:nvSpPr>
          <p:cNvPr id="3" name="Content Placeholder 2"/>
          <p:cNvSpPr>
            <a:spLocks noGrp="1"/>
          </p:cNvSpPr>
          <p:nvPr>
            <p:ph sz="quarter" idx="1"/>
          </p:nvPr>
        </p:nvSpPr>
        <p:spPr>
          <a:xfrm>
            <a:off x="457200" y="1219200"/>
            <a:ext cx="8305800" cy="5334000"/>
          </a:xfrm>
        </p:spPr>
        <p:txBody>
          <a:bodyPr>
            <a:normAutofit fontScale="85000" lnSpcReduction="10000"/>
          </a:bodyPr>
          <a:lstStyle/>
          <a:p>
            <a:pPr algn="just"/>
            <a:r>
              <a:rPr lang="en-US" dirty="0" smtClean="0"/>
              <a:t>The sliding window is a technique for sending multiple frames at a time. It controls the data packets between the two devices where reliable and gradual delivery of data frames is needed. It is also used in TCP (Transmission Control Protocol).</a:t>
            </a:r>
          </a:p>
          <a:p>
            <a:pPr algn="just"/>
            <a:r>
              <a:rPr lang="en-US" dirty="0" smtClean="0"/>
              <a:t>In the previous protocols, data frames were transmitted in one direction only. </a:t>
            </a:r>
          </a:p>
          <a:p>
            <a:pPr algn="just"/>
            <a:r>
              <a:rPr lang="en-US" dirty="0" smtClean="0"/>
              <a:t>In most practical situations, there is a need for transmitting data in both directions. </a:t>
            </a:r>
          </a:p>
          <a:p>
            <a:pPr algn="just"/>
            <a:r>
              <a:rPr lang="en-US" dirty="0" smtClean="0"/>
              <a:t>One way of achieving full-duplex data transmission is to have two separate communication channels and use each one for simplex data traffic (in different directions). </a:t>
            </a:r>
          </a:p>
          <a:p>
            <a:pPr algn="just"/>
            <a:r>
              <a:rPr lang="en-US" dirty="0" smtClean="0"/>
              <a:t>If this is done, we have two separate physical circuits, each with a '</a:t>
            </a:r>
            <a:r>
              <a:rPr lang="en-US" b="1" dirty="0" smtClean="0"/>
              <a:t>'forward'' channel </a:t>
            </a:r>
            <a:r>
              <a:rPr lang="en-US" dirty="0" smtClean="0"/>
              <a:t>(for data) and a </a:t>
            </a:r>
            <a:r>
              <a:rPr lang="en-US" b="1" dirty="0" smtClean="0"/>
              <a:t>''reverse'' channel </a:t>
            </a:r>
            <a:r>
              <a:rPr lang="en-US" dirty="0" smtClean="0"/>
              <a:t>(for acknowledgements). </a:t>
            </a:r>
          </a:p>
          <a:p>
            <a:pPr algn="just"/>
            <a:r>
              <a:rPr lang="en-US" dirty="0" smtClean="0"/>
              <a:t>In both cases the bandwidth of the reverse channel is almost entirely wasted. In effect, the user is paying for two circuits but using only the capacity of one.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248400"/>
          </a:xfrm>
        </p:spPr>
        <p:txBody>
          <a:bodyPr>
            <a:normAutofit fontScale="92500" lnSpcReduction="10000"/>
          </a:bodyPr>
          <a:lstStyle/>
          <a:p>
            <a:pPr algn="just"/>
            <a:r>
              <a:rPr lang="en-US" dirty="0" smtClean="0"/>
              <a:t>When a data frame arrives, instead of immediately sending a separate control frame, the receiver restrains itself and waits until the network layer passes it the next packet. </a:t>
            </a:r>
          </a:p>
          <a:p>
            <a:pPr algn="just"/>
            <a:r>
              <a:rPr lang="en-US" dirty="0" smtClean="0"/>
              <a:t>The acknowledgement is attached to the outgoing data frame (using the </a:t>
            </a:r>
            <a:r>
              <a:rPr lang="en-US" dirty="0" err="1" smtClean="0"/>
              <a:t>ack</a:t>
            </a:r>
            <a:r>
              <a:rPr lang="en-US" dirty="0" smtClean="0"/>
              <a:t> field in the frame header).</a:t>
            </a:r>
          </a:p>
          <a:p>
            <a:pPr algn="just"/>
            <a:r>
              <a:rPr lang="en-US" dirty="0" smtClean="0"/>
              <a:t>In effect, the acknowledgement gets a free ride on the next outgoing data frame. </a:t>
            </a:r>
          </a:p>
          <a:p>
            <a:pPr algn="just"/>
            <a:r>
              <a:rPr lang="en-US" dirty="0" smtClean="0"/>
              <a:t>The technique of temporarily delaying outgoing acknowledgements so that they can be hooked onto the next outgoing data frame is known as </a:t>
            </a:r>
            <a:r>
              <a:rPr lang="en-US" b="1" dirty="0" smtClean="0"/>
              <a:t>piggybacking. </a:t>
            </a:r>
          </a:p>
          <a:p>
            <a:pPr algn="just"/>
            <a:r>
              <a:rPr lang="en-US" dirty="0" smtClean="0"/>
              <a:t>The principal advantage of using </a:t>
            </a:r>
            <a:r>
              <a:rPr lang="en-US" b="1" dirty="0" smtClean="0"/>
              <a:t>piggybacking</a:t>
            </a:r>
            <a:r>
              <a:rPr lang="en-US" dirty="0" smtClean="0"/>
              <a:t> over having distinct acknowledgement frames is a better use of the available channel bandwidth. </a:t>
            </a:r>
          </a:p>
          <a:p>
            <a:pPr algn="just"/>
            <a:r>
              <a:rPr lang="en-US" dirty="0" smtClean="0"/>
              <a:t>The </a:t>
            </a:r>
            <a:r>
              <a:rPr lang="en-US" dirty="0" err="1" smtClean="0"/>
              <a:t>ack</a:t>
            </a:r>
            <a:r>
              <a:rPr lang="en-US" dirty="0" smtClean="0"/>
              <a:t> field in the frame header costs only a few bits.</a:t>
            </a:r>
          </a:p>
          <a:p>
            <a:pPr algn="just"/>
            <a:r>
              <a:rPr lang="en-US" dirty="0" smtClean="0"/>
              <a:t>If a new packet arrives quickly, the acknowledgement is piggybacked onto it; otherwise, if no new packet has arrived by the end of this time period, the data link layer just sends a separate acknowledgement frame.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172200"/>
          </a:xfrm>
        </p:spPr>
        <p:txBody>
          <a:bodyPr>
            <a:normAutofit/>
          </a:bodyPr>
          <a:lstStyle/>
          <a:p>
            <a:pPr algn="just"/>
            <a:r>
              <a:rPr lang="en-US" dirty="0" smtClean="0"/>
              <a:t>The essence of all sliding window protocols is that at any instant of time, the sender maintains a set of sequence numbers corresponding to frames it is permitted to send. </a:t>
            </a:r>
          </a:p>
          <a:p>
            <a:pPr algn="just"/>
            <a:r>
              <a:rPr lang="en-US" dirty="0" smtClean="0"/>
              <a:t>These frames are said to fall within the sending window. </a:t>
            </a:r>
          </a:p>
          <a:p>
            <a:pPr algn="just"/>
            <a:r>
              <a:rPr lang="en-US" dirty="0" smtClean="0"/>
              <a:t>Similarly, the receiver also maintains a receiving window corresponding to the set of frames it is permitted to accept. </a:t>
            </a:r>
          </a:p>
          <a:p>
            <a:pPr algn="just"/>
            <a:r>
              <a:rPr lang="en-US" dirty="0" smtClean="0"/>
              <a:t>The sender's window and the receiver's window need not have the same lower and upper limits or even have the same size. </a:t>
            </a:r>
          </a:p>
          <a:p>
            <a:pPr algn="just"/>
            <a:r>
              <a:rPr lang="en-US" dirty="0" smtClean="0"/>
              <a:t>In some protocols they are fixed in size, but in others they can grow or shrink over the course of time as frames are sent and received.</a:t>
            </a:r>
          </a:p>
          <a:p>
            <a:r>
              <a:rPr lang="en-US" dirty="0" smtClean="0"/>
              <a:t>Types of Sliding Window Protocol</a:t>
            </a:r>
          </a:p>
          <a:p>
            <a:pPr marL="788670" lvl="1" indent="-514350">
              <a:buFont typeface="+mj-lt"/>
              <a:buAutoNum type="arabicPeriod"/>
            </a:pPr>
            <a:r>
              <a:rPr lang="en-US" dirty="0" smtClean="0"/>
              <a:t>Go-Back-N ARQ</a:t>
            </a:r>
          </a:p>
          <a:p>
            <a:pPr marL="788670" lvl="1" indent="-514350">
              <a:buFont typeface="+mj-lt"/>
              <a:buAutoNum type="arabicPeriod"/>
            </a:pPr>
            <a:r>
              <a:rPr lang="en-US" dirty="0" smtClean="0"/>
              <a:t>Selective Repeat ARQ</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5943600"/>
          </a:xfrm>
        </p:spPr>
        <p:txBody>
          <a:bodyPr>
            <a:normAutofit/>
          </a:bodyPr>
          <a:lstStyle/>
          <a:p>
            <a:pPr algn="just">
              <a:buNone/>
            </a:pPr>
            <a:r>
              <a:rPr lang="en-US" sz="3200" b="1" dirty="0" smtClean="0">
                <a:solidFill>
                  <a:srgbClr val="FF0000"/>
                </a:solidFill>
              </a:rPr>
              <a:t>Go – Back – N ARQ</a:t>
            </a:r>
          </a:p>
          <a:p>
            <a:pPr algn="just"/>
            <a:r>
              <a:rPr lang="en-US" sz="2800" dirty="0" smtClean="0"/>
              <a:t>Go – Back – N ARQ(Automatic Repeat </a:t>
            </a:r>
            <a:r>
              <a:rPr lang="en-US" sz="2800" dirty="0" err="1" smtClean="0"/>
              <a:t>ReQuest</a:t>
            </a:r>
            <a:r>
              <a:rPr lang="en-US" sz="2800" dirty="0" smtClean="0"/>
              <a:t>. ) provides for sending multiple frames before receiving the acknowledgement for the first frame.</a:t>
            </a:r>
          </a:p>
          <a:p>
            <a:pPr algn="just"/>
            <a:r>
              <a:rPr lang="en-US" sz="2800" dirty="0" smtClean="0"/>
              <a:t>It uses the concept of sliding window, and so is also called sliding window protocol. </a:t>
            </a:r>
          </a:p>
          <a:p>
            <a:pPr algn="just"/>
            <a:r>
              <a:rPr lang="en-US" sz="2800" dirty="0" smtClean="0"/>
              <a:t>The frames are sequentially numbered and a finite number of frames are sent. </a:t>
            </a:r>
          </a:p>
          <a:p>
            <a:pPr algn="just"/>
            <a:r>
              <a:rPr lang="en-US" sz="2800" dirty="0" smtClean="0"/>
              <a:t>If the acknowledgement of a frame is not received within the time period, all frames starting from that frame are retransmitted.</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srcRect/>
          <a:stretch>
            <a:fillRect/>
          </a:stretch>
        </p:blipFill>
        <p:spPr bwMode="auto">
          <a:xfrm>
            <a:off x="609600" y="381000"/>
            <a:ext cx="8077199" cy="601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553200"/>
          </a:xfrm>
        </p:spPr>
        <p:txBody>
          <a:bodyPr>
            <a:normAutofit fontScale="92500" lnSpcReduction="10000"/>
          </a:bodyPr>
          <a:lstStyle/>
          <a:p>
            <a:pPr>
              <a:buNone/>
            </a:pPr>
            <a:r>
              <a:rPr lang="en-US" sz="3000" b="1" dirty="0" smtClean="0">
                <a:solidFill>
                  <a:srgbClr val="FF0000"/>
                </a:solidFill>
              </a:rPr>
              <a:t>Selective Repeat ARQ</a:t>
            </a:r>
          </a:p>
          <a:p>
            <a:pPr algn="just"/>
            <a:r>
              <a:rPr lang="en-US" dirty="0" smtClean="0"/>
              <a:t>Selective Repeat ARQ is also known as the Selective Repeat Automatic Repeat Request. </a:t>
            </a:r>
          </a:p>
          <a:p>
            <a:pPr algn="just"/>
            <a:r>
              <a:rPr lang="en-US" dirty="0" smtClean="0"/>
              <a:t>It is a data link layer protocol that uses a sliding window method. </a:t>
            </a:r>
          </a:p>
          <a:p>
            <a:pPr algn="just"/>
            <a:r>
              <a:rPr lang="en-US" dirty="0" smtClean="0"/>
              <a:t>The Go-back-N ARQ protocol works well if it has fewer errors. </a:t>
            </a:r>
          </a:p>
          <a:p>
            <a:pPr algn="just"/>
            <a:r>
              <a:rPr lang="en-US" dirty="0" smtClean="0"/>
              <a:t>But if there is a lot of error in the frame, lots of bandwidth loss in sending the frames again. </a:t>
            </a:r>
          </a:p>
          <a:p>
            <a:pPr algn="just"/>
            <a:r>
              <a:rPr lang="en-US" dirty="0" smtClean="0"/>
              <a:t>So, we use the Selective Repeat ARQ protocol. In this protocol, the size of the sender window is always equal to the size of the receiver window. </a:t>
            </a:r>
          </a:p>
          <a:p>
            <a:pPr algn="just"/>
            <a:r>
              <a:rPr lang="en-US" dirty="0" smtClean="0"/>
              <a:t>The size of the sliding window is always greater than 1.</a:t>
            </a:r>
          </a:p>
          <a:p>
            <a:pPr algn="just"/>
            <a:r>
              <a:rPr lang="en-US" dirty="0" smtClean="0"/>
              <a:t>If the receiver receives a corrupt frame, it does not directly discard it. It sends a negative acknowledgment to the sender. </a:t>
            </a:r>
          </a:p>
          <a:p>
            <a:pPr algn="just"/>
            <a:r>
              <a:rPr lang="en-US" dirty="0" smtClean="0"/>
              <a:t>The sender sends that frame again as soon as on the receiving negative acknowledgment. </a:t>
            </a:r>
          </a:p>
          <a:p>
            <a:pPr algn="just"/>
            <a:r>
              <a:rPr lang="en-US" dirty="0" smtClean="0"/>
              <a:t>There is no waiting for any time-out to send that frame.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295400" y="381000"/>
            <a:ext cx="6477000" cy="3733800"/>
          </a:xfrm>
          <a:prstGeom prst="rect">
            <a:avLst/>
          </a:prstGeom>
          <a:noFill/>
          <a:ln w="9525">
            <a:noFill/>
            <a:miter lim="800000"/>
            <a:headEnd/>
            <a:tailEnd/>
          </a:ln>
        </p:spPr>
      </p:pic>
      <p:sp>
        <p:nvSpPr>
          <p:cNvPr id="16385" name="Rectangle 1"/>
          <p:cNvSpPr>
            <a:spLocks noChangeArrowheads="1"/>
          </p:cNvSpPr>
          <p:nvPr/>
        </p:nvSpPr>
        <p:spPr bwMode="auto">
          <a:xfrm>
            <a:off x="381000" y="4572000"/>
            <a:ext cx="84582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data link layer can be designed to offer various services. The actual services offered can vary from system to system. Three reasonable possibilities that are commonly provided are</a:t>
            </a:r>
          </a:p>
          <a:p>
            <a:pPr marL="457200" lvl="0" indent="-457200" algn="just" fontAlgn="base">
              <a:spcBef>
                <a:spcPct val="0"/>
              </a:spcBef>
              <a:spcAft>
                <a:spcPct val="0"/>
              </a:spcAft>
              <a:buFont typeface="+mj-lt"/>
              <a:buAutoNum type="arabicPeriod"/>
            </a:pPr>
            <a:r>
              <a:rPr lang="en-US" sz="2000" b="1" dirty="0" smtClean="0"/>
              <a:t>Unacknowledged connectionless service</a:t>
            </a:r>
          </a:p>
          <a:p>
            <a:pPr marL="457200" lvl="0" indent="-457200" algn="just" fontAlgn="base">
              <a:spcBef>
                <a:spcPct val="0"/>
              </a:spcBef>
              <a:spcAft>
                <a:spcPct val="0"/>
              </a:spcAft>
              <a:buFont typeface="+mj-lt"/>
              <a:buAutoNum type="arabicPeriod"/>
            </a:pPr>
            <a:r>
              <a:rPr lang="en-US" sz="2000" b="1" dirty="0" smtClean="0"/>
              <a:t>Acknowledged connectionless service</a:t>
            </a:r>
          </a:p>
          <a:p>
            <a:pPr marL="457200" lvl="0" indent="-457200" algn="just" fontAlgn="base">
              <a:spcBef>
                <a:spcPct val="0"/>
              </a:spcBef>
              <a:spcAft>
                <a:spcPct val="0"/>
              </a:spcAft>
              <a:buFont typeface="+mj-lt"/>
              <a:buAutoNum type="arabicPeriod"/>
            </a:pPr>
            <a:r>
              <a:rPr lang="en-US" sz="2000" b="1" dirty="0" smtClean="0"/>
              <a:t>Acknowledged connection-oriented service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a:stretch>
            <a:fillRect/>
          </a:stretch>
        </p:blipFill>
        <p:spPr bwMode="auto">
          <a:xfrm>
            <a:off x="533400" y="533400"/>
            <a:ext cx="8061391"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85800"/>
          </a:xfrm>
        </p:spPr>
        <p:txBody>
          <a:bodyPr>
            <a:normAutofit fontScale="90000"/>
          </a:bodyPr>
          <a:lstStyle/>
          <a:p>
            <a:r>
              <a:rPr lang="en-US" b="1" dirty="0" smtClean="0"/>
              <a:t>The Medium Access Control </a:t>
            </a:r>
            <a:r>
              <a:rPr lang="en-US" b="1" dirty="0" err="1" smtClean="0"/>
              <a:t>Sublayer</a:t>
            </a:r>
            <a:endParaRPr lang="en-US" dirty="0"/>
          </a:p>
        </p:txBody>
      </p:sp>
      <p:sp>
        <p:nvSpPr>
          <p:cNvPr id="3" name="Content Placeholder 2"/>
          <p:cNvSpPr>
            <a:spLocks noGrp="1"/>
          </p:cNvSpPr>
          <p:nvPr>
            <p:ph sz="quarter" idx="1"/>
          </p:nvPr>
        </p:nvSpPr>
        <p:spPr>
          <a:xfrm>
            <a:off x="304800" y="1295400"/>
            <a:ext cx="8534400" cy="5257800"/>
          </a:xfrm>
        </p:spPr>
        <p:txBody>
          <a:bodyPr>
            <a:normAutofit lnSpcReduction="10000"/>
          </a:bodyPr>
          <a:lstStyle/>
          <a:p>
            <a:pPr algn="just"/>
            <a:r>
              <a:rPr lang="en-US" dirty="0" smtClean="0"/>
              <a:t>Networks can be divided into two categories: those using point-to- point connections and those using broadcast channels. </a:t>
            </a:r>
          </a:p>
          <a:p>
            <a:pPr algn="just"/>
            <a:r>
              <a:rPr lang="en-US" dirty="0" smtClean="0"/>
              <a:t>In any broadcast network, the key issue is how to determine who gets to use the channel? when there is competition for it?. </a:t>
            </a:r>
          </a:p>
          <a:p>
            <a:pPr algn="just"/>
            <a:r>
              <a:rPr lang="en-US" dirty="0" smtClean="0"/>
              <a:t>When only a single channel is available, determining who should go next is much harder. </a:t>
            </a:r>
          </a:p>
          <a:p>
            <a:pPr algn="just"/>
            <a:r>
              <a:rPr lang="en-US" dirty="0" smtClean="0"/>
              <a:t>In the literature, broadcast channels are sometimes referred to as </a:t>
            </a:r>
            <a:r>
              <a:rPr lang="en-US" b="1" dirty="0" smtClean="0"/>
              <a:t>multi access channels </a:t>
            </a:r>
            <a:r>
              <a:rPr lang="en-US" dirty="0" smtClean="0"/>
              <a:t>or </a:t>
            </a:r>
            <a:r>
              <a:rPr lang="en-US" b="1" dirty="0" smtClean="0"/>
              <a:t>random access channels</a:t>
            </a:r>
            <a:r>
              <a:rPr lang="en-US" dirty="0" smtClean="0"/>
              <a:t>.</a:t>
            </a:r>
          </a:p>
          <a:p>
            <a:pPr algn="just"/>
            <a:r>
              <a:rPr lang="en-US" dirty="0" smtClean="0"/>
              <a:t>The protocols used to determine who goes next on a multi access channel belong to a </a:t>
            </a:r>
            <a:r>
              <a:rPr lang="en-US" dirty="0" err="1" smtClean="0"/>
              <a:t>sublayer</a:t>
            </a:r>
            <a:r>
              <a:rPr lang="en-US" dirty="0" smtClean="0"/>
              <a:t> of the data link layer called the </a:t>
            </a:r>
            <a:r>
              <a:rPr lang="en-US" b="1" dirty="0" smtClean="0"/>
              <a:t>MAC </a:t>
            </a:r>
            <a:r>
              <a:rPr lang="en-US" dirty="0" smtClean="0"/>
              <a:t>(</a:t>
            </a:r>
            <a:r>
              <a:rPr lang="en-US" b="1" dirty="0" smtClean="0"/>
              <a:t>Medium Access Control</a:t>
            </a:r>
            <a:r>
              <a:rPr lang="en-US" dirty="0" smtClean="0"/>
              <a:t>) </a:t>
            </a:r>
            <a:r>
              <a:rPr lang="en-US" dirty="0" err="1" smtClean="0"/>
              <a:t>sublayer</a:t>
            </a:r>
            <a:r>
              <a:rPr lang="en-US" dirty="0" smtClean="0"/>
              <a:t>. </a:t>
            </a:r>
          </a:p>
          <a:p>
            <a:pPr algn="just"/>
            <a:r>
              <a:rPr lang="en-US" dirty="0" smtClean="0"/>
              <a:t>Technically, the MAC </a:t>
            </a:r>
            <a:r>
              <a:rPr lang="en-US" dirty="0" err="1" smtClean="0"/>
              <a:t>sublayer</a:t>
            </a:r>
            <a:r>
              <a:rPr lang="en-US" dirty="0" smtClean="0"/>
              <a:t> is the bottom part of the data link layer</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Grp="1" noChangeAspect="1" noChangeArrowheads="1"/>
          </p:cNvPicPr>
          <p:nvPr>
            <p:ph sz="quarter" idx="1"/>
          </p:nvPr>
        </p:nvPicPr>
        <p:blipFill>
          <a:blip r:embed="rId2"/>
          <a:srcRect/>
          <a:stretch>
            <a:fillRect/>
          </a:stretch>
        </p:blipFill>
        <p:spPr bwMode="auto">
          <a:xfrm>
            <a:off x="457200" y="990600"/>
            <a:ext cx="8229600" cy="4713398"/>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458200" cy="6400800"/>
          </a:xfrm>
        </p:spPr>
        <p:txBody>
          <a:bodyPr>
            <a:normAutofit fontScale="92500" lnSpcReduction="20000"/>
          </a:bodyPr>
          <a:lstStyle/>
          <a:p>
            <a:pPr lvl="0" algn="ctr">
              <a:buNone/>
            </a:pPr>
            <a:r>
              <a:rPr lang="en-US" sz="3300" b="1" dirty="0" smtClean="0"/>
              <a:t>Multiple Access Protocols</a:t>
            </a:r>
            <a:endParaRPr lang="en-US" sz="3300" dirty="0" smtClean="0"/>
          </a:p>
          <a:p>
            <a:pPr>
              <a:buNone/>
            </a:pPr>
            <a:r>
              <a:rPr lang="en-US" b="1" dirty="0" smtClean="0"/>
              <a:t>1.1 ALOHA</a:t>
            </a:r>
            <a:endParaRPr lang="en-US" dirty="0" smtClean="0"/>
          </a:p>
          <a:p>
            <a:pPr algn="just"/>
            <a:r>
              <a:rPr lang="en-US" dirty="0" smtClean="0"/>
              <a:t>In the 1970s, Norman Abramson and his colleagues at the University of Hawaii devised a new and elegant method to solve the channel allocation problem. </a:t>
            </a:r>
          </a:p>
          <a:p>
            <a:pPr algn="just"/>
            <a:r>
              <a:rPr lang="en-US" dirty="0" smtClean="0"/>
              <a:t>ALOHA system, used ground-based radio broadcasting, the basic idea is applicable to any system in which uncoordinated users are competing for the use of a single shared channel. </a:t>
            </a:r>
          </a:p>
          <a:p>
            <a:pPr algn="just"/>
            <a:r>
              <a:rPr lang="en-US" dirty="0" smtClean="0"/>
              <a:t>There are two versions of ALOHA here: pure and slotted. </a:t>
            </a:r>
          </a:p>
          <a:p>
            <a:pPr algn="just">
              <a:buNone/>
            </a:pPr>
            <a:r>
              <a:rPr lang="en-US" b="1" i="1" dirty="0" smtClean="0"/>
              <a:t>1.1.1Pure ALOHA</a:t>
            </a:r>
            <a:endParaRPr lang="en-US" dirty="0" smtClean="0"/>
          </a:p>
          <a:p>
            <a:pPr algn="just"/>
            <a:r>
              <a:rPr lang="en-US" dirty="0" smtClean="0"/>
              <a:t>The basic idea of an ALOHA system is simple: let users transmit whenever they have data to be sent. </a:t>
            </a:r>
          </a:p>
          <a:p>
            <a:pPr algn="just"/>
            <a:r>
              <a:rPr lang="en-US" dirty="0" smtClean="0"/>
              <a:t>There will be collisions, of course, and the colliding frames will be damaged. </a:t>
            </a:r>
          </a:p>
          <a:p>
            <a:pPr algn="just"/>
            <a:r>
              <a:rPr lang="en-US" dirty="0" smtClean="0"/>
              <a:t>With a LAN, the feedback is immediate; with a satellite, there is a delay of 270 </a:t>
            </a:r>
            <a:r>
              <a:rPr lang="en-US" dirty="0" err="1" smtClean="0"/>
              <a:t>msec</a:t>
            </a:r>
            <a:r>
              <a:rPr lang="en-US" dirty="0" smtClean="0"/>
              <a:t> before the sender knows if the transmission was successful. </a:t>
            </a:r>
          </a:p>
          <a:p>
            <a:pPr algn="just"/>
            <a:r>
              <a:rPr lang="en-US" dirty="0" smtClean="0"/>
              <a:t>If the frame was destroyed, the sender just waits a random amount of time and sends it again. </a:t>
            </a:r>
          </a:p>
          <a:p>
            <a:pPr algn="just">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10600" cy="6096000"/>
          </a:xfrm>
        </p:spPr>
        <p:txBody>
          <a:bodyPr/>
          <a:lstStyle/>
          <a:p>
            <a:pPr algn="just"/>
            <a:r>
              <a:rPr lang="en-US" dirty="0" smtClean="0"/>
              <a:t>The waiting time must be random or the same frames will collide over and over, in lockstep. </a:t>
            </a:r>
          </a:p>
          <a:p>
            <a:pPr algn="just"/>
            <a:r>
              <a:rPr lang="en-US" dirty="0" smtClean="0"/>
              <a:t>Systems in which multiple users share a common channel in a way that can lead to conflicts are widely known as </a:t>
            </a:r>
            <a:r>
              <a:rPr lang="en-US" b="1" dirty="0" smtClean="0"/>
              <a:t>contention </a:t>
            </a:r>
            <a:r>
              <a:rPr lang="en-US" dirty="0" smtClean="0"/>
              <a:t>systems. </a:t>
            </a:r>
          </a:p>
          <a:p>
            <a:pPr algn="just"/>
            <a:r>
              <a:rPr lang="en-US" dirty="0" smtClean="0"/>
              <a:t>All frames are with the  same length because the throughput of ALOHA systems is maximized by having a uniform frame size rather than by allowing variable length frames.</a:t>
            </a:r>
          </a:p>
          <a:p>
            <a:pPr algn="just"/>
            <a:r>
              <a:rPr lang="en-US" dirty="0" smtClean="0"/>
              <a:t>Whenever two frames try to occupy the channel at the same time, there will be a collision and both will be garbled. </a:t>
            </a:r>
          </a:p>
          <a:p>
            <a:pPr algn="just"/>
            <a:r>
              <a:rPr lang="en-US" dirty="0" smtClean="0"/>
              <a:t>If the first bit of a new frame overlaps with just the last bit of a frame almost finished, both frames will be totally destroyed and both will have to be retransmitted later. </a:t>
            </a:r>
          </a:p>
          <a:p>
            <a:pPr algn="just"/>
            <a:r>
              <a:rPr lang="en-US" dirty="0" smtClean="0"/>
              <a:t>The checksum cannot (and should not) distinguish between a total loss and a near miss.  </a:t>
            </a:r>
          </a:p>
          <a:p>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458200" cy="6553200"/>
          </a:xfrm>
        </p:spPr>
        <p:txBody>
          <a:bodyPr>
            <a:normAutofit fontScale="92500" lnSpcReduction="10000"/>
          </a:bodyPr>
          <a:lstStyle/>
          <a:p>
            <a:pPr>
              <a:buNone/>
            </a:pPr>
            <a:r>
              <a:rPr lang="en-US" sz="3000" b="1" dirty="0" smtClean="0"/>
              <a:t>What is the efficiency of an ALOHA channel</a:t>
            </a:r>
            <a:r>
              <a:rPr lang="en-US" b="1" dirty="0" smtClean="0"/>
              <a:t>?</a:t>
            </a:r>
            <a:endParaRPr lang="en-US" dirty="0" smtClean="0"/>
          </a:p>
          <a:p>
            <a:pPr algn="just"/>
            <a:r>
              <a:rPr lang="en-US" dirty="0" smtClean="0"/>
              <a:t>Let the ''frame time'' denote the amount of time needed to transmit the standard, fixed-length Frame At high load there will be many collisions</a:t>
            </a:r>
            <a:r>
              <a:rPr lang="en-US" i="1" dirty="0" smtClean="0"/>
              <a:t>. </a:t>
            </a:r>
          </a:p>
          <a:p>
            <a:pPr algn="just"/>
            <a:r>
              <a:rPr lang="en-US" dirty="0" smtClean="0"/>
              <a:t>Under all loads, the throughput, </a:t>
            </a:r>
            <a:r>
              <a:rPr lang="en-US" i="1" dirty="0" smtClean="0"/>
              <a:t>S</a:t>
            </a:r>
            <a:r>
              <a:rPr lang="en-US" dirty="0" smtClean="0"/>
              <a:t>, is just the offered load, </a:t>
            </a:r>
            <a:r>
              <a:rPr lang="en-US" i="1" dirty="0" smtClean="0"/>
              <a:t>G</a:t>
            </a:r>
            <a:r>
              <a:rPr lang="en-US" dirty="0" smtClean="0"/>
              <a:t>, times the probability, </a:t>
            </a:r>
            <a:r>
              <a:rPr lang="en-US" i="1" dirty="0" smtClean="0"/>
              <a:t>P</a:t>
            </a:r>
            <a:r>
              <a:rPr lang="en-US" dirty="0" smtClean="0"/>
              <a:t>0, of a transmission succeeding—that is, </a:t>
            </a:r>
            <a:r>
              <a:rPr lang="en-US" i="1" dirty="0" smtClean="0"/>
              <a:t>S </a:t>
            </a:r>
            <a:r>
              <a:rPr lang="en-US" dirty="0" smtClean="0"/>
              <a:t>= </a:t>
            </a:r>
            <a:r>
              <a:rPr lang="en-US" i="1" dirty="0" smtClean="0"/>
              <a:t>GP</a:t>
            </a:r>
            <a:r>
              <a:rPr lang="en-US" dirty="0" smtClean="0"/>
              <a:t>0, where </a:t>
            </a:r>
            <a:r>
              <a:rPr lang="en-US" i="1" dirty="0" smtClean="0"/>
              <a:t>P</a:t>
            </a:r>
            <a:r>
              <a:rPr lang="en-US" dirty="0" smtClean="0"/>
              <a:t>0 is the probability that a frame does not suffer a collision. </a:t>
            </a:r>
          </a:p>
          <a:p>
            <a:pPr algn="just"/>
            <a:r>
              <a:rPr lang="en-US" dirty="0" smtClean="0"/>
              <a:t>A frame will not suffer a collision if no other frames are sent within one frame time of its start, as shown in following figure. </a:t>
            </a:r>
          </a:p>
          <a:p>
            <a:pPr algn="just"/>
            <a:r>
              <a:rPr lang="en-US" dirty="0" smtClean="0"/>
              <a:t>Under what conditions will the shaded frame arrive undamaged? Let </a:t>
            </a:r>
            <a:r>
              <a:rPr lang="en-US" i="1" dirty="0" smtClean="0"/>
              <a:t>t </a:t>
            </a:r>
            <a:r>
              <a:rPr lang="en-US" dirty="0" smtClean="0"/>
              <a:t>be the time required to send a frame. </a:t>
            </a:r>
          </a:p>
          <a:p>
            <a:pPr algn="just"/>
            <a:r>
              <a:rPr lang="en-US" dirty="0" smtClean="0"/>
              <a:t>If any other user has generated a frame between time </a:t>
            </a:r>
            <a:r>
              <a:rPr lang="en-US" i="1" dirty="0" smtClean="0"/>
              <a:t>t</a:t>
            </a:r>
            <a:r>
              <a:rPr lang="en-US" dirty="0" smtClean="0"/>
              <a:t>0 and </a:t>
            </a:r>
            <a:r>
              <a:rPr lang="en-US" i="1" dirty="0" smtClean="0"/>
              <a:t>t</a:t>
            </a:r>
            <a:r>
              <a:rPr lang="en-US" dirty="0" smtClean="0"/>
              <a:t>0 + </a:t>
            </a:r>
            <a:r>
              <a:rPr lang="en-US" i="1" dirty="0" smtClean="0"/>
              <a:t>t</a:t>
            </a:r>
            <a:r>
              <a:rPr lang="en-US" dirty="0" smtClean="0"/>
              <a:t>, the end of that frame will collide with the beginning of the shaded one. </a:t>
            </a:r>
          </a:p>
          <a:p>
            <a:pPr algn="just"/>
            <a:r>
              <a:rPr lang="en-US" dirty="0" smtClean="0"/>
              <a:t>In pure ALOHA a station does not listen to the channel before transmitting, it has no way of knowing that another frame was already underway. </a:t>
            </a:r>
          </a:p>
          <a:p>
            <a:pPr algn="just"/>
            <a:r>
              <a:rPr lang="en-US" dirty="0" smtClean="0"/>
              <a:t>Similarly, any other frame started between </a:t>
            </a:r>
            <a:r>
              <a:rPr lang="en-US" i="1" dirty="0" smtClean="0"/>
              <a:t>t</a:t>
            </a:r>
            <a:r>
              <a:rPr lang="en-US" dirty="0" smtClean="0"/>
              <a:t>0 + </a:t>
            </a:r>
            <a:r>
              <a:rPr lang="en-US" i="1" dirty="0" smtClean="0"/>
              <a:t>t </a:t>
            </a:r>
            <a:r>
              <a:rPr lang="en-US" dirty="0" smtClean="0"/>
              <a:t>and </a:t>
            </a:r>
            <a:r>
              <a:rPr lang="en-US" i="1" dirty="0" smtClean="0"/>
              <a:t>t</a:t>
            </a:r>
            <a:r>
              <a:rPr lang="en-US" dirty="0" smtClean="0"/>
              <a:t>0 + 2</a:t>
            </a:r>
            <a:r>
              <a:rPr lang="en-US" i="1" dirty="0" smtClean="0"/>
              <a:t>t </a:t>
            </a:r>
            <a:r>
              <a:rPr lang="en-US" dirty="0" smtClean="0"/>
              <a:t>will bump into the end of the shaded frame.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143000" y="1371600"/>
            <a:ext cx="6858000" cy="4876800"/>
          </a:xfrm>
          <a:prstGeom prst="rect">
            <a:avLst/>
          </a:prstGeom>
          <a:noFill/>
          <a:ln w="9525">
            <a:noFill/>
            <a:miter lim="800000"/>
            <a:headEnd/>
            <a:tailEnd/>
          </a:ln>
        </p:spPr>
      </p:pic>
      <p:sp>
        <p:nvSpPr>
          <p:cNvPr id="5" name="Rectangle 4"/>
          <p:cNvSpPr/>
          <p:nvPr/>
        </p:nvSpPr>
        <p:spPr>
          <a:xfrm>
            <a:off x="1371600" y="533400"/>
            <a:ext cx="5867400" cy="461665"/>
          </a:xfrm>
          <a:prstGeom prst="rect">
            <a:avLst/>
          </a:prstGeom>
        </p:spPr>
        <p:txBody>
          <a:bodyPr wrap="square">
            <a:spAutoFit/>
          </a:bodyPr>
          <a:lstStyle/>
          <a:p>
            <a:r>
              <a:rPr lang="en-US" sz="2400" b="1" i="1" dirty="0" smtClean="0"/>
              <a:t>Vulnerable period for the shaded frame</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srcRect/>
          <a:stretch>
            <a:fillRect/>
          </a:stretch>
        </p:blipFill>
        <p:spPr bwMode="auto">
          <a:xfrm>
            <a:off x="685800" y="609600"/>
            <a:ext cx="8001000" cy="5334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8153400" cy="5334000"/>
          </a:xfrm>
        </p:spPr>
        <p:txBody>
          <a:bodyPr/>
          <a:lstStyle/>
          <a:p>
            <a:pPr algn="just"/>
            <a:r>
              <a:rPr lang="en-US" dirty="0" smtClean="0"/>
              <a:t>So the probability of zero frames is just </a:t>
            </a:r>
            <a:r>
              <a:rPr lang="en-US" i="1" dirty="0" smtClean="0"/>
              <a:t>e</a:t>
            </a:r>
            <a:r>
              <a:rPr lang="en-US" dirty="0" smtClean="0"/>
              <a:t>-</a:t>
            </a:r>
            <a:r>
              <a:rPr lang="en-US" i="1" dirty="0" smtClean="0"/>
              <a:t>G. </a:t>
            </a:r>
            <a:r>
              <a:rPr lang="en-US" dirty="0" smtClean="0"/>
              <a:t>In an interval two frame times long, the mean number of frames generated is 2</a:t>
            </a:r>
            <a:r>
              <a:rPr lang="en-US" i="1" dirty="0" smtClean="0"/>
              <a:t>G. </a:t>
            </a:r>
          </a:p>
          <a:p>
            <a:pPr algn="just"/>
            <a:r>
              <a:rPr lang="en-US" dirty="0" smtClean="0"/>
              <a:t>The probability of no other traffic being initiated during the entire vulnerable period is thus given by </a:t>
            </a:r>
            <a:r>
              <a:rPr lang="en-US" i="1" dirty="0" smtClean="0"/>
              <a:t>P</a:t>
            </a:r>
            <a:r>
              <a:rPr lang="en-US" dirty="0" smtClean="0"/>
              <a:t>0 = </a:t>
            </a:r>
            <a:r>
              <a:rPr lang="en-US" i="1" dirty="0" smtClean="0"/>
              <a:t>e </a:t>
            </a:r>
            <a:r>
              <a:rPr lang="en-US" dirty="0" smtClean="0"/>
              <a:t>-2</a:t>
            </a:r>
            <a:r>
              <a:rPr lang="en-US" i="1" dirty="0" smtClean="0"/>
              <a:t>G. </a:t>
            </a:r>
            <a:r>
              <a:rPr lang="en-US" dirty="0" smtClean="0"/>
              <a:t>Using </a:t>
            </a:r>
            <a:r>
              <a:rPr lang="en-US" i="1" dirty="0" smtClean="0"/>
              <a:t>S </a:t>
            </a:r>
            <a:r>
              <a:rPr lang="en-US" dirty="0" smtClean="0"/>
              <a:t>= </a:t>
            </a:r>
            <a:r>
              <a:rPr lang="en-US" i="1" dirty="0" smtClean="0"/>
              <a:t>GP</a:t>
            </a:r>
            <a:r>
              <a:rPr lang="en-US" dirty="0" smtClean="0"/>
              <a:t>0, we get                                  </a:t>
            </a:r>
          </a:p>
          <a:p>
            <a:pPr algn="just"/>
            <a:r>
              <a:rPr lang="en-US" dirty="0" smtClean="0"/>
              <a:t>The maximum throughput occurs at </a:t>
            </a:r>
            <a:r>
              <a:rPr lang="en-US" i="1" dirty="0" smtClean="0"/>
              <a:t>G </a:t>
            </a:r>
            <a:r>
              <a:rPr lang="en-US" dirty="0" smtClean="0"/>
              <a:t>= 0.5, with </a:t>
            </a:r>
            <a:r>
              <a:rPr lang="en-US" i="1" dirty="0" smtClean="0"/>
              <a:t>S </a:t>
            </a:r>
            <a:r>
              <a:rPr lang="en-US" dirty="0" smtClean="0"/>
              <a:t>= 1</a:t>
            </a:r>
            <a:r>
              <a:rPr lang="en-US" i="1" dirty="0" smtClean="0"/>
              <a:t>/</a:t>
            </a:r>
            <a:r>
              <a:rPr lang="en-US" dirty="0" smtClean="0"/>
              <a:t>2</a:t>
            </a:r>
            <a:r>
              <a:rPr lang="en-US" i="1" dirty="0" smtClean="0"/>
              <a:t>e</a:t>
            </a:r>
            <a:r>
              <a:rPr lang="en-US" dirty="0" smtClean="0"/>
              <a:t>, which is about 0.184. </a:t>
            </a:r>
          </a:p>
          <a:p>
            <a:pPr algn="just"/>
            <a:r>
              <a:rPr lang="en-US" dirty="0" smtClean="0"/>
              <a:t>In other words, the best we can hope for is a channel utilization of 18 percent.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lnSpcReduction="10000"/>
          </a:bodyPr>
          <a:lstStyle/>
          <a:p>
            <a:pPr algn="just">
              <a:buNone/>
            </a:pPr>
            <a:r>
              <a:rPr lang="en-US" sz="2800" b="1" i="1" dirty="0" smtClean="0"/>
              <a:t>1.1.2 Slotted ALOHA</a:t>
            </a:r>
            <a:endParaRPr lang="en-US" sz="2800" dirty="0" smtClean="0"/>
          </a:p>
          <a:p>
            <a:pPr algn="just"/>
            <a:r>
              <a:rPr lang="en-US" dirty="0" smtClean="0"/>
              <a:t>In 1972, Roberts published a method for doubling the capacity of an ALOHA system (Roberts, 1972). </a:t>
            </a:r>
          </a:p>
          <a:p>
            <a:pPr algn="just"/>
            <a:r>
              <a:rPr lang="en-US" dirty="0" smtClean="0"/>
              <a:t>His proposal was to divide time into discrete intervals, each interval corresponding to one frame. </a:t>
            </a:r>
          </a:p>
          <a:p>
            <a:pPr algn="just"/>
            <a:r>
              <a:rPr lang="en-US" dirty="0" smtClean="0"/>
              <a:t>This approach requires the users to agree on slot boundaries. </a:t>
            </a:r>
          </a:p>
          <a:p>
            <a:pPr algn="just"/>
            <a:r>
              <a:rPr lang="en-US" dirty="0" smtClean="0"/>
              <a:t>One way to achieve synchronization would be to have one special station emit a pip at the start of each interval, like a clock. </a:t>
            </a:r>
          </a:p>
          <a:p>
            <a:pPr algn="just"/>
            <a:r>
              <a:rPr lang="en-US" dirty="0" smtClean="0"/>
              <a:t>Since the vulnerable period is now halved, the probability of no other traffic during the same slot as our test frame is </a:t>
            </a:r>
            <a:r>
              <a:rPr lang="en-US" i="1" dirty="0" smtClean="0"/>
              <a:t>e</a:t>
            </a:r>
            <a:r>
              <a:rPr lang="en-US" dirty="0" smtClean="0"/>
              <a:t>-</a:t>
            </a:r>
            <a:r>
              <a:rPr lang="en-US" i="1" dirty="0" smtClean="0"/>
              <a:t>G </a:t>
            </a:r>
            <a:r>
              <a:rPr lang="en-US" dirty="0" smtClean="0"/>
              <a:t>which leads to</a:t>
            </a:r>
          </a:p>
          <a:p>
            <a:pPr algn="just"/>
            <a:r>
              <a:rPr lang="en-US" dirty="0" smtClean="0"/>
              <a:t>slotted ALOHA peaks at </a:t>
            </a:r>
            <a:r>
              <a:rPr lang="en-US" i="1" dirty="0" smtClean="0"/>
              <a:t>G </a:t>
            </a:r>
            <a:r>
              <a:rPr lang="en-US" dirty="0" smtClean="0"/>
              <a:t>= 1, with a throughput of </a:t>
            </a:r>
            <a:r>
              <a:rPr lang="en-US" i="1" dirty="0" smtClean="0"/>
              <a:t>S </a:t>
            </a:r>
            <a:r>
              <a:rPr lang="en-US" dirty="0" smtClean="0"/>
              <a:t>=1</a:t>
            </a:r>
            <a:r>
              <a:rPr lang="en-US" i="1" dirty="0" smtClean="0"/>
              <a:t>/e </a:t>
            </a:r>
            <a:r>
              <a:rPr lang="en-US" dirty="0" smtClean="0"/>
              <a:t>or about 0.368, twice that of pure ALOHA. </a:t>
            </a:r>
          </a:p>
          <a:p>
            <a:pPr algn="just"/>
            <a:r>
              <a:rPr lang="en-US" dirty="0" smtClean="0"/>
              <a:t>If the system is operating at </a:t>
            </a:r>
            <a:r>
              <a:rPr lang="en-US" i="1" dirty="0" smtClean="0"/>
              <a:t>G </a:t>
            </a:r>
            <a:r>
              <a:rPr lang="en-US" dirty="0" smtClean="0"/>
              <a:t>= 1, the probability of an empty slot is 0.368</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172200"/>
          </a:xfrm>
        </p:spPr>
        <p:txBody>
          <a:bodyPr/>
          <a:lstStyle/>
          <a:p>
            <a:pPr lvl="0">
              <a:buNone/>
            </a:pPr>
            <a:r>
              <a:rPr lang="en-US" b="1" dirty="0" smtClean="0"/>
              <a:t>1. Unacknowledged connectionless service</a:t>
            </a:r>
            <a:r>
              <a:rPr lang="en-US" dirty="0" smtClean="0"/>
              <a:t>: </a:t>
            </a:r>
          </a:p>
          <a:p>
            <a:pPr algn="just"/>
            <a:r>
              <a:rPr lang="en-US" dirty="0" smtClean="0"/>
              <a:t>Unacknowledged connectionless service consists of having the source machine send independent frames to the destination machine without having the destination machine acknowledge them. </a:t>
            </a:r>
          </a:p>
          <a:p>
            <a:pPr algn="just"/>
            <a:r>
              <a:rPr lang="en-US" dirty="0" smtClean="0"/>
              <a:t>No logical connection is established beforehand or released afterward. If a frame is lost due to noise on the line, no attempt is made to detect the loss or recover from it in the data link layer. </a:t>
            </a:r>
          </a:p>
          <a:p>
            <a:pPr algn="just"/>
            <a:r>
              <a:rPr lang="en-US" dirty="0" smtClean="0"/>
              <a:t>This class of service is appropriate when the error rate is very low so that recovery is left to higher layers. </a:t>
            </a:r>
          </a:p>
          <a:p>
            <a:pPr algn="just"/>
            <a:r>
              <a:rPr lang="en-US" dirty="0" smtClean="0"/>
              <a:t>It is also appropriate for real-time traffic, such as voice, in which late data are worse than bad data. </a:t>
            </a:r>
          </a:p>
          <a:p>
            <a:pPr algn="just"/>
            <a:r>
              <a:rPr lang="en-US" dirty="0" smtClean="0"/>
              <a:t>Most LANs use unacknowledged connectionless service in the data link layer.</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914400" y="1066800"/>
            <a:ext cx="7470152" cy="49530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762000" y="1219200"/>
            <a:ext cx="7086600" cy="43434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838200"/>
            <a:ext cx="8153400" cy="5181600"/>
          </a:xfrm>
        </p:spPr>
        <p:txBody>
          <a:bodyPr/>
          <a:lstStyle/>
          <a:p>
            <a:pPr algn="just"/>
            <a:r>
              <a:rPr lang="en-US" dirty="0" smtClean="0"/>
              <a:t>Slotted Aloha is important for a reason that may not be initially obvious. </a:t>
            </a:r>
          </a:p>
          <a:p>
            <a:pPr algn="just"/>
            <a:r>
              <a:rPr lang="en-US" dirty="0" smtClean="0"/>
              <a:t>It was devised in the 1970s, used in a few early experimental systems, then almost forgotten. </a:t>
            </a:r>
          </a:p>
          <a:p>
            <a:pPr algn="just"/>
            <a:r>
              <a:rPr lang="en-US" dirty="0" smtClean="0"/>
              <a:t>When Internet access over the cable was invented, all of a sudden there was a problem of how to allocate a shared channel among multiple competing users, and slotted Aloha was pulled out of the garbage can to save the day.</a:t>
            </a:r>
          </a:p>
          <a:p>
            <a:pPr>
              <a:buNone/>
            </a:pPr>
            <a:endParaRPr lang="en-US"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19800"/>
          </a:xfrm>
        </p:spPr>
        <p:txBody>
          <a:bodyPr/>
          <a:lstStyle/>
          <a:p>
            <a:pPr>
              <a:buNone/>
            </a:pPr>
            <a:r>
              <a:rPr lang="en-US" sz="2800" b="1" dirty="0" smtClean="0"/>
              <a:t>Carrier Sense Multiple Access Protocols(CSMA)</a:t>
            </a:r>
            <a:endParaRPr lang="en-US" sz="2800" dirty="0" smtClean="0"/>
          </a:p>
          <a:p>
            <a:pPr algn="just"/>
            <a:r>
              <a:rPr lang="en-US" dirty="0" smtClean="0"/>
              <a:t>With slotted ALOHA the best channel utilization that can be achieved is 1</a:t>
            </a:r>
            <a:r>
              <a:rPr lang="en-US" i="1" dirty="0" smtClean="0"/>
              <a:t>/e. </a:t>
            </a:r>
          </a:p>
          <a:p>
            <a:pPr algn="just"/>
            <a:r>
              <a:rPr lang="en-US" dirty="0" smtClean="0"/>
              <a:t>This is hardly surprising, since with stations transmitting at will, without paying attention to what the other stations are doing. </a:t>
            </a:r>
          </a:p>
          <a:p>
            <a:pPr algn="just"/>
            <a:r>
              <a:rPr lang="en-US" dirty="0" smtClean="0"/>
              <a:t>In local area networks, it is possible for stations to detect what other stations are doing, and adapt their behavior accordingly. </a:t>
            </a:r>
          </a:p>
          <a:p>
            <a:pPr algn="just"/>
            <a:r>
              <a:rPr lang="en-US" dirty="0" smtClean="0"/>
              <a:t>These networks can achieve a much better utilization than 1</a:t>
            </a:r>
            <a:r>
              <a:rPr lang="en-US" i="1" dirty="0" smtClean="0"/>
              <a:t>/e.</a:t>
            </a:r>
            <a:r>
              <a:rPr lang="en-US" dirty="0" smtClean="0"/>
              <a:t> </a:t>
            </a:r>
          </a:p>
          <a:p>
            <a:pPr algn="just"/>
            <a:r>
              <a:rPr lang="en-US" dirty="0" smtClean="0"/>
              <a:t>Protocols in which stations listen for a carrier (i.e., a transmission) and act accordingly are called </a:t>
            </a:r>
            <a:r>
              <a:rPr lang="en-US" b="1" dirty="0" smtClean="0"/>
              <a:t>carrier sense protocols</a:t>
            </a:r>
            <a:r>
              <a:rPr lang="en-US" dirty="0" smtClean="0"/>
              <a:t>. </a:t>
            </a:r>
          </a:p>
          <a:p>
            <a:pPr algn="just"/>
            <a:r>
              <a:rPr lang="en-US" dirty="0" smtClean="0"/>
              <a:t>A number of them have been proposed.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248400"/>
          </a:xfrm>
        </p:spPr>
        <p:txBody>
          <a:bodyPr>
            <a:normAutofit/>
          </a:bodyPr>
          <a:lstStyle/>
          <a:p>
            <a:pPr>
              <a:buNone/>
            </a:pPr>
            <a:r>
              <a:rPr lang="en-US" sz="2800" b="1" i="1" dirty="0" smtClean="0"/>
              <a:t>1.2.1  Persistent and Non-Persistent CSMA</a:t>
            </a:r>
            <a:endParaRPr lang="en-US" sz="2800" dirty="0" smtClean="0"/>
          </a:p>
          <a:p>
            <a:pPr>
              <a:buNone/>
            </a:pPr>
            <a:r>
              <a:rPr lang="en-US" sz="2800" b="1" dirty="0" smtClean="0"/>
              <a:t>1-persistent CSMA:</a:t>
            </a:r>
            <a:endParaRPr lang="en-US" sz="2800" dirty="0" smtClean="0"/>
          </a:p>
          <a:p>
            <a:pPr algn="just"/>
            <a:r>
              <a:rPr lang="en-US" dirty="0" smtClean="0"/>
              <a:t>When a station has data to send, it first listens to the channel to see if anyone else is transmitting at that moment. </a:t>
            </a:r>
          </a:p>
          <a:p>
            <a:pPr algn="just"/>
            <a:r>
              <a:rPr lang="en-US" dirty="0" smtClean="0"/>
              <a:t>If the channel is busy, the station waits until it becomes idle. When the station detects an idle channel, it transmits a frame. </a:t>
            </a:r>
          </a:p>
          <a:p>
            <a:pPr algn="just"/>
            <a:r>
              <a:rPr lang="en-US" dirty="0" smtClean="0"/>
              <a:t>If a collision occurs, the station waits a random amount of time and starts all over again.</a:t>
            </a:r>
          </a:p>
          <a:p>
            <a:pPr algn="just"/>
            <a:r>
              <a:rPr lang="en-US" dirty="0" smtClean="0"/>
              <a:t> The protocol is called 1-persistent because the station transmits with a probability of 1 when it finds the channel idle.</a:t>
            </a:r>
          </a:p>
          <a:p>
            <a:pPr algn="just">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10600" cy="6172200"/>
          </a:xfrm>
        </p:spPr>
        <p:txBody>
          <a:bodyPr>
            <a:normAutofit lnSpcReduction="10000"/>
          </a:bodyPr>
          <a:lstStyle/>
          <a:p>
            <a:pPr algn="just"/>
            <a:r>
              <a:rPr lang="en-US" dirty="0" smtClean="0"/>
              <a:t>If the first station's signal has not yet reached the second one, the latter will sense an idle channel and will also begin sending, resulting in a collision.</a:t>
            </a:r>
          </a:p>
          <a:p>
            <a:pPr algn="just"/>
            <a:r>
              <a:rPr lang="en-US" dirty="0" smtClean="0"/>
              <a:t>The longer the propagation delay, the more important this effect becomes, and the worse the performance of the protocol.</a:t>
            </a:r>
          </a:p>
          <a:p>
            <a:pPr algn="just"/>
            <a:r>
              <a:rPr lang="en-US" dirty="0" smtClean="0"/>
              <a:t>Even if the propagation delay is zero, there will still be collisions. </a:t>
            </a:r>
          </a:p>
          <a:p>
            <a:pPr algn="just"/>
            <a:r>
              <a:rPr lang="en-US" dirty="0" smtClean="0"/>
              <a:t>If two stations become ready in the middle of a third station's transmission, both will wait politely until the transmission ends and then both will begin transmitting exactly simultaneously, resulting in a collision. </a:t>
            </a:r>
          </a:p>
          <a:p>
            <a:pPr algn="just"/>
            <a:r>
              <a:rPr lang="en-US" dirty="0" smtClean="0"/>
              <a:t>Even so, this protocol is far better than pure ALOHA because both stations have the decency to desist from interfering with the third station's frame. </a:t>
            </a:r>
          </a:p>
          <a:p>
            <a:pPr algn="just"/>
            <a:r>
              <a:rPr lang="en-US" dirty="0" smtClean="0"/>
              <a:t>Intuitively, this approach will lead to a higher performance than pure ALOHA. Exactly the same holds for slotted ALOHA.</a:t>
            </a:r>
          </a:p>
          <a:p>
            <a:pPr algn="just"/>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400800"/>
          </a:xfrm>
        </p:spPr>
        <p:txBody>
          <a:bodyPr>
            <a:normAutofit/>
          </a:bodyPr>
          <a:lstStyle/>
          <a:p>
            <a:pPr>
              <a:buNone/>
            </a:pPr>
            <a:r>
              <a:rPr lang="en-US" sz="2800" b="1" dirty="0" err="1" smtClean="0"/>
              <a:t>NonPersistent</a:t>
            </a:r>
            <a:r>
              <a:rPr lang="en-US" sz="2800" b="1" dirty="0" smtClean="0"/>
              <a:t> CSMA:</a:t>
            </a:r>
            <a:endParaRPr lang="en-US" sz="2800" dirty="0" smtClean="0"/>
          </a:p>
          <a:p>
            <a:pPr algn="just"/>
            <a:r>
              <a:rPr lang="en-US" dirty="0" smtClean="0"/>
              <a:t>In this protocol, before sending, a station senses the channel. If no one else is sending, the station begins doing so itself. </a:t>
            </a:r>
          </a:p>
          <a:p>
            <a:pPr algn="just"/>
            <a:r>
              <a:rPr lang="en-US" dirty="0" smtClean="0"/>
              <a:t>However, if the channel is already in use, the station does not continually sense it for the purpose of seizing it immediately upon detecting the end of the previous transmission. </a:t>
            </a:r>
          </a:p>
          <a:p>
            <a:pPr algn="just"/>
            <a:r>
              <a:rPr lang="en-US" dirty="0" smtClean="0"/>
              <a:t>Instead, it waits a random period of time and then repeats the algorithm. </a:t>
            </a:r>
          </a:p>
          <a:p>
            <a:pPr algn="just"/>
            <a:r>
              <a:rPr lang="en-US" dirty="0" smtClean="0"/>
              <a:t>Consequently, this algorithm leads to better channel utilization but longer delays than 1-persistent CSMA.</a:t>
            </a:r>
          </a:p>
          <a:p>
            <a:pPr algn="just">
              <a:buNone/>
            </a:pPr>
            <a:r>
              <a:rPr lang="en-US" sz="2800" b="1" dirty="0" smtClean="0"/>
              <a:t>p-persistent CSMA:</a:t>
            </a:r>
            <a:endParaRPr lang="en-US" sz="2800" dirty="0" smtClean="0"/>
          </a:p>
          <a:p>
            <a:pPr algn="just"/>
            <a:r>
              <a:rPr lang="en-US" dirty="0" smtClean="0"/>
              <a:t>It applies to slotted channels and works as follows. </a:t>
            </a:r>
          </a:p>
          <a:p>
            <a:pPr algn="just"/>
            <a:r>
              <a:rPr lang="en-US" dirty="0" smtClean="0"/>
              <a:t>When a station becomes ready to send, it senses the channel. If it is idle, it transmits with a probability </a:t>
            </a:r>
            <a:r>
              <a:rPr lang="en-US" i="1" dirty="0" smtClean="0"/>
              <a:t>p</a:t>
            </a:r>
            <a:r>
              <a:rPr lang="en-US" dirty="0" smtClean="0"/>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3581400"/>
          </a:xfrm>
        </p:spPr>
        <p:txBody>
          <a:bodyPr>
            <a:normAutofit lnSpcReduction="10000"/>
          </a:bodyPr>
          <a:lstStyle/>
          <a:p>
            <a:pPr algn="just"/>
            <a:r>
              <a:rPr lang="en-US" dirty="0" smtClean="0"/>
              <a:t>With a probability </a:t>
            </a:r>
            <a:r>
              <a:rPr lang="en-US" i="1" dirty="0" smtClean="0"/>
              <a:t>q </a:t>
            </a:r>
            <a:r>
              <a:rPr lang="en-US" dirty="0" smtClean="0"/>
              <a:t>= 1 - </a:t>
            </a:r>
            <a:r>
              <a:rPr lang="en-US" i="1" dirty="0" smtClean="0"/>
              <a:t>p</a:t>
            </a:r>
            <a:r>
              <a:rPr lang="en-US" dirty="0" smtClean="0"/>
              <a:t>, it defers until the next slot. If that slot is also idle, it either transmits or defers again, with probabilities </a:t>
            </a:r>
            <a:r>
              <a:rPr lang="en-US" i="1" dirty="0" smtClean="0"/>
              <a:t>p </a:t>
            </a:r>
            <a:r>
              <a:rPr lang="en-US" dirty="0" smtClean="0"/>
              <a:t>and </a:t>
            </a:r>
            <a:r>
              <a:rPr lang="en-US" i="1" dirty="0" smtClean="0"/>
              <a:t>q</a:t>
            </a:r>
            <a:r>
              <a:rPr lang="en-US" dirty="0" smtClean="0"/>
              <a:t>. </a:t>
            </a:r>
          </a:p>
          <a:p>
            <a:pPr algn="just"/>
            <a:r>
              <a:rPr lang="en-US" dirty="0" smtClean="0"/>
              <a:t>This process is repeated until either the frame has been transmitted or another station has begun transmitting. </a:t>
            </a:r>
          </a:p>
          <a:p>
            <a:pPr algn="just"/>
            <a:r>
              <a:rPr lang="en-US" dirty="0" smtClean="0"/>
              <a:t>In the latter case, the unlucky station acts as if there had been a collision. </a:t>
            </a:r>
          </a:p>
          <a:p>
            <a:pPr algn="just"/>
            <a:r>
              <a:rPr lang="en-US" dirty="0" smtClean="0"/>
              <a:t>If the station initially senses the channel busy, it waits until the next slot and applies the above algorithm. </a:t>
            </a:r>
          </a:p>
          <a:p>
            <a:pPr>
              <a:buNone/>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Grp="1" noChangeAspect="1" noChangeArrowheads="1"/>
          </p:cNvPicPr>
          <p:nvPr>
            <p:ph sz="quarter" idx="1"/>
          </p:nvPr>
        </p:nvPicPr>
        <p:blipFill>
          <a:blip r:embed="rId2"/>
          <a:srcRect/>
          <a:stretch>
            <a:fillRect/>
          </a:stretch>
        </p:blipFill>
        <p:spPr bwMode="auto">
          <a:xfrm>
            <a:off x="1514133" y="228600"/>
            <a:ext cx="6001374" cy="64008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914400" y="1676400"/>
            <a:ext cx="7619999" cy="4648200"/>
          </a:xfrm>
          <a:prstGeom prst="rect">
            <a:avLst/>
          </a:prstGeom>
          <a:noFill/>
          <a:ln w="9525">
            <a:noFill/>
            <a:miter lim="800000"/>
            <a:headEnd/>
            <a:tailEnd/>
          </a:ln>
        </p:spPr>
      </p:pic>
      <p:sp>
        <p:nvSpPr>
          <p:cNvPr id="1025" name="Rectangle 1"/>
          <p:cNvSpPr>
            <a:spLocks noChangeArrowheads="1"/>
          </p:cNvSpPr>
          <p:nvPr/>
        </p:nvSpPr>
        <p:spPr bwMode="auto">
          <a:xfrm>
            <a:off x="457200" y="838200"/>
            <a:ext cx="84818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Comparison of the channel utilization versus load for various random access protocols.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096000"/>
          </a:xfrm>
        </p:spPr>
        <p:txBody>
          <a:bodyPr>
            <a:normAutofit fontScale="92500" lnSpcReduction="10000"/>
          </a:bodyPr>
          <a:lstStyle/>
          <a:p>
            <a:pPr lvl="0">
              <a:buNone/>
            </a:pPr>
            <a:r>
              <a:rPr lang="en-US" b="1" dirty="0" smtClean="0"/>
              <a:t>2. </a:t>
            </a:r>
            <a:r>
              <a:rPr lang="en-US" sz="3000" b="1" dirty="0" smtClean="0"/>
              <a:t>Acknowledged connectionless service</a:t>
            </a:r>
            <a:r>
              <a:rPr lang="en-US" sz="3000" dirty="0" smtClean="0"/>
              <a:t>: </a:t>
            </a:r>
            <a:endParaRPr lang="en-US" dirty="0" smtClean="0"/>
          </a:p>
          <a:p>
            <a:pPr algn="just"/>
            <a:r>
              <a:rPr lang="en-US" dirty="0" smtClean="0"/>
              <a:t>When this service is offered, there are still no logical connections used, but each frame sent is individually acknowledged. </a:t>
            </a:r>
          </a:p>
          <a:p>
            <a:pPr algn="just"/>
            <a:r>
              <a:rPr lang="en-US" dirty="0" smtClean="0"/>
              <a:t>In this way, the sender knows whether a frame has arrived correctly. </a:t>
            </a:r>
          </a:p>
          <a:p>
            <a:pPr algn="just"/>
            <a:r>
              <a:rPr lang="en-US" dirty="0" smtClean="0"/>
              <a:t>If it has not arrived within a specified time interval, it can be sent again. This service is useful over unreliable channels, such as wireless systems.</a:t>
            </a:r>
          </a:p>
          <a:p>
            <a:pPr lvl="0" algn="just">
              <a:buNone/>
            </a:pPr>
            <a:r>
              <a:rPr lang="en-US" sz="3000" b="1" dirty="0" smtClean="0"/>
              <a:t>3.  Acknowledged connection-oriented service</a:t>
            </a:r>
            <a:r>
              <a:rPr lang="en-US" sz="3000" dirty="0" smtClean="0"/>
              <a:t>: </a:t>
            </a:r>
          </a:p>
          <a:p>
            <a:pPr algn="just"/>
            <a:r>
              <a:rPr lang="en-US" dirty="0" smtClean="0"/>
              <a:t>The most sophisticated service the data link layer can provide to the network layer is connection-oriented service. </a:t>
            </a:r>
          </a:p>
          <a:p>
            <a:pPr algn="just"/>
            <a:r>
              <a:rPr lang="en-US" dirty="0" smtClean="0"/>
              <a:t>With this service, the source and destination machines establish a connection before any data are transferred. </a:t>
            </a:r>
          </a:p>
          <a:p>
            <a:pPr algn="just"/>
            <a:r>
              <a:rPr lang="en-US" dirty="0" smtClean="0"/>
              <a:t>Each frame sent over the connection is numbered, and the data link layer guarantees that each frame sent is indeed received. </a:t>
            </a:r>
          </a:p>
          <a:p>
            <a:pPr algn="just"/>
            <a:r>
              <a:rPr lang="en-US" dirty="0" smtClean="0"/>
              <a:t>Furthermore, it guarantees that each frame is received exactly once and that all frames are received in the right order.</a:t>
            </a:r>
          </a:p>
          <a:p>
            <a:pPr algn="just"/>
            <a:endParaRPr lang="en-US" dirty="0" smtClean="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096000"/>
          </a:xfrm>
        </p:spPr>
        <p:txBody>
          <a:bodyPr>
            <a:normAutofit lnSpcReduction="10000"/>
          </a:bodyPr>
          <a:lstStyle/>
          <a:p>
            <a:pPr>
              <a:buNone/>
            </a:pPr>
            <a:r>
              <a:rPr lang="en-US" sz="2800" b="1" i="1" dirty="0" smtClean="0"/>
              <a:t>1.3  CSMA with Collision Detection (CSMA/CD)</a:t>
            </a:r>
            <a:endParaRPr lang="en-US" sz="2800" dirty="0" smtClean="0"/>
          </a:p>
          <a:p>
            <a:pPr algn="just"/>
            <a:r>
              <a:rPr lang="en-US" dirty="0" smtClean="0"/>
              <a:t>Persistent and </a:t>
            </a:r>
            <a:r>
              <a:rPr lang="en-US" dirty="0" err="1" smtClean="0"/>
              <a:t>NonPersistent</a:t>
            </a:r>
            <a:r>
              <a:rPr lang="en-US" dirty="0" smtClean="0"/>
              <a:t> CSMA protocols are clearly an improvement over ALOHA because they ensure that no station begins to transmit when it senses the channel busy. </a:t>
            </a:r>
          </a:p>
          <a:p>
            <a:pPr algn="just"/>
            <a:r>
              <a:rPr lang="en-US" dirty="0" smtClean="0"/>
              <a:t>Another improvement is for stations to abort their transmissions as soon as they detect a collision. </a:t>
            </a:r>
          </a:p>
          <a:p>
            <a:pPr algn="just"/>
            <a:r>
              <a:rPr lang="en-US" dirty="0" smtClean="0"/>
              <a:t>In other words, if two stations sense the channel to be idle and begin transmitting simultaneously, they will both detect the collision almost immediately. </a:t>
            </a:r>
          </a:p>
          <a:p>
            <a:pPr algn="just"/>
            <a:r>
              <a:rPr lang="en-US" dirty="0" smtClean="0"/>
              <a:t>Rather than finish transmitting their frames, which are irretrievably garbled anyway, they should abruptly stop transmitting as soon as the collision is detected. </a:t>
            </a:r>
          </a:p>
          <a:p>
            <a:pPr algn="just"/>
            <a:r>
              <a:rPr lang="en-US" dirty="0" smtClean="0"/>
              <a:t>Quickly terminating damaged frames saves time and bandwidth. This protocol, known as </a:t>
            </a:r>
            <a:r>
              <a:rPr lang="en-US" b="1" dirty="0" smtClean="0"/>
              <a:t>CSMA/CD </a:t>
            </a:r>
            <a:r>
              <a:rPr lang="en-US" dirty="0" smtClean="0"/>
              <a:t>(</a:t>
            </a:r>
            <a:r>
              <a:rPr lang="en-US" b="1" dirty="0" smtClean="0"/>
              <a:t>CSMA with Collision Detection</a:t>
            </a:r>
            <a:r>
              <a:rPr lang="en-US" dirty="0" smtClean="0"/>
              <a:t>) is widely used on LANs in the MAC </a:t>
            </a:r>
            <a:r>
              <a:rPr lang="en-US" dirty="0" err="1" smtClean="0"/>
              <a:t>sublayer</a:t>
            </a:r>
            <a:r>
              <a:rPr lang="en-US" dirty="0" smtClean="0"/>
              <a:t>. </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lstStyle/>
          <a:p>
            <a:r>
              <a:rPr lang="en-US" dirty="0" smtClean="0"/>
              <a:t>At the point marked </a:t>
            </a:r>
            <a:r>
              <a:rPr lang="en-US" i="1" dirty="0" smtClean="0"/>
              <a:t>t</a:t>
            </a:r>
            <a:r>
              <a:rPr lang="en-US" dirty="0" smtClean="0"/>
              <a:t>0, a station has finished transmitting its frame. </a:t>
            </a:r>
          </a:p>
          <a:p>
            <a:r>
              <a:rPr lang="en-US" dirty="0" smtClean="0"/>
              <a:t>Any other station having a frame to send may now attempt to do so. </a:t>
            </a:r>
          </a:p>
          <a:p>
            <a:r>
              <a:rPr lang="en-US" dirty="0" smtClean="0"/>
              <a:t>If two or more stations decide to transmit simultaneously, there will be a collision. </a:t>
            </a:r>
          </a:p>
          <a:p>
            <a:r>
              <a:rPr lang="en-US" dirty="0" smtClean="0"/>
              <a:t>Collisions can be detected by looking at the power or pulse width of the received signal and comparing it to the transmitted signal.</a:t>
            </a:r>
          </a:p>
          <a:p>
            <a:endParaRPr lang="en-US" dirty="0"/>
          </a:p>
        </p:txBody>
      </p:sp>
      <p:pic>
        <p:nvPicPr>
          <p:cNvPr id="4" name="Picture 3"/>
          <p:cNvPicPr/>
          <p:nvPr/>
        </p:nvPicPr>
        <p:blipFill>
          <a:blip r:embed="rId2"/>
          <a:srcRect/>
          <a:stretch>
            <a:fillRect/>
          </a:stretch>
        </p:blipFill>
        <p:spPr bwMode="auto">
          <a:xfrm>
            <a:off x="990600" y="3810000"/>
            <a:ext cx="7772400" cy="2771775"/>
          </a:xfrm>
          <a:prstGeom prst="rect">
            <a:avLst/>
          </a:prstGeom>
          <a:noFill/>
          <a:ln w="9525">
            <a:noFill/>
            <a:miter lim="800000"/>
            <a:headEnd/>
            <a:tailEnd/>
          </a:ln>
        </p:spPr>
      </p:pic>
      <p:sp>
        <p:nvSpPr>
          <p:cNvPr id="80897" name="Rectangle 1"/>
          <p:cNvSpPr>
            <a:spLocks noChangeArrowheads="1"/>
          </p:cNvSpPr>
          <p:nvPr/>
        </p:nvSpPr>
        <p:spPr bwMode="auto">
          <a:xfrm>
            <a:off x="1524000" y="3352800"/>
            <a:ext cx="642034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CSMA/CD can be in one of three states: contention, transmission, or idle.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sz="quarter" idx="1"/>
          </p:nvPr>
        </p:nvPicPr>
        <p:blipFill>
          <a:blip r:embed="rId2"/>
          <a:srcRect/>
          <a:stretch>
            <a:fillRect/>
          </a:stretch>
        </p:blipFill>
        <p:spPr bwMode="auto">
          <a:xfrm>
            <a:off x="1219201" y="685800"/>
            <a:ext cx="6934200" cy="2286000"/>
          </a:xfrm>
          <a:prstGeom prst="rect">
            <a:avLst/>
          </a:prstGeom>
          <a:noFill/>
          <a:ln w="9525">
            <a:noFill/>
            <a:miter lim="800000"/>
            <a:headEnd/>
            <a:tailEnd/>
          </a:ln>
          <a:effectLst/>
        </p:spPr>
      </p:pic>
      <p:pic>
        <p:nvPicPr>
          <p:cNvPr id="122883" name="Picture 3"/>
          <p:cNvPicPr>
            <a:picLocks noChangeAspect="1" noChangeArrowheads="1"/>
          </p:cNvPicPr>
          <p:nvPr/>
        </p:nvPicPr>
        <p:blipFill>
          <a:blip r:embed="rId3"/>
          <a:srcRect/>
          <a:stretch>
            <a:fillRect/>
          </a:stretch>
        </p:blipFill>
        <p:spPr bwMode="auto">
          <a:xfrm>
            <a:off x="1295400" y="3657600"/>
            <a:ext cx="6858000" cy="2477374"/>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172200"/>
          </a:xfrm>
        </p:spPr>
        <p:txBody>
          <a:bodyPr>
            <a:normAutofit/>
          </a:bodyPr>
          <a:lstStyle/>
          <a:p>
            <a:pPr algn="just"/>
            <a:r>
              <a:rPr lang="en-US" dirty="0" smtClean="0"/>
              <a:t>After a station detects a collision, it aborts its transmission, waits a random period of time, and then tries again, assuming that no other station has started transmitting in the meantime. </a:t>
            </a:r>
          </a:p>
          <a:p>
            <a:pPr algn="just"/>
            <a:r>
              <a:rPr lang="en-US" dirty="0" smtClean="0"/>
              <a:t>Therefore, our model for CSMA/CD will consist of alternating contention and transmission periods, with idle periods occurring when all stations are quiet (e.g., for lack of work).</a:t>
            </a:r>
          </a:p>
          <a:p>
            <a:pPr algn="just"/>
            <a:r>
              <a:rPr lang="en-US" dirty="0" smtClean="0"/>
              <a:t>It is important to realize that collision detection is an </a:t>
            </a:r>
            <a:r>
              <a:rPr lang="en-US" i="1" dirty="0" smtClean="0"/>
              <a:t>analog </a:t>
            </a:r>
            <a:r>
              <a:rPr lang="en-US" dirty="0" smtClean="0"/>
              <a:t>process. </a:t>
            </a:r>
          </a:p>
          <a:p>
            <a:pPr algn="just"/>
            <a:r>
              <a:rPr lang="en-US" dirty="0" smtClean="0"/>
              <a:t>The station's hardware must listen to the cable while it is transmitting. </a:t>
            </a:r>
          </a:p>
          <a:p>
            <a:pPr algn="just"/>
            <a:r>
              <a:rPr lang="en-US" dirty="0" smtClean="0"/>
              <a:t>If what it reads back is different from what it is putting out, it knows that a collision is occurring. </a:t>
            </a:r>
          </a:p>
          <a:p>
            <a:pPr algn="just"/>
            <a:r>
              <a:rPr lang="en-US" dirty="0" smtClean="0"/>
              <a:t>The implication is that the signal encoding must allow collisions to be detected.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fontScale="92500" lnSpcReduction="20000"/>
          </a:bodyPr>
          <a:lstStyle/>
          <a:p>
            <a:pPr>
              <a:buNone/>
            </a:pPr>
            <a:r>
              <a:rPr lang="en-US" sz="3000" b="1" dirty="0" smtClean="0"/>
              <a:t>1.4  Collision-Free Protocols</a:t>
            </a:r>
            <a:endParaRPr lang="en-US" sz="3000" dirty="0" smtClean="0"/>
          </a:p>
          <a:p>
            <a:pPr algn="just"/>
            <a:r>
              <a:rPr lang="en-US" dirty="0" smtClean="0"/>
              <a:t>Although collisions do not occur with CSMA/CD once a station has unambiguously captured the channel, they can still occur during the contention period. </a:t>
            </a:r>
          </a:p>
          <a:p>
            <a:pPr algn="just"/>
            <a:r>
              <a:rPr lang="en-US" dirty="0" smtClean="0"/>
              <a:t>These collisions adversely affect the system performance, especially when the cable is long and the frames are short. </a:t>
            </a:r>
          </a:p>
          <a:p>
            <a:pPr algn="just"/>
            <a:r>
              <a:rPr lang="en-US" dirty="0" smtClean="0"/>
              <a:t>And CSMA/CD is not universally applicable. </a:t>
            </a:r>
          </a:p>
          <a:p>
            <a:pPr algn="just"/>
            <a:r>
              <a:rPr lang="en-US" dirty="0" smtClean="0"/>
              <a:t>The protocols that resolve the contention for the channel without any collisions at all, not even during the contention period. </a:t>
            </a:r>
          </a:p>
          <a:p>
            <a:pPr algn="just"/>
            <a:r>
              <a:rPr lang="en-US" dirty="0" smtClean="0"/>
              <a:t>Most of these are not currently used in major systems, but in a rapidly changing field, having some protocols with excellent properties available for future systems is often a good thing. </a:t>
            </a:r>
          </a:p>
          <a:p>
            <a:pPr algn="just"/>
            <a:r>
              <a:rPr lang="en-US" dirty="0" smtClean="0"/>
              <a:t>In the protocols to be described, we assume that there are exactly </a:t>
            </a:r>
            <a:r>
              <a:rPr lang="en-US" i="1" dirty="0" smtClean="0"/>
              <a:t>N </a:t>
            </a:r>
            <a:r>
              <a:rPr lang="en-US" dirty="0" smtClean="0"/>
              <a:t>stations, each with a unique address from 0 to </a:t>
            </a:r>
            <a:r>
              <a:rPr lang="en-US" i="1" dirty="0" smtClean="0"/>
              <a:t>N </a:t>
            </a:r>
            <a:r>
              <a:rPr lang="en-US" dirty="0" smtClean="0"/>
              <a:t>- 1 ''wired'' into it. </a:t>
            </a:r>
          </a:p>
          <a:p>
            <a:pPr algn="just"/>
            <a:r>
              <a:rPr lang="en-US" dirty="0" smtClean="0"/>
              <a:t>It does not matter that some stations may be inactive part of the time. </a:t>
            </a:r>
          </a:p>
          <a:p>
            <a:pPr algn="just"/>
            <a:r>
              <a:rPr lang="en-US" dirty="0" smtClean="0"/>
              <a:t>We also assume that propagation delay is negligible. </a:t>
            </a:r>
          </a:p>
          <a:p>
            <a:pPr algn="just"/>
            <a:r>
              <a:rPr lang="en-US" dirty="0" smtClean="0"/>
              <a:t>The basic question remains: Which station gets the channel after a successful transmission?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248400"/>
          </a:xfrm>
        </p:spPr>
        <p:txBody>
          <a:bodyPr>
            <a:normAutofit fontScale="85000" lnSpcReduction="20000"/>
          </a:bodyPr>
          <a:lstStyle/>
          <a:p>
            <a:pPr algn="just"/>
            <a:r>
              <a:rPr lang="en-US" dirty="0" smtClean="0"/>
              <a:t>In the protocols to be described, we assume that there are exactly </a:t>
            </a:r>
            <a:r>
              <a:rPr lang="en-US" i="1" dirty="0" smtClean="0"/>
              <a:t>N </a:t>
            </a:r>
            <a:r>
              <a:rPr lang="en-US" dirty="0" smtClean="0"/>
              <a:t>stations, each with a unique address from 0 to </a:t>
            </a:r>
            <a:r>
              <a:rPr lang="en-US" i="1" dirty="0" smtClean="0"/>
              <a:t>N </a:t>
            </a:r>
            <a:r>
              <a:rPr lang="en-US" dirty="0" smtClean="0"/>
              <a:t>- 1 ''wired'' into it. </a:t>
            </a:r>
          </a:p>
          <a:p>
            <a:pPr algn="just"/>
            <a:r>
              <a:rPr lang="en-US" dirty="0" smtClean="0"/>
              <a:t>It does not matter that some stations may be inactive part of the time.</a:t>
            </a:r>
          </a:p>
          <a:p>
            <a:pPr algn="just"/>
            <a:r>
              <a:rPr lang="en-US" dirty="0" smtClean="0"/>
              <a:t>We also assume that propagation delay is negligible.</a:t>
            </a:r>
          </a:p>
          <a:p>
            <a:pPr algn="just"/>
            <a:r>
              <a:rPr lang="en-US" dirty="0" smtClean="0"/>
              <a:t>The basic question remains: Which station gets the channel after a successful transmission? </a:t>
            </a:r>
          </a:p>
          <a:p>
            <a:pPr algn="just">
              <a:buNone/>
            </a:pPr>
            <a:r>
              <a:rPr lang="en-US" b="1" i="1" dirty="0" smtClean="0"/>
              <a:t>1.4.1  A Bit-Map Protocol</a:t>
            </a:r>
            <a:endParaRPr lang="en-US" dirty="0" smtClean="0"/>
          </a:p>
          <a:p>
            <a:pPr algn="just"/>
            <a:r>
              <a:rPr lang="en-US" dirty="0" smtClean="0"/>
              <a:t>In our first collision-free protocol, the </a:t>
            </a:r>
            <a:r>
              <a:rPr lang="en-US" b="1" dirty="0" smtClean="0"/>
              <a:t>basic bit-map method</a:t>
            </a:r>
            <a:r>
              <a:rPr lang="en-US" dirty="0" smtClean="0"/>
              <a:t>, each contention period consists of exactly </a:t>
            </a:r>
            <a:r>
              <a:rPr lang="en-US" i="1" dirty="0" smtClean="0"/>
              <a:t>N </a:t>
            </a:r>
            <a:r>
              <a:rPr lang="en-US" dirty="0" smtClean="0"/>
              <a:t>slots. </a:t>
            </a:r>
          </a:p>
          <a:p>
            <a:pPr algn="just"/>
            <a:r>
              <a:rPr lang="en-US" dirty="0" smtClean="0"/>
              <a:t>If station 0 has a frame to send, it transmits a 1 bit during the </a:t>
            </a:r>
            <a:r>
              <a:rPr lang="en-US" dirty="0" err="1" smtClean="0"/>
              <a:t>zeroth</a:t>
            </a:r>
            <a:r>
              <a:rPr lang="en-US" dirty="0" smtClean="0"/>
              <a:t> slot. No other station is allowed to transmit during this slot. </a:t>
            </a:r>
          </a:p>
          <a:p>
            <a:pPr algn="just"/>
            <a:r>
              <a:rPr lang="en-US" dirty="0" smtClean="0"/>
              <a:t>Regardless of what station 0 does, station 1 gets the opportunity to transmit a 1 during slot 1, but only if it has a frame queued. </a:t>
            </a:r>
          </a:p>
          <a:p>
            <a:pPr algn="just"/>
            <a:r>
              <a:rPr lang="en-US" dirty="0" smtClean="0"/>
              <a:t>In general, station </a:t>
            </a:r>
            <a:r>
              <a:rPr lang="en-US" i="1" dirty="0" smtClean="0"/>
              <a:t>j </a:t>
            </a:r>
            <a:r>
              <a:rPr lang="en-US" dirty="0" smtClean="0"/>
              <a:t>may announce that it has a frame to send by inserting a 1 bit into slot </a:t>
            </a:r>
            <a:r>
              <a:rPr lang="en-US" i="1" dirty="0" smtClean="0"/>
              <a:t>j. </a:t>
            </a:r>
          </a:p>
          <a:p>
            <a:pPr algn="just"/>
            <a:r>
              <a:rPr lang="en-US" dirty="0" smtClean="0"/>
              <a:t>After all </a:t>
            </a:r>
            <a:r>
              <a:rPr lang="en-US" i="1" dirty="0" smtClean="0"/>
              <a:t>N </a:t>
            </a:r>
            <a:r>
              <a:rPr lang="en-US" dirty="0" smtClean="0"/>
              <a:t>slots have passed by, each station has complete knowledge of which stations wish to transmit. </a:t>
            </a:r>
          </a:p>
          <a:p>
            <a:pPr algn="just"/>
            <a:r>
              <a:rPr lang="en-US" dirty="0" smtClean="0"/>
              <a:t>At that point, they begin transmitting in numerical order see the following figure.</a:t>
            </a:r>
          </a:p>
          <a:p>
            <a:pPr algn="just"/>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838200" y="1981200"/>
            <a:ext cx="7772399" cy="2329418"/>
          </a:xfrm>
          <a:prstGeom prst="rect">
            <a:avLst/>
          </a:prstGeom>
          <a:noFill/>
          <a:ln w="9525">
            <a:noFill/>
            <a:miter lim="800000"/>
            <a:headEnd/>
            <a:tailEnd/>
          </a:ln>
        </p:spPr>
      </p:pic>
      <p:sp>
        <p:nvSpPr>
          <p:cNvPr id="82945" name="Rectangle 1"/>
          <p:cNvSpPr>
            <a:spLocks noChangeArrowheads="1"/>
          </p:cNvSpPr>
          <p:nvPr/>
        </p:nvSpPr>
        <p:spPr bwMode="auto">
          <a:xfrm>
            <a:off x="304800" y="1219200"/>
            <a:ext cx="596188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The basic bit-map protocol.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096000"/>
          </a:xfrm>
        </p:spPr>
        <p:txBody>
          <a:bodyPr>
            <a:normAutofit fontScale="92500" lnSpcReduction="10000"/>
          </a:bodyPr>
          <a:lstStyle/>
          <a:p>
            <a:pPr algn="just"/>
            <a:r>
              <a:rPr lang="en-US" dirty="0" smtClean="0"/>
              <a:t>Since everyone agrees on who goes next, there will never be any collisions. </a:t>
            </a:r>
          </a:p>
          <a:p>
            <a:pPr algn="just"/>
            <a:r>
              <a:rPr lang="en-US" dirty="0" smtClean="0"/>
              <a:t>After the last ready station has transmitted its frame, an event all stations can easily monitor, another </a:t>
            </a:r>
            <a:r>
              <a:rPr lang="en-US" i="1" dirty="0" smtClean="0"/>
              <a:t>N </a:t>
            </a:r>
            <a:r>
              <a:rPr lang="en-US" dirty="0" smtClean="0"/>
              <a:t>bit contention period is begun. </a:t>
            </a:r>
          </a:p>
          <a:p>
            <a:pPr algn="just"/>
            <a:r>
              <a:rPr lang="en-US" dirty="0" smtClean="0"/>
              <a:t>If a station becomes ready just after its bit slot has passed by, it is out of luck and must remain silent until every station has had a chance and the bit map has come around again. </a:t>
            </a:r>
          </a:p>
          <a:p>
            <a:pPr algn="just"/>
            <a:r>
              <a:rPr lang="en-US" dirty="0" smtClean="0"/>
              <a:t>Protocols like this in which the desire to transmit is broadcast before the actual transmission are called </a:t>
            </a:r>
            <a:r>
              <a:rPr lang="en-US" b="1" dirty="0" smtClean="0"/>
              <a:t>reservation protocols</a:t>
            </a:r>
            <a:r>
              <a:rPr lang="en-US" dirty="0" smtClean="0"/>
              <a:t>.</a:t>
            </a:r>
          </a:p>
          <a:p>
            <a:pPr algn="just"/>
            <a:r>
              <a:rPr lang="en-US" dirty="0" smtClean="0"/>
              <a:t>Let us briefly analyze the performance of this protocol. </a:t>
            </a:r>
          </a:p>
          <a:p>
            <a:pPr algn="just"/>
            <a:r>
              <a:rPr lang="en-US" dirty="0" smtClean="0"/>
              <a:t>For convenience, we will measure time in units of the contention bit slot, with data frames consisting of </a:t>
            </a:r>
            <a:r>
              <a:rPr lang="en-US" i="1" dirty="0" smtClean="0"/>
              <a:t>d </a:t>
            </a:r>
            <a:r>
              <a:rPr lang="en-US" dirty="0" smtClean="0"/>
              <a:t>time units. </a:t>
            </a:r>
          </a:p>
          <a:p>
            <a:pPr algn="just"/>
            <a:r>
              <a:rPr lang="en-US" dirty="0" smtClean="0"/>
              <a:t>Under conditions of low load, the bit map will simply be repeated over and over, for lack of data frames. </a:t>
            </a:r>
          </a:p>
          <a:p>
            <a:pPr algn="just"/>
            <a:r>
              <a:rPr lang="en-US" dirty="0" smtClean="0"/>
              <a:t>Consider the situation from the point of view of a low-numbered station, such as 0 or 1. </a:t>
            </a:r>
          </a:p>
          <a:p>
            <a:pPr algn="just"/>
            <a:endParaRPr lang="en-US" dirty="0" smtClean="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096000"/>
          </a:xfrm>
        </p:spPr>
        <p:txBody>
          <a:bodyPr>
            <a:normAutofit fontScale="92500" lnSpcReduction="20000"/>
          </a:bodyPr>
          <a:lstStyle/>
          <a:p>
            <a:pPr algn="just"/>
            <a:r>
              <a:rPr lang="en-US" dirty="0" smtClean="0"/>
              <a:t>Typically, when it becomes ready to send, the ''current'' slot will be somewhere in the middle of the bit map. </a:t>
            </a:r>
          </a:p>
          <a:p>
            <a:pPr algn="just"/>
            <a:r>
              <a:rPr lang="en-US" dirty="0" smtClean="0"/>
              <a:t>On average, the station will have to wait </a:t>
            </a:r>
            <a:r>
              <a:rPr lang="en-US" i="1" dirty="0" smtClean="0"/>
              <a:t>N/</a:t>
            </a:r>
            <a:r>
              <a:rPr lang="en-US" dirty="0" smtClean="0"/>
              <a:t>2 slots for the current scan to finish and another full </a:t>
            </a:r>
            <a:r>
              <a:rPr lang="en-US" i="1" dirty="0" smtClean="0"/>
              <a:t>N </a:t>
            </a:r>
            <a:r>
              <a:rPr lang="en-US" dirty="0" smtClean="0"/>
              <a:t>slots for the following scan to run to completion before it may begin transmitting. </a:t>
            </a:r>
          </a:p>
          <a:p>
            <a:pPr algn="just"/>
            <a:r>
              <a:rPr lang="en-US" dirty="0" smtClean="0"/>
              <a:t>The prospects for high-numbered stations are brighter.</a:t>
            </a:r>
          </a:p>
          <a:p>
            <a:pPr algn="just"/>
            <a:r>
              <a:rPr lang="en-US" dirty="0" smtClean="0"/>
              <a:t>Generally, these will only have to wait half a scan (</a:t>
            </a:r>
            <a:r>
              <a:rPr lang="en-US" i="1" dirty="0" smtClean="0"/>
              <a:t>N/</a:t>
            </a:r>
            <a:r>
              <a:rPr lang="en-US" dirty="0" smtClean="0"/>
              <a:t>2 bit slots) before starting to transmit. </a:t>
            </a:r>
          </a:p>
          <a:p>
            <a:pPr algn="just"/>
            <a:r>
              <a:rPr lang="en-US" dirty="0" smtClean="0"/>
              <a:t>High-numbered stations rarely have to wait for the next scan. </a:t>
            </a:r>
          </a:p>
          <a:p>
            <a:pPr algn="just"/>
            <a:r>
              <a:rPr lang="en-US" dirty="0" smtClean="0"/>
              <a:t>Since low-numbered stations must wait on average 1.5</a:t>
            </a:r>
            <a:r>
              <a:rPr lang="en-US" i="1" dirty="0" smtClean="0"/>
              <a:t>N </a:t>
            </a:r>
            <a:r>
              <a:rPr lang="en-US" dirty="0" smtClean="0"/>
              <a:t>slots and high numbered stations must wait on average 0.5</a:t>
            </a:r>
            <a:r>
              <a:rPr lang="en-US" i="1" dirty="0" smtClean="0"/>
              <a:t>N </a:t>
            </a:r>
            <a:r>
              <a:rPr lang="en-US" dirty="0" smtClean="0"/>
              <a:t>slots, the mean for all stations is </a:t>
            </a:r>
            <a:r>
              <a:rPr lang="en-US" i="1" dirty="0" smtClean="0"/>
              <a:t>N </a:t>
            </a:r>
            <a:r>
              <a:rPr lang="en-US" dirty="0" smtClean="0"/>
              <a:t>slots. </a:t>
            </a:r>
          </a:p>
          <a:p>
            <a:pPr algn="just"/>
            <a:r>
              <a:rPr lang="en-US" dirty="0" smtClean="0"/>
              <a:t>The channel efficiency at low load is easy to compute. </a:t>
            </a:r>
          </a:p>
          <a:p>
            <a:pPr algn="just"/>
            <a:r>
              <a:rPr lang="en-US" dirty="0" smtClean="0"/>
              <a:t>The overhead per frame is </a:t>
            </a:r>
            <a:r>
              <a:rPr lang="en-US" i="1" dirty="0" smtClean="0"/>
              <a:t>N </a:t>
            </a:r>
            <a:r>
              <a:rPr lang="en-US" dirty="0" smtClean="0"/>
              <a:t>bits, and the amount of data is </a:t>
            </a:r>
            <a:r>
              <a:rPr lang="en-US" i="1" dirty="0" smtClean="0"/>
              <a:t>d </a:t>
            </a:r>
            <a:r>
              <a:rPr lang="en-US" dirty="0" smtClean="0"/>
              <a:t>bits, for an efficiency of </a:t>
            </a:r>
            <a:r>
              <a:rPr lang="en-US" i="1" dirty="0" smtClean="0"/>
              <a:t>d/</a:t>
            </a:r>
            <a:r>
              <a:rPr lang="en-US" dirty="0" smtClean="0"/>
              <a:t>(</a:t>
            </a:r>
            <a:r>
              <a:rPr lang="en-US" i="1" dirty="0" smtClean="0"/>
              <a:t>N </a:t>
            </a:r>
            <a:r>
              <a:rPr lang="en-US" dirty="0" smtClean="0"/>
              <a:t>+ </a:t>
            </a:r>
            <a:r>
              <a:rPr lang="en-US" i="1" dirty="0" smtClean="0"/>
              <a:t>d</a:t>
            </a:r>
            <a:r>
              <a:rPr lang="en-US" dirty="0" smtClean="0"/>
              <a:t>)</a:t>
            </a:r>
            <a:r>
              <a:rPr lang="en-US" i="1" dirty="0" smtClean="0"/>
              <a:t>. </a:t>
            </a:r>
          </a:p>
          <a:p>
            <a:pPr algn="just"/>
            <a:r>
              <a:rPr lang="en-US" dirty="0" smtClean="0"/>
              <a:t>At high load, when all the stations have something to send all the time, the </a:t>
            </a:r>
            <a:r>
              <a:rPr lang="en-US" i="1" dirty="0" smtClean="0"/>
              <a:t>N </a:t>
            </a:r>
            <a:r>
              <a:rPr lang="en-US" dirty="0" smtClean="0"/>
              <a:t>bit contention period is prorated over </a:t>
            </a:r>
            <a:r>
              <a:rPr lang="en-US" i="1" dirty="0" smtClean="0"/>
              <a:t>N </a:t>
            </a:r>
            <a:r>
              <a:rPr lang="en-US" dirty="0" smtClean="0"/>
              <a:t>frames, yielding an overhead of only 1 bit per frame, or an efficiency of </a:t>
            </a:r>
            <a:r>
              <a:rPr lang="en-US" i="1" dirty="0" smtClean="0"/>
              <a:t>d/</a:t>
            </a:r>
            <a:r>
              <a:rPr lang="en-US" dirty="0" smtClean="0"/>
              <a:t>(</a:t>
            </a:r>
            <a:r>
              <a:rPr lang="en-US" i="1" dirty="0" smtClean="0"/>
              <a:t>d </a:t>
            </a:r>
            <a:r>
              <a:rPr lang="en-US" dirty="0" smtClean="0"/>
              <a:t>+ 1)</a:t>
            </a:r>
            <a:r>
              <a:rPr lang="en-US" i="1" dirty="0" smtClean="0"/>
              <a:t>. </a:t>
            </a:r>
            <a:endParaRPr lang="en-US" dirty="0" smtClean="0"/>
          </a:p>
          <a:p>
            <a:pPr algn="just"/>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096000"/>
          </a:xfrm>
        </p:spPr>
        <p:txBody>
          <a:bodyPr>
            <a:normAutofit lnSpcReduction="10000"/>
          </a:bodyPr>
          <a:lstStyle/>
          <a:p>
            <a:pPr lvl="1">
              <a:buNone/>
            </a:pPr>
            <a:r>
              <a:rPr lang="en-US" sz="3200" b="1" i="1" dirty="0" smtClean="0"/>
              <a:t>Binary Countdown</a:t>
            </a:r>
            <a:endParaRPr lang="en-US" sz="2800" dirty="0" smtClean="0"/>
          </a:p>
          <a:p>
            <a:pPr algn="just"/>
            <a:r>
              <a:rPr lang="en-US" sz="2800" dirty="0" smtClean="0"/>
              <a:t>A problem with the basic bit-map protocol is that the overhead is 1 bit per station, so it does not scale well to networks with thousands of stations. </a:t>
            </a:r>
          </a:p>
          <a:p>
            <a:pPr algn="just"/>
            <a:r>
              <a:rPr lang="en-US" sz="2800" dirty="0" smtClean="0"/>
              <a:t>We can do better than that by using binary station addresses. </a:t>
            </a:r>
          </a:p>
          <a:p>
            <a:pPr algn="just"/>
            <a:r>
              <a:rPr lang="en-US" sz="2800" dirty="0" smtClean="0"/>
              <a:t>A station wanting to use the channel now broadcasts its address as a binary bit string, starting with the high-order bit. </a:t>
            </a:r>
          </a:p>
          <a:p>
            <a:pPr algn="just"/>
            <a:r>
              <a:rPr lang="en-US" sz="2800" dirty="0" smtClean="0"/>
              <a:t>All addresses are assumed to be the same length. </a:t>
            </a:r>
          </a:p>
          <a:p>
            <a:pPr algn="just"/>
            <a:r>
              <a:rPr lang="en-US" sz="2800" dirty="0" smtClean="0"/>
              <a:t>The bits in each address position from different stations are BOOLEAN </a:t>
            </a:r>
            <a:r>
              <a:rPr lang="en-US" sz="2800" dirty="0" err="1" smtClean="0"/>
              <a:t>ORed</a:t>
            </a:r>
            <a:r>
              <a:rPr lang="en-US" sz="2800" dirty="0" smtClean="0"/>
              <a:t> together. </a:t>
            </a:r>
          </a:p>
          <a:p>
            <a:pPr algn="just"/>
            <a:r>
              <a:rPr lang="en-US" sz="2800" dirty="0" smtClean="0"/>
              <a:t>We will call this protocol </a:t>
            </a:r>
            <a:r>
              <a:rPr lang="en-US" sz="2800" b="1" dirty="0" smtClean="0"/>
              <a:t>binary countdown</a:t>
            </a:r>
            <a:r>
              <a:rPr lang="en-US" sz="2800" dirty="0" smtClean="0"/>
              <a:t>. It was used in </a:t>
            </a:r>
            <a:r>
              <a:rPr lang="en-US" sz="2800" dirty="0" err="1" smtClean="0"/>
              <a:t>Datakit</a:t>
            </a:r>
            <a:r>
              <a:rPr lang="en-US" sz="2800" dirty="0" smtClean="0"/>
              <a:t> (Fraser, 1987). </a:t>
            </a:r>
          </a:p>
          <a:p>
            <a:pPr algn="just"/>
            <a:r>
              <a:rPr lang="en-US" sz="2800" dirty="0" smtClean="0"/>
              <a:t>It implicitly assumes that the transmission delays are negligible so that all stations see asserted bits essentially instantaneously.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096000"/>
          </a:xfrm>
        </p:spPr>
        <p:txBody>
          <a:bodyPr/>
          <a:lstStyle/>
          <a:p>
            <a:pPr>
              <a:buNone/>
            </a:pPr>
            <a:r>
              <a:rPr lang="en-US" sz="3600" b="1" dirty="0" smtClean="0"/>
              <a:t>2. Framing</a:t>
            </a:r>
            <a:endParaRPr lang="en-US" sz="1800" dirty="0" smtClean="0"/>
          </a:p>
          <a:p>
            <a:pPr algn="just">
              <a:spcAft>
                <a:spcPts val="1200"/>
              </a:spcAft>
            </a:pPr>
            <a:r>
              <a:rPr lang="en-US" sz="2400" dirty="0" smtClean="0"/>
              <a:t>To provide service to the network layer, the data link layer must use the service provided to it by the physical layer. </a:t>
            </a:r>
          </a:p>
          <a:p>
            <a:pPr algn="just">
              <a:spcAft>
                <a:spcPts val="1200"/>
              </a:spcAft>
            </a:pPr>
            <a:r>
              <a:rPr lang="en-US" sz="2400" dirty="0" smtClean="0"/>
              <a:t>What the physical layer does is accept a raw bit stream and attempt to deliver it to the destination. </a:t>
            </a:r>
          </a:p>
          <a:p>
            <a:pPr algn="just">
              <a:spcAft>
                <a:spcPts val="1200"/>
              </a:spcAft>
            </a:pPr>
            <a:r>
              <a:rPr lang="en-US" sz="2400" dirty="0" smtClean="0"/>
              <a:t>This bit stream is not guaranteed to be error free. </a:t>
            </a:r>
          </a:p>
          <a:p>
            <a:pPr algn="just">
              <a:spcAft>
                <a:spcPts val="1200"/>
              </a:spcAft>
            </a:pPr>
            <a:r>
              <a:rPr lang="en-US" sz="2400" dirty="0" smtClean="0"/>
              <a:t>The number of bits received may be less than, equal to, or more than the number of bits transmitted, and they may have different values. </a:t>
            </a:r>
          </a:p>
          <a:p>
            <a:pPr algn="just">
              <a:spcAft>
                <a:spcPts val="1200"/>
              </a:spcAft>
            </a:pPr>
            <a:r>
              <a:rPr lang="en-US" sz="2400" dirty="0" smtClean="0"/>
              <a:t>It is up to the data link layer to detect and, if necessary, correct errors.</a:t>
            </a:r>
          </a:p>
          <a:p>
            <a:pPr algn="just">
              <a:spcAft>
                <a:spcPts val="1200"/>
              </a:spcAft>
            </a:pPr>
            <a:r>
              <a:rPr lang="en-US" sz="2400" dirty="0" smtClean="0"/>
              <a:t>The usual approach is for the data link layer to break the bit stream up into discrete frames and compute the checksum for each frame. </a:t>
            </a:r>
          </a:p>
          <a:p>
            <a:pPr algn="just"/>
            <a:endParaRPr lang="en-US" sz="2000" dirty="0" smtClean="0"/>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5943600"/>
          </a:xfrm>
        </p:spPr>
        <p:txBody>
          <a:bodyPr>
            <a:normAutofit fontScale="92500" lnSpcReduction="20000"/>
          </a:bodyPr>
          <a:lstStyle/>
          <a:p>
            <a:pPr algn="just"/>
            <a:r>
              <a:rPr lang="en-US" dirty="0" smtClean="0"/>
              <a:t>To avoid conflicts, an arbitration rule must be applied: as soon as a station sees that a </a:t>
            </a:r>
            <a:r>
              <a:rPr lang="en-US" dirty="0" err="1" smtClean="0"/>
              <a:t>highorder</a:t>
            </a:r>
            <a:r>
              <a:rPr lang="en-US" dirty="0" smtClean="0"/>
              <a:t> bit position that is 0 in its address has been overwritten with a 1, it gives up. </a:t>
            </a:r>
          </a:p>
          <a:p>
            <a:pPr algn="just"/>
            <a:r>
              <a:rPr lang="en-US" dirty="0" smtClean="0"/>
              <a:t>For example, if stations 0010, 0100, 1001, and 1010 are all trying to get the channel, in the </a:t>
            </a:r>
            <a:r>
              <a:rPr lang="en-US" dirty="0" err="1" smtClean="0"/>
              <a:t>firstbit</a:t>
            </a:r>
            <a:r>
              <a:rPr lang="en-US" dirty="0" smtClean="0"/>
              <a:t> time the stations transmit 0, 0, 1, and 1, respectively. </a:t>
            </a:r>
          </a:p>
          <a:p>
            <a:pPr algn="just"/>
            <a:r>
              <a:rPr lang="en-US" dirty="0" smtClean="0"/>
              <a:t>These are </a:t>
            </a:r>
            <a:r>
              <a:rPr lang="en-US" dirty="0" err="1" smtClean="0"/>
              <a:t>ORed</a:t>
            </a:r>
            <a:r>
              <a:rPr lang="en-US" dirty="0" smtClean="0"/>
              <a:t> together to form a 1. Stations 0010 and 0100 see the 1 and know that a higher-numbered station is competing for the channel, so they give up for the current round. </a:t>
            </a:r>
          </a:p>
          <a:p>
            <a:pPr algn="just"/>
            <a:r>
              <a:rPr lang="en-US" dirty="0" smtClean="0"/>
              <a:t>Stations 1001 and 1010 continue. The next bit is 0, and both stations continue. The next bit is 1, so station 1001 gives up. </a:t>
            </a:r>
          </a:p>
          <a:p>
            <a:pPr algn="just"/>
            <a:r>
              <a:rPr lang="en-US" dirty="0" smtClean="0"/>
              <a:t>The winner is station 1010 because it has the highest address. </a:t>
            </a:r>
          </a:p>
          <a:p>
            <a:pPr algn="just"/>
            <a:r>
              <a:rPr lang="en-US" dirty="0" smtClean="0"/>
              <a:t>After winning the bidding, it may now transmit a frame, after which another bidding cycle starts. </a:t>
            </a:r>
          </a:p>
          <a:p>
            <a:pPr algn="just"/>
            <a:r>
              <a:rPr lang="en-US" dirty="0" smtClean="0"/>
              <a:t>The protocol is illustrated in the following figure. It has the property that higher-numbered stations have a higher priority than lower-numbered stations, which may be either good or bad, depending on the context.</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905000" y="1676400"/>
            <a:ext cx="5029200" cy="3810000"/>
          </a:xfrm>
          <a:prstGeom prst="rect">
            <a:avLst/>
          </a:prstGeom>
          <a:noFill/>
          <a:ln w="9525">
            <a:noFill/>
            <a:miter lim="800000"/>
            <a:headEnd/>
            <a:tailEnd/>
          </a:ln>
        </p:spPr>
      </p:pic>
      <p:sp>
        <p:nvSpPr>
          <p:cNvPr id="87041" name="Rectangle 1"/>
          <p:cNvSpPr>
            <a:spLocks noChangeArrowheads="1"/>
          </p:cNvSpPr>
          <p:nvPr/>
        </p:nvSpPr>
        <p:spPr bwMode="auto">
          <a:xfrm>
            <a:off x="1752600" y="914400"/>
            <a:ext cx="62027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binary countdown protocol. A dash indicates silence.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normAutofit fontScale="92500"/>
          </a:bodyPr>
          <a:lstStyle/>
          <a:p>
            <a:pPr algn="just"/>
            <a:r>
              <a:rPr lang="en-US" dirty="0" smtClean="0"/>
              <a:t>The channel efficiency of this method is </a:t>
            </a:r>
            <a:r>
              <a:rPr lang="en-US" i="1" dirty="0" smtClean="0"/>
              <a:t>d/</a:t>
            </a:r>
            <a:r>
              <a:rPr lang="en-US" dirty="0" smtClean="0"/>
              <a:t>(</a:t>
            </a:r>
            <a:r>
              <a:rPr lang="en-US" i="1" dirty="0" smtClean="0"/>
              <a:t>d </a:t>
            </a:r>
            <a:r>
              <a:rPr lang="en-US" dirty="0" smtClean="0"/>
              <a:t>+ log2 </a:t>
            </a:r>
            <a:r>
              <a:rPr lang="en-US" i="1" dirty="0" smtClean="0"/>
              <a:t>N</a:t>
            </a:r>
            <a:r>
              <a:rPr lang="en-US" dirty="0" smtClean="0"/>
              <a:t>). </a:t>
            </a:r>
          </a:p>
          <a:p>
            <a:pPr algn="just"/>
            <a:r>
              <a:rPr lang="en-US" dirty="0" smtClean="0"/>
              <a:t>If, however, the frame format has been cleverly chosen so that the sender's address is the first field in the frame, the efficiency is 100 percent. </a:t>
            </a:r>
          </a:p>
          <a:p>
            <a:pPr algn="just"/>
            <a:r>
              <a:rPr lang="en-US" dirty="0" err="1" smtClean="0"/>
              <a:t>Mok</a:t>
            </a:r>
            <a:r>
              <a:rPr lang="en-US" dirty="0" smtClean="0"/>
              <a:t> and Ward (1979) have described a variation of binary countdown using a parallel rather than a serial interface. </a:t>
            </a:r>
          </a:p>
          <a:p>
            <a:pPr algn="just"/>
            <a:r>
              <a:rPr lang="en-US" dirty="0" smtClean="0"/>
              <a:t>They also suggest using virtual station numbers, with the virtual station numbers from 0 up to and including the successful station being circularly permuted after each transmission, in order to give higher priority to stations that have been silent unusually long.</a:t>
            </a:r>
          </a:p>
          <a:p>
            <a:pPr algn="just"/>
            <a:r>
              <a:rPr lang="en-US" dirty="0" smtClean="0"/>
              <a:t>For example, if stations </a:t>
            </a:r>
            <a:r>
              <a:rPr lang="en-US" i="1" dirty="0" smtClean="0"/>
              <a:t>C</a:t>
            </a:r>
            <a:r>
              <a:rPr lang="en-US" dirty="0" smtClean="0"/>
              <a:t>, </a:t>
            </a:r>
            <a:r>
              <a:rPr lang="en-US" i="1" dirty="0" smtClean="0"/>
              <a:t>H</a:t>
            </a:r>
            <a:r>
              <a:rPr lang="en-US" dirty="0" smtClean="0"/>
              <a:t>, </a:t>
            </a:r>
            <a:r>
              <a:rPr lang="en-US" i="1" dirty="0" smtClean="0"/>
              <a:t>D</a:t>
            </a:r>
            <a:r>
              <a:rPr lang="en-US" dirty="0" smtClean="0"/>
              <a:t>, </a:t>
            </a:r>
            <a:r>
              <a:rPr lang="en-US" i="1" dirty="0" smtClean="0"/>
              <a:t>A</a:t>
            </a:r>
            <a:r>
              <a:rPr lang="en-US" dirty="0" smtClean="0"/>
              <a:t>, </a:t>
            </a:r>
            <a:r>
              <a:rPr lang="en-US" i="1" dirty="0" smtClean="0"/>
              <a:t>G</a:t>
            </a:r>
            <a:r>
              <a:rPr lang="en-US" dirty="0" smtClean="0"/>
              <a:t>, </a:t>
            </a:r>
            <a:r>
              <a:rPr lang="en-US" i="1" dirty="0" smtClean="0"/>
              <a:t>B</a:t>
            </a:r>
            <a:r>
              <a:rPr lang="en-US" dirty="0" smtClean="0"/>
              <a:t>, </a:t>
            </a:r>
            <a:r>
              <a:rPr lang="en-US" i="1" dirty="0" smtClean="0"/>
              <a:t>E</a:t>
            </a:r>
            <a:r>
              <a:rPr lang="en-US" dirty="0" smtClean="0"/>
              <a:t>, </a:t>
            </a:r>
            <a:r>
              <a:rPr lang="en-US" i="1" dirty="0" smtClean="0"/>
              <a:t>F </a:t>
            </a:r>
            <a:r>
              <a:rPr lang="en-US" dirty="0" smtClean="0"/>
              <a:t>have priorities 7, 6, 5, 4, 3, 2, 1, and 0, respectively, then a successful transmission by </a:t>
            </a:r>
            <a:r>
              <a:rPr lang="en-US" i="1" dirty="0" smtClean="0"/>
              <a:t>D </a:t>
            </a:r>
            <a:r>
              <a:rPr lang="en-US" dirty="0" smtClean="0"/>
              <a:t>puts it t the end of the list, giving a priority order of </a:t>
            </a:r>
            <a:r>
              <a:rPr lang="en-US" i="1" dirty="0" smtClean="0"/>
              <a:t>C</a:t>
            </a:r>
            <a:r>
              <a:rPr lang="en-US" dirty="0" smtClean="0"/>
              <a:t>, </a:t>
            </a:r>
            <a:r>
              <a:rPr lang="en-US" i="1" dirty="0" smtClean="0"/>
              <a:t>H</a:t>
            </a:r>
            <a:r>
              <a:rPr lang="en-US" dirty="0" smtClean="0"/>
              <a:t>, </a:t>
            </a:r>
            <a:r>
              <a:rPr lang="en-US" i="1" dirty="0" smtClean="0"/>
              <a:t>A</a:t>
            </a:r>
            <a:r>
              <a:rPr lang="en-US" dirty="0" smtClean="0"/>
              <a:t>, </a:t>
            </a:r>
            <a:r>
              <a:rPr lang="en-US" i="1" dirty="0" smtClean="0"/>
              <a:t>G</a:t>
            </a:r>
            <a:r>
              <a:rPr lang="en-US" dirty="0" smtClean="0"/>
              <a:t>, </a:t>
            </a:r>
            <a:r>
              <a:rPr lang="en-US" i="1" dirty="0" smtClean="0"/>
              <a:t>B</a:t>
            </a:r>
            <a:r>
              <a:rPr lang="en-US" dirty="0" smtClean="0"/>
              <a:t>, </a:t>
            </a:r>
            <a:r>
              <a:rPr lang="en-US" i="1" dirty="0" smtClean="0"/>
              <a:t>E</a:t>
            </a:r>
            <a:r>
              <a:rPr lang="en-US" dirty="0" smtClean="0"/>
              <a:t>, </a:t>
            </a:r>
            <a:r>
              <a:rPr lang="en-US" i="1" dirty="0" smtClean="0"/>
              <a:t>F</a:t>
            </a:r>
            <a:r>
              <a:rPr lang="en-US" dirty="0" smtClean="0"/>
              <a:t>, </a:t>
            </a:r>
            <a:r>
              <a:rPr lang="en-US" i="1" dirty="0" smtClean="0"/>
              <a:t>D</a:t>
            </a:r>
            <a:r>
              <a:rPr lang="en-US" dirty="0" smtClean="0"/>
              <a:t>. </a:t>
            </a:r>
          </a:p>
          <a:p>
            <a:pPr algn="just"/>
            <a:r>
              <a:rPr lang="en-US" dirty="0" smtClean="0"/>
              <a:t>Thus, </a:t>
            </a:r>
            <a:r>
              <a:rPr lang="en-US" i="1" dirty="0" smtClean="0"/>
              <a:t>C </a:t>
            </a:r>
            <a:r>
              <a:rPr lang="en-US" dirty="0" smtClean="0"/>
              <a:t>remains virtual station 7, but </a:t>
            </a:r>
            <a:r>
              <a:rPr lang="en-US" i="1" dirty="0" smtClean="0"/>
              <a:t>A </a:t>
            </a:r>
            <a:r>
              <a:rPr lang="en-US" dirty="0" smtClean="0"/>
              <a:t>moves up from 4 to 5 and </a:t>
            </a:r>
            <a:r>
              <a:rPr lang="en-US" i="1" dirty="0" smtClean="0"/>
              <a:t>D </a:t>
            </a:r>
            <a:r>
              <a:rPr lang="en-US" dirty="0" smtClean="0"/>
              <a:t>drops from 5 to 0. Station </a:t>
            </a:r>
            <a:r>
              <a:rPr lang="en-US" i="1" dirty="0" smtClean="0"/>
              <a:t>D </a:t>
            </a:r>
            <a:r>
              <a:rPr lang="en-US" dirty="0" smtClean="0"/>
              <a:t>will now only be able to acquire the channel if no other station wants it.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610600" cy="6172200"/>
          </a:xfrm>
        </p:spPr>
        <p:txBody>
          <a:bodyPr>
            <a:normAutofit/>
          </a:bodyPr>
          <a:lstStyle/>
          <a:p>
            <a:pPr>
              <a:buNone/>
            </a:pPr>
            <a:r>
              <a:rPr lang="en-US" b="1" dirty="0" smtClean="0"/>
              <a:t>1.5  Limited-Contention Protocols</a:t>
            </a:r>
            <a:endParaRPr lang="en-US" dirty="0" smtClean="0"/>
          </a:p>
          <a:p>
            <a:pPr algn="just"/>
            <a:r>
              <a:rPr lang="en-US" dirty="0" smtClean="0"/>
              <a:t>We have now considered two basic strategies for channel acquisition in a cable network: contention, as in CSMA, and collision-free methods. </a:t>
            </a:r>
          </a:p>
          <a:p>
            <a:pPr algn="just"/>
            <a:r>
              <a:rPr lang="en-US" dirty="0" smtClean="0"/>
              <a:t>Each strategy can be rated as to how well it does with respect to the two important </a:t>
            </a:r>
            <a:r>
              <a:rPr lang="en-US" b="1" dirty="0" smtClean="0"/>
              <a:t>performance measures, delay at low load and channel efficiency at high load</a:t>
            </a:r>
            <a:r>
              <a:rPr lang="en-US" dirty="0" smtClean="0"/>
              <a:t>. </a:t>
            </a:r>
          </a:p>
          <a:p>
            <a:pPr lvl="0" algn="just"/>
            <a:r>
              <a:rPr lang="en-US" dirty="0" smtClean="0"/>
              <a:t>Under conditions of light load, </a:t>
            </a:r>
            <a:r>
              <a:rPr lang="en-US" b="1" dirty="0" smtClean="0"/>
              <a:t>contention</a:t>
            </a:r>
            <a:r>
              <a:rPr lang="en-US" dirty="0" smtClean="0"/>
              <a:t> </a:t>
            </a:r>
            <a:r>
              <a:rPr lang="en-US" b="1" dirty="0" smtClean="0"/>
              <a:t>protocols</a:t>
            </a:r>
            <a:r>
              <a:rPr lang="en-US" dirty="0" smtClean="0"/>
              <a:t> are preferable due to its low delay. As the load increases, contention becomes increasingly less attractive, </a:t>
            </a:r>
          </a:p>
          <a:p>
            <a:pPr lvl="0" algn="just"/>
            <a:r>
              <a:rPr lang="en-US" dirty="0" smtClean="0"/>
              <a:t>Just the reverse is true for the </a:t>
            </a:r>
            <a:r>
              <a:rPr lang="en-US" b="1" dirty="0" smtClean="0"/>
              <a:t>collision-free</a:t>
            </a:r>
            <a:r>
              <a:rPr lang="en-US" dirty="0" smtClean="0"/>
              <a:t> </a:t>
            </a:r>
            <a:r>
              <a:rPr lang="en-US" b="1" dirty="0" smtClean="0"/>
              <a:t>protocols</a:t>
            </a:r>
            <a:r>
              <a:rPr lang="en-US" dirty="0" smtClean="0"/>
              <a:t>. </a:t>
            </a:r>
          </a:p>
          <a:p>
            <a:pPr lvl="0" algn="just"/>
            <a:r>
              <a:rPr lang="en-US" dirty="0" smtClean="0"/>
              <a:t>At low load, they have high delay, but as the load increases, the channel efficiency improves rather than gets worse as it does for contention protocols. </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324600"/>
          </a:xfrm>
        </p:spPr>
        <p:txBody>
          <a:bodyPr>
            <a:normAutofit fontScale="92500" lnSpcReduction="10000"/>
          </a:bodyPr>
          <a:lstStyle/>
          <a:p>
            <a:pPr algn="just"/>
            <a:r>
              <a:rPr lang="en-US" dirty="0" smtClean="0"/>
              <a:t>Obviously, it would be nice if we could combine the best properties of the contention and collision-free protocols, arriving at a new protocol that used contention at low load to provide low delay, but used a collision-free technique at high load to provide good channel efficiency. </a:t>
            </a:r>
          </a:p>
          <a:p>
            <a:pPr algn="just"/>
            <a:r>
              <a:rPr lang="en-US" dirty="0" smtClean="0"/>
              <a:t>Such protocols, which we will call </a:t>
            </a:r>
            <a:r>
              <a:rPr lang="en-US" b="1" dirty="0" smtClean="0"/>
              <a:t>limited-contention protocols</a:t>
            </a:r>
            <a:r>
              <a:rPr lang="en-US" dirty="0" smtClean="0"/>
              <a:t>, </a:t>
            </a:r>
          </a:p>
          <a:p>
            <a:pPr algn="just">
              <a:buNone/>
            </a:pPr>
            <a:r>
              <a:rPr lang="en-US" sz="3000" b="1" i="1" dirty="0" smtClean="0"/>
              <a:t>The Adaptive Tree Walk Protocol</a:t>
            </a:r>
            <a:endParaRPr lang="en-US" sz="3000" dirty="0" smtClean="0"/>
          </a:p>
          <a:p>
            <a:pPr algn="just"/>
            <a:r>
              <a:rPr lang="en-US" dirty="0" smtClean="0"/>
              <a:t>One particularly simple way of performing the necessary assignment is to use the algorithm devised by the U.S. Army for testing soldiers for syphilis during World War II (</a:t>
            </a:r>
            <a:r>
              <a:rPr lang="en-US" dirty="0" err="1" smtClean="0"/>
              <a:t>Dorfman</a:t>
            </a:r>
            <a:r>
              <a:rPr lang="en-US" dirty="0" smtClean="0"/>
              <a:t>, 1943). </a:t>
            </a:r>
          </a:p>
          <a:p>
            <a:pPr algn="just"/>
            <a:r>
              <a:rPr lang="en-US" dirty="0" smtClean="0"/>
              <a:t>In short, the Army took a blood sample from </a:t>
            </a:r>
            <a:r>
              <a:rPr lang="en-US" i="1" dirty="0" smtClean="0"/>
              <a:t>N </a:t>
            </a:r>
            <a:r>
              <a:rPr lang="en-US" dirty="0" smtClean="0"/>
              <a:t>soldiers. A portion of each sample was poured into a single test tube. </a:t>
            </a:r>
          </a:p>
          <a:p>
            <a:pPr algn="just"/>
            <a:r>
              <a:rPr lang="en-US" dirty="0" smtClean="0"/>
              <a:t>This mixed sample was then tested for antibodies. If none were found, all the soldiers in the group were declared healthy. </a:t>
            </a:r>
          </a:p>
          <a:p>
            <a:pPr algn="just"/>
            <a:r>
              <a:rPr lang="en-US" dirty="0" smtClean="0"/>
              <a:t>If antibodies were present, two new mixed samples were prepared, one from soldiers 1 through </a:t>
            </a:r>
            <a:r>
              <a:rPr lang="en-US" i="1" dirty="0" smtClean="0"/>
              <a:t>N/</a:t>
            </a:r>
            <a:r>
              <a:rPr lang="en-US" dirty="0" smtClean="0"/>
              <a:t>2 and one from the rest. </a:t>
            </a:r>
          </a:p>
          <a:p>
            <a:pPr algn="just"/>
            <a:r>
              <a:rPr lang="en-US" dirty="0" smtClean="0"/>
              <a:t>The process was  repeated recursively until the infected soldiers were determined. </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534400" cy="4648200"/>
          </a:xfrm>
        </p:spPr>
        <p:txBody>
          <a:bodyPr>
            <a:normAutofit fontScale="92500" lnSpcReduction="20000"/>
          </a:bodyPr>
          <a:lstStyle/>
          <a:p>
            <a:pPr algn="just"/>
            <a:r>
              <a:rPr lang="en-US" dirty="0" smtClean="0"/>
              <a:t>For the computerized version of this algorithm (</a:t>
            </a:r>
            <a:r>
              <a:rPr lang="en-US" dirty="0" err="1" smtClean="0"/>
              <a:t>Capetanakis</a:t>
            </a:r>
            <a:r>
              <a:rPr lang="en-US" dirty="0" smtClean="0"/>
              <a:t>, 1979), it is convenient to think of the stations as the leaves of a binary tree, as illustrated in the following figure. </a:t>
            </a:r>
          </a:p>
          <a:p>
            <a:pPr algn="just"/>
            <a:r>
              <a:rPr lang="en-US" dirty="0" smtClean="0"/>
              <a:t>In the first contention slot following a successful frame transmission, slot 0, all stations are permitted to try to acquire the channel. If one of them does so, fine. </a:t>
            </a:r>
          </a:p>
          <a:p>
            <a:pPr algn="just"/>
            <a:r>
              <a:rPr lang="en-US" dirty="0" smtClean="0"/>
              <a:t>If there is a collision, then during slot 1 only those stations falling under node 2 in the tree may compete. </a:t>
            </a:r>
          </a:p>
          <a:p>
            <a:pPr algn="just"/>
            <a:r>
              <a:rPr lang="en-US" dirty="0" smtClean="0"/>
              <a:t>If one of them acquires the channel, the slot following the frame is reserved for those stations under node 3. </a:t>
            </a:r>
          </a:p>
          <a:p>
            <a:pPr algn="just"/>
            <a:r>
              <a:rPr lang="en-US" dirty="0" smtClean="0"/>
              <a:t>If, on the other hand, two or more stations under node 2 want to transmit, there will be a collision during slot 1, in which case it is node 4's turn during slot 2.</a:t>
            </a:r>
            <a:r>
              <a:rPr lang="en-US" b="1" i="1" dirty="0" smtClean="0"/>
              <a:t> The tree for eight stations</a:t>
            </a:r>
            <a:endParaRPr lang="en-US" dirty="0"/>
          </a:p>
        </p:txBody>
      </p:sp>
      <p:pic>
        <p:nvPicPr>
          <p:cNvPr id="4" name="Picture 3"/>
          <p:cNvPicPr/>
          <p:nvPr/>
        </p:nvPicPr>
        <p:blipFill>
          <a:blip r:embed="rId2"/>
          <a:srcRect/>
          <a:stretch>
            <a:fillRect/>
          </a:stretch>
        </p:blipFill>
        <p:spPr bwMode="auto">
          <a:xfrm>
            <a:off x="3200400" y="4419600"/>
            <a:ext cx="3726180" cy="2102485"/>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477000"/>
          </a:xfrm>
        </p:spPr>
        <p:txBody>
          <a:bodyPr>
            <a:normAutofit fontScale="92500" lnSpcReduction="20000"/>
          </a:bodyPr>
          <a:lstStyle/>
          <a:p>
            <a:pPr algn="just"/>
            <a:r>
              <a:rPr lang="en-US" dirty="0" smtClean="0"/>
              <a:t>In essence, if a collision occurs during slot 0, the entire tree is searched, depth first, to locate all ready stations. </a:t>
            </a:r>
          </a:p>
          <a:p>
            <a:pPr algn="just"/>
            <a:r>
              <a:rPr lang="en-US" dirty="0" smtClean="0"/>
              <a:t>Each bit slot is associated with some particular node in the tree. </a:t>
            </a:r>
          </a:p>
          <a:p>
            <a:pPr algn="just"/>
            <a:r>
              <a:rPr lang="en-US" dirty="0" smtClean="0"/>
              <a:t>If a collision occurs, the search continues recursively with the node's left and right children.</a:t>
            </a:r>
          </a:p>
          <a:p>
            <a:pPr algn="just">
              <a:buNone/>
            </a:pPr>
            <a:r>
              <a:rPr lang="en-US" sz="3000" b="1" dirty="0" smtClean="0"/>
              <a:t>4.2.5 Wavelength Division Multiple Access Protocols</a:t>
            </a:r>
            <a:endParaRPr lang="en-US" sz="3000" dirty="0" smtClean="0"/>
          </a:p>
          <a:p>
            <a:pPr algn="just"/>
            <a:r>
              <a:rPr lang="en-US" dirty="0" smtClean="0"/>
              <a:t>A different approach to channel allocation is to divide the channel into </a:t>
            </a:r>
            <a:r>
              <a:rPr lang="en-US" dirty="0" err="1" smtClean="0"/>
              <a:t>subchannels</a:t>
            </a:r>
            <a:r>
              <a:rPr lang="en-US" dirty="0" smtClean="0"/>
              <a:t> using FDM, TDM, or both, and dynamically allocate them as needed. </a:t>
            </a:r>
          </a:p>
          <a:p>
            <a:pPr algn="just"/>
            <a:r>
              <a:rPr lang="en-US" dirty="0" smtClean="0"/>
              <a:t>Schemes like this are commonly used on fiber optic LANs to permit different conversations to use different wavelengths (i.e., frequencies) at the same time. </a:t>
            </a:r>
          </a:p>
          <a:p>
            <a:pPr algn="just"/>
            <a:r>
              <a:rPr lang="en-US" dirty="0" smtClean="0"/>
              <a:t>In this section we will examine one such protocol (</a:t>
            </a:r>
            <a:r>
              <a:rPr lang="en-US" dirty="0" err="1" smtClean="0"/>
              <a:t>Humblet</a:t>
            </a:r>
            <a:r>
              <a:rPr lang="en-US" dirty="0" smtClean="0"/>
              <a:t> et al., 1992). </a:t>
            </a:r>
          </a:p>
          <a:p>
            <a:pPr algn="just"/>
            <a:r>
              <a:rPr lang="en-US" dirty="0" smtClean="0"/>
              <a:t>In effect, two fibers from each station are fused to a glass cylinder. </a:t>
            </a:r>
          </a:p>
          <a:p>
            <a:pPr algn="just"/>
            <a:r>
              <a:rPr lang="en-US" dirty="0" smtClean="0"/>
              <a:t>One fiber is for output to the cylinder and one is for input from the cylinder. </a:t>
            </a:r>
          </a:p>
          <a:p>
            <a:pPr algn="just"/>
            <a:r>
              <a:rPr lang="en-US" dirty="0" smtClean="0"/>
              <a:t>Light output by any station illuminates the cylinder and can be detected by all the other stations.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19800"/>
          </a:xfrm>
        </p:spPr>
        <p:txBody>
          <a:bodyPr>
            <a:normAutofit/>
          </a:bodyPr>
          <a:lstStyle/>
          <a:p>
            <a:pPr>
              <a:buNone/>
            </a:pPr>
            <a:r>
              <a:rPr lang="en-US" b="1" dirty="0" smtClean="0"/>
              <a:t>WDMA </a:t>
            </a:r>
            <a:r>
              <a:rPr lang="en-US" dirty="0" smtClean="0"/>
              <a:t>(</a:t>
            </a:r>
            <a:r>
              <a:rPr lang="en-US" b="1" dirty="0" smtClean="0"/>
              <a:t>Wavelength Division Multiple Access</a:t>
            </a:r>
            <a:r>
              <a:rPr lang="en-US" dirty="0" smtClean="0"/>
              <a:t>), each station is assigned two channels. </a:t>
            </a:r>
          </a:p>
          <a:p>
            <a:pPr algn="just"/>
            <a:r>
              <a:rPr lang="en-US" dirty="0" smtClean="0"/>
              <a:t>A narrow channel is provided as a control channel to signal the station, and a wide channel is provided so the station can output data frames. </a:t>
            </a:r>
          </a:p>
          <a:p>
            <a:pPr algn="just"/>
            <a:r>
              <a:rPr lang="en-US" dirty="0" smtClean="0"/>
              <a:t>Each channel is divided into groups of time slots, as shown in the following figure. </a:t>
            </a:r>
          </a:p>
          <a:p>
            <a:pPr algn="just"/>
            <a:r>
              <a:rPr lang="en-US" dirty="0" smtClean="0"/>
              <a:t>Let us call the number of slots in the control channel </a:t>
            </a:r>
            <a:r>
              <a:rPr lang="en-US" i="1" dirty="0" smtClean="0"/>
              <a:t>m </a:t>
            </a:r>
            <a:r>
              <a:rPr lang="en-US" dirty="0" smtClean="0"/>
              <a:t>and the number of slots in the data channel </a:t>
            </a:r>
            <a:r>
              <a:rPr lang="en-US" i="1" dirty="0" smtClean="0"/>
              <a:t>n </a:t>
            </a:r>
            <a:r>
              <a:rPr lang="en-US" dirty="0" smtClean="0"/>
              <a:t>+ 1, where </a:t>
            </a:r>
            <a:r>
              <a:rPr lang="en-US" i="1" dirty="0" smtClean="0"/>
              <a:t>n </a:t>
            </a:r>
            <a:r>
              <a:rPr lang="en-US" dirty="0" smtClean="0"/>
              <a:t>of these are for data and the last one is used by the station to report on its status (mainly, which slots on both channels are free). </a:t>
            </a:r>
          </a:p>
          <a:p>
            <a:pPr algn="just"/>
            <a:r>
              <a:rPr lang="en-US" dirty="0" smtClean="0"/>
              <a:t>On both channels, the sequence of slots repeats endlessly, with slot 0 being marked in a special way so latecomers can detect it. </a:t>
            </a:r>
          </a:p>
          <a:p>
            <a:pPr algn="just"/>
            <a:r>
              <a:rPr lang="en-US" dirty="0" smtClean="0"/>
              <a:t>All channels are synchronized by a single global clock.</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609600" y="457200"/>
            <a:ext cx="8305800" cy="6096000"/>
          </a:xfrm>
          <a:prstGeom prst="rect">
            <a:avLst/>
          </a:prstGeom>
          <a:noFill/>
          <a:ln w="9525">
            <a:noFill/>
            <a:miter lim="800000"/>
            <a:headEnd/>
            <a:tailEnd/>
          </a:ln>
        </p:spPr>
      </p:pic>
      <p:sp>
        <p:nvSpPr>
          <p:cNvPr id="5" name="Rectangle 4"/>
          <p:cNvSpPr/>
          <p:nvPr/>
        </p:nvSpPr>
        <p:spPr>
          <a:xfrm>
            <a:off x="2209800" y="0"/>
            <a:ext cx="4531562" cy="461665"/>
          </a:xfrm>
          <a:prstGeom prst="rect">
            <a:avLst/>
          </a:prstGeom>
        </p:spPr>
        <p:txBody>
          <a:bodyPr wrap="none">
            <a:spAutoFit/>
          </a:bodyPr>
          <a:lstStyle/>
          <a:p>
            <a:pPr algn="ctr"/>
            <a:r>
              <a:rPr lang="en-US" sz="2400" b="1" i="1" dirty="0" smtClean="0"/>
              <a:t>Wavelength division multiple access.</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172200"/>
          </a:xfrm>
        </p:spPr>
        <p:txBody>
          <a:bodyPr>
            <a:normAutofit fontScale="92500" lnSpcReduction="20000"/>
          </a:bodyPr>
          <a:lstStyle/>
          <a:p>
            <a:r>
              <a:rPr lang="en-US" dirty="0" smtClean="0"/>
              <a:t>The protocol supports three traffic classes : </a:t>
            </a:r>
          </a:p>
          <a:p>
            <a:pPr lvl="2" algn="just">
              <a:buNone/>
            </a:pPr>
            <a:r>
              <a:rPr lang="en-US" sz="2600" dirty="0" smtClean="0"/>
              <a:t>(1) constant data rate connection-oriented traffic, such as uncompressed video</a:t>
            </a:r>
          </a:p>
          <a:p>
            <a:pPr lvl="2" algn="just">
              <a:buNone/>
            </a:pPr>
            <a:r>
              <a:rPr lang="en-US" sz="2600" dirty="0" smtClean="0"/>
              <a:t>(2) variable data rate connection-oriented traffic, such as file transfer, and </a:t>
            </a:r>
          </a:p>
          <a:p>
            <a:pPr lvl="2" algn="just">
              <a:buNone/>
            </a:pPr>
            <a:r>
              <a:rPr lang="en-US" sz="2600" dirty="0" smtClean="0"/>
              <a:t>(3) datagram traffic, such as UDP packets. </a:t>
            </a:r>
          </a:p>
          <a:p>
            <a:pPr lvl="2" algn="just">
              <a:buNone/>
            </a:pPr>
            <a:endParaRPr lang="en-US" sz="1100" dirty="0" smtClean="0"/>
          </a:p>
          <a:p>
            <a:pPr>
              <a:buNone/>
            </a:pPr>
            <a:r>
              <a:rPr lang="en-US" dirty="0" smtClean="0"/>
              <a:t> For the two connection-oriented protocols, the idea is that for </a:t>
            </a:r>
            <a:r>
              <a:rPr lang="en-US" i="1" dirty="0" smtClean="0"/>
              <a:t>A </a:t>
            </a:r>
            <a:r>
              <a:rPr lang="en-US" dirty="0" smtClean="0"/>
              <a:t>to communicate with </a:t>
            </a:r>
            <a:r>
              <a:rPr lang="en-US" i="1" dirty="0" smtClean="0"/>
              <a:t>B</a:t>
            </a:r>
            <a:r>
              <a:rPr lang="en-US" dirty="0" smtClean="0"/>
              <a:t>, it must first insert a CONNECTION REQUEST frame in a free slot on </a:t>
            </a:r>
            <a:r>
              <a:rPr lang="en-US" i="1" dirty="0" smtClean="0"/>
              <a:t>B</a:t>
            </a:r>
            <a:r>
              <a:rPr lang="en-US" dirty="0" smtClean="0"/>
              <a:t>'s control channel. </a:t>
            </a:r>
          </a:p>
          <a:p>
            <a:r>
              <a:rPr lang="en-US" dirty="0" smtClean="0"/>
              <a:t>If </a:t>
            </a:r>
            <a:r>
              <a:rPr lang="en-US" i="1" dirty="0" smtClean="0"/>
              <a:t>B </a:t>
            </a:r>
            <a:r>
              <a:rPr lang="en-US" dirty="0" smtClean="0"/>
              <a:t>accepts, communication can take place on </a:t>
            </a:r>
            <a:r>
              <a:rPr lang="en-US" i="1" dirty="0" smtClean="0"/>
              <a:t>A</a:t>
            </a:r>
            <a:r>
              <a:rPr lang="en-US" dirty="0" smtClean="0"/>
              <a:t>'s data channel. Each station has two transmitters and two receivers, as follows:</a:t>
            </a:r>
          </a:p>
          <a:p>
            <a:endParaRPr lang="en-US" sz="1100" dirty="0" smtClean="0"/>
          </a:p>
          <a:p>
            <a:pPr lvl="2" algn="just">
              <a:buNone/>
            </a:pPr>
            <a:r>
              <a:rPr lang="en-US" sz="2600" dirty="0" smtClean="0"/>
              <a:t>1. A fixed-wavelength receiver for listening to its own control channel.</a:t>
            </a:r>
          </a:p>
          <a:p>
            <a:pPr lvl="2" algn="just">
              <a:buNone/>
            </a:pPr>
            <a:r>
              <a:rPr lang="en-US" sz="2600" dirty="0" smtClean="0"/>
              <a:t>2. A tunable transmitter for sending on other stations' control channels.</a:t>
            </a:r>
          </a:p>
          <a:p>
            <a:pPr lvl="2" algn="just">
              <a:buNone/>
            </a:pPr>
            <a:r>
              <a:rPr lang="en-US" sz="2600" dirty="0" smtClean="0"/>
              <a:t>3. A fixed-wavelength transmitter for outputting data frames.</a:t>
            </a:r>
          </a:p>
          <a:p>
            <a:pPr lvl="2" algn="just">
              <a:buNone/>
            </a:pPr>
            <a:r>
              <a:rPr lang="en-US" sz="2600" dirty="0" smtClean="0"/>
              <a:t>4. A tunable receiver for selecting a data transmitter to listen to.</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8153400" cy="5867400"/>
          </a:xfrm>
        </p:spPr>
        <p:txBody>
          <a:bodyPr>
            <a:normAutofit fontScale="92500" lnSpcReduction="20000"/>
          </a:bodyPr>
          <a:lstStyle/>
          <a:p>
            <a:pPr algn="just">
              <a:spcAft>
                <a:spcPts val="1200"/>
              </a:spcAft>
            </a:pPr>
            <a:r>
              <a:rPr lang="en-US" sz="2800" dirty="0" smtClean="0"/>
              <a:t>When a frame arrives at the destination, the checksum is recomputed. </a:t>
            </a:r>
          </a:p>
          <a:p>
            <a:pPr algn="just">
              <a:spcAft>
                <a:spcPts val="1200"/>
              </a:spcAft>
            </a:pPr>
            <a:r>
              <a:rPr lang="en-US" sz="2800" dirty="0" smtClean="0"/>
              <a:t>If the newly-computed checksum is different from the one contained in the frame, the data link layer knows that an error has occurred and takes steps to deal with it (e.g., discarding the bad frame and possibly also sending back an error report).</a:t>
            </a:r>
          </a:p>
          <a:p>
            <a:pPr>
              <a:spcAft>
                <a:spcPts val="1200"/>
              </a:spcAft>
            </a:pPr>
            <a:r>
              <a:rPr lang="en-US" sz="2800" dirty="0" smtClean="0"/>
              <a:t>Breaking the bit stream up into frames is more difficult than it at first appears. One way to achieve this framing is to insert time gaps between frames, much like the spaces between words in ordinary text.</a:t>
            </a:r>
          </a:p>
          <a:p>
            <a:pPr lvl="1">
              <a:buNone/>
            </a:pPr>
            <a:r>
              <a:rPr lang="en-US" dirty="0" smtClean="0"/>
              <a:t> 	</a:t>
            </a:r>
            <a:r>
              <a:rPr lang="en-US" sz="2800" dirty="0" smtClean="0"/>
              <a:t>1. Character count.</a:t>
            </a:r>
          </a:p>
          <a:p>
            <a:pPr lvl="2">
              <a:buNone/>
            </a:pPr>
            <a:r>
              <a:rPr lang="en-US" sz="2800" dirty="0" smtClean="0"/>
              <a:t>2. Flag bytes with byte stuffing.</a:t>
            </a:r>
          </a:p>
          <a:p>
            <a:pPr lvl="2">
              <a:buNone/>
            </a:pPr>
            <a:r>
              <a:rPr lang="en-US" sz="2800" dirty="0" smtClean="0"/>
              <a:t>3. Starting and ending flags, with bit stuffing.</a:t>
            </a:r>
          </a:p>
          <a:p>
            <a:pPr lvl="2">
              <a:buNone/>
            </a:pPr>
            <a:r>
              <a:rPr lang="en-US" sz="2800" dirty="0" smtClean="0"/>
              <a:t>4. Physical layer coding violations.</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00800"/>
          </a:xfrm>
        </p:spPr>
        <p:txBody>
          <a:bodyPr>
            <a:normAutofit lnSpcReduction="10000"/>
          </a:bodyPr>
          <a:lstStyle/>
          <a:p>
            <a:pPr algn="just"/>
            <a:r>
              <a:rPr lang="en-US" dirty="0" smtClean="0"/>
              <a:t>In other words, every station listens to its own control channel for incoming requests but has to tune to the transmitter's wavelength to get the data. </a:t>
            </a:r>
          </a:p>
          <a:p>
            <a:pPr algn="just"/>
            <a:r>
              <a:rPr lang="en-US" dirty="0" smtClean="0"/>
              <a:t>Let us now consider how station </a:t>
            </a:r>
            <a:r>
              <a:rPr lang="en-US" i="1" dirty="0" smtClean="0"/>
              <a:t>A </a:t>
            </a:r>
            <a:r>
              <a:rPr lang="en-US" dirty="0" smtClean="0"/>
              <a:t>sets up a class 2 communication channel with station </a:t>
            </a:r>
            <a:r>
              <a:rPr lang="en-US" i="1" dirty="0" smtClean="0"/>
              <a:t>B </a:t>
            </a:r>
            <a:r>
              <a:rPr lang="en-US" dirty="0" smtClean="0"/>
              <a:t>for, say, file transfer. </a:t>
            </a:r>
          </a:p>
          <a:p>
            <a:pPr algn="just"/>
            <a:r>
              <a:rPr lang="en-US" dirty="0" smtClean="0"/>
              <a:t>First, </a:t>
            </a:r>
            <a:r>
              <a:rPr lang="en-US" i="1" dirty="0" smtClean="0"/>
              <a:t>A </a:t>
            </a:r>
            <a:r>
              <a:rPr lang="en-US" dirty="0" smtClean="0"/>
              <a:t>tunes its data receiver to </a:t>
            </a:r>
            <a:r>
              <a:rPr lang="en-US" i="1" dirty="0" smtClean="0"/>
              <a:t>B</a:t>
            </a:r>
            <a:r>
              <a:rPr lang="en-US" dirty="0" smtClean="0"/>
              <a:t>'s data channel and waits for the status slot. </a:t>
            </a:r>
          </a:p>
          <a:p>
            <a:pPr algn="just"/>
            <a:r>
              <a:rPr lang="en-US" dirty="0" smtClean="0"/>
              <a:t>This slot tells which control slots are currently assigned and which are free. </a:t>
            </a:r>
          </a:p>
          <a:p>
            <a:pPr algn="just"/>
            <a:r>
              <a:rPr lang="en-US" dirty="0" smtClean="0"/>
              <a:t>In the above example, we see that of </a:t>
            </a:r>
            <a:r>
              <a:rPr lang="en-US" i="1" dirty="0" smtClean="0"/>
              <a:t>B</a:t>
            </a:r>
            <a:r>
              <a:rPr lang="en-US" dirty="0" smtClean="0"/>
              <a:t>'s eight control slots, 0, 4, and 5 are free. The rest are occupied (indicated by crosses).</a:t>
            </a:r>
          </a:p>
          <a:p>
            <a:pPr algn="just"/>
            <a:r>
              <a:rPr lang="en-US" i="1" dirty="0" smtClean="0"/>
              <a:t>A </a:t>
            </a:r>
            <a:r>
              <a:rPr lang="en-US" dirty="0" smtClean="0"/>
              <a:t>picks one of the free control slots, say, 4, and inserts its CONNECTION REQUEST message there. </a:t>
            </a:r>
          </a:p>
          <a:p>
            <a:pPr algn="just"/>
            <a:r>
              <a:rPr lang="en-US" dirty="0" smtClean="0"/>
              <a:t>Since </a:t>
            </a:r>
            <a:r>
              <a:rPr lang="en-US" i="1" dirty="0" smtClean="0"/>
              <a:t>B </a:t>
            </a:r>
            <a:r>
              <a:rPr lang="en-US" dirty="0" smtClean="0"/>
              <a:t>constantly monitors its control channel, it sees the request and grants it by assigning slot 4 to </a:t>
            </a:r>
            <a:r>
              <a:rPr lang="en-US" i="1" dirty="0" smtClean="0"/>
              <a:t>A</a:t>
            </a:r>
            <a:r>
              <a:rPr lang="en-US" dirty="0" smtClean="0"/>
              <a:t>. </a:t>
            </a:r>
          </a:p>
          <a:p>
            <a:pPr algn="just"/>
            <a:endParaRPr lang="en-US" dirty="0" smtClean="0"/>
          </a:p>
          <a:p>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562600"/>
          </a:xfrm>
        </p:spPr>
        <p:txBody>
          <a:bodyPr>
            <a:normAutofit/>
          </a:bodyPr>
          <a:lstStyle/>
          <a:p>
            <a:pPr algn="just"/>
            <a:r>
              <a:rPr lang="en-US" dirty="0" smtClean="0"/>
              <a:t>This assignment is announced in the status slot of </a:t>
            </a:r>
            <a:r>
              <a:rPr lang="en-US" i="1" dirty="0" smtClean="0"/>
              <a:t>B</a:t>
            </a:r>
            <a:r>
              <a:rPr lang="en-US" dirty="0" smtClean="0"/>
              <a:t>'s data channel. </a:t>
            </a:r>
          </a:p>
          <a:p>
            <a:pPr algn="just"/>
            <a:r>
              <a:rPr lang="en-US" dirty="0" smtClean="0"/>
              <a:t>When </a:t>
            </a:r>
            <a:r>
              <a:rPr lang="en-US" i="1" dirty="0" smtClean="0"/>
              <a:t>A </a:t>
            </a:r>
            <a:r>
              <a:rPr lang="en-US" dirty="0" smtClean="0"/>
              <a:t>sees the announcement, it knows it has a unidirectional connection. </a:t>
            </a:r>
          </a:p>
          <a:p>
            <a:pPr algn="just"/>
            <a:r>
              <a:rPr lang="en-US" dirty="0" smtClean="0"/>
              <a:t>If </a:t>
            </a:r>
            <a:r>
              <a:rPr lang="en-US" i="1" dirty="0" smtClean="0"/>
              <a:t>A </a:t>
            </a:r>
            <a:r>
              <a:rPr lang="en-US" dirty="0" smtClean="0"/>
              <a:t>asked for a two-way connection, </a:t>
            </a:r>
            <a:r>
              <a:rPr lang="en-US" i="1" dirty="0" smtClean="0"/>
              <a:t>B </a:t>
            </a:r>
            <a:r>
              <a:rPr lang="en-US" dirty="0" smtClean="0"/>
              <a:t>now repeats the same algorithm with </a:t>
            </a:r>
            <a:r>
              <a:rPr lang="en-US" i="1" dirty="0" smtClean="0"/>
              <a:t>A</a:t>
            </a:r>
            <a:r>
              <a:rPr lang="en-US" dirty="0" smtClean="0"/>
              <a:t>. </a:t>
            </a:r>
          </a:p>
          <a:p>
            <a:pPr algn="just"/>
            <a:r>
              <a:rPr lang="en-US" dirty="0" smtClean="0"/>
              <a:t>It is possible that at the same time </a:t>
            </a:r>
            <a:r>
              <a:rPr lang="en-US" i="1" dirty="0" smtClean="0"/>
              <a:t>A </a:t>
            </a:r>
            <a:r>
              <a:rPr lang="en-US" dirty="0" smtClean="0"/>
              <a:t>tried to grab </a:t>
            </a:r>
            <a:r>
              <a:rPr lang="en-US" i="1" dirty="0" smtClean="0"/>
              <a:t>B</a:t>
            </a:r>
            <a:r>
              <a:rPr lang="en-US" dirty="0" smtClean="0"/>
              <a:t>'s control slot 4, </a:t>
            </a:r>
            <a:r>
              <a:rPr lang="en-US" i="1" dirty="0" smtClean="0"/>
              <a:t>C </a:t>
            </a:r>
            <a:r>
              <a:rPr lang="en-US" dirty="0" smtClean="0"/>
              <a:t>did the same thing. </a:t>
            </a:r>
          </a:p>
          <a:p>
            <a:pPr algn="just"/>
            <a:r>
              <a:rPr lang="en-US" dirty="0" smtClean="0"/>
              <a:t>Neither will get it, and both will notice the failure by monitoring the status slot in </a:t>
            </a:r>
            <a:r>
              <a:rPr lang="en-US" i="1" dirty="0" smtClean="0"/>
              <a:t>B</a:t>
            </a:r>
            <a:r>
              <a:rPr lang="en-US" dirty="0" smtClean="0"/>
              <a:t>'s control channel. </a:t>
            </a:r>
          </a:p>
          <a:p>
            <a:pPr algn="just"/>
            <a:r>
              <a:rPr lang="en-US" dirty="0" smtClean="0"/>
              <a:t>They now each wait a random amount of time and try again later.</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8153400" cy="5715000"/>
          </a:xfrm>
        </p:spPr>
        <p:txBody>
          <a:bodyPr/>
          <a:lstStyle/>
          <a:p>
            <a:pPr>
              <a:buNone/>
            </a:pPr>
            <a:r>
              <a:rPr lang="en-US" b="1" dirty="0" smtClean="0"/>
              <a:t>4.2.6 Wireless LAN Protocols</a:t>
            </a:r>
            <a:endParaRPr lang="en-US" dirty="0" smtClean="0"/>
          </a:p>
          <a:p>
            <a:pPr algn="just"/>
            <a:r>
              <a:rPr lang="en-US" dirty="0" smtClean="0"/>
              <a:t>As the number of mobile computing and communication devices grows, so does the demand to connect them to the outside world. </a:t>
            </a:r>
          </a:p>
          <a:p>
            <a:pPr algn="just"/>
            <a:r>
              <a:rPr lang="en-US" dirty="0" smtClean="0"/>
              <a:t>A common configuration for a wireless LAN is an office building with base stations (also called access points) strategically placed around the building. </a:t>
            </a:r>
          </a:p>
          <a:p>
            <a:pPr algn="just"/>
            <a:r>
              <a:rPr lang="en-US" dirty="0" smtClean="0"/>
              <a:t>All the base stations are wired together using copper or fiber. </a:t>
            </a:r>
          </a:p>
          <a:p>
            <a:pPr algn="just"/>
            <a:r>
              <a:rPr lang="en-US" dirty="0" smtClean="0"/>
              <a:t>If the transmission power of the base stations and notebooks is adjusted to have a range of 3 or 4 meters, then each room becomes a single cell and the entire building becomes a large cellular system. </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lstStyle/>
          <a:p>
            <a:pPr algn="just"/>
            <a:r>
              <a:rPr lang="en-US" dirty="0" smtClean="0"/>
              <a:t>A naive approach to using a wireless LAN might be to try CSMA: just listen for other transmissions and only transmit if no one else is doing so. </a:t>
            </a:r>
          </a:p>
          <a:p>
            <a:pPr algn="just"/>
            <a:r>
              <a:rPr lang="en-US" dirty="0" smtClean="0"/>
              <a:t>The trouble is, this protocol is not really appropriate because what matters is interference at the receiver, not at the sender. </a:t>
            </a:r>
          </a:p>
          <a:p>
            <a:pPr algn="just"/>
            <a:r>
              <a:rPr lang="en-US" dirty="0" smtClean="0"/>
              <a:t>To see the nature of the problem, consider following figure, where four wireless stations are illustrated. </a:t>
            </a:r>
          </a:p>
          <a:p>
            <a:pPr algn="just"/>
            <a:r>
              <a:rPr lang="en-US" dirty="0" smtClean="0"/>
              <a:t>For our purposes, it does not matter which are base stations and which are notebooks. </a:t>
            </a:r>
          </a:p>
          <a:p>
            <a:pPr algn="just"/>
            <a:r>
              <a:rPr lang="en-US" dirty="0" smtClean="0"/>
              <a:t>The radio range is such that </a:t>
            </a:r>
            <a:r>
              <a:rPr lang="en-US" i="1" dirty="0" smtClean="0"/>
              <a:t>A </a:t>
            </a:r>
            <a:r>
              <a:rPr lang="en-US" dirty="0" smtClean="0"/>
              <a:t>and </a:t>
            </a:r>
            <a:r>
              <a:rPr lang="en-US" i="1" dirty="0" smtClean="0"/>
              <a:t>B </a:t>
            </a:r>
            <a:r>
              <a:rPr lang="en-US" dirty="0" smtClean="0"/>
              <a:t>are within each other's range and can potentially interfere with one another. </a:t>
            </a:r>
            <a:r>
              <a:rPr lang="en-US" i="1" dirty="0" smtClean="0"/>
              <a:t>C </a:t>
            </a:r>
            <a:r>
              <a:rPr lang="en-US" dirty="0" smtClean="0"/>
              <a:t>can also potentially interfere with both </a:t>
            </a:r>
            <a:r>
              <a:rPr lang="en-US" i="1" dirty="0" smtClean="0"/>
              <a:t>B </a:t>
            </a:r>
            <a:r>
              <a:rPr lang="en-US" dirty="0" smtClean="0"/>
              <a:t>and </a:t>
            </a:r>
            <a:r>
              <a:rPr lang="en-US" i="1" dirty="0" smtClean="0"/>
              <a:t>D</a:t>
            </a:r>
            <a:r>
              <a:rPr lang="en-US" dirty="0" smtClean="0"/>
              <a:t>, but not with </a:t>
            </a:r>
            <a:r>
              <a:rPr lang="en-US" i="1" dirty="0" smtClean="0"/>
              <a:t>A</a:t>
            </a:r>
            <a:r>
              <a:rPr lang="en-US" dirty="0" smtClean="0"/>
              <a:t>. </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914400" y="1828800"/>
            <a:ext cx="7543800" cy="2489200"/>
          </a:xfrm>
          <a:prstGeom prst="rect">
            <a:avLst/>
          </a:prstGeom>
          <a:noFill/>
          <a:ln w="9525">
            <a:noFill/>
            <a:miter lim="800000"/>
            <a:headEnd/>
            <a:tailEnd/>
          </a:ln>
        </p:spPr>
      </p:pic>
      <p:sp>
        <p:nvSpPr>
          <p:cNvPr id="5" name="Rectangle 4"/>
          <p:cNvSpPr/>
          <p:nvPr/>
        </p:nvSpPr>
        <p:spPr>
          <a:xfrm>
            <a:off x="1752600" y="838200"/>
            <a:ext cx="6172200" cy="369332"/>
          </a:xfrm>
          <a:prstGeom prst="rect">
            <a:avLst/>
          </a:prstGeom>
        </p:spPr>
        <p:txBody>
          <a:bodyPr wrap="square">
            <a:spAutoFit/>
          </a:bodyPr>
          <a:lstStyle/>
          <a:p>
            <a:r>
              <a:rPr lang="en-US" b="1" i="1" dirty="0" smtClean="0"/>
              <a:t>wireless LAN. (a) </a:t>
            </a:r>
            <a:r>
              <a:rPr lang="en-US" b="1" dirty="0" smtClean="0"/>
              <a:t>A </a:t>
            </a:r>
            <a:r>
              <a:rPr lang="en-US" b="1" i="1" dirty="0" smtClean="0"/>
              <a:t>transmitting. (b) </a:t>
            </a:r>
            <a:r>
              <a:rPr lang="en-US" b="1" dirty="0" smtClean="0"/>
              <a:t>B </a:t>
            </a:r>
            <a:r>
              <a:rPr lang="en-US" b="1" i="1" dirty="0" smtClean="0"/>
              <a:t>transmitting</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82000" cy="5943600"/>
          </a:xfrm>
        </p:spPr>
        <p:txBody>
          <a:bodyPr>
            <a:normAutofit fontScale="92500" lnSpcReduction="10000"/>
          </a:bodyPr>
          <a:lstStyle/>
          <a:p>
            <a:pPr algn="just"/>
            <a:r>
              <a:rPr lang="en-US" dirty="0" smtClean="0"/>
              <a:t>First consider what happens when </a:t>
            </a:r>
            <a:r>
              <a:rPr lang="en-US" i="1" dirty="0" smtClean="0"/>
              <a:t>A </a:t>
            </a:r>
            <a:r>
              <a:rPr lang="en-US" dirty="0" smtClean="0"/>
              <a:t>is transmitting to </a:t>
            </a:r>
            <a:r>
              <a:rPr lang="en-US" i="1" dirty="0" smtClean="0"/>
              <a:t>B</a:t>
            </a:r>
            <a:r>
              <a:rPr lang="en-US" dirty="0" smtClean="0"/>
              <a:t>, as depicted in the above figure (a). </a:t>
            </a:r>
          </a:p>
          <a:p>
            <a:pPr algn="just"/>
            <a:r>
              <a:rPr lang="en-US" dirty="0" smtClean="0"/>
              <a:t>If </a:t>
            </a:r>
            <a:r>
              <a:rPr lang="en-US" i="1" dirty="0" smtClean="0"/>
              <a:t>C </a:t>
            </a:r>
            <a:r>
              <a:rPr lang="en-US" dirty="0" smtClean="0"/>
              <a:t>senses the medium, it will not hear </a:t>
            </a:r>
            <a:r>
              <a:rPr lang="en-US" i="1" dirty="0" smtClean="0"/>
              <a:t>A </a:t>
            </a:r>
            <a:r>
              <a:rPr lang="en-US" dirty="0" smtClean="0"/>
              <a:t>because </a:t>
            </a:r>
            <a:r>
              <a:rPr lang="en-US" i="1" dirty="0" smtClean="0"/>
              <a:t>A </a:t>
            </a:r>
            <a:r>
              <a:rPr lang="en-US" dirty="0" smtClean="0"/>
              <a:t>is out of range, and thus falsely conclude that it can transmit to </a:t>
            </a:r>
            <a:r>
              <a:rPr lang="en-US" i="1" dirty="0" smtClean="0"/>
              <a:t>B</a:t>
            </a:r>
            <a:r>
              <a:rPr lang="en-US" dirty="0" smtClean="0"/>
              <a:t>. </a:t>
            </a:r>
          </a:p>
          <a:p>
            <a:pPr algn="just"/>
            <a:r>
              <a:rPr lang="en-US" dirty="0" smtClean="0"/>
              <a:t>If </a:t>
            </a:r>
            <a:r>
              <a:rPr lang="en-US" i="1" dirty="0" smtClean="0"/>
              <a:t>C </a:t>
            </a:r>
            <a:r>
              <a:rPr lang="en-US" dirty="0" smtClean="0"/>
              <a:t>does start transmitting, it will interfere at </a:t>
            </a:r>
            <a:r>
              <a:rPr lang="en-US" i="1" dirty="0" smtClean="0"/>
              <a:t>B</a:t>
            </a:r>
            <a:r>
              <a:rPr lang="en-US" dirty="0" smtClean="0"/>
              <a:t>, wiping out the frame from </a:t>
            </a:r>
            <a:r>
              <a:rPr lang="en-US" i="1" dirty="0" smtClean="0"/>
              <a:t>A</a:t>
            </a:r>
            <a:r>
              <a:rPr lang="en-US" dirty="0" smtClean="0"/>
              <a:t>. </a:t>
            </a:r>
          </a:p>
          <a:p>
            <a:pPr algn="just"/>
            <a:r>
              <a:rPr lang="en-US" dirty="0" smtClean="0"/>
              <a:t>The problem of a station not being able to detect a potential competitor for the medium because the competitor is too far away is called the </a:t>
            </a:r>
            <a:r>
              <a:rPr lang="en-US" b="1" dirty="0" smtClean="0"/>
              <a:t>hidden station problem</a:t>
            </a:r>
            <a:r>
              <a:rPr lang="en-US" dirty="0" smtClean="0"/>
              <a:t>.</a:t>
            </a:r>
          </a:p>
          <a:p>
            <a:pPr algn="just"/>
            <a:r>
              <a:rPr lang="en-US" dirty="0" smtClean="0"/>
              <a:t>Now let us consider the reverse situation: </a:t>
            </a:r>
            <a:r>
              <a:rPr lang="en-US" i="1" dirty="0" smtClean="0"/>
              <a:t>B </a:t>
            </a:r>
            <a:r>
              <a:rPr lang="en-US" dirty="0" smtClean="0"/>
              <a:t>transmitting to </a:t>
            </a:r>
            <a:r>
              <a:rPr lang="en-US" i="1" dirty="0" smtClean="0"/>
              <a:t>A</a:t>
            </a:r>
            <a:r>
              <a:rPr lang="en-US" dirty="0" smtClean="0"/>
              <a:t>, as shown in the above figure (b). </a:t>
            </a:r>
          </a:p>
          <a:p>
            <a:pPr algn="just"/>
            <a:r>
              <a:rPr lang="en-US" dirty="0" smtClean="0"/>
              <a:t>If </a:t>
            </a:r>
            <a:r>
              <a:rPr lang="en-US" i="1" dirty="0" smtClean="0"/>
              <a:t>C </a:t>
            </a:r>
            <a:r>
              <a:rPr lang="en-US" dirty="0" smtClean="0"/>
              <a:t>senses the medium, it will hear an ongoing transmission and falsely conclude that it may not send to </a:t>
            </a:r>
            <a:r>
              <a:rPr lang="en-US" i="1" dirty="0" smtClean="0"/>
              <a:t>D</a:t>
            </a:r>
            <a:r>
              <a:rPr lang="en-US" dirty="0" smtClean="0"/>
              <a:t>, when in fact such a transmission would cause bad reception only in the zone between </a:t>
            </a:r>
            <a:r>
              <a:rPr lang="en-US" i="1" dirty="0" smtClean="0"/>
              <a:t>B </a:t>
            </a:r>
            <a:r>
              <a:rPr lang="en-US" dirty="0" smtClean="0"/>
              <a:t>and </a:t>
            </a:r>
            <a:r>
              <a:rPr lang="en-US" i="1" dirty="0" smtClean="0"/>
              <a:t>C</a:t>
            </a:r>
            <a:r>
              <a:rPr lang="en-US" dirty="0" smtClean="0"/>
              <a:t>, where neither of the intended receivers is located. </a:t>
            </a:r>
          </a:p>
          <a:p>
            <a:pPr algn="just"/>
            <a:r>
              <a:rPr lang="en-US" dirty="0" smtClean="0"/>
              <a:t>This is called the </a:t>
            </a:r>
            <a:r>
              <a:rPr lang="en-US" b="1" dirty="0" smtClean="0"/>
              <a:t>exposed station problem</a:t>
            </a:r>
            <a:r>
              <a:rPr lang="en-US" dirty="0" smtClean="0"/>
              <a:t>.</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3810000"/>
          </a:xfrm>
        </p:spPr>
        <p:txBody>
          <a:bodyPr/>
          <a:lstStyle/>
          <a:p>
            <a:pPr>
              <a:buNone/>
            </a:pPr>
            <a:r>
              <a:rPr lang="en-US" b="1" i="1" dirty="0" smtClean="0"/>
              <a:t>MACA and MACAW(MACA for Wireless)</a:t>
            </a:r>
            <a:endParaRPr lang="en-US" dirty="0" smtClean="0"/>
          </a:p>
          <a:p>
            <a:pPr algn="just"/>
            <a:r>
              <a:rPr lang="en-US" dirty="0" smtClean="0"/>
              <a:t>An early protocol designed for wireless LANs is </a:t>
            </a:r>
            <a:r>
              <a:rPr lang="en-US" b="1" dirty="0" smtClean="0"/>
              <a:t>MACA </a:t>
            </a:r>
            <a:r>
              <a:rPr lang="en-US" dirty="0" smtClean="0"/>
              <a:t>(</a:t>
            </a:r>
            <a:r>
              <a:rPr lang="en-US" b="1" dirty="0" smtClean="0"/>
              <a:t>Multiple Access with Collision Avoidance</a:t>
            </a:r>
            <a:r>
              <a:rPr lang="en-US" dirty="0" smtClean="0"/>
              <a:t>) (</a:t>
            </a:r>
            <a:r>
              <a:rPr lang="en-US" dirty="0" err="1" smtClean="0"/>
              <a:t>Karn</a:t>
            </a:r>
            <a:r>
              <a:rPr lang="en-US" dirty="0" smtClean="0"/>
              <a:t>, 1990). </a:t>
            </a:r>
          </a:p>
          <a:p>
            <a:pPr algn="just"/>
            <a:r>
              <a:rPr lang="en-US" dirty="0" smtClean="0"/>
              <a:t>The basic idea behind it is for the sender to stimulate the receiver into outputting a short frame, so stations nearby can detect this transmission and avoid transmitting for the duration of the upcoming (large) data frame. MACA is illustrated in the following figure</a:t>
            </a:r>
          </a:p>
          <a:p>
            <a:pPr algn="just">
              <a:buNone/>
            </a:pPr>
            <a:r>
              <a:rPr lang="en-US" sz="2000" b="1" i="1" dirty="0" smtClean="0"/>
              <a:t>The MACA protocol. (a) </a:t>
            </a:r>
            <a:r>
              <a:rPr lang="en-US" sz="2000" b="1" dirty="0" smtClean="0"/>
              <a:t>A </a:t>
            </a:r>
            <a:r>
              <a:rPr lang="en-US" sz="2000" b="1" i="1" dirty="0" smtClean="0"/>
              <a:t>sending an RTS to </a:t>
            </a:r>
            <a:r>
              <a:rPr lang="en-US" sz="2000" b="1" dirty="0" smtClean="0"/>
              <a:t>B</a:t>
            </a:r>
            <a:r>
              <a:rPr lang="en-US" sz="2000" b="1" i="1" dirty="0" smtClean="0"/>
              <a:t>. (b) </a:t>
            </a:r>
            <a:r>
              <a:rPr lang="en-US" sz="2000" b="1" dirty="0" smtClean="0"/>
              <a:t>B </a:t>
            </a:r>
            <a:r>
              <a:rPr lang="en-US" sz="2000" b="1" i="1" dirty="0" smtClean="0"/>
              <a:t>responding with a CTS to </a:t>
            </a:r>
            <a:r>
              <a:rPr lang="en-US" sz="2000" b="1" dirty="0" smtClean="0"/>
              <a:t>A</a:t>
            </a:r>
            <a:r>
              <a:rPr lang="en-US" sz="2000" b="1" i="1" dirty="0" smtClean="0"/>
              <a:t>.</a:t>
            </a:r>
            <a:endParaRPr lang="en-US" sz="2000" dirty="0" smtClean="0"/>
          </a:p>
          <a:p>
            <a:endParaRPr lang="en-US" dirty="0"/>
          </a:p>
        </p:txBody>
      </p:sp>
      <p:pic>
        <p:nvPicPr>
          <p:cNvPr id="4" name="Content Placeholder 3"/>
          <p:cNvPicPr>
            <a:picLocks/>
          </p:cNvPicPr>
          <p:nvPr/>
        </p:nvPicPr>
        <p:blipFill>
          <a:blip r:embed="rId2"/>
          <a:srcRect/>
          <a:stretch>
            <a:fillRect/>
          </a:stretch>
        </p:blipFill>
        <p:spPr bwMode="auto">
          <a:xfrm>
            <a:off x="1905000" y="4191000"/>
            <a:ext cx="5497689" cy="24384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172200"/>
          </a:xfrm>
        </p:spPr>
        <p:txBody>
          <a:bodyPr>
            <a:normAutofit lnSpcReduction="10000"/>
          </a:bodyPr>
          <a:lstStyle/>
          <a:p>
            <a:pPr algn="just"/>
            <a:r>
              <a:rPr lang="en-US" dirty="0" smtClean="0"/>
              <a:t>Let us now consider how </a:t>
            </a:r>
            <a:r>
              <a:rPr lang="en-US" i="1" dirty="0" smtClean="0"/>
              <a:t>A </a:t>
            </a:r>
            <a:r>
              <a:rPr lang="en-US" dirty="0" smtClean="0"/>
              <a:t>sends a frame to </a:t>
            </a:r>
            <a:r>
              <a:rPr lang="en-US" i="1" dirty="0" smtClean="0"/>
              <a:t>B</a:t>
            </a:r>
            <a:r>
              <a:rPr lang="en-US" dirty="0" smtClean="0"/>
              <a:t>. </a:t>
            </a:r>
            <a:r>
              <a:rPr lang="en-US" i="1" dirty="0" smtClean="0"/>
              <a:t>A </a:t>
            </a:r>
            <a:r>
              <a:rPr lang="en-US" dirty="0" smtClean="0"/>
              <a:t>starts by sending an </a:t>
            </a:r>
            <a:r>
              <a:rPr lang="en-US" b="1" dirty="0" smtClean="0"/>
              <a:t>RTS </a:t>
            </a:r>
            <a:r>
              <a:rPr lang="en-US" dirty="0" smtClean="0"/>
              <a:t>(</a:t>
            </a:r>
            <a:r>
              <a:rPr lang="en-US" b="1" dirty="0" smtClean="0"/>
              <a:t>Request To Send</a:t>
            </a:r>
            <a:r>
              <a:rPr lang="en-US" dirty="0" smtClean="0"/>
              <a:t>) frame to </a:t>
            </a:r>
            <a:r>
              <a:rPr lang="en-US" i="1" dirty="0" smtClean="0"/>
              <a:t>B</a:t>
            </a:r>
            <a:r>
              <a:rPr lang="en-US" dirty="0" smtClean="0"/>
              <a:t>, as shown above. </a:t>
            </a:r>
          </a:p>
          <a:p>
            <a:pPr algn="just"/>
            <a:r>
              <a:rPr lang="en-US" dirty="0" smtClean="0"/>
              <a:t>This short frame (30 bytes) contains the length of the data frame that will eventually follow. </a:t>
            </a:r>
          </a:p>
          <a:p>
            <a:pPr algn="just"/>
            <a:r>
              <a:rPr lang="en-US" dirty="0" smtClean="0"/>
              <a:t>Then </a:t>
            </a:r>
            <a:r>
              <a:rPr lang="en-US" i="1" dirty="0" smtClean="0"/>
              <a:t>B </a:t>
            </a:r>
            <a:r>
              <a:rPr lang="en-US" dirty="0" smtClean="0"/>
              <a:t>replies with a </a:t>
            </a:r>
            <a:r>
              <a:rPr lang="en-US" b="1" dirty="0" smtClean="0"/>
              <a:t>CTS </a:t>
            </a:r>
            <a:r>
              <a:rPr lang="en-US" dirty="0" smtClean="0"/>
              <a:t>(</a:t>
            </a:r>
            <a:r>
              <a:rPr lang="en-US" b="1" dirty="0" smtClean="0"/>
              <a:t>Clear to Send</a:t>
            </a:r>
            <a:r>
              <a:rPr lang="en-US" dirty="0" smtClean="0"/>
              <a:t>) frame, as shown above. </a:t>
            </a:r>
          </a:p>
          <a:p>
            <a:pPr algn="just"/>
            <a:r>
              <a:rPr lang="en-US" dirty="0" smtClean="0"/>
              <a:t>The CTS frame contains the data length (copied from the RTS frame). </a:t>
            </a:r>
          </a:p>
          <a:p>
            <a:pPr algn="just"/>
            <a:r>
              <a:rPr lang="en-US" dirty="0" smtClean="0"/>
              <a:t>Upon receipt of the CTS frame, </a:t>
            </a:r>
            <a:r>
              <a:rPr lang="en-US" i="1" dirty="0" smtClean="0"/>
              <a:t>A </a:t>
            </a:r>
            <a:r>
              <a:rPr lang="en-US" dirty="0" smtClean="0"/>
              <a:t>begins transmission. Now let us see how stations overhearing either of these frames react. </a:t>
            </a:r>
          </a:p>
          <a:p>
            <a:pPr algn="just"/>
            <a:r>
              <a:rPr lang="en-US" dirty="0" smtClean="0"/>
              <a:t>Any station hearing the RTS is clearly close to </a:t>
            </a:r>
            <a:r>
              <a:rPr lang="en-US" i="1" dirty="0" smtClean="0"/>
              <a:t>A </a:t>
            </a:r>
            <a:r>
              <a:rPr lang="en-US" dirty="0" smtClean="0"/>
              <a:t>and must remain silent long enough for the CTS to be transmitted back to </a:t>
            </a:r>
            <a:r>
              <a:rPr lang="en-US" i="1" dirty="0" smtClean="0"/>
              <a:t>A </a:t>
            </a:r>
            <a:r>
              <a:rPr lang="en-US" dirty="0" smtClean="0"/>
              <a:t>without conflict. </a:t>
            </a:r>
          </a:p>
          <a:p>
            <a:pPr algn="just"/>
            <a:r>
              <a:rPr lang="en-US" dirty="0" smtClean="0"/>
              <a:t>Any station hearing the CTS is clearly close to </a:t>
            </a:r>
            <a:r>
              <a:rPr lang="en-US" i="1" dirty="0" smtClean="0"/>
              <a:t>B </a:t>
            </a:r>
            <a:r>
              <a:rPr lang="en-US" dirty="0" smtClean="0"/>
              <a:t>and must remain silent during the upcoming data transmission, whose length it can tell by examining the CTS frame.</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248400"/>
          </a:xfrm>
        </p:spPr>
        <p:txBody>
          <a:bodyPr/>
          <a:lstStyle/>
          <a:p>
            <a:pPr algn="just"/>
            <a:r>
              <a:rPr lang="en-US" dirty="0" smtClean="0"/>
              <a:t>In the previous Figure, </a:t>
            </a:r>
            <a:r>
              <a:rPr lang="en-US" i="1" dirty="0" smtClean="0"/>
              <a:t>C </a:t>
            </a:r>
            <a:r>
              <a:rPr lang="en-US" dirty="0" smtClean="0"/>
              <a:t>is within range of </a:t>
            </a:r>
            <a:r>
              <a:rPr lang="en-US" i="1" dirty="0" smtClean="0"/>
              <a:t>A </a:t>
            </a:r>
            <a:r>
              <a:rPr lang="en-US" dirty="0" smtClean="0"/>
              <a:t>but not within range of </a:t>
            </a:r>
            <a:r>
              <a:rPr lang="en-US" i="1" dirty="0" smtClean="0"/>
              <a:t>B</a:t>
            </a:r>
            <a:r>
              <a:rPr lang="en-US" dirty="0" smtClean="0"/>
              <a:t>. Therefore, it hears the RTS from </a:t>
            </a:r>
            <a:r>
              <a:rPr lang="en-US" i="1" dirty="0" smtClean="0"/>
              <a:t>A </a:t>
            </a:r>
            <a:r>
              <a:rPr lang="en-US" dirty="0" smtClean="0"/>
              <a:t>but not the CTS from </a:t>
            </a:r>
            <a:r>
              <a:rPr lang="en-US" i="1" dirty="0" smtClean="0"/>
              <a:t>B</a:t>
            </a:r>
            <a:r>
              <a:rPr lang="en-US" dirty="0" smtClean="0"/>
              <a:t>. </a:t>
            </a:r>
          </a:p>
          <a:p>
            <a:pPr algn="just"/>
            <a:r>
              <a:rPr lang="en-US" dirty="0" smtClean="0"/>
              <a:t>As long as it does not interfere with the CTS, it is free to transmit while the data frame is being sent. </a:t>
            </a:r>
          </a:p>
          <a:p>
            <a:pPr algn="just"/>
            <a:r>
              <a:rPr lang="en-US" dirty="0" smtClean="0"/>
              <a:t>In contrast, </a:t>
            </a:r>
            <a:r>
              <a:rPr lang="en-US" i="1" dirty="0" smtClean="0"/>
              <a:t>D </a:t>
            </a:r>
            <a:r>
              <a:rPr lang="en-US" dirty="0" smtClean="0"/>
              <a:t>is within range of </a:t>
            </a:r>
            <a:r>
              <a:rPr lang="en-US" i="1" dirty="0" smtClean="0"/>
              <a:t>B </a:t>
            </a:r>
            <a:r>
              <a:rPr lang="en-US" dirty="0" smtClean="0"/>
              <a:t>but not </a:t>
            </a:r>
            <a:r>
              <a:rPr lang="en-US" i="1" dirty="0" smtClean="0"/>
              <a:t>A</a:t>
            </a:r>
            <a:r>
              <a:rPr lang="en-US" dirty="0" smtClean="0"/>
              <a:t>. It does not hear the RTS but does hear the CTS. </a:t>
            </a:r>
          </a:p>
          <a:p>
            <a:pPr algn="just"/>
            <a:r>
              <a:rPr lang="en-US" dirty="0" smtClean="0"/>
              <a:t>Hearing the CTS tips it off that it is close to a station that is about to receive a frame, so it defers sending anything until that frame is expected to be finished. </a:t>
            </a:r>
          </a:p>
          <a:p>
            <a:pPr algn="just"/>
            <a:r>
              <a:rPr lang="en-US" dirty="0" smtClean="0"/>
              <a:t>Station </a:t>
            </a:r>
            <a:r>
              <a:rPr lang="en-US" i="1" dirty="0" smtClean="0"/>
              <a:t>E </a:t>
            </a:r>
            <a:r>
              <a:rPr lang="en-US" dirty="0" smtClean="0"/>
              <a:t>hears both control messages and, like </a:t>
            </a:r>
            <a:r>
              <a:rPr lang="en-US" i="1" dirty="0" smtClean="0"/>
              <a:t>D</a:t>
            </a:r>
            <a:r>
              <a:rPr lang="en-US" dirty="0" smtClean="0"/>
              <a:t>, must be silent until the data frame is complete.</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p:cNvPicPr>
            <a:picLocks noGrp="1" noChangeAspect="1" noChangeArrowheads="1"/>
          </p:cNvPicPr>
          <p:nvPr>
            <p:ph sz="quarter" idx="1"/>
          </p:nvPr>
        </p:nvPicPr>
        <p:blipFill>
          <a:blip r:embed="rId2"/>
          <a:srcRect/>
          <a:stretch>
            <a:fillRect/>
          </a:stretch>
        </p:blipFill>
        <p:spPr bwMode="auto">
          <a:xfrm>
            <a:off x="1371600" y="1143000"/>
            <a:ext cx="6527653" cy="4572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5515</TotalTime>
  <Words>15497</Words>
  <Application>Microsoft Office PowerPoint</Application>
  <PresentationFormat>On-screen Show (4:3)</PresentationFormat>
  <Paragraphs>838</Paragraphs>
  <Slides>154</Slides>
  <Notes>3</Notes>
  <HiddenSlides>0</HiddenSlides>
  <MMClips>0</MMClips>
  <ScaleCrop>false</ScaleCrop>
  <HeadingPairs>
    <vt:vector size="4" baseType="variant">
      <vt:variant>
        <vt:lpstr>Theme</vt:lpstr>
      </vt:variant>
      <vt:variant>
        <vt:i4>1</vt:i4>
      </vt:variant>
      <vt:variant>
        <vt:lpstr>Slide Titles</vt:lpstr>
      </vt:variant>
      <vt:variant>
        <vt:i4>154</vt:i4>
      </vt:variant>
    </vt:vector>
  </HeadingPairs>
  <TitlesOfParts>
    <vt:vector size="155" baseType="lpstr">
      <vt:lpstr>Equity</vt:lpstr>
      <vt:lpstr>The Data Link Layer</vt:lpstr>
      <vt:lpstr>Slide 2</vt:lpstr>
      <vt:lpstr>Data Link Layer Design Issues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Error Control </vt:lpstr>
      <vt:lpstr>Slide 17</vt:lpstr>
      <vt:lpstr>Flow Control</vt:lpstr>
      <vt:lpstr>Slide 19</vt:lpstr>
      <vt:lpstr>Error Detection and Correction</vt:lpstr>
      <vt:lpstr>Slide 21</vt:lpstr>
      <vt:lpstr>Error-Correcting Codes</vt:lpstr>
      <vt:lpstr>Slide 23</vt:lpstr>
      <vt:lpstr>Slide 24</vt:lpstr>
      <vt:lpstr>Hamming Code</vt:lpstr>
      <vt:lpstr>Slide 26</vt:lpstr>
      <vt:lpstr>Slide 27</vt:lpstr>
      <vt:lpstr>Slide 28</vt:lpstr>
      <vt:lpstr>Slide 29</vt:lpstr>
      <vt:lpstr>Decoding a message in Hamming Code </vt:lpstr>
      <vt:lpstr>Slide 31</vt:lpstr>
      <vt:lpstr>Slide 32</vt:lpstr>
      <vt:lpstr>Slide 33</vt:lpstr>
      <vt:lpstr>Slide 34</vt:lpstr>
      <vt:lpstr>Slide 35</vt:lpstr>
      <vt:lpstr>Slide 36</vt:lpstr>
      <vt:lpstr>Slide 37</vt:lpstr>
      <vt:lpstr>Elementary Data Link Protocols</vt:lpstr>
      <vt:lpstr>Slide 39</vt:lpstr>
      <vt:lpstr>Slide 40</vt:lpstr>
      <vt:lpstr>Slide 41</vt:lpstr>
      <vt:lpstr>Slide 42</vt:lpstr>
      <vt:lpstr>Slide 43</vt:lpstr>
      <vt:lpstr>Sliding Window Protocols</vt:lpstr>
      <vt:lpstr>Slide 45</vt:lpstr>
      <vt:lpstr>Slide 46</vt:lpstr>
      <vt:lpstr>Slide 47</vt:lpstr>
      <vt:lpstr>Slide 48</vt:lpstr>
      <vt:lpstr>Slide 49</vt:lpstr>
      <vt:lpstr>Slide 50</vt:lpstr>
      <vt:lpstr>The Medium Access Control Sublayer</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Manchester Encoding</vt:lpstr>
      <vt:lpstr>Slide 112</vt:lpstr>
      <vt:lpstr>Slide 113</vt:lpstr>
      <vt:lpstr>Slide 114</vt:lpstr>
      <vt:lpstr>The Ethernet MAC Sublayer Protocol</vt:lpstr>
      <vt:lpstr>Slide 116</vt:lpstr>
      <vt:lpstr>Slide 117</vt:lpstr>
      <vt:lpstr>Slide 118</vt:lpstr>
      <vt:lpstr>Slide 119</vt:lpstr>
      <vt:lpstr>The Binary Exponential Backoff Algorithm</vt:lpstr>
      <vt:lpstr>Slide 121</vt:lpstr>
      <vt:lpstr>Wireless LANs</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Link Layer</dc:title>
  <dc:creator>ADMIN</dc:creator>
  <cp:lastModifiedBy>ADMIN</cp:lastModifiedBy>
  <cp:revision>77</cp:revision>
  <dcterms:created xsi:type="dcterms:W3CDTF">2006-08-16T00:00:00Z</dcterms:created>
  <dcterms:modified xsi:type="dcterms:W3CDTF">2024-07-21T05:45:26Z</dcterms:modified>
</cp:coreProperties>
</file>