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sldIdLst>
    <p:sldId id="328" r:id="rId4"/>
    <p:sldId id="256" r:id="rId5"/>
    <p:sldId id="257" r:id="rId6"/>
    <p:sldId id="294" r:id="rId7"/>
    <p:sldId id="295" r:id="rId8"/>
    <p:sldId id="297" r:id="rId9"/>
    <p:sldId id="296" r:id="rId10"/>
    <p:sldId id="293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9" r:id="rId21"/>
    <p:sldId id="268" r:id="rId22"/>
    <p:sldId id="270" r:id="rId23"/>
    <p:sldId id="271" r:id="rId24"/>
    <p:sldId id="272" r:id="rId25"/>
    <p:sldId id="275" r:id="rId26"/>
    <p:sldId id="276" r:id="rId27"/>
    <p:sldId id="277" r:id="rId28"/>
    <p:sldId id="262" r:id="rId29"/>
    <p:sldId id="278" r:id="rId30"/>
    <p:sldId id="281" r:id="rId31"/>
    <p:sldId id="273" r:id="rId32"/>
    <p:sldId id="274" r:id="rId33"/>
    <p:sldId id="282" r:id="rId34"/>
    <p:sldId id="284" r:id="rId35"/>
    <p:sldId id="283" r:id="rId36"/>
    <p:sldId id="280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79" r:id="rId46"/>
    <p:sldId id="32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1C43E-83B9-4EC7-AA60-027CF6CAB290}" v="38" dt="2023-09-14T07:24:27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hura N. J." userId="060db618a1fa89ff" providerId="LiveId" clId="{E331C43E-83B9-4EC7-AA60-027CF6CAB290}"/>
    <pc:docChg chg="undo custSel addSld modSld sldOrd">
      <pc:chgData name="Chathura N. J." userId="060db618a1fa89ff" providerId="LiveId" clId="{E331C43E-83B9-4EC7-AA60-027CF6CAB290}" dt="2023-09-14T07:24:31.285" v="77" actId="20577"/>
      <pc:docMkLst>
        <pc:docMk/>
      </pc:docMkLst>
      <pc:sldChg chg="addSp delSp modSp mod ord setBg">
        <pc:chgData name="Chathura N. J." userId="060db618a1fa89ff" providerId="LiveId" clId="{E331C43E-83B9-4EC7-AA60-027CF6CAB290}" dt="2023-09-14T07:07:18.587" v="72" actId="20577"/>
        <pc:sldMkLst>
          <pc:docMk/>
          <pc:sldMk cId="254654446" sldId="256"/>
        </pc:sldMkLst>
        <pc:spChg chg="mod">
          <ac:chgData name="Chathura N. J." userId="060db618a1fa89ff" providerId="LiveId" clId="{E331C43E-83B9-4EC7-AA60-027CF6CAB290}" dt="2023-09-14T07:05:04.581" v="40" actId="1076"/>
          <ac:spMkLst>
            <pc:docMk/>
            <pc:sldMk cId="254654446" sldId="256"/>
            <ac:spMk id="2" creationId="{8D14F12A-9D44-7212-AF72-AA07652F5BF2}"/>
          </ac:spMkLst>
        </pc:spChg>
        <pc:spChg chg="mod">
          <ac:chgData name="Chathura N. J." userId="060db618a1fa89ff" providerId="LiveId" clId="{E331C43E-83B9-4EC7-AA60-027CF6CAB290}" dt="2023-09-14T07:05:00.925" v="39" actId="14100"/>
          <ac:spMkLst>
            <pc:docMk/>
            <pc:sldMk cId="254654446" sldId="256"/>
            <ac:spMk id="4" creationId="{2868AF55-29E8-C4E0-FF78-DAE64C5D87D4}"/>
          </ac:spMkLst>
        </pc:spChg>
        <pc:spChg chg="add del">
          <ac:chgData name="Chathura N. J." userId="060db618a1fa89ff" providerId="LiveId" clId="{E331C43E-83B9-4EC7-AA60-027CF6CAB290}" dt="2023-09-14T07:02:42.409" v="15" actId="26606"/>
          <ac:spMkLst>
            <pc:docMk/>
            <pc:sldMk cId="254654446" sldId="256"/>
            <ac:spMk id="9" creationId="{F068BD1E-EAD2-F32B-F123-730195B83D35}"/>
          </ac:spMkLst>
        </pc:spChg>
        <pc:spChg chg="mod">
          <ac:chgData name="Chathura N. J." userId="060db618a1fa89ff" providerId="LiveId" clId="{E331C43E-83B9-4EC7-AA60-027CF6CAB290}" dt="2023-09-14T07:03:51.575" v="30" actId="26606"/>
          <ac:spMkLst>
            <pc:docMk/>
            <pc:sldMk cId="254654446" sldId="256"/>
            <ac:spMk id="11" creationId="{D5D5B929-38B6-E10C-3A06-1C1FEAF375D8}"/>
          </ac:spMkLst>
        </pc:spChg>
        <pc:spChg chg="add del">
          <ac:chgData name="Chathura N. J." userId="060db618a1fa89ff" providerId="LiveId" clId="{E331C43E-83B9-4EC7-AA60-027CF6CAB290}" dt="2023-09-14T07:03:51.575" v="30" actId="26606"/>
          <ac:spMkLst>
            <pc:docMk/>
            <pc:sldMk cId="254654446" sldId="256"/>
            <ac:spMk id="22" creationId="{22F15A2D-2324-487D-A02A-BF46C5C580EB}"/>
          </ac:spMkLst>
        </pc:spChg>
        <pc:spChg chg="add del">
          <ac:chgData name="Chathura N. J." userId="060db618a1fa89ff" providerId="LiveId" clId="{E331C43E-83B9-4EC7-AA60-027CF6CAB290}" dt="2023-09-14T07:03:51.575" v="30" actId="26606"/>
          <ac:spMkLst>
            <pc:docMk/>
            <pc:sldMk cId="254654446" sldId="256"/>
            <ac:spMk id="24" creationId="{17A7F34E-D418-47E2-9F86-2C45BBC31210}"/>
          </ac:spMkLst>
        </pc:spChg>
        <pc:spChg chg="add del">
          <ac:chgData name="Chathura N. J." userId="060db618a1fa89ff" providerId="LiveId" clId="{E331C43E-83B9-4EC7-AA60-027CF6CAB290}" dt="2023-09-14T07:03:51.575" v="30" actId="26606"/>
          <ac:spMkLst>
            <pc:docMk/>
            <pc:sldMk cId="254654446" sldId="256"/>
            <ac:spMk id="26" creationId="{2AEAFA59-923A-4F54-8B49-44C970BCC323}"/>
          </ac:spMkLst>
        </pc:spChg>
        <pc:graphicFrameChg chg="add del">
          <ac:chgData name="Chathura N. J." userId="060db618a1fa89ff" providerId="LiveId" clId="{E331C43E-83B9-4EC7-AA60-027CF6CAB290}" dt="2023-09-14T07:02:39.898" v="12" actId="26606"/>
          <ac:graphicFrameMkLst>
            <pc:docMk/>
            <pc:sldMk cId="254654446" sldId="256"/>
            <ac:graphicFrameMk id="13" creationId="{2EF754A0-17D7-DF13-43CF-478BDAC24BB2}"/>
          </ac:graphicFrameMkLst>
        </pc:graphicFrameChg>
        <pc:graphicFrameChg chg="add del">
          <ac:chgData name="Chathura N. J." userId="060db618a1fa89ff" providerId="LiveId" clId="{E331C43E-83B9-4EC7-AA60-027CF6CAB290}" dt="2023-09-14T07:02:42.403" v="14" actId="26606"/>
          <ac:graphicFrameMkLst>
            <pc:docMk/>
            <pc:sldMk cId="254654446" sldId="256"/>
            <ac:graphicFrameMk id="15" creationId="{94E114A4-1061-F632-7CCA-CD91ED7E7249}"/>
          </ac:graphicFrameMkLst>
        </pc:graphicFrameChg>
        <pc:graphicFrameChg chg="add del mod modGraphic">
          <ac:chgData name="Chathura N. J." userId="060db618a1fa89ff" providerId="LiveId" clId="{E331C43E-83B9-4EC7-AA60-027CF6CAB290}" dt="2023-09-14T07:07:18.587" v="72" actId="20577"/>
          <ac:graphicFrameMkLst>
            <pc:docMk/>
            <pc:sldMk cId="254654446" sldId="256"/>
            <ac:graphicFrameMk id="17" creationId="{2EF754A0-17D7-DF13-43CF-478BDAC24BB2}"/>
          </ac:graphicFrameMkLst>
        </pc:graphicFrameChg>
      </pc:sldChg>
      <pc:sldChg chg="modSp add mod ord">
        <pc:chgData name="Chathura N. J." userId="060db618a1fa89ff" providerId="LiveId" clId="{E331C43E-83B9-4EC7-AA60-027CF6CAB290}" dt="2023-09-14T07:00:50.456" v="8"/>
        <pc:sldMkLst>
          <pc:docMk/>
          <pc:sldMk cId="193143965" sldId="328"/>
        </pc:sldMkLst>
        <pc:spChg chg="mod">
          <ac:chgData name="Chathura N. J." userId="060db618a1fa89ff" providerId="LiveId" clId="{E331C43E-83B9-4EC7-AA60-027CF6CAB290}" dt="2023-09-14T07:00:40.370" v="4" actId="20577"/>
          <ac:spMkLst>
            <pc:docMk/>
            <pc:sldMk cId="193143965" sldId="328"/>
            <ac:spMk id="6" creationId="{7A753F05-6051-4065-D5E0-891836D5F086}"/>
          </ac:spMkLst>
        </pc:spChg>
      </pc:sldChg>
      <pc:sldChg chg="modSp add mod">
        <pc:chgData name="Chathura N. J." userId="060db618a1fa89ff" providerId="LiveId" clId="{E331C43E-83B9-4EC7-AA60-027CF6CAB290}" dt="2023-09-14T07:24:31.285" v="77" actId="20577"/>
        <pc:sldMkLst>
          <pc:docMk/>
          <pc:sldMk cId="3790476656" sldId="329"/>
        </pc:sldMkLst>
        <pc:spChg chg="mod">
          <ac:chgData name="Chathura N. J." userId="060db618a1fa89ff" providerId="LiveId" clId="{E331C43E-83B9-4EC7-AA60-027CF6CAB290}" dt="2023-09-14T07:24:31.285" v="77" actId="20577"/>
          <ac:spMkLst>
            <pc:docMk/>
            <pc:sldMk cId="3790476656" sldId="329"/>
            <ac:spMk id="2" creationId="{4DC133CC-2A81-DAE9-77E8-5DA32BD901A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6D993-3E86-4799-BC52-EAF72F9C8D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85807-9D3F-4591-ABB9-00DEE6491341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1)	Recursive Functions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9C1884-88EF-4A2D-818D-FB9F6844787D}" type="parTrans" cxnId="{477CAE6B-B6A6-4908-BF9D-A6105093B153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CB5B7C-B7FE-4934-B632-EEEAE5B977A0}" type="sibTrans" cxnId="{477CAE6B-B6A6-4908-BF9D-A6105093B153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F8FBE7-83AF-46E6-BF32-713C93048C92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2)	Recursive Problem Solving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6A5856-5B31-4A16-8E3E-38CEEB636BC3}" type="parTrans" cxnId="{E2142238-96F1-4DEC-9204-8DE1F66FA947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AC4D93-F01B-451E-A437-13E3A76DB234}" type="sibTrans" cxnId="{E2142238-96F1-4DEC-9204-8DE1F66FA947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B6EEC0-9C42-4E03-A601-AE81AECEA6F7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3)	Iteration Vs Recursion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2B9E30-2FAE-4875-9654-EDC1AA4232AD}" type="parTrans" cxnId="{60BA34F4-C0AC-48B6-B1CB-DDBA9DF54B17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2E9D01-8883-4F31-9696-53768F8C174B}" type="sibTrans" cxnId="{60BA34F4-C0AC-48B6-B1CB-DDBA9DF54B17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01BC55-3B45-454A-8033-E722F10E95DA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4)	List Structures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BB4C725-8233-441C-8C20-5E49C59D4FA4}" type="parTrans" cxnId="{C5BD07FA-C7A9-420B-9324-A25F17D70993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73D589-DB61-4FDF-A979-098B8C4CABEC}" type="sibTrans" cxnId="{C5BD07FA-C7A9-420B-9324-A25F17D70993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710B1AA-9A53-4389-89C7-0C56D45820A2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5)	Lists in Python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C21E28-4C0A-4FC9-AE43-DEDDF8CBACB3}" type="parTrans" cxnId="{9CBEF0EC-E0A5-467D-BF27-FB3BB186038E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C60204D-3F4C-4D02-9727-70A06B425BF7}" type="sibTrans" cxnId="{9CBEF0EC-E0A5-467D-BF27-FB3BB186038E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BE4597-35C2-463D-9571-E1E20E9B253B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6)	Iterating over Lists in Python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E886AE-581B-4A5E-8A62-B8D58A12DB0D}" type="parTrans" cxnId="{40015A17-70F0-4664-8B4D-7A5D1DF729AE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3B15BA-B05D-4B36-84ED-73C2F2635397}" type="sibTrans" cxnId="{40015A17-70F0-4664-8B4D-7A5D1DF729AE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B2FFFF-B264-43B2-AD18-D132369EDF3D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7)	More on Python Lists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829B59-3533-4B7C-9579-87529F50B785}" type="parTrans" cxnId="{885B5D68-DBAF-4FCC-89D1-A4802D71A64A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6904CD-B6AD-4AB7-9309-82A91AFEDA46}" type="sibTrans" cxnId="{885B5D68-DBAF-4FCC-89D1-A4802D71A64A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6678B4F-C503-4E37-B006-1DC9FA60C481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8)	Dictionaries and Sets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EFC57D-3407-4E57-9EB2-A680B56CFD23}" type="parTrans" cxnId="{6DF7D43C-6D73-4563-B0F6-8391653AB8D8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1012ABD-DA23-4E38-A31B-DF04B992885A}" type="sibTrans" cxnId="{6DF7D43C-6D73-4563-B0F6-8391653AB8D8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15AFCC5-9F88-44D1-80B1-F8D5EBC1D756}">
      <dgm:prSet custT="1"/>
      <dgm:spPr/>
      <dgm:t>
        <a:bodyPr/>
        <a:lstStyle/>
        <a:p>
          <a:r>
            <a:rPr lang="en-IN" sz="1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	8.1)	Dictionary Type in Python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D76090-D06E-4E70-886F-F15F22D039BE}" type="parTrans" cxnId="{80BF13C7-D571-4A74-8C02-660BD2E7DE80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BB183F2-433A-489F-85D3-8EC7B5706417}" type="sibTrans" cxnId="{80BF13C7-D571-4A74-8C02-660BD2E7DE80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5776AC-22D9-466A-9228-5D580FDAA194}">
      <dgm:prSet custT="1"/>
      <dgm:spPr/>
      <dgm:t>
        <a:bodyPr/>
        <a:lstStyle/>
        <a:p>
          <a:r>
            <a:rPr lang="en-IN" sz="1800" b="1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	8.2)	Set Data Type</a:t>
          </a:r>
          <a:endParaRPr lang="en-US" sz="18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0D7DB5-8B1B-41E7-B5F1-90AB2A0DABD3}" type="parTrans" cxnId="{DBB3DD1E-3F7C-4F76-8304-46B7CBB5ABB7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93917B-44D0-4029-8BAB-DAFC97C368B4}" type="sibTrans" cxnId="{DBB3DD1E-3F7C-4F76-8304-46B7CBB5ABB7}">
      <dgm:prSet/>
      <dgm:spPr/>
      <dgm:t>
        <a:bodyPr/>
        <a:lstStyle/>
        <a:p>
          <a:endParaRPr lang="en-US" sz="180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A0E47F-BFEF-47B0-B8DC-998E772EDB80}" type="pres">
      <dgm:prSet presAssocID="{8DB6D993-3E86-4799-BC52-EAF72F9C8D8E}" presName="vert0" presStyleCnt="0">
        <dgm:presLayoutVars>
          <dgm:dir/>
          <dgm:animOne val="branch"/>
          <dgm:animLvl val="lvl"/>
        </dgm:presLayoutVars>
      </dgm:prSet>
      <dgm:spPr/>
    </dgm:pt>
    <dgm:pt modelId="{61DB0F65-A827-499D-8388-609BEADD0C38}" type="pres">
      <dgm:prSet presAssocID="{A8F85807-9D3F-4591-ABB9-00DEE6491341}" presName="thickLine" presStyleLbl="alignNode1" presStyleIdx="0" presStyleCnt="10"/>
      <dgm:spPr/>
    </dgm:pt>
    <dgm:pt modelId="{CE0E019E-CD11-484E-9120-506ACCF6BD84}" type="pres">
      <dgm:prSet presAssocID="{A8F85807-9D3F-4591-ABB9-00DEE6491341}" presName="horz1" presStyleCnt="0"/>
      <dgm:spPr/>
    </dgm:pt>
    <dgm:pt modelId="{1FA9B000-A07F-470A-9E68-184CD32FD39A}" type="pres">
      <dgm:prSet presAssocID="{A8F85807-9D3F-4591-ABB9-00DEE6491341}" presName="tx1" presStyleLbl="revTx" presStyleIdx="0" presStyleCnt="10"/>
      <dgm:spPr/>
    </dgm:pt>
    <dgm:pt modelId="{089DE8BD-1B65-4970-A1EA-6DACB7732F11}" type="pres">
      <dgm:prSet presAssocID="{A8F85807-9D3F-4591-ABB9-00DEE6491341}" presName="vert1" presStyleCnt="0"/>
      <dgm:spPr/>
    </dgm:pt>
    <dgm:pt modelId="{D7965133-C3F8-4C03-AC39-46ECA55023EB}" type="pres">
      <dgm:prSet presAssocID="{FCF8FBE7-83AF-46E6-BF32-713C93048C92}" presName="thickLine" presStyleLbl="alignNode1" presStyleIdx="1" presStyleCnt="10"/>
      <dgm:spPr/>
    </dgm:pt>
    <dgm:pt modelId="{2F4E3090-FBAD-48B4-B0ED-CBA3D2CDDAD4}" type="pres">
      <dgm:prSet presAssocID="{FCF8FBE7-83AF-46E6-BF32-713C93048C92}" presName="horz1" presStyleCnt="0"/>
      <dgm:spPr/>
    </dgm:pt>
    <dgm:pt modelId="{76E7A00A-8C51-441B-ACAA-E6D2EE83BD49}" type="pres">
      <dgm:prSet presAssocID="{FCF8FBE7-83AF-46E6-BF32-713C93048C92}" presName="tx1" presStyleLbl="revTx" presStyleIdx="1" presStyleCnt="10"/>
      <dgm:spPr/>
    </dgm:pt>
    <dgm:pt modelId="{2ACEA614-5936-41A0-AF0B-98B7E6B56FB6}" type="pres">
      <dgm:prSet presAssocID="{FCF8FBE7-83AF-46E6-BF32-713C93048C92}" presName="vert1" presStyleCnt="0"/>
      <dgm:spPr/>
    </dgm:pt>
    <dgm:pt modelId="{AC568C46-938B-431A-AC84-37F1E41E4DDD}" type="pres">
      <dgm:prSet presAssocID="{91B6EEC0-9C42-4E03-A601-AE81AECEA6F7}" presName="thickLine" presStyleLbl="alignNode1" presStyleIdx="2" presStyleCnt="10"/>
      <dgm:spPr/>
    </dgm:pt>
    <dgm:pt modelId="{E583C52B-4FD7-416A-852D-741174D4D7E4}" type="pres">
      <dgm:prSet presAssocID="{91B6EEC0-9C42-4E03-A601-AE81AECEA6F7}" presName="horz1" presStyleCnt="0"/>
      <dgm:spPr/>
    </dgm:pt>
    <dgm:pt modelId="{560EDC99-239E-4314-8879-48C6D4BE6DED}" type="pres">
      <dgm:prSet presAssocID="{91B6EEC0-9C42-4E03-A601-AE81AECEA6F7}" presName="tx1" presStyleLbl="revTx" presStyleIdx="2" presStyleCnt="10"/>
      <dgm:spPr/>
    </dgm:pt>
    <dgm:pt modelId="{2124113D-5910-4566-B7E6-FA6E55F2ADB3}" type="pres">
      <dgm:prSet presAssocID="{91B6EEC0-9C42-4E03-A601-AE81AECEA6F7}" presName="vert1" presStyleCnt="0"/>
      <dgm:spPr/>
    </dgm:pt>
    <dgm:pt modelId="{9A33060E-FAD9-4EF7-A551-7ED3B96397D6}" type="pres">
      <dgm:prSet presAssocID="{F401BC55-3B45-454A-8033-E722F10E95DA}" presName="thickLine" presStyleLbl="alignNode1" presStyleIdx="3" presStyleCnt="10"/>
      <dgm:spPr/>
    </dgm:pt>
    <dgm:pt modelId="{1BFDE911-3A05-4CA2-A5DC-E931C0FE7E84}" type="pres">
      <dgm:prSet presAssocID="{F401BC55-3B45-454A-8033-E722F10E95DA}" presName="horz1" presStyleCnt="0"/>
      <dgm:spPr/>
    </dgm:pt>
    <dgm:pt modelId="{70DD32DD-C01F-4145-ADB7-26111504D327}" type="pres">
      <dgm:prSet presAssocID="{F401BC55-3B45-454A-8033-E722F10E95DA}" presName="tx1" presStyleLbl="revTx" presStyleIdx="3" presStyleCnt="10"/>
      <dgm:spPr/>
    </dgm:pt>
    <dgm:pt modelId="{682ABD2A-18EC-4C58-AC4A-C65C27988D75}" type="pres">
      <dgm:prSet presAssocID="{F401BC55-3B45-454A-8033-E722F10E95DA}" presName="vert1" presStyleCnt="0"/>
      <dgm:spPr/>
    </dgm:pt>
    <dgm:pt modelId="{4358BB61-535F-4056-9BF6-AF9AB0B054D7}" type="pres">
      <dgm:prSet presAssocID="{2710B1AA-9A53-4389-89C7-0C56D45820A2}" presName="thickLine" presStyleLbl="alignNode1" presStyleIdx="4" presStyleCnt="10"/>
      <dgm:spPr/>
    </dgm:pt>
    <dgm:pt modelId="{3DC5A259-9F03-4CC2-B366-742B0DE7D2DD}" type="pres">
      <dgm:prSet presAssocID="{2710B1AA-9A53-4389-89C7-0C56D45820A2}" presName="horz1" presStyleCnt="0"/>
      <dgm:spPr/>
    </dgm:pt>
    <dgm:pt modelId="{815113AB-CF0A-434F-9F73-FEA7BC5CD48B}" type="pres">
      <dgm:prSet presAssocID="{2710B1AA-9A53-4389-89C7-0C56D45820A2}" presName="tx1" presStyleLbl="revTx" presStyleIdx="4" presStyleCnt="10"/>
      <dgm:spPr/>
    </dgm:pt>
    <dgm:pt modelId="{A0E9A376-D81C-4913-9A86-378C924F42A2}" type="pres">
      <dgm:prSet presAssocID="{2710B1AA-9A53-4389-89C7-0C56D45820A2}" presName="vert1" presStyleCnt="0"/>
      <dgm:spPr/>
    </dgm:pt>
    <dgm:pt modelId="{14BBF945-C5ED-4AA9-B574-851640496C9B}" type="pres">
      <dgm:prSet presAssocID="{B0BE4597-35C2-463D-9571-E1E20E9B253B}" presName="thickLine" presStyleLbl="alignNode1" presStyleIdx="5" presStyleCnt="10"/>
      <dgm:spPr/>
    </dgm:pt>
    <dgm:pt modelId="{F876FBEA-47DC-4965-BEC5-DDB49DDA5FE2}" type="pres">
      <dgm:prSet presAssocID="{B0BE4597-35C2-463D-9571-E1E20E9B253B}" presName="horz1" presStyleCnt="0"/>
      <dgm:spPr/>
    </dgm:pt>
    <dgm:pt modelId="{19CC20FB-D262-44D1-A682-6080DB4E39F9}" type="pres">
      <dgm:prSet presAssocID="{B0BE4597-35C2-463D-9571-E1E20E9B253B}" presName="tx1" presStyleLbl="revTx" presStyleIdx="5" presStyleCnt="10"/>
      <dgm:spPr/>
    </dgm:pt>
    <dgm:pt modelId="{27F0866C-A5CF-4DA7-AA9C-ACFEFCD4B240}" type="pres">
      <dgm:prSet presAssocID="{B0BE4597-35C2-463D-9571-E1E20E9B253B}" presName="vert1" presStyleCnt="0"/>
      <dgm:spPr/>
    </dgm:pt>
    <dgm:pt modelId="{B790549E-B250-4B3B-B2C6-5664A78A2ED9}" type="pres">
      <dgm:prSet presAssocID="{1CB2FFFF-B264-43B2-AD18-D132369EDF3D}" presName="thickLine" presStyleLbl="alignNode1" presStyleIdx="6" presStyleCnt="10"/>
      <dgm:spPr/>
    </dgm:pt>
    <dgm:pt modelId="{F50311E3-02D2-4747-A6EF-BD0EF7FC334A}" type="pres">
      <dgm:prSet presAssocID="{1CB2FFFF-B264-43B2-AD18-D132369EDF3D}" presName="horz1" presStyleCnt="0"/>
      <dgm:spPr/>
    </dgm:pt>
    <dgm:pt modelId="{FE1708A8-8ADB-439A-B801-BF8DF94603DD}" type="pres">
      <dgm:prSet presAssocID="{1CB2FFFF-B264-43B2-AD18-D132369EDF3D}" presName="tx1" presStyleLbl="revTx" presStyleIdx="6" presStyleCnt="10"/>
      <dgm:spPr/>
    </dgm:pt>
    <dgm:pt modelId="{2339FEF8-2B24-4C1F-BAA0-696924697482}" type="pres">
      <dgm:prSet presAssocID="{1CB2FFFF-B264-43B2-AD18-D132369EDF3D}" presName="vert1" presStyleCnt="0"/>
      <dgm:spPr/>
    </dgm:pt>
    <dgm:pt modelId="{BFF5F630-40E6-4486-BA69-B8270B21D428}" type="pres">
      <dgm:prSet presAssocID="{C6678B4F-C503-4E37-B006-1DC9FA60C481}" presName="thickLine" presStyleLbl="alignNode1" presStyleIdx="7" presStyleCnt="10"/>
      <dgm:spPr/>
    </dgm:pt>
    <dgm:pt modelId="{1346183F-B005-4E11-BEED-0308E7FEF507}" type="pres">
      <dgm:prSet presAssocID="{C6678B4F-C503-4E37-B006-1DC9FA60C481}" presName="horz1" presStyleCnt="0"/>
      <dgm:spPr/>
    </dgm:pt>
    <dgm:pt modelId="{3B680FF6-67D0-41CE-A6CD-9102E8078FEF}" type="pres">
      <dgm:prSet presAssocID="{C6678B4F-C503-4E37-B006-1DC9FA60C481}" presName="tx1" presStyleLbl="revTx" presStyleIdx="7" presStyleCnt="10"/>
      <dgm:spPr/>
    </dgm:pt>
    <dgm:pt modelId="{5148251F-A36D-41D0-8AA0-FD009A4FA52C}" type="pres">
      <dgm:prSet presAssocID="{C6678B4F-C503-4E37-B006-1DC9FA60C481}" presName="vert1" presStyleCnt="0"/>
      <dgm:spPr/>
    </dgm:pt>
    <dgm:pt modelId="{482B964A-9C6D-47D4-95C0-BA18C5648631}" type="pres">
      <dgm:prSet presAssocID="{215AFCC5-9F88-44D1-80B1-F8D5EBC1D756}" presName="thickLine" presStyleLbl="alignNode1" presStyleIdx="8" presStyleCnt="10"/>
      <dgm:spPr/>
    </dgm:pt>
    <dgm:pt modelId="{F8E9B759-50DF-4B1A-BF1C-9E535F1EBC14}" type="pres">
      <dgm:prSet presAssocID="{215AFCC5-9F88-44D1-80B1-F8D5EBC1D756}" presName="horz1" presStyleCnt="0"/>
      <dgm:spPr/>
    </dgm:pt>
    <dgm:pt modelId="{53575631-338F-49E3-AA46-93149F395284}" type="pres">
      <dgm:prSet presAssocID="{215AFCC5-9F88-44D1-80B1-F8D5EBC1D756}" presName="tx1" presStyleLbl="revTx" presStyleIdx="8" presStyleCnt="10"/>
      <dgm:spPr/>
    </dgm:pt>
    <dgm:pt modelId="{83FA809E-4148-45BD-B2B0-8781A4F31B77}" type="pres">
      <dgm:prSet presAssocID="{215AFCC5-9F88-44D1-80B1-F8D5EBC1D756}" presName="vert1" presStyleCnt="0"/>
      <dgm:spPr/>
    </dgm:pt>
    <dgm:pt modelId="{1388E9EA-0BA2-4498-9E09-0ED12370E50D}" type="pres">
      <dgm:prSet presAssocID="{095776AC-22D9-466A-9228-5D580FDAA194}" presName="thickLine" presStyleLbl="alignNode1" presStyleIdx="9" presStyleCnt="10"/>
      <dgm:spPr/>
    </dgm:pt>
    <dgm:pt modelId="{42CE2D70-4786-4F13-9C7A-1386A2101702}" type="pres">
      <dgm:prSet presAssocID="{095776AC-22D9-466A-9228-5D580FDAA194}" presName="horz1" presStyleCnt="0"/>
      <dgm:spPr/>
    </dgm:pt>
    <dgm:pt modelId="{78F72129-978C-41D2-8593-413B9B45C7EB}" type="pres">
      <dgm:prSet presAssocID="{095776AC-22D9-466A-9228-5D580FDAA194}" presName="tx1" presStyleLbl="revTx" presStyleIdx="9" presStyleCnt="10"/>
      <dgm:spPr/>
    </dgm:pt>
    <dgm:pt modelId="{DF17AA88-348D-4848-A57F-CDFE34369432}" type="pres">
      <dgm:prSet presAssocID="{095776AC-22D9-466A-9228-5D580FDAA194}" presName="vert1" presStyleCnt="0"/>
      <dgm:spPr/>
    </dgm:pt>
  </dgm:ptLst>
  <dgm:cxnLst>
    <dgm:cxn modelId="{E0C6EF03-1B8D-40DB-8FC3-0764059E5D9C}" type="presOf" srcId="{91B6EEC0-9C42-4E03-A601-AE81AECEA6F7}" destId="{560EDC99-239E-4314-8879-48C6D4BE6DED}" srcOrd="0" destOrd="0" presId="urn:microsoft.com/office/officeart/2008/layout/LinedList"/>
    <dgm:cxn modelId="{66CB1B11-E9A3-431A-B0D1-E6D18D5A1956}" type="presOf" srcId="{B0BE4597-35C2-463D-9571-E1E20E9B253B}" destId="{19CC20FB-D262-44D1-A682-6080DB4E39F9}" srcOrd="0" destOrd="0" presId="urn:microsoft.com/office/officeart/2008/layout/LinedList"/>
    <dgm:cxn modelId="{40015A17-70F0-4664-8B4D-7A5D1DF729AE}" srcId="{8DB6D993-3E86-4799-BC52-EAF72F9C8D8E}" destId="{B0BE4597-35C2-463D-9571-E1E20E9B253B}" srcOrd="5" destOrd="0" parTransId="{EBE886AE-581B-4A5E-8A62-B8D58A12DB0D}" sibTransId="{7F3B15BA-B05D-4B36-84ED-73C2F2635397}"/>
    <dgm:cxn modelId="{DBB3DD1E-3F7C-4F76-8304-46B7CBB5ABB7}" srcId="{8DB6D993-3E86-4799-BC52-EAF72F9C8D8E}" destId="{095776AC-22D9-466A-9228-5D580FDAA194}" srcOrd="9" destOrd="0" parTransId="{750D7DB5-8B1B-41E7-B5F1-90AB2A0DABD3}" sibTransId="{B693917B-44D0-4029-8BAB-DAFC97C368B4}"/>
    <dgm:cxn modelId="{E2142238-96F1-4DEC-9204-8DE1F66FA947}" srcId="{8DB6D993-3E86-4799-BC52-EAF72F9C8D8E}" destId="{FCF8FBE7-83AF-46E6-BF32-713C93048C92}" srcOrd="1" destOrd="0" parTransId="{0E6A5856-5B31-4A16-8E3E-38CEEB636BC3}" sibTransId="{67AC4D93-F01B-451E-A437-13E3A76DB234}"/>
    <dgm:cxn modelId="{6DF7D43C-6D73-4563-B0F6-8391653AB8D8}" srcId="{8DB6D993-3E86-4799-BC52-EAF72F9C8D8E}" destId="{C6678B4F-C503-4E37-B006-1DC9FA60C481}" srcOrd="7" destOrd="0" parTransId="{C4EFC57D-3407-4E57-9EB2-A680B56CFD23}" sibTransId="{51012ABD-DA23-4E38-A31B-DF04B992885A}"/>
    <dgm:cxn modelId="{885B5D68-DBAF-4FCC-89D1-A4802D71A64A}" srcId="{8DB6D993-3E86-4799-BC52-EAF72F9C8D8E}" destId="{1CB2FFFF-B264-43B2-AD18-D132369EDF3D}" srcOrd="6" destOrd="0" parTransId="{0C829B59-3533-4B7C-9579-87529F50B785}" sibTransId="{CF6904CD-B6AD-4AB7-9309-82A91AFEDA46}"/>
    <dgm:cxn modelId="{477CAE6B-B6A6-4908-BF9D-A6105093B153}" srcId="{8DB6D993-3E86-4799-BC52-EAF72F9C8D8E}" destId="{A8F85807-9D3F-4591-ABB9-00DEE6491341}" srcOrd="0" destOrd="0" parTransId="{BE9C1884-88EF-4A2D-818D-FB9F6844787D}" sibTransId="{3ECB5B7C-B7FE-4934-B632-EEEAE5B977A0}"/>
    <dgm:cxn modelId="{27052295-62FB-4D5C-9805-B18A6B8874B2}" type="presOf" srcId="{095776AC-22D9-466A-9228-5D580FDAA194}" destId="{78F72129-978C-41D2-8593-413B9B45C7EB}" srcOrd="0" destOrd="0" presId="urn:microsoft.com/office/officeart/2008/layout/LinedList"/>
    <dgm:cxn modelId="{33E25496-CE44-4311-BCB9-F7ED05073577}" type="presOf" srcId="{2710B1AA-9A53-4389-89C7-0C56D45820A2}" destId="{815113AB-CF0A-434F-9F73-FEA7BC5CD48B}" srcOrd="0" destOrd="0" presId="urn:microsoft.com/office/officeart/2008/layout/LinedList"/>
    <dgm:cxn modelId="{1CF9AEA1-8B69-4BE0-97E0-DC5A2DCC8B04}" type="presOf" srcId="{A8F85807-9D3F-4591-ABB9-00DEE6491341}" destId="{1FA9B000-A07F-470A-9E68-184CD32FD39A}" srcOrd="0" destOrd="0" presId="urn:microsoft.com/office/officeart/2008/layout/LinedList"/>
    <dgm:cxn modelId="{52DF83C2-4080-41FF-93D2-B54FBEEAE41D}" type="presOf" srcId="{F401BC55-3B45-454A-8033-E722F10E95DA}" destId="{70DD32DD-C01F-4145-ADB7-26111504D327}" srcOrd="0" destOrd="0" presId="urn:microsoft.com/office/officeart/2008/layout/LinedList"/>
    <dgm:cxn modelId="{E909C8C5-4DAC-4E65-8885-47F9925EA6EA}" type="presOf" srcId="{C6678B4F-C503-4E37-B006-1DC9FA60C481}" destId="{3B680FF6-67D0-41CE-A6CD-9102E8078FEF}" srcOrd="0" destOrd="0" presId="urn:microsoft.com/office/officeart/2008/layout/LinedList"/>
    <dgm:cxn modelId="{80BF13C7-D571-4A74-8C02-660BD2E7DE80}" srcId="{8DB6D993-3E86-4799-BC52-EAF72F9C8D8E}" destId="{215AFCC5-9F88-44D1-80B1-F8D5EBC1D756}" srcOrd="8" destOrd="0" parTransId="{BED76090-D06E-4E70-886F-F15F22D039BE}" sibTransId="{6BB183F2-433A-489F-85D3-8EC7B5706417}"/>
    <dgm:cxn modelId="{A77F63C8-6EC4-4CE2-BFD3-A32FA9A158FC}" type="presOf" srcId="{215AFCC5-9F88-44D1-80B1-F8D5EBC1D756}" destId="{53575631-338F-49E3-AA46-93149F395284}" srcOrd="0" destOrd="0" presId="urn:microsoft.com/office/officeart/2008/layout/LinedList"/>
    <dgm:cxn modelId="{CF4D13D0-4B84-4650-862E-1BE8B2B68186}" type="presOf" srcId="{8DB6D993-3E86-4799-BC52-EAF72F9C8D8E}" destId="{70A0E47F-BFEF-47B0-B8DC-998E772EDB80}" srcOrd="0" destOrd="0" presId="urn:microsoft.com/office/officeart/2008/layout/LinedList"/>
    <dgm:cxn modelId="{A9DB1AD0-4DBE-4149-B469-67B90C6D9091}" type="presOf" srcId="{FCF8FBE7-83AF-46E6-BF32-713C93048C92}" destId="{76E7A00A-8C51-441B-ACAA-E6D2EE83BD49}" srcOrd="0" destOrd="0" presId="urn:microsoft.com/office/officeart/2008/layout/LinedList"/>
    <dgm:cxn modelId="{15332AEB-460A-40A6-BA5D-7DC87D8BDE35}" type="presOf" srcId="{1CB2FFFF-B264-43B2-AD18-D132369EDF3D}" destId="{FE1708A8-8ADB-439A-B801-BF8DF94603DD}" srcOrd="0" destOrd="0" presId="urn:microsoft.com/office/officeart/2008/layout/LinedList"/>
    <dgm:cxn modelId="{9CBEF0EC-E0A5-467D-BF27-FB3BB186038E}" srcId="{8DB6D993-3E86-4799-BC52-EAF72F9C8D8E}" destId="{2710B1AA-9A53-4389-89C7-0C56D45820A2}" srcOrd="4" destOrd="0" parTransId="{7DC21E28-4C0A-4FC9-AE43-DEDDF8CBACB3}" sibTransId="{2C60204D-3F4C-4D02-9727-70A06B425BF7}"/>
    <dgm:cxn modelId="{60BA34F4-C0AC-48B6-B1CB-DDBA9DF54B17}" srcId="{8DB6D993-3E86-4799-BC52-EAF72F9C8D8E}" destId="{91B6EEC0-9C42-4E03-A601-AE81AECEA6F7}" srcOrd="2" destOrd="0" parTransId="{6C2B9E30-2FAE-4875-9654-EDC1AA4232AD}" sibTransId="{302E9D01-8883-4F31-9696-53768F8C174B}"/>
    <dgm:cxn modelId="{C5BD07FA-C7A9-420B-9324-A25F17D70993}" srcId="{8DB6D993-3E86-4799-BC52-EAF72F9C8D8E}" destId="{F401BC55-3B45-454A-8033-E722F10E95DA}" srcOrd="3" destOrd="0" parTransId="{6BB4C725-8233-441C-8C20-5E49C59D4FA4}" sibTransId="{AF73D589-DB61-4FDF-A979-098B8C4CABEC}"/>
    <dgm:cxn modelId="{F1A71ED9-C8E3-4FBB-A06F-5B85DFDA3BEC}" type="presParOf" srcId="{70A0E47F-BFEF-47B0-B8DC-998E772EDB80}" destId="{61DB0F65-A827-499D-8388-609BEADD0C38}" srcOrd="0" destOrd="0" presId="urn:microsoft.com/office/officeart/2008/layout/LinedList"/>
    <dgm:cxn modelId="{C7FBD69C-B4CC-4D88-8D3C-8929E666D025}" type="presParOf" srcId="{70A0E47F-BFEF-47B0-B8DC-998E772EDB80}" destId="{CE0E019E-CD11-484E-9120-506ACCF6BD84}" srcOrd="1" destOrd="0" presId="urn:microsoft.com/office/officeart/2008/layout/LinedList"/>
    <dgm:cxn modelId="{7CECDDF8-787A-4E6D-91FC-8005077F1A7F}" type="presParOf" srcId="{CE0E019E-CD11-484E-9120-506ACCF6BD84}" destId="{1FA9B000-A07F-470A-9E68-184CD32FD39A}" srcOrd="0" destOrd="0" presId="urn:microsoft.com/office/officeart/2008/layout/LinedList"/>
    <dgm:cxn modelId="{5773A0FD-DD7B-437C-A2EC-E4030EFCDCF3}" type="presParOf" srcId="{CE0E019E-CD11-484E-9120-506ACCF6BD84}" destId="{089DE8BD-1B65-4970-A1EA-6DACB7732F11}" srcOrd="1" destOrd="0" presId="urn:microsoft.com/office/officeart/2008/layout/LinedList"/>
    <dgm:cxn modelId="{3F93C839-4874-4FB9-98CB-199A4EA3BF46}" type="presParOf" srcId="{70A0E47F-BFEF-47B0-B8DC-998E772EDB80}" destId="{D7965133-C3F8-4C03-AC39-46ECA55023EB}" srcOrd="2" destOrd="0" presId="urn:microsoft.com/office/officeart/2008/layout/LinedList"/>
    <dgm:cxn modelId="{3CA6B9EB-152B-48A3-A719-74ECA7278A34}" type="presParOf" srcId="{70A0E47F-BFEF-47B0-B8DC-998E772EDB80}" destId="{2F4E3090-FBAD-48B4-B0ED-CBA3D2CDDAD4}" srcOrd="3" destOrd="0" presId="urn:microsoft.com/office/officeart/2008/layout/LinedList"/>
    <dgm:cxn modelId="{30D53634-5180-4CFB-B03F-3650F69E33E1}" type="presParOf" srcId="{2F4E3090-FBAD-48B4-B0ED-CBA3D2CDDAD4}" destId="{76E7A00A-8C51-441B-ACAA-E6D2EE83BD49}" srcOrd="0" destOrd="0" presId="urn:microsoft.com/office/officeart/2008/layout/LinedList"/>
    <dgm:cxn modelId="{5B5A8E41-C405-4672-93B9-F7E8D97ABD10}" type="presParOf" srcId="{2F4E3090-FBAD-48B4-B0ED-CBA3D2CDDAD4}" destId="{2ACEA614-5936-41A0-AF0B-98B7E6B56FB6}" srcOrd="1" destOrd="0" presId="urn:microsoft.com/office/officeart/2008/layout/LinedList"/>
    <dgm:cxn modelId="{1642D6D9-E87C-4ADE-BCC8-69A3BB272FF4}" type="presParOf" srcId="{70A0E47F-BFEF-47B0-B8DC-998E772EDB80}" destId="{AC568C46-938B-431A-AC84-37F1E41E4DDD}" srcOrd="4" destOrd="0" presId="urn:microsoft.com/office/officeart/2008/layout/LinedList"/>
    <dgm:cxn modelId="{282B5811-5CB5-4410-BA52-B00488D4AC62}" type="presParOf" srcId="{70A0E47F-BFEF-47B0-B8DC-998E772EDB80}" destId="{E583C52B-4FD7-416A-852D-741174D4D7E4}" srcOrd="5" destOrd="0" presId="urn:microsoft.com/office/officeart/2008/layout/LinedList"/>
    <dgm:cxn modelId="{EF475CAD-4D53-4B84-9E2A-A443F00FCB1F}" type="presParOf" srcId="{E583C52B-4FD7-416A-852D-741174D4D7E4}" destId="{560EDC99-239E-4314-8879-48C6D4BE6DED}" srcOrd="0" destOrd="0" presId="urn:microsoft.com/office/officeart/2008/layout/LinedList"/>
    <dgm:cxn modelId="{7568B60E-C0B7-4B33-8465-9BCBB419DF12}" type="presParOf" srcId="{E583C52B-4FD7-416A-852D-741174D4D7E4}" destId="{2124113D-5910-4566-B7E6-FA6E55F2ADB3}" srcOrd="1" destOrd="0" presId="urn:microsoft.com/office/officeart/2008/layout/LinedList"/>
    <dgm:cxn modelId="{CA8CB9F0-1199-4ACA-A5C4-91A62CF09E70}" type="presParOf" srcId="{70A0E47F-BFEF-47B0-B8DC-998E772EDB80}" destId="{9A33060E-FAD9-4EF7-A551-7ED3B96397D6}" srcOrd="6" destOrd="0" presId="urn:microsoft.com/office/officeart/2008/layout/LinedList"/>
    <dgm:cxn modelId="{6C61DAED-3630-4CAD-94DB-F549D9A9A25C}" type="presParOf" srcId="{70A0E47F-BFEF-47B0-B8DC-998E772EDB80}" destId="{1BFDE911-3A05-4CA2-A5DC-E931C0FE7E84}" srcOrd="7" destOrd="0" presId="urn:microsoft.com/office/officeart/2008/layout/LinedList"/>
    <dgm:cxn modelId="{292E9A7E-5D85-434F-9289-1EDC09A6DDAE}" type="presParOf" srcId="{1BFDE911-3A05-4CA2-A5DC-E931C0FE7E84}" destId="{70DD32DD-C01F-4145-ADB7-26111504D327}" srcOrd="0" destOrd="0" presId="urn:microsoft.com/office/officeart/2008/layout/LinedList"/>
    <dgm:cxn modelId="{AC8D263C-6413-4124-AFE2-5F93484224A4}" type="presParOf" srcId="{1BFDE911-3A05-4CA2-A5DC-E931C0FE7E84}" destId="{682ABD2A-18EC-4C58-AC4A-C65C27988D75}" srcOrd="1" destOrd="0" presId="urn:microsoft.com/office/officeart/2008/layout/LinedList"/>
    <dgm:cxn modelId="{4B58402D-9983-4699-BD01-2C2CCC543E5B}" type="presParOf" srcId="{70A0E47F-BFEF-47B0-B8DC-998E772EDB80}" destId="{4358BB61-535F-4056-9BF6-AF9AB0B054D7}" srcOrd="8" destOrd="0" presId="urn:microsoft.com/office/officeart/2008/layout/LinedList"/>
    <dgm:cxn modelId="{6EE2D353-B6DB-4058-B26A-CEF8519CC932}" type="presParOf" srcId="{70A0E47F-BFEF-47B0-B8DC-998E772EDB80}" destId="{3DC5A259-9F03-4CC2-B366-742B0DE7D2DD}" srcOrd="9" destOrd="0" presId="urn:microsoft.com/office/officeart/2008/layout/LinedList"/>
    <dgm:cxn modelId="{05E204AF-0191-4AAC-A036-FC40273297BB}" type="presParOf" srcId="{3DC5A259-9F03-4CC2-B366-742B0DE7D2DD}" destId="{815113AB-CF0A-434F-9F73-FEA7BC5CD48B}" srcOrd="0" destOrd="0" presId="urn:microsoft.com/office/officeart/2008/layout/LinedList"/>
    <dgm:cxn modelId="{2E981E30-B722-475D-A7C9-86DC7CD4FF1A}" type="presParOf" srcId="{3DC5A259-9F03-4CC2-B366-742B0DE7D2DD}" destId="{A0E9A376-D81C-4913-9A86-378C924F42A2}" srcOrd="1" destOrd="0" presId="urn:microsoft.com/office/officeart/2008/layout/LinedList"/>
    <dgm:cxn modelId="{050C7672-647A-4544-B9F4-D5745BF194D7}" type="presParOf" srcId="{70A0E47F-BFEF-47B0-B8DC-998E772EDB80}" destId="{14BBF945-C5ED-4AA9-B574-851640496C9B}" srcOrd="10" destOrd="0" presId="urn:microsoft.com/office/officeart/2008/layout/LinedList"/>
    <dgm:cxn modelId="{702ABB1D-4E6C-4819-B331-8A4C593DE13E}" type="presParOf" srcId="{70A0E47F-BFEF-47B0-B8DC-998E772EDB80}" destId="{F876FBEA-47DC-4965-BEC5-DDB49DDA5FE2}" srcOrd="11" destOrd="0" presId="urn:microsoft.com/office/officeart/2008/layout/LinedList"/>
    <dgm:cxn modelId="{2F3188A3-E92F-45A5-8176-3FDBD7F1CEB4}" type="presParOf" srcId="{F876FBEA-47DC-4965-BEC5-DDB49DDA5FE2}" destId="{19CC20FB-D262-44D1-A682-6080DB4E39F9}" srcOrd="0" destOrd="0" presId="urn:microsoft.com/office/officeart/2008/layout/LinedList"/>
    <dgm:cxn modelId="{D2FAF8FC-EB4E-4181-B38C-22587FDC4974}" type="presParOf" srcId="{F876FBEA-47DC-4965-BEC5-DDB49DDA5FE2}" destId="{27F0866C-A5CF-4DA7-AA9C-ACFEFCD4B240}" srcOrd="1" destOrd="0" presId="urn:microsoft.com/office/officeart/2008/layout/LinedList"/>
    <dgm:cxn modelId="{A90DC948-CD22-4CB8-BB14-790EBE66CE17}" type="presParOf" srcId="{70A0E47F-BFEF-47B0-B8DC-998E772EDB80}" destId="{B790549E-B250-4B3B-B2C6-5664A78A2ED9}" srcOrd="12" destOrd="0" presId="urn:microsoft.com/office/officeart/2008/layout/LinedList"/>
    <dgm:cxn modelId="{71C57355-E8B5-42FF-A691-9DF630B0EB55}" type="presParOf" srcId="{70A0E47F-BFEF-47B0-B8DC-998E772EDB80}" destId="{F50311E3-02D2-4747-A6EF-BD0EF7FC334A}" srcOrd="13" destOrd="0" presId="urn:microsoft.com/office/officeart/2008/layout/LinedList"/>
    <dgm:cxn modelId="{F52D1E19-44AD-4255-8F98-C8E0760F4872}" type="presParOf" srcId="{F50311E3-02D2-4747-A6EF-BD0EF7FC334A}" destId="{FE1708A8-8ADB-439A-B801-BF8DF94603DD}" srcOrd="0" destOrd="0" presId="urn:microsoft.com/office/officeart/2008/layout/LinedList"/>
    <dgm:cxn modelId="{42D1992C-9927-42D5-85E9-6E55A7E5230A}" type="presParOf" srcId="{F50311E3-02D2-4747-A6EF-BD0EF7FC334A}" destId="{2339FEF8-2B24-4C1F-BAA0-696924697482}" srcOrd="1" destOrd="0" presId="urn:microsoft.com/office/officeart/2008/layout/LinedList"/>
    <dgm:cxn modelId="{12710EA4-F8CB-4F22-BBE1-B28E34827BD0}" type="presParOf" srcId="{70A0E47F-BFEF-47B0-B8DC-998E772EDB80}" destId="{BFF5F630-40E6-4486-BA69-B8270B21D428}" srcOrd="14" destOrd="0" presId="urn:microsoft.com/office/officeart/2008/layout/LinedList"/>
    <dgm:cxn modelId="{4BA9DA35-52F3-4CD1-A082-815884930B8B}" type="presParOf" srcId="{70A0E47F-BFEF-47B0-B8DC-998E772EDB80}" destId="{1346183F-B005-4E11-BEED-0308E7FEF507}" srcOrd="15" destOrd="0" presId="urn:microsoft.com/office/officeart/2008/layout/LinedList"/>
    <dgm:cxn modelId="{907868C4-D483-431F-BFE2-2CC3BCFE9677}" type="presParOf" srcId="{1346183F-B005-4E11-BEED-0308E7FEF507}" destId="{3B680FF6-67D0-41CE-A6CD-9102E8078FEF}" srcOrd="0" destOrd="0" presId="urn:microsoft.com/office/officeart/2008/layout/LinedList"/>
    <dgm:cxn modelId="{404C088F-4BB3-4546-84A2-393C1973BF9B}" type="presParOf" srcId="{1346183F-B005-4E11-BEED-0308E7FEF507}" destId="{5148251F-A36D-41D0-8AA0-FD009A4FA52C}" srcOrd="1" destOrd="0" presId="urn:microsoft.com/office/officeart/2008/layout/LinedList"/>
    <dgm:cxn modelId="{AA292090-0B53-4D2A-BA31-736A52A7646D}" type="presParOf" srcId="{70A0E47F-BFEF-47B0-B8DC-998E772EDB80}" destId="{482B964A-9C6D-47D4-95C0-BA18C5648631}" srcOrd="16" destOrd="0" presId="urn:microsoft.com/office/officeart/2008/layout/LinedList"/>
    <dgm:cxn modelId="{5CBF0E58-222D-4818-847F-099F9B597550}" type="presParOf" srcId="{70A0E47F-BFEF-47B0-B8DC-998E772EDB80}" destId="{F8E9B759-50DF-4B1A-BF1C-9E535F1EBC14}" srcOrd="17" destOrd="0" presId="urn:microsoft.com/office/officeart/2008/layout/LinedList"/>
    <dgm:cxn modelId="{0EF4D2D9-A7B5-44C4-A8E2-D311885FD772}" type="presParOf" srcId="{F8E9B759-50DF-4B1A-BF1C-9E535F1EBC14}" destId="{53575631-338F-49E3-AA46-93149F395284}" srcOrd="0" destOrd="0" presId="urn:microsoft.com/office/officeart/2008/layout/LinedList"/>
    <dgm:cxn modelId="{EA797954-7B70-44D2-9783-DC15E8A84B21}" type="presParOf" srcId="{F8E9B759-50DF-4B1A-BF1C-9E535F1EBC14}" destId="{83FA809E-4148-45BD-B2B0-8781A4F31B77}" srcOrd="1" destOrd="0" presId="urn:microsoft.com/office/officeart/2008/layout/LinedList"/>
    <dgm:cxn modelId="{D11DD2DC-915D-4C15-B4F4-015B54B815D2}" type="presParOf" srcId="{70A0E47F-BFEF-47B0-B8DC-998E772EDB80}" destId="{1388E9EA-0BA2-4498-9E09-0ED12370E50D}" srcOrd="18" destOrd="0" presId="urn:microsoft.com/office/officeart/2008/layout/LinedList"/>
    <dgm:cxn modelId="{ED8B67E5-5B9F-44FB-96AC-CE7950466823}" type="presParOf" srcId="{70A0E47F-BFEF-47B0-B8DC-998E772EDB80}" destId="{42CE2D70-4786-4F13-9C7A-1386A2101702}" srcOrd="19" destOrd="0" presId="urn:microsoft.com/office/officeart/2008/layout/LinedList"/>
    <dgm:cxn modelId="{D9975A1D-8E7C-4D4B-A7AE-E5BB265B5F7E}" type="presParOf" srcId="{42CE2D70-4786-4F13-9C7A-1386A2101702}" destId="{78F72129-978C-41D2-8593-413B9B45C7EB}" srcOrd="0" destOrd="0" presId="urn:microsoft.com/office/officeart/2008/layout/LinedList"/>
    <dgm:cxn modelId="{CA366DA9-02A5-4571-84ED-76BB79A873A5}" type="presParOf" srcId="{42CE2D70-4786-4F13-9C7A-1386A2101702}" destId="{DF17AA88-348D-4848-A57F-CDFE343694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0F65-A827-499D-8388-609BEADD0C38}">
      <dsp:nvSpPr>
        <dsp:cNvPr id="0" name=""/>
        <dsp:cNvSpPr/>
      </dsp:nvSpPr>
      <dsp:spPr>
        <a:xfrm>
          <a:off x="0" y="768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9B000-A07F-470A-9E68-184CD32FD39A}">
      <dsp:nvSpPr>
        <dsp:cNvPr id="0" name=""/>
        <dsp:cNvSpPr/>
      </dsp:nvSpPr>
      <dsp:spPr>
        <a:xfrm>
          <a:off x="0" y="768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1)	Recursive Functions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768"/>
        <a:ext cx="8112383" cy="629225"/>
      </dsp:txXfrm>
    </dsp:sp>
    <dsp:sp modelId="{D7965133-C3F8-4C03-AC39-46ECA55023EB}">
      <dsp:nvSpPr>
        <dsp:cNvPr id="0" name=""/>
        <dsp:cNvSpPr/>
      </dsp:nvSpPr>
      <dsp:spPr>
        <a:xfrm>
          <a:off x="0" y="629994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7A00A-8C51-441B-ACAA-E6D2EE83BD49}">
      <dsp:nvSpPr>
        <dsp:cNvPr id="0" name=""/>
        <dsp:cNvSpPr/>
      </dsp:nvSpPr>
      <dsp:spPr>
        <a:xfrm>
          <a:off x="0" y="629994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2)	Recursive Problem Solving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629994"/>
        <a:ext cx="8112383" cy="629225"/>
      </dsp:txXfrm>
    </dsp:sp>
    <dsp:sp modelId="{AC568C46-938B-431A-AC84-37F1E41E4DDD}">
      <dsp:nvSpPr>
        <dsp:cNvPr id="0" name=""/>
        <dsp:cNvSpPr/>
      </dsp:nvSpPr>
      <dsp:spPr>
        <a:xfrm>
          <a:off x="0" y="1259220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EDC99-239E-4314-8879-48C6D4BE6DED}">
      <dsp:nvSpPr>
        <dsp:cNvPr id="0" name=""/>
        <dsp:cNvSpPr/>
      </dsp:nvSpPr>
      <dsp:spPr>
        <a:xfrm>
          <a:off x="0" y="1259220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3)	Iteration Vs Recursion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259220"/>
        <a:ext cx="8112383" cy="629225"/>
      </dsp:txXfrm>
    </dsp:sp>
    <dsp:sp modelId="{9A33060E-FAD9-4EF7-A551-7ED3B96397D6}">
      <dsp:nvSpPr>
        <dsp:cNvPr id="0" name=""/>
        <dsp:cNvSpPr/>
      </dsp:nvSpPr>
      <dsp:spPr>
        <a:xfrm>
          <a:off x="0" y="1888446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D32DD-C01F-4145-ADB7-26111504D327}">
      <dsp:nvSpPr>
        <dsp:cNvPr id="0" name=""/>
        <dsp:cNvSpPr/>
      </dsp:nvSpPr>
      <dsp:spPr>
        <a:xfrm>
          <a:off x="0" y="1888446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4)	List Structures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888446"/>
        <a:ext cx="8112383" cy="629225"/>
      </dsp:txXfrm>
    </dsp:sp>
    <dsp:sp modelId="{4358BB61-535F-4056-9BF6-AF9AB0B054D7}">
      <dsp:nvSpPr>
        <dsp:cNvPr id="0" name=""/>
        <dsp:cNvSpPr/>
      </dsp:nvSpPr>
      <dsp:spPr>
        <a:xfrm>
          <a:off x="0" y="2517672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113AB-CF0A-434F-9F73-FEA7BC5CD48B}">
      <dsp:nvSpPr>
        <dsp:cNvPr id="0" name=""/>
        <dsp:cNvSpPr/>
      </dsp:nvSpPr>
      <dsp:spPr>
        <a:xfrm>
          <a:off x="0" y="2517672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5)	Lists in Python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517672"/>
        <a:ext cx="8112383" cy="629225"/>
      </dsp:txXfrm>
    </dsp:sp>
    <dsp:sp modelId="{14BBF945-C5ED-4AA9-B574-851640496C9B}">
      <dsp:nvSpPr>
        <dsp:cNvPr id="0" name=""/>
        <dsp:cNvSpPr/>
      </dsp:nvSpPr>
      <dsp:spPr>
        <a:xfrm>
          <a:off x="0" y="3146898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C20FB-D262-44D1-A682-6080DB4E39F9}">
      <dsp:nvSpPr>
        <dsp:cNvPr id="0" name=""/>
        <dsp:cNvSpPr/>
      </dsp:nvSpPr>
      <dsp:spPr>
        <a:xfrm>
          <a:off x="0" y="3146898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6)	Iterating over Lists in Python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146898"/>
        <a:ext cx="8112383" cy="629225"/>
      </dsp:txXfrm>
    </dsp:sp>
    <dsp:sp modelId="{B790549E-B250-4B3B-B2C6-5664A78A2ED9}">
      <dsp:nvSpPr>
        <dsp:cNvPr id="0" name=""/>
        <dsp:cNvSpPr/>
      </dsp:nvSpPr>
      <dsp:spPr>
        <a:xfrm>
          <a:off x="0" y="3776123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708A8-8ADB-439A-B801-BF8DF94603DD}">
      <dsp:nvSpPr>
        <dsp:cNvPr id="0" name=""/>
        <dsp:cNvSpPr/>
      </dsp:nvSpPr>
      <dsp:spPr>
        <a:xfrm>
          <a:off x="0" y="3776123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7)	More on Python Lists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776123"/>
        <a:ext cx="8112383" cy="629225"/>
      </dsp:txXfrm>
    </dsp:sp>
    <dsp:sp modelId="{BFF5F630-40E6-4486-BA69-B8270B21D428}">
      <dsp:nvSpPr>
        <dsp:cNvPr id="0" name=""/>
        <dsp:cNvSpPr/>
      </dsp:nvSpPr>
      <dsp:spPr>
        <a:xfrm>
          <a:off x="0" y="4405349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80FF6-67D0-41CE-A6CD-9102E8078FEF}">
      <dsp:nvSpPr>
        <dsp:cNvPr id="0" name=""/>
        <dsp:cNvSpPr/>
      </dsp:nvSpPr>
      <dsp:spPr>
        <a:xfrm>
          <a:off x="0" y="4405349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8)	Dictionaries and Sets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405349"/>
        <a:ext cx="8112383" cy="629225"/>
      </dsp:txXfrm>
    </dsp:sp>
    <dsp:sp modelId="{482B964A-9C6D-47D4-95C0-BA18C5648631}">
      <dsp:nvSpPr>
        <dsp:cNvPr id="0" name=""/>
        <dsp:cNvSpPr/>
      </dsp:nvSpPr>
      <dsp:spPr>
        <a:xfrm>
          <a:off x="0" y="5034575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75631-338F-49E3-AA46-93149F395284}">
      <dsp:nvSpPr>
        <dsp:cNvPr id="0" name=""/>
        <dsp:cNvSpPr/>
      </dsp:nvSpPr>
      <dsp:spPr>
        <a:xfrm>
          <a:off x="0" y="5034575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	8.1)	Dictionary Type in Python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5034575"/>
        <a:ext cx="8112383" cy="629225"/>
      </dsp:txXfrm>
    </dsp:sp>
    <dsp:sp modelId="{1388E9EA-0BA2-4498-9E09-0ED12370E50D}">
      <dsp:nvSpPr>
        <dsp:cNvPr id="0" name=""/>
        <dsp:cNvSpPr/>
      </dsp:nvSpPr>
      <dsp:spPr>
        <a:xfrm>
          <a:off x="0" y="5663801"/>
          <a:ext cx="8112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72129-978C-41D2-8593-413B9B45C7EB}">
      <dsp:nvSpPr>
        <dsp:cNvPr id="0" name=""/>
        <dsp:cNvSpPr/>
      </dsp:nvSpPr>
      <dsp:spPr>
        <a:xfrm>
          <a:off x="0" y="5663801"/>
          <a:ext cx="8112383" cy="62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	8.2)	Set Data Type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5663801"/>
        <a:ext cx="8112383" cy="62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7AD6-C081-B973-E5DF-761B6FA22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BB92D-D318-0490-DDD3-32908737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E60E-A5BE-E8A8-9F1D-9E933B2A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947B-7463-1108-E540-55C44F1C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BE7F-9194-4840-0D93-9757E667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03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771C-90AA-82F6-7DCE-4F3CA6E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811FC-E124-95F2-156A-4736B3BD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F4B0E-2E04-9BB6-AFC5-41AD0AE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EAFE-40D5-B86E-9B8E-287D50E4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3495-D2EB-3EA6-A864-C6A952D5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2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827D0-E47E-FBF9-59E4-EF6B4E9FE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DF8F-F84C-E774-F668-9C3CA71EF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C0CE-4DBC-F3DB-8743-0BEC76D8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D4624-0456-9FBC-00AD-DA5E8E3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47CF-B730-15D8-9020-BF13ADA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24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6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4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8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8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2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3B83-316D-1C89-DAF8-D482E83C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B60F-2FC6-B431-16F7-D51D90C7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3917-F6D4-CA63-1466-7BD688BF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FCE1-D749-5E31-1FFB-80630D38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4961-91D4-B7D9-375A-2547D8A1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66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3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2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66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7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1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95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94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67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7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5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A0DD-C901-9E5D-09CC-A150D5CA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15B6-4000-7825-435F-3DB534BB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9C67-EF32-43C8-920D-DD42A41F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4EA-B04C-0D17-010F-D03B5D24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96AB-B1D0-7A56-FA92-27D36022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20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8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48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40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9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96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6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65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4820-A5B0-F6CD-071B-DE1CA6AC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24C8-786A-950B-C4C4-A5A97002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7893-2C99-47D6-A75B-E415B6EF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35650-B320-7BEE-76B7-3F9E7C3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CEE98-DF33-954B-EF5C-D978998E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C0E83-DC52-7DB8-976C-3A71CE44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67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1DFA-4D91-EBA6-0EC4-825A0D2F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B3F65-B0BA-B4BB-9BD3-3564492B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558C-D778-8D3B-D6C2-C03BB8400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1557-3B60-C44A-9CF0-A826F2D5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BBA3-8C43-7DCA-8506-4860B4726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032F0-015E-EFE7-AF80-4EAD9942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27DBC-DB01-AC70-D546-8FBA81F2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E8AA5-F9DC-6A10-6F66-86034996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7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C809-2677-38AA-5A01-28688F95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02DBD-F70B-506C-DEA4-E2D79446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3C9E4-AE11-D4C7-7882-6F812D3C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E8046-BD42-6EBB-7307-23F39FF9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8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18DB2-0F82-792F-394D-949F7C77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3D5BF-1F9C-B0E4-C5A6-E3E85A5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CB20-3D9A-2A72-3931-78459543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02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60D5-0E09-09B5-FA69-EC599E8D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E6-1115-6A13-2927-63E5411A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7B971-CD77-57D9-57CD-0A45532F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6283-531E-EE8E-C251-B98898A7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8F08-B30C-8517-FCEF-A2BC0E4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1C56B-1D48-DE63-D245-2B6578A5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43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EBB-58BE-8E9F-447B-75206F2C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81E0C-D1FB-8846-629A-2E24D43D0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D87F-52AB-9EB8-B200-45E1A40F8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08DE-0851-F29B-338C-ACABCF6C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45286-CBCB-0308-8199-E39B4DA1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88693-BCA2-17F3-E665-F0D3B87E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3AB86-9C35-0269-308D-95CE2280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DE6AA-6840-5E82-7B6F-45D5F6A9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C369-11BB-D47B-D440-AE0F43896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B3D6E-932D-84AB-8E9E-88D4E75D5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F627-4CCB-696C-EA26-9883335C9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5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55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reka.co/blog/python-basic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dureka.co/blog/lists-in-python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programiz.com/python-programming/str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sets.asp" TargetMode="External"/><Relationship Id="rId2" Type="http://schemas.openxmlformats.org/officeDocument/2006/relationships/hyperlink" Target="https://www.w3schools.com/python/python_lists.as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3schools.com/python/python_dictionaries.asp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3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821851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Subject Code : </a:t>
            </a:r>
            <a:r>
              <a:rPr lang="en-US" sz="2700" dirty="0">
                <a:solidFill>
                  <a:schemeClr val="accent1"/>
                </a:solidFill>
              </a:rPr>
              <a:t>20MCA124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Subject Name : </a:t>
            </a:r>
            <a:r>
              <a:rPr lang="en-US" sz="2700" dirty="0">
                <a:solidFill>
                  <a:schemeClr val="accent1"/>
                </a:solidFill>
              </a:rPr>
              <a:t>Programming Using Python </a:t>
            </a:r>
            <a:br>
              <a:rPr lang="en-US" sz="2700" dirty="0">
                <a:solidFill>
                  <a:schemeClr val="accent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437" y="4533877"/>
            <a:ext cx="3246613" cy="88939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R.PADMAJA,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ASSISTANT PROFESSOR,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MCA DEPARTMENT,                   SITAMS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0A27A1-FD68-1E80-D385-AB7F6461D53B}"/>
              </a:ext>
            </a:extLst>
          </p:cNvPr>
          <p:cNvGrpSpPr/>
          <p:nvPr/>
        </p:nvGrpSpPr>
        <p:grpSpPr>
          <a:xfrm>
            <a:off x="0" y="4994123"/>
            <a:ext cx="4829656" cy="1449421"/>
            <a:chOff x="0" y="4994123"/>
            <a:chExt cx="4829656" cy="14494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846B19-8814-96BD-AF74-F115B6C35863}"/>
                </a:ext>
              </a:extLst>
            </p:cNvPr>
            <p:cNvSpPr txBox="1"/>
            <p:nvPr/>
          </p:nvSpPr>
          <p:spPr>
            <a:xfrm>
              <a:off x="0" y="4994123"/>
              <a:ext cx="4829656" cy="14494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753F05-6051-4065-D5E0-891836D5F086}"/>
                </a:ext>
              </a:extLst>
            </p:cNvPr>
            <p:cNvSpPr txBox="1"/>
            <p:nvPr/>
          </p:nvSpPr>
          <p:spPr>
            <a:xfrm>
              <a:off x="508207" y="5443821"/>
              <a:ext cx="3813242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6A21D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UNIT – Iii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E3173-9ED5-13A4-B460-6EC15421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48" y="436880"/>
            <a:ext cx="4253352" cy="5943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4A432-F83D-D80D-12BA-76514CE08A32}"/>
              </a:ext>
            </a:extLst>
          </p:cNvPr>
          <p:cNvSpPr txBox="1"/>
          <p:nvPr/>
        </p:nvSpPr>
        <p:spPr>
          <a:xfrm>
            <a:off x="6719446" y="1930383"/>
            <a:ext cx="5330313" cy="170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As the name suggests, these Data Structures are built-in with </a:t>
            </a:r>
            <a:r>
              <a:rPr lang="en-US" b="1" i="0" u="none" strike="noStrike" dirty="0">
                <a:solidFill>
                  <a:srgbClr val="007BFF"/>
                </a:solidFill>
                <a:effectLst/>
                <a:latin typeface="Agency FB" panose="020B0503020202020204" pitchFamily="34" charset="0"/>
                <a:hlinkClick r:id="rId3"/>
              </a:rPr>
              <a:t>Python which makes programming easier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 and helps programmers use them to obtain solutions faster. 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Let’s discuss each of them in detail</a:t>
            </a:r>
            <a:r>
              <a:rPr lang="en-US" b="0" i="0" dirty="0">
                <a:solidFill>
                  <a:srgbClr val="4A4A4A"/>
                </a:solidFill>
                <a:effectLst/>
                <a:latin typeface="Open Sans" panose="020B0604020202020204" pitchFamily="34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993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3F545-EAB8-B10D-7373-45CB6FED6478}"/>
              </a:ext>
            </a:extLst>
          </p:cNvPr>
          <p:cNvSpPr txBox="1"/>
          <p:nvPr/>
        </p:nvSpPr>
        <p:spPr>
          <a:xfrm>
            <a:off x="2286000" y="165483"/>
            <a:ext cx="79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lgerian" panose="04020705040A02060702" pitchFamily="82" charset="0"/>
              </a:rPr>
              <a:t>List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DE005-DF5B-B63C-8C00-013C699E7701}"/>
              </a:ext>
            </a:extLst>
          </p:cNvPr>
          <p:cNvSpPr txBox="1"/>
          <p:nvPr/>
        </p:nvSpPr>
        <p:spPr>
          <a:xfrm>
            <a:off x="2184400" y="668980"/>
            <a:ext cx="9773920" cy="372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dirty="0">
                <a:latin typeface="Agency FB" panose="020B0503020202020204" pitchFamily="34" charset="0"/>
              </a:rPr>
              <a:t>List are one of the </a:t>
            </a:r>
            <a:r>
              <a:rPr lang="en-IN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Built in Data Structure </a:t>
            </a:r>
            <a:r>
              <a:rPr lang="en-IN" sz="2000" b="1" dirty="0">
                <a:latin typeface="Agency FB" panose="020B0503020202020204" pitchFamily="34" charset="0"/>
              </a:rPr>
              <a:t>in Python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dirty="0">
                <a:latin typeface="Agency FB" panose="020B0503020202020204" pitchFamily="34" charset="0"/>
              </a:rPr>
              <a:t>Lists are </a:t>
            </a:r>
            <a:r>
              <a:rPr lang="en-IN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ordered collection of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Lists are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mutable,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meaning that after creation, we can modify their elements.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Lists allow 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duplicate elements</a:t>
            </a:r>
            <a:r>
              <a:rPr lang="en-IN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u="none" strike="noStrike" dirty="0">
                <a:solidFill>
                  <a:srgbClr val="007BFF"/>
                </a:solidFill>
                <a:effectLst/>
                <a:latin typeface="Agency FB" panose="020B0503020202020204" pitchFamily="34" charset="0"/>
                <a:hlinkClick r:id="rId2"/>
              </a:rPr>
              <a:t>Lists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 are used to store data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of different data types 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in a sequential manner.</a:t>
            </a:r>
            <a:endParaRPr lang="en-IN" sz="2000" b="1" i="0" dirty="0">
              <a:solidFill>
                <a:srgbClr val="4A4A4A"/>
              </a:solidFill>
              <a:effectLst/>
              <a:latin typeface="Agency FB" panose="020B05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There are addresses assigned to every element of the list, which is called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as Index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The index value starts from 0 and goes on until the last element called the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positive index.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There is also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negative indexing 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which starts from -1 enabling you to access elements from the last to first</a:t>
            </a:r>
            <a:endParaRPr lang="en-IN" sz="2000" b="1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Python List (With Examples)">
            <a:extLst>
              <a:ext uri="{FF2B5EF4-FFF2-40B4-BE49-F238E27FC236}">
                <a16:creationId xmlns:a16="http://schemas.microsoft.com/office/drawing/2014/main" id="{FFF43F40-12DC-D22A-6B5E-125B7A6C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58" y="4704714"/>
            <a:ext cx="5422582" cy="16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CE7DDE-02D9-B892-5AE7-29093E9A209A}"/>
              </a:ext>
            </a:extLst>
          </p:cNvPr>
          <p:cNvGrpSpPr/>
          <p:nvPr/>
        </p:nvGrpSpPr>
        <p:grpSpPr>
          <a:xfrm>
            <a:off x="3211345" y="1674433"/>
            <a:ext cx="7961850" cy="3671074"/>
            <a:chOff x="3211345" y="1674433"/>
            <a:chExt cx="7961850" cy="3671074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634E3609-0568-B779-4CBE-56CA68C120F0}"/>
                </a:ext>
              </a:extLst>
            </p:cNvPr>
            <p:cNvSpPr/>
            <p:nvPr/>
          </p:nvSpPr>
          <p:spPr>
            <a:xfrm>
              <a:off x="3255297" y="1674433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1. Creating Lists</a:t>
              </a: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BF68426B-781B-935A-633E-5F303A3F00B2}"/>
                </a:ext>
              </a:extLst>
            </p:cNvPr>
            <p:cNvSpPr/>
            <p:nvPr/>
          </p:nvSpPr>
          <p:spPr>
            <a:xfrm>
              <a:off x="3211345" y="2456753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2. Adding elements to Lists</a:t>
              </a:r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A3A373ED-AB6C-95D0-238B-C335BD0D0637}"/>
                </a:ext>
              </a:extLst>
            </p:cNvPr>
            <p:cNvSpPr/>
            <p:nvPr/>
          </p:nvSpPr>
          <p:spPr>
            <a:xfrm>
              <a:off x="3211345" y="3274633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3. Removing  elements from  Lists</a:t>
              </a: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676FDBC6-6A9C-F12A-631B-63234A6F500E}"/>
                </a:ext>
              </a:extLst>
            </p:cNvPr>
            <p:cNvSpPr/>
            <p:nvPr/>
          </p:nvSpPr>
          <p:spPr>
            <a:xfrm>
              <a:off x="3211345" y="4827347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5.Accessing elements  From  Lists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E9EEC397-FA14-7842-A060-02FC1075D5BF}"/>
                </a:ext>
              </a:extLst>
            </p:cNvPr>
            <p:cNvSpPr/>
            <p:nvPr/>
          </p:nvSpPr>
          <p:spPr>
            <a:xfrm>
              <a:off x="3211345" y="4050990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4. Modifying List elements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64E8B0-9CB4-1160-4CA6-B52BA3327E8A}"/>
                </a:ext>
              </a:extLst>
            </p:cNvPr>
            <p:cNvGrpSpPr/>
            <p:nvPr/>
          </p:nvGrpSpPr>
          <p:grpSpPr>
            <a:xfrm>
              <a:off x="8011468" y="3192522"/>
              <a:ext cx="3068320" cy="518160"/>
              <a:chOff x="7219971" y="1285024"/>
              <a:chExt cx="3068320" cy="518160"/>
            </a:xfrm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5E04A682-2AD8-6B3C-79C0-2FD9B5B44FAF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20FD3-2328-88C5-717B-8AA6124C0B00}"/>
                  </a:ext>
                </a:extLst>
              </p:cNvPr>
              <p:cNvSpPr txBox="1"/>
              <p:nvPr/>
            </p:nvSpPr>
            <p:spPr>
              <a:xfrm>
                <a:off x="8044661" y="1359438"/>
                <a:ext cx="2243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8. Slicing the List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4FB317-F6FA-5A57-5617-39ABB7578492}"/>
                </a:ext>
              </a:extLst>
            </p:cNvPr>
            <p:cNvGrpSpPr/>
            <p:nvPr/>
          </p:nvGrpSpPr>
          <p:grpSpPr>
            <a:xfrm>
              <a:off x="8104875" y="4817224"/>
              <a:ext cx="3068320" cy="518160"/>
              <a:chOff x="7219971" y="1285024"/>
              <a:chExt cx="3068320" cy="518160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4F272570-AEF3-7490-6C49-68EB339E9A6D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81723A-9C0E-3075-6EAB-F8B674797D3A}"/>
                  </a:ext>
                </a:extLst>
              </p:cNvPr>
              <p:cNvSpPr txBox="1"/>
              <p:nvPr/>
            </p:nvSpPr>
            <p:spPr>
              <a:xfrm>
                <a:off x="8044661" y="1359438"/>
                <a:ext cx="2243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10.Two Dimensional List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1A21D4E-E235-D03C-B60B-C8969E0C2F05}"/>
                </a:ext>
              </a:extLst>
            </p:cNvPr>
            <p:cNvGrpSpPr/>
            <p:nvPr/>
          </p:nvGrpSpPr>
          <p:grpSpPr>
            <a:xfrm>
              <a:off x="8011468" y="2452489"/>
              <a:ext cx="3068320" cy="518160"/>
              <a:chOff x="7219971" y="1285024"/>
              <a:chExt cx="3068320" cy="518160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6FFD6B39-796B-BB99-A27A-33CEB3B2D06F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E71B4B-539D-96AA-3837-305F3B3327BD}"/>
                  </a:ext>
                </a:extLst>
              </p:cNvPr>
              <p:cNvSpPr txBox="1"/>
              <p:nvPr/>
            </p:nvSpPr>
            <p:spPr>
              <a:xfrm>
                <a:off x="7772401" y="1359438"/>
                <a:ext cx="2415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7.Concatenating the List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863F8B-D489-C06E-A7F8-7AD1DC547576}"/>
                </a:ext>
              </a:extLst>
            </p:cNvPr>
            <p:cNvGrpSpPr/>
            <p:nvPr/>
          </p:nvGrpSpPr>
          <p:grpSpPr>
            <a:xfrm>
              <a:off x="8011468" y="1801217"/>
              <a:ext cx="3068320" cy="518160"/>
              <a:chOff x="7219971" y="1285024"/>
              <a:chExt cx="3068320" cy="518160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D243F8D7-B530-8A77-3B83-FBFC2FB8B126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2342E4-F193-5D88-5B1B-BDA00DF66700}"/>
                  </a:ext>
                </a:extLst>
              </p:cNvPr>
              <p:cNvSpPr txBox="1"/>
              <p:nvPr/>
            </p:nvSpPr>
            <p:spPr>
              <a:xfrm>
                <a:off x="7526593" y="1359438"/>
                <a:ext cx="2761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6. Sorting List Elements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2EF9F4-879D-78B5-BB61-8225E516975D}"/>
                </a:ext>
              </a:extLst>
            </p:cNvPr>
            <p:cNvGrpSpPr/>
            <p:nvPr/>
          </p:nvGrpSpPr>
          <p:grpSpPr>
            <a:xfrm>
              <a:off x="8011468" y="3973567"/>
              <a:ext cx="3068320" cy="518160"/>
              <a:chOff x="7219971" y="1285024"/>
              <a:chExt cx="3068320" cy="518160"/>
            </a:xfrm>
          </p:grpSpPr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id="{B6BC99FB-EF49-A857-7989-6ED757A0BC48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5B7F99-3DEA-1FA3-2204-1A5A32F5FF02}"/>
                  </a:ext>
                </a:extLst>
              </p:cNvPr>
              <p:cNvSpPr txBox="1"/>
              <p:nvPr/>
            </p:nvSpPr>
            <p:spPr>
              <a:xfrm>
                <a:off x="8044661" y="1359438"/>
                <a:ext cx="2243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9. Built in Functions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5692058-5304-D33C-50C1-13BA29E370C8}"/>
                </a:ext>
              </a:extLst>
            </p:cNvPr>
            <p:cNvSpPr/>
            <p:nvPr/>
          </p:nvSpPr>
          <p:spPr>
            <a:xfrm>
              <a:off x="6323617" y="2974913"/>
              <a:ext cx="1687851" cy="116226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OPERATIONS 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ON 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LIST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CF1E78F-978B-AA49-C3A0-60417B7A6CA5}"/>
              </a:ext>
            </a:extLst>
          </p:cNvPr>
          <p:cNvSpPr/>
          <p:nvPr/>
        </p:nvSpPr>
        <p:spPr>
          <a:xfrm>
            <a:off x="2095091" y="248755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/>
                </a:solidFill>
                <a:latin typeface="Agency FB" panose="020B0503020202020204" pitchFamily="34" charset="0"/>
              </a:rPr>
              <a:t>1. Creating Lists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AE5D9D0-3DD6-8D85-0AD4-92E786A2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696" y="991982"/>
            <a:ext cx="9959064" cy="6647974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A list is created in Python by placing items inside [], separated by commas . For example,</a:t>
            </a: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b="1" dirty="0">
                <a:latin typeface="Agency FB" panose="020B0503020202020204" pitchFamily="34" charset="0"/>
              </a:rPr>
              <a:t>A list can have any number of items and they may be of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different types </a:t>
            </a:r>
            <a:r>
              <a:rPr lang="en-US" b="1" dirty="0">
                <a:latin typeface="Agency FB" panose="020B0503020202020204" pitchFamily="34" charset="0"/>
              </a:rPr>
              <a:t>(integer, float, string, etc.). For example,</a:t>
            </a: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b="1" dirty="0">
                <a:latin typeface="Agency FB" panose="020B0503020202020204" pitchFamily="34" charset="0"/>
              </a:rPr>
              <a:t>A List can be Created </a:t>
            </a:r>
            <a:r>
              <a:rPr lang="en-US" alt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with Duplicate </a:t>
            </a:r>
            <a:r>
              <a:rPr lang="en-US" altLang="en-US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evalues</a:t>
            </a:r>
            <a:endParaRPr lang="en-US" alt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25C044-3699-4D4C-CF97-2D18EB77D31B}"/>
              </a:ext>
            </a:extLst>
          </p:cNvPr>
          <p:cNvGrpSpPr/>
          <p:nvPr/>
        </p:nvGrpSpPr>
        <p:grpSpPr>
          <a:xfrm>
            <a:off x="2470543" y="1441197"/>
            <a:ext cx="8627996" cy="4097055"/>
            <a:chOff x="2470543" y="1441197"/>
            <a:chExt cx="8627996" cy="40970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759654-73C0-7988-06C6-05BF9F1B7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0543" y="1441197"/>
              <a:ext cx="5267059" cy="86870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4FFF1A-1291-3CB9-F16B-F2B7FEEC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6615" y="1935804"/>
              <a:ext cx="3094646" cy="3740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086344-807B-2A9A-11DE-E2F73A43A863}"/>
                </a:ext>
              </a:extLst>
            </p:cNvPr>
            <p:cNvSpPr txBox="1"/>
            <p:nvPr/>
          </p:nvSpPr>
          <p:spPr>
            <a:xfrm>
              <a:off x="7976681" y="1524298"/>
              <a:ext cx="169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Output: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F21C3B-A8A6-85D5-0ACA-33FBC44B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2664" y="3102586"/>
              <a:ext cx="5267059" cy="87782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30D088-913C-F7B2-F05D-D516313B1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6681" y="3572483"/>
              <a:ext cx="3121857" cy="40729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14F635-9906-B275-9BE4-33FA551D53EB}"/>
                </a:ext>
              </a:extLst>
            </p:cNvPr>
            <p:cNvSpPr txBox="1"/>
            <p:nvPr/>
          </p:nvSpPr>
          <p:spPr>
            <a:xfrm>
              <a:off x="7921860" y="3069077"/>
              <a:ext cx="169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Output: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1EB0A9-0DF4-AE07-BF33-D276FDCA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0543" y="4773096"/>
              <a:ext cx="5267059" cy="7651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AB0F3CA-9579-D296-C4F7-22FB62ED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4059" y="5052145"/>
              <a:ext cx="3104480" cy="40729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344F29-5318-71DF-5699-C8A1558557E3}"/>
                </a:ext>
              </a:extLst>
            </p:cNvPr>
            <p:cNvSpPr txBox="1"/>
            <p:nvPr/>
          </p:nvSpPr>
          <p:spPr>
            <a:xfrm>
              <a:off x="7921860" y="4570280"/>
              <a:ext cx="169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Output: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09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77256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68A8E30-BE18-3209-97A1-5EB8AC3D36C5}"/>
              </a:ext>
            </a:extLst>
          </p:cNvPr>
          <p:cNvSpPr/>
          <p:nvPr/>
        </p:nvSpPr>
        <p:spPr>
          <a:xfrm>
            <a:off x="1896598" y="97734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2. Adding elements to Lists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5FB4D-53FC-9FF7-7A0F-D7E6B931175F}"/>
              </a:ext>
            </a:extLst>
          </p:cNvPr>
          <p:cNvSpPr txBox="1"/>
          <p:nvPr/>
        </p:nvSpPr>
        <p:spPr>
          <a:xfrm>
            <a:off x="1860782" y="615894"/>
            <a:ext cx="9732202" cy="170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List has 3 Methods to Add Elements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append   </a:t>
            </a: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</a:t>
            </a: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 To Add Single element at the end of the List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extend   </a:t>
            </a:r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 To Add Multiple Elements at the end of the List</a:t>
            </a:r>
            <a:endParaRPr lang="en-IN" b="1" dirty="0">
              <a:solidFill>
                <a:srgbClr val="0000FF"/>
              </a:solidFill>
              <a:latin typeface="Agency FB" panose="020B0503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insert    </a:t>
            </a: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 To Add Element at a specified Position in the List</a:t>
            </a: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256A9F1A-EBF9-AE46-8003-71CD0308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00522"/>
              </p:ext>
            </p:extLst>
          </p:nvPr>
        </p:nvGraphicFramePr>
        <p:xfrm>
          <a:off x="1842195" y="2360603"/>
          <a:ext cx="9750789" cy="4413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0263">
                  <a:extLst>
                    <a:ext uri="{9D8B030D-6E8A-4147-A177-3AD203B41FA5}">
                      <a16:colId xmlns:a16="http://schemas.microsoft.com/office/drawing/2014/main" val="23939399"/>
                    </a:ext>
                  </a:extLst>
                </a:gridCol>
                <a:gridCol w="3250263">
                  <a:extLst>
                    <a:ext uri="{9D8B030D-6E8A-4147-A177-3AD203B41FA5}">
                      <a16:colId xmlns:a16="http://schemas.microsoft.com/office/drawing/2014/main" val="2725983892"/>
                    </a:ext>
                  </a:extLst>
                </a:gridCol>
                <a:gridCol w="3250263">
                  <a:extLst>
                    <a:ext uri="{9D8B030D-6E8A-4147-A177-3AD203B41FA5}">
                      <a16:colId xmlns:a16="http://schemas.microsoft.com/office/drawing/2014/main" val="3723439795"/>
                    </a:ext>
                  </a:extLst>
                </a:gridCol>
              </a:tblGrid>
              <a:tr h="315439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append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extend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insert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133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Example</a:t>
                      </a: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Example</a:t>
                      </a: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Example</a:t>
                      </a: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74290"/>
                  </a:ext>
                </a:extLst>
              </a:tr>
              <a:tr h="980228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gency FB" panose="020B0503020202020204" pitchFamily="34" charset="0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77187"/>
                  </a:ext>
                </a:extLst>
              </a:tr>
              <a:tr h="1330424">
                <a:tc gridSpan="3">
                  <a:txBody>
                    <a:bodyPr/>
                    <a:lstStyle/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93905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03326-0A3A-02A5-56EA-01FC7BB3048C}"/>
              </a:ext>
            </a:extLst>
          </p:cNvPr>
          <p:cNvGrpSpPr/>
          <p:nvPr/>
        </p:nvGrpSpPr>
        <p:grpSpPr>
          <a:xfrm>
            <a:off x="1896598" y="3146322"/>
            <a:ext cx="9531447" cy="2223540"/>
            <a:chOff x="1896598" y="3146322"/>
            <a:chExt cx="9531447" cy="22235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8BBA75-1E50-32EB-6A1F-28F79594D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8678" y="3146322"/>
              <a:ext cx="2781541" cy="115272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A02D3C-FBF0-DF14-085E-4EF38529A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598" y="4858293"/>
              <a:ext cx="2781541" cy="4766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5A6F405-E1B8-8333-0B21-A0A8C120F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9935" y="3146322"/>
              <a:ext cx="2973558" cy="115272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33FCF4-7788-2490-571F-60DCA77DB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2551" y="4814303"/>
              <a:ext cx="2919220" cy="55555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AC2208B-D932-35F6-F790-DBF64E905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17532" y="3146322"/>
              <a:ext cx="2973558" cy="10931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EB9FA3-A4C0-B004-E38A-307C7C66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17532" y="4853775"/>
              <a:ext cx="3010513" cy="476613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DC61CF4-3687-BB56-D62E-2A150631C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861" y="5608248"/>
            <a:ext cx="4378768" cy="11211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3932BB-7905-00E7-44E7-6BE1A74AE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0643" y="5739319"/>
            <a:ext cx="2650447" cy="9900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BEC2AF6-31D5-2043-22C7-290B8F8124BE}"/>
              </a:ext>
            </a:extLst>
          </p:cNvPr>
          <p:cNvSpPr txBox="1"/>
          <p:nvPr/>
        </p:nvSpPr>
        <p:spPr>
          <a:xfrm>
            <a:off x="1978678" y="5628791"/>
            <a:ext cx="194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gency FB" panose="020B0503020202020204" pitchFamily="34" charset="0"/>
              </a:rPr>
              <a:t>Extend can also be used to concatenate two Lists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608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65C8369-83EC-E1DE-5F22-AC2F5A022E5D}"/>
              </a:ext>
            </a:extLst>
          </p:cNvPr>
          <p:cNvSpPr/>
          <p:nvPr/>
        </p:nvSpPr>
        <p:spPr>
          <a:xfrm>
            <a:off x="1878655" y="113144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3. Removing  elements from  Lists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55266E-AB35-133B-3582-AF5301108D1F}"/>
              </a:ext>
            </a:extLst>
          </p:cNvPr>
          <p:cNvSpPr txBox="1"/>
          <p:nvPr/>
        </p:nvSpPr>
        <p:spPr>
          <a:xfrm>
            <a:off x="1878654" y="754772"/>
            <a:ext cx="10171105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To delete elements, use the </a:t>
            </a:r>
            <a:r>
              <a:rPr lang="en-US" b="1" i="1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del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  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keyword which is built-in into Python but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this does not return anything back to us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.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4A4A4A"/>
                </a:solidFill>
                <a:latin typeface="Agency FB" panose="020B0503020202020204" pitchFamily="34" charset="0"/>
              </a:rPr>
              <a:t>To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get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the element back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,  use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the pop() function 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which takes the index value.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To remove an element by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its value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, use the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remove() function</a:t>
            </a:r>
            <a:r>
              <a:rPr lang="en-US" b="1" i="0" dirty="0">
                <a:solidFill>
                  <a:srgbClr val="4A4A4A"/>
                </a:solidFill>
                <a:effectLst/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7A32FEE-AC4A-5F04-128D-4169A4C2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27" y="2160771"/>
            <a:ext cx="9188625" cy="29297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FA0ABC4-FB40-FD79-602E-5DD7A51D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27" y="5593404"/>
            <a:ext cx="9188625" cy="10311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C016741-8C59-854B-008E-9F82D99F85D6}"/>
              </a:ext>
            </a:extLst>
          </p:cNvPr>
          <p:cNvSpPr txBox="1"/>
          <p:nvPr/>
        </p:nvSpPr>
        <p:spPr>
          <a:xfrm>
            <a:off x="1978727" y="5157315"/>
            <a:ext cx="225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61902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04B41BF-489A-F237-AF91-D6F5D1DB9252}"/>
              </a:ext>
            </a:extLst>
          </p:cNvPr>
          <p:cNvSpPr/>
          <p:nvPr/>
        </p:nvSpPr>
        <p:spPr>
          <a:xfrm>
            <a:off x="1898111" y="247475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4. Modifying List elements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4807C-70AA-AC74-EE9B-5278BA29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99" y="1685417"/>
            <a:ext cx="9171966" cy="2568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E6E2B3-4480-62B4-875E-46E7531F6DD6}"/>
              </a:ext>
            </a:extLst>
          </p:cNvPr>
          <p:cNvSpPr txBox="1"/>
          <p:nvPr/>
        </p:nvSpPr>
        <p:spPr>
          <a:xfrm>
            <a:off x="1898111" y="1040860"/>
            <a:ext cx="95902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b="1" dirty="0">
                <a:latin typeface="Agency FB" panose="020B0503020202020204" pitchFamily="34" charset="0"/>
              </a:rPr>
              <a:t>The List Elements can </a:t>
            </a: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be modified </a:t>
            </a:r>
            <a:r>
              <a:rPr lang="en-IN" b="1" dirty="0">
                <a:latin typeface="Agency FB" panose="020B0503020202020204" pitchFamily="34" charset="0"/>
              </a:rPr>
              <a:t>using </a:t>
            </a: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Index of the element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en-IN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0C1472-1C70-884F-AC25-C9A785F3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299" y="5172582"/>
            <a:ext cx="9171966" cy="12235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E5B523-014F-36D4-8CA3-8DE56BD3FAFD}"/>
              </a:ext>
            </a:extLst>
          </p:cNvPr>
          <p:cNvSpPr txBox="1"/>
          <p:nvPr/>
        </p:nvSpPr>
        <p:spPr>
          <a:xfrm>
            <a:off x="2034299" y="4590162"/>
            <a:ext cx="281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27764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1F9F0C5-5527-F421-C321-288509045301}"/>
              </a:ext>
            </a:extLst>
          </p:cNvPr>
          <p:cNvSpPr/>
          <p:nvPr/>
        </p:nvSpPr>
        <p:spPr>
          <a:xfrm>
            <a:off x="1917566" y="177526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5.Accessing elements  From  Lists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06C8A-D551-2144-E960-387B053194E2}"/>
              </a:ext>
            </a:extLst>
          </p:cNvPr>
          <p:cNvSpPr txBox="1"/>
          <p:nvPr/>
        </p:nvSpPr>
        <p:spPr>
          <a:xfrm>
            <a:off x="1883980" y="768803"/>
            <a:ext cx="9911268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For Loop </a:t>
            </a:r>
            <a:r>
              <a:rPr lang="en-IN" b="1" dirty="0">
                <a:latin typeface="Agency FB" panose="020B0503020202020204" pitchFamily="34" charset="0"/>
              </a:rPr>
              <a:t>- One way to Access elements from the Lists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Index </a:t>
            </a:r>
            <a:r>
              <a:rPr lang="en-IN" b="1" dirty="0">
                <a:latin typeface="Agency FB" panose="020B0503020202020204" pitchFamily="34" charset="0"/>
              </a:rPr>
              <a:t>-  Another Way to Access Elements from the Lists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B1D4E-742F-0AC8-6AD5-596DEEFD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17" y="2092960"/>
            <a:ext cx="9000000" cy="206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048353-D90C-8B87-1799-8AF2E842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16" y="4576292"/>
            <a:ext cx="8936467" cy="1966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A3C6C4-5569-AD10-4D6E-A27BC2376E08}"/>
              </a:ext>
            </a:extLst>
          </p:cNvPr>
          <p:cNvSpPr txBox="1"/>
          <p:nvPr/>
        </p:nvSpPr>
        <p:spPr>
          <a:xfrm>
            <a:off x="1960484" y="1635835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EDA5B-3728-5B70-0326-FD4DDB0E361E}"/>
              </a:ext>
            </a:extLst>
          </p:cNvPr>
          <p:cNvSpPr txBox="1"/>
          <p:nvPr/>
        </p:nvSpPr>
        <p:spPr>
          <a:xfrm>
            <a:off x="1960484" y="4194035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19190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1F9F0C5-5527-F421-C321-288509045301}"/>
              </a:ext>
            </a:extLst>
          </p:cNvPr>
          <p:cNvSpPr/>
          <p:nvPr/>
        </p:nvSpPr>
        <p:spPr>
          <a:xfrm>
            <a:off x="1917566" y="177526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6.Sorting List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06C8A-D551-2144-E960-387B053194E2}"/>
              </a:ext>
            </a:extLst>
          </p:cNvPr>
          <p:cNvSpPr txBox="1"/>
          <p:nvPr/>
        </p:nvSpPr>
        <p:spPr>
          <a:xfrm>
            <a:off x="1917566" y="768803"/>
            <a:ext cx="9911268" cy="128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2">
                    <a:lumMod val="50000"/>
                  </a:schemeClr>
                </a:solidFill>
                <a:latin typeface="Agency FB" panose="020B0503020202020204" pitchFamily="34" charset="0"/>
              </a:rPr>
              <a:t>List Elements can be sorted using 2 ways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Sorted </a:t>
            </a:r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– is a function  </a:t>
            </a:r>
            <a:r>
              <a:rPr lang="en-IN" b="1" dirty="0">
                <a:latin typeface="Agency FB" panose="020B0503020202020204" pitchFamily="34" charset="0"/>
              </a:rPr>
              <a:t>– where Sorting does not done at In-Place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Sort </a:t>
            </a:r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– is a List method  </a:t>
            </a:r>
            <a:r>
              <a:rPr lang="en-IN" b="1" dirty="0">
                <a:latin typeface="Agency FB" panose="020B0503020202020204" pitchFamily="34" charset="0"/>
              </a:rPr>
              <a:t>– where Sorting done at In-Place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C6C4-5569-AD10-4D6E-A27BC2376E08}"/>
              </a:ext>
            </a:extLst>
          </p:cNvPr>
          <p:cNvSpPr txBox="1"/>
          <p:nvPr/>
        </p:nvSpPr>
        <p:spPr>
          <a:xfrm>
            <a:off x="1917566" y="2051334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EDA5B-3728-5B70-0326-FD4DDB0E361E}"/>
              </a:ext>
            </a:extLst>
          </p:cNvPr>
          <p:cNvSpPr txBox="1"/>
          <p:nvPr/>
        </p:nvSpPr>
        <p:spPr>
          <a:xfrm>
            <a:off x="1960484" y="4753693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5F741-330E-681C-3554-5CF6A0FE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84" y="2476059"/>
            <a:ext cx="9498699" cy="2037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851AF-9D56-50BA-D868-FE695B25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74" y="5209207"/>
            <a:ext cx="9416518" cy="1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C6C4-5569-AD10-4D6E-A27BC2376E08}"/>
              </a:ext>
            </a:extLst>
          </p:cNvPr>
          <p:cNvSpPr txBox="1"/>
          <p:nvPr/>
        </p:nvSpPr>
        <p:spPr>
          <a:xfrm>
            <a:off x="2082906" y="1510484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EDA5B-3728-5B70-0326-FD4DDB0E361E}"/>
              </a:ext>
            </a:extLst>
          </p:cNvPr>
          <p:cNvSpPr txBox="1"/>
          <p:nvPr/>
        </p:nvSpPr>
        <p:spPr>
          <a:xfrm>
            <a:off x="2048279" y="4668168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46C55FD-353B-6795-F4A6-79A799BD0269}"/>
              </a:ext>
            </a:extLst>
          </p:cNvPr>
          <p:cNvSpPr/>
          <p:nvPr/>
        </p:nvSpPr>
        <p:spPr>
          <a:xfrm>
            <a:off x="1917565" y="177526"/>
            <a:ext cx="3705021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7. Concatenating one or More List Elements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E39A3-9CC6-F087-8DAF-317D8623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28" y="1938430"/>
            <a:ext cx="8888903" cy="2729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A46FC2-7434-3835-5B3A-48FC256B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29" y="5119561"/>
            <a:ext cx="8888902" cy="12715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7C6E8-39A1-99EA-E197-9BD96918C875}"/>
              </a:ext>
            </a:extLst>
          </p:cNvPr>
          <p:cNvSpPr txBox="1"/>
          <p:nvPr/>
        </p:nvSpPr>
        <p:spPr>
          <a:xfrm>
            <a:off x="2045036" y="969880"/>
            <a:ext cx="81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+ Operator is used to concatenate one or more List Elements</a:t>
            </a:r>
          </a:p>
        </p:txBody>
      </p:sp>
    </p:spTree>
    <p:extLst>
      <p:ext uri="{BB962C8B-B14F-4D97-AF65-F5344CB8AC3E}">
        <p14:creationId xmlns:p14="http://schemas.microsoft.com/office/powerpoint/2010/main" val="125541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1" y="-107841"/>
            <a:ext cx="3168298" cy="6736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4F12A-9D44-7212-AF72-AA07652F5BF2}"/>
              </a:ext>
            </a:extLst>
          </p:cNvPr>
          <p:cNvSpPr txBox="1"/>
          <p:nvPr/>
        </p:nvSpPr>
        <p:spPr>
          <a:xfrm>
            <a:off x="460605" y="2734031"/>
            <a:ext cx="224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lgerian" panose="04020705040A02060702" pitchFamily="82" charset="0"/>
              </a:rPr>
              <a:t>UNIT -III</a:t>
            </a:r>
            <a:endParaRPr lang="en-IN" sz="3600" dirty="0">
              <a:latin typeface="Algerian" panose="04020705040A02060702" pitchFamily="82" charset="0"/>
            </a:endParaRPr>
          </a:p>
        </p:txBody>
      </p:sp>
      <p:graphicFrame>
        <p:nvGraphicFramePr>
          <p:cNvPr id="17" name="TextBox 8">
            <a:extLst>
              <a:ext uri="{FF2B5EF4-FFF2-40B4-BE49-F238E27FC236}">
                <a16:creationId xmlns:a16="http://schemas.microsoft.com/office/drawing/2014/main" id="{2EF754A0-17D7-DF13-43CF-478BDAC24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676325"/>
              </p:ext>
            </p:extLst>
          </p:nvPr>
        </p:nvGraphicFramePr>
        <p:xfrm>
          <a:off x="3628903" y="194553"/>
          <a:ext cx="8112383" cy="629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5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C6C4-5569-AD10-4D6E-A27BC2376E08}"/>
              </a:ext>
            </a:extLst>
          </p:cNvPr>
          <p:cNvSpPr txBox="1"/>
          <p:nvPr/>
        </p:nvSpPr>
        <p:spPr>
          <a:xfrm>
            <a:off x="2082906" y="1510484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EDA5B-3728-5B70-0326-FD4DDB0E361E}"/>
              </a:ext>
            </a:extLst>
          </p:cNvPr>
          <p:cNvSpPr txBox="1"/>
          <p:nvPr/>
        </p:nvSpPr>
        <p:spPr>
          <a:xfrm>
            <a:off x="2048279" y="4668168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46C55FD-353B-6795-F4A6-79A799BD0269}"/>
              </a:ext>
            </a:extLst>
          </p:cNvPr>
          <p:cNvSpPr/>
          <p:nvPr/>
        </p:nvSpPr>
        <p:spPr>
          <a:xfrm>
            <a:off x="1917565" y="177526"/>
            <a:ext cx="3705021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8. Slicing List Elements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97C6E8-39A1-99EA-E197-9BD96918C875}"/>
              </a:ext>
            </a:extLst>
          </p:cNvPr>
          <p:cNvSpPr txBox="1"/>
          <p:nvPr/>
        </p:nvSpPr>
        <p:spPr>
          <a:xfrm>
            <a:off x="2045036" y="969880"/>
            <a:ext cx="338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Index is used to Slice the List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D24CE-9AA0-4507-2CE8-C3F24415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82" y="2112415"/>
            <a:ext cx="9253716" cy="2469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54D5C-B1FE-42A9-E0EC-881FF317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65" y="5123940"/>
            <a:ext cx="9152512" cy="1627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BDB7A-72EA-43F5-2E7E-750051A7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900" y="107005"/>
            <a:ext cx="5564028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2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C6C4-5569-AD10-4D6E-A27BC2376E08}"/>
              </a:ext>
            </a:extLst>
          </p:cNvPr>
          <p:cNvSpPr txBox="1"/>
          <p:nvPr/>
        </p:nvSpPr>
        <p:spPr>
          <a:xfrm>
            <a:off x="4178710" y="3402796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EDA5B-3728-5B70-0326-FD4DDB0E361E}"/>
              </a:ext>
            </a:extLst>
          </p:cNvPr>
          <p:cNvSpPr txBox="1"/>
          <p:nvPr/>
        </p:nvSpPr>
        <p:spPr>
          <a:xfrm>
            <a:off x="8709865" y="3402796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46C55FD-353B-6795-F4A6-79A799BD0269}"/>
              </a:ext>
            </a:extLst>
          </p:cNvPr>
          <p:cNvSpPr/>
          <p:nvPr/>
        </p:nvSpPr>
        <p:spPr>
          <a:xfrm>
            <a:off x="1917565" y="177526"/>
            <a:ext cx="3705021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9. Built In Functions/other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E3A73-F810-871D-20F4-332538BB8325}"/>
              </a:ext>
            </a:extLst>
          </p:cNvPr>
          <p:cNvSpPr txBox="1"/>
          <p:nvPr/>
        </p:nvSpPr>
        <p:spPr>
          <a:xfrm>
            <a:off x="1828800" y="661798"/>
            <a:ext cx="9943135" cy="252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Built in Functions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N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len</a:t>
            </a: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		Helps to find Number of elements in a List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Sorted		Helps to sort the List Elements (Not In-Place)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Other Methods</a:t>
            </a:r>
            <a:endParaRPr lang="en-IN" b="1" dirty="0">
              <a:solidFill>
                <a:srgbClr val="0000FF"/>
              </a:solidFill>
              <a:latin typeface="Agency FB" panose="020B05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Count		Helps to find Number of Occurrences of the Given Element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Index		Helps to find the Index of the specified element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348F9-3633-2A40-9EAE-858FA60A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65" y="3774198"/>
            <a:ext cx="4745882" cy="29062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B81A51-1E5F-D41D-7C04-CE35ED5C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378" y="3877701"/>
            <a:ext cx="4695022" cy="20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3C6C4-5569-AD10-4D6E-A27BC2376E08}"/>
              </a:ext>
            </a:extLst>
          </p:cNvPr>
          <p:cNvSpPr txBox="1"/>
          <p:nvPr/>
        </p:nvSpPr>
        <p:spPr>
          <a:xfrm>
            <a:off x="1917565" y="2554644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EDA5B-3728-5B70-0326-FD4DDB0E361E}"/>
              </a:ext>
            </a:extLst>
          </p:cNvPr>
          <p:cNvSpPr txBox="1"/>
          <p:nvPr/>
        </p:nvSpPr>
        <p:spPr>
          <a:xfrm>
            <a:off x="7990018" y="2530548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46C55FD-353B-6795-F4A6-79A799BD0269}"/>
              </a:ext>
            </a:extLst>
          </p:cNvPr>
          <p:cNvSpPr/>
          <p:nvPr/>
        </p:nvSpPr>
        <p:spPr>
          <a:xfrm>
            <a:off x="1917565" y="177526"/>
            <a:ext cx="3705021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10. Two Dimensional 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27554-240D-CA4E-89AD-98F719C1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61" y="3033464"/>
            <a:ext cx="4686706" cy="3077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5F41F-2B9D-52C2-85BC-AD1CF6FD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91" y="3033464"/>
            <a:ext cx="4783571" cy="307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142821-A279-9B28-CD4B-D3863F0F6A53}"/>
              </a:ext>
            </a:extLst>
          </p:cNvPr>
          <p:cNvSpPr txBox="1"/>
          <p:nvPr/>
        </p:nvSpPr>
        <p:spPr>
          <a:xfrm>
            <a:off x="1917565" y="747127"/>
            <a:ext cx="10018273" cy="169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Lists are a very widely use data structure in python. 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They contain a list of elements separated by comma. 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But sometimes lists can also contain lists within them. 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These are called nested lists or multidimensional lists.</a:t>
            </a:r>
            <a:endParaRPr lang="en-IN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3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170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Iterating Over  a Lists in python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12A70-8A79-5A0C-E585-188B12AD963E}"/>
              </a:ext>
            </a:extLst>
          </p:cNvPr>
          <p:cNvSpPr txBox="1"/>
          <p:nvPr/>
        </p:nvSpPr>
        <p:spPr>
          <a:xfrm>
            <a:off x="1909052" y="741824"/>
            <a:ext cx="9978148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273239"/>
                </a:solidFill>
                <a:effectLst/>
                <a:latin typeface="Agency FB" panose="020B0503020202020204" pitchFamily="34" charset="0"/>
              </a:rPr>
              <a:t>There are multiple ways to iterate over a list in Python.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73239"/>
                </a:solidFill>
                <a:latin typeface="Agency FB" panose="020B0503020202020204" pitchFamily="34" charset="0"/>
              </a:rPr>
              <a:t>	1)	</a:t>
            </a:r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Using For Loop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73239"/>
                </a:solidFill>
                <a:latin typeface="Agency FB" panose="020B0503020202020204" pitchFamily="34" charset="0"/>
              </a:rPr>
              <a:t>	2)	For Loop and Range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73239"/>
                </a:solidFill>
                <a:latin typeface="Agency FB" panose="020B0503020202020204" pitchFamily="34" charset="0"/>
              </a:rPr>
              <a:t>	3)	</a:t>
            </a:r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Using a While Loop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73239"/>
                </a:solidFill>
                <a:latin typeface="Agency FB" panose="020B0503020202020204" pitchFamily="34" charset="0"/>
              </a:rPr>
              <a:t>	4)	</a:t>
            </a:r>
            <a:r>
              <a:rPr lang="en-IN" b="1" i="0" dirty="0">
                <a:solidFill>
                  <a:srgbClr val="273239"/>
                </a:solidFill>
                <a:effectLst/>
                <a:latin typeface="Agency FB" panose="020B0503020202020204" pitchFamily="34" charset="0"/>
              </a:rPr>
              <a:t>Using list comprehension</a:t>
            </a:r>
          </a:p>
          <a:p>
            <a:pPr marL="360363" indent="-360363">
              <a:lnSpc>
                <a:spcPct val="150000"/>
              </a:lnSpc>
              <a:buAutoNum type="arabicParenR"/>
            </a:pPr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Using For Loop </a:t>
            </a:r>
            <a:r>
              <a:rPr lang="en-IN" b="1" i="0" dirty="0">
                <a:solidFill>
                  <a:srgbClr val="273239"/>
                </a:solidFill>
                <a:effectLst/>
                <a:latin typeface="Agency FB" panose="020B0503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273239"/>
                </a:solidFill>
                <a:latin typeface="Agency FB" panose="020B0503020202020204" pitchFamily="34" charset="0"/>
              </a:rPr>
              <a:t>	Simple For Loop can be used to iterate over a list in python</a:t>
            </a:r>
          </a:p>
          <a:p>
            <a:pPr>
              <a:lnSpc>
                <a:spcPct val="150000"/>
              </a:lnSpc>
            </a:pPr>
            <a:endParaRPr lang="en-IN" b="1" dirty="0">
              <a:solidFill>
                <a:srgbClr val="273239"/>
              </a:solidFill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dirty="0">
              <a:solidFill>
                <a:srgbClr val="273239"/>
              </a:solidFill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dirty="0">
              <a:solidFill>
                <a:srgbClr val="273239"/>
              </a:solidFill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dirty="0">
              <a:solidFill>
                <a:srgbClr val="273239"/>
              </a:solidFill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dirty="0">
              <a:solidFill>
                <a:srgbClr val="273239"/>
              </a:solidFill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i="0" dirty="0">
              <a:solidFill>
                <a:srgbClr val="273239"/>
              </a:solidFill>
              <a:effectLst/>
              <a:latin typeface="Agency FB" panose="020B0503020202020204" pitchFamily="34" charset="0"/>
            </a:endParaRP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D1A1E-9921-08A5-05DE-EDEAD1F576E2}"/>
              </a:ext>
            </a:extLst>
          </p:cNvPr>
          <p:cNvSpPr txBox="1"/>
          <p:nvPr/>
        </p:nvSpPr>
        <p:spPr>
          <a:xfrm>
            <a:off x="1909052" y="223896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Iterate over a list in Python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619C14-BFB7-F4FF-C703-F4B34136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59" y="4470244"/>
            <a:ext cx="3274235" cy="1444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638C46-0C0B-F745-7FE0-F70A9D08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81" y="4465765"/>
            <a:ext cx="984069" cy="1594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C6B376-CB45-0EC4-5443-00B6063882D1}"/>
              </a:ext>
            </a:extLst>
          </p:cNvPr>
          <p:cNvSpPr txBox="1"/>
          <p:nvPr/>
        </p:nvSpPr>
        <p:spPr>
          <a:xfrm>
            <a:off x="8698267" y="3902884"/>
            <a:ext cx="17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33CC"/>
                </a:solidFill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E9B6C-C17A-A70C-6892-3BF2ED7F3000}"/>
              </a:ext>
            </a:extLst>
          </p:cNvPr>
          <p:cNvSpPr txBox="1"/>
          <p:nvPr/>
        </p:nvSpPr>
        <p:spPr>
          <a:xfrm>
            <a:off x="3097010" y="3803307"/>
            <a:ext cx="17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33CC"/>
                </a:solidFill>
                <a:latin typeface="Agency FB" panose="020B0503020202020204" pitchFamily="34" charset="0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19370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170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Iterating Over  a Lists in python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D1A1E-9921-08A5-05DE-EDEAD1F576E2}"/>
              </a:ext>
            </a:extLst>
          </p:cNvPr>
          <p:cNvSpPr txBox="1"/>
          <p:nvPr/>
        </p:nvSpPr>
        <p:spPr>
          <a:xfrm>
            <a:off x="1909052" y="184986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Iterate over a list in 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6B376-CB45-0EC4-5443-00B6063882D1}"/>
              </a:ext>
            </a:extLst>
          </p:cNvPr>
          <p:cNvSpPr txBox="1"/>
          <p:nvPr/>
        </p:nvSpPr>
        <p:spPr>
          <a:xfrm>
            <a:off x="6836411" y="1149696"/>
            <a:ext cx="17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33CC"/>
                </a:solidFill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E9B6C-C17A-A70C-6892-3BF2ED7F3000}"/>
              </a:ext>
            </a:extLst>
          </p:cNvPr>
          <p:cNvSpPr txBox="1"/>
          <p:nvPr/>
        </p:nvSpPr>
        <p:spPr>
          <a:xfrm>
            <a:off x="2259182" y="1149696"/>
            <a:ext cx="17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33CC"/>
                </a:solidFill>
                <a:latin typeface="Agency FB" panose="020B0503020202020204" pitchFamily="34" charset="0"/>
              </a:rPr>
              <a:t>Code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2399B1-ED96-B842-5861-DB4086829419}"/>
              </a:ext>
            </a:extLst>
          </p:cNvPr>
          <p:cNvGrpSpPr/>
          <p:nvPr/>
        </p:nvGrpSpPr>
        <p:grpSpPr>
          <a:xfrm>
            <a:off x="2294465" y="1805222"/>
            <a:ext cx="6276712" cy="4780575"/>
            <a:chOff x="2294465" y="1805222"/>
            <a:chExt cx="6276712" cy="4780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6DDE9B-1B9F-B146-C6CF-A4FE4F21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3815" y="1805222"/>
              <a:ext cx="3635055" cy="16613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E83DBA-9BAB-42A0-B4B3-463E919F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2333" y="1935002"/>
              <a:ext cx="594412" cy="163844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166BDE-D3C3-B9B8-67C6-BD76003925A7}"/>
                </a:ext>
              </a:extLst>
            </p:cNvPr>
            <p:cNvSpPr txBox="1"/>
            <p:nvPr/>
          </p:nvSpPr>
          <p:spPr>
            <a:xfrm>
              <a:off x="2294465" y="3855942"/>
              <a:ext cx="173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33CC"/>
                  </a:solidFill>
                  <a:latin typeface="Agency FB" panose="020B0503020202020204" pitchFamily="34" charset="0"/>
                </a:rPr>
                <a:t>Code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79BECB-4F84-B443-E816-72869C74E357}"/>
                </a:ext>
              </a:extLst>
            </p:cNvPr>
            <p:cNvSpPr txBox="1"/>
            <p:nvPr/>
          </p:nvSpPr>
          <p:spPr>
            <a:xfrm>
              <a:off x="6836411" y="3826791"/>
              <a:ext cx="173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33CC"/>
                  </a:solidFill>
                  <a:latin typeface="Agency FB" panose="020B0503020202020204" pitchFamily="34" charset="0"/>
                </a:rPr>
                <a:t>Output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298B09-85ED-1528-9C9D-9D67CE33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444" y="4434814"/>
              <a:ext cx="3383573" cy="215098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39294A-5DAB-365F-6136-3123C4EFC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7092" y="4661429"/>
              <a:ext cx="609653" cy="148602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3E2EC42-8BEF-42E8-8BFF-EDDE0F111A21}"/>
              </a:ext>
            </a:extLst>
          </p:cNvPr>
          <p:cNvSpPr txBox="1"/>
          <p:nvPr/>
        </p:nvSpPr>
        <p:spPr>
          <a:xfrm>
            <a:off x="1909052" y="678836"/>
            <a:ext cx="636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2)	For Loop and 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E09C9B-F37A-2363-7F97-CFE645C0E734}"/>
              </a:ext>
            </a:extLst>
          </p:cNvPr>
          <p:cNvSpPr txBox="1"/>
          <p:nvPr/>
        </p:nvSpPr>
        <p:spPr>
          <a:xfrm>
            <a:off x="1909052" y="3277070"/>
            <a:ext cx="636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3)	Using While Loop</a:t>
            </a:r>
          </a:p>
        </p:txBody>
      </p:sp>
    </p:spTree>
    <p:extLst>
      <p:ext uri="{BB962C8B-B14F-4D97-AF65-F5344CB8AC3E}">
        <p14:creationId xmlns:p14="http://schemas.microsoft.com/office/powerpoint/2010/main" val="1567648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69363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170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Iterating Over  a Lists in python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D1A1E-9921-08A5-05DE-EDEAD1F576E2}"/>
              </a:ext>
            </a:extLst>
          </p:cNvPr>
          <p:cNvSpPr txBox="1"/>
          <p:nvPr/>
        </p:nvSpPr>
        <p:spPr>
          <a:xfrm>
            <a:off x="1909052" y="184986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Iterate over a list in 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6B376-CB45-0EC4-5443-00B6063882D1}"/>
              </a:ext>
            </a:extLst>
          </p:cNvPr>
          <p:cNvSpPr txBox="1"/>
          <p:nvPr/>
        </p:nvSpPr>
        <p:spPr>
          <a:xfrm>
            <a:off x="6836411" y="1149696"/>
            <a:ext cx="17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33CC"/>
                </a:solidFill>
                <a:latin typeface="Agency FB" panose="020B0503020202020204" pitchFamily="34" charset="0"/>
              </a:rPr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E9B6C-C17A-A70C-6892-3BF2ED7F3000}"/>
              </a:ext>
            </a:extLst>
          </p:cNvPr>
          <p:cNvSpPr txBox="1"/>
          <p:nvPr/>
        </p:nvSpPr>
        <p:spPr>
          <a:xfrm>
            <a:off x="2259182" y="1149696"/>
            <a:ext cx="173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33CC"/>
                </a:solidFill>
                <a:latin typeface="Agency FB" panose="020B0503020202020204" pitchFamily="34" charset="0"/>
              </a:rPr>
              <a:t>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2EC42-8BEF-42E8-8BFF-EDDE0F111A21}"/>
              </a:ext>
            </a:extLst>
          </p:cNvPr>
          <p:cNvSpPr txBox="1"/>
          <p:nvPr/>
        </p:nvSpPr>
        <p:spPr>
          <a:xfrm>
            <a:off x="1909052" y="678836"/>
            <a:ext cx="636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IN" b="1" dirty="0">
                <a:solidFill>
                  <a:srgbClr val="0000FF"/>
                </a:solidFill>
                <a:latin typeface="Agency FB" panose="020B0503020202020204" pitchFamily="34" charset="0"/>
              </a:rPr>
              <a:t>4)	</a:t>
            </a:r>
            <a:r>
              <a:rPr lang="en-IN" b="1" i="0" dirty="0">
                <a:solidFill>
                  <a:srgbClr val="27323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N" b="1" i="0" dirty="0"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Using list comprehension</a:t>
            </a:r>
            <a:endParaRPr lang="en-IN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5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-  Summary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37DA8-F756-18C5-9B85-5C188572E4F2}"/>
              </a:ext>
            </a:extLst>
          </p:cNvPr>
          <p:cNvSpPr txBox="1"/>
          <p:nvPr/>
        </p:nvSpPr>
        <p:spPr>
          <a:xfrm>
            <a:off x="2171699" y="186900"/>
            <a:ext cx="9452854" cy="626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Void  Methods of List 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1) sort					</a:t>
            </a:r>
            <a:r>
              <a:rPr lang="en-IN" b="1" dirty="0" err="1">
                <a:latin typeface="Agency FB" panose="020B0503020202020204" pitchFamily="34" charset="0"/>
              </a:rPr>
              <a:t>list.sort</a:t>
            </a:r>
            <a:r>
              <a:rPr lang="en-IN" b="1" dirty="0">
                <a:latin typeface="Agency FB" panose="020B0503020202020204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2) remove					</a:t>
            </a:r>
            <a:r>
              <a:rPr lang="en-IN" b="1" dirty="0" err="1">
                <a:latin typeface="Agency FB" panose="020B0503020202020204" pitchFamily="34" charset="0"/>
              </a:rPr>
              <a:t>list.remove</a:t>
            </a:r>
            <a:r>
              <a:rPr lang="en-IN" b="1" dirty="0">
                <a:latin typeface="Agency FB" panose="020B0503020202020204" pitchFamily="34" charset="0"/>
              </a:rPr>
              <a:t>(element)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3) insert					</a:t>
            </a:r>
            <a:r>
              <a:rPr lang="en-IN" b="1" dirty="0" err="1">
                <a:latin typeface="Agency FB" panose="020B0503020202020204" pitchFamily="34" charset="0"/>
              </a:rPr>
              <a:t>list.insert</a:t>
            </a:r>
            <a:r>
              <a:rPr lang="en-IN" b="1" dirty="0">
                <a:latin typeface="Agency FB" panose="020B0503020202020204" pitchFamily="34" charset="0"/>
              </a:rPr>
              <a:t>(</a:t>
            </a:r>
            <a:r>
              <a:rPr lang="en-IN" b="1" dirty="0" err="1">
                <a:latin typeface="Agency FB" panose="020B0503020202020204" pitchFamily="34" charset="0"/>
              </a:rPr>
              <a:t>pos</a:t>
            </a:r>
            <a:r>
              <a:rPr lang="en-IN" b="1" dirty="0">
                <a:latin typeface="Agency FB" panose="020B0503020202020204" pitchFamily="34" charset="0"/>
              </a:rPr>
              <a:t>, element)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4) append					</a:t>
            </a:r>
            <a:r>
              <a:rPr lang="en-IN" b="1" dirty="0" err="1">
                <a:latin typeface="Agency FB" panose="020B0503020202020204" pitchFamily="34" charset="0"/>
              </a:rPr>
              <a:t>list.append</a:t>
            </a:r>
            <a:r>
              <a:rPr lang="en-IN" b="1" dirty="0">
                <a:latin typeface="Agency FB" panose="020B0503020202020204" pitchFamily="34" charset="0"/>
              </a:rPr>
              <a:t>(element)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5) extend					</a:t>
            </a:r>
            <a:r>
              <a:rPr lang="en-IN" b="1" dirty="0" err="1">
                <a:latin typeface="Agency FB" panose="020B0503020202020204" pitchFamily="34" charset="0"/>
              </a:rPr>
              <a:t>list.extend</a:t>
            </a:r>
            <a:r>
              <a:rPr lang="en-IN" b="1" dirty="0">
                <a:latin typeface="Agency FB" panose="020B0503020202020204" pitchFamily="34" charset="0"/>
              </a:rPr>
              <a:t>([elements])</a:t>
            </a:r>
          </a:p>
          <a:p>
            <a:pPr>
              <a:lnSpc>
                <a:spcPct val="150000"/>
              </a:lnSpc>
            </a:pPr>
            <a:endParaRPr lang="en-IN" b="1" dirty="0"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Return Type Methods of List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1) pop()					element = </a:t>
            </a:r>
            <a:r>
              <a:rPr lang="en-IN" b="1" dirty="0" err="1">
                <a:latin typeface="Agency FB" panose="020B0503020202020204" pitchFamily="34" charset="0"/>
              </a:rPr>
              <a:t>list.pop</a:t>
            </a:r>
            <a:r>
              <a:rPr lang="en-IN" b="1" dirty="0">
                <a:latin typeface="Agency FB" panose="020B0503020202020204" pitchFamily="34" charset="0"/>
              </a:rPr>
              <a:t>(position)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2) count()					var = </a:t>
            </a:r>
            <a:r>
              <a:rPr lang="en-IN" b="1" dirty="0" err="1">
                <a:latin typeface="Agency FB" panose="020B0503020202020204" pitchFamily="34" charset="0"/>
              </a:rPr>
              <a:t>list.count</a:t>
            </a:r>
            <a:r>
              <a:rPr lang="en-IN" b="1" dirty="0">
                <a:latin typeface="Agency FB" panose="020B0503020202020204" pitchFamily="34" charset="0"/>
              </a:rPr>
              <a:t>(element)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3) index()					var = </a:t>
            </a:r>
            <a:r>
              <a:rPr lang="en-IN" b="1" dirty="0" err="1">
                <a:latin typeface="Agency FB" panose="020B0503020202020204" pitchFamily="34" charset="0"/>
              </a:rPr>
              <a:t>list.index</a:t>
            </a:r>
            <a:r>
              <a:rPr lang="en-IN" b="1" dirty="0">
                <a:latin typeface="Agency FB" panose="020B0503020202020204" pitchFamily="34" charset="0"/>
              </a:rPr>
              <a:t>(element)</a:t>
            </a:r>
          </a:p>
          <a:p>
            <a:pPr>
              <a:lnSpc>
                <a:spcPct val="150000"/>
              </a:lnSpc>
            </a:pPr>
            <a:endParaRPr lang="en-IN" b="1" dirty="0"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List functions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1) </a:t>
            </a:r>
            <a:r>
              <a:rPr lang="en-IN" b="1" dirty="0" err="1">
                <a:latin typeface="Agency FB" panose="020B0503020202020204" pitchFamily="34" charset="0"/>
              </a:rPr>
              <a:t>len</a:t>
            </a:r>
            <a:r>
              <a:rPr lang="en-IN" b="1" dirty="0">
                <a:latin typeface="Agency FB" panose="020B0503020202020204" pitchFamily="34" charset="0"/>
              </a:rPr>
              <a:t>					var = </a:t>
            </a:r>
            <a:r>
              <a:rPr lang="en-IN" b="1" dirty="0" err="1">
                <a:latin typeface="Agency FB" panose="020B0503020202020204" pitchFamily="34" charset="0"/>
              </a:rPr>
              <a:t>len</a:t>
            </a:r>
            <a:r>
              <a:rPr lang="en-IN" b="1" dirty="0">
                <a:latin typeface="Agency FB" panose="020B0503020202020204" pitchFamily="34" charset="0"/>
              </a:rPr>
              <a:t>(list)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gency FB" panose="020B0503020202020204" pitchFamily="34" charset="0"/>
              </a:rPr>
              <a:t>2) sorted					var = sorted(list)</a:t>
            </a:r>
          </a:p>
        </p:txBody>
      </p:sp>
    </p:spTree>
    <p:extLst>
      <p:ext uri="{BB962C8B-B14F-4D97-AF65-F5344CB8AC3E}">
        <p14:creationId xmlns:p14="http://schemas.microsoft.com/office/powerpoint/2010/main" val="2097072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DBB68-5CA4-9A5F-F969-C5FDA18A7ED7}"/>
              </a:ext>
            </a:extLst>
          </p:cNvPr>
          <p:cNvSpPr txBox="1"/>
          <p:nvPr/>
        </p:nvSpPr>
        <p:spPr>
          <a:xfrm>
            <a:off x="2091879" y="1470823"/>
            <a:ext cx="9753600" cy="252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Tuple </a:t>
            </a:r>
            <a:r>
              <a:rPr lang="en-US" b="1" dirty="0">
                <a:latin typeface="Agency FB" panose="020B0503020202020204" pitchFamily="34" charset="0"/>
              </a:rPr>
              <a:t>is a Built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b="1" dirty="0">
                <a:latin typeface="Agency FB" panose="020B0503020202020204" pitchFamily="34" charset="0"/>
              </a:rPr>
              <a:t>in Data Structure  in Python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Tuple  items are 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Ordered, </a:t>
            </a:r>
            <a:r>
              <a:rPr lang="en-US" b="1" dirty="0">
                <a:latin typeface="Agency FB" panose="020B0503020202020204" pitchFamily="34" charset="0"/>
              </a:rPr>
              <a:t>means that the items have a defined order, and that order will not change.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Tuple  items are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Unchangeable (Immutable), </a:t>
            </a:r>
            <a:r>
              <a:rPr lang="en-US" b="1" dirty="0">
                <a:latin typeface="Agency FB" panose="020B0503020202020204" pitchFamily="34" charset="0"/>
              </a:rPr>
              <a:t>meaning that we cannot change, add or remove items after the tuple has been created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Tuple allows Duplicates</a:t>
            </a:r>
          </a:p>
          <a:p>
            <a:pPr algn="just">
              <a:lnSpc>
                <a:spcPct val="150000"/>
              </a:lnSpc>
            </a:pPr>
            <a:endParaRPr lang="en-IN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41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Structures</a:t>
            </a:r>
            <a:endParaRPr lang="en-IN" dirty="0">
              <a:latin typeface="Algerian" panose="04020705040A02060702" pitchFamily="8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3457CC-A449-E6D7-237E-1ACBD75E32E3}"/>
              </a:ext>
            </a:extLst>
          </p:cNvPr>
          <p:cNvGrpSpPr/>
          <p:nvPr/>
        </p:nvGrpSpPr>
        <p:grpSpPr>
          <a:xfrm>
            <a:off x="2793055" y="849775"/>
            <a:ext cx="7961850" cy="4087170"/>
            <a:chOff x="2793055" y="849775"/>
            <a:chExt cx="7961850" cy="4087170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D5D5B929-38B6-E10C-3A06-1C1FEAF375D8}"/>
                </a:ext>
              </a:extLst>
            </p:cNvPr>
            <p:cNvSpPr/>
            <p:nvPr/>
          </p:nvSpPr>
          <p:spPr>
            <a:xfrm>
              <a:off x="3122579" y="849775"/>
              <a:ext cx="45719" cy="45719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92694406-7C04-31ED-EE91-7980106ABF20}"/>
                </a:ext>
              </a:extLst>
            </p:cNvPr>
            <p:cNvSpPr/>
            <p:nvPr/>
          </p:nvSpPr>
          <p:spPr>
            <a:xfrm>
              <a:off x="2837007" y="1265871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1. Creating Tuples</a:t>
              </a: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200C0466-6640-1451-9348-C74D7DA6CCD0}"/>
                </a:ext>
              </a:extLst>
            </p:cNvPr>
            <p:cNvSpPr/>
            <p:nvPr/>
          </p:nvSpPr>
          <p:spPr>
            <a:xfrm>
              <a:off x="2793055" y="2048191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2. Adding elements to Tuples</a:t>
              </a: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93A6983F-3DC2-C509-746D-1761FFB29ABE}"/>
                </a:ext>
              </a:extLst>
            </p:cNvPr>
            <p:cNvSpPr/>
            <p:nvPr/>
          </p:nvSpPr>
          <p:spPr>
            <a:xfrm>
              <a:off x="2793055" y="2866071"/>
              <a:ext cx="3112272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3. Removing  elements from  Tuples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6D3EDB68-3ADE-C438-FDF0-E96DE5B0B4E3}"/>
                </a:ext>
              </a:extLst>
            </p:cNvPr>
            <p:cNvSpPr/>
            <p:nvPr/>
          </p:nvSpPr>
          <p:spPr>
            <a:xfrm>
              <a:off x="2793055" y="4418785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5.Accessing elements  From  Tuples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F12305F7-2375-281D-A668-A0DE9DA66C2D}"/>
                </a:ext>
              </a:extLst>
            </p:cNvPr>
            <p:cNvSpPr/>
            <p:nvPr/>
          </p:nvSpPr>
          <p:spPr>
            <a:xfrm>
              <a:off x="2793055" y="3642428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b="1" dirty="0">
                  <a:latin typeface="Agency FB" panose="020B0503020202020204" pitchFamily="34" charset="0"/>
                </a:rPr>
                <a:t>4. Modifying Tuple elements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084CC3-FDFD-9DBA-80E3-37F80B4C4BE6}"/>
                </a:ext>
              </a:extLst>
            </p:cNvPr>
            <p:cNvGrpSpPr/>
            <p:nvPr/>
          </p:nvGrpSpPr>
          <p:grpSpPr>
            <a:xfrm>
              <a:off x="7593178" y="2783960"/>
              <a:ext cx="3068320" cy="518160"/>
              <a:chOff x="7219971" y="1285024"/>
              <a:chExt cx="3068320" cy="518160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E987D3DE-2088-3A74-91DB-364E6E8A5ABB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5B5F3B-77DE-14FA-D2D2-38E9A24A9ABB}"/>
                  </a:ext>
                </a:extLst>
              </p:cNvPr>
              <p:cNvSpPr txBox="1"/>
              <p:nvPr/>
            </p:nvSpPr>
            <p:spPr>
              <a:xfrm>
                <a:off x="7622929" y="1359438"/>
                <a:ext cx="2665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8. Slicing the tuple Elements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CE2ED1-E66A-DFA1-B5D2-13AD1268EAD2}"/>
                </a:ext>
              </a:extLst>
            </p:cNvPr>
            <p:cNvGrpSpPr/>
            <p:nvPr/>
          </p:nvGrpSpPr>
          <p:grpSpPr>
            <a:xfrm>
              <a:off x="7686585" y="4408662"/>
              <a:ext cx="3068320" cy="518160"/>
              <a:chOff x="7219971" y="1285024"/>
              <a:chExt cx="3068320" cy="518160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1B759AF4-AC08-500C-3EEB-7EC9D84646E5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01E90A-B494-BC6E-BD67-CC5B00AC8EB4}"/>
                  </a:ext>
                </a:extLst>
              </p:cNvPr>
              <p:cNvSpPr txBox="1"/>
              <p:nvPr/>
            </p:nvSpPr>
            <p:spPr>
              <a:xfrm>
                <a:off x="7529522" y="1359438"/>
                <a:ext cx="2758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10.Packing and unpacking Tuples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8421F9-C072-AE48-EFB8-6E402FEF77EB}"/>
                </a:ext>
              </a:extLst>
            </p:cNvPr>
            <p:cNvGrpSpPr/>
            <p:nvPr/>
          </p:nvGrpSpPr>
          <p:grpSpPr>
            <a:xfrm>
              <a:off x="7593178" y="2043927"/>
              <a:ext cx="3068320" cy="518160"/>
              <a:chOff x="7219971" y="1285024"/>
              <a:chExt cx="3068320" cy="518160"/>
            </a:xfrm>
          </p:grpSpPr>
          <p:sp>
            <p:nvSpPr>
              <p:cNvPr id="22" name="Arrow: Pentagon 21">
                <a:extLst>
                  <a:ext uri="{FF2B5EF4-FFF2-40B4-BE49-F238E27FC236}">
                    <a16:creationId xmlns:a16="http://schemas.microsoft.com/office/drawing/2014/main" id="{824904EE-91B4-CB68-2D2E-B645B16088FC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33C81D-A828-74DC-DF7D-D8E52A6CDDF4}"/>
                  </a:ext>
                </a:extLst>
              </p:cNvPr>
              <p:cNvSpPr txBox="1"/>
              <p:nvPr/>
            </p:nvSpPr>
            <p:spPr>
              <a:xfrm>
                <a:off x="7219971" y="1359438"/>
                <a:ext cx="3068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7.Concatenating </a:t>
                </a:r>
                <a:r>
                  <a:rPr lang="en-IN" b="1" dirty="0" err="1">
                    <a:latin typeface="Agency FB" panose="020B0503020202020204" pitchFamily="34" charset="0"/>
                  </a:rPr>
                  <a:t>theTuple</a:t>
                </a:r>
                <a:r>
                  <a:rPr lang="en-IN" b="1" dirty="0">
                    <a:latin typeface="Agency FB" panose="020B0503020202020204" pitchFamily="34" charset="0"/>
                  </a:rPr>
                  <a:t> elements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E9BD8B-7EF0-7A09-BEDD-92F6D3329E6A}"/>
                </a:ext>
              </a:extLst>
            </p:cNvPr>
            <p:cNvGrpSpPr/>
            <p:nvPr/>
          </p:nvGrpSpPr>
          <p:grpSpPr>
            <a:xfrm>
              <a:off x="7593178" y="1392655"/>
              <a:ext cx="3068320" cy="518160"/>
              <a:chOff x="7219971" y="1285024"/>
              <a:chExt cx="3068320" cy="518160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C278C78B-2512-72B0-062C-4ECDAACCCC71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9F0ECA-A314-8442-4185-6E3FBC86686E}"/>
                  </a:ext>
                </a:extLst>
              </p:cNvPr>
              <p:cNvSpPr txBox="1"/>
              <p:nvPr/>
            </p:nvSpPr>
            <p:spPr>
              <a:xfrm>
                <a:off x="7526593" y="1359438"/>
                <a:ext cx="2761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6. Sorting Tuple Elements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7D749C-72B6-651B-48B7-4BD4877677AD}"/>
                </a:ext>
              </a:extLst>
            </p:cNvPr>
            <p:cNvGrpSpPr/>
            <p:nvPr/>
          </p:nvGrpSpPr>
          <p:grpSpPr>
            <a:xfrm>
              <a:off x="7593178" y="3565005"/>
              <a:ext cx="3068320" cy="518160"/>
              <a:chOff x="7219971" y="1285024"/>
              <a:chExt cx="3068320" cy="518160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02178836-8218-7639-83BE-9876E8C7AB00}"/>
                  </a:ext>
                </a:extLst>
              </p:cNvPr>
              <p:cNvSpPr/>
              <p:nvPr/>
            </p:nvSpPr>
            <p:spPr>
              <a:xfrm rot="10800000">
                <a:off x="7219971" y="1285024"/>
                <a:ext cx="3068320" cy="518160"/>
              </a:xfrm>
              <a:prstGeom prst="homePlat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rtlCol="0" anchor="ctr">
                <a:scene3d>
                  <a:camera prst="orthographicFront">
                    <a:rot lat="0" lon="20699996" rev="0"/>
                  </a:camera>
                  <a:lightRig rig="threePt" dir="t"/>
                </a:scene3d>
                <a:flatTx/>
              </a:bodyPr>
              <a:lstStyle/>
              <a:p>
                <a:pPr algn="ctr"/>
                <a:endParaRPr lang="en-IN" b="1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4262EE-D085-2B26-1A2B-634C6094A2C1}"/>
                  </a:ext>
                </a:extLst>
              </p:cNvPr>
              <p:cNvSpPr txBox="1"/>
              <p:nvPr/>
            </p:nvSpPr>
            <p:spPr>
              <a:xfrm>
                <a:off x="8044661" y="1359438"/>
                <a:ext cx="2243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b="1" dirty="0">
                    <a:latin typeface="Agency FB" panose="020B0503020202020204" pitchFamily="34" charset="0"/>
                  </a:rPr>
                  <a:t>9. Built in Functions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0E61A8-CE61-48AE-9931-2F135FC61501}"/>
                </a:ext>
              </a:extLst>
            </p:cNvPr>
            <p:cNvSpPr/>
            <p:nvPr/>
          </p:nvSpPr>
          <p:spPr>
            <a:xfrm>
              <a:off x="5905327" y="2566351"/>
              <a:ext cx="1687851" cy="116226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OPERATIONS 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ON 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LIST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41043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37DA8-F756-18C5-9B85-5C188572E4F2}"/>
              </a:ext>
            </a:extLst>
          </p:cNvPr>
          <p:cNvSpPr txBox="1"/>
          <p:nvPr/>
        </p:nvSpPr>
        <p:spPr>
          <a:xfrm>
            <a:off x="2016057" y="103058"/>
            <a:ext cx="9978148" cy="571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1)	Creating a Tuple</a:t>
            </a: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A tuple is created by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placing all the items (elements) inside parentheses (), separated by commas. </a:t>
            </a: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The parentheses are optional, however, it is a good practice to use them.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A tuple can have any number of items and they may be of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 different types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 (integer, float, list,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556F3"/>
                </a:solidFill>
                <a:effectLst/>
                <a:latin typeface="Agency FB" panose="020B0503020202020204" pitchFamily="34" charset="0"/>
                <a:hlinkClick r:id="rId2"/>
              </a:rPr>
              <a:t>string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, etc.).</a:t>
            </a: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sz="2400" b="1" dirty="0"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b="1" i="0" dirty="0">
              <a:effectLst/>
              <a:latin typeface="Agency FB" panose="020B0503020202020204" pitchFamily="34" charset="0"/>
            </a:endParaRP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b="1" i="0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dirty="0">
              <a:latin typeface="Agency FB" panose="020B0503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BA8A7-2BC9-55C2-9677-C6BA8726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80" y="2062264"/>
            <a:ext cx="5134862" cy="4640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76BE4-0156-7462-0891-5CDFBC0C7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98" y="3357317"/>
            <a:ext cx="3886264" cy="18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1" y="0"/>
            <a:ext cx="160506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Recursive Functions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DBB68-5CA4-9A5F-F969-C5FDA18A7ED7}"/>
              </a:ext>
            </a:extLst>
          </p:cNvPr>
          <p:cNvSpPr txBox="1"/>
          <p:nvPr/>
        </p:nvSpPr>
        <p:spPr>
          <a:xfrm>
            <a:off x="1747305" y="0"/>
            <a:ext cx="1009125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A Function can call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other Functions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It is even possible for a function to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call itself </a:t>
            </a:r>
            <a:r>
              <a:rPr lang="en-US" b="1" dirty="0">
                <a:latin typeface="Agency FB" panose="020B0503020202020204" pitchFamily="34" charset="0"/>
              </a:rPr>
              <a:t>and so</a:t>
            </a: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Function</a:t>
            </a:r>
            <a:r>
              <a:rPr lang="en-US" b="1" dirty="0">
                <a:latin typeface="Agency FB" panose="020B0503020202020204" pitchFamily="34" charset="0"/>
              </a:rPr>
              <a:t> that calls itself is called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Recursive Function.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Agency FB" panose="020B0503020202020204" pitchFamily="34" charset="0"/>
              </a:rPr>
              <a:t>Factorial of a number is the product of all the integers from 1 to that number. For example, the factorial of 6 (denoted as 6!) is </a:t>
            </a:r>
            <a:r>
              <a:rPr lang="en-IN" b="1" dirty="0">
                <a:latin typeface="Agency FB" panose="020B0503020202020204" pitchFamily="34" charset="0"/>
              </a:rPr>
              <a:t>1*2*3*4*5*6 = 720</a:t>
            </a:r>
            <a:endParaRPr lang="en-US" b="1" dirty="0">
              <a:latin typeface="Agency FB" panose="020B0503020202020204" pitchFamily="34" charset="0"/>
            </a:endParaRP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def factorial(x):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    """This is a recursive function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    to find the factorial of an integer"""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    if x == 1: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        return 1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    else: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        return (x * factorial(x-1))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num = 3</a:t>
            </a:r>
          </a:p>
          <a:p>
            <a:pPr lvl="3" algn="just"/>
            <a:r>
              <a:rPr lang="en-US" b="1" dirty="0">
                <a:solidFill>
                  <a:srgbClr val="0000FF"/>
                </a:solidFill>
                <a:latin typeface="Agency FB" panose="020B0503020202020204" pitchFamily="34" charset="0"/>
              </a:rPr>
              <a:t>print("The factorial of", num, "is", factorial(num))</a:t>
            </a:r>
            <a:endParaRPr lang="en-IN" dirty="0">
              <a:solidFill>
                <a:srgbClr val="0000FF"/>
              </a:solidFill>
            </a:endParaRPr>
          </a:p>
        </p:txBody>
      </p:sp>
      <p:pic>
        <p:nvPicPr>
          <p:cNvPr id="1026" name="Picture 2" descr="Python Recursive Function">
            <a:extLst>
              <a:ext uri="{FF2B5EF4-FFF2-40B4-BE49-F238E27FC236}">
                <a16:creationId xmlns:a16="http://schemas.microsoft.com/office/drawing/2014/main" id="{D28CAFD7-89EC-7D23-1AD4-92C43B15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05" y="1531950"/>
            <a:ext cx="3523845" cy="14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24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191C8-504A-A803-DD6F-98AFD8F33276}"/>
              </a:ext>
            </a:extLst>
          </p:cNvPr>
          <p:cNvSpPr txBox="1"/>
          <p:nvPr/>
        </p:nvSpPr>
        <p:spPr>
          <a:xfrm>
            <a:off x="2064695" y="33841"/>
            <a:ext cx="9841961" cy="183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2) Adding elements to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 a Tuple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575BE78-4C44-B9AF-75CC-E2AA06AE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283" y="792444"/>
            <a:ext cx="8629057" cy="5693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Since tuples are immutable, they do not have a built-in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Agency FB" panose="020B0503020202020204" pitchFamily="34" charset="0"/>
              </a:rPr>
              <a:t>append()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method, but there are other ways to add items to a tuple.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dirty="0">
                <a:solidFill>
                  <a:srgbClr val="000000"/>
                </a:solidFill>
                <a:latin typeface="Agency FB" panose="020B0503020202020204" pitchFamily="34" charset="0"/>
              </a:rPr>
              <a:t>	1)	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Convert into a list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: convert tuple into a list,, add  item(s), and convert it back into a tuple.</a:t>
            </a: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0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360363" marR="0" lvl="0" indent="-3603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0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895350" marR="0" lvl="0" indent="-6223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	</a:t>
            </a:r>
          </a:p>
          <a:p>
            <a:pPr marL="895350" marR="0" lvl="0" indent="-6223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>
                <a:solidFill>
                  <a:srgbClr val="000000"/>
                </a:solidFill>
                <a:latin typeface="Agency FB" panose="020B0503020202020204" pitchFamily="34" charset="0"/>
              </a:rPr>
              <a:t>2)	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Add tuple to a tuple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add tuples to tuples,  create a new tuple with the item(s), and add it to the existing tuple:</a:t>
            </a:r>
          </a:p>
          <a:p>
            <a:pPr marL="2189163" lvl="4" indent="-360363"/>
            <a:r>
              <a:rPr lang="en-US" sz="2000" dirty="0">
                <a:solidFill>
                  <a:srgbClr val="000000"/>
                </a:solidFill>
                <a:latin typeface="Agency FB" panose="020B0503020202020204" pitchFamily="34" charset="0"/>
              </a:rPr>
              <a:t>	</a:t>
            </a:r>
          </a:p>
          <a:p>
            <a:pPr marL="2189163" lvl="4" indent="-360363"/>
            <a:r>
              <a:rPr lang="en-US" sz="2000" dirty="0">
                <a:solidFill>
                  <a:srgbClr val="000000"/>
                </a:solidFill>
                <a:latin typeface="Agency FB" panose="020B0503020202020204" pitchFamily="34" charset="0"/>
              </a:rPr>
              <a:t>	t2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"apple"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"banana"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"cherry"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 = (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"orange"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,)</a:t>
            </a:r>
            <a:br>
              <a:rPr lang="en-US" dirty="0"/>
            </a:br>
            <a:r>
              <a:rPr lang="en-US" dirty="0"/>
              <a:t>t2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y</a:t>
            </a:r>
            <a:br>
              <a:rPr lang="en-US" dirty="0"/>
            </a:b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(t2)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425CF-D28A-8E0E-4F7F-D19BC87C073A}"/>
              </a:ext>
            </a:extLst>
          </p:cNvPr>
          <p:cNvSpPr txBox="1"/>
          <p:nvPr/>
        </p:nvSpPr>
        <p:spPr>
          <a:xfrm>
            <a:off x="4109998" y="2439048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t1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= (</a:t>
            </a:r>
            <a:r>
              <a:rPr lang="en-US" b="0" i="0" dirty="0">
                <a:solidFill>
                  <a:srgbClr val="A52A2A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"apple"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, </a:t>
            </a:r>
            <a:r>
              <a:rPr lang="en-US" b="0" i="0" dirty="0">
                <a:solidFill>
                  <a:srgbClr val="A52A2A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"banana"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, </a:t>
            </a:r>
            <a:r>
              <a:rPr lang="en-US" b="0" i="0" dirty="0">
                <a:solidFill>
                  <a:srgbClr val="A52A2A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"cherry"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)</a:t>
            </a:r>
            <a:br>
              <a:rPr lang="en-US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y = </a:t>
            </a:r>
            <a:r>
              <a:rPr lang="en-US" b="0" i="0" dirty="0">
                <a:solidFill>
                  <a:srgbClr val="0000CD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list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(t1)</a:t>
            </a:r>
            <a:br>
              <a:rPr lang="en-US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y.append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(</a:t>
            </a:r>
            <a:r>
              <a:rPr lang="en-US" b="0" i="0" dirty="0">
                <a:solidFill>
                  <a:srgbClr val="A52A2A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"orange"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)</a:t>
            </a:r>
            <a:br>
              <a:rPr lang="en-US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t1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= </a:t>
            </a:r>
            <a:r>
              <a:rPr lang="en-US" b="0" i="0" dirty="0">
                <a:solidFill>
                  <a:srgbClr val="0000CD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tuple</a:t>
            </a:r>
            <a:r>
              <a:rPr lang="en-US" b="0" i="0" dirty="0">
                <a:solidFill>
                  <a:srgbClr val="000000"/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(y)</a:t>
            </a:r>
            <a:endParaRPr lang="en-IN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2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191C8-504A-A803-DD6F-98AFD8F33276}"/>
              </a:ext>
            </a:extLst>
          </p:cNvPr>
          <p:cNvSpPr txBox="1"/>
          <p:nvPr/>
        </p:nvSpPr>
        <p:spPr>
          <a:xfrm>
            <a:off x="1996600" y="7699"/>
            <a:ext cx="9841961" cy="239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3"/>
              <a:tabLst/>
            </a:pPr>
            <a:r>
              <a:rPr lang="en-US" alt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Removing Elements from the Tuple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You cannot remove elements from the Tuple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46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132F188-D402-ECAF-C82A-5730E7FE2ACF}"/>
              </a:ext>
            </a:extLst>
          </p:cNvPr>
          <p:cNvSpPr/>
          <p:nvPr/>
        </p:nvSpPr>
        <p:spPr>
          <a:xfrm>
            <a:off x="2160757" y="335024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4. Modifying Tuple elements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762CC-9318-0276-202D-E60692CD6471}"/>
              </a:ext>
            </a:extLst>
          </p:cNvPr>
          <p:cNvSpPr txBox="1"/>
          <p:nvPr/>
        </p:nvSpPr>
        <p:spPr>
          <a:xfrm>
            <a:off x="2160757" y="999752"/>
            <a:ext cx="9647272" cy="1416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Once a tuple is created, you cannot change its values. Tuples are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unchangeable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 or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immutable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as it also is called.</a:t>
            </a: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It is possible to convert the </a:t>
            </a:r>
            <a:r>
              <a:rPr lang="en-US" sz="2000" b="1" i="0" dirty="0">
                <a:effectLst/>
                <a:latin typeface="Agency FB" panose="020B0503020202020204" pitchFamily="34" charset="0"/>
              </a:rPr>
              <a:t>tuple into a list</a:t>
            </a:r>
            <a:r>
              <a:rPr lang="en-US" sz="2000" dirty="0">
                <a:solidFill>
                  <a:srgbClr val="000000"/>
                </a:solidFill>
                <a:latin typeface="Agency FB" panose="020B0503020202020204" pitchFamily="34" charset="0"/>
              </a:rPr>
              <a:t>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change the list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 and convert the </a:t>
            </a:r>
            <a:r>
              <a:rPr lang="en-US" sz="2000" b="1" i="0" dirty="0">
                <a:effectLst/>
                <a:latin typeface="Agency FB" panose="020B0503020202020204" pitchFamily="34" charset="0"/>
              </a:rPr>
              <a:t>list back into a tuple.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8967A-FFD2-749F-3274-38AE02F678F6}"/>
              </a:ext>
            </a:extLst>
          </p:cNvPr>
          <p:cNvSpPr txBox="1"/>
          <p:nvPr/>
        </p:nvSpPr>
        <p:spPr>
          <a:xfrm>
            <a:off x="4114930" y="2562799"/>
            <a:ext cx="68772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x = (</a:t>
            </a:r>
            <a:r>
              <a:rPr lang="es-ES" sz="2400" b="0" i="0" dirty="0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"</a:t>
            </a:r>
            <a:r>
              <a:rPr lang="es-ES" sz="2400" b="0" i="0" dirty="0" err="1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apple</a:t>
            </a:r>
            <a:r>
              <a:rPr lang="es-ES" sz="2400" b="0" i="0" dirty="0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"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 </a:t>
            </a:r>
            <a:r>
              <a:rPr lang="es-ES" sz="2400" b="0" i="0" dirty="0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"banana"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 </a:t>
            </a:r>
            <a:r>
              <a:rPr lang="es-ES" sz="2400" b="0" i="0" dirty="0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"</a:t>
            </a:r>
            <a:r>
              <a:rPr lang="es-ES" sz="2400" b="0" i="0" dirty="0" err="1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cherry</a:t>
            </a:r>
            <a:r>
              <a:rPr lang="es-ES" sz="2400" b="0" i="0" dirty="0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"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)</a:t>
            </a:r>
            <a:br>
              <a:rPr lang="es-ES" sz="2400" dirty="0">
                <a:latin typeface="Agency FB" panose="020B0503020202020204" pitchFamily="34" charset="0"/>
              </a:rPr>
            </a:b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= </a:t>
            </a:r>
            <a:r>
              <a:rPr lang="es-ES" sz="2400" b="0" i="0" dirty="0" err="1">
                <a:solidFill>
                  <a:srgbClr val="0000CD"/>
                </a:solidFill>
                <a:effectLst/>
                <a:latin typeface="Agency FB" panose="020B0503020202020204" pitchFamily="34" charset="0"/>
              </a:rPr>
              <a:t>list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(x)</a:t>
            </a:r>
            <a:br>
              <a:rPr lang="es-ES" sz="2400" dirty="0">
                <a:latin typeface="Agency FB" panose="020B0503020202020204" pitchFamily="34" charset="0"/>
              </a:rPr>
            </a:b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y[</a:t>
            </a:r>
            <a:r>
              <a:rPr lang="es-ES" sz="2400" b="0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1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] = </a:t>
            </a:r>
            <a:r>
              <a:rPr lang="es-ES" sz="2400" b="0" i="0" dirty="0">
                <a:solidFill>
                  <a:srgbClr val="A52A2A"/>
                </a:solidFill>
                <a:effectLst/>
                <a:latin typeface="Agency FB" panose="020B0503020202020204" pitchFamily="34" charset="0"/>
              </a:rPr>
              <a:t>"kiwi"</a:t>
            </a:r>
            <a:br>
              <a:rPr lang="es-ES" sz="2400" dirty="0">
                <a:latin typeface="Agency FB" panose="020B0503020202020204" pitchFamily="34" charset="0"/>
              </a:rPr>
            </a:b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x = </a:t>
            </a:r>
            <a:r>
              <a:rPr lang="es-ES" sz="2400" b="0" i="0" dirty="0" err="1">
                <a:solidFill>
                  <a:srgbClr val="0000CD"/>
                </a:solidFill>
                <a:effectLst/>
                <a:latin typeface="Agency FB" panose="020B0503020202020204" pitchFamily="34" charset="0"/>
              </a:rPr>
              <a:t>tuple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(y)</a:t>
            </a:r>
            <a:br>
              <a:rPr lang="es-ES" sz="2400" dirty="0">
                <a:latin typeface="Agency FB" panose="020B0503020202020204" pitchFamily="34" charset="0"/>
              </a:rPr>
            </a:br>
            <a:r>
              <a:rPr lang="es-ES" sz="2400" b="0" i="0" dirty="0" err="1">
                <a:solidFill>
                  <a:srgbClr val="0000CD"/>
                </a:solidFill>
                <a:effectLst/>
                <a:latin typeface="Agency FB" panose="020B0503020202020204" pitchFamily="34" charset="0"/>
              </a:rPr>
              <a:t>print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(x)</a:t>
            </a:r>
            <a:endParaRPr lang="en-IN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72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191C8-504A-A803-DD6F-98AFD8F33276}"/>
              </a:ext>
            </a:extLst>
          </p:cNvPr>
          <p:cNvSpPr txBox="1"/>
          <p:nvPr/>
        </p:nvSpPr>
        <p:spPr>
          <a:xfrm>
            <a:off x="1996600" y="46609"/>
            <a:ext cx="9841961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ADEB1-D8DD-58A8-B701-74D2F5C5A8CD}"/>
              </a:ext>
            </a:extLst>
          </p:cNvPr>
          <p:cNvSpPr txBox="1"/>
          <p:nvPr/>
        </p:nvSpPr>
        <p:spPr>
          <a:xfrm>
            <a:off x="1996600" y="812055"/>
            <a:ext cx="9911268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For Loop </a:t>
            </a:r>
            <a:r>
              <a:rPr lang="en-IN" b="1" dirty="0">
                <a:latin typeface="Agency FB" panose="020B0503020202020204" pitchFamily="34" charset="0"/>
              </a:rPr>
              <a:t>- One way to Access elements from the Lists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FF0000"/>
                </a:solidFill>
                <a:latin typeface="Agency FB" panose="020B0503020202020204" pitchFamily="34" charset="0"/>
              </a:rPr>
              <a:t>Index </a:t>
            </a:r>
            <a:r>
              <a:rPr lang="en-IN" b="1" dirty="0">
                <a:latin typeface="Agency FB" panose="020B0503020202020204" pitchFamily="34" charset="0"/>
              </a:rPr>
              <a:t>-  Another Way to Access Elements from the Lists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A3B54E-EE23-7F66-2EB8-D8E4565E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44" y="1877437"/>
            <a:ext cx="8263918" cy="4640095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397672A-DBF5-8DF7-2ED6-3ABE93F4BE1B}"/>
              </a:ext>
            </a:extLst>
          </p:cNvPr>
          <p:cNvSpPr/>
          <p:nvPr/>
        </p:nvSpPr>
        <p:spPr>
          <a:xfrm>
            <a:off x="1996600" y="111086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5.Accessing elements  From  Tuples</a:t>
            </a:r>
          </a:p>
        </p:txBody>
      </p:sp>
    </p:spTree>
    <p:extLst>
      <p:ext uri="{BB962C8B-B14F-4D97-AF65-F5344CB8AC3E}">
        <p14:creationId xmlns:p14="http://schemas.microsoft.com/office/powerpoint/2010/main" val="3822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1996600" y="111086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6. Sorting Tuple Elements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CBEC79-F74F-9434-AB19-0D13D6C46C74}"/>
              </a:ext>
            </a:extLst>
          </p:cNvPr>
          <p:cNvSpPr txBox="1"/>
          <p:nvPr/>
        </p:nvSpPr>
        <p:spPr>
          <a:xfrm>
            <a:off x="1996600" y="827011"/>
            <a:ext cx="8813195" cy="96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Sorted</a:t>
            </a:r>
            <a:r>
              <a:rPr lang="en-IN" sz="2000" dirty="0">
                <a:latin typeface="Agency FB" panose="020B0503020202020204" pitchFamily="34" charset="0"/>
              </a:rPr>
              <a:t> built in function is used to sort tuple elements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  <a:cs typeface="Arial" panose="020B0604020202020204" pitchFamily="34" charset="0"/>
              </a:rPr>
              <a:t>o sort in descending order, pass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  <a:cs typeface="Courier New" panose="02070309020205020404" pitchFamily="49" charset="0"/>
              </a:rPr>
              <a:t>reverse=True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  <a:cs typeface="Arial" panose="020B0604020202020204" pitchFamily="34" charset="0"/>
              </a:rPr>
              <a:t>to sorted() function.</a:t>
            </a:r>
            <a:endParaRPr lang="en-IN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426D97-A1AA-074E-2C27-BDCC721A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862" y="2189958"/>
            <a:ext cx="6093674" cy="2372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6C4A92-CC1F-A9CD-81F8-F40A7B84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62" y="5300889"/>
            <a:ext cx="4844457" cy="12244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5EB7A3-B88F-58B1-7179-F5D651D1C0B6}"/>
              </a:ext>
            </a:extLst>
          </p:cNvPr>
          <p:cNvSpPr txBox="1"/>
          <p:nvPr/>
        </p:nvSpPr>
        <p:spPr>
          <a:xfrm>
            <a:off x="3260134" y="4746891"/>
            <a:ext cx="230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900819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1996600" y="111086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9, Built In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678F0-8082-741F-A387-5AF58424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40" y="3134700"/>
            <a:ext cx="6048174" cy="3368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97AFF-CB0E-C76D-0D0A-23D23D469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714" y="4068071"/>
            <a:ext cx="3909399" cy="2147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EDC438-734B-8164-5466-3828C74FE787}"/>
              </a:ext>
            </a:extLst>
          </p:cNvPr>
          <p:cNvSpPr txBox="1"/>
          <p:nvPr/>
        </p:nvSpPr>
        <p:spPr>
          <a:xfrm>
            <a:off x="8070714" y="3134700"/>
            <a:ext cx="278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2CDE5CF-4FA2-7755-6CF9-7BCA71298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05104"/>
              </p:ext>
            </p:extLst>
          </p:nvPr>
        </p:nvGraphicFramePr>
        <p:xfrm>
          <a:off x="3155955" y="954873"/>
          <a:ext cx="707754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1380">
                  <a:extLst>
                    <a:ext uri="{9D8B030D-6E8A-4147-A177-3AD203B41FA5}">
                      <a16:colId xmlns:a16="http://schemas.microsoft.com/office/drawing/2014/main" val="221988010"/>
                    </a:ext>
                  </a:extLst>
                </a:gridCol>
                <a:gridCol w="5226163">
                  <a:extLst>
                    <a:ext uri="{9D8B030D-6E8A-4147-A177-3AD203B41FA5}">
                      <a16:colId xmlns:a16="http://schemas.microsoft.com/office/drawing/2014/main" val="2078432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b="1" dirty="0"/>
                        <a:t>Tuple Functions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Description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6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len</a:t>
                      </a:r>
                      <a:r>
                        <a:rPr lang="en-IN" dirty="0"/>
                        <a:t>(tuple)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Gives Number of elements in the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1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max(tuple)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Returns the largest number from the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min(tuple)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Returns the smallest number from the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9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sum(tuple)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Returns the sum of tuple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51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434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1996600" y="72176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Packing and unpacking Tuple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8AC32-8640-8271-232D-760DB36155BC}"/>
              </a:ext>
            </a:extLst>
          </p:cNvPr>
          <p:cNvSpPr txBox="1"/>
          <p:nvPr/>
        </p:nvSpPr>
        <p:spPr>
          <a:xfrm>
            <a:off x="2064695" y="1349876"/>
            <a:ext cx="5415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"apple"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"banana"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"cherry"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 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endParaRPr lang="en-I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29A63-B401-4755-25D0-5D3EB9975359}"/>
              </a:ext>
            </a:extLst>
          </p:cNvPr>
          <p:cNvSpPr txBox="1"/>
          <p:nvPr/>
        </p:nvSpPr>
        <p:spPr>
          <a:xfrm>
            <a:off x="2064695" y="794049"/>
            <a:ext cx="9520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When a tuple is created, we normally assign values to it. This is called "packing" a tuple:</a:t>
            </a:r>
            <a:endParaRPr lang="en-IN" sz="2000" b="1" dirty="0">
              <a:latin typeface="Agency FB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80A28-2825-C18F-5559-2A5AD0C9B74F}"/>
              </a:ext>
            </a:extLst>
          </p:cNvPr>
          <p:cNvSpPr txBox="1"/>
          <p:nvPr/>
        </p:nvSpPr>
        <p:spPr>
          <a:xfrm>
            <a:off x="8183393" y="1816162"/>
            <a:ext cx="20987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apple</a:t>
            </a:r>
          </a:p>
          <a:p>
            <a:r>
              <a:rPr lang="en-IN" dirty="0"/>
              <a:t>banana</a:t>
            </a:r>
          </a:p>
          <a:p>
            <a:r>
              <a:rPr lang="en-IN" dirty="0"/>
              <a:t>cherry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18CE6-AD9D-731C-4C3C-43DB609EB5EA}"/>
              </a:ext>
            </a:extLst>
          </p:cNvPr>
          <p:cNvSpPr txBox="1"/>
          <p:nvPr/>
        </p:nvSpPr>
        <p:spPr>
          <a:xfrm>
            <a:off x="8183392" y="1397872"/>
            <a:ext cx="209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3E224-FC8D-0D52-03BF-B519B44FE94F}"/>
              </a:ext>
            </a:extLst>
          </p:cNvPr>
          <p:cNvSpPr txBox="1"/>
          <p:nvPr/>
        </p:nvSpPr>
        <p:spPr>
          <a:xfrm>
            <a:off x="2064695" y="3121421"/>
            <a:ext cx="85334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"apple"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"banana"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"cherry"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"strawberry"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"raspberry"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*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132D53-A4FF-5DA8-FFBD-EDEA0D68E278}"/>
              </a:ext>
            </a:extLst>
          </p:cNvPr>
          <p:cNvSpPr txBox="1"/>
          <p:nvPr/>
        </p:nvSpPr>
        <p:spPr>
          <a:xfrm>
            <a:off x="2089014" y="5224860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apple</a:t>
            </a:r>
          </a:p>
          <a:p>
            <a:r>
              <a:rPr lang="en-IN" dirty="0"/>
              <a:t>banana</a:t>
            </a:r>
          </a:p>
          <a:p>
            <a:r>
              <a:rPr lang="en-IN" dirty="0"/>
              <a:t>['cherry', 'strawberry', 'raspberry']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AB589-59C7-C345-83EB-528249C34477}"/>
              </a:ext>
            </a:extLst>
          </p:cNvPr>
          <p:cNvSpPr txBox="1"/>
          <p:nvPr/>
        </p:nvSpPr>
        <p:spPr>
          <a:xfrm>
            <a:off x="2064695" y="4892966"/>
            <a:ext cx="205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55546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set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0B11-9120-3EA2-C117-6B671C2519FB}"/>
              </a:ext>
            </a:extLst>
          </p:cNvPr>
          <p:cNvSpPr txBox="1"/>
          <p:nvPr/>
        </p:nvSpPr>
        <p:spPr>
          <a:xfrm>
            <a:off x="2091879" y="1470823"/>
            <a:ext cx="9753600" cy="252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SET </a:t>
            </a:r>
            <a:r>
              <a:rPr lang="en-US" b="1" dirty="0">
                <a:latin typeface="Agency FB" panose="020B0503020202020204" pitchFamily="34" charset="0"/>
              </a:rPr>
              <a:t>is a Built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b="1" dirty="0">
                <a:latin typeface="Agency FB" panose="020B0503020202020204" pitchFamily="34" charset="0"/>
              </a:rPr>
              <a:t>in Data Structure  in Python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SET </a:t>
            </a:r>
            <a:r>
              <a:rPr lang="en-US" b="1" dirty="0">
                <a:latin typeface="Agency FB" panose="020B0503020202020204" pitchFamily="34" charset="0"/>
              </a:rPr>
              <a:t> items are  </a:t>
            </a:r>
            <a:r>
              <a:rPr lang="en-US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UnOrdered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, </a:t>
            </a:r>
            <a:r>
              <a:rPr lang="en-US" b="1" dirty="0">
                <a:latin typeface="Agency FB" panose="020B0503020202020204" pitchFamily="34" charset="0"/>
              </a:rPr>
              <a:t>means that the items will not have a defined order, and that order will  change.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SET</a:t>
            </a:r>
            <a:r>
              <a:rPr lang="en-US" b="1" dirty="0">
                <a:latin typeface="Agency FB" panose="020B0503020202020204" pitchFamily="34" charset="0"/>
              </a:rPr>
              <a:t>  items are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Unchangeable (Immutable), </a:t>
            </a:r>
            <a:r>
              <a:rPr lang="en-US" b="1" dirty="0">
                <a:latin typeface="Agency FB" panose="020B0503020202020204" pitchFamily="34" charset="0"/>
              </a:rPr>
              <a:t>meaning that we cannot change, add or remove items after the tuple has been created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SET</a:t>
            </a:r>
            <a:r>
              <a:rPr lang="en-US" b="1" dirty="0">
                <a:latin typeface="Agency FB" panose="020B0503020202020204" pitchFamily="34" charset="0"/>
              </a:rPr>
              <a:t> do not allow Duplicates</a:t>
            </a:r>
          </a:p>
          <a:p>
            <a:pPr algn="just">
              <a:lnSpc>
                <a:spcPct val="150000"/>
              </a:lnSpc>
            </a:pPr>
            <a:endParaRPr lang="en-IN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60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set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8D7982F-1B75-03F1-7A2F-760DF9DEE663}"/>
              </a:ext>
            </a:extLst>
          </p:cNvPr>
          <p:cNvSpPr/>
          <p:nvPr/>
        </p:nvSpPr>
        <p:spPr>
          <a:xfrm>
            <a:off x="2655651" y="1297247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4B46053-0C02-0D69-F6F5-D18E1B386624}"/>
              </a:ext>
            </a:extLst>
          </p:cNvPr>
          <p:cNvSpPr/>
          <p:nvPr/>
        </p:nvSpPr>
        <p:spPr>
          <a:xfrm>
            <a:off x="2370079" y="1713343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/>
                </a:solidFill>
                <a:latin typeface="Agency FB" panose="020B0503020202020204" pitchFamily="34" charset="0"/>
              </a:rPr>
              <a:t>1. Creating Sets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4AC2821-F527-839C-B410-B6DDD31D7B0C}"/>
              </a:ext>
            </a:extLst>
          </p:cNvPr>
          <p:cNvSpPr/>
          <p:nvPr/>
        </p:nvSpPr>
        <p:spPr>
          <a:xfrm>
            <a:off x="2326127" y="2495663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2. Adding elements to sets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99F2C35-31C3-A884-633D-D81213A78E6C}"/>
              </a:ext>
            </a:extLst>
          </p:cNvPr>
          <p:cNvSpPr/>
          <p:nvPr/>
        </p:nvSpPr>
        <p:spPr>
          <a:xfrm>
            <a:off x="2326127" y="3313543"/>
            <a:ext cx="3112272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3. Removing  elements from  sets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A251467-2076-9735-04E7-4182C136DAAB}"/>
              </a:ext>
            </a:extLst>
          </p:cNvPr>
          <p:cNvSpPr/>
          <p:nvPr/>
        </p:nvSpPr>
        <p:spPr>
          <a:xfrm>
            <a:off x="2326127" y="4107623"/>
            <a:ext cx="306832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4.Accessing elements  From  Tuples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942F4-9538-13FE-3FA1-338952B8E710}"/>
              </a:ext>
            </a:extLst>
          </p:cNvPr>
          <p:cNvGrpSpPr/>
          <p:nvPr/>
        </p:nvGrpSpPr>
        <p:grpSpPr>
          <a:xfrm>
            <a:off x="7126250" y="3231432"/>
            <a:ext cx="3068320" cy="518160"/>
            <a:chOff x="7219971" y="1285024"/>
            <a:chExt cx="3068320" cy="518160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85D52652-74F5-CEB7-FF67-82CF8185B0A9}"/>
                </a:ext>
              </a:extLst>
            </p:cNvPr>
            <p:cNvSpPr/>
            <p:nvPr/>
          </p:nvSpPr>
          <p:spPr>
            <a:xfrm rot="10800000">
              <a:off x="7219971" y="1285024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>
              <a:scene3d>
                <a:camera prst="orthographicFront">
                  <a:rot lat="0" lon="20699996" rev="0"/>
                </a:camera>
                <a:lightRig rig="threePt" dir="t"/>
              </a:scene3d>
              <a:flatTx/>
            </a:bodyPr>
            <a:lstStyle/>
            <a:p>
              <a:pPr algn="ctr"/>
              <a:endParaRPr lang="en-IN" b="1" dirty="0">
                <a:latin typeface="Agency FB" panose="020B0503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5ACF3F-2EB2-9EA1-0784-497B0A2606B2}"/>
                </a:ext>
              </a:extLst>
            </p:cNvPr>
            <p:cNvSpPr txBox="1"/>
            <p:nvPr/>
          </p:nvSpPr>
          <p:spPr>
            <a:xfrm>
              <a:off x="7622929" y="1359438"/>
              <a:ext cx="2665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b="1" dirty="0">
                  <a:latin typeface="Agency FB" panose="020B0503020202020204" pitchFamily="34" charset="0"/>
                </a:rPr>
                <a:t>8. Slicing the tuple Elements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30433-A6E3-C908-43EA-015305DFA625}"/>
              </a:ext>
            </a:extLst>
          </p:cNvPr>
          <p:cNvGrpSpPr/>
          <p:nvPr/>
        </p:nvGrpSpPr>
        <p:grpSpPr>
          <a:xfrm>
            <a:off x="7219657" y="4856134"/>
            <a:ext cx="3068320" cy="518160"/>
            <a:chOff x="7219971" y="1285024"/>
            <a:chExt cx="3068320" cy="518160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50A696CB-4716-0A52-5A84-B88BC46181C4}"/>
                </a:ext>
              </a:extLst>
            </p:cNvPr>
            <p:cNvSpPr/>
            <p:nvPr/>
          </p:nvSpPr>
          <p:spPr>
            <a:xfrm rot="10800000">
              <a:off x="7219971" y="1285024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>
              <a:scene3d>
                <a:camera prst="orthographicFront">
                  <a:rot lat="0" lon="20699996" rev="0"/>
                </a:camera>
                <a:lightRig rig="threePt" dir="t"/>
              </a:scene3d>
              <a:flatTx/>
            </a:bodyPr>
            <a:lstStyle/>
            <a:p>
              <a:pPr algn="ctr"/>
              <a:endParaRPr lang="en-IN" b="1" dirty="0">
                <a:latin typeface="Agency FB" panose="020B0503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7B0699-1A55-861B-7EC3-C48BDA05A81C}"/>
                </a:ext>
              </a:extLst>
            </p:cNvPr>
            <p:cNvSpPr txBox="1"/>
            <p:nvPr/>
          </p:nvSpPr>
          <p:spPr>
            <a:xfrm>
              <a:off x="7529522" y="1359438"/>
              <a:ext cx="2758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b="1" dirty="0">
                  <a:latin typeface="Agency FB" panose="020B0503020202020204" pitchFamily="34" charset="0"/>
                </a:rPr>
                <a:t>10.Packing and unpacking Tuples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337038-3442-E41F-A8E2-F5DCD454EA62}"/>
              </a:ext>
            </a:extLst>
          </p:cNvPr>
          <p:cNvGrpSpPr/>
          <p:nvPr/>
        </p:nvGrpSpPr>
        <p:grpSpPr>
          <a:xfrm>
            <a:off x="7126250" y="2491399"/>
            <a:ext cx="3068320" cy="518160"/>
            <a:chOff x="7219971" y="1285024"/>
            <a:chExt cx="3068320" cy="518160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8A8781EA-3856-E4AF-1AF1-3ACC9B84960A}"/>
                </a:ext>
              </a:extLst>
            </p:cNvPr>
            <p:cNvSpPr/>
            <p:nvPr/>
          </p:nvSpPr>
          <p:spPr>
            <a:xfrm rot="10800000">
              <a:off x="7219971" y="1285024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>
              <a:scene3d>
                <a:camera prst="orthographicFront">
                  <a:rot lat="0" lon="20699996" rev="0"/>
                </a:camera>
                <a:lightRig rig="threePt" dir="t"/>
              </a:scene3d>
              <a:flatTx/>
            </a:bodyPr>
            <a:lstStyle/>
            <a:p>
              <a:pPr algn="ctr"/>
              <a:endParaRPr lang="en-IN" b="1" dirty="0">
                <a:latin typeface="Agency FB" panose="020B0503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18A89C-24EC-3427-F49F-F6A23E92522B}"/>
                </a:ext>
              </a:extLst>
            </p:cNvPr>
            <p:cNvSpPr txBox="1"/>
            <p:nvPr/>
          </p:nvSpPr>
          <p:spPr>
            <a:xfrm>
              <a:off x="7219971" y="1359438"/>
              <a:ext cx="3068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b="1" dirty="0">
                  <a:latin typeface="Agency FB" panose="020B0503020202020204" pitchFamily="34" charset="0"/>
                </a:rPr>
                <a:t>7.Concatenating </a:t>
              </a:r>
              <a:r>
                <a:rPr lang="en-IN" b="1" dirty="0" err="1">
                  <a:latin typeface="Agency FB" panose="020B0503020202020204" pitchFamily="34" charset="0"/>
                </a:rPr>
                <a:t>theTuple</a:t>
              </a:r>
              <a:r>
                <a:rPr lang="en-IN" b="1" dirty="0">
                  <a:latin typeface="Agency FB" panose="020B0503020202020204" pitchFamily="34" charset="0"/>
                </a:rPr>
                <a:t> elements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666423-1AFC-012E-8B80-DF4DA90E9B09}"/>
              </a:ext>
            </a:extLst>
          </p:cNvPr>
          <p:cNvGrpSpPr/>
          <p:nvPr/>
        </p:nvGrpSpPr>
        <p:grpSpPr>
          <a:xfrm>
            <a:off x="7126250" y="1840127"/>
            <a:ext cx="3068320" cy="518160"/>
            <a:chOff x="7219971" y="1285024"/>
            <a:chExt cx="3068320" cy="518160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AE06BEE0-C31E-5DA3-DED3-F257519C74F8}"/>
                </a:ext>
              </a:extLst>
            </p:cNvPr>
            <p:cNvSpPr/>
            <p:nvPr/>
          </p:nvSpPr>
          <p:spPr>
            <a:xfrm rot="10800000">
              <a:off x="7219971" y="1285024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>
              <a:scene3d>
                <a:camera prst="orthographicFront">
                  <a:rot lat="0" lon="20699996" rev="0"/>
                </a:camera>
                <a:lightRig rig="threePt" dir="t"/>
              </a:scene3d>
              <a:flatTx/>
            </a:bodyPr>
            <a:lstStyle/>
            <a:p>
              <a:pPr algn="ctr"/>
              <a:endParaRPr lang="en-IN" b="1" dirty="0">
                <a:latin typeface="Agency FB" panose="020B0503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B0D196-402D-7F6E-03AF-EC990B3D33CD}"/>
                </a:ext>
              </a:extLst>
            </p:cNvPr>
            <p:cNvSpPr txBox="1"/>
            <p:nvPr/>
          </p:nvSpPr>
          <p:spPr>
            <a:xfrm>
              <a:off x="7526593" y="1359438"/>
              <a:ext cx="2761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b="1" dirty="0">
                  <a:latin typeface="Agency FB" panose="020B0503020202020204" pitchFamily="34" charset="0"/>
                </a:rPr>
                <a:t>6. Sorting Tuple Elements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8D1A35-D642-8534-009A-75F8644921CB}"/>
              </a:ext>
            </a:extLst>
          </p:cNvPr>
          <p:cNvGrpSpPr/>
          <p:nvPr/>
        </p:nvGrpSpPr>
        <p:grpSpPr>
          <a:xfrm>
            <a:off x="7126250" y="4012477"/>
            <a:ext cx="3068320" cy="518160"/>
            <a:chOff x="7219971" y="1285024"/>
            <a:chExt cx="3068320" cy="518160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A556448-03D9-BE98-3599-6FEFEFB55DD7}"/>
                </a:ext>
              </a:extLst>
            </p:cNvPr>
            <p:cNvSpPr/>
            <p:nvPr/>
          </p:nvSpPr>
          <p:spPr>
            <a:xfrm rot="10800000">
              <a:off x="7219971" y="1285024"/>
              <a:ext cx="3068320" cy="518160"/>
            </a:xfrm>
            <a:prstGeom prst="homePlat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>
              <a:scene3d>
                <a:camera prst="orthographicFront">
                  <a:rot lat="0" lon="20699996" rev="0"/>
                </a:camera>
                <a:lightRig rig="threePt" dir="t"/>
              </a:scene3d>
              <a:flatTx/>
            </a:bodyPr>
            <a:lstStyle/>
            <a:p>
              <a:pPr algn="ctr"/>
              <a:endParaRPr lang="en-IN" b="1" dirty="0">
                <a:latin typeface="Agency FB" panose="020B0503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75A288-93D9-33FA-FB51-7BC4370471A0}"/>
                </a:ext>
              </a:extLst>
            </p:cNvPr>
            <p:cNvSpPr txBox="1"/>
            <p:nvPr/>
          </p:nvSpPr>
          <p:spPr>
            <a:xfrm>
              <a:off x="8044661" y="1359438"/>
              <a:ext cx="2243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b="1" dirty="0">
                  <a:latin typeface="Agency FB" panose="020B0503020202020204" pitchFamily="34" charset="0"/>
                </a:rPr>
                <a:t>9. Built in Functions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03C0BC2-99FB-7BB4-2562-BF2AB962022F}"/>
              </a:ext>
            </a:extLst>
          </p:cNvPr>
          <p:cNvSpPr/>
          <p:nvPr/>
        </p:nvSpPr>
        <p:spPr>
          <a:xfrm>
            <a:off x="5438399" y="3013823"/>
            <a:ext cx="1687851" cy="11622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gency FB" panose="020B0503020202020204" pitchFamily="34" charset="0"/>
              </a:rPr>
              <a:t>OPERATIONS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gency FB" panose="020B0503020202020204" pitchFamily="34" charset="0"/>
              </a:rPr>
              <a:t>ON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gency FB" panose="020B0503020202020204" pitchFamily="34" charset="0"/>
              </a:rPr>
              <a:t>LIST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368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2278702" y="383457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Creating sets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926DBCD-7234-4170-3F91-D5D2C239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702" y="1340987"/>
            <a:ext cx="9250875" cy="307777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Sets are created  by placing all the elements inside curly braces {}, separated by comma.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395CA-6323-689A-D1B0-19B78E42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06" y="2527505"/>
            <a:ext cx="4511431" cy="883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9799B9-348A-914B-E0F7-B055C491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35" y="2488693"/>
            <a:ext cx="3444538" cy="632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593FE6-445A-E6DE-7692-4B8832D49862}"/>
              </a:ext>
            </a:extLst>
          </p:cNvPr>
          <p:cNvSpPr txBox="1"/>
          <p:nvPr/>
        </p:nvSpPr>
        <p:spPr>
          <a:xfrm>
            <a:off x="7670935" y="1985900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 </a:t>
            </a:r>
          </a:p>
        </p:txBody>
      </p:sp>
    </p:spTree>
    <p:extLst>
      <p:ext uri="{BB962C8B-B14F-4D97-AF65-F5344CB8AC3E}">
        <p14:creationId xmlns:p14="http://schemas.microsoft.com/office/powerpoint/2010/main" val="218419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1" y="0"/>
            <a:ext cx="160506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Recursive Functions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39F611-D070-C249-8195-C88C5E96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451" y="112949"/>
            <a:ext cx="9613847" cy="2021194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b="1" dirty="0">
                <a:latin typeface="Agency FB" panose="020B0503020202020204" pitchFamily="34" charset="0"/>
              </a:rPr>
              <a:t>In the above example, factorial() is a recursive function as it calls itself.</a:t>
            </a:r>
          </a:p>
          <a:p>
            <a:pPr marL="285750" marR="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b="1" dirty="0">
                <a:latin typeface="Agency FB" panose="020B0503020202020204" pitchFamily="34" charset="0"/>
              </a:rPr>
              <a:t>When we call this function with a positive integer, it will recursively call itself by decreasing the number.</a:t>
            </a:r>
          </a:p>
          <a:p>
            <a:pPr marL="285750" marR="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b="1" dirty="0">
                <a:latin typeface="Agency FB" panose="020B0503020202020204" pitchFamily="34" charset="0"/>
              </a:rPr>
              <a:t>Each function multiplies the number with the factorial of the number below it until it is equal to one. This recursive call can be explained in the following steps.</a:t>
            </a:r>
          </a:p>
          <a:p>
            <a:pPr marL="285750" marR="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altLang="en-US" b="1" dirty="0">
              <a:latin typeface="Agency FB" panose="020B05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2A481-168D-03F3-1A74-1EB9AB213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24" y="1892333"/>
            <a:ext cx="7902625" cy="1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03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2278702" y="383457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Adding elements to sets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926DBCD-7234-4170-3F91-D5D2C239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702" y="1340987"/>
            <a:ext cx="9250875" cy="307777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Elements can be added to sets using add() 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93FE6-445A-E6DE-7692-4B8832D49862}"/>
              </a:ext>
            </a:extLst>
          </p:cNvPr>
          <p:cNvSpPr txBox="1"/>
          <p:nvPr/>
        </p:nvSpPr>
        <p:spPr>
          <a:xfrm>
            <a:off x="2628898" y="3345317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36A9E-049D-610A-8987-37AACD02B980}"/>
              </a:ext>
            </a:extLst>
          </p:cNvPr>
          <p:cNvSpPr txBox="1"/>
          <p:nvPr/>
        </p:nvSpPr>
        <p:spPr>
          <a:xfrm>
            <a:off x="2628898" y="1768993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110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111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112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114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 ids are '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115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"after adding new student is"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14B8E-6D65-2417-0988-BC831CC6D633}"/>
              </a:ext>
            </a:extLst>
          </p:cNvPr>
          <p:cNvSpPr txBox="1"/>
          <p:nvPr/>
        </p:nvSpPr>
        <p:spPr>
          <a:xfrm>
            <a:off x="2706719" y="3986188"/>
            <a:ext cx="6923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student ids are  {112, 114, 110, 111}</a:t>
            </a:r>
          </a:p>
          <a:p>
            <a:r>
              <a:rPr lang="en-IN" dirty="0">
                <a:latin typeface="Consolas" panose="020B0609020204030204" pitchFamily="49" charset="0"/>
              </a:rPr>
              <a:t>after adding new student is {110, 111, 112, 114, 115}</a:t>
            </a:r>
          </a:p>
        </p:txBody>
      </p:sp>
    </p:spTree>
    <p:extLst>
      <p:ext uri="{BB962C8B-B14F-4D97-AF65-F5344CB8AC3E}">
        <p14:creationId xmlns:p14="http://schemas.microsoft.com/office/powerpoint/2010/main" val="4086692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2123059" y="218157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Accessing  elements from the sets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926DBCD-7234-4170-3F91-D5D2C239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059" y="1033210"/>
            <a:ext cx="9250875" cy="307777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</a:rPr>
              <a:t>Elements can be accessed through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For loop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93FE6-445A-E6DE-7692-4B8832D49862}"/>
              </a:ext>
            </a:extLst>
          </p:cNvPr>
          <p:cNvSpPr txBox="1"/>
          <p:nvPr/>
        </p:nvSpPr>
        <p:spPr>
          <a:xfrm>
            <a:off x="4375418" y="4875306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3C311-4319-D7F0-E164-B8710DAE3EB6}"/>
              </a:ext>
            </a:extLst>
          </p:cNvPr>
          <p:cNvSpPr txBox="1"/>
          <p:nvPr/>
        </p:nvSpPr>
        <p:spPr>
          <a:xfrm>
            <a:off x="2789877" y="1478353"/>
            <a:ext cx="66122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 ids are 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one way of accessing Set Elements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"after adding new student is"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#another way of accessing Set Elements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55A77-E173-07F4-4ED3-CE13AC079A7D}"/>
              </a:ext>
            </a:extLst>
          </p:cNvPr>
          <p:cNvSpPr txBox="1"/>
          <p:nvPr/>
        </p:nvSpPr>
        <p:spPr>
          <a:xfrm>
            <a:off x="5741751" y="4781669"/>
            <a:ext cx="60943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student ids are  {112, 114, 110, 111}</a:t>
            </a:r>
          </a:p>
          <a:p>
            <a:r>
              <a:rPr lang="en-IN" dirty="0"/>
              <a:t>after adding new student is {110, 111, 112, 114, 115}</a:t>
            </a:r>
          </a:p>
          <a:p>
            <a:r>
              <a:rPr lang="en-IN" dirty="0"/>
              <a:t>110</a:t>
            </a:r>
          </a:p>
          <a:p>
            <a:r>
              <a:rPr lang="en-IN" dirty="0"/>
              <a:t>111</a:t>
            </a:r>
          </a:p>
          <a:p>
            <a:r>
              <a:rPr lang="en-IN" dirty="0"/>
              <a:t>112</a:t>
            </a:r>
          </a:p>
          <a:p>
            <a:r>
              <a:rPr lang="en-IN" dirty="0"/>
              <a:t>114</a:t>
            </a:r>
          </a:p>
          <a:p>
            <a:r>
              <a:rPr lang="en-IN" dirty="0"/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2749521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969322"/>
            <a:ext cx="154432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Tuple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1F1F30-D542-0374-32DE-B41AFE1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720" y="2982922"/>
            <a:ext cx="65" cy="276999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89FB9-DCA9-B14B-9113-C5979453C588}"/>
              </a:ext>
            </a:extLst>
          </p:cNvPr>
          <p:cNvSpPr/>
          <p:nvPr/>
        </p:nvSpPr>
        <p:spPr>
          <a:xfrm>
            <a:off x="2123059" y="218157"/>
            <a:ext cx="4099400" cy="51816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>
                <a:latin typeface="Agency FB" panose="020B0503020202020204" pitchFamily="34" charset="0"/>
              </a:rPr>
              <a:t>Remove element from the 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93FE6-445A-E6DE-7692-4B8832D49862}"/>
              </a:ext>
            </a:extLst>
          </p:cNvPr>
          <p:cNvSpPr txBox="1"/>
          <p:nvPr/>
        </p:nvSpPr>
        <p:spPr>
          <a:xfrm>
            <a:off x="2546618" y="3652978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5340F-973D-C8A5-C24C-0F90357323BC}"/>
              </a:ext>
            </a:extLst>
          </p:cNvPr>
          <p:cNvSpPr txBox="1"/>
          <p:nvPr/>
        </p:nvSpPr>
        <p:spPr>
          <a:xfrm>
            <a:off x="2123059" y="1050587"/>
            <a:ext cx="955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b="1" dirty="0">
                <a:latin typeface="Agency FB" panose="020B0503020202020204" pitchFamily="34" charset="0"/>
              </a:rPr>
              <a:t>remove() and discard() methods are used to remove elements from the 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B6C60-7441-76FB-EB86-F88BFE389E9B}"/>
              </a:ext>
            </a:extLst>
          </p:cNvPr>
          <p:cNvSpPr txBox="1"/>
          <p:nvPr/>
        </p:nvSpPr>
        <p:spPr>
          <a:xfrm>
            <a:off x="2434347" y="1450697"/>
            <a:ext cx="8003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110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111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112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114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'Before Removing student ids are '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111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"After removing element"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112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"After Removing element from set"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student_id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157E-B25C-D226-E61C-0B92CA0EC4E7}"/>
              </a:ext>
            </a:extLst>
          </p:cNvPr>
          <p:cNvSpPr txBox="1"/>
          <p:nvPr/>
        </p:nvSpPr>
        <p:spPr>
          <a:xfrm>
            <a:off x="3971317" y="3652978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Before Removing student ids are  {112, 114, 110, 111}</a:t>
            </a:r>
          </a:p>
          <a:p>
            <a:r>
              <a:rPr lang="en-IN" dirty="0"/>
              <a:t>After removing element {112, 114, 110}</a:t>
            </a:r>
          </a:p>
          <a:p>
            <a:r>
              <a:rPr lang="en-IN" dirty="0"/>
              <a:t>After Removing element from set {114, 110}</a:t>
            </a:r>
          </a:p>
        </p:txBody>
      </p:sp>
    </p:spTree>
    <p:extLst>
      <p:ext uri="{BB962C8B-B14F-4D97-AF65-F5344CB8AC3E}">
        <p14:creationId xmlns:p14="http://schemas.microsoft.com/office/powerpoint/2010/main" val="1032018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170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Python Data structures summary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4B36D-C9FB-4794-0531-7D2451853B55}"/>
              </a:ext>
            </a:extLst>
          </p:cNvPr>
          <p:cNvSpPr txBox="1"/>
          <p:nvPr/>
        </p:nvSpPr>
        <p:spPr>
          <a:xfrm>
            <a:off x="2165684" y="878994"/>
            <a:ext cx="9705474" cy="5175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  <a:hlinkClick r:id="rId2"/>
              </a:rPr>
              <a:t>List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is a collection which is ordered and changeable. Allows duplicate members.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0" dirty="0"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Tuple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is a collection which is ordered and unchangeable. Allows duplicate members.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  <a:hlinkClick r:id="rId3"/>
              </a:rPr>
              <a:t>Set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is a collection which is unordered, unchangeable*, and unindexed. No duplicate members.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  <a:hlinkClick r:id="rId4"/>
              </a:rPr>
              <a:t>Dictionary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is a collection which is ordered** and changeable. No duplicate members.</a:t>
            </a:r>
          </a:p>
        </p:txBody>
      </p:sp>
    </p:spTree>
    <p:extLst>
      <p:ext uri="{BB962C8B-B14F-4D97-AF65-F5344CB8AC3E}">
        <p14:creationId xmlns:p14="http://schemas.microsoft.com/office/powerpoint/2010/main" val="2795610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33CC-2A81-DAE9-77E8-5DA32BD90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END OF THE UNIT </a:t>
            </a:r>
            <a:r>
              <a:rPr lang="en-IN"/>
              <a:t>- III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47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1" y="0"/>
            <a:ext cx="160506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Recursive Functions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2052" name="Picture 4" descr="Factorial by a recursive method">
            <a:extLst>
              <a:ext uri="{FF2B5EF4-FFF2-40B4-BE49-F238E27FC236}">
                <a16:creationId xmlns:a16="http://schemas.microsoft.com/office/drawing/2014/main" id="{00C54791-EBA9-094C-74BB-3418D0EF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789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9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6806" y="0"/>
            <a:ext cx="160506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97550" y="1966501"/>
            <a:ext cx="1544320" cy="21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Sum of n </a:t>
            </a:r>
            <a:r>
              <a:rPr lang="en-US" dirty="0" err="1">
                <a:latin typeface="Algerian" panose="04020705040A02060702" pitchFamily="82" charset="0"/>
              </a:rPr>
              <a:t>natutal</a:t>
            </a:r>
            <a:r>
              <a:rPr lang="en-US" dirty="0">
                <a:latin typeface="Algerian" panose="04020705040A02060702" pitchFamily="82" charset="0"/>
              </a:rPr>
              <a:t> numbers  Recursive Functions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EBDE4-D253-D62F-BD1E-35C71D6A454A}"/>
              </a:ext>
            </a:extLst>
          </p:cNvPr>
          <p:cNvSpPr txBox="1"/>
          <p:nvPr/>
        </p:nvSpPr>
        <p:spPr>
          <a:xfrm>
            <a:off x="1881563" y="6088630"/>
            <a:ext cx="4130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Sum of first 5 numbers is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8E9BF-0298-60DF-EEA7-2EA581FC2F96}"/>
              </a:ext>
            </a:extLst>
          </p:cNvPr>
          <p:cNvSpPr txBox="1"/>
          <p:nvPr/>
        </p:nvSpPr>
        <p:spPr>
          <a:xfrm>
            <a:off x="1881563" y="275049"/>
            <a:ext cx="105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A467D-4A3B-FA27-7B60-05FC71D6D741}"/>
              </a:ext>
            </a:extLst>
          </p:cNvPr>
          <p:cNvSpPr txBox="1"/>
          <p:nvPr/>
        </p:nvSpPr>
        <p:spPr>
          <a:xfrm>
            <a:off x="1881563" y="5715996"/>
            <a:ext cx="105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C3F56-945F-02AF-83A0-EC0A80C3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75" y="768836"/>
            <a:ext cx="4401367" cy="1729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D7CE98-C09D-C0B1-84DC-E814DEADB122}"/>
              </a:ext>
            </a:extLst>
          </p:cNvPr>
          <p:cNvSpPr txBox="1"/>
          <p:nvPr/>
        </p:nvSpPr>
        <p:spPr>
          <a:xfrm>
            <a:off x="1828800" y="3060349"/>
            <a:ext cx="16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Trace Out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1B49D3-98C0-9C5C-E796-39FCC0C48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843" y="197229"/>
            <a:ext cx="5521992" cy="4559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87CFC4-A062-6F04-C390-6C926A4DA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092" y="3477402"/>
            <a:ext cx="4355648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1" y="0"/>
            <a:ext cx="160506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Recursive Functions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3D25F-71DF-3209-BCF2-90AA074F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60" y="644381"/>
            <a:ext cx="5405431" cy="544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E94308-81D7-00CC-4522-235D05EEF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9637"/>
            <a:ext cx="4199934" cy="2969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EEBDE4-D253-D62F-BD1E-35C71D6A454A}"/>
              </a:ext>
            </a:extLst>
          </p:cNvPr>
          <p:cNvSpPr txBox="1"/>
          <p:nvPr/>
        </p:nvSpPr>
        <p:spPr>
          <a:xfrm>
            <a:off x="1835124" y="6008225"/>
            <a:ext cx="4130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Enter the n Value 5</a:t>
            </a:r>
          </a:p>
          <a:p>
            <a:r>
              <a:rPr lang="en-IN" dirty="0"/>
              <a:t>Factorial of n value is 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8E9BF-0298-60DF-EEA7-2EA581FC2F96}"/>
              </a:ext>
            </a:extLst>
          </p:cNvPr>
          <p:cNvSpPr txBox="1"/>
          <p:nvPr/>
        </p:nvSpPr>
        <p:spPr>
          <a:xfrm>
            <a:off x="1835124" y="124640"/>
            <a:ext cx="105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A467D-4A3B-FA27-7B60-05FC71D6D741}"/>
              </a:ext>
            </a:extLst>
          </p:cNvPr>
          <p:cNvSpPr txBox="1"/>
          <p:nvPr/>
        </p:nvSpPr>
        <p:spPr>
          <a:xfrm>
            <a:off x="1835124" y="5458756"/>
            <a:ext cx="105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1FC11-4807-5B5E-2EAA-778CD2732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153" y="3881279"/>
            <a:ext cx="4630906" cy="15774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7F718B-65D0-A13C-4B45-80092A5E84B3}"/>
              </a:ext>
            </a:extLst>
          </p:cNvPr>
          <p:cNvSpPr txBox="1"/>
          <p:nvPr/>
        </p:nvSpPr>
        <p:spPr>
          <a:xfrm>
            <a:off x="1828800" y="3449806"/>
            <a:ext cx="16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Trace Out </a:t>
            </a:r>
          </a:p>
        </p:txBody>
      </p:sp>
    </p:spTree>
    <p:extLst>
      <p:ext uri="{BB962C8B-B14F-4D97-AF65-F5344CB8AC3E}">
        <p14:creationId xmlns:p14="http://schemas.microsoft.com/office/powerpoint/2010/main" val="71153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DBB68-5CA4-9A5F-F969-C5FDA18A7ED7}"/>
              </a:ext>
            </a:extLst>
          </p:cNvPr>
          <p:cNvSpPr txBox="1"/>
          <p:nvPr/>
        </p:nvSpPr>
        <p:spPr>
          <a:xfrm>
            <a:off x="2296160" y="274320"/>
            <a:ext cx="9753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“Data + structures</a:t>
            </a: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" says it all. 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A </a:t>
            </a:r>
            <a:r>
              <a:rPr lang="en-US" b="1" i="0" dirty="0"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data structure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structures </a:t>
            </a:r>
            <a:r>
              <a:rPr lang="en-US" b="1" i="0" dirty="0">
                <a:solidFill>
                  <a:srgbClr val="0000FF"/>
                </a:solidFill>
                <a:effectLst/>
                <a:latin typeface="Agency FB" panose="020B0503020202020204" pitchFamily="34" charset="0"/>
              </a:rPr>
              <a:t>the data</a:t>
            </a: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.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 It is a storage unit that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organizes and stores </a:t>
            </a: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data in a way the programmer can easily access.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In the real world, a programmer/ coder's work involves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huge amounts of data. 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Analyzing and using the data is made easy for the programmer when it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is arranged the right way</a:t>
            </a: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. 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Apart from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organizing the data</a:t>
            </a: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, Data structures also makes </a:t>
            </a:r>
            <a:r>
              <a:rPr lang="en-US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processing and accessing the data easy</a:t>
            </a:r>
            <a:r>
              <a:rPr lang="en-US" b="1" i="0" dirty="0">
                <a:solidFill>
                  <a:srgbClr val="333333"/>
                </a:solidFill>
                <a:effectLst/>
                <a:latin typeface="Agency FB" panose="020B0503020202020204" pitchFamily="34" charset="0"/>
              </a:rPr>
              <a:t>.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333333"/>
                </a:solidFill>
                <a:latin typeface="Agency FB" panose="020B0503020202020204" pitchFamily="34" charset="0"/>
              </a:rPr>
              <a:t>Data Structures are a way of organizing data so that it can be accessed more efficiently depending upon the situation</a:t>
            </a:r>
            <a:r>
              <a:rPr lang="en-US" b="1" dirty="0">
                <a:solidFill>
                  <a:srgbClr val="333333"/>
                </a:solidFill>
                <a:latin typeface="Agency FB" panose="020B0503020202020204" pitchFamily="34" charset="0"/>
              </a:rPr>
              <a:t>. 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33333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Data Structures are fundamentals of any programming language around which a program is built. 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33333"/>
                </a:solidFill>
                <a:latin typeface="Agency FB" panose="020B0503020202020204" pitchFamily="34" charset="0"/>
              </a:rPr>
              <a:t>Types of Data Structures in Python are</a:t>
            </a:r>
          </a:p>
          <a:p>
            <a:pPr marL="1076325" indent="-446088" algn="just">
              <a:lnSpc>
                <a:spcPct val="150000"/>
              </a:lnSpc>
            </a:pPr>
            <a:r>
              <a:rPr lang="en-US" b="1" dirty="0">
                <a:solidFill>
                  <a:srgbClr val="333333"/>
                </a:solidFill>
                <a:latin typeface="Agency FB" panose="020B0503020202020204" pitchFamily="34" charset="0"/>
              </a:rPr>
              <a:t>1)	Built in Data Structures</a:t>
            </a:r>
          </a:p>
          <a:p>
            <a:pPr marL="1076325" indent="-446088" algn="just">
              <a:lnSpc>
                <a:spcPct val="150000"/>
              </a:lnSpc>
            </a:pPr>
            <a:r>
              <a:rPr lang="en-US" b="1" dirty="0">
                <a:solidFill>
                  <a:srgbClr val="333333"/>
                </a:solidFill>
                <a:latin typeface="Agency FB" panose="020B0503020202020204" pitchFamily="34" charset="0"/>
              </a:rPr>
              <a:t>2)	User Defined Data Structures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642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142240" y="2092960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lgerian" panose="04020705040A02060702" pitchFamily="82" charset="0"/>
              </a:rPr>
              <a:t>List Structures</a:t>
            </a:r>
            <a:endParaRPr lang="en-IN" dirty="0">
              <a:latin typeface="Algerian" panose="04020705040A02060702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FE7CBB-6081-2F8C-0310-3865A5D5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69" y="2092960"/>
            <a:ext cx="9077971" cy="39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666E4-0D42-551F-BA38-6BE6F47394A1}"/>
              </a:ext>
            </a:extLst>
          </p:cNvPr>
          <p:cNvSpPr txBox="1"/>
          <p:nvPr/>
        </p:nvSpPr>
        <p:spPr>
          <a:xfrm>
            <a:off x="4389120" y="665109"/>
            <a:ext cx="493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00FF00"/>
                </a:highlight>
                <a:latin typeface="Algerian" panose="04020705040A02060702" pitchFamily="82" charset="0"/>
              </a:rPr>
              <a:t>Types of data Structures in Python</a:t>
            </a:r>
          </a:p>
        </p:txBody>
      </p:sp>
    </p:spTree>
    <p:extLst>
      <p:ext uri="{BB962C8B-B14F-4D97-AF65-F5344CB8AC3E}">
        <p14:creationId xmlns:p14="http://schemas.microsoft.com/office/powerpoint/2010/main" val="154292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2597</Words>
  <Application>Microsoft Office PowerPoint</Application>
  <PresentationFormat>Widescreen</PresentationFormat>
  <Paragraphs>424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Agency FB</vt:lpstr>
      <vt:lpstr>Algerian</vt:lpstr>
      <vt:lpstr>Arial</vt:lpstr>
      <vt:lpstr>Bookman Old Style</vt:lpstr>
      <vt:lpstr>Calibri</vt:lpstr>
      <vt:lpstr>Calibri Light</vt:lpstr>
      <vt:lpstr>Cambria</vt:lpstr>
      <vt:lpstr>Cascadia Mono SemiBold</vt:lpstr>
      <vt:lpstr>Consolas</vt:lpstr>
      <vt:lpstr>Franklin Gothic Book</vt:lpstr>
      <vt:lpstr>Open Sans</vt:lpstr>
      <vt:lpstr>Trebuchet MS</vt:lpstr>
      <vt:lpstr>Verdana</vt:lpstr>
      <vt:lpstr>Wingdings</vt:lpstr>
      <vt:lpstr>Office Theme</vt:lpstr>
      <vt:lpstr>Custom</vt:lpstr>
      <vt:lpstr>Berlin</vt:lpstr>
      <vt:lpstr> Subject Code : 20MCA124 Subject Name : Programming Using Python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UNIT -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Padmaja Kishore</dc:creator>
  <cp:lastModifiedBy>Chathura N. J.</cp:lastModifiedBy>
  <cp:revision>52</cp:revision>
  <dcterms:created xsi:type="dcterms:W3CDTF">2023-05-23T11:12:38Z</dcterms:created>
  <dcterms:modified xsi:type="dcterms:W3CDTF">2023-09-14T07:24:32Z</dcterms:modified>
</cp:coreProperties>
</file>