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0"/>
  </p:notesMasterIdLst>
  <p:sldIdLst>
    <p:sldId id="352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35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15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16" r:id="rId98"/>
    <p:sldId id="317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F9FD1-F9DE-4D51-91A4-5DE15ACF8925}" v="1" dt="2024-08-13T10:27:08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maja Kishore" userId="71e196b71ab20ee6" providerId="LiveId" clId="{E0EF9FD1-F9DE-4D51-91A4-5DE15ACF8925}"/>
    <pc:docChg chg="modSld sldOrd">
      <pc:chgData name="Padmaja Kishore" userId="71e196b71ab20ee6" providerId="LiveId" clId="{E0EF9FD1-F9DE-4D51-91A4-5DE15ACF8925}" dt="2024-08-13T10:27:37.638" v="8" actId="20577"/>
      <pc:docMkLst>
        <pc:docMk/>
      </pc:docMkLst>
      <pc:sldChg chg="ord">
        <pc:chgData name="Padmaja Kishore" userId="71e196b71ab20ee6" providerId="LiveId" clId="{E0EF9FD1-F9DE-4D51-91A4-5DE15ACF8925}" dt="2024-08-13T10:27:13.556" v="3"/>
        <pc:sldMkLst>
          <pc:docMk/>
          <pc:sldMk cId="0" sldId="256"/>
        </pc:sldMkLst>
      </pc:sldChg>
      <pc:sldChg chg="modSp mod ord">
        <pc:chgData name="Padmaja Kishore" userId="71e196b71ab20ee6" providerId="LiveId" clId="{E0EF9FD1-F9DE-4D51-91A4-5DE15ACF8925}" dt="2024-08-13T10:27:37.638" v="8" actId="20577"/>
        <pc:sldMkLst>
          <pc:docMk/>
          <pc:sldMk cId="193143965" sldId="352"/>
        </pc:sldMkLst>
        <pc:spChg chg="mod">
          <ac:chgData name="Padmaja Kishore" userId="71e196b71ab20ee6" providerId="LiveId" clId="{E0EF9FD1-F9DE-4D51-91A4-5DE15ACF8925}" dt="2024-08-13T10:27:37.638" v="8" actId="20577"/>
          <ac:spMkLst>
            <pc:docMk/>
            <pc:sldMk cId="193143965" sldId="352"/>
            <ac:spMk id="6" creationId="{7A753F05-6051-4065-D5E0-891836D5F0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31389-4778-4CF4-AD3D-E01E43B7FE7B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63230-CC52-4D25-9012-B3DC42621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5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3230-CC52-4D25-9012-B3DC42621B1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4474741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5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5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663440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4485132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44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958275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958274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5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99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1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1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6446521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0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6165D-9502-41C8-92E5-6FE3CC0B101E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F0B8-55A5-44AD-8E26-14DDF0826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7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25" i="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4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1"/>
            <a:ext cx="9141545" cy="514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340150"/>
            <a:ext cx="9143985" cy="51435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4455" y="1786082"/>
            <a:ext cx="2726945" cy="32668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2563" y="1963676"/>
            <a:ext cx="2410730" cy="2116388"/>
          </a:xfrm>
          <a:ln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pPr algn="ctr"/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25" dirty="0">
                <a:solidFill>
                  <a:schemeClr val="tx1"/>
                </a:solidFill>
              </a:rPr>
              <a:t>Subject Code : </a:t>
            </a:r>
            <a:r>
              <a:rPr lang="en-US" sz="2025" dirty="0">
                <a:solidFill>
                  <a:schemeClr val="accent1"/>
                </a:solidFill>
              </a:rPr>
              <a:t>20MCA211</a:t>
            </a:r>
            <a:br>
              <a:rPr lang="en-US" sz="2025" dirty="0">
                <a:solidFill>
                  <a:schemeClr val="tx1"/>
                </a:solidFill>
              </a:rPr>
            </a:br>
            <a:r>
              <a:rPr lang="en-US" sz="2025" dirty="0">
                <a:solidFill>
                  <a:schemeClr val="tx1"/>
                </a:solidFill>
              </a:rPr>
              <a:t>Subject Name : </a:t>
            </a:r>
            <a:r>
              <a:rPr lang="en-US" sz="2025" dirty="0">
                <a:solidFill>
                  <a:schemeClr val="accent1"/>
                </a:solidFill>
              </a:rPr>
              <a:t>Web Programming </a:t>
            </a:r>
            <a:br>
              <a:rPr lang="en-US" sz="2025" dirty="0">
                <a:solidFill>
                  <a:schemeClr val="accent1"/>
                </a:solidFill>
              </a:rPr>
            </a:br>
            <a:endParaRPr lang="en-US" sz="2025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8828" y="4257658"/>
            <a:ext cx="2434960" cy="667043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R.PADMAJA,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ASSISTANT PROFESSOR, 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MCA DEPARTMENT,                   SITAMS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2068" y="4238639"/>
            <a:ext cx="2331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57850"/>
            <a:ext cx="9144000" cy="3429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53F05-6051-4065-D5E0-891836D5F086}"/>
              </a:ext>
            </a:extLst>
          </p:cNvPr>
          <p:cNvSpPr txBox="1"/>
          <p:nvPr/>
        </p:nvSpPr>
        <p:spPr>
          <a:xfrm>
            <a:off x="2995469" y="1640510"/>
            <a:ext cx="28599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UNIT </a:t>
            </a:r>
            <a:r>
              <a:rPr kumimoji="0" lang="en-I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– iii 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3.1.3	Script</a:t>
            </a:r>
            <a:endParaRPr lang="en-US" sz="1600" dirty="0">
              <a:latin typeface="Baskerville Old Face" pitchFamily="18" charset="0"/>
            </a:endParaRPr>
          </a:p>
          <a:p>
            <a:pPr marL="1258888" indent="-344488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Certain Editors have problems dealing with PHP’s more commonly used escape syntax variants. </a:t>
            </a:r>
          </a:p>
          <a:p>
            <a:pPr marL="1258888" indent="-344488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To Solve such issues, another delimiter variant, &lt;script&gt;, is offered.</a:t>
            </a:r>
            <a:endParaRPr lang="en-US" sz="1600" dirty="0">
              <a:latin typeface="Baskerville Old Face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</a:t>
            </a:r>
            <a:r>
              <a:rPr lang="en-US" b="1" dirty="0">
                <a:latin typeface="Baskerville Old Face" pitchFamily="18" charset="0"/>
              </a:rPr>
              <a:t>&lt;script language="</a:t>
            </a:r>
            <a:r>
              <a:rPr lang="en-US" b="1" dirty="0" err="1">
                <a:latin typeface="Baskerville Old Face" pitchFamily="18" charset="0"/>
              </a:rPr>
              <a:t>php</a:t>
            </a:r>
            <a:r>
              <a:rPr lang="en-US" b="1" dirty="0">
                <a:latin typeface="Baskerville Old Face" pitchFamily="18" charset="0"/>
              </a:rPr>
              <a:t>"&gt;</a:t>
            </a:r>
            <a:endParaRPr lang="en-US" sz="1600" b="1" dirty="0">
              <a:latin typeface="Baskerville Old Face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	print "This is another PHP example.";</a:t>
            </a:r>
            <a:endParaRPr lang="en-US" sz="1600" b="1" dirty="0">
              <a:latin typeface="Baskerville Old Face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&lt;/script&gt;</a:t>
            </a:r>
            <a:endParaRPr lang="en-US" sz="1600" b="1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Baskerville Old Face" pitchFamily="18" charset="0"/>
              </a:rPr>
              <a:t>3.1.4	</a:t>
            </a:r>
            <a:r>
              <a:rPr lang="en-US" b="1" dirty="0">
                <a:latin typeface="Baskerville Old Face" pitchFamily="18" charset="0"/>
              </a:rPr>
              <a:t>ASP Style</a:t>
            </a:r>
            <a:endParaRPr lang="en-US" sz="1600" dirty="0">
              <a:latin typeface="Baskerville Old Face" pitchFamily="18" charset="0"/>
            </a:endParaRPr>
          </a:p>
          <a:p>
            <a:pPr marL="1319213" lvl="2" indent="-40481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Microsoft ASP pages employ a delimiting strategy similar to that used by PHP. </a:t>
            </a:r>
            <a:endParaRPr lang="en-US" sz="1600" dirty="0">
              <a:latin typeface="Baskerville Old Face" pitchFamily="18" charset="0"/>
            </a:endParaRPr>
          </a:p>
          <a:p>
            <a:pPr marL="1319213" lvl="2" indent="-40481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ASP Style includes opening dynamic syntax with &lt;%, and concluding with %&gt;.</a:t>
            </a:r>
            <a:endParaRPr lang="en-US" sz="1600" dirty="0">
              <a:latin typeface="Baskerville Old Face" pitchFamily="18" charset="0"/>
            </a:endParaRPr>
          </a:p>
          <a:p>
            <a:pPr marL="1319213" lvl="2" indent="-40481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If you’re coming from an ASP background and prefer to continue using this escape syntax, PHP supports it. Here’s an example:</a:t>
            </a:r>
            <a:endParaRPr lang="en-US" sz="1600" dirty="0">
              <a:latin typeface="Baskerville Old Face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</a:t>
            </a:r>
            <a:r>
              <a:rPr lang="en-US" b="1" dirty="0">
                <a:latin typeface="Baskerville Old Face" pitchFamily="18" charset="0"/>
              </a:rPr>
              <a:t>&lt;%</a:t>
            </a:r>
            <a:endParaRPr lang="en-US" sz="1600" b="1" dirty="0">
              <a:latin typeface="Baskerville Old Face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	print "This is another PHP example.";</a:t>
            </a:r>
            <a:endParaRPr lang="en-US" sz="1600" b="1" dirty="0">
              <a:latin typeface="Baskerville Old Face" pitchFamily="18" charset="0"/>
            </a:endParaRPr>
          </a:p>
          <a:p>
            <a:pPr lvl="4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%&gt;</a:t>
            </a:r>
            <a:endParaRPr lang="en-US" sz="24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610600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60325">
              <a:lnSpc>
                <a:spcPct val="150000"/>
              </a:lnSpc>
              <a:tabLst>
                <a:tab pos="1371600" algn="l"/>
              </a:tabLst>
            </a:pPr>
            <a:r>
              <a:rPr lang="en-US" b="1" dirty="0">
                <a:latin typeface="Baskerville Old Face" pitchFamily="18" charset="0"/>
              </a:rPr>
              <a:t>3.1.1	Default Syntax</a:t>
            </a:r>
          </a:p>
          <a:p>
            <a:pPr marL="457200" lvl="2" indent="-60325">
              <a:tabLst>
                <a:tab pos="1371600" algn="l"/>
              </a:tabLst>
            </a:pPr>
            <a:r>
              <a:rPr lang="en-US" dirty="0">
                <a:latin typeface="Baskerville Old Face" pitchFamily="18" charset="0"/>
              </a:rPr>
              <a:t>		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&lt;?</a:t>
            </a:r>
            <a:r>
              <a:rPr lang="en-US" b="1" dirty="0" err="1">
                <a:solidFill>
                  <a:srgbClr val="0000FF"/>
                </a:solidFill>
                <a:latin typeface="Baskerville Old Face" pitchFamily="18" charset="0"/>
              </a:rPr>
              <a:t>php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 </a:t>
            </a:r>
          </a:p>
          <a:p>
            <a:pPr marL="1371600" lvl="6"/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	print "This is another PHP example.";</a:t>
            </a:r>
            <a:endParaRPr lang="en-US" sz="1600" b="1" dirty="0">
              <a:solidFill>
                <a:srgbClr val="0000FF"/>
              </a:solidFill>
              <a:latin typeface="Baskerville Old Face" pitchFamily="18" charset="0"/>
            </a:endParaRPr>
          </a:p>
          <a:p>
            <a:pPr marL="457200" lvl="2" indent="-60325">
              <a:tabLst>
                <a:tab pos="1371600" algn="l"/>
              </a:tabLst>
            </a:pP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		 ?&gt;</a:t>
            </a:r>
          </a:p>
          <a:p>
            <a:pPr marL="457200" lvl="2" indent="-60325">
              <a:lnSpc>
                <a:spcPct val="150000"/>
              </a:lnSpc>
              <a:tabLst>
                <a:tab pos="1371600" algn="l"/>
              </a:tabLst>
            </a:pPr>
            <a:r>
              <a:rPr lang="en-US" b="1" dirty="0">
                <a:latin typeface="Baskerville Old Face" pitchFamily="18" charset="0"/>
              </a:rPr>
              <a:t>3.1.2	Short –Tags</a:t>
            </a:r>
          </a:p>
          <a:p>
            <a:pPr marL="1371600" lvl="6"/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&lt;?</a:t>
            </a:r>
            <a:endParaRPr lang="en-US" sz="1600" b="1" dirty="0">
              <a:solidFill>
                <a:srgbClr val="0000FF"/>
              </a:solidFill>
              <a:latin typeface="Baskerville Old Face" pitchFamily="18" charset="0"/>
            </a:endParaRPr>
          </a:p>
          <a:p>
            <a:pPr marL="1371600" lvl="6"/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	print "This is another PHP example.";</a:t>
            </a:r>
            <a:endParaRPr lang="en-US" sz="1600" b="1" dirty="0">
              <a:solidFill>
                <a:srgbClr val="0000FF"/>
              </a:solidFill>
              <a:latin typeface="Baskerville Old Face" pitchFamily="18" charset="0"/>
            </a:endParaRPr>
          </a:p>
          <a:p>
            <a:pPr marL="1371600" lvl="6"/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?&gt;</a:t>
            </a:r>
            <a:endParaRPr lang="en-US" sz="1600" b="1" dirty="0">
              <a:solidFill>
                <a:srgbClr val="0000FF"/>
              </a:solidFill>
              <a:latin typeface="Baskerville Old Face" pitchFamily="18" charset="0"/>
            </a:endParaRPr>
          </a:p>
          <a:p>
            <a:pPr marL="457200" lvl="2" indent="-60325">
              <a:lnSpc>
                <a:spcPct val="150000"/>
              </a:lnSpc>
              <a:tabLst>
                <a:tab pos="396875" algn="l"/>
                <a:tab pos="1371600" algn="l"/>
              </a:tabLst>
            </a:pPr>
            <a:r>
              <a:rPr lang="en-US" b="1" dirty="0">
                <a:latin typeface="Baskerville Old Face" pitchFamily="18" charset="0"/>
              </a:rPr>
              <a:t>3.1.3	Script</a:t>
            </a:r>
          </a:p>
          <a:p>
            <a:pPr marL="1311275" lvl="4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&lt;script  language="</a:t>
            </a:r>
            <a:r>
              <a:rPr lang="en-US" b="1" dirty="0" err="1">
                <a:solidFill>
                  <a:srgbClr val="0000FF"/>
                </a:solidFill>
                <a:latin typeface="Baskerville Old Face" pitchFamily="18" charset="0"/>
              </a:rPr>
              <a:t>php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"&gt;</a:t>
            </a:r>
            <a:endParaRPr lang="en-US" sz="1600" b="1" dirty="0">
              <a:solidFill>
                <a:srgbClr val="0000FF"/>
              </a:solidFill>
              <a:latin typeface="Baskerville Old Face" pitchFamily="18" charset="0"/>
            </a:endParaRPr>
          </a:p>
          <a:p>
            <a:pPr marL="1311275" lvl="4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	print "This is another PHP example.";</a:t>
            </a:r>
            <a:endParaRPr lang="en-US" sz="1600" b="1" dirty="0">
              <a:solidFill>
                <a:srgbClr val="0000FF"/>
              </a:solidFill>
              <a:latin typeface="Baskerville Old Face" pitchFamily="18" charset="0"/>
            </a:endParaRPr>
          </a:p>
          <a:p>
            <a:pPr marL="1311275" lvl="4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&lt;/script&gt;</a:t>
            </a:r>
            <a:endParaRPr lang="en-US" sz="1600" b="1" dirty="0">
              <a:solidFill>
                <a:srgbClr val="0000FF"/>
              </a:solidFill>
              <a:latin typeface="Baskerville Old Face" pitchFamily="18" charset="0"/>
            </a:endParaRPr>
          </a:p>
          <a:p>
            <a:pPr marL="457200" lvl="2" indent="-60325">
              <a:lnSpc>
                <a:spcPct val="150000"/>
              </a:lnSpc>
              <a:tabLst>
                <a:tab pos="1371600" algn="l"/>
              </a:tabLst>
            </a:pPr>
            <a:r>
              <a:rPr lang="en-US" b="1" dirty="0">
                <a:latin typeface="Baskerville Old Face" pitchFamily="18" charset="0"/>
              </a:rPr>
              <a:t>3.1.4	ASP Style</a:t>
            </a:r>
          </a:p>
          <a:p>
            <a:pPr marL="1311275" lvl="4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&lt;%</a:t>
            </a:r>
          </a:p>
          <a:p>
            <a:pPr marL="1311275" lvl="4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	print "This is another PHP example.";</a:t>
            </a:r>
          </a:p>
          <a:p>
            <a:pPr marL="1311275" lvl="4">
              <a:lnSpc>
                <a:spcPct val="150000"/>
              </a:lnSpc>
            </a:pPr>
            <a:r>
              <a:rPr lang="en-US" sz="1600" b="1" dirty="0">
                <a:solidFill>
                  <a:srgbClr val="0000FF"/>
                </a:solidFill>
                <a:latin typeface="Baskerville Old Face" pitchFamily="18" charset="0"/>
              </a:rPr>
              <a:t>%&gt;</a:t>
            </a:r>
          </a:p>
          <a:p>
            <a:pPr lvl="4">
              <a:lnSpc>
                <a:spcPct val="150000"/>
              </a:lnSpc>
            </a:pPr>
            <a:endParaRPr lang="en-US" sz="2400" b="1" dirty="0">
              <a:latin typeface="Baskerville Old Face" pitchFamily="18" charset="0"/>
            </a:endParaRPr>
          </a:p>
          <a:p>
            <a:pPr marL="457200" lvl="2" indent="-60325">
              <a:lnSpc>
                <a:spcPct val="150000"/>
              </a:lnSpc>
              <a:tabLst>
                <a:tab pos="1371600" algn="l"/>
              </a:tabLst>
            </a:pPr>
            <a:endParaRPr lang="en-US" b="1" dirty="0">
              <a:latin typeface="Baskerville Old Face" pitchFamily="18" charset="0"/>
            </a:endParaRPr>
          </a:p>
          <a:p>
            <a:pPr marL="457200" lvl="2" indent="-60325">
              <a:lnSpc>
                <a:spcPct val="150000"/>
              </a:lnSpc>
              <a:tabLst>
                <a:tab pos="1371600" algn="l"/>
              </a:tabLst>
            </a:pPr>
            <a:endParaRPr lang="en-US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3.2 Commenting Your Code</a:t>
            </a:r>
            <a:endParaRPr lang="en-US" sz="1600" dirty="0">
              <a:latin typeface="Baskerville Old Face" pitchFamily="18" charset="0"/>
            </a:endParaRPr>
          </a:p>
          <a:p>
            <a:pPr marL="749300" lvl="0" indent="-40481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The main purpose of comments is to serve as a note to the developer and the maintenance people</a:t>
            </a:r>
            <a:endParaRPr lang="en-US" sz="1600" dirty="0">
              <a:latin typeface="Baskerville Old Face" pitchFamily="18" charset="0"/>
            </a:endParaRPr>
          </a:p>
          <a:p>
            <a:pPr marL="749300" lvl="0" indent="-40481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A comment in PHP code is a line that is not read/executed as part of the program. Its only purpose is to be read by someone who is looking at the code.</a:t>
            </a:r>
            <a:endParaRPr lang="en-US" sz="1600" dirty="0">
              <a:latin typeface="Baskerville Old Face" pitchFamily="18" charset="0"/>
            </a:endParaRPr>
          </a:p>
          <a:p>
            <a:pPr marL="749300" lvl="0" indent="-40481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Comments can be used to</a:t>
            </a:r>
            <a:endParaRPr lang="en-US" sz="1600" dirty="0">
              <a:latin typeface="Baskerville Old Face" pitchFamily="18" charset="0"/>
            </a:endParaRPr>
          </a:p>
          <a:p>
            <a:pPr marL="1206500" lvl="1" indent="-4048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Baskerville Old Face" pitchFamily="18" charset="0"/>
              </a:rPr>
              <a:t>Let others understand what you are doing</a:t>
            </a:r>
            <a:endParaRPr lang="en-US" sz="1600" dirty="0">
              <a:latin typeface="Baskerville Old Face" pitchFamily="18" charset="0"/>
            </a:endParaRPr>
          </a:p>
          <a:p>
            <a:pPr marL="1206500" lvl="1" indent="-4048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Baskerville Old Face" pitchFamily="18" charset="0"/>
              </a:rPr>
              <a:t>Remind yourself of what you did.</a:t>
            </a:r>
            <a:endParaRPr lang="en-US" sz="1600" dirty="0">
              <a:latin typeface="Baskerville Old Face" pitchFamily="18" charset="0"/>
            </a:endParaRPr>
          </a:p>
          <a:p>
            <a:pPr marL="749300" lvl="0" indent="-40481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While there is only one type of comment in HTML, PHP has three types.</a:t>
            </a:r>
            <a:endParaRPr lang="en-US" sz="1600" dirty="0">
              <a:latin typeface="Baskerville Old Face" pitchFamily="18" charset="0"/>
            </a:endParaRPr>
          </a:p>
          <a:p>
            <a:pPr marL="2112963" lvl="3" indent="-741363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3.2.1)	Single-Line C++ Syntax</a:t>
            </a:r>
            <a:endParaRPr lang="en-US" sz="1600" b="1" dirty="0">
              <a:latin typeface="Baskerville Old Face" pitchFamily="18" charset="0"/>
            </a:endParaRPr>
          </a:p>
          <a:p>
            <a:pPr marL="2112963" lvl="3" indent="-733425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3.2.2) 	Shell syntax</a:t>
            </a:r>
            <a:endParaRPr lang="en-US" sz="1600" b="1" dirty="0">
              <a:latin typeface="Baskerville Old Face" pitchFamily="18" charset="0"/>
            </a:endParaRPr>
          </a:p>
          <a:p>
            <a:pPr marL="2112963" lvl="3" indent="-741363">
              <a:lnSpc>
                <a:spcPct val="150000"/>
              </a:lnSpc>
            </a:pPr>
            <a:r>
              <a:rPr lang="en-US" sz="1600" b="1" dirty="0">
                <a:latin typeface="Baskerville Old Face" pitchFamily="18" charset="0"/>
              </a:rPr>
              <a:t>3.2.3) 	</a:t>
            </a:r>
            <a:r>
              <a:rPr lang="en-US" b="1" dirty="0">
                <a:latin typeface="Baskerville Old Face" pitchFamily="18" charset="0"/>
              </a:rPr>
              <a:t>Multiple-Line C Syntax</a:t>
            </a:r>
            <a:endParaRPr lang="en-US" sz="16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lvl="2" indent="-465138" algn="just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3.2.1)	Single-Line C++ Syntax</a:t>
            </a:r>
            <a:endParaRPr lang="en-US" sz="16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The single line comment tells the interpreter to ignore everything that occurs on that 	line to the right of the comment. PHP supports C++ single-line comment syntax, 	which is prefaced with a double slash (//), like this:</a:t>
            </a:r>
            <a:endParaRPr lang="en-US" sz="1600" dirty="0">
              <a:latin typeface="Baskerville Old Face" pitchFamily="18" charset="0"/>
            </a:endParaRPr>
          </a:p>
          <a:p>
            <a:pPr lvl="5" algn="just"/>
            <a:r>
              <a:rPr lang="en-US" dirty="0">
                <a:latin typeface="Baskerville Old Face" pitchFamily="18" charset="0"/>
              </a:rPr>
              <a:t>&lt;?</a:t>
            </a:r>
            <a:r>
              <a:rPr lang="en-US" dirty="0" err="1">
                <a:latin typeface="Baskerville Old Face" pitchFamily="18" charset="0"/>
              </a:rPr>
              <a:t>php</a:t>
            </a:r>
            <a:endParaRPr lang="en-US" sz="1600" dirty="0">
              <a:latin typeface="Baskerville Old Face" pitchFamily="18" charset="0"/>
            </a:endParaRPr>
          </a:p>
          <a:p>
            <a:pPr lvl="5" algn="just"/>
            <a:r>
              <a:rPr lang="en-US" dirty="0">
                <a:latin typeface="Baskerville Old Face" pitchFamily="18" charset="0"/>
              </a:rPr>
              <a:t>// Title: My first PHP script</a:t>
            </a:r>
            <a:endParaRPr lang="en-US" sz="1600" dirty="0">
              <a:latin typeface="Baskerville Old Face" pitchFamily="18" charset="0"/>
            </a:endParaRPr>
          </a:p>
          <a:p>
            <a:pPr lvl="5" algn="just"/>
            <a:r>
              <a:rPr lang="en-US" dirty="0">
                <a:latin typeface="Baskerville Old Face" pitchFamily="18" charset="0"/>
              </a:rPr>
              <a:t>// Author: Jason Gilmore</a:t>
            </a:r>
            <a:endParaRPr lang="en-US" sz="1600" dirty="0">
              <a:latin typeface="Baskerville Old Face" pitchFamily="18" charset="0"/>
            </a:endParaRPr>
          </a:p>
          <a:p>
            <a:pPr lvl="5" algn="just"/>
            <a:r>
              <a:rPr lang="en-US" dirty="0">
                <a:latin typeface="Baskerville Old Face" pitchFamily="18" charset="0"/>
              </a:rPr>
              <a:t>echo "This is a PHP program.";</a:t>
            </a:r>
            <a:endParaRPr lang="en-US" sz="1600" dirty="0">
              <a:latin typeface="Baskerville Old Face" pitchFamily="18" charset="0"/>
            </a:endParaRPr>
          </a:p>
          <a:p>
            <a:pPr lvl="5" algn="just"/>
            <a:r>
              <a:rPr lang="en-US" dirty="0">
                <a:latin typeface="Baskerville Old Face" pitchFamily="18" charset="0"/>
              </a:rPr>
              <a:t>?&gt;</a:t>
            </a:r>
            <a:endParaRPr lang="en-US" sz="1600" dirty="0">
              <a:latin typeface="Baskerville Old Face" pitchFamily="18" charset="0"/>
            </a:endParaRPr>
          </a:p>
          <a:p>
            <a:pPr marL="509588" lvl="5" indent="-509588" algn="just"/>
            <a:r>
              <a:rPr lang="en-US" sz="1600" b="1" dirty="0">
                <a:latin typeface="Baskerville Old Face" pitchFamily="18" charset="0"/>
              </a:rPr>
              <a:t>3.2.2)		</a:t>
            </a:r>
            <a:r>
              <a:rPr lang="en-US" b="1" dirty="0">
                <a:latin typeface="Baskerville Old Face" pitchFamily="18" charset="0"/>
              </a:rPr>
              <a:t>Shell syntax</a:t>
            </a:r>
            <a:endParaRPr lang="en-US" sz="16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PHP also supports an alternative to the C++-style single-line syntax, known as </a:t>
            </a:r>
            <a:r>
              <a:rPr lang="en-US" i="1" dirty="0">
                <a:latin typeface="Baskerville Old Face" pitchFamily="18" charset="0"/>
              </a:rPr>
              <a:t>shell 	syntax</a:t>
            </a:r>
            <a:r>
              <a:rPr lang="en-US" dirty="0">
                <a:latin typeface="Baskerville Old Face" pitchFamily="18" charset="0"/>
              </a:rPr>
              <a:t>, which is prefaced with a hash mark (#).</a:t>
            </a:r>
            <a:endParaRPr lang="en-US" sz="1600" dirty="0">
              <a:latin typeface="Baskerville Old Face" pitchFamily="18" charset="0"/>
            </a:endParaRPr>
          </a:p>
          <a:p>
            <a:pPr lvl="5" algn="just"/>
            <a:r>
              <a:rPr lang="en-US" dirty="0">
                <a:latin typeface="Baskerville Old Face" pitchFamily="18" charset="0"/>
              </a:rPr>
              <a:t>&lt;?</a:t>
            </a:r>
            <a:r>
              <a:rPr lang="en-US" dirty="0" err="1">
                <a:latin typeface="Baskerville Old Face" pitchFamily="18" charset="0"/>
              </a:rPr>
              <a:t>php</a:t>
            </a:r>
            <a:endParaRPr lang="en-US" sz="1600" dirty="0">
              <a:latin typeface="Baskerville Old Face" pitchFamily="18" charset="0"/>
            </a:endParaRPr>
          </a:p>
          <a:p>
            <a:pPr lvl="5" algn="just"/>
            <a:r>
              <a:rPr lang="en-US" dirty="0">
                <a:latin typeface="Baskerville Old Face" pitchFamily="18" charset="0"/>
              </a:rPr>
              <a:t># Title: My first PHP script</a:t>
            </a:r>
            <a:endParaRPr lang="en-US" sz="1600" dirty="0">
              <a:latin typeface="Baskerville Old Face" pitchFamily="18" charset="0"/>
            </a:endParaRPr>
          </a:p>
          <a:p>
            <a:pPr lvl="5" algn="just"/>
            <a:r>
              <a:rPr lang="en-US" dirty="0">
                <a:latin typeface="Baskerville Old Face" pitchFamily="18" charset="0"/>
              </a:rPr>
              <a:t># Author: Jason Gilmore</a:t>
            </a:r>
            <a:endParaRPr lang="en-US" sz="1600" dirty="0">
              <a:latin typeface="Baskerville Old Face" pitchFamily="18" charset="0"/>
            </a:endParaRPr>
          </a:p>
          <a:p>
            <a:pPr lvl="5" algn="just"/>
            <a:r>
              <a:rPr lang="en-US" dirty="0">
                <a:latin typeface="Baskerville Old Face" pitchFamily="18" charset="0"/>
              </a:rPr>
              <a:t>echo "This is a PHP program.";</a:t>
            </a:r>
            <a:endParaRPr lang="en-US" sz="1600" dirty="0">
              <a:latin typeface="Baskerville Old Face" pitchFamily="18" charset="0"/>
            </a:endParaRPr>
          </a:p>
          <a:p>
            <a:pPr lvl="5" algn="just"/>
            <a:r>
              <a:rPr lang="en-US" dirty="0">
                <a:latin typeface="Baskerville Old Face" pitchFamily="18" charset="0"/>
              </a:rPr>
              <a:t>?&gt;</a:t>
            </a:r>
            <a:endParaRPr lang="en-US" sz="16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3.2.3)	Multiple-Line C Syntax</a:t>
            </a:r>
            <a:endParaRPr lang="en-US" sz="16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The multi-line PHP comment can be used to comment out large blocks of code or 	writing multiple line comments. The multiple line PHP comment begins with " /* " 	and ends with " */ ".</a:t>
            </a:r>
            <a:endParaRPr lang="en-US" sz="1600" dirty="0">
              <a:latin typeface="Baskerville Old Face" pitchFamily="18" charset="0"/>
            </a:endParaRPr>
          </a:p>
          <a:p>
            <a:pPr lvl="4" algn="just"/>
            <a:r>
              <a:rPr lang="en-US" dirty="0">
                <a:latin typeface="Baskerville Old Face" pitchFamily="18" charset="0"/>
              </a:rPr>
              <a:t>&lt;?</a:t>
            </a:r>
            <a:r>
              <a:rPr lang="en-US" dirty="0" err="1">
                <a:latin typeface="Baskerville Old Face" pitchFamily="18" charset="0"/>
              </a:rPr>
              <a:t>php</a:t>
            </a:r>
            <a:endParaRPr lang="en-US" sz="1600" dirty="0">
              <a:latin typeface="Baskerville Old Face" pitchFamily="18" charset="0"/>
            </a:endParaRPr>
          </a:p>
          <a:p>
            <a:pPr lvl="4" algn="just"/>
            <a:r>
              <a:rPr lang="en-US" dirty="0">
                <a:latin typeface="Baskerville Old Face" pitchFamily="18" charset="0"/>
              </a:rPr>
              <a:t>/* This Echo statement will print out my message to the</a:t>
            </a:r>
            <a:endParaRPr lang="en-US" sz="1600" dirty="0">
              <a:latin typeface="Baskerville Old Face" pitchFamily="18" charset="0"/>
            </a:endParaRPr>
          </a:p>
          <a:p>
            <a:pPr lvl="4" algn="just"/>
            <a:r>
              <a:rPr lang="en-US" dirty="0">
                <a:latin typeface="Baskerville Old Face" pitchFamily="18" charset="0"/>
              </a:rPr>
              <a:t>the place in which I reside on.  In other words, the World. */</a:t>
            </a:r>
            <a:endParaRPr lang="en-US" sz="1600" dirty="0">
              <a:latin typeface="Baskerville Old Face" pitchFamily="18" charset="0"/>
            </a:endParaRPr>
          </a:p>
          <a:p>
            <a:pPr lvl="4" algn="just"/>
            <a:r>
              <a:rPr lang="en-US" dirty="0">
                <a:latin typeface="Baskerville Old Face" pitchFamily="18" charset="0"/>
              </a:rPr>
              <a:t>echo "Hello World!"; </a:t>
            </a:r>
            <a:endParaRPr lang="en-US" sz="1600" dirty="0">
              <a:latin typeface="Baskerville Old Face" pitchFamily="18" charset="0"/>
            </a:endParaRPr>
          </a:p>
          <a:p>
            <a:pPr lvl="4" algn="just"/>
            <a:r>
              <a:rPr lang="en-US" dirty="0">
                <a:latin typeface="Baskerville Old Face" pitchFamily="18" charset="0"/>
              </a:rPr>
              <a:t>/* </a:t>
            </a:r>
            <a:r>
              <a:rPr lang="en-US" dirty="0" err="1">
                <a:latin typeface="Baskerville Old Face" pitchFamily="18" charset="0"/>
              </a:rPr>
              <a:t>ec</a:t>
            </a:r>
            <a:endParaRPr lang="en-US" sz="1600" dirty="0">
              <a:latin typeface="Baskerville Old Face" pitchFamily="18" charset="0"/>
            </a:endParaRPr>
          </a:p>
          <a:p>
            <a:pPr lvl="4" algn="just"/>
            <a:r>
              <a:rPr lang="en-US" dirty="0">
                <a:latin typeface="Baskerville Old Face" pitchFamily="18" charset="0"/>
              </a:rPr>
              <a:t>ho "My name is </a:t>
            </a:r>
            <a:r>
              <a:rPr lang="en-US" dirty="0" err="1">
                <a:latin typeface="Baskerville Old Face" pitchFamily="18" charset="0"/>
              </a:rPr>
              <a:t>Humperdinkle</a:t>
            </a:r>
            <a:r>
              <a:rPr lang="en-US" dirty="0">
                <a:latin typeface="Baskerville Old Face" pitchFamily="18" charset="0"/>
              </a:rPr>
              <a:t>!";</a:t>
            </a:r>
            <a:endParaRPr lang="en-US" sz="1600" dirty="0">
              <a:latin typeface="Baskerville Old Face" pitchFamily="18" charset="0"/>
            </a:endParaRPr>
          </a:p>
          <a:p>
            <a:pPr lvl="4" algn="just"/>
            <a:r>
              <a:rPr lang="en-US" dirty="0">
                <a:latin typeface="Baskerville Old Face" pitchFamily="18" charset="0"/>
              </a:rPr>
              <a:t>echo "No way! My name is </a:t>
            </a:r>
            <a:r>
              <a:rPr lang="en-US" dirty="0" err="1">
                <a:latin typeface="Baskerville Old Face" pitchFamily="18" charset="0"/>
              </a:rPr>
              <a:t>Uber</a:t>
            </a:r>
            <a:r>
              <a:rPr lang="en-US" dirty="0">
                <a:latin typeface="Baskerville Old Face" pitchFamily="18" charset="0"/>
              </a:rPr>
              <a:t> PHP Programmer!";</a:t>
            </a:r>
            <a:endParaRPr lang="en-US" sz="1600" dirty="0">
              <a:latin typeface="Baskerville Old Face" pitchFamily="18" charset="0"/>
            </a:endParaRPr>
          </a:p>
          <a:p>
            <a:pPr lvl="4" algn="just"/>
            <a:r>
              <a:rPr lang="en-US" dirty="0">
                <a:latin typeface="Baskerville Old Face" pitchFamily="18" charset="0"/>
              </a:rPr>
              <a:t>*/</a:t>
            </a:r>
            <a:endParaRPr lang="en-US" sz="1600" dirty="0">
              <a:latin typeface="Baskerville Old Face" pitchFamily="18" charset="0"/>
            </a:endParaRPr>
          </a:p>
          <a:p>
            <a:pPr lvl="4" algn="just"/>
            <a:r>
              <a:rPr lang="en-US" dirty="0">
                <a:latin typeface="Baskerville Old Face" pitchFamily="18" charset="0"/>
              </a:rPr>
              <a:t>?&gt;</a:t>
            </a:r>
            <a:endParaRPr lang="en-US" sz="16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3.3	Output Data to Browser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PHP offers several methods for dynamic web sites to output data to the browser</a:t>
            </a:r>
            <a:endParaRPr lang="en-US" sz="1600" dirty="0">
              <a:latin typeface="Baskerville Old Face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3.3.1	The print() Statement</a:t>
            </a:r>
            <a:endParaRPr lang="en-US" sz="1600" dirty="0">
              <a:latin typeface="Baskerville Old Face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3.3.2	The echo() Statement</a:t>
            </a:r>
            <a:endParaRPr lang="en-US" sz="1600" dirty="0">
              <a:latin typeface="Baskerville Old Face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3.3.3	The </a:t>
            </a:r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() Statement</a:t>
            </a:r>
            <a:endParaRPr lang="en-US" sz="1600" dirty="0">
              <a:latin typeface="Baskerville Old Face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3.3.4	The </a:t>
            </a:r>
            <a:r>
              <a:rPr lang="en-US" dirty="0" err="1">
                <a:latin typeface="Baskerville Old Face" pitchFamily="18" charset="0"/>
              </a:rPr>
              <a:t>sprintf</a:t>
            </a:r>
            <a:r>
              <a:rPr lang="en-US" dirty="0">
                <a:latin typeface="Baskerville Old Face" pitchFamily="18" charset="0"/>
              </a:rPr>
              <a:t>() Statement</a:t>
            </a:r>
          </a:p>
          <a:p>
            <a:pPr lvl="2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3.3.1	The print() Statement</a:t>
            </a:r>
            <a:endParaRPr lang="en-US" sz="16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The print() statement outputs data passed to it . Its prototype looks like this:</a:t>
            </a:r>
            <a:endParaRPr lang="en-US" sz="16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	</a:t>
            </a:r>
            <a:r>
              <a:rPr lang="en-US" b="1" dirty="0" err="1">
                <a:latin typeface="Baskerville Old Face" pitchFamily="18" charset="0"/>
              </a:rPr>
              <a:t>int</a:t>
            </a:r>
            <a:r>
              <a:rPr lang="en-US" b="1" dirty="0">
                <a:latin typeface="Baskerville Old Face" pitchFamily="18" charset="0"/>
              </a:rPr>
              <a:t> print(argument)</a:t>
            </a:r>
            <a:endParaRPr lang="en-US" sz="16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i="1" dirty="0">
                <a:latin typeface="Baskerville Old Face" pitchFamily="18" charset="0"/>
              </a:rPr>
              <a:t>&lt;?</a:t>
            </a:r>
            <a:r>
              <a:rPr lang="en-US" i="1" dirty="0" err="1">
                <a:latin typeface="Baskerville Old Face" pitchFamily="18" charset="0"/>
              </a:rPr>
              <a:t>php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i="1" dirty="0">
                <a:latin typeface="Baskerville Old Face" pitchFamily="18" charset="0"/>
              </a:rPr>
              <a:t>print("&lt;p&gt;I love the summertime.&lt;/p&gt;");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i="1" dirty="0">
                <a:latin typeface="Baskerville Old Face" pitchFamily="18" charset="0"/>
              </a:rPr>
              <a:t>?&gt;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i="1" dirty="0">
                <a:latin typeface="Baskerville Old Face" pitchFamily="18" charset="0"/>
              </a:rPr>
              <a:t>&lt;?</a:t>
            </a:r>
            <a:r>
              <a:rPr lang="en-US" i="1" dirty="0" err="1">
                <a:latin typeface="Baskerville Old Face" pitchFamily="18" charset="0"/>
              </a:rPr>
              <a:t>php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i="1" dirty="0">
                <a:latin typeface="Baskerville Old Face" pitchFamily="18" charset="0"/>
              </a:rPr>
              <a:t>$season = "summertime";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i="1" dirty="0">
                <a:latin typeface="Baskerville Old Face" pitchFamily="18" charset="0"/>
              </a:rPr>
              <a:t>print "&lt;p&gt;I love the $season.&lt;/p&gt;";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i="1" dirty="0">
                <a:latin typeface="Baskerville Old Face" pitchFamily="18" charset="0"/>
              </a:rPr>
              <a:t>?&gt;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i="1" dirty="0">
                <a:latin typeface="Baskerville Old Face" pitchFamily="18" charset="0"/>
              </a:rPr>
              <a:t>&lt;?</a:t>
            </a:r>
            <a:r>
              <a:rPr lang="en-US" i="1" dirty="0" err="1">
                <a:latin typeface="Baskerville Old Face" pitchFamily="18" charset="0"/>
              </a:rPr>
              <a:t>php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i="1" dirty="0">
                <a:latin typeface="Baskerville Old Face" pitchFamily="18" charset="0"/>
              </a:rPr>
              <a:t>print "&lt;p&gt;I love the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i="1" dirty="0">
                <a:latin typeface="Baskerville Old Face" pitchFamily="18" charset="0"/>
              </a:rPr>
              <a:t>summertime.&lt;/p&gt;";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i="1" dirty="0">
                <a:latin typeface="Baskerville Old Face" pitchFamily="18" charset="0"/>
              </a:rPr>
              <a:t>?&gt;</a:t>
            </a:r>
          </a:p>
          <a:p>
            <a:pPr lvl="1"/>
            <a:endParaRPr lang="en-US" sz="1600" i="1" dirty="0">
              <a:latin typeface="Baskerville Old Face" pitchFamily="18" charset="0"/>
            </a:endParaRPr>
          </a:p>
          <a:p>
            <a:pPr lvl="1"/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dirty="0">
                <a:latin typeface="Baskerville Old Face" pitchFamily="18" charset="0"/>
              </a:rPr>
              <a:t>All these statements produce identical output:</a:t>
            </a:r>
            <a:endParaRPr lang="en-US" sz="1600" dirty="0">
              <a:latin typeface="Baskerville Old Face" pitchFamily="18" charset="0"/>
            </a:endParaRPr>
          </a:p>
          <a:p>
            <a:pPr lvl="1"/>
            <a:r>
              <a:rPr lang="en-US" b="1" dirty="0">
                <a:latin typeface="Baskerville Old Face" pitchFamily="18" charset="0"/>
              </a:rPr>
              <a:t>I love the summertime</a:t>
            </a:r>
            <a:endParaRPr lang="en-US" sz="1600" dirty="0">
              <a:latin typeface="Baskerville Old Face" pitchFamily="18" charset="0"/>
            </a:endParaRPr>
          </a:p>
          <a:p>
            <a:pPr lvl="3">
              <a:lnSpc>
                <a:spcPct val="150000"/>
              </a:lnSpc>
            </a:pPr>
            <a:endParaRPr lang="en-US" sz="16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6868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3.3.2	The echo() Statement</a:t>
            </a:r>
            <a:endParaRPr lang="en-US" sz="16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Alternatively, use the echo() statement for the same purposes as print().</a:t>
            </a:r>
            <a:endParaRPr lang="en-US" sz="16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	void echo(string argument1 [, ...string </a:t>
            </a:r>
            <a:r>
              <a:rPr lang="en-US" b="1" dirty="0" err="1">
                <a:latin typeface="Baskerville Old Face" pitchFamily="18" charset="0"/>
              </a:rPr>
              <a:t>argumentN</a:t>
            </a:r>
            <a:r>
              <a:rPr lang="en-US" b="1" dirty="0">
                <a:latin typeface="Baskerville Old Face" pitchFamily="18" charset="0"/>
              </a:rPr>
              <a:t>])</a:t>
            </a:r>
            <a:endParaRPr lang="en-US" sz="16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To use echo(), just provide it with an argument just as was done with print():</a:t>
            </a:r>
            <a:endParaRPr lang="en-US" sz="16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	echo "I love the summertime.";</a:t>
            </a:r>
            <a:endParaRPr lang="en-US" sz="16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echo() is capable of outputting multiple strings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		&lt;? </a:t>
            </a:r>
            <a:r>
              <a:rPr lang="en-US" dirty="0" err="1">
                <a:latin typeface="Baskerville Old Face" pitchFamily="18" charset="0"/>
              </a:rPr>
              <a:t>php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			$heavyweight = "Lennox Lewis";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			$lightweight = "Floyd May weather";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			echo $heavyweight, " and ", $lightweight, " are great fighters.";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		?&gt;</a:t>
            </a:r>
            <a:endParaRPr lang="en-US" sz="16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This code produces the following:</a:t>
            </a:r>
            <a:endParaRPr lang="en-US" sz="16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Lennox Lewis and Floyd May weather are great fighters.</a:t>
            </a:r>
            <a:endParaRPr lang="en-US" sz="16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endParaRPr lang="en-US" sz="16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Note: 	Which is faster, echo() or print()? The answer is that the echo() function is a tad faster because it returns nothing, whereas print() will return 1 if the statement is successfully output.</a:t>
            </a:r>
            <a:endParaRPr lang="en-US" sz="16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914400" algn="just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3.3.3)	The </a:t>
            </a:r>
            <a:r>
              <a:rPr lang="en-US" b="1" dirty="0" err="1">
                <a:latin typeface="Baskerville Old Face" pitchFamily="18" charset="0"/>
              </a:rPr>
              <a:t>printf</a:t>
            </a:r>
            <a:r>
              <a:rPr lang="en-US" b="1" dirty="0">
                <a:latin typeface="Baskerville Old Face" pitchFamily="18" charset="0"/>
              </a:rPr>
              <a:t>() Statement</a:t>
            </a:r>
            <a:endParaRPr lang="en-US" sz="16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The </a:t>
            </a:r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() statement is ideal when you want to output a blend of static text and 	dynamic information stored within one or several variables. </a:t>
            </a:r>
          </a:p>
          <a:p>
            <a:pPr lvl="2"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Second, </a:t>
            </a:r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() allows you to wield considerable control over how the dynamic information is rendered to the screen in terms of its type, precision, alignment, and position. </a:t>
            </a:r>
            <a:endParaRPr lang="en-US" sz="16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Its prototype looks like this:</a:t>
            </a:r>
            <a:endParaRPr lang="en-US" sz="16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	integer </a:t>
            </a:r>
            <a:r>
              <a:rPr lang="en-US" b="1" dirty="0" err="1">
                <a:latin typeface="Baskerville Old Face" pitchFamily="18" charset="0"/>
              </a:rPr>
              <a:t>printf</a:t>
            </a:r>
            <a:r>
              <a:rPr lang="en-US" b="1" dirty="0">
                <a:latin typeface="Baskerville Old Face" pitchFamily="18" charset="0"/>
              </a:rPr>
              <a:t>(string format [, mixed </a:t>
            </a:r>
            <a:r>
              <a:rPr lang="en-US" b="1" dirty="0" err="1">
                <a:latin typeface="Baskerville Old Face" pitchFamily="18" charset="0"/>
              </a:rPr>
              <a:t>args</a:t>
            </a:r>
            <a:r>
              <a:rPr lang="en-US" b="1" dirty="0">
                <a:latin typeface="Baskerville Old Face" pitchFamily="18" charset="0"/>
              </a:rPr>
              <a:t>])</a:t>
            </a:r>
            <a:endParaRPr lang="en-US" sz="16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Example: </a:t>
            </a:r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 ("Bar inventory: %d bottles of tonic water.", 100);</a:t>
            </a:r>
            <a:endParaRPr lang="en-US" sz="16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</a:t>
            </a:r>
            <a:r>
              <a:rPr lang="en-US" b="1" dirty="0" err="1">
                <a:latin typeface="Baskerville Old Face" pitchFamily="18" charset="0"/>
              </a:rPr>
              <a:t>output:</a:t>
            </a:r>
            <a:r>
              <a:rPr lang="en-US" dirty="0" err="1">
                <a:latin typeface="Baskerville Old Face" pitchFamily="18" charset="0"/>
              </a:rPr>
              <a:t>Bar</a:t>
            </a:r>
            <a:r>
              <a:rPr lang="en-US" dirty="0">
                <a:latin typeface="Baskerville Old Face" pitchFamily="18" charset="0"/>
              </a:rPr>
              <a:t> inventory: 100 bottles of tonic water</a:t>
            </a:r>
          </a:p>
          <a:p>
            <a:pPr lvl="2" indent="-914400"/>
            <a:r>
              <a:rPr lang="en-US" sz="1600" b="1" dirty="0">
                <a:latin typeface="Baskerville Old Face" pitchFamily="18" charset="0"/>
              </a:rPr>
              <a:t>3.3.4)	</a:t>
            </a:r>
            <a:r>
              <a:rPr lang="en-US" b="1" dirty="0">
                <a:latin typeface="Baskerville Old Face" pitchFamily="18" charset="0"/>
              </a:rPr>
              <a:t>The </a:t>
            </a:r>
            <a:r>
              <a:rPr lang="en-US" b="1" dirty="0" err="1">
                <a:latin typeface="Baskerville Old Face" pitchFamily="18" charset="0"/>
              </a:rPr>
              <a:t>sprintf</a:t>
            </a:r>
            <a:r>
              <a:rPr lang="en-US" b="1" dirty="0">
                <a:latin typeface="Baskerville Old Face" pitchFamily="18" charset="0"/>
              </a:rPr>
              <a:t>() Statement</a:t>
            </a:r>
            <a:endParaRPr lang="en-US" sz="1600" b="1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The </a:t>
            </a:r>
            <a:r>
              <a:rPr lang="en-US" dirty="0" err="1">
                <a:latin typeface="Baskerville Old Face" pitchFamily="18" charset="0"/>
              </a:rPr>
              <a:t>sprintf</a:t>
            </a:r>
            <a:r>
              <a:rPr lang="en-US" dirty="0">
                <a:latin typeface="Baskerville Old Face" pitchFamily="18" charset="0"/>
              </a:rPr>
              <a:t>() statement is functionally identical to </a:t>
            </a:r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() except that the output is 	assigned to a string rather than rendered to the browser. The prototype follows:</a:t>
            </a:r>
            <a:endParaRPr lang="en-US" sz="16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	string </a:t>
            </a:r>
            <a:r>
              <a:rPr lang="en-US" b="1" dirty="0" err="1">
                <a:latin typeface="Baskerville Old Face" pitchFamily="18" charset="0"/>
              </a:rPr>
              <a:t>sprintf</a:t>
            </a:r>
            <a:r>
              <a:rPr lang="en-US" b="1" dirty="0">
                <a:latin typeface="Baskerville Old Face" pitchFamily="18" charset="0"/>
              </a:rPr>
              <a:t>(string format [, mixed arguments])</a:t>
            </a:r>
            <a:endParaRPr lang="en-US" sz="16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An example follows:</a:t>
            </a:r>
            <a:endParaRPr lang="en-US" sz="16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	</a:t>
            </a:r>
            <a:r>
              <a:rPr lang="en-US" b="1" dirty="0">
                <a:latin typeface="Baskerville Old Face" pitchFamily="18" charset="0"/>
              </a:rPr>
              <a:t>$cost = </a:t>
            </a:r>
            <a:r>
              <a:rPr lang="en-US" b="1" dirty="0" err="1">
                <a:latin typeface="Baskerville Old Face" pitchFamily="18" charset="0"/>
              </a:rPr>
              <a:t>sprintf</a:t>
            </a:r>
            <a:r>
              <a:rPr lang="en-US" b="1" dirty="0">
                <a:latin typeface="Baskerville Old Face" pitchFamily="18" charset="0"/>
              </a:rPr>
              <a:t>("$%.2f", 43.2); // $cost = $43.20</a:t>
            </a:r>
            <a:endParaRPr lang="en-US" sz="1600" b="1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latin typeface="Baskerville Old Face" pitchFamily="18" charset="0"/>
            </a:endParaRPr>
          </a:p>
          <a:p>
            <a:pPr lvl="0"/>
            <a:endParaRPr lang="en-US" sz="16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914400" algn="just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3.3.3)	The </a:t>
            </a:r>
            <a:r>
              <a:rPr lang="en-US" b="1" dirty="0" err="1">
                <a:latin typeface="Baskerville Old Face" pitchFamily="18" charset="0"/>
              </a:rPr>
              <a:t>printf</a:t>
            </a:r>
            <a:r>
              <a:rPr lang="en-US" b="1" dirty="0">
                <a:latin typeface="Baskerville Old Face" pitchFamily="18" charset="0"/>
              </a:rPr>
              <a:t>() Statement</a:t>
            </a:r>
            <a:endParaRPr lang="en-US" sz="16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The </a:t>
            </a:r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() statement is ideal when you want to output a blend of static text and 	dynamic information stored within one or several variables. </a:t>
            </a:r>
          </a:p>
          <a:p>
            <a:pPr lvl="2"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Second, </a:t>
            </a:r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() allows you to wield considerable control over how the dynamic information is rendered to the screen in terms of its type, precision, alignment, and position. </a:t>
            </a:r>
            <a:endParaRPr lang="en-US" sz="16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Its prototype looks like this:</a:t>
            </a:r>
            <a:endParaRPr lang="en-US" sz="16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	integer </a:t>
            </a:r>
            <a:r>
              <a:rPr lang="en-US" b="1" dirty="0" err="1">
                <a:latin typeface="Baskerville Old Face" pitchFamily="18" charset="0"/>
              </a:rPr>
              <a:t>printf</a:t>
            </a:r>
            <a:r>
              <a:rPr lang="en-US" b="1" dirty="0">
                <a:latin typeface="Baskerville Old Face" pitchFamily="18" charset="0"/>
              </a:rPr>
              <a:t>(string format [, mixed </a:t>
            </a:r>
            <a:r>
              <a:rPr lang="en-US" b="1" dirty="0" err="1">
                <a:latin typeface="Baskerville Old Face" pitchFamily="18" charset="0"/>
              </a:rPr>
              <a:t>args</a:t>
            </a:r>
            <a:r>
              <a:rPr lang="en-US" b="1" dirty="0">
                <a:latin typeface="Baskerville Old Face" pitchFamily="18" charset="0"/>
              </a:rPr>
              <a:t>])</a:t>
            </a:r>
            <a:endParaRPr lang="en-US" sz="16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Example: </a:t>
            </a:r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 ("Bar inventory: %d bottles of tonic water.", 100);</a:t>
            </a:r>
            <a:endParaRPr lang="en-US" sz="16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</a:t>
            </a:r>
            <a:r>
              <a:rPr lang="en-US" b="1" dirty="0" err="1">
                <a:latin typeface="Baskerville Old Face" pitchFamily="18" charset="0"/>
              </a:rPr>
              <a:t>output:</a:t>
            </a:r>
            <a:r>
              <a:rPr lang="en-US" dirty="0" err="1">
                <a:latin typeface="Baskerville Old Face" pitchFamily="18" charset="0"/>
              </a:rPr>
              <a:t>Bar</a:t>
            </a:r>
            <a:r>
              <a:rPr lang="en-US" dirty="0">
                <a:latin typeface="Baskerville Old Face" pitchFamily="18" charset="0"/>
              </a:rPr>
              <a:t> inventory: 100 bottles of tonic water</a:t>
            </a:r>
          </a:p>
          <a:p>
            <a:pPr lvl="2" indent="-914400"/>
            <a:r>
              <a:rPr lang="en-US" sz="1600" b="1" dirty="0">
                <a:latin typeface="Baskerville Old Face" pitchFamily="18" charset="0"/>
              </a:rPr>
              <a:t>3.3.4)	</a:t>
            </a:r>
            <a:r>
              <a:rPr lang="en-US" b="1" dirty="0">
                <a:latin typeface="Baskerville Old Face" pitchFamily="18" charset="0"/>
              </a:rPr>
              <a:t>The </a:t>
            </a:r>
            <a:r>
              <a:rPr lang="en-US" b="1" dirty="0" err="1">
                <a:latin typeface="Baskerville Old Face" pitchFamily="18" charset="0"/>
              </a:rPr>
              <a:t>sprintf</a:t>
            </a:r>
            <a:r>
              <a:rPr lang="en-US" b="1" dirty="0">
                <a:latin typeface="Baskerville Old Face" pitchFamily="18" charset="0"/>
              </a:rPr>
              <a:t>() Statement</a:t>
            </a:r>
            <a:endParaRPr lang="en-US" sz="1600" b="1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The </a:t>
            </a:r>
            <a:r>
              <a:rPr lang="en-US" dirty="0" err="1">
                <a:latin typeface="Baskerville Old Face" pitchFamily="18" charset="0"/>
              </a:rPr>
              <a:t>sprintf</a:t>
            </a:r>
            <a:r>
              <a:rPr lang="en-US" dirty="0">
                <a:latin typeface="Baskerville Old Face" pitchFamily="18" charset="0"/>
              </a:rPr>
              <a:t>() statement is functionally identical to </a:t>
            </a:r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() except that the output is 	assigned to a string rather than rendered to the browser. The prototype follows:</a:t>
            </a:r>
            <a:endParaRPr lang="en-US" sz="16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		string </a:t>
            </a:r>
            <a:r>
              <a:rPr lang="en-US" b="1" dirty="0" err="1">
                <a:latin typeface="Baskerville Old Face" pitchFamily="18" charset="0"/>
              </a:rPr>
              <a:t>sprintf</a:t>
            </a:r>
            <a:r>
              <a:rPr lang="en-US" b="1" dirty="0">
                <a:latin typeface="Baskerville Old Face" pitchFamily="18" charset="0"/>
              </a:rPr>
              <a:t>(string format [, mixed arguments])</a:t>
            </a:r>
            <a:endParaRPr lang="en-US" sz="16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An example follows:</a:t>
            </a:r>
            <a:endParaRPr lang="en-US" sz="16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	</a:t>
            </a:r>
            <a:r>
              <a:rPr lang="en-US" b="1" dirty="0">
                <a:latin typeface="Baskerville Old Face" pitchFamily="18" charset="0"/>
              </a:rPr>
              <a:t>$cost = </a:t>
            </a:r>
            <a:r>
              <a:rPr lang="en-US" b="1" dirty="0" err="1">
                <a:latin typeface="Baskerville Old Face" pitchFamily="18" charset="0"/>
              </a:rPr>
              <a:t>sprintf</a:t>
            </a:r>
            <a:r>
              <a:rPr lang="en-US" b="1" dirty="0">
                <a:latin typeface="Baskerville Old Face" pitchFamily="18" charset="0"/>
              </a:rPr>
              <a:t>("$%.2f", 43.2); // $cost = $43.20</a:t>
            </a:r>
            <a:endParaRPr lang="en-US" sz="1600" b="1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latin typeface="Baskerville Old Face" pitchFamily="18" charset="0"/>
            </a:endParaRPr>
          </a:p>
          <a:p>
            <a:pPr lvl="0"/>
            <a:endParaRPr lang="en-US" sz="16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UNIT -III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History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General Features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PHP Basics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3.1	Code embedding web pages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3.2	Commenting the Code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3.3	Output Data to Browser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3.4	Data Types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3.5	Identifiers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3.6	Variables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3.7	Constants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3.8	Expressions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3.9	String Interpolation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3.10	Arrays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1" indent="-344488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3.4	PHP’s Supported Data Types</a:t>
            </a:r>
            <a:endParaRPr lang="en-US" dirty="0">
              <a:latin typeface="Baskerville Old Face" pitchFamily="18" charset="0"/>
            </a:endParaRPr>
          </a:p>
          <a:p>
            <a:pPr lvl="2" indent="-569913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3.4.1	Scalar Data Type</a:t>
            </a:r>
          </a:p>
          <a:p>
            <a:pPr lvl="2" indent="-569913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3.4.2	Compound Data Types</a:t>
            </a:r>
          </a:p>
          <a:p>
            <a:pPr lvl="2" indent="-569913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3.4.3	Converting Between Data Types Using Type Casting	</a:t>
            </a:r>
          </a:p>
          <a:p>
            <a:pPr lvl="2" indent="-569913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3.4.4	Type-Related Functions     </a:t>
            </a:r>
          </a:p>
          <a:p>
            <a:pPr lvl="2" indent="-569913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3.4.5	Type Identifier Functions</a:t>
            </a:r>
          </a:p>
          <a:p>
            <a:pPr marL="569913" lvl="2" indent="-569913">
              <a:lnSpc>
                <a:spcPct val="150000"/>
              </a:lnSpc>
            </a:pPr>
            <a:endParaRPr lang="en-US" sz="2000" b="1" dirty="0">
              <a:latin typeface="Baskerville Old Face" pitchFamily="18" charset="0"/>
            </a:endParaRPr>
          </a:p>
          <a:p>
            <a:pPr marL="569913" lvl="2" indent="-569913"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3.4.1	Scalar Data Type</a:t>
            </a:r>
          </a:p>
          <a:p>
            <a:pPr marL="914400" lvl="0" indent="-344488">
              <a:lnSpc>
                <a:spcPct val="150000"/>
              </a:lnSpc>
              <a:buFont typeface="Wingdings" pitchFamily="2" charset="2"/>
              <a:buChar char="§"/>
            </a:pPr>
            <a:r>
              <a:rPr lang="en-US" i="1" dirty="0">
                <a:latin typeface="Baskerville Old Face" pitchFamily="18" charset="0"/>
              </a:rPr>
              <a:t>Scalar </a:t>
            </a:r>
            <a:r>
              <a:rPr lang="en-US" dirty="0">
                <a:latin typeface="Baskerville Old Face" pitchFamily="18" charset="0"/>
              </a:rPr>
              <a:t>data types </a:t>
            </a:r>
            <a:r>
              <a:rPr lang="en-US" b="1" i="1" dirty="0">
                <a:latin typeface="Baskerville Old Face" pitchFamily="18" charset="0"/>
              </a:rPr>
              <a:t>are used to represent a single value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sz="1600" dirty="0">
              <a:latin typeface="Baskerville Old Face" pitchFamily="18" charset="0"/>
            </a:endParaRPr>
          </a:p>
          <a:p>
            <a:pPr marL="914400" lvl="0" indent="-344488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Several data types fall under this category, including</a:t>
            </a:r>
          </a:p>
          <a:p>
            <a:pPr marL="1379538" lvl="0" indent="-465138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latin typeface="Baskerville Old Face" pitchFamily="18" charset="0"/>
              </a:rPr>
              <a:t>	 </a:t>
            </a:r>
            <a:r>
              <a:rPr lang="en-US" b="1" i="1" dirty="0">
                <a:latin typeface="Baskerville Old Face" pitchFamily="18" charset="0"/>
              </a:rPr>
              <a:t>Boolean</a:t>
            </a:r>
          </a:p>
          <a:p>
            <a:pPr marL="1379538" lvl="0" indent="-465138">
              <a:lnSpc>
                <a:spcPct val="150000"/>
              </a:lnSpc>
              <a:buFont typeface="+mj-lt"/>
              <a:buAutoNum type="arabicParenR"/>
            </a:pPr>
            <a:r>
              <a:rPr lang="en-US" b="1" i="1" dirty="0">
                <a:latin typeface="Baskerville Old Face" pitchFamily="18" charset="0"/>
              </a:rPr>
              <a:t>	integer</a:t>
            </a:r>
          </a:p>
          <a:p>
            <a:pPr marL="1379538" lvl="0" indent="-465138">
              <a:lnSpc>
                <a:spcPct val="150000"/>
              </a:lnSpc>
              <a:buFont typeface="+mj-lt"/>
              <a:buAutoNum type="arabicParenR"/>
            </a:pPr>
            <a:r>
              <a:rPr lang="en-US" b="1" i="1" dirty="0">
                <a:latin typeface="Baskerville Old Face" pitchFamily="18" charset="0"/>
              </a:rPr>
              <a:t>	float and </a:t>
            </a:r>
          </a:p>
          <a:p>
            <a:pPr marL="1379538" lvl="0" indent="-465138">
              <a:lnSpc>
                <a:spcPct val="150000"/>
              </a:lnSpc>
              <a:buFont typeface="+mj-lt"/>
              <a:buAutoNum type="arabicParenR"/>
            </a:pPr>
            <a:r>
              <a:rPr lang="en-US" b="1" i="1" dirty="0">
                <a:latin typeface="Baskerville Old Face" pitchFamily="18" charset="0"/>
              </a:rPr>
              <a:t>	string</a:t>
            </a:r>
            <a:r>
              <a:rPr lang="en-US" sz="1100" dirty="0"/>
              <a:t>.</a:t>
            </a:r>
          </a:p>
          <a:p>
            <a:pPr lvl="0">
              <a:lnSpc>
                <a:spcPct val="150000"/>
              </a:lnSpc>
            </a:pPr>
            <a:endParaRPr lang="en-US" sz="1600" dirty="0"/>
          </a:p>
          <a:p>
            <a:pPr marL="914400" lvl="0" indent="-344488">
              <a:lnSpc>
                <a:spcPct val="150000"/>
              </a:lnSpc>
            </a:pPr>
            <a:endParaRPr lang="en-US" sz="1600" dirty="0"/>
          </a:p>
          <a:p>
            <a:pPr marL="569913" lvl="2" indent="-569913"/>
            <a:endParaRPr lang="en-US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  <a:p>
            <a:pPr lvl="0"/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28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latin typeface="Baskerville Old Face" pitchFamily="18" charset="0"/>
              </a:rPr>
              <a:t>Boolean: </a:t>
            </a:r>
            <a:endParaRPr lang="en-US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A Boolean represents two possible states: TRUE or FALSE. 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latin typeface="Baskerville Old Face" pitchFamily="18" charset="0"/>
              </a:rPr>
              <a:t>Integer:</a:t>
            </a:r>
            <a:endParaRPr lang="en-US" dirty="0">
              <a:latin typeface="Baskerville Old Fac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An </a:t>
            </a:r>
            <a:r>
              <a:rPr lang="en-US" i="1" dirty="0">
                <a:latin typeface="Baskerville Old Face" pitchFamily="18" charset="0"/>
              </a:rPr>
              <a:t>integer </a:t>
            </a:r>
            <a:r>
              <a:rPr lang="en-US" dirty="0">
                <a:latin typeface="Baskerville Old Face" pitchFamily="18" charset="0"/>
              </a:rPr>
              <a:t>is representative of any whole number or, in other words, a number that does not contain fractional parts.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supports integer values represented in base 10 (decimal), base 8 (octal), and base 16 (hexadecimal) numbering systems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42 		// decimal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-678900 	// decimal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0755		 // octal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0xC4E	 // hexadecimal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latin typeface="Baskerville Old Face" pitchFamily="18" charset="0"/>
              </a:rPr>
              <a:t>Float:</a:t>
            </a:r>
            <a:r>
              <a:rPr lang="en-US" dirty="0">
                <a:latin typeface="Baskerville Old Face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Floating-point numbers, also referred to as </a:t>
            </a:r>
            <a:r>
              <a:rPr lang="en-US" i="1" dirty="0">
                <a:latin typeface="Baskerville Old Face" pitchFamily="18" charset="0"/>
              </a:rPr>
              <a:t>floats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i="1" dirty="0">
                <a:latin typeface="Baskerville Old Face" pitchFamily="18" charset="0"/>
              </a:rPr>
              <a:t>doubles</a:t>
            </a:r>
            <a:r>
              <a:rPr lang="en-US" dirty="0">
                <a:latin typeface="Baskerville Old Face" pitchFamily="18" charset="0"/>
              </a:rPr>
              <a:t>, or </a:t>
            </a:r>
            <a:r>
              <a:rPr lang="en-US" i="1" dirty="0">
                <a:latin typeface="Baskerville Old Face" pitchFamily="18" charset="0"/>
              </a:rPr>
              <a:t>real numbers</a:t>
            </a:r>
            <a:r>
              <a:rPr lang="en-US" dirty="0">
                <a:latin typeface="Baskerville Old Face" pitchFamily="18" charset="0"/>
              </a:rPr>
              <a:t>, allow you to specify numbers that contain fractional parts.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Floats are used to represent monetary values, weights, distances etc ..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PHP’s floats can be specified in a variety of ways, several of which are demonstrated here: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4.5678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4.0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8.7e4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1.23E+11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Baskerville Old Face" pitchFamily="18" charset="0"/>
              </a:rPr>
              <a:t>String:</a:t>
            </a:r>
            <a:r>
              <a:rPr lang="en-US" sz="2000" dirty="0">
                <a:latin typeface="Baskerville Old Face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Simply put, a string is a sequence of characters treated as a contiguous group. </a:t>
            </a:r>
          </a:p>
          <a:p>
            <a:pPr lvl="1">
              <a:lnSpc>
                <a:spcPct val="150000"/>
              </a:lnSpc>
            </a:pPr>
            <a:r>
              <a:rPr lang="en-US" sz="2000" i="1" dirty="0">
                <a:latin typeface="Baskerville Old Face" pitchFamily="18" charset="0"/>
              </a:rPr>
              <a:t>Strings </a:t>
            </a:r>
            <a:r>
              <a:rPr lang="en-US" sz="2000" dirty="0">
                <a:latin typeface="Baskerville Old Face" pitchFamily="18" charset="0"/>
              </a:rPr>
              <a:t>are delimited by single or double quotes.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The following are all examples of valid strings: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"PHP is a great language"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"Whoop-de-do"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'*9subway\n'</a:t>
            </a:r>
          </a:p>
          <a:p>
            <a:pPr lvl="3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"123$%^789”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>
              <a:lnSpc>
                <a:spcPct val="150000"/>
              </a:lnSpc>
            </a:pPr>
            <a:r>
              <a:rPr lang="en-US" sz="1600" b="1" dirty="0">
                <a:latin typeface="Baskerville Old Face" pitchFamily="18" charset="0"/>
              </a:rPr>
              <a:t>3.4.2	Compound Data Types</a:t>
            </a:r>
            <a:endParaRPr lang="en-US" sz="1600" dirty="0">
              <a:latin typeface="Baskerville Old Face" pitchFamily="18" charset="0"/>
            </a:endParaRPr>
          </a:p>
          <a:p>
            <a:pPr marL="1035050" lvl="0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i="1" dirty="0">
                <a:latin typeface="Baskerville Old Face" pitchFamily="18" charset="0"/>
              </a:rPr>
              <a:t>Compound data types </a:t>
            </a:r>
            <a:r>
              <a:rPr lang="en-US" sz="1600" dirty="0">
                <a:latin typeface="Baskerville Old Face" pitchFamily="18" charset="0"/>
              </a:rPr>
              <a:t>allow for multiple items of the same type to be aggregated under a single representative entity. </a:t>
            </a:r>
          </a:p>
          <a:p>
            <a:pPr marL="1035050" lvl="0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Baskerville Old Face" pitchFamily="18" charset="0"/>
              </a:rPr>
              <a:t>The </a:t>
            </a:r>
            <a:r>
              <a:rPr lang="en-US" sz="1600" b="1" i="1" dirty="0">
                <a:latin typeface="Baskerville Old Face" pitchFamily="18" charset="0"/>
              </a:rPr>
              <a:t>array and the object</a:t>
            </a:r>
            <a:r>
              <a:rPr lang="en-US" sz="1600" i="1" dirty="0">
                <a:latin typeface="Baskerville Old Face" pitchFamily="18" charset="0"/>
              </a:rPr>
              <a:t> </a:t>
            </a:r>
            <a:r>
              <a:rPr lang="en-US" sz="1600" dirty="0">
                <a:latin typeface="Baskerville Old Face" pitchFamily="18" charset="0"/>
              </a:rPr>
              <a:t>fall into this category.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Baskerville Old Face" pitchFamily="18" charset="0"/>
              </a:rPr>
              <a:t>Array: </a:t>
            </a:r>
            <a:endParaRPr lang="en-US" sz="1600" dirty="0">
              <a:latin typeface="Baskerville Old Face" pitchFamily="18" charset="0"/>
            </a:endParaRPr>
          </a:p>
          <a:p>
            <a:pPr marL="1035050" lvl="1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Baskerville Old Face" pitchFamily="18" charset="0"/>
              </a:rPr>
              <a:t>An Array is a variable which holds collection of homogeneous values.</a:t>
            </a:r>
          </a:p>
          <a:p>
            <a:pPr marL="1035050" lvl="1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Baskerville Old Face" pitchFamily="18" charset="0"/>
              </a:rPr>
              <a:t>In the following example $cars is an array. </a:t>
            </a:r>
          </a:p>
          <a:p>
            <a:pPr marL="1035050" lvl="1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Baskerville Old Face" pitchFamily="18" charset="0"/>
              </a:rPr>
              <a:t>The PHP </a:t>
            </a:r>
            <a:r>
              <a:rPr lang="en-US" sz="1600" dirty="0" err="1">
                <a:latin typeface="Baskerville Old Face" pitchFamily="18" charset="0"/>
              </a:rPr>
              <a:t>var_dump</a:t>
            </a:r>
            <a:r>
              <a:rPr lang="en-US" sz="1600" dirty="0">
                <a:latin typeface="Baskerville Old Face" pitchFamily="18" charset="0"/>
              </a:rPr>
              <a:t>() function returns the data type and value: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Baskerville Old Face" pitchFamily="18" charset="0"/>
              </a:rPr>
              <a:t>Example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sz="1600" dirty="0">
                <a:latin typeface="Baskerville Old Face" pitchFamily="18" charset="0"/>
              </a:rPr>
              <a:t>		&lt;?</a:t>
            </a:r>
            <a:r>
              <a:rPr lang="en-US" sz="1600" dirty="0" err="1">
                <a:latin typeface="Baskerville Old Face" pitchFamily="18" charset="0"/>
              </a:rPr>
              <a:t>php</a:t>
            </a:r>
            <a:r>
              <a:rPr lang="en-US" sz="1600" dirty="0">
                <a:latin typeface="Baskerville Old Face" pitchFamily="18" charset="0"/>
              </a:rPr>
              <a:t> </a:t>
            </a:r>
          </a:p>
          <a:p>
            <a:r>
              <a:rPr lang="en-US" sz="1600" dirty="0">
                <a:latin typeface="Baskerville Old Face" pitchFamily="18" charset="0"/>
              </a:rPr>
              <a:t>			$cars = array("</a:t>
            </a:r>
            <a:r>
              <a:rPr lang="en-US" sz="1600" dirty="0" err="1">
                <a:latin typeface="Baskerville Old Face" pitchFamily="18" charset="0"/>
              </a:rPr>
              <a:t>Volvo","BMW","Toyota</a:t>
            </a:r>
            <a:r>
              <a:rPr lang="en-US" sz="1600" dirty="0">
                <a:latin typeface="Baskerville Old Face" pitchFamily="18" charset="0"/>
              </a:rPr>
              <a:t>");</a:t>
            </a:r>
          </a:p>
          <a:p>
            <a:r>
              <a:rPr lang="en-US" sz="1600" dirty="0">
                <a:latin typeface="Baskerville Old Face" pitchFamily="18" charset="0"/>
              </a:rPr>
              <a:t>			</a:t>
            </a:r>
            <a:r>
              <a:rPr lang="en-US" sz="1600" dirty="0" err="1">
                <a:latin typeface="Baskerville Old Face" pitchFamily="18" charset="0"/>
              </a:rPr>
              <a:t>var_dump</a:t>
            </a:r>
            <a:r>
              <a:rPr lang="en-US" sz="1600" dirty="0">
                <a:latin typeface="Baskerville Old Face" pitchFamily="18" charset="0"/>
              </a:rPr>
              <a:t>($cars);</a:t>
            </a:r>
          </a:p>
          <a:p>
            <a:r>
              <a:rPr lang="en-US" sz="1600" dirty="0">
                <a:latin typeface="Baskerville Old Face" pitchFamily="18" charset="0"/>
              </a:rPr>
              <a:t>			echo("&lt;</a:t>
            </a:r>
            <a:r>
              <a:rPr lang="en-US" sz="1600" dirty="0" err="1">
                <a:latin typeface="Baskerville Old Face" pitchFamily="18" charset="0"/>
              </a:rPr>
              <a:t>br</a:t>
            </a:r>
            <a:r>
              <a:rPr lang="en-US" sz="1600" dirty="0">
                <a:latin typeface="Baskerville Old Face" pitchFamily="18" charset="0"/>
              </a:rPr>
              <a:t>&gt;");</a:t>
            </a:r>
          </a:p>
          <a:p>
            <a:r>
              <a:rPr lang="en-US" sz="1600" dirty="0">
                <a:latin typeface="Baskerville Old Face" pitchFamily="18" charset="0"/>
              </a:rPr>
              <a:t>			$</a:t>
            </a:r>
            <a:r>
              <a:rPr lang="en-US" sz="1600" dirty="0" err="1">
                <a:latin typeface="Baskerville Old Face" pitchFamily="18" charset="0"/>
              </a:rPr>
              <a:t>str</a:t>
            </a:r>
            <a:r>
              <a:rPr lang="en-US" sz="1600" dirty="0">
                <a:latin typeface="Baskerville Old Face" pitchFamily="18" charset="0"/>
              </a:rPr>
              <a:t> = "hello";</a:t>
            </a:r>
          </a:p>
          <a:p>
            <a:r>
              <a:rPr lang="en-US" sz="1600" dirty="0">
                <a:latin typeface="Baskerville Old Face" pitchFamily="18" charset="0"/>
              </a:rPr>
              <a:t>			</a:t>
            </a:r>
            <a:r>
              <a:rPr lang="en-US" sz="1600" dirty="0" err="1">
                <a:latin typeface="Baskerville Old Face" pitchFamily="18" charset="0"/>
              </a:rPr>
              <a:t>var_dump</a:t>
            </a:r>
            <a:r>
              <a:rPr lang="en-US" sz="1600" dirty="0">
                <a:latin typeface="Baskerville Old Face" pitchFamily="18" charset="0"/>
              </a:rPr>
              <a:t>($</a:t>
            </a:r>
            <a:r>
              <a:rPr lang="en-US" sz="1600" dirty="0" err="1">
                <a:latin typeface="Baskerville Old Face" pitchFamily="18" charset="0"/>
              </a:rPr>
              <a:t>str</a:t>
            </a:r>
            <a:r>
              <a:rPr lang="en-US" sz="1600" dirty="0">
                <a:latin typeface="Baskerville Old Face" pitchFamily="18" charset="0"/>
              </a:rPr>
              <a:t>);</a:t>
            </a:r>
          </a:p>
          <a:p>
            <a:r>
              <a:rPr lang="en-US" sz="1600" dirty="0">
                <a:latin typeface="Baskerville Old Face" pitchFamily="18" charset="0"/>
              </a:rPr>
              <a:t>		?&gt; </a:t>
            </a:r>
          </a:p>
          <a:p>
            <a:endParaRPr lang="en-US" sz="1600" dirty="0">
              <a:latin typeface="Baskerville Old Face" pitchFamily="18" charset="0"/>
            </a:endParaRPr>
          </a:p>
          <a:p>
            <a:r>
              <a:rPr lang="en-US" sz="1600" dirty="0">
                <a:latin typeface="Baskerville Old Face" pitchFamily="18" charset="0"/>
              </a:rPr>
              <a:t> </a:t>
            </a:r>
            <a:r>
              <a:rPr lang="en-US" sz="1600" b="1" dirty="0">
                <a:latin typeface="Baskerville Old Face" pitchFamily="18" charset="0"/>
              </a:rPr>
              <a:t>Output: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sz="1600" dirty="0">
                <a:latin typeface="Baskerville Old Face" pitchFamily="18" charset="0"/>
              </a:rPr>
              <a:t>array(3) { [0]=&gt; string(5) "Volvo" [1]=&gt; string(3) "BMW" [2]=&gt; string(6) "Toyota" } </a:t>
            </a:r>
            <a:br>
              <a:rPr lang="en-US" sz="1600" dirty="0">
                <a:latin typeface="Baskerville Old Face" pitchFamily="18" charset="0"/>
              </a:rPr>
            </a:br>
            <a:r>
              <a:rPr lang="en-US" sz="1600" dirty="0">
                <a:latin typeface="Baskerville Old Face" pitchFamily="18" charset="0"/>
              </a:rPr>
              <a:t>string(5) "hello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3.4.3	Converting Between Data Types Using Type Casting</a:t>
            </a:r>
            <a:endParaRPr lang="en-US" dirty="0">
              <a:latin typeface="Baskerville Old Face" pitchFamily="18" charset="0"/>
            </a:endParaRPr>
          </a:p>
          <a:p>
            <a:pPr marL="1035050" lvl="1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Converting values from one </a:t>
            </a:r>
            <a:r>
              <a:rPr lang="en-US" dirty="0" err="1">
                <a:latin typeface="Baskerville Old Face" pitchFamily="18" charset="0"/>
              </a:rPr>
              <a:t>datatype</a:t>
            </a:r>
            <a:r>
              <a:rPr lang="en-US" dirty="0">
                <a:latin typeface="Baskerville Old Face" pitchFamily="18" charset="0"/>
              </a:rPr>
              <a:t> to another is known as </a:t>
            </a:r>
            <a:r>
              <a:rPr lang="en-US" i="1" dirty="0">
                <a:latin typeface="Baskerville Old Face" pitchFamily="18" charset="0"/>
              </a:rPr>
              <a:t>type casting</a:t>
            </a:r>
            <a:r>
              <a:rPr lang="en-US" dirty="0">
                <a:latin typeface="Baskerville Old Face" pitchFamily="18" charset="0"/>
              </a:rPr>
              <a:t>. </a:t>
            </a:r>
          </a:p>
          <a:p>
            <a:pPr marL="1035050" lvl="1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This is accomplished by placing the intended type in front of the variable to be cast. </a:t>
            </a:r>
          </a:p>
          <a:p>
            <a:pPr marL="1035050" lvl="1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 type can be cast by inserting one of the operators shown in below Table  in front of the variable.</a:t>
            </a:r>
          </a:p>
          <a:p>
            <a:pPr lvl="0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Baskerville Old Face" pitchFamily="18" charset="0"/>
              </a:rPr>
              <a:t> </a:t>
            </a:r>
            <a:endParaRPr lang="en-US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  <a:p>
            <a:pPr marL="0"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 Example: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Suppose to cast an integer as a double: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$score = (double) 13; // $score = 13.0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Type casting a double to an integer will result in the integer value being rounded down, regardless of the decimal value. 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$score = (</a:t>
            </a:r>
            <a:r>
              <a:rPr lang="en-US" dirty="0" err="1">
                <a:latin typeface="Baskerville Old Face" pitchFamily="18" charset="0"/>
              </a:rPr>
              <a:t>int</a:t>
            </a:r>
            <a:r>
              <a:rPr lang="en-US" dirty="0">
                <a:latin typeface="Baskerville Old Face" pitchFamily="18" charset="0"/>
              </a:rPr>
              <a:t>) 14.8; // $score = 14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90800" y="3276600"/>
          <a:ext cx="3671570" cy="1261872"/>
        </p:xfrm>
        <a:graphic>
          <a:graphicData uri="http://schemas.openxmlformats.org/drawingml/2006/table">
            <a:tbl>
              <a:tblPr/>
              <a:tblGrid>
                <a:gridCol w="183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8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(array)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Array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(bool) or (boolean)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Boolean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(int) or (integer)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Integer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(object)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Object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(real) or (double) or (float)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Float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(string)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String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7693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/>
            <a:r>
              <a:rPr lang="en-US" sz="1600" b="1" dirty="0">
                <a:latin typeface="Baskerville Old Face" pitchFamily="18" charset="0"/>
              </a:rPr>
              <a:t>3.4.4	Type-Related Functions</a:t>
            </a:r>
            <a:endParaRPr lang="en-US" sz="1600" dirty="0">
              <a:latin typeface="Baskerville Old Face" pitchFamily="18" charset="0"/>
            </a:endParaRPr>
          </a:p>
          <a:p>
            <a:pPr marL="974725" lvl="0" indent="-4048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Baskerville Old Face" pitchFamily="18" charset="0"/>
              </a:rPr>
              <a:t>A few functions are available for both verifying and converting data types.</a:t>
            </a:r>
          </a:p>
          <a:p>
            <a:pPr lvl="0">
              <a:lnSpc>
                <a:spcPct val="150000"/>
              </a:lnSpc>
            </a:pPr>
            <a:r>
              <a:rPr lang="en-US" sz="1600" b="1" dirty="0">
                <a:latin typeface="Baskerville Old Face" pitchFamily="18" charset="0"/>
              </a:rPr>
              <a:t>3.4.4.1	Retrieving Types</a:t>
            </a:r>
            <a:endParaRPr lang="en-US" sz="1600" dirty="0">
              <a:latin typeface="Baskerville Old Face" pitchFamily="18" charset="0"/>
            </a:endParaRPr>
          </a:p>
          <a:p>
            <a:pPr marL="981075" lvl="1" indent="-41116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i="1" dirty="0">
                <a:latin typeface="Baskerville Old Face" pitchFamily="18" charset="0"/>
              </a:rPr>
              <a:t>The </a:t>
            </a:r>
            <a:r>
              <a:rPr lang="en-US" sz="1600" b="1" i="1" dirty="0" err="1">
                <a:latin typeface="Baskerville Old Face" pitchFamily="18" charset="0"/>
              </a:rPr>
              <a:t>gettype</a:t>
            </a:r>
            <a:r>
              <a:rPr lang="en-US" sz="1600" b="1" i="1" dirty="0">
                <a:latin typeface="Baskerville Old Face" pitchFamily="18" charset="0"/>
              </a:rPr>
              <a:t>() function returns the type of the provided variable. </a:t>
            </a:r>
          </a:p>
          <a:p>
            <a:pPr marL="981075" lvl="1" indent="-41116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Baskerville Old Face" pitchFamily="18" charset="0"/>
              </a:rPr>
              <a:t>In total, eight possible return values are available: array, </a:t>
            </a:r>
            <a:r>
              <a:rPr lang="en-US" sz="1600" dirty="0" err="1">
                <a:latin typeface="Baskerville Old Face" pitchFamily="18" charset="0"/>
              </a:rPr>
              <a:t>boolean</a:t>
            </a:r>
            <a:r>
              <a:rPr lang="en-US" sz="1600" dirty="0">
                <a:latin typeface="Baskerville Old Face" pitchFamily="18" charset="0"/>
              </a:rPr>
              <a:t>, double, integer, object, resource, string, and unknown type. </a:t>
            </a:r>
          </a:p>
          <a:p>
            <a:pPr marL="981075" lvl="1" indent="-41116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Baskerville Old Face" pitchFamily="18" charset="0"/>
              </a:rPr>
              <a:t>Its prototype follows: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Baskerville Old Face" pitchFamily="18" charset="0"/>
              </a:rPr>
              <a:t> 	string </a:t>
            </a:r>
            <a:r>
              <a:rPr lang="en-US" sz="1600" b="1" dirty="0" err="1">
                <a:latin typeface="Baskerville Old Face" pitchFamily="18" charset="0"/>
              </a:rPr>
              <a:t>gettype</a:t>
            </a:r>
            <a:r>
              <a:rPr lang="en-US" sz="1600" b="1" dirty="0">
                <a:latin typeface="Baskerville Old Face" pitchFamily="18" charset="0"/>
              </a:rPr>
              <a:t>(mixed </a:t>
            </a:r>
            <a:r>
              <a:rPr lang="en-US" sz="1600" b="1" dirty="0" err="1">
                <a:latin typeface="Baskerville Old Face" pitchFamily="18" charset="0"/>
              </a:rPr>
              <a:t>var</a:t>
            </a:r>
            <a:r>
              <a:rPr lang="en-US" sz="1600" b="1" dirty="0">
                <a:latin typeface="Baskerville Old Face" pitchFamily="18" charset="0"/>
              </a:rPr>
              <a:t>)</a:t>
            </a:r>
            <a:endParaRPr lang="en-US" sz="1600" dirty="0">
              <a:latin typeface="Baskerville Old Face" pitchFamily="18" charset="0"/>
            </a:endParaRPr>
          </a:p>
          <a:p>
            <a:endParaRPr lang="en-US" sz="1600" b="1" dirty="0">
              <a:latin typeface="Baskerville Old Face" pitchFamily="18" charset="0"/>
            </a:endParaRPr>
          </a:p>
          <a:p>
            <a:r>
              <a:rPr lang="en-US" sz="1600" b="1" dirty="0">
                <a:latin typeface="Baskerville Old Face" pitchFamily="18" charset="0"/>
              </a:rPr>
              <a:t>Example:</a:t>
            </a:r>
          </a:p>
          <a:p>
            <a:r>
              <a:rPr lang="en-US" sz="1600" dirty="0">
                <a:latin typeface="Baskerville Old Face" pitchFamily="18" charset="0"/>
              </a:rPr>
              <a:t>		&lt;?</a:t>
            </a:r>
            <a:r>
              <a:rPr lang="en-US" sz="1600" dirty="0" err="1">
                <a:latin typeface="Baskerville Old Face" pitchFamily="18" charset="0"/>
              </a:rPr>
              <a:t>php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sz="1600" dirty="0">
                <a:latin typeface="Baskerville Old Face" pitchFamily="18" charset="0"/>
              </a:rPr>
              <a:t>			$</a:t>
            </a:r>
            <a:r>
              <a:rPr lang="en-US" sz="1600" dirty="0" err="1">
                <a:latin typeface="Baskerville Old Face" pitchFamily="18" charset="0"/>
              </a:rPr>
              <a:t>str</a:t>
            </a:r>
            <a:r>
              <a:rPr lang="en-US" sz="1600" dirty="0">
                <a:latin typeface="Baskerville Old Face" pitchFamily="18" charset="0"/>
              </a:rPr>
              <a:t>="hello";</a:t>
            </a:r>
          </a:p>
          <a:p>
            <a:r>
              <a:rPr lang="en-US" sz="1600" dirty="0">
                <a:latin typeface="Baskerville Old Face" pitchFamily="18" charset="0"/>
              </a:rPr>
              <a:t>			$n=10;</a:t>
            </a:r>
          </a:p>
          <a:p>
            <a:r>
              <a:rPr lang="en-US" sz="1600" dirty="0">
                <a:latin typeface="Baskerville Old Face" pitchFamily="18" charset="0"/>
              </a:rPr>
              <a:t>			echo "type of </a:t>
            </a:r>
            <a:r>
              <a:rPr lang="en-US" sz="1600" dirty="0" err="1">
                <a:latin typeface="Baskerville Old Face" pitchFamily="18" charset="0"/>
              </a:rPr>
              <a:t>str</a:t>
            </a:r>
            <a:r>
              <a:rPr lang="en-US" sz="1600" dirty="0">
                <a:latin typeface="Baskerville Old Face" pitchFamily="18" charset="0"/>
              </a:rPr>
              <a:t> is ",</a:t>
            </a:r>
            <a:r>
              <a:rPr lang="en-US" sz="1600" dirty="0" err="1">
                <a:latin typeface="Baskerville Old Face" pitchFamily="18" charset="0"/>
              </a:rPr>
              <a:t>gettype</a:t>
            </a:r>
            <a:r>
              <a:rPr lang="en-US" sz="1600" dirty="0">
                <a:latin typeface="Baskerville Old Face" pitchFamily="18" charset="0"/>
              </a:rPr>
              <a:t>($</a:t>
            </a:r>
            <a:r>
              <a:rPr lang="en-US" sz="1600" dirty="0" err="1">
                <a:latin typeface="Baskerville Old Face" pitchFamily="18" charset="0"/>
              </a:rPr>
              <a:t>str</a:t>
            </a:r>
            <a:r>
              <a:rPr lang="en-US" sz="1600" dirty="0">
                <a:latin typeface="Baskerville Old Face" pitchFamily="18" charset="0"/>
              </a:rPr>
              <a:t>);</a:t>
            </a:r>
          </a:p>
          <a:p>
            <a:r>
              <a:rPr lang="en-US" sz="1600" dirty="0">
                <a:latin typeface="Baskerville Old Face" pitchFamily="18" charset="0"/>
              </a:rPr>
              <a:t>			echo"&lt;/</a:t>
            </a:r>
            <a:r>
              <a:rPr lang="en-US" sz="1600" dirty="0" err="1">
                <a:latin typeface="Baskerville Old Face" pitchFamily="18" charset="0"/>
              </a:rPr>
              <a:t>br</a:t>
            </a:r>
            <a:r>
              <a:rPr lang="en-US" sz="1600" dirty="0">
                <a:latin typeface="Baskerville Old Face" pitchFamily="18" charset="0"/>
              </a:rPr>
              <a:t>&gt;";</a:t>
            </a:r>
          </a:p>
          <a:p>
            <a:r>
              <a:rPr lang="en-US" sz="1600" dirty="0">
                <a:latin typeface="Baskerville Old Face" pitchFamily="18" charset="0"/>
              </a:rPr>
              <a:t>			echo "type of n is ",</a:t>
            </a:r>
            <a:r>
              <a:rPr lang="en-US" sz="1600" dirty="0" err="1">
                <a:latin typeface="Baskerville Old Face" pitchFamily="18" charset="0"/>
              </a:rPr>
              <a:t>gettype</a:t>
            </a:r>
            <a:r>
              <a:rPr lang="en-US" sz="1600" dirty="0">
                <a:latin typeface="Baskerville Old Face" pitchFamily="18" charset="0"/>
              </a:rPr>
              <a:t>($n);</a:t>
            </a:r>
          </a:p>
          <a:p>
            <a:r>
              <a:rPr lang="en-US" sz="1600" dirty="0">
                <a:latin typeface="Baskerville Old Face" pitchFamily="18" charset="0"/>
              </a:rPr>
              <a:t>	</a:t>
            </a:r>
          </a:p>
          <a:p>
            <a:r>
              <a:rPr lang="en-US" sz="1600" dirty="0">
                <a:latin typeface="Baskerville Old Face" pitchFamily="18" charset="0"/>
              </a:rPr>
              <a:t>		?&gt;</a:t>
            </a:r>
          </a:p>
          <a:p>
            <a:r>
              <a:rPr lang="en-US" sz="1600" b="1" u="sng" dirty="0">
                <a:latin typeface="Baskerville Old Face" pitchFamily="18" charset="0"/>
              </a:rPr>
              <a:t>Output: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sz="1600" dirty="0">
                <a:latin typeface="Baskerville Old Face" pitchFamily="18" charset="0"/>
              </a:rPr>
              <a:t>type of </a:t>
            </a:r>
            <a:r>
              <a:rPr lang="en-US" sz="1600" dirty="0" err="1">
                <a:latin typeface="Baskerville Old Face" pitchFamily="18" charset="0"/>
              </a:rPr>
              <a:t>str</a:t>
            </a:r>
            <a:r>
              <a:rPr lang="en-US" sz="1600" dirty="0">
                <a:latin typeface="Baskerville Old Face" pitchFamily="18" charset="0"/>
              </a:rPr>
              <a:t> is string</a:t>
            </a:r>
            <a:br>
              <a:rPr lang="en-US" sz="1600" dirty="0">
                <a:latin typeface="Baskerville Old Face" pitchFamily="18" charset="0"/>
              </a:rPr>
            </a:br>
            <a:r>
              <a:rPr lang="en-US" sz="1600" dirty="0">
                <a:latin typeface="Baskerville Old Face" pitchFamily="18" charset="0"/>
              </a:rPr>
              <a:t>type of n is integer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7693"/>
            <a:ext cx="8686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dirty="0">
                <a:latin typeface="Baskerville Old Face" pitchFamily="18" charset="0"/>
              </a:rPr>
              <a:t>3.4.4.2	Converting Types</a:t>
            </a:r>
            <a:endParaRPr lang="en-US" sz="1600" dirty="0">
              <a:latin typeface="Baskerville Old Face" pitchFamily="18" charset="0"/>
            </a:endParaRPr>
          </a:p>
          <a:p>
            <a:pPr marL="1258888" lvl="1" indent="-34448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Baskerville Old Face" pitchFamily="18" charset="0"/>
              </a:rPr>
              <a:t>The </a:t>
            </a:r>
            <a:r>
              <a:rPr lang="en-US" sz="1600" dirty="0" err="1">
                <a:latin typeface="Baskerville Old Face" pitchFamily="18" charset="0"/>
              </a:rPr>
              <a:t>settype</a:t>
            </a:r>
            <a:r>
              <a:rPr lang="en-US" sz="1600" dirty="0">
                <a:latin typeface="Baskerville Old Face" pitchFamily="18" charset="0"/>
              </a:rPr>
              <a:t>() function converts a variable to the type specified by type. </a:t>
            </a:r>
          </a:p>
          <a:p>
            <a:pPr marL="1258888" lvl="1" indent="-34448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Baskerville Old Face" pitchFamily="18" charset="0"/>
              </a:rPr>
              <a:t>If the conversion is successful, TRUE is returned; otherwise, FALSE is returned.</a:t>
            </a:r>
          </a:p>
          <a:p>
            <a:pPr marL="1258888" lvl="1" indent="-34448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Baskerville Old Face" pitchFamily="18" charset="0"/>
              </a:rPr>
              <a:t>Its prototype follows: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Baskerville Old Face" pitchFamily="18" charset="0"/>
              </a:rPr>
              <a:t>		</a:t>
            </a:r>
            <a:r>
              <a:rPr lang="en-US" sz="1600" b="1" dirty="0" err="1">
                <a:latin typeface="Baskerville Old Face" pitchFamily="18" charset="0"/>
              </a:rPr>
              <a:t>boolean</a:t>
            </a:r>
            <a:r>
              <a:rPr lang="en-US" sz="1600" b="1" dirty="0">
                <a:latin typeface="Baskerville Old Face" pitchFamily="18" charset="0"/>
              </a:rPr>
              <a:t> </a:t>
            </a:r>
            <a:r>
              <a:rPr lang="en-US" sz="1600" b="1" dirty="0" err="1">
                <a:latin typeface="Baskerville Old Face" pitchFamily="18" charset="0"/>
              </a:rPr>
              <a:t>settype</a:t>
            </a:r>
            <a:r>
              <a:rPr lang="en-US" sz="1600" b="1" dirty="0">
                <a:latin typeface="Baskerville Old Face" pitchFamily="18" charset="0"/>
              </a:rPr>
              <a:t>(mixed </a:t>
            </a:r>
            <a:r>
              <a:rPr lang="en-US" sz="1600" b="1" dirty="0" err="1">
                <a:latin typeface="Baskerville Old Face" pitchFamily="18" charset="0"/>
              </a:rPr>
              <a:t>var</a:t>
            </a:r>
            <a:r>
              <a:rPr lang="en-US" sz="1600" b="1" dirty="0">
                <a:latin typeface="Baskerville Old Face" pitchFamily="18" charset="0"/>
              </a:rPr>
              <a:t>, string type)	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sz="1600" b="1" dirty="0">
                <a:latin typeface="Baskerville Old Face" pitchFamily="18" charset="0"/>
              </a:rPr>
              <a:t>Example:</a:t>
            </a:r>
          </a:p>
          <a:p>
            <a:r>
              <a:rPr lang="en-US" sz="1600" dirty="0">
                <a:latin typeface="Baskerville Old Face" pitchFamily="18" charset="0"/>
              </a:rPr>
              <a:t>	&lt;html&gt;</a:t>
            </a:r>
          </a:p>
          <a:p>
            <a:r>
              <a:rPr lang="en-US" sz="1600" dirty="0">
                <a:latin typeface="Baskerville Old Face" pitchFamily="18" charset="0"/>
              </a:rPr>
              <a:t>	&lt;body&gt;</a:t>
            </a:r>
          </a:p>
          <a:p>
            <a:r>
              <a:rPr lang="en-US" sz="1600" dirty="0">
                <a:latin typeface="Baskerville Old Face" pitchFamily="18" charset="0"/>
              </a:rPr>
              <a:t>		&lt;?</a:t>
            </a:r>
            <a:r>
              <a:rPr lang="en-US" sz="1600" dirty="0" err="1">
                <a:latin typeface="Baskerville Old Face" pitchFamily="18" charset="0"/>
              </a:rPr>
              <a:t>php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sz="1600" dirty="0">
                <a:latin typeface="Baskerville Old Face" pitchFamily="18" charset="0"/>
              </a:rPr>
              <a:t>			$</a:t>
            </a:r>
            <a:r>
              <a:rPr lang="en-US" sz="1600" dirty="0" err="1">
                <a:latin typeface="Baskerville Old Face" pitchFamily="18" charset="0"/>
              </a:rPr>
              <a:t>str</a:t>
            </a:r>
            <a:r>
              <a:rPr lang="en-US" sz="1600" dirty="0">
                <a:latin typeface="Baskerville Old Face" pitchFamily="18" charset="0"/>
              </a:rPr>
              <a:t>="hello";</a:t>
            </a:r>
          </a:p>
          <a:p>
            <a:r>
              <a:rPr lang="en-US" sz="1600" dirty="0">
                <a:latin typeface="Baskerville Old Face" pitchFamily="18" charset="0"/>
              </a:rPr>
              <a:t>			$n=10;</a:t>
            </a:r>
          </a:p>
          <a:p>
            <a:r>
              <a:rPr lang="en-US" sz="1600" dirty="0">
                <a:latin typeface="Baskerville Old Face" pitchFamily="18" charset="0"/>
              </a:rPr>
              <a:t>			echo "type of </a:t>
            </a:r>
            <a:r>
              <a:rPr lang="en-US" sz="1600" dirty="0" err="1">
                <a:latin typeface="Baskerville Old Face" pitchFamily="18" charset="0"/>
              </a:rPr>
              <a:t>str</a:t>
            </a:r>
            <a:r>
              <a:rPr lang="en-US" sz="1600" dirty="0">
                <a:latin typeface="Baskerville Old Face" pitchFamily="18" charset="0"/>
              </a:rPr>
              <a:t> is ",</a:t>
            </a:r>
            <a:r>
              <a:rPr lang="en-US" sz="1600" dirty="0" err="1">
                <a:latin typeface="Baskerville Old Face" pitchFamily="18" charset="0"/>
              </a:rPr>
              <a:t>gettype</a:t>
            </a:r>
            <a:r>
              <a:rPr lang="en-US" sz="1600" dirty="0">
                <a:latin typeface="Baskerville Old Face" pitchFamily="18" charset="0"/>
              </a:rPr>
              <a:t>($</a:t>
            </a:r>
            <a:r>
              <a:rPr lang="en-US" sz="1600" dirty="0" err="1">
                <a:latin typeface="Baskerville Old Face" pitchFamily="18" charset="0"/>
              </a:rPr>
              <a:t>str</a:t>
            </a:r>
            <a:r>
              <a:rPr lang="en-US" sz="1600" dirty="0">
                <a:latin typeface="Baskerville Old Face" pitchFamily="18" charset="0"/>
              </a:rPr>
              <a:t>);</a:t>
            </a:r>
          </a:p>
          <a:p>
            <a:r>
              <a:rPr lang="en-US" sz="1600" dirty="0">
                <a:latin typeface="Baskerville Old Face" pitchFamily="18" charset="0"/>
              </a:rPr>
              <a:t>			echo"&lt;/</a:t>
            </a:r>
            <a:r>
              <a:rPr lang="en-US" sz="1600" dirty="0" err="1">
                <a:latin typeface="Baskerville Old Face" pitchFamily="18" charset="0"/>
              </a:rPr>
              <a:t>br</a:t>
            </a:r>
            <a:r>
              <a:rPr lang="en-US" sz="1600" dirty="0">
                <a:latin typeface="Baskerville Old Face" pitchFamily="18" charset="0"/>
              </a:rPr>
              <a:t>&gt;";</a:t>
            </a:r>
          </a:p>
          <a:p>
            <a:r>
              <a:rPr lang="en-US" sz="1600" dirty="0">
                <a:latin typeface="Baskerville Old Face" pitchFamily="18" charset="0"/>
              </a:rPr>
              <a:t>			echo "type of n is ",</a:t>
            </a:r>
            <a:r>
              <a:rPr lang="en-US" sz="1600" dirty="0" err="1">
                <a:latin typeface="Baskerville Old Face" pitchFamily="18" charset="0"/>
              </a:rPr>
              <a:t>gettype</a:t>
            </a:r>
            <a:r>
              <a:rPr lang="en-US" sz="1600" dirty="0">
                <a:latin typeface="Baskerville Old Face" pitchFamily="18" charset="0"/>
              </a:rPr>
              <a:t>($n);</a:t>
            </a:r>
          </a:p>
          <a:p>
            <a:r>
              <a:rPr lang="en-US" sz="1600" dirty="0">
                <a:latin typeface="Baskerville Old Face" pitchFamily="18" charset="0"/>
              </a:rPr>
              <a:t>			</a:t>
            </a:r>
            <a:r>
              <a:rPr lang="en-US" sz="1600" dirty="0" err="1">
                <a:latin typeface="Baskerville Old Face" pitchFamily="18" charset="0"/>
              </a:rPr>
              <a:t>settype</a:t>
            </a:r>
            <a:r>
              <a:rPr lang="en-US" sz="1600" dirty="0">
                <a:latin typeface="Baskerville Old Face" pitchFamily="18" charset="0"/>
              </a:rPr>
              <a:t>($</a:t>
            </a:r>
            <a:r>
              <a:rPr lang="en-US" sz="1600" dirty="0" err="1">
                <a:latin typeface="Baskerville Old Face" pitchFamily="18" charset="0"/>
              </a:rPr>
              <a:t>n,string</a:t>
            </a:r>
            <a:r>
              <a:rPr lang="en-US" sz="1600" dirty="0">
                <a:latin typeface="Baskerville Old Face" pitchFamily="18" charset="0"/>
              </a:rPr>
              <a:t>);</a:t>
            </a:r>
          </a:p>
          <a:p>
            <a:r>
              <a:rPr lang="en-US" sz="1600" dirty="0">
                <a:latin typeface="Baskerville Old Face" pitchFamily="18" charset="0"/>
              </a:rPr>
              <a:t>			echo"&lt;/</a:t>
            </a:r>
            <a:r>
              <a:rPr lang="en-US" sz="1600" dirty="0" err="1">
                <a:latin typeface="Baskerville Old Face" pitchFamily="18" charset="0"/>
              </a:rPr>
              <a:t>br</a:t>
            </a:r>
            <a:r>
              <a:rPr lang="en-US" sz="1600" dirty="0">
                <a:latin typeface="Baskerville Old Face" pitchFamily="18" charset="0"/>
              </a:rPr>
              <a:t>&gt;";</a:t>
            </a:r>
          </a:p>
          <a:p>
            <a:r>
              <a:rPr lang="en-US" sz="1600" dirty="0">
                <a:latin typeface="Baskerville Old Face" pitchFamily="18" charset="0"/>
              </a:rPr>
              <a:t>			echo "type of n is ",</a:t>
            </a:r>
            <a:r>
              <a:rPr lang="en-US" sz="1600" dirty="0" err="1">
                <a:latin typeface="Baskerville Old Face" pitchFamily="18" charset="0"/>
              </a:rPr>
              <a:t>gettype</a:t>
            </a:r>
            <a:r>
              <a:rPr lang="en-US" sz="1600" dirty="0">
                <a:latin typeface="Baskerville Old Face" pitchFamily="18" charset="0"/>
              </a:rPr>
              <a:t>($n);</a:t>
            </a:r>
          </a:p>
          <a:p>
            <a:r>
              <a:rPr lang="en-US" sz="1600" dirty="0">
                <a:latin typeface="Baskerville Old Face" pitchFamily="18" charset="0"/>
              </a:rPr>
              <a:t>		?&gt;</a:t>
            </a:r>
          </a:p>
          <a:p>
            <a:r>
              <a:rPr lang="en-US" sz="1600" dirty="0">
                <a:latin typeface="Baskerville Old Face" pitchFamily="18" charset="0"/>
              </a:rPr>
              <a:t>	&lt;/body&gt;</a:t>
            </a:r>
          </a:p>
          <a:p>
            <a:r>
              <a:rPr lang="en-US" sz="1600" dirty="0">
                <a:latin typeface="Baskerville Old Face" pitchFamily="18" charset="0"/>
              </a:rPr>
              <a:t>	&lt;/html&gt;</a:t>
            </a:r>
          </a:p>
          <a:p>
            <a:r>
              <a:rPr lang="en-US" sz="1600" b="1" u="sng" dirty="0">
                <a:latin typeface="Baskerville Old Face" pitchFamily="18" charset="0"/>
              </a:rPr>
              <a:t>Output:</a:t>
            </a:r>
            <a:endParaRPr lang="en-US" sz="1600" dirty="0">
              <a:latin typeface="Baskerville Old Face" pitchFamily="18" charset="0"/>
            </a:endParaRPr>
          </a:p>
          <a:p>
            <a:r>
              <a:rPr lang="en-US" sz="1600" dirty="0">
                <a:latin typeface="Baskerville Old Face" pitchFamily="18" charset="0"/>
              </a:rPr>
              <a:t>Type of </a:t>
            </a:r>
            <a:r>
              <a:rPr lang="en-US" sz="1600" dirty="0" err="1">
                <a:latin typeface="Baskerville Old Face" pitchFamily="18" charset="0"/>
              </a:rPr>
              <a:t>str</a:t>
            </a:r>
            <a:r>
              <a:rPr lang="en-US" sz="1600" dirty="0">
                <a:latin typeface="Baskerville Old Face" pitchFamily="18" charset="0"/>
              </a:rPr>
              <a:t> is string</a:t>
            </a:r>
            <a:br>
              <a:rPr lang="en-US" sz="1600" dirty="0">
                <a:latin typeface="Baskerville Old Face" pitchFamily="18" charset="0"/>
              </a:rPr>
            </a:br>
            <a:r>
              <a:rPr lang="en-US" sz="1600" dirty="0">
                <a:latin typeface="Baskerville Old Face" pitchFamily="18" charset="0"/>
              </a:rPr>
              <a:t>Type of n is integer</a:t>
            </a:r>
          </a:p>
          <a:p>
            <a:r>
              <a:rPr lang="en-US" sz="1600" dirty="0"/>
              <a:t>Type of n is string</a:t>
            </a:r>
          </a:p>
          <a:p>
            <a:endParaRPr lang="en-US" sz="16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7693"/>
            <a:ext cx="868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/>
            <a:r>
              <a:rPr lang="en-US" b="1" dirty="0">
                <a:latin typeface="Baskerville Old Face" pitchFamily="18" charset="0"/>
              </a:rPr>
              <a:t>3.4.5	Type Identifier Functions</a:t>
            </a:r>
            <a:endParaRPr lang="en-US" dirty="0">
              <a:latin typeface="Baskerville Old Face" pitchFamily="18" charset="0"/>
            </a:endParaRPr>
          </a:p>
          <a:p>
            <a:pPr marL="1035050" lvl="0" indent="-346075" algn="just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 number of functions are available for determining a variable’s type, including </a:t>
            </a:r>
            <a:r>
              <a:rPr lang="en-US" dirty="0" err="1">
                <a:latin typeface="Baskerville Old Face" pitchFamily="18" charset="0"/>
              </a:rPr>
              <a:t>is_array</a:t>
            </a:r>
            <a:r>
              <a:rPr lang="en-US" dirty="0">
                <a:latin typeface="Baskerville Old Face" pitchFamily="18" charset="0"/>
              </a:rPr>
              <a:t>(), </a:t>
            </a:r>
            <a:r>
              <a:rPr lang="en-US" dirty="0" err="1">
                <a:latin typeface="Baskerville Old Face" pitchFamily="18" charset="0"/>
              </a:rPr>
              <a:t>is_bool</a:t>
            </a:r>
            <a:r>
              <a:rPr lang="en-US" dirty="0">
                <a:latin typeface="Baskerville Old Face" pitchFamily="18" charset="0"/>
              </a:rPr>
              <a:t>(), </a:t>
            </a:r>
            <a:r>
              <a:rPr lang="en-US" dirty="0" err="1">
                <a:latin typeface="Baskerville Old Face" pitchFamily="18" charset="0"/>
              </a:rPr>
              <a:t>is_float</a:t>
            </a:r>
            <a:r>
              <a:rPr lang="en-US" dirty="0">
                <a:latin typeface="Baskerville Old Face" pitchFamily="18" charset="0"/>
              </a:rPr>
              <a:t>(), </a:t>
            </a:r>
            <a:r>
              <a:rPr lang="en-US" dirty="0" err="1">
                <a:latin typeface="Baskerville Old Face" pitchFamily="18" charset="0"/>
              </a:rPr>
              <a:t>is_integer</a:t>
            </a:r>
            <a:r>
              <a:rPr lang="en-US" dirty="0">
                <a:latin typeface="Baskerville Old Face" pitchFamily="18" charset="0"/>
              </a:rPr>
              <a:t>(), </a:t>
            </a:r>
            <a:r>
              <a:rPr lang="en-US" dirty="0" err="1">
                <a:latin typeface="Baskerville Old Face" pitchFamily="18" charset="0"/>
              </a:rPr>
              <a:t>is_null</a:t>
            </a:r>
            <a:r>
              <a:rPr lang="en-US" dirty="0">
                <a:latin typeface="Baskerville Old Face" pitchFamily="18" charset="0"/>
              </a:rPr>
              <a:t>(), </a:t>
            </a:r>
            <a:r>
              <a:rPr lang="en-US" dirty="0" err="1">
                <a:latin typeface="Baskerville Old Face" pitchFamily="18" charset="0"/>
              </a:rPr>
              <a:t>is_numeric</a:t>
            </a:r>
            <a:r>
              <a:rPr lang="en-US" dirty="0">
                <a:latin typeface="Baskerville Old Face" pitchFamily="18" charset="0"/>
              </a:rPr>
              <a:t>(), </a:t>
            </a:r>
            <a:r>
              <a:rPr lang="en-US" dirty="0" err="1">
                <a:latin typeface="Baskerville Old Face" pitchFamily="18" charset="0"/>
              </a:rPr>
              <a:t>is_object</a:t>
            </a:r>
            <a:r>
              <a:rPr lang="en-US" dirty="0">
                <a:latin typeface="Baskerville Old Face" pitchFamily="18" charset="0"/>
              </a:rPr>
              <a:t>(), </a:t>
            </a:r>
            <a:r>
              <a:rPr lang="en-US" dirty="0" err="1">
                <a:latin typeface="Baskerville Old Face" pitchFamily="18" charset="0"/>
              </a:rPr>
              <a:t>is_resource</a:t>
            </a:r>
            <a:r>
              <a:rPr lang="en-US" dirty="0">
                <a:latin typeface="Baskerville Old Face" pitchFamily="18" charset="0"/>
              </a:rPr>
              <a:t>(), </a:t>
            </a:r>
            <a:r>
              <a:rPr lang="en-US" dirty="0" err="1">
                <a:latin typeface="Baskerville Old Face" pitchFamily="18" charset="0"/>
              </a:rPr>
              <a:t>is_scalar</a:t>
            </a:r>
            <a:r>
              <a:rPr lang="en-US" dirty="0">
                <a:latin typeface="Baskerville Old Face" pitchFamily="18" charset="0"/>
              </a:rPr>
              <a:t>(), and </a:t>
            </a:r>
            <a:r>
              <a:rPr lang="en-US" dirty="0" err="1">
                <a:latin typeface="Baskerville Old Face" pitchFamily="18" charset="0"/>
              </a:rPr>
              <a:t>is_string</a:t>
            </a:r>
            <a:r>
              <a:rPr lang="en-US" dirty="0">
                <a:latin typeface="Baskerville Old Face" pitchFamily="18" charset="0"/>
              </a:rPr>
              <a:t>(). </a:t>
            </a:r>
          </a:p>
          <a:p>
            <a:pPr marL="1035050" lvl="0" indent="-346075" algn="just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The generalized prototype follows:</a:t>
            </a:r>
          </a:p>
          <a:p>
            <a:pPr marL="1035050" indent="-346075" algn="just"/>
            <a:r>
              <a:rPr lang="en-US" b="1" dirty="0">
                <a:latin typeface="Baskerville Old Face" pitchFamily="18" charset="0"/>
              </a:rPr>
              <a:t>		</a:t>
            </a:r>
            <a:r>
              <a:rPr lang="en-US" b="1" dirty="0" err="1">
                <a:latin typeface="Baskerville Old Face" pitchFamily="18" charset="0"/>
              </a:rPr>
              <a:t>boolean</a:t>
            </a:r>
            <a:r>
              <a:rPr lang="en-US" b="1" dirty="0">
                <a:latin typeface="Baskerville Old Face" pitchFamily="18" charset="0"/>
              </a:rPr>
              <a:t> </a:t>
            </a:r>
            <a:r>
              <a:rPr lang="en-US" b="1" dirty="0" err="1">
                <a:latin typeface="Baskerville Old Face" pitchFamily="18" charset="0"/>
              </a:rPr>
              <a:t>is_name</a:t>
            </a:r>
            <a:r>
              <a:rPr lang="en-US" b="1" dirty="0">
                <a:latin typeface="Baskerville Old Face" pitchFamily="18" charset="0"/>
              </a:rPr>
              <a:t>(mixed </a:t>
            </a:r>
            <a:r>
              <a:rPr lang="en-US" b="1" dirty="0" err="1">
                <a:latin typeface="Baskerville Old Face" pitchFamily="18" charset="0"/>
              </a:rPr>
              <a:t>var</a:t>
            </a:r>
            <a:r>
              <a:rPr lang="en-US" b="1" dirty="0">
                <a:latin typeface="Baskerville Old Face" pitchFamily="18" charset="0"/>
              </a:rPr>
              <a:t>)</a:t>
            </a:r>
            <a:endParaRPr lang="en-US" dirty="0">
              <a:latin typeface="Baskerville Old Face" pitchFamily="18" charset="0"/>
            </a:endParaRPr>
          </a:p>
          <a:p>
            <a:pPr marL="1035050" lvl="0" indent="-346075" algn="just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Each determines whether a variable, specified by </a:t>
            </a:r>
            <a:r>
              <a:rPr lang="en-US" dirty="0" err="1">
                <a:latin typeface="Baskerville Old Face" pitchFamily="18" charset="0"/>
              </a:rPr>
              <a:t>var</a:t>
            </a:r>
            <a:r>
              <a:rPr lang="en-US" dirty="0">
                <a:latin typeface="Baskerville Old Face" pitchFamily="18" charset="0"/>
              </a:rPr>
              <a:t>, satisfies a particular condition  specified by the function name. </a:t>
            </a:r>
          </a:p>
          <a:p>
            <a:pPr marL="1035050" lvl="0" indent="-346075" algn="just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If </a:t>
            </a:r>
            <a:r>
              <a:rPr lang="en-US" dirty="0" err="1">
                <a:latin typeface="Baskerville Old Face" pitchFamily="18" charset="0"/>
              </a:rPr>
              <a:t>var</a:t>
            </a:r>
            <a:r>
              <a:rPr lang="en-US" dirty="0">
                <a:latin typeface="Baskerville Old Face" pitchFamily="18" charset="0"/>
              </a:rPr>
              <a:t> is indeed of the type tested by the function name, TRUE is returned; </a:t>
            </a:r>
          </a:p>
          <a:p>
            <a:pPr marL="1035050" lvl="0" indent="-346075" algn="just"/>
            <a:r>
              <a:rPr lang="en-US" dirty="0">
                <a:latin typeface="Baskerville Old Face" pitchFamily="18" charset="0"/>
              </a:rPr>
              <a:t>	</a:t>
            </a:r>
            <a:r>
              <a:rPr lang="en-US" dirty="0" err="1">
                <a:latin typeface="Baskerville Old Face" pitchFamily="18" charset="0"/>
              </a:rPr>
              <a:t>otherwise,FALSE</a:t>
            </a:r>
            <a:r>
              <a:rPr lang="en-US" dirty="0">
                <a:latin typeface="Baskerville Old Face" pitchFamily="18" charset="0"/>
              </a:rPr>
              <a:t> is returned. </a:t>
            </a:r>
          </a:p>
          <a:p>
            <a:pPr lvl="0"/>
            <a:r>
              <a:rPr lang="en-US" b="1" u="sng" dirty="0">
                <a:latin typeface="Baskerville Old Face" pitchFamily="18" charset="0"/>
              </a:rPr>
              <a:t>An example follows</a:t>
            </a:r>
            <a:r>
              <a:rPr lang="en-US" dirty="0">
                <a:latin typeface="Baskerville Old Face" pitchFamily="18" charset="0"/>
              </a:rPr>
              <a:t>:</a:t>
            </a:r>
          </a:p>
          <a:p>
            <a:pPr lvl="2"/>
            <a:r>
              <a:rPr lang="en-US" dirty="0">
                <a:latin typeface="Baskerville Old Face" pitchFamily="18" charset="0"/>
              </a:rPr>
              <a:t>&lt;? </a:t>
            </a:r>
            <a:r>
              <a:rPr lang="en-US" dirty="0" err="1">
                <a:latin typeface="Baskerville Old Face" pitchFamily="18" charset="0"/>
              </a:rPr>
              <a:t>php</a:t>
            </a:r>
            <a:endParaRPr lang="en-US" dirty="0">
              <a:latin typeface="Baskerville Old Face" pitchFamily="18" charset="0"/>
            </a:endParaRPr>
          </a:p>
          <a:p>
            <a:pPr lvl="2"/>
            <a:r>
              <a:rPr lang="en-US" dirty="0">
                <a:latin typeface="Baskerville Old Face" pitchFamily="18" charset="0"/>
              </a:rPr>
              <a:t>$item = 43;</a:t>
            </a:r>
          </a:p>
          <a:p>
            <a:pPr lvl="2"/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("The variable \$item is of type array: %d &lt;</a:t>
            </a:r>
            <a:r>
              <a:rPr lang="en-US" dirty="0" err="1">
                <a:latin typeface="Baskerville Old Face" pitchFamily="18" charset="0"/>
              </a:rPr>
              <a:t>br</a:t>
            </a:r>
            <a:r>
              <a:rPr lang="en-US" dirty="0">
                <a:latin typeface="Baskerville Old Face" pitchFamily="18" charset="0"/>
              </a:rPr>
              <a:t> /&gt;", </a:t>
            </a:r>
            <a:r>
              <a:rPr lang="en-US" dirty="0" err="1">
                <a:latin typeface="Baskerville Old Face" pitchFamily="18" charset="0"/>
              </a:rPr>
              <a:t>is_array</a:t>
            </a:r>
            <a:r>
              <a:rPr lang="en-US" dirty="0">
                <a:latin typeface="Baskerville Old Face" pitchFamily="18" charset="0"/>
              </a:rPr>
              <a:t>($item));</a:t>
            </a:r>
          </a:p>
          <a:p>
            <a:pPr lvl="2"/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("The variable \$item is of type integer: %d &lt;</a:t>
            </a:r>
            <a:r>
              <a:rPr lang="en-US" dirty="0" err="1">
                <a:latin typeface="Baskerville Old Face" pitchFamily="18" charset="0"/>
              </a:rPr>
              <a:t>br</a:t>
            </a:r>
            <a:r>
              <a:rPr lang="en-US" dirty="0">
                <a:latin typeface="Baskerville Old Face" pitchFamily="18" charset="0"/>
              </a:rPr>
              <a:t> /&gt;", </a:t>
            </a:r>
            <a:r>
              <a:rPr lang="en-US" dirty="0" err="1">
                <a:latin typeface="Baskerville Old Face" pitchFamily="18" charset="0"/>
              </a:rPr>
              <a:t>is_integer</a:t>
            </a:r>
            <a:r>
              <a:rPr lang="en-US" dirty="0">
                <a:latin typeface="Baskerville Old Face" pitchFamily="18" charset="0"/>
              </a:rPr>
              <a:t>($item));</a:t>
            </a:r>
          </a:p>
          <a:p>
            <a:pPr lvl="2"/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("The variable \$item is numeric: %d &lt;</a:t>
            </a:r>
            <a:r>
              <a:rPr lang="en-US" dirty="0" err="1">
                <a:latin typeface="Baskerville Old Face" pitchFamily="18" charset="0"/>
              </a:rPr>
              <a:t>br</a:t>
            </a:r>
            <a:r>
              <a:rPr lang="en-US" dirty="0">
                <a:latin typeface="Baskerville Old Face" pitchFamily="18" charset="0"/>
              </a:rPr>
              <a:t> /&gt;", </a:t>
            </a:r>
            <a:r>
              <a:rPr lang="en-US" dirty="0" err="1">
                <a:latin typeface="Baskerville Old Face" pitchFamily="18" charset="0"/>
              </a:rPr>
              <a:t>is_numeric</a:t>
            </a:r>
            <a:r>
              <a:rPr lang="en-US" dirty="0">
                <a:latin typeface="Baskerville Old Face" pitchFamily="18" charset="0"/>
              </a:rPr>
              <a:t>($item));</a:t>
            </a:r>
          </a:p>
          <a:p>
            <a:pPr lvl="2"/>
            <a:r>
              <a:rPr lang="en-US" dirty="0">
                <a:latin typeface="Baskerville Old Face" pitchFamily="18" charset="0"/>
              </a:rPr>
              <a:t>?&gt;</a:t>
            </a:r>
          </a:p>
          <a:p>
            <a:pPr marL="0" lvl="2"/>
            <a:r>
              <a:rPr lang="en-US" b="1" u="sng" dirty="0">
                <a:latin typeface="Baskerville Old Face" pitchFamily="18" charset="0"/>
              </a:rPr>
              <a:t>OUTPUT</a:t>
            </a:r>
          </a:p>
          <a:p>
            <a:pPr lvl="2"/>
            <a:r>
              <a:rPr lang="en-US" dirty="0">
                <a:latin typeface="Baskerville Old Face" pitchFamily="18" charset="0"/>
              </a:rPr>
              <a:t>This code returns the following:</a:t>
            </a:r>
          </a:p>
          <a:p>
            <a:pPr lvl="2"/>
            <a:r>
              <a:rPr lang="en-US" dirty="0">
                <a:latin typeface="Baskerville Old Face" pitchFamily="18" charset="0"/>
              </a:rPr>
              <a:t>The variable $item is of type array: 0</a:t>
            </a:r>
          </a:p>
          <a:p>
            <a:pPr lvl="2"/>
            <a:r>
              <a:rPr lang="en-US" dirty="0">
                <a:latin typeface="Baskerville Old Face" pitchFamily="18" charset="0"/>
              </a:rPr>
              <a:t>The variable $item is of type integer: 1</a:t>
            </a:r>
          </a:p>
          <a:p>
            <a:pPr lvl="2"/>
            <a:r>
              <a:rPr lang="en-US" dirty="0">
                <a:latin typeface="Baskerville Old Face" pitchFamily="18" charset="0"/>
              </a:rPr>
              <a:t>The variable $item is numeric: 1</a:t>
            </a:r>
          </a:p>
          <a:p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7693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/>
            <a:r>
              <a:rPr lang="en-US" b="1" dirty="0">
                <a:latin typeface="Baskerville Old Face" pitchFamily="18" charset="0"/>
              </a:rPr>
              <a:t>3.5	Identifiers</a:t>
            </a:r>
            <a:endParaRPr lang="en-US" dirty="0">
              <a:latin typeface="Baskerville Old Face" pitchFamily="18" charset="0"/>
            </a:endParaRPr>
          </a:p>
          <a:p>
            <a:pPr marL="914400" lvl="0" indent="-34448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i="1" dirty="0">
                <a:latin typeface="Baskerville Old Face" pitchFamily="18" charset="0"/>
              </a:rPr>
              <a:t>Identifier </a:t>
            </a:r>
            <a:r>
              <a:rPr lang="en-US" dirty="0">
                <a:latin typeface="Baskerville Old Face" pitchFamily="18" charset="0"/>
              </a:rPr>
              <a:t>is a general term applied to variables, functions, and various other user-defined objects.</a:t>
            </a:r>
          </a:p>
          <a:p>
            <a:pPr marL="914400" lvl="0" indent="-34448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There are several properties that PHP identifiers must abide by:</a:t>
            </a:r>
          </a:p>
          <a:p>
            <a:pPr marL="914400" lvl="0" indent="-34448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An identifier can consist of one or more characters and must begin with a letter or an underscore. </a:t>
            </a:r>
          </a:p>
          <a:p>
            <a:pPr marL="914400" lvl="0" indent="-34448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Furthermore, identifiers can consist of only letters, numbers, underscore characters, </a:t>
            </a:r>
            <a:r>
              <a:rPr lang="en-US" b="1" i="1" dirty="0">
                <a:latin typeface="Baskerville Old Face" pitchFamily="18" charset="0"/>
              </a:rPr>
              <a:t>Valid and Invalid Identifiers</a:t>
            </a:r>
            <a:endParaRPr lang="en-US" dirty="0">
              <a:latin typeface="Baskerville Old Face" pitchFamily="18" charset="0"/>
            </a:endParaRPr>
          </a:p>
          <a:p>
            <a:pPr lvl="2"/>
            <a:r>
              <a:rPr lang="en-US" b="1" dirty="0">
                <a:latin typeface="Baskerville Old Face" pitchFamily="18" charset="0"/>
              </a:rPr>
              <a:t>	Valid 			Invalid</a:t>
            </a:r>
            <a:endParaRPr lang="en-US" dirty="0">
              <a:latin typeface="Baskerville Old Face" pitchFamily="18" charset="0"/>
            </a:endParaRPr>
          </a:p>
          <a:p>
            <a:pPr lvl="2"/>
            <a:r>
              <a:rPr lang="en-US" dirty="0">
                <a:latin typeface="Baskerville Old Face" pitchFamily="18" charset="0"/>
              </a:rPr>
              <a:t>	</a:t>
            </a:r>
            <a:r>
              <a:rPr lang="en-US" dirty="0" err="1">
                <a:latin typeface="Baskerville Old Face" pitchFamily="18" charset="0"/>
              </a:rPr>
              <a:t>my_function</a:t>
            </a:r>
            <a:r>
              <a:rPr lang="en-US" dirty="0">
                <a:latin typeface="Baskerville Old Face" pitchFamily="18" charset="0"/>
              </a:rPr>
              <a:t> 		</a:t>
            </a:r>
            <a:r>
              <a:rPr lang="en-US" dirty="0" err="1">
                <a:latin typeface="Baskerville Old Face" pitchFamily="18" charset="0"/>
              </a:rPr>
              <a:t>This&amp;that</a:t>
            </a:r>
            <a:endParaRPr lang="en-US" dirty="0">
              <a:latin typeface="Baskerville Old Face" pitchFamily="18" charset="0"/>
            </a:endParaRPr>
          </a:p>
          <a:p>
            <a:pPr lvl="2"/>
            <a:r>
              <a:rPr lang="en-US" dirty="0">
                <a:latin typeface="Baskerville Old Face" pitchFamily="18" charset="0"/>
              </a:rPr>
              <a:t>	Size 			!counter</a:t>
            </a:r>
          </a:p>
          <a:p>
            <a:pPr lvl="2"/>
            <a:r>
              <a:rPr lang="en-US" dirty="0">
                <a:latin typeface="Baskerville Old Face" pitchFamily="18" charset="0"/>
              </a:rPr>
              <a:t>	_</a:t>
            </a:r>
            <a:r>
              <a:rPr lang="en-US" dirty="0" err="1">
                <a:latin typeface="Baskerville Old Face" pitchFamily="18" charset="0"/>
              </a:rPr>
              <a:t>someword</a:t>
            </a:r>
            <a:r>
              <a:rPr lang="en-US" dirty="0">
                <a:latin typeface="Baskerville Old Face" pitchFamily="18" charset="0"/>
              </a:rPr>
              <a:t>	 	4ward</a:t>
            </a:r>
          </a:p>
          <a:p>
            <a:pPr marL="914400" lvl="0" indent="-344488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Identifiers are case sensitive. Therefore, a variable named $recipe is different from a variable named $Recipe, $</a:t>
            </a:r>
            <a:r>
              <a:rPr lang="en-US" dirty="0" err="1">
                <a:latin typeface="Baskerville Old Face" pitchFamily="18" charset="0"/>
              </a:rPr>
              <a:t>rEciPe</a:t>
            </a:r>
            <a:r>
              <a:rPr lang="en-US" dirty="0">
                <a:latin typeface="Baskerville Old Face" pitchFamily="18" charset="0"/>
              </a:rPr>
              <a:t>, or $</a:t>
            </a:r>
            <a:r>
              <a:rPr lang="en-US" dirty="0" err="1">
                <a:latin typeface="Baskerville Old Face" pitchFamily="18" charset="0"/>
              </a:rPr>
              <a:t>recipE</a:t>
            </a:r>
            <a:r>
              <a:rPr lang="en-US" dirty="0">
                <a:latin typeface="Baskerville Old Face" pitchFamily="18" charset="0"/>
              </a:rPr>
              <a:t>.</a:t>
            </a:r>
          </a:p>
          <a:p>
            <a:pPr marL="914400" lvl="0" indent="-344488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An identifier name can’t be identical to any of PHP’s predefined keywords. </a:t>
            </a:r>
          </a:p>
          <a:p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7693"/>
            <a:ext cx="86868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509588"/>
            <a:r>
              <a:rPr lang="en-US" b="1" dirty="0">
                <a:latin typeface="Baskerville Old Face" pitchFamily="18" charset="0"/>
              </a:rPr>
              <a:t>3.6	Variables</a:t>
            </a:r>
            <a:endParaRPr lang="en-US" dirty="0">
              <a:latin typeface="Baskerville Old Face" pitchFamily="18" charset="0"/>
            </a:endParaRPr>
          </a:p>
          <a:p>
            <a:pPr marL="1258888" indent="-749300"/>
            <a:r>
              <a:rPr lang="en-US" b="1" dirty="0">
                <a:latin typeface="Baskerville Old Face" pitchFamily="18" charset="0"/>
              </a:rPr>
              <a:t>3.6.1	Variable Declaration</a:t>
            </a:r>
            <a:endParaRPr lang="en-US" dirty="0">
              <a:latin typeface="Baskerville Old Face" pitchFamily="18" charset="0"/>
            </a:endParaRPr>
          </a:p>
          <a:p>
            <a:pPr marL="1258888" indent="-749300"/>
            <a:r>
              <a:rPr lang="en-US" b="1" dirty="0">
                <a:latin typeface="Baskerville Old Face" pitchFamily="18" charset="0"/>
              </a:rPr>
              <a:t>3.6.2	Variable scope</a:t>
            </a:r>
            <a:endParaRPr lang="en-US" dirty="0">
              <a:latin typeface="Baskerville Old Face" pitchFamily="18" charset="0"/>
            </a:endParaRPr>
          </a:p>
          <a:p>
            <a:pPr marL="1258888" indent="-749300"/>
            <a:r>
              <a:rPr lang="en-US" b="1" dirty="0">
                <a:latin typeface="Baskerville Old Face" pitchFamily="18" charset="0"/>
              </a:rPr>
              <a:t>3.6.3	Variable variables</a:t>
            </a:r>
          </a:p>
          <a:p>
            <a:pPr marL="749300" indent="-749300"/>
            <a:r>
              <a:rPr lang="en-US" b="1" dirty="0">
                <a:latin typeface="Baskerville Old Face" pitchFamily="18" charset="0"/>
              </a:rPr>
              <a:t>3.6.1	Variable Declaration:</a:t>
            </a:r>
            <a:endParaRPr lang="en-US" dirty="0">
              <a:latin typeface="Baskerville Old Face" pitchFamily="18" charset="0"/>
            </a:endParaRPr>
          </a:p>
          <a:p>
            <a:pPr marL="1379538" lvl="0" indent="-58578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 variable is a named memory location that contains data and may be manipulated throughout the execution of the program.</a:t>
            </a:r>
          </a:p>
          <a:p>
            <a:pPr marL="1379538" lvl="0" indent="-58578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 variable always begins with a dollar sign, $, which is then followed by the variable name.</a:t>
            </a:r>
          </a:p>
          <a:p>
            <a:pPr marL="1379538" lvl="0" indent="-58578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The following are all valid variables:</a:t>
            </a:r>
          </a:p>
          <a:p>
            <a:pPr lvl="5"/>
            <a:r>
              <a:rPr lang="en-US" dirty="0">
                <a:latin typeface="Baskerville Old Face" pitchFamily="18" charset="0"/>
              </a:rPr>
              <a:t>$color</a:t>
            </a:r>
          </a:p>
          <a:p>
            <a:pPr lvl="5"/>
            <a:r>
              <a:rPr lang="en-US" dirty="0">
                <a:latin typeface="Baskerville Old Face" pitchFamily="18" charset="0"/>
              </a:rPr>
              <a:t>$</a:t>
            </a:r>
            <a:r>
              <a:rPr lang="en-US" dirty="0" err="1">
                <a:latin typeface="Baskerville Old Face" pitchFamily="18" charset="0"/>
              </a:rPr>
              <a:t>operating_system</a:t>
            </a:r>
            <a:endParaRPr lang="en-US" dirty="0">
              <a:latin typeface="Baskerville Old Face" pitchFamily="18" charset="0"/>
            </a:endParaRPr>
          </a:p>
          <a:p>
            <a:pPr lvl="5"/>
            <a:r>
              <a:rPr lang="en-US" dirty="0">
                <a:latin typeface="Baskerville Old Face" pitchFamily="18" charset="0"/>
              </a:rPr>
              <a:t>$_</a:t>
            </a:r>
            <a:r>
              <a:rPr lang="en-US" dirty="0" err="1">
                <a:latin typeface="Baskerville Old Face" pitchFamily="18" charset="0"/>
              </a:rPr>
              <a:t>some_variable</a:t>
            </a:r>
            <a:endParaRPr lang="en-US" dirty="0">
              <a:latin typeface="Baskerville Old Face" pitchFamily="18" charset="0"/>
            </a:endParaRPr>
          </a:p>
          <a:p>
            <a:pPr lvl="5"/>
            <a:r>
              <a:rPr lang="en-US" dirty="0">
                <a:latin typeface="Baskerville Old Face" pitchFamily="18" charset="0"/>
              </a:rPr>
              <a:t>$model</a:t>
            </a:r>
          </a:p>
          <a:p>
            <a:pPr marL="1379538" lvl="0" indent="-63023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Note that variables are case sensitive. </a:t>
            </a:r>
          </a:p>
          <a:p>
            <a:pPr marL="1379538" lvl="0" indent="-63023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Interestingly, variables do not have to be explicitly declared in PHP as they do in a language such as C. </a:t>
            </a:r>
          </a:p>
          <a:p>
            <a:pPr marL="1379538" lvl="0" indent="-63023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Rather, variables can be declared and assigned values simultaneously.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382000" cy="586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What is PHP?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is an acronym for "PHP: Hypertext Preprocessor"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is a widely-used, open source scripting language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scripts are executed on the server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is free to download and use.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code are executed on the server, and the result is returned to the browser as plain HTML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files have extension ".</a:t>
            </a:r>
            <a:r>
              <a:rPr lang="en-US" dirty="0" err="1">
                <a:latin typeface="Baskerville Old Face" pitchFamily="18" charset="0"/>
              </a:rPr>
              <a:t>php</a:t>
            </a:r>
            <a:r>
              <a:rPr lang="en-US" dirty="0">
                <a:latin typeface="Baskerville Old Face" pitchFamily="18" charset="0"/>
              </a:rPr>
              <a:t>"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can generate dynamic page content.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runs on various platforms (Windows, Linux, Unix, Mac OS X, etc.)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is compatible with almost all servers used today (Apache, IIS, etc.)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 is easy to learn and runs efficiently on the server side</a:t>
            </a:r>
          </a:p>
          <a:p>
            <a:pPr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Good programming practice dictates that all variables should be declared prior to use. ,</a:t>
            </a:r>
            <a:endParaRPr lang="en-US" sz="1600" dirty="0">
              <a:latin typeface="Baskerville Old Face" pitchFamily="18" charset="0"/>
            </a:endParaRPr>
          </a:p>
          <a:p>
            <a:pPr marL="344488" lvl="0" indent="-344488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After declaring the </a:t>
            </a:r>
            <a:r>
              <a:rPr lang="en-US" dirty="0" err="1">
                <a:latin typeface="Baskerville Old Face" pitchFamily="18" charset="0"/>
              </a:rPr>
              <a:t>variables,values</a:t>
            </a:r>
            <a:r>
              <a:rPr lang="en-US" dirty="0">
                <a:latin typeface="Baskerville Old Face" pitchFamily="18" charset="0"/>
              </a:rPr>
              <a:t> can be assigned to them.</a:t>
            </a:r>
            <a:endParaRPr lang="en-US" sz="1600" dirty="0">
              <a:latin typeface="Baskerville Old Face" pitchFamily="18" charset="0"/>
            </a:endParaRPr>
          </a:p>
          <a:p>
            <a:pPr marL="404813" lvl="0" indent="-404813">
              <a:buFont typeface="Wingdings" pitchFamily="2" charset="2"/>
              <a:buChar char="§"/>
            </a:pPr>
            <a:r>
              <a:rPr lang="en-US" b="1" dirty="0">
                <a:latin typeface="Baskerville Old Face" pitchFamily="18" charset="0"/>
              </a:rPr>
              <a:t>Two methodologies are available for variable assignment:</a:t>
            </a:r>
            <a:endParaRPr lang="en-US" sz="1600" dirty="0">
              <a:latin typeface="Baskerville Old Face" pitchFamily="18" charset="0"/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en-US" b="1" dirty="0">
                <a:latin typeface="Baskerville Old Face" pitchFamily="18" charset="0"/>
              </a:rPr>
              <a:t>by value and </a:t>
            </a:r>
            <a:endParaRPr lang="en-US" sz="1600" dirty="0">
              <a:latin typeface="Baskerville Old Face" pitchFamily="18" charset="0"/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en-US" b="1" dirty="0">
                <a:latin typeface="Baskerville Old Face" pitchFamily="18" charset="0"/>
              </a:rPr>
              <a:t>by reference.</a:t>
            </a:r>
          </a:p>
          <a:p>
            <a:pPr marL="465138" indent="-465138"/>
            <a:r>
              <a:rPr lang="en-US" b="1" dirty="0">
                <a:latin typeface="Baskerville Old Face" pitchFamily="18" charset="0"/>
              </a:rPr>
              <a:t>1)	Value Assignment</a:t>
            </a:r>
            <a:endParaRPr lang="en-US" sz="1600" dirty="0">
              <a:latin typeface="Baskerville Old Face" pitchFamily="18" charset="0"/>
            </a:endParaRPr>
          </a:p>
          <a:p>
            <a:pPr marL="793750" lvl="0" indent="-328613" algn="just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Assignment by value simply involves copying the value of the assigned expression to the variable assignee. This is the most common type of assignment. </a:t>
            </a:r>
            <a:endParaRPr lang="en-US" sz="1600" dirty="0">
              <a:latin typeface="Baskerville Old Face" pitchFamily="18" charset="0"/>
            </a:endParaRPr>
          </a:p>
          <a:p>
            <a:pPr marL="793750" lvl="0" indent="-328613" algn="just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 few examples follow:</a:t>
            </a:r>
            <a:endParaRPr lang="en-US" sz="1600" dirty="0">
              <a:latin typeface="Baskerville Old Face" pitchFamily="18" charset="0"/>
            </a:endParaRPr>
          </a:p>
          <a:p>
            <a:pPr lvl="4"/>
            <a:r>
              <a:rPr lang="en-US" dirty="0">
                <a:latin typeface="Baskerville Old Face" pitchFamily="18" charset="0"/>
              </a:rPr>
              <a:t>$color = "red";</a:t>
            </a:r>
            <a:endParaRPr lang="en-US" sz="1600" dirty="0">
              <a:latin typeface="Baskerville Old Face" pitchFamily="18" charset="0"/>
            </a:endParaRPr>
          </a:p>
          <a:p>
            <a:pPr lvl="4"/>
            <a:r>
              <a:rPr lang="en-US" dirty="0">
                <a:latin typeface="Baskerville Old Face" pitchFamily="18" charset="0"/>
              </a:rPr>
              <a:t>$number = 12;</a:t>
            </a:r>
            <a:endParaRPr lang="en-US" sz="1600" dirty="0">
              <a:latin typeface="Baskerville Old Face" pitchFamily="18" charset="0"/>
            </a:endParaRPr>
          </a:p>
          <a:p>
            <a:pPr lvl="4"/>
            <a:r>
              <a:rPr lang="en-US" dirty="0">
                <a:latin typeface="Baskerville Old Face" pitchFamily="18" charset="0"/>
              </a:rPr>
              <a:t>$age = 12;</a:t>
            </a:r>
            <a:endParaRPr lang="en-US" sz="1600" dirty="0">
              <a:latin typeface="Baskerville Old Face" pitchFamily="18" charset="0"/>
            </a:endParaRPr>
          </a:p>
          <a:p>
            <a:pPr lvl="4"/>
            <a:r>
              <a:rPr lang="en-US" dirty="0">
                <a:latin typeface="Baskerville Old Face" pitchFamily="18" charset="0"/>
              </a:rPr>
              <a:t>$sum = 12 + "15"; // $sum = 27</a:t>
            </a:r>
            <a:endParaRPr lang="en-US" sz="1600" dirty="0">
              <a:latin typeface="Baskerville Old Face" pitchFamily="18" charset="0"/>
            </a:endParaRPr>
          </a:p>
          <a:p>
            <a:pPr marL="465138" indent="-465138"/>
            <a:r>
              <a:rPr lang="en-US" b="1" dirty="0">
                <a:latin typeface="Baskerville Old Face" pitchFamily="18" charset="0"/>
              </a:rPr>
              <a:t>2)	Reference Assignment</a:t>
            </a:r>
            <a:endParaRPr lang="en-US" dirty="0">
              <a:latin typeface="Baskerville Old Face" pitchFamily="18" charset="0"/>
            </a:endParaRPr>
          </a:p>
          <a:p>
            <a:pPr marL="793750" lvl="0" indent="-328613" algn="just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PHP 4 introduced the ability to assign variables by reference, which essentially means that you can Create a variable that refers to the same content as another variable does. </a:t>
            </a:r>
          </a:p>
          <a:p>
            <a:pPr marL="793750" lvl="0" indent="-328613" algn="just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You can assign variables by reference by appending an ampersand (&amp;) to the equal sign. Let’s consider an example:</a:t>
            </a:r>
          </a:p>
          <a:p>
            <a:pPr lvl="3"/>
            <a:r>
              <a:rPr lang="en-US" dirty="0">
                <a:latin typeface="Baskerville Old Face" pitchFamily="18" charset="0"/>
              </a:rPr>
              <a:t>&lt;? </a:t>
            </a:r>
            <a:r>
              <a:rPr lang="en-US" dirty="0" err="1">
                <a:latin typeface="Baskerville Old Face" pitchFamily="18" charset="0"/>
              </a:rPr>
              <a:t>php</a:t>
            </a:r>
            <a:endParaRPr lang="en-US" dirty="0">
              <a:latin typeface="Baskerville Old Face" pitchFamily="18" charset="0"/>
            </a:endParaRPr>
          </a:p>
          <a:p>
            <a:pPr lvl="4"/>
            <a:r>
              <a:rPr lang="en-US" dirty="0">
                <a:latin typeface="Baskerville Old Face" pitchFamily="18" charset="0"/>
              </a:rPr>
              <a:t>$value1 = "Hello";</a:t>
            </a:r>
          </a:p>
          <a:p>
            <a:pPr lvl="4"/>
            <a:r>
              <a:rPr lang="en-US" dirty="0">
                <a:latin typeface="Baskerville Old Face" pitchFamily="18" charset="0"/>
              </a:rPr>
              <a:t>$value2 =&amp; $value1; // $value1 and $value2 both equal "Hello“</a:t>
            </a:r>
          </a:p>
          <a:p>
            <a:pPr marL="1379538" lvl="4"/>
            <a:r>
              <a:rPr lang="en-US" dirty="0">
                <a:latin typeface="Baskerville Old Face" pitchFamily="18" charset="0"/>
              </a:rPr>
              <a:t>?&gt;	</a:t>
            </a:r>
          </a:p>
          <a:p>
            <a:pPr lvl="3"/>
            <a:r>
              <a:rPr lang="en-US" dirty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86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  <a:tabLst>
                <a:tab pos="688975" algn="l"/>
              </a:tabLst>
            </a:pPr>
            <a:r>
              <a:rPr lang="en-US" b="1" dirty="0">
                <a:latin typeface="Baskerville Old Face" pitchFamily="18" charset="0"/>
              </a:rPr>
              <a:t>3.6.2	Variable Scope</a:t>
            </a:r>
            <a:endParaRPr lang="en-US" dirty="0">
              <a:latin typeface="Baskerville Old Face" pitchFamily="18" charset="0"/>
            </a:endParaRPr>
          </a:p>
          <a:p>
            <a:pPr marL="1035050" lvl="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In PHP, variables can be declared anywhere in the script.</a:t>
            </a:r>
          </a:p>
          <a:p>
            <a:pPr marL="1035050" lvl="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The scope of a variable is the part of the script where the variable can be referenced </a:t>
            </a:r>
            <a:r>
              <a:rPr lang="en-US" b="1" dirty="0">
                <a:latin typeface="Baskerville Old Face" pitchFamily="18" charset="0"/>
              </a:rPr>
              <a:t>/ </a:t>
            </a:r>
            <a:r>
              <a:rPr lang="en-US" dirty="0">
                <a:latin typeface="Baskerville Old Face" pitchFamily="18" charset="0"/>
              </a:rPr>
              <a:t>used.</a:t>
            </a:r>
          </a:p>
          <a:p>
            <a:pPr marL="1035050" lvl="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PHP variables can be one of four scope types:</a:t>
            </a:r>
            <a:endParaRPr lang="en-US" sz="1600" dirty="0">
              <a:latin typeface="Baskerville Old Face" pitchFamily="18" charset="0"/>
            </a:endParaRPr>
          </a:p>
          <a:p>
            <a:pPr marL="1379538" indent="-344488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3.6.2.1	Local variables</a:t>
            </a:r>
            <a:endParaRPr lang="en-US" sz="1600" dirty="0">
              <a:latin typeface="Baskerville Old Face" pitchFamily="18" charset="0"/>
            </a:endParaRPr>
          </a:p>
          <a:p>
            <a:pPr marL="1379538" indent="-344488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3.6.2.2	Function parameters</a:t>
            </a:r>
            <a:endParaRPr lang="en-US" sz="1600" dirty="0">
              <a:latin typeface="Baskerville Old Face" pitchFamily="18" charset="0"/>
            </a:endParaRPr>
          </a:p>
          <a:p>
            <a:pPr marL="1379538" indent="-344488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3.6.2.3	Global variables</a:t>
            </a:r>
            <a:endParaRPr lang="en-US" sz="1600" dirty="0">
              <a:latin typeface="Baskerville Old Face" pitchFamily="18" charset="0"/>
            </a:endParaRPr>
          </a:p>
          <a:p>
            <a:pPr marL="1379538" indent="-344488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3.6.2.4	Static variables</a:t>
            </a:r>
            <a:endParaRPr lang="en-US" dirty="0">
              <a:latin typeface="Baskerville Old Face" pitchFamily="18" charset="0"/>
            </a:endParaRPr>
          </a:p>
          <a:p>
            <a:r>
              <a:rPr lang="en-US" b="1" dirty="0">
                <a:latin typeface="Baskerville Old Face" pitchFamily="18" charset="0"/>
              </a:rPr>
              <a:t> </a:t>
            </a:r>
            <a:endParaRPr lang="en-US" dirty="0">
              <a:latin typeface="Baskerville Old Face" pitchFamily="18" charset="0"/>
            </a:endParaRPr>
          </a:p>
          <a:p>
            <a:pPr marL="1379538" lvl="4"/>
            <a:endParaRPr lang="en-US" dirty="0">
              <a:latin typeface="Baskerville Old Face" pitchFamily="18" charset="0"/>
            </a:endParaRPr>
          </a:p>
          <a:p>
            <a:pPr lvl="3"/>
            <a:r>
              <a:rPr lang="en-US" dirty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868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b="1" dirty="0">
                <a:latin typeface="Baskerville Old Face" pitchFamily="18" charset="0"/>
              </a:rPr>
              <a:t>3.6.2.1	Local Variables</a:t>
            </a:r>
            <a:endParaRPr lang="en-US" dirty="0">
              <a:latin typeface="Baskerville Old Face" pitchFamily="18" charset="0"/>
            </a:endParaRPr>
          </a:p>
          <a:p>
            <a:pPr marL="1379538" indent="-46513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latin typeface="Baskerville Old Face" pitchFamily="18" charset="0"/>
              </a:rPr>
              <a:t> </a:t>
            </a:r>
            <a:r>
              <a:rPr lang="en-US" dirty="0">
                <a:latin typeface="Baskerville Old Face" pitchFamily="18" charset="0"/>
              </a:rPr>
              <a:t>A variable declared in a function is considered </a:t>
            </a:r>
            <a:r>
              <a:rPr lang="en-US" i="1" dirty="0">
                <a:latin typeface="Baskerville Old Face" pitchFamily="18" charset="0"/>
              </a:rPr>
              <a:t>local</a:t>
            </a:r>
            <a:r>
              <a:rPr lang="en-US" dirty="0">
                <a:latin typeface="Baskerville Old Face" pitchFamily="18" charset="0"/>
              </a:rPr>
              <a:t>.</a:t>
            </a:r>
          </a:p>
          <a:p>
            <a:pPr marL="1379538" indent="-46513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 That is, it can be referenced only in that function. </a:t>
            </a:r>
          </a:p>
          <a:p>
            <a:pPr marL="1379538" indent="-46513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Any assignment outside of that function will be considered to be an entirely different variable from the one contained in the function.</a:t>
            </a:r>
          </a:p>
          <a:p>
            <a:pPr marL="1379538" indent="-465138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 Note that when you exit the function in which a local variable has been declared, that variable and its corresponding value are destroyed</a:t>
            </a:r>
          </a:p>
          <a:p>
            <a:pPr marL="1379538" indent="-465138" algn="just"/>
            <a:r>
              <a:rPr lang="en-US" b="1" dirty="0">
                <a:latin typeface="Baskerville Old Face" pitchFamily="18" charset="0"/>
              </a:rPr>
              <a:t>	Example:</a:t>
            </a:r>
          </a:p>
          <a:p>
            <a:pPr lvl="4"/>
            <a:r>
              <a:rPr lang="en-US" dirty="0">
                <a:latin typeface="Baskerville Old Face" pitchFamily="18" charset="0"/>
              </a:rPr>
              <a:t>$x = 4;</a:t>
            </a:r>
          </a:p>
          <a:p>
            <a:pPr lvl="4"/>
            <a:r>
              <a:rPr lang="en-US" dirty="0">
                <a:latin typeface="Baskerville Old Face" pitchFamily="18" charset="0"/>
              </a:rPr>
              <a:t>function </a:t>
            </a:r>
            <a:r>
              <a:rPr lang="en-US" dirty="0" err="1">
                <a:latin typeface="Baskerville Old Face" pitchFamily="18" charset="0"/>
              </a:rPr>
              <a:t>assigny</a:t>
            </a:r>
            <a:r>
              <a:rPr lang="en-US" dirty="0">
                <a:latin typeface="Baskerville Old Face" pitchFamily="18" charset="0"/>
              </a:rPr>
              <a:t>() </a:t>
            </a:r>
          </a:p>
          <a:p>
            <a:pPr lvl="4"/>
            <a:r>
              <a:rPr lang="en-US" dirty="0">
                <a:latin typeface="Baskerville Old Face" pitchFamily="18" charset="0"/>
              </a:rPr>
              <a:t>{</a:t>
            </a:r>
          </a:p>
          <a:p>
            <a:pPr lvl="4"/>
            <a:r>
              <a:rPr lang="en-US" dirty="0">
                <a:latin typeface="Baskerville Old Face" pitchFamily="18" charset="0"/>
              </a:rPr>
              <a:t>$y = 10;</a:t>
            </a:r>
          </a:p>
          <a:p>
            <a:pPr lvl="4"/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("\$y inside function is %d &lt;</a:t>
            </a:r>
            <a:r>
              <a:rPr lang="en-US" dirty="0" err="1">
                <a:latin typeface="Baskerville Old Face" pitchFamily="18" charset="0"/>
              </a:rPr>
              <a:t>br</a:t>
            </a:r>
            <a:r>
              <a:rPr lang="en-US" dirty="0">
                <a:latin typeface="Baskerville Old Face" pitchFamily="18" charset="0"/>
              </a:rPr>
              <a:t> /&gt;", $y);</a:t>
            </a:r>
          </a:p>
          <a:p>
            <a:pPr lvl="4"/>
            <a:r>
              <a:rPr lang="en-US" dirty="0">
                <a:latin typeface="Baskerville Old Face" pitchFamily="18" charset="0"/>
              </a:rPr>
              <a:t>}</a:t>
            </a:r>
          </a:p>
          <a:p>
            <a:pPr lvl="4"/>
            <a:r>
              <a:rPr lang="en-US" dirty="0" err="1">
                <a:latin typeface="Baskerville Old Face" pitchFamily="18" charset="0"/>
              </a:rPr>
              <a:t>assigny</a:t>
            </a:r>
            <a:r>
              <a:rPr lang="en-US" dirty="0">
                <a:latin typeface="Baskerville Old Face" pitchFamily="18" charset="0"/>
              </a:rPr>
              <a:t>();</a:t>
            </a:r>
          </a:p>
          <a:p>
            <a:pPr lvl="4"/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("\$x outside of function is %d &lt;</a:t>
            </a:r>
            <a:r>
              <a:rPr lang="en-US" dirty="0" err="1">
                <a:latin typeface="Baskerville Old Face" pitchFamily="18" charset="0"/>
              </a:rPr>
              <a:t>br</a:t>
            </a:r>
            <a:r>
              <a:rPr lang="en-US" dirty="0">
                <a:latin typeface="Baskerville Old Face" pitchFamily="18" charset="0"/>
              </a:rPr>
              <a:t> /&gt;", $x);</a:t>
            </a:r>
          </a:p>
          <a:p>
            <a:pPr lvl="4"/>
            <a:r>
              <a:rPr lang="en-US" dirty="0" err="1">
                <a:latin typeface="Baskerville Old Face" pitchFamily="18" charset="0"/>
              </a:rPr>
              <a:t>printf</a:t>
            </a:r>
            <a:r>
              <a:rPr lang="en-US" dirty="0">
                <a:latin typeface="Baskerville Old Face" pitchFamily="18" charset="0"/>
              </a:rPr>
              <a:t>("\$y outside of function is %d &lt;</a:t>
            </a:r>
            <a:r>
              <a:rPr lang="en-US" dirty="0" err="1">
                <a:latin typeface="Baskerville Old Face" pitchFamily="18" charset="0"/>
              </a:rPr>
              <a:t>br</a:t>
            </a:r>
            <a:r>
              <a:rPr lang="en-US" dirty="0">
                <a:latin typeface="Baskerville Old Face" pitchFamily="18" charset="0"/>
              </a:rPr>
              <a:t> /&gt;", $y);</a:t>
            </a:r>
          </a:p>
          <a:p>
            <a:pPr marL="1257300" lvl="4"/>
            <a:r>
              <a:rPr lang="en-US" b="1" u="sng" dirty="0">
                <a:latin typeface="Baskerville Old Face" pitchFamily="18" charset="0"/>
              </a:rPr>
              <a:t>Output</a:t>
            </a:r>
          </a:p>
          <a:p>
            <a:pPr lvl="4"/>
            <a:r>
              <a:rPr lang="en-US" b="1" dirty="0">
                <a:latin typeface="Baskerville Old Face" pitchFamily="18" charset="0"/>
              </a:rPr>
              <a:t>$y inside function is 10</a:t>
            </a:r>
            <a:endParaRPr lang="en-US" dirty="0">
              <a:latin typeface="Baskerville Old Face" pitchFamily="18" charset="0"/>
            </a:endParaRPr>
          </a:p>
          <a:p>
            <a:pPr lvl="4"/>
            <a:r>
              <a:rPr lang="en-US" b="1" dirty="0">
                <a:latin typeface="Baskerville Old Face" pitchFamily="18" charset="0"/>
              </a:rPr>
              <a:t>$x outside of function is 4	</a:t>
            </a:r>
            <a:endParaRPr lang="en-US" dirty="0">
              <a:latin typeface="Baskerville Old Face" pitchFamily="18" charset="0"/>
            </a:endParaRPr>
          </a:p>
          <a:p>
            <a:pPr marL="1379538" lvl="4"/>
            <a:r>
              <a:rPr lang="en-US" dirty="0">
                <a:latin typeface="Baskerville Old Face" pitchFamily="18" charset="0"/>
              </a:rPr>
              <a:t>	error</a:t>
            </a:r>
          </a:p>
          <a:p>
            <a:pPr lvl="3"/>
            <a:r>
              <a:rPr lang="en-US" dirty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86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just"/>
            <a:r>
              <a:rPr lang="en-US" sz="2000" b="1" dirty="0">
                <a:latin typeface="Baskerville Old Face" pitchFamily="18" charset="0"/>
              </a:rPr>
              <a:t>3.6.2.2	Function Parameters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dirty="0">
                <a:latin typeface="Baskerville Old Face" pitchFamily="18" charset="0"/>
              </a:rPr>
              <a:t> </a:t>
            </a:r>
          </a:p>
          <a:p>
            <a:pPr marL="13716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In PHP, as in many other programming languages, any function that accepts arguments must declare those arguments in the function header.</a:t>
            </a:r>
          </a:p>
          <a:p>
            <a:pPr marL="13716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 Although those arguments accept values that come from outside of the function, they are no longer accessible once the function has exited.// multiply a value by 10 and return it to the caller </a:t>
            </a:r>
          </a:p>
          <a:p>
            <a:pPr lvl="6" algn="just"/>
            <a:r>
              <a:rPr lang="en-US" sz="2000" dirty="0">
                <a:latin typeface="Baskerville Old Face" pitchFamily="18" charset="0"/>
              </a:rPr>
              <a:t>function x10 ($value) </a:t>
            </a:r>
          </a:p>
          <a:p>
            <a:pPr lvl="6" algn="just"/>
            <a:r>
              <a:rPr lang="en-US" sz="2000" dirty="0">
                <a:latin typeface="Baskerville Old Face" pitchFamily="18" charset="0"/>
              </a:rPr>
              <a:t>{</a:t>
            </a:r>
          </a:p>
          <a:p>
            <a:pPr lvl="6" algn="just"/>
            <a:r>
              <a:rPr lang="en-US" sz="2000" dirty="0">
                <a:latin typeface="Baskerville Old Face" pitchFamily="18" charset="0"/>
              </a:rPr>
              <a:t>$value = $value * 10;</a:t>
            </a:r>
          </a:p>
          <a:p>
            <a:pPr lvl="6" algn="just"/>
            <a:r>
              <a:rPr lang="en-US" sz="2000" dirty="0">
                <a:latin typeface="Baskerville Old Face" pitchFamily="18" charset="0"/>
              </a:rPr>
              <a:t>return $value;</a:t>
            </a:r>
          </a:p>
          <a:p>
            <a:pPr lvl="6" algn="just"/>
            <a:r>
              <a:rPr lang="en-US" sz="2000" dirty="0">
                <a:latin typeface="Baskerville Old Face" pitchFamily="18" charset="0"/>
              </a:rPr>
              <a:t>}</a:t>
            </a:r>
          </a:p>
          <a:p>
            <a:pPr marL="13716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Keep in mind that although you can access and manipulate any function parameter in the function in which it is declared, it is destroyed when the function execution ends.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86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indent="-1371600" algn="just"/>
            <a:r>
              <a:rPr lang="en-US" sz="2400" b="1" dirty="0">
                <a:latin typeface="Baskerville Old Face" pitchFamily="18" charset="0"/>
              </a:rPr>
              <a:t>3.6.2.3	Global Variables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 </a:t>
            </a:r>
            <a:endParaRPr lang="en-US" sz="2400" dirty="0">
              <a:latin typeface="Baskerville Old Face" pitchFamily="18" charset="0"/>
            </a:endParaRPr>
          </a:p>
          <a:p>
            <a:pPr marL="1943100" indent="-514350" algn="just"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In contrast to local variables, a </a:t>
            </a:r>
            <a:r>
              <a:rPr lang="en-US" sz="2400" i="1" dirty="0">
                <a:latin typeface="Baskerville Old Face" pitchFamily="18" charset="0"/>
              </a:rPr>
              <a:t>global </a:t>
            </a:r>
            <a:r>
              <a:rPr lang="en-US" sz="2400" dirty="0">
                <a:latin typeface="Baskerville Old Face" pitchFamily="18" charset="0"/>
              </a:rPr>
              <a:t>variable can be accessed in any part of the program. To modify a global variable, however, it must be explicitly declared to be global in the function in which it is to be modified. </a:t>
            </a:r>
          </a:p>
          <a:p>
            <a:pPr lvl="6" algn="just"/>
            <a:r>
              <a:rPr lang="en-US" sz="2000" dirty="0">
                <a:latin typeface="Baskerville Old Face" pitchFamily="18" charset="0"/>
              </a:rPr>
              <a:t>&lt;html&gt;</a:t>
            </a:r>
          </a:p>
          <a:p>
            <a:pPr lvl="7" algn="just"/>
            <a:r>
              <a:rPr lang="en-US" sz="2000" dirty="0">
                <a:latin typeface="Baskerville Old Face" pitchFamily="18" charset="0"/>
              </a:rPr>
              <a:t>&lt;?</a:t>
            </a:r>
            <a:r>
              <a:rPr lang="en-US" sz="2000" dirty="0" err="1">
                <a:latin typeface="Baskerville Old Face" pitchFamily="18" charset="0"/>
              </a:rPr>
              <a:t>php</a:t>
            </a:r>
            <a:endParaRPr lang="en-US" sz="2000" dirty="0">
              <a:latin typeface="Baskerville Old Face" pitchFamily="18" charset="0"/>
            </a:endParaRPr>
          </a:p>
          <a:p>
            <a:pPr lvl="8" algn="just"/>
            <a:r>
              <a:rPr lang="en-US" sz="2000" dirty="0">
                <a:latin typeface="Baskerville Old Face" pitchFamily="18" charset="0"/>
              </a:rPr>
              <a:t>$x = 5;</a:t>
            </a:r>
          </a:p>
          <a:p>
            <a:pPr lvl="8" algn="just"/>
            <a:r>
              <a:rPr lang="en-US" sz="2000" dirty="0">
                <a:latin typeface="Baskerville Old Face" pitchFamily="18" charset="0"/>
              </a:rPr>
              <a:t>$y = 10;</a:t>
            </a:r>
          </a:p>
          <a:p>
            <a:pPr lvl="8" algn="just"/>
            <a:r>
              <a:rPr lang="en-US" sz="2000" dirty="0">
                <a:latin typeface="Baskerville Old Face" pitchFamily="18" charset="0"/>
              </a:rPr>
              <a:t>function </a:t>
            </a:r>
            <a:r>
              <a:rPr lang="en-US" sz="2000" dirty="0" err="1">
                <a:latin typeface="Baskerville Old Face" pitchFamily="18" charset="0"/>
              </a:rPr>
              <a:t>myTest</a:t>
            </a:r>
            <a:r>
              <a:rPr lang="en-US" sz="2000" dirty="0">
                <a:latin typeface="Baskerville Old Face" pitchFamily="18" charset="0"/>
              </a:rPr>
              <a:t>() </a:t>
            </a:r>
          </a:p>
          <a:p>
            <a:r>
              <a:rPr lang="en-US" sz="2000" dirty="0">
                <a:latin typeface="Baskerville Old Face" pitchFamily="18" charset="0"/>
              </a:rPr>
              <a:t>				{</a:t>
            </a:r>
          </a:p>
          <a:p>
            <a:r>
              <a:rPr lang="en-US" sz="2000" dirty="0">
                <a:latin typeface="Baskerville Old Face" pitchFamily="18" charset="0"/>
              </a:rPr>
              <a:t>				    	global $</a:t>
            </a:r>
            <a:r>
              <a:rPr lang="en-US" sz="2000" dirty="0" err="1">
                <a:latin typeface="Baskerville Old Face" pitchFamily="18" charset="0"/>
              </a:rPr>
              <a:t>x,$y</a:t>
            </a:r>
            <a:r>
              <a:rPr lang="en-US" sz="2000" dirty="0">
                <a:latin typeface="Baskerville Old Face" pitchFamily="18" charset="0"/>
              </a:rPr>
              <a:t>;</a:t>
            </a:r>
          </a:p>
          <a:p>
            <a:r>
              <a:rPr lang="en-US" sz="2000" dirty="0">
                <a:latin typeface="Baskerville Old Face" pitchFamily="18" charset="0"/>
              </a:rPr>
              <a:t>					 $y = $x + $y;</a:t>
            </a:r>
          </a:p>
          <a:p>
            <a:r>
              <a:rPr lang="en-US" sz="2000" dirty="0">
                <a:latin typeface="Baskerville Old Face" pitchFamily="18" charset="0"/>
              </a:rPr>
              <a:t>				}</a:t>
            </a:r>
          </a:p>
          <a:p>
            <a:pPr lvl="8"/>
            <a:r>
              <a:rPr lang="en-US" sz="2000" dirty="0" err="1">
                <a:latin typeface="Baskerville Old Face" pitchFamily="18" charset="0"/>
              </a:rPr>
              <a:t>myTest</a:t>
            </a:r>
            <a:r>
              <a:rPr lang="en-US" sz="2000" dirty="0">
                <a:latin typeface="Baskerville Old Face" pitchFamily="18" charset="0"/>
              </a:rPr>
              <a:t>();</a:t>
            </a:r>
          </a:p>
          <a:p>
            <a:pPr marL="3200400" lvl="8" indent="457200"/>
            <a:r>
              <a:rPr lang="en-US" sz="2000" dirty="0">
                <a:latin typeface="Baskerville Old Face" pitchFamily="18" charset="0"/>
              </a:rPr>
              <a:t>echo $y; // outputs 15</a:t>
            </a:r>
          </a:p>
          <a:p>
            <a:pPr marL="3200400" lvl="8"/>
            <a:r>
              <a:rPr lang="en-US" sz="2000" dirty="0">
                <a:latin typeface="Baskerville Old Face" pitchFamily="18" charset="0"/>
              </a:rPr>
              <a:t>?&gt; </a:t>
            </a:r>
          </a:p>
          <a:p>
            <a:pPr marL="2743200" lvl="8"/>
            <a:r>
              <a:rPr lang="en-US" sz="2000" dirty="0">
                <a:latin typeface="Baskerville Old Face" pitchFamily="18" charset="0"/>
              </a:rPr>
              <a:t>&lt;/html&gt;</a:t>
            </a:r>
          </a:p>
          <a:p>
            <a:pPr lvl="8" algn="just"/>
            <a:endParaRPr lang="en-US" sz="2400" dirty="0">
              <a:latin typeface="Baskerville Old Face" pitchFamily="18" charset="0"/>
            </a:endParaRP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askerville Old Face" pitchFamily="18" charset="0"/>
              </a:rPr>
              <a:t>3.6.2.4 	PHP The static Keyword</a:t>
            </a:r>
          </a:p>
          <a:p>
            <a:pPr marL="1371600" indent="-457200" algn="just"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Normally, when a function is completed / executed, all of its variables are deleted. However, sometimes we want a local variable NOT to be deleted. </a:t>
            </a:r>
          </a:p>
          <a:p>
            <a:pPr marL="1371600" indent="-457200" algn="just"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We need it for a further job.</a:t>
            </a:r>
          </a:p>
          <a:p>
            <a:pPr marL="1371600" indent="-457200"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To do this, use the </a:t>
            </a:r>
            <a:r>
              <a:rPr lang="en-US" sz="2000" b="1" dirty="0">
                <a:latin typeface="Baskerville Old Face" pitchFamily="18" charset="0"/>
              </a:rPr>
              <a:t>static</a:t>
            </a:r>
            <a:r>
              <a:rPr lang="en-US" sz="2000" dirty="0">
                <a:latin typeface="Baskerville Old Face" pitchFamily="18" charset="0"/>
              </a:rPr>
              <a:t> keyword when you first declare the variable:</a:t>
            </a:r>
          </a:p>
          <a:p>
            <a:r>
              <a:rPr lang="en-US" sz="2000" b="1" dirty="0">
                <a:latin typeface="Baskerville Old Face" pitchFamily="18" charset="0"/>
              </a:rPr>
              <a:t>Example</a:t>
            </a:r>
          </a:p>
          <a:p>
            <a:pPr lvl="3"/>
            <a:r>
              <a:rPr lang="en-US" sz="2000" dirty="0">
                <a:latin typeface="Baskerville Old Face" pitchFamily="18" charset="0"/>
              </a:rPr>
              <a:t>&lt;? </a:t>
            </a:r>
            <a:r>
              <a:rPr lang="en-US" sz="2000" dirty="0" err="1">
                <a:latin typeface="Baskerville Old Face" pitchFamily="18" charset="0"/>
              </a:rPr>
              <a:t>Php</a:t>
            </a:r>
            <a:endParaRPr lang="en-US" sz="2000" dirty="0">
              <a:latin typeface="Baskerville Old Face" pitchFamily="18" charset="0"/>
            </a:endParaRPr>
          </a:p>
          <a:p>
            <a:pPr lvl="3"/>
            <a:r>
              <a:rPr lang="en-US" sz="2000" dirty="0">
                <a:latin typeface="Baskerville Old Face" pitchFamily="18" charset="0"/>
              </a:rPr>
              <a:t>function </a:t>
            </a:r>
            <a:r>
              <a:rPr lang="en-US" sz="2000" dirty="0" err="1">
                <a:latin typeface="Baskerville Old Face" pitchFamily="18" charset="0"/>
              </a:rPr>
              <a:t>myTest</a:t>
            </a:r>
            <a:r>
              <a:rPr lang="en-US" sz="2000" dirty="0">
                <a:latin typeface="Baskerville Old Face" pitchFamily="18" charset="0"/>
              </a:rPr>
              <a:t>() </a:t>
            </a:r>
          </a:p>
          <a:p>
            <a:pPr lvl="3"/>
            <a:r>
              <a:rPr lang="en-US" sz="2000" dirty="0">
                <a:latin typeface="Baskerville Old Face" pitchFamily="18" charset="0"/>
              </a:rPr>
              <a:t>{</a:t>
            </a:r>
            <a:br>
              <a:rPr lang="en-US" sz="2000" dirty="0">
                <a:latin typeface="Baskerville Old Face" pitchFamily="18" charset="0"/>
              </a:rPr>
            </a:br>
            <a:r>
              <a:rPr lang="en-US" sz="2000" dirty="0">
                <a:latin typeface="Baskerville Old Face" pitchFamily="18" charset="0"/>
              </a:rPr>
              <a:t>static $x = 0;</a:t>
            </a:r>
            <a:br>
              <a:rPr lang="en-US" sz="2000" dirty="0">
                <a:latin typeface="Baskerville Old Face" pitchFamily="18" charset="0"/>
              </a:rPr>
            </a:br>
            <a:r>
              <a:rPr lang="en-US" sz="2000" dirty="0">
                <a:latin typeface="Baskerville Old Face" pitchFamily="18" charset="0"/>
              </a:rPr>
              <a:t>echo $x;</a:t>
            </a:r>
            <a:br>
              <a:rPr lang="en-US" sz="2000" dirty="0">
                <a:latin typeface="Baskerville Old Face" pitchFamily="18" charset="0"/>
              </a:rPr>
            </a:br>
            <a:r>
              <a:rPr lang="en-US" sz="2000" dirty="0">
                <a:latin typeface="Baskerville Old Face" pitchFamily="18" charset="0"/>
              </a:rPr>
              <a:t> $x++;</a:t>
            </a:r>
            <a:br>
              <a:rPr lang="en-US" sz="2000" dirty="0">
                <a:latin typeface="Baskerville Old Face" pitchFamily="18" charset="0"/>
              </a:rPr>
            </a:br>
            <a:r>
              <a:rPr lang="en-US" sz="2000" dirty="0">
                <a:latin typeface="Baskerville Old Face" pitchFamily="18" charset="0"/>
              </a:rPr>
              <a:t>}</a:t>
            </a:r>
            <a:br>
              <a:rPr lang="en-US" sz="2000" dirty="0">
                <a:latin typeface="Baskerville Old Face" pitchFamily="18" charset="0"/>
              </a:rPr>
            </a:br>
            <a:r>
              <a:rPr lang="en-US" sz="2000" dirty="0" err="1">
                <a:latin typeface="Baskerville Old Face" pitchFamily="18" charset="0"/>
              </a:rPr>
              <a:t>myTest</a:t>
            </a:r>
            <a:r>
              <a:rPr lang="en-US" sz="2000" dirty="0">
                <a:latin typeface="Baskerville Old Face" pitchFamily="18" charset="0"/>
              </a:rPr>
              <a:t>();</a:t>
            </a:r>
            <a:br>
              <a:rPr lang="en-US" sz="2000" dirty="0">
                <a:latin typeface="Baskerville Old Face" pitchFamily="18" charset="0"/>
              </a:rPr>
            </a:br>
            <a:r>
              <a:rPr lang="en-US" sz="2000" dirty="0" err="1">
                <a:latin typeface="Baskerville Old Face" pitchFamily="18" charset="0"/>
              </a:rPr>
              <a:t>myTest</a:t>
            </a:r>
            <a:r>
              <a:rPr lang="en-US" sz="2000" dirty="0">
                <a:latin typeface="Baskerville Old Face" pitchFamily="18" charset="0"/>
              </a:rPr>
              <a:t>();</a:t>
            </a:r>
            <a:br>
              <a:rPr lang="en-US" sz="2000" dirty="0">
                <a:latin typeface="Baskerville Old Face" pitchFamily="18" charset="0"/>
              </a:rPr>
            </a:br>
            <a:r>
              <a:rPr lang="en-US" sz="2000" dirty="0" err="1">
                <a:latin typeface="Baskerville Old Face" pitchFamily="18" charset="0"/>
              </a:rPr>
              <a:t>myTest</a:t>
            </a:r>
            <a:r>
              <a:rPr lang="en-US" sz="2000" dirty="0">
                <a:latin typeface="Baskerville Old Face" pitchFamily="18" charset="0"/>
              </a:rPr>
              <a:t>();</a:t>
            </a:r>
          </a:p>
          <a:p>
            <a:pPr lvl="3"/>
            <a:r>
              <a:rPr lang="en-US" sz="2000" dirty="0">
                <a:latin typeface="Baskerville Old Face" pitchFamily="18" charset="0"/>
              </a:rPr>
              <a:t>?&gt; </a:t>
            </a:r>
          </a:p>
          <a:p>
            <a:r>
              <a:rPr lang="en-US" sz="2000" dirty="0">
                <a:latin typeface="Baskerville Old Face" pitchFamily="18" charset="0"/>
              </a:rPr>
              <a:t>Then, each time the function is called, that variable will still have the information it contained from the last time the function was called.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8915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/>
            <a:r>
              <a:rPr lang="en-US" sz="2000" b="1" dirty="0">
                <a:latin typeface="Baskerville Old Face" pitchFamily="18" charset="0"/>
              </a:rPr>
              <a:t>3.6.3	Variable Variables</a:t>
            </a:r>
            <a:endParaRPr lang="en-US" sz="2000" dirty="0">
              <a:latin typeface="Baskerville Old Face" pitchFamily="18" charset="0"/>
            </a:endParaRPr>
          </a:p>
          <a:p>
            <a:pPr marL="108585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On occasion, you may want to use a variable whose content can be treated dynamically as a variable in itself. Consider this typical variable assignment: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			$recipe = "spaghetti";</a:t>
            </a:r>
            <a:endParaRPr lang="en-US" sz="2000" dirty="0">
              <a:latin typeface="Baskerville Old Face" pitchFamily="18" charset="0"/>
            </a:endParaRPr>
          </a:p>
          <a:p>
            <a:pPr marL="108585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Interestingly, you can treat the value spaghetti as a variable by placing a second dollar sign in front of the original variable name and again assigning another value: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			$$recipe = "&amp; meatballs";</a:t>
            </a:r>
            <a:endParaRPr lang="en-US" sz="2000" dirty="0">
              <a:latin typeface="Baskerville Old Face" pitchFamily="18" charset="0"/>
            </a:endParaRPr>
          </a:p>
          <a:p>
            <a:pPr marL="1143000" lvl="0" indent="-4000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This in effect assigns </a:t>
            </a:r>
            <a:r>
              <a:rPr lang="en-US" sz="2000" i="1" dirty="0">
                <a:latin typeface="Baskerville Old Face" pitchFamily="18" charset="0"/>
              </a:rPr>
              <a:t>&amp; meatballs </a:t>
            </a:r>
            <a:r>
              <a:rPr lang="en-US" sz="2000" dirty="0">
                <a:latin typeface="Baskerville Old Face" pitchFamily="18" charset="0"/>
              </a:rPr>
              <a:t>to a variable named spaghetti. Therefore, the following two snippets of code produce the same result: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			echo $recipe $spaghetti;</a:t>
            </a:r>
            <a:endParaRPr lang="en-US" sz="2000" dirty="0">
              <a:latin typeface="Baskerville Old Face" pitchFamily="18" charset="0"/>
            </a:endParaRPr>
          </a:p>
          <a:p>
            <a:pPr marL="1085850" lvl="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>
                <a:latin typeface="Baskerville Old Face" pitchFamily="18" charset="0"/>
              </a:rPr>
              <a:t>The result is the string </a:t>
            </a:r>
            <a:r>
              <a:rPr lang="en-US" sz="2000" b="1" i="1" dirty="0">
                <a:latin typeface="Baskerville Old Face" pitchFamily="18" charset="0"/>
              </a:rPr>
              <a:t>spaghetti &amp; meatballs</a:t>
            </a:r>
            <a:r>
              <a:rPr lang="en-US" sz="2000" b="1" dirty="0">
                <a:latin typeface="Baskerville Old Face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9154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askerville Old Face" pitchFamily="18" charset="0"/>
              </a:rPr>
              <a:t>3.7 Constants </a:t>
            </a:r>
            <a:endParaRPr lang="en-US" sz="2000" dirty="0">
              <a:latin typeface="Baskerville Old Face" pitchFamily="18" charset="0"/>
            </a:endParaRPr>
          </a:p>
          <a:p>
            <a:pPr marL="914400" lvl="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A </a:t>
            </a:r>
            <a:r>
              <a:rPr lang="en-US" sz="2000" i="1" dirty="0">
                <a:latin typeface="Baskerville Old Face" pitchFamily="18" charset="0"/>
              </a:rPr>
              <a:t>constant </a:t>
            </a:r>
            <a:r>
              <a:rPr lang="en-US" sz="2000" dirty="0">
                <a:latin typeface="Baskerville Old Face" pitchFamily="18" charset="0"/>
              </a:rPr>
              <a:t>is a value that cannot be modified throughout the execution of a program. </a:t>
            </a:r>
          </a:p>
          <a:p>
            <a:pPr marL="914400" lvl="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Constants are particularly useful when working with values that definitely will not require modification, such as Pi (3.141592).</a:t>
            </a:r>
          </a:p>
          <a:p>
            <a:pPr marL="914400" lvl="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 Constants are defined using the define() function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Defining a Constant</a:t>
            </a:r>
            <a:endParaRPr lang="en-US" sz="2000" dirty="0">
              <a:latin typeface="Baskerville Old Face" pitchFamily="18" charset="0"/>
            </a:endParaRPr>
          </a:p>
          <a:p>
            <a:pPr marL="857250" lvl="0" indent="-4000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The define() function defines a constant by assigning a value to a name.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</a:t>
            </a:r>
            <a:r>
              <a:rPr lang="en-US" sz="2000" b="1" dirty="0" err="1">
                <a:latin typeface="Baskerville Old Face" pitchFamily="18" charset="0"/>
              </a:rPr>
              <a:t>boolean</a:t>
            </a:r>
            <a:r>
              <a:rPr lang="en-US" sz="2000" b="1" dirty="0">
                <a:latin typeface="Baskerville Old Face" pitchFamily="18" charset="0"/>
              </a:rPr>
              <a:t> define(string name, mixed value)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	Example: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define("PI", 3.141592);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</a:t>
            </a:r>
            <a:r>
              <a:rPr lang="en-US" sz="2000" dirty="0" err="1">
                <a:latin typeface="Baskerville Old Face" pitchFamily="18" charset="0"/>
              </a:rPr>
              <a:t>printf</a:t>
            </a:r>
            <a:r>
              <a:rPr lang="en-US" sz="2000" dirty="0">
                <a:latin typeface="Baskerville Old Face" pitchFamily="18" charset="0"/>
              </a:rPr>
              <a:t>("The value of Pi is %f", PI);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	output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The value of pi is 3.141592.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915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latin typeface="Baskerville Old Face" pitchFamily="18" charset="0"/>
              </a:rPr>
              <a:t>3.8	Expressions</a:t>
            </a:r>
            <a:endParaRPr lang="en-US" sz="24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An </a:t>
            </a:r>
            <a:r>
              <a:rPr lang="en-US" sz="2400" i="1" dirty="0">
                <a:latin typeface="Baskerville Old Face" pitchFamily="18" charset="0"/>
              </a:rPr>
              <a:t>expression </a:t>
            </a:r>
            <a:r>
              <a:rPr lang="en-US" sz="2400" dirty="0">
                <a:latin typeface="Baskerville Old Face" pitchFamily="18" charset="0"/>
              </a:rPr>
              <a:t>is a phrase representing a particular action in a program. All expressions consist of at least one operand and one or more operators. A few examples follow: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$a = 5; // assign integer value 5 to the variable $a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$a = "5"; // assign string value "5" to the variable $a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$sum = 50 + $</a:t>
            </a:r>
            <a:r>
              <a:rPr lang="en-US" sz="2400" dirty="0" err="1">
                <a:latin typeface="Baskerville Old Face" pitchFamily="18" charset="0"/>
              </a:rPr>
              <a:t>some_int</a:t>
            </a:r>
            <a:r>
              <a:rPr lang="en-US" sz="2400" dirty="0">
                <a:latin typeface="Baskerville Old Face" pitchFamily="18" charset="0"/>
              </a:rPr>
              <a:t>; // assign sum of 50 + $</a:t>
            </a:r>
            <a:r>
              <a:rPr lang="en-US" sz="2400" dirty="0" err="1">
                <a:latin typeface="Baskerville Old Face" pitchFamily="18" charset="0"/>
              </a:rPr>
              <a:t>some_int</a:t>
            </a:r>
            <a:r>
              <a:rPr lang="en-US" sz="2400" dirty="0">
                <a:latin typeface="Baskerville Old Face" pitchFamily="18" charset="0"/>
              </a:rPr>
              <a:t> to $sum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$wine = "Zinfandel"; // assign "Zinfandel" to the variable $wine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$inventory++; // increment the variable $inventory by 1</a:t>
            </a:r>
          </a:p>
          <a:p>
            <a:pPr marL="0" lvl="2" algn="just"/>
            <a:r>
              <a:rPr lang="en-US" sz="2400" b="1" dirty="0">
                <a:latin typeface="Baskerville Old Face" pitchFamily="18" charset="0"/>
              </a:rPr>
              <a:t>3.8.1	Operands</a:t>
            </a:r>
            <a:endParaRPr lang="en-US" sz="2400" dirty="0">
              <a:latin typeface="Baskerville Old Face" pitchFamily="18" charset="0"/>
            </a:endParaRPr>
          </a:p>
          <a:p>
            <a:r>
              <a:rPr lang="en-US" sz="2400" i="1" dirty="0">
                <a:latin typeface="Baskerville Old Face" pitchFamily="18" charset="0"/>
              </a:rPr>
              <a:t>	Operands </a:t>
            </a:r>
            <a:r>
              <a:rPr lang="en-US" sz="2400" dirty="0">
                <a:latin typeface="Baskerville Old Face" pitchFamily="18" charset="0"/>
              </a:rPr>
              <a:t>are the inputs of an expression</a:t>
            </a:r>
          </a:p>
          <a:p>
            <a:pPr lvl="3"/>
            <a:r>
              <a:rPr lang="en-US" sz="2400" dirty="0">
                <a:latin typeface="Baskerville Old Face" pitchFamily="18" charset="0"/>
              </a:rPr>
              <a:t>$a++; // $a is the operand</a:t>
            </a:r>
          </a:p>
          <a:p>
            <a:pPr lvl="3"/>
            <a:r>
              <a:rPr lang="en-US" sz="2400" dirty="0">
                <a:latin typeface="Baskerville Old Face" pitchFamily="18" charset="0"/>
              </a:rPr>
              <a:t>$sum = $val1 + val2; // $sum, $val1 and $val2 are operands.</a:t>
            </a:r>
          </a:p>
          <a:p>
            <a:pPr lvl="2" algn="just"/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  <a:p>
            <a:r>
              <a:rPr lang="en-US" sz="2000" dirty="0">
                <a:latin typeface="Baskerville Old Face" pitchFamily="18" charset="0"/>
              </a:rPr>
              <a:t>3.8.2	Operators</a:t>
            </a:r>
          </a:p>
          <a:p>
            <a:pPr lvl="2"/>
            <a:r>
              <a:rPr lang="en-US" sz="2000" dirty="0">
                <a:latin typeface="Baskerville Old Face" pitchFamily="18" charset="0"/>
              </a:rPr>
              <a:t>An </a:t>
            </a:r>
            <a:r>
              <a:rPr lang="en-US" sz="2000" i="1" dirty="0">
                <a:latin typeface="Baskerville Old Face" pitchFamily="18" charset="0"/>
              </a:rPr>
              <a:t>operator </a:t>
            </a:r>
            <a:r>
              <a:rPr lang="en-US" sz="2000" dirty="0">
                <a:latin typeface="Baskerville Old Face" pitchFamily="18" charset="0"/>
              </a:rPr>
              <a:t>is a symbol that specifies a particular action in an expression. complete listing of all operators, ordered from highest to lowest precedence.</a:t>
            </a:r>
          </a:p>
          <a:p>
            <a:pPr lvl="2"/>
            <a:endParaRPr lang="en-US" sz="2000" dirty="0">
              <a:latin typeface="Baskerville Old Face" pitchFamily="18" charset="0"/>
            </a:endParaRPr>
          </a:p>
          <a:p>
            <a:pPr lvl="2"/>
            <a:endParaRPr lang="en-US" sz="2000" dirty="0">
              <a:latin typeface="Baskerville Old Face" pitchFamily="18" charset="0"/>
            </a:endParaRPr>
          </a:p>
          <a:p>
            <a:pPr lvl="2"/>
            <a:endParaRPr lang="en-US" sz="2000" dirty="0">
              <a:latin typeface="Baskerville Old Face" pitchFamily="18" charset="0"/>
            </a:endParaRPr>
          </a:p>
          <a:p>
            <a:pPr lvl="2"/>
            <a:endParaRPr lang="en-US" sz="2000" dirty="0">
              <a:latin typeface="Baskerville Old Face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919986"/>
          <a:ext cx="7848600" cy="4557019"/>
        </p:xfrm>
        <a:graphic>
          <a:graphicData uri="http://schemas.openxmlformats.org/drawingml/2006/table">
            <a:tbl>
              <a:tblPr/>
              <a:tblGrid>
                <a:gridCol w="2995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Operator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Purpose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new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Object instantiation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( )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Expression subgrouping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[ ]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Index enclosure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80110" algn="ctr"/>
                        </a:tabLs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! ~ ++ -- 	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 Boolean NOT, bitwise NOT, increment, decrement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@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 Error suppression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/ * %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Division, multiplication, modulus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+ - 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Addition, subtraction, concatenation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&lt;&lt; &gt;&gt;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 Shift left, shift right (bitwise)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6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&lt; &lt;= &gt; &gt;=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Less than, less than or equal to, greater than, greater than or equal to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6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== != === &lt;&gt;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Is equal to, is not equal to, is identical to, is not equal to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&amp; ^ |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 Bitwise AND, bitwise XOR, bitwise 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9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&amp;&amp; ||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Boolean AND, Boolean 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9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?: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Ternary operator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= += *= /= .= %=&amp;=|= ^= &lt;&lt;= &gt;&gt;=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Assignment operators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AND XOR OR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Boolean AND, Boolean XOR, Boolean 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Calibri"/>
                          <a:cs typeface="Times New Roman"/>
                        </a:rPr>
                        <a:t>Expression separation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534400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 Old Face" pitchFamily="18" charset="0"/>
              </a:rPr>
              <a:t>2)`General Language  Features of PHP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>
                <a:latin typeface="Baskerville Old Face" pitchFamily="18" charset="0"/>
              </a:rPr>
              <a:t>Practicality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>
                <a:latin typeface="Baskerville Old Face" pitchFamily="18" charset="0"/>
              </a:rPr>
              <a:t>Power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>
                <a:latin typeface="Baskerville Old Face" pitchFamily="18" charset="0"/>
              </a:rPr>
              <a:t>Possibility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>
                <a:latin typeface="Baskerville Old Face" pitchFamily="18" charset="0"/>
              </a:rPr>
              <a:t>Price</a:t>
            </a:r>
          </a:p>
          <a:p>
            <a:pPr marL="404813" lvl="1" indent="-404813">
              <a:spcBef>
                <a:spcPts val="600"/>
              </a:spcBef>
              <a:buAutoNum type="arabicParenR"/>
            </a:pPr>
            <a:r>
              <a:rPr lang="en-US" dirty="0">
                <a:latin typeface="Baskerville Old Face" pitchFamily="18" charset="0"/>
              </a:rPr>
              <a:t>Practicality(sensible or handy or convenient)</a:t>
            </a:r>
          </a:p>
          <a:p>
            <a:pPr marL="793750" lvl="1" indent="-388938" algn="just">
              <a:spcBef>
                <a:spcPts val="600"/>
              </a:spcBef>
              <a:buFont typeface="Wingdings" pitchFamily="2" charset="2"/>
              <a:buChar char="§"/>
              <a:tabLst>
                <a:tab pos="749300" algn="l"/>
              </a:tabLst>
            </a:pPr>
            <a:r>
              <a:rPr lang="en-US" dirty="0">
                <a:latin typeface="Baskerville Old Face" pitchFamily="18" charset="0"/>
              </a:rPr>
              <a:t>	From the very start, the PHP language was created with </a:t>
            </a:r>
            <a:r>
              <a:rPr lang="en-US" b="1" i="1" dirty="0">
                <a:latin typeface="Baskerville Old Face" pitchFamily="18" charset="0"/>
              </a:rPr>
              <a:t>practicality</a:t>
            </a:r>
            <a:r>
              <a:rPr lang="en-US" dirty="0">
                <a:latin typeface="Baskerville Old Face" pitchFamily="18" charset="0"/>
              </a:rPr>
              <a:t> in mind. </a:t>
            </a:r>
          </a:p>
          <a:p>
            <a:pPr marL="793750" lvl="1" indent="-388938" algn="just">
              <a:spcBef>
                <a:spcPts val="600"/>
              </a:spcBef>
              <a:buFont typeface="Wingdings" pitchFamily="2" charset="2"/>
              <a:buChar char="§"/>
              <a:tabLst>
                <a:tab pos="749300" algn="l"/>
              </a:tabLst>
            </a:pPr>
            <a:r>
              <a:rPr lang="en-US" dirty="0">
                <a:latin typeface="Baskerville Old Face" pitchFamily="18" charset="0"/>
              </a:rPr>
              <a:t>	The result is a language that allows the user to build powerful applications even 	with a minimum of knowledge. </a:t>
            </a:r>
          </a:p>
          <a:p>
            <a:pPr marL="1250950" lvl="2" indent="-388938" algn="just">
              <a:spcBef>
                <a:spcPts val="600"/>
              </a:spcBef>
              <a:buFont typeface="Wingdings" pitchFamily="2" charset="2"/>
              <a:buChar char="§"/>
              <a:tabLst>
                <a:tab pos="749300" algn="l"/>
              </a:tabLst>
            </a:pPr>
            <a:r>
              <a:rPr lang="en-US" dirty="0">
                <a:latin typeface="Baskerville Old Face" pitchFamily="18" charset="0"/>
              </a:rPr>
              <a:t>For Example : </a:t>
            </a:r>
          </a:p>
          <a:p>
            <a:pPr marL="1708150" lvl="3" indent="-388938" algn="just">
              <a:spcBef>
                <a:spcPts val="600"/>
              </a:spcBef>
              <a:buFont typeface="Wingdings" pitchFamily="2" charset="2"/>
              <a:buChar char="§"/>
              <a:tabLst>
                <a:tab pos="749300" algn="l"/>
              </a:tabLst>
            </a:pPr>
            <a:r>
              <a:rPr lang="en-US" dirty="0">
                <a:latin typeface="Baskerville Old Face" pitchFamily="18" charset="0"/>
              </a:rPr>
              <a:t>PHP script can consists of as little as one line</a:t>
            </a:r>
          </a:p>
          <a:p>
            <a:pPr marL="1708150" lvl="3" indent="-388938" algn="just">
              <a:spcBef>
                <a:spcPts val="600"/>
              </a:spcBef>
              <a:tabLst>
                <a:tab pos="749300" algn="l"/>
              </a:tabLst>
            </a:pPr>
            <a:r>
              <a:rPr lang="en-US" dirty="0">
                <a:latin typeface="Baskerville Old Face" pitchFamily="18" charset="0"/>
              </a:rPr>
              <a:t>	</a:t>
            </a:r>
            <a:r>
              <a:rPr lang="en-US" b="1" dirty="0">
                <a:latin typeface="Baskerville Old Face" pitchFamily="18" charset="0"/>
              </a:rPr>
              <a:t>&lt;?</a:t>
            </a:r>
            <a:r>
              <a:rPr lang="en-US" b="1" dirty="0" err="1">
                <a:latin typeface="Baskerville Old Face" pitchFamily="18" charset="0"/>
              </a:rPr>
              <a:t>php</a:t>
            </a:r>
            <a:r>
              <a:rPr lang="en-US" b="1" dirty="0">
                <a:latin typeface="Baskerville Old Face" pitchFamily="18" charset="0"/>
              </a:rPr>
              <a:t> echo date(“F </a:t>
            </a:r>
            <a:r>
              <a:rPr lang="en-US" b="1" dirty="0" err="1">
                <a:latin typeface="Baskerville Old Face" pitchFamily="18" charset="0"/>
              </a:rPr>
              <a:t>j,Y</a:t>
            </a:r>
            <a:r>
              <a:rPr lang="en-US" b="1" dirty="0">
                <a:latin typeface="Baskerville Old Face" pitchFamily="18" charset="0"/>
              </a:rPr>
              <a:t>”);?&gt; // displays september 23,2007</a:t>
            </a:r>
          </a:p>
          <a:p>
            <a:pPr marL="1708150" lvl="3" indent="-388938" algn="just">
              <a:spcBef>
                <a:spcPts val="600"/>
              </a:spcBef>
              <a:buFont typeface="Wingdings" pitchFamily="2" charset="2"/>
              <a:buChar char="§"/>
              <a:tabLst>
                <a:tab pos="749300" algn="l"/>
              </a:tabLst>
            </a:pPr>
            <a:r>
              <a:rPr lang="en-US" dirty="0">
                <a:latin typeface="Baskerville Old Face" pitchFamily="18" charset="0"/>
              </a:rPr>
              <a:t>Its ability to nest functions</a:t>
            </a:r>
          </a:p>
          <a:p>
            <a:pPr marL="2165350" lvl="4" indent="-388938" algn="just">
              <a:spcBef>
                <a:spcPts val="600"/>
              </a:spcBef>
              <a:tabLst>
                <a:tab pos="749300" algn="l"/>
              </a:tabLst>
            </a:pPr>
            <a:r>
              <a:rPr lang="en-US" b="1" dirty="0">
                <a:latin typeface="Baskerville Old Face" pitchFamily="18" charset="0"/>
              </a:rPr>
              <a:t>$res = substr(md5(</a:t>
            </a:r>
            <a:r>
              <a:rPr lang="en-US" b="1" dirty="0" err="1">
                <a:latin typeface="Baskerville Old Face" pitchFamily="18" charset="0"/>
              </a:rPr>
              <a:t>microtime</a:t>
            </a:r>
            <a:r>
              <a:rPr lang="en-US" b="1" dirty="0">
                <a:latin typeface="Baskerville Old Face" pitchFamily="18" charset="0"/>
              </a:rPr>
              <a:t>()),0,5)</a:t>
            </a:r>
          </a:p>
          <a:p>
            <a:pPr marL="1708150" lvl="3" indent="-388938" algn="just">
              <a:spcBef>
                <a:spcPts val="600"/>
              </a:spcBef>
              <a:buFont typeface="Wingdings" pitchFamily="2" charset="2"/>
              <a:buChar char="§"/>
              <a:tabLst>
                <a:tab pos="749300" algn="l"/>
              </a:tabLst>
            </a:pPr>
            <a:r>
              <a:rPr lang="en-US" dirty="0">
                <a:latin typeface="Baskerville Old Face" pitchFamily="18" charset="0"/>
              </a:rPr>
              <a:t>PHP is a loosely typed language, meaning there is no need to explicitly create, typecast, or destroy a variable.</a:t>
            </a:r>
          </a:p>
          <a:p>
            <a:pPr marL="1708150" lvl="3" indent="-388938" algn="just">
              <a:tabLst>
                <a:tab pos="749300" algn="l"/>
              </a:tabLst>
            </a:pPr>
            <a:r>
              <a:rPr lang="en-US" dirty="0">
                <a:latin typeface="Baskerville Old Face" pitchFamily="18" charset="0"/>
              </a:rPr>
              <a:t>	</a:t>
            </a:r>
            <a:r>
              <a:rPr lang="en-US" b="1" dirty="0">
                <a:latin typeface="Baskerville Old Face" pitchFamily="18" charset="0"/>
              </a:rPr>
              <a:t>&lt;?</a:t>
            </a:r>
            <a:r>
              <a:rPr lang="en-US" b="1" dirty="0" err="1">
                <a:latin typeface="Baskerville Old Face" pitchFamily="18" charset="0"/>
              </a:rPr>
              <a:t>php</a:t>
            </a:r>
            <a:endParaRPr lang="en-US" b="1" dirty="0">
              <a:latin typeface="Baskerville Old Face" pitchFamily="18" charset="0"/>
            </a:endParaRPr>
          </a:p>
          <a:p>
            <a:pPr marL="1708150" lvl="3" indent="-388938" algn="just">
              <a:tabLst>
                <a:tab pos="749300" algn="l"/>
              </a:tabLst>
            </a:pPr>
            <a:r>
              <a:rPr lang="en-US" b="1" dirty="0">
                <a:latin typeface="Baskerville Old Face" pitchFamily="18" charset="0"/>
              </a:rPr>
              <a:t>			$num =“5”;</a:t>
            </a:r>
          </a:p>
          <a:p>
            <a:pPr marL="1708150" lvl="3" indent="-388938" algn="just">
              <a:tabLst>
                <a:tab pos="749300" algn="l"/>
              </a:tabLst>
            </a:pPr>
            <a:r>
              <a:rPr lang="en-US" b="1" dirty="0">
                <a:latin typeface="Baskerville Old Face" pitchFamily="18" charset="0"/>
              </a:rPr>
              <a:t>			$sum = 15+$num;</a:t>
            </a:r>
          </a:p>
          <a:p>
            <a:pPr marL="1708150" lvl="3" indent="-388938" algn="just">
              <a:tabLst>
                <a:tab pos="749300" algn="l"/>
              </a:tabLst>
            </a:pPr>
            <a:r>
              <a:rPr lang="en-US" b="1" dirty="0">
                <a:latin typeface="Baskerville Old Face" pitchFamily="18" charset="0"/>
              </a:rPr>
              <a:t>			$sum=“twenty”;</a:t>
            </a:r>
          </a:p>
          <a:p>
            <a:pPr marL="1708150" lvl="3" indent="-388938" algn="just">
              <a:tabLst>
                <a:tab pos="749300" algn="l"/>
              </a:tabLst>
            </a:pPr>
            <a:r>
              <a:rPr lang="en-US" b="1" dirty="0">
                <a:latin typeface="Baskerville Old Face" pitchFamily="18" charset="0"/>
              </a:rPr>
              <a:t>	?&gt;</a:t>
            </a:r>
          </a:p>
          <a:p>
            <a:pPr marL="1708150" lvl="3" indent="-388938" algn="just">
              <a:buFont typeface="Wingdings" pitchFamily="2" charset="2"/>
              <a:buChar char="§"/>
              <a:tabLst>
                <a:tab pos="749300" algn="l"/>
              </a:tabLst>
            </a:pPr>
            <a:endParaRPr lang="en-US" dirty="0">
              <a:latin typeface="Baskerville Old Face" pitchFamily="18" charset="0"/>
            </a:endParaRPr>
          </a:p>
          <a:p>
            <a:pPr marL="1250950" lvl="2" indent="-388938" algn="just">
              <a:buFont typeface="Wingdings" pitchFamily="2" charset="2"/>
              <a:buChar char="§"/>
              <a:tabLst>
                <a:tab pos="749300" algn="l"/>
              </a:tabLst>
            </a:pPr>
            <a:endParaRPr lang="en-US" dirty="0">
              <a:latin typeface="Baskerville Old Face" pitchFamily="18" charset="0"/>
            </a:endParaRPr>
          </a:p>
          <a:p>
            <a:pPr marL="404813" lvl="1" indent="-404813"/>
            <a:endParaRPr lang="en-US" dirty="0"/>
          </a:p>
          <a:p>
            <a:pPr marL="404813" lvl="1" indent="-404813"/>
            <a:r>
              <a:rPr lang="en-US" dirty="0"/>
              <a:t>	</a:t>
            </a:r>
          </a:p>
          <a:p>
            <a:pPr marL="0" lvl="1"/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skerville Old Face" pitchFamily="18" charset="0"/>
              </a:rPr>
              <a:t>Operator Precedence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i="1" dirty="0">
                <a:latin typeface="Baskerville Old Face" pitchFamily="18" charset="0"/>
              </a:rPr>
              <a:t>Operator precedence </a:t>
            </a:r>
            <a:r>
              <a:rPr lang="en-US" sz="2400" dirty="0">
                <a:latin typeface="Baskerville Old Face" pitchFamily="18" charset="0"/>
              </a:rPr>
              <a:t>is a characteristic of operators that determines the order in which they evaluate the operands surrounding them.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PHP follows the standard precedence rules used in elementary school math class. Consider a few examples: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$</a:t>
            </a:r>
            <a:r>
              <a:rPr lang="en-US" sz="2400" dirty="0" err="1">
                <a:latin typeface="Baskerville Old Face" pitchFamily="18" charset="0"/>
              </a:rPr>
              <a:t>total_cost</a:t>
            </a:r>
            <a:r>
              <a:rPr lang="en-US" sz="2400" dirty="0">
                <a:latin typeface="Baskerville Old Face" pitchFamily="18" charset="0"/>
              </a:rPr>
              <a:t> = $cost + $cost * 0.06;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This is the same as writing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$</a:t>
            </a:r>
            <a:r>
              <a:rPr lang="en-US" sz="2400" dirty="0" err="1">
                <a:latin typeface="Baskerville Old Face" pitchFamily="18" charset="0"/>
              </a:rPr>
              <a:t>total_cost</a:t>
            </a:r>
            <a:r>
              <a:rPr lang="en-US" sz="2400" dirty="0">
                <a:latin typeface="Baskerville Old Face" pitchFamily="18" charset="0"/>
              </a:rPr>
              <a:t> = $cost + ($cost * 0.06);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because the multiplication operator has higher precedence than the addition operator.</a:t>
            </a:r>
          </a:p>
          <a:p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PHP Operators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Operators are used to perform operations on variables and values.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PHP divides the operators in the following groups: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 </a:t>
            </a:r>
            <a:endParaRPr lang="en-US" sz="2400" dirty="0">
              <a:latin typeface="Baskerville Old Face" pitchFamily="18" charset="0"/>
            </a:endParaRP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Arithmetic operators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Assignment operators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Comparison operators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Increment/Decrement operators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Logical operators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String operators</a:t>
            </a:r>
          </a:p>
          <a:p>
            <a:pPr lvl="2" algn="just"/>
            <a:r>
              <a:rPr lang="en-US" sz="2400" dirty="0">
                <a:latin typeface="Baskerville Old Face" pitchFamily="18" charset="0"/>
              </a:rPr>
              <a:t>Array operators</a:t>
            </a:r>
          </a:p>
          <a:p>
            <a:pPr algn="just"/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628650"/>
            <a:r>
              <a:rPr lang="en-US" b="1" dirty="0">
                <a:latin typeface="Baskerville Old Face" pitchFamily="18" charset="0"/>
              </a:rPr>
              <a:t>3.9	</a:t>
            </a:r>
            <a:r>
              <a:rPr lang="en-US" sz="2000" b="1" dirty="0">
                <a:latin typeface="Baskerville Old Face" pitchFamily="18" charset="0"/>
              </a:rPr>
              <a:t>String Interpolation</a:t>
            </a:r>
          </a:p>
          <a:p>
            <a:pPr marL="1371600" lvl="1" indent="-742950"/>
            <a:r>
              <a:rPr lang="en-US" sz="2000" b="1" dirty="0">
                <a:latin typeface="Baskerville Old Face" pitchFamily="18" charset="0"/>
              </a:rPr>
              <a:t>3.9.1	Double quotes</a:t>
            </a:r>
          </a:p>
          <a:p>
            <a:pPr marL="1371600" lvl="1" indent="-742950"/>
            <a:r>
              <a:rPr lang="en-US" sz="2000" b="1" dirty="0">
                <a:latin typeface="Baskerville Old Face" pitchFamily="18" charset="0"/>
              </a:rPr>
              <a:t>3.9.2	Escape sequences</a:t>
            </a:r>
          </a:p>
          <a:p>
            <a:pPr marL="1371600" lvl="1" indent="-742950"/>
            <a:r>
              <a:rPr lang="en-US" sz="2000" b="1" dirty="0">
                <a:latin typeface="Baskerville Old Face" pitchFamily="18" charset="0"/>
              </a:rPr>
              <a:t>3.9.3	Single quotes</a:t>
            </a:r>
          </a:p>
          <a:p>
            <a:pPr marL="1371600" lvl="1" indent="-742950"/>
            <a:r>
              <a:rPr lang="en-US" sz="2000" b="1" dirty="0">
                <a:latin typeface="Baskerville Old Face" pitchFamily="18" charset="0"/>
              </a:rPr>
              <a:t>3.9.4	Curly braces</a:t>
            </a:r>
          </a:p>
          <a:p>
            <a:pPr marL="1371600" lvl="1" indent="-742950"/>
            <a:r>
              <a:rPr lang="en-US" sz="2000" b="1" dirty="0">
                <a:latin typeface="Baskerville Old Face" pitchFamily="18" charset="0"/>
              </a:rPr>
              <a:t>3.9.5	</a:t>
            </a:r>
            <a:r>
              <a:rPr lang="en-US" sz="2000" b="1" dirty="0" err="1">
                <a:latin typeface="Baskerville Old Face" pitchFamily="18" charset="0"/>
              </a:rPr>
              <a:t>Heredoc</a:t>
            </a:r>
            <a:endParaRPr lang="en-US" sz="2000" dirty="0">
              <a:latin typeface="Baskerville Old Face" pitchFamily="18" charset="0"/>
            </a:endParaRPr>
          </a:p>
          <a:p>
            <a:pPr marL="685800" indent="-685800"/>
            <a:r>
              <a:rPr lang="en-US" sz="2000" b="1" dirty="0">
                <a:latin typeface="Baskerville Old Face" pitchFamily="18" charset="0"/>
              </a:rPr>
              <a:t>3.9.1	Double Quotes</a:t>
            </a:r>
            <a:endParaRPr lang="en-US" sz="2000" dirty="0">
              <a:latin typeface="Baskerville Old Face" pitchFamily="18" charset="0"/>
            </a:endParaRPr>
          </a:p>
          <a:p>
            <a:pPr marL="1028700" indent="-342900" algn="just" defTabSz="1028700"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Strings enclosed in double quotes are the most commonly used in PHP scripts because they offer the most flexibility. </a:t>
            </a:r>
          </a:p>
          <a:p>
            <a:pPr marL="1028700" indent="-342900" algn="just" defTabSz="1028700"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This is because both variables and escape sequences will be parsed accordingly.</a:t>
            </a:r>
          </a:p>
          <a:p>
            <a:pPr marL="1028700" indent="-342900" algn="just" defTabSz="1028700"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Consider the following example:</a:t>
            </a:r>
          </a:p>
          <a:p>
            <a:pPr lvl="4"/>
            <a:r>
              <a:rPr lang="en-US" sz="2000" b="1" dirty="0">
                <a:latin typeface="Baskerville Old Face" pitchFamily="18" charset="0"/>
              </a:rPr>
              <a:t>&lt;?</a:t>
            </a:r>
            <a:r>
              <a:rPr lang="en-US" sz="2000" b="1" dirty="0" err="1">
                <a:latin typeface="Baskerville Old Face" pitchFamily="18" charset="0"/>
              </a:rPr>
              <a:t>php</a:t>
            </a:r>
            <a:endParaRPr lang="en-US" sz="2000" b="1" dirty="0">
              <a:latin typeface="Baskerville Old Face" pitchFamily="18" charset="0"/>
            </a:endParaRPr>
          </a:p>
          <a:p>
            <a:pPr lvl="4"/>
            <a:r>
              <a:rPr lang="en-US" sz="2000" b="1" dirty="0">
                <a:latin typeface="Baskerville Old Face" pitchFamily="18" charset="0"/>
              </a:rPr>
              <a:t>$sport = "boxing";</a:t>
            </a:r>
          </a:p>
          <a:p>
            <a:pPr lvl="4"/>
            <a:r>
              <a:rPr lang="en-US" sz="2000" b="1" dirty="0">
                <a:latin typeface="Baskerville Old Face" pitchFamily="18" charset="0"/>
              </a:rPr>
              <a:t>echo "Jason's favorite sport is $sport.";</a:t>
            </a:r>
          </a:p>
          <a:p>
            <a:pPr lvl="4"/>
            <a:r>
              <a:rPr lang="en-US" sz="2000" b="1" dirty="0">
                <a:latin typeface="Baskerville Old Face" pitchFamily="18" charset="0"/>
              </a:rPr>
              <a:t>?&gt;</a:t>
            </a:r>
          </a:p>
          <a:p>
            <a:r>
              <a:rPr lang="en-US" sz="2000" dirty="0">
                <a:latin typeface="Baskerville Old Face" pitchFamily="18" charset="0"/>
              </a:rPr>
              <a:t>	This example returns the following:</a:t>
            </a:r>
          </a:p>
          <a:p>
            <a:r>
              <a:rPr lang="en-US" sz="2000" dirty="0">
                <a:latin typeface="Baskerville Old Face" pitchFamily="18" charset="0"/>
              </a:rPr>
              <a:t>		</a:t>
            </a:r>
            <a:r>
              <a:rPr lang="en-US" sz="2000" b="1" dirty="0">
                <a:latin typeface="Baskerville Old Face" pitchFamily="18" charset="0"/>
              </a:rPr>
              <a:t>Jason's favorite sport is boxing.</a:t>
            </a:r>
          </a:p>
          <a:p>
            <a:pPr algn="just"/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skerville Old Face" pitchFamily="18" charset="0"/>
              </a:rPr>
              <a:t>3.9.2	Escape Sequences</a:t>
            </a:r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>
                <a:latin typeface="Baskerville Old Face" pitchFamily="18" charset="0"/>
              </a:rPr>
              <a:t>	Escape sequences are also parsed. Consider this example:</a:t>
            </a:r>
          </a:p>
          <a:p>
            <a:pPr lvl="4"/>
            <a:r>
              <a:rPr lang="en-US" sz="2400" dirty="0">
                <a:latin typeface="Baskerville Old Face" pitchFamily="18" charset="0"/>
              </a:rPr>
              <a:t>&lt;?</a:t>
            </a:r>
            <a:r>
              <a:rPr lang="en-US" sz="2400" dirty="0" err="1">
                <a:latin typeface="Baskerville Old Face" pitchFamily="18" charset="0"/>
              </a:rPr>
              <a:t>php</a:t>
            </a:r>
            <a:endParaRPr lang="en-US" sz="2400" dirty="0">
              <a:latin typeface="Baskerville Old Face" pitchFamily="18" charset="0"/>
            </a:endParaRPr>
          </a:p>
          <a:p>
            <a:pPr lvl="4"/>
            <a:r>
              <a:rPr lang="en-US" sz="2400" dirty="0">
                <a:latin typeface="Baskerville Old Face" pitchFamily="18" charset="0"/>
              </a:rPr>
              <a:t>$output = "This is one line.\</a:t>
            </a:r>
            <a:r>
              <a:rPr lang="en-US" sz="2400" dirty="0" err="1">
                <a:latin typeface="Baskerville Old Face" pitchFamily="18" charset="0"/>
              </a:rPr>
              <a:t>nAnd</a:t>
            </a:r>
            <a:r>
              <a:rPr lang="en-US" sz="2400" dirty="0">
                <a:latin typeface="Baskerville Old Face" pitchFamily="18" charset="0"/>
              </a:rPr>
              <a:t> this is another line.";</a:t>
            </a:r>
          </a:p>
          <a:p>
            <a:pPr lvl="4"/>
            <a:r>
              <a:rPr lang="en-US" sz="2400" dirty="0">
                <a:latin typeface="Baskerville Old Face" pitchFamily="18" charset="0"/>
              </a:rPr>
              <a:t>echo $output;</a:t>
            </a:r>
          </a:p>
          <a:p>
            <a:pPr lvl="4"/>
            <a:r>
              <a:rPr lang="en-US" sz="2400" dirty="0">
                <a:latin typeface="Baskerville Old Face" pitchFamily="18" charset="0"/>
              </a:rPr>
              <a:t>?&gt;</a:t>
            </a:r>
          </a:p>
          <a:p>
            <a:r>
              <a:rPr lang="en-US" sz="2400" b="1" dirty="0">
                <a:latin typeface="Baskerville Old Face" pitchFamily="18" charset="0"/>
              </a:rPr>
              <a:t>	</a:t>
            </a:r>
            <a:r>
              <a:rPr lang="en-US" sz="2400" b="1" u="sng" dirty="0">
                <a:latin typeface="Baskerville Old Face" pitchFamily="18" charset="0"/>
              </a:rPr>
              <a:t>Output:</a:t>
            </a:r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>
                <a:latin typeface="Baskerville Old Face" pitchFamily="18" charset="0"/>
              </a:rPr>
              <a:t>		This is one line.</a:t>
            </a:r>
          </a:p>
          <a:p>
            <a:r>
              <a:rPr lang="en-US" sz="2400" dirty="0">
                <a:latin typeface="Baskerville Old Face" pitchFamily="18" charset="0"/>
              </a:rPr>
              <a:t>		And this is another line.</a:t>
            </a:r>
          </a:p>
          <a:p>
            <a:pPr algn="just"/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3.9.3	Single Quotes</a:t>
            </a:r>
            <a:endParaRPr lang="en-US" sz="2400" dirty="0">
              <a:latin typeface="Baskerville Old Face" pitchFamily="18" charset="0"/>
            </a:endParaRPr>
          </a:p>
          <a:p>
            <a:pPr marL="1371600" indent="-457200" algn="just">
              <a:lnSpc>
                <a:spcPct val="150000"/>
              </a:lnSpc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sz="2400" dirty="0">
                <a:latin typeface="Baskerville Old Face" pitchFamily="18" charset="0"/>
              </a:rPr>
              <a:t>Enclosing a string within single quotes is useful when the string should be interpreted exactly as stated. </a:t>
            </a:r>
          </a:p>
          <a:p>
            <a:pPr marL="1371600" indent="-457200" algn="just">
              <a:lnSpc>
                <a:spcPct val="150000"/>
              </a:lnSpc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sz="2400" dirty="0">
                <a:latin typeface="Baskerville Old Face" pitchFamily="18" charset="0"/>
              </a:rPr>
              <a:t>This means that both variables and escape sequences will not be interpreted when the string is parsed.</a:t>
            </a:r>
          </a:p>
          <a:p>
            <a:pPr marL="1371600" indent="-457200" algn="just">
              <a:lnSpc>
                <a:spcPct val="150000"/>
              </a:lnSpc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sz="2400" dirty="0">
                <a:latin typeface="Baskerville Old Face" pitchFamily="18" charset="0"/>
              </a:rPr>
              <a:t>For example, consider the following single-quoted string: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	print 'This string will $print exactly as it's \n declared.';</a:t>
            </a:r>
            <a:endParaRPr lang="en-US" sz="24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</a:t>
            </a:r>
            <a:r>
              <a:rPr lang="en-US" sz="2400" dirty="0">
                <a:latin typeface="Baskerville Old Face" pitchFamily="18" charset="0"/>
              </a:rPr>
              <a:t>This produces the following: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This string will $print exactly as it's \n declared.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3.9.4	Curly Braces</a:t>
            </a:r>
            <a:endParaRPr lang="en-US" sz="2400" dirty="0">
              <a:latin typeface="Baskerville Old Face" pitchFamily="18" charset="0"/>
            </a:endParaRPr>
          </a:p>
          <a:p>
            <a:pPr marL="13716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While PHP is perfectly capable of interpolating variables representing scalar data types</a:t>
            </a:r>
          </a:p>
          <a:p>
            <a:pPr marL="13716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 variables representing complex data types such as arrays or objects cannot be so easily parsed when embedded in an echo() or print() string. </a:t>
            </a:r>
          </a:p>
          <a:p>
            <a:pPr marL="13716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It can be solved by delimiting the variable in curly braces, like this:</a:t>
            </a:r>
          </a:p>
          <a:p>
            <a:pPr marL="1371600" indent="-457200"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	echo "The capital of Ohio is {$capitals['</a:t>
            </a:r>
            <a:r>
              <a:rPr lang="en-US" sz="2400" b="1" dirty="0" err="1">
                <a:latin typeface="Baskerville Old Face" pitchFamily="18" charset="0"/>
              </a:rPr>
              <a:t>ohio</a:t>
            </a:r>
            <a:r>
              <a:rPr lang="en-US" sz="2400" b="1" dirty="0">
                <a:latin typeface="Baskerville Old Face" pitchFamily="18" charset="0"/>
              </a:rPr>
              <a:t>']}.";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87025"/>
            <a:ext cx="883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3.9.5	</a:t>
            </a:r>
            <a:r>
              <a:rPr lang="en-US" sz="2400" b="1" dirty="0" err="1">
                <a:latin typeface="Baskerville Old Face" pitchFamily="18" charset="0"/>
              </a:rPr>
              <a:t>Heredoc</a:t>
            </a:r>
            <a:endParaRPr lang="en-US" sz="2400" dirty="0">
              <a:latin typeface="Baskerville Old Face" pitchFamily="18" charset="0"/>
            </a:endParaRPr>
          </a:p>
          <a:p>
            <a:pPr marL="1543050" indent="-571500" algn="just">
              <a:buFont typeface="Wingdings" pitchFamily="2" charset="2"/>
              <a:buChar char="§"/>
              <a:tabLst>
                <a:tab pos="971550" algn="l"/>
              </a:tabLst>
            </a:pPr>
            <a:r>
              <a:rPr lang="en-US" sz="2400" i="1" dirty="0" err="1">
                <a:latin typeface="Baskerville Old Face" pitchFamily="18" charset="0"/>
              </a:rPr>
              <a:t>Heredoc</a:t>
            </a:r>
            <a:r>
              <a:rPr lang="en-US" sz="2400" i="1" dirty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syntax offers a convenient means for outputting large amounts of text. Rather than delimiting strings with double or single quotes, two identical identifiers are employed. An example follows: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&lt;? </a:t>
            </a:r>
            <a:r>
              <a:rPr lang="en-US" sz="2400" dirty="0" err="1">
                <a:latin typeface="Baskerville Old Face" pitchFamily="18" charset="0"/>
              </a:rPr>
              <a:t>php</a:t>
            </a:r>
            <a:endParaRPr lang="en-US" sz="2400" dirty="0">
              <a:latin typeface="Baskerville Old Face" pitchFamily="18" charset="0"/>
            </a:endParaRPr>
          </a:p>
          <a:p>
            <a:pPr lvl="1" algn="just"/>
            <a:r>
              <a:rPr lang="en-US" sz="2400" dirty="0">
                <a:latin typeface="Baskerville Old Face" pitchFamily="18" charset="0"/>
              </a:rPr>
              <a:t>$website = "http://www.romatermini.it";</a:t>
            </a:r>
          </a:p>
          <a:p>
            <a:pPr lvl="1" algn="just"/>
            <a:r>
              <a:rPr lang="en-US" sz="2400" dirty="0">
                <a:latin typeface="Baskerville Old Face" pitchFamily="18" charset="0"/>
              </a:rPr>
              <a:t>echo &lt;&lt;&lt;EXCERPT</a:t>
            </a:r>
          </a:p>
          <a:p>
            <a:pPr lvl="1" algn="just"/>
            <a:r>
              <a:rPr lang="en-US" sz="2400" dirty="0">
                <a:latin typeface="Baskerville Old Face" pitchFamily="18" charset="0"/>
              </a:rPr>
              <a:t>&lt;p&gt;Rome's central train station, known as &lt;a </a:t>
            </a:r>
            <a:r>
              <a:rPr lang="en-US" sz="2400" dirty="0" err="1">
                <a:latin typeface="Baskerville Old Face" pitchFamily="18" charset="0"/>
              </a:rPr>
              <a:t>href</a:t>
            </a:r>
            <a:r>
              <a:rPr lang="en-US" sz="2400" dirty="0">
                <a:latin typeface="Baskerville Old Face" pitchFamily="18" charset="0"/>
              </a:rPr>
              <a:t> = "$website"&gt;Roma Termini&lt;/a&gt;,</a:t>
            </a:r>
          </a:p>
          <a:p>
            <a:pPr lvl="1" algn="just"/>
            <a:r>
              <a:rPr lang="en-US" sz="2400" dirty="0">
                <a:latin typeface="Baskerville Old Face" pitchFamily="18" charset="0"/>
              </a:rPr>
              <a:t>was built in 1867. Because it had fallen into severe disrepair in the late 20</a:t>
            </a:r>
            <a:r>
              <a:rPr lang="en-US" sz="2400" baseline="30000" dirty="0">
                <a:latin typeface="Baskerville Old Face" pitchFamily="18" charset="0"/>
              </a:rPr>
              <a:t>th</a:t>
            </a:r>
            <a:r>
              <a:rPr lang="en-US" sz="2400" dirty="0">
                <a:latin typeface="Baskerville Old Face" pitchFamily="18" charset="0"/>
              </a:rPr>
              <a:t> century, the government knew that considerable resources were required to rehabilitate the station prior to the 50-year &lt;</a:t>
            </a:r>
            <a:r>
              <a:rPr lang="en-US" sz="2400" dirty="0" err="1">
                <a:latin typeface="Baskerville Old Face" pitchFamily="18" charset="0"/>
              </a:rPr>
              <a:t>i</a:t>
            </a:r>
            <a:r>
              <a:rPr lang="en-US" sz="2400" dirty="0">
                <a:latin typeface="Baskerville Old Face" pitchFamily="18" charset="0"/>
              </a:rPr>
              <a:t>&gt;</a:t>
            </a:r>
            <a:r>
              <a:rPr lang="en-US" sz="2400" dirty="0" err="1">
                <a:latin typeface="Baskerville Old Face" pitchFamily="18" charset="0"/>
              </a:rPr>
              <a:t>Giubileo</a:t>
            </a:r>
            <a:r>
              <a:rPr lang="en-US" sz="2400" dirty="0">
                <a:latin typeface="Baskerville Old Face" pitchFamily="18" charset="0"/>
              </a:rPr>
              <a:t>&lt;/</a:t>
            </a:r>
            <a:r>
              <a:rPr lang="en-US" sz="2400" dirty="0" err="1">
                <a:latin typeface="Baskerville Old Face" pitchFamily="18" charset="0"/>
              </a:rPr>
              <a:t>i</a:t>
            </a:r>
            <a:r>
              <a:rPr lang="en-US" sz="2400" dirty="0">
                <a:latin typeface="Baskerville Old Face" pitchFamily="18" charset="0"/>
              </a:rPr>
              <a:t>&gt;.&lt;/p&gt;</a:t>
            </a:r>
          </a:p>
          <a:p>
            <a:pPr lvl="1" algn="just"/>
            <a:r>
              <a:rPr lang="en-US" sz="2400" dirty="0">
                <a:latin typeface="Baskerville Old Face" pitchFamily="18" charset="0"/>
              </a:rPr>
              <a:t>EXCERPT;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?&gt;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8702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latin typeface="Baskerville Old Face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79247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839200" cy="613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	ARRAYs</a:t>
            </a:r>
            <a:endParaRPr lang="en-US" sz="2400" dirty="0">
              <a:latin typeface="Baskerville Old Face" pitchFamily="18" charset="0"/>
            </a:endParaRPr>
          </a:p>
          <a:p>
            <a:pPr marL="1885950" indent="-10287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3.10.1	What is an Array?</a:t>
            </a:r>
            <a:endParaRPr lang="en-US" sz="2400" dirty="0">
              <a:latin typeface="Baskerville Old Face" pitchFamily="18" charset="0"/>
            </a:endParaRPr>
          </a:p>
          <a:p>
            <a:pPr marL="1885950" indent="-10287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3.10.2	Creating an Array</a:t>
            </a:r>
            <a:endParaRPr lang="en-US" sz="2400" dirty="0">
              <a:latin typeface="Baskerville Old Face" pitchFamily="18" charset="0"/>
            </a:endParaRPr>
          </a:p>
          <a:p>
            <a:pPr marL="1885950" indent="-10287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3.10.3	Outputting an Array</a:t>
            </a:r>
            <a:endParaRPr lang="en-US" sz="2400" dirty="0">
              <a:latin typeface="Baskerville Old Face" pitchFamily="18" charset="0"/>
            </a:endParaRPr>
          </a:p>
          <a:p>
            <a:pPr marL="1885950" indent="-10287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3.10.4	Adding and Removing Array Elements</a:t>
            </a:r>
            <a:endParaRPr lang="en-US" sz="2400" dirty="0">
              <a:latin typeface="Baskerville Old Face" pitchFamily="18" charset="0"/>
            </a:endParaRPr>
          </a:p>
          <a:p>
            <a:pPr marL="1885950" indent="-10287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3.10.5	Locating Array Elements</a:t>
            </a:r>
            <a:endParaRPr lang="en-US" sz="2400" dirty="0">
              <a:latin typeface="Baskerville Old Face" pitchFamily="18" charset="0"/>
            </a:endParaRPr>
          </a:p>
          <a:p>
            <a:pPr marL="1885950" indent="-10287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3.10.6	Traversing Arrays</a:t>
            </a:r>
            <a:endParaRPr lang="en-US" sz="2400" dirty="0">
              <a:latin typeface="Baskerville Old Face" pitchFamily="18" charset="0"/>
            </a:endParaRPr>
          </a:p>
          <a:p>
            <a:pPr marL="1885950" indent="-10287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3.10.7	Determining Array Size and Uniqueness</a:t>
            </a:r>
            <a:endParaRPr lang="en-US" sz="2400" dirty="0">
              <a:latin typeface="Baskerville Old Face" pitchFamily="18" charset="0"/>
            </a:endParaRPr>
          </a:p>
          <a:p>
            <a:pPr marL="1885950" indent="-10287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3.10.8	Sorting Arrays</a:t>
            </a:r>
            <a:endParaRPr lang="en-US" sz="2400" dirty="0">
              <a:latin typeface="Baskerville Old Face" pitchFamily="18" charset="0"/>
            </a:endParaRPr>
          </a:p>
          <a:p>
            <a:pPr marL="1885950" indent="-10287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3.10.9	Merging, Slicing, Splicing, and Dissecting Arrays</a:t>
            </a:r>
            <a:endParaRPr lang="en-US" sz="2400" dirty="0">
              <a:latin typeface="Baskerville Old Face" pitchFamily="18" charset="0"/>
            </a:endParaRPr>
          </a:p>
          <a:p>
            <a:pPr marL="1885950" indent="-10287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3.10.10 Other useful Array Functions</a:t>
            </a:r>
            <a:r>
              <a:rPr lang="en-US" sz="2400" dirty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839200" cy="613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3.10.1	What is an Array?</a:t>
            </a:r>
            <a:endParaRPr lang="en-US" sz="24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Array is a variable that represents collection of homogeneous 	Data items.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3.10.2	Creating an Array</a:t>
            </a:r>
            <a:endParaRPr lang="en-US" sz="24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Two ways of Creating Arrays are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1)</a:t>
            </a:r>
            <a:r>
              <a:rPr lang="en-US" sz="2400" b="1" dirty="0">
                <a:latin typeface="Baskerville Old Face" pitchFamily="18" charset="0"/>
              </a:rPr>
              <a:t>	To Create an Empty Array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$variable = array (); // to create an empty array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dirty="0" err="1">
                <a:latin typeface="Baskerville Old Face" pitchFamily="18" charset="0"/>
              </a:rPr>
              <a:t>Eg</a:t>
            </a:r>
            <a:r>
              <a:rPr lang="en-US" sz="2400" dirty="0">
                <a:latin typeface="Baskerville Old Face" pitchFamily="18" charset="0"/>
              </a:rPr>
              <a:t>: $a = array ();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2)</a:t>
            </a:r>
            <a:r>
              <a:rPr lang="en-US" sz="2400" b="1" dirty="0">
                <a:latin typeface="Baskerville Old Face" pitchFamily="18" charset="0"/>
              </a:rPr>
              <a:t>	To Create and Initialize an Array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$variable = array (item1, item2,…,</a:t>
            </a:r>
            <a:r>
              <a:rPr lang="en-US" sz="2400" dirty="0" err="1">
                <a:latin typeface="Baskerville Old Face" pitchFamily="18" charset="0"/>
              </a:rPr>
              <a:t>itemN</a:t>
            </a:r>
            <a:r>
              <a:rPr lang="en-US" sz="2400" dirty="0">
                <a:latin typeface="Baskerville Old Face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dirty="0" err="1">
                <a:latin typeface="Baskerville Old Face" pitchFamily="18" charset="0"/>
              </a:rPr>
              <a:t>Eg</a:t>
            </a:r>
            <a:r>
              <a:rPr lang="en-US" sz="2400" dirty="0">
                <a:latin typeface="Baskerville Old Face" pitchFamily="18" charset="0"/>
              </a:rPr>
              <a:t>: $a = array (10,20,30);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 startAt="2"/>
              <a:tabLst>
                <a:tab pos="404813" algn="l"/>
              </a:tabLst>
            </a:pPr>
            <a:r>
              <a:rPr lang="en-US" b="1" dirty="0">
                <a:latin typeface="Baskerville Old Face" pitchFamily="18" charset="0"/>
              </a:rPr>
              <a:t>Power</a:t>
            </a:r>
          </a:p>
          <a:p>
            <a:pPr marL="344488" algn="just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PHP’s has ability to interface with databases, manipulate form information, and create pages dynamically, besides these PHP can also do the following</a:t>
            </a:r>
          </a:p>
          <a:p>
            <a:pPr marL="630238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Create and manipulate Adobe Flash and Portable Document Format (PDF) files.</a:t>
            </a:r>
          </a:p>
          <a:p>
            <a:pPr marL="630238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Authenticate users against login credentials stored in flat files, databases, and even Microsoft’s Active Directory.</a:t>
            </a:r>
          </a:p>
          <a:p>
            <a:pPr marL="344488" lvl="0" indent="-344488" algn="just">
              <a:lnSpc>
                <a:spcPct val="150000"/>
              </a:lnSpc>
              <a:buAutoNum type="arabicParenR" startAt="3"/>
            </a:pPr>
            <a:r>
              <a:rPr lang="en-US" b="1" dirty="0">
                <a:latin typeface="Baskerville Old Face" pitchFamily="18" charset="0"/>
              </a:rPr>
              <a:t>Possibility</a:t>
            </a:r>
            <a:endParaRPr lang="en-US" sz="1600" dirty="0">
              <a:latin typeface="Baskerville Old Face" pitchFamily="18" charset="0"/>
            </a:endParaRPr>
          </a:p>
          <a:p>
            <a:pPr marL="749300" indent="-4048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PHP developers are rarely bound to any single implementation solution. </a:t>
            </a:r>
          </a:p>
          <a:p>
            <a:pPr marL="749300" indent="-4048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On the contrary, a user is typically fraught with choices offered by the language. </a:t>
            </a:r>
            <a:endParaRPr lang="en-US" sz="1600" dirty="0">
              <a:latin typeface="Baskerville Old Face" pitchFamily="18" charset="0"/>
            </a:endParaRPr>
          </a:p>
          <a:p>
            <a:pPr marL="749300" indent="-4048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For example, consider PHP’s array of database support options. Native support is offered for more than 25 database products, including, dBase, Microsoft SQL Server, </a:t>
            </a:r>
            <a:r>
              <a:rPr lang="en-US" dirty="0" err="1">
                <a:latin typeface="Baskerville Old Face" pitchFamily="18" charset="0"/>
              </a:rPr>
              <a:t>MySQL</a:t>
            </a:r>
            <a:r>
              <a:rPr lang="en-US" dirty="0">
                <a:latin typeface="Baskerville Old Face" pitchFamily="18" charset="0"/>
              </a:rPr>
              <a:t>, Oracle, </a:t>
            </a:r>
            <a:r>
              <a:rPr lang="en-US" dirty="0" err="1">
                <a:latin typeface="Baskerville Old Face" pitchFamily="18" charset="0"/>
              </a:rPr>
              <a:t>Ovrimos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dirty="0" err="1">
                <a:latin typeface="Baskerville Old Face" pitchFamily="18" charset="0"/>
              </a:rPr>
              <a:t>PostgreSQL</a:t>
            </a:r>
            <a:r>
              <a:rPr lang="en-US" dirty="0">
                <a:latin typeface="Baskerville Old Face" pitchFamily="18" charset="0"/>
              </a:rPr>
              <a:t>, Solid, Sybase.</a:t>
            </a:r>
            <a:endParaRPr lang="en-US" sz="1600" dirty="0">
              <a:latin typeface="Baskerville Old Face" pitchFamily="18" charset="0"/>
            </a:endParaRPr>
          </a:p>
          <a:p>
            <a:pPr marL="749300" indent="-40481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PHP offers support for both procedural and Object oriented Programming </a:t>
            </a:r>
          </a:p>
          <a:p>
            <a:pPr lvl="0">
              <a:lnSpc>
                <a:spcPct val="150000"/>
              </a:lnSpc>
            </a:pPr>
            <a:endParaRPr lang="en-US" dirty="0"/>
          </a:p>
          <a:p>
            <a:pPr marL="342900" indent="-342900">
              <a:tabLst>
                <a:tab pos="404813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Associative arrays are arrays that use named keys 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$age = array("Peter"=&gt;"35", "Ben"=&gt;"37", "Joe"=&gt;"43");</a:t>
            </a:r>
          </a:p>
          <a:p>
            <a:pPr lvl="3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&lt;?</a:t>
            </a:r>
            <a:r>
              <a:rPr lang="en-US" sz="2400" dirty="0" err="1">
                <a:latin typeface="Baskerville Old Face" pitchFamily="18" charset="0"/>
              </a:rPr>
              <a:t>php</a:t>
            </a:r>
            <a:br>
              <a:rPr lang="en-US" sz="2400" dirty="0">
                <a:latin typeface="Baskerville Old Face" pitchFamily="18" charset="0"/>
              </a:rPr>
            </a:br>
            <a:r>
              <a:rPr lang="en-US" sz="2400" dirty="0">
                <a:latin typeface="Baskerville Old Face" pitchFamily="18" charset="0"/>
              </a:rPr>
              <a:t>$age= array("Peter"=&gt;"35", "Ben"=&gt;"37", "Joe"=&gt;"43");</a:t>
            </a:r>
            <a:br>
              <a:rPr lang="en-US" sz="2400" dirty="0">
                <a:latin typeface="Baskerville Old Face" pitchFamily="18" charset="0"/>
              </a:rPr>
            </a:br>
            <a:r>
              <a:rPr lang="en-US" sz="2400" dirty="0">
                <a:latin typeface="Baskerville Old Face" pitchFamily="18" charset="0"/>
              </a:rPr>
              <a:t>echo "Peter is " . $age['Peter'] . " years old.";</a:t>
            </a:r>
            <a:br>
              <a:rPr lang="en-US" sz="2400" dirty="0">
                <a:latin typeface="Baskerville Old Face" pitchFamily="18" charset="0"/>
              </a:rPr>
            </a:br>
            <a:r>
              <a:rPr lang="en-US" sz="2400" dirty="0">
                <a:latin typeface="Baskerville Old Face" pitchFamily="18" charset="0"/>
              </a:rPr>
              <a:t>?&gt;</a:t>
            </a:r>
          </a:p>
          <a:p>
            <a:pPr>
              <a:lnSpc>
                <a:spcPct val="150000"/>
              </a:lnSpc>
            </a:pPr>
            <a:r>
              <a:rPr lang="en-US" sz="2400" b="1" u="sng">
                <a:latin typeface="Baskerville Old Face" pitchFamily="18" charset="0"/>
              </a:rPr>
              <a:t>Output</a:t>
            </a:r>
            <a:r>
              <a:rPr lang="en-US" sz="2400" b="1" u="sng" dirty="0">
                <a:latin typeface="Baskerville Old Face" pitchFamily="18" charset="0"/>
              </a:rPr>
              <a:t>: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Peter is 35 years old.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3.10.3	Outputting an Array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	3.10.3.1	Printing Arrays for Testing Purposes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The most common way to output an array’s contents is by iterating over each key and echoing the corresponding value.</a:t>
            </a: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dirty="0" err="1">
                <a:latin typeface="Baskerville Old Face" pitchFamily="18" charset="0"/>
              </a:rPr>
              <a:t>foreach</a:t>
            </a:r>
            <a:r>
              <a:rPr lang="en-US" sz="2400" dirty="0">
                <a:latin typeface="Baskerville Old Face" pitchFamily="18" charset="0"/>
              </a:rPr>
              <a:t> statement does the trick nicely: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&lt;html&gt;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&lt;? </a:t>
            </a:r>
            <a:r>
              <a:rPr lang="en-US" sz="2400" dirty="0" err="1">
                <a:latin typeface="Baskerville Old Face" pitchFamily="18" charset="0"/>
              </a:rPr>
              <a:t>php</a:t>
            </a:r>
            <a:r>
              <a:rPr lang="en-US" sz="2400" dirty="0">
                <a:latin typeface="Baskerville Old Face" pitchFamily="18" charset="0"/>
              </a:rPr>
              <a:t> 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$a = array ();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$a[0] = "10";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$a[1]  = "20";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$a[2] = "30";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dirty="0" err="1">
                <a:latin typeface="Baskerville Old Face" pitchFamily="18" charset="0"/>
              </a:rPr>
              <a:t>foreach</a:t>
            </a:r>
            <a:r>
              <a:rPr lang="en-US" sz="2400" dirty="0">
                <a:latin typeface="Baskerville Old Face" pitchFamily="18" charset="0"/>
              </a:rPr>
              <a:t> ($a AS $</a:t>
            </a:r>
            <a:r>
              <a:rPr lang="en-US" sz="2400" dirty="0" err="1">
                <a:latin typeface="Baskerville Old Face" pitchFamily="18" charset="0"/>
              </a:rPr>
              <a:t>i</a:t>
            </a:r>
            <a:r>
              <a:rPr lang="en-US" sz="2400" dirty="0">
                <a:latin typeface="Baskerville Old Face" pitchFamily="18" charset="0"/>
              </a:rPr>
              <a:t>)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{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	echo "{$</a:t>
            </a:r>
            <a:r>
              <a:rPr lang="en-US" sz="2400" dirty="0" err="1">
                <a:latin typeface="Baskerville Old Face" pitchFamily="18" charset="0"/>
              </a:rPr>
              <a:t>i</a:t>
            </a:r>
            <a:r>
              <a:rPr lang="en-US" sz="2400" dirty="0">
                <a:latin typeface="Baskerville Old Face" pitchFamily="18" charset="0"/>
              </a:rPr>
              <a:t>}&lt;</a:t>
            </a:r>
            <a:r>
              <a:rPr lang="en-US" sz="2400" dirty="0" err="1">
                <a:latin typeface="Baskerville Old Face" pitchFamily="18" charset="0"/>
              </a:rPr>
              <a:t>br</a:t>
            </a:r>
            <a:r>
              <a:rPr lang="en-US" sz="2400" dirty="0">
                <a:latin typeface="Baskerville Old Face" pitchFamily="18" charset="0"/>
              </a:rPr>
              <a:t>/&gt;";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}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?&gt;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&lt;/html&gt;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10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latin typeface="Baskerville Old Face" pitchFamily="18" charset="0"/>
              </a:rPr>
              <a:t>OUTPUT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10</a:t>
            </a:r>
            <a:br>
              <a:rPr lang="en-US" sz="2400" dirty="0">
                <a:latin typeface="Baskerville Old Face" pitchFamily="18" charset="0"/>
              </a:rPr>
            </a:br>
            <a:r>
              <a:rPr lang="en-US" sz="2400" dirty="0">
                <a:latin typeface="Baskerville Old Face" pitchFamily="18" charset="0"/>
              </a:rPr>
              <a:t>	20</a:t>
            </a:r>
            <a:br>
              <a:rPr lang="en-US" sz="2400" dirty="0">
                <a:latin typeface="Baskerville Old Face" pitchFamily="18" charset="0"/>
              </a:rPr>
            </a:br>
            <a:r>
              <a:rPr lang="en-US" sz="2400" dirty="0">
                <a:latin typeface="Baskerville Old Face" pitchFamily="18" charset="0"/>
              </a:rPr>
              <a:t>					30</a:t>
            </a:r>
            <a:r>
              <a:rPr lang="en-US" sz="2400" b="1" dirty="0">
                <a:latin typeface="Baskerville Old Face" pitchFamily="18" charset="0"/>
              </a:rPr>
              <a:t> </a:t>
            </a:r>
          </a:p>
          <a:p>
            <a:pPr marL="1371600" indent="-1371600"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3.10.3.2	Printing Arrays for Testing Purposes</a:t>
            </a:r>
            <a:endParaRPr lang="en-US" sz="2400" dirty="0">
              <a:latin typeface="Baskerville Old Face" pitchFamily="18" charset="0"/>
            </a:endParaRPr>
          </a:p>
          <a:p>
            <a:pPr marL="2000250" lvl="0" indent="-6286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>
                <a:latin typeface="Baskerville Old Face" pitchFamily="18" charset="0"/>
              </a:rPr>
              <a:t>print_r</a:t>
            </a:r>
            <a:r>
              <a:rPr lang="en-US" sz="2400" dirty="0">
                <a:latin typeface="Baskerville Old Face" pitchFamily="18" charset="0"/>
              </a:rPr>
              <a:t>() function is used to easily output their contents to the screen for testing purposes.</a:t>
            </a:r>
          </a:p>
          <a:p>
            <a:pPr marL="1943100" lvl="0" indent="-5715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   </a:t>
            </a:r>
            <a:r>
              <a:rPr lang="en-US" sz="2400" b="1" dirty="0" err="1">
                <a:latin typeface="Baskerville Old Face" pitchFamily="18" charset="0"/>
              </a:rPr>
              <a:t>boolean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(mixed </a:t>
            </a:r>
            <a:r>
              <a:rPr lang="en-US" sz="2400" b="1" i="1" dirty="0">
                <a:latin typeface="Baskerville Old Face" pitchFamily="18" charset="0"/>
              </a:rPr>
              <a:t>variable </a:t>
            </a:r>
            <a:r>
              <a:rPr lang="en-US" sz="2400" b="1" dirty="0">
                <a:latin typeface="Baskerville Old Face" pitchFamily="18" charset="0"/>
              </a:rPr>
              <a:t>[, </a:t>
            </a:r>
            <a:r>
              <a:rPr lang="en-US" sz="2400" b="1" dirty="0" err="1">
                <a:latin typeface="Baskerville Old Face" pitchFamily="18" charset="0"/>
              </a:rPr>
              <a:t>boolean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i="1" dirty="0">
                <a:latin typeface="Baskerville Old Face" pitchFamily="18" charset="0"/>
              </a:rPr>
              <a:t>return</a:t>
            </a:r>
            <a:r>
              <a:rPr lang="en-US" sz="2400" b="1" dirty="0">
                <a:latin typeface="Baskerville Old Face" pitchFamily="18" charset="0"/>
              </a:rPr>
              <a:t>])</a:t>
            </a:r>
            <a:endParaRPr lang="en-US" sz="2400" dirty="0">
              <a:latin typeface="Baskerville Old Face" pitchFamily="18" charset="0"/>
            </a:endParaRPr>
          </a:p>
          <a:p>
            <a:pPr marL="2000250" lvl="0" indent="-6286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dirty="0" err="1">
                <a:latin typeface="Baskerville Old Face" pitchFamily="18" charset="0"/>
              </a:rPr>
              <a:t>print_r</a:t>
            </a:r>
            <a:r>
              <a:rPr lang="en-US" sz="2400" dirty="0">
                <a:latin typeface="Baskerville Old Face" pitchFamily="18" charset="0"/>
              </a:rPr>
              <a:t>() function accepts a variable and sends its contents to standard output, returning TRUE on success and FALSE otherwise.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				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10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optional parameter return modifies the function’s behavior, causing it to return the output to the caller, rather than send it to standard output.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 Therefore, to return the contents of the preceding $a array,  just set return to TRUE:</a:t>
            </a:r>
          </a:p>
          <a:p>
            <a:pPr algn="just"/>
            <a:r>
              <a:rPr lang="en-US" sz="2400" b="1" u="sng" dirty="0">
                <a:latin typeface="Baskerville Old Face" pitchFamily="18" charset="0"/>
              </a:rPr>
              <a:t>Program :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en-US" sz="2400" dirty="0">
                <a:latin typeface="Baskerville Old Face" pitchFamily="18" charset="0"/>
              </a:rPr>
              <a:t>&lt;html&gt;</a:t>
            </a:r>
          </a:p>
          <a:p>
            <a:pPr lvl="3" algn="just"/>
            <a:r>
              <a:rPr lang="en-US" sz="2400" dirty="0">
                <a:latin typeface="Baskerville Old Face" pitchFamily="18" charset="0"/>
              </a:rPr>
              <a:t>	&lt;? </a:t>
            </a:r>
            <a:r>
              <a:rPr lang="en-US" sz="2400" dirty="0" err="1">
                <a:latin typeface="Baskerville Old Face" pitchFamily="18" charset="0"/>
              </a:rPr>
              <a:t>php</a:t>
            </a:r>
            <a:r>
              <a:rPr lang="en-US" sz="2400" dirty="0">
                <a:latin typeface="Baskerville Old Face" pitchFamily="18" charset="0"/>
              </a:rPr>
              <a:t> </a:t>
            </a:r>
          </a:p>
          <a:p>
            <a:pPr lvl="3" algn="just"/>
            <a:r>
              <a:rPr lang="en-US" sz="2400" dirty="0">
                <a:latin typeface="Baskerville Old Face" pitchFamily="18" charset="0"/>
              </a:rPr>
              <a:t>		$a = array();</a:t>
            </a:r>
          </a:p>
          <a:p>
            <a:pPr lvl="3" algn="just"/>
            <a:r>
              <a:rPr lang="en-US" sz="2400" dirty="0">
                <a:latin typeface="Baskerville Old Face" pitchFamily="18" charset="0"/>
              </a:rPr>
              <a:t>		$a[0] 	= "10";</a:t>
            </a:r>
          </a:p>
          <a:p>
            <a:pPr lvl="3" algn="just"/>
            <a:r>
              <a:rPr lang="en-US" sz="2400" dirty="0">
                <a:latin typeface="Baskerville Old Face" pitchFamily="18" charset="0"/>
              </a:rPr>
              <a:t>		$a[1]  	= "20";</a:t>
            </a:r>
          </a:p>
          <a:p>
            <a:pPr lvl="3" algn="just"/>
            <a:r>
              <a:rPr lang="en-US" sz="2400" dirty="0">
                <a:latin typeface="Baskerville Old Face" pitchFamily="18" charset="0"/>
              </a:rPr>
              <a:t>		$a[2] 	= "30";</a:t>
            </a:r>
          </a:p>
          <a:p>
            <a:pPr lvl="3" algn="just"/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dirty="0" err="1">
                <a:latin typeface="Baskerville Old Face" pitchFamily="18" charset="0"/>
              </a:rPr>
              <a:t>print_r</a:t>
            </a:r>
            <a:r>
              <a:rPr lang="en-US" sz="2400" dirty="0">
                <a:latin typeface="Baskerville Old Face" pitchFamily="18" charset="0"/>
              </a:rPr>
              <a:t>($a);</a:t>
            </a:r>
          </a:p>
          <a:p>
            <a:pPr lvl="3" algn="just"/>
            <a:r>
              <a:rPr lang="en-US" sz="2400" dirty="0">
                <a:latin typeface="Baskerville Old Face" pitchFamily="18" charset="0"/>
              </a:rPr>
              <a:t>	?&gt;</a:t>
            </a:r>
          </a:p>
          <a:p>
            <a:pPr lvl="3" algn="just"/>
            <a:r>
              <a:rPr lang="en-US" sz="2400" dirty="0">
                <a:latin typeface="Baskerville Old Face" pitchFamily="18" charset="0"/>
              </a:rPr>
              <a:t>&lt;/html&gt;</a:t>
            </a:r>
          </a:p>
          <a:p>
            <a:pPr algn="just"/>
            <a:r>
              <a:rPr lang="en-US" sz="2400" b="1" u="sng" dirty="0">
                <a:latin typeface="Baskerville Old Face" pitchFamily="18" charset="0"/>
              </a:rPr>
              <a:t>Output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dirty="0">
                <a:latin typeface="Baskerville Old Face" pitchFamily="18" charset="0"/>
              </a:rPr>
              <a:t>		Array ( [0] =&gt; 10 [1] =&gt; 20 [2] =&gt; 30 )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latin typeface="Baskerville Old Face" pitchFamily="18" charset="0"/>
              </a:rPr>
              <a:t>program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en-US" sz="2400" dirty="0">
                <a:latin typeface="Baskerville Old Face" pitchFamily="18" charset="0"/>
              </a:rPr>
              <a:t> </a:t>
            </a:r>
            <a:r>
              <a:rPr lang="pt-BR" sz="2400" dirty="0">
                <a:latin typeface="Baskerville Old Face" pitchFamily="18" charset="0"/>
              </a:rPr>
              <a:t>&lt;html&gt;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pt-BR" sz="2400" dirty="0">
                <a:latin typeface="Baskerville Old Face" pitchFamily="18" charset="0"/>
              </a:rPr>
              <a:t>	&lt;?php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pt-BR" sz="2400" dirty="0">
                <a:latin typeface="Baskerville Old Face" pitchFamily="18" charset="0"/>
              </a:rPr>
              <a:t>		$a = array();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pt-BR" sz="2400" dirty="0">
                <a:latin typeface="Baskerville Old Face" pitchFamily="18" charset="0"/>
              </a:rPr>
              <a:t>		$a[0] = "10";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pt-BR" sz="2400" dirty="0">
                <a:latin typeface="Baskerville Old Face" pitchFamily="18" charset="0"/>
              </a:rPr>
              <a:t>		$a[1]  = "20";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pt-BR" sz="2400" dirty="0">
                <a:latin typeface="Baskerville Old Face" pitchFamily="18" charset="0"/>
              </a:rPr>
              <a:t>		$a[2] = "30";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pt-BR" sz="2400" dirty="0">
                <a:latin typeface="Baskerville Old Face" pitchFamily="18" charset="0"/>
              </a:rPr>
              <a:t>		$res = print_r($a, TRUE);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pt-BR" sz="2400" dirty="0">
                <a:latin typeface="Baskerville Old Face" pitchFamily="18" charset="0"/>
              </a:rPr>
              <a:t>		echo $res;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pt-BR" sz="2400" dirty="0">
                <a:latin typeface="Baskerville Old Face" pitchFamily="18" charset="0"/>
              </a:rPr>
              <a:t>	?&gt;</a:t>
            </a:r>
            <a:endParaRPr lang="en-US" sz="2400" dirty="0">
              <a:latin typeface="Baskerville Old Face" pitchFamily="18" charset="0"/>
            </a:endParaRPr>
          </a:p>
          <a:p>
            <a:pPr lvl="3" algn="just"/>
            <a:r>
              <a:rPr lang="pt-BR" sz="2400" dirty="0">
                <a:latin typeface="Baskerville Old Face" pitchFamily="18" charset="0"/>
              </a:rPr>
              <a:t>&lt;/html&gt; 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u="sng" dirty="0">
                <a:latin typeface="Baskerville Old Face" pitchFamily="18" charset="0"/>
              </a:rPr>
              <a:t>Output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dirty="0">
                <a:latin typeface="Baskerville Old Face" pitchFamily="18" charset="0"/>
              </a:rPr>
              <a:t>	Array ( [0] =&gt; 10 [1] =&gt; 20 [2] =&gt; 30 )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610600" cy="280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10.3.4	Adding and Removing Array Elements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10.3.4.1	Adding a Value to the Front of an Array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10.3.4.2	Adding a Value to the End of an Array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10.3.4.3	Removing a Value from the Front of an Array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10.3.4.4	Removing a Value from the End of an Array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askerville Old Face" pitchFamily="18" charset="0"/>
              </a:rPr>
              <a:t>10.3.4.1 Adding a Value to the Front of an Array</a:t>
            </a:r>
            <a:endParaRPr lang="en-US" sz="2400" dirty="0">
              <a:latin typeface="Baskerville Old Face" pitchFamily="18" charset="0"/>
            </a:endParaRPr>
          </a:p>
          <a:p>
            <a:pPr marL="1600200" lvl="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 err="1">
                <a:latin typeface="Baskerville Old Face" pitchFamily="18" charset="0"/>
              </a:rPr>
              <a:t>array_unshift</a:t>
            </a:r>
            <a:r>
              <a:rPr lang="en-US" sz="2400" b="1" dirty="0">
                <a:latin typeface="Baskerville Old Face" pitchFamily="18" charset="0"/>
              </a:rPr>
              <a:t>() </a:t>
            </a:r>
            <a:r>
              <a:rPr lang="en-US" sz="2400" dirty="0">
                <a:latin typeface="Baskerville Old Face" pitchFamily="18" charset="0"/>
              </a:rPr>
              <a:t>function adds elements to the front of the array.</a:t>
            </a:r>
          </a:p>
          <a:p>
            <a:pPr marL="1600200" lvl="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Its prototype follows:</a:t>
            </a:r>
          </a:p>
          <a:p>
            <a:pPr marL="1600200" indent="-51435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</a:t>
            </a:r>
            <a:r>
              <a:rPr lang="en-US" sz="2400" b="1" dirty="0" err="1">
                <a:latin typeface="Baskerville Old Face" pitchFamily="18" charset="0"/>
              </a:rPr>
              <a:t>int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dirty="0" err="1">
                <a:latin typeface="Baskerville Old Face" pitchFamily="18" charset="0"/>
              </a:rPr>
              <a:t>array_unshift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, mixed </a:t>
            </a:r>
            <a:r>
              <a:rPr lang="en-US" sz="2400" b="1" i="1" dirty="0">
                <a:latin typeface="Baskerville Old Face" pitchFamily="18" charset="0"/>
              </a:rPr>
              <a:t>variable </a:t>
            </a:r>
            <a:r>
              <a:rPr lang="en-US" sz="2400" b="1" dirty="0">
                <a:latin typeface="Baskerville Old Face" pitchFamily="18" charset="0"/>
              </a:rPr>
              <a:t>[, mixed </a:t>
            </a:r>
            <a:r>
              <a:rPr lang="en-US" sz="2400" b="1" i="1" dirty="0">
                <a:latin typeface="Baskerville Old Face" pitchFamily="18" charset="0"/>
              </a:rPr>
              <a:t>variable</a:t>
            </a:r>
            <a:r>
              <a:rPr lang="en-US" sz="2400" b="1" dirty="0">
                <a:latin typeface="Baskerville Old Face" pitchFamily="18" charset="0"/>
              </a:rPr>
              <a:t>...])</a:t>
            </a:r>
            <a:endParaRPr lang="en-US" sz="2400" dirty="0">
              <a:latin typeface="Baskerville Old Face" pitchFamily="18" charset="0"/>
            </a:endParaRPr>
          </a:p>
          <a:p>
            <a:pPr marL="1600200" lvl="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following example adds two states to the front of the $states array: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$states = array("Ohio", "New York");</a:t>
            </a:r>
            <a:endParaRPr lang="en-US" sz="2400" dirty="0">
              <a:latin typeface="Baskerville Old Fac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</a:t>
            </a:r>
            <a:r>
              <a:rPr lang="en-US" sz="2400" b="1" dirty="0" err="1">
                <a:latin typeface="Baskerville Old Face" pitchFamily="18" charset="0"/>
              </a:rPr>
              <a:t>array_unshift</a:t>
            </a:r>
            <a:r>
              <a:rPr lang="en-US" sz="2400" b="1" dirty="0">
                <a:latin typeface="Baskerville Old Face" pitchFamily="18" charset="0"/>
              </a:rPr>
              <a:t>($states, "California", "Texas");</a:t>
            </a:r>
            <a:endParaRPr lang="en-US" sz="2400" dirty="0">
              <a:latin typeface="Baskerville Old Face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// $states = array("California", "Texas", "Ohio", "New York");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10.3.4.2 Adding a Value to the End of an Array</a:t>
            </a:r>
            <a:endParaRPr lang="en-US" sz="2400" dirty="0">
              <a:latin typeface="Baskerville Old Face" pitchFamily="18" charset="0"/>
            </a:endParaRPr>
          </a:p>
          <a:p>
            <a:pPr marL="1600200" lvl="0" indent="-5143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 err="1">
                <a:latin typeface="Baskerville Old Face" pitchFamily="18" charset="0"/>
              </a:rPr>
              <a:t>array_push</a:t>
            </a:r>
            <a:r>
              <a:rPr lang="en-US" sz="2400" b="1" dirty="0">
                <a:latin typeface="Baskerville Old Face" pitchFamily="18" charset="0"/>
              </a:rPr>
              <a:t>() </a:t>
            </a:r>
            <a:r>
              <a:rPr lang="en-US" sz="2400" dirty="0">
                <a:latin typeface="Baskerville Old Face" pitchFamily="18" charset="0"/>
              </a:rPr>
              <a:t>function adds a value to the end of an array.</a:t>
            </a:r>
          </a:p>
          <a:p>
            <a:pPr marL="1600200" lvl="0" indent="-5143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 err="1">
                <a:latin typeface="Baskerville Old Face" pitchFamily="18" charset="0"/>
              </a:rPr>
              <a:t>int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dirty="0" err="1">
                <a:latin typeface="Baskerville Old Face" pitchFamily="18" charset="0"/>
              </a:rPr>
              <a:t>array_push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, mixed </a:t>
            </a:r>
            <a:r>
              <a:rPr lang="en-US" sz="2400" b="1" i="1" dirty="0">
                <a:latin typeface="Baskerville Old Face" pitchFamily="18" charset="0"/>
              </a:rPr>
              <a:t>variable </a:t>
            </a:r>
            <a:r>
              <a:rPr lang="en-US" sz="2400" b="1" dirty="0">
                <a:latin typeface="Baskerville Old Face" pitchFamily="18" charset="0"/>
              </a:rPr>
              <a:t>[, mixed </a:t>
            </a:r>
            <a:r>
              <a:rPr lang="en-US" sz="2400" b="1" i="1" dirty="0">
                <a:latin typeface="Baskerville Old Face" pitchFamily="18" charset="0"/>
              </a:rPr>
              <a:t>variable</a:t>
            </a:r>
            <a:r>
              <a:rPr lang="en-US" sz="2400" b="1" dirty="0">
                <a:latin typeface="Baskerville Old Face" pitchFamily="18" charset="0"/>
              </a:rPr>
              <a:t>...])</a:t>
            </a:r>
            <a:endParaRPr lang="en-US" sz="2400" dirty="0">
              <a:latin typeface="Baskerville Old Face" pitchFamily="18" charset="0"/>
            </a:endParaRPr>
          </a:p>
          <a:p>
            <a:pPr marL="1600200" lvl="0" indent="-5715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following example adds two more states onto the $states array: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$states = array("Ohio", "New York");</a:t>
            </a:r>
            <a:endParaRPr lang="en-US" sz="24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</a:t>
            </a:r>
            <a:r>
              <a:rPr lang="en-US" sz="2400" b="1" dirty="0" err="1">
                <a:latin typeface="Baskerville Old Face" pitchFamily="18" charset="0"/>
              </a:rPr>
              <a:t>array_push</a:t>
            </a:r>
            <a:r>
              <a:rPr lang="en-US" sz="2400" b="1" dirty="0">
                <a:latin typeface="Baskerville Old Face" pitchFamily="18" charset="0"/>
              </a:rPr>
              <a:t>($states, "California", "Texas");</a:t>
            </a:r>
            <a:endParaRPr lang="en-US" sz="24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// $states = array("Ohio", "New York", "California", "Texas");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10.3.4.4 Removing a Value from the End of an Array</a:t>
            </a:r>
            <a:endParaRPr lang="en-US" sz="2400" dirty="0">
              <a:latin typeface="Baskerville Old Face" pitchFamily="18" charset="0"/>
            </a:endParaRPr>
          </a:p>
          <a:p>
            <a:pPr marL="1771650" lvl="0" indent="-6858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 err="1">
                <a:latin typeface="Baskerville Old Face" pitchFamily="18" charset="0"/>
              </a:rPr>
              <a:t>array_pop</a:t>
            </a:r>
            <a:r>
              <a:rPr lang="en-US" sz="2400" b="1" dirty="0">
                <a:latin typeface="Baskerville Old Face" pitchFamily="18" charset="0"/>
              </a:rPr>
              <a:t>(</a:t>
            </a:r>
            <a:r>
              <a:rPr lang="en-US" sz="2400" dirty="0">
                <a:latin typeface="Baskerville Old Face" pitchFamily="18" charset="0"/>
              </a:rPr>
              <a:t>) function removes and returns the last element from an array.</a:t>
            </a:r>
          </a:p>
          <a:p>
            <a:pPr marL="1771650" lvl="0" indent="-6858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 Its prototype follows: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	</a:t>
            </a:r>
            <a:r>
              <a:rPr lang="en-US" sz="2400" b="1" dirty="0">
                <a:latin typeface="Baskerville Old Face" pitchFamily="18" charset="0"/>
              </a:rPr>
              <a:t>mixed </a:t>
            </a:r>
            <a:r>
              <a:rPr lang="en-US" sz="2400" b="1" dirty="0" err="1">
                <a:latin typeface="Baskerville Old Face" pitchFamily="18" charset="0"/>
              </a:rPr>
              <a:t>array_pop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)</a:t>
            </a:r>
            <a:endParaRPr lang="en-US" sz="2400" dirty="0">
              <a:latin typeface="Baskerville Old Face" pitchFamily="18" charset="0"/>
            </a:endParaRPr>
          </a:p>
          <a:p>
            <a:pPr marL="1828800" lvl="0" indent="-7429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following example removes the last state from the $states array: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$states = array("Ohio", "New York", "California", "Texas");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$state = </a:t>
            </a:r>
            <a:r>
              <a:rPr lang="en-US" sz="2400" b="1" dirty="0" err="1">
                <a:latin typeface="Baskerville Old Face" pitchFamily="18" charset="0"/>
              </a:rPr>
              <a:t>array_pop</a:t>
            </a:r>
            <a:r>
              <a:rPr lang="en-US" sz="2400" b="1" dirty="0">
                <a:latin typeface="Baskerville Old Face" pitchFamily="18" charset="0"/>
              </a:rPr>
              <a:t>($states);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// $states = array("Ohio", "New York", "California"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// $state = "Tex</a:t>
            </a:r>
            <a:r>
              <a:rPr lang="en-US" sz="2400" dirty="0">
                <a:latin typeface="Baskerville Old Face" pitchFamily="18" charset="0"/>
              </a:rPr>
              <a:t>as".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610600" cy="613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10.3.4.3 Removing a Value from the Front of an Array</a:t>
            </a:r>
            <a:endParaRPr lang="en-US" sz="2400" dirty="0">
              <a:latin typeface="Baskerville Old Face" pitchFamily="18" charset="0"/>
            </a:endParaRPr>
          </a:p>
          <a:p>
            <a:pPr marL="1600200" lvl="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 err="1">
                <a:latin typeface="Baskerville Old Face" pitchFamily="18" charset="0"/>
              </a:rPr>
              <a:t>array_shift</a:t>
            </a:r>
            <a:r>
              <a:rPr lang="en-US" sz="2400" b="1" dirty="0">
                <a:latin typeface="Baskerville Old Face" pitchFamily="18" charset="0"/>
              </a:rPr>
              <a:t>() </a:t>
            </a:r>
            <a:r>
              <a:rPr lang="en-US" sz="2400" dirty="0">
                <a:latin typeface="Baskerville Old Face" pitchFamily="18" charset="0"/>
              </a:rPr>
              <a:t>function removes and returns the first item found in an array.</a:t>
            </a:r>
          </a:p>
          <a:p>
            <a:pPr marL="1600200" lvl="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Its prototype follows: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mixed </a:t>
            </a:r>
            <a:r>
              <a:rPr lang="en-US" sz="2400" b="1" dirty="0" err="1">
                <a:latin typeface="Baskerville Old Face" pitchFamily="18" charset="0"/>
              </a:rPr>
              <a:t>array_shift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)</a:t>
            </a:r>
            <a:endParaRPr lang="en-US" sz="2400" dirty="0">
              <a:latin typeface="Baskerville Old Face" pitchFamily="18" charset="0"/>
            </a:endParaRPr>
          </a:p>
          <a:p>
            <a:pPr marL="1657350" lvl="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following example removes the first state from the $states array: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$states = array("Ohio", "New York", "California", "Texas");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$state = </a:t>
            </a:r>
            <a:r>
              <a:rPr lang="en-US" sz="2400" b="1" dirty="0" err="1">
                <a:latin typeface="Baskerville Old Face" pitchFamily="18" charset="0"/>
              </a:rPr>
              <a:t>array_shift</a:t>
            </a:r>
            <a:r>
              <a:rPr lang="en-US" sz="2400" b="1" dirty="0">
                <a:latin typeface="Baskerville Old Face" pitchFamily="18" charset="0"/>
              </a:rPr>
              <a:t>($states);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// $states = array("New York", "California", "Texas")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// $state = "Ohio“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 startAt="4"/>
              <a:tabLst>
                <a:tab pos="404813" algn="l"/>
              </a:tabLst>
            </a:pPr>
            <a:r>
              <a:rPr lang="en-US" b="1" dirty="0">
                <a:latin typeface="Baskerville Old Face" pitchFamily="18" charset="0"/>
              </a:rPr>
              <a:t>Price</a:t>
            </a:r>
          </a:p>
          <a:p>
            <a:pPr marL="687388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PHP is available free of charge. i.e. PHP is a Open source software. </a:t>
            </a:r>
          </a:p>
          <a:p>
            <a:pPr marL="687388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In recent years, software meeting such open licensing qualifications has been referred o as </a:t>
            </a:r>
            <a:r>
              <a:rPr lang="en-US" i="1" dirty="0">
                <a:latin typeface="Baskerville Old Face" pitchFamily="18" charset="0"/>
              </a:rPr>
              <a:t>open source software</a:t>
            </a:r>
            <a:r>
              <a:rPr lang="en-US" dirty="0">
                <a:latin typeface="Baskerville Old Face" pitchFamily="18" charset="0"/>
              </a:rPr>
              <a:t>.</a:t>
            </a:r>
          </a:p>
          <a:p>
            <a:pPr marL="687388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Open source software and the Internet go together like bread and butter.</a:t>
            </a:r>
          </a:p>
          <a:p>
            <a:pPr marL="342900" lvl="0" indent="-342900">
              <a:lnSpc>
                <a:spcPct val="150000"/>
              </a:lnSpc>
            </a:pPr>
            <a:endParaRPr lang="en-US" dirty="0"/>
          </a:p>
          <a:p>
            <a:pPr marL="342900" indent="-342900">
              <a:tabLst>
                <a:tab pos="404813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10.3.5	Locating Array Elements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Several functions are available to search arrays in order to locate items of interest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10.3.5.1	Searching an Array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10.3.5.2	Searching Associative Array Keys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10.3.5.3	Searching Associative Array Values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10.3.5.4	Retrieving Array Keys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10.3.5.5	Retrieving Array values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7693"/>
            <a:ext cx="8610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0" indent="-1428750"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10.3.5.1	Searching an Array</a:t>
            </a:r>
            <a:endParaRPr lang="en-US" sz="2400" dirty="0">
              <a:latin typeface="Baskerville Old Face" pitchFamily="18" charset="0"/>
            </a:endParaRPr>
          </a:p>
          <a:p>
            <a:pPr marL="2057400" lvl="0" indent="-6858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 err="1">
                <a:latin typeface="Baskerville Old Face" pitchFamily="18" charset="0"/>
              </a:rPr>
              <a:t>in_array</a:t>
            </a:r>
            <a:r>
              <a:rPr lang="en-US" sz="2400" b="1" dirty="0">
                <a:latin typeface="Baskerville Old Face" pitchFamily="18" charset="0"/>
              </a:rPr>
              <a:t>() </a:t>
            </a:r>
            <a:r>
              <a:rPr lang="en-US" sz="2400" dirty="0">
                <a:latin typeface="Baskerville Old Face" pitchFamily="18" charset="0"/>
              </a:rPr>
              <a:t>function searches an array for a specific value, returning TRUE if the value is found and FALSE otherwise.</a:t>
            </a:r>
          </a:p>
          <a:p>
            <a:pPr marL="2057400" lvl="0" indent="-6858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Baskerville Old Face" pitchFamily="18" charset="0"/>
              </a:rPr>
              <a:t>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	</a:t>
            </a:r>
            <a:r>
              <a:rPr lang="en-US" sz="2400" b="1" dirty="0" err="1">
                <a:latin typeface="Baskerville Old Face" pitchFamily="18" charset="0"/>
              </a:rPr>
              <a:t>boolean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dirty="0" err="1">
                <a:latin typeface="Baskerville Old Face" pitchFamily="18" charset="0"/>
              </a:rPr>
              <a:t>in_array</a:t>
            </a:r>
            <a:r>
              <a:rPr lang="en-US" sz="2400" b="1" dirty="0">
                <a:latin typeface="Baskerville Old Face" pitchFamily="18" charset="0"/>
              </a:rPr>
              <a:t>(mixed </a:t>
            </a:r>
            <a:r>
              <a:rPr lang="en-US" sz="2400" b="1" i="1" dirty="0">
                <a:latin typeface="Baskerville Old Face" pitchFamily="18" charset="0"/>
              </a:rPr>
              <a:t>needle</a:t>
            </a:r>
            <a:r>
              <a:rPr lang="en-US" sz="2400" b="1" dirty="0">
                <a:latin typeface="Baskerville Old Face" pitchFamily="18" charset="0"/>
              </a:rPr>
              <a:t>,)</a:t>
            </a:r>
            <a:endParaRPr lang="en-US" sz="2400" dirty="0">
              <a:latin typeface="Baskerville Old Face" pitchFamily="18" charset="0"/>
            </a:endParaRPr>
          </a:p>
          <a:p>
            <a:pPr marL="2000250" lvl="0" indent="-6858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latin typeface="Baskerville Old Face" pitchFamily="18" charset="0"/>
              </a:rPr>
              <a:t>I</a:t>
            </a:r>
            <a:r>
              <a:rPr lang="en-US" sz="2400" dirty="0">
                <a:latin typeface="Baskerville Old Face" pitchFamily="18" charset="0"/>
              </a:rPr>
              <a:t>n the following example, a message is output if a specified state (Ohio) is found in an array</a:t>
            </a:r>
          </a:p>
          <a:p>
            <a:pPr marL="2000250" lvl="0" indent="-685800"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$state = "Ohio";</a:t>
            </a:r>
          </a:p>
          <a:p>
            <a:pPr marL="2000250" lvl="0" indent="-685800"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$states = array("California", "Hawaii", "Ohio", "New York");</a:t>
            </a:r>
          </a:p>
          <a:p>
            <a:pPr marL="2000250" lvl="0" indent="-685800"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if(</a:t>
            </a:r>
            <a:r>
              <a:rPr lang="en-US" sz="2400" b="1" dirty="0" err="1">
                <a:latin typeface="Baskerville Old Face" pitchFamily="18" charset="0"/>
              </a:rPr>
              <a:t>in_array</a:t>
            </a:r>
            <a:r>
              <a:rPr lang="en-US" sz="2400" b="1" dirty="0">
                <a:latin typeface="Baskerville Old Face" pitchFamily="18" charset="0"/>
              </a:rPr>
              <a:t>($state, $states)) </a:t>
            </a:r>
          </a:p>
          <a:p>
            <a:pPr marL="2000250" lvl="0" indent="-685800"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echo "Not to worry, $state is smoke-free!“;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7693"/>
            <a:ext cx="8610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10.3.5.2 Searching Associative Array Keys</a:t>
            </a:r>
            <a:endParaRPr lang="en-US" sz="2000" dirty="0">
              <a:latin typeface="Baskerville Old Face" pitchFamily="18" charset="0"/>
            </a:endParaRPr>
          </a:p>
          <a:p>
            <a:pPr marL="131445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The function </a:t>
            </a:r>
            <a:r>
              <a:rPr lang="en-US" sz="2000" b="1" dirty="0" err="1">
                <a:latin typeface="Baskerville Old Face" pitchFamily="18" charset="0"/>
              </a:rPr>
              <a:t>array_key_exists</a:t>
            </a:r>
            <a:r>
              <a:rPr lang="en-US" sz="2000" b="1" dirty="0">
                <a:latin typeface="Baskerville Old Face" pitchFamily="18" charset="0"/>
              </a:rPr>
              <a:t>() </a:t>
            </a:r>
            <a:r>
              <a:rPr lang="en-US" sz="2000" dirty="0">
                <a:latin typeface="Baskerville Old Face" pitchFamily="18" charset="0"/>
              </a:rPr>
              <a:t>returns TRUE if a specified key is found in an array and FALSE otherwise.</a:t>
            </a:r>
          </a:p>
          <a:p>
            <a:pPr marL="131445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Its prototype follows: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</a:t>
            </a:r>
            <a:r>
              <a:rPr lang="en-US" sz="2000" b="1" dirty="0">
                <a:latin typeface="Baskerville Old Face" pitchFamily="18" charset="0"/>
              </a:rPr>
              <a:t>     </a:t>
            </a:r>
            <a:r>
              <a:rPr lang="en-US" sz="2000" b="1" dirty="0" err="1">
                <a:latin typeface="Baskerville Old Face" pitchFamily="18" charset="0"/>
              </a:rPr>
              <a:t>boolean</a:t>
            </a:r>
            <a:r>
              <a:rPr lang="en-US" sz="2000" b="1" dirty="0">
                <a:latin typeface="Baskerville Old Face" pitchFamily="18" charset="0"/>
              </a:rPr>
              <a:t> </a:t>
            </a:r>
            <a:r>
              <a:rPr lang="en-US" sz="2000" b="1" dirty="0" err="1">
                <a:latin typeface="Baskerville Old Face" pitchFamily="18" charset="0"/>
              </a:rPr>
              <a:t>array_key_exists</a:t>
            </a:r>
            <a:r>
              <a:rPr lang="en-US" sz="2000" b="1" dirty="0">
                <a:latin typeface="Baskerville Old Face" pitchFamily="18" charset="0"/>
              </a:rPr>
              <a:t>(mixed </a:t>
            </a:r>
            <a:r>
              <a:rPr lang="en-US" sz="2000" b="1" i="1" dirty="0">
                <a:latin typeface="Baskerville Old Face" pitchFamily="18" charset="0"/>
              </a:rPr>
              <a:t>key</a:t>
            </a:r>
            <a:r>
              <a:rPr lang="en-US" sz="2000" b="1" dirty="0">
                <a:latin typeface="Baskerville Old Face" pitchFamily="18" charset="0"/>
              </a:rPr>
              <a:t>, array </a:t>
            </a:r>
            <a:r>
              <a:rPr lang="en-US" sz="2000" b="1" i="1" dirty="0" err="1">
                <a:latin typeface="Baskerville Old Face" pitchFamily="18" charset="0"/>
              </a:rPr>
              <a:t>array</a:t>
            </a:r>
            <a:r>
              <a:rPr lang="en-US" sz="2000" b="1" dirty="0">
                <a:latin typeface="Baskerville Old Face" pitchFamily="18" charset="0"/>
              </a:rPr>
              <a:t>)</a:t>
            </a:r>
            <a:endParaRPr lang="en-US" sz="2000" dirty="0">
              <a:latin typeface="Baskerville Old Face" pitchFamily="18" charset="0"/>
            </a:endParaRPr>
          </a:p>
          <a:p>
            <a:pPr marL="125730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The following example will search an array’s keys for Ohio, and if found, will output information Ohio joined the Union on March 1, 1803</a:t>
            </a:r>
          </a:p>
          <a:p>
            <a:pPr lvl="3"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$state["Delaware"] = "December 7, 1787";</a:t>
            </a:r>
            <a:endParaRPr lang="en-US" sz="2000" dirty="0">
              <a:latin typeface="Baskerville Old Face" pitchFamily="18" charset="0"/>
            </a:endParaRPr>
          </a:p>
          <a:p>
            <a:pPr lvl="3"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$state["Pennsylvania"] = "December 12, 1787";</a:t>
            </a:r>
            <a:endParaRPr lang="en-US" sz="2000" dirty="0">
              <a:latin typeface="Baskerville Old Face" pitchFamily="18" charset="0"/>
            </a:endParaRPr>
          </a:p>
          <a:p>
            <a:pPr lvl="3"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$state["Ohio"] = "March 1, 1803";</a:t>
            </a:r>
            <a:endParaRPr lang="en-US" sz="2000" dirty="0">
              <a:latin typeface="Baskerville Old Face" pitchFamily="18" charset="0"/>
            </a:endParaRPr>
          </a:p>
          <a:p>
            <a:pPr lvl="3">
              <a:lnSpc>
                <a:spcPct val="150000"/>
              </a:lnSpc>
            </a:pPr>
            <a:r>
              <a:rPr lang="en-US" sz="2000" b="1" dirty="0">
                <a:latin typeface="Baskerville Old Face" pitchFamily="18" charset="0"/>
              </a:rPr>
              <a:t>if (</a:t>
            </a:r>
            <a:r>
              <a:rPr lang="en-US" sz="2000" b="1" dirty="0" err="1">
                <a:latin typeface="Baskerville Old Face" pitchFamily="18" charset="0"/>
              </a:rPr>
              <a:t>array_key_exists</a:t>
            </a:r>
            <a:r>
              <a:rPr lang="en-US" sz="2000" b="1" dirty="0">
                <a:latin typeface="Baskerville Old Face" pitchFamily="18" charset="0"/>
              </a:rPr>
              <a:t>("Ohio", $state))</a:t>
            </a:r>
            <a:endParaRPr lang="en-US" sz="2000" dirty="0">
              <a:latin typeface="Baskerville Old Face" pitchFamily="18" charset="0"/>
            </a:endParaRPr>
          </a:p>
          <a:p>
            <a:pPr lvl="3">
              <a:lnSpc>
                <a:spcPct val="150000"/>
              </a:lnSpc>
            </a:pPr>
            <a:r>
              <a:rPr lang="en-US" sz="2000" b="1" dirty="0" err="1">
                <a:latin typeface="Baskerville Old Face" pitchFamily="18" charset="0"/>
              </a:rPr>
              <a:t>printf</a:t>
            </a:r>
            <a:r>
              <a:rPr lang="en-US" sz="2000" b="1" dirty="0">
                <a:latin typeface="Baskerville Old Face" pitchFamily="18" charset="0"/>
              </a:rPr>
              <a:t>("Ohio joined the Union on %s", $state["Ohio"]);</a:t>
            </a:r>
            <a:endParaRPr lang="en-US" sz="2000" dirty="0">
              <a:latin typeface="Baskerville Old Face" pitchFamily="18" charset="0"/>
            </a:endParaRPr>
          </a:p>
          <a:p>
            <a:pPr marL="1257300" lvl="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latin typeface="Baskerville Old Face" pitchFamily="18" charset="0"/>
              </a:rPr>
              <a:t>The following is the result: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     </a:t>
            </a:r>
            <a:r>
              <a:rPr lang="en-US" sz="2000" b="1" dirty="0">
                <a:latin typeface="Baskerville Old Face" pitchFamily="18" charset="0"/>
              </a:rPr>
              <a:t>Ohio joined the Union on March 1, 1803</a:t>
            </a:r>
            <a:endParaRPr lang="en-US" sz="20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7693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10.3.5	   Locating Array Elements</a:t>
            </a:r>
            <a:endParaRPr lang="en-US" sz="28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Baskerville Old Face" pitchFamily="18" charset="0"/>
              </a:rPr>
              <a:t>Several functions are available to search arrays in order to locate items of interest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10.3.5.1	Searching an Array</a:t>
            </a:r>
            <a:endParaRPr lang="en-US" sz="28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10.3.5.2	Searching Associative Array Keys</a:t>
            </a:r>
            <a:endParaRPr lang="en-US" sz="28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10.3.5.3	Searching Associative Array Values</a:t>
            </a:r>
            <a:endParaRPr lang="en-US" sz="28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10.3.5.4	Retrieving Array Keys</a:t>
            </a:r>
            <a:endParaRPr lang="en-US" sz="28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10.3.5.5	Retrieving Array values</a:t>
            </a:r>
            <a:endParaRPr lang="en-US" sz="28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7693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askerville Old Face" pitchFamily="18" charset="0"/>
              </a:rPr>
              <a:t>10.3.5.1	Searching an Array</a:t>
            </a:r>
          </a:p>
          <a:p>
            <a:pPr marL="1085850" lvl="0" indent="-5715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>
                <a:latin typeface="Baskerville Old Face" pitchFamily="18" charset="0"/>
              </a:rPr>
              <a:t>The </a:t>
            </a:r>
            <a:r>
              <a:rPr lang="en-US" sz="2800" b="1" dirty="0" err="1">
                <a:latin typeface="Baskerville Old Face" pitchFamily="18" charset="0"/>
              </a:rPr>
              <a:t>in_array</a:t>
            </a:r>
            <a:r>
              <a:rPr lang="en-US" sz="2800" b="1" dirty="0">
                <a:latin typeface="Baskerville Old Face" pitchFamily="18" charset="0"/>
              </a:rPr>
              <a:t>() function searches an array for a specific value, returning TRUE if the value is found and FALSE otherwise.</a:t>
            </a:r>
          </a:p>
          <a:p>
            <a:pPr marL="1143000" lvl="0" indent="-6286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b="1" dirty="0">
                <a:latin typeface="Baskerville Old Face" pitchFamily="18" charset="0"/>
              </a:rPr>
              <a:t>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		</a:t>
            </a:r>
            <a:r>
              <a:rPr lang="en-US" sz="2800" b="1" dirty="0" err="1">
                <a:latin typeface="Baskerville Old Face" pitchFamily="18" charset="0"/>
              </a:rPr>
              <a:t>boolean</a:t>
            </a:r>
            <a:r>
              <a:rPr lang="en-US" sz="2800" b="1" dirty="0">
                <a:latin typeface="Baskerville Old Face" pitchFamily="18" charset="0"/>
              </a:rPr>
              <a:t> </a:t>
            </a:r>
            <a:r>
              <a:rPr lang="en-US" sz="2800" b="1" dirty="0" err="1">
                <a:latin typeface="Baskerville Old Face" pitchFamily="18" charset="0"/>
              </a:rPr>
              <a:t>in_array</a:t>
            </a:r>
            <a:r>
              <a:rPr lang="en-US" sz="2800" b="1" dirty="0">
                <a:latin typeface="Baskerville Old Face" pitchFamily="18" charset="0"/>
              </a:rPr>
              <a:t>(mixed </a:t>
            </a:r>
            <a:r>
              <a:rPr lang="en-US" sz="2800" b="1" i="1" dirty="0">
                <a:latin typeface="Baskerville Old Face" pitchFamily="18" charset="0"/>
              </a:rPr>
              <a:t>needle</a:t>
            </a:r>
            <a:r>
              <a:rPr lang="en-US" sz="2800" b="1" dirty="0">
                <a:latin typeface="Baskerville Old Face" pitchFamily="18" charset="0"/>
              </a:rPr>
              <a:t>,)</a:t>
            </a:r>
          </a:p>
          <a:p>
            <a:pPr lvl="1"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 = "Ohio";</a:t>
            </a:r>
          </a:p>
          <a:p>
            <a:pPr lvl="1"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$states = array("California", "Hawaii", "Ohio", "New York");</a:t>
            </a:r>
          </a:p>
          <a:p>
            <a:pPr lvl="1"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if(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in_array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($state, $states)) </a:t>
            </a:r>
          </a:p>
          <a:p>
            <a:pPr lvl="1"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echo "Not to worry, $state is smoke-free!";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7693"/>
            <a:ext cx="8610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10.3.5.2 Searching Associative Array Keys</a:t>
            </a:r>
          </a:p>
          <a:p>
            <a:pPr marL="971550" lvl="0" indent="-400050">
              <a:buFont typeface="Wingdings" pitchFamily="2" charset="2"/>
              <a:buChar char="§"/>
            </a:pPr>
            <a:r>
              <a:rPr lang="en-US" sz="2800" b="1" dirty="0">
                <a:latin typeface="Baskerville Old Face" pitchFamily="18" charset="0"/>
              </a:rPr>
              <a:t>The function </a:t>
            </a:r>
            <a:r>
              <a:rPr lang="en-US" sz="2800" b="1" dirty="0" err="1">
                <a:latin typeface="Baskerville Old Face" pitchFamily="18" charset="0"/>
              </a:rPr>
              <a:t>array_key_exists</a:t>
            </a:r>
            <a:r>
              <a:rPr lang="en-US" sz="2800" b="1" dirty="0">
                <a:latin typeface="Baskerville Old Face" pitchFamily="18" charset="0"/>
              </a:rPr>
              <a:t>() returns TRUE if a specified key is found in an array and FALSE otherwise.</a:t>
            </a:r>
          </a:p>
          <a:p>
            <a:pPr marL="971550" lvl="0" indent="-400050">
              <a:buFont typeface="Wingdings" pitchFamily="2" charset="2"/>
              <a:buChar char="§"/>
            </a:pPr>
            <a:r>
              <a:rPr lang="en-US" sz="2800" b="1" dirty="0">
                <a:latin typeface="Baskerville Old Face" pitchFamily="18" charset="0"/>
              </a:rPr>
              <a:t>Its prototype follows:</a:t>
            </a:r>
          </a:p>
          <a:p>
            <a:r>
              <a:rPr lang="en-US" sz="2800" b="1" dirty="0">
                <a:latin typeface="Baskerville Old Face" pitchFamily="18" charset="0"/>
              </a:rPr>
              <a:t>	     </a:t>
            </a:r>
            <a:r>
              <a:rPr lang="en-US" sz="2800" b="1" dirty="0" err="1">
                <a:latin typeface="Baskerville Old Face" pitchFamily="18" charset="0"/>
              </a:rPr>
              <a:t>boolean</a:t>
            </a:r>
            <a:r>
              <a:rPr lang="en-US" sz="2800" b="1" dirty="0">
                <a:latin typeface="Baskerville Old Face" pitchFamily="18" charset="0"/>
              </a:rPr>
              <a:t> </a:t>
            </a:r>
            <a:r>
              <a:rPr lang="en-US" sz="2800" b="1" dirty="0" err="1">
                <a:latin typeface="Baskerville Old Face" pitchFamily="18" charset="0"/>
              </a:rPr>
              <a:t>array_key_exists</a:t>
            </a:r>
            <a:r>
              <a:rPr lang="en-US" sz="2800" b="1" dirty="0">
                <a:latin typeface="Baskerville Old Face" pitchFamily="18" charset="0"/>
              </a:rPr>
              <a:t>(mixed </a:t>
            </a:r>
            <a:r>
              <a:rPr lang="en-US" sz="2800" b="1" i="1" dirty="0">
                <a:latin typeface="Baskerville Old Face" pitchFamily="18" charset="0"/>
              </a:rPr>
              <a:t>key</a:t>
            </a:r>
            <a:r>
              <a:rPr lang="en-US" sz="2800" b="1" dirty="0">
                <a:latin typeface="Baskerville Old Face" pitchFamily="18" charset="0"/>
              </a:rPr>
              <a:t>, array </a:t>
            </a:r>
            <a:r>
              <a:rPr lang="en-US" sz="2800" b="1" i="1" dirty="0" err="1">
                <a:latin typeface="Baskerville Old Face" pitchFamily="18" charset="0"/>
              </a:rPr>
              <a:t>array</a:t>
            </a:r>
            <a:r>
              <a:rPr lang="en-US" sz="2800" b="1" dirty="0">
                <a:latin typeface="Baskerville Old Face" pitchFamily="18" charset="0"/>
              </a:rPr>
              <a:t>)</a:t>
            </a:r>
          </a:p>
          <a:p>
            <a:pPr lvl="1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$state["Delaware"] = "December 7, 1787";</a:t>
            </a:r>
          </a:p>
          <a:p>
            <a:pPr lvl="1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$state["Pennsylvania"] = "December 12, 1787";</a:t>
            </a:r>
          </a:p>
          <a:p>
            <a:pPr lvl="1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$state["Ohio"] = "March 1, 1803";</a:t>
            </a:r>
          </a:p>
          <a:p>
            <a:pPr lvl="1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if (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array_key_exists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("Ohio", $state))</a:t>
            </a:r>
          </a:p>
          <a:p>
            <a:pPr lvl="1"/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printf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("Ohio joined the Union on %s", $state["Ohio"]);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The following is the result: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		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     Ohio joined the Union on March 1, 1803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askerville Old Face" pitchFamily="18" charset="0"/>
              </a:rPr>
              <a:t>10.3.5.3	Searching Associative Array Values</a:t>
            </a:r>
          </a:p>
          <a:p>
            <a:pPr lvl="0" algn="just"/>
            <a:r>
              <a:rPr lang="en-US" sz="2800" b="1" dirty="0">
                <a:latin typeface="Baskerville Old Face" pitchFamily="18" charset="0"/>
              </a:rPr>
              <a:t>The </a:t>
            </a:r>
            <a:r>
              <a:rPr lang="en-US" sz="2800" b="1" dirty="0" err="1">
                <a:latin typeface="Baskerville Old Face" pitchFamily="18" charset="0"/>
              </a:rPr>
              <a:t>array_search</a:t>
            </a:r>
            <a:r>
              <a:rPr lang="en-US" sz="2800" b="1" dirty="0">
                <a:latin typeface="Baskerville Old Face" pitchFamily="18" charset="0"/>
              </a:rPr>
              <a:t>() function searches an array for a specified value, returning its key if located and FALSE otherwise. </a:t>
            </a:r>
          </a:p>
          <a:p>
            <a:pPr lvl="0" algn="just"/>
            <a:r>
              <a:rPr lang="en-US" sz="2800" b="1" dirty="0">
                <a:latin typeface="Baskerville Old Face" pitchFamily="18" charset="0"/>
              </a:rPr>
              <a:t>Its prototype follows:</a:t>
            </a:r>
          </a:p>
          <a:p>
            <a:pPr algn="just"/>
            <a:r>
              <a:rPr lang="en-US" sz="2800" b="1" dirty="0">
                <a:latin typeface="Baskerville Old Face" pitchFamily="18" charset="0"/>
              </a:rPr>
              <a:t>	mixed </a:t>
            </a:r>
            <a:r>
              <a:rPr lang="en-US" sz="2800" b="1" dirty="0" err="1">
                <a:latin typeface="Baskerville Old Face" pitchFamily="18" charset="0"/>
              </a:rPr>
              <a:t>array_search</a:t>
            </a:r>
            <a:r>
              <a:rPr lang="en-US" sz="2800" b="1" dirty="0">
                <a:latin typeface="Baskerville Old Face" pitchFamily="18" charset="0"/>
              </a:rPr>
              <a:t>(value, array)</a:t>
            </a:r>
          </a:p>
          <a:p>
            <a:pPr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$state["Ohio"] = "March 1";</a:t>
            </a:r>
          </a:p>
          <a:p>
            <a:pPr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$state["Delaware"] = "December 7";</a:t>
            </a:r>
          </a:p>
          <a:p>
            <a:pPr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$state["Pennsylvania"] = "December 12";</a:t>
            </a:r>
          </a:p>
          <a:p>
            <a:pPr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$founded =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array_search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("December 7", $state);</a:t>
            </a:r>
          </a:p>
          <a:p>
            <a:pPr algn="just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if ($founded)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printf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("%s was founded on %s.", $founded,  $state[$founded]);</a:t>
            </a:r>
          </a:p>
          <a:p>
            <a:pPr lvl="0" algn="just"/>
            <a:r>
              <a:rPr lang="en-US" sz="2800" b="1" dirty="0">
                <a:latin typeface="Baskerville Old Face" pitchFamily="18" charset="0"/>
              </a:rPr>
              <a:t>The output follows:</a:t>
            </a:r>
          </a:p>
          <a:p>
            <a:pPr algn="just"/>
            <a:r>
              <a:rPr lang="en-US" sz="2800" b="1" dirty="0">
                <a:latin typeface="Baskerville Old Face" pitchFamily="18" charset="0"/>
              </a:rPr>
              <a:t>	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-Delaware was founded on December 7.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itchFamily="18" charset="0"/>
              </a:rPr>
              <a:t>10.3.5.4	Retrieving Array Keys </a:t>
            </a:r>
          </a:p>
          <a:p>
            <a:pPr lvl="0"/>
            <a:r>
              <a:rPr lang="en-US" sz="2800" b="1" dirty="0">
                <a:latin typeface="Baskerville Old Face" pitchFamily="18" charset="0"/>
              </a:rPr>
              <a:t>The </a:t>
            </a:r>
            <a:r>
              <a:rPr lang="en-US" sz="2800" b="1" dirty="0" err="1">
                <a:latin typeface="Baskerville Old Face" pitchFamily="18" charset="0"/>
              </a:rPr>
              <a:t>array_keys</a:t>
            </a:r>
            <a:r>
              <a:rPr lang="en-US" sz="2800" b="1" dirty="0">
                <a:latin typeface="Baskerville Old Face" pitchFamily="18" charset="0"/>
              </a:rPr>
              <a:t>() function returns an array consisting of all keys located in an array. Its prototype follows:</a:t>
            </a:r>
          </a:p>
          <a:p>
            <a:r>
              <a:rPr lang="en-US" sz="2800" b="1" dirty="0">
                <a:latin typeface="Baskerville Old Face" pitchFamily="18" charset="0"/>
              </a:rPr>
              <a:t>		array </a:t>
            </a:r>
            <a:r>
              <a:rPr lang="en-US" sz="2800" b="1" dirty="0" err="1">
                <a:latin typeface="Baskerville Old Face" pitchFamily="18" charset="0"/>
              </a:rPr>
              <a:t>array_keys</a:t>
            </a:r>
            <a:r>
              <a:rPr lang="en-US" sz="2800" b="1" dirty="0">
                <a:latin typeface="Baskerville Old Face" pitchFamily="18" charset="0"/>
              </a:rPr>
              <a:t>(array </a:t>
            </a:r>
            <a:r>
              <a:rPr lang="en-US" sz="2800" b="1" i="1" dirty="0" err="1">
                <a:latin typeface="Baskerville Old Face" pitchFamily="18" charset="0"/>
              </a:rPr>
              <a:t>array</a:t>
            </a:r>
            <a:r>
              <a:rPr lang="en-US" sz="2800" b="1" i="1" dirty="0">
                <a:latin typeface="Baskerville Old Face" pitchFamily="18" charset="0"/>
              </a:rPr>
              <a:t> </a:t>
            </a:r>
            <a:r>
              <a:rPr lang="en-US" sz="2800" b="1" dirty="0">
                <a:latin typeface="Baskerville Old Face" pitchFamily="18" charset="0"/>
              </a:rPr>
              <a:t>)</a:t>
            </a:r>
          </a:p>
          <a:p>
            <a:endParaRPr lang="en-US" sz="2800" b="1" dirty="0">
              <a:latin typeface="Baskerville Old Face" pitchFamily="18" charset="0"/>
            </a:endParaRP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$state["Delaware"] = "December 7, 1787";</a:t>
            </a: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$state["Pennsylvania"] = "December 12, 1787";</a:t>
            </a: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$state["New Jersey"] = "December 18, 1787";</a:t>
            </a: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$keys =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array_keys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($state);</a:t>
            </a:r>
          </a:p>
          <a:p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print_r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($keys);</a:t>
            </a:r>
          </a:p>
          <a:p>
            <a:pPr lvl="0"/>
            <a:r>
              <a:rPr lang="en-US" sz="2800" b="1" dirty="0">
                <a:latin typeface="Baskerville Old Face" pitchFamily="18" charset="0"/>
              </a:rPr>
              <a:t>The output follows:</a:t>
            </a:r>
          </a:p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Array ( [0] =&gt; Delaware [1] =&gt; Pennsylvania [2] =&gt; New Jersey 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askerville Old Face" pitchFamily="18" charset="0"/>
              </a:rPr>
              <a:t>10.3.5.5 Retrieving Array values</a:t>
            </a:r>
          </a:p>
          <a:p>
            <a:pPr lvl="0"/>
            <a:r>
              <a:rPr lang="en-US" sz="2800" b="1" dirty="0">
                <a:latin typeface="Baskerville Old Face" pitchFamily="18" charset="0"/>
              </a:rPr>
              <a:t>The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array_values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() </a:t>
            </a:r>
            <a:r>
              <a:rPr lang="en-US" sz="2800" b="1" dirty="0">
                <a:latin typeface="Baskerville Old Face" pitchFamily="18" charset="0"/>
              </a:rPr>
              <a:t>function returns all values located in an array, automatically providing numeric indexes for the returned array. </a:t>
            </a:r>
          </a:p>
          <a:p>
            <a:pPr lvl="0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Its prototype follows:</a:t>
            </a:r>
          </a:p>
          <a:p>
            <a:r>
              <a:rPr lang="en-US" sz="2800" b="1" dirty="0">
                <a:latin typeface="Baskerville Old Face" pitchFamily="18" charset="0"/>
              </a:rPr>
              <a:t>	array </a:t>
            </a:r>
            <a:r>
              <a:rPr lang="en-US" sz="2800" b="1" dirty="0" err="1">
                <a:latin typeface="Baskerville Old Face" pitchFamily="18" charset="0"/>
              </a:rPr>
              <a:t>array_values</a:t>
            </a:r>
            <a:r>
              <a:rPr lang="en-US" sz="2800" b="1" dirty="0">
                <a:latin typeface="Baskerville Old Face" pitchFamily="18" charset="0"/>
              </a:rPr>
              <a:t>(array </a:t>
            </a:r>
            <a:r>
              <a:rPr lang="en-US" sz="2800" b="1" i="1" dirty="0" err="1">
                <a:latin typeface="Baskerville Old Face" pitchFamily="18" charset="0"/>
              </a:rPr>
              <a:t>array</a:t>
            </a:r>
            <a:r>
              <a:rPr lang="en-US" sz="2800" b="1" dirty="0">
                <a:latin typeface="Baskerville Old Face" pitchFamily="18" charset="0"/>
              </a:rPr>
              <a:t>)</a:t>
            </a:r>
          </a:p>
          <a:p>
            <a:endParaRPr lang="en-US" sz="2800" b="1" dirty="0">
              <a:latin typeface="Baskerville Old Face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$population = array("Ohio" =&gt; "11,421,267", "Iowa" =&gt; "2,936,760");</a:t>
            </a:r>
          </a:p>
          <a:p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print_r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array_values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($population));</a:t>
            </a:r>
          </a:p>
          <a:p>
            <a:pPr lvl="0"/>
            <a:r>
              <a:rPr lang="en-US" sz="2800" b="1" dirty="0">
                <a:latin typeface="Baskerville Old Face" pitchFamily="18" charset="0"/>
              </a:rPr>
              <a:t>This example will output the following:</a:t>
            </a: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Array ( [0] =&gt; 11,421,267 [1] =&gt; 2,936,760 )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493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tabLst>
                <a:tab pos="400050" algn="l"/>
              </a:tabLst>
            </a:pPr>
            <a:r>
              <a:rPr lang="en-US" sz="2800" b="1" dirty="0">
                <a:latin typeface="Baskerville Old Face" pitchFamily="18" charset="0"/>
              </a:rPr>
              <a:t>10.3.6	 Traversing  Arrays</a:t>
            </a:r>
            <a:endParaRPr lang="en-US" sz="2800" dirty="0">
              <a:latin typeface="Baskerville Old Face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00050" algn="l"/>
              </a:tabLst>
            </a:pPr>
            <a:r>
              <a:rPr lang="en-US" sz="2800" dirty="0">
                <a:latin typeface="Baskerville Old Face" pitchFamily="18" charset="0"/>
              </a:rPr>
              <a:t>	</a:t>
            </a:r>
            <a:r>
              <a:rPr lang="en-US" sz="2800" b="1" dirty="0">
                <a:latin typeface="Baskerville Old Face" pitchFamily="18" charset="0"/>
              </a:rPr>
              <a:t>10.3.6.1	Retrieving the Current Array Key </a:t>
            </a:r>
            <a:endParaRPr lang="en-US" sz="2800" dirty="0">
              <a:latin typeface="Baskerville Old Face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00050" algn="l"/>
              </a:tabLst>
            </a:pPr>
            <a:r>
              <a:rPr lang="en-US" sz="2800" b="1" dirty="0">
                <a:latin typeface="Baskerville Old Face" pitchFamily="18" charset="0"/>
              </a:rPr>
              <a:t>	10.3.6.2	Retrieving the Current Array Value </a:t>
            </a:r>
            <a:endParaRPr lang="en-US" sz="2800" dirty="0">
              <a:latin typeface="Baskerville Old Face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00050" algn="l"/>
              </a:tabLst>
            </a:pPr>
            <a:r>
              <a:rPr lang="en-US" sz="2800" b="1" dirty="0">
                <a:latin typeface="Baskerville Old Face" pitchFamily="18" charset="0"/>
              </a:rPr>
              <a:t>	10.3.6.3	Retrieving the Current Array Key and Value </a:t>
            </a:r>
            <a:endParaRPr lang="en-US" sz="2800" dirty="0">
              <a:latin typeface="Baskerville Old Face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400050" algn="l"/>
              </a:tabLst>
            </a:pPr>
            <a:r>
              <a:rPr lang="en-US" sz="2800" b="1" dirty="0">
                <a:latin typeface="Baskerville Old Face" pitchFamily="18" charset="0"/>
              </a:rPr>
              <a:t>	10.3.6.4	Moving the Array Pointer </a:t>
            </a:r>
            <a:endParaRPr lang="en-US" sz="2800" dirty="0">
              <a:latin typeface="Baskerville Old Face" pitchFamily="18" charset="0"/>
            </a:endParaRPr>
          </a:p>
          <a:p>
            <a:pPr marL="1371600" indent="-3429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10.3.6.4.1	Moving the Pointer to the Next Array Position</a:t>
            </a:r>
            <a:endParaRPr lang="en-US" sz="2400" dirty="0">
              <a:latin typeface="Baskerville Old Face" pitchFamily="18" charset="0"/>
            </a:endParaRPr>
          </a:p>
          <a:p>
            <a:pPr marL="1371600" indent="-3429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10.3.6.4.2	Moving the Pointer to the First Array Position</a:t>
            </a:r>
            <a:endParaRPr lang="en-US" sz="2400" dirty="0">
              <a:latin typeface="Baskerville Old Face" pitchFamily="18" charset="0"/>
            </a:endParaRPr>
          </a:p>
          <a:p>
            <a:pPr marL="1371600" indent="-342900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10.3.6.4.3	Moving the Pointer to the Last Array Position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545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lvl="0" indent="-465138">
              <a:lnSpc>
                <a:spcPct val="150000"/>
              </a:lnSpc>
            </a:pPr>
            <a:r>
              <a:rPr lang="en-US" b="1" dirty="0"/>
              <a:t>3	</a:t>
            </a:r>
            <a:r>
              <a:rPr lang="en-US" b="1" dirty="0">
                <a:latin typeface="Baskerville Old Face" pitchFamily="18" charset="0"/>
              </a:rPr>
              <a:t>PHP BASICS</a:t>
            </a:r>
            <a:endParaRPr lang="en-US" dirty="0">
              <a:latin typeface="Baskerville Old Face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3.1	Code embedding web pages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3.2	Commenting the Code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3.3	Output Data to Browser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3.4	Data Types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3.5	Identifiers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3.6	Variables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3.7	Constants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3.8	Expressions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3.9	String Interpolation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3.10	Arrays </a:t>
            </a:r>
          </a:p>
          <a:p>
            <a:pPr marL="342900" lvl="0" indent="-342900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tabLst>
                <a:tab pos="404813" algn="l"/>
              </a:tabLst>
            </a:pP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askerville Old Face" pitchFamily="18" charset="0"/>
              </a:rPr>
              <a:t>10.3.6.1 Retrieving the Current Array Key </a:t>
            </a:r>
            <a:endParaRPr lang="en-US" sz="2800" dirty="0">
              <a:latin typeface="Baskerville Old Face" pitchFamily="18" charset="0"/>
            </a:endParaRPr>
          </a:p>
          <a:p>
            <a:pPr lvl="0" algn="just"/>
            <a:r>
              <a:rPr lang="en-US" sz="2800" dirty="0">
                <a:latin typeface="Baskerville Old Face" pitchFamily="18" charset="0"/>
              </a:rPr>
              <a:t>The </a:t>
            </a:r>
            <a:r>
              <a:rPr lang="en-US" sz="2800" b="1" dirty="0">
                <a:latin typeface="Baskerville Old Face" pitchFamily="18" charset="0"/>
              </a:rPr>
              <a:t>key() </a:t>
            </a:r>
            <a:r>
              <a:rPr lang="en-US" sz="2800" dirty="0">
                <a:latin typeface="Baskerville Old Face" pitchFamily="18" charset="0"/>
              </a:rPr>
              <a:t>function returns the key located at the current pointer position of the provided array.  Its prototype follows:</a:t>
            </a:r>
          </a:p>
          <a:p>
            <a:pPr algn="just"/>
            <a:r>
              <a:rPr lang="en-US" sz="2800" dirty="0">
                <a:latin typeface="Baskerville Old Face" pitchFamily="18" charset="0"/>
              </a:rPr>
              <a:t>		</a:t>
            </a:r>
            <a:r>
              <a:rPr lang="en-US" sz="2800" b="1" dirty="0">
                <a:latin typeface="Baskerville Old Face" pitchFamily="18" charset="0"/>
              </a:rPr>
              <a:t>mixed key(array </a:t>
            </a:r>
            <a:r>
              <a:rPr lang="en-US" sz="2800" b="1" i="1" dirty="0" err="1">
                <a:latin typeface="Baskerville Old Face" pitchFamily="18" charset="0"/>
              </a:rPr>
              <a:t>array</a:t>
            </a:r>
            <a:r>
              <a:rPr lang="en-US" sz="2800" b="1" dirty="0">
                <a:latin typeface="Baskerville Old Face" pitchFamily="18" charset="0"/>
              </a:rPr>
              <a:t>)</a:t>
            </a:r>
            <a:endParaRPr lang="en-US" sz="2800" dirty="0">
              <a:latin typeface="Baskerville Old Face" pitchFamily="18" charset="0"/>
            </a:endParaRPr>
          </a:p>
          <a:p>
            <a:pPr lvl="0" algn="just"/>
            <a:r>
              <a:rPr lang="en-US" sz="2800" dirty="0">
                <a:latin typeface="Baskerville Old Face" pitchFamily="18" charset="0"/>
              </a:rPr>
              <a:t>Example :</a:t>
            </a:r>
          </a:p>
          <a:p>
            <a:pPr algn="just"/>
            <a:r>
              <a:rPr lang="en-US" sz="2000" b="1" dirty="0">
                <a:latin typeface="Baskerville Old Face" pitchFamily="18" charset="0"/>
              </a:rPr>
              <a:t>&lt;html&gt;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&lt;body&gt;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	&lt;? </a:t>
            </a:r>
            <a:r>
              <a:rPr lang="en-US" sz="2000" b="1" dirty="0" err="1">
                <a:latin typeface="Baskerville Old Face" pitchFamily="18" charset="0"/>
              </a:rPr>
              <a:t>php</a:t>
            </a:r>
            <a:r>
              <a:rPr lang="en-US" sz="2000" b="1" dirty="0">
                <a:latin typeface="Baskerville Old Face" pitchFamily="18" charset="0"/>
              </a:rPr>
              <a:t> 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		$num = array (10=&gt;"apple", 20=&gt;"mango",30=&gt;"orange");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		$key = key($num);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		print "Current key is $key";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	?&gt;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&lt;/body&gt;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&lt;/html&gt;</a:t>
            </a:r>
            <a:endParaRPr lang="en-US" sz="2000" dirty="0">
              <a:latin typeface="Baskerville Old Face" pitchFamily="18" charset="0"/>
            </a:endParaRPr>
          </a:p>
          <a:p>
            <a:pPr lvl="0" algn="just"/>
            <a:r>
              <a:rPr lang="en-US" sz="2800" dirty="0">
                <a:latin typeface="Baskerville Old Face" pitchFamily="18" charset="0"/>
              </a:rPr>
              <a:t>This returns the following: The Current key is 10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Baskerville Old Face" pitchFamily="18" charset="0"/>
              </a:rPr>
              <a:t>10.3.6.2 Retrieving the Current Array Value</a:t>
            </a:r>
            <a:endParaRPr lang="en-US" sz="2800" dirty="0">
              <a:latin typeface="Baskerville Old Face" pitchFamily="18" charset="0"/>
            </a:endParaRPr>
          </a:p>
          <a:p>
            <a:pPr lvl="0" algn="just"/>
            <a:r>
              <a:rPr lang="en-US" sz="2800" dirty="0">
                <a:latin typeface="Baskerville Old Face" pitchFamily="18" charset="0"/>
              </a:rPr>
              <a:t>The </a:t>
            </a:r>
            <a:r>
              <a:rPr lang="en-US" sz="2800" b="1" dirty="0">
                <a:latin typeface="Baskerville Old Face" pitchFamily="18" charset="0"/>
              </a:rPr>
              <a:t>current() </a:t>
            </a:r>
            <a:r>
              <a:rPr lang="en-US" sz="2800" dirty="0">
                <a:latin typeface="Baskerville Old Face" pitchFamily="18" charset="0"/>
              </a:rPr>
              <a:t>function returns the array value residing at the current pointer position of the array. Its prototype follows: 	</a:t>
            </a:r>
            <a:r>
              <a:rPr lang="en-US" sz="2800" b="1" dirty="0">
                <a:latin typeface="Baskerville Old Face" pitchFamily="18" charset="0"/>
              </a:rPr>
              <a:t>mixed current(array </a:t>
            </a:r>
            <a:r>
              <a:rPr lang="en-US" sz="2800" b="1" i="1" dirty="0" err="1">
                <a:latin typeface="Baskerville Old Face" pitchFamily="18" charset="0"/>
              </a:rPr>
              <a:t>array</a:t>
            </a:r>
            <a:r>
              <a:rPr lang="en-US" sz="2800" b="1" dirty="0">
                <a:latin typeface="Baskerville Old Face" pitchFamily="18" charset="0"/>
              </a:rPr>
              <a:t>)</a:t>
            </a:r>
            <a:endParaRPr lang="en-US" sz="28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&lt;html&gt;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&lt;body&gt;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	&lt;?</a:t>
            </a:r>
            <a:r>
              <a:rPr lang="en-US" sz="2000" b="1" dirty="0" err="1">
                <a:latin typeface="Baskerville Old Face" pitchFamily="18" charset="0"/>
              </a:rPr>
              <a:t>php</a:t>
            </a:r>
            <a:r>
              <a:rPr lang="en-US" sz="2000" b="1" dirty="0">
                <a:latin typeface="Baskerville Old Face" pitchFamily="18" charset="0"/>
              </a:rPr>
              <a:t> 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		$num = array(10=&gt;"apple",20=&gt;"mango",30=&gt;"orange");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		$</a:t>
            </a:r>
            <a:r>
              <a:rPr lang="en-US" sz="2000" b="1" dirty="0" err="1">
                <a:latin typeface="Baskerville Old Face" pitchFamily="18" charset="0"/>
              </a:rPr>
              <a:t>val</a:t>
            </a:r>
            <a:r>
              <a:rPr lang="en-US" sz="2000" b="1" dirty="0">
                <a:latin typeface="Baskerville Old Face" pitchFamily="18" charset="0"/>
              </a:rPr>
              <a:t> =current($num);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		print "Current key is $</a:t>
            </a:r>
            <a:r>
              <a:rPr lang="en-US" sz="2000" b="1" dirty="0" err="1">
                <a:latin typeface="Baskerville Old Face" pitchFamily="18" charset="0"/>
              </a:rPr>
              <a:t>val</a:t>
            </a:r>
            <a:r>
              <a:rPr lang="en-US" sz="2000" b="1" dirty="0">
                <a:latin typeface="Baskerville Old Face" pitchFamily="18" charset="0"/>
              </a:rPr>
              <a:t>";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	?&gt;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	&lt;/body&gt;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000" b="1" dirty="0">
                <a:latin typeface="Baskerville Old Face" pitchFamily="18" charset="0"/>
              </a:rPr>
              <a:t>&lt;/html&gt;</a:t>
            </a:r>
            <a:endParaRPr lang="en-US" sz="2000" dirty="0">
              <a:latin typeface="Baskerville Old Face" pitchFamily="18" charset="0"/>
            </a:endParaRPr>
          </a:p>
          <a:p>
            <a:pPr algn="just"/>
            <a:r>
              <a:rPr lang="en-US" sz="2800" dirty="0">
                <a:latin typeface="Baskerville Old Face" pitchFamily="18" charset="0"/>
              </a:rPr>
              <a:t>This returns the following: The Current value is apple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391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10.3.6.4 Moving the Array Pointer 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Several functions are available for moving the array pointer.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10.3.6.4.1 Moving the Pointer to the Next Array Position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next() function returns the array value residing at the position immediately following that of the current array pointer.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	</a:t>
            </a:r>
            <a:r>
              <a:rPr lang="en-US" sz="2400" b="1" dirty="0">
                <a:latin typeface="Baskerville Old Face" pitchFamily="18" charset="0"/>
              </a:rPr>
              <a:t>mixed next(array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)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10.3.6.4.2 Moving the Pointer to the First Array Position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>
                <a:latin typeface="Baskerville Old Face" pitchFamily="18" charset="0"/>
              </a:rPr>
              <a:t>reset(</a:t>
            </a:r>
            <a:r>
              <a:rPr lang="en-US" sz="2400" dirty="0">
                <a:latin typeface="Baskerville Old Face" pitchFamily="18" charset="0"/>
              </a:rPr>
              <a:t>) function serves to set an array pointer back to the beginning of the array. Its prototype follows: </a:t>
            </a:r>
            <a:r>
              <a:rPr lang="en-US" sz="2400" b="1" dirty="0">
                <a:latin typeface="Baskerville Old Face" pitchFamily="18" charset="0"/>
              </a:rPr>
              <a:t>mixed reset(array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)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		&lt;?</a:t>
            </a:r>
            <a:r>
              <a:rPr lang="en-US" sz="2400" b="1" dirty="0" err="1">
                <a:latin typeface="Baskerville Old Face" pitchFamily="18" charset="0"/>
              </a:rPr>
              <a:t>php</a:t>
            </a:r>
            <a:r>
              <a:rPr lang="en-US" sz="2400" b="1" dirty="0">
                <a:latin typeface="Baskerville Old Face" pitchFamily="18" charset="0"/>
              </a:rPr>
              <a:t> 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			$num = array(“</a:t>
            </a:r>
            <a:r>
              <a:rPr lang="en-US" sz="2400" b="1" dirty="0" err="1">
                <a:latin typeface="Baskerville Old Face" pitchFamily="18" charset="0"/>
              </a:rPr>
              <a:t>apple","mango“,"orange</a:t>
            </a:r>
            <a:r>
              <a:rPr lang="en-US" sz="2400" b="1" dirty="0">
                <a:latin typeface="Baskerville Old Face" pitchFamily="18" charset="0"/>
              </a:rPr>
              <a:t>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			$n = next($num);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			echo $n;//displays mango;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			$r = reset($num);//brings cursor to apple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			$c=current($num);//displays current value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			echo $c;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		?&gt;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10.3.6.4.3	Moving the Pointer to the Last Array Position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</a:t>
            </a:r>
            <a:r>
              <a:rPr lang="en-US" sz="2400" b="1" dirty="0">
                <a:latin typeface="Baskerville Old Face" pitchFamily="18" charset="0"/>
              </a:rPr>
              <a:t> end()</a:t>
            </a:r>
            <a:r>
              <a:rPr lang="en-US" sz="2400" dirty="0">
                <a:latin typeface="Baskerville Old Face" pitchFamily="18" charset="0"/>
              </a:rPr>
              <a:t> function moves the pointer to the last position of an array, returning the last element.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mixed end(array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)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following example demonstrates retrieving the first and last array values:</a:t>
            </a:r>
          </a:p>
          <a:p>
            <a:pPr lvl="2"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$fruits = array("apple", "orange", "banana");</a:t>
            </a:r>
            <a:endParaRPr lang="en-US" sz="2400" dirty="0">
              <a:latin typeface="Baskerville Old Face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$fruit = reset(fruits); // returns "apple"</a:t>
            </a:r>
            <a:endParaRPr lang="en-US" sz="2400" dirty="0">
              <a:latin typeface="Baskerville Old Face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$fruit = end($fruits); // returns "banana" 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336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10..3.7	Determining Array Size and Uniqueness </a:t>
            </a:r>
            <a:endParaRPr lang="en-US" sz="24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A few functions are available for determining the number of total and unique array values.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10.3.7.1	Determining the Size of an Array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10.3.7.2	Counting Array Value Frequency 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10.3.7.3	Determining Unique Array Values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446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10.3.7.1 Determining the Size of an Array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count() function returns the total number of values found in an array.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integer count(array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i="1" dirty="0">
                <a:latin typeface="Baskerville Old Face" pitchFamily="18" charset="0"/>
              </a:rPr>
              <a:t>)</a:t>
            </a:r>
            <a:r>
              <a:rPr lang="en-US" sz="2400" b="1" dirty="0">
                <a:latin typeface="Baskerville Old Face" pitchFamily="18" charset="0"/>
              </a:rPr>
              <a:t> 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number of vegetables found in the $garden array: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$garden = array("cabbage", "peppers", "turnips", "carrots");</a:t>
            </a:r>
            <a:endParaRPr lang="en-US" sz="24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echo count($garden);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This returns the following:	</a:t>
            </a:r>
            <a:r>
              <a:rPr lang="en-US" sz="2400" b="1" dirty="0">
                <a:latin typeface="Baskerville Old Face" pitchFamily="18" charset="0"/>
              </a:rPr>
              <a:t>4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10.3.7.2	Counting Array Value Frequency 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dirty="0" err="1">
                <a:latin typeface="Baskerville Old Face" pitchFamily="18" charset="0"/>
              </a:rPr>
              <a:t>array_count_values</a:t>
            </a:r>
            <a:r>
              <a:rPr lang="en-US" sz="2400" dirty="0">
                <a:latin typeface="Baskerville Old Face" pitchFamily="18" charset="0"/>
              </a:rPr>
              <a:t>() function returns an array consisting of associative key/value pairs. Its 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array </a:t>
            </a:r>
            <a:r>
              <a:rPr lang="en-US" sz="2400" b="1" dirty="0" err="1">
                <a:latin typeface="Baskerville Old Face" pitchFamily="18" charset="0"/>
              </a:rPr>
              <a:t>array_count_values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)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Each key represents a value found in the </a:t>
            </a:r>
            <a:r>
              <a:rPr lang="en-US" sz="2400" dirty="0" err="1">
                <a:latin typeface="Baskerville Old Face" pitchFamily="18" charset="0"/>
              </a:rPr>
              <a:t>input_array</a:t>
            </a:r>
            <a:r>
              <a:rPr lang="en-US" sz="2400" dirty="0">
                <a:latin typeface="Baskerville Old Face" pitchFamily="18" charset="0"/>
              </a:rPr>
              <a:t>, and its corresponding value denotes the frequency of that key’s appearance (as a value) in the </a:t>
            </a:r>
            <a:r>
              <a:rPr lang="en-US" sz="2400" dirty="0" err="1">
                <a:latin typeface="Baskerville Old Face" pitchFamily="18" charset="0"/>
              </a:rPr>
              <a:t>input_array</a:t>
            </a:r>
            <a:r>
              <a:rPr lang="en-US" sz="2400" dirty="0">
                <a:latin typeface="Baskerville Old Face" pitchFamily="18" charset="0"/>
              </a:rPr>
              <a:t>. An example follows:</a:t>
            </a:r>
          </a:p>
          <a:p>
            <a:pPr lvl="2" algn="just"/>
            <a:r>
              <a:rPr lang="en-US" sz="2400" b="1" dirty="0">
                <a:latin typeface="Baskerville Old Face" pitchFamily="18" charset="0"/>
              </a:rPr>
              <a:t>$states = array("Ohio", "Iowa", "Arizona", "Iowa", "Ohio");</a:t>
            </a:r>
            <a:endParaRPr lang="en-US" sz="2400" dirty="0">
              <a:latin typeface="Baskerville Old Face" pitchFamily="18" charset="0"/>
            </a:endParaRPr>
          </a:p>
          <a:p>
            <a:pPr lvl="2" algn="just"/>
            <a:r>
              <a:rPr lang="en-US" sz="2400" b="1" dirty="0">
                <a:latin typeface="Baskerville Old Face" pitchFamily="18" charset="0"/>
              </a:rPr>
              <a:t>$</a:t>
            </a:r>
            <a:r>
              <a:rPr lang="en-US" sz="2400" b="1" dirty="0" err="1">
                <a:latin typeface="Baskerville Old Face" pitchFamily="18" charset="0"/>
              </a:rPr>
              <a:t>stateFrequency</a:t>
            </a:r>
            <a:r>
              <a:rPr lang="en-US" sz="2400" b="1" dirty="0">
                <a:latin typeface="Baskerville Old Face" pitchFamily="18" charset="0"/>
              </a:rPr>
              <a:t> = </a:t>
            </a:r>
            <a:r>
              <a:rPr lang="en-US" sz="2400" b="1" dirty="0" err="1">
                <a:latin typeface="Baskerville Old Face" pitchFamily="18" charset="0"/>
              </a:rPr>
              <a:t>array_count_values</a:t>
            </a:r>
            <a:r>
              <a:rPr lang="en-US" sz="2400" b="1" dirty="0">
                <a:latin typeface="Baskerville Old Face" pitchFamily="18" charset="0"/>
              </a:rPr>
              <a:t>($states);</a:t>
            </a:r>
            <a:endParaRPr lang="en-US" sz="2400" dirty="0">
              <a:latin typeface="Baskerville Old Face" pitchFamily="18" charset="0"/>
            </a:endParaRPr>
          </a:p>
          <a:p>
            <a:pPr lvl="2"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</a:t>
            </a:r>
            <a:r>
              <a:rPr lang="en-US" sz="2400" b="1" dirty="0" err="1">
                <a:latin typeface="Baskerville Old Face" pitchFamily="18" charset="0"/>
              </a:rPr>
              <a:t>stateFrequency</a:t>
            </a:r>
            <a:r>
              <a:rPr lang="en-US" sz="2400" b="1" dirty="0">
                <a:latin typeface="Baskerville Old Face" pitchFamily="18" charset="0"/>
              </a:rPr>
              <a:t>)</a:t>
            </a:r>
            <a:r>
              <a:rPr lang="en-US" sz="2400" dirty="0">
                <a:latin typeface="Baskerville Old Face" pitchFamily="18" charset="0"/>
              </a:rPr>
              <a:t>;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This returns the following: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Array ( [Ohio] =&gt; 2 [Iowa] =&gt; 2 [Arizona] =&gt; 1 )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613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10.3.7.3	Determining Unique Array Values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 err="1">
                <a:latin typeface="Baskerville Old Face" pitchFamily="18" charset="0"/>
              </a:rPr>
              <a:t>array_unique</a:t>
            </a:r>
            <a:r>
              <a:rPr lang="en-US" sz="2400" b="1" dirty="0">
                <a:latin typeface="Baskerville Old Face" pitchFamily="18" charset="0"/>
              </a:rPr>
              <a:t>() </a:t>
            </a:r>
            <a:r>
              <a:rPr lang="en-US" sz="2400" dirty="0">
                <a:latin typeface="Baskerville Old Face" pitchFamily="18" charset="0"/>
              </a:rPr>
              <a:t>function removes all duplicate values found in an array, returning an array consisting of solely unique values.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array </a:t>
            </a:r>
            <a:r>
              <a:rPr lang="en-US" sz="2400" b="1" dirty="0" err="1">
                <a:latin typeface="Baskerville Old Face" pitchFamily="18" charset="0"/>
              </a:rPr>
              <a:t>array_unique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i="1" dirty="0">
                <a:latin typeface="Baskerville Old Face" pitchFamily="18" charset="0"/>
              </a:rPr>
              <a:t> )</a:t>
            </a:r>
            <a:r>
              <a:rPr lang="en-US" sz="2400" b="1" dirty="0">
                <a:latin typeface="Baskerville Old Face" pitchFamily="18" charset="0"/>
              </a:rPr>
              <a:t> 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An example follows: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$states = array("Ohio", "Iowa", "Arizona", "Iowa", "Ohio");</a:t>
            </a:r>
            <a:endParaRPr lang="en-US" sz="24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$</a:t>
            </a:r>
            <a:r>
              <a:rPr lang="en-US" sz="2400" b="1" dirty="0" err="1">
                <a:latin typeface="Baskerville Old Face" pitchFamily="18" charset="0"/>
              </a:rPr>
              <a:t>uniqueStates</a:t>
            </a:r>
            <a:r>
              <a:rPr lang="en-US" sz="2400" b="1" dirty="0">
                <a:latin typeface="Baskerville Old Face" pitchFamily="18" charset="0"/>
              </a:rPr>
              <a:t> = </a:t>
            </a:r>
            <a:r>
              <a:rPr lang="en-US" sz="2400" b="1" dirty="0" err="1">
                <a:latin typeface="Baskerville Old Face" pitchFamily="18" charset="0"/>
              </a:rPr>
              <a:t>array_unique</a:t>
            </a:r>
            <a:r>
              <a:rPr lang="en-US" sz="2400" b="1" dirty="0">
                <a:latin typeface="Baskerville Old Face" pitchFamily="18" charset="0"/>
              </a:rPr>
              <a:t>($states);</a:t>
            </a:r>
            <a:endParaRPr lang="en-US" sz="24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</a:t>
            </a:r>
            <a:r>
              <a:rPr lang="en-US" sz="2400" b="1" dirty="0" err="1">
                <a:latin typeface="Baskerville Old Face" pitchFamily="18" charset="0"/>
              </a:rPr>
              <a:t>uniqueStates</a:t>
            </a:r>
            <a:r>
              <a:rPr lang="en-US" sz="2400" b="1" dirty="0">
                <a:latin typeface="Baskerville Old Face" pitchFamily="18" charset="0"/>
              </a:rPr>
              <a:t>);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This returns the following: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Array ( [0] =&gt; Ohio [1] =&gt; Iowa [2] =&gt; Arizona )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3.10.8	Sorting Arrays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3.10.8.1	Reversing Array Element Order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3.10.8.2	Flipping Array Keys and Values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3.10.8.3	Sorting an Array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3.10.8.4	Sorting an Array in Reverse Order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lvl="0" indent="-465138">
              <a:lnSpc>
                <a:spcPct val="150000"/>
              </a:lnSpc>
            </a:pPr>
            <a:r>
              <a:rPr lang="en-US" b="1" dirty="0"/>
              <a:t>3.1	</a:t>
            </a:r>
            <a:r>
              <a:rPr lang="en-US" b="1" dirty="0">
                <a:latin typeface="Baskerville Old Face" pitchFamily="18" charset="0"/>
              </a:rPr>
              <a:t> Code embedding web pages</a:t>
            </a:r>
          </a:p>
          <a:p>
            <a:pPr marL="914400" lvl="0" indent="-404813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skerville Old Face" pitchFamily="18" charset="0"/>
              </a:rPr>
              <a:t>One of PHP’s advantages is that you can embed PHP code directly alongside HTML.</a:t>
            </a:r>
          </a:p>
          <a:p>
            <a:pPr marL="914400" lvl="0" indent="-404813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skerville Old Face" pitchFamily="18" charset="0"/>
              </a:rPr>
              <a:t>It is highly inefficient for the engine to consider every line as a potential PHP command.</a:t>
            </a:r>
          </a:p>
          <a:p>
            <a:pPr marL="914400" lvl="0" indent="-404813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skerville Old Face" pitchFamily="18" charset="0"/>
              </a:rPr>
              <a:t>Therefore, the engine needs some means to immediately determine which areas of the page are PHP-enabled. </a:t>
            </a:r>
          </a:p>
          <a:p>
            <a:pPr marL="914400" lvl="0" indent="-404813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skerville Old Face" pitchFamily="18" charset="0"/>
              </a:rPr>
              <a:t>This is logically accomplished by delimiting the PHP code.</a:t>
            </a:r>
          </a:p>
          <a:p>
            <a:pPr marL="914400" lvl="0" indent="-404813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skerville Old Face" pitchFamily="18" charset="0"/>
              </a:rPr>
              <a:t>There are four delimitation variants.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3.1.1	Default Syntax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3.1.2	Short –Tags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3.1.3	Script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3.1.4	ASP Style</a:t>
            </a:r>
          </a:p>
          <a:p>
            <a:pPr marL="465138" lvl="0" indent="-465138">
              <a:lnSpc>
                <a:spcPct val="150000"/>
              </a:lnSpc>
            </a:pP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3.10.8.1 Reversing Array Element Order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dirty="0" err="1">
                <a:latin typeface="Baskerville Old Face" pitchFamily="18" charset="0"/>
              </a:rPr>
              <a:t>array_reverse</a:t>
            </a:r>
            <a:r>
              <a:rPr lang="en-US" sz="2400" dirty="0">
                <a:latin typeface="Baskerville Old Face" pitchFamily="18" charset="0"/>
              </a:rPr>
              <a:t>() function reverses an array’s element order.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array </a:t>
            </a:r>
            <a:r>
              <a:rPr lang="en-US" sz="2400" b="1" dirty="0" err="1">
                <a:latin typeface="Baskerville Old Face" pitchFamily="18" charset="0"/>
              </a:rPr>
              <a:t>array_reverse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i="1" dirty="0">
                <a:latin typeface="Baskerville Old Face" pitchFamily="18" charset="0"/>
              </a:rPr>
              <a:t> )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An example follows: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$states = array("Delaware", "Pennsylvania", "New Jersey");</a:t>
            </a:r>
            <a:endParaRPr lang="en-US" sz="24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</a:t>
            </a:r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</a:t>
            </a:r>
            <a:r>
              <a:rPr lang="en-US" sz="2400" b="1" dirty="0" err="1">
                <a:latin typeface="Baskerville Old Face" pitchFamily="18" charset="0"/>
              </a:rPr>
              <a:t>array_reverse</a:t>
            </a:r>
            <a:r>
              <a:rPr lang="en-US" sz="2400" b="1" dirty="0">
                <a:latin typeface="Baskerville Old Face" pitchFamily="18" charset="0"/>
              </a:rPr>
              <a:t>($states));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This example returns the following: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Array ( [0] =&gt; New Jersey [1] =&gt; Pennsylvania [2] =&gt; Delaware )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3.10.8.2 Flipping Array Keys and Values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dirty="0" err="1">
                <a:latin typeface="Baskerville Old Face" pitchFamily="18" charset="0"/>
              </a:rPr>
              <a:t>array_flip</a:t>
            </a:r>
            <a:r>
              <a:rPr lang="en-US" sz="2400" dirty="0">
                <a:latin typeface="Baskerville Old Face" pitchFamily="18" charset="0"/>
              </a:rPr>
              <a:t>() function reverses the roles of the keys and their corresponding values in an array. Its prototype follows: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array </a:t>
            </a:r>
            <a:r>
              <a:rPr lang="en-US" sz="2400" b="1" dirty="0" err="1">
                <a:latin typeface="Baskerville Old Face" pitchFamily="18" charset="0"/>
              </a:rPr>
              <a:t>array_flip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) 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An example follows: </a:t>
            </a:r>
          </a:p>
          <a:p>
            <a:pPr lvl="1" algn="just"/>
            <a:r>
              <a:rPr lang="en-US" sz="2400" b="1" dirty="0">
                <a:latin typeface="Baskerville Old Face" pitchFamily="18" charset="0"/>
              </a:rPr>
              <a:t>$state = array("Delaware", "Pennsylvania", "New Jersey"); </a:t>
            </a:r>
            <a:endParaRPr lang="en-US" sz="2400" dirty="0">
              <a:latin typeface="Baskerville Old Face" pitchFamily="18" charset="0"/>
            </a:endParaRPr>
          </a:p>
          <a:p>
            <a:pPr lvl="1" algn="just"/>
            <a:r>
              <a:rPr lang="en-US" sz="2400" b="1" dirty="0">
                <a:latin typeface="Baskerville Old Face" pitchFamily="18" charset="0"/>
              </a:rPr>
              <a:t>$state = </a:t>
            </a:r>
            <a:r>
              <a:rPr lang="en-US" sz="2400" b="1" dirty="0" err="1">
                <a:latin typeface="Baskerville Old Face" pitchFamily="18" charset="0"/>
              </a:rPr>
              <a:t>array_flip</a:t>
            </a:r>
            <a:r>
              <a:rPr lang="en-US" sz="2400" b="1" dirty="0">
                <a:latin typeface="Baskerville Old Face" pitchFamily="18" charset="0"/>
              </a:rPr>
              <a:t>($state); </a:t>
            </a:r>
            <a:endParaRPr lang="en-US" sz="2400" dirty="0">
              <a:latin typeface="Baskerville Old Face" pitchFamily="18" charset="0"/>
            </a:endParaRPr>
          </a:p>
          <a:p>
            <a:pPr lvl="1"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($state); 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This example returns the following: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Array ( [Delaware] =&gt; 0 [Pennsylvania] =&gt; 1 [New Jersey] =&gt; 2 ) 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3.10.8.3 Sorting an Array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sort() function sorts an array, ordering elements from lowest to highest value.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void sort(array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i="1" dirty="0">
                <a:latin typeface="Baskerville Old Face" pitchFamily="18" charset="0"/>
              </a:rPr>
              <a:t> )</a:t>
            </a:r>
            <a:r>
              <a:rPr lang="en-US" sz="2400" b="1" dirty="0">
                <a:latin typeface="Baskerville Old Face" pitchFamily="18" charset="0"/>
              </a:rPr>
              <a:t> 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Consider an example. Suppose you want to sort exam grades from lowest to highest:</a:t>
            </a:r>
          </a:p>
          <a:p>
            <a:pPr lvl="2" algn="just"/>
            <a:r>
              <a:rPr lang="en-US" sz="2400" b="1" dirty="0">
                <a:latin typeface="Baskerville Old Face" pitchFamily="18" charset="0"/>
              </a:rPr>
              <a:t>$grades = array(42, 98, 100, 100, 43, 12);</a:t>
            </a:r>
            <a:endParaRPr lang="en-US" sz="2400" dirty="0">
              <a:latin typeface="Baskerville Old Face" pitchFamily="18" charset="0"/>
            </a:endParaRPr>
          </a:p>
          <a:p>
            <a:pPr lvl="2" algn="just"/>
            <a:r>
              <a:rPr lang="en-US" sz="2400" b="1" dirty="0">
                <a:latin typeface="Baskerville Old Face" pitchFamily="18" charset="0"/>
              </a:rPr>
              <a:t>sort($grades);</a:t>
            </a:r>
            <a:endParaRPr lang="en-US" sz="2400" dirty="0">
              <a:latin typeface="Baskerville Old Face" pitchFamily="18" charset="0"/>
            </a:endParaRPr>
          </a:p>
          <a:p>
            <a:pPr lvl="2"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($grades);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outcome looks like this: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Array ( [0] =&gt; 12 [1] =&gt; 42 [2] =&gt; 43 [3] =&gt; 98 [4] =&gt; 100 [5] =&gt; 100 )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3.10.8.4 Sorting an Array in Reverse Order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dirty="0" err="1">
                <a:latin typeface="Baskerville Old Face" pitchFamily="18" charset="0"/>
              </a:rPr>
              <a:t>rsort</a:t>
            </a:r>
            <a:r>
              <a:rPr lang="en-US" sz="2400" dirty="0">
                <a:latin typeface="Baskerville Old Face" pitchFamily="18" charset="0"/>
              </a:rPr>
              <a:t>() function is identical to sort(), except that it sorts array items in reverse (descending) order.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void </a:t>
            </a:r>
            <a:r>
              <a:rPr lang="en-US" sz="2400" b="1" dirty="0" err="1">
                <a:latin typeface="Baskerville Old Face" pitchFamily="18" charset="0"/>
              </a:rPr>
              <a:t>rsort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i="1" dirty="0">
                <a:latin typeface="Baskerville Old Face" pitchFamily="18" charset="0"/>
              </a:rPr>
              <a:t> </a:t>
            </a:r>
            <a:r>
              <a:rPr lang="en-US" sz="2400" b="1" dirty="0">
                <a:latin typeface="Baskerville Old Face" pitchFamily="18" charset="0"/>
              </a:rPr>
              <a:t>[, </a:t>
            </a:r>
            <a:r>
              <a:rPr lang="en-US" sz="2400" b="1" dirty="0" err="1">
                <a:latin typeface="Baskerville Old Face" pitchFamily="18" charset="0"/>
              </a:rPr>
              <a:t>int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i="1" dirty="0" err="1">
                <a:latin typeface="Baskerville Old Face" pitchFamily="18" charset="0"/>
              </a:rPr>
              <a:t>sort_flags</a:t>
            </a:r>
            <a:r>
              <a:rPr lang="en-US" sz="2400" b="1" dirty="0">
                <a:latin typeface="Baskerville Old Face" pitchFamily="18" charset="0"/>
              </a:rPr>
              <a:t>])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An example follows: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$states = array("Ohio", "Florida", "Massachusetts", "Montana");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 err="1">
                <a:latin typeface="Baskerville Old Face" pitchFamily="18" charset="0"/>
              </a:rPr>
              <a:t>rsort</a:t>
            </a:r>
            <a:r>
              <a:rPr lang="en-US" sz="2400" b="1" dirty="0">
                <a:latin typeface="Baskerville Old Face" pitchFamily="18" charset="0"/>
              </a:rPr>
              <a:t>($states);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($states);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It returns the following: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Array ( [0] =&gt; Ohio [1] =&gt; Montana [2] =&gt; Massachusetts [3] =&gt; Florida )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391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3.10.9	Merging, Slicing, Splicing, and Dissecting Arrays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3.10.9.1	Merging Arrays 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3.10.9.2	Combining Two Arrays 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3.10.9.3	Slicing an Array 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3.10.9.4	Splicing an Array 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3.10.9.5	Calculating an Array Intersection 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	3.10.9.6	 Calculating an Array Difference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3.10.9.1 Merging Arrays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dirty="0" err="1">
                <a:latin typeface="Baskerville Old Face" pitchFamily="18" charset="0"/>
              </a:rPr>
              <a:t>array_merge</a:t>
            </a:r>
            <a:r>
              <a:rPr lang="en-US" sz="2400" dirty="0">
                <a:latin typeface="Baskerville Old Face" pitchFamily="18" charset="0"/>
              </a:rPr>
              <a:t>() function merges arrays together, returning a single, unified array. </a:t>
            </a: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The resulting array will begin with the first input array parameter, appending each subsequent array parameter in the order of appearance.</a:t>
            </a: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 Its prototype follows: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array </a:t>
            </a:r>
            <a:r>
              <a:rPr lang="en-US" sz="2400" b="1" dirty="0" err="1">
                <a:latin typeface="Baskerville Old Face" pitchFamily="18" charset="0"/>
              </a:rPr>
              <a:t>array_merge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>
                <a:latin typeface="Baskerville Old Face" pitchFamily="18" charset="0"/>
              </a:rPr>
              <a:t>array1</a:t>
            </a:r>
            <a:r>
              <a:rPr lang="en-US" sz="2400" b="1" dirty="0">
                <a:latin typeface="Baskerville Old Face" pitchFamily="18" charset="0"/>
              </a:rPr>
              <a:t>, array </a:t>
            </a:r>
            <a:r>
              <a:rPr lang="en-US" sz="2400" b="1" i="1" dirty="0">
                <a:latin typeface="Baskerville Old Face" pitchFamily="18" charset="0"/>
              </a:rPr>
              <a:t>array2 </a:t>
            </a:r>
            <a:r>
              <a:rPr lang="en-US" sz="2400" b="1" dirty="0">
                <a:latin typeface="Baskerville Old Face" pitchFamily="18" charset="0"/>
              </a:rPr>
              <a:t>[, array </a:t>
            </a:r>
            <a:r>
              <a:rPr lang="en-US" sz="2400" b="1" i="1" dirty="0" err="1">
                <a:latin typeface="Baskerville Old Face" pitchFamily="18" charset="0"/>
              </a:rPr>
              <a:t>arrayN</a:t>
            </a:r>
            <a:r>
              <a:rPr lang="en-US" sz="2400" b="1" dirty="0">
                <a:latin typeface="Baskerville Old Face" pitchFamily="18" charset="0"/>
              </a:rPr>
              <a:t>])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dirty="0">
                <a:latin typeface="Baskerville Old Face" pitchFamily="18" charset="0"/>
              </a:rPr>
              <a:t>	&lt;? </a:t>
            </a:r>
            <a:r>
              <a:rPr lang="en-US" sz="2400" dirty="0" err="1">
                <a:latin typeface="Baskerville Old Face" pitchFamily="18" charset="0"/>
              </a:rPr>
              <a:t>php</a:t>
            </a:r>
            <a:r>
              <a:rPr lang="en-US" sz="2400" dirty="0">
                <a:latin typeface="Baskerville Old Face" pitchFamily="18" charset="0"/>
              </a:rPr>
              <a:t> 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$face = array("J", "Q", "K", "A");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$numbered = array("2", "3", "4", "5", "6", "7", "8", "9");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$cards = </a:t>
            </a:r>
            <a:r>
              <a:rPr lang="en-US" sz="2400" dirty="0" err="1">
                <a:latin typeface="Baskerville Old Face" pitchFamily="18" charset="0"/>
              </a:rPr>
              <a:t>array_merge</a:t>
            </a:r>
            <a:r>
              <a:rPr lang="en-US" sz="2400" dirty="0">
                <a:latin typeface="Baskerville Old Face" pitchFamily="18" charset="0"/>
              </a:rPr>
              <a:t>($face, $numbered);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dirty="0" err="1">
                <a:latin typeface="Baskerville Old Face" pitchFamily="18" charset="0"/>
              </a:rPr>
              <a:t>foreach</a:t>
            </a:r>
            <a:r>
              <a:rPr lang="en-US" sz="2400" dirty="0">
                <a:latin typeface="Baskerville Old Face" pitchFamily="18" charset="0"/>
              </a:rPr>
              <a:t>($cards AS $</a:t>
            </a:r>
            <a:r>
              <a:rPr lang="en-US" sz="2400" dirty="0" err="1">
                <a:latin typeface="Baskerville Old Face" pitchFamily="18" charset="0"/>
              </a:rPr>
              <a:t>i</a:t>
            </a:r>
            <a:r>
              <a:rPr lang="en-US" sz="2400" dirty="0">
                <a:latin typeface="Baskerville Old Face" pitchFamily="18" charset="0"/>
              </a:rPr>
              <a:t>)	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	echo "$</a:t>
            </a:r>
            <a:r>
              <a:rPr lang="en-US" sz="2400" dirty="0" err="1">
                <a:latin typeface="Baskerville Old Face" pitchFamily="18" charset="0"/>
              </a:rPr>
              <a:t>i</a:t>
            </a:r>
            <a:r>
              <a:rPr lang="en-US" sz="2400" dirty="0">
                <a:latin typeface="Baskerville Old Face" pitchFamily="18" charset="0"/>
              </a:rPr>
              <a:t>&lt;/</a:t>
            </a:r>
            <a:r>
              <a:rPr lang="en-US" sz="2400" dirty="0" err="1">
                <a:latin typeface="Baskerville Old Face" pitchFamily="18" charset="0"/>
              </a:rPr>
              <a:t>br</a:t>
            </a:r>
            <a:r>
              <a:rPr lang="en-US" sz="2400" dirty="0">
                <a:latin typeface="Baskerville Old Face" pitchFamily="18" charset="0"/>
              </a:rPr>
              <a:t>&gt;";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?&gt;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 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3.10.9.1 Merging Arrays</a:t>
            </a:r>
          </a:p>
          <a:p>
            <a:pPr lvl="0" algn="just"/>
            <a:r>
              <a:rPr lang="en-US" sz="2400" b="1" dirty="0">
                <a:latin typeface="Baskerville Old Face" pitchFamily="18" charset="0"/>
              </a:rPr>
              <a:t>The </a:t>
            </a:r>
            <a:r>
              <a:rPr lang="en-US" sz="2400" b="1" dirty="0" err="1">
                <a:latin typeface="Baskerville Old Face" pitchFamily="18" charset="0"/>
              </a:rPr>
              <a:t>array_merge</a:t>
            </a:r>
            <a:r>
              <a:rPr lang="en-US" sz="2400" b="1" dirty="0">
                <a:latin typeface="Baskerville Old Face" pitchFamily="18" charset="0"/>
              </a:rPr>
              <a:t>() function merges arrays together, returning a single, unified array. </a:t>
            </a:r>
          </a:p>
          <a:p>
            <a:pPr lvl="0" algn="just"/>
            <a:r>
              <a:rPr lang="en-US" sz="2400" b="1" dirty="0">
                <a:latin typeface="Baskerville Old Face" pitchFamily="18" charset="0"/>
              </a:rPr>
              <a:t>The resulting array will begin with the first input array parameter, appending each subsequent array parameter in the order of appearance.</a:t>
            </a:r>
          </a:p>
          <a:p>
            <a:pPr lvl="0" algn="just"/>
            <a:r>
              <a:rPr lang="en-US" sz="2400" b="1" dirty="0">
                <a:latin typeface="Baskerville Old Face" pitchFamily="18" charset="0"/>
              </a:rPr>
              <a:t> Its prototype follows: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array </a:t>
            </a:r>
            <a:r>
              <a:rPr lang="en-US" sz="2400" b="1" dirty="0" err="1">
                <a:latin typeface="Baskerville Old Face" pitchFamily="18" charset="0"/>
              </a:rPr>
              <a:t>array_merge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>
                <a:latin typeface="Baskerville Old Face" pitchFamily="18" charset="0"/>
              </a:rPr>
              <a:t>array1</a:t>
            </a:r>
            <a:r>
              <a:rPr lang="en-US" sz="2400" b="1" dirty="0">
                <a:latin typeface="Baskerville Old Face" pitchFamily="18" charset="0"/>
              </a:rPr>
              <a:t>, array </a:t>
            </a:r>
            <a:r>
              <a:rPr lang="en-US" sz="2400" b="1" i="1" dirty="0">
                <a:latin typeface="Baskerville Old Face" pitchFamily="18" charset="0"/>
              </a:rPr>
              <a:t>array2 </a:t>
            </a:r>
            <a:r>
              <a:rPr lang="en-US" sz="2400" b="1" dirty="0">
                <a:latin typeface="Baskerville Old Face" pitchFamily="18" charset="0"/>
              </a:rPr>
              <a:t>[, array </a:t>
            </a:r>
            <a:r>
              <a:rPr lang="en-US" sz="2400" b="1" i="1" dirty="0" err="1">
                <a:latin typeface="Baskerville Old Face" pitchFamily="18" charset="0"/>
              </a:rPr>
              <a:t>arrayN</a:t>
            </a:r>
            <a:r>
              <a:rPr lang="en-US" sz="2400" b="1" dirty="0">
                <a:latin typeface="Baskerville Old Face" pitchFamily="18" charset="0"/>
              </a:rPr>
              <a:t>])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	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&lt;?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php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 </a:t>
            </a:r>
          </a:p>
          <a:p>
            <a:pPr algn="just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		$face = array("J", "Q", "K", "A");</a:t>
            </a:r>
          </a:p>
          <a:p>
            <a:pPr algn="just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		$numbered = array("2", "3", "4", "5", "6", "7", "8", "9");</a:t>
            </a:r>
          </a:p>
          <a:p>
            <a:pPr algn="just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		$cards =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array_merge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($face, $numbered);</a:t>
            </a:r>
          </a:p>
          <a:p>
            <a:pPr algn="just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		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foreach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($cards AS $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i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)	</a:t>
            </a:r>
          </a:p>
          <a:p>
            <a:pPr algn="just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			echo "$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i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&lt;/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br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&gt;";</a:t>
            </a:r>
          </a:p>
          <a:p>
            <a:pPr algn="just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	?&gt;</a:t>
            </a:r>
          </a:p>
          <a:p>
            <a:pPr algn="just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3.10.9.2 Combining Two Arrays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dirty="0" err="1">
                <a:latin typeface="Baskerville Old Face" pitchFamily="18" charset="0"/>
              </a:rPr>
              <a:t>array_combine</a:t>
            </a:r>
            <a:r>
              <a:rPr lang="en-US" sz="2400" dirty="0">
                <a:latin typeface="Baskerville Old Face" pitchFamily="18" charset="0"/>
              </a:rPr>
              <a:t>() function produces a new array consisting of a submitted set of keys and corresponding values.</a:t>
            </a: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 Its prototype follows: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array </a:t>
            </a:r>
            <a:r>
              <a:rPr lang="en-US" sz="2400" b="1" dirty="0" err="1">
                <a:latin typeface="Baskerville Old Face" pitchFamily="18" charset="0"/>
              </a:rPr>
              <a:t>array_combine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>
                <a:latin typeface="Baskerville Old Face" pitchFamily="18" charset="0"/>
              </a:rPr>
              <a:t>keys</a:t>
            </a:r>
            <a:r>
              <a:rPr lang="en-US" sz="2400" b="1" dirty="0">
                <a:latin typeface="Baskerville Old Face" pitchFamily="18" charset="0"/>
              </a:rPr>
              <a:t>, array </a:t>
            </a:r>
            <a:r>
              <a:rPr lang="en-US" sz="2400" b="1" i="1" dirty="0">
                <a:latin typeface="Baskerville Old Face" pitchFamily="18" charset="0"/>
              </a:rPr>
              <a:t>values</a:t>
            </a:r>
            <a:r>
              <a:rPr lang="en-US" sz="2400" b="1" dirty="0">
                <a:latin typeface="Baskerville Old Face" pitchFamily="18" charset="0"/>
              </a:rPr>
              <a:t>)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Both input arrays must be of equal size, and neither can be empty. An example follows: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$abbreviations = array("AL", "AK", "AZ", "AR");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$states = array("Alabama", "Alaska", "Arizona", "Arkansas");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</a:t>
            </a:r>
            <a:r>
              <a:rPr lang="en-US" sz="2400" b="1" dirty="0" err="1">
                <a:latin typeface="Baskerville Old Face" pitchFamily="18" charset="0"/>
              </a:rPr>
              <a:t>stateMap</a:t>
            </a:r>
            <a:r>
              <a:rPr lang="en-US" sz="2400" b="1" dirty="0">
                <a:latin typeface="Baskerville Old Face" pitchFamily="18" charset="0"/>
              </a:rPr>
              <a:t> = </a:t>
            </a:r>
            <a:r>
              <a:rPr lang="en-US" sz="2400" b="1" dirty="0" err="1">
                <a:latin typeface="Baskerville Old Face" pitchFamily="18" charset="0"/>
              </a:rPr>
              <a:t>array_combine</a:t>
            </a:r>
            <a:r>
              <a:rPr lang="en-US" sz="2400" b="1" dirty="0">
                <a:latin typeface="Baskerville Old Face" pitchFamily="18" charset="0"/>
              </a:rPr>
              <a:t>($</a:t>
            </a:r>
            <a:r>
              <a:rPr lang="en-US" sz="2400" b="1" dirty="0" err="1">
                <a:latin typeface="Baskerville Old Face" pitchFamily="18" charset="0"/>
              </a:rPr>
              <a:t>abbreviations,$states</a:t>
            </a:r>
            <a:r>
              <a:rPr lang="en-US" sz="2400" b="1" dirty="0">
                <a:latin typeface="Baskerville Old Face" pitchFamily="18" charset="0"/>
              </a:rPr>
              <a:t>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</a:t>
            </a:r>
            <a:r>
              <a:rPr lang="en-US" sz="2400" b="1" dirty="0" err="1">
                <a:latin typeface="Baskerville Old Face" pitchFamily="18" charset="0"/>
              </a:rPr>
              <a:t>stateMap</a:t>
            </a:r>
            <a:r>
              <a:rPr lang="en-US" sz="2400" b="1" dirty="0">
                <a:latin typeface="Baskerville Old Face" pitchFamily="18" charset="0"/>
              </a:rPr>
              <a:t>);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This returns the following: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Array ( [AL] =&gt; Alabama [AK] =&gt; Alaska [AZ] =&gt; Arizona [AR] =&gt; Arkansas )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613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3.10.9.3 Slicing an Array</a:t>
            </a:r>
            <a:endParaRPr lang="en-US" sz="2400" dirty="0">
              <a:latin typeface="Baskerville Old Face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dirty="0" err="1">
                <a:latin typeface="Baskerville Old Face" pitchFamily="18" charset="0"/>
              </a:rPr>
              <a:t>array_slice</a:t>
            </a:r>
            <a:r>
              <a:rPr lang="en-US" sz="2400" dirty="0">
                <a:latin typeface="Baskerville Old Face" pitchFamily="18" charset="0"/>
              </a:rPr>
              <a:t>() function returns a section of an array based on a starting and ending offset value. Its prototype follows: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      array </a:t>
            </a:r>
            <a:r>
              <a:rPr lang="en-US" sz="2400" b="1" dirty="0" err="1">
                <a:latin typeface="Baskerville Old Face" pitchFamily="18" charset="0"/>
              </a:rPr>
              <a:t>array_slice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, </a:t>
            </a:r>
            <a:r>
              <a:rPr lang="en-US" sz="2400" b="1" dirty="0" err="1">
                <a:latin typeface="Baskerville Old Face" pitchFamily="18" charset="0"/>
              </a:rPr>
              <a:t>int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i="1" dirty="0">
                <a:latin typeface="Baskerville Old Face" pitchFamily="18" charset="0"/>
              </a:rPr>
              <a:t>offset </a:t>
            </a:r>
            <a:r>
              <a:rPr lang="en-US" sz="2400" b="1" dirty="0">
                <a:latin typeface="Baskerville Old Face" pitchFamily="18" charset="0"/>
              </a:rPr>
              <a:t>[, </a:t>
            </a:r>
            <a:r>
              <a:rPr lang="en-US" sz="2400" b="1" dirty="0" err="1">
                <a:latin typeface="Baskerville Old Face" pitchFamily="18" charset="0"/>
              </a:rPr>
              <a:t>int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i="1" dirty="0">
                <a:latin typeface="Baskerville Old Face" pitchFamily="18" charset="0"/>
              </a:rPr>
              <a:t>length </a:t>
            </a:r>
            <a:r>
              <a:rPr lang="en-US" sz="2400" b="1" dirty="0">
                <a:latin typeface="Baskerville Old Face" pitchFamily="18" charset="0"/>
              </a:rPr>
              <a:t>)</a:t>
            </a:r>
            <a:endParaRPr lang="en-US" sz="24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$states = array("Alabama", "Alaska", "Arizona", "Arkansas",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"California", "Colorado", "Connecticut");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$subset = </a:t>
            </a:r>
            <a:r>
              <a:rPr lang="en-US" sz="2400" dirty="0" err="1">
                <a:latin typeface="Baskerville Old Face" pitchFamily="18" charset="0"/>
              </a:rPr>
              <a:t>array_slice</a:t>
            </a:r>
            <a:r>
              <a:rPr lang="en-US" sz="2400" dirty="0">
                <a:latin typeface="Baskerville Old Face" pitchFamily="18" charset="0"/>
              </a:rPr>
              <a:t>($states, 4);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Baskerville Old Face" pitchFamily="18" charset="0"/>
              </a:rPr>
              <a:t>print_r</a:t>
            </a:r>
            <a:r>
              <a:rPr lang="en-US" sz="2400" dirty="0">
                <a:latin typeface="Baskerville Old Face" pitchFamily="18" charset="0"/>
              </a:rPr>
              <a:t>($subset);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This returns the following: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Array ( [0] =&gt; California [1] =&gt; Colorado [2] =&gt; Connecticut )</a:t>
            </a:r>
            <a:endParaRPr lang="en-US" sz="2400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3.10.9.4 Splicing an Array 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dirty="0" err="1">
                <a:latin typeface="Baskerville Old Face" pitchFamily="18" charset="0"/>
              </a:rPr>
              <a:t>array_splice</a:t>
            </a:r>
            <a:r>
              <a:rPr lang="en-US" sz="2400" dirty="0">
                <a:latin typeface="Baskerville Old Face" pitchFamily="18" charset="0"/>
              </a:rPr>
              <a:t>() function removes all elements of an array found within a specified range, returning those removed elements in the form of an array.</a:t>
            </a: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 Its prototype follows: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>
                <a:latin typeface="Baskerville Old Face" pitchFamily="18" charset="0"/>
              </a:rPr>
              <a:t>array </a:t>
            </a:r>
            <a:r>
              <a:rPr lang="en-US" sz="2400" b="1" dirty="0" err="1">
                <a:latin typeface="Baskerville Old Face" pitchFamily="18" charset="0"/>
              </a:rPr>
              <a:t>array_splice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 err="1">
                <a:latin typeface="Baskerville Old Face" pitchFamily="18" charset="0"/>
              </a:rPr>
              <a:t>array</a:t>
            </a:r>
            <a:r>
              <a:rPr lang="en-US" sz="2400" b="1" dirty="0">
                <a:latin typeface="Baskerville Old Face" pitchFamily="18" charset="0"/>
              </a:rPr>
              <a:t>, </a:t>
            </a:r>
            <a:r>
              <a:rPr lang="en-US" sz="2400" b="1" dirty="0" err="1">
                <a:latin typeface="Baskerville Old Face" pitchFamily="18" charset="0"/>
              </a:rPr>
              <a:t>int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i="1" dirty="0">
                <a:latin typeface="Baskerville Old Face" pitchFamily="18" charset="0"/>
              </a:rPr>
              <a:t>offset </a:t>
            </a:r>
            <a:r>
              <a:rPr lang="en-US" sz="2400" b="1" dirty="0">
                <a:latin typeface="Baskerville Old Face" pitchFamily="18" charset="0"/>
              </a:rPr>
              <a:t>[, </a:t>
            </a:r>
            <a:r>
              <a:rPr lang="en-US" sz="2400" b="1" dirty="0" err="1">
                <a:latin typeface="Baskerville Old Face" pitchFamily="18" charset="0"/>
              </a:rPr>
              <a:t>int</a:t>
            </a:r>
            <a:r>
              <a:rPr lang="en-US" sz="2400" b="1" dirty="0">
                <a:latin typeface="Baskerville Old Face" pitchFamily="18" charset="0"/>
              </a:rPr>
              <a:t> </a:t>
            </a:r>
            <a:r>
              <a:rPr lang="en-US" sz="2400" b="1" i="1" dirty="0">
                <a:latin typeface="Baskerville Old Face" pitchFamily="18" charset="0"/>
              </a:rPr>
              <a:t>length </a:t>
            </a:r>
            <a:r>
              <a:rPr lang="en-US" sz="2400" b="1" dirty="0">
                <a:latin typeface="Baskerville Old Face" pitchFamily="18" charset="0"/>
              </a:rPr>
              <a:t>[, array </a:t>
            </a:r>
            <a:r>
              <a:rPr lang="en-US" sz="2400" b="1" i="1" dirty="0">
                <a:latin typeface="Baskerville Old Face" pitchFamily="18" charset="0"/>
              </a:rPr>
              <a:t>replacement</a:t>
            </a:r>
            <a:r>
              <a:rPr lang="en-US" sz="2400" b="1" dirty="0">
                <a:latin typeface="Baskerville Old Face" pitchFamily="18" charset="0"/>
              </a:rPr>
              <a:t>]])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$states = array("Alabama", "Alaska", "Arizona", "Arkansas",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"California", "Connecticut");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$subset = </a:t>
            </a:r>
            <a:r>
              <a:rPr lang="en-US" sz="2400" b="1" dirty="0" err="1">
                <a:latin typeface="Baskerville Old Face" pitchFamily="18" charset="0"/>
              </a:rPr>
              <a:t>array_splice</a:t>
            </a:r>
            <a:r>
              <a:rPr lang="en-US" sz="2400" b="1" dirty="0">
                <a:latin typeface="Baskerville Old Face" pitchFamily="18" charset="0"/>
              </a:rPr>
              <a:t>($states, 4);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($states);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($subset);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This produces the following (formatted for readability):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Array ( [0] =&gt; Alabama [1] =&gt; Alaska [2] =&gt; Arizona [3] =&gt; Arkansas )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Array ( [0] =&gt; California [1] =&gt; Connecticut )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2" indent="-344488">
              <a:lnSpc>
                <a:spcPct val="150000"/>
              </a:lnSpc>
            </a:pPr>
            <a:r>
              <a:rPr lang="en-US" b="1" dirty="0">
                <a:latin typeface="Baskerville Old Face" pitchFamily="18" charset="0"/>
              </a:rPr>
              <a:t>3.1.1	Default Syntax</a:t>
            </a:r>
          </a:p>
          <a:p>
            <a:pPr marL="1379538" lvl="2" indent="-465138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The default delimiter syntax opens with &lt;?</a:t>
            </a:r>
            <a:r>
              <a:rPr lang="en-US" dirty="0" err="1">
                <a:latin typeface="Baskerville Old Face" pitchFamily="18" charset="0"/>
              </a:rPr>
              <a:t>php</a:t>
            </a:r>
            <a:r>
              <a:rPr lang="en-US" dirty="0">
                <a:latin typeface="Baskerville Old Face" pitchFamily="18" charset="0"/>
              </a:rPr>
              <a:t> and concludes with ?&gt;, like this:</a:t>
            </a:r>
          </a:p>
          <a:p>
            <a:pPr marL="344488" lvl="2" indent="-344488">
              <a:lnSpc>
                <a:spcPct val="150000"/>
              </a:lnSpc>
            </a:pPr>
            <a:endParaRPr lang="en-US" b="1" dirty="0">
              <a:latin typeface="Baskerville Old Face" pitchFamily="18" charset="0"/>
            </a:endParaRPr>
          </a:p>
          <a:p>
            <a:pPr marL="344488" lvl="2" indent="-344488">
              <a:lnSpc>
                <a:spcPct val="150000"/>
              </a:lnSpc>
            </a:pPr>
            <a:endParaRPr lang="en-US" b="1" dirty="0">
              <a:latin typeface="Baskerville Old Face" pitchFamily="18" charset="0"/>
            </a:endParaRPr>
          </a:p>
          <a:p>
            <a:pPr marL="344488" lvl="2" indent="-344488">
              <a:lnSpc>
                <a:spcPct val="150000"/>
              </a:lnSpc>
            </a:pPr>
            <a:endParaRPr lang="en-US" b="1" dirty="0">
              <a:latin typeface="Baskerville Old Face" pitchFamily="18" charset="0"/>
            </a:endParaRPr>
          </a:p>
          <a:p>
            <a:pPr marL="344488" lvl="2" indent="-344488">
              <a:lnSpc>
                <a:spcPct val="150000"/>
              </a:lnSpc>
            </a:pPr>
            <a:endParaRPr lang="en-US" b="1" dirty="0">
              <a:latin typeface="Baskerville Old Face" pitchFamily="18" charset="0"/>
            </a:endParaRPr>
          </a:p>
          <a:p>
            <a:pPr lvl="2"/>
            <a:endParaRPr lang="en-US" b="1" dirty="0">
              <a:latin typeface="Baskerville Old Face" pitchFamily="18" charset="0"/>
            </a:endParaRPr>
          </a:p>
          <a:p>
            <a:pPr lvl="2" indent="-914400"/>
            <a:endParaRPr lang="en-US" b="1" dirty="0">
              <a:latin typeface="Baskerville Old Face" pitchFamily="18" charset="0"/>
            </a:endParaRPr>
          </a:p>
          <a:p>
            <a:pPr lvl="2" indent="-914400"/>
            <a:endParaRPr lang="en-US" b="1" dirty="0">
              <a:latin typeface="Baskerville Old Face" pitchFamily="18" charset="0"/>
            </a:endParaRPr>
          </a:p>
          <a:p>
            <a:pPr lvl="2" indent="-914400"/>
            <a:r>
              <a:rPr lang="en-US" b="1" dirty="0">
                <a:latin typeface="Baskerville Old Face" pitchFamily="18" charset="0"/>
              </a:rPr>
              <a:t>3.1.2	Short-Tags</a:t>
            </a:r>
            <a:endParaRPr lang="en-US" sz="1600" dirty="0">
              <a:latin typeface="Baskerville Old Face" pitchFamily="18" charset="0"/>
            </a:endParaRPr>
          </a:p>
          <a:p>
            <a:pPr marL="1423988" lvl="2" indent="-509588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For less motivated typists, an even shorter delimiter syntax is available. Known as </a:t>
            </a:r>
            <a:r>
              <a:rPr lang="en-US" i="1" dirty="0">
                <a:latin typeface="Baskerville Old Face" pitchFamily="18" charset="0"/>
              </a:rPr>
              <a:t>short-tags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sz="1600" dirty="0">
              <a:latin typeface="Baskerville Old Face" pitchFamily="18" charset="0"/>
            </a:endParaRPr>
          </a:p>
          <a:p>
            <a:pPr marL="1423988" lvl="2" indent="-509588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However, to use this feature, you need to enable PHP’s </a:t>
            </a:r>
            <a:r>
              <a:rPr lang="en-US" dirty="0" err="1">
                <a:latin typeface="Baskerville Old Face" pitchFamily="18" charset="0"/>
              </a:rPr>
              <a:t>short_open_tag</a:t>
            </a:r>
            <a:r>
              <a:rPr lang="en-US" dirty="0">
                <a:latin typeface="Baskerville Old Face" pitchFamily="18" charset="0"/>
              </a:rPr>
              <a:t>  directive. </a:t>
            </a:r>
            <a:endParaRPr lang="en-US" sz="1600" dirty="0">
              <a:latin typeface="Baskerville Old Face" pitchFamily="18" charset="0"/>
            </a:endParaRPr>
          </a:p>
          <a:p>
            <a:pPr marL="1423988" lvl="2" indent="-509588">
              <a:buFont typeface="Wingdings" pitchFamily="2" charset="2"/>
              <a:buChar char="§"/>
            </a:pPr>
            <a:r>
              <a:rPr lang="en-US" dirty="0">
                <a:latin typeface="Baskerville Old Face" pitchFamily="18" charset="0"/>
              </a:rPr>
              <a:t>An example follows:</a:t>
            </a:r>
            <a:endParaRPr lang="en-US" sz="1600" dirty="0">
              <a:latin typeface="Baskerville Old Face" pitchFamily="18" charset="0"/>
            </a:endParaRPr>
          </a:p>
          <a:p>
            <a:pPr lvl="6"/>
            <a:r>
              <a:rPr lang="en-US" b="1" dirty="0">
                <a:latin typeface="Baskerville Old Face" pitchFamily="18" charset="0"/>
              </a:rPr>
              <a:t>&lt;?</a:t>
            </a:r>
            <a:endParaRPr lang="en-US" sz="1600" b="1" dirty="0">
              <a:latin typeface="Baskerville Old Face" pitchFamily="18" charset="0"/>
            </a:endParaRPr>
          </a:p>
          <a:p>
            <a:pPr lvl="6"/>
            <a:r>
              <a:rPr lang="en-US" b="1" dirty="0">
                <a:latin typeface="Baskerville Old Face" pitchFamily="18" charset="0"/>
              </a:rPr>
              <a:t>print "This is another PHP example.";</a:t>
            </a:r>
            <a:endParaRPr lang="en-US" sz="1600" b="1" dirty="0">
              <a:latin typeface="Baskerville Old Face" pitchFamily="18" charset="0"/>
            </a:endParaRPr>
          </a:p>
          <a:p>
            <a:pPr lvl="6"/>
            <a:r>
              <a:rPr lang="en-US" b="1" dirty="0">
                <a:latin typeface="Baskerville Old Face" pitchFamily="18" charset="0"/>
              </a:rPr>
              <a:t>?&gt;</a:t>
            </a:r>
            <a:endParaRPr lang="en-US" sz="1600" b="1" dirty="0">
              <a:latin typeface="Baskerville Old Face" pitchFamily="18" charset="0"/>
            </a:endParaRPr>
          </a:p>
          <a:p>
            <a:pPr marL="344488" lvl="2" indent="-344488">
              <a:lnSpc>
                <a:spcPct val="150000"/>
              </a:lnSpc>
            </a:pPr>
            <a:endParaRPr lang="en-US" b="1" dirty="0">
              <a:latin typeface="Baskerville Old Face" pitchFamily="18" charset="0"/>
            </a:endParaRPr>
          </a:p>
          <a:p>
            <a:pPr marL="465138" lvl="0" indent="-465138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	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533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57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You can use the optional parameter replacement to specify an array that will replace the target segment.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 An example follows: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$states = array("Alabama", "Alaska", "Arizona", "Arkansas",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"California", "Connecticut");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$subset = </a:t>
            </a:r>
            <a:r>
              <a:rPr lang="en-US" sz="2400" b="1" dirty="0" err="1">
                <a:latin typeface="Baskerville Old Face" pitchFamily="18" charset="0"/>
              </a:rPr>
              <a:t>array_splice</a:t>
            </a:r>
            <a:r>
              <a:rPr lang="en-US" sz="2400" b="1" dirty="0">
                <a:latin typeface="Baskerville Old Face" pitchFamily="18" charset="0"/>
              </a:rPr>
              <a:t>($states, 2, 0, array("New York", "Florida"));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($states);</a:t>
            </a:r>
            <a:endParaRPr lang="en-US" sz="2400" dirty="0">
              <a:latin typeface="Baskerville Old Face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This returns the following: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Array ( [0] =&gt; Alabama [1] =&gt; Alaska [2] =&gt; New York [3] =&gt; Florida [4] =&gt; Arizona [5] =&gt; Arkansas [6] =&gt; California [7] =&gt; Connectic</a:t>
            </a:r>
            <a:r>
              <a:rPr lang="en-US" sz="2400" dirty="0">
                <a:latin typeface="Baskerville Old Face" pitchFamily="18" charset="0"/>
              </a:rPr>
              <a:t>ut )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3.10.9.5 Calculating an Array Intersection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 err="1">
                <a:latin typeface="Baskerville Old Face" pitchFamily="18" charset="0"/>
              </a:rPr>
              <a:t>array_intersect</a:t>
            </a:r>
            <a:r>
              <a:rPr lang="en-US" sz="2400" b="1" dirty="0">
                <a:latin typeface="Baskerville Old Face" pitchFamily="18" charset="0"/>
              </a:rPr>
              <a:t>() </a:t>
            </a:r>
            <a:r>
              <a:rPr lang="en-US" sz="2400" dirty="0">
                <a:latin typeface="Baskerville Old Face" pitchFamily="18" charset="0"/>
              </a:rPr>
              <a:t>function returns a key-preserved array consisting only of those values present in the first array that are also present in each of the other input arrays. Its prototype follows: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array </a:t>
            </a:r>
            <a:r>
              <a:rPr lang="en-US" sz="2400" b="1" dirty="0" err="1">
                <a:latin typeface="Baskerville Old Face" pitchFamily="18" charset="0"/>
              </a:rPr>
              <a:t>array_intersect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>
                <a:latin typeface="Baskerville Old Face" pitchFamily="18" charset="0"/>
              </a:rPr>
              <a:t>array1</a:t>
            </a:r>
            <a:r>
              <a:rPr lang="en-US" sz="2400" b="1" dirty="0">
                <a:latin typeface="Baskerville Old Face" pitchFamily="18" charset="0"/>
              </a:rPr>
              <a:t>, array </a:t>
            </a:r>
            <a:r>
              <a:rPr lang="en-US" sz="2400" b="1" i="1" dirty="0">
                <a:latin typeface="Baskerville Old Face" pitchFamily="18" charset="0"/>
              </a:rPr>
              <a:t>array2 </a:t>
            </a:r>
            <a:r>
              <a:rPr lang="en-US" sz="2400" b="1" dirty="0">
                <a:latin typeface="Baskerville Old Face" pitchFamily="18" charset="0"/>
              </a:rPr>
              <a:t>[, </a:t>
            </a:r>
            <a:r>
              <a:rPr lang="en-US" sz="2400" b="1" i="1" dirty="0" err="1">
                <a:latin typeface="Baskerville Old Face" pitchFamily="18" charset="0"/>
              </a:rPr>
              <a:t>arrayN</a:t>
            </a:r>
            <a:r>
              <a:rPr lang="en-US" sz="2400" b="1" dirty="0">
                <a:latin typeface="Baskerville Old Face" pitchFamily="18" charset="0"/>
              </a:rPr>
              <a:t>])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The following example will return all states found in the $array1 that also appear in $array2 and $array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$array1 = array("OH", "CA", "NY", "HI", "CT");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$array2 = array("OH", "CA", "HI", "NY", "IA");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$array3 = array("TX", "MD", "NE", "OH", "HI");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$intersection = </a:t>
            </a:r>
            <a:r>
              <a:rPr lang="en-US" sz="2400" b="1" dirty="0" err="1">
                <a:latin typeface="Baskerville Old Face" pitchFamily="18" charset="0"/>
              </a:rPr>
              <a:t>array_intersect</a:t>
            </a:r>
            <a:r>
              <a:rPr lang="en-US" sz="2400" b="1" dirty="0">
                <a:latin typeface="Baskerville Old Face" pitchFamily="18" charset="0"/>
              </a:rPr>
              <a:t>($array1, $array2, $array3);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($intersection);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This returns the following: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Array ( [0] =&gt; OH [3] =&gt; H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3.10.9.6 Calculating an Array Difference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Essentially the opposite of </a:t>
            </a:r>
            <a:r>
              <a:rPr lang="en-US" sz="2400" dirty="0" err="1">
                <a:latin typeface="Baskerville Old Face" pitchFamily="18" charset="0"/>
              </a:rPr>
              <a:t>array_intersect</a:t>
            </a:r>
            <a:r>
              <a:rPr lang="en-US" sz="2400" dirty="0">
                <a:latin typeface="Baskerville Old Face" pitchFamily="18" charset="0"/>
              </a:rPr>
              <a:t>(), the function </a:t>
            </a:r>
            <a:r>
              <a:rPr lang="en-US" sz="2400" dirty="0" err="1">
                <a:latin typeface="Baskerville Old Face" pitchFamily="18" charset="0"/>
              </a:rPr>
              <a:t>array_diff</a:t>
            </a:r>
            <a:r>
              <a:rPr lang="en-US" sz="2400" dirty="0">
                <a:latin typeface="Baskerville Old Face" pitchFamily="18" charset="0"/>
              </a:rPr>
              <a:t>() returns those values located in the first array that are not located in any of the subsequent arrays: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 err="1">
                <a:latin typeface="Baskerville Old Face" pitchFamily="18" charset="0"/>
              </a:rPr>
              <a:t>array_diff</a:t>
            </a:r>
            <a:r>
              <a:rPr lang="en-US" sz="2400" b="1" dirty="0">
                <a:latin typeface="Baskerville Old Face" pitchFamily="18" charset="0"/>
              </a:rPr>
              <a:t>(array </a:t>
            </a:r>
            <a:r>
              <a:rPr lang="en-US" sz="2400" b="1" i="1" dirty="0">
                <a:latin typeface="Baskerville Old Face" pitchFamily="18" charset="0"/>
              </a:rPr>
              <a:t>array1</a:t>
            </a:r>
            <a:r>
              <a:rPr lang="en-US" sz="2400" b="1" dirty="0">
                <a:latin typeface="Baskerville Old Face" pitchFamily="18" charset="0"/>
              </a:rPr>
              <a:t>, array </a:t>
            </a:r>
            <a:r>
              <a:rPr lang="en-US" sz="2400" b="1" i="1" dirty="0">
                <a:latin typeface="Baskerville Old Face" pitchFamily="18" charset="0"/>
              </a:rPr>
              <a:t>array2 </a:t>
            </a:r>
            <a:r>
              <a:rPr lang="en-US" sz="2400" b="1" dirty="0">
                <a:latin typeface="Baskerville Old Face" pitchFamily="18" charset="0"/>
              </a:rPr>
              <a:t>[, </a:t>
            </a:r>
            <a:r>
              <a:rPr lang="en-US" sz="2400" b="1" dirty="0" err="1">
                <a:latin typeface="Baskerville Old Face" pitchFamily="18" charset="0"/>
              </a:rPr>
              <a:t>arrayN</a:t>
            </a:r>
            <a:r>
              <a:rPr lang="en-US" sz="2400" b="1" dirty="0">
                <a:latin typeface="Baskerville Old Face" pitchFamily="18" charset="0"/>
              </a:rPr>
              <a:t>])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An example follows: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$array1 = array("OH", "CA", "NY", "HI", "CT");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$array2 = array("OH", "CA", "HI", "NY", "IA");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$array3 = array("TX", "MD", "NE", "OH", "HI");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$diff = </a:t>
            </a:r>
            <a:r>
              <a:rPr lang="en-US" sz="2400" b="1" dirty="0" err="1">
                <a:latin typeface="Baskerville Old Face" pitchFamily="18" charset="0"/>
              </a:rPr>
              <a:t>array_diff</a:t>
            </a:r>
            <a:r>
              <a:rPr lang="en-US" sz="2400" b="1" dirty="0">
                <a:latin typeface="Baskerville Old Face" pitchFamily="18" charset="0"/>
              </a:rPr>
              <a:t>($array1, $array2, $array3);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($intersection);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This returns the following: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Array ( [0] =&gt; CT ) 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169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3.10.10 Other Useful Array Function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3.10.10.1	Returning a Random Set of Keys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Baskerville Old Face" pitchFamily="18" charset="0"/>
              </a:rPr>
              <a:t>3.10.10.2	Shuffling Array Elements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3.10.10.1 Returning a Random Set of Keys 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dirty="0" err="1">
                <a:latin typeface="Baskerville Old Face" pitchFamily="18" charset="0"/>
              </a:rPr>
              <a:t>array_rand</a:t>
            </a:r>
            <a:r>
              <a:rPr lang="en-US" sz="2400" dirty="0">
                <a:latin typeface="Baskerville Old Face" pitchFamily="18" charset="0"/>
              </a:rPr>
              <a:t>() function will return a random number of keys found in an array. Its prototype follows: 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mixed </a:t>
            </a:r>
            <a:r>
              <a:rPr lang="en-US" sz="2400" dirty="0" err="1">
                <a:latin typeface="Baskerville Old Face" pitchFamily="18" charset="0"/>
              </a:rPr>
              <a:t>array_rand</a:t>
            </a:r>
            <a:r>
              <a:rPr lang="en-US" sz="2400" dirty="0">
                <a:latin typeface="Baskerville Old Face" pitchFamily="18" charset="0"/>
              </a:rPr>
              <a:t>(array </a:t>
            </a:r>
            <a:r>
              <a:rPr lang="en-US" sz="2400" i="1" dirty="0" err="1">
                <a:latin typeface="Baskerville Old Face" pitchFamily="18" charset="0"/>
              </a:rPr>
              <a:t>array</a:t>
            </a:r>
            <a:r>
              <a:rPr lang="en-US" sz="2400" i="1" dirty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[, </a:t>
            </a:r>
            <a:r>
              <a:rPr lang="en-US" sz="2400" dirty="0" err="1">
                <a:latin typeface="Baskerville Old Face" pitchFamily="18" charset="0"/>
              </a:rPr>
              <a:t>int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i="1" dirty="0" err="1">
                <a:latin typeface="Baskerville Old Face" pitchFamily="18" charset="0"/>
              </a:rPr>
              <a:t>num_entries</a:t>
            </a:r>
            <a:r>
              <a:rPr lang="en-US" sz="2400" dirty="0">
                <a:latin typeface="Baskerville Old Face" pitchFamily="18" charset="0"/>
              </a:rPr>
              <a:t>]) </a:t>
            </a: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Omitting the optional </a:t>
            </a:r>
            <a:r>
              <a:rPr lang="en-US" sz="2400" dirty="0" err="1">
                <a:latin typeface="Baskerville Old Face" pitchFamily="18" charset="0"/>
              </a:rPr>
              <a:t>num_entries</a:t>
            </a:r>
            <a:r>
              <a:rPr lang="en-US" sz="2400" dirty="0">
                <a:latin typeface="Baskerville Old Face" pitchFamily="18" charset="0"/>
              </a:rPr>
              <a:t> parameter, only one random value will be returned. </a:t>
            </a: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tweak the number of returned random values by setting </a:t>
            </a:r>
            <a:r>
              <a:rPr lang="en-US" sz="2400" dirty="0" err="1">
                <a:latin typeface="Baskerville Old Face" pitchFamily="18" charset="0"/>
              </a:rPr>
              <a:t>num_entries</a:t>
            </a:r>
            <a:r>
              <a:rPr lang="en-US" sz="2400" dirty="0">
                <a:latin typeface="Baskerville Old Face" pitchFamily="18" charset="0"/>
              </a:rPr>
              <a:t> accordingly. An example follows: 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$states = array("Ohio" =&gt; "Columbus", "Iowa" =&gt; "Des Moines", 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"Arizona" =&gt; "Phoenix"); 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$</a:t>
            </a:r>
            <a:r>
              <a:rPr lang="en-US" sz="2400" b="1" dirty="0" err="1">
                <a:latin typeface="Baskerville Old Face" pitchFamily="18" charset="0"/>
              </a:rPr>
              <a:t>randomStates</a:t>
            </a:r>
            <a:r>
              <a:rPr lang="en-US" sz="2400" b="1" dirty="0">
                <a:latin typeface="Baskerville Old Face" pitchFamily="18" charset="0"/>
              </a:rPr>
              <a:t> = </a:t>
            </a:r>
            <a:r>
              <a:rPr lang="en-US" sz="2400" b="1" dirty="0" err="1">
                <a:latin typeface="Baskerville Old Face" pitchFamily="18" charset="0"/>
              </a:rPr>
              <a:t>array_rand</a:t>
            </a:r>
            <a:r>
              <a:rPr lang="en-US" sz="2400" b="1" dirty="0">
                <a:latin typeface="Baskerville Old Face" pitchFamily="18" charset="0"/>
              </a:rPr>
              <a:t>($states, 2); 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</a:t>
            </a:r>
            <a:r>
              <a:rPr lang="en-US" sz="2400" b="1" dirty="0" err="1">
                <a:latin typeface="Baskerville Old Face" pitchFamily="18" charset="0"/>
              </a:rPr>
              <a:t>randomStates</a:t>
            </a:r>
            <a:r>
              <a:rPr lang="en-US" sz="2400" b="1" dirty="0">
                <a:latin typeface="Baskerville Old Face" pitchFamily="18" charset="0"/>
              </a:rPr>
              <a:t>); 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This returns the following (your output may vary): 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</a:t>
            </a:r>
            <a:r>
              <a:rPr lang="en-US" sz="2400" b="1" dirty="0">
                <a:latin typeface="Baskerville Old Face" pitchFamily="18" charset="0"/>
              </a:rPr>
              <a:t>Array ( [0] =&gt; Arizona [1] =&gt; Ohio ) 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Baskerville Old Face" pitchFamily="18" charset="0"/>
              </a:rPr>
              <a:t>3.10.10.2 Shuffling Array Elements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Shuffling Array Elements</a:t>
            </a: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The shuffle() function randomly reorders an array. Its prototype follows:</a:t>
            </a:r>
          </a:p>
          <a:p>
            <a:pPr algn="just"/>
            <a:r>
              <a:rPr lang="en-US" sz="2400" dirty="0">
                <a:latin typeface="Baskerville Old Face" pitchFamily="18" charset="0"/>
              </a:rPr>
              <a:t>		void shuffle(array </a:t>
            </a:r>
            <a:r>
              <a:rPr lang="en-US" sz="2400" i="1" dirty="0" err="1">
                <a:latin typeface="Baskerville Old Face" pitchFamily="18" charset="0"/>
              </a:rPr>
              <a:t>input_array</a:t>
            </a:r>
            <a:r>
              <a:rPr lang="en-US" sz="2400" dirty="0">
                <a:latin typeface="Baskerville Old Face" pitchFamily="18" charset="0"/>
              </a:rPr>
              <a:t>)</a:t>
            </a: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Consider an array containing values representing playing cards: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$cards = array("</a:t>
            </a:r>
            <a:r>
              <a:rPr lang="en-US" sz="2400" b="1" dirty="0" err="1">
                <a:latin typeface="Baskerville Old Face" pitchFamily="18" charset="0"/>
              </a:rPr>
              <a:t>jh</a:t>
            </a:r>
            <a:r>
              <a:rPr lang="en-US" sz="2400" b="1" dirty="0">
                <a:latin typeface="Baskerville Old Face" pitchFamily="18" charset="0"/>
              </a:rPr>
              <a:t>", "</a:t>
            </a:r>
            <a:r>
              <a:rPr lang="en-US" sz="2400" b="1" dirty="0" err="1">
                <a:latin typeface="Baskerville Old Face" pitchFamily="18" charset="0"/>
              </a:rPr>
              <a:t>js</a:t>
            </a:r>
            <a:r>
              <a:rPr lang="en-US" sz="2400" b="1" dirty="0">
                <a:latin typeface="Baskerville Old Face" pitchFamily="18" charset="0"/>
              </a:rPr>
              <a:t>", "</a:t>
            </a:r>
            <a:r>
              <a:rPr lang="en-US" sz="2400" b="1" dirty="0" err="1">
                <a:latin typeface="Baskerville Old Face" pitchFamily="18" charset="0"/>
              </a:rPr>
              <a:t>jd</a:t>
            </a:r>
            <a:r>
              <a:rPr lang="en-US" sz="2400" b="1" dirty="0">
                <a:latin typeface="Baskerville Old Face" pitchFamily="18" charset="0"/>
              </a:rPr>
              <a:t>", "</a:t>
            </a:r>
            <a:r>
              <a:rPr lang="en-US" sz="2400" b="1" dirty="0" err="1">
                <a:latin typeface="Baskerville Old Face" pitchFamily="18" charset="0"/>
              </a:rPr>
              <a:t>jc</a:t>
            </a:r>
            <a:r>
              <a:rPr lang="en-US" sz="2400" b="1" dirty="0">
                <a:latin typeface="Baskerville Old Face" pitchFamily="18" charset="0"/>
              </a:rPr>
              <a:t>", "</a:t>
            </a:r>
            <a:r>
              <a:rPr lang="en-US" sz="2400" b="1" dirty="0" err="1">
                <a:latin typeface="Baskerville Old Face" pitchFamily="18" charset="0"/>
              </a:rPr>
              <a:t>qh</a:t>
            </a:r>
            <a:r>
              <a:rPr lang="en-US" sz="2400" b="1" dirty="0">
                <a:latin typeface="Baskerville Old Face" pitchFamily="18" charset="0"/>
              </a:rPr>
              <a:t>", "</a:t>
            </a:r>
            <a:r>
              <a:rPr lang="en-US" sz="2400" b="1" dirty="0" err="1">
                <a:latin typeface="Baskerville Old Face" pitchFamily="18" charset="0"/>
              </a:rPr>
              <a:t>qs</a:t>
            </a:r>
            <a:r>
              <a:rPr lang="en-US" sz="2400" b="1" dirty="0">
                <a:latin typeface="Baskerville Old Face" pitchFamily="18" charset="0"/>
              </a:rPr>
              <a:t>", "</a:t>
            </a:r>
            <a:r>
              <a:rPr lang="en-US" sz="2400" b="1" dirty="0" err="1">
                <a:latin typeface="Baskerville Old Face" pitchFamily="18" charset="0"/>
              </a:rPr>
              <a:t>qd</a:t>
            </a:r>
            <a:r>
              <a:rPr lang="en-US" sz="2400" b="1" dirty="0">
                <a:latin typeface="Baskerville Old Face" pitchFamily="18" charset="0"/>
              </a:rPr>
              <a:t>", "qc",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"</a:t>
            </a:r>
            <a:r>
              <a:rPr lang="en-US" sz="2400" b="1" dirty="0" err="1">
                <a:latin typeface="Baskerville Old Face" pitchFamily="18" charset="0"/>
              </a:rPr>
              <a:t>kh</a:t>
            </a:r>
            <a:r>
              <a:rPr lang="en-US" sz="2400" b="1" dirty="0">
                <a:latin typeface="Baskerville Old Face" pitchFamily="18" charset="0"/>
              </a:rPr>
              <a:t>", "</a:t>
            </a:r>
            <a:r>
              <a:rPr lang="en-US" sz="2400" b="1" dirty="0" err="1">
                <a:latin typeface="Baskerville Old Face" pitchFamily="18" charset="0"/>
              </a:rPr>
              <a:t>ks</a:t>
            </a:r>
            <a:r>
              <a:rPr lang="en-US" sz="2400" b="1" dirty="0">
                <a:latin typeface="Baskerville Old Face" pitchFamily="18" charset="0"/>
              </a:rPr>
              <a:t>", "</a:t>
            </a:r>
            <a:r>
              <a:rPr lang="en-US" sz="2400" b="1" dirty="0" err="1">
                <a:latin typeface="Baskerville Old Face" pitchFamily="18" charset="0"/>
              </a:rPr>
              <a:t>kd</a:t>
            </a:r>
            <a:r>
              <a:rPr lang="en-US" sz="2400" b="1" dirty="0">
                <a:latin typeface="Baskerville Old Face" pitchFamily="18" charset="0"/>
              </a:rPr>
              <a:t>", "</a:t>
            </a:r>
            <a:r>
              <a:rPr lang="en-US" sz="2400" b="1" dirty="0" err="1">
                <a:latin typeface="Baskerville Old Face" pitchFamily="18" charset="0"/>
              </a:rPr>
              <a:t>kc</a:t>
            </a:r>
            <a:r>
              <a:rPr lang="en-US" sz="2400" b="1" dirty="0">
                <a:latin typeface="Baskerville Old Face" pitchFamily="18" charset="0"/>
              </a:rPr>
              <a:t>", "ah", "as", "ad", "ac");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shuffle($cards);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 err="1">
                <a:latin typeface="Baskerville Old Face" pitchFamily="18" charset="0"/>
              </a:rPr>
              <a:t>print_r</a:t>
            </a:r>
            <a:r>
              <a:rPr lang="en-US" sz="2400" b="1" dirty="0">
                <a:latin typeface="Baskerville Old Face" pitchFamily="18" charset="0"/>
              </a:rPr>
              <a:t>($positions);</a:t>
            </a:r>
            <a:endParaRPr lang="en-US" sz="2400" dirty="0">
              <a:latin typeface="Baskerville Old Face" pitchFamily="18" charset="0"/>
            </a:endParaRPr>
          </a:p>
          <a:p>
            <a:pPr lvl="0" algn="just"/>
            <a:r>
              <a:rPr lang="en-US" sz="2400" dirty="0">
                <a:latin typeface="Baskerville Old Face" pitchFamily="18" charset="0"/>
              </a:rPr>
              <a:t>This returns something along the lines of the following (your results will vary because of the shuffle):</a:t>
            </a:r>
          </a:p>
          <a:p>
            <a:pPr algn="just"/>
            <a:r>
              <a:rPr lang="en-US" sz="2400" b="1" dirty="0">
                <a:latin typeface="Baskerville Old Face" pitchFamily="18" charset="0"/>
              </a:rPr>
              <a:t>Array ( [0] =&gt; </a:t>
            </a:r>
            <a:r>
              <a:rPr lang="en-US" sz="2400" b="1" dirty="0" err="1">
                <a:latin typeface="Baskerville Old Face" pitchFamily="18" charset="0"/>
              </a:rPr>
              <a:t>js</a:t>
            </a:r>
            <a:r>
              <a:rPr lang="en-US" sz="2400" b="1" dirty="0">
                <a:latin typeface="Baskerville Old Face" pitchFamily="18" charset="0"/>
              </a:rPr>
              <a:t> [1] =&gt; </a:t>
            </a:r>
            <a:r>
              <a:rPr lang="en-US" sz="2400" b="1" dirty="0" err="1">
                <a:latin typeface="Baskerville Old Face" pitchFamily="18" charset="0"/>
              </a:rPr>
              <a:t>ks</a:t>
            </a:r>
            <a:r>
              <a:rPr lang="en-US" sz="2400" b="1" dirty="0">
                <a:latin typeface="Baskerville Old Face" pitchFamily="18" charset="0"/>
              </a:rPr>
              <a:t> [2] =&gt; </a:t>
            </a:r>
            <a:r>
              <a:rPr lang="en-US" sz="2400" b="1" dirty="0" err="1">
                <a:latin typeface="Baskerville Old Face" pitchFamily="18" charset="0"/>
              </a:rPr>
              <a:t>kh</a:t>
            </a:r>
            <a:r>
              <a:rPr lang="en-US" sz="2400" b="1" dirty="0">
                <a:latin typeface="Baskerville Old Face" pitchFamily="18" charset="0"/>
              </a:rPr>
              <a:t> [3] =&gt; </a:t>
            </a:r>
            <a:r>
              <a:rPr lang="en-US" sz="2400" b="1" dirty="0" err="1">
                <a:latin typeface="Baskerville Old Face" pitchFamily="18" charset="0"/>
              </a:rPr>
              <a:t>jd</a:t>
            </a:r>
            <a:r>
              <a:rPr lang="en-US" sz="2400" b="1" dirty="0">
                <a:latin typeface="Baskerville Old Face" pitchFamily="18" charset="0"/>
              </a:rPr>
              <a:t> 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[4] =&gt; ad [5] =&gt; </a:t>
            </a:r>
            <a:r>
              <a:rPr lang="en-US" sz="2400" b="1" dirty="0" err="1">
                <a:latin typeface="Baskerville Old Face" pitchFamily="18" charset="0"/>
              </a:rPr>
              <a:t>qd</a:t>
            </a:r>
            <a:r>
              <a:rPr lang="en-US" sz="2400" b="1" dirty="0">
                <a:latin typeface="Baskerville Old Face" pitchFamily="18" charset="0"/>
              </a:rPr>
              <a:t> [6] =&gt; qc [7] =&gt; ah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[8] =&gt; </a:t>
            </a:r>
            <a:r>
              <a:rPr lang="en-US" sz="2400" b="1" dirty="0" err="1">
                <a:latin typeface="Baskerville Old Face" pitchFamily="18" charset="0"/>
              </a:rPr>
              <a:t>kc</a:t>
            </a:r>
            <a:r>
              <a:rPr lang="en-US" sz="2400" b="1" dirty="0">
                <a:latin typeface="Baskerville Old Face" pitchFamily="18" charset="0"/>
              </a:rPr>
              <a:t> [9] =&gt; </a:t>
            </a:r>
            <a:r>
              <a:rPr lang="en-US" sz="2400" b="1" dirty="0" err="1">
                <a:latin typeface="Baskerville Old Face" pitchFamily="18" charset="0"/>
              </a:rPr>
              <a:t>qh</a:t>
            </a:r>
            <a:r>
              <a:rPr lang="en-US" sz="2400" b="1" dirty="0">
                <a:latin typeface="Baskerville Old Face" pitchFamily="18" charset="0"/>
              </a:rPr>
              <a:t> [10] =&gt; </a:t>
            </a:r>
            <a:r>
              <a:rPr lang="en-US" sz="2400" b="1" dirty="0" err="1">
                <a:latin typeface="Baskerville Old Face" pitchFamily="18" charset="0"/>
              </a:rPr>
              <a:t>kd</a:t>
            </a:r>
            <a:r>
              <a:rPr lang="en-US" sz="2400" b="1" dirty="0">
                <a:latin typeface="Baskerville Old Face" pitchFamily="18" charset="0"/>
              </a:rPr>
              <a:t> [11] =&gt; as</a:t>
            </a:r>
            <a:endParaRPr lang="en-US" sz="2400" dirty="0">
              <a:latin typeface="Baskerville Old Face" pitchFamily="18" charset="0"/>
            </a:endParaRPr>
          </a:p>
          <a:p>
            <a:pPr algn="just"/>
            <a:r>
              <a:rPr lang="en-US" sz="2400" b="1" dirty="0">
                <a:latin typeface="Baskerville Old Face" pitchFamily="18" charset="0"/>
              </a:rPr>
              <a:t>[12] =&gt; ac [13] =&gt; </a:t>
            </a:r>
            <a:r>
              <a:rPr lang="en-US" sz="2400" b="1" dirty="0" err="1">
                <a:latin typeface="Baskerville Old Face" pitchFamily="18" charset="0"/>
              </a:rPr>
              <a:t>jc</a:t>
            </a:r>
            <a:r>
              <a:rPr lang="en-US" sz="2400" b="1" dirty="0">
                <a:latin typeface="Baskerville Old Face" pitchFamily="18" charset="0"/>
              </a:rPr>
              <a:t> [14] =&gt; </a:t>
            </a:r>
            <a:r>
              <a:rPr lang="en-US" sz="2400" b="1" dirty="0" err="1">
                <a:latin typeface="Baskerville Old Face" pitchFamily="18" charset="0"/>
              </a:rPr>
              <a:t>jh</a:t>
            </a:r>
            <a:r>
              <a:rPr lang="en-US" sz="2400" b="1" dirty="0">
                <a:latin typeface="Baskerville Old Face" pitchFamily="18" charset="0"/>
              </a:rPr>
              <a:t> [15] =&gt; </a:t>
            </a:r>
            <a:r>
              <a:rPr lang="en-US" sz="2400" b="1" dirty="0" err="1">
                <a:latin typeface="Baskerville Old Face" pitchFamily="18" charset="0"/>
              </a:rPr>
              <a:t>qs</a:t>
            </a:r>
            <a:r>
              <a:rPr lang="en-US" sz="2400" b="1" dirty="0">
                <a:latin typeface="Baskerville Old Face" pitchFamily="18" charset="0"/>
              </a:rPr>
              <a:t> ) 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7693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&lt;html&gt;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&lt;body&gt;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&lt;?</a:t>
            </a:r>
            <a:r>
              <a:rPr lang="en-US" sz="2000" dirty="0" err="1">
                <a:latin typeface="Baskerville Old Face" pitchFamily="18" charset="0"/>
              </a:rPr>
              <a:t>php</a:t>
            </a:r>
            <a:endParaRPr lang="en-US" sz="20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	</a:t>
            </a:r>
            <a:r>
              <a:rPr lang="en-US" sz="2000" dirty="0" err="1">
                <a:latin typeface="Baskerville Old Face" pitchFamily="18" charset="0"/>
              </a:rPr>
              <a:t>print"my</a:t>
            </a:r>
            <a:r>
              <a:rPr lang="en-US" sz="2000" dirty="0">
                <a:latin typeface="Baskerville Old Face" pitchFamily="18" charset="0"/>
              </a:rPr>
              <a:t> first PHP program"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?&gt;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&lt;/body&gt;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&lt;/html&gt;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Output: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My first PHP program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/>
              <a:t> 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17693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&lt;html&gt;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&lt;body&gt;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&lt;?</a:t>
            </a:r>
            <a:r>
              <a:rPr lang="en-US" sz="2000" dirty="0" err="1">
                <a:latin typeface="Baskerville Old Face" pitchFamily="18" charset="0"/>
              </a:rPr>
              <a:t>php</a:t>
            </a:r>
            <a:endParaRPr lang="en-US" sz="20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	$a=5;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	$b=10;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	$c=$a+$b;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	</a:t>
            </a:r>
            <a:r>
              <a:rPr lang="en-US" sz="2000" dirty="0" err="1">
                <a:latin typeface="Baskerville Old Face" pitchFamily="18" charset="0"/>
              </a:rPr>
              <a:t>printf</a:t>
            </a:r>
            <a:r>
              <a:rPr lang="en-US" sz="2000" dirty="0">
                <a:latin typeface="Baskerville Old Face" pitchFamily="18" charset="0"/>
              </a:rPr>
              <a:t>("the sum of %d and %d is %</a:t>
            </a:r>
            <a:r>
              <a:rPr lang="en-US" sz="2000" dirty="0" err="1">
                <a:latin typeface="Baskerville Old Face" pitchFamily="18" charset="0"/>
              </a:rPr>
              <a:t>d",$a,$b,$c</a:t>
            </a:r>
            <a:r>
              <a:rPr lang="en-US" sz="2000" dirty="0">
                <a:latin typeface="Baskerville Old Face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	?&gt;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	&lt;/body&gt;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&lt;/html&gt;</a:t>
            </a:r>
          </a:p>
          <a:p>
            <a:pPr>
              <a:lnSpc>
                <a:spcPct val="150000"/>
              </a:lnSpc>
            </a:pPr>
            <a:r>
              <a:rPr lang="en-US" sz="2000" b="1" u="sng" dirty="0">
                <a:latin typeface="Baskerville Old Face" pitchFamily="18" charset="0"/>
              </a:rPr>
              <a:t>output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sum of 5 and 10 is 15</a:t>
            </a:r>
            <a:endParaRPr lang="en-US" sz="20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10467</Words>
  <Application>Microsoft Office PowerPoint</Application>
  <PresentationFormat>On-screen Show (4:3)</PresentationFormat>
  <Paragraphs>1237</Paragraphs>
  <Slides>97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08" baseType="lpstr">
      <vt:lpstr>Algerian</vt:lpstr>
      <vt:lpstr>Arial</vt:lpstr>
      <vt:lpstr>Baskerville Old Face</vt:lpstr>
      <vt:lpstr>Bookman Old Style</vt:lpstr>
      <vt:lpstr>Calibri</vt:lpstr>
      <vt:lpstr>Cambria</vt:lpstr>
      <vt:lpstr>Franklin Gothic Book</vt:lpstr>
      <vt:lpstr>Times New Roman</vt:lpstr>
      <vt:lpstr>Wingdings</vt:lpstr>
      <vt:lpstr>Office Theme</vt:lpstr>
      <vt:lpstr>Custom</vt:lpstr>
      <vt:lpstr> Subject Code : 20MCA211 Subject Name : Web Programming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chathura</dc:creator>
  <cp:lastModifiedBy>Padmaja Kishore</cp:lastModifiedBy>
  <cp:revision>225</cp:revision>
  <dcterms:created xsi:type="dcterms:W3CDTF">2018-09-18T14:57:46Z</dcterms:created>
  <dcterms:modified xsi:type="dcterms:W3CDTF">2024-08-13T10:27:39Z</dcterms:modified>
</cp:coreProperties>
</file>