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62" r:id="rId2"/>
  </p:sldMasterIdLst>
  <p:sldIdLst>
    <p:sldId id="284" r:id="rId3"/>
    <p:sldId id="256" r:id="rId4"/>
    <p:sldId id="257" r:id="rId5"/>
    <p:sldId id="258" r:id="rId6"/>
    <p:sldId id="259" r:id="rId7"/>
    <p:sldId id="260" r:id="rId8"/>
    <p:sldId id="262" r:id="rId9"/>
    <p:sldId id="261" r:id="rId10"/>
    <p:sldId id="263" r:id="rId11"/>
    <p:sldId id="264" r:id="rId12"/>
    <p:sldId id="265" r:id="rId13"/>
    <p:sldId id="266" r:id="rId14"/>
    <p:sldId id="267" r:id="rId15"/>
    <p:sldId id="268" r:id="rId16"/>
    <p:sldId id="269" r:id="rId17"/>
    <p:sldId id="270" r:id="rId18"/>
    <p:sldId id="271" r:id="rId19"/>
    <p:sldId id="272" r:id="rId20"/>
    <p:sldId id="273" r:id="rId21"/>
    <p:sldId id="283" r:id="rId22"/>
    <p:sldId id="274" r:id="rId23"/>
    <p:sldId id="275" r:id="rId24"/>
    <p:sldId id="276" r:id="rId25"/>
    <p:sldId id="277" r:id="rId26"/>
    <p:sldId id="278" r:id="rId27"/>
    <p:sldId id="279" r:id="rId28"/>
    <p:sldId id="280" r:id="rId29"/>
    <p:sldId id="281" r:id="rId30"/>
    <p:sldId id="28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080FF2-71E2-4DAE-A57B-CCF52A3A1387}" v="8" dt="2024-08-13T17:45:03.3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59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2382" y="6400800"/>
            <a:ext cx="9141619"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90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645152"/>
            <a:ext cx="7543800" cy="1143000"/>
          </a:xfrm>
        </p:spPr>
        <p:txBody>
          <a:bodyPr lIns="91440" rIns="91440">
            <a:normAutofit/>
          </a:bodyPr>
          <a:lstStyle>
            <a:lvl1pPr marL="0" indent="0" algn="l">
              <a:buNone/>
              <a:defRPr sz="1800" cap="all" spc="150" baseline="0">
                <a:solidFill>
                  <a:schemeClr val="tx1"/>
                </a:solidFill>
                <a:latin typeface="+mn-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905744" y="4474741"/>
            <a:ext cx="740664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8/13/2024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74499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8/13/2024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7802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2382" y="6400800"/>
            <a:ext cx="9141619"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8/13/2024</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7416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A114D7-4C6C-47B4-A46D-E0D15718CE2A}" type="datetimeFigureOut">
              <a:rPr lang="en-US" smtClean="0"/>
              <a:pPr/>
              <a:t>8/13/2024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2608221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114D7-4C6C-47B4-A46D-E0D15718CE2A}" type="datetimeFigureOut">
              <a:rPr lang="en-US" smtClean="0"/>
              <a:pPr/>
              <a:t>8/13/2024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3037852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114D7-4C6C-47B4-A46D-E0D15718CE2A}" type="datetimeFigureOut">
              <a:rPr lang="en-US" smtClean="0"/>
              <a:pPr/>
              <a:t>8/13/2024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2199532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A114D7-4C6C-47B4-A46D-E0D15718CE2A}" type="datetimeFigureOut">
              <a:rPr lang="en-US" smtClean="0"/>
              <a:pPr/>
              <a:t>8/13/2024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16066365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A114D7-4C6C-47B4-A46D-E0D15718CE2A}" type="datetimeFigureOut">
              <a:rPr lang="en-US" smtClean="0"/>
              <a:pPr/>
              <a:t>8/13/2024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2167407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A114D7-4C6C-47B4-A46D-E0D15718CE2A}" type="datetimeFigureOut">
              <a:rPr lang="en-US" smtClean="0"/>
              <a:pPr/>
              <a:t>8/13/2024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9552726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114D7-4C6C-47B4-A46D-E0D15718CE2A}" type="datetimeFigureOut">
              <a:rPr lang="en-US" smtClean="0"/>
              <a:pPr/>
              <a:t>8/13/2024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42507221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114D7-4C6C-47B4-A46D-E0D15718CE2A}" type="datetimeFigureOut">
              <a:rPr lang="en-US" smtClean="0"/>
              <a:pPr/>
              <a:t>8/13/2024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340950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8/13/2024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036318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A114D7-4C6C-47B4-A46D-E0D15718CE2A}" type="datetimeFigureOut">
              <a:rPr lang="en-US" smtClean="0"/>
              <a:pPr/>
              <a:t>8/13/2024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30245317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114D7-4C6C-47B4-A46D-E0D15718CE2A}" type="datetimeFigureOut">
              <a:rPr lang="en-US" smtClean="0"/>
              <a:pPr/>
              <a:t>8/13/2024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1447363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A114D7-4C6C-47B4-A46D-E0D15718CE2A}" type="datetimeFigureOut">
              <a:rPr lang="en-US" smtClean="0"/>
              <a:pPr/>
              <a:t>8/13/2024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A798AF2-BC5E-4238-A891-2611A1C3C0FD}"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25724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8/13/2024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55979481"/>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8/13/2024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A98EE3D-8CD1-4C3F-BD1C-C98C9596463C}" type="slidenum">
              <a:rPr lang="en-US" smtClean="0"/>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08821607"/>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8/13/2024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53952148"/>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114D7-4C6C-47B4-A46D-E0D15718CE2A}" type="datetimeFigureOut">
              <a:rPr lang="en-US" smtClean="0"/>
              <a:pPr/>
              <a:t>8/13/2024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35123294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114D7-4C6C-47B4-A46D-E0D15718CE2A}" type="datetimeFigureOut">
              <a:rPr lang="en-US" smtClean="0"/>
              <a:pPr/>
              <a:t>8/13/2024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798AF2-BC5E-4238-A891-2611A1C3C0FD}" type="slidenum">
              <a:rPr lang="en-US" smtClean="0"/>
              <a:pPr/>
              <a:t>‹#›</a:t>
            </a:fld>
            <a:endParaRPr lang="en-US"/>
          </a:p>
        </p:txBody>
      </p:sp>
    </p:spTree>
    <p:extLst>
      <p:ext uri="{BB962C8B-B14F-4D97-AF65-F5344CB8AC3E}">
        <p14:creationId xmlns:p14="http://schemas.microsoft.com/office/powerpoint/2010/main" val="1304008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2382" y="6400800"/>
            <a:ext cx="9141619"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90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663440"/>
            <a:ext cx="7543800" cy="1143000"/>
          </a:xfrm>
        </p:spPr>
        <p:txBody>
          <a:bodyPr lIns="91440" rIns="91440" anchor="t" anchorCtr="0">
            <a:normAutofit/>
          </a:bodyPr>
          <a:lstStyle>
            <a:lvl1pPr marL="0" indent="0">
              <a:buNone/>
              <a:defRPr sz="1800" cap="all" spc="150" baseline="0">
                <a:solidFill>
                  <a:schemeClr val="tx1"/>
                </a:solidFill>
                <a:latin typeface="+mn-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905744" y="4485132"/>
            <a:ext cx="740664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8/13/2024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9978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2120900"/>
            <a:ext cx="3479802"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6958" y="2120900"/>
            <a:ext cx="3479802"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8/13/2024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03096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2057400"/>
            <a:ext cx="3479802" cy="736282"/>
          </a:xfrm>
        </p:spPr>
        <p:txBody>
          <a:bodyPr lIns="91440" rIns="91440" anchor="ctr">
            <a:normAutofit/>
          </a:bodyPr>
          <a:lstStyle>
            <a:lvl1pPr marL="0" indent="0">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2958275"/>
            <a:ext cx="3479802"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6958" y="2057400"/>
            <a:ext cx="3479802" cy="736282"/>
          </a:xfrm>
        </p:spPr>
        <p:txBody>
          <a:bodyPr lIns="91440" rIns="91440" anchor="ctr">
            <a:normAutofit/>
          </a:bodyPr>
          <a:lstStyle>
            <a:lvl1pPr marL="0" indent="0">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6958" y="2958274"/>
            <a:ext cx="3479802"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8/13/2024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14700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8/13/2024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08351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2382" y="6400800"/>
            <a:ext cx="9141619"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8/13/2024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98218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2" y="0"/>
            <a:ext cx="3490722"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82600" y="786384"/>
            <a:ext cx="2638175" cy="2093975"/>
          </a:xfrm>
        </p:spPr>
        <p:txBody>
          <a:bodyPr anchor="b">
            <a:normAutofit/>
          </a:bodyPr>
          <a:lstStyle>
            <a:lvl1pPr>
              <a:lnSpc>
                <a:spcPct val="90000"/>
              </a:lnSpc>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094238" y="812800"/>
            <a:ext cx="4446258"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82599" y="3043051"/>
            <a:ext cx="2638175" cy="3064505"/>
          </a:xfrm>
        </p:spPr>
        <p:txBody>
          <a:bodyPr lIns="91440" rIns="91440">
            <a:normAutofit/>
          </a:bodyPr>
          <a:lstStyle>
            <a:lvl1pPr marL="0" indent="0">
              <a:buNone/>
              <a:defRPr sz="1350">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482598" y="6446521"/>
            <a:ext cx="2638176" cy="365125"/>
          </a:xfrm>
        </p:spPr>
        <p:txBody>
          <a:bodyPr/>
          <a:lstStyle>
            <a:lvl1pPr algn="l">
              <a:defRPr/>
            </a:lvl1pPr>
          </a:lstStyle>
          <a:p>
            <a:fld id="{92BEA474-078D-4E9B-9B14-09A87B19DC46}" type="datetime1">
              <a:rPr lang="en-US" smtClean="0"/>
              <a:t>8/13/2024</a:t>
            </a:fld>
            <a:endParaRPr lang="en-US" dirty="0"/>
          </a:p>
        </p:txBody>
      </p:sp>
      <p:sp>
        <p:nvSpPr>
          <p:cNvPr id="6" name="Footer Placeholder 5"/>
          <p:cNvSpPr>
            <a:spLocks noGrp="1"/>
          </p:cNvSpPr>
          <p:nvPr>
            <p:ph type="ftr" sz="quarter" idx="11"/>
          </p:nvPr>
        </p:nvSpPr>
        <p:spPr>
          <a:xfrm>
            <a:off x="4094238" y="6446521"/>
            <a:ext cx="4000514"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70826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9141619"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2" y="0"/>
            <a:ext cx="9143989" cy="4578350"/>
          </a:xfrm>
          <a:solidFill>
            <a:schemeClr val="bg1">
              <a:lumMod val="85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822960" y="4799362"/>
            <a:ext cx="7585234" cy="743682"/>
          </a:xfrm>
        </p:spPr>
        <p:txBody>
          <a:bodyPr tIns="0" bIns="0" anchor="b">
            <a:noAutofit/>
          </a:bodyPr>
          <a:lstStyle>
            <a:lvl1pPr>
              <a:defRPr sz="27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22959" y="5715000"/>
            <a:ext cx="7584948" cy="609600"/>
          </a:xfrm>
        </p:spPr>
        <p:txBody>
          <a:bodyPr lIns="91440" tIns="0" rIns="91440" bIns="0">
            <a:normAutofit/>
          </a:bodyPr>
          <a:lstStyle>
            <a:lvl1pPr marL="0" indent="0">
              <a:spcBef>
                <a:spcPts val="0"/>
              </a:spcBef>
              <a:spcAft>
                <a:spcPts val="450"/>
              </a:spcAft>
              <a:buNone/>
              <a:defRPr sz="1350">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8/13/2024</a:t>
            </a:fld>
            <a:endParaRPr lang="en-US" dirty="0"/>
          </a:p>
        </p:txBody>
      </p:sp>
      <p:sp>
        <p:nvSpPr>
          <p:cNvPr id="6" name="Footer Placeholder 5"/>
          <p:cNvSpPr>
            <a:spLocks noGrp="1"/>
          </p:cNvSpPr>
          <p:nvPr>
            <p:ph type="ftr" sz="quarter" idx="11"/>
          </p:nvPr>
        </p:nvSpPr>
        <p:spPr>
          <a:xfrm>
            <a:off x="822959" y="6446839"/>
            <a:ext cx="5113697"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03930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2382" y="6400800"/>
            <a:ext cx="9141619"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2108202"/>
            <a:ext cx="75438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63819" y="6446839"/>
            <a:ext cx="1938638" cy="365125"/>
          </a:xfrm>
          <a:prstGeom prst="rect">
            <a:avLst/>
          </a:prstGeom>
        </p:spPr>
        <p:txBody>
          <a:bodyPr vert="horz" lIns="91440" tIns="45720" rIns="91440" bIns="45720" rtlCol="0" anchor="ctr"/>
          <a:lstStyle>
            <a:lvl1pPr algn="r">
              <a:defRPr sz="600">
                <a:solidFill>
                  <a:srgbClr val="FFFFFF"/>
                </a:solidFill>
              </a:defRPr>
            </a:lvl1pPr>
          </a:lstStyle>
          <a:p>
            <a:fld id="{62D6E202-B606-4609-B914-27C9371A1F6D}" type="datetime1">
              <a:rPr lang="en-US" smtClean="0"/>
              <a:t>8/13/2024</a:t>
            </a:fld>
            <a:endParaRPr lang="en-US" dirty="0"/>
          </a:p>
        </p:txBody>
      </p:sp>
      <p:sp>
        <p:nvSpPr>
          <p:cNvPr id="5" name="Footer Placeholder 4"/>
          <p:cNvSpPr>
            <a:spLocks noGrp="1"/>
          </p:cNvSpPr>
          <p:nvPr>
            <p:ph type="ftr" sz="quarter" idx="3"/>
          </p:nvPr>
        </p:nvSpPr>
        <p:spPr>
          <a:xfrm>
            <a:off x="822959" y="6446839"/>
            <a:ext cx="5113697" cy="365125"/>
          </a:xfrm>
          <a:prstGeom prst="rect">
            <a:avLst/>
          </a:prstGeom>
        </p:spPr>
        <p:txBody>
          <a:bodyPr vert="horz" lIns="91440" tIns="45720" rIns="91440" bIns="45720" rtlCol="0" anchor="ctr"/>
          <a:lstStyle>
            <a:lvl1pPr algn="l">
              <a:defRPr sz="6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245186" y="6446839"/>
            <a:ext cx="585008" cy="365125"/>
          </a:xfrm>
          <a:prstGeom prst="rect">
            <a:avLst/>
          </a:prstGeom>
        </p:spPr>
        <p:txBody>
          <a:bodyPr vert="horz" lIns="91440" tIns="45720" rIns="91440" bIns="45720" rtlCol="0" anchor="ctr"/>
          <a:lstStyle>
            <a:lvl1pPr algn="l">
              <a:defRPr sz="6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895149" y="1897380"/>
            <a:ext cx="74752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0037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685800" rtl="0" eaLnBrk="1" latinLnBrk="0" hangingPunct="1">
        <a:lnSpc>
          <a:spcPct val="90000"/>
        </a:lnSpc>
        <a:spcBef>
          <a:spcPct val="0"/>
        </a:spcBef>
        <a:buNone/>
        <a:defRPr sz="3525" i="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110000"/>
        </a:lnSpc>
        <a:spcBef>
          <a:spcPts val="900"/>
        </a:spcBef>
        <a:spcAft>
          <a:spcPts val="150"/>
        </a:spcAft>
        <a:buClr>
          <a:schemeClr val="accent1"/>
        </a:buClr>
        <a:buSzPct val="100000"/>
        <a:buFont typeface="Calibri" panose="020F0502020204030204" pitchFamily="34" charset="0"/>
        <a:buChar char=" "/>
        <a:defRPr sz="1425" kern="1200">
          <a:solidFill>
            <a:schemeClr val="tx1">
              <a:lumMod val="75000"/>
              <a:lumOff val="25000"/>
            </a:schemeClr>
          </a:solidFill>
          <a:latin typeface="+mn-lt"/>
          <a:ea typeface="+mn-ea"/>
          <a:cs typeface="+mn-cs"/>
        </a:defRPr>
      </a:lvl1pPr>
      <a:lvl2pPr marL="288036" indent="-137160" algn="l" defTabSz="685800" rtl="0" eaLnBrk="1" latinLnBrk="0" hangingPunct="1">
        <a:lnSpc>
          <a:spcPct val="100000"/>
        </a:lnSpc>
        <a:spcBef>
          <a:spcPts val="150"/>
        </a:spcBef>
        <a:spcAft>
          <a:spcPts val="300"/>
        </a:spcAft>
        <a:buClrTx/>
        <a:buFont typeface="Calibri" pitchFamily="34" charset="0"/>
        <a:buChar char="◦"/>
        <a:defRPr sz="1275" kern="1200">
          <a:solidFill>
            <a:schemeClr val="tx1">
              <a:lumMod val="75000"/>
              <a:lumOff val="25000"/>
            </a:schemeClr>
          </a:solidFill>
          <a:latin typeface="+mn-lt"/>
          <a:ea typeface="+mn-ea"/>
          <a:cs typeface="+mn-cs"/>
        </a:defRPr>
      </a:lvl2pPr>
      <a:lvl3pPr marL="425196" indent="-137160" algn="l" defTabSz="685800" rtl="0" eaLnBrk="1" latinLnBrk="0" hangingPunct="1">
        <a:lnSpc>
          <a:spcPct val="100000"/>
        </a:lnSpc>
        <a:spcBef>
          <a:spcPts val="150"/>
        </a:spcBef>
        <a:spcAft>
          <a:spcPts val="300"/>
        </a:spcAft>
        <a:buClrTx/>
        <a:buFont typeface="Calibri" pitchFamily="34" charset="0"/>
        <a:buChar char="◦"/>
        <a:defRPr sz="975" kern="1200">
          <a:solidFill>
            <a:schemeClr val="tx1">
              <a:lumMod val="75000"/>
              <a:lumOff val="25000"/>
            </a:schemeClr>
          </a:solidFill>
          <a:latin typeface="+mn-lt"/>
          <a:ea typeface="+mn-ea"/>
          <a:cs typeface="+mn-cs"/>
        </a:defRPr>
      </a:lvl3pPr>
      <a:lvl4pPr marL="562356" indent="-137160" algn="l" defTabSz="685800" rtl="0" eaLnBrk="1" latinLnBrk="0" hangingPunct="1">
        <a:lnSpc>
          <a:spcPct val="100000"/>
        </a:lnSpc>
        <a:spcBef>
          <a:spcPts val="150"/>
        </a:spcBef>
        <a:spcAft>
          <a:spcPts val="300"/>
        </a:spcAft>
        <a:buClrTx/>
        <a:buFont typeface="Calibri" pitchFamily="34" charset="0"/>
        <a:buChar char="◦"/>
        <a:defRPr sz="975" kern="1200">
          <a:solidFill>
            <a:schemeClr val="tx1">
              <a:lumMod val="75000"/>
              <a:lumOff val="25000"/>
            </a:schemeClr>
          </a:solidFill>
          <a:latin typeface="+mn-lt"/>
          <a:ea typeface="+mn-ea"/>
          <a:cs typeface="+mn-cs"/>
        </a:defRPr>
      </a:lvl4pPr>
      <a:lvl5pPr marL="699516" indent="-137160" algn="l" defTabSz="685800" rtl="0" eaLnBrk="1" latinLnBrk="0" hangingPunct="1">
        <a:lnSpc>
          <a:spcPct val="100000"/>
        </a:lnSpc>
        <a:spcBef>
          <a:spcPts val="150"/>
        </a:spcBef>
        <a:spcAft>
          <a:spcPts val="300"/>
        </a:spcAft>
        <a:buClrTx/>
        <a:buFont typeface="Calibri" pitchFamily="34" charset="0"/>
        <a:buChar char="◦"/>
        <a:defRPr sz="975"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8/13/2024</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613692635"/>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9235927-0127-AB45-6370-A61C252A4495}"/>
              </a:ext>
            </a:extLst>
          </p:cNvPr>
          <p:cNvSpPr/>
          <p:nvPr/>
        </p:nvSpPr>
        <p:spPr>
          <a:xfrm>
            <a:off x="3553028" y="857250"/>
            <a:ext cx="5500992" cy="5143500"/>
          </a:xfrm>
          <a:prstGeom prst="rect">
            <a:avLst/>
          </a:prstGeom>
          <a:ln w="73025" cmpd="thickThi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IN" sz="1350" b="0" i="0" u="none" strike="noStrike" kern="1200" cap="none" spc="0" normalizeH="0" baseline="0" noProof="0" dirty="0">
              <a:ln>
                <a:solidFill>
                  <a:srgbClr val="FF0000"/>
                </a:solidFill>
              </a:ln>
              <a:solidFill>
                <a:srgbClr val="000000"/>
              </a:solidFill>
              <a:effectLst/>
              <a:uLnTx/>
              <a:uFillTx/>
              <a:latin typeface="Franklin Gothic Book" panose="020F0502020204030204"/>
              <a:ea typeface="+mn-ea"/>
              <a:cs typeface="+mn-cs"/>
            </a:endParaRPr>
          </a:p>
        </p:txBody>
      </p:sp>
      <p:sp useBgFill="1">
        <p:nvSpPr>
          <p:cNvPr id="22" name="Rectangle 21">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1"/>
            <a:ext cx="9144001" cy="51434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FFFFFF"/>
              </a:solidFill>
              <a:effectLst/>
              <a:uLnTx/>
              <a:uFillTx/>
              <a:latin typeface="Franklin Gothic Book" panose="020F0502020204030204"/>
              <a:ea typeface="+mn-ea"/>
              <a:cs typeface="+mn-cs"/>
            </a:endParaRPr>
          </a:p>
        </p:txBody>
      </p:sp>
      <p:sp>
        <p:nvSpPr>
          <p:cNvPr id="2" name="Title 1">
            <a:extLst>
              <a:ext uri="{FF2B5EF4-FFF2-40B4-BE49-F238E27FC236}">
                <a16:creationId xmlns:a16="http://schemas.microsoft.com/office/drawing/2014/main" id="{78FD68DA-43BA-4508-8DE2-BA9BB7B2FA5B}"/>
              </a:ext>
            </a:extLst>
          </p:cNvPr>
          <p:cNvSpPr>
            <a:spLocks noGrp="1"/>
          </p:cNvSpPr>
          <p:nvPr>
            <p:ph type="ctrTitle"/>
          </p:nvPr>
        </p:nvSpPr>
        <p:spPr>
          <a:xfrm>
            <a:off x="3965249" y="1856990"/>
            <a:ext cx="4689988" cy="952970"/>
          </a:xfrm>
        </p:spPr>
        <p:txBody>
          <a:bodyPr>
            <a:normAutofit/>
          </a:bodyPr>
          <a:lstStyle/>
          <a:p>
            <a:pPr algn="ctr"/>
            <a:r>
              <a:rPr lang="en-US" sz="2400" dirty="0">
                <a:solidFill>
                  <a:srgbClr val="C00000"/>
                </a:solidFill>
              </a:rPr>
              <a:t>Big Data Analytics – 20MCA213</a:t>
            </a:r>
          </a:p>
        </p:txBody>
      </p:sp>
      <p:sp>
        <p:nvSpPr>
          <p:cNvPr id="3" name="Subtitle 2">
            <a:extLst>
              <a:ext uri="{FF2B5EF4-FFF2-40B4-BE49-F238E27FC236}">
                <a16:creationId xmlns:a16="http://schemas.microsoft.com/office/drawing/2014/main" id="{A8E9CFF2-3777-4FF4-A759-8491175B0B7C}"/>
              </a:ext>
            </a:extLst>
          </p:cNvPr>
          <p:cNvSpPr>
            <a:spLocks noGrp="1"/>
          </p:cNvSpPr>
          <p:nvPr>
            <p:ph type="subTitle" idx="1"/>
          </p:nvPr>
        </p:nvSpPr>
        <p:spPr>
          <a:xfrm>
            <a:off x="3959239" y="3072279"/>
            <a:ext cx="4702010" cy="713442"/>
          </a:xfrm>
        </p:spPr>
        <p:txBody>
          <a:bodyPr>
            <a:noAutofit/>
          </a:bodyPr>
          <a:lstStyle/>
          <a:p>
            <a:pPr algn="ctr">
              <a:lnSpc>
                <a:spcPct val="100000"/>
              </a:lnSpc>
              <a:spcBef>
                <a:spcPts val="0"/>
              </a:spcBef>
              <a:spcAft>
                <a:spcPts val="0"/>
              </a:spcAft>
            </a:pPr>
            <a:r>
              <a:rPr lang="en-US" sz="1050" b="1" dirty="0">
                <a:solidFill>
                  <a:srgbClr val="002060"/>
                </a:solidFill>
                <a:latin typeface="Times New Roman" panose="02020603050405020304" pitchFamily="18" charset="0"/>
                <a:cs typeface="Times New Roman" panose="02020603050405020304" pitchFamily="18" charset="0"/>
              </a:rPr>
              <a:t>M</a:t>
            </a:r>
            <a:r>
              <a:rPr lang="en-US" sz="1050" b="1" cap="none" dirty="0">
                <a:solidFill>
                  <a:srgbClr val="002060"/>
                </a:solidFill>
                <a:latin typeface="Times New Roman" panose="02020603050405020304" pitchFamily="18" charset="0"/>
                <a:cs typeface="Times New Roman" panose="02020603050405020304" pitchFamily="18" charset="0"/>
              </a:rPr>
              <a:t>rs. R.Padmaja</a:t>
            </a:r>
          </a:p>
          <a:p>
            <a:pPr algn="ctr">
              <a:lnSpc>
                <a:spcPct val="100000"/>
              </a:lnSpc>
              <a:spcBef>
                <a:spcPts val="0"/>
              </a:spcBef>
              <a:spcAft>
                <a:spcPts val="0"/>
              </a:spcAft>
            </a:pPr>
            <a:r>
              <a:rPr lang="en-US" sz="1050" b="1" cap="none" dirty="0">
                <a:solidFill>
                  <a:srgbClr val="002060"/>
                </a:solidFill>
                <a:latin typeface="Times New Roman" panose="02020603050405020304" pitchFamily="18" charset="0"/>
                <a:cs typeface="Times New Roman" panose="02020603050405020304" pitchFamily="18" charset="0"/>
              </a:rPr>
              <a:t>Assistant Professor</a:t>
            </a:r>
          </a:p>
          <a:p>
            <a:pPr algn="ctr">
              <a:lnSpc>
                <a:spcPct val="100000"/>
              </a:lnSpc>
              <a:spcBef>
                <a:spcPts val="0"/>
              </a:spcBef>
              <a:spcAft>
                <a:spcPts val="0"/>
              </a:spcAft>
            </a:pPr>
            <a:r>
              <a:rPr lang="en-US" sz="1050" b="1" dirty="0">
                <a:solidFill>
                  <a:srgbClr val="002060"/>
                </a:solidFill>
                <a:latin typeface="Times New Roman" panose="02020603050405020304" pitchFamily="18" charset="0"/>
                <a:cs typeface="Times New Roman" panose="02020603050405020304" pitchFamily="18" charset="0"/>
              </a:rPr>
              <a:t>MCA D</a:t>
            </a:r>
            <a:r>
              <a:rPr lang="en-US" sz="1050" b="1" cap="none" dirty="0">
                <a:solidFill>
                  <a:srgbClr val="002060"/>
                </a:solidFill>
                <a:latin typeface="Times New Roman" panose="02020603050405020304" pitchFamily="18" charset="0"/>
                <a:cs typeface="Times New Roman" panose="02020603050405020304" pitchFamily="18" charset="0"/>
              </a:rPr>
              <a:t>epartment</a:t>
            </a:r>
            <a:endParaRPr lang="en-US" sz="1050" b="1" dirty="0">
              <a:solidFill>
                <a:srgbClr val="002060"/>
              </a:solidFill>
              <a:latin typeface="Times New Roman" panose="02020603050405020304" pitchFamily="18" charset="0"/>
              <a:cs typeface="Times New Roman" panose="02020603050405020304" pitchFamily="18" charset="0"/>
            </a:endParaRPr>
          </a:p>
          <a:p>
            <a:pPr algn="ctr">
              <a:lnSpc>
                <a:spcPct val="100000"/>
              </a:lnSpc>
              <a:spcBef>
                <a:spcPts val="0"/>
              </a:spcBef>
              <a:spcAft>
                <a:spcPts val="0"/>
              </a:spcAft>
            </a:pPr>
            <a:r>
              <a:rPr lang="en-US" sz="1050" b="1" dirty="0">
                <a:solidFill>
                  <a:srgbClr val="002060"/>
                </a:solidFill>
                <a:latin typeface="Times New Roman" panose="02020603050405020304" pitchFamily="18" charset="0"/>
                <a:cs typeface="Times New Roman" panose="02020603050405020304" pitchFamily="18" charset="0"/>
              </a:rPr>
              <a:t>SITAMS</a:t>
            </a:r>
          </a:p>
        </p:txBody>
      </p:sp>
      <p:pic>
        <p:nvPicPr>
          <p:cNvPr id="5" name="Picture 4" descr="A picture containing building, sitting, bench, side&#10;&#10;Description automatically generated">
            <a:extLst>
              <a:ext uri="{FF2B5EF4-FFF2-40B4-BE49-F238E27FC236}">
                <a16:creationId xmlns:a16="http://schemas.microsoft.com/office/drawing/2014/main" id="{282CF6DD-7FE8-4063-9551-1B7BBCE92AB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857251"/>
            <a:ext cx="3476486" cy="5143499"/>
          </a:xfrm>
          <a:prstGeom prst="rect">
            <a:avLst/>
          </a:prstGeom>
        </p:spPr>
      </p:pic>
      <p:cxnSp>
        <p:nvCxnSpPr>
          <p:cNvPr id="24" name="Straight Connector 23">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70816" y="4231444"/>
            <a:ext cx="422708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itle 1">
            <a:extLst>
              <a:ext uri="{FF2B5EF4-FFF2-40B4-BE49-F238E27FC236}">
                <a16:creationId xmlns:a16="http://schemas.microsoft.com/office/drawing/2014/main" id="{1901FEA2-7A39-E4DC-414A-A96C2CEB0F63}"/>
              </a:ext>
            </a:extLst>
          </p:cNvPr>
          <p:cNvSpPr txBox="1">
            <a:spLocks/>
          </p:cNvSpPr>
          <p:nvPr/>
        </p:nvSpPr>
        <p:spPr>
          <a:xfrm>
            <a:off x="3839361" y="4507065"/>
            <a:ext cx="4689988" cy="654675"/>
          </a:xfrm>
          <a:prstGeom prst="rect">
            <a:avLst/>
          </a:prstGeom>
        </p:spPr>
        <p:txBody>
          <a:bodyPr vert="horz" lIns="68580" tIns="34290" rIns="68580" bIns="34290" rtlCol="0" anchor="b">
            <a:normAutofit/>
          </a:bodyPr>
          <a:lstStyle>
            <a:lvl1pPr algn="l" defTabSz="914400" rtl="0" eaLnBrk="1" latinLnBrk="0" hangingPunct="1">
              <a:lnSpc>
                <a:spcPct val="90000"/>
              </a:lnSpc>
              <a:spcBef>
                <a:spcPct val="0"/>
              </a:spcBef>
              <a:buNone/>
              <a:defRPr sz="8000" i="0" kern="1200" spc="-50" baseline="0">
                <a:solidFill>
                  <a:schemeClr val="tx1">
                    <a:lumMod val="85000"/>
                    <a:lumOff val="15000"/>
                  </a:schemeClr>
                </a:solidFill>
                <a:latin typeface="+mj-lt"/>
                <a:ea typeface="+mj-ea"/>
                <a:cs typeface="+mj-cs"/>
              </a:defRPr>
            </a:lvl1pPr>
          </a:lstStyle>
          <a:p>
            <a:pPr marL="0" marR="0" lvl="0" indent="0" algn="ctr" defTabSz="6858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38" normalizeH="0" baseline="0" noProof="0" dirty="0">
                <a:ln>
                  <a:noFill/>
                </a:ln>
                <a:solidFill>
                  <a:srgbClr val="C00000"/>
                </a:solidFill>
                <a:effectLst/>
                <a:uLnTx/>
                <a:uFillTx/>
                <a:latin typeface="Bookman Old Style" panose="020F0302020204030204"/>
                <a:ea typeface="+mj-ea"/>
                <a:cs typeface="+mj-cs"/>
              </a:rPr>
              <a:t>UNIT - </a:t>
            </a:r>
            <a:r>
              <a:rPr lang="en-US" sz="2400" spc="-38" dirty="0">
                <a:solidFill>
                  <a:srgbClr val="C00000"/>
                </a:solidFill>
                <a:latin typeface="Bookman Old Style" panose="020F0302020204030204"/>
              </a:rPr>
              <a:t>III</a:t>
            </a:r>
            <a:endParaRPr kumimoji="0" lang="en-US" sz="2400" b="0" i="0" u="none" strike="noStrike" kern="1200" cap="none" spc="-38" normalizeH="0" baseline="0" noProof="0" dirty="0">
              <a:ln>
                <a:noFill/>
              </a:ln>
              <a:solidFill>
                <a:srgbClr val="C00000"/>
              </a:solidFill>
              <a:effectLst/>
              <a:uLnTx/>
              <a:uFillTx/>
              <a:latin typeface="Bookman Old Style" panose="020F0302020204030204"/>
              <a:ea typeface="+mj-ea"/>
              <a:cs typeface="+mj-cs"/>
            </a:endParaRPr>
          </a:p>
        </p:txBody>
      </p:sp>
      <p:sp>
        <p:nvSpPr>
          <p:cNvPr id="6" name="Title 1">
            <a:extLst>
              <a:ext uri="{FF2B5EF4-FFF2-40B4-BE49-F238E27FC236}">
                <a16:creationId xmlns:a16="http://schemas.microsoft.com/office/drawing/2014/main" id="{486B01CF-18A7-7D29-22D3-48A88AD87104}"/>
              </a:ext>
            </a:extLst>
          </p:cNvPr>
          <p:cNvSpPr txBox="1">
            <a:spLocks/>
          </p:cNvSpPr>
          <p:nvPr/>
        </p:nvSpPr>
        <p:spPr>
          <a:xfrm>
            <a:off x="3731198" y="1325031"/>
            <a:ext cx="5158091" cy="342573"/>
          </a:xfrm>
          <a:prstGeom prst="rect">
            <a:avLst/>
          </a:prstGeom>
        </p:spPr>
        <p:txBody>
          <a:bodyPr vert="horz" lIns="68580" tIns="34290" rIns="68580" bIns="34290" rtlCol="0" anchor="b">
            <a:normAutofit fontScale="25000" lnSpcReduction="20000"/>
          </a:bodyPr>
          <a:lstStyle>
            <a:lvl1pPr algn="l" defTabSz="914400" rtl="0" eaLnBrk="1" latinLnBrk="0" hangingPunct="1">
              <a:lnSpc>
                <a:spcPct val="90000"/>
              </a:lnSpc>
              <a:spcBef>
                <a:spcPct val="0"/>
              </a:spcBef>
              <a:buNone/>
              <a:defRPr sz="8000" i="0" kern="1200" spc="-50" baseline="0">
                <a:solidFill>
                  <a:schemeClr val="tx1">
                    <a:lumMod val="85000"/>
                    <a:lumOff val="15000"/>
                  </a:schemeClr>
                </a:solidFill>
                <a:latin typeface="+mj-lt"/>
                <a:ea typeface="+mj-ea"/>
                <a:cs typeface="+mj-cs"/>
              </a:defRPr>
            </a:lvl1pPr>
          </a:lstStyle>
          <a:p>
            <a:pPr marL="0" marR="0" lvl="0" indent="0" algn="ctr" defTabSz="685800" rtl="0" eaLnBrk="1" fontAlgn="auto" latinLnBrk="0" hangingPunct="1">
              <a:lnSpc>
                <a:spcPct val="170000"/>
              </a:lnSpc>
              <a:spcBef>
                <a:spcPct val="0"/>
              </a:spcBef>
              <a:spcAft>
                <a:spcPts val="0"/>
              </a:spcAft>
              <a:buClrTx/>
              <a:buSzTx/>
              <a:buFontTx/>
              <a:buNone/>
              <a:tabLst/>
              <a:defRPr/>
            </a:pPr>
            <a:r>
              <a:rPr kumimoji="0" lang="en-US" sz="4800" b="1" i="0" u="none" strike="noStrike" kern="1200" cap="none" spc="-38" normalizeH="0" baseline="0" noProof="0" dirty="0">
                <a:ln>
                  <a:noFill/>
                </a:ln>
                <a:solidFill>
                  <a:srgbClr val="002060"/>
                </a:solidFill>
                <a:effectLst/>
                <a:uLnTx/>
                <a:uFillTx/>
                <a:latin typeface="Bookman Old Style" panose="020F0302020204030204"/>
                <a:ea typeface="+mj-ea"/>
                <a:cs typeface="+mj-cs"/>
              </a:rPr>
              <a:t>Sreenivasa Institute of Technology and Management Studies</a:t>
            </a:r>
          </a:p>
          <a:p>
            <a:pPr marL="0" marR="0" lvl="0" indent="0" algn="ctr" defTabSz="685800" rtl="0" eaLnBrk="1" fontAlgn="auto" latinLnBrk="0" hangingPunct="1">
              <a:lnSpc>
                <a:spcPct val="170000"/>
              </a:lnSpc>
              <a:spcBef>
                <a:spcPct val="0"/>
              </a:spcBef>
              <a:spcAft>
                <a:spcPts val="0"/>
              </a:spcAft>
              <a:buClrTx/>
              <a:buSzTx/>
              <a:buFontTx/>
              <a:buNone/>
              <a:tabLst/>
              <a:defRPr/>
            </a:pPr>
            <a:r>
              <a:rPr kumimoji="0" lang="en-US" sz="3600" b="1" i="0" u="none" strike="noStrike" kern="1200" cap="none" spc="-38" normalizeH="0" baseline="0" noProof="0" dirty="0">
                <a:ln>
                  <a:noFill/>
                </a:ln>
                <a:solidFill>
                  <a:srgbClr val="002060"/>
                </a:solidFill>
                <a:effectLst/>
                <a:uLnTx/>
                <a:uFillTx/>
                <a:latin typeface="Bookman Old Style" panose="020F0302020204030204"/>
                <a:ea typeface="+mj-ea"/>
                <a:cs typeface="+mj-cs"/>
              </a:rPr>
              <a:t>(Autonomous)</a:t>
            </a:r>
          </a:p>
          <a:p>
            <a:pPr marL="0" marR="0" lvl="0" indent="0" algn="ctr" defTabSz="685800" rtl="0" eaLnBrk="1" fontAlgn="auto" latinLnBrk="0" hangingPunct="1">
              <a:lnSpc>
                <a:spcPct val="170000"/>
              </a:lnSpc>
              <a:spcBef>
                <a:spcPct val="0"/>
              </a:spcBef>
              <a:spcAft>
                <a:spcPts val="0"/>
              </a:spcAft>
              <a:buClrTx/>
              <a:buSzTx/>
              <a:buFontTx/>
              <a:buNone/>
              <a:tabLst/>
              <a:defRPr/>
            </a:pPr>
            <a:r>
              <a:rPr kumimoji="0" lang="en-US" sz="4200" b="1" i="0" u="none" strike="noStrike" kern="1200" cap="none" spc="-38" normalizeH="0" baseline="0" noProof="0" dirty="0" err="1">
                <a:ln>
                  <a:noFill/>
                </a:ln>
                <a:solidFill>
                  <a:srgbClr val="002060"/>
                </a:solidFill>
                <a:effectLst/>
                <a:uLnTx/>
                <a:uFillTx/>
                <a:latin typeface="Bookman Old Style" panose="020F0302020204030204"/>
                <a:ea typeface="+mj-ea"/>
                <a:cs typeface="+mj-cs"/>
              </a:rPr>
              <a:t>Murukambattu</a:t>
            </a:r>
            <a:r>
              <a:rPr kumimoji="0" lang="en-US" sz="4200" b="1" i="0" u="none" strike="noStrike" kern="1200" cap="none" spc="-38" normalizeH="0" baseline="0" noProof="0" dirty="0">
                <a:ln>
                  <a:noFill/>
                </a:ln>
                <a:solidFill>
                  <a:srgbClr val="002060"/>
                </a:solidFill>
                <a:effectLst/>
                <a:uLnTx/>
                <a:uFillTx/>
                <a:latin typeface="Bookman Old Style" panose="020F0302020204030204"/>
                <a:ea typeface="+mj-ea"/>
                <a:cs typeface="+mj-cs"/>
              </a:rPr>
              <a:t>, Chittoor</a:t>
            </a:r>
          </a:p>
        </p:txBody>
      </p:sp>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093976"/>
          </a:xfrm>
          <a:prstGeom prst="rect">
            <a:avLst/>
          </a:prstGeom>
          <a:noFill/>
        </p:spPr>
        <p:txBody>
          <a:bodyPr wrap="square" rtlCol="0">
            <a:spAutoFit/>
          </a:bodyPr>
          <a:lstStyle/>
          <a:p>
            <a:pPr marL="463550" indent="-463550" algn="just">
              <a:lnSpc>
                <a:spcPct val="150000"/>
              </a:lnSpc>
            </a:pPr>
            <a:r>
              <a:rPr lang="en-US" sz="2000" dirty="0">
                <a:latin typeface="Cambria" pitchFamily="18" charset="0"/>
              </a:rPr>
              <a:t>Sqoop</a:t>
            </a:r>
          </a:p>
          <a:p>
            <a:pPr marL="857250" indent="-393700" algn="just">
              <a:lnSpc>
                <a:spcPct val="150000"/>
              </a:lnSpc>
              <a:buFont typeface="Wingdings" pitchFamily="2" charset="2"/>
              <a:buChar char="q"/>
            </a:pPr>
            <a:r>
              <a:rPr lang="en-US" sz="2000" dirty="0">
                <a:latin typeface="Cambria" pitchFamily="18" charset="0"/>
              </a:rPr>
              <a:t>This is an open source tool designed for efficiently transferring bulk data between Apache Hadoop and structured, relational databases. </a:t>
            </a:r>
          </a:p>
          <a:p>
            <a:pPr marL="857250" indent="-393700" algn="just">
              <a:lnSpc>
                <a:spcPct val="150000"/>
              </a:lnSpc>
              <a:buFont typeface="Wingdings" pitchFamily="2" charset="2"/>
              <a:buChar char="q"/>
            </a:pPr>
            <a:r>
              <a:rPr lang="en-US" sz="2000" dirty="0">
                <a:latin typeface="Cambria" pitchFamily="18" charset="0"/>
              </a:rPr>
              <a:t>Suppose your application has already been configured with the MySQL database and you want to use the same data for performing data analytics, Sqoop is recommended for importing datasets to HDFS. </a:t>
            </a:r>
          </a:p>
          <a:p>
            <a:pPr marL="857250" indent="-393700" algn="just">
              <a:lnSpc>
                <a:spcPct val="150000"/>
              </a:lnSpc>
              <a:buFont typeface="Wingdings" pitchFamily="2" charset="2"/>
              <a:buChar char="q"/>
            </a:pPr>
            <a:r>
              <a:rPr lang="en-US" sz="2000" dirty="0">
                <a:latin typeface="Cambria" pitchFamily="18" charset="0"/>
              </a:rPr>
              <a:t>Also, after the completion of the data analytics process, the output can be exported to the MySQL database.</a:t>
            </a:r>
          </a:p>
          <a:p>
            <a:pPr marL="857250" indent="-857250" algn="just">
              <a:lnSpc>
                <a:spcPct val="150000"/>
              </a:lnSpc>
            </a:pPr>
            <a:r>
              <a:rPr lang="en-US" sz="2000" dirty="0">
                <a:latin typeface="Cambria" pitchFamily="18" charset="0"/>
              </a:rPr>
              <a:t>Flume</a:t>
            </a:r>
          </a:p>
          <a:p>
            <a:pPr marL="857250" indent="-347663" algn="just">
              <a:lnSpc>
                <a:spcPct val="150000"/>
              </a:lnSpc>
              <a:buFont typeface="Wingdings" pitchFamily="2" charset="2"/>
              <a:buChar char="q"/>
            </a:pPr>
            <a:r>
              <a:rPr lang="en-US" sz="2000" dirty="0">
                <a:latin typeface="Cambria" pitchFamily="18" charset="0"/>
              </a:rPr>
              <a:t>This is a distributed, reliable, and available service for efficiently collecting, aggregating, and moving large amounts of log data to HDFS.</a:t>
            </a:r>
          </a:p>
          <a:p>
            <a:pPr marL="857250" indent="-347663" algn="just">
              <a:lnSpc>
                <a:spcPct val="150000"/>
              </a:lnSpc>
              <a:buFont typeface="Wingdings" pitchFamily="2" charset="2"/>
              <a:buChar char="q"/>
            </a:pPr>
            <a:r>
              <a:rPr lang="en-US" sz="2000" dirty="0">
                <a:latin typeface="Cambria" pitchFamily="18" charset="0"/>
              </a:rPr>
              <a:t>Flume is able to read data from most sources, such as log files, sys logs, and the standard output of the Unix process.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555641"/>
          </a:xfrm>
          <a:prstGeom prst="rect">
            <a:avLst/>
          </a:prstGeom>
          <a:noFill/>
        </p:spPr>
        <p:txBody>
          <a:bodyPr wrap="square" rtlCol="0">
            <a:spAutoFit/>
          </a:bodyPr>
          <a:lstStyle/>
          <a:p>
            <a:pPr marL="463550" indent="-463550" algn="just">
              <a:lnSpc>
                <a:spcPct val="150000"/>
              </a:lnSpc>
              <a:buAutoNum type="arabicParenR" startAt="2"/>
            </a:pPr>
            <a:r>
              <a:rPr lang="en-US" sz="2000" dirty="0">
                <a:latin typeface="Cambria" pitchFamily="18" charset="0"/>
              </a:rPr>
              <a:t>Executing the Map phase </a:t>
            </a:r>
          </a:p>
          <a:p>
            <a:pPr marL="914400" indent="-450850" algn="just">
              <a:lnSpc>
                <a:spcPct val="150000"/>
              </a:lnSpc>
              <a:buFont typeface="Wingdings" pitchFamily="2" charset="2"/>
              <a:buChar char="q"/>
            </a:pPr>
            <a:r>
              <a:rPr lang="en-US" sz="2000" dirty="0">
                <a:latin typeface="Cambria" pitchFamily="18" charset="0"/>
              </a:rPr>
              <a:t>Executing the client application starts the Hadoop </a:t>
            </a:r>
            <a:r>
              <a:rPr lang="en-US" sz="2000" dirty="0" err="1">
                <a:latin typeface="Cambria" pitchFamily="18" charset="0"/>
              </a:rPr>
              <a:t>MapReduce</a:t>
            </a:r>
            <a:r>
              <a:rPr lang="en-US" sz="2000" dirty="0">
                <a:latin typeface="Cambria" pitchFamily="18" charset="0"/>
              </a:rPr>
              <a:t>  processes. </a:t>
            </a:r>
          </a:p>
          <a:p>
            <a:pPr marL="914400" indent="-450850" algn="just">
              <a:lnSpc>
                <a:spcPct val="150000"/>
              </a:lnSpc>
              <a:buFont typeface="Wingdings" pitchFamily="2" charset="2"/>
              <a:buChar char="q"/>
            </a:pPr>
            <a:r>
              <a:rPr lang="en-US" sz="2000" dirty="0">
                <a:latin typeface="Cambria" pitchFamily="18" charset="0"/>
              </a:rPr>
              <a:t>The Map phase then copies the job resources (</a:t>
            </a:r>
            <a:r>
              <a:rPr lang="en-US" sz="2000" dirty="0" err="1">
                <a:latin typeface="Cambria" pitchFamily="18" charset="0"/>
              </a:rPr>
              <a:t>unjarred</a:t>
            </a:r>
            <a:r>
              <a:rPr lang="en-US" sz="2000" dirty="0">
                <a:latin typeface="Cambria" pitchFamily="18" charset="0"/>
              </a:rPr>
              <a:t> class files) and stores it to HDFS, and requests </a:t>
            </a:r>
            <a:r>
              <a:rPr lang="en-US" sz="2000" dirty="0" err="1">
                <a:latin typeface="Cambria" pitchFamily="18" charset="0"/>
              </a:rPr>
              <a:t>JobTracker</a:t>
            </a:r>
            <a:r>
              <a:rPr lang="en-US" sz="2000" dirty="0">
                <a:latin typeface="Cambria" pitchFamily="18" charset="0"/>
              </a:rPr>
              <a:t> to execute the job. </a:t>
            </a:r>
          </a:p>
          <a:p>
            <a:pPr marL="914400" indent="-450850" algn="just">
              <a:lnSpc>
                <a:spcPct val="150000"/>
              </a:lnSpc>
              <a:buFont typeface="Wingdings" pitchFamily="2" charset="2"/>
              <a:buChar char="q"/>
            </a:pPr>
            <a:r>
              <a:rPr lang="en-US" sz="2000" dirty="0">
                <a:latin typeface="Cambria" pitchFamily="18" charset="0"/>
              </a:rPr>
              <a:t>The </a:t>
            </a:r>
            <a:r>
              <a:rPr lang="en-US" sz="2000" dirty="0" err="1">
                <a:latin typeface="Cambria" pitchFamily="18" charset="0"/>
              </a:rPr>
              <a:t>JobTracker</a:t>
            </a:r>
            <a:r>
              <a:rPr lang="en-US" sz="2000" dirty="0">
                <a:latin typeface="Cambria" pitchFamily="18" charset="0"/>
              </a:rPr>
              <a:t> initializes the job, retrieves the input, splits the information, and creates a Map task for each job.</a:t>
            </a:r>
          </a:p>
          <a:p>
            <a:pPr marL="914400" indent="-450850" algn="just">
              <a:lnSpc>
                <a:spcPct val="150000"/>
              </a:lnSpc>
              <a:buFont typeface="Wingdings" pitchFamily="2" charset="2"/>
              <a:buChar char="q"/>
            </a:pPr>
            <a:r>
              <a:rPr lang="en-US" sz="2000" dirty="0">
                <a:latin typeface="Cambria" pitchFamily="18" charset="0"/>
              </a:rPr>
              <a:t>The </a:t>
            </a:r>
            <a:r>
              <a:rPr lang="en-US" sz="2000" dirty="0" err="1">
                <a:latin typeface="Cambria" pitchFamily="18" charset="0"/>
              </a:rPr>
              <a:t>JobTracker</a:t>
            </a:r>
            <a:r>
              <a:rPr lang="en-US" sz="2000" dirty="0">
                <a:latin typeface="Cambria" pitchFamily="18" charset="0"/>
              </a:rPr>
              <a:t> will call </a:t>
            </a:r>
            <a:r>
              <a:rPr lang="en-US" sz="2000" dirty="0" err="1">
                <a:latin typeface="Cambria" pitchFamily="18" charset="0"/>
              </a:rPr>
              <a:t>TaskTracker</a:t>
            </a:r>
            <a:r>
              <a:rPr lang="en-US" sz="2000" dirty="0">
                <a:latin typeface="Cambria" pitchFamily="18" charset="0"/>
              </a:rPr>
              <a:t> to run the Map task over the assigned input data subset. </a:t>
            </a:r>
          </a:p>
          <a:p>
            <a:pPr marL="914400" indent="-450850" algn="just">
              <a:lnSpc>
                <a:spcPct val="150000"/>
              </a:lnSpc>
              <a:buFont typeface="Wingdings" pitchFamily="2" charset="2"/>
              <a:buChar char="q"/>
            </a:pPr>
            <a:r>
              <a:rPr lang="en-US" sz="2000" dirty="0">
                <a:latin typeface="Cambria" pitchFamily="18" charset="0"/>
              </a:rPr>
              <a:t>The Map task reads this input split data as input (key, value) pairs provided to the </a:t>
            </a:r>
            <a:r>
              <a:rPr lang="en-US" sz="2000" dirty="0" err="1">
                <a:latin typeface="Cambria" pitchFamily="18" charset="0"/>
              </a:rPr>
              <a:t>Mapper</a:t>
            </a:r>
            <a:r>
              <a:rPr lang="en-US" sz="2000" dirty="0">
                <a:latin typeface="Cambria" pitchFamily="18" charset="0"/>
              </a:rPr>
              <a:t> method, which then produces intermediate (key, value) pairs. There will be at least one output for each input (key, value) pair.</a:t>
            </a:r>
          </a:p>
          <a:p>
            <a:pPr marL="914400" indent="-450850" algn="just">
              <a:lnSpc>
                <a:spcPct val="150000"/>
              </a:lnSpc>
              <a:buFont typeface="Wingdings" pitchFamily="2" charset="2"/>
              <a:buChar char="q"/>
            </a:pPr>
            <a:endParaRPr lang="en-US" sz="2000"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371600" y="304800"/>
            <a:ext cx="6400800" cy="3143250"/>
          </a:xfrm>
          <a:prstGeom prst="rect">
            <a:avLst/>
          </a:prstGeom>
          <a:noFill/>
          <a:ln w="9525">
            <a:noFill/>
            <a:miter lim="800000"/>
            <a:headEnd/>
            <a:tailEnd/>
          </a:ln>
          <a:effectLst/>
        </p:spPr>
      </p:pic>
      <p:sp>
        <p:nvSpPr>
          <p:cNvPr id="3" name="Rectangle 2"/>
          <p:cNvSpPr/>
          <p:nvPr/>
        </p:nvSpPr>
        <p:spPr>
          <a:xfrm>
            <a:off x="228600" y="3276600"/>
            <a:ext cx="8686800" cy="3364960"/>
          </a:xfrm>
          <a:prstGeom prst="rect">
            <a:avLst/>
          </a:prstGeom>
        </p:spPr>
        <p:txBody>
          <a:bodyPr wrap="square">
            <a:spAutoFit/>
          </a:bodyPr>
          <a:lstStyle/>
          <a:p>
            <a:pPr marL="463550" indent="-463550" algn="just">
              <a:lnSpc>
                <a:spcPct val="150000"/>
              </a:lnSpc>
              <a:buFont typeface="Wingdings" pitchFamily="2" charset="2"/>
              <a:buChar char="q"/>
            </a:pPr>
            <a:r>
              <a:rPr lang="en-US" dirty="0">
                <a:latin typeface="Cambria" pitchFamily="18" charset="0"/>
              </a:rPr>
              <a:t>The list of (key, value) pairs is generated such that the key attribute will be repeated many times. </a:t>
            </a:r>
          </a:p>
          <a:p>
            <a:pPr marL="463550" indent="-463550" algn="just">
              <a:lnSpc>
                <a:spcPct val="150000"/>
              </a:lnSpc>
              <a:buFont typeface="Wingdings" pitchFamily="2" charset="2"/>
              <a:buChar char="q"/>
            </a:pPr>
            <a:r>
              <a:rPr lang="en-US" dirty="0">
                <a:latin typeface="Cambria" pitchFamily="18" charset="0"/>
              </a:rPr>
              <a:t>So, its key attribute will be re-used in the Reducer for aggregating values in </a:t>
            </a:r>
            <a:r>
              <a:rPr lang="en-US" dirty="0" err="1">
                <a:latin typeface="Cambria" pitchFamily="18" charset="0"/>
              </a:rPr>
              <a:t>MapReduce</a:t>
            </a:r>
            <a:r>
              <a:rPr lang="en-US" dirty="0">
                <a:latin typeface="Cambria" pitchFamily="18" charset="0"/>
              </a:rPr>
              <a:t>. As far as format is concerned, </a:t>
            </a:r>
            <a:r>
              <a:rPr lang="en-US" dirty="0" err="1">
                <a:latin typeface="Cambria" pitchFamily="18" charset="0"/>
              </a:rPr>
              <a:t>Mapper</a:t>
            </a:r>
            <a:r>
              <a:rPr lang="en-US" dirty="0">
                <a:latin typeface="Cambria" pitchFamily="18" charset="0"/>
              </a:rPr>
              <a:t> output format values and Reducer input values must be the same.</a:t>
            </a:r>
          </a:p>
          <a:p>
            <a:pPr marL="463550" indent="-463550" algn="just">
              <a:lnSpc>
                <a:spcPct val="150000"/>
              </a:lnSpc>
              <a:buFont typeface="Wingdings" pitchFamily="2" charset="2"/>
              <a:buChar char="q"/>
            </a:pPr>
            <a:r>
              <a:rPr lang="en-US" dirty="0">
                <a:latin typeface="Cambria" pitchFamily="18" charset="0"/>
              </a:rPr>
              <a:t>After the completion of this Map operation, the </a:t>
            </a:r>
            <a:r>
              <a:rPr lang="en-US" dirty="0" err="1">
                <a:latin typeface="Cambria" pitchFamily="18" charset="0"/>
              </a:rPr>
              <a:t>TaskTracker</a:t>
            </a:r>
            <a:r>
              <a:rPr lang="en-US" dirty="0">
                <a:latin typeface="Cambria" pitchFamily="18" charset="0"/>
              </a:rPr>
              <a:t> will keep the result in its buffer storage and local disk space (if the output data size is more than the threshold).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81000"/>
            <a:ext cx="8686800" cy="6740307"/>
          </a:xfrm>
          <a:prstGeom prst="rect">
            <a:avLst/>
          </a:prstGeom>
        </p:spPr>
        <p:txBody>
          <a:bodyPr wrap="square">
            <a:spAutoFit/>
          </a:bodyPr>
          <a:lstStyle/>
          <a:p>
            <a:pPr marL="463550" indent="-463550" algn="just">
              <a:lnSpc>
                <a:spcPct val="150000"/>
              </a:lnSpc>
            </a:pPr>
            <a:r>
              <a:rPr lang="en-US" b="1" dirty="0">
                <a:latin typeface="Cambria" pitchFamily="18" charset="0"/>
              </a:rPr>
              <a:t>3)	Shuffling and sorting</a:t>
            </a:r>
            <a:endParaRPr lang="en-US" dirty="0">
              <a:latin typeface="Cambria" pitchFamily="18" charset="0"/>
            </a:endParaRPr>
          </a:p>
          <a:p>
            <a:pPr marL="914400" indent="-450850" algn="just">
              <a:lnSpc>
                <a:spcPct val="150000"/>
              </a:lnSpc>
              <a:buFont typeface="Wingdings" pitchFamily="2" charset="2"/>
              <a:buChar char="q"/>
            </a:pPr>
            <a:r>
              <a:rPr lang="en-US" dirty="0">
                <a:latin typeface="Cambria" pitchFamily="18" charset="0"/>
              </a:rPr>
              <a:t>To optimize the </a:t>
            </a:r>
            <a:r>
              <a:rPr lang="en-US" dirty="0" err="1">
                <a:latin typeface="Cambria" pitchFamily="18" charset="0"/>
              </a:rPr>
              <a:t>MapReduce</a:t>
            </a:r>
            <a:r>
              <a:rPr lang="en-US" dirty="0">
                <a:latin typeface="Cambria" pitchFamily="18" charset="0"/>
              </a:rPr>
              <a:t> program, this intermediate phase is very important. As soon as the </a:t>
            </a:r>
            <a:r>
              <a:rPr lang="en-US" dirty="0" err="1">
                <a:latin typeface="Cambria" pitchFamily="18" charset="0"/>
              </a:rPr>
              <a:t>Mapper</a:t>
            </a:r>
            <a:r>
              <a:rPr lang="en-US" dirty="0">
                <a:latin typeface="Cambria" pitchFamily="18" charset="0"/>
              </a:rPr>
              <a:t> output from the Map phase is available, this intermediate phase will be called automatically. </a:t>
            </a:r>
          </a:p>
          <a:p>
            <a:pPr marL="914400" indent="-450850" algn="just">
              <a:lnSpc>
                <a:spcPct val="150000"/>
              </a:lnSpc>
              <a:buFont typeface="Wingdings" pitchFamily="2" charset="2"/>
              <a:buChar char="q"/>
            </a:pPr>
            <a:r>
              <a:rPr lang="en-US" dirty="0">
                <a:latin typeface="Cambria" pitchFamily="18" charset="0"/>
              </a:rPr>
              <a:t>After the completion of the Map phase, all the emitted intermediate (key, value) pairs will be partitioned by a </a:t>
            </a:r>
            <a:r>
              <a:rPr lang="en-US" dirty="0" err="1">
                <a:latin typeface="Cambria" pitchFamily="18" charset="0"/>
              </a:rPr>
              <a:t>Partitioner</a:t>
            </a:r>
            <a:r>
              <a:rPr lang="en-US" dirty="0">
                <a:latin typeface="Cambria" pitchFamily="18" charset="0"/>
              </a:rPr>
              <a:t> at the </a:t>
            </a:r>
            <a:r>
              <a:rPr lang="en-US" dirty="0" err="1">
                <a:latin typeface="Cambria" pitchFamily="18" charset="0"/>
              </a:rPr>
              <a:t>Mapper</a:t>
            </a:r>
            <a:r>
              <a:rPr lang="en-US" dirty="0">
                <a:latin typeface="Cambria" pitchFamily="18" charset="0"/>
              </a:rPr>
              <a:t> side, only if the </a:t>
            </a:r>
            <a:r>
              <a:rPr lang="en-US" dirty="0" err="1">
                <a:latin typeface="Cambria" pitchFamily="18" charset="0"/>
              </a:rPr>
              <a:t>Partitioner</a:t>
            </a:r>
            <a:r>
              <a:rPr lang="en-US" dirty="0">
                <a:latin typeface="Cambria" pitchFamily="18" charset="0"/>
              </a:rPr>
              <a:t> is present.</a:t>
            </a:r>
          </a:p>
          <a:p>
            <a:pPr marL="914400" indent="-450850" algn="just">
              <a:lnSpc>
                <a:spcPct val="150000"/>
              </a:lnSpc>
              <a:buFont typeface="Wingdings" pitchFamily="2" charset="2"/>
              <a:buChar char="q"/>
            </a:pPr>
            <a:r>
              <a:rPr lang="en-US" dirty="0">
                <a:latin typeface="Cambria" pitchFamily="18" charset="0"/>
              </a:rPr>
              <a:t> The output of the </a:t>
            </a:r>
            <a:r>
              <a:rPr lang="en-US" dirty="0" err="1">
                <a:latin typeface="Cambria" pitchFamily="18" charset="0"/>
              </a:rPr>
              <a:t>Partitioner</a:t>
            </a:r>
            <a:r>
              <a:rPr lang="en-US" dirty="0">
                <a:latin typeface="Cambria" pitchFamily="18" charset="0"/>
              </a:rPr>
              <a:t> will be sorted out based on the key attribute at the </a:t>
            </a:r>
            <a:r>
              <a:rPr lang="en-US" dirty="0" err="1">
                <a:latin typeface="Cambria" pitchFamily="18" charset="0"/>
              </a:rPr>
              <a:t>Mapper</a:t>
            </a:r>
            <a:r>
              <a:rPr lang="en-US" dirty="0">
                <a:latin typeface="Cambria" pitchFamily="18" charset="0"/>
              </a:rPr>
              <a:t> side. Output from sorting the operation is stored on buffer memory available at the </a:t>
            </a:r>
            <a:r>
              <a:rPr lang="en-US" dirty="0" err="1">
                <a:latin typeface="Cambria" pitchFamily="18" charset="0"/>
              </a:rPr>
              <a:t>Mapper</a:t>
            </a:r>
            <a:r>
              <a:rPr lang="en-US" dirty="0">
                <a:latin typeface="Cambria" pitchFamily="18" charset="0"/>
              </a:rPr>
              <a:t> node, </a:t>
            </a:r>
            <a:r>
              <a:rPr lang="en-US" dirty="0" err="1">
                <a:latin typeface="Cambria" pitchFamily="18" charset="0"/>
              </a:rPr>
              <a:t>TaskTracker</a:t>
            </a:r>
            <a:r>
              <a:rPr lang="en-US" dirty="0">
                <a:latin typeface="Cambria" pitchFamily="18" charset="0"/>
              </a:rPr>
              <a:t>.</a:t>
            </a:r>
          </a:p>
          <a:p>
            <a:pPr marL="914400" indent="-450850" algn="just">
              <a:lnSpc>
                <a:spcPct val="150000"/>
              </a:lnSpc>
              <a:buFont typeface="Wingdings" pitchFamily="2" charset="2"/>
              <a:buChar char="q"/>
            </a:pPr>
            <a:r>
              <a:rPr lang="en-US" dirty="0">
                <a:latin typeface="Cambria" pitchFamily="18" charset="0"/>
              </a:rPr>
              <a:t>The data returned by the Combiner is then shuffled and sent to the reduced nodes. To speed up data transmission of the </a:t>
            </a:r>
            <a:r>
              <a:rPr lang="en-US" dirty="0" err="1">
                <a:latin typeface="Cambria" pitchFamily="18" charset="0"/>
              </a:rPr>
              <a:t>Mapper</a:t>
            </a:r>
            <a:r>
              <a:rPr lang="en-US" dirty="0">
                <a:latin typeface="Cambria" pitchFamily="18" charset="0"/>
              </a:rPr>
              <a:t> output to the Reducer slot at </a:t>
            </a:r>
            <a:r>
              <a:rPr lang="en-US" dirty="0" err="1">
                <a:latin typeface="Cambria" pitchFamily="18" charset="0"/>
              </a:rPr>
              <a:t>TaskTracker</a:t>
            </a:r>
            <a:r>
              <a:rPr lang="en-US" dirty="0">
                <a:latin typeface="Cambria" pitchFamily="18" charset="0"/>
              </a:rPr>
              <a:t>, you need to compress that output with the Combiner function. </a:t>
            </a:r>
          </a:p>
          <a:p>
            <a:pPr marL="914400" indent="-450850" algn="just">
              <a:lnSpc>
                <a:spcPct val="150000"/>
              </a:lnSpc>
              <a:buFont typeface="Wingdings" pitchFamily="2" charset="2"/>
              <a:buChar char="q"/>
            </a:pPr>
            <a:r>
              <a:rPr lang="en-US" dirty="0" err="1">
                <a:latin typeface="Cambria" pitchFamily="18" charset="0"/>
              </a:rPr>
              <a:t>Bydefault</a:t>
            </a:r>
            <a:r>
              <a:rPr lang="en-US" dirty="0">
                <a:latin typeface="Cambria" pitchFamily="18" charset="0"/>
              </a:rPr>
              <a:t>, the </a:t>
            </a:r>
            <a:r>
              <a:rPr lang="en-US" dirty="0" err="1">
                <a:latin typeface="Cambria" pitchFamily="18" charset="0"/>
              </a:rPr>
              <a:t>Mapper</a:t>
            </a:r>
            <a:r>
              <a:rPr lang="en-US" dirty="0">
                <a:latin typeface="Cambria" pitchFamily="18" charset="0"/>
              </a:rPr>
              <a:t> output will be stored to buffer memory, and if the output size is larger than threshold, it will be stored to a local disk.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6417141"/>
          </a:xfrm>
          <a:prstGeom prst="rect">
            <a:avLst/>
          </a:prstGeom>
        </p:spPr>
        <p:txBody>
          <a:bodyPr wrap="square">
            <a:spAutoFit/>
          </a:bodyPr>
          <a:lstStyle/>
          <a:p>
            <a:pPr algn="just">
              <a:lnSpc>
                <a:spcPct val="150000"/>
              </a:lnSpc>
              <a:tabLst>
                <a:tab pos="463550" algn="l"/>
              </a:tabLst>
            </a:pPr>
            <a:r>
              <a:rPr lang="en-US" b="1" dirty="0">
                <a:latin typeface="Cambria" pitchFamily="18" charset="0"/>
              </a:rPr>
              <a:t>4)	Reducing phase execution</a:t>
            </a:r>
          </a:p>
          <a:p>
            <a:pPr marL="914400" indent="-450850" algn="just">
              <a:lnSpc>
                <a:spcPct val="150000"/>
              </a:lnSpc>
              <a:buFont typeface="Wingdings" pitchFamily="2" charset="2"/>
              <a:buChar char="q"/>
            </a:pPr>
            <a:r>
              <a:rPr lang="en-US" sz="1600" dirty="0">
                <a:latin typeface="Cambria" pitchFamily="18" charset="0"/>
              </a:rPr>
              <a:t>As soon as the </a:t>
            </a:r>
            <a:r>
              <a:rPr lang="en-US" sz="1600" dirty="0" err="1">
                <a:latin typeface="Cambria" pitchFamily="18" charset="0"/>
              </a:rPr>
              <a:t>Mapper</a:t>
            </a:r>
            <a:r>
              <a:rPr lang="en-US" sz="1600" dirty="0">
                <a:latin typeface="Cambria" pitchFamily="18" charset="0"/>
              </a:rPr>
              <a:t> output is available, </a:t>
            </a:r>
            <a:r>
              <a:rPr lang="en-US" sz="1600" dirty="0" err="1">
                <a:latin typeface="Cambria" pitchFamily="18" charset="0"/>
              </a:rPr>
              <a:t>TaskTracker</a:t>
            </a:r>
            <a:r>
              <a:rPr lang="en-US" sz="1600" dirty="0">
                <a:latin typeface="Cambria" pitchFamily="18" charset="0"/>
              </a:rPr>
              <a:t> in the Reducer node will retrieve the available partitioned Map's output data, and they will be grouped together and merged into one large file, which will then be assigned to a process with a Reducer method. </a:t>
            </a:r>
          </a:p>
          <a:p>
            <a:pPr marL="914400" indent="-450850" algn="just">
              <a:lnSpc>
                <a:spcPct val="150000"/>
              </a:lnSpc>
              <a:buFont typeface="Wingdings" pitchFamily="2" charset="2"/>
              <a:buChar char="q"/>
            </a:pPr>
            <a:r>
              <a:rPr lang="en-US" sz="1600" dirty="0">
                <a:latin typeface="Cambria" pitchFamily="18" charset="0"/>
              </a:rPr>
              <a:t>Finally, this will be sorted out before data is provided to the Reducer method.</a:t>
            </a:r>
          </a:p>
          <a:p>
            <a:pPr marL="914400" indent="-450850" algn="just">
              <a:lnSpc>
                <a:spcPct val="150000"/>
              </a:lnSpc>
              <a:buFont typeface="Wingdings" pitchFamily="2" charset="2"/>
              <a:buChar char="q"/>
            </a:pPr>
            <a:r>
              <a:rPr lang="en-US" sz="1600" dirty="0">
                <a:latin typeface="Cambria" pitchFamily="18" charset="0"/>
              </a:rPr>
              <a:t>The Reducer method receives a list of input values from an input (key, list (value)) and aggregates them based on custom logic, and produces the output (key, value) pairs.</a:t>
            </a:r>
          </a:p>
          <a:p>
            <a:pPr marL="914400" indent="-450850" algn="just">
              <a:lnSpc>
                <a:spcPct val="150000"/>
              </a:lnSpc>
              <a:buFont typeface="Wingdings" pitchFamily="2" charset="2"/>
              <a:buChar char="q"/>
            </a:pPr>
            <a:endParaRPr lang="en-US" sz="1600" dirty="0">
              <a:latin typeface="Cambria" pitchFamily="18" charset="0"/>
            </a:endParaRPr>
          </a:p>
          <a:p>
            <a:pPr marL="914400" indent="-450850" algn="just">
              <a:lnSpc>
                <a:spcPct val="150000"/>
              </a:lnSpc>
            </a:pPr>
            <a:r>
              <a:rPr lang="en-US" sz="1600" dirty="0">
                <a:latin typeface="Cambria" pitchFamily="18" charset="0"/>
              </a:rPr>
              <a:t>			</a:t>
            </a:r>
          </a:p>
          <a:p>
            <a:pPr marL="914400" indent="-450850" algn="just">
              <a:lnSpc>
                <a:spcPct val="150000"/>
              </a:lnSpc>
            </a:pPr>
            <a:endParaRPr lang="en-US" sz="1600" dirty="0">
              <a:latin typeface="Cambria" pitchFamily="18" charset="0"/>
            </a:endParaRPr>
          </a:p>
          <a:p>
            <a:pPr marL="914400" indent="-450850" algn="just">
              <a:lnSpc>
                <a:spcPct val="150000"/>
              </a:lnSpc>
            </a:pPr>
            <a:r>
              <a:rPr lang="en-US" sz="1600" dirty="0">
                <a:latin typeface="Cambria" pitchFamily="18" charset="0"/>
              </a:rPr>
              <a:t>		</a:t>
            </a:r>
          </a:p>
          <a:p>
            <a:pPr marL="914400" indent="-450850" algn="just">
              <a:lnSpc>
                <a:spcPct val="150000"/>
              </a:lnSpc>
            </a:pPr>
            <a:endParaRPr lang="en-US" sz="1600" dirty="0">
              <a:latin typeface="Cambria" pitchFamily="18" charset="0"/>
            </a:endParaRPr>
          </a:p>
          <a:p>
            <a:pPr marL="914400" indent="-450850" algn="just">
              <a:lnSpc>
                <a:spcPct val="150000"/>
              </a:lnSpc>
            </a:pPr>
            <a:endParaRPr lang="en-US" sz="1600" dirty="0">
              <a:latin typeface="Cambria" pitchFamily="18" charset="0"/>
            </a:endParaRPr>
          </a:p>
          <a:p>
            <a:pPr marL="914400" indent="-450850" algn="just">
              <a:lnSpc>
                <a:spcPct val="150000"/>
              </a:lnSpc>
            </a:pPr>
            <a:r>
              <a:rPr lang="en-US" sz="1600" dirty="0">
                <a:latin typeface="Cambria" pitchFamily="18" charset="0"/>
              </a:rPr>
              <a:t>		Reducing input values to an aggregate value as output.</a:t>
            </a:r>
          </a:p>
          <a:p>
            <a:pPr marL="914400" indent="-450850" algn="just">
              <a:lnSpc>
                <a:spcPct val="150000"/>
              </a:lnSpc>
              <a:buFont typeface="Wingdings" pitchFamily="2" charset="2"/>
              <a:buChar char="q"/>
            </a:pPr>
            <a:r>
              <a:rPr lang="en-US" sz="1600" dirty="0">
                <a:latin typeface="Cambria" pitchFamily="18" charset="0"/>
              </a:rPr>
              <a:t>The output of the Reducer method of the Reduce phase will directly be written into HDFS as per the format specified by the </a:t>
            </a:r>
            <a:r>
              <a:rPr lang="en-US" sz="1600" dirty="0" err="1">
                <a:latin typeface="Cambria" pitchFamily="18" charset="0"/>
              </a:rPr>
              <a:t>MapReduce</a:t>
            </a:r>
            <a:r>
              <a:rPr lang="en-US" sz="1600" dirty="0">
                <a:latin typeface="Cambria" pitchFamily="18" charset="0"/>
              </a:rPr>
              <a:t> job configuration class.</a:t>
            </a:r>
          </a:p>
        </p:txBody>
      </p:sp>
      <p:pic>
        <p:nvPicPr>
          <p:cNvPr id="1026" name="Picture 2"/>
          <p:cNvPicPr>
            <a:picLocks noChangeAspect="1" noChangeArrowheads="1"/>
          </p:cNvPicPr>
          <p:nvPr/>
        </p:nvPicPr>
        <p:blipFill>
          <a:blip r:embed="rId2"/>
          <a:srcRect/>
          <a:stretch>
            <a:fillRect/>
          </a:stretch>
        </p:blipFill>
        <p:spPr bwMode="auto">
          <a:xfrm>
            <a:off x="2286000" y="3352800"/>
            <a:ext cx="4648201" cy="1828801"/>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5493812"/>
          </a:xfrm>
          <a:prstGeom prst="rect">
            <a:avLst/>
          </a:prstGeom>
        </p:spPr>
        <p:txBody>
          <a:bodyPr wrap="square">
            <a:spAutoFit/>
          </a:bodyPr>
          <a:lstStyle/>
          <a:p>
            <a:pPr marL="457200" indent="-457200" algn="just">
              <a:lnSpc>
                <a:spcPct val="150000"/>
              </a:lnSpc>
              <a:buAutoNum type="arabicParenR" startAt="3"/>
            </a:pPr>
            <a:r>
              <a:rPr lang="en-US" b="1" dirty="0">
                <a:latin typeface="Cambria" pitchFamily="18" charset="0"/>
              </a:rPr>
              <a:t>Understanding the limitations of </a:t>
            </a:r>
            <a:r>
              <a:rPr lang="en-US" b="1" dirty="0" err="1">
                <a:latin typeface="Cambria" pitchFamily="18" charset="0"/>
              </a:rPr>
              <a:t>MapReduce</a:t>
            </a:r>
            <a:endParaRPr lang="en-US" b="1" dirty="0">
              <a:latin typeface="Cambria" pitchFamily="18" charset="0"/>
            </a:endParaRPr>
          </a:p>
          <a:p>
            <a:pPr lvl="1" algn="just">
              <a:lnSpc>
                <a:spcPct val="150000"/>
              </a:lnSpc>
            </a:pPr>
            <a:r>
              <a:rPr lang="en-US" dirty="0">
                <a:latin typeface="Cambria" pitchFamily="18" charset="0"/>
              </a:rPr>
              <a:t>Let's see some of </a:t>
            </a:r>
            <a:r>
              <a:rPr lang="en-US" dirty="0" err="1">
                <a:latin typeface="Cambria" pitchFamily="18" charset="0"/>
              </a:rPr>
              <a:t>Hadoop</a:t>
            </a:r>
            <a:r>
              <a:rPr lang="en-US" dirty="0">
                <a:latin typeface="Cambria" pitchFamily="18" charset="0"/>
              </a:rPr>
              <a:t> </a:t>
            </a:r>
            <a:r>
              <a:rPr lang="en-US" dirty="0" err="1">
                <a:latin typeface="Cambria" pitchFamily="18" charset="0"/>
              </a:rPr>
              <a:t>MapReduce's</a:t>
            </a:r>
            <a:r>
              <a:rPr lang="en-US" dirty="0">
                <a:latin typeface="Cambria" pitchFamily="18" charset="0"/>
              </a:rPr>
              <a:t> limitations:</a:t>
            </a:r>
          </a:p>
          <a:p>
            <a:pPr marL="914400" lvl="1" indent="-457200" algn="just">
              <a:lnSpc>
                <a:spcPct val="150000"/>
              </a:lnSpc>
              <a:buFont typeface="Wingdings" pitchFamily="2" charset="2"/>
              <a:buChar char="q"/>
            </a:pPr>
            <a:r>
              <a:rPr lang="en-US" dirty="0">
                <a:latin typeface="Cambria" pitchFamily="18" charset="0"/>
              </a:rPr>
              <a:t>The </a:t>
            </a:r>
            <a:r>
              <a:rPr lang="en-US" dirty="0" err="1">
                <a:latin typeface="Cambria" pitchFamily="18" charset="0"/>
              </a:rPr>
              <a:t>MapReduce</a:t>
            </a:r>
            <a:r>
              <a:rPr lang="en-US" dirty="0">
                <a:latin typeface="Cambria" pitchFamily="18" charset="0"/>
              </a:rPr>
              <a:t> framework is notoriously difficult to leverage for transformational logic that is not as simple, for example, real-time streaming, graph processing, and message passing.</a:t>
            </a:r>
          </a:p>
          <a:p>
            <a:pPr marL="914400" lvl="1" indent="-457200" algn="just">
              <a:lnSpc>
                <a:spcPct val="150000"/>
              </a:lnSpc>
              <a:buFont typeface="Wingdings" pitchFamily="2" charset="2"/>
              <a:buChar char="q"/>
            </a:pPr>
            <a:r>
              <a:rPr lang="en-US" dirty="0">
                <a:latin typeface="Cambria" pitchFamily="18" charset="0"/>
              </a:rPr>
              <a:t>Data querying is inefficient over distributed, </a:t>
            </a:r>
            <a:r>
              <a:rPr lang="en-US" dirty="0" err="1">
                <a:latin typeface="Cambria" pitchFamily="18" charset="0"/>
              </a:rPr>
              <a:t>unindexed</a:t>
            </a:r>
            <a:r>
              <a:rPr lang="en-US" dirty="0">
                <a:latin typeface="Cambria" pitchFamily="18" charset="0"/>
              </a:rPr>
              <a:t> data than in a database created with indexed data. However, if the index over the data is generated, it needs to be maintained when the data is removed or added.</a:t>
            </a:r>
          </a:p>
          <a:p>
            <a:pPr marL="914400" lvl="1" indent="-457200" algn="just">
              <a:lnSpc>
                <a:spcPct val="150000"/>
              </a:lnSpc>
              <a:buFont typeface="Wingdings" pitchFamily="2" charset="2"/>
              <a:buChar char="q"/>
            </a:pPr>
            <a:r>
              <a:rPr lang="en-US" dirty="0">
                <a:latin typeface="Cambria" pitchFamily="18" charset="0"/>
              </a:rPr>
              <a:t>We can't parallelize the Reduce task to the Map task to reduce the overall processing time because Reduce tasks do not start until the output of the Map tasks is available to it. (The Reducer's input is fully dependent on the </a:t>
            </a:r>
            <a:r>
              <a:rPr lang="en-US" dirty="0" err="1">
                <a:latin typeface="Cambria" pitchFamily="18" charset="0"/>
              </a:rPr>
              <a:t>Mapper's</a:t>
            </a:r>
            <a:r>
              <a:rPr lang="en-US" dirty="0">
                <a:latin typeface="Cambria" pitchFamily="18" charset="0"/>
              </a:rPr>
              <a:t> output.) Also, we can't control the sequence of the execution of the Map and Reduce task.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6740307"/>
          </a:xfrm>
          <a:prstGeom prst="rect">
            <a:avLst/>
          </a:prstGeom>
        </p:spPr>
        <p:txBody>
          <a:bodyPr wrap="square">
            <a:spAutoFit/>
          </a:bodyPr>
          <a:lstStyle/>
          <a:p>
            <a:pPr marL="457200" indent="-457200">
              <a:lnSpc>
                <a:spcPct val="150000"/>
              </a:lnSpc>
              <a:buAutoNum type="arabicParenR" startAt="4"/>
            </a:pPr>
            <a:r>
              <a:rPr lang="en-US" dirty="0">
                <a:latin typeface="Cambria" pitchFamily="18" charset="0"/>
              </a:rPr>
              <a:t>Writing a </a:t>
            </a:r>
            <a:r>
              <a:rPr lang="en-US" dirty="0" err="1">
                <a:latin typeface="Cambria" pitchFamily="18" charset="0"/>
              </a:rPr>
              <a:t>Hadoop</a:t>
            </a:r>
            <a:r>
              <a:rPr lang="en-US" dirty="0">
                <a:latin typeface="Cambria" pitchFamily="18" charset="0"/>
              </a:rPr>
              <a:t> </a:t>
            </a:r>
            <a:r>
              <a:rPr lang="en-US" dirty="0" err="1">
                <a:latin typeface="Cambria" pitchFamily="18" charset="0"/>
              </a:rPr>
              <a:t>MapReduce</a:t>
            </a:r>
            <a:r>
              <a:rPr lang="en-US" dirty="0">
                <a:latin typeface="Cambria" pitchFamily="18" charset="0"/>
              </a:rPr>
              <a:t> example</a:t>
            </a:r>
          </a:p>
          <a:p>
            <a:pPr marL="914400" indent="-509588">
              <a:lnSpc>
                <a:spcPct val="150000"/>
              </a:lnSpc>
              <a:buFont typeface="Wingdings" pitchFamily="2" charset="2"/>
              <a:buChar char="q"/>
            </a:pPr>
            <a:r>
              <a:rPr lang="en-US" dirty="0" err="1">
                <a:latin typeface="Cambria" pitchFamily="18" charset="0"/>
              </a:rPr>
              <a:t>Hadoop</a:t>
            </a:r>
            <a:r>
              <a:rPr lang="en-US" dirty="0">
                <a:latin typeface="Cambria" pitchFamily="18" charset="0"/>
              </a:rPr>
              <a:t> </a:t>
            </a:r>
            <a:r>
              <a:rPr lang="en-US" dirty="0" err="1">
                <a:latin typeface="Cambria" pitchFamily="18" charset="0"/>
              </a:rPr>
              <a:t>MapReduce</a:t>
            </a:r>
            <a:r>
              <a:rPr lang="en-US" dirty="0">
                <a:latin typeface="Cambria" pitchFamily="18" charset="0"/>
              </a:rPr>
              <a:t> </a:t>
            </a:r>
            <a:r>
              <a:rPr lang="en-US" dirty="0" err="1">
                <a:latin typeface="Cambria" pitchFamily="18" charset="0"/>
              </a:rPr>
              <a:t>WordCount</a:t>
            </a:r>
            <a:r>
              <a:rPr lang="en-US" dirty="0">
                <a:latin typeface="Cambria" pitchFamily="18" charset="0"/>
              </a:rPr>
              <a:t> example is a standard example where </a:t>
            </a:r>
            <a:r>
              <a:rPr lang="en-US" dirty="0" err="1">
                <a:latin typeface="Cambria" pitchFamily="18" charset="0"/>
              </a:rPr>
              <a:t>hadoop</a:t>
            </a:r>
            <a:r>
              <a:rPr lang="en-US" dirty="0">
                <a:latin typeface="Cambria" pitchFamily="18" charset="0"/>
              </a:rPr>
              <a:t> developers begin their hands-on programming with.</a:t>
            </a:r>
          </a:p>
          <a:p>
            <a:pPr marL="914400" indent="-509588">
              <a:lnSpc>
                <a:spcPct val="150000"/>
              </a:lnSpc>
              <a:buFont typeface="Wingdings" pitchFamily="2" charset="2"/>
              <a:buChar char="q"/>
            </a:pPr>
            <a:r>
              <a:rPr lang="en-US" dirty="0" err="1">
                <a:latin typeface="Cambria" pitchFamily="18" charset="0"/>
              </a:rPr>
              <a:t>Hadoop</a:t>
            </a:r>
            <a:r>
              <a:rPr lang="en-US" dirty="0">
                <a:latin typeface="Cambria" pitchFamily="18" charset="0"/>
              </a:rPr>
              <a:t> </a:t>
            </a:r>
            <a:r>
              <a:rPr lang="en-US" dirty="0" err="1">
                <a:latin typeface="Cambria" pitchFamily="18" charset="0"/>
              </a:rPr>
              <a:t>WordCount</a:t>
            </a:r>
            <a:r>
              <a:rPr lang="en-US" dirty="0">
                <a:latin typeface="Cambria" pitchFamily="18" charset="0"/>
              </a:rPr>
              <a:t> operation occurs in 3 stages –</a:t>
            </a:r>
          </a:p>
          <a:p>
            <a:pPr marL="1257300" lvl="2" indent="-342900" fontAlgn="base">
              <a:lnSpc>
                <a:spcPct val="150000"/>
              </a:lnSpc>
              <a:buFont typeface="+mj-lt"/>
              <a:buAutoNum type="arabicParenR"/>
            </a:pPr>
            <a:r>
              <a:rPr lang="en-US" dirty="0" err="1">
                <a:latin typeface="Cambria" pitchFamily="18" charset="0"/>
              </a:rPr>
              <a:t>Mapper</a:t>
            </a:r>
            <a:r>
              <a:rPr lang="en-US" dirty="0">
                <a:latin typeface="Cambria" pitchFamily="18" charset="0"/>
              </a:rPr>
              <a:t> Phase</a:t>
            </a:r>
          </a:p>
          <a:p>
            <a:pPr marL="1257300" lvl="2" indent="-342900" fontAlgn="base">
              <a:lnSpc>
                <a:spcPct val="150000"/>
              </a:lnSpc>
              <a:buFont typeface="+mj-lt"/>
              <a:buAutoNum type="arabicParenR"/>
            </a:pPr>
            <a:r>
              <a:rPr lang="en-US" dirty="0">
                <a:latin typeface="Cambria" pitchFamily="18" charset="0"/>
              </a:rPr>
              <a:t>Shuffle Phase</a:t>
            </a:r>
          </a:p>
          <a:p>
            <a:pPr marL="1257300" lvl="2" indent="-342900">
              <a:lnSpc>
                <a:spcPct val="150000"/>
              </a:lnSpc>
              <a:buFont typeface="+mj-lt"/>
              <a:buAutoNum type="arabicParenR"/>
            </a:pPr>
            <a:r>
              <a:rPr lang="en-US" dirty="0">
                <a:latin typeface="Cambria" pitchFamily="18" charset="0"/>
              </a:rPr>
              <a:t>Reducer Phase</a:t>
            </a:r>
          </a:p>
          <a:p>
            <a:pPr marL="463550" lvl="0" indent="-463550" fontAlgn="base">
              <a:lnSpc>
                <a:spcPct val="150000"/>
              </a:lnSpc>
            </a:pPr>
            <a:r>
              <a:rPr lang="en-US" dirty="0">
                <a:latin typeface="Cambria" pitchFamily="18" charset="0"/>
              </a:rPr>
              <a:t>1)	</a:t>
            </a:r>
            <a:r>
              <a:rPr lang="en-US" dirty="0" err="1">
                <a:latin typeface="Cambria" pitchFamily="18" charset="0"/>
              </a:rPr>
              <a:t>Mapper</a:t>
            </a:r>
            <a:r>
              <a:rPr lang="en-US" dirty="0">
                <a:latin typeface="Cambria" pitchFamily="18" charset="0"/>
              </a:rPr>
              <a:t> Phase </a:t>
            </a:r>
          </a:p>
          <a:p>
            <a:pPr marL="1146175" indent="-636588" algn="just" fontAlgn="base">
              <a:lnSpc>
                <a:spcPct val="150000"/>
              </a:lnSpc>
              <a:buFont typeface="Wingdings" pitchFamily="2" charset="2"/>
              <a:buChar char="q"/>
            </a:pPr>
            <a:r>
              <a:rPr lang="en-US" dirty="0">
                <a:latin typeface="Cambria" pitchFamily="18" charset="0"/>
              </a:rPr>
              <a:t>The text from the input text file is tokenized into words to form a key value pair with all the words present in the input text file. </a:t>
            </a:r>
          </a:p>
          <a:p>
            <a:pPr marL="1146175" indent="-636588" algn="just" fontAlgn="base">
              <a:lnSpc>
                <a:spcPct val="150000"/>
              </a:lnSpc>
              <a:buFont typeface="Wingdings" pitchFamily="2" charset="2"/>
              <a:buChar char="q"/>
            </a:pPr>
            <a:r>
              <a:rPr lang="en-US" dirty="0">
                <a:latin typeface="Cambria" pitchFamily="18" charset="0"/>
              </a:rPr>
              <a:t>The key is the word from the input file and value is ‘1’.</a:t>
            </a:r>
          </a:p>
          <a:p>
            <a:pPr marL="1146175" indent="-636588" algn="just" fontAlgn="base">
              <a:lnSpc>
                <a:spcPct val="150000"/>
              </a:lnSpc>
              <a:buFont typeface="Wingdings" pitchFamily="2" charset="2"/>
              <a:buChar char="q"/>
            </a:pPr>
            <a:r>
              <a:rPr lang="en-US" dirty="0">
                <a:latin typeface="Cambria" pitchFamily="18" charset="0"/>
              </a:rPr>
              <a:t>For instance if you consider the sentence “An elephant is an animal”. </a:t>
            </a:r>
          </a:p>
          <a:p>
            <a:pPr marL="1146175" indent="-636588" algn="just" fontAlgn="base">
              <a:lnSpc>
                <a:spcPct val="150000"/>
              </a:lnSpc>
              <a:buFont typeface="Wingdings" pitchFamily="2" charset="2"/>
              <a:buChar char="q"/>
            </a:pPr>
            <a:r>
              <a:rPr lang="en-US" dirty="0">
                <a:latin typeface="Cambria" pitchFamily="18" charset="0"/>
              </a:rPr>
              <a:t>The </a:t>
            </a:r>
            <a:r>
              <a:rPr lang="en-US" dirty="0" err="1">
                <a:latin typeface="Cambria" pitchFamily="18" charset="0"/>
              </a:rPr>
              <a:t>mapper</a:t>
            </a:r>
            <a:r>
              <a:rPr lang="en-US" dirty="0">
                <a:latin typeface="Cambria" pitchFamily="18" charset="0"/>
              </a:rPr>
              <a:t> phase in the </a:t>
            </a:r>
            <a:r>
              <a:rPr lang="en-US" dirty="0" err="1">
                <a:latin typeface="Cambria" pitchFamily="18" charset="0"/>
              </a:rPr>
              <a:t>WordCount</a:t>
            </a:r>
            <a:r>
              <a:rPr lang="en-US" dirty="0">
                <a:latin typeface="Cambria" pitchFamily="18" charset="0"/>
              </a:rPr>
              <a:t> example will split the string into individual tokens i.e. words. </a:t>
            </a:r>
          </a:p>
          <a:p>
            <a:pPr marL="1146175" indent="-636588" algn="just" fontAlgn="base">
              <a:lnSpc>
                <a:spcPct val="150000"/>
              </a:lnSpc>
              <a:buFont typeface="Wingdings" pitchFamily="2" charset="2"/>
              <a:buChar char="q"/>
            </a:pPr>
            <a:r>
              <a:rPr lang="en-US" dirty="0">
                <a:latin typeface="Cambria" pitchFamily="18" charset="0"/>
              </a:rPr>
              <a:t>In this case, the entire sentence will be split into 5 tokens (one for each word) with a value 1 as shown below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6740307"/>
          </a:xfrm>
          <a:prstGeom prst="rect">
            <a:avLst/>
          </a:prstGeom>
        </p:spPr>
        <p:txBody>
          <a:bodyPr wrap="square">
            <a:spAutoFit/>
          </a:bodyPr>
          <a:lstStyle/>
          <a:p>
            <a:pPr fontAlgn="base">
              <a:lnSpc>
                <a:spcPct val="150000"/>
              </a:lnSpc>
            </a:pPr>
            <a:r>
              <a:rPr lang="en-US" dirty="0">
                <a:latin typeface="Cambria" pitchFamily="18" charset="0"/>
              </a:rPr>
              <a:t>Key-Value pairs from </a:t>
            </a:r>
            <a:r>
              <a:rPr lang="en-US" dirty="0" err="1">
                <a:latin typeface="Cambria" pitchFamily="18" charset="0"/>
              </a:rPr>
              <a:t>Hadoop</a:t>
            </a:r>
            <a:r>
              <a:rPr lang="en-US" dirty="0">
                <a:latin typeface="Cambria" pitchFamily="18" charset="0"/>
              </a:rPr>
              <a:t> Map Phase Execution-</a:t>
            </a:r>
          </a:p>
          <a:p>
            <a:pPr lvl="1">
              <a:lnSpc>
                <a:spcPct val="150000"/>
              </a:lnSpc>
            </a:pPr>
            <a:r>
              <a:rPr lang="en-US" dirty="0">
                <a:latin typeface="Cambria" pitchFamily="18" charset="0"/>
              </a:rPr>
              <a:t>(an,1)</a:t>
            </a:r>
          </a:p>
          <a:p>
            <a:pPr lvl="1">
              <a:lnSpc>
                <a:spcPct val="150000"/>
              </a:lnSpc>
            </a:pPr>
            <a:r>
              <a:rPr lang="en-US" dirty="0">
                <a:latin typeface="Cambria" pitchFamily="18" charset="0"/>
              </a:rPr>
              <a:t>(elephant,1)</a:t>
            </a:r>
          </a:p>
          <a:p>
            <a:pPr lvl="1">
              <a:lnSpc>
                <a:spcPct val="150000"/>
              </a:lnSpc>
            </a:pPr>
            <a:r>
              <a:rPr lang="en-US" dirty="0">
                <a:latin typeface="Cambria" pitchFamily="18" charset="0"/>
              </a:rPr>
              <a:t>(is,1)</a:t>
            </a:r>
          </a:p>
          <a:p>
            <a:pPr lvl="1">
              <a:lnSpc>
                <a:spcPct val="150000"/>
              </a:lnSpc>
            </a:pPr>
            <a:r>
              <a:rPr lang="en-US" dirty="0">
                <a:latin typeface="Cambria" pitchFamily="18" charset="0"/>
              </a:rPr>
              <a:t>(an,1)</a:t>
            </a:r>
          </a:p>
          <a:p>
            <a:pPr lvl="1">
              <a:lnSpc>
                <a:spcPct val="150000"/>
              </a:lnSpc>
            </a:pPr>
            <a:r>
              <a:rPr lang="en-US" dirty="0">
                <a:latin typeface="Cambria" pitchFamily="18" charset="0"/>
              </a:rPr>
              <a:t>(animal,1) </a:t>
            </a:r>
          </a:p>
          <a:p>
            <a:pPr marL="347663" indent="-347663" algn="just">
              <a:lnSpc>
                <a:spcPct val="150000"/>
              </a:lnSpc>
            </a:pPr>
            <a:r>
              <a:rPr lang="en-US" b="1" dirty="0">
                <a:latin typeface="Cambria" pitchFamily="18" charset="0"/>
              </a:rPr>
              <a:t>2)	Shuffle Phase Execution</a:t>
            </a:r>
            <a:endParaRPr lang="en-US" dirty="0">
              <a:latin typeface="Cambria" pitchFamily="18" charset="0"/>
            </a:endParaRPr>
          </a:p>
          <a:p>
            <a:pPr marL="798513" indent="-450850" algn="just">
              <a:lnSpc>
                <a:spcPct val="150000"/>
              </a:lnSpc>
              <a:buFont typeface="Wingdings" pitchFamily="2" charset="2"/>
              <a:buChar char="q"/>
            </a:pPr>
            <a:r>
              <a:rPr lang="en-US" dirty="0">
                <a:latin typeface="Cambria" pitchFamily="18" charset="0"/>
              </a:rPr>
              <a:t>After the map phase execution is completed successfully, shuffle phase is executed automatically wherein the key-value pairs generated in the map phase are taken as input and then sorted in alphabetical order. </a:t>
            </a:r>
          </a:p>
          <a:p>
            <a:pPr marL="798513" indent="-450850" algn="just">
              <a:lnSpc>
                <a:spcPct val="150000"/>
              </a:lnSpc>
              <a:buFont typeface="Wingdings" pitchFamily="2" charset="2"/>
              <a:buChar char="q"/>
            </a:pPr>
            <a:r>
              <a:rPr lang="en-US" dirty="0">
                <a:latin typeface="Cambria" pitchFamily="18" charset="0"/>
              </a:rPr>
              <a:t>After the shuffle phase is executed from the </a:t>
            </a:r>
            <a:r>
              <a:rPr lang="en-US" dirty="0" err="1">
                <a:latin typeface="Cambria" pitchFamily="18" charset="0"/>
              </a:rPr>
              <a:t>WordCount</a:t>
            </a:r>
            <a:r>
              <a:rPr lang="en-US" dirty="0">
                <a:latin typeface="Cambria" pitchFamily="18" charset="0"/>
              </a:rPr>
              <a:t> example code, the output will look like this </a:t>
            </a:r>
          </a:p>
          <a:p>
            <a:pPr marL="1255713" lvl="1" indent="-450850" algn="just">
              <a:lnSpc>
                <a:spcPct val="150000"/>
              </a:lnSpc>
            </a:pPr>
            <a:r>
              <a:rPr lang="en-US" dirty="0">
                <a:latin typeface="Cambria" pitchFamily="18" charset="0"/>
              </a:rPr>
              <a:t>	(an,(1,1))</a:t>
            </a:r>
          </a:p>
          <a:p>
            <a:pPr marL="1255713" lvl="1" indent="-450850" algn="just">
              <a:lnSpc>
                <a:spcPct val="150000"/>
              </a:lnSpc>
            </a:pPr>
            <a:r>
              <a:rPr lang="en-US" dirty="0">
                <a:latin typeface="Cambria" pitchFamily="18" charset="0"/>
              </a:rPr>
              <a:t>	(animal,1)</a:t>
            </a:r>
          </a:p>
          <a:p>
            <a:pPr marL="1255713" lvl="1" indent="-450850" algn="just">
              <a:lnSpc>
                <a:spcPct val="150000"/>
              </a:lnSpc>
            </a:pPr>
            <a:r>
              <a:rPr lang="en-US" dirty="0">
                <a:latin typeface="Cambria" pitchFamily="18" charset="0"/>
              </a:rPr>
              <a:t>	(elephant,1)  </a:t>
            </a:r>
          </a:p>
          <a:p>
            <a:pPr marL="1255713" lvl="1" indent="-450850" algn="just">
              <a:lnSpc>
                <a:spcPct val="150000"/>
              </a:lnSpc>
            </a:pPr>
            <a:r>
              <a:rPr lang="en-US" dirty="0">
                <a:latin typeface="Cambria" pitchFamily="18" charset="0"/>
              </a:rPr>
              <a:t>	(is,1)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6186309"/>
          </a:xfrm>
          <a:prstGeom prst="rect">
            <a:avLst/>
          </a:prstGeom>
        </p:spPr>
        <p:txBody>
          <a:bodyPr wrap="square">
            <a:spAutoFit/>
          </a:bodyPr>
          <a:lstStyle/>
          <a:p>
            <a:pPr algn="just">
              <a:tabLst>
                <a:tab pos="463550" algn="l"/>
              </a:tabLst>
            </a:pPr>
            <a:r>
              <a:rPr lang="en-US" b="1" dirty="0">
                <a:latin typeface="Cambria" pitchFamily="18" charset="0"/>
              </a:rPr>
              <a:t>3)	Reducer Phase Execution</a:t>
            </a:r>
            <a:endParaRPr lang="en-US" dirty="0">
              <a:latin typeface="Cambria" pitchFamily="18" charset="0"/>
            </a:endParaRPr>
          </a:p>
          <a:p>
            <a:pPr marL="914400" indent="-450850" algn="just" fontAlgn="base">
              <a:lnSpc>
                <a:spcPct val="150000"/>
              </a:lnSpc>
              <a:buFont typeface="Wingdings" pitchFamily="2" charset="2"/>
              <a:buChar char="q"/>
            </a:pPr>
            <a:r>
              <a:rPr lang="en-US" dirty="0">
                <a:latin typeface="Cambria" pitchFamily="18" charset="0"/>
              </a:rPr>
              <a:t>In the reduce phase, all the keys are grouped together and the values for similar keys are added up to find the occurrences for a particular word. </a:t>
            </a:r>
          </a:p>
          <a:p>
            <a:pPr marL="914400" indent="-450850" algn="just" fontAlgn="base">
              <a:lnSpc>
                <a:spcPct val="150000"/>
              </a:lnSpc>
              <a:buFont typeface="Wingdings" pitchFamily="2" charset="2"/>
              <a:buChar char="q"/>
            </a:pPr>
            <a:r>
              <a:rPr lang="en-US" dirty="0">
                <a:latin typeface="Cambria" pitchFamily="18" charset="0"/>
              </a:rPr>
              <a:t>It is like an aggregation phase for the keys generated by the map phase. </a:t>
            </a:r>
          </a:p>
          <a:p>
            <a:pPr marL="914400" indent="-450850" algn="just" fontAlgn="base">
              <a:lnSpc>
                <a:spcPct val="150000"/>
              </a:lnSpc>
              <a:buFont typeface="Wingdings" pitchFamily="2" charset="2"/>
              <a:buChar char="q"/>
            </a:pPr>
            <a:r>
              <a:rPr lang="en-US" dirty="0">
                <a:latin typeface="Cambria" pitchFamily="18" charset="0"/>
              </a:rPr>
              <a:t>The reducer phase takes the output of shuffle phase as input and then reduces the key-value pairs to unique keys with values added up. </a:t>
            </a:r>
          </a:p>
          <a:p>
            <a:pPr marL="914400" indent="-450850" algn="just" fontAlgn="base">
              <a:lnSpc>
                <a:spcPct val="150000"/>
              </a:lnSpc>
              <a:buFont typeface="Wingdings" pitchFamily="2" charset="2"/>
              <a:buChar char="q"/>
            </a:pPr>
            <a:r>
              <a:rPr lang="en-US" dirty="0">
                <a:latin typeface="Cambria" pitchFamily="18" charset="0"/>
              </a:rPr>
              <a:t>In our example “</a:t>
            </a:r>
            <a:r>
              <a:rPr lang="en-US">
                <a:latin typeface="Cambria" pitchFamily="18" charset="0"/>
              </a:rPr>
              <a:t>An ”</a:t>
            </a:r>
            <a:r>
              <a:rPr lang="en-US" dirty="0">
                <a:latin typeface="Cambria" pitchFamily="18" charset="0"/>
              </a:rPr>
              <a:t> is the only word that appears twice in the sentence. </a:t>
            </a:r>
          </a:p>
          <a:p>
            <a:pPr marL="914400" indent="-450850" algn="just" fontAlgn="base">
              <a:lnSpc>
                <a:spcPct val="150000"/>
              </a:lnSpc>
              <a:buFont typeface="Wingdings" pitchFamily="2" charset="2"/>
              <a:buChar char="q"/>
            </a:pPr>
            <a:r>
              <a:rPr lang="en-US" dirty="0">
                <a:latin typeface="Cambria" pitchFamily="18" charset="0"/>
              </a:rPr>
              <a:t>After the execution of the reduce phase of </a:t>
            </a:r>
            <a:r>
              <a:rPr lang="en-US" dirty="0" err="1">
                <a:latin typeface="Cambria" pitchFamily="18" charset="0"/>
              </a:rPr>
              <a:t>MapReduce</a:t>
            </a:r>
            <a:r>
              <a:rPr lang="en-US" dirty="0">
                <a:latin typeface="Cambria" pitchFamily="18" charset="0"/>
              </a:rPr>
              <a:t> </a:t>
            </a:r>
            <a:r>
              <a:rPr lang="en-US" dirty="0" err="1">
                <a:latin typeface="Cambria" pitchFamily="18" charset="0"/>
              </a:rPr>
              <a:t>WordCount</a:t>
            </a:r>
            <a:r>
              <a:rPr lang="en-US" dirty="0">
                <a:latin typeface="Cambria" pitchFamily="18" charset="0"/>
              </a:rPr>
              <a:t> example program, appears as a key only once but with a count of 2 as shown below -</a:t>
            </a:r>
          </a:p>
          <a:p>
            <a:pPr algn="just">
              <a:lnSpc>
                <a:spcPct val="150000"/>
              </a:lnSpc>
            </a:pPr>
            <a:r>
              <a:rPr lang="en-US" dirty="0">
                <a:latin typeface="Cambria" pitchFamily="18" charset="0"/>
              </a:rPr>
              <a:t>	(an,2)  </a:t>
            </a:r>
          </a:p>
          <a:p>
            <a:pPr algn="just">
              <a:lnSpc>
                <a:spcPct val="150000"/>
              </a:lnSpc>
            </a:pPr>
            <a:r>
              <a:rPr lang="en-US" dirty="0">
                <a:latin typeface="Cambria" pitchFamily="18" charset="0"/>
              </a:rPr>
              <a:t>	(animal,1) </a:t>
            </a:r>
          </a:p>
          <a:p>
            <a:pPr algn="just">
              <a:lnSpc>
                <a:spcPct val="150000"/>
              </a:lnSpc>
            </a:pPr>
            <a:r>
              <a:rPr lang="en-US" dirty="0">
                <a:latin typeface="Cambria" pitchFamily="18" charset="0"/>
              </a:rPr>
              <a:t>	(elephant,1)  </a:t>
            </a:r>
          </a:p>
          <a:p>
            <a:pPr algn="just">
              <a:lnSpc>
                <a:spcPct val="150000"/>
              </a:lnSpc>
            </a:pPr>
            <a:r>
              <a:rPr lang="en-US" dirty="0">
                <a:latin typeface="Cambria" pitchFamily="18" charset="0"/>
              </a:rPr>
              <a:t>	(is,1) </a:t>
            </a:r>
          </a:p>
          <a:p>
            <a:pPr algn="just">
              <a:lnSpc>
                <a:spcPct val="150000"/>
              </a:lnSpc>
            </a:pPr>
            <a:endParaRPr lang="en-US" dirty="0">
              <a:latin typeface="Cambria" pitchFamily="18" charset="0"/>
            </a:endParaRPr>
          </a:p>
          <a:p>
            <a:pPr fontAlgn="base">
              <a:lnSpc>
                <a:spcPct val="150000"/>
              </a:lnSpc>
            </a:pPr>
            <a:endParaRPr lang="en-US" dirty="0">
              <a:latin typeface="Cambria"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5493812"/>
          </a:xfrm>
          <a:prstGeom prst="rect">
            <a:avLst/>
          </a:prstGeom>
        </p:spPr>
        <p:txBody>
          <a:bodyPr wrap="square">
            <a:spAutoFit/>
          </a:bodyPr>
          <a:lstStyle/>
          <a:p>
            <a:pPr marL="457200" indent="-457200">
              <a:lnSpc>
                <a:spcPct val="150000"/>
              </a:lnSpc>
              <a:buAutoNum type="arabicParenR" startAt="5"/>
            </a:pPr>
            <a:r>
              <a:rPr lang="en-US" b="1" dirty="0">
                <a:latin typeface="Cambria" pitchFamily="18" charset="0"/>
              </a:rPr>
              <a:t>Understanding the steps to run a </a:t>
            </a:r>
            <a:r>
              <a:rPr lang="en-US" b="1" dirty="0" err="1">
                <a:latin typeface="Cambria" pitchFamily="18" charset="0"/>
              </a:rPr>
              <a:t>MapReduce</a:t>
            </a:r>
            <a:r>
              <a:rPr lang="en-US" b="1" dirty="0">
                <a:latin typeface="Cambria" pitchFamily="18" charset="0"/>
              </a:rPr>
              <a:t> job.</a:t>
            </a:r>
          </a:p>
          <a:p>
            <a:pPr>
              <a:lnSpc>
                <a:spcPct val="150000"/>
              </a:lnSpc>
              <a:tabLst>
                <a:tab pos="463550" algn="l"/>
              </a:tabLst>
            </a:pPr>
            <a:r>
              <a:rPr lang="en-US" b="1" dirty="0">
                <a:latin typeface="Cambria" pitchFamily="18" charset="0"/>
              </a:rPr>
              <a:t>	Steps</a:t>
            </a:r>
            <a:endParaRPr lang="en-US" dirty="0">
              <a:latin typeface="Cambria" pitchFamily="18" charset="0"/>
            </a:endParaRPr>
          </a:p>
          <a:p>
            <a:pPr>
              <a:lnSpc>
                <a:spcPct val="150000"/>
              </a:lnSpc>
              <a:tabLst>
                <a:tab pos="463550" algn="l"/>
              </a:tabLst>
            </a:pPr>
            <a:r>
              <a:rPr lang="en-US" b="1" dirty="0">
                <a:latin typeface="Cambria" pitchFamily="18" charset="0"/>
              </a:rPr>
              <a:t>	 1)	</a:t>
            </a:r>
            <a:r>
              <a:rPr lang="en-US" dirty="0">
                <a:latin typeface="Cambria" pitchFamily="18" charset="0"/>
              </a:rPr>
              <a:t>Open Eclipse&gt; File &gt; New &gt; Java Project &gt;( Name it – </a:t>
            </a:r>
            <a:r>
              <a:rPr lang="en-US" dirty="0" err="1">
                <a:latin typeface="Cambria" pitchFamily="18" charset="0"/>
              </a:rPr>
              <a:t>MRProgramsDemo</a:t>
            </a:r>
            <a:r>
              <a:rPr lang="en-US" dirty="0">
                <a:latin typeface="Cambria" pitchFamily="18" charset="0"/>
              </a:rPr>
              <a:t>) &gt; 			Finish.</a:t>
            </a:r>
          </a:p>
          <a:p>
            <a:pPr>
              <a:lnSpc>
                <a:spcPct val="150000"/>
              </a:lnSpc>
              <a:tabLst>
                <a:tab pos="463550" algn="l"/>
              </a:tabLst>
            </a:pPr>
            <a:r>
              <a:rPr lang="en-US" dirty="0">
                <a:latin typeface="Cambria" pitchFamily="18" charset="0"/>
              </a:rPr>
              <a:t>	2)	Right Click &gt; New &gt; Package ( Name it - </a:t>
            </a:r>
            <a:r>
              <a:rPr lang="en-US" dirty="0" err="1">
                <a:latin typeface="Cambria" pitchFamily="18" charset="0"/>
              </a:rPr>
              <a:t>PackageDemo</a:t>
            </a:r>
            <a:r>
              <a:rPr lang="en-US" dirty="0">
                <a:latin typeface="Cambria" pitchFamily="18" charset="0"/>
              </a:rPr>
              <a:t>) &gt; Finish.</a:t>
            </a:r>
          </a:p>
          <a:p>
            <a:pPr>
              <a:lnSpc>
                <a:spcPct val="150000"/>
              </a:lnSpc>
              <a:tabLst>
                <a:tab pos="463550" algn="l"/>
              </a:tabLst>
            </a:pPr>
            <a:r>
              <a:rPr lang="en-US" dirty="0">
                <a:latin typeface="Cambria" pitchFamily="18" charset="0"/>
              </a:rPr>
              <a:t>	3)	Right Click on Package &gt; New &gt; Class (Name it - </a:t>
            </a:r>
            <a:r>
              <a:rPr lang="en-US" dirty="0" err="1">
                <a:latin typeface="Cambria" pitchFamily="18" charset="0"/>
              </a:rPr>
              <a:t>WordCount</a:t>
            </a:r>
            <a:r>
              <a:rPr lang="en-US" dirty="0">
                <a:latin typeface="Cambria" pitchFamily="18" charset="0"/>
              </a:rPr>
              <a:t>).</a:t>
            </a:r>
          </a:p>
          <a:p>
            <a:pPr>
              <a:lnSpc>
                <a:spcPct val="150000"/>
              </a:lnSpc>
              <a:tabLst>
                <a:tab pos="463550" algn="l"/>
              </a:tabLst>
            </a:pPr>
            <a:r>
              <a:rPr lang="en-US" dirty="0">
                <a:latin typeface="Cambria" pitchFamily="18" charset="0"/>
              </a:rPr>
              <a:t>	4)	Add Following Reference Libraries:</a:t>
            </a:r>
          </a:p>
          <a:p>
            <a:pPr lvl="2">
              <a:lnSpc>
                <a:spcPct val="150000"/>
              </a:lnSpc>
            </a:pPr>
            <a:r>
              <a:rPr lang="en-US" dirty="0">
                <a:latin typeface="Cambria" pitchFamily="18" charset="0"/>
              </a:rPr>
              <a:t>Right Click on Project &gt; Build Path&gt; Add External</a:t>
            </a:r>
          </a:p>
          <a:p>
            <a:pPr lvl="3">
              <a:lnSpc>
                <a:spcPct val="150000"/>
              </a:lnSpc>
            </a:pPr>
            <a:r>
              <a:rPr lang="en-US" i="1" dirty="0">
                <a:latin typeface="Cambria" pitchFamily="18" charset="0"/>
              </a:rPr>
              <a:t>/</a:t>
            </a:r>
            <a:r>
              <a:rPr lang="en-US" i="1" dirty="0" err="1">
                <a:latin typeface="Cambria" pitchFamily="18" charset="0"/>
              </a:rPr>
              <a:t>usr</a:t>
            </a:r>
            <a:r>
              <a:rPr lang="en-US" i="1" dirty="0">
                <a:latin typeface="Cambria" pitchFamily="18" charset="0"/>
              </a:rPr>
              <a:t>/lib/hadoop-0.20/</a:t>
            </a:r>
            <a:r>
              <a:rPr lang="en-US" b="1" dirty="0">
                <a:latin typeface="Cambria" pitchFamily="18" charset="0"/>
              </a:rPr>
              <a:t>hadoop-core.jar</a:t>
            </a:r>
            <a:endParaRPr lang="en-US" dirty="0">
              <a:latin typeface="Cambria" pitchFamily="18" charset="0"/>
            </a:endParaRPr>
          </a:p>
          <a:p>
            <a:pPr lvl="3">
              <a:lnSpc>
                <a:spcPct val="150000"/>
              </a:lnSpc>
            </a:pPr>
            <a:r>
              <a:rPr lang="en-US" i="1" dirty="0" err="1">
                <a:latin typeface="Cambria" pitchFamily="18" charset="0"/>
              </a:rPr>
              <a:t>Usr</a:t>
            </a:r>
            <a:r>
              <a:rPr lang="en-US" i="1" dirty="0">
                <a:latin typeface="Cambria" pitchFamily="18" charset="0"/>
              </a:rPr>
              <a:t>/lib/hadoop-0.20/lib/</a:t>
            </a:r>
            <a:r>
              <a:rPr lang="en-US" b="1" dirty="0">
                <a:latin typeface="Cambria" pitchFamily="18" charset="0"/>
              </a:rPr>
              <a:t>Commons-cli-1.2.jar</a:t>
            </a:r>
            <a:endParaRPr lang="en-US" dirty="0">
              <a:latin typeface="Cambria" pitchFamily="18" charset="0"/>
            </a:endParaRPr>
          </a:p>
          <a:p>
            <a:pPr marL="457200" indent="-457200">
              <a:lnSpc>
                <a:spcPct val="150000"/>
              </a:lnSpc>
            </a:pPr>
            <a:endParaRPr lang="en-US" b="1" dirty="0">
              <a:latin typeface="Cambria" pitchFamily="18" charset="0"/>
            </a:endParaRPr>
          </a:p>
          <a:p>
            <a:pPr algn="just">
              <a:lnSpc>
                <a:spcPct val="150000"/>
              </a:lnSpc>
            </a:pPr>
            <a:endParaRPr lang="en-US" dirty="0">
              <a:latin typeface="Cambria" pitchFamily="18" charset="0"/>
            </a:endParaRPr>
          </a:p>
          <a:p>
            <a:pPr fontAlgn="base">
              <a:lnSpc>
                <a:spcPct val="150000"/>
              </a:lnSpc>
            </a:pPr>
            <a:endParaRPr lang="en-US" dirty="0">
              <a:latin typeface="Cambr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458200" cy="4985980"/>
          </a:xfrm>
          <a:prstGeom prst="rect">
            <a:avLst/>
          </a:prstGeom>
          <a:noFill/>
        </p:spPr>
        <p:txBody>
          <a:bodyPr wrap="square" rtlCol="0">
            <a:spAutoFit/>
          </a:bodyPr>
          <a:lstStyle/>
          <a:p>
            <a:pPr algn="ctr"/>
            <a:r>
              <a:rPr lang="en-US" sz="2400" b="1" dirty="0">
                <a:latin typeface="Cambria" pitchFamily="18" charset="0"/>
              </a:rPr>
              <a:t>UNIT –III -  Writing Hadoop </a:t>
            </a:r>
            <a:r>
              <a:rPr lang="en-US" sz="2400" b="1" dirty="0" err="1">
                <a:latin typeface="Cambria" pitchFamily="18" charset="0"/>
              </a:rPr>
              <a:t>MapReduce</a:t>
            </a:r>
            <a:r>
              <a:rPr lang="en-US" sz="2400" b="1" dirty="0">
                <a:latin typeface="Cambria" pitchFamily="18" charset="0"/>
              </a:rPr>
              <a:t> Programs</a:t>
            </a:r>
          </a:p>
          <a:p>
            <a:pPr algn="ctr"/>
            <a:endParaRPr lang="en-US" sz="2400" dirty="0">
              <a:latin typeface="Cambria" pitchFamily="18" charset="0"/>
            </a:endParaRPr>
          </a:p>
          <a:p>
            <a:pPr marL="457200" indent="-457200">
              <a:lnSpc>
                <a:spcPct val="150000"/>
              </a:lnSpc>
              <a:buFont typeface="+mj-lt"/>
              <a:buAutoNum type="arabicParenR"/>
            </a:pPr>
            <a:r>
              <a:rPr lang="en-US" sz="2400" dirty="0">
                <a:latin typeface="Cambria" pitchFamily="18" charset="0"/>
              </a:rPr>
              <a:t>Understanding the basics of </a:t>
            </a:r>
            <a:r>
              <a:rPr lang="en-US" sz="2400" dirty="0" err="1">
                <a:latin typeface="Cambria" pitchFamily="18" charset="0"/>
              </a:rPr>
              <a:t>MapReduce</a:t>
            </a:r>
            <a:endParaRPr lang="en-US" sz="2400" dirty="0">
              <a:latin typeface="Cambria" pitchFamily="18" charset="0"/>
            </a:endParaRPr>
          </a:p>
          <a:p>
            <a:pPr marL="457200" indent="-457200">
              <a:lnSpc>
                <a:spcPct val="150000"/>
              </a:lnSpc>
              <a:buFont typeface="+mj-lt"/>
              <a:buAutoNum type="arabicParenR"/>
            </a:pPr>
            <a:r>
              <a:rPr lang="en-US" sz="2400" dirty="0">
                <a:latin typeface="Cambria" pitchFamily="18" charset="0"/>
              </a:rPr>
              <a:t>Introducing Hadoop </a:t>
            </a:r>
            <a:r>
              <a:rPr lang="en-US" sz="2400" dirty="0" err="1">
                <a:latin typeface="Cambria" pitchFamily="18" charset="0"/>
              </a:rPr>
              <a:t>MapReduce</a:t>
            </a:r>
            <a:endParaRPr lang="en-US" sz="2400" dirty="0">
              <a:latin typeface="Cambria" pitchFamily="18" charset="0"/>
            </a:endParaRPr>
          </a:p>
          <a:p>
            <a:pPr marL="1319213" lvl="1" indent="-862013">
              <a:lnSpc>
                <a:spcPct val="150000"/>
              </a:lnSpc>
            </a:pPr>
            <a:r>
              <a:rPr lang="en-US" sz="2400" dirty="0">
                <a:latin typeface="Cambria" pitchFamily="18" charset="0"/>
              </a:rPr>
              <a:t>2.1)	Listing Hadoop </a:t>
            </a:r>
            <a:r>
              <a:rPr lang="en-US" sz="2400" dirty="0" err="1">
                <a:latin typeface="Cambria" pitchFamily="18" charset="0"/>
              </a:rPr>
              <a:t>mapReduce</a:t>
            </a:r>
            <a:r>
              <a:rPr lang="en-US" sz="2400" dirty="0">
                <a:latin typeface="Cambria" pitchFamily="18" charset="0"/>
              </a:rPr>
              <a:t> entities</a:t>
            </a:r>
          </a:p>
          <a:p>
            <a:pPr marL="1319213" lvl="1" indent="-862013">
              <a:lnSpc>
                <a:spcPct val="150000"/>
              </a:lnSpc>
            </a:pPr>
            <a:r>
              <a:rPr lang="en-US" sz="2400" dirty="0">
                <a:latin typeface="Cambria" pitchFamily="18" charset="0"/>
              </a:rPr>
              <a:t>2.2)	Understanding the Hadoop </a:t>
            </a:r>
            <a:r>
              <a:rPr lang="en-US" sz="2400" dirty="0" err="1">
                <a:latin typeface="Cambria" pitchFamily="18" charset="0"/>
              </a:rPr>
              <a:t>MapReduce</a:t>
            </a:r>
            <a:r>
              <a:rPr lang="en-US" sz="2400" dirty="0">
                <a:latin typeface="Cambria" pitchFamily="18" charset="0"/>
              </a:rPr>
              <a:t>  scenario</a:t>
            </a:r>
          </a:p>
          <a:p>
            <a:pPr marL="457200" indent="-457200">
              <a:lnSpc>
                <a:spcPct val="150000"/>
              </a:lnSpc>
              <a:buFont typeface="+mj-lt"/>
              <a:buAutoNum type="arabicParenR"/>
            </a:pPr>
            <a:r>
              <a:rPr lang="en-US" sz="2400" dirty="0">
                <a:latin typeface="Cambria" pitchFamily="18" charset="0"/>
              </a:rPr>
              <a:t>Understanding the limitations of </a:t>
            </a:r>
            <a:r>
              <a:rPr lang="en-US" sz="2400" dirty="0" err="1">
                <a:latin typeface="Cambria" pitchFamily="18" charset="0"/>
              </a:rPr>
              <a:t>MapReduce</a:t>
            </a:r>
            <a:r>
              <a:rPr lang="en-US" sz="2400" dirty="0">
                <a:latin typeface="Cambria" pitchFamily="18" charset="0"/>
              </a:rPr>
              <a:t>,</a:t>
            </a:r>
          </a:p>
          <a:p>
            <a:pPr marL="457200" indent="-457200">
              <a:lnSpc>
                <a:spcPct val="150000"/>
              </a:lnSpc>
              <a:buFont typeface="+mj-lt"/>
              <a:buAutoNum type="arabicParenR"/>
            </a:pPr>
            <a:r>
              <a:rPr lang="en-US" sz="2400" dirty="0">
                <a:latin typeface="Cambria" pitchFamily="18" charset="0"/>
              </a:rPr>
              <a:t>Writing a Hadoop </a:t>
            </a:r>
            <a:r>
              <a:rPr lang="en-US" sz="2400" dirty="0" err="1">
                <a:latin typeface="Cambria" pitchFamily="18" charset="0"/>
              </a:rPr>
              <a:t>MapReduce</a:t>
            </a:r>
            <a:r>
              <a:rPr lang="en-US" sz="2400" dirty="0">
                <a:latin typeface="Cambria" pitchFamily="18" charset="0"/>
              </a:rPr>
              <a:t> example</a:t>
            </a:r>
          </a:p>
          <a:p>
            <a:pPr marL="457200" indent="-457200">
              <a:lnSpc>
                <a:spcPct val="150000"/>
              </a:lnSpc>
              <a:buFont typeface="+mj-lt"/>
              <a:buAutoNum type="arabicParenR"/>
            </a:pPr>
            <a:r>
              <a:rPr lang="en-US" sz="2400" dirty="0">
                <a:latin typeface="Cambria" pitchFamily="18" charset="0"/>
              </a:rPr>
              <a:t>Understanding the steps to run a </a:t>
            </a:r>
            <a:r>
              <a:rPr lang="en-US" sz="2400" dirty="0" err="1">
                <a:latin typeface="Cambria" pitchFamily="18" charset="0"/>
              </a:rPr>
              <a:t>MapReduce</a:t>
            </a:r>
            <a:r>
              <a:rPr lang="en-US" sz="2400" dirty="0">
                <a:latin typeface="Cambria" pitchFamily="18" charset="0"/>
              </a:rPr>
              <a:t> job.</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FAA69B-9C48-4BD1-8838-8357B38C4B65}"/>
              </a:ext>
            </a:extLst>
          </p:cNvPr>
          <p:cNvPicPr>
            <a:picLocks noChangeAspect="1"/>
          </p:cNvPicPr>
          <p:nvPr/>
        </p:nvPicPr>
        <p:blipFill>
          <a:blip r:embed="rId2"/>
          <a:stretch>
            <a:fillRect/>
          </a:stretch>
        </p:blipFill>
        <p:spPr>
          <a:xfrm>
            <a:off x="228600" y="381000"/>
            <a:ext cx="8686800" cy="6213764"/>
          </a:xfrm>
          <a:prstGeom prst="rect">
            <a:avLst/>
          </a:prstGeom>
        </p:spPr>
      </p:pic>
    </p:spTree>
    <p:extLst>
      <p:ext uri="{BB962C8B-B14F-4D97-AF65-F5344CB8AC3E}">
        <p14:creationId xmlns:p14="http://schemas.microsoft.com/office/powerpoint/2010/main" val="1531225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4247317"/>
          </a:xfrm>
          <a:prstGeom prst="rect">
            <a:avLst/>
          </a:prstGeom>
        </p:spPr>
        <p:txBody>
          <a:bodyPr wrap="square">
            <a:spAutoFit/>
          </a:bodyPr>
          <a:lstStyle/>
          <a:p>
            <a:pPr marL="342900" indent="-342900">
              <a:buAutoNum type="arabicParenR" startAt="5"/>
              <a:tabLst>
                <a:tab pos="463550" algn="l"/>
              </a:tabLst>
            </a:pPr>
            <a:r>
              <a:rPr lang="en-US" b="1" dirty="0">
                <a:latin typeface="Cambria" pitchFamily="18" charset="0"/>
              </a:rPr>
              <a:t>Type the following code:</a:t>
            </a:r>
          </a:p>
          <a:p>
            <a:pPr marL="342900" indent="-342900">
              <a:tabLst>
                <a:tab pos="463550" algn="l"/>
              </a:tabLst>
            </a:pPr>
            <a:endParaRPr lang="en-US" b="1" dirty="0">
              <a:latin typeface="Cambria" pitchFamily="18" charset="0"/>
            </a:endParaRPr>
          </a:p>
          <a:p>
            <a:pPr lvl="1" latinLnBrk="1"/>
            <a:r>
              <a:rPr lang="en-US" dirty="0">
                <a:latin typeface="Cambria" pitchFamily="18" charset="0"/>
              </a:rPr>
              <a:t>package </a:t>
            </a:r>
            <a:r>
              <a:rPr lang="en-US" dirty="0" err="1">
                <a:latin typeface="Cambria" pitchFamily="18" charset="0"/>
              </a:rPr>
              <a:t>PackageDemo</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java.io.IOException</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org.apache.hadoop.conf.Configuration</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org.apache.hadoop.fs.Path</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org.apache.hadoop.io.IntWritable</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org.apache.hadoop.io.LongWritable</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org.apache.hadoop.io.Text</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org.apache.hadoop.mapreduce.Job</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org.apache.hadoop.mapreduce.Mapper</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org.apache.hadoop.mapreduce.Reducer</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org.apache.hadoop.mapreduce.lib.input.FileInputFormat</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org.apache.hadoop.mapreduce.lib.output.FileOutputFormat</a:t>
            </a:r>
            <a:r>
              <a:rPr lang="en-US" dirty="0">
                <a:latin typeface="Cambria" pitchFamily="18" charset="0"/>
              </a:rPr>
              <a:t>;</a:t>
            </a:r>
          </a:p>
          <a:p>
            <a:pPr lvl="1" latinLnBrk="1"/>
            <a:r>
              <a:rPr lang="en-US" dirty="0">
                <a:latin typeface="Cambria" pitchFamily="18" charset="0"/>
              </a:rPr>
              <a:t>import </a:t>
            </a:r>
            <a:r>
              <a:rPr lang="en-US" dirty="0" err="1">
                <a:latin typeface="Cambria" pitchFamily="18" charset="0"/>
              </a:rPr>
              <a:t>org.apache.hadoop.util.GenericOptionsParser</a:t>
            </a:r>
            <a:r>
              <a:rPr lang="en-US" dirty="0">
                <a:latin typeface="Cambria"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6632585"/>
          </a:xfrm>
          <a:prstGeom prst="rect">
            <a:avLst/>
          </a:prstGeom>
        </p:spPr>
        <p:txBody>
          <a:bodyPr wrap="square">
            <a:spAutoFit/>
          </a:bodyPr>
          <a:lstStyle/>
          <a:p>
            <a:pPr marL="4763" lvl="1" latinLnBrk="1">
              <a:spcBef>
                <a:spcPts val="600"/>
              </a:spcBef>
            </a:pPr>
            <a:r>
              <a:rPr lang="en-US" sz="1600" dirty="0">
                <a:latin typeface="Cambria" pitchFamily="18" charset="0"/>
              </a:rPr>
              <a:t>public class </a:t>
            </a:r>
            <a:r>
              <a:rPr lang="en-US" sz="1600" dirty="0" err="1">
                <a:latin typeface="Cambria" pitchFamily="18" charset="0"/>
              </a:rPr>
              <a:t>WordCount</a:t>
            </a:r>
            <a:endParaRPr lang="en-US" sz="1600" dirty="0">
              <a:latin typeface="Cambria" pitchFamily="18" charset="0"/>
            </a:endParaRPr>
          </a:p>
          <a:p>
            <a:pPr marL="4763" lvl="1" latinLnBrk="1">
              <a:spcBef>
                <a:spcPts val="600"/>
              </a:spcBef>
            </a:pPr>
            <a:r>
              <a:rPr lang="en-US" sz="1600" dirty="0">
                <a:latin typeface="Cambria" pitchFamily="18" charset="0"/>
              </a:rPr>
              <a:t>{</a:t>
            </a:r>
          </a:p>
          <a:p>
            <a:pPr marL="4763" lvl="1" latinLnBrk="1">
              <a:spcBef>
                <a:spcPts val="600"/>
              </a:spcBef>
            </a:pPr>
            <a:r>
              <a:rPr lang="en-US" sz="1600" dirty="0">
                <a:latin typeface="Cambria" pitchFamily="18" charset="0"/>
              </a:rPr>
              <a:t>	public static void main(String [] </a:t>
            </a:r>
            <a:r>
              <a:rPr lang="en-US" sz="1600" dirty="0" err="1">
                <a:latin typeface="Cambria" pitchFamily="18" charset="0"/>
              </a:rPr>
              <a:t>args</a:t>
            </a:r>
            <a:r>
              <a:rPr lang="en-US" sz="1600" dirty="0">
                <a:latin typeface="Cambria" pitchFamily="18" charset="0"/>
              </a:rPr>
              <a:t>) throws Exception</a:t>
            </a:r>
          </a:p>
          <a:p>
            <a:pPr lvl="1" latinLnBrk="1">
              <a:spcBef>
                <a:spcPts val="600"/>
              </a:spcBef>
            </a:pPr>
            <a:r>
              <a:rPr lang="en-US" sz="1600" dirty="0">
                <a:latin typeface="Cambria" pitchFamily="18" charset="0"/>
              </a:rPr>
              <a:t>	{</a:t>
            </a:r>
          </a:p>
          <a:p>
            <a:r>
              <a:rPr lang="en-US" sz="1600" dirty="0">
                <a:latin typeface="Cambria" pitchFamily="18" charset="0"/>
              </a:rPr>
              <a:t>		</a:t>
            </a:r>
            <a:r>
              <a:rPr lang="en-US" sz="1600" b="1" dirty="0">
                <a:latin typeface="Cambria" pitchFamily="18" charset="0"/>
              </a:rPr>
              <a:t>if (</a:t>
            </a:r>
            <a:r>
              <a:rPr lang="en-US" sz="1600" b="1" dirty="0" err="1">
                <a:latin typeface="Cambria" pitchFamily="18" charset="0"/>
              </a:rPr>
              <a:t>args.length</a:t>
            </a:r>
            <a:r>
              <a:rPr lang="en-US" sz="1600" b="1" dirty="0">
                <a:latin typeface="Cambria" pitchFamily="18" charset="0"/>
              </a:rPr>
              <a:t> != 2) {</a:t>
            </a:r>
          </a:p>
          <a:p>
            <a:r>
              <a:rPr lang="en-US" sz="1600" dirty="0">
                <a:latin typeface="Cambria" pitchFamily="18" charset="0"/>
              </a:rPr>
              <a:t>		</a:t>
            </a:r>
            <a:r>
              <a:rPr lang="en-US" sz="1600" dirty="0" err="1">
                <a:latin typeface="Cambria" pitchFamily="18" charset="0"/>
              </a:rPr>
              <a:t>System.</a:t>
            </a:r>
            <a:r>
              <a:rPr lang="en-US" sz="1600" i="1" dirty="0" err="1">
                <a:latin typeface="Cambria" pitchFamily="18" charset="0"/>
              </a:rPr>
              <a:t>err.println</a:t>
            </a:r>
            <a:r>
              <a:rPr lang="en-US" sz="1600" i="1" dirty="0">
                <a:latin typeface="Cambria" pitchFamily="18" charset="0"/>
              </a:rPr>
              <a:t>("Insufficient </a:t>
            </a:r>
            <a:r>
              <a:rPr lang="en-US" sz="1600" i="1" dirty="0" err="1">
                <a:latin typeface="Cambria" pitchFamily="18" charset="0"/>
              </a:rPr>
              <a:t>args</a:t>
            </a:r>
            <a:r>
              <a:rPr lang="en-US" sz="1600" i="1" dirty="0">
                <a:latin typeface="Cambria" pitchFamily="18" charset="0"/>
              </a:rPr>
              <a:t>");</a:t>
            </a:r>
          </a:p>
          <a:p>
            <a:r>
              <a:rPr lang="en-US" sz="1600" dirty="0">
                <a:latin typeface="Cambria" pitchFamily="18" charset="0"/>
              </a:rPr>
              <a:t>		</a:t>
            </a:r>
            <a:r>
              <a:rPr lang="en-US" sz="1600" dirty="0" err="1">
                <a:latin typeface="Cambria" pitchFamily="18" charset="0"/>
              </a:rPr>
              <a:t>System.</a:t>
            </a:r>
            <a:r>
              <a:rPr lang="en-US" sz="1600" i="1" dirty="0" err="1">
                <a:latin typeface="Cambria" pitchFamily="18" charset="0"/>
              </a:rPr>
              <a:t>exit</a:t>
            </a:r>
            <a:r>
              <a:rPr lang="en-US" sz="1600" i="1" dirty="0">
                <a:latin typeface="Cambria" pitchFamily="18" charset="0"/>
              </a:rPr>
              <a:t>(-1);</a:t>
            </a:r>
            <a:r>
              <a:rPr lang="en-US" sz="1600" dirty="0">
                <a:latin typeface="Cambria" pitchFamily="18" charset="0"/>
              </a:rPr>
              <a:t>}</a:t>
            </a:r>
          </a:p>
          <a:p>
            <a:r>
              <a:rPr lang="en-US" sz="1600" dirty="0">
                <a:latin typeface="Cambria" pitchFamily="18" charset="0"/>
              </a:rPr>
              <a:t>		Configuration conf = </a:t>
            </a:r>
            <a:r>
              <a:rPr lang="en-US" sz="1600" b="1" dirty="0">
                <a:latin typeface="Cambria" pitchFamily="18" charset="0"/>
              </a:rPr>
              <a:t>new Configuration();</a:t>
            </a:r>
          </a:p>
          <a:p>
            <a:r>
              <a:rPr lang="en-US" sz="1600" dirty="0">
                <a:latin typeface="Cambria" pitchFamily="18" charset="0"/>
              </a:rPr>
              <a:t>		</a:t>
            </a:r>
            <a:r>
              <a:rPr lang="en-US" sz="1600" dirty="0" err="1">
                <a:latin typeface="Cambria" pitchFamily="18" charset="0"/>
              </a:rPr>
              <a:t>conf.set</a:t>
            </a:r>
            <a:r>
              <a:rPr lang="en-US" sz="1600" dirty="0">
                <a:latin typeface="Cambria" pitchFamily="18" charset="0"/>
              </a:rPr>
              <a:t>("</a:t>
            </a:r>
            <a:r>
              <a:rPr lang="en-US" sz="1600" dirty="0" err="1">
                <a:latin typeface="Cambria" pitchFamily="18" charset="0"/>
              </a:rPr>
              <a:t>ResourceManager</a:t>
            </a:r>
            <a:r>
              <a:rPr lang="en-US" sz="1600" dirty="0">
                <a:latin typeface="Cambria" pitchFamily="18" charset="0"/>
              </a:rPr>
              <a:t>", "hdfs://192.168.14.128:8050");</a:t>
            </a:r>
          </a:p>
          <a:p>
            <a:r>
              <a:rPr lang="en-US" sz="1600" dirty="0">
                <a:latin typeface="Cambria" pitchFamily="18" charset="0"/>
              </a:rPr>
              <a:t>		Job </a:t>
            </a:r>
            <a:r>
              <a:rPr lang="en-US" sz="1600" dirty="0" err="1">
                <a:latin typeface="Cambria" pitchFamily="18" charset="0"/>
              </a:rPr>
              <a:t>job</a:t>
            </a:r>
            <a:r>
              <a:rPr lang="en-US" sz="1600" dirty="0">
                <a:latin typeface="Cambria" pitchFamily="18" charset="0"/>
              </a:rPr>
              <a:t> = </a:t>
            </a:r>
            <a:r>
              <a:rPr lang="en-US" sz="1600" b="1" dirty="0">
                <a:latin typeface="Cambria" pitchFamily="18" charset="0"/>
              </a:rPr>
              <a:t>new Job(conf, "</a:t>
            </a:r>
            <a:r>
              <a:rPr lang="en-US" sz="1600" b="1" dirty="0" err="1">
                <a:latin typeface="Cambria" pitchFamily="18" charset="0"/>
              </a:rPr>
              <a:t>WordCount</a:t>
            </a:r>
            <a:r>
              <a:rPr lang="en-US" sz="1600" b="1" dirty="0">
                <a:latin typeface="Cambria" pitchFamily="18" charset="0"/>
              </a:rPr>
              <a:t>");</a:t>
            </a:r>
          </a:p>
          <a:p>
            <a:r>
              <a:rPr lang="en-US" sz="1600" dirty="0">
                <a:latin typeface="Cambria" pitchFamily="18" charset="0"/>
              </a:rPr>
              <a:t>		</a:t>
            </a:r>
            <a:r>
              <a:rPr lang="en-US" sz="1600" dirty="0" err="1">
                <a:latin typeface="Cambria" pitchFamily="18" charset="0"/>
              </a:rPr>
              <a:t>job.setJarByClass</a:t>
            </a:r>
            <a:r>
              <a:rPr lang="en-US" sz="1600" dirty="0">
                <a:latin typeface="Cambria" pitchFamily="18" charset="0"/>
              </a:rPr>
              <a:t>(</a:t>
            </a:r>
            <a:r>
              <a:rPr lang="en-US" sz="1600" dirty="0" err="1">
                <a:latin typeface="Cambria" pitchFamily="18" charset="0"/>
              </a:rPr>
              <a:t>WordCount.</a:t>
            </a:r>
            <a:r>
              <a:rPr lang="en-US" sz="1600" b="1" dirty="0" err="1">
                <a:latin typeface="Cambria" pitchFamily="18" charset="0"/>
              </a:rPr>
              <a:t>class</a:t>
            </a:r>
            <a:r>
              <a:rPr lang="en-US" sz="1600" b="1" dirty="0">
                <a:latin typeface="Cambria" pitchFamily="18" charset="0"/>
              </a:rPr>
              <a:t>); // class </a:t>
            </a:r>
            <a:r>
              <a:rPr lang="en-US" sz="1600" b="1" u="sng" dirty="0" err="1">
                <a:latin typeface="Cambria" pitchFamily="18" charset="0"/>
              </a:rPr>
              <a:t>conmtains</a:t>
            </a:r>
            <a:r>
              <a:rPr lang="en-US" sz="1600" b="1" u="sng" dirty="0">
                <a:latin typeface="Cambria" pitchFamily="18" charset="0"/>
              </a:rPr>
              <a:t> </a:t>
            </a:r>
            <a:r>
              <a:rPr lang="en-US" sz="1600" b="1" u="sng" dirty="0" err="1">
                <a:latin typeface="Cambria" pitchFamily="18" charset="0"/>
              </a:rPr>
              <a:t>mapper</a:t>
            </a:r>
            <a:r>
              <a:rPr lang="en-US" sz="1600" b="1" u="sng" dirty="0">
                <a:latin typeface="Cambria" pitchFamily="18" charset="0"/>
              </a:rPr>
              <a:t> and</a:t>
            </a:r>
          </a:p>
          <a:p>
            <a:r>
              <a:rPr lang="en-US" sz="1600" dirty="0">
                <a:latin typeface="Cambria" pitchFamily="18" charset="0"/>
              </a:rPr>
              <a:t>		</a:t>
            </a:r>
            <a:r>
              <a:rPr lang="en-US" sz="1600" dirty="0" err="1">
                <a:latin typeface="Cambria" pitchFamily="18" charset="0"/>
              </a:rPr>
              <a:t>job.setMapOutputKeyClass</a:t>
            </a:r>
            <a:r>
              <a:rPr lang="en-US" sz="1600" dirty="0">
                <a:latin typeface="Cambria" pitchFamily="18" charset="0"/>
              </a:rPr>
              <a:t>(</a:t>
            </a:r>
            <a:r>
              <a:rPr lang="en-US" sz="1600" u="sng" dirty="0" err="1">
                <a:latin typeface="Cambria" pitchFamily="18" charset="0"/>
              </a:rPr>
              <a:t>Text.</a:t>
            </a:r>
            <a:r>
              <a:rPr lang="en-US" sz="1600" b="1" u="sng" dirty="0" err="1">
                <a:latin typeface="Cambria" pitchFamily="18" charset="0"/>
              </a:rPr>
              <a:t>class</a:t>
            </a:r>
            <a:r>
              <a:rPr lang="en-US" sz="1600" b="1" u="sng" dirty="0">
                <a:latin typeface="Cambria" pitchFamily="18" charset="0"/>
              </a:rPr>
              <a:t>); // map output key class</a:t>
            </a:r>
          </a:p>
          <a:p>
            <a:r>
              <a:rPr lang="en-US" sz="1600" dirty="0">
                <a:latin typeface="Cambria" pitchFamily="18" charset="0"/>
              </a:rPr>
              <a:t>		</a:t>
            </a:r>
            <a:r>
              <a:rPr lang="en-US" sz="1600" dirty="0" err="1">
                <a:latin typeface="Cambria" pitchFamily="18" charset="0"/>
              </a:rPr>
              <a:t>job.setMapOutputValueClass</a:t>
            </a:r>
            <a:r>
              <a:rPr lang="en-US" sz="1600" dirty="0">
                <a:latin typeface="Cambria" pitchFamily="18" charset="0"/>
              </a:rPr>
              <a:t>(</a:t>
            </a:r>
            <a:r>
              <a:rPr lang="en-US" sz="1600" u="sng" dirty="0" err="1">
                <a:latin typeface="Cambria" pitchFamily="18" charset="0"/>
              </a:rPr>
              <a:t>IntWritable.</a:t>
            </a:r>
            <a:r>
              <a:rPr lang="en-US" sz="1600" b="1" u="sng" dirty="0" err="1">
                <a:latin typeface="Cambria" pitchFamily="18" charset="0"/>
              </a:rPr>
              <a:t>class</a:t>
            </a:r>
            <a:r>
              <a:rPr lang="en-US" sz="1600" b="1" u="sng" dirty="0">
                <a:latin typeface="Cambria" pitchFamily="18" charset="0"/>
              </a:rPr>
              <a:t>);// map output value class</a:t>
            </a:r>
          </a:p>
          <a:p>
            <a:r>
              <a:rPr lang="en-US" sz="1600" dirty="0">
                <a:latin typeface="Cambria" pitchFamily="18" charset="0"/>
              </a:rPr>
              <a:t>		</a:t>
            </a:r>
            <a:r>
              <a:rPr lang="en-US" sz="1600" dirty="0" err="1">
                <a:latin typeface="Cambria" pitchFamily="18" charset="0"/>
              </a:rPr>
              <a:t>job.setOutputKeyClass</a:t>
            </a:r>
            <a:r>
              <a:rPr lang="en-US" sz="1600" dirty="0">
                <a:latin typeface="Cambria" pitchFamily="18" charset="0"/>
              </a:rPr>
              <a:t>(</a:t>
            </a:r>
            <a:r>
              <a:rPr lang="en-US" sz="1600" u="sng" dirty="0" err="1">
                <a:latin typeface="Cambria" pitchFamily="18" charset="0"/>
              </a:rPr>
              <a:t>Text.</a:t>
            </a:r>
            <a:r>
              <a:rPr lang="en-US" sz="1600" b="1" u="sng" dirty="0" err="1">
                <a:latin typeface="Cambria" pitchFamily="18" charset="0"/>
              </a:rPr>
              <a:t>class</a:t>
            </a:r>
            <a:r>
              <a:rPr lang="en-US" sz="1600" b="1" u="sng" dirty="0">
                <a:latin typeface="Cambria" pitchFamily="18" charset="0"/>
              </a:rPr>
              <a:t>); // output key type in reducer</a:t>
            </a:r>
          </a:p>
          <a:p>
            <a:r>
              <a:rPr lang="en-US" sz="1600" dirty="0">
                <a:latin typeface="Cambria" pitchFamily="18" charset="0"/>
              </a:rPr>
              <a:t>		</a:t>
            </a:r>
            <a:r>
              <a:rPr lang="en-US" sz="1600" dirty="0" err="1">
                <a:latin typeface="Cambria" pitchFamily="18" charset="0"/>
              </a:rPr>
              <a:t>job.setOutputValueClass</a:t>
            </a:r>
            <a:r>
              <a:rPr lang="en-US" sz="1600" dirty="0">
                <a:latin typeface="Cambria" pitchFamily="18" charset="0"/>
              </a:rPr>
              <a:t>(</a:t>
            </a:r>
            <a:r>
              <a:rPr lang="en-US" sz="1600" u="sng" dirty="0" err="1">
                <a:latin typeface="Cambria" pitchFamily="18" charset="0"/>
              </a:rPr>
              <a:t>IntWritable.</a:t>
            </a:r>
            <a:r>
              <a:rPr lang="en-US" sz="1600" b="1" u="sng" dirty="0" err="1">
                <a:latin typeface="Cambria" pitchFamily="18" charset="0"/>
              </a:rPr>
              <a:t>class</a:t>
            </a:r>
            <a:r>
              <a:rPr lang="en-US" sz="1600" b="1" u="sng" dirty="0">
                <a:latin typeface="Cambria" pitchFamily="18" charset="0"/>
              </a:rPr>
              <a:t>);// output value type in</a:t>
            </a:r>
          </a:p>
          <a:p>
            <a:r>
              <a:rPr lang="en-US" sz="1600" dirty="0">
                <a:latin typeface="Cambria" pitchFamily="18" charset="0"/>
              </a:rPr>
              <a:t>		</a:t>
            </a:r>
            <a:r>
              <a:rPr lang="en-US" sz="1600" dirty="0" err="1">
                <a:latin typeface="Cambria" pitchFamily="18" charset="0"/>
              </a:rPr>
              <a:t>job.setMapperClass</a:t>
            </a:r>
            <a:r>
              <a:rPr lang="en-US" sz="1600" dirty="0">
                <a:latin typeface="Cambria" pitchFamily="18" charset="0"/>
              </a:rPr>
              <a:t>(</a:t>
            </a:r>
            <a:r>
              <a:rPr lang="en-US" sz="1600" dirty="0" err="1">
                <a:latin typeface="Cambria" pitchFamily="18" charset="0"/>
              </a:rPr>
              <a:t>WordCountMapper.</a:t>
            </a:r>
            <a:r>
              <a:rPr lang="en-US" sz="1600" b="1" dirty="0" err="1">
                <a:latin typeface="Cambria" pitchFamily="18" charset="0"/>
              </a:rPr>
              <a:t>class</a:t>
            </a:r>
            <a:r>
              <a:rPr lang="en-US" sz="1600" b="1" dirty="0">
                <a:latin typeface="Cambria" pitchFamily="18" charset="0"/>
              </a:rPr>
              <a:t>);</a:t>
            </a:r>
          </a:p>
          <a:p>
            <a:r>
              <a:rPr lang="en-US" sz="1600" dirty="0">
                <a:latin typeface="Cambria" pitchFamily="18" charset="0"/>
              </a:rPr>
              <a:t>		</a:t>
            </a:r>
            <a:r>
              <a:rPr lang="en-US" sz="1600" dirty="0" err="1">
                <a:latin typeface="Cambria" pitchFamily="18" charset="0"/>
              </a:rPr>
              <a:t>job.setReducerClass</a:t>
            </a:r>
            <a:r>
              <a:rPr lang="en-US" sz="1600" dirty="0">
                <a:latin typeface="Cambria" pitchFamily="18" charset="0"/>
              </a:rPr>
              <a:t>(</a:t>
            </a:r>
            <a:r>
              <a:rPr lang="en-US" sz="1600" dirty="0" err="1">
                <a:latin typeface="Cambria" pitchFamily="18" charset="0"/>
              </a:rPr>
              <a:t>WordCountReducer.</a:t>
            </a:r>
            <a:r>
              <a:rPr lang="en-US" sz="1600" b="1" dirty="0" err="1">
                <a:latin typeface="Cambria" pitchFamily="18" charset="0"/>
              </a:rPr>
              <a:t>class</a:t>
            </a:r>
            <a:r>
              <a:rPr lang="en-US" sz="1600" b="1" dirty="0">
                <a:latin typeface="Cambria" pitchFamily="18" charset="0"/>
              </a:rPr>
              <a:t>);</a:t>
            </a:r>
          </a:p>
          <a:p>
            <a:r>
              <a:rPr lang="en-US" sz="1600" dirty="0">
                <a:latin typeface="Cambria" pitchFamily="18" charset="0"/>
              </a:rPr>
              <a:t>		</a:t>
            </a:r>
            <a:r>
              <a:rPr lang="en-US" sz="1600" dirty="0" err="1">
                <a:latin typeface="Cambria" pitchFamily="18" charset="0"/>
              </a:rPr>
              <a:t>job.setInputFormatClass</a:t>
            </a:r>
            <a:r>
              <a:rPr lang="en-US" sz="1600" dirty="0">
                <a:latin typeface="Cambria" pitchFamily="18" charset="0"/>
              </a:rPr>
              <a:t>(</a:t>
            </a:r>
            <a:r>
              <a:rPr lang="en-US" sz="1600" dirty="0" err="1">
                <a:latin typeface="Cambria" pitchFamily="18" charset="0"/>
              </a:rPr>
              <a:t>TextInputFormat.</a:t>
            </a:r>
            <a:r>
              <a:rPr lang="en-US" sz="1600" b="1" dirty="0" err="1">
                <a:latin typeface="Cambria" pitchFamily="18" charset="0"/>
              </a:rPr>
              <a:t>class</a:t>
            </a:r>
            <a:r>
              <a:rPr lang="en-US" sz="1600" b="1" dirty="0">
                <a:latin typeface="Cambria" pitchFamily="18" charset="0"/>
              </a:rPr>
              <a:t>); // default – </a:t>
            </a:r>
            <a:r>
              <a:rPr lang="en-US" sz="1600" b="1" dirty="0" err="1">
                <a:latin typeface="Cambria" pitchFamily="18" charset="0"/>
              </a:rPr>
              <a:t>inputkey</a:t>
            </a:r>
            <a:endParaRPr lang="en-US" sz="1600" b="1" dirty="0">
              <a:latin typeface="Cambria" pitchFamily="18" charset="0"/>
            </a:endParaRPr>
          </a:p>
          <a:p>
            <a:r>
              <a:rPr lang="en-US" sz="1600" dirty="0">
                <a:latin typeface="Cambria" pitchFamily="18" charset="0"/>
              </a:rPr>
              <a:t>		</a:t>
            </a:r>
            <a:r>
              <a:rPr lang="en-US" sz="1600" dirty="0" err="1">
                <a:latin typeface="Cambria" pitchFamily="18" charset="0"/>
              </a:rPr>
              <a:t>job.setOutputFormatClass</a:t>
            </a:r>
            <a:r>
              <a:rPr lang="en-US" sz="1600" dirty="0">
                <a:latin typeface="Cambria" pitchFamily="18" charset="0"/>
              </a:rPr>
              <a:t>(</a:t>
            </a:r>
            <a:r>
              <a:rPr lang="en-US" sz="1600" u="sng" dirty="0" err="1">
                <a:latin typeface="Cambria" pitchFamily="18" charset="0"/>
              </a:rPr>
              <a:t>TextOutputFormat.</a:t>
            </a:r>
            <a:r>
              <a:rPr lang="en-US" sz="1600" b="1" u="sng" dirty="0" err="1">
                <a:latin typeface="Cambria" pitchFamily="18" charset="0"/>
              </a:rPr>
              <a:t>class</a:t>
            </a:r>
            <a:r>
              <a:rPr lang="en-US" sz="1600" b="1" u="sng" dirty="0">
                <a:latin typeface="Cambria" pitchFamily="18" charset="0"/>
              </a:rPr>
              <a:t>);</a:t>
            </a:r>
          </a:p>
          <a:p>
            <a:r>
              <a:rPr lang="en-US" sz="1600" dirty="0">
                <a:latin typeface="Cambria" pitchFamily="18" charset="0"/>
              </a:rPr>
              <a:t>		</a:t>
            </a:r>
            <a:r>
              <a:rPr lang="en-US" sz="1600" dirty="0" err="1">
                <a:latin typeface="Cambria" pitchFamily="18" charset="0"/>
              </a:rPr>
              <a:t>FileInputFormat.addInputPath</a:t>
            </a:r>
            <a:r>
              <a:rPr lang="en-US" sz="1600" dirty="0">
                <a:latin typeface="Cambria" pitchFamily="18" charset="0"/>
              </a:rPr>
              <a:t>(job, </a:t>
            </a:r>
            <a:r>
              <a:rPr lang="en-US" sz="1600" b="1" dirty="0">
                <a:latin typeface="Cambria" pitchFamily="18" charset="0"/>
              </a:rPr>
              <a:t>new Path(</a:t>
            </a:r>
            <a:r>
              <a:rPr lang="en-US" sz="1600" b="1" dirty="0" err="1">
                <a:latin typeface="Cambria" pitchFamily="18" charset="0"/>
              </a:rPr>
              <a:t>args</a:t>
            </a:r>
            <a:r>
              <a:rPr lang="en-US" sz="1600" b="1" dirty="0">
                <a:latin typeface="Cambria" pitchFamily="18" charset="0"/>
              </a:rPr>
              <a:t>[0]));</a:t>
            </a:r>
          </a:p>
          <a:p>
            <a:r>
              <a:rPr lang="en-US" sz="1600" dirty="0">
                <a:latin typeface="Cambria" pitchFamily="18" charset="0"/>
              </a:rPr>
              <a:t>		</a:t>
            </a:r>
            <a:r>
              <a:rPr lang="en-US" sz="1600" dirty="0" err="1">
                <a:latin typeface="Cambria" pitchFamily="18" charset="0"/>
              </a:rPr>
              <a:t>FileOutputFormat.setOutputPath</a:t>
            </a:r>
            <a:r>
              <a:rPr lang="en-US" sz="1600" dirty="0">
                <a:latin typeface="Cambria" pitchFamily="18" charset="0"/>
              </a:rPr>
              <a:t>(job, </a:t>
            </a:r>
            <a:r>
              <a:rPr lang="en-US" sz="1600" b="1" dirty="0">
                <a:latin typeface="Cambria" pitchFamily="18" charset="0"/>
              </a:rPr>
              <a:t>new Path(</a:t>
            </a:r>
            <a:r>
              <a:rPr lang="en-US" sz="1600" b="1" dirty="0" err="1">
                <a:latin typeface="Cambria" pitchFamily="18" charset="0"/>
              </a:rPr>
              <a:t>args</a:t>
            </a:r>
            <a:r>
              <a:rPr lang="en-US" sz="1600" b="1" dirty="0">
                <a:latin typeface="Cambria" pitchFamily="18" charset="0"/>
              </a:rPr>
              <a:t>[1]));</a:t>
            </a:r>
          </a:p>
          <a:p>
            <a:r>
              <a:rPr lang="en-US" sz="1600" dirty="0">
                <a:latin typeface="Cambria" pitchFamily="18" charset="0"/>
              </a:rPr>
              <a:t>		</a:t>
            </a:r>
            <a:r>
              <a:rPr lang="en-US" sz="1600" dirty="0" err="1">
                <a:latin typeface="Cambria" pitchFamily="18" charset="0"/>
              </a:rPr>
              <a:t>job.waitForCompletion</a:t>
            </a:r>
            <a:r>
              <a:rPr lang="en-US" sz="1600" dirty="0">
                <a:latin typeface="Cambria" pitchFamily="18" charset="0"/>
              </a:rPr>
              <a:t>(</a:t>
            </a:r>
            <a:r>
              <a:rPr lang="en-US" sz="1600" b="1" dirty="0">
                <a:latin typeface="Cambria" pitchFamily="18" charset="0"/>
              </a:rPr>
              <a:t>true);</a:t>
            </a:r>
          </a:p>
          <a:p>
            <a:pPr lvl="1" latinLnBrk="1">
              <a:spcBef>
                <a:spcPts val="600"/>
              </a:spcBef>
            </a:pPr>
            <a:endParaRPr lang="en-US" sz="1600" dirty="0">
              <a:latin typeface="Cambria" pitchFamily="18" charset="0"/>
            </a:endParaRPr>
          </a:p>
          <a:p>
            <a:pPr lvl="1" latinLnBrk="1">
              <a:spcBef>
                <a:spcPts val="600"/>
              </a:spcBef>
            </a:pPr>
            <a:r>
              <a:rPr lang="en-US" sz="1600" dirty="0">
                <a:latin typeface="Cambria" pitchFamily="18" charset="0"/>
              </a:rPr>
              <a:t>	}</a:t>
            </a:r>
          </a:p>
          <a:p>
            <a:pPr marL="342900" indent="-342900">
              <a:tabLst>
                <a:tab pos="463550" algn="l"/>
              </a:tabLst>
            </a:pPr>
            <a:endParaRPr lang="en-US" sz="1600" dirty="0">
              <a:latin typeface="Cambria"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5878532"/>
          </a:xfrm>
          <a:prstGeom prst="rect">
            <a:avLst/>
          </a:prstGeom>
        </p:spPr>
        <p:txBody>
          <a:bodyPr wrap="square">
            <a:spAutoFit/>
          </a:bodyPr>
          <a:lstStyle/>
          <a:p>
            <a:pPr latinLnBrk="1">
              <a:spcBef>
                <a:spcPts val="600"/>
              </a:spcBef>
            </a:pPr>
            <a:r>
              <a:rPr lang="en-US" dirty="0">
                <a:latin typeface="Cambria" pitchFamily="18" charset="0"/>
              </a:rPr>
              <a:t>public static class </a:t>
            </a:r>
            <a:r>
              <a:rPr lang="en-US" dirty="0" err="1">
                <a:latin typeface="Cambria" pitchFamily="18" charset="0"/>
              </a:rPr>
              <a:t>WordCountMapper</a:t>
            </a:r>
            <a:r>
              <a:rPr lang="en-US" dirty="0">
                <a:latin typeface="Cambria" pitchFamily="18" charset="0"/>
              </a:rPr>
              <a:t> extends </a:t>
            </a:r>
            <a:r>
              <a:rPr lang="en-US" dirty="0" err="1">
                <a:latin typeface="Cambria" pitchFamily="18" charset="0"/>
              </a:rPr>
              <a:t>Mapper</a:t>
            </a:r>
            <a:r>
              <a:rPr lang="en-US" dirty="0">
                <a:latin typeface="Cambria" pitchFamily="18" charset="0"/>
              </a:rPr>
              <a:t>&lt;</a:t>
            </a:r>
            <a:r>
              <a:rPr lang="en-US" dirty="0" err="1">
                <a:latin typeface="Cambria" pitchFamily="18" charset="0"/>
              </a:rPr>
              <a:t>LongWritable</a:t>
            </a:r>
            <a:r>
              <a:rPr lang="en-US" dirty="0">
                <a:latin typeface="Cambria" pitchFamily="18" charset="0"/>
              </a:rPr>
              <a:t>, Text, Text, </a:t>
            </a:r>
            <a:r>
              <a:rPr lang="en-US" dirty="0" err="1">
                <a:latin typeface="Cambria" pitchFamily="18" charset="0"/>
              </a:rPr>
              <a:t>IntWritable</a:t>
            </a:r>
            <a:r>
              <a:rPr lang="en-US" dirty="0">
                <a:latin typeface="Cambria" pitchFamily="18" charset="0"/>
              </a:rPr>
              <a:t>&gt;</a:t>
            </a:r>
          </a:p>
          <a:p>
            <a:pPr latinLnBrk="1">
              <a:spcBef>
                <a:spcPts val="600"/>
              </a:spcBef>
            </a:pPr>
            <a:r>
              <a:rPr lang="en-US" dirty="0">
                <a:latin typeface="Cambria" pitchFamily="18" charset="0"/>
              </a:rPr>
              <a:t>{</a:t>
            </a:r>
          </a:p>
          <a:p>
            <a:pPr latinLnBrk="1">
              <a:spcBef>
                <a:spcPts val="600"/>
              </a:spcBef>
            </a:pPr>
            <a:r>
              <a:rPr lang="en-US" dirty="0">
                <a:latin typeface="Cambria" pitchFamily="18" charset="0"/>
              </a:rPr>
              <a:t>	public void map(</a:t>
            </a:r>
            <a:r>
              <a:rPr lang="en-US" dirty="0" err="1">
                <a:latin typeface="Cambria" pitchFamily="18" charset="0"/>
              </a:rPr>
              <a:t>LongWritable</a:t>
            </a:r>
            <a:r>
              <a:rPr lang="en-US" dirty="0">
                <a:latin typeface="Cambria" pitchFamily="18" charset="0"/>
              </a:rPr>
              <a:t> key, Text value, Context con) throws </a:t>
            </a:r>
            <a:r>
              <a:rPr lang="en-US" dirty="0" err="1">
                <a:latin typeface="Cambria" pitchFamily="18" charset="0"/>
              </a:rPr>
              <a:t>IOExcepti</a:t>
            </a:r>
            <a:r>
              <a:rPr lang="en-US" dirty="0">
                <a:latin typeface="Cambria" pitchFamily="18" charset="0"/>
              </a:rPr>
              <a:t>			on, </a:t>
            </a:r>
            <a:r>
              <a:rPr lang="en-US" dirty="0" err="1">
                <a:latin typeface="Cambria" pitchFamily="18" charset="0"/>
              </a:rPr>
              <a:t>InterruptedException</a:t>
            </a:r>
            <a:endParaRPr lang="en-US" dirty="0">
              <a:latin typeface="Cambria" pitchFamily="18" charset="0"/>
            </a:endParaRPr>
          </a:p>
          <a:p>
            <a:pPr latinLnBrk="1">
              <a:spcBef>
                <a:spcPts val="600"/>
              </a:spcBef>
            </a:pPr>
            <a:r>
              <a:rPr lang="en-US" dirty="0">
                <a:latin typeface="Cambria" pitchFamily="18" charset="0"/>
              </a:rPr>
              <a:t>	{</a:t>
            </a:r>
          </a:p>
          <a:p>
            <a:pPr latinLnBrk="1">
              <a:spcBef>
                <a:spcPts val="600"/>
              </a:spcBef>
            </a:pPr>
            <a:r>
              <a:rPr lang="en-US" dirty="0">
                <a:latin typeface="Cambria" pitchFamily="18" charset="0"/>
              </a:rPr>
              <a:t>		String line = </a:t>
            </a:r>
            <a:r>
              <a:rPr lang="en-US" dirty="0" err="1">
                <a:latin typeface="Cambria" pitchFamily="18" charset="0"/>
              </a:rPr>
              <a:t>value.toString</a:t>
            </a:r>
            <a:r>
              <a:rPr lang="en-US" dirty="0">
                <a:latin typeface="Cambria" pitchFamily="18" charset="0"/>
              </a:rPr>
              <a:t>();</a:t>
            </a:r>
          </a:p>
          <a:p>
            <a:pPr latinLnBrk="1">
              <a:spcBef>
                <a:spcPts val="600"/>
              </a:spcBef>
            </a:pPr>
            <a:r>
              <a:rPr lang="en-US" dirty="0">
                <a:latin typeface="Cambria" pitchFamily="18" charset="0"/>
              </a:rPr>
              <a:t>		String[] words=</a:t>
            </a:r>
            <a:r>
              <a:rPr lang="en-US" dirty="0" err="1">
                <a:latin typeface="Cambria" pitchFamily="18" charset="0"/>
              </a:rPr>
              <a:t>line.split</a:t>
            </a:r>
            <a:r>
              <a:rPr lang="en-US" dirty="0">
                <a:latin typeface="Cambria" pitchFamily="18" charset="0"/>
              </a:rPr>
              <a:t>(",");</a:t>
            </a:r>
          </a:p>
          <a:p>
            <a:pPr latinLnBrk="1">
              <a:spcBef>
                <a:spcPts val="600"/>
              </a:spcBef>
            </a:pPr>
            <a:r>
              <a:rPr lang="en-US" dirty="0">
                <a:latin typeface="Cambria" pitchFamily="18" charset="0"/>
              </a:rPr>
              <a:t>		for(String word: words )</a:t>
            </a:r>
          </a:p>
          <a:p>
            <a:pPr latinLnBrk="1">
              <a:spcBef>
                <a:spcPts val="600"/>
              </a:spcBef>
            </a:pPr>
            <a:r>
              <a:rPr lang="en-US" dirty="0">
                <a:latin typeface="Cambria" pitchFamily="18" charset="0"/>
              </a:rPr>
              <a:t>		{</a:t>
            </a:r>
          </a:p>
          <a:p>
            <a:pPr latinLnBrk="1">
              <a:spcBef>
                <a:spcPts val="600"/>
              </a:spcBef>
            </a:pPr>
            <a:r>
              <a:rPr lang="en-US" dirty="0">
                <a:latin typeface="Cambria" pitchFamily="18" charset="0"/>
              </a:rPr>
              <a:t>		      	Text </a:t>
            </a:r>
            <a:r>
              <a:rPr lang="en-US" dirty="0" err="1">
                <a:latin typeface="Cambria" pitchFamily="18" charset="0"/>
              </a:rPr>
              <a:t>outputKey</a:t>
            </a:r>
            <a:r>
              <a:rPr lang="en-US" dirty="0">
                <a:latin typeface="Cambria" pitchFamily="18" charset="0"/>
              </a:rPr>
              <a:t> = new Text(</a:t>
            </a:r>
            <a:r>
              <a:rPr lang="en-US" dirty="0" err="1">
                <a:latin typeface="Cambria" pitchFamily="18" charset="0"/>
              </a:rPr>
              <a:t>word.toUpperCase</a:t>
            </a:r>
            <a:r>
              <a:rPr lang="en-US" dirty="0">
                <a:latin typeface="Cambria" pitchFamily="18" charset="0"/>
              </a:rPr>
              <a:t>().trim());</a:t>
            </a:r>
          </a:p>
          <a:p>
            <a:pPr latinLnBrk="1">
              <a:spcBef>
                <a:spcPts val="600"/>
              </a:spcBef>
            </a:pPr>
            <a:r>
              <a:rPr lang="en-US" dirty="0">
                <a:latin typeface="Cambria" pitchFamily="18" charset="0"/>
              </a:rPr>
              <a:t>			 </a:t>
            </a:r>
            <a:r>
              <a:rPr lang="en-US" dirty="0" err="1">
                <a:latin typeface="Cambria" pitchFamily="18" charset="0"/>
              </a:rPr>
              <a:t>IntWritable</a:t>
            </a:r>
            <a:r>
              <a:rPr lang="en-US" dirty="0">
                <a:latin typeface="Cambria" pitchFamily="18" charset="0"/>
              </a:rPr>
              <a:t> </a:t>
            </a:r>
            <a:r>
              <a:rPr lang="en-US" dirty="0" err="1">
                <a:latin typeface="Cambria" pitchFamily="18" charset="0"/>
              </a:rPr>
              <a:t>outputValue</a:t>
            </a:r>
            <a:r>
              <a:rPr lang="en-US" dirty="0">
                <a:latin typeface="Cambria" pitchFamily="18" charset="0"/>
              </a:rPr>
              <a:t> = new </a:t>
            </a:r>
            <a:r>
              <a:rPr lang="en-US" dirty="0" err="1">
                <a:latin typeface="Cambria" pitchFamily="18" charset="0"/>
              </a:rPr>
              <a:t>IntWritable</a:t>
            </a:r>
            <a:r>
              <a:rPr lang="en-US" dirty="0">
                <a:latin typeface="Cambria" pitchFamily="18" charset="0"/>
              </a:rPr>
              <a:t>(1);</a:t>
            </a:r>
          </a:p>
          <a:p>
            <a:pPr latinLnBrk="1">
              <a:spcBef>
                <a:spcPts val="600"/>
              </a:spcBef>
            </a:pPr>
            <a:r>
              <a:rPr lang="en-US" dirty="0">
                <a:latin typeface="Cambria" pitchFamily="18" charset="0"/>
              </a:rPr>
              <a:t>			 </a:t>
            </a:r>
            <a:r>
              <a:rPr lang="en-US" dirty="0" err="1">
                <a:latin typeface="Cambria" pitchFamily="18" charset="0"/>
              </a:rPr>
              <a:t>con.write</a:t>
            </a:r>
            <a:r>
              <a:rPr lang="en-US" dirty="0">
                <a:latin typeface="Cambria" pitchFamily="18" charset="0"/>
              </a:rPr>
              <a:t>(</a:t>
            </a:r>
            <a:r>
              <a:rPr lang="en-US" dirty="0" err="1">
                <a:latin typeface="Cambria" pitchFamily="18" charset="0"/>
              </a:rPr>
              <a:t>outputKey</a:t>
            </a:r>
            <a:r>
              <a:rPr lang="en-US" dirty="0">
                <a:latin typeface="Cambria" pitchFamily="18" charset="0"/>
              </a:rPr>
              <a:t>, </a:t>
            </a:r>
            <a:r>
              <a:rPr lang="en-US" dirty="0" err="1">
                <a:latin typeface="Cambria" pitchFamily="18" charset="0"/>
              </a:rPr>
              <a:t>outputValue</a:t>
            </a:r>
            <a:r>
              <a:rPr lang="en-US" dirty="0">
                <a:latin typeface="Cambria" pitchFamily="18" charset="0"/>
              </a:rPr>
              <a:t>);</a:t>
            </a:r>
          </a:p>
          <a:p>
            <a:pPr latinLnBrk="1">
              <a:spcBef>
                <a:spcPts val="600"/>
              </a:spcBef>
            </a:pPr>
            <a:r>
              <a:rPr lang="en-US" dirty="0">
                <a:latin typeface="Cambria" pitchFamily="18" charset="0"/>
              </a:rPr>
              <a:t>		}</a:t>
            </a:r>
          </a:p>
          <a:p>
            <a:pPr latinLnBrk="1">
              <a:spcBef>
                <a:spcPts val="600"/>
              </a:spcBef>
            </a:pPr>
            <a:r>
              <a:rPr lang="en-US" dirty="0">
                <a:latin typeface="Cambria" pitchFamily="18" charset="0"/>
              </a:rPr>
              <a:t>	}</a:t>
            </a:r>
          </a:p>
          <a:p>
            <a:pPr latinLnBrk="1">
              <a:spcBef>
                <a:spcPts val="600"/>
              </a:spcBef>
            </a:pPr>
            <a:r>
              <a:rPr lang="en-US" dirty="0">
                <a:latin typeface="Cambria" pitchFamily="18" charset="0"/>
              </a:rPr>
              <a:t>}</a:t>
            </a:r>
          </a:p>
          <a:p>
            <a:pPr marL="342900" indent="-342900">
              <a:spcBef>
                <a:spcPts val="600"/>
              </a:spcBef>
              <a:spcAft>
                <a:spcPts val="600"/>
              </a:spcAft>
              <a:tabLst>
                <a:tab pos="463550" algn="l"/>
              </a:tabLst>
            </a:pPr>
            <a:endParaRPr lang="en-US" dirty="0">
              <a:latin typeface="Cambria"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5170646"/>
          </a:xfrm>
          <a:prstGeom prst="rect">
            <a:avLst/>
          </a:prstGeom>
        </p:spPr>
        <p:txBody>
          <a:bodyPr wrap="square">
            <a:spAutoFit/>
          </a:bodyPr>
          <a:lstStyle/>
          <a:p>
            <a:pPr latinLnBrk="1">
              <a:spcBef>
                <a:spcPts val="600"/>
              </a:spcBef>
            </a:pPr>
            <a:r>
              <a:rPr lang="en-US" dirty="0">
                <a:latin typeface="Cambria" pitchFamily="18" charset="0"/>
              </a:rPr>
              <a:t>public static class </a:t>
            </a:r>
            <a:r>
              <a:rPr lang="en-US" dirty="0" err="1">
                <a:latin typeface="Cambria" pitchFamily="18" charset="0"/>
              </a:rPr>
              <a:t>WordCountReducer</a:t>
            </a:r>
            <a:r>
              <a:rPr lang="en-US" dirty="0">
                <a:latin typeface="Cambria" pitchFamily="18" charset="0"/>
              </a:rPr>
              <a:t>  extends Reducer&lt;Text, </a:t>
            </a:r>
            <a:r>
              <a:rPr lang="en-US" dirty="0" err="1">
                <a:latin typeface="Cambria" pitchFamily="18" charset="0"/>
              </a:rPr>
              <a:t>IntWritable</a:t>
            </a:r>
            <a:r>
              <a:rPr lang="en-US" dirty="0">
                <a:latin typeface="Cambria" pitchFamily="18" charset="0"/>
              </a:rPr>
              <a:t>, Text, </a:t>
            </a:r>
            <a:r>
              <a:rPr lang="en-US" dirty="0" err="1">
                <a:latin typeface="Cambria" pitchFamily="18" charset="0"/>
              </a:rPr>
              <a:t>IntWritable</a:t>
            </a:r>
            <a:r>
              <a:rPr lang="en-US" dirty="0">
                <a:latin typeface="Cambria" pitchFamily="18" charset="0"/>
              </a:rPr>
              <a:t>&gt;</a:t>
            </a:r>
          </a:p>
          <a:p>
            <a:pPr latinLnBrk="1">
              <a:spcBef>
                <a:spcPts val="600"/>
              </a:spcBef>
            </a:pPr>
            <a:r>
              <a:rPr lang="en-US" dirty="0">
                <a:latin typeface="Cambria" pitchFamily="18" charset="0"/>
              </a:rPr>
              <a:t>{</a:t>
            </a:r>
          </a:p>
          <a:p>
            <a:pPr latinLnBrk="1">
              <a:spcBef>
                <a:spcPts val="600"/>
              </a:spcBef>
            </a:pPr>
            <a:r>
              <a:rPr lang="en-US" dirty="0">
                <a:latin typeface="Cambria" pitchFamily="18" charset="0"/>
              </a:rPr>
              <a:t>	public void reduce(Text word, </a:t>
            </a:r>
            <a:r>
              <a:rPr lang="en-US" dirty="0" err="1">
                <a:latin typeface="Cambria" pitchFamily="18" charset="0"/>
              </a:rPr>
              <a:t>Iterable</a:t>
            </a:r>
            <a:r>
              <a:rPr lang="en-US" dirty="0">
                <a:latin typeface="Cambria" pitchFamily="18" charset="0"/>
              </a:rPr>
              <a:t>&lt;</a:t>
            </a:r>
            <a:r>
              <a:rPr lang="en-US" dirty="0" err="1">
                <a:latin typeface="Cambria" pitchFamily="18" charset="0"/>
              </a:rPr>
              <a:t>IntWritable</a:t>
            </a:r>
            <a:r>
              <a:rPr lang="en-US" dirty="0">
                <a:latin typeface="Cambria" pitchFamily="18" charset="0"/>
              </a:rPr>
              <a:t>&gt; values, Context con) thro	</a:t>
            </a:r>
            <a:r>
              <a:rPr lang="en-US" dirty="0" err="1">
                <a:latin typeface="Cambria" pitchFamily="18" charset="0"/>
              </a:rPr>
              <a:t>ws</a:t>
            </a:r>
            <a:r>
              <a:rPr lang="en-US" dirty="0">
                <a:latin typeface="Cambria" pitchFamily="18" charset="0"/>
              </a:rPr>
              <a:t> </a:t>
            </a:r>
            <a:r>
              <a:rPr lang="en-US" dirty="0" err="1">
                <a:latin typeface="Cambria" pitchFamily="18" charset="0"/>
              </a:rPr>
              <a:t>IOException</a:t>
            </a:r>
            <a:r>
              <a:rPr lang="en-US" dirty="0">
                <a:latin typeface="Cambria" pitchFamily="18" charset="0"/>
              </a:rPr>
              <a:t>, </a:t>
            </a:r>
            <a:r>
              <a:rPr lang="en-US" dirty="0" err="1">
                <a:latin typeface="Cambria" pitchFamily="18" charset="0"/>
              </a:rPr>
              <a:t>InterruptedException</a:t>
            </a:r>
            <a:endParaRPr lang="en-US" dirty="0">
              <a:latin typeface="Cambria" pitchFamily="18" charset="0"/>
            </a:endParaRPr>
          </a:p>
          <a:p>
            <a:pPr latinLnBrk="1">
              <a:spcBef>
                <a:spcPts val="600"/>
              </a:spcBef>
            </a:pPr>
            <a:r>
              <a:rPr lang="en-US" dirty="0">
                <a:latin typeface="Cambria" pitchFamily="18" charset="0"/>
              </a:rPr>
              <a:t>	{</a:t>
            </a:r>
          </a:p>
          <a:p>
            <a:pPr latinLnBrk="1">
              <a:spcBef>
                <a:spcPts val="600"/>
              </a:spcBef>
            </a:pPr>
            <a:r>
              <a:rPr lang="en-US" dirty="0">
                <a:latin typeface="Cambria" pitchFamily="18" charset="0"/>
              </a:rPr>
              <a:t>		</a:t>
            </a:r>
            <a:r>
              <a:rPr lang="en-US" dirty="0" err="1">
                <a:latin typeface="Cambria" pitchFamily="18" charset="0"/>
              </a:rPr>
              <a:t>int</a:t>
            </a:r>
            <a:r>
              <a:rPr lang="en-US" dirty="0">
                <a:latin typeface="Cambria" pitchFamily="18" charset="0"/>
              </a:rPr>
              <a:t> sum = 0;</a:t>
            </a:r>
          </a:p>
          <a:p>
            <a:pPr latinLnBrk="1">
              <a:spcBef>
                <a:spcPts val="600"/>
              </a:spcBef>
            </a:pPr>
            <a:r>
              <a:rPr lang="en-US" dirty="0">
                <a:latin typeface="Cambria" pitchFamily="18" charset="0"/>
              </a:rPr>
              <a:t>  		 for(</a:t>
            </a:r>
            <a:r>
              <a:rPr lang="en-US" dirty="0" err="1">
                <a:latin typeface="Cambria" pitchFamily="18" charset="0"/>
              </a:rPr>
              <a:t>IntWritable</a:t>
            </a:r>
            <a:r>
              <a:rPr lang="en-US" dirty="0">
                <a:latin typeface="Cambria" pitchFamily="18" charset="0"/>
              </a:rPr>
              <a:t> value : values)</a:t>
            </a:r>
          </a:p>
          <a:p>
            <a:pPr latinLnBrk="1">
              <a:spcBef>
                <a:spcPts val="600"/>
              </a:spcBef>
            </a:pPr>
            <a:r>
              <a:rPr lang="en-US" dirty="0">
                <a:latin typeface="Cambria" pitchFamily="18" charset="0"/>
              </a:rPr>
              <a:t> 		 {</a:t>
            </a:r>
          </a:p>
          <a:p>
            <a:pPr latinLnBrk="1">
              <a:spcBef>
                <a:spcPts val="600"/>
              </a:spcBef>
            </a:pPr>
            <a:r>
              <a:rPr lang="en-US" dirty="0">
                <a:latin typeface="Cambria" pitchFamily="18" charset="0"/>
              </a:rPr>
              <a:t>   			sum += </a:t>
            </a:r>
            <a:r>
              <a:rPr lang="en-US" dirty="0" err="1">
                <a:latin typeface="Cambria" pitchFamily="18" charset="0"/>
              </a:rPr>
              <a:t>value.get</a:t>
            </a:r>
            <a:r>
              <a:rPr lang="en-US" dirty="0">
                <a:latin typeface="Cambria" pitchFamily="18" charset="0"/>
              </a:rPr>
              <a:t>();</a:t>
            </a:r>
          </a:p>
          <a:p>
            <a:pPr latinLnBrk="1">
              <a:spcBef>
                <a:spcPts val="600"/>
              </a:spcBef>
            </a:pPr>
            <a:r>
              <a:rPr lang="en-US" dirty="0">
                <a:latin typeface="Cambria" pitchFamily="18" charset="0"/>
              </a:rPr>
              <a:t>  		 }</a:t>
            </a:r>
          </a:p>
          <a:p>
            <a:pPr latinLnBrk="1">
              <a:spcBef>
                <a:spcPts val="600"/>
              </a:spcBef>
            </a:pPr>
            <a:r>
              <a:rPr lang="en-US" dirty="0">
                <a:latin typeface="Cambria" pitchFamily="18" charset="0"/>
              </a:rPr>
              <a:t>  		 </a:t>
            </a:r>
            <a:r>
              <a:rPr lang="en-US" dirty="0" err="1">
                <a:latin typeface="Cambria" pitchFamily="18" charset="0"/>
              </a:rPr>
              <a:t>con.write</a:t>
            </a:r>
            <a:r>
              <a:rPr lang="en-US" dirty="0">
                <a:latin typeface="Cambria" pitchFamily="18" charset="0"/>
              </a:rPr>
              <a:t>(word, new </a:t>
            </a:r>
            <a:r>
              <a:rPr lang="en-US" dirty="0" err="1">
                <a:latin typeface="Cambria" pitchFamily="18" charset="0"/>
              </a:rPr>
              <a:t>IntWritable</a:t>
            </a:r>
            <a:r>
              <a:rPr lang="en-US" dirty="0">
                <a:latin typeface="Cambria" pitchFamily="18" charset="0"/>
              </a:rPr>
              <a:t>(sum));</a:t>
            </a:r>
          </a:p>
          <a:p>
            <a:pPr latinLnBrk="1">
              <a:spcBef>
                <a:spcPts val="600"/>
              </a:spcBef>
            </a:pPr>
            <a:r>
              <a:rPr lang="en-US" dirty="0">
                <a:latin typeface="Cambria" pitchFamily="18" charset="0"/>
              </a:rPr>
              <a:t>	}</a:t>
            </a:r>
          </a:p>
          <a:p>
            <a:pPr latinLnBrk="1">
              <a:spcBef>
                <a:spcPts val="600"/>
              </a:spcBef>
            </a:pPr>
            <a:r>
              <a:rPr lang="en-US" dirty="0">
                <a:latin typeface="Cambria" pitchFamily="18" charset="0"/>
              </a:rPr>
              <a:t>}</a:t>
            </a:r>
          </a:p>
          <a:p>
            <a:pPr latinLnBrk="1">
              <a:spcBef>
                <a:spcPts val="600"/>
              </a:spcBef>
            </a:pPr>
            <a:r>
              <a:rPr lang="en-US" dirty="0">
                <a:latin typeface="Cambria" pitchFamily="18" charset="0"/>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3493264"/>
          </a:xfrm>
          <a:prstGeom prst="rect">
            <a:avLst/>
          </a:prstGeom>
        </p:spPr>
        <p:txBody>
          <a:bodyPr wrap="square">
            <a:spAutoFit/>
          </a:bodyPr>
          <a:lstStyle/>
          <a:p>
            <a:pPr>
              <a:lnSpc>
                <a:spcPct val="150000"/>
              </a:lnSpc>
            </a:pPr>
            <a:r>
              <a:rPr lang="en-US" dirty="0">
                <a:latin typeface="Cambria" pitchFamily="18" charset="0"/>
              </a:rPr>
              <a:t>The above program consists of three classes:</a:t>
            </a:r>
          </a:p>
          <a:p>
            <a:pPr marL="463550" lvl="0" indent="-463550">
              <a:lnSpc>
                <a:spcPct val="150000"/>
              </a:lnSpc>
            </a:pPr>
            <a:r>
              <a:rPr lang="en-US" dirty="0">
                <a:latin typeface="Cambria" pitchFamily="18" charset="0"/>
              </a:rPr>
              <a:t>1)	Driver class (Public, void, static, or main; this is the entry point).</a:t>
            </a:r>
          </a:p>
          <a:p>
            <a:pPr marL="463550" lvl="0" indent="-463550">
              <a:lnSpc>
                <a:spcPct val="150000"/>
              </a:lnSpc>
            </a:pPr>
            <a:r>
              <a:rPr lang="en-US" dirty="0">
                <a:latin typeface="Cambria" pitchFamily="18" charset="0"/>
              </a:rPr>
              <a:t>2)	The Map class which </a:t>
            </a:r>
            <a:r>
              <a:rPr lang="en-US" b="1" dirty="0">
                <a:latin typeface="Cambria" pitchFamily="18" charset="0"/>
              </a:rPr>
              <a:t>extends</a:t>
            </a:r>
            <a:r>
              <a:rPr lang="en-US" dirty="0">
                <a:latin typeface="Cambria" pitchFamily="18" charset="0"/>
              </a:rPr>
              <a:t> the public class </a:t>
            </a:r>
            <a:r>
              <a:rPr lang="en-US" dirty="0" err="1">
                <a:latin typeface="Cambria" pitchFamily="18" charset="0"/>
              </a:rPr>
              <a:t>Mapper</a:t>
            </a:r>
            <a:r>
              <a:rPr lang="en-US" dirty="0">
                <a:latin typeface="Cambria" pitchFamily="18" charset="0"/>
              </a:rPr>
              <a:t>&lt;KEYIN,VALUEIN,KEYOUT,VALUEOUT&gt;  and implements the Map function.</a:t>
            </a:r>
          </a:p>
          <a:p>
            <a:pPr lvl="0">
              <a:lnSpc>
                <a:spcPct val="150000"/>
              </a:lnSpc>
              <a:tabLst>
                <a:tab pos="463550" algn="l"/>
              </a:tabLst>
            </a:pPr>
            <a:r>
              <a:rPr lang="en-US" dirty="0">
                <a:latin typeface="Cambria" pitchFamily="18" charset="0"/>
              </a:rPr>
              <a:t>3)	The Reduce class which extends the public class 	Reducer&lt;KEYIN,VALUEIN,KEYOUT,VALUEOUT&gt; and implements  	the Reduce function.</a:t>
            </a:r>
          </a:p>
          <a:p>
            <a:pPr latinLnBrk="1">
              <a:lnSpc>
                <a:spcPct val="150000"/>
              </a:lnSpc>
              <a:spcBef>
                <a:spcPts val="600"/>
              </a:spcBef>
            </a:pPr>
            <a:endParaRPr lang="en-US" dirty="0">
              <a:latin typeface="Cambria"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1615827"/>
          </a:xfrm>
          <a:prstGeom prst="rect">
            <a:avLst/>
          </a:prstGeom>
        </p:spPr>
        <p:txBody>
          <a:bodyPr wrap="square">
            <a:spAutoFit/>
          </a:bodyPr>
          <a:lstStyle/>
          <a:p>
            <a:pPr>
              <a:lnSpc>
                <a:spcPct val="150000"/>
              </a:lnSpc>
              <a:tabLst>
                <a:tab pos="463550" algn="l"/>
              </a:tabLst>
            </a:pPr>
            <a:r>
              <a:rPr lang="en-US" b="1" dirty="0">
                <a:latin typeface="Cambria" pitchFamily="18" charset="0"/>
              </a:rPr>
              <a:t>6)	Make  a jar file</a:t>
            </a:r>
          </a:p>
          <a:p>
            <a:pPr>
              <a:lnSpc>
                <a:spcPct val="150000"/>
              </a:lnSpc>
              <a:tabLst>
                <a:tab pos="463550" algn="l"/>
              </a:tabLst>
            </a:pPr>
            <a:r>
              <a:rPr lang="en-US" dirty="0">
                <a:latin typeface="Cambria" pitchFamily="18" charset="0"/>
              </a:rPr>
              <a:t>	Right Click on Project&gt; Export&gt; Select export destination as </a:t>
            </a:r>
            <a:r>
              <a:rPr lang="en-US" b="1" dirty="0">
                <a:latin typeface="Cambria" pitchFamily="18" charset="0"/>
              </a:rPr>
              <a:t>Jar File </a:t>
            </a:r>
            <a:r>
              <a:rPr lang="en-US" dirty="0">
                <a:latin typeface="Cambria" pitchFamily="18" charset="0"/>
              </a:rPr>
              <a:t> &gt; next&gt; 	Finish.</a:t>
            </a:r>
          </a:p>
          <a:p>
            <a:endParaRPr lang="en-US" dirty="0"/>
          </a:p>
        </p:txBody>
      </p:sp>
      <p:pic>
        <p:nvPicPr>
          <p:cNvPr id="4" name="Picture 3" descr="Jar Export"/>
          <p:cNvPicPr/>
          <p:nvPr/>
        </p:nvPicPr>
        <p:blipFill>
          <a:blip r:embed="rId2"/>
          <a:srcRect/>
          <a:stretch>
            <a:fillRect/>
          </a:stretch>
        </p:blipFill>
        <p:spPr bwMode="auto">
          <a:xfrm>
            <a:off x="914400" y="1600200"/>
            <a:ext cx="7315200" cy="443928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646331"/>
          </a:xfrm>
          <a:prstGeom prst="rect">
            <a:avLst/>
          </a:prstGeom>
        </p:spPr>
        <p:txBody>
          <a:bodyPr wrap="square">
            <a:spAutoFit/>
          </a:bodyPr>
          <a:lstStyle/>
          <a:p>
            <a:pPr>
              <a:tabLst>
                <a:tab pos="463550" algn="l"/>
              </a:tabLst>
            </a:pPr>
            <a:r>
              <a:rPr lang="en-US" b="1" dirty="0">
                <a:latin typeface="Cambria" pitchFamily="18" charset="0"/>
              </a:rPr>
              <a:t>7)	Take a text file and move it into HDFS format: </a:t>
            </a:r>
          </a:p>
          <a:p>
            <a:endParaRPr lang="en-US" dirty="0"/>
          </a:p>
        </p:txBody>
      </p:sp>
      <p:pic>
        <p:nvPicPr>
          <p:cNvPr id="5" name="Picture 4" descr="Image title"/>
          <p:cNvPicPr/>
          <p:nvPr/>
        </p:nvPicPr>
        <p:blipFill>
          <a:blip r:embed="rId2"/>
          <a:srcRect/>
          <a:stretch>
            <a:fillRect/>
          </a:stretch>
        </p:blipFill>
        <p:spPr bwMode="auto">
          <a:xfrm>
            <a:off x="1219200" y="762000"/>
            <a:ext cx="6400800" cy="3200400"/>
          </a:xfrm>
          <a:prstGeom prst="rect">
            <a:avLst/>
          </a:prstGeom>
          <a:noFill/>
          <a:ln w="9525">
            <a:noFill/>
            <a:miter lim="800000"/>
            <a:headEnd/>
            <a:tailEnd/>
          </a:ln>
        </p:spPr>
      </p:pic>
      <p:sp>
        <p:nvSpPr>
          <p:cNvPr id="1025" name="Rectangle 1"/>
          <p:cNvSpPr>
            <a:spLocks noChangeArrowheads="1"/>
          </p:cNvSpPr>
          <p:nvPr/>
        </p:nvSpPr>
        <p:spPr bwMode="auto">
          <a:xfrm>
            <a:off x="685800" y="4267200"/>
            <a:ext cx="76962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b="0" i="0" u="none" strike="noStrike" cap="none" normalizeH="0" baseline="0" dirty="0">
                <a:ln>
                  <a:noFill/>
                </a:ln>
                <a:solidFill>
                  <a:srgbClr val="222635"/>
                </a:solidFill>
                <a:effectLst/>
                <a:latin typeface="Cambria" pitchFamily="18" charset="0"/>
                <a:ea typeface="Times New Roman" pitchFamily="18" charset="0"/>
                <a:cs typeface="Helvetica"/>
              </a:rPr>
              <a:t>To move this into </a:t>
            </a:r>
            <a:r>
              <a:rPr kumimoji="0" lang="en-US" b="0" i="0" u="none" strike="noStrike" cap="none" normalizeH="0" baseline="0" dirty="0" err="1">
                <a:ln>
                  <a:noFill/>
                </a:ln>
                <a:solidFill>
                  <a:srgbClr val="222635"/>
                </a:solidFill>
                <a:effectLst/>
                <a:latin typeface="Cambria" pitchFamily="18" charset="0"/>
                <a:ea typeface="Times New Roman" pitchFamily="18" charset="0"/>
                <a:cs typeface="Helvetica"/>
              </a:rPr>
              <a:t>Hadoop</a:t>
            </a:r>
            <a:r>
              <a:rPr kumimoji="0" lang="en-US" b="0" i="0" u="none" strike="noStrike" cap="none" normalizeH="0" baseline="0" dirty="0">
                <a:ln>
                  <a:noFill/>
                </a:ln>
                <a:solidFill>
                  <a:srgbClr val="222635"/>
                </a:solidFill>
                <a:effectLst/>
                <a:latin typeface="Cambria" pitchFamily="18" charset="0"/>
                <a:ea typeface="Times New Roman" pitchFamily="18" charset="0"/>
                <a:cs typeface="Helvetica"/>
              </a:rPr>
              <a:t> directly, open the terminal and enter the following commands:</a:t>
            </a:r>
            <a:endParaRPr kumimoji="0" lang="en-US" b="0" i="0" u="none" strike="noStrike" cap="none" normalizeH="0" baseline="0" dirty="0">
              <a:ln>
                <a:noFill/>
              </a:ln>
              <a:solidFill>
                <a:schemeClr val="tx1"/>
              </a:solidFill>
              <a:effectLst/>
              <a:latin typeface="Cambri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en-US" b="0" i="0" u="none" strike="noStrike" cap="none" normalizeH="0" baseline="0" dirty="0">
                <a:ln>
                  <a:noFill/>
                </a:ln>
                <a:solidFill>
                  <a:srgbClr val="000000"/>
                </a:solidFill>
                <a:effectLst/>
                <a:latin typeface="Cambria" pitchFamily="18" charset="0"/>
                <a:ea typeface="Times New Roman" pitchFamily="18" charset="0"/>
                <a:cs typeface="Courier New" pitchFamily="49" charset="0"/>
              </a:rPr>
              <a:t>[</a:t>
            </a:r>
            <a:r>
              <a:rPr kumimoji="0" lang="en-US" b="0" i="0" u="none" strike="noStrike" cap="none" normalizeH="0" baseline="0" dirty="0" err="1">
                <a:ln>
                  <a:noFill/>
                </a:ln>
                <a:solidFill>
                  <a:srgbClr val="000000"/>
                </a:solidFill>
                <a:effectLst/>
                <a:latin typeface="Cambria" pitchFamily="18" charset="0"/>
                <a:ea typeface="Times New Roman" pitchFamily="18" charset="0"/>
                <a:cs typeface="Courier New" pitchFamily="49" charset="0"/>
              </a:rPr>
              <a:t>training@localhost</a:t>
            </a:r>
            <a:r>
              <a:rPr kumimoji="0" lang="en-US" b="0" i="0" u="none" strike="noStrike" cap="none" normalizeH="0" baseline="0" dirty="0">
                <a:ln>
                  <a:noFill/>
                </a:ln>
                <a:solidFill>
                  <a:srgbClr val="000000"/>
                </a:solidFill>
                <a:effectLst/>
                <a:latin typeface="Cambria" pitchFamily="18" charset="0"/>
                <a:ea typeface="Times New Roman" pitchFamily="18" charset="0"/>
                <a:cs typeface="Courier New" pitchFamily="49" charset="0"/>
              </a:rPr>
              <a:t> ~]</a:t>
            </a:r>
            <a:r>
              <a:rPr kumimoji="0" lang="en-US" b="0" i="0" u="none" strike="noStrike" cap="none" normalizeH="0" baseline="0" dirty="0">
                <a:ln>
                  <a:noFill/>
                </a:ln>
                <a:solidFill>
                  <a:srgbClr val="0000FF"/>
                </a:solidFill>
                <a:effectLst/>
                <a:latin typeface="Cambria" pitchFamily="18" charset="0"/>
                <a:ea typeface="Times New Roman" pitchFamily="18" charset="0"/>
                <a:cs typeface="Courier New" pitchFamily="49" charset="0"/>
              </a:rPr>
              <a:t>$ </a:t>
            </a:r>
            <a:r>
              <a:rPr kumimoji="0" lang="en-US" b="0" i="0" u="none" strike="noStrike" cap="none" normalizeH="0" baseline="0" dirty="0" err="1">
                <a:ln>
                  <a:noFill/>
                </a:ln>
                <a:solidFill>
                  <a:srgbClr val="0000FF"/>
                </a:solidFill>
                <a:effectLst/>
                <a:latin typeface="Cambria" pitchFamily="18" charset="0"/>
                <a:ea typeface="Times New Roman" pitchFamily="18" charset="0"/>
                <a:cs typeface="Courier New" pitchFamily="49" charset="0"/>
              </a:rPr>
              <a:t>hadoop</a:t>
            </a:r>
            <a:r>
              <a:rPr kumimoji="0" lang="en-US" b="0" i="0" u="none" strike="noStrike" cap="none" normalizeH="0" baseline="0" dirty="0">
                <a:ln>
                  <a:noFill/>
                </a:ln>
                <a:solidFill>
                  <a:srgbClr val="000000"/>
                </a:solidFill>
                <a:effectLst/>
                <a:latin typeface="Cambria" pitchFamily="18" charset="0"/>
                <a:ea typeface="Times New Roman" pitchFamily="18" charset="0"/>
                <a:cs typeface="Courier New" pitchFamily="49" charset="0"/>
              </a:rPr>
              <a:t> </a:t>
            </a:r>
            <a:r>
              <a:rPr kumimoji="0" lang="en-US" b="0" i="0" u="none" strike="noStrike" cap="none" normalizeH="0" baseline="0" dirty="0" err="1">
                <a:ln>
                  <a:noFill/>
                </a:ln>
                <a:solidFill>
                  <a:srgbClr val="000000"/>
                </a:solidFill>
                <a:effectLst/>
                <a:latin typeface="Cambria" pitchFamily="18" charset="0"/>
                <a:ea typeface="Times New Roman" pitchFamily="18" charset="0"/>
                <a:cs typeface="Courier New" pitchFamily="49" charset="0"/>
              </a:rPr>
              <a:t>fs</a:t>
            </a:r>
            <a:r>
              <a:rPr kumimoji="0" lang="en-US" b="0" i="0" u="none" strike="noStrike" cap="none" normalizeH="0" baseline="0" dirty="0">
                <a:ln>
                  <a:noFill/>
                </a:ln>
                <a:solidFill>
                  <a:srgbClr val="000000"/>
                </a:solidFill>
                <a:effectLst/>
                <a:latin typeface="Cambria" pitchFamily="18" charset="0"/>
                <a:ea typeface="Times New Roman" pitchFamily="18" charset="0"/>
                <a:cs typeface="Courier New" pitchFamily="49" charset="0"/>
              </a:rPr>
              <a:t> </a:t>
            </a:r>
            <a:r>
              <a:rPr kumimoji="0" lang="en-US" b="0" i="0" u="none" strike="noStrike" cap="none" normalizeH="0" baseline="0" dirty="0">
                <a:ln>
                  <a:noFill/>
                </a:ln>
                <a:solidFill>
                  <a:srgbClr val="0000CC"/>
                </a:solidFill>
                <a:effectLst/>
                <a:latin typeface="Cambria" pitchFamily="18" charset="0"/>
                <a:ea typeface="Times New Roman" pitchFamily="18" charset="0"/>
                <a:cs typeface="Courier New" pitchFamily="49" charset="0"/>
              </a:rPr>
              <a:t>-put</a:t>
            </a:r>
            <a:r>
              <a:rPr kumimoji="0" lang="en-US" b="0" i="0" u="none" strike="noStrike" cap="none" normalizeH="0" baseline="0" dirty="0">
                <a:ln>
                  <a:noFill/>
                </a:ln>
                <a:solidFill>
                  <a:srgbClr val="000000"/>
                </a:solidFill>
                <a:effectLst/>
                <a:latin typeface="Cambria" pitchFamily="18" charset="0"/>
                <a:ea typeface="Times New Roman" pitchFamily="18" charset="0"/>
                <a:cs typeface="Courier New" pitchFamily="49" charset="0"/>
              </a:rPr>
              <a:t> </a:t>
            </a:r>
            <a:r>
              <a:rPr kumimoji="0" lang="en-US" b="0" i="0" u="none" strike="noStrike" cap="none" normalizeH="0" baseline="0" dirty="0" err="1">
                <a:ln>
                  <a:noFill/>
                </a:ln>
                <a:solidFill>
                  <a:srgbClr val="000000"/>
                </a:solidFill>
                <a:effectLst/>
                <a:latin typeface="Cambria" pitchFamily="18" charset="0"/>
                <a:ea typeface="Times New Roman" pitchFamily="18" charset="0"/>
                <a:cs typeface="Courier New" pitchFamily="49" charset="0"/>
              </a:rPr>
              <a:t>wordcountFile</a:t>
            </a:r>
            <a:r>
              <a:rPr kumimoji="0" lang="en-US" b="0" i="0" u="none" strike="noStrike" cap="none" normalizeH="0" baseline="0" dirty="0">
                <a:ln>
                  <a:noFill/>
                </a:ln>
                <a:solidFill>
                  <a:srgbClr val="000000"/>
                </a:solidFill>
                <a:effectLst/>
                <a:latin typeface="Cambria" pitchFamily="18" charset="0"/>
                <a:ea typeface="Times New Roman" pitchFamily="18" charset="0"/>
                <a:cs typeface="Courier New" pitchFamily="49" charset="0"/>
              </a:rPr>
              <a:t> </a:t>
            </a:r>
            <a:r>
              <a:rPr kumimoji="0" lang="en-US" b="0" i="0" u="none" strike="noStrike" cap="none" normalizeH="0" baseline="0" dirty="0" err="1">
                <a:ln>
                  <a:noFill/>
                </a:ln>
                <a:solidFill>
                  <a:srgbClr val="000000"/>
                </a:solidFill>
                <a:effectLst/>
                <a:latin typeface="Cambria" pitchFamily="18" charset="0"/>
                <a:ea typeface="Times New Roman" pitchFamily="18" charset="0"/>
                <a:cs typeface="Courier New" pitchFamily="49" charset="0"/>
              </a:rPr>
              <a:t>wordCountFile</a:t>
            </a:r>
            <a:endParaRPr kumimoji="0" lang="en-US" b="0" i="0" u="none" strike="noStrike" cap="none" normalizeH="0" baseline="0" dirty="0">
              <a:ln>
                <a:noFill/>
              </a:ln>
              <a:solidFill>
                <a:schemeClr val="tx1"/>
              </a:solidFill>
              <a:effectLst/>
              <a:latin typeface="Cambria" pitchFamily="18"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6001643"/>
          </a:xfrm>
          <a:prstGeom prst="rect">
            <a:avLst/>
          </a:prstGeom>
        </p:spPr>
        <p:txBody>
          <a:bodyPr wrap="square">
            <a:spAutoFit/>
          </a:bodyPr>
          <a:lstStyle/>
          <a:p>
            <a:pPr>
              <a:lnSpc>
                <a:spcPct val="150000"/>
              </a:lnSpc>
              <a:tabLst>
                <a:tab pos="463550" algn="l"/>
              </a:tabLst>
            </a:pPr>
            <a:r>
              <a:rPr lang="en-US" dirty="0">
                <a:latin typeface="Cambria" pitchFamily="18" charset="0"/>
              </a:rPr>
              <a:t>8)	Run the jar file:</a:t>
            </a:r>
          </a:p>
          <a:p>
            <a:pPr>
              <a:lnSpc>
                <a:spcPct val="150000"/>
              </a:lnSpc>
            </a:pPr>
            <a:r>
              <a:rPr lang="en-US" i="1" dirty="0">
                <a:latin typeface="Cambria" pitchFamily="18" charset="0"/>
              </a:rPr>
              <a:t>	</a:t>
            </a:r>
            <a:r>
              <a:rPr lang="en-US" b="1" i="1" dirty="0">
                <a:latin typeface="Cambria" pitchFamily="18" charset="0"/>
              </a:rPr>
              <a:t>syntax :</a:t>
            </a:r>
          </a:p>
          <a:p>
            <a:pPr>
              <a:lnSpc>
                <a:spcPct val="150000"/>
              </a:lnSpc>
            </a:pPr>
            <a:r>
              <a:rPr lang="en-US" i="1" dirty="0">
                <a:latin typeface="Cambria" pitchFamily="18" charset="0"/>
              </a:rPr>
              <a:t>	(</a:t>
            </a:r>
            <a:r>
              <a:rPr lang="en-US" i="1" dirty="0" err="1">
                <a:latin typeface="Cambria" pitchFamily="18" charset="0"/>
              </a:rPr>
              <a:t>Hadoop</a:t>
            </a:r>
            <a:r>
              <a:rPr lang="en-US" i="1" dirty="0">
                <a:latin typeface="Cambria" pitchFamily="18" charset="0"/>
              </a:rPr>
              <a:t> jar jarfilename.jar </a:t>
            </a:r>
            <a:r>
              <a:rPr lang="en-US" i="1" dirty="0" err="1">
                <a:latin typeface="Cambria" pitchFamily="18" charset="0"/>
              </a:rPr>
              <a:t>packageName.ClassName</a:t>
            </a:r>
            <a:r>
              <a:rPr lang="en-US" i="1" dirty="0">
                <a:latin typeface="Cambria" pitchFamily="18" charset="0"/>
              </a:rPr>
              <a:t>  </a:t>
            </a:r>
            <a:r>
              <a:rPr lang="en-US" i="1" dirty="0" err="1">
                <a:latin typeface="Cambria" pitchFamily="18" charset="0"/>
              </a:rPr>
              <a:t>PathToInputTextFile</a:t>
            </a:r>
            <a:r>
              <a:rPr lang="en-US" i="1" dirty="0">
                <a:latin typeface="Cambria" pitchFamily="18" charset="0"/>
              </a:rPr>
              <a:t> 	</a:t>
            </a:r>
            <a:r>
              <a:rPr lang="en-US" i="1" dirty="0" err="1">
                <a:latin typeface="Cambria" pitchFamily="18" charset="0"/>
              </a:rPr>
              <a:t>PathToOutputDirectry</a:t>
            </a:r>
            <a:r>
              <a:rPr lang="en-US" i="1" dirty="0">
                <a:latin typeface="Cambria" pitchFamily="18" charset="0"/>
              </a:rPr>
              <a:t>)</a:t>
            </a:r>
          </a:p>
          <a:p>
            <a:pPr>
              <a:lnSpc>
                <a:spcPct val="150000"/>
              </a:lnSpc>
            </a:pPr>
            <a:r>
              <a:rPr lang="en-US" i="1" dirty="0">
                <a:latin typeface="Cambria" pitchFamily="18" charset="0"/>
              </a:rPr>
              <a:t>	</a:t>
            </a:r>
            <a:r>
              <a:rPr lang="en-US" b="1" i="1" dirty="0">
                <a:latin typeface="Cambria" pitchFamily="18" charset="0"/>
              </a:rPr>
              <a:t>command :</a:t>
            </a:r>
            <a:endParaRPr lang="en-US" b="1" dirty="0">
              <a:latin typeface="Cambria" pitchFamily="18" charset="0"/>
            </a:endParaRPr>
          </a:p>
          <a:p>
            <a:pPr latinLnBrk="1">
              <a:lnSpc>
                <a:spcPct val="150000"/>
              </a:lnSpc>
            </a:pPr>
            <a:r>
              <a:rPr lang="en-US" dirty="0">
                <a:latin typeface="Cambria" pitchFamily="18" charset="0"/>
              </a:rPr>
              <a:t>	[</a:t>
            </a:r>
            <a:r>
              <a:rPr lang="en-US" dirty="0" err="1">
                <a:latin typeface="Cambria" pitchFamily="18" charset="0"/>
              </a:rPr>
              <a:t>training@localhost</a:t>
            </a:r>
            <a:r>
              <a:rPr lang="en-US" dirty="0">
                <a:latin typeface="Cambria" pitchFamily="18" charset="0"/>
              </a:rPr>
              <a:t> ~]$ </a:t>
            </a:r>
            <a:r>
              <a:rPr lang="en-US" dirty="0" err="1">
                <a:latin typeface="Cambria" pitchFamily="18" charset="0"/>
              </a:rPr>
              <a:t>hadoop</a:t>
            </a:r>
            <a:r>
              <a:rPr lang="en-US" dirty="0">
                <a:latin typeface="Cambria" pitchFamily="18" charset="0"/>
              </a:rPr>
              <a:t> jar MRProgramsDemo.jar </a:t>
            </a:r>
            <a:r>
              <a:rPr lang="en-US" dirty="0" err="1">
                <a:latin typeface="Cambria" pitchFamily="18" charset="0"/>
              </a:rPr>
              <a:t>PackageDemo.Wor</a:t>
            </a:r>
            <a:r>
              <a:rPr lang="en-US" dirty="0">
                <a:latin typeface="Cambria" pitchFamily="18" charset="0"/>
              </a:rPr>
              <a:t>	</a:t>
            </a:r>
            <a:r>
              <a:rPr lang="en-US" dirty="0" err="1">
                <a:latin typeface="Cambria" pitchFamily="18" charset="0"/>
              </a:rPr>
              <a:t>dCount</a:t>
            </a:r>
            <a:r>
              <a:rPr lang="en-US" dirty="0">
                <a:latin typeface="Cambria" pitchFamily="18" charset="0"/>
              </a:rPr>
              <a:t> </a:t>
            </a:r>
            <a:r>
              <a:rPr lang="en-US" dirty="0" err="1">
                <a:latin typeface="Cambria" pitchFamily="18" charset="0"/>
              </a:rPr>
              <a:t>wordCountFile</a:t>
            </a:r>
            <a:r>
              <a:rPr lang="en-US" dirty="0">
                <a:latin typeface="Cambria" pitchFamily="18" charset="0"/>
              </a:rPr>
              <a:t> MRDir1</a:t>
            </a:r>
          </a:p>
          <a:p>
            <a:pPr>
              <a:lnSpc>
                <a:spcPct val="150000"/>
              </a:lnSpc>
              <a:tabLst>
                <a:tab pos="463550" algn="l"/>
              </a:tabLst>
            </a:pPr>
            <a:r>
              <a:rPr lang="en-US" dirty="0">
                <a:latin typeface="Cambria" pitchFamily="18" charset="0"/>
              </a:rPr>
              <a:t>9)	 Open the result:	</a:t>
            </a:r>
          </a:p>
          <a:p>
            <a:pPr lvl="2" latinLnBrk="1">
              <a:lnSpc>
                <a:spcPct val="150000"/>
              </a:lnSpc>
              <a:tabLst>
                <a:tab pos="463550" algn="l"/>
                <a:tab pos="914400" algn="l"/>
              </a:tabLst>
            </a:pPr>
            <a:r>
              <a:rPr lang="en-US" dirty="0">
                <a:latin typeface="Cambria" pitchFamily="18" charset="0"/>
              </a:rPr>
              <a:t>[</a:t>
            </a:r>
            <a:r>
              <a:rPr lang="en-US" dirty="0" err="1">
                <a:latin typeface="Cambria" pitchFamily="18" charset="0"/>
              </a:rPr>
              <a:t>training@localhost</a:t>
            </a:r>
            <a:r>
              <a:rPr lang="en-US" dirty="0">
                <a:latin typeface="Cambria" pitchFamily="18" charset="0"/>
              </a:rPr>
              <a:t> ~]$ </a:t>
            </a:r>
            <a:r>
              <a:rPr lang="en-US" dirty="0" err="1">
                <a:latin typeface="Cambria" pitchFamily="18" charset="0"/>
              </a:rPr>
              <a:t>hadoop</a:t>
            </a:r>
            <a:r>
              <a:rPr lang="en-US" dirty="0">
                <a:latin typeface="Cambria" pitchFamily="18" charset="0"/>
              </a:rPr>
              <a:t> </a:t>
            </a:r>
            <a:r>
              <a:rPr lang="en-US" dirty="0" err="1">
                <a:latin typeface="Cambria" pitchFamily="18" charset="0"/>
              </a:rPr>
              <a:t>fs</a:t>
            </a:r>
            <a:r>
              <a:rPr lang="en-US" dirty="0">
                <a:latin typeface="Cambria" pitchFamily="18" charset="0"/>
              </a:rPr>
              <a:t> -</a:t>
            </a:r>
            <a:r>
              <a:rPr lang="en-US" dirty="0" err="1">
                <a:latin typeface="Cambria" pitchFamily="18" charset="0"/>
              </a:rPr>
              <a:t>ls</a:t>
            </a:r>
            <a:r>
              <a:rPr lang="en-US" dirty="0">
                <a:latin typeface="Cambria" pitchFamily="18" charset="0"/>
              </a:rPr>
              <a:t> MRDir1</a:t>
            </a:r>
          </a:p>
          <a:p>
            <a:pPr lvl="2" latinLnBrk="1">
              <a:lnSpc>
                <a:spcPct val="150000"/>
              </a:lnSpc>
              <a:tabLst>
                <a:tab pos="463550" algn="l"/>
                <a:tab pos="914400" algn="l"/>
              </a:tabLst>
            </a:pPr>
            <a:r>
              <a:rPr lang="en-US" dirty="0">
                <a:latin typeface="Cambria" pitchFamily="18" charset="0"/>
              </a:rPr>
              <a:t>Found 3 items</a:t>
            </a:r>
          </a:p>
          <a:p>
            <a:pPr latinLnBrk="1">
              <a:lnSpc>
                <a:spcPct val="150000"/>
              </a:lnSpc>
              <a:tabLst>
                <a:tab pos="463550" algn="l"/>
              </a:tabLst>
            </a:pPr>
            <a:r>
              <a:rPr lang="en-US" dirty="0">
                <a:latin typeface="Cambria" pitchFamily="18" charset="0"/>
              </a:rPr>
              <a:t>	</a:t>
            </a:r>
            <a:r>
              <a:rPr lang="en-US" sz="1400" dirty="0">
                <a:latin typeface="Cambria" pitchFamily="18" charset="0"/>
              </a:rPr>
              <a:t>-</a:t>
            </a:r>
            <a:r>
              <a:rPr lang="en-US" sz="1400" dirty="0" err="1">
                <a:latin typeface="Cambria" pitchFamily="18" charset="0"/>
              </a:rPr>
              <a:t>rw</a:t>
            </a:r>
            <a:r>
              <a:rPr lang="en-US" sz="1400" dirty="0">
                <a:latin typeface="Cambria" pitchFamily="18" charset="0"/>
              </a:rPr>
              <a:t>-r--r--   1 training </a:t>
            </a:r>
            <a:r>
              <a:rPr lang="en-US" sz="1400" dirty="0" err="1">
                <a:latin typeface="Cambria" pitchFamily="18" charset="0"/>
              </a:rPr>
              <a:t>supergroup</a:t>
            </a:r>
            <a:r>
              <a:rPr lang="en-US" sz="1400" dirty="0">
                <a:latin typeface="Cambria" pitchFamily="18" charset="0"/>
              </a:rPr>
              <a:t>          0 2016-02-23 03:36 /user/training/MRDir1/_SUCCESS</a:t>
            </a:r>
          </a:p>
          <a:p>
            <a:pPr latinLnBrk="1">
              <a:lnSpc>
                <a:spcPct val="150000"/>
              </a:lnSpc>
              <a:tabLst>
                <a:tab pos="463550" algn="l"/>
              </a:tabLst>
            </a:pPr>
            <a:r>
              <a:rPr lang="en-US" sz="1400" dirty="0">
                <a:latin typeface="Cambria" pitchFamily="18" charset="0"/>
              </a:rPr>
              <a:t>	</a:t>
            </a:r>
            <a:r>
              <a:rPr lang="en-US" sz="1400" dirty="0" err="1">
                <a:latin typeface="Cambria" pitchFamily="18" charset="0"/>
              </a:rPr>
              <a:t>drwxr</a:t>
            </a:r>
            <a:r>
              <a:rPr lang="en-US" sz="1400" dirty="0">
                <a:latin typeface="Cambria" pitchFamily="18" charset="0"/>
              </a:rPr>
              <a:t>-</a:t>
            </a:r>
            <a:r>
              <a:rPr lang="en-US" sz="1400" dirty="0" err="1">
                <a:latin typeface="Cambria" pitchFamily="18" charset="0"/>
              </a:rPr>
              <a:t>xr</a:t>
            </a:r>
            <a:r>
              <a:rPr lang="en-US" sz="1400" dirty="0">
                <a:latin typeface="Cambria" pitchFamily="18" charset="0"/>
              </a:rPr>
              <a:t>-x   - training </a:t>
            </a:r>
            <a:r>
              <a:rPr lang="en-US" sz="1400" dirty="0" err="1">
                <a:latin typeface="Cambria" pitchFamily="18" charset="0"/>
              </a:rPr>
              <a:t>supergroup</a:t>
            </a:r>
            <a:r>
              <a:rPr lang="en-US" sz="1400" dirty="0">
                <a:latin typeface="Cambria" pitchFamily="18" charset="0"/>
              </a:rPr>
              <a:t>          0 2016-02-23 03:36 /user/training/MRDir1/_logs</a:t>
            </a:r>
          </a:p>
          <a:p>
            <a:pPr latinLnBrk="1">
              <a:lnSpc>
                <a:spcPct val="150000"/>
              </a:lnSpc>
              <a:tabLst>
                <a:tab pos="463550" algn="l"/>
              </a:tabLst>
            </a:pPr>
            <a:r>
              <a:rPr lang="en-US" sz="1400" dirty="0">
                <a:latin typeface="Cambria" pitchFamily="18" charset="0"/>
              </a:rPr>
              <a:t>	-</a:t>
            </a:r>
            <a:r>
              <a:rPr lang="en-US" sz="1400" dirty="0" err="1">
                <a:latin typeface="Cambria" pitchFamily="18" charset="0"/>
              </a:rPr>
              <a:t>rw</a:t>
            </a:r>
            <a:r>
              <a:rPr lang="en-US" sz="1400" dirty="0">
                <a:latin typeface="Cambria" pitchFamily="18" charset="0"/>
              </a:rPr>
              <a:t>-r--r--   1 training </a:t>
            </a:r>
            <a:r>
              <a:rPr lang="en-US" sz="1400" dirty="0" err="1">
                <a:latin typeface="Cambria" pitchFamily="18" charset="0"/>
              </a:rPr>
              <a:t>supergroup</a:t>
            </a:r>
            <a:r>
              <a:rPr lang="en-US" sz="1400" dirty="0">
                <a:latin typeface="Cambria" pitchFamily="18" charset="0"/>
              </a:rPr>
              <a:t>         20 2016-02-23 03:36 /user/training/MRDir1/part-r-00000</a:t>
            </a:r>
          </a:p>
          <a:p>
            <a:pPr latinLnBrk="1">
              <a:lnSpc>
                <a:spcPct val="150000"/>
              </a:lnSpc>
            </a:pPr>
            <a:endParaRPr lang="en-US" dirty="0">
              <a:latin typeface="Cambria" pitchFamily="18" charset="0"/>
            </a:endParaRP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7693"/>
            <a:ext cx="8686800" cy="1702967"/>
          </a:xfrm>
          <a:prstGeom prst="rect">
            <a:avLst/>
          </a:prstGeom>
        </p:spPr>
        <p:txBody>
          <a:bodyPr wrap="square">
            <a:spAutoFit/>
          </a:bodyPr>
          <a:lstStyle/>
          <a:p>
            <a:pPr algn="just" latinLnBrk="1">
              <a:lnSpc>
                <a:spcPct val="150000"/>
              </a:lnSpc>
            </a:pPr>
            <a:r>
              <a:rPr lang="en-US" dirty="0">
                <a:latin typeface="Cambria" pitchFamily="18" charset="0"/>
              </a:rPr>
              <a:t>[</a:t>
            </a:r>
            <a:r>
              <a:rPr lang="en-US" dirty="0" err="1">
                <a:latin typeface="Cambria" pitchFamily="18" charset="0"/>
              </a:rPr>
              <a:t>training@localhost</a:t>
            </a:r>
            <a:r>
              <a:rPr lang="en-US" dirty="0">
                <a:latin typeface="Cambria" pitchFamily="18" charset="0"/>
              </a:rPr>
              <a:t> ~]$ </a:t>
            </a:r>
            <a:r>
              <a:rPr lang="en-US" dirty="0" err="1">
                <a:latin typeface="Cambria" pitchFamily="18" charset="0"/>
              </a:rPr>
              <a:t>hadoop</a:t>
            </a:r>
            <a:r>
              <a:rPr lang="en-US" dirty="0">
                <a:latin typeface="Cambria" pitchFamily="18" charset="0"/>
              </a:rPr>
              <a:t> </a:t>
            </a:r>
            <a:r>
              <a:rPr lang="en-US" dirty="0" err="1">
                <a:latin typeface="Cambria" pitchFamily="18" charset="0"/>
              </a:rPr>
              <a:t>fs</a:t>
            </a:r>
            <a:r>
              <a:rPr lang="en-US" dirty="0">
                <a:latin typeface="Cambria" pitchFamily="18" charset="0"/>
              </a:rPr>
              <a:t> -cat MRDir1/part-r-00000</a:t>
            </a:r>
          </a:p>
          <a:p>
            <a:pPr algn="just" latinLnBrk="1">
              <a:lnSpc>
                <a:spcPct val="150000"/>
              </a:lnSpc>
            </a:pPr>
            <a:r>
              <a:rPr lang="en-US" dirty="0">
                <a:latin typeface="Cambria" pitchFamily="18" charset="0"/>
              </a:rPr>
              <a:t>BUS     7</a:t>
            </a:r>
          </a:p>
          <a:p>
            <a:pPr algn="just" latinLnBrk="1">
              <a:lnSpc>
                <a:spcPct val="150000"/>
              </a:lnSpc>
            </a:pPr>
            <a:r>
              <a:rPr lang="en-US" dirty="0">
                <a:latin typeface="Cambria" pitchFamily="18" charset="0"/>
              </a:rPr>
              <a:t>CAR     4</a:t>
            </a:r>
          </a:p>
          <a:p>
            <a:pPr algn="just" latinLnBrk="1">
              <a:lnSpc>
                <a:spcPct val="150000"/>
              </a:lnSpc>
            </a:pPr>
            <a:r>
              <a:rPr lang="en-US" dirty="0">
                <a:latin typeface="Cambria" pitchFamily="18" charset="0"/>
              </a:rPr>
              <a:t>TRAIN   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458200" cy="3416320"/>
          </a:xfrm>
          <a:prstGeom prst="rect">
            <a:avLst/>
          </a:prstGeom>
          <a:noFill/>
        </p:spPr>
        <p:txBody>
          <a:bodyPr wrap="square" rtlCol="0">
            <a:spAutoFit/>
          </a:bodyPr>
          <a:lstStyle/>
          <a:p>
            <a:pPr marL="457200" indent="-457200">
              <a:lnSpc>
                <a:spcPct val="150000"/>
              </a:lnSpc>
              <a:buFont typeface="+mj-lt"/>
              <a:buAutoNum type="arabicParenR"/>
            </a:pPr>
            <a:r>
              <a:rPr lang="en-US" sz="2400" dirty="0">
                <a:latin typeface="Cambria" pitchFamily="18" charset="0"/>
              </a:rPr>
              <a:t>Understanding the basics of </a:t>
            </a:r>
            <a:r>
              <a:rPr lang="en-US" sz="2400" dirty="0" err="1">
                <a:latin typeface="Cambria" pitchFamily="18" charset="0"/>
              </a:rPr>
              <a:t>MapReduce</a:t>
            </a:r>
            <a:endParaRPr lang="en-US" sz="2400" dirty="0">
              <a:latin typeface="Cambria" pitchFamily="18" charset="0"/>
            </a:endParaRPr>
          </a:p>
          <a:p>
            <a:pPr marL="914400" indent="-450850" algn="just">
              <a:lnSpc>
                <a:spcPct val="150000"/>
              </a:lnSpc>
              <a:buFont typeface="Wingdings" pitchFamily="2" charset="2"/>
              <a:buChar char="q"/>
            </a:pPr>
            <a:r>
              <a:rPr lang="en-US" sz="2000" dirty="0">
                <a:latin typeface="Cambria" pitchFamily="18" charset="0"/>
              </a:rPr>
              <a:t>To process Big Data with tools such as R and several machine learning techniques requires a high-configuration machine, but that's not the permanent solution. </a:t>
            </a:r>
          </a:p>
          <a:p>
            <a:pPr marL="914400" indent="-450850" algn="just">
              <a:lnSpc>
                <a:spcPct val="150000"/>
              </a:lnSpc>
              <a:buFont typeface="Wingdings" pitchFamily="2" charset="2"/>
              <a:buChar char="q"/>
            </a:pPr>
            <a:r>
              <a:rPr lang="en-US" sz="2000" dirty="0">
                <a:latin typeface="Cambria" pitchFamily="18" charset="0"/>
              </a:rPr>
              <a:t>So, distributed processing is the key to handling this data.</a:t>
            </a:r>
          </a:p>
          <a:p>
            <a:pPr marL="914400" indent="-450850" algn="just">
              <a:lnSpc>
                <a:spcPct val="150000"/>
              </a:lnSpc>
              <a:buFont typeface="Wingdings" pitchFamily="2" charset="2"/>
              <a:buChar char="q"/>
            </a:pPr>
            <a:r>
              <a:rPr lang="en-US" sz="2000" dirty="0">
                <a:latin typeface="Cambria" pitchFamily="18" charset="0"/>
              </a:rPr>
              <a:t>This distributed computation can be implemented with the </a:t>
            </a:r>
            <a:r>
              <a:rPr lang="en-US" sz="2000" dirty="0" err="1">
                <a:latin typeface="Cambria" pitchFamily="18" charset="0"/>
              </a:rPr>
              <a:t>MapReduce</a:t>
            </a:r>
            <a:r>
              <a:rPr lang="en-US" sz="2000" dirty="0">
                <a:latin typeface="Cambria" pitchFamily="18" charset="0"/>
              </a:rPr>
              <a:t> programming model.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686800" cy="5170646"/>
          </a:xfrm>
          <a:prstGeom prst="rect">
            <a:avLst/>
          </a:prstGeom>
          <a:noFill/>
        </p:spPr>
        <p:txBody>
          <a:bodyPr wrap="square" rtlCol="0">
            <a:spAutoFit/>
          </a:bodyPr>
          <a:lstStyle/>
          <a:p>
            <a:pPr marL="463550" indent="-463550" algn="just">
              <a:lnSpc>
                <a:spcPct val="150000"/>
              </a:lnSpc>
              <a:buFont typeface="Wingdings" pitchFamily="2" charset="2"/>
              <a:buChar char="q"/>
            </a:pPr>
            <a:r>
              <a:rPr lang="en-US" sz="2000" dirty="0" err="1">
                <a:latin typeface="Cambria" pitchFamily="18" charset="0"/>
              </a:rPr>
              <a:t>MapReduce</a:t>
            </a:r>
            <a:r>
              <a:rPr lang="en-US" sz="2000" dirty="0">
                <a:latin typeface="Cambria" pitchFamily="18" charset="0"/>
              </a:rPr>
              <a:t> implementation runs on large clusters with commodity hardware. </a:t>
            </a:r>
          </a:p>
          <a:p>
            <a:pPr marL="463550" indent="-463550" algn="just">
              <a:lnSpc>
                <a:spcPct val="150000"/>
              </a:lnSpc>
              <a:buFont typeface="Wingdings" pitchFamily="2" charset="2"/>
              <a:buChar char="q"/>
            </a:pPr>
            <a:r>
              <a:rPr lang="en-US" sz="2000" dirty="0">
                <a:latin typeface="Cambria" pitchFamily="18" charset="0"/>
              </a:rPr>
              <a:t>This data processing platform is easier for programmers to perform various operations. </a:t>
            </a:r>
          </a:p>
          <a:p>
            <a:pPr marL="463550" indent="-463550" algn="just">
              <a:lnSpc>
                <a:spcPct val="150000"/>
              </a:lnSpc>
              <a:buFont typeface="Wingdings" pitchFamily="2" charset="2"/>
              <a:buChar char="q"/>
            </a:pPr>
            <a:r>
              <a:rPr lang="en-US" sz="2000" dirty="0">
                <a:latin typeface="Cambria" pitchFamily="18" charset="0"/>
              </a:rPr>
              <a:t>The system takes care of input data, distributes data across the computer network, processes it in parallel, and finally combines its output into a single file to be aggregated later.</a:t>
            </a:r>
          </a:p>
          <a:p>
            <a:pPr marL="463550" indent="-463550" algn="just">
              <a:lnSpc>
                <a:spcPct val="150000"/>
              </a:lnSpc>
              <a:buFont typeface="Wingdings" pitchFamily="2" charset="2"/>
              <a:buChar char="q"/>
            </a:pPr>
            <a:r>
              <a:rPr lang="en-US" sz="2000" dirty="0">
                <a:latin typeface="Cambria" pitchFamily="18" charset="0"/>
              </a:rPr>
              <a:t>This is very helpful in terms of cost and is also a time-saving system for processing large datasets over the cluster. </a:t>
            </a:r>
          </a:p>
          <a:p>
            <a:pPr marL="463550" indent="-463550" algn="just">
              <a:lnSpc>
                <a:spcPct val="150000"/>
              </a:lnSpc>
              <a:buFont typeface="Wingdings" pitchFamily="2" charset="2"/>
              <a:buChar char="q"/>
            </a:pPr>
            <a:r>
              <a:rPr lang="en-US" sz="2000" dirty="0">
                <a:latin typeface="Cambria" pitchFamily="18" charset="0"/>
              </a:rPr>
              <a:t>Also, it will efficiently use computer resources to perform analytics over huge data.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686800" cy="4708981"/>
          </a:xfrm>
          <a:prstGeom prst="rect">
            <a:avLst/>
          </a:prstGeom>
          <a:noFill/>
        </p:spPr>
        <p:txBody>
          <a:bodyPr wrap="square" rtlCol="0">
            <a:spAutoFit/>
          </a:bodyPr>
          <a:lstStyle/>
          <a:p>
            <a:pPr marL="463550" indent="-463550" algn="just">
              <a:lnSpc>
                <a:spcPct val="150000"/>
              </a:lnSpc>
              <a:buFont typeface="Wingdings" pitchFamily="2" charset="2"/>
              <a:buChar char="q"/>
              <a:tabLst>
                <a:tab pos="231775" algn="l"/>
              </a:tabLst>
            </a:pPr>
            <a:r>
              <a:rPr lang="en-US" sz="2000" dirty="0">
                <a:latin typeface="Cambria" pitchFamily="18" charset="0"/>
              </a:rPr>
              <a:t>For </a:t>
            </a:r>
            <a:r>
              <a:rPr lang="en-US" sz="2000" dirty="0" err="1">
                <a:latin typeface="Cambria" pitchFamily="18" charset="0"/>
              </a:rPr>
              <a:t>MapReduce</a:t>
            </a:r>
            <a:r>
              <a:rPr lang="en-US" sz="2000" dirty="0">
                <a:latin typeface="Cambria" pitchFamily="18" charset="0"/>
              </a:rPr>
              <a:t>, programmers need to just design/migrate applications into two phases: Map and Reduce. </a:t>
            </a:r>
          </a:p>
          <a:p>
            <a:pPr marL="463550" indent="-463550" algn="just">
              <a:lnSpc>
                <a:spcPct val="150000"/>
              </a:lnSpc>
              <a:buFont typeface="Wingdings" pitchFamily="2" charset="2"/>
              <a:buChar char="q"/>
              <a:tabLst>
                <a:tab pos="231775" algn="l"/>
              </a:tabLst>
            </a:pPr>
            <a:r>
              <a:rPr lang="en-US" sz="2000" dirty="0">
                <a:latin typeface="Cambria" pitchFamily="18" charset="0"/>
              </a:rPr>
              <a:t>They simply have to design Map functions for processing a key-value pair to generate a set of intermediate key-value pairs, and Reduce functions to merge all the intermediate keys. </a:t>
            </a:r>
          </a:p>
          <a:p>
            <a:pPr marL="463550" indent="-463550" algn="just">
              <a:lnSpc>
                <a:spcPct val="150000"/>
              </a:lnSpc>
              <a:buFont typeface="Wingdings" pitchFamily="2" charset="2"/>
              <a:buChar char="q"/>
              <a:tabLst>
                <a:tab pos="231775" algn="l"/>
              </a:tabLst>
            </a:pPr>
            <a:r>
              <a:rPr lang="en-US" sz="2000" dirty="0">
                <a:latin typeface="Cambria" pitchFamily="18" charset="0"/>
              </a:rPr>
              <a:t>Both the Map and Reduce functions maintain </a:t>
            </a:r>
            <a:r>
              <a:rPr lang="en-US" sz="2000" dirty="0" err="1">
                <a:latin typeface="Cambria" pitchFamily="18" charset="0"/>
              </a:rPr>
              <a:t>MapReduce</a:t>
            </a:r>
            <a:r>
              <a:rPr lang="en-US" sz="2000" dirty="0">
                <a:latin typeface="Cambria" pitchFamily="18" charset="0"/>
              </a:rPr>
              <a:t> workflow. </a:t>
            </a:r>
          </a:p>
          <a:p>
            <a:pPr marL="463550" indent="-463550" algn="just">
              <a:lnSpc>
                <a:spcPct val="150000"/>
              </a:lnSpc>
              <a:buFont typeface="Wingdings" pitchFamily="2" charset="2"/>
              <a:buChar char="q"/>
              <a:tabLst>
                <a:tab pos="231775" algn="l"/>
              </a:tabLst>
            </a:pPr>
            <a:r>
              <a:rPr lang="en-US" sz="2000" dirty="0">
                <a:latin typeface="Cambria" pitchFamily="18" charset="0"/>
              </a:rPr>
              <a:t>The Reduce function will start executing the code after completion or once the Map output is available to it.</a:t>
            </a:r>
          </a:p>
          <a:p>
            <a:pPr marL="463550" indent="-463550" algn="just">
              <a:lnSpc>
                <a:spcPct val="150000"/>
              </a:lnSpc>
              <a:buFont typeface="Wingdings" pitchFamily="2" charset="2"/>
              <a:buChar char="q"/>
              <a:tabLst>
                <a:tab pos="231775" algn="l"/>
              </a:tabLst>
            </a:pPr>
            <a:r>
              <a:rPr lang="en-US" sz="2000" dirty="0">
                <a:latin typeface="Cambria" pitchFamily="18" charset="0"/>
              </a:rPr>
              <a:t>Their execution sequence can be seen as follows:</a:t>
            </a:r>
          </a:p>
          <a:p>
            <a:pPr marL="463550" indent="-463550" algn="just">
              <a:lnSpc>
                <a:spcPct val="150000"/>
              </a:lnSpc>
              <a:buFont typeface="Wingdings" pitchFamily="2" charset="2"/>
              <a:buChar char="q"/>
              <a:tabLst>
                <a:tab pos="231775" algn="l"/>
              </a:tabLst>
            </a:pPr>
            <a:endParaRPr lang="en-US" sz="2000" dirty="0">
              <a:latin typeface="Cambria" pitchFamily="18" charset="0"/>
            </a:endParaRPr>
          </a:p>
        </p:txBody>
      </p:sp>
      <p:pic>
        <p:nvPicPr>
          <p:cNvPr id="1026" name="Picture 2"/>
          <p:cNvPicPr>
            <a:picLocks noChangeAspect="1" noChangeArrowheads="1"/>
          </p:cNvPicPr>
          <p:nvPr/>
        </p:nvPicPr>
        <p:blipFill>
          <a:blip r:embed="rId2"/>
          <a:srcRect/>
          <a:stretch>
            <a:fillRect/>
          </a:stretch>
        </p:blipFill>
        <p:spPr bwMode="auto">
          <a:xfrm>
            <a:off x="990600" y="4572000"/>
            <a:ext cx="7600950" cy="208597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878806"/>
          </a:xfrm>
          <a:prstGeom prst="rect">
            <a:avLst/>
          </a:prstGeom>
          <a:noFill/>
        </p:spPr>
        <p:txBody>
          <a:bodyPr wrap="square" rtlCol="0">
            <a:spAutoFit/>
          </a:bodyPr>
          <a:lstStyle/>
          <a:p>
            <a:pPr marL="463550" indent="-463550" algn="just">
              <a:lnSpc>
                <a:spcPct val="150000"/>
              </a:lnSpc>
              <a:buFont typeface="Wingdings" pitchFamily="2" charset="2"/>
              <a:buChar char="q"/>
            </a:pPr>
            <a:r>
              <a:rPr lang="en-US" dirty="0">
                <a:latin typeface="Cambria" pitchFamily="18" charset="0"/>
              </a:rPr>
              <a:t>A distributed </a:t>
            </a:r>
            <a:r>
              <a:rPr lang="en-US" dirty="0" err="1">
                <a:latin typeface="Cambria" pitchFamily="18" charset="0"/>
              </a:rPr>
              <a:t>filesystem</a:t>
            </a:r>
            <a:r>
              <a:rPr lang="en-US" dirty="0">
                <a:latin typeface="Cambria" pitchFamily="18" charset="0"/>
              </a:rPr>
              <a:t> spreads multiple copies of data across different machines.</a:t>
            </a:r>
          </a:p>
          <a:p>
            <a:pPr marL="463550" indent="-463550" algn="just">
              <a:lnSpc>
                <a:spcPct val="150000"/>
              </a:lnSpc>
              <a:buFont typeface="Wingdings" pitchFamily="2" charset="2"/>
              <a:buChar char="q"/>
            </a:pPr>
            <a:r>
              <a:rPr lang="en-US" dirty="0">
                <a:latin typeface="Cambria" pitchFamily="18" charset="0"/>
              </a:rPr>
              <a:t>This offers reliability as well as fault tolerance. If a machine with one copy of the file crashes, the same data will be provided from another replicated data source.</a:t>
            </a:r>
          </a:p>
          <a:p>
            <a:pPr marL="463550" indent="-463550" algn="just">
              <a:lnSpc>
                <a:spcPct val="150000"/>
              </a:lnSpc>
              <a:buFont typeface="Wingdings" pitchFamily="2" charset="2"/>
              <a:buChar char="q"/>
            </a:pPr>
            <a:r>
              <a:rPr lang="en-US" dirty="0">
                <a:latin typeface="Cambria" pitchFamily="18" charset="0"/>
              </a:rPr>
              <a:t>The master node of the </a:t>
            </a:r>
            <a:r>
              <a:rPr lang="en-US" dirty="0" err="1">
                <a:latin typeface="Cambria" pitchFamily="18" charset="0"/>
              </a:rPr>
              <a:t>MapReduce</a:t>
            </a:r>
            <a:r>
              <a:rPr lang="en-US" dirty="0">
                <a:latin typeface="Cambria" pitchFamily="18" charset="0"/>
              </a:rPr>
              <a:t> daemon will take care of all the responsibilities of the </a:t>
            </a:r>
            <a:r>
              <a:rPr lang="en-US" dirty="0" err="1">
                <a:latin typeface="Cambria" pitchFamily="18" charset="0"/>
              </a:rPr>
              <a:t>MapReduce</a:t>
            </a:r>
            <a:r>
              <a:rPr lang="en-US" dirty="0">
                <a:latin typeface="Cambria" pitchFamily="18" charset="0"/>
              </a:rPr>
              <a:t> jobs, such as the execution of jobs, the scheduling of </a:t>
            </a:r>
            <a:r>
              <a:rPr lang="en-US" dirty="0" err="1">
                <a:latin typeface="Cambria" pitchFamily="18" charset="0"/>
              </a:rPr>
              <a:t>Mapers</a:t>
            </a:r>
            <a:r>
              <a:rPr lang="en-US" dirty="0">
                <a:latin typeface="Cambria" pitchFamily="18" charset="0"/>
              </a:rPr>
              <a:t>, Reducers, Combiners, and </a:t>
            </a:r>
            <a:r>
              <a:rPr lang="en-US" dirty="0" err="1">
                <a:latin typeface="Cambria" pitchFamily="18" charset="0"/>
              </a:rPr>
              <a:t>Partitioners</a:t>
            </a:r>
            <a:r>
              <a:rPr lang="en-US" dirty="0">
                <a:latin typeface="Cambria" pitchFamily="18" charset="0"/>
              </a:rPr>
              <a:t>, the monitoring of successes as well as failures of individual job tasks, and finally, the completion of the batch job.</a:t>
            </a:r>
          </a:p>
          <a:p>
            <a:pPr marL="463550" indent="-463550" algn="just">
              <a:lnSpc>
                <a:spcPct val="150000"/>
              </a:lnSpc>
              <a:buFont typeface="Wingdings" pitchFamily="2" charset="2"/>
              <a:buChar char="q"/>
            </a:pPr>
            <a:r>
              <a:rPr lang="en-US" dirty="0">
                <a:latin typeface="Cambria" pitchFamily="18" charset="0"/>
              </a:rPr>
              <a:t>Companies using </a:t>
            </a:r>
            <a:r>
              <a:rPr lang="en-US" dirty="0" err="1">
                <a:latin typeface="Cambria" pitchFamily="18" charset="0"/>
              </a:rPr>
              <a:t>MapReduce</a:t>
            </a:r>
            <a:r>
              <a:rPr lang="en-US" dirty="0">
                <a:latin typeface="Cambria" pitchFamily="18" charset="0"/>
              </a:rPr>
              <a:t> include:</a:t>
            </a:r>
          </a:p>
          <a:p>
            <a:pPr marL="463550" algn="just">
              <a:lnSpc>
                <a:spcPct val="150000"/>
              </a:lnSpc>
            </a:pPr>
            <a:r>
              <a:rPr lang="en-US" sz="1600" b="1" dirty="0">
                <a:latin typeface="Cambria" pitchFamily="18" charset="0"/>
              </a:rPr>
              <a:t>Amazon: </a:t>
            </a:r>
            <a:r>
              <a:rPr lang="en-US" sz="1600" dirty="0">
                <a:latin typeface="Cambria" pitchFamily="18" charset="0"/>
              </a:rPr>
              <a:t>This is an online e-commerce and cloud web service</a:t>
            </a:r>
          </a:p>
          <a:p>
            <a:pPr marL="463550" algn="just">
              <a:lnSpc>
                <a:spcPct val="150000"/>
              </a:lnSpc>
            </a:pPr>
            <a:r>
              <a:rPr lang="en-US" sz="1600" b="1" dirty="0">
                <a:latin typeface="Cambria" pitchFamily="18" charset="0"/>
              </a:rPr>
              <a:t>eBay: </a:t>
            </a:r>
            <a:r>
              <a:rPr lang="en-US" sz="1600" dirty="0">
                <a:latin typeface="Cambria" pitchFamily="18" charset="0"/>
              </a:rPr>
              <a:t>This is an e-commerce portal for finding articles by its description</a:t>
            </a:r>
          </a:p>
          <a:p>
            <a:pPr marL="463550" algn="just">
              <a:lnSpc>
                <a:spcPct val="150000"/>
              </a:lnSpc>
            </a:pPr>
            <a:r>
              <a:rPr lang="en-US" sz="1600" b="1" dirty="0">
                <a:latin typeface="Cambria" pitchFamily="18" charset="0"/>
              </a:rPr>
              <a:t>Google: </a:t>
            </a:r>
            <a:r>
              <a:rPr lang="en-US" sz="1600" dirty="0">
                <a:latin typeface="Cambria" pitchFamily="18" charset="0"/>
              </a:rPr>
              <a:t>This is a web search engine for finding relevant pages relating to a particular topic</a:t>
            </a:r>
          </a:p>
          <a:p>
            <a:pPr marL="463550" algn="just">
              <a:lnSpc>
                <a:spcPct val="150000"/>
              </a:lnSpc>
            </a:pPr>
            <a:r>
              <a:rPr lang="en-US" sz="1600" b="1" dirty="0">
                <a:latin typeface="Cambria" pitchFamily="18" charset="0"/>
              </a:rPr>
              <a:t>LinkedIn: </a:t>
            </a:r>
            <a:r>
              <a:rPr lang="en-US" sz="1600" dirty="0">
                <a:latin typeface="Cambria" pitchFamily="18" charset="0"/>
              </a:rPr>
              <a:t>This is a professional networking site for Big Data storage and generating personalized recommendations</a:t>
            </a:r>
          </a:p>
          <a:p>
            <a:pPr marL="463550" algn="just">
              <a:lnSpc>
                <a:spcPct val="150000"/>
              </a:lnSpc>
            </a:pPr>
            <a:r>
              <a:rPr lang="en-US" sz="1600" b="1" dirty="0" err="1">
                <a:latin typeface="Cambria" pitchFamily="18" charset="0"/>
              </a:rPr>
              <a:t>Trovit</a:t>
            </a:r>
            <a:r>
              <a:rPr lang="en-US" sz="1600" b="1" dirty="0">
                <a:latin typeface="Cambria" pitchFamily="18" charset="0"/>
              </a:rPr>
              <a:t>: </a:t>
            </a:r>
            <a:r>
              <a:rPr lang="en-US" sz="1600" dirty="0">
                <a:latin typeface="Cambria" pitchFamily="18" charset="0"/>
              </a:rPr>
              <a:t>This is a vertical search engine for finding jobs that match a given description</a:t>
            </a:r>
          </a:p>
          <a:p>
            <a:pPr marL="463550" algn="just">
              <a:lnSpc>
                <a:spcPct val="150000"/>
              </a:lnSpc>
            </a:pPr>
            <a:r>
              <a:rPr lang="en-US" sz="1600" b="1" dirty="0">
                <a:latin typeface="Cambria" pitchFamily="18" charset="0"/>
              </a:rPr>
              <a:t>Twitter: </a:t>
            </a:r>
            <a:r>
              <a:rPr lang="en-US" sz="1600" dirty="0">
                <a:latin typeface="Cambria" pitchFamily="18" charset="0"/>
              </a:rPr>
              <a:t>This is a social networking site for finding messages</a:t>
            </a:r>
          </a:p>
          <a:p>
            <a:pPr marL="463550" indent="-463550" algn="just">
              <a:lnSpc>
                <a:spcPct val="150000"/>
              </a:lnSpc>
              <a:buFont typeface="Wingdings" pitchFamily="2" charset="2"/>
              <a:buChar char="q"/>
              <a:tabLst>
                <a:tab pos="231775" algn="l"/>
              </a:tabLst>
            </a:pPr>
            <a:endParaRPr lang="en-US" sz="20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3323987"/>
          </a:xfrm>
          <a:prstGeom prst="rect">
            <a:avLst/>
          </a:prstGeom>
          <a:noFill/>
        </p:spPr>
        <p:txBody>
          <a:bodyPr wrap="square" rtlCol="0">
            <a:spAutoFit/>
          </a:bodyPr>
          <a:lstStyle/>
          <a:p>
            <a:pPr marL="463550" indent="-463550" algn="just">
              <a:lnSpc>
                <a:spcPct val="150000"/>
              </a:lnSpc>
            </a:pPr>
            <a:r>
              <a:rPr lang="en-US" sz="2000" dirty="0">
                <a:latin typeface="Cambria" pitchFamily="18" charset="0"/>
              </a:rPr>
              <a:t>2.1)	Listing Hadoop </a:t>
            </a:r>
            <a:r>
              <a:rPr lang="en-US" sz="2000" dirty="0" err="1">
                <a:latin typeface="Cambria" pitchFamily="18" charset="0"/>
              </a:rPr>
              <a:t>mapReduce</a:t>
            </a:r>
            <a:r>
              <a:rPr lang="en-US" sz="2000" dirty="0">
                <a:latin typeface="Cambria" pitchFamily="18" charset="0"/>
              </a:rPr>
              <a:t> entities</a:t>
            </a:r>
          </a:p>
          <a:p>
            <a:pPr marL="463550" indent="-463550" algn="just">
              <a:lnSpc>
                <a:spcPct val="150000"/>
              </a:lnSpc>
            </a:pPr>
            <a:r>
              <a:rPr lang="en-US" sz="2000" dirty="0">
                <a:latin typeface="Cambria" pitchFamily="18" charset="0"/>
              </a:rPr>
              <a:t>	The following are the components of Hadoop that are responsible for performing analytics over Big Data: </a:t>
            </a:r>
          </a:p>
          <a:p>
            <a:pPr marL="463550" algn="just">
              <a:lnSpc>
                <a:spcPct val="150000"/>
              </a:lnSpc>
              <a:buFont typeface="+mj-lt"/>
              <a:buAutoNum type="arabicParenR"/>
            </a:pPr>
            <a:r>
              <a:rPr lang="en-US" sz="2000" dirty="0">
                <a:latin typeface="Cambria" pitchFamily="18" charset="0"/>
              </a:rPr>
              <a:t>	Client: This initializes the job </a:t>
            </a:r>
          </a:p>
          <a:p>
            <a:pPr marL="463550" algn="just">
              <a:lnSpc>
                <a:spcPct val="150000"/>
              </a:lnSpc>
              <a:buFont typeface="+mj-lt"/>
              <a:buAutoNum type="arabicParenR"/>
            </a:pPr>
            <a:r>
              <a:rPr lang="en-US" sz="2000" dirty="0">
                <a:latin typeface="Cambria" pitchFamily="18" charset="0"/>
              </a:rPr>
              <a:t>	</a:t>
            </a:r>
            <a:r>
              <a:rPr lang="en-US" sz="2000" dirty="0" err="1">
                <a:latin typeface="Cambria" pitchFamily="18" charset="0"/>
              </a:rPr>
              <a:t>JobTracker</a:t>
            </a:r>
            <a:r>
              <a:rPr lang="en-US" sz="2000" dirty="0">
                <a:latin typeface="Cambria" pitchFamily="18" charset="0"/>
              </a:rPr>
              <a:t>: This monitors the job </a:t>
            </a:r>
          </a:p>
          <a:p>
            <a:pPr marL="463550" algn="just">
              <a:lnSpc>
                <a:spcPct val="150000"/>
              </a:lnSpc>
              <a:buFont typeface="+mj-lt"/>
              <a:buAutoNum type="arabicParenR"/>
            </a:pPr>
            <a:r>
              <a:rPr lang="en-US" sz="2000" dirty="0">
                <a:latin typeface="Cambria" pitchFamily="18" charset="0"/>
              </a:rPr>
              <a:t>	</a:t>
            </a:r>
            <a:r>
              <a:rPr lang="en-US" sz="2000" dirty="0" err="1">
                <a:latin typeface="Cambria" pitchFamily="18" charset="0"/>
              </a:rPr>
              <a:t>TaskTracker</a:t>
            </a:r>
            <a:r>
              <a:rPr lang="en-US" sz="2000" dirty="0">
                <a:latin typeface="Cambria" pitchFamily="18" charset="0"/>
              </a:rPr>
              <a:t>: This executes the job </a:t>
            </a:r>
          </a:p>
          <a:p>
            <a:pPr marL="463550" algn="just">
              <a:lnSpc>
                <a:spcPct val="150000"/>
              </a:lnSpc>
              <a:buFont typeface="+mj-lt"/>
              <a:buAutoNum type="arabicParenR"/>
            </a:pPr>
            <a:r>
              <a:rPr lang="en-US" sz="2000" dirty="0">
                <a:latin typeface="Cambria" pitchFamily="18" charset="0"/>
              </a:rPr>
              <a:t>	HDFS: This stores the input and output data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3785652"/>
          </a:xfrm>
          <a:prstGeom prst="rect">
            <a:avLst/>
          </a:prstGeom>
          <a:noFill/>
        </p:spPr>
        <p:txBody>
          <a:bodyPr wrap="square" rtlCol="0">
            <a:spAutoFit/>
          </a:bodyPr>
          <a:lstStyle/>
          <a:p>
            <a:pPr marL="463550" indent="-463550" algn="just">
              <a:lnSpc>
                <a:spcPct val="150000"/>
              </a:lnSpc>
            </a:pPr>
            <a:r>
              <a:rPr lang="en-US" dirty="0">
                <a:latin typeface="Cambria" pitchFamily="18" charset="0"/>
              </a:rPr>
              <a:t>2.2)	</a:t>
            </a:r>
            <a:r>
              <a:rPr lang="en-US" sz="2000" dirty="0">
                <a:latin typeface="Cambria" pitchFamily="18" charset="0"/>
              </a:rPr>
              <a:t>Understanding the Hadoop </a:t>
            </a:r>
            <a:r>
              <a:rPr lang="en-US" sz="2000" dirty="0" err="1">
                <a:latin typeface="Cambria" pitchFamily="18" charset="0"/>
              </a:rPr>
              <a:t>MapReduce</a:t>
            </a:r>
            <a:r>
              <a:rPr lang="en-US" sz="2000" dirty="0">
                <a:latin typeface="Cambria" pitchFamily="18" charset="0"/>
              </a:rPr>
              <a:t> scenario </a:t>
            </a:r>
          </a:p>
          <a:p>
            <a:pPr marL="463550" indent="-463550" algn="just">
              <a:lnSpc>
                <a:spcPct val="150000"/>
              </a:lnSpc>
            </a:pPr>
            <a:r>
              <a:rPr lang="en-US" dirty="0">
                <a:latin typeface="Cambria" pitchFamily="18" charset="0"/>
              </a:rPr>
              <a:t>	</a:t>
            </a:r>
            <a:r>
              <a:rPr lang="en-US" sz="2000" dirty="0">
                <a:latin typeface="Cambria" pitchFamily="18" charset="0"/>
              </a:rPr>
              <a:t>The four main stages of Hadoop </a:t>
            </a:r>
            <a:r>
              <a:rPr lang="en-US" sz="2000" dirty="0" err="1">
                <a:latin typeface="Cambria" pitchFamily="18" charset="0"/>
              </a:rPr>
              <a:t>MapReduce</a:t>
            </a:r>
            <a:r>
              <a:rPr lang="en-US" sz="2000" dirty="0">
                <a:latin typeface="Cambria" pitchFamily="18" charset="0"/>
              </a:rPr>
              <a:t> data processing are as follows: </a:t>
            </a:r>
          </a:p>
          <a:p>
            <a:pPr marL="463550" algn="just">
              <a:lnSpc>
                <a:spcPct val="150000"/>
              </a:lnSpc>
              <a:buFont typeface="+mj-lt"/>
              <a:buAutoNum type="arabicParenR"/>
            </a:pPr>
            <a:r>
              <a:rPr lang="en-US" sz="2000" dirty="0">
                <a:latin typeface="Cambria" pitchFamily="18" charset="0"/>
              </a:rPr>
              <a:t>	The loading of data into HDFS </a:t>
            </a:r>
          </a:p>
          <a:p>
            <a:pPr marL="463550" algn="just">
              <a:lnSpc>
                <a:spcPct val="150000"/>
              </a:lnSpc>
              <a:buFont typeface="+mj-lt"/>
              <a:buAutoNum type="arabicParenR"/>
            </a:pPr>
            <a:r>
              <a:rPr lang="en-US" sz="2000" dirty="0">
                <a:latin typeface="Cambria" pitchFamily="18" charset="0"/>
              </a:rPr>
              <a:t>	The execution of the Map phase </a:t>
            </a:r>
          </a:p>
          <a:p>
            <a:pPr marL="463550" algn="just">
              <a:lnSpc>
                <a:spcPct val="150000"/>
              </a:lnSpc>
              <a:buFont typeface="+mj-lt"/>
              <a:buAutoNum type="arabicParenR"/>
            </a:pPr>
            <a:r>
              <a:rPr lang="en-US" sz="2000" dirty="0">
                <a:latin typeface="Cambria" pitchFamily="18" charset="0"/>
              </a:rPr>
              <a:t>	Shuffling and sorting </a:t>
            </a:r>
          </a:p>
          <a:p>
            <a:pPr marL="463550" algn="just">
              <a:lnSpc>
                <a:spcPct val="150000"/>
              </a:lnSpc>
              <a:buFont typeface="+mj-lt"/>
              <a:buAutoNum type="arabicParenR"/>
            </a:pPr>
            <a:r>
              <a:rPr lang="en-US" sz="2000" dirty="0">
                <a:latin typeface="Cambria" pitchFamily="18" charset="0"/>
              </a:rPr>
              <a:t>	The execution of the Reduce phase </a:t>
            </a:r>
          </a:p>
          <a:p>
            <a:pPr marL="347663" indent="-347663" algn="just">
              <a:lnSpc>
                <a:spcPct val="150000"/>
              </a:lnSpc>
            </a:pPr>
            <a:endParaRPr lang="en-US" sz="2000" dirty="0">
              <a:latin typeface="Cambr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093976"/>
          </a:xfrm>
          <a:prstGeom prst="rect">
            <a:avLst/>
          </a:prstGeom>
          <a:noFill/>
        </p:spPr>
        <p:txBody>
          <a:bodyPr wrap="square" rtlCol="0">
            <a:spAutoFit/>
          </a:bodyPr>
          <a:lstStyle/>
          <a:p>
            <a:pPr marL="463550" indent="-463550" algn="just">
              <a:lnSpc>
                <a:spcPct val="150000"/>
              </a:lnSpc>
              <a:buFont typeface="+mj-lt"/>
              <a:buAutoNum type="arabicParenR"/>
            </a:pPr>
            <a:r>
              <a:rPr lang="en-US" sz="2000" dirty="0">
                <a:latin typeface="Cambria" pitchFamily="18" charset="0"/>
              </a:rPr>
              <a:t>The loading of data into HDFS</a:t>
            </a:r>
          </a:p>
          <a:p>
            <a:pPr marL="914400" indent="-450850" algn="just">
              <a:lnSpc>
                <a:spcPct val="150000"/>
              </a:lnSpc>
              <a:buFont typeface="Wingdings" pitchFamily="2" charset="2"/>
              <a:buChar char="q"/>
            </a:pPr>
            <a:r>
              <a:rPr lang="en-US" sz="2000" dirty="0">
                <a:latin typeface="Cambria" pitchFamily="18" charset="0"/>
              </a:rPr>
              <a:t>The input dataset needs to be uploaded to the Hadoop directory so it can be used by </a:t>
            </a:r>
            <a:r>
              <a:rPr lang="en-US" sz="2000" dirty="0" err="1">
                <a:latin typeface="Cambria" pitchFamily="18" charset="0"/>
              </a:rPr>
              <a:t>MapReduce</a:t>
            </a:r>
            <a:r>
              <a:rPr lang="en-US" sz="2000" dirty="0">
                <a:latin typeface="Cambria" pitchFamily="18" charset="0"/>
              </a:rPr>
              <a:t> nodes. </a:t>
            </a:r>
          </a:p>
          <a:p>
            <a:pPr marL="914400" indent="-450850" algn="just">
              <a:lnSpc>
                <a:spcPct val="150000"/>
              </a:lnSpc>
              <a:buFont typeface="Wingdings" pitchFamily="2" charset="2"/>
              <a:buChar char="q"/>
            </a:pPr>
            <a:r>
              <a:rPr lang="en-US" sz="2000" dirty="0">
                <a:latin typeface="Cambria" pitchFamily="18" charset="0"/>
              </a:rPr>
              <a:t>Then, Hadoop Distributed File System (HDFS) will divide the input dataset into data splits and store them to </a:t>
            </a:r>
            <a:r>
              <a:rPr lang="en-US" sz="2000" dirty="0" err="1">
                <a:latin typeface="Cambria" pitchFamily="18" charset="0"/>
              </a:rPr>
              <a:t>DataNodes</a:t>
            </a:r>
            <a:r>
              <a:rPr lang="en-US" sz="2000" dirty="0">
                <a:latin typeface="Cambria" pitchFamily="18" charset="0"/>
              </a:rPr>
              <a:t> in a cluster by taking care of the replication factor for fault tolerance.</a:t>
            </a:r>
          </a:p>
          <a:p>
            <a:pPr marL="914400" indent="-450850" algn="just">
              <a:lnSpc>
                <a:spcPct val="150000"/>
              </a:lnSpc>
              <a:buFont typeface="Wingdings" pitchFamily="2" charset="2"/>
              <a:buChar char="q"/>
            </a:pPr>
            <a:r>
              <a:rPr lang="en-US" sz="2000" dirty="0">
                <a:latin typeface="Cambria" pitchFamily="18" charset="0"/>
              </a:rPr>
              <a:t>All the data splits will be processed by </a:t>
            </a:r>
            <a:r>
              <a:rPr lang="en-US" sz="2000" dirty="0" err="1">
                <a:latin typeface="Cambria" pitchFamily="18" charset="0"/>
              </a:rPr>
              <a:t>TaskTracker</a:t>
            </a:r>
            <a:r>
              <a:rPr lang="en-US" sz="2000" dirty="0">
                <a:latin typeface="Cambria" pitchFamily="18" charset="0"/>
              </a:rPr>
              <a:t> for the Map and Reduce tasks in a parallel manner.</a:t>
            </a:r>
          </a:p>
          <a:p>
            <a:pPr marL="914400" indent="-450850" algn="just">
              <a:lnSpc>
                <a:spcPct val="150000"/>
              </a:lnSpc>
              <a:buFont typeface="Wingdings" pitchFamily="2" charset="2"/>
              <a:buChar char="q"/>
            </a:pPr>
            <a:r>
              <a:rPr lang="en-US" sz="2000" dirty="0">
                <a:latin typeface="Cambria" pitchFamily="18" charset="0"/>
              </a:rPr>
              <a:t>Also, there are some alternative ways to get the dataset in HDFS with  Hadoop components:</a:t>
            </a:r>
          </a:p>
          <a:p>
            <a:pPr marL="1377950" lvl="1" indent="-457200" algn="just">
              <a:lnSpc>
                <a:spcPct val="150000"/>
              </a:lnSpc>
              <a:buAutoNum type="arabicParenR"/>
            </a:pPr>
            <a:r>
              <a:rPr lang="en-US" sz="2000" dirty="0">
                <a:latin typeface="Cambria" pitchFamily="18" charset="0"/>
              </a:rPr>
              <a:t>Sqoop</a:t>
            </a:r>
          </a:p>
          <a:p>
            <a:pPr marL="1377950" lvl="1" indent="-457200" algn="just">
              <a:lnSpc>
                <a:spcPct val="150000"/>
              </a:lnSpc>
              <a:buAutoNum type="arabicParenR"/>
            </a:pPr>
            <a:r>
              <a:rPr lang="en-US" sz="2000" dirty="0">
                <a:latin typeface="Cambria" pitchFamily="18" charset="0"/>
              </a:rPr>
              <a:t>Flume</a:t>
            </a:r>
          </a:p>
          <a:p>
            <a:pPr algn="just">
              <a:lnSpc>
                <a:spcPct val="150000"/>
              </a:lnSpc>
            </a:pPr>
            <a:endParaRPr lang="en-US" sz="2000" dirty="0">
              <a:latin typeface="Cambria" pitchFamily="18" charset="0"/>
            </a:endParaRPr>
          </a:p>
        </p:txBody>
      </p:sp>
    </p:spTree>
  </p:cSld>
  <p:clrMapOvr>
    <a:masterClrMapping/>
  </p:clrMapOvr>
</p:sld>
</file>

<file path=ppt/theme/theme1.xml><?xml version="1.0" encoding="utf-8"?>
<a:theme xmlns:a="http://schemas.openxmlformats.org/drawingml/2006/main" name="Custom">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WO.pptx" id="{80AA9D2D-EE59-4148-A11E-A51EEE828B28}" vid="{AEAFD717-D3C8-4034-8F7E-D5220B0CCEB8}"/>
    </a:ext>
  </a:ext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2130</TotalTime>
  <Words>2974</Words>
  <Application>Microsoft Office PowerPoint</Application>
  <PresentationFormat>On-screen Show (4:3)</PresentationFormat>
  <Paragraphs>235</Paragraphs>
  <Slides>29</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29</vt:i4>
      </vt:variant>
    </vt:vector>
  </HeadingPairs>
  <TitlesOfParts>
    <vt:vector size="40" baseType="lpstr">
      <vt:lpstr>Arial</vt:lpstr>
      <vt:lpstr>Bookman Old Style</vt:lpstr>
      <vt:lpstr>Calibri</vt:lpstr>
      <vt:lpstr>Cambria</vt:lpstr>
      <vt:lpstr>Century Gothic</vt:lpstr>
      <vt:lpstr>Franklin Gothic Book</vt:lpstr>
      <vt:lpstr>Times New Roman</vt:lpstr>
      <vt:lpstr>Wingdings</vt:lpstr>
      <vt:lpstr>Wingdings 3</vt:lpstr>
      <vt:lpstr>Custom</vt:lpstr>
      <vt:lpstr>Wisp</vt:lpstr>
      <vt:lpstr>Big Data Analytics – 20MCA213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padduakka</dc:creator>
  <cp:lastModifiedBy>Padmaja Kishore</cp:lastModifiedBy>
  <cp:revision>104</cp:revision>
  <dcterms:created xsi:type="dcterms:W3CDTF">2019-10-02T16:12:04Z</dcterms:created>
  <dcterms:modified xsi:type="dcterms:W3CDTF">2024-08-13T17:45:24Z</dcterms:modified>
</cp:coreProperties>
</file>