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23"/>
  </p:notesMasterIdLst>
  <p:sldIdLst>
    <p:sldId id="334" r:id="rId3"/>
    <p:sldId id="326" r:id="rId4"/>
    <p:sldId id="335" r:id="rId5"/>
    <p:sldId id="338" r:id="rId6"/>
    <p:sldId id="336" r:id="rId7"/>
    <p:sldId id="339" r:id="rId8"/>
    <p:sldId id="340" r:id="rId9"/>
    <p:sldId id="341" r:id="rId10"/>
    <p:sldId id="343" r:id="rId11"/>
    <p:sldId id="342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63"/>
    <a:srgbClr val="160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2DFE3-82EE-425D-AD5E-FBB36A4E9F8B}" v="101" dt="2024-01-07T05:03:17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3A07B-12DB-4212-9016-DEC3CACB1E02}" type="datetimeFigureOut">
              <a:rPr lang="en-IN" smtClean="0"/>
              <a:t>13-08-2024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A82BB-688A-4277-BC45-4B3B113FB6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6615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045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244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7587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3198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095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7568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3133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2337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6487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6941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929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5899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9865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191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4007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212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988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622ee9017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622ee9017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94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7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6342800" y="3079200"/>
            <a:ext cx="5849200" cy="37788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9" name="Google Shape;39;p3"/>
          <p:cNvGrpSpPr/>
          <p:nvPr/>
        </p:nvGrpSpPr>
        <p:grpSpPr>
          <a:xfrm>
            <a:off x="7458922" y="5281487"/>
            <a:ext cx="3880193" cy="1576453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265532" y="3"/>
            <a:ext cx="3727219" cy="1444411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2518245" y="2328133"/>
            <a:ext cx="7170000" cy="21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0761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4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4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100076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1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" name="Google Shape;58;p5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5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49148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6184900" y="2654300"/>
            <a:ext cx="49148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1554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" name="Google Shape;66;p6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6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4065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7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7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4945600" cy="18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1107600" y="3092067"/>
            <a:ext cx="4945600" cy="28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1394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3764192"/>
            <a:ext cx="9825600" cy="30892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4777613" y="2072151"/>
            <a:ext cx="7414000" cy="4786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" name="Google Shape;80;p8"/>
          <p:cNvGrpSpPr/>
          <p:nvPr/>
        </p:nvGrpSpPr>
        <p:grpSpPr>
          <a:xfrm>
            <a:off x="341322" y="-158"/>
            <a:ext cx="3001796" cy="1391211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>
            <a:off x="46579" y="6029500"/>
            <a:ext cx="2124408" cy="822763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7848472" y="1657"/>
            <a:ext cx="4343273" cy="1682019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858572" y="1734861"/>
            <a:ext cx="8489200" cy="338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0311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9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8" name="Google Shape;98;p9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8565600" cy="9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1092200" y="2067600"/>
            <a:ext cx="7813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1092200" y="3289400"/>
            <a:ext cx="7813200" cy="2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167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0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0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437367" y="5551333"/>
            <a:ext cx="9886800" cy="80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0511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7425600" y="3778767"/>
            <a:ext cx="4766400" cy="30792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7945630" y="5492769"/>
            <a:ext cx="3361269" cy="1365553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265532" y="3"/>
            <a:ext cx="3727219" cy="1444411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847800" y="1845133"/>
            <a:ext cx="8496400" cy="18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847800" y="3818467"/>
            <a:ext cx="8496400" cy="8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860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6733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55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3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1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6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8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0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2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7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1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893063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articles/relational-database" TargetMode="External"/><Relationship Id="rId7" Type="http://schemas.openxmlformats.org/officeDocument/2006/relationships/hyperlink" Target="https://www.coursera.org/articles/nosql-vs-sq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coursera.org/articles/what-does-sql-stand-for" TargetMode="External"/><Relationship Id="rId5" Type="http://schemas.openxmlformats.org/officeDocument/2006/relationships/hyperlink" Target="https://www.coursera.org/articles/db2" TargetMode="External"/><Relationship Id="rId4" Type="http://schemas.openxmlformats.org/officeDocument/2006/relationships/hyperlink" Target="https://www.coursera.org/articles/sql-vs-mysq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C86D3-8FD1-4F47-A319-7D0542E4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288473"/>
            <a:ext cx="10058400" cy="446833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z="2800" dirty="0"/>
              <a:t>UNIT - V</a:t>
            </a:r>
            <a:endParaRPr lang="en-US" sz="2800" b="0" i="0" kern="1200" spc="-50" baseline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E73B0-C020-8239-BC1A-96744396C971}"/>
              </a:ext>
            </a:extLst>
          </p:cNvPr>
          <p:cNvSpPr txBox="1"/>
          <p:nvPr/>
        </p:nvSpPr>
        <p:spPr>
          <a:xfrm>
            <a:off x="1097280" y="2489282"/>
            <a:ext cx="4156364" cy="2633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050" algn="l"/>
              </a:tabLst>
              <a:defRPr/>
            </a:pPr>
            <a:r>
              <a:rPr lang="en-IN" sz="1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1)	HBase - Overview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1.1)	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Limitations of Hadoop</a:t>
            </a:r>
            <a:endParaRPr lang="en-IN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1.2)	What is HBase </a:t>
            </a:r>
          </a:p>
          <a:p>
            <a:pPr marL="719138" indent="-446088">
              <a:lnSpc>
                <a:spcPct val="150000"/>
              </a:lnSpc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1.3)	HBase and HDFS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1.4)	Storage Mechanism in HBase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1.5)	Features of HBase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1.6)	Applications of HBase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81F31F-6A17-A82B-2A54-B7D983D22227}"/>
              </a:ext>
            </a:extLst>
          </p:cNvPr>
          <p:cNvSpPr txBox="1"/>
          <p:nvPr/>
        </p:nvSpPr>
        <p:spPr>
          <a:xfrm>
            <a:off x="5967663" y="2489281"/>
            <a:ext cx="4818366" cy="2633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3050" algn="l"/>
              </a:tabLst>
              <a:defRPr/>
            </a:pPr>
            <a:r>
              <a:rPr lang="en-IN" sz="1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2)	Zookeeper - Overview</a:t>
            </a: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2.1)	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Distributed Application</a:t>
            </a:r>
            <a:endParaRPr lang="en-IN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2.2)	Benefits of Distributed Application</a:t>
            </a:r>
          </a:p>
          <a:p>
            <a:pPr marL="719138" indent="-446088">
              <a:lnSpc>
                <a:spcPct val="150000"/>
              </a:lnSpc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2.3)	Challenges of Distributed Application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.4)	what is Apache Zookeeper Meant for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2.5)	Benefits of Zookeeper</a:t>
            </a:r>
          </a:p>
          <a:p>
            <a:pPr marL="719138" marR="0" lvl="0" indent="-4460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IN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36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1.4)	Storage Mechanism of HBase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73C8696-608F-6B1F-76D8-799F02336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038" y="3156945"/>
            <a:ext cx="6185908" cy="308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536AC94E-77FC-6B0A-DE0D-22E2385B9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217" y="1371281"/>
            <a:ext cx="5572024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B8BB73-F61A-6C6A-5E10-6D2269F8C661}"/>
              </a:ext>
            </a:extLst>
          </p:cNvPr>
          <p:cNvSpPr txBox="1"/>
          <p:nvPr/>
        </p:nvSpPr>
        <p:spPr>
          <a:xfrm>
            <a:off x="520431" y="1948562"/>
            <a:ext cx="4805463" cy="2960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HBase uses a column-oriented storage mechanism, and its architecture is inspired by Google's Bigtable.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storage mechanism is designed to provide high performance, scalability, and fault tolerance.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Data in HBase is organized into column families.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column family is a logical grouping of columns, and all the columns within a column family are stored together in an </a:t>
            </a:r>
            <a:r>
              <a:rPr lang="en-US" sz="1400" b="0" i="0" dirty="0" err="1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HFile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7415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Each column family can have a different set of columns.</a:t>
            </a:r>
            <a:endParaRPr lang="en-I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5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1.5)	Features of HBase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8BB73-F61A-6C6A-5E10-6D2269F8C661}"/>
              </a:ext>
            </a:extLst>
          </p:cNvPr>
          <p:cNvSpPr txBox="1"/>
          <p:nvPr/>
        </p:nvSpPr>
        <p:spPr>
          <a:xfrm>
            <a:off x="471793" y="1507897"/>
            <a:ext cx="9246139" cy="3699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HBase is a Column oriented Database which is commonly used for OLAP Applications.</a:t>
            </a:r>
          </a:p>
          <a:p>
            <a:pPr marL="534988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Hbase</a:t>
            </a:r>
            <a:r>
              <a:rPr lang="en-US" sz="16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performs Real Time Processing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HBase is a Open source Data warehouse component built on top of Hadoop</a:t>
            </a:r>
          </a:p>
          <a:p>
            <a:pPr marL="534988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HBase is linearly scalable.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has automatic failure support.</a:t>
            </a:r>
          </a:p>
          <a:p>
            <a:pPr marL="534988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It provides consistent read and writes.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integrates with Hadoop, both as a source and a destination.</a:t>
            </a:r>
          </a:p>
          <a:p>
            <a:pPr marL="534988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It has easy java API for client.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provides data replication across clusters.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8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1.6)	Applications  of HBase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8BB73-F61A-6C6A-5E10-6D2269F8C661}"/>
              </a:ext>
            </a:extLst>
          </p:cNvPr>
          <p:cNvSpPr txBox="1"/>
          <p:nvPr/>
        </p:nvSpPr>
        <p:spPr>
          <a:xfrm>
            <a:off x="471793" y="1507897"/>
            <a:ext cx="9246139" cy="3330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Apache HBase is used to have random, real-time read/write access to Big Data.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hosts very large tables on top of clusters of commodity hardware.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Apache HBase is a non-relational database modeled after Google's Bigtable. 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Bigtable acts up on Google File System, likewise Apache HBase works on top of Hadoop and HDFS.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used whenever there is a need to write heavy applications.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HBase is used whenever we need to provide fast random access to available data.</a:t>
            </a:r>
          </a:p>
          <a:p>
            <a:pPr marL="534988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Companies such as Facebook, Twitter, Yahoo, and Adobe use HBase internally.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24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IS ZOOKEEPER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8BB73-F61A-6C6A-5E10-6D2269F8C661}"/>
              </a:ext>
            </a:extLst>
          </p:cNvPr>
          <p:cNvSpPr txBox="1"/>
          <p:nvPr/>
        </p:nvSpPr>
        <p:spPr>
          <a:xfrm>
            <a:off x="471792" y="1507897"/>
            <a:ext cx="11143033" cy="4068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is a distributed co-ordination service to manage large set of hosts.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chemeClr val="bg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Co-ordinating and managing a service in a distributed environment is a complicated process.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solves this issue with its simple architecture and API.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err="1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allows developers to focus on core application logic without worrying about the distributed nature of the application.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framework was originally built at “Yahoo!” for accessing their applications in an easy and robust manner.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Later, Apache </a:t>
            </a:r>
            <a:r>
              <a:rPr lang="en-US" sz="1600" b="1" dirty="0" err="1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became a standard for organized service used by Hadoop, HBase, and other distributed frameworks.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1" u="sng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example, Apache HBase uses </a:t>
            </a:r>
            <a:r>
              <a:rPr lang="en-US" sz="1600" b="1" i="1" u="sng" dirty="0" err="1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1" i="1" u="sng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track the status of distributed data.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49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2.1) DISTRIBUTED APPLICATIONS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3A5B96-715E-086E-0B49-0F0454889041}"/>
              </a:ext>
            </a:extLst>
          </p:cNvPr>
          <p:cNvSpPr txBox="1"/>
          <p:nvPr/>
        </p:nvSpPr>
        <p:spPr>
          <a:xfrm>
            <a:off x="776185" y="1371281"/>
            <a:ext cx="10639627" cy="4847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distributed application can run on multiple systems in a network at a given time (simultaneously) by coordinating among themselves to complete a particular task in a fast and efficient manner. 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Normally, complex and time-consuming tasks, which will take hours to complete by a non-distributed application (running in a single system) can be done in minutes by a distributed application by using computing capabilities of all the system involved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time to complete the task can be further reduced by configuring the distributed application to run on more systems. 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group of systems in which a distributed application is running is called a </a:t>
            </a:r>
            <a:r>
              <a:rPr lang="en-US" sz="16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Cluster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and each machine running in a cluster is called a </a:t>
            </a:r>
            <a:r>
              <a:rPr lang="en-US" sz="16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Node.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distributed application has two parts, </a:t>
            </a:r>
            <a:r>
              <a:rPr lang="en-US" sz="1600" b="1" u="sng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Server and Client application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Server applications are actually distributed and have a common interface so that clients can connect to any server in the cluster and get the same result. </a:t>
            </a:r>
          </a:p>
          <a:p>
            <a:pPr marL="534988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Client applications are the tools to interact with a distributed application</a:t>
            </a:r>
            <a:endParaRPr lang="en-IN" sz="16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34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2.1) DISTRIBUTED APPLICATIONS</a:t>
            </a: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C46EB5-33AD-6A94-F9D9-41FF33B7E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439" y="1843087"/>
            <a:ext cx="7247917" cy="349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1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2.2) Benefits of Distributed Applications</a:t>
            </a: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3833ED-8A15-8263-924F-29958CA2A669}"/>
              </a:ext>
            </a:extLst>
          </p:cNvPr>
          <p:cNvSpPr txBox="1"/>
          <p:nvPr/>
        </p:nvSpPr>
        <p:spPr>
          <a:xfrm>
            <a:off x="776185" y="1186615"/>
            <a:ext cx="10639628" cy="239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Verdana" panose="020B0604030504040204" pitchFamily="34" charset="0"/>
              </a:rPr>
              <a:t>Benefits of </a:t>
            </a:r>
            <a:r>
              <a:rPr lang="en-US" b="0" i="0" dirty="0" err="1">
                <a:effectLst/>
                <a:latin typeface="Verdana" panose="020B0604030504040204" pitchFamily="34" charset="0"/>
              </a:rPr>
              <a:t>DistributeApplications</a:t>
            </a:r>
            <a:endParaRPr lang="en-US" b="0" i="0" dirty="0">
              <a:effectLst/>
              <a:latin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Reliability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Failure of a single or a few systems does not make the whole system to fail.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Scalability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Performance can be increased as and when needed by adding more machines with minor change in the configuration of the application with no downtime.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Transparency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Hides the complexity of the system and shows itself as a single entity / application.</a:t>
            </a:r>
          </a:p>
          <a:p>
            <a:pPr algn="l">
              <a:lnSpc>
                <a:spcPct val="150000"/>
              </a:lnSpc>
            </a:pPr>
            <a:endParaRPr lang="en-US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007E7-28E5-2C11-72AE-C9FDAFCEF8EA}"/>
              </a:ext>
            </a:extLst>
          </p:cNvPr>
          <p:cNvSpPr txBox="1"/>
          <p:nvPr/>
        </p:nvSpPr>
        <p:spPr>
          <a:xfrm>
            <a:off x="910752" y="3733800"/>
            <a:ext cx="10065696" cy="239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Verdana" panose="020B0604030504040204" pitchFamily="34" charset="0"/>
              </a:rPr>
              <a:t>Challenges of Distributed Applications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Race condition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Two or more machines trying to perform a particular task, which actually needs to be done only by a single machine at any given time. For example, shared resources should only be modified by a single machine at any given time.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Deadlock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Two or more operations waiting for each other to complete indefinitely.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Inconsistency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Partial failure of data.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3AF9C1-0442-7131-AE6A-E5E587B3366E}"/>
              </a:ext>
            </a:extLst>
          </p:cNvPr>
          <p:cNvSpPr txBox="1"/>
          <p:nvPr/>
        </p:nvSpPr>
        <p:spPr>
          <a:xfrm>
            <a:off x="389107" y="3429000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2.3) Challenges of  Distributed Applications</a:t>
            </a:r>
          </a:p>
        </p:txBody>
      </p:sp>
    </p:spTree>
    <p:extLst>
      <p:ext uri="{BB962C8B-B14F-4D97-AF65-F5344CB8AC3E}">
        <p14:creationId xmlns:p14="http://schemas.microsoft.com/office/powerpoint/2010/main" val="619740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2.2) Benefits of Distributed Applications</a:t>
            </a: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3833ED-8A15-8263-924F-29958CA2A669}"/>
              </a:ext>
            </a:extLst>
          </p:cNvPr>
          <p:cNvSpPr txBox="1"/>
          <p:nvPr/>
        </p:nvSpPr>
        <p:spPr>
          <a:xfrm>
            <a:off x="776185" y="1186615"/>
            <a:ext cx="10639628" cy="239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Verdana" panose="020B0604030504040204" pitchFamily="34" charset="0"/>
              </a:rPr>
              <a:t>Benefits of </a:t>
            </a:r>
            <a:r>
              <a:rPr lang="en-US" b="0" i="0" dirty="0" err="1">
                <a:effectLst/>
                <a:latin typeface="Verdana" panose="020B0604030504040204" pitchFamily="34" charset="0"/>
              </a:rPr>
              <a:t>DistributeApplications</a:t>
            </a:r>
            <a:endParaRPr lang="en-US" b="0" i="0" dirty="0">
              <a:effectLst/>
              <a:latin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Reliability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Failure of a single or a few systems does not make the whole system to fail.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Scalability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Performance can be increased as and when needed by adding more machines with minor change in the configuration of the application with no downtime.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Transparency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Hides the complexity of the system and shows itself as a single entity / application.</a:t>
            </a:r>
          </a:p>
          <a:p>
            <a:pPr algn="l">
              <a:lnSpc>
                <a:spcPct val="150000"/>
              </a:lnSpc>
            </a:pPr>
            <a:endParaRPr lang="en-US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007E7-28E5-2C11-72AE-C9FDAFCEF8EA}"/>
              </a:ext>
            </a:extLst>
          </p:cNvPr>
          <p:cNvSpPr txBox="1"/>
          <p:nvPr/>
        </p:nvSpPr>
        <p:spPr>
          <a:xfrm>
            <a:off x="910752" y="3733800"/>
            <a:ext cx="10065696" cy="239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Verdana" panose="020B0604030504040204" pitchFamily="34" charset="0"/>
              </a:rPr>
              <a:t>Challenges of Distributed Applications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Race condition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Two or more machines trying to perform a particular task, which actually needs to be done only by a single machine at any given time. For example, shared resources should only be modified by a single machine at any given time.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Deadlock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Two or more operations waiting for each other to complete indefinitely.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Inconsistency</a:t>
            </a:r>
            <a:r>
              <a:rPr lang="en-US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Partial failure of data.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3AF9C1-0442-7131-AE6A-E5E587B3366E}"/>
              </a:ext>
            </a:extLst>
          </p:cNvPr>
          <p:cNvSpPr txBox="1"/>
          <p:nvPr/>
        </p:nvSpPr>
        <p:spPr>
          <a:xfrm>
            <a:off x="389107" y="3429000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2.3) Challenges of  Distributed Applications</a:t>
            </a:r>
          </a:p>
        </p:txBody>
      </p:sp>
    </p:spTree>
    <p:extLst>
      <p:ext uri="{BB962C8B-B14F-4D97-AF65-F5344CB8AC3E}">
        <p14:creationId xmlns:p14="http://schemas.microsoft.com/office/powerpoint/2010/main" val="323846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D6EF4D-0242-351D-F045-20772B421AAA}"/>
              </a:ext>
            </a:extLst>
          </p:cNvPr>
          <p:cNvSpPr txBox="1"/>
          <p:nvPr/>
        </p:nvSpPr>
        <p:spPr>
          <a:xfrm>
            <a:off x="293450" y="974601"/>
            <a:ext cx="11001984" cy="4478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2.4) What is Apache </a:t>
            </a:r>
            <a:r>
              <a:rPr lang="en-US" sz="1600" b="0" i="0" dirty="0" err="1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Meant For?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Apache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is a service used by a cluster (group of nodes) to coordinate between themselves and maintain shared data with robust synchronization techniques.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is itself a distributed application providing services for writing a distributed application.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common services provided by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are as follows −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Naming service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Identifying the nodes in a cluster by name. It is similar to DNS, but for nodes.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Configuration management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Latest and up-to-date configuration information of the system for a joining node.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Cluster management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Joining / leaving of a node in a cluster and node status at real time.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Leader election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Electing a node as leader for coordination purpose.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Locking and synchronization service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Locking the data while modifying it. This mechanism helps you in automatic fail recovery while connecting other distributed applications like Apache HBase.</a:t>
            </a:r>
          </a:p>
          <a:p>
            <a:pPr marL="808038" indent="-534988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Highly reliable data registry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Availability of data even when one or a few nodes are down.</a:t>
            </a:r>
          </a:p>
        </p:txBody>
      </p:sp>
    </p:spTree>
    <p:extLst>
      <p:ext uri="{BB962C8B-B14F-4D97-AF65-F5344CB8AC3E}">
        <p14:creationId xmlns:p14="http://schemas.microsoft.com/office/powerpoint/2010/main" val="1347956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D6EF4D-0242-351D-F045-20772B421AAA}"/>
              </a:ext>
            </a:extLst>
          </p:cNvPr>
          <p:cNvSpPr txBox="1"/>
          <p:nvPr/>
        </p:nvSpPr>
        <p:spPr>
          <a:xfrm>
            <a:off x="293450" y="974601"/>
            <a:ext cx="11001984" cy="1893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2.4) What is Apache </a:t>
            </a:r>
            <a:r>
              <a:rPr lang="en-US" sz="1600" b="0" i="0" dirty="0" err="1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Meant For?</a:t>
            </a:r>
          </a:p>
          <a:p>
            <a:pPr marL="808038" indent="-4476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Distributed applications offer a lot of benefits, but they throw a few complex and hard-to-crack challenges as well. </a:t>
            </a:r>
          </a:p>
          <a:p>
            <a:pPr marL="808038" indent="-4476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framework provides a complete mechanism to overcome all the challenges. </a:t>
            </a:r>
          </a:p>
          <a:p>
            <a:pPr marL="808038" indent="-4476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Race condition and deadlock are handled using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fail-safe synchronization approach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808038" indent="-4476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Another main drawback is inconsistency of data, which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resolves with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atomicity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36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EF5D70-6AAC-EB83-2321-9847B939038F}"/>
              </a:ext>
            </a:extLst>
          </p:cNvPr>
          <p:cNvSpPr txBox="1"/>
          <p:nvPr/>
        </p:nvSpPr>
        <p:spPr>
          <a:xfrm>
            <a:off x="507459" y="1274324"/>
            <a:ext cx="11177081" cy="2493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marR="0" lvl="0" indent="-5349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IN" dirty="0">
                <a:solidFill>
                  <a:srgbClr val="233A4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HBase is a </a:t>
            </a:r>
          </a:p>
          <a:p>
            <a:pPr marL="895350" marR="0" lvl="0" indent="-36036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IN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Non-Relational Database Management System </a:t>
            </a:r>
          </a:p>
          <a:p>
            <a:pPr marL="895350" marR="0" lvl="0" indent="-36036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IN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Column-Oriented</a:t>
            </a:r>
            <a:endParaRPr lang="en-IN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34988"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dirty="0">
                <a:solidFill>
                  <a:srgbClr val="233A4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that runs on top of  HDFS</a:t>
            </a:r>
          </a:p>
          <a:p>
            <a:pPr marL="534988"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IN" dirty="0">
              <a:solidFill>
                <a:srgbClr val="233A4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34988" marR="0" lvl="0" indent="-5349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4988" algn="l"/>
              </a:tabLst>
              <a:defRPr/>
            </a:pP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srgbClr val="233A44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b="1" dirty="0">
                <a:solidFill>
                  <a:srgbClr val="FFFFFF"/>
                </a:solidFill>
                <a:latin typeface="Algerian" panose="04020705040A02060702" pitchFamily="82" charset="0"/>
              </a:rPr>
              <a:t>2) ZOOKEEPER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7454C17-34A1-0BC7-2DE3-AE7B164CEF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D6EF4D-0242-351D-F045-20772B421AAA}"/>
              </a:ext>
            </a:extLst>
          </p:cNvPr>
          <p:cNvSpPr txBox="1"/>
          <p:nvPr/>
        </p:nvSpPr>
        <p:spPr>
          <a:xfrm>
            <a:off x="293450" y="974601"/>
            <a:ext cx="11001984" cy="4109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tabLst>
                <a:tab pos="360363" algn="l"/>
              </a:tabLst>
            </a:pPr>
            <a:r>
              <a:rPr lang="en-US" sz="1600" b="1" i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2.5)	Benefits of </a:t>
            </a:r>
            <a:r>
              <a:rPr lang="en-US" sz="16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endParaRPr lang="en-US" sz="1600" b="1" i="0" dirty="0">
              <a:solidFill>
                <a:schemeClr val="accent2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439863" lvl="1" indent="-534988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Here are the benefits of using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ZooKeeper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−</a:t>
            </a: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Simple distributed coordination process</a:t>
            </a:r>
            <a:endParaRPr lang="en-US" sz="16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Synchronization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Mutual exclusion and co-operation between server processes. This process helps in Apache HBase for configuration management.</a:t>
            </a: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Ordered Messages</a:t>
            </a:r>
            <a:endParaRPr lang="en-US" sz="16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Serialization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Encode the data according to specific rules. Ensure your application runs consistently. This approach can be used in MapReduce to coordinate queue to execute running threads.</a:t>
            </a: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Reliability</a:t>
            </a:r>
            <a:endParaRPr lang="en-US" sz="16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89113" lvl="1" indent="-3492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Atomicity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− Data transfer either succeed or fail completely, but no transaction is partial.</a:t>
            </a:r>
          </a:p>
          <a:p>
            <a:pPr>
              <a:lnSpc>
                <a:spcPct val="150000"/>
              </a:lnSpc>
            </a:pPr>
            <a:endParaRPr lang="en-US" sz="16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98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8857AB-B069-36BE-4A4E-FDB5DE248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817427"/>
              </p:ext>
            </p:extLst>
          </p:nvPr>
        </p:nvGraphicFramePr>
        <p:xfrm>
          <a:off x="456116" y="2298759"/>
          <a:ext cx="10779330" cy="4063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89665">
                  <a:extLst>
                    <a:ext uri="{9D8B030D-6E8A-4147-A177-3AD203B41FA5}">
                      <a16:colId xmlns:a16="http://schemas.microsoft.com/office/drawing/2014/main" val="2702511503"/>
                    </a:ext>
                  </a:extLst>
                </a:gridCol>
                <a:gridCol w="5389665">
                  <a:extLst>
                    <a:ext uri="{9D8B030D-6E8A-4147-A177-3AD203B41FA5}">
                      <a16:colId xmlns:a16="http://schemas.microsoft.com/office/drawing/2014/main" val="3169061285"/>
                    </a:ext>
                  </a:extLst>
                </a:gridCol>
              </a:tblGrid>
              <a:tr h="307996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Relational Database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Non Relational Database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67873"/>
                  </a:ext>
                </a:extLst>
              </a:tr>
              <a:tr h="3079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A </a:t>
                      </a:r>
                      <a:r>
                        <a:rPr lang="en-US" sz="1400" b="0" i="0" u="sng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relational database</a:t>
                      </a: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 </a:t>
                      </a: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stores data in tables composed of rows and columns. </a:t>
                      </a:r>
                      <a:endParaRPr lang="en-IN" sz="1400" dirty="0">
                        <a:solidFill>
                          <a:schemeClr val="bg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A </a:t>
                      </a:r>
                      <a:r>
                        <a:rPr lang="en-US" sz="14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non-relational database</a:t>
                      </a: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 </a:t>
                      </a: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is a type of database that doesn’t store data in tables but instead in whatever format is best for the type of data being stored.</a:t>
                      </a:r>
                      <a:endParaRPr lang="en-IN" sz="1400" dirty="0">
                        <a:solidFill>
                          <a:schemeClr val="bg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081438"/>
                  </a:ext>
                </a:extLst>
              </a:tr>
              <a:tr h="3079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</a:t>
                      </a: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elational databases are suitable for storing, retrieving, and manipulating well-defined</a:t>
                      </a:r>
                      <a:r>
                        <a:rPr lang="en-US" sz="14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structured data. </a:t>
                      </a:r>
                      <a:endParaRPr lang="en-IN" sz="14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used to store a mix of </a:t>
                      </a: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structured and unstructured data. </a:t>
                      </a:r>
                      <a:endParaRPr lang="en-IN" sz="1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13531"/>
                  </a:ext>
                </a:extLst>
              </a:tr>
              <a:tr h="3079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IN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Some of the most common relational databases include: </a:t>
                      </a:r>
                      <a:r>
                        <a:rPr lang="en-IN" sz="1400" b="0" i="0" u="sng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MySQL</a:t>
                      </a:r>
                      <a:r>
                        <a:rPr lang="en-IN" sz="1400" b="0" i="0" u="sng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</a:t>
                      </a:r>
                      <a:r>
                        <a:rPr lang="en-IN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IBM </a:t>
                      </a:r>
                      <a:r>
                        <a:rPr lang="en-IN" sz="1400" b="0" i="0" u="sng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Db2</a:t>
                      </a:r>
                      <a:r>
                        <a:rPr lang="en-IN" sz="1400" b="0" i="0" u="sng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</a:t>
                      </a:r>
                      <a:r>
                        <a:rPr lang="en-IN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Snowflake, Amazon ,</a:t>
                      </a:r>
                      <a:r>
                        <a:rPr lang="en-IN" sz="1400" b="0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Aurora,,PostgreSQL</a:t>
                      </a:r>
                      <a:r>
                        <a:rPr lang="en-IN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Microsoft SQL Server</a:t>
                      </a:r>
                      <a:endParaRPr lang="en-IN" sz="1400" dirty="0">
                        <a:solidFill>
                          <a:schemeClr val="bg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Some of the most common non-relational databases include:  </a:t>
                      </a: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MongoDB, ,IBM </a:t>
                      </a:r>
                      <a:r>
                        <a:rPr lang="en-US" sz="1400" b="0" i="0" u="none" strike="noStrike" cap="none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Cloundant</a:t>
                      </a:r>
                      <a:r>
                        <a:rPr lang="en-US" sz="140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Amazon DynamoDB, Apache Cassandra , HBase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866222"/>
                  </a:ext>
                </a:extLst>
              </a:tr>
              <a:tr h="3079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sng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SQL</a:t>
                      </a: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or Structured Query Language, is the most common programming language used to interface with relational databases</a:t>
                      </a:r>
                      <a:endParaRPr lang="en-IN" sz="1400" dirty="0">
                        <a:solidFill>
                          <a:schemeClr val="bg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Non-relational databases are said to be </a:t>
                      </a:r>
                      <a:r>
                        <a:rPr lang="en-US" sz="1400" b="0" i="0" u="sng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NoSQL</a:t>
                      </a:r>
                      <a:r>
                        <a:rPr lang="en-US" sz="1400" b="0" i="0" u="none" strike="noStrike" cap="none" dirty="0">
                          <a:solidFill>
                            <a:schemeClr val="bg2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, meaning that they don’t use Structured Query Language, even though many NoSQL databases do support SQL queries. </a:t>
                      </a:r>
                      <a:endParaRPr lang="en-IN" sz="1400" dirty="0">
                        <a:solidFill>
                          <a:schemeClr val="bg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8233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E067DB6-4B1C-3793-FD26-966BEBEC1CB2}"/>
              </a:ext>
            </a:extLst>
          </p:cNvPr>
          <p:cNvSpPr txBox="1"/>
          <p:nvPr/>
        </p:nvSpPr>
        <p:spPr>
          <a:xfrm>
            <a:off x="409236" y="865333"/>
            <a:ext cx="10873090" cy="1154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marR="0" lvl="0" indent="-5349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srgbClr val="233A44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Database are classified into 2 types</a:t>
            </a:r>
          </a:p>
          <a:p>
            <a:pPr marL="1166813" marR="0" lvl="0" indent="-631825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Relational Database</a:t>
            </a:r>
          </a:p>
          <a:p>
            <a:pPr marL="1166813" marR="0" lvl="0" indent="-631825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IN" sz="1600" b="1" dirty="0">
                <a:solidFill>
                  <a:srgbClr val="233A4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Non Relational Database</a:t>
            </a:r>
          </a:p>
        </p:txBody>
      </p:sp>
    </p:spTree>
    <p:extLst>
      <p:ext uri="{BB962C8B-B14F-4D97-AF65-F5344CB8AC3E}">
        <p14:creationId xmlns:p14="http://schemas.microsoft.com/office/powerpoint/2010/main" val="230823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8857AB-B069-36BE-4A4E-FDB5DE248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253863"/>
              </p:ext>
            </p:extLst>
          </p:nvPr>
        </p:nvGraphicFramePr>
        <p:xfrm>
          <a:off x="768485" y="1984582"/>
          <a:ext cx="10928755" cy="38289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32111">
                  <a:extLst>
                    <a:ext uri="{9D8B030D-6E8A-4147-A177-3AD203B41FA5}">
                      <a16:colId xmlns:a16="http://schemas.microsoft.com/office/drawing/2014/main" val="2702511503"/>
                    </a:ext>
                  </a:extLst>
                </a:gridCol>
                <a:gridCol w="5496644">
                  <a:extLst>
                    <a:ext uri="{9D8B030D-6E8A-4147-A177-3AD203B41FA5}">
                      <a16:colId xmlns:a16="http://schemas.microsoft.com/office/drawing/2014/main" val="3169061285"/>
                    </a:ext>
                  </a:extLst>
                </a:gridCol>
              </a:tblGrid>
              <a:tr h="369192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Row Oriented Database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Column Oriented Database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67873"/>
                  </a:ext>
                </a:extLst>
              </a:tr>
              <a:tr h="667483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Row Oriented Databases are Databases that Organize data by </a:t>
                      </a:r>
                      <a:r>
                        <a:rPr lang="en-IN" sz="1400" b="1" u="sng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record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keeping all of the data associated with a </a:t>
                      </a:r>
                      <a:r>
                        <a:rPr lang="en-IN" sz="1400" b="1" u="sng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record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next to each other in memory.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N" sz="1400" b="0" i="0" u="none" strike="noStrike" cap="none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Column Oriented Databases are Databases that Organize data by field, keeping all of the data associated with a field next to each other in memory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081438"/>
                  </a:ext>
                </a:extLst>
              </a:tr>
              <a:tr h="969550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sz="1400" b="1" i="1" dirty="0">
                          <a:solidFill>
                            <a:srgbClr val="212529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 a row store, or row oriented database, the data is stored row by row, such that the first column of a row will be next to the last column of the previous row.</a:t>
                      </a:r>
                      <a:endParaRPr lang="en-IN" sz="1400" b="1" i="1" dirty="0">
                        <a:solidFill>
                          <a:srgbClr val="233A44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sz="1400" b="1" i="1" dirty="0">
                          <a:solidFill>
                            <a:srgbClr val="212529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 a Column store, or Column oriented database, the data is stored field by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13531"/>
                  </a:ext>
                </a:extLst>
              </a:tr>
              <a:tr h="365417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0" lang="en-IN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They are Optimized for reading  and writing rows effectively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0" lang="en-IN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They are Optimized for reading  and writing </a:t>
                      </a:r>
                      <a:r>
                        <a:rPr kumimoji="0" lang="en-IN" sz="14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Columns</a:t>
                      </a:r>
                      <a:r>
                        <a:rPr kumimoji="0" lang="en-IN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effectively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866222"/>
                  </a:ext>
                </a:extLst>
              </a:tr>
              <a:tr h="667483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N" sz="1400" b="0" i="0" dirty="0">
                          <a:solidFill>
                            <a:srgbClr val="233A4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If an application needs row wise data for processing, then better to choose row oriented database 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like oracle, MySQL etc..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33A44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N" sz="1400" b="0" i="0" dirty="0">
                          <a:solidFill>
                            <a:srgbClr val="233A44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If an application needs Column wise data for processing, then better to choose column oriented database 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like </a:t>
                      </a:r>
                      <a:r>
                        <a:rPr lang="en-IN" sz="1400" dirty="0" err="1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Hbase,Cassandra</a:t>
                      </a:r>
                      <a:r>
                        <a:rPr lang="en-IN" sz="1400" dirty="0">
                          <a:solidFill>
                            <a:srgbClr val="233A44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etc..</a:t>
                      </a: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33A44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823352"/>
                  </a:ext>
                </a:extLst>
              </a:tr>
              <a:tr h="365417">
                <a:tc>
                  <a:txBody>
                    <a:bodyPr/>
                    <a:lstStyle/>
                    <a:p>
                      <a:pPr marL="0" lvl="1" indent="0" algn="just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Commonly used for  OLTP style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Commonly used for  OLAP style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34802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FC56CB4-0426-72AB-571E-FA58B67ECB2A}"/>
              </a:ext>
            </a:extLst>
          </p:cNvPr>
          <p:cNvSpPr txBox="1"/>
          <p:nvPr/>
        </p:nvSpPr>
        <p:spPr>
          <a:xfrm>
            <a:off x="631621" y="810178"/>
            <a:ext cx="10928755" cy="1154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4988" marR="0" lvl="0" indent="-5349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srgbClr val="233A44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Data store are classified into 2 types</a:t>
            </a:r>
          </a:p>
          <a:p>
            <a:pPr marL="1166813" marR="0" lvl="0" indent="-631825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IN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Row Oriented Data store  or Row Oriented Database</a:t>
            </a:r>
          </a:p>
          <a:p>
            <a:pPr marL="1166813" marR="0" lvl="0" indent="-631825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IN" sz="1600" b="1" dirty="0">
                <a:solidFill>
                  <a:srgbClr val="233A4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Column Oriented store or Column Oriented Database</a:t>
            </a:r>
          </a:p>
        </p:txBody>
      </p:sp>
    </p:spTree>
    <p:extLst>
      <p:ext uri="{BB962C8B-B14F-4D97-AF65-F5344CB8AC3E}">
        <p14:creationId xmlns:p14="http://schemas.microsoft.com/office/powerpoint/2010/main" val="272852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953311" y="1371600"/>
            <a:ext cx="475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Row vs Column Oriented Databases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CA7B0-5DA1-3B36-45DE-861D122222C5}"/>
              </a:ext>
            </a:extLst>
          </p:cNvPr>
          <p:cNvSpPr txBox="1"/>
          <p:nvPr/>
        </p:nvSpPr>
        <p:spPr>
          <a:xfrm>
            <a:off x="6605081" y="1371600"/>
            <a:ext cx="48638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Row Oriented Database</a:t>
            </a:r>
          </a:p>
          <a:p>
            <a:endParaRPr lang="en-IN" dirty="0">
              <a:solidFill>
                <a:schemeClr val="bg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>
              <a:solidFill>
                <a:schemeClr val="bg2"/>
              </a:solidFill>
            </a:endParaRPr>
          </a:p>
          <a:p>
            <a:r>
              <a:rPr lang="en-IN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Column Oriented Database</a:t>
            </a:r>
          </a:p>
          <a:p>
            <a:endParaRPr lang="en-IN" dirty="0">
              <a:solidFill>
                <a:schemeClr val="bg2"/>
              </a:solidFill>
            </a:endParaRPr>
          </a:p>
          <a:p>
            <a:r>
              <a:rPr lang="en-IN" dirty="0">
                <a:solidFill>
                  <a:schemeClr val="bg2"/>
                </a:solidFill>
              </a:rPr>
              <a:t> </a:t>
            </a:r>
          </a:p>
          <a:p>
            <a:r>
              <a:rPr lang="en-IN" dirty="0">
                <a:solidFill>
                  <a:schemeClr val="bg2"/>
                </a:solidFill>
              </a:rPr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1973A48-81B1-E073-0B92-852E66016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13419"/>
              </p:ext>
            </p:extLst>
          </p:nvPr>
        </p:nvGraphicFramePr>
        <p:xfrm>
          <a:off x="6647881" y="1924368"/>
          <a:ext cx="4836595" cy="21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7400">
                  <a:extLst>
                    <a:ext uri="{9D8B030D-6E8A-4147-A177-3AD203B41FA5}">
                      <a16:colId xmlns:a16="http://schemas.microsoft.com/office/drawing/2014/main" val="2429327341"/>
                    </a:ext>
                  </a:extLst>
                </a:gridCol>
                <a:gridCol w="508841">
                  <a:extLst>
                    <a:ext uri="{9D8B030D-6E8A-4147-A177-3AD203B41FA5}">
                      <a16:colId xmlns:a16="http://schemas.microsoft.com/office/drawing/2014/main" val="366581886"/>
                    </a:ext>
                  </a:extLst>
                </a:gridCol>
                <a:gridCol w="616118">
                  <a:extLst>
                    <a:ext uri="{9D8B030D-6E8A-4147-A177-3AD203B41FA5}">
                      <a16:colId xmlns:a16="http://schemas.microsoft.com/office/drawing/2014/main" val="120842050"/>
                    </a:ext>
                  </a:extLst>
                </a:gridCol>
                <a:gridCol w="487240">
                  <a:extLst>
                    <a:ext uri="{9D8B030D-6E8A-4147-A177-3AD203B41FA5}">
                      <a16:colId xmlns:a16="http://schemas.microsoft.com/office/drawing/2014/main" val="553278574"/>
                    </a:ext>
                  </a:extLst>
                </a:gridCol>
                <a:gridCol w="537400">
                  <a:extLst>
                    <a:ext uri="{9D8B030D-6E8A-4147-A177-3AD203B41FA5}">
                      <a16:colId xmlns:a16="http://schemas.microsoft.com/office/drawing/2014/main" val="404493713"/>
                    </a:ext>
                  </a:extLst>
                </a:gridCol>
                <a:gridCol w="649344">
                  <a:extLst>
                    <a:ext uri="{9D8B030D-6E8A-4147-A177-3AD203B41FA5}">
                      <a16:colId xmlns:a16="http://schemas.microsoft.com/office/drawing/2014/main" val="763095690"/>
                    </a:ext>
                  </a:extLst>
                </a:gridCol>
                <a:gridCol w="534743">
                  <a:extLst>
                    <a:ext uri="{9D8B030D-6E8A-4147-A177-3AD203B41FA5}">
                      <a16:colId xmlns:a16="http://schemas.microsoft.com/office/drawing/2014/main" val="2066720812"/>
                    </a:ext>
                  </a:extLst>
                </a:gridCol>
                <a:gridCol w="428109">
                  <a:extLst>
                    <a:ext uri="{9D8B030D-6E8A-4147-A177-3AD203B41FA5}">
                      <a16:colId xmlns:a16="http://schemas.microsoft.com/office/drawing/2014/main" val="1936310068"/>
                    </a:ext>
                  </a:extLst>
                </a:gridCol>
                <a:gridCol w="537400">
                  <a:extLst>
                    <a:ext uri="{9D8B030D-6E8A-4147-A177-3AD203B41FA5}">
                      <a16:colId xmlns:a16="http://schemas.microsoft.com/office/drawing/2014/main" val="2371371767"/>
                    </a:ext>
                  </a:extLst>
                </a:gridCol>
              </a:tblGrid>
              <a:tr h="121357"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Ram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20000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101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Sita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25000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102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Lak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20000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145706775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3785341-F7E4-C54B-7A0C-1301B97B0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05744"/>
              </p:ext>
            </p:extLst>
          </p:nvPr>
        </p:nvGraphicFramePr>
        <p:xfrm>
          <a:off x="6647881" y="2556966"/>
          <a:ext cx="4836595" cy="21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3310">
                  <a:extLst>
                    <a:ext uri="{9D8B030D-6E8A-4147-A177-3AD203B41FA5}">
                      <a16:colId xmlns:a16="http://schemas.microsoft.com/office/drawing/2014/main" val="242932734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66581886"/>
                    </a:ext>
                  </a:extLst>
                </a:gridCol>
                <a:gridCol w="486383">
                  <a:extLst>
                    <a:ext uri="{9D8B030D-6E8A-4147-A177-3AD203B41FA5}">
                      <a16:colId xmlns:a16="http://schemas.microsoft.com/office/drawing/2014/main" val="120842050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553278574"/>
                    </a:ext>
                  </a:extLst>
                </a:gridCol>
                <a:gridCol w="447473">
                  <a:extLst>
                    <a:ext uri="{9D8B030D-6E8A-4147-A177-3AD203B41FA5}">
                      <a16:colId xmlns:a16="http://schemas.microsoft.com/office/drawing/2014/main" val="404493713"/>
                    </a:ext>
                  </a:extLst>
                </a:gridCol>
                <a:gridCol w="651754">
                  <a:extLst>
                    <a:ext uri="{9D8B030D-6E8A-4147-A177-3AD203B41FA5}">
                      <a16:colId xmlns:a16="http://schemas.microsoft.com/office/drawing/2014/main" val="763095690"/>
                    </a:ext>
                  </a:extLst>
                </a:gridCol>
                <a:gridCol w="466927">
                  <a:extLst>
                    <a:ext uri="{9D8B030D-6E8A-4147-A177-3AD203B41FA5}">
                      <a16:colId xmlns:a16="http://schemas.microsoft.com/office/drawing/2014/main" val="2066720812"/>
                    </a:ext>
                  </a:extLst>
                </a:gridCol>
                <a:gridCol w="603115">
                  <a:extLst>
                    <a:ext uri="{9D8B030D-6E8A-4147-A177-3AD203B41FA5}">
                      <a16:colId xmlns:a16="http://schemas.microsoft.com/office/drawing/2014/main" val="1936310068"/>
                    </a:ext>
                  </a:extLst>
                </a:gridCol>
                <a:gridCol w="832689">
                  <a:extLst>
                    <a:ext uri="{9D8B030D-6E8A-4147-A177-3AD203B41FA5}">
                      <a16:colId xmlns:a16="http://schemas.microsoft.com/office/drawing/2014/main" val="2371371767"/>
                    </a:ext>
                  </a:extLst>
                </a:gridCol>
              </a:tblGrid>
              <a:tr h="121357"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101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102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103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Ram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Siata</a:t>
                      </a:r>
                      <a:endParaRPr lang="en-IN" sz="8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Lak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Bharath</a:t>
                      </a:r>
                    </a:p>
                  </a:txBody>
                  <a:tcPr marL="100584" marR="100584"/>
                </a:tc>
                <a:tc>
                  <a:txBody>
                    <a:bodyPr/>
                    <a:lstStyle/>
                    <a:p>
                      <a:r>
                        <a:rPr lang="en-IN" sz="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20000</a:t>
                      </a:r>
                    </a:p>
                  </a:txBody>
                  <a:tcPr marL="100584" marR="100584"/>
                </a:tc>
                <a:extLst>
                  <a:ext uri="{0D108BD9-81ED-4DB2-BD59-A6C34878D82A}">
                    <a16:rowId xmlns:a16="http://schemas.microsoft.com/office/drawing/2014/main" val="1457067755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F2A52850-472E-7D7B-1B46-3510BB9C0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31" y="1911605"/>
            <a:ext cx="5557463" cy="336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58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1.1)	Limitations of Hadoop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2675C0-FFC7-C764-6376-6C91E53BB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29911"/>
              </p:ext>
            </p:extLst>
          </p:nvPr>
        </p:nvGraphicFramePr>
        <p:xfrm>
          <a:off x="1748278" y="1507897"/>
          <a:ext cx="8128000" cy="45196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279922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1604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HDFS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9750" indent="-539750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IN" sz="14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HDFS performs Batch Processing</a:t>
                      </a:r>
                    </a:p>
                    <a:p>
                      <a:pPr marL="534988" indent="0" algn="just"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Batch Processing </a:t>
                      </a:r>
                      <a:r>
                        <a:rPr lang="en-IN" sz="1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 </a:t>
                      </a:r>
                      <a:r>
                        <a:rPr lang="en-IN" sz="14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 Collection and Storage of Data, for processing at a scheduled time when a sufficient amount of data has been accumulated </a:t>
                      </a:r>
                    </a:p>
                    <a:p>
                      <a:pPr marL="534988" indent="0" algn="just">
                        <a:lnSpc>
                          <a:spcPct val="150000"/>
                        </a:lnSpc>
                      </a:pPr>
                      <a:r>
                        <a:rPr lang="en-IN" sz="1400" b="1" i="0" u="none" strike="noStrike" cap="non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Example :</a:t>
                      </a:r>
                      <a:r>
                        <a:rPr lang="en-IN" sz="14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Credit Card Bill Generation</a:t>
                      </a:r>
                      <a:endParaRPr lang="en-IN" sz="1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marR="0" lvl="0" indent="-539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arenR"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HBase performs Real Time Processing</a:t>
                      </a:r>
                    </a:p>
                    <a:p>
                      <a:pPr marL="534988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Real Time Processing 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: 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The Immediate Processing of Data after the transaction occurs with the Database being updated at the time of the event </a:t>
                      </a:r>
                    </a:p>
                    <a:p>
                      <a:pPr marL="534988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Example :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Flight Reservation processing 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  <a:sym typeface="Arial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39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4988" indent="-534988">
                        <a:lnSpc>
                          <a:spcPct val="150000"/>
                        </a:lnSpc>
                        <a:tabLst>
                          <a:tab pos="539750" algn="l"/>
                        </a:tabLst>
                      </a:pPr>
                      <a:r>
                        <a:rPr lang="en-IN" sz="1400" b="1" i="0" u="none" strike="noStrike" cap="none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2)        HDFS does sequential access of Data</a:t>
                      </a:r>
                    </a:p>
                    <a:p>
                      <a:pPr marL="534988" lvl="1" indent="0">
                        <a:lnSpc>
                          <a:spcPct val="150000"/>
                        </a:lnSpc>
                      </a:pPr>
                      <a:r>
                        <a:rPr lang="en-IN" sz="16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Means</a:t>
                      </a:r>
                      <a:r>
                        <a:rPr lang="en-IN" sz="16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one has to search the entire dataset even for the simplest of Jobs</a:t>
                      </a:r>
                      <a:r>
                        <a:rPr lang="en-IN" dirty="0"/>
                        <a:t>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4988" marR="0" lvl="0" indent="-5349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>
                          <a:tab pos="534988" algn="l"/>
                        </a:tabLst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2)         </a:t>
                      </a:r>
                      <a:r>
                        <a:rPr kumimoji="0" lang="en-IN" sz="14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Hbase</a:t>
                      </a: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 does Random  access of Data</a:t>
                      </a:r>
                    </a:p>
                    <a:p>
                      <a:pPr marL="534988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Means</a:t>
                      </a: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</a:t>
                      </a: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one can access data randomly</a:t>
                      </a:r>
                      <a:endParaRPr kumimoji="0" lang="en-IN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  <a:sym typeface="Arial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18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4988" indent="-534988">
                        <a:lnSpc>
                          <a:spcPct val="150000"/>
                        </a:lnSpc>
                        <a:tabLst>
                          <a:tab pos="539750" algn="l"/>
                        </a:tabLst>
                      </a:pPr>
                      <a:r>
                        <a:rPr lang="en-IN" sz="1400" b="1" i="0" u="none" strike="noStrike" cap="none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3)         HDFS is a File System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4988" marR="0" lvl="0" indent="-5349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>
                          <a:tab pos="539750" algn="l"/>
                        </a:tabLst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3)         </a:t>
                      </a:r>
                      <a:r>
                        <a:rPr kumimoji="0" lang="en-IN" sz="14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Hbase</a:t>
                      </a: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is a Database 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747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5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1.1)	Limitations of Hadoop (or) HBase vs HDFS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2675C0-FFC7-C764-6376-6C91E53BB2A6}"/>
              </a:ext>
            </a:extLst>
          </p:cNvPr>
          <p:cNvGraphicFramePr>
            <a:graphicFrameLocks noGrp="1"/>
          </p:cNvGraphicFramePr>
          <p:nvPr/>
        </p:nvGraphicFramePr>
        <p:xfrm>
          <a:off x="1748278" y="1507897"/>
          <a:ext cx="8128000" cy="40997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279922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1604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HDFS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HBase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9750" indent="-539750">
                        <a:lnSpc>
                          <a:spcPct val="150000"/>
                        </a:lnSpc>
                        <a:buAutoNum type="arabicParenR"/>
                      </a:pPr>
                      <a:r>
                        <a:rPr lang="en-IN" sz="14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HDFS performs Batch Processing</a:t>
                      </a:r>
                    </a:p>
                    <a:p>
                      <a:pPr marL="534988" indent="0" algn="just">
                        <a:lnSpc>
                          <a:spcPct val="150000"/>
                        </a:lnSpc>
                      </a:pPr>
                      <a:r>
                        <a:rPr lang="en-IN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Batch Processing </a:t>
                      </a:r>
                      <a:r>
                        <a:rPr lang="en-IN" sz="14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 </a:t>
                      </a:r>
                      <a:r>
                        <a:rPr lang="en-IN" sz="14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 Collection and Storage of Data, for processing at a scheduled time when a sufficient amount of data has been accumulated </a:t>
                      </a:r>
                    </a:p>
                    <a:p>
                      <a:pPr marL="534988" indent="0" algn="just">
                        <a:lnSpc>
                          <a:spcPct val="150000"/>
                        </a:lnSpc>
                      </a:pPr>
                      <a:r>
                        <a:rPr lang="en-IN" sz="1400" b="1" i="0" u="none" strike="noStrike" cap="non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Example :</a:t>
                      </a:r>
                      <a:r>
                        <a:rPr lang="en-IN" sz="14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Credit Card Bill Generation</a:t>
                      </a:r>
                      <a:endParaRPr lang="en-IN" sz="14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marR="0" lvl="0" indent="-539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arenR"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HBase performs Real Time Processing</a:t>
                      </a:r>
                    </a:p>
                    <a:p>
                      <a:pPr marL="534988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Real Time Processing 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: 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The Immediate Processing of Data after the transaction occurs with the Database being updated at the time of the event </a:t>
                      </a:r>
                    </a:p>
                    <a:p>
                      <a:pPr marL="534988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Example :</a:t>
                      </a: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Flight Reservation processing 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  <a:sym typeface="Arial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39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4988" indent="-534988">
                        <a:lnSpc>
                          <a:spcPct val="150000"/>
                        </a:lnSpc>
                        <a:tabLst>
                          <a:tab pos="539750" algn="l"/>
                        </a:tabLst>
                      </a:pPr>
                      <a:r>
                        <a:rPr lang="en-IN" sz="1400" b="1" i="0" u="none" strike="noStrike" cap="none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2)        HDFS does sequential access of Data</a:t>
                      </a:r>
                    </a:p>
                    <a:p>
                      <a:pPr marL="534988" lvl="1" indent="0">
                        <a:lnSpc>
                          <a:spcPct val="150000"/>
                        </a:lnSpc>
                      </a:pPr>
                      <a:r>
                        <a:rPr lang="en-IN" sz="16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Means</a:t>
                      </a:r>
                      <a:r>
                        <a:rPr lang="en-IN" sz="1600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IN" sz="1600" dirty="0">
                          <a:solidFill>
                            <a:schemeClr val="bg2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one has to search the entire dataset even for the simplest of Jobs</a:t>
                      </a:r>
                      <a:endParaRPr lang="en-IN" sz="16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r>
                        <a:rPr lang="en-IN" dirty="0"/>
                        <a:t>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4988" marR="0" lvl="0" indent="-5349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>
                          <a:tab pos="534988" algn="l"/>
                        </a:tabLst>
                        <a:defRPr/>
                      </a:pP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2)         </a:t>
                      </a:r>
                      <a:r>
                        <a:rPr kumimoji="0" lang="en-IN" sz="14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Hbase</a:t>
                      </a:r>
                      <a:r>
                        <a:rPr kumimoji="0" lang="en-IN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 does Random  access of Data</a:t>
                      </a:r>
                    </a:p>
                    <a:p>
                      <a:pPr marL="534988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63EF5">
                              <a:lumMod val="60000"/>
                              <a:lumOff val="40000"/>
                            </a:srgb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Means</a:t>
                      </a: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 </a:t>
                      </a:r>
                      <a:r>
                        <a:rPr kumimoji="0" lang="en-IN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33A44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Arial"/>
                        </a:rPr>
                        <a:t>one can access data randomly</a:t>
                      </a:r>
                      <a:endParaRPr kumimoji="0" lang="en-IN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  <a:sym typeface="Arial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18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99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1.4)	Storage Mechanism of HBase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718BDF-0634-2539-50D5-ABB858A255AD}"/>
              </a:ext>
            </a:extLst>
          </p:cNvPr>
          <p:cNvSpPr txBox="1"/>
          <p:nvPr/>
        </p:nvSpPr>
        <p:spPr>
          <a:xfrm>
            <a:off x="1403215" y="1371281"/>
            <a:ext cx="10240794" cy="4109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HBase is a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column-oriented database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and the tables in it are sorted by row.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table schema defines only column families, which are the key value pairs.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table have multiple column families and each column family can have any number of columns.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Subsequent column values are stored contiguously on the disk.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Each cell value of the table has a timestamp.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i="0" dirty="0">
                <a:solidFill>
                  <a:schemeClr val="accent6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 short, in an HBase:</a:t>
            </a:r>
          </a:p>
          <a:p>
            <a:pPr marL="622300" indent="-3492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Table is a collection of rows.</a:t>
            </a:r>
          </a:p>
          <a:p>
            <a:pPr marL="622300" indent="-3492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chemeClr val="bg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Row is a collection of column families.</a:t>
            </a:r>
          </a:p>
          <a:p>
            <a:pPr marL="622300" indent="-3492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Column family is a collection of columns.</a:t>
            </a:r>
          </a:p>
          <a:p>
            <a:pPr marL="622300" indent="-3492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0" dirty="0">
                <a:solidFill>
                  <a:schemeClr val="bg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Column is a collection of key value pairs.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6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D4D023-187F-1C04-97A2-8DA6D64A0D55}"/>
              </a:ext>
            </a:extLst>
          </p:cNvPr>
          <p:cNvSpPr txBox="1"/>
          <p:nvPr/>
        </p:nvSpPr>
        <p:spPr>
          <a:xfrm>
            <a:off x="293450" y="496001"/>
            <a:ext cx="1160509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1) 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Hbase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lgerian" panose="04020705040A02060702" pitchFamily="82" charset="0"/>
              </a:rPr>
              <a:t> -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BBC75-55AB-03FE-6BE0-16DCA48B226B}"/>
              </a:ext>
            </a:extLst>
          </p:cNvPr>
          <p:cNvSpPr txBox="1"/>
          <p:nvPr/>
        </p:nvSpPr>
        <p:spPr>
          <a:xfrm>
            <a:off x="389107" y="1001949"/>
            <a:ext cx="1133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1.4)	Storage Mechanism of HBase</a:t>
            </a:r>
          </a:p>
        </p:txBody>
      </p:sp>
      <p:pic>
        <p:nvPicPr>
          <p:cNvPr id="3074" name="Picture 2" descr="Table">
            <a:extLst>
              <a:ext uri="{FF2B5EF4-FFF2-40B4-BE49-F238E27FC236}">
                <a16:creationId xmlns:a16="http://schemas.microsoft.com/office/drawing/2014/main" id="{92C0105B-2829-67BA-03E8-92171F50C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260" y="3900791"/>
            <a:ext cx="7105650" cy="26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010C7D-3B2C-227F-7F87-15211357B5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6936" y="1712068"/>
            <a:ext cx="5260209" cy="215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4447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F5B7AB07-F859-4656-A1C1-DAFCFA0ACA4B}" vid="{A6E2497D-935A-4CFD-B9FD-6DCB15FA68BF}"/>
    </a:ext>
  </a:extLst>
</a:theme>
</file>

<file path=ppt/theme/theme2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3732</TotalTime>
  <Words>2181</Words>
  <Application>Microsoft Office PowerPoint</Application>
  <PresentationFormat>Widescreen</PresentationFormat>
  <Paragraphs>215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Algerian</vt:lpstr>
      <vt:lpstr>Arial</vt:lpstr>
      <vt:lpstr>Bookman Old Style</vt:lpstr>
      <vt:lpstr>Calibri</vt:lpstr>
      <vt:lpstr>Cambria</vt:lpstr>
      <vt:lpstr>Franklin Gothic Book</vt:lpstr>
      <vt:lpstr>Nunito</vt:lpstr>
      <vt:lpstr>Times New Roman</vt:lpstr>
      <vt:lpstr>Verdana</vt:lpstr>
      <vt:lpstr>Wingdings</vt:lpstr>
      <vt:lpstr>Custom</vt:lpstr>
      <vt:lpstr>Shift</vt:lpstr>
      <vt:lpstr>UNIT - 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Chathura</dc:creator>
  <cp:lastModifiedBy>Padmaja Kishore</cp:lastModifiedBy>
  <cp:revision>2</cp:revision>
  <dcterms:created xsi:type="dcterms:W3CDTF">2024-01-04T14:57:33Z</dcterms:created>
  <dcterms:modified xsi:type="dcterms:W3CDTF">2024-08-13T17:49:52Z</dcterms:modified>
</cp:coreProperties>
</file>