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26.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s/slide451.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s/slide319.xml" ContentType="application/vnd.openxmlformats-officedocument.presentationml.slide+xml"/>
  <Override PartName="/ppt/slides/slide366.xml" ContentType="application/vnd.openxmlformats-officedocument.presentationml.slide+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s/slide158.xml" ContentType="application/vnd.openxmlformats-officedocument.presentationml.slide+xml"/>
  <Override PartName="/ppt/slides/slide344.xml" ContentType="application/vnd.openxmlformats-officedocument.presentationml.slide+xml"/>
  <Override PartName="/ppt/slides/slide391.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s/slide423.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notesSlides/notesSlide35.xml" ContentType="application/vnd.openxmlformats-officedocument.presentationml.notesSlide+xml"/>
  <Override PartName="/ppt/slides/slide240.xml" ContentType="application/vnd.openxmlformats-officedocument.presentationml.slide+xml"/>
  <Override PartName="/ppt/slides/slide338.xml" ContentType="application/vnd.openxmlformats-officedocument.presentationml.slide+xml"/>
  <Override PartName="/ppt/slides/slide385.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39.xml" ContentType="application/vnd.openxmlformats-officedocument.presentationml.slide+xml"/>
  <Override PartName="/ppt/slideMasters/slideMaster5.xml" ContentType="application/vnd.openxmlformats-officedocument.presentationml.slideMaster+xml"/>
  <Override PartName="/ppt/slides/slide278.xml" ContentType="application/vnd.openxmlformats-officedocument.presentationml.slide+xml"/>
  <Override PartName="/ppt/slides/slide341.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s/slide41.xml" ContentType="application/vnd.openxmlformats-officedocument.presentationml.slide+xml"/>
  <Override PartName="/ppt/slides/slide357.xml" ContentType="application/vnd.openxmlformats-officedocument.presentationml.slide+xml"/>
  <Override PartName="/ppt/slides/slide42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335.xml" ContentType="application/vnd.openxmlformats-officedocument.presentationml.slide+xml"/>
  <Override PartName="/ppt/slides/slide382.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s/slide436.xml" ContentType="application/vnd.openxmlformats-officedocument.presentationml.slide+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Layouts/slideLayout56.xml" ContentType="application/vnd.openxmlformats-officedocument.presentationml.slideLayout+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theme/theme9.xml" ContentType="application/vnd.openxmlformats-officedocument.them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s/slide225.xml" ContentType="application/vnd.openxmlformats-officedocument.presentationml.slide+xml"/>
  <Override PartName="/ppt/slides/slide272.xml" ContentType="application/vnd.openxmlformats-officedocument.presentationml.slid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2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78.xml" ContentType="application/vnd.openxmlformats-officedocument.presentationml.slide+xml"/>
  <Override PartName="/ppt/slides/slide389.xml" ContentType="application/vnd.openxmlformats-officedocument.presentationml.slide+xml"/>
  <Override PartName="/ppt/slides/slide44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370.xml" ContentType="application/vnd.openxmlformats-officedocument.presentationml.slide+xml"/>
  <Override PartName="/ppt/slides/slide381.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slides/slide446.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s/slide43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424.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s/slide397.xml" ContentType="application/vnd.openxmlformats-officedocument.presentationml.slide+xml"/>
  <Override PartName="/ppt/slides/slide402.xml" ContentType="application/vnd.openxmlformats-officedocument.presentationml.slide+xml"/>
  <Override PartName="/ppt/slides/slide41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364.xml" ContentType="application/vnd.openxmlformats-officedocument.presentationml.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418.xml" ContentType="application/vnd.openxmlformats-officedocument.presentationml.slide+xml"/>
  <Override PartName="/ppt/slides/slide42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44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s/slide369.xml" ContentType="application/vnd.openxmlformats-officedocument.presentationml.slide+xml"/>
  <Override PartName="/ppt/slides/slide421.xml" ContentType="application/vnd.openxmlformats-officedocument.presentationml.slide+xml"/>
  <Override PartName="/ppt/slides/slide43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410.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372.xml" ContentType="application/vnd.openxmlformats-officedocument.presentationml.slide+xml"/>
  <Override PartName="/ppt/slides/slide383.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4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43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slides/slide434.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Layouts/slideLayout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343.xml" ContentType="application/vnd.openxmlformats-officedocument.presentationml.slide+xml"/>
  <Override PartName="/ppt/slides/slide390.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theme/theme1.xml" ContentType="application/vnd.openxmlformats-officedocument.them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Layouts/slideLayout20.xml" ContentType="application/vnd.openxmlformats-officedocument.presentationml.slideLayout+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9" r:id="rId2"/>
    <p:sldMasterId id="2147483731" r:id="rId3"/>
    <p:sldMasterId id="2147483743" r:id="rId4"/>
    <p:sldMasterId id="2147483755" r:id="rId5"/>
    <p:sldMasterId id="2147483767" r:id="rId6"/>
    <p:sldMasterId id="2147483779" r:id="rId7"/>
    <p:sldMasterId id="2147483796" r:id="rId8"/>
  </p:sldMasterIdLst>
  <p:notesMasterIdLst>
    <p:notesMasterId r:id="rId463"/>
  </p:notesMasterIdLst>
  <p:sldIdLst>
    <p:sldId id="256" r:id="rId9"/>
    <p:sldId id="354" r:id="rId10"/>
    <p:sldId id="258" r:id="rId11"/>
    <p:sldId id="264" r:id="rId12"/>
    <p:sldId id="259" r:id="rId13"/>
    <p:sldId id="260" r:id="rId14"/>
    <p:sldId id="261" r:id="rId15"/>
    <p:sldId id="262" r:id="rId16"/>
    <p:sldId id="359" r:id="rId17"/>
    <p:sldId id="355" r:id="rId18"/>
    <p:sldId id="356" r:id="rId19"/>
    <p:sldId id="357" r:id="rId20"/>
    <p:sldId id="282" r:id="rId21"/>
    <p:sldId id="382" r:id="rId22"/>
    <p:sldId id="383" r:id="rId23"/>
    <p:sldId id="275" r:id="rId24"/>
    <p:sldId id="331" r:id="rId25"/>
    <p:sldId id="276" r:id="rId26"/>
    <p:sldId id="277" r:id="rId27"/>
    <p:sldId id="278" r:id="rId28"/>
    <p:sldId id="279" r:id="rId29"/>
    <p:sldId id="280" r:id="rId30"/>
    <p:sldId id="281" r:id="rId31"/>
    <p:sldId id="265" r:id="rId32"/>
    <p:sldId id="263" r:id="rId33"/>
    <p:sldId id="267" r:id="rId34"/>
    <p:sldId id="269" r:id="rId35"/>
    <p:sldId id="283" r:id="rId36"/>
    <p:sldId id="332" r:id="rId37"/>
    <p:sldId id="286" r:id="rId38"/>
    <p:sldId id="270" r:id="rId39"/>
    <p:sldId id="271" r:id="rId40"/>
    <p:sldId id="272" r:id="rId41"/>
    <p:sldId id="273" r:id="rId42"/>
    <p:sldId id="266" r:id="rId43"/>
    <p:sldId id="284" r:id="rId44"/>
    <p:sldId id="333" r:id="rId45"/>
    <p:sldId id="290" r:id="rId46"/>
    <p:sldId id="337" r:id="rId47"/>
    <p:sldId id="274" r:id="rId48"/>
    <p:sldId id="338" r:id="rId49"/>
    <p:sldId id="285" r:id="rId50"/>
    <p:sldId id="296" r:id="rId51"/>
    <p:sldId id="287" r:id="rId52"/>
    <p:sldId id="268" r:id="rId53"/>
    <p:sldId id="289" r:id="rId54"/>
    <p:sldId id="334" r:id="rId55"/>
    <p:sldId id="291" r:id="rId56"/>
    <p:sldId id="288" r:id="rId57"/>
    <p:sldId id="339" r:id="rId58"/>
    <p:sldId id="292" r:id="rId59"/>
    <p:sldId id="293" r:id="rId60"/>
    <p:sldId id="294" r:id="rId61"/>
    <p:sldId id="362" r:id="rId62"/>
    <p:sldId id="363"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 id="381" r:id="rId80"/>
    <p:sldId id="295" r:id="rId81"/>
    <p:sldId id="297" r:id="rId82"/>
    <p:sldId id="298" r:id="rId83"/>
    <p:sldId id="299" r:id="rId84"/>
    <p:sldId id="302" r:id="rId85"/>
    <p:sldId id="340" r:id="rId86"/>
    <p:sldId id="300" r:id="rId87"/>
    <p:sldId id="385" r:id="rId88"/>
    <p:sldId id="304" r:id="rId89"/>
    <p:sldId id="386" r:id="rId90"/>
    <p:sldId id="305" r:id="rId91"/>
    <p:sldId id="387" r:id="rId92"/>
    <p:sldId id="307" r:id="rId93"/>
    <p:sldId id="310" r:id="rId94"/>
    <p:sldId id="388" r:id="rId95"/>
    <p:sldId id="312" r:id="rId96"/>
    <p:sldId id="389" r:id="rId97"/>
    <p:sldId id="313" r:id="rId98"/>
    <p:sldId id="390" r:id="rId99"/>
    <p:sldId id="314" r:id="rId100"/>
    <p:sldId id="315" r:id="rId101"/>
    <p:sldId id="316" r:id="rId102"/>
    <p:sldId id="317" r:id="rId103"/>
    <p:sldId id="361" r:id="rId104"/>
    <p:sldId id="318" r:id="rId105"/>
    <p:sldId id="319" r:id="rId106"/>
    <p:sldId id="320" r:id="rId107"/>
    <p:sldId id="321" r:id="rId108"/>
    <p:sldId id="323" r:id="rId109"/>
    <p:sldId id="324" r:id="rId110"/>
    <p:sldId id="325" r:id="rId111"/>
    <p:sldId id="326" r:id="rId112"/>
    <p:sldId id="327" r:id="rId113"/>
    <p:sldId id="328" r:id="rId114"/>
    <p:sldId id="341" r:id="rId115"/>
    <p:sldId id="342" r:id="rId116"/>
    <p:sldId id="343" r:id="rId117"/>
    <p:sldId id="344" r:id="rId118"/>
    <p:sldId id="345" r:id="rId119"/>
    <p:sldId id="346" r:id="rId120"/>
    <p:sldId id="347" r:id="rId121"/>
    <p:sldId id="348" r:id="rId122"/>
    <p:sldId id="349" r:id="rId123"/>
    <p:sldId id="350" r:id="rId124"/>
    <p:sldId id="351" r:id="rId125"/>
    <p:sldId id="352" r:id="rId126"/>
    <p:sldId id="353" r:id="rId127"/>
    <p:sldId id="384" r:id="rId128"/>
    <p:sldId id="597" r:id="rId129"/>
    <p:sldId id="600" r:id="rId130"/>
    <p:sldId id="603" r:id="rId131"/>
    <p:sldId id="606" r:id="rId132"/>
    <p:sldId id="609" r:id="rId133"/>
    <p:sldId id="612" r:id="rId134"/>
    <p:sldId id="615" r:id="rId135"/>
    <p:sldId id="618" r:id="rId136"/>
    <p:sldId id="621" r:id="rId137"/>
    <p:sldId id="624" r:id="rId138"/>
    <p:sldId id="627" r:id="rId139"/>
    <p:sldId id="630" r:id="rId140"/>
    <p:sldId id="633" r:id="rId141"/>
    <p:sldId id="636" r:id="rId142"/>
    <p:sldId id="639" r:id="rId143"/>
    <p:sldId id="642" r:id="rId144"/>
    <p:sldId id="645" r:id="rId145"/>
    <p:sldId id="648" r:id="rId146"/>
    <p:sldId id="651" r:id="rId147"/>
    <p:sldId id="654" r:id="rId148"/>
    <p:sldId id="657" r:id="rId149"/>
    <p:sldId id="660" r:id="rId150"/>
    <p:sldId id="663" r:id="rId151"/>
    <p:sldId id="666" r:id="rId152"/>
    <p:sldId id="669" r:id="rId153"/>
    <p:sldId id="672" r:id="rId154"/>
    <p:sldId id="675" r:id="rId155"/>
    <p:sldId id="678" r:id="rId156"/>
    <p:sldId id="681" r:id="rId157"/>
    <p:sldId id="684" r:id="rId158"/>
    <p:sldId id="687" r:id="rId159"/>
    <p:sldId id="690" r:id="rId160"/>
    <p:sldId id="693" r:id="rId161"/>
    <p:sldId id="696" r:id="rId162"/>
    <p:sldId id="699" r:id="rId163"/>
    <p:sldId id="702" r:id="rId164"/>
    <p:sldId id="705" r:id="rId165"/>
    <p:sldId id="708" r:id="rId166"/>
    <p:sldId id="711" r:id="rId167"/>
    <p:sldId id="714" r:id="rId168"/>
    <p:sldId id="717" r:id="rId169"/>
    <p:sldId id="720" r:id="rId170"/>
    <p:sldId id="723" r:id="rId171"/>
    <p:sldId id="726" r:id="rId172"/>
    <p:sldId id="729" r:id="rId173"/>
    <p:sldId id="732" r:id="rId174"/>
    <p:sldId id="735" r:id="rId175"/>
    <p:sldId id="738" r:id="rId176"/>
    <p:sldId id="741" r:id="rId177"/>
    <p:sldId id="744" r:id="rId178"/>
    <p:sldId id="747" r:id="rId179"/>
    <p:sldId id="750" r:id="rId180"/>
    <p:sldId id="753" r:id="rId181"/>
    <p:sldId id="756" r:id="rId182"/>
    <p:sldId id="759" r:id="rId183"/>
    <p:sldId id="762" r:id="rId184"/>
    <p:sldId id="765" r:id="rId185"/>
    <p:sldId id="768" r:id="rId186"/>
    <p:sldId id="771" r:id="rId187"/>
    <p:sldId id="774" r:id="rId188"/>
    <p:sldId id="777" r:id="rId189"/>
    <p:sldId id="780" r:id="rId190"/>
    <p:sldId id="783" r:id="rId191"/>
    <p:sldId id="786" r:id="rId192"/>
    <p:sldId id="789" r:id="rId193"/>
    <p:sldId id="792" r:id="rId194"/>
    <p:sldId id="795" r:id="rId195"/>
    <p:sldId id="798" r:id="rId196"/>
    <p:sldId id="801" r:id="rId197"/>
    <p:sldId id="804" r:id="rId198"/>
    <p:sldId id="807" r:id="rId199"/>
    <p:sldId id="810" r:id="rId200"/>
    <p:sldId id="813" r:id="rId201"/>
    <p:sldId id="816" r:id="rId202"/>
    <p:sldId id="819" r:id="rId203"/>
    <p:sldId id="822" r:id="rId204"/>
    <p:sldId id="825" r:id="rId205"/>
    <p:sldId id="828" r:id="rId206"/>
    <p:sldId id="831" r:id="rId207"/>
    <p:sldId id="834" r:id="rId208"/>
    <p:sldId id="837" r:id="rId209"/>
    <p:sldId id="840" r:id="rId210"/>
    <p:sldId id="843" r:id="rId211"/>
    <p:sldId id="846" r:id="rId212"/>
    <p:sldId id="849" r:id="rId213"/>
    <p:sldId id="852" r:id="rId214"/>
    <p:sldId id="855" r:id="rId215"/>
    <p:sldId id="858" r:id="rId216"/>
    <p:sldId id="861" r:id="rId217"/>
    <p:sldId id="864" r:id="rId218"/>
    <p:sldId id="867" r:id="rId219"/>
    <p:sldId id="870" r:id="rId220"/>
    <p:sldId id="873" r:id="rId221"/>
    <p:sldId id="876" r:id="rId222"/>
    <p:sldId id="879" r:id="rId223"/>
    <p:sldId id="882" r:id="rId224"/>
    <p:sldId id="885" r:id="rId225"/>
    <p:sldId id="888" r:id="rId226"/>
    <p:sldId id="891" r:id="rId227"/>
    <p:sldId id="894" r:id="rId228"/>
    <p:sldId id="897" r:id="rId229"/>
    <p:sldId id="900" r:id="rId230"/>
    <p:sldId id="903" r:id="rId231"/>
    <p:sldId id="906" r:id="rId232"/>
    <p:sldId id="909" r:id="rId233"/>
    <p:sldId id="912" r:id="rId234"/>
    <p:sldId id="915" r:id="rId235"/>
    <p:sldId id="918" r:id="rId236"/>
    <p:sldId id="921" r:id="rId237"/>
    <p:sldId id="924" r:id="rId238"/>
    <p:sldId id="927" r:id="rId239"/>
    <p:sldId id="930" r:id="rId240"/>
    <p:sldId id="933" r:id="rId241"/>
    <p:sldId id="936" r:id="rId242"/>
    <p:sldId id="939" r:id="rId243"/>
    <p:sldId id="942" r:id="rId244"/>
    <p:sldId id="945" r:id="rId245"/>
    <p:sldId id="948" r:id="rId246"/>
    <p:sldId id="951" r:id="rId247"/>
    <p:sldId id="954" r:id="rId248"/>
    <p:sldId id="957" r:id="rId249"/>
    <p:sldId id="960" r:id="rId250"/>
    <p:sldId id="963" r:id="rId251"/>
    <p:sldId id="966" r:id="rId252"/>
    <p:sldId id="969" r:id="rId253"/>
    <p:sldId id="972" r:id="rId254"/>
    <p:sldId id="975" r:id="rId255"/>
    <p:sldId id="978" r:id="rId256"/>
    <p:sldId id="981" r:id="rId257"/>
    <p:sldId id="984" r:id="rId258"/>
    <p:sldId id="987" r:id="rId259"/>
    <p:sldId id="990" r:id="rId260"/>
    <p:sldId id="993" r:id="rId261"/>
    <p:sldId id="996" r:id="rId262"/>
    <p:sldId id="999" r:id="rId263"/>
    <p:sldId id="1002" r:id="rId264"/>
    <p:sldId id="1005" r:id="rId265"/>
    <p:sldId id="1008" r:id="rId266"/>
    <p:sldId id="1011" r:id="rId267"/>
    <p:sldId id="1014" r:id="rId268"/>
    <p:sldId id="1017" r:id="rId269"/>
    <p:sldId id="1020" r:id="rId270"/>
    <p:sldId id="1023" r:id="rId271"/>
    <p:sldId id="1026" r:id="rId272"/>
    <p:sldId id="1029" r:id="rId273"/>
    <p:sldId id="1032" r:id="rId274"/>
    <p:sldId id="1035" r:id="rId275"/>
    <p:sldId id="1038" r:id="rId276"/>
    <p:sldId id="1041" r:id="rId277"/>
    <p:sldId id="1044" r:id="rId278"/>
    <p:sldId id="1047" r:id="rId279"/>
    <p:sldId id="1050" r:id="rId280"/>
    <p:sldId id="1053" r:id="rId281"/>
    <p:sldId id="1056" r:id="rId282"/>
    <p:sldId id="1059" r:id="rId283"/>
    <p:sldId id="1062" r:id="rId284"/>
    <p:sldId id="1065" r:id="rId285"/>
    <p:sldId id="1068" r:id="rId286"/>
    <p:sldId id="1071" r:id="rId287"/>
    <p:sldId id="1074" r:id="rId288"/>
    <p:sldId id="1077" r:id="rId289"/>
    <p:sldId id="1080" r:id="rId290"/>
    <p:sldId id="1083" r:id="rId291"/>
    <p:sldId id="1086" r:id="rId292"/>
    <p:sldId id="1089" r:id="rId293"/>
    <p:sldId id="1092" r:id="rId294"/>
    <p:sldId id="1095" r:id="rId295"/>
    <p:sldId id="1098" r:id="rId296"/>
    <p:sldId id="1101" r:id="rId297"/>
    <p:sldId id="1104" r:id="rId298"/>
    <p:sldId id="1107" r:id="rId299"/>
    <p:sldId id="1110" r:id="rId300"/>
    <p:sldId id="1113" r:id="rId301"/>
    <p:sldId id="1116" r:id="rId302"/>
    <p:sldId id="1119" r:id="rId303"/>
    <p:sldId id="1122" r:id="rId304"/>
    <p:sldId id="1125" r:id="rId305"/>
    <p:sldId id="1128" r:id="rId306"/>
    <p:sldId id="1131" r:id="rId307"/>
    <p:sldId id="1134" r:id="rId308"/>
    <p:sldId id="1137" r:id="rId309"/>
    <p:sldId id="1140" r:id="rId310"/>
    <p:sldId id="1143" r:id="rId311"/>
    <p:sldId id="1146" r:id="rId312"/>
    <p:sldId id="1149" r:id="rId313"/>
    <p:sldId id="1152" r:id="rId314"/>
    <p:sldId id="1155" r:id="rId315"/>
    <p:sldId id="1158" r:id="rId316"/>
    <p:sldId id="1161" r:id="rId317"/>
    <p:sldId id="1164" r:id="rId318"/>
    <p:sldId id="1167" r:id="rId319"/>
    <p:sldId id="1170" r:id="rId320"/>
    <p:sldId id="1173" r:id="rId321"/>
    <p:sldId id="1176" r:id="rId322"/>
    <p:sldId id="1179" r:id="rId323"/>
    <p:sldId id="1182" r:id="rId324"/>
    <p:sldId id="1185" r:id="rId325"/>
    <p:sldId id="1188" r:id="rId326"/>
    <p:sldId id="1191" r:id="rId327"/>
    <p:sldId id="1194" r:id="rId328"/>
    <p:sldId id="1197" r:id="rId329"/>
    <p:sldId id="1200" r:id="rId330"/>
    <p:sldId id="1203" r:id="rId331"/>
    <p:sldId id="1206" r:id="rId332"/>
    <p:sldId id="1209" r:id="rId333"/>
    <p:sldId id="1212" r:id="rId334"/>
    <p:sldId id="1215" r:id="rId335"/>
    <p:sldId id="1218" r:id="rId336"/>
    <p:sldId id="1221" r:id="rId337"/>
    <p:sldId id="1224" r:id="rId338"/>
    <p:sldId id="1227" r:id="rId339"/>
    <p:sldId id="1230" r:id="rId340"/>
    <p:sldId id="1233" r:id="rId341"/>
    <p:sldId id="1236" r:id="rId342"/>
    <p:sldId id="1239" r:id="rId343"/>
    <p:sldId id="1242" r:id="rId344"/>
    <p:sldId id="1245" r:id="rId345"/>
    <p:sldId id="1248" r:id="rId346"/>
    <p:sldId id="1251" r:id="rId347"/>
    <p:sldId id="1254" r:id="rId348"/>
    <p:sldId id="1257" r:id="rId349"/>
    <p:sldId id="1260" r:id="rId350"/>
    <p:sldId id="1263" r:id="rId351"/>
    <p:sldId id="1266" r:id="rId352"/>
    <p:sldId id="1269" r:id="rId353"/>
    <p:sldId id="1272" r:id="rId354"/>
    <p:sldId id="1275" r:id="rId355"/>
    <p:sldId id="1278" r:id="rId356"/>
    <p:sldId id="1281" r:id="rId357"/>
    <p:sldId id="1284" r:id="rId358"/>
    <p:sldId id="1287" r:id="rId359"/>
    <p:sldId id="1290" r:id="rId360"/>
    <p:sldId id="1293" r:id="rId361"/>
    <p:sldId id="1296" r:id="rId362"/>
    <p:sldId id="1299" r:id="rId363"/>
    <p:sldId id="1302" r:id="rId364"/>
    <p:sldId id="1305" r:id="rId365"/>
    <p:sldId id="1308" r:id="rId366"/>
    <p:sldId id="1311" r:id="rId367"/>
    <p:sldId id="1314" r:id="rId368"/>
    <p:sldId id="1317" r:id="rId369"/>
    <p:sldId id="1320" r:id="rId370"/>
    <p:sldId id="1323" r:id="rId371"/>
    <p:sldId id="1326" r:id="rId372"/>
    <p:sldId id="1329" r:id="rId373"/>
    <p:sldId id="1332" r:id="rId374"/>
    <p:sldId id="1335" r:id="rId375"/>
    <p:sldId id="1338" r:id="rId376"/>
    <p:sldId id="1341" r:id="rId377"/>
    <p:sldId id="1344" r:id="rId378"/>
    <p:sldId id="1347" r:id="rId379"/>
    <p:sldId id="1350" r:id="rId380"/>
    <p:sldId id="1353" r:id="rId381"/>
    <p:sldId id="1356" r:id="rId382"/>
    <p:sldId id="1359" r:id="rId383"/>
    <p:sldId id="1362" r:id="rId384"/>
    <p:sldId id="1365" r:id="rId385"/>
    <p:sldId id="1368" r:id="rId386"/>
    <p:sldId id="1371" r:id="rId387"/>
    <p:sldId id="1374" r:id="rId388"/>
    <p:sldId id="1377" r:id="rId389"/>
    <p:sldId id="1380" r:id="rId390"/>
    <p:sldId id="1383" r:id="rId391"/>
    <p:sldId id="1386" r:id="rId392"/>
    <p:sldId id="1389" r:id="rId393"/>
    <p:sldId id="1392" r:id="rId394"/>
    <p:sldId id="1395" r:id="rId395"/>
    <p:sldId id="1398" r:id="rId396"/>
    <p:sldId id="1401" r:id="rId397"/>
    <p:sldId id="1404" r:id="rId398"/>
    <p:sldId id="1407" r:id="rId399"/>
    <p:sldId id="1410" r:id="rId400"/>
    <p:sldId id="1413" r:id="rId401"/>
    <p:sldId id="1416" r:id="rId402"/>
    <p:sldId id="1419" r:id="rId403"/>
    <p:sldId id="1422" r:id="rId404"/>
    <p:sldId id="1425" r:id="rId405"/>
    <p:sldId id="1428" r:id="rId406"/>
    <p:sldId id="1431" r:id="rId407"/>
    <p:sldId id="1434" r:id="rId408"/>
    <p:sldId id="1437" r:id="rId409"/>
    <p:sldId id="1440" r:id="rId410"/>
    <p:sldId id="1443" r:id="rId411"/>
    <p:sldId id="1446" r:id="rId412"/>
    <p:sldId id="1449" r:id="rId413"/>
    <p:sldId id="1452" r:id="rId414"/>
    <p:sldId id="1455" r:id="rId415"/>
    <p:sldId id="1458" r:id="rId416"/>
    <p:sldId id="1461" r:id="rId417"/>
    <p:sldId id="1464" r:id="rId418"/>
    <p:sldId id="1467" r:id="rId419"/>
    <p:sldId id="1470" r:id="rId420"/>
    <p:sldId id="1473" r:id="rId421"/>
    <p:sldId id="1476" r:id="rId422"/>
    <p:sldId id="1479" r:id="rId423"/>
    <p:sldId id="1482" r:id="rId424"/>
    <p:sldId id="1485" r:id="rId425"/>
    <p:sldId id="1488" r:id="rId426"/>
    <p:sldId id="1491" r:id="rId427"/>
    <p:sldId id="1494" r:id="rId428"/>
    <p:sldId id="1497" r:id="rId429"/>
    <p:sldId id="1500" r:id="rId430"/>
    <p:sldId id="1503" r:id="rId431"/>
    <p:sldId id="1506" r:id="rId432"/>
    <p:sldId id="1509" r:id="rId433"/>
    <p:sldId id="1512" r:id="rId434"/>
    <p:sldId id="1515" r:id="rId435"/>
    <p:sldId id="1518" r:id="rId436"/>
    <p:sldId id="1521" r:id="rId437"/>
    <p:sldId id="1524" r:id="rId438"/>
    <p:sldId id="1527" r:id="rId439"/>
    <p:sldId id="1530" r:id="rId440"/>
    <p:sldId id="1533" r:id="rId441"/>
    <p:sldId id="1536" r:id="rId442"/>
    <p:sldId id="1539" r:id="rId443"/>
    <p:sldId id="1542" r:id="rId444"/>
    <p:sldId id="1545" r:id="rId445"/>
    <p:sldId id="1548" r:id="rId446"/>
    <p:sldId id="1551" r:id="rId447"/>
    <p:sldId id="1554" r:id="rId448"/>
    <p:sldId id="1557" r:id="rId449"/>
    <p:sldId id="1560" r:id="rId450"/>
    <p:sldId id="1563" r:id="rId451"/>
    <p:sldId id="1566" r:id="rId452"/>
    <p:sldId id="1569" r:id="rId453"/>
    <p:sldId id="1572" r:id="rId454"/>
    <p:sldId id="1575" r:id="rId455"/>
    <p:sldId id="1578" r:id="rId456"/>
    <p:sldId id="1581" r:id="rId457"/>
    <p:sldId id="1584" r:id="rId458"/>
    <p:sldId id="1587" r:id="rId459"/>
    <p:sldId id="1590" r:id="rId460"/>
    <p:sldId id="1593" r:id="rId461"/>
    <p:sldId id="1596" r:id="rId462"/>
  </p:sldIdLst>
  <p:sldSz cx="9144000" cy="6858000" type="screen4x3"/>
  <p:notesSz cx="6858000" cy="9144000"/>
  <p:custDataLst>
    <p:tags r:id="rId4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3190" autoAdjust="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433" Type="http://schemas.openxmlformats.org/officeDocument/2006/relationships/slide" Target="slides/slide425.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openxmlformats.org/officeDocument/2006/relationships/slide" Target="slides/slide327.xml"/><Relationship Id="rId377" Type="http://schemas.openxmlformats.org/officeDocument/2006/relationships/slide" Target="slides/slide369.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402" Type="http://schemas.openxmlformats.org/officeDocument/2006/relationships/slide" Target="slides/slide394.xml"/><Relationship Id="rId279" Type="http://schemas.openxmlformats.org/officeDocument/2006/relationships/slide" Target="slides/slide271.xml"/><Relationship Id="rId444" Type="http://schemas.openxmlformats.org/officeDocument/2006/relationships/slide" Target="slides/slide436.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46" Type="http://schemas.openxmlformats.org/officeDocument/2006/relationships/slide" Target="slides/slide338.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413" Type="http://schemas.openxmlformats.org/officeDocument/2006/relationships/slide" Target="slides/slide405.xml"/><Relationship Id="rId248" Type="http://schemas.openxmlformats.org/officeDocument/2006/relationships/slide" Target="slides/slide240.xml"/><Relationship Id="rId455" Type="http://schemas.openxmlformats.org/officeDocument/2006/relationships/slide" Target="slides/slide447.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357" Type="http://schemas.openxmlformats.org/officeDocument/2006/relationships/slide" Target="slides/slide349.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399" Type="http://schemas.openxmlformats.org/officeDocument/2006/relationships/slide" Target="slides/slide391.xml"/><Relationship Id="rId259" Type="http://schemas.openxmlformats.org/officeDocument/2006/relationships/slide" Target="slides/slide251.xml"/><Relationship Id="rId424" Type="http://schemas.openxmlformats.org/officeDocument/2006/relationships/slide" Target="slides/slide416.xml"/><Relationship Id="rId466" Type="http://schemas.openxmlformats.org/officeDocument/2006/relationships/viewProps" Target="viewProps.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326" Type="http://schemas.openxmlformats.org/officeDocument/2006/relationships/slide" Target="slides/slide318.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368" Type="http://schemas.openxmlformats.org/officeDocument/2006/relationships/slide" Target="slides/slide360.xml"/><Relationship Id="rId389" Type="http://schemas.openxmlformats.org/officeDocument/2006/relationships/slide" Target="slides/slide381.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414" Type="http://schemas.openxmlformats.org/officeDocument/2006/relationships/slide" Target="slides/slide406.xml"/><Relationship Id="rId435" Type="http://schemas.openxmlformats.org/officeDocument/2006/relationships/slide" Target="slides/slide427.xml"/><Relationship Id="rId456" Type="http://schemas.openxmlformats.org/officeDocument/2006/relationships/slide" Target="slides/slide448.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16" Type="http://schemas.openxmlformats.org/officeDocument/2006/relationships/slide" Target="slides/slide308.xml"/><Relationship Id="rId337" Type="http://schemas.openxmlformats.org/officeDocument/2006/relationships/slide" Target="slides/slide329.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358" Type="http://schemas.openxmlformats.org/officeDocument/2006/relationships/slide" Target="slides/slide350.xml"/><Relationship Id="rId379" Type="http://schemas.openxmlformats.org/officeDocument/2006/relationships/slide" Target="slides/slide371.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390" Type="http://schemas.openxmlformats.org/officeDocument/2006/relationships/slide" Target="slides/slide382.xml"/><Relationship Id="rId404" Type="http://schemas.openxmlformats.org/officeDocument/2006/relationships/slide" Target="slides/slide396.xml"/><Relationship Id="rId425" Type="http://schemas.openxmlformats.org/officeDocument/2006/relationships/slide" Target="slides/slide417.xml"/><Relationship Id="rId446" Type="http://schemas.openxmlformats.org/officeDocument/2006/relationships/slide" Target="slides/slide438.xml"/><Relationship Id="rId467" Type="http://schemas.openxmlformats.org/officeDocument/2006/relationships/theme" Target="theme/theme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327" Type="http://schemas.openxmlformats.org/officeDocument/2006/relationships/slide" Target="slides/slide319.xml"/><Relationship Id="rId348" Type="http://schemas.openxmlformats.org/officeDocument/2006/relationships/slide" Target="slides/slide340.xml"/><Relationship Id="rId369" Type="http://schemas.openxmlformats.org/officeDocument/2006/relationships/slide" Target="slides/slide361.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380" Type="http://schemas.openxmlformats.org/officeDocument/2006/relationships/slide" Target="slides/slide372.xml"/><Relationship Id="rId415" Type="http://schemas.openxmlformats.org/officeDocument/2006/relationships/slide" Target="slides/slide407.xml"/><Relationship Id="rId436" Type="http://schemas.openxmlformats.org/officeDocument/2006/relationships/slide" Target="slides/slide428.xml"/><Relationship Id="rId457" Type="http://schemas.openxmlformats.org/officeDocument/2006/relationships/slide" Target="slides/slide449.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slide" Target="slides/slide309.xml"/><Relationship Id="rId338" Type="http://schemas.openxmlformats.org/officeDocument/2006/relationships/slide" Target="slides/slide330.xml"/><Relationship Id="rId359" Type="http://schemas.openxmlformats.org/officeDocument/2006/relationships/slide" Target="slides/slide35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370" Type="http://schemas.openxmlformats.org/officeDocument/2006/relationships/slide" Target="slides/slide362.xml"/><Relationship Id="rId391" Type="http://schemas.openxmlformats.org/officeDocument/2006/relationships/slide" Target="slides/slide383.xml"/><Relationship Id="rId405" Type="http://schemas.openxmlformats.org/officeDocument/2006/relationships/slide" Target="slides/slide397.xml"/><Relationship Id="rId426" Type="http://schemas.openxmlformats.org/officeDocument/2006/relationships/slide" Target="slides/slide418.xml"/><Relationship Id="rId447" Type="http://schemas.openxmlformats.org/officeDocument/2006/relationships/slide" Target="slides/slide439.xml"/><Relationship Id="rId230" Type="http://schemas.openxmlformats.org/officeDocument/2006/relationships/slide" Target="slides/slide222.xml"/><Relationship Id="rId251" Type="http://schemas.openxmlformats.org/officeDocument/2006/relationships/slide" Target="slides/slide243.xml"/><Relationship Id="rId468" Type="http://schemas.openxmlformats.org/officeDocument/2006/relationships/tableStyles" Target="tableStyles.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328" Type="http://schemas.openxmlformats.org/officeDocument/2006/relationships/slide" Target="slides/slide320.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381" Type="http://schemas.openxmlformats.org/officeDocument/2006/relationships/slide" Target="slides/slide373.xml"/><Relationship Id="rId416" Type="http://schemas.openxmlformats.org/officeDocument/2006/relationships/slide" Target="slides/slide408.xml"/><Relationship Id="rId220" Type="http://schemas.openxmlformats.org/officeDocument/2006/relationships/slide" Target="slides/slide212.xml"/><Relationship Id="rId241" Type="http://schemas.openxmlformats.org/officeDocument/2006/relationships/slide" Target="slides/slide233.xml"/><Relationship Id="rId437" Type="http://schemas.openxmlformats.org/officeDocument/2006/relationships/slide" Target="slides/slide429.xml"/><Relationship Id="rId458" Type="http://schemas.openxmlformats.org/officeDocument/2006/relationships/slide" Target="slides/slide450.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slide" Target="slides/slide310.xml"/><Relationship Id="rId339" Type="http://schemas.openxmlformats.org/officeDocument/2006/relationships/slide" Target="slides/slide33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350" Type="http://schemas.openxmlformats.org/officeDocument/2006/relationships/slide" Target="slides/slide342.xml"/><Relationship Id="rId371" Type="http://schemas.openxmlformats.org/officeDocument/2006/relationships/slide" Target="slides/slide363.xml"/><Relationship Id="rId406" Type="http://schemas.openxmlformats.org/officeDocument/2006/relationships/slide" Target="slides/slide398.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427" Type="http://schemas.openxmlformats.org/officeDocument/2006/relationships/slide" Target="slides/slide419.xml"/><Relationship Id="rId448" Type="http://schemas.openxmlformats.org/officeDocument/2006/relationships/slide" Target="slides/slide440.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329" Type="http://schemas.openxmlformats.org/officeDocument/2006/relationships/slide" Target="slides/slide321.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340" Type="http://schemas.openxmlformats.org/officeDocument/2006/relationships/slide" Target="slides/slide332.xml"/><Relationship Id="rId361" Type="http://schemas.openxmlformats.org/officeDocument/2006/relationships/slide" Target="slides/slide353.xml"/><Relationship Id="rId196" Type="http://schemas.openxmlformats.org/officeDocument/2006/relationships/slide" Target="slides/slide188.xml"/><Relationship Id="rId200" Type="http://schemas.openxmlformats.org/officeDocument/2006/relationships/slide" Target="slides/slide192.xml"/><Relationship Id="rId382" Type="http://schemas.openxmlformats.org/officeDocument/2006/relationships/slide" Target="slides/slide374.xml"/><Relationship Id="rId417" Type="http://schemas.openxmlformats.org/officeDocument/2006/relationships/slide" Target="slides/slide409.xml"/><Relationship Id="rId438" Type="http://schemas.openxmlformats.org/officeDocument/2006/relationships/slide" Target="slides/slide430.xml"/><Relationship Id="rId459" Type="http://schemas.openxmlformats.org/officeDocument/2006/relationships/slide" Target="slides/slide451.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slide" Target="slides/slide311.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330" Type="http://schemas.openxmlformats.org/officeDocument/2006/relationships/slide" Target="slides/slide322.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351" Type="http://schemas.openxmlformats.org/officeDocument/2006/relationships/slide" Target="slides/slide343.xml"/><Relationship Id="rId372" Type="http://schemas.openxmlformats.org/officeDocument/2006/relationships/slide" Target="slides/slide364.xml"/><Relationship Id="rId393" Type="http://schemas.openxmlformats.org/officeDocument/2006/relationships/slide" Target="slides/slide385.xml"/><Relationship Id="rId407" Type="http://schemas.openxmlformats.org/officeDocument/2006/relationships/slide" Target="slides/slide399.xml"/><Relationship Id="rId428" Type="http://schemas.openxmlformats.org/officeDocument/2006/relationships/slide" Target="slides/slide420.xml"/><Relationship Id="rId449" Type="http://schemas.openxmlformats.org/officeDocument/2006/relationships/slide" Target="slides/slide441.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460" Type="http://schemas.openxmlformats.org/officeDocument/2006/relationships/slide" Target="slides/slide45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slide" Target="slides/slide312.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341" Type="http://schemas.openxmlformats.org/officeDocument/2006/relationships/slide" Target="slides/slide333.xml"/><Relationship Id="rId362" Type="http://schemas.openxmlformats.org/officeDocument/2006/relationships/slide" Target="slides/slide354.xml"/><Relationship Id="rId383" Type="http://schemas.openxmlformats.org/officeDocument/2006/relationships/slide" Target="slides/slide375.xml"/><Relationship Id="rId418" Type="http://schemas.openxmlformats.org/officeDocument/2006/relationships/slide" Target="slides/slide410.xml"/><Relationship Id="rId439" Type="http://schemas.openxmlformats.org/officeDocument/2006/relationships/slide" Target="slides/slide431.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450" Type="http://schemas.openxmlformats.org/officeDocument/2006/relationships/slide" Target="slides/slide442.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331" Type="http://schemas.openxmlformats.org/officeDocument/2006/relationships/slide" Target="slides/slide323.xml"/><Relationship Id="rId352" Type="http://schemas.openxmlformats.org/officeDocument/2006/relationships/slide" Target="slides/slide344.xml"/><Relationship Id="rId373" Type="http://schemas.openxmlformats.org/officeDocument/2006/relationships/slide" Target="slides/slide365.xml"/><Relationship Id="rId394" Type="http://schemas.openxmlformats.org/officeDocument/2006/relationships/slide" Target="slides/slide386.xml"/><Relationship Id="rId408" Type="http://schemas.openxmlformats.org/officeDocument/2006/relationships/slide" Target="slides/slide400.xml"/><Relationship Id="rId429" Type="http://schemas.openxmlformats.org/officeDocument/2006/relationships/slide" Target="slides/slide421.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440" Type="http://schemas.openxmlformats.org/officeDocument/2006/relationships/slide" Target="slides/slide432.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461" Type="http://schemas.openxmlformats.org/officeDocument/2006/relationships/slide" Target="slides/slide453.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slide" Target="slides/slide313.xml"/><Relationship Id="rId342" Type="http://schemas.openxmlformats.org/officeDocument/2006/relationships/slide" Target="slides/slide334.xml"/><Relationship Id="rId363" Type="http://schemas.openxmlformats.org/officeDocument/2006/relationships/slide" Target="slides/slide355.xml"/><Relationship Id="rId384" Type="http://schemas.openxmlformats.org/officeDocument/2006/relationships/slide" Target="slides/slide376.xml"/><Relationship Id="rId419" Type="http://schemas.openxmlformats.org/officeDocument/2006/relationships/slide" Target="slides/slide411.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430" Type="http://schemas.openxmlformats.org/officeDocument/2006/relationships/slide" Target="slides/slide422.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451" Type="http://schemas.openxmlformats.org/officeDocument/2006/relationships/slide" Target="slides/slide443.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332" Type="http://schemas.openxmlformats.org/officeDocument/2006/relationships/slide" Target="slides/slide324.xml"/><Relationship Id="rId353" Type="http://schemas.openxmlformats.org/officeDocument/2006/relationships/slide" Target="slides/slide345.xml"/><Relationship Id="rId374" Type="http://schemas.openxmlformats.org/officeDocument/2006/relationships/slide" Target="slides/slide366.xml"/><Relationship Id="rId395" Type="http://schemas.openxmlformats.org/officeDocument/2006/relationships/slide" Target="slides/slide387.xml"/><Relationship Id="rId409" Type="http://schemas.openxmlformats.org/officeDocument/2006/relationships/slide" Target="slides/slide401.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420" Type="http://schemas.openxmlformats.org/officeDocument/2006/relationships/slide" Target="slides/slide412.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41" Type="http://schemas.openxmlformats.org/officeDocument/2006/relationships/slide" Target="slides/slide433.xml"/><Relationship Id="rId462" Type="http://schemas.openxmlformats.org/officeDocument/2006/relationships/slide" Target="slides/slide454.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343" Type="http://schemas.openxmlformats.org/officeDocument/2006/relationships/slide" Target="slides/slide335.xml"/><Relationship Id="rId364" Type="http://schemas.openxmlformats.org/officeDocument/2006/relationships/slide" Target="slides/slide356.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385" Type="http://schemas.openxmlformats.org/officeDocument/2006/relationships/slide" Target="slides/slide377.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410" Type="http://schemas.openxmlformats.org/officeDocument/2006/relationships/slide" Target="slides/slide402.xml"/><Relationship Id="rId431" Type="http://schemas.openxmlformats.org/officeDocument/2006/relationships/slide" Target="slides/slide423.xml"/><Relationship Id="rId452" Type="http://schemas.openxmlformats.org/officeDocument/2006/relationships/slide" Target="slides/slide444.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slide" Target="slides/slide392.xml"/><Relationship Id="rId421" Type="http://schemas.openxmlformats.org/officeDocument/2006/relationships/slide" Target="slides/slide413.xml"/><Relationship Id="rId442" Type="http://schemas.openxmlformats.org/officeDocument/2006/relationships/slide" Target="slides/slide434.xml"/><Relationship Id="rId463" Type="http://schemas.openxmlformats.org/officeDocument/2006/relationships/notesMaster" Target="notesMasters/notesMaster1.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411" Type="http://schemas.openxmlformats.org/officeDocument/2006/relationships/slide" Target="slides/slide403.xml"/><Relationship Id="rId432" Type="http://schemas.openxmlformats.org/officeDocument/2006/relationships/slide" Target="slides/slide424.xml"/><Relationship Id="rId453" Type="http://schemas.openxmlformats.org/officeDocument/2006/relationships/slide" Target="slides/slide445.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slide" Target="slides/slide393.xml"/><Relationship Id="rId422" Type="http://schemas.openxmlformats.org/officeDocument/2006/relationships/slide" Target="slides/slide414.xml"/><Relationship Id="rId443" Type="http://schemas.openxmlformats.org/officeDocument/2006/relationships/slide" Target="slides/slide435.xml"/><Relationship Id="rId464" Type="http://schemas.openxmlformats.org/officeDocument/2006/relationships/tags" Target="tags/tag1.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412" Type="http://schemas.openxmlformats.org/officeDocument/2006/relationships/slide" Target="slides/slide404.xml"/><Relationship Id="rId107" Type="http://schemas.openxmlformats.org/officeDocument/2006/relationships/slide" Target="slides/slide99.xml"/><Relationship Id="rId289" Type="http://schemas.openxmlformats.org/officeDocument/2006/relationships/slide" Target="slides/slide281.xml"/><Relationship Id="rId454" Type="http://schemas.openxmlformats.org/officeDocument/2006/relationships/slide" Target="slides/slide446.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356" Type="http://schemas.openxmlformats.org/officeDocument/2006/relationships/slide" Target="slides/slide348.xml"/><Relationship Id="rId398" Type="http://schemas.openxmlformats.org/officeDocument/2006/relationships/slide" Target="slides/slide390.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423" Type="http://schemas.openxmlformats.org/officeDocument/2006/relationships/slide" Target="slides/slide415.xml"/><Relationship Id="rId258" Type="http://schemas.openxmlformats.org/officeDocument/2006/relationships/slide" Target="slides/slide250.xml"/><Relationship Id="rId465" Type="http://schemas.openxmlformats.org/officeDocument/2006/relationships/presProps" Target="presProps.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367" Type="http://schemas.openxmlformats.org/officeDocument/2006/relationships/slide" Target="slides/slide359.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434" Type="http://schemas.openxmlformats.org/officeDocument/2006/relationships/slide" Target="slides/slide426.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336" Type="http://schemas.openxmlformats.org/officeDocument/2006/relationships/slide" Target="slides/slide328.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378" Type="http://schemas.openxmlformats.org/officeDocument/2006/relationships/slide" Target="slides/slide370.xml"/><Relationship Id="rId403" Type="http://schemas.openxmlformats.org/officeDocument/2006/relationships/slide" Target="slides/slide395.xml"/><Relationship Id="rId6" Type="http://schemas.openxmlformats.org/officeDocument/2006/relationships/slideMaster" Target="slideMasters/slideMaster6.xml"/><Relationship Id="rId238" Type="http://schemas.openxmlformats.org/officeDocument/2006/relationships/slide" Target="slides/slide230.xml"/><Relationship Id="rId445" Type="http://schemas.openxmlformats.org/officeDocument/2006/relationships/slide" Target="slides/slide437.xml"/><Relationship Id="rId291" Type="http://schemas.openxmlformats.org/officeDocument/2006/relationships/slide" Target="slides/slide283.xml"/><Relationship Id="rId305" Type="http://schemas.openxmlformats.org/officeDocument/2006/relationships/slide" Target="slides/slide297.xml"/><Relationship Id="rId347" Type="http://schemas.openxmlformats.org/officeDocument/2006/relationships/slide" Target="slides/slide3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73A2B-8F83-4A9E-A350-2CDE56A7C3DD}" type="datetimeFigureOut">
              <a:rPr lang="en-US" smtClean="0"/>
              <a:pPr/>
              <a:t>9/12/2023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21D640-2D7D-4D82-8602-A0C3FB5C1E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14400" indent="-449263" algn="just">
              <a:lnSpc>
                <a:spcPct val="150000"/>
              </a:lnSpc>
              <a:buFont typeface="Wingdings" pitchFamily="2" charset="2"/>
              <a:buChar char="q"/>
            </a:pPr>
            <a:r>
              <a:rPr lang="en-US" sz="1800">
                <a:latin typeface="Century Schoolbook" pitchFamily="18" charset="0"/>
              </a:rPr>
              <a:t>(</a:t>
            </a:r>
            <a:r>
              <a:rPr lang="en-US" sz="1200">
                <a:latin typeface="Century Schoolbook" pitchFamily="18" charset="0"/>
              </a:rPr>
              <a:t>Generally Many Organizations have some common functionalities  and few specific functionalities. For Eg: Educational institutes follows  same common rules for many functionalities and some specific rules for some functionalities )</a:t>
            </a:r>
          </a:p>
          <a:p>
            <a:pPr marL="914400" indent="-449263" algn="just">
              <a:lnSpc>
                <a:spcPct val="150000"/>
              </a:lnSpc>
              <a:buFont typeface="Wingdings" pitchFamily="2" charset="2"/>
              <a:buChar char="q"/>
            </a:pPr>
            <a:r>
              <a:rPr lang="en-US" sz="1200">
                <a:latin typeface="Century Schoolbook" pitchFamily="18" charset="0"/>
              </a:rPr>
              <a:t>For common functionalities ,cloud software’s are opt and for specific functionalities , the cloud softwares are not suitable </a:t>
            </a:r>
          </a:p>
          <a:p>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33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88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99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If we have committed with</a:t>
            </a:r>
            <a:r>
              <a:rPr lang="en-US" baseline="0"/>
              <a:t> one service provider and we came to know that other provider’s software is more suitable for our need .To move from one provider to another , he has to pay hefty amount to the old vendor because he would have agreement for a particular period like 1 year or 2 years</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34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106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122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123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124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p:txBody>
      </p:sp>
      <p:sp>
        <p:nvSpPr>
          <p:cNvPr id="4" name="Slide Number Placeholder 3"/>
          <p:cNvSpPr>
            <a:spLocks noGrp="1"/>
          </p:cNvSpPr>
          <p:nvPr>
            <p:ph type="sldNum" sz="quarter" idx="10"/>
          </p:nvPr>
        </p:nvSpPr>
        <p:spPr/>
        <p:txBody>
          <a:bodyPr/>
          <a:lstStyle/>
          <a:p>
            <a:fld id="{CC616DA8-10DB-47DC-A1A5-509E43A033A2}" type="slidenum">
              <a:rPr lang="en-US" smtClean="0"/>
              <a:pPr/>
              <a:t>128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a:solidFill>
                  <a:schemeClr val="tx1"/>
                </a:solidFill>
                <a:latin typeface="+mn-lt"/>
                <a:ea typeface="+mn-ea"/>
                <a:cs typeface="+mn-cs"/>
              </a:rPr>
              <a:t>The </a:t>
            </a:r>
            <a:r>
              <a:rPr lang="en-US" sz="1200" b="1" i="0" kern="1200">
                <a:solidFill>
                  <a:schemeClr val="tx1"/>
                </a:solidFill>
                <a:latin typeface="+mn-lt"/>
                <a:ea typeface="+mn-ea"/>
                <a:cs typeface="+mn-cs"/>
              </a:rPr>
              <a:t>vendor lock</a:t>
            </a:r>
            <a:r>
              <a:rPr lang="en-US" sz="1200" b="0" i="0" kern="1200">
                <a:solidFill>
                  <a:schemeClr val="tx1"/>
                </a:solidFill>
                <a:latin typeface="+mn-lt"/>
                <a:ea typeface="+mn-ea"/>
                <a:cs typeface="+mn-cs"/>
              </a:rPr>
              <a:t>-in problem in</a:t>
            </a:r>
            <a:r>
              <a:rPr lang="en-US" sz="1200" b="1" i="0" kern="1200" err="1">
                <a:solidFill>
                  <a:schemeClr val="tx1"/>
                </a:solidFill>
                <a:latin typeface="+mn-lt"/>
                <a:ea typeface="+mn-ea"/>
                <a:cs typeface="+mn-cs"/>
              </a:rPr>
              <a:t>cloud computing</a:t>
            </a:r>
            <a:r>
              <a:rPr lang="en-US" sz="1200" b="0" i="0" kern="1200">
                <a:solidFill>
                  <a:schemeClr val="tx1"/>
                </a:solidFill>
                <a:latin typeface="+mn-lt"/>
                <a:ea typeface="+mn-ea"/>
                <a:cs typeface="+mn-cs"/>
              </a:rPr>
              <a:t> is the situation where customers are dependent (i.e. </a:t>
            </a:r>
            <a:r>
              <a:rPr lang="en-US" sz="1200" b="1" i="0" kern="1200">
                <a:solidFill>
                  <a:schemeClr val="tx1"/>
                </a:solidFill>
                <a:latin typeface="+mn-lt"/>
                <a:ea typeface="+mn-ea"/>
                <a:cs typeface="+mn-cs"/>
              </a:rPr>
              <a:t>locked</a:t>
            </a:r>
            <a:r>
              <a:rPr lang="en-US" sz="1200" b="0" i="0" kern="1200">
                <a:solidFill>
                  <a:schemeClr val="tx1"/>
                </a:solidFill>
                <a:latin typeface="+mn-lt"/>
                <a:ea typeface="+mn-ea"/>
                <a:cs typeface="+mn-cs"/>
              </a:rPr>
              <a:t>-in) on a single </a:t>
            </a:r>
            <a:r>
              <a:rPr lang="en-US" sz="1200" b="1" i="0" kern="1200">
                <a:solidFill>
                  <a:schemeClr val="tx1"/>
                </a:solidFill>
                <a:latin typeface="+mn-lt"/>
                <a:ea typeface="+mn-ea"/>
                <a:cs typeface="+mn-cs"/>
              </a:rPr>
              <a:t>cloud provider</a:t>
            </a:r>
            <a:r>
              <a:rPr lang="en-US" sz="1200" b="0" i="0" kern="1200">
                <a:solidFill>
                  <a:schemeClr val="tx1"/>
                </a:solidFill>
                <a:latin typeface="+mn-lt"/>
                <a:ea typeface="+mn-ea"/>
                <a:cs typeface="+mn-cs"/>
              </a:rPr>
              <a:t> technology implementation and cannot easily move in the future to a different </a:t>
            </a:r>
            <a:r>
              <a:rPr lang="en-US" sz="1200" b="1" i="0" kern="1200">
                <a:solidFill>
                  <a:schemeClr val="tx1"/>
                </a:solidFill>
                <a:latin typeface="+mn-lt"/>
                <a:ea typeface="+mn-ea"/>
                <a:cs typeface="+mn-cs"/>
              </a:rPr>
              <a:t>vendor</a:t>
            </a:r>
            <a:r>
              <a:rPr lang="en-US" sz="1200" b="0" i="0" kern="1200">
                <a:solidFill>
                  <a:schemeClr val="tx1"/>
                </a:solidFill>
                <a:latin typeface="+mn-lt"/>
                <a:ea typeface="+mn-ea"/>
                <a:cs typeface="+mn-cs"/>
              </a:rPr>
              <a:t> without substantial costs, legal constraints, or technical incompatibilities</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42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p:txBody>
      </p:sp>
      <p:sp>
        <p:nvSpPr>
          <p:cNvPr id="4" name="Slide Number Placeholder 3"/>
          <p:cNvSpPr>
            <a:spLocks noGrp="1"/>
          </p:cNvSpPr>
          <p:nvPr>
            <p:ph type="sldNum" sz="quarter" idx="10"/>
          </p:nvPr>
        </p:nvSpPr>
        <p:spPr/>
        <p:txBody>
          <a:bodyPr/>
          <a:lstStyle/>
          <a:p>
            <a:fld id="{CC616DA8-10DB-47DC-A1A5-509E43A033A2}" type="slidenum">
              <a:rPr lang="en-US" smtClean="0"/>
              <a:pPr/>
              <a:t>144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p:txBody>
      </p:sp>
      <p:sp>
        <p:nvSpPr>
          <p:cNvPr id="4" name="Slide Number Placeholder 3"/>
          <p:cNvSpPr>
            <a:spLocks noGrp="1"/>
          </p:cNvSpPr>
          <p:nvPr>
            <p:ph type="sldNum" sz="quarter" idx="10"/>
          </p:nvPr>
        </p:nvSpPr>
        <p:spPr/>
        <p:txBody>
          <a:bodyPr/>
          <a:lstStyle/>
          <a:p>
            <a:fld id="{CC616DA8-10DB-47DC-A1A5-509E43A033A2}" type="slidenum">
              <a:rPr lang="en-US" smtClean="0"/>
              <a:pPr/>
              <a:t>156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162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168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173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175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177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180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p:txBody>
      </p:sp>
      <p:sp>
        <p:nvSpPr>
          <p:cNvPr id="4" name="Slide Number Placeholder 3"/>
          <p:cNvSpPr>
            <a:spLocks noGrp="1"/>
          </p:cNvSpPr>
          <p:nvPr>
            <p:ph type="sldNum" sz="quarter" idx="10"/>
          </p:nvPr>
        </p:nvSpPr>
        <p:spPr/>
        <p:txBody>
          <a:bodyPr/>
          <a:lstStyle/>
          <a:p>
            <a:fld id="{CC616DA8-10DB-47DC-A1A5-509E43A033A2}" type="slidenum">
              <a:rPr lang="en-US" smtClean="0"/>
              <a:pPr/>
              <a:t>185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a:solidFill>
                  <a:schemeClr val="tx1"/>
                </a:solidFill>
                <a:latin typeface="+mn-lt"/>
                <a:ea typeface="+mn-ea"/>
                <a:cs typeface="+mn-cs"/>
              </a:rPr>
              <a:t>The </a:t>
            </a:r>
            <a:r>
              <a:rPr lang="en-US" sz="1200" b="1" i="0" kern="1200">
                <a:solidFill>
                  <a:schemeClr val="tx1"/>
                </a:solidFill>
                <a:latin typeface="+mn-lt"/>
                <a:ea typeface="+mn-ea"/>
                <a:cs typeface="+mn-cs"/>
              </a:rPr>
              <a:t>vendor lock</a:t>
            </a:r>
            <a:r>
              <a:rPr lang="en-US" sz="1200" b="0" i="0" kern="1200">
                <a:solidFill>
                  <a:schemeClr val="tx1"/>
                </a:solidFill>
                <a:latin typeface="+mn-lt"/>
                <a:ea typeface="+mn-ea"/>
                <a:cs typeface="+mn-cs"/>
              </a:rPr>
              <a:t>-in problem in</a:t>
            </a:r>
            <a:r>
              <a:rPr lang="en-US" sz="1200" b="1" i="0" kern="1200" err="1">
                <a:solidFill>
                  <a:schemeClr val="tx1"/>
                </a:solidFill>
                <a:latin typeface="+mn-lt"/>
                <a:ea typeface="+mn-ea"/>
                <a:cs typeface="+mn-cs"/>
              </a:rPr>
              <a:t>cloud computing</a:t>
            </a:r>
            <a:r>
              <a:rPr lang="en-US" sz="1200" b="0" i="0" kern="1200">
                <a:solidFill>
                  <a:schemeClr val="tx1"/>
                </a:solidFill>
                <a:latin typeface="+mn-lt"/>
                <a:ea typeface="+mn-ea"/>
                <a:cs typeface="+mn-cs"/>
              </a:rPr>
              <a:t> is the situation where customers are dependent (i.e. </a:t>
            </a:r>
            <a:r>
              <a:rPr lang="en-US" sz="1200" b="1" i="0" kern="1200">
                <a:solidFill>
                  <a:schemeClr val="tx1"/>
                </a:solidFill>
                <a:latin typeface="+mn-lt"/>
                <a:ea typeface="+mn-ea"/>
                <a:cs typeface="+mn-cs"/>
              </a:rPr>
              <a:t>locked</a:t>
            </a:r>
            <a:r>
              <a:rPr lang="en-US" sz="1200" b="0" i="0" kern="1200">
                <a:solidFill>
                  <a:schemeClr val="tx1"/>
                </a:solidFill>
                <a:latin typeface="+mn-lt"/>
                <a:ea typeface="+mn-ea"/>
                <a:cs typeface="+mn-cs"/>
              </a:rPr>
              <a:t>-in) on a single </a:t>
            </a:r>
            <a:r>
              <a:rPr lang="en-US" sz="1200" b="1" i="0" kern="1200">
                <a:solidFill>
                  <a:schemeClr val="tx1"/>
                </a:solidFill>
                <a:latin typeface="+mn-lt"/>
                <a:ea typeface="+mn-ea"/>
                <a:cs typeface="+mn-cs"/>
              </a:rPr>
              <a:t>cloud provider</a:t>
            </a:r>
            <a:r>
              <a:rPr lang="en-US" sz="1200" b="0" i="0" kern="1200">
                <a:solidFill>
                  <a:schemeClr val="tx1"/>
                </a:solidFill>
                <a:latin typeface="+mn-lt"/>
                <a:ea typeface="+mn-ea"/>
                <a:cs typeface="+mn-cs"/>
              </a:rPr>
              <a:t> technology implementation and cannot easily move in the future to a different </a:t>
            </a:r>
            <a:r>
              <a:rPr lang="en-US" sz="1200" b="1" i="0" kern="1200">
                <a:solidFill>
                  <a:schemeClr val="tx1"/>
                </a:solidFill>
                <a:latin typeface="+mn-lt"/>
                <a:ea typeface="+mn-ea"/>
                <a:cs typeface="+mn-cs"/>
              </a:rPr>
              <a:t>vendor</a:t>
            </a:r>
            <a:r>
              <a:rPr lang="en-US" sz="1200" b="0" i="0" kern="1200">
                <a:solidFill>
                  <a:schemeClr val="tx1"/>
                </a:solidFill>
                <a:latin typeface="+mn-lt"/>
                <a:ea typeface="+mn-ea"/>
                <a:cs typeface="+mn-cs"/>
              </a:rPr>
              <a:t> without substantial costs, legal constraints, or technical incompatibilities</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43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188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189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194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200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204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
        <p:nvSpPr>
          <p:cNvPr id="4" name="Slide Number Placeholder 3"/>
          <p:cNvSpPr>
            <a:spLocks noGrp="1"/>
          </p:cNvSpPr>
          <p:nvPr>
            <p:ph type="sldNum" sz="quarter" idx="10"/>
          </p:nvPr>
        </p:nvSpPr>
        <p:spPr/>
        <p:txBody>
          <a:bodyPr/>
          <a:lstStyle/>
          <a:p>
            <a:fld id="{CC616DA8-10DB-47DC-A1A5-509E43A033A2}" type="slidenum">
              <a:rPr lang="en-US" smtClean="0"/>
              <a:pPr/>
              <a:t>207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D4FD5A-98D6-45C5-93B2-648CDF26F6D7}" type="slidenum">
              <a:rPr lang="en-US" smtClean="0"/>
              <a:pPr/>
              <a:t>429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a:solidFill>
                  <a:schemeClr val="tx1"/>
                </a:solidFill>
                <a:latin typeface="+mn-lt"/>
                <a:ea typeface="+mn-ea"/>
                <a:cs typeface="+mn-cs"/>
              </a:rPr>
              <a:t>The </a:t>
            </a:r>
            <a:r>
              <a:rPr lang="en-US" sz="1200" b="1" i="0" kern="1200">
                <a:solidFill>
                  <a:schemeClr val="tx1"/>
                </a:solidFill>
                <a:latin typeface="+mn-lt"/>
                <a:ea typeface="+mn-ea"/>
                <a:cs typeface="+mn-cs"/>
              </a:rPr>
              <a:t>vendor lock</a:t>
            </a:r>
            <a:r>
              <a:rPr lang="en-US" sz="1200" b="0" i="0" kern="1200">
                <a:solidFill>
                  <a:schemeClr val="tx1"/>
                </a:solidFill>
                <a:latin typeface="+mn-lt"/>
                <a:ea typeface="+mn-ea"/>
                <a:cs typeface="+mn-cs"/>
              </a:rPr>
              <a:t>-in problem in</a:t>
            </a:r>
            <a:r>
              <a:rPr lang="en-US" sz="1200" b="1" i="0" kern="1200" err="1">
                <a:solidFill>
                  <a:schemeClr val="tx1"/>
                </a:solidFill>
                <a:latin typeface="+mn-lt"/>
                <a:ea typeface="+mn-ea"/>
                <a:cs typeface="+mn-cs"/>
              </a:rPr>
              <a:t>cloud computing</a:t>
            </a:r>
            <a:r>
              <a:rPr lang="en-US" sz="1200" b="0" i="0" kern="1200">
                <a:solidFill>
                  <a:schemeClr val="tx1"/>
                </a:solidFill>
                <a:latin typeface="+mn-lt"/>
                <a:ea typeface="+mn-ea"/>
                <a:cs typeface="+mn-cs"/>
              </a:rPr>
              <a:t> is the situation where customers are dependent (i.e. </a:t>
            </a:r>
            <a:r>
              <a:rPr lang="en-US" sz="1200" b="1" i="0" kern="1200">
                <a:solidFill>
                  <a:schemeClr val="tx1"/>
                </a:solidFill>
                <a:latin typeface="+mn-lt"/>
                <a:ea typeface="+mn-ea"/>
                <a:cs typeface="+mn-cs"/>
              </a:rPr>
              <a:t>locked</a:t>
            </a:r>
            <a:r>
              <a:rPr lang="en-US" sz="1200" b="0" i="0" kern="1200">
                <a:solidFill>
                  <a:schemeClr val="tx1"/>
                </a:solidFill>
                <a:latin typeface="+mn-lt"/>
                <a:ea typeface="+mn-ea"/>
                <a:cs typeface="+mn-cs"/>
              </a:rPr>
              <a:t>-in) on a single </a:t>
            </a:r>
            <a:r>
              <a:rPr lang="en-US" sz="1200" b="1" i="0" kern="1200">
                <a:solidFill>
                  <a:schemeClr val="tx1"/>
                </a:solidFill>
                <a:latin typeface="+mn-lt"/>
                <a:ea typeface="+mn-ea"/>
                <a:cs typeface="+mn-cs"/>
              </a:rPr>
              <a:t>cloud provider</a:t>
            </a:r>
            <a:r>
              <a:rPr lang="en-US" sz="1200" b="0" i="0" kern="1200">
                <a:solidFill>
                  <a:schemeClr val="tx1"/>
                </a:solidFill>
                <a:latin typeface="+mn-lt"/>
                <a:ea typeface="+mn-ea"/>
                <a:cs typeface="+mn-cs"/>
              </a:rPr>
              <a:t> technology implementation and cannot easily move in the future to a different </a:t>
            </a:r>
            <a:r>
              <a:rPr lang="en-US" sz="1200" b="1" i="0" kern="1200">
                <a:solidFill>
                  <a:schemeClr val="tx1"/>
                </a:solidFill>
                <a:latin typeface="+mn-lt"/>
                <a:ea typeface="+mn-ea"/>
                <a:cs typeface="+mn-cs"/>
              </a:rPr>
              <a:t>vendor</a:t>
            </a:r>
            <a:r>
              <a:rPr lang="en-US" sz="1200" b="0" i="0" kern="1200">
                <a:solidFill>
                  <a:schemeClr val="tx1"/>
                </a:solidFill>
                <a:latin typeface="+mn-lt"/>
                <a:ea typeface="+mn-ea"/>
                <a:cs typeface="+mn-cs"/>
              </a:rPr>
              <a:t> without substantial costs, legal constraints, or technical incompatibilities</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44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Flour, sugar,butter and eggs are infrastructure. electricity, oven,cakepan</a:t>
            </a:r>
            <a:r>
              <a:rPr lang="en-US" baseline="0"/>
              <a:t> comes under platform and dining table, water comes under software .</a:t>
            </a:r>
            <a:r>
              <a:rPr lang="en-US"/>
              <a:t>Having dining table, water , electricity, oven, and cake pan and Getting</a:t>
            </a:r>
            <a:r>
              <a:rPr lang="en-US" baseline="0"/>
              <a:t> </a:t>
            </a:r>
            <a:r>
              <a:rPr lang="en-US"/>
              <a:t>infrastructure like flour, sugar, butter, eggs for making cake is an example of IaaS,</a:t>
            </a:r>
            <a:r>
              <a:rPr lang="en-US" baseline="0"/>
              <a:t> e</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83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85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How much cost u can spend what type of benefit we will get, how much speed we require and how much it can help us, the</a:t>
            </a:r>
            <a:r>
              <a:rPr lang="en-US" baseline="0"/>
              <a:t> capacity we want , how much the data is regulated in the organizations and how the organization is structured . Based on these, we should decide whetehr we have to got o cloud or no need</a:t>
            </a:r>
            <a:endParaRPr lang="en-US"/>
          </a:p>
        </p:txBody>
      </p:sp>
      <p:sp>
        <p:nvSpPr>
          <p:cNvPr id="4" name="Slide Number Placeholder 3"/>
          <p:cNvSpPr>
            <a:spLocks noGrp="1"/>
          </p:cNvSpPr>
          <p:nvPr>
            <p:ph type="sldNum" sz="quarter" idx="10"/>
          </p:nvPr>
        </p:nvSpPr>
        <p:spPr/>
        <p:txBody>
          <a:bodyPr/>
          <a:lstStyle/>
          <a:p>
            <a:fld id="{6A21D640-2D7D-4D82-8602-A0C3FB5C1E78}" type="slidenum">
              <a:rPr lang="en-US" smtClean="0"/>
              <a:pPr/>
              <a:t>86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1746B49-54C0-4954-B042-BC4F950CC073}" type="datetimeFigureOut">
              <a:rPr lang="en-US" smtClean="0"/>
              <a:pPr/>
              <a:t>9/12/2023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746B49-54C0-4954-B042-BC4F950CC073}"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746B49-54C0-4954-B042-BC4F950CC073}"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9/12/2023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3">
            <a:schemeClr val="l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1746B49-54C0-4954-B042-BC4F950CC073}" type="datetimeFigureOut">
              <a:rPr lang="en-US" smtClean="0"/>
              <a:pPr/>
              <a:t>9/12/2023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9/12/2023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1746B49-54C0-4954-B042-BC4F950CC073}" type="datetimeFigureOut">
              <a:rPr lang="en-US" smtClean="0"/>
              <a:pPr/>
              <a:t>9/12/2023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82E5281A-8867-4C45-963B-8711F2B4F102}"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a:p>
        </p:txBody>
      </p:sp>
      <p:sp>
        <p:nvSpPr>
          <p:cNvPr id="10" name="Freeform 9"/>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pPr marL="0" algn="l" rtl="0" eaLnBrk="1" latinLnBrk="0" hangingPunct="1"/>
            <a:endParaRPr kumimoji="0" lang="en-US">
              <a:solidFill>
                <a:schemeClr val="tx1"/>
              </a:solidFill>
              <a:latin typeface="+mn-lt"/>
              <a:ea typeface="+mn-ea"/>
              <a:cs typeface="+mn-cs"/>
            </a:endParaRPr>
          </a:p>
        </p:txBody>
      </p:sp>
      <p:sp>
        <p:nvSpPr>
          <p:cNvPr id="11" name="Freeform 10"/>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1746B49-54C0-4954-B042-BC4F950CC073}" type="datetimeFigureOut">
              <a:rPr lang="en-US" smtClean="0"/>
              <a:pPr/>
              <a:t>9/12/2023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1" scaled="1"/>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ct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1D8BD707-D9CF-40AE-B4C6-C98DA3205C09}" type="datetimeFigureOut">
              <a:rPr lang="en-US" smtClean="0"/>
              <a:pPr/>
              <a:t>9/12/2023</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1" scaled="1"/>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1746B49-54C0-4954-B042-BC4F950CC073}"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82E5281A-8867-4C45-963B-8711F2B4F102}"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ct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ct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ct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ct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9/12/2023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1746B49-54C0-4954-B042-BC4F950CC073}" type="datetimeFigureOut">
              <a:rPr lang="en-US" smtClean="0"/>
              <a:pPr/>
              <a:t>9/12/2023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H="1"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8" name="Freeform 7"/>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1" name="Freeform 10"/>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9/12/2023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746B49-54C0-4954-B042-BC4F950CC073}" type="datetimeFigureOut">
              <a:rPr lang="en-US" smtClean="0"/>
              <a:pPr/>
              <a:t>9/12/2023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ct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a:p>
        </p:txBody>
      </p:sp>
      <p:sp>
        <p:nvSpPr>
          <p:cNvPr id="5" name="Date Placeholder 4"/>
          <p:cNvSpPr>
            <a:spLocks noGrp="1"/>
          </p:cNvSpPr>
          <p:nvPr>
            <p:ph type="dt" sz="half" idx="10"/>
          </p:nvPr>
        </p:nvSpPr>
        <p:spPr/>
        <p:txBody>
          <a:bodyPr/>
          <a:lstStyle>
            <a:lvl1pPr>
              <a:defRPr>
                <a:solidFill>
                  <a:schemeClr val="tx1"/>
                </a:solidFill>
              </a:defRPr>
            </a:lvl1pPr>
          </a:lstStyle>
          <a:p>
            <a:fld id="{1D8BD707-D9CF-40AE-B4C6-C98DA3205C09}" type="datetimeFigureOut">
              <a:rPr lang="en-US" smtClean="0"/>
              <a:pPr/>
              <a:t>9/12/2023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9" name="Freeform 8"/>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0" name="Right Triangle 9"/>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a:xfrm>
            <a:off x="531812" y="4529540"/>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3864801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7343313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1746B49-54C0-4954-B042-BC4F950CC073}" type="datetimeFigureOut">
              <a:rPr lang="en-US" smtClean="0"/>
              <a:pPr/>
              <a:t>9/12/2023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5281A-8867-4C45-963B-8711F2B4F102}" type="slidenum">
              <a:rPr lang="en-US" smtClean="0"/>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a:xfrm>
            <a:off x="531812" y="3244139"/>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58951212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11" name="Slide Number Placeholder 5"/>
          <p:cNvSpPr>
            <a:spLocks noGrp="1"/>
          </p:cNvSpPr>
          <p:nvPr>
            <p:ph type="sldNum" sz="quarter" idx="12"/>
          </p:nvPr>
        </p:nvSpPr>
        <p:spPr>
          <a:xfrm>
            <a:off x="531812" y="787782"/>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6779458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8" name="Footer Placeholder 7"/>
          <p:cNvSpPr>
            <a:spLocks noGrp="1"/>
          </p:cNvSpPr>
          <p:nvPr>
            <p:ph type="ftr" sz="quarter" idx="11"/>
          </p:nvPr>
        </p:nvSpPr>
        <p:spPr/>
        <p:txBody>
          <a:bodyPr/>
          <a:lstStyle/>
          <a:p>
            <a:endParaRPr lang="en-I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13" name="Slide Number Placeholder 5"/>
          <p:cNvSpPr>
            <a:spLocks noGrp="1"/>
          </p:cNvSpPr>
          <p:nvPr>
            <p:ph type="sldNum" sz="quarter" idx="12"/>
          </p:nvPr>
        </p:nvSpPr>
        <p:spPr>
          <a:xfrm>
            <a:off x="531812" y="787782"/>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78156267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4" name="Footer Placeholder 3"/>
          <p:cNvSpPr>
            <a:spLocks noGrp="1"/>
          </p:cNvSpPr>
          <p:nvPr>
            <p:ph type="ftr" sz="quarter" idx="11"/>
          </p:nvPr>
        </p:nvSpPr>
        <p:spPr/>
        <p:txBody>
          <a:bodyPr/>
          <a:lstStyle/>
          <a:p>
            <a:endParaRPr lang="en-I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5" name="Slide Number Placeholder 4"/>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91969196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3" name="Footer Placeholder 2"/>
          <p:cNvSpPr>
            <a:spLocks noGrp="1"/>
          </p:cNvSpPr>
          <p:nvPr>
            <p:ph type="ftr" sz="quarter" idx="11"/>
          </p:nvPr>
        </p:nvSpPr>
        <p:spPr/>
        <p:txBody>
          <a:bodyPr/>
          <a:lstStyle/>
          <a:p>
            <a:endParaRPr lang="en-I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4" name="Slide Number Placeholder 3"/>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03980979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7" name="Slide Number Placeholder 6"/>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10542128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7" name="Slide Number Placeholder 6"/>
          <p:cNvSpPr>
            <a:spLocks noGrp="1"/>
          </p:cNvSpPr>
          <p:nvPr>
            <p:ph type="sldNum" sz="quarter" idx="12"/>
          </p:nvPr>
        </p:nvSpPr>
        <p:spPr>
          <a:xfrm>
            <a:off x="531812" y="4983087"/>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3808781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a:xfrm>
            <a:off x="531812" y="3244139"/>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46862642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a:xfrm>
            <a:off x="531812" y="3244139"/>
            <a:ext cx="779767" cy="365125"/>
          </a:xfrm>
        </p:spPr>
        <p:txBody>
          <a:bodyPr/>
          <a:lstStyle/>
          <a:p>
            <a:fld id="{35C07C66-42F8-48A0-B0CC-6A341938B294}" type="slidenum">
              <a:rPr lang="en-IN" smtClean="0"/>
              <a:pPr/>
              <a:t>‹#›</a:t>
            </a:fld>
            <a:endParaRPr lang="en-IN"/>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defPPr>
              <a:defRPr lang="en-US"/>
            </a:defP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defPPr>
              <a:defRPr lang="en-US"/>
            </a:defPPr>
          </a:lstStyle>
          <a:p>
            <a:pPr lvl="0"/>
            <a:r>
              <a:rPr lang="en-US" sz="8000" baseline="0">
                <a:ln w="3175" cmpd="sng">
                  <a:noFill/>
                </a:ln>
                <a:solidFill>
                  <a:schemeClr val="accent1"/>
                </a:solidFill>
                <a:effectLst/>
                <a:latin typeface="Arial"/>
              </a:rPr>
              <a:t>”</a:t>
            </a:r>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91399338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7" name="Slide Number Placeholder 6"/>
          <p:cNvSpPr>
            <a:spLocks noGrp="1"/>
          </p:cNvSpPr>
          <p:nvPr>
            <p:ph type="sldNum" sz="quarter" idx="12"/>
          </p:nvPr>
        </p:nvSpPr>
        <p:spPr>
          <a:xfrm>
            <a:off x="531812" y="4983087"/>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3932959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a:p>
        </p:txBody>
      </p:sp>
      <p:sp>
        <p:nvSpPr>
          <p:cNvPr id="7" name="Date Placeholder 6"/>
          <p:cNvSpPr>
            <a:spLocks noGrp="1"/>
          </p:cNvSpPr>
          <p:nvPr>
            <p:ph type="dt" sz="half" idx="10"/>
          </p:nvPr>
        </p:nvSpPr>
        <p:spPr/>
        <p:txBody>
          <a:bodyPr/>
          <a:lstStyle/>
          <a:p>
            <a:fld id="{B1746B49-54C0-4954-B042-BC4F950CC073}"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82E5281A-8867-4C45-963B-8711F2B4F102}"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7" name="Slide Number Placeholder 6"/>
          <p:cNvSpPr>
            <a:spLocks noGrp="1"/>
          </p:cNvSpPr>
          <p:nvPr>
            <p:ph type="sldNum" sz="quarter" idx="12"/>
          </p:nvPr>
        </p:nvSpPr>
        <p:spPr>
          <a:xfrm>
            <a:off x="531812" y="4983087"/>
            <a:ext cx="779767" cy="365125"/>
          </a:xfrm>
        </p:spPr>
        <p:txBody>
          <a:bodyPr/>
          <a:lstStyle/>
          <a:p>
            <a:fld id="{35C07C66-42F8-48A0-B0CC-6A341938B294}" type="slidenum">
              <a:rPr lang="en-IN" smtClean="0"/>
              <a:pPr/>
              <a:t>‹#›</a:t>
            </a:fld>
            <a:endParaRPr lang="en-IN"/>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defPPr>
              <a:defRPr lang="en-US"/>
            </a:defP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defPPr>
              <a:defRPr lang="en-US"/>
            </a:defPPr>
          </a:lstStyle>
          <a:p>
            <a:pPr lvl="0"/>
            <a:r>
              <a:rPr lang="en-US" sz="8000" baseline="0">
                <a:ln w="3175" cmpd="sng">
                  <a:noFill/>
                </a:ln>
                <a:solidFill>
                  <a:schemeClr val="accent1"/>
                </a:solidFill>
                <a:effectLst/>
                <a:latin typeface="Arial"/>
              </a:rPr>
              <a:t>”</a:t>
            </a:r>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66824596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6" name="Footer Placeholder 5"/>
          <p:cNvSpPr>
            <a:spLocks noGrp="1"/>
          </p:cNvSpPr>
          <p:nvPr>
            <p:ph type="ftr" sz="quarter" idx="11"/>
          </p:nvPr>
        </p:nvSpPr>
        <p:spPr/>
        <p:txBody>
          <a:bodyPr/>
          <a:lstStyle/>
          <a:p>
            <a:endParaRPr lang="en-I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7" name="Slide Number Placeholder 6"/>
          <p:cNvSpPr>
            <a:spLocks noGrp="1"/>
          </p:cNvSpPr>
          <p:nvPr>
            <p:ph type="sldNum" sz="quarter" idx="12"/>
          </p:nvPr>
        </p:nvSpPr>
        <p:spPr>
          <a:xfrm>
            <a:off x="531812" y="4983087"/>
            <a:ext cx="779767" cy="365125"/>
          </a:xfrm>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20984860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62388596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B19CE-1F20-4A0C-A4D5-5B360291A0DF}" type="datetimeFigureOut">
              <a:rPr lang="en-IN" smtClean="0"/>
              <a:pPr/>
              <a:t>12-09-2023</a:t>
            </a:fld>
            <a:endParaRPr lang="en-IN"/>
          </a:p>
        </p:txBody>
      </p:sp>
      <p:sp>
        <p:nvSpPr>
          <p:cNvPr id="5" name="Footer Placeholder 4"/>
          <p:cNvSpPr>
            <a:spLocks noGrp="1"/>
          </p:cNvSpPr>
          <p:nvPr>
            <p:ph type="ftr" sz="quarter" idx="11"/>
          </p:nvPr>
        </p:nvSpPr>
        <p:spPr/>
        <p:txBody>
          <a:bodyPr/>
          <a:lstStyle/>
          <a:p>
            <a:endParaRPr lang="en-I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defPPr>
              <a:defRPr lang="en-US"/>
            </a:defPPr>
          </a:lstStyle>
          <a:p>
            <a:endParaRPr/>
          </a:p>
        </p:txBody>
      </p:sp>
      <p:sp>
        <p:nvSpPr>
          <p:cNvPr id="6" name="Slide Number Placeholder 5"/>
          <p:cNvSpPr>
            <a:spLocks noGrp="1"/>
          </p:cNvSpPr>
          <p:nvPr>
            <p:ph type="sldNum" sz="quarter" idx="12"/>
          </p:nvPr>
        </p:nvSpPr>
        <p:spPr/>
        <p:txBody>
          <a:bodyPr/>
          <a:lstStyle/>
          <a:p>
            <a:fld id="{35C07C66-42F8-48A0-B0CC-6A341938B294}" type="slidenum">
              <a:rPr lang="en-IN" smtClean="0"/>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429027045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1746B49-54C0-4954-B042-BC4F950CC073}" type="datetimeFigureOut">
              <a:rPr lang="en-US" smtClean="0"/>
              <a:pPr/>
              <a:t>9/12/2023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2E5281A-8867-4C45-963B-8711F2B4F102}"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defPPr>
              <a:defRPr lang="en-US"/>
            </a:defPPr>
            <a:lvl1pPr marL="0" algn="r" defTabSz="914400" rtl="0" eaLnBrk="1" latinLnBrk="0" hangingPunct="1">
              <a:defRPr kumimoji="0" sz="1400" kern="1200">
                <a:solidFill>
                  <a:schemeClr val="tx2"/>
                </a:solidFill>
                <a:latin typeface="+mn-lt"/>
                <a:ea typeface="+mn-ea"/>
                <a:cs typeface="+mn-cs"/>
              </a:defRPr>
            </a:lvl1pPr>
          </a:lstStyle>
          <a:p>
            <a:fld id="{1D8BD707-D9CF-40AE-B4C6-C98DA3205C09}" type="datetimeFigureOut">
              <a:rPr lang="en-US" smtClean="0"/>
              <a:pPr/>
              <a:t>9/12/2023</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defPPr>
              <a:defRPr lang="en-US"/>
            </a:defPPr>
            <a:lvl1pPr marL="0" algn="l" defTabSz="914400" rtl="0" eaLnBrk="1" latinLnBrk="0" hangingPunct="1">
              <a:defRPr kumimoji="0" sz="1400" kern="1200">
                <a:solidFill>
                  <a:schemeClr val="tx2"/>
                </a:solidFill>
                <a:latin typeface="+mn-lt"/>
                <a:ea typeface="+mn-ea"/>
                <a:cs typeface="+mn-cs"/>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pPr marL="0" algn="l" rtl="0" eaLnBrk="1" latinLnBrk="0" hangingPunct="1"/>
            <a:endParaRPr kumimoji="0" lang="en-US">
              <a:solidFill>
                <a:schemeClr val="tx1"/>
              </a:solidFill>
              <a:latin typeface="+mn-lt"/>
              <a:ea typeface="+mn-ea"/>
              <a:cs typeface="+mn-cs"/>
            </a:endParaRPr>
          </a:p>
        </p:txBody>
      </p:sp>
      <p:sp>
        <p:nvSpPr>
          <p:cNvPr id="8" name="Freeform 7"/>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defPPr>
              <a:defRPr lang="en-US"/>
            </a:defPPr>
            <a:lvl1pPr marL="0" algn="l" defTabSz="914400" rtl="0" eaLnBrk="1" latinLnBrk="0" hangingPunct="1">
              <a:defRPr kumimoji="0" sz="1200" kern="1200">
                <a:solidFill>
                  <a:schemeClr val="tx2">
                    <a:shade val="90000"/>
                  </a:schemeClr>
                </a:solidFill>
                <a:latin typeface="+mn-lt"/>
                <a:ea typeface="+mn-ea"/>
                <a:cs typeface="+mn-cs"/>
              </a:defRPr>
            </a:lvl1pPr>
          </a:lstStyle>
          <a:p>
            <a:fld id="{1D8BD707-D9CF-40AE-B4C6-C98DA3205C09}" type="datetimeFigureOut">
              <a:rPr lang="en-US" smtClean="0"/>
              <a:pPr/>
              <a:t>9/12/2023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defPPr>
              <a:defRPr lang="en-US"/>
            </a:defPPr>
            <a:lvl1pPr marL="0" algn="l" defTabSz="914400" rtl="0" eaLnBrk="1" latinLnBrk="0" hangingPunct="1">
              <a:defRPr kumimoji="0" sz="1200" kern="1200">
                <a:solidFill>
                  <a:schemeClr val="tx2">
                    <a:shade val="90000"/>
                  </a:schemeClr>
                </a:solidFill>
                <a:latin typeface="+mn-lt"/>
                <a:ea typeface="+mn-ea"/>
                <a:cs typeface="+mn-cs"/>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gr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stStyle>
          <a:p>
            <a:fld id="{1D8BD707-D9CF-40AE-B4C6-C98DA3205C09}" type="datetimeFigureOut">
              <a:rPr lang="en-US" smtClean="0"/>
              <a:pPr/>
              <a:t>9/12/2023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defPPr>
              <a:defRPr lang="en-US"/>
            </a:defPPr>
            <a:lvl1pPr marL="0" algn="l" defTabSz="914400" rtl="0" eaLnBrk="1" latinLnBrk="0" hangingPunct="1">
              <a:defRPr kumimoji="0" sz="1000" b="0" kern="1200">
                <a:solidFill>
                  <a:schemeClr val="tx1"/>
                </a:solidFill>
                <a:latin typeface="+mn-lt"/>
                <a:ea typeface="+mn-ea"/>
                <a:cs typeface="+mn-cs"/>
              </a:defRPr>
            </a:lvl1pPr>
          </a:lstStyle>
          <a:p>
            <a:fld id="{1D8BD707-D9CF-40AE-B4C6-C98DA3205C09}" type="datetimeFigureOut">
              <a:rPr lang="en-US" smtClean="0"/>
              <a:pPr/>
              <a:t>9/12/2023</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defPPr>
              <a:defRPr lang="en-US"/>
            </a:defPPr>
            <a:lvl1pPr marL="0" algn="ctr" defTabSz="914400" rtl="0" eaLnBrk="1" latinLnBrk="0" hangingPunct="1">
              <a:defRPr kumimoji="0" sz="1200" kern="1200">
                <a:solidFill>
                  <a:schemeClr val="tx1"/>
                </a:solidFill>
                <a:latin typeface="+mn-lt"/>
                <a:ea typeface="+mn-ea"/>
                <a:cs typeface="+mn-cs"/>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defPPr>
              <a:defRPr lang="en-US"/>
            </a:defPPr>
            <a:lvl1pPr marL="0" algn="r" defTabSz="914400" rtl="0" eaLnBrk="1" latinLnBrk="0" hangingPunct="1">
              <a:defRPr kumimoji="0" sz="1400" kern="1200">
                <a:solidFill>
                  <a:srgbClr val="FFFFFF"/>
                </a:solidFill>
                <a:latin typeface="+mn-lt"/>
                <a:ea typeface="+mn-ea"/>
                <a:cs typeface="+mn-cs"/>
              </a:defRPr>
            </a:lvl1pPr>
          </a:lstStyle>
          <a:p>
            <a:fld id="{1D8BD707-D9CF-40AE-B4C6-C98DA3205C09}" type="datetimeFigureOut">
              <a:rPr lang="en-US" smtClean="0"/>
              <a:pPr/>
              <a:t>9/12/2023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defPPr>
              <a:defRPr lang="en-US"/>
            </a:defPPr>
            <a:lvl1pPr marL="0" algn="l" defTabSz="914400" rtl="0" eaLnBrk="1" latinLnBrk="0" hangingPunct="1">
              <a:defRPr kumimoji="0" sz="1200" kern="1200">
                <a:solidFill>
                  <a:srgbClr val="FFFFFF"/>
                </a:solidFill>
                <a:latin typeface="+mn-lt"/>
                <a:ea typeface="+mn-ea"/>
                <a:cs typeface="+mn-cs"/>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defPPr>
              <a:defRPr lang="en-US"/>
            </a:defPPr>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2" name="Freeform 11"/>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defPPr>
              <a:defRPr lang="en-US"/>
            </a:defPPr>
          </a:lstStyle>
          <a:p>
            <a:endParaRPr kumimoji="0" lang="en-US"/>
          </a:p>
        </p:txBody>
      </p:sp>
      <p:sp>
        <p:nvSpPr>
          <p:cNvPr id="14" name="Right Triangle 13"/>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defPPr>
              <a:defRPr lang="en-US"/>
            </a:defPPr>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defPPr>
              <a:defRPr lang="en-US"/>
            </a:defPPr>
            <a:lvl1pPr marL="0" algn="l" defTabSz="914400" rtl="0" eaLnBrk="1" latinLnBrk="0" hangingPunct="1">
              <a:defRPr kumimoji="0" sz="1000" kern="1200">
                <a:solidFill>
                  <a:schemeClr val="tx1"/>
                </a:solidFill>
                <a:latin typeface="+mn-lt"/>
                <a:ea typeface="+mn-ea"/>
                <a:cs typeface="+mn-cs"/>
              </a:defRPr>
            </a:lvl1pPr>
          </a:lstStyle>
          <a:p>
            <a:fld id="{1D8BD707-D9CF-40AE-B4C6-C98DA3205C09}" type="datetimeFigureOut">
              <a:rPr lang="en-US" smtClean="0"/>
              <a:pPr/>
              <a:t>9/12/2023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ct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Tx/>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5" name="Freeform 12"/>
            <p:cNvSpPr/>
            <p:nvPr/>
          </p:nvSpPr>
          <p:spPr bwMode="auto">
            <a:xfrm>
              <a:off x="2597151" y="2779713"/>
              <a:ext cx="550863" cy="1978025"/>
            </a:xfrm>
            <a:custGeom>
              <a:avLst/>
              <a:gdLst/>
              <a:ahLst/>
              <a:cxnLst/>
              <a:rect l="0" t="0" r="r" b="b"/>
              <a:pathLst>
                <a:path w="140" h="502">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1" name="Freeform 18"/>
            <p:cNvSpPr/>
            <p:nvPr/>
          </p:nvSpPr>
          <p:spPr bwMode="auto">
            <a:xfrm>
              <a:off x="3143251" y="4757738"/>
              <a:ext cx="161925" cy="873125"/>
            </a:xfrm>
            <a:custGeom>
              <a:avLst/>
              <a:gdLst/>
              <a:ahLst/>
              <a:cxnLst/>
              <a:rect l="0" t="0" r="r" b="b"/>
              <a:pathLst>
                <a:path w="41" h="22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3" name="Freeform 29"/>
            <p:cNvSpPr/>
            <p:nvPr/>
          </p:nvSpPr>
          <p:spPr bwMode="auto">
            <a:xfrm>
              <a:off x="7439026" y="5053013"/>
              <a:ext cx="357188" cy="820738"/>
            </a:xfrm>
            <a:custGeom>
              <a:avLst/>
              <a:gdLst/>
              <a:ahLst/>
              <a:cxnLst/>
              <a:rect l="0" t="0" r="r" b="b"/>
              <a:pathLst>
                <a:path w="90" h="206">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19" name="Freeform 35"/>
            <p:cNvSpPr/>
            <p:nvPr/>
          </p:nvSpPr>
          <p:spPr bwMode="auto">
            <a:xfrm>
              <a:off x="7494588" y="5664200"/>
              <a:ext cx="100013" cy="209550"/>
            </a:xfrm>
            <a:custGeom>
              <a:avLst/>
              <a:gdLst/>
              <a:ahLst/>
              <a:cxnLst/>
              <a:rect l="0" t="0" r="r" b="b"/>
              <a:pathLst>
                <a:path w="25" h="52">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0" name="Freeform 36"/>
            <p:cNvSpPr/>
            <p:nvPr/>
          </p:nvSpPr>
          <p:spPr bwMode="auto">
            <a:xfrm>
              <a:off x="7412038" y="5081588"/>
              <a:ext cx="114300" cy="558800"/>
            </a:xfrm>
            <a:custGeom>
              <a:avLst/>
              <a:gdLst/>
              <a:ahLst/>
              <a:cxnLst/>
              <a:rect l="0" t="0" r="r" b="b"/>
              <a:pathLst>
                <a:path w="28"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sp>
          <p:nvSpPr>
            <p:cNvPr id="22" name="Freeform 38"/>
            <p:cNvSpPr/>
            <p:nvPr/>
          </p:nvSpPr>
          <p:spPr bwMode="auto">
            <a:xfrm>
              <a:off x="7439026" y="5434013"/>
              <a:ext cx="174625" cy="439738"/>
            </a:xfrm>
            <a:custGeom>
              <a:avLst/>
              <a:gdLst/>
              <a:ahLst/>
              <a:cxnLst/>
              <a:rect l="0" t="0" r="r" b="b"/>
              <a:pathLst>
                <a:path w="44" h="11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defPPr>
                <a:defRPr lang="en-US"/>
              </a:defPPr>
            </a:lstStyle>
            <a:p>
              <a:pPr marL="0" algn="l" defTabSz="457200">
                <a:buNone/>
                <a:defRPr kumimoji="0" sz="1800" b="0" i="0" normalizeH="0" noProof="0">
                  <a:uLnTx/>
                  <a:uFillTx/>
                  <a:latin typeface="+mn-lt"/>
                  <a:ea typeface="+mn-ea"/>
                  <a:cs typeface="+mn-cs"/>
                </a:defRPr>
              </a:pPr>
              <a:endParaRPr/>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stStyle>
          <a:p>
            <a:pPr marL="0" algn="l" defTabSz="457200">
              <a:buNone/>
              <a:defRPr kumimoji="0" sz="1800" b="0" i="0" normalizeH="0" noProof="0">
                <a:uLnTx/>
                <a:uFillTx/>
                <a:latin typeface="Century Gothic"/>
                <a:ea typeface="Arial"/>
                <a:cs typeface="Arial"/>
              </a:defRPr>
            </a:pPr>
            <a:endParaRPr/>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marL="0" marR="0" lvl="0" indent="0" algn="l" defTabSz="457200" fontAlgn="auto">
              <a:lnSpc>
                <a:spcPct val="100000"/>
              </a:lnSpc>
              <a:spcBef>
                <a:spcPct val="0"/>
              </a:spcBef>
              <a:spcAft>
                <a:spcPct val="0"/>
              </a:spcAft>
              <a:buSzTx/>
              <a:buNone/>
              <a:defRPr kumimoji="0" sz="3600" b="0" i="0" u="none" strike="noStrike" kern="1200" cap="none" spc="0" normalizeH="0" baseline="0" noProof="0">
                <a:ln w="9525" cap="flat" cmpd="sng" algn="ctr">
                  <a:noFill/>
                  <a:prstDash val="solid"/>
                  <a:round/>
                  <a:headEnd type="none" w="med" len="med"/>
                  <a:tailEnd type="none" w="med" len="med"/>
                </a:ln>
                <a:solidFill>
                  <a:srgbClr val="262626"/>
                </a:solidFill>
                <a:uLnTx/>
                <a:uFillTx/>
                <a:latin typeface="+mj-lt"/>
                <a:ea typeface="+mj-ea"/>
                <a:cs typeface="+mj-cs"/>
                <a:sym typeface="Wingdings"/>
              </a:defRPr>
            </a:pPr>
            <a:r>
              <a:rPr kumimoji="0" lang="en-US" sz="3600" b="0" i="0" u="none" strike="noStrike" kern="1200" cap="none" spc="0" normalizeH="0" baseline="0" noProof="0">
                <a:ln w="9525" cap="flat" cmpd="sng" algn="ctr">
                  <a:noFill/>
                  <a:prstDash val="solid"/>
                  <a:round/>
                  <a:headEnd type="none" w="med" len="med"/>
                  <a:tailEnd type="none" w="med" len="med"/>
                </a:ln>
                <a:solidFill>
                  <a:srgbClr val="262626"/>
                </a:solidFill>
                <a:uLnTx/>
                <a:uFillTx/>
                <a:latin typeface="+mj-lt"/>
                <a:ea typeface="+mj-ea"/>
                <a:cs typeface="+mj-cs"/>
                <a:sym typeface="Wingdings"/>
              </a:rPr>
              <a:t>Click to edit Master title style</a:t>
            </a:r>
            <a:endParaRPr lang="en-US"/>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rPr>
              <a:t>Click to edit Master text styles</a:t>
            </a:r>
          </a:p>
          <a:p>
            <a:pPr marL="742950" marR="0" lvl="1" indent="-285750" algn="l"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rPr>
              <a:t>Second level</a:t>
            </a:r>
          </a:p>
          <a:p>
            <a:pPr marL="1143000" marR="0" lvl="2" indent="-228600" algn="l" defTabSz="457200" fontAlgn="auto">
              <a:lnSpc>
                <a:spcPct val="100000"/>
              </a:lnSpc>
              <a:spcBef>
                <a:spcPts val="1000"/>
              </a:spcBef>
              <a:spcAft>
                <a:spcPct val="0"/>
              </a:spcAft>
              <a:buSzTx/>
              <a:buChar char=""/>
              <a:defRPr kumimoji="0" sz="14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4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rPr>
              <a:t>Third level</a:t>
            </a:r>
          </a:p>
          <a:p>
            <a:pPr marL="1600200" marR="0" lvl="3" indent="-228600" algn="l" defTabSz="457200" fontAlgn="auto">
              <a:lnSpc>
                <a:spcPct val="100000"/>
              </a:lnSpc>
              <a:spcBef>
                <a:spcPts val="1000"/>
              </a:spcBef>
              <a:spcAft>
                <a:spcPct val="0"/>
              </a:spcAft>
              <a:buSzTx/>
              <a:buChar char=""/>
              <a:defRPr kumimoji="0" sz="12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2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rPr>
              <a:t>Fourth level</a:t>
            </a:r>
          </a:p>
          <a:p>
            <a:pPr marL="2057400" marR="0" lvl="4" indent="-228600" algn="l" defTabSz="457200" fontAlgn="auto">
              <a:lnSpc>
                <a:spcPct val="100000"/>
              </a:lnSpc>
              <a:spcBef>
                <a:spcPts val="1000"/>
              </a:spcBef>
              <a:spcAft>
                <a:spcPct val="0"/>
              </a:spcAft>
              <a:buSzTx/>
              <a:buChar char=""/>
              <a:defRPr kumimoji="0" sz="12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2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rPr>
              <a:t>Fifth level</a:t>
            </a:r>
            <a:endParaRPr lang="en-US"/>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stStyle>
          <a:p>
            <a:pPr marL="0" algn="r" defTabSz="457200">
              <a:buNone/>
              <a:defRPr kumimoji="0" sz="900" b="0" i="0" normalizeH="0" noProof="0">
                <a:solidFill>
                  <a:srgbClr val="898989"/>
                </a:solidFill>
                <a:uLnTx/>
                <a:uFillTx/>
                <a:latin typeface="+mn-lt"/>
                <a:ea typeface="+mn-ea"/>
                <a:cs typeface="+mn-cs"/>
              </a:defRPr>
            </a:pPr>
            <a:fld id="{EF6B19CE-1F20-4A0C-A4D5-5B360291A0DF}" type="datetimeFigureOut">
              <a:rPr kumimoji="0" lang="en-IN" sz="900" b="0" i="0" normalizeH="0" noProof="0" smtClean="0">
                <a:solidFill>
                  <a:srgbClr val="898989"/>
                </a:solidFill>
                <a:uLnTx/>
                <a:uFillTx/>
                <a:latin typeface="+mn-lt"/>
                <a:ea typeface="+mn-ea"/>
                <a:cs typeface="+mn-cs"/>
              </a:rPr>
              <a:pPr marL="0" algn="r" defTabSz="457200">
                <a:buNone/>
                <a:defRPr kumimoji="0" sz="900" b="0" i="0" normalizeH="0" noProof="0">
                  <a:solidFill>
                    <a:srgbClr val="898989"/>
                  </a:solidFill>
                  <a:uLnTx/>
                  <a:uFillTx/>
                  <a:latin typeface="+mn-lt"/>
                  <a:ea typeface="+mn-ea"/>
                  <a:cs typeface="+mn-cs"/>
                </a:defRPr>
              </a:pPr>
              <a:t>12-09-2023</a:t>
            </a:fld>
            <a:endParaRPr lang="en-I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stStyle>
          <a:p>
            <a:pPr marL="0" algn="l" defTabSz="457200">
              <a:buNone/>
              <a:defRPr kumimoji="0" sz="900" b="0" i="0" normalizeH="0" noProof="0">
                <a:solidFill>
                  <a:srgbClr val="898989"/>
                </a:solidFill>
                <a:uLnTx/>
                <a:uFillTx/>
                <a:latin typeface="+mn-lt"/>
                <a:ea typeface="+mn-ea"/>
                <a:cs typeface="+mn-cs"/>
              </a:defRPr>
            </a:pPr>
            <a:endParaRPr lang="en-IN"/>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rgbClr val="FEFFFF"/>
                </a:solidFill>
                <a:latin typeface="+mn-lt"/>
                <a:ea typeface="+mn-ea"/>
                <a:cs typeface="+mn-cs"/>
              </a:defRPr>
            </a:lvl1pPr>
          </a:lstStyle>
          <a:p>
            <a:pPr marL="0" algn="r" defTabSz="457200">
              <a:buNone/>
              <a:defRPr kumimoji="0" sz="2000" b="0" i="0" normalizeH="0" noProof="0">
                <a:solidFill>
                  <a:srgbClr val="FEFFFF"/>
                </a:solidFill>
                <a:uLnTx/>
                <a:uFillTx/>
                <a:latin typeface="+mn-lt"/>
                <a:ea typeface="+mn-ea"/>
                <a:cs typeface="+mn-cs"/>
              </a:defRPr>
            </a:pPr>
            <a:fld id="{35C07C66-42F8-48A0-B0CC-6A341938B294}" type="slidenum">
              <a:rPr kumimoji="0" lang="en-IN" sz="2000" b="0" i="0" normalizeH="0" noProof="0" smtClean="0">
                <a:solidFill>
                  <a:srgbClr val="FEFFFF"/>
                </a:solidFill>
                <a:uLnTx/>
                <a:uFillTx/>
                <a:latin typeface="+mn-lt"/>
                <a:ea typeface="+mn-ea"/>
                <a:cs typeface="+mn-cs"/>
              </a:rPr>
              <a:pPr marL="0" algn="r" defTabSz="457200">
                <a:buNone/>
                <a:defRPr kumimoji="0" sz="2000" b="0" i="0" normalizeH="0" noProof="0">
                  <a:solidFill>
                    <a:srgbClr val="FEFFFF"/>
                  </a:solidFill>
                  <a:uLnTx/>
                  <a:uFillTx/>
                  <a:latin typeface="+mn-lt"/>
                  <a:ea typeface="+mn-ea"/>
                  <a:cs typeface="+mn-cs"/>
                </a:defRPr>
              </a:pPr>
              <a:t>‹#›</a:t>
            </a:fld>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96719046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Font typeface="Wingdings 3"/>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Font typeface="Wingdings 3"/>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Font typeface="Wingdings 3"/>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Font typeface="Wingdings 3"/>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ibm.com/cloud/storag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ibm.com/cloud/learn/iaas-paas-saas"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hyperlink" Target="https://searchservervirtualization.techtarget.com/definition/virtual-machine" TargetMode="Externa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2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2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3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3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2.xml"/></Relationships>
</file>

<file path=ppt/slides/_rels/slide3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2.xml"/></Relationships>
</file>

<file path=ppt/slides/_rels/slide31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2.xml"/></Relationships>
</file>

<file path=ppt/slides/_rels/slide3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2.xml"/></Relationships>
</file>

<file path=ppt/slides/_rels/slide3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2.xml"/></Relationships>
</file>

<file path=ppt/slides/_rels/slide3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2.xml"/></Relationships>
</file>

<file path=ppt/slides/_rels/slide3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2.xml"/></Relationships>
</file>

<file path=ppt/slides/_rels/slide3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3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2.xml"/></Relationships>
</file>

<file path=ppt/slides/_rels/slide3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2.xml"/></Relationships>
</file>

<file path=ppt/slides/_rels/slide3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2.xml"/></Relationships>
</file>

<file path=ppt/slides/_rels/slide3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3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2.xml"/></Relationships>
</file>

<file path=ppt/slides/_rels/slide32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3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2.xml"/></Relationships>
</file>

<file path=ppt/slides/_rels/slide3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2.xml"/></Relationships>
</file>

<file path=ppt/slides/_rels/slide3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2.xml"/></Relationships>
</file>

<file path=ppt/slides/_rels/slide3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2.xml"/></Relationships>
</file>

<file path=ppt/slides/_rels/slide3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2.xml"/></Relationships>
</file>

<file path=ppt/slides/_rels/slide33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7.xml"/></Relationships>
</file>

<file path=ppt/slides/_rels/slide3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2.xml"/></Relationships>
</file>

<file path=ppt/slides/_rels/slide3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7.xml"/></Relationships>
</file>

<file path=ppt/slides/_rels/slide3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2.xml"/></Relationships>
</file>

<file path=ppt/slides/_rels/slide33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8.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8.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69.xml.rels><?xml version="1.0" encoding="UTF-8" standalone="yes"?>
<Relationships xmlns="http://schemas.openxmlformats.org/package/2006/relationships"><Relationship Id="rId2" Type="http://schemas.openxmlformats.org/officeDocument/2006/relationships/hyperlink" Target="https://www.dsp.co.uk/sql-server-consultancy" TargetMode="Externa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8.xml"/></Relationships>
</file>

<file path=ppt/slides/_rels/slide3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3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8.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9.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2.xml.rels><?xml version="1.0" encoding="UTF-8" standalone="yes"?>
<Relationships xmlns="http://schemas.openxmlformats.org/package/2006/relationships"><Relationship Id="rId3" Type="http://schemas.openxmlformats.org/officeDocument/2006/relationships/hyperlink" Target="https://www.vmware.com/uk/products/cloud-foundation.html" TargetMode="External"/><Relationship Id="rId2" Type="http://schemas.openxmlformats.org/officeDocument/2006/relationships/hyperlink" Target="https://www.ibm.com/cloud/infrastructure" TargetMode="External"/><Relationship Id="rId1" Type="http://schemas.openxmlformats.org/officeDocument/2006/relationships/slideLayout" Target="../slideLayouts/slideLayout79.xml"/><Relationship Id="rId4" Type="http://schemas.openxmlformats.org/officeDocument/2006/relationships/hyperlink" Target="https://www.ibm.com/garage/" TargetMode="Externa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cnbc.com/2019/05/17/salesforce-says-a-major-issue-with-cloud-service-results-in-downtime.html" TargetMode="External"/><Relationship Id="rId2" Type="http://schemas.openxmlformats.org/officeDocument/2006/relationships/hyperlink" Target="https://www.sam-solutions.com/blog/how-to-use-salesforce-to-improve-your-sales-pipeline-five-best-tip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00200"/>
            <a:ext cx="8153400" cy="1785104"/>
          </a:xfrm>
          <a:prstGeom prst="rect">
            <a:avLst/>
          </a:prstGeom>
          <a:noFill/>
        </p:spPr>
        <p:txBody>
          <a:bodyPr wrap="square" rtlCol="0">
            <a:spAutoFit/>
          </a:bodyPr>
          <a:lstStyle/>
          <a:p>
            <a:pPr marL="465138" indent="-465138" algn="ctr"/>
            <a:r>
              <a:rPr lang="en-US" sz="4000" b="1" smtClean="0">
                <a:solidFill>
                  <a:srgbClr val="FF0000"/>
                </a:solidFill>
                <a:latin typeface="Century Schoolbook" pitchFamily="18" charset="0"/>
              </a:rPr>
              <a:t>UNIT-1</a:t>
            </a:r>
          </a:p>
          <a:p>
            <a:pPr marL="465138" indent="-465138" algn="ctr"/>
            <a:r>
              <a:rPr lang="en-US" sz="5400" b="1" smtClean="0">
                <a:solidFill>
                  <a:srgbClr val="00B0F0"/>
                </a:solidFill>
                <a:latin typeface="Algerian" pitchFamily="82" charset="0"/>
                <a:cs typeface="Arabic Typesetting" pitchFamily="66" charset="-78"/>
              </a:rPr>
              <a:t>Cloud Computing</a:t>
            </a:r>
            <a:endParaRPr lang="en-US" sz="5400" smtClean="0">
              <a:solidFill>
                <a:srgbClr val="00B0F0"/>
              </a:solidFill>
              <a:latin typeface="Algerian" panose="04020705040A02060702" pitchFamily="82" charset="0"/>
              <a:cs typeface="Arabic Typesetting" pitchFamily="66" charset="-78"/>
            </a:endParaRPr>
          </a:p>
          <a:p>
            <a:pPr marL="465138" indent="-465138" algn="ctr"/>
            <a:endParaRPr lang="en-US" sz="1600" b="1">
              <a:latin typeface="Century Schoolbook" pitchFamily="18" charset="0"/>
            </a:endParaRPr>
          </a:p>
        </p:txBody>
      </p:sp>
      <p:sp>
        <p:nvSpPr>
          <p:cNvPr id="6" name="TextBox 5"/>
          <p:cNvSpPr txBox="1"/>
          <p:nvPr/>
        </p:nvSpPr>
        <p:spPr>
          <a:xfrm>
            <a:off x="609600" y="3962400"/>
            <a:ext cx="8153400" cy="1138773"/>
          </a:xfrm>
          <a:prstGeom prst="rect">
            <a:avLst/>
          </a:prstGeom>
          <a:noFill/>
        </p:spPr>
        <p:txBody>
          <a:bodyPr wrap="square" rtlCol="0">
            <a:spAutoFit/>
          </a:bodyPr>
          <a:lstStyle/>
          <a:p>
            <a:pPr marL="465138" indent="-465138" algn="ctr"/>
            <a:r>
              <a:rPr lang="en-US" sz="2400" b="1" smtClean="0">
                <a:solidFill>
                  <a:srgbClr val="00B050"/>
                </a:solidFill>
                <a:latin typeface="Century Schoolbook" pitchFamily="18" charset="0"/>
              </a:rPr>
              <a:t>By</a:t>
            </a:r>
          </a:p>
          <a:p>
            <a:pPr marL="465138" indent="-465138" algn="ctr"/>
            <a:r>
              <a:rPr lang="en-US" sz="2400" b="1" smtClean="0">
                <a:solidFill>
                  <a:srgbClr val="00B050"/>
                </a:solidFill>
                <a:latin typeface="Century Schoolbook" pitchFamily="18" charset="0"/>
                <a:cs typeface="Arabic Typesetting" pitchFamily="66" charset="-78"/>
              </a:rPr>
              <a:t>Dr. M. Kalpana Devi</a:t>
            </a:r>
            <a:endParaRPr lang="en-US" sz="3600" smtClean="0">
              <a:solidFill>
                <a:srgbClr val="00B050"/>
              </a:solidFill>
              <a:latin typeface="Arabic Typesetting" pitchFamily="66" charset="-78"/>
              <a:cs typeface="Arabic Typesetting" pitchFamily="66" charset="-78"/>
            </a:endParaRPr>
          </a:p>
          <a:p>
            <a:pPr marL="465138" indent="-465138" algn="ctr"/>
            <a:r>
              <a:rPr lang="en-US" sz="2000" b="1" smtClean="0">
                <a:solidFill>
                  <a:srgbClr val="00B050"/>
                </a:solidFill>
                <a:latin typeface="Century Schoolbook" pitchFamily="18" charset="0"/>
              </a:rPr>
              <a:t>Assoc. Professor</a:t>
            </a:r>
            <a:endParaRPr lang="en-US" sz="1600" b="1">
              <a:solidFill>
                <a:srgbClr val="00B050"/>
              </a:solidFill>
              <a:latin typeface="Century Schoolbook"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Times New Roman" pitchFamily="18" charset="0"/>
                <a:cs typeface="Times New Roman" pitchFamily="18" charset="0"/>
              </a:rPr>
              <a:t>Grid computing</a:t>
            </a:r>
            <a:endParaRPr lang="en-US">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525963"/>
          </a:xfrm>
        </p:spPr>
        <p:txBody>
          <a:bodyPr>
            <a:noAutofit/>
          </a:bodyPr>
          <a:lstStyle/>
          <a:p>
            <a:pPr algn="just">
              <a:spcAft>
                <a:spcPts val="1200"/>
              </a:spcAft>
            </a:pPr>
            <a:r>
              <a:rPr lang="en-US" sz="2400" smtClean="0">
                <a:latin typeface="Times New Roman" pitchFamily="18" charset="0"/>
                <a:cs typeface="Times New Roman" pitchFamily="18" charset="0"/>
              </a:rPr>
              <a:t>Grid computing is often confused with cloud computing, but they are quite different. </a:t>
            </a:r>
          </a:p>
          <a:p>
            <a:pPr algn="just">
              <a:spcAft>
                <a:spcPts val="1200"/>
              </a:spcAft>
            </a:pPr>
            <a:r>
              <a:rPr lang="en-US" sz="2400" smtClean="0">
                <a:latin typeface="Times New Roman" pitchFamily="18" charset="0"/>
                <a:cs typeface="Times New Roman" pitchFamily="18" charset="0"/>
              </a:rPr>
              <a:t>Grid computing applies the resources of numerous computers in a network to work on a single problem at the same time. </a:t>
            </a:r>
          </a:p>
          <a:p>
            <a:pPr algn="just">
              <a:spcAft>
                <a:spcPts val="1200"/>
              </a:spcAft>
            </a:pPr>
            <a:r>
              <a:rPr lang="en-US" sz="2400" smtClean="0">
                <a:latin typeface="Times New Roman" pitchFamily="18" charset="0"/>
                <a:cs typeface="Times New Roman" pitchFamily="18" charset="0"/>
              </a:rPr>
              <a:t>This is usually done to address a scientific or technical problem.</a:t>
            </a:r>
          </a:p>
          <a:p>
            <a:pPr algn="just">
              <a:spcAft>
                <a:spcPts val="1200"/>
              </a:spcAft>
            </a:pPr>
            <a:r>
              <a:rPr lang="en-US" sz="2400" smtClean="0">
                <a:latin typeface="Times New Roman" pitchFamily="18" charset="0"/>
                <a:cs typeface="Times New Roman" pitchFamily="18" charset="0"/>
              </a:rPr>
              <a:t>A well-known example of this is the Search for Extraterrestrial Intelligence (SETI) @Home project. </a:t>
            </a:r>
          </a:p>
          <a:p>
            <a:pPr algn="just">
              <a:spcAft>
                <a:spcPts val="1200"/>
              </a:spcAft>
            </a:pPr>
            <a:r>
              <a:rPr lang="en-US" sz="2400" smtClean="0">
                <a:latin typeface="Times New Roman" pitchFamily="18" charset="0"/>
                <a:cs typeface="Times New Roman" pitchFamily="18" charset="0"/>
              </a:rPr>
              <a:t>In this project, people all over the world allow the SETI project to share the unused cycles of their computers to search for signs of intelligence in thousands of hours of recorded radio data. </a:t>
            </a:r>
            <a:endParaRPr lang="en-US" sz="24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152400" y="228600"/>
            <a:ext cx="8763000" cy="5955476"/>
          </a:xfrm>
          <a:prstGeom prst="rect">
            <a:avLst/>
          </a:prstGeom>
          <a:noFill/>
        </p:spPr>
        <p:txBody>
          <a:bodyPr wrap="square" rtlCol="0">
            <a:spAutoFit/>
          </a:bodyPr>
          <a:lstStyle/>
          <a:p>
            <a:pPr marL="800100" indent="-393700" algn="just">
              <a:lnSpc>
                <a:spcPct val="150000"/>
              </a:lnSpc>
              <a:buFont typeface="Wingdings" pitchFamily="2" charset="2"/>
              <a:buChar char="Ø"/>
            </a:pPr>
            <a:r>
              <a:rPr lang="en-US" b="1">
                <a:latin typeface="Century Schoolbook" pitchFamily="18" charset="0"/>
              </a:rPr>
              <a:t>So, no need to add more man power and training to do business works.</a:t>
            </a:r>
          </a:p>
          <a:p>
            <a:pPr marL="800100" indent="-393700" algn="just">
              <a:lnSpc>
                <a:spcPct val="150000"/>
              </a:lnSpc>
              <a:buFont typeface="Wingdings" pitchFamily="2" charset="2"/>
              <a:buChar char="Ø"/>
            </a:pPr>
            <a:r>
              <a:rPr lang="en-US" b="1">
                <a:latin typeface="Century Schoolbook" pitchFamily="18" charset="0"/>
              </a:rPr>
              <a:t>Thus, cloud reduces more Internal Resources</a:t>
            </a:r>
          </a:p>
          <a:p>
            <a:pPr marL="457200" indent="-457200" algn="just" fontAlgn="base">
              <a:lnSpc>
                <a:spcPct val="150000"/>
              </a:lnSpc>
            </a:pPr>
            <a:r>
              <a:rPr lang="en-US" b="1">
                <a:solidFill>
                  <a:srgbClr val="0070C0"/>
                </a:solidFill>
                <a:latin typeface="Century Schoolbook" pitchFamily="18" charset="0"/>
              </a:rPr>
              <a:t>5)	</a:t>
            </a:r>
            <a:r>
              <a:rPr lang="en-US" sz="2000" b="1">
                <a:solidFill>
                  <a:srgbClr val="0070C0"/>
                </a:solidFill>
                <a:latin typeface="Century Schoolbook" pitchFamily="18" charset="0"/>
              </a:rPr>
              <a:t>Storage options</a:t>
            </a:r>
            <a:endParaRPr lang="en-US" sz="2000">
              <a:solidFill>
                <a:srgbClr val="0070C0"/>
              </a:solidFill>
              <a:latin typeface="Century Schoolbook" pitchFamily="18" charset="0"/>
            </a:endParaRPr>
          </a:p>
          <a:p>
            <a:pPr marL="749300" indent="-342900" algn="just" fontAlgn="base">
              <a:lnSpc>
                <a:spcPct val="150000"/>
              </a:lnSpc>
              <a:buFont typeface="Wingdings" pitchFamily="2" charset="2"/>
              <a:buChar char="Ø"/>
            </a:pPr>
            <a:r>
              <a:rPr lang="en-US">
                <a:latin typeface="Century Schoolbook" pitchFamily="18" charset="0"/>
              </a:rPr>
              <a:t>Users can </a:t>
            </a:r>
            <a:r>
              <a:rPr lang="en-US" smtClean="0">
                <a:latin typeface="Century Schoolbook" pitchFamily="18" charset="0"/>
              </a:rPr>
              <a:t>choose</a:t>
            </a:r>
            <a:r>
              <a:rPr lang="en-US">
                <a:latin typeface="Century Schoolbook" pitchFamily="18" charset="0"/>
              </a:rPr>
              <a:t> </a:t>
            </a:r>
            <a:r>
              <a:rPr lang="en-US">
                <a:latin typeface="Century Schoolbook" pitchFamily="18" charset="0"/>
                <a:hlinkClick r:id="rId3"/>
              </a:rPr>
              <a:t>public, private or hybrid storage</a:t>
            </a:r>
            <a:r>
              <a:rPr lang="en-US">
                <a:latin typeface="Century Schoolbook" pitchFamily="18" charset="0"/>
              </a:rPr>
              <a:t> offerings, depending on security needs and other considerations.</a:t>
            </a:r>
          </a:p>
          <a:p>
            <a:pPr marL="457200" indent="-457200" algn="just" fontAlgn="base">
              <a:lnSpc>
                <a:spcPct val="150000"/>
              </a:lnSpc>
            </a:pPr>
            <a:r>
              <a:rPr lang="en-US" b="1">
                <a:solidFill>
                  <a:srgbClr val="0070C0"/>
                </a:solidFill>
                <a:latin typeface="Century Schoolbook" pitchFamily="18" charset="0"/>
              </a:rPr>
              <a:t>6)	Control choices</a:t>
            </a:r>
          </a:p>
          <a:p>
            <a:pPr marL="800100" indent="-393700" algn="just" fontAlgn="base">
              <a:lnSpc>
                <a:spcPct val="150000"/>
              </a:lnSpc>
              <a:buFont typeface="Wingdings" pitchFamily="2" charset="2"/>
              <a:buChar char="Ø"/>
            </a:pPr>
            <a:r>
              <a:rPr lang="en-US">
                <a:latin typeface="Century Schoolbook" pitchFamily="18" charset="0"/>
              </a:rPr>
              <a:t>Organizations can determine their level of control with </a:t>
            </a:r>
            <a:r>
              <a:rPr lang="en-US">
                <a:latin typeface="Century Schoolbook" pitchFamily="18" charset="0"/>
                <a:hlinkClick r:id="rId4"/>
              </a:rPr>
              <a:t>as-a-service options</a:t>
            </a:r>
            <a:r>
              <a:rPr lang="en-US">
                <a:latin typeface="Century Schoolbook" pitchFamily="18" charset="0"/>
              </a:rPr>
              <a:t>.</a:t>
            </a:r>
          </a:p>
          <a:p>
            <a:pPr marL="800100" indent="-393700" algn="just" fontAlgn="base">
              <a:lnSpc>
                <a:spcPct val="150000"/>
              </a:lnSpc>
              <a:buFont typeface="Wingdings" pitchFamily="2" charset="2"/>
              <a:buChar char="Ø"/>
            </a:pPr>
            <a:r>
              <a:rPr lang="en-US">
                <a:latin typeface="Century Schoolbook" pitchFamily="18" charset="0"/>
              </a:rPr>
              <a:t>These include software as a service (SaaS), platform as a service (PaaS) and infrastructure as a service (IaaS).</a:t>
            </a:r>
          </a:p>
          <a:p>
            <a:pPr algn="just" fontAlgn="base">
              <a:lnSpc>
                <a:spcPct val="150000"/>
              </a:lnSpc>
              <a:tabLst>
                <a:tab pos="457200" algn="l"/>
              </a:tabLst>
            </a:pPr>
            <a:r>
              <a:rPr lang="en-US" b="1">
                <a:solidFill>
                  <a:srgbClr val="0070C0"/>
                </a:solidFill>
                <a:latin typeface="Century Schoolbook" pitchFamily="18" charset="0"/>
              </a:rPr>
              <a:t>7)	Data Security</a:t>
            </a:r>
          </a:p>
          <a:p>
            <a:pPr marL="800100" indent="-393700" algn="just">
              <a:lnSpc>
                <a:spcPct val="150000"/>
              </a:lnSpc>
              <a:buFont typeface="Wingdings" pitchFamily="2" charset="2"/>
              <a:buChar char="Ø"/>
            </a:pPr>
            <a:r>
              <a:rPr lang="en-US">
                <a:latin typeface="Century Schoolbook" pitchFamily="18" charset="0"/>
              </a:rPr>
              <a:t>storing data on the cloud is safer than storing it on physical servers and data centers</a:t>
            </a:r>
            <a:endParaRPr lang="en-US" b="1">
              <a:latin typeface="Century Schoolbook" pitchFamily="18"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0" y="0"/>
            <a:ext cx="8763000" cy="6878806"/>
          </a:xfrm>
          <a:prstGeom prst="rect">
            <a:avLst/>
          </a:prstGeom>
          <a:noFill/>
        </p:spPr>
        <p:txBody>
          <a:bodyPr wrap="square" rtlCol="0">
            <a:spAutoFit/>
          </a:bodyPr>
          <a:lstStyle/>
          <a:p>
            <a:pPr marL="800100" indent="-279400" algn="just">
              <a:lnSpc>
                <a:spcPct val="150000"/>
              </a:lnSpc>
              <a:buFont typeface="Wingdings" pitchFamily="2" charset="2"/>
              <a:buChar char="Ø"/>
            </a:pPr>
            <a:r>
              <a:rPr lang="en-US">
                <a:latin typeface="Century Schoolbook" pitchFamily="18" charset="0"/>
              </a:rPr>
              <a:t>One of the major concerns of every business, regardless of size and industry, is the security of its data. </a:t>
            </a:r>
          </a:p>
          <a:p>
            <a:pPr marL="800100" indent="-279400" algn="just">
              <a:lnSpc>
                <a:spcPct val="150000"/>
              </a:lnSpc>
              <a:buFont typeface="Wingdings" pitchFamily="2" charset="2"/>
              <a:buChar char="Ø"/>
            </a:pPr>
            <a:r>
              <a:rPr lang="en-US">
                <a:latin typeface="Century Schoolbook" pitchFamily="18" charset="0"/>
              </a:rPr>
              <a:t>Data breaches and other cybercrimes can destroy a company’s profit, customer loyalty and brand positioning.</a:t>
            </a:r>
          </a:p>
          <a:p>
            <a:pPr marL="800100" indent="-279400" algn="just">
              <a:lnSpc>
                <a:spcPct val="150000"/>
              </a:lnSpc>
              <a:buFont typeface="Wingdings" pitchFamily="2" charset="2"/>
              <a:buChar char="Ø"/>
            </a:pPr>
            <a:r>
              <a:rPr lang="en-US">
                <a:latin typeface="Century Schoolbook" pitchFamily="18" charset="0"/>
              </a:rPr>
              <a:t>Cloud offers many advanced security features that guarantee that data is securely stored and handled.</a:t>
            </a:r>
          </a:p>
          <a:p>
            <a:pPr marL="457200" indent="-457200" algn="just"/>
            <a:r>
              <a:rPr lang="en-US" b="1">
                <a:solidFill>
                  <a:srgbClr val="0070C0"/>
                </a:solidFill>
                <a:latin typeface="Century Schoolbook" pitchFamily="18" charset="0"/>
              </a:rPr>
              <a:t>8)	 Disaster recovery</a:t>
            </a:r>
          </a:p>
          <a:p>
            <a:pPr marL="800100" indent="-279400" algn="just">
              <a:lnSpc>
                <a:spcPct val="150000"/>
              </a:lnSpc>
              <a:buFont typeface="Wingdings" pitchFamily="2" charset="2"/>
              <a:buChar char="Ø"/>
            </a:pPr>
            <a:r>
              <a:rPr lang="en-US">
                <a:latin typeface="Century Schoolbook" pitchFamily="18" charset="0"/>
              </a:rPr>
              <a:t>Data loss is a major concern for all organizations, along with data security.</a:t>
            </a:r>
          </a:p>
          <a:p>
            <a:pPr marL="800100" indent="-279400" algn="just">
              <a:lnSpc>
                <a:spcPct val="150000"/>
              </a:lnSpc>
              <a:buFont typeface="Wingdings" pitchFamily="2" charset="2"/>
              <a:buChar char="Ø"/>
            </a:pPr>
            <a:r>
              <a:rPr lang="en-US">
                <a:latin typeface="Century Schoolbook" pitchFamily="18" charset="0"/>
              </a:rPr>
              <a:t>Storing your data in the cloud guarantees that data is always available, even if your equipment like laptops or PCs, is damaged. </a:t>
            </a:r>
          </a:p>
          <a:p>
            <a:pPr marL="800100" indent="-279400" algn="just">
              <a:lnSpc>
                <a:spcPct val="150000"/>
              </a:lnSpc>
              <a:buFont typeface="Wingdings" pitchFamily="2" charset="2"/>
              <a:buChar char="Ø"/>
            </a:pPr>
            <a:r>
              <a:rPr lang="en-US">
                <a:latin typeface="Century Schoolbook" pitchFamily="18" charset="0"/>
              </a:rPr>
              <a:t>Cloud-based services provide quick data recovery for all kinds of emergency scenarios — from natural disasters to power outages.</a:t>
            </a:r>
          </a:p>
          <a:p>
            <a:pPr marL="520700" indent="-520700" algn="just"/>
            <a:r>
              <a:rPr lang="en-US" b="1">
                <a:solidFill>
                  <a:srgbClr val="0070C0"/>
                </a:solidFill>
                <a:latin typeface="Century Schoolbook" pitchFamily="18" charset="0"/>
              </a:rPr>
              <a:t>9)	Competitive edge</a:t>
            </a:r>
          </a:p>
          <a:p>
            <a:pPr marL="800100" indent="-279400" algn="just">
              <a:lnSpc>
                <a:spcPct val="150000"/>
              </a:lnSpc>
              <a:buFont typeface="Wingdings" pitchFamily="2" charset="2"/>
              <a:buChar char="Ø"/>
            </a:pPr>
            <a:r>
              <a:rPr lang="en-US">
                <a:latin typeface="Century Schoolbook" pitchFamily="18" charset="0"/>
              </a:rPr>
              <a:t>Not every company will migrate to the cloud, at least not yet. </a:t>
            </a:r>
          </a:p>
          <a:p>
            <a:pPr marL="800100" indent="-279400" algn="just">
              <a:lnSpc>
                <a:spcPct val="150000"/>
              </a:lnSpc>
              <a:buFont typeface="Wingdings" pitchFamily="2" charset="2"/>
              <a:buChar char="Ø"/>
            </a:pPr>
            <a:r>
              <a:rPr lang="en-US">
                <a:latin typeface="Century Schoolbook" pitchFamily="18" charset="0"/>
              </a:rPr>
              <a:t>However, organizations which adopt cloud find that many benefits that cloud offers positively impacts their business .</a:t>
            </a:r>
            <a:endParaRPr lang="en-US" b="1">
              <a:latin typeface="Century Schoolbook" pitchFamily="18"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152400" y="228600"/>
            <a:ext cx="8763000" cy="7248138"/>
          </a:xfrm>
          <a:prstGeom prst="rect">
            <a:avLst/>
          </a:prstGeom>
          <a:noFill/>
        </p:spPr>
        <p:txBody>
          <a:bodyPr wrap="square" rtlCol="0">
            <a:spAutoFit/>
          </a:bodyPr>
          <a:lstStyle/>
          <a:p>
            <a:pPr marL="457200" indent="-457200" algn="just">
              <a:lnSpc>
                <a:spcPct val="150000"/>
              </a:lnSpc>
              <a:buFont typeface="Wingdings" pitchFamily="2" charset="2"/>
              <a:buChar char="Ø"/>
            </a:pPr>
            <a:r>
              <a:rPr lang="en-US">
                <a:latin typeface="Century Schoolbook" pitchFamily="18" charset="0"/>
              </a:rPr>
              <a:t>Cloud adoption increases every year, since companies realize that it offers them access to world-class enterprise technology. </a:t>
            </a:r>
          </a:p>
          <a:p>
            <a:pPr marL="457200" indent="-457200" algn="just">
              <a:lnSpc>
                <a:spcPct val="150000"/>
              </a:lnSpc>
              <a:buFont typeface="Wingdings" pitchFamily="2" charset="2"/>
              <a:buChar char="Ø"/>
            </a:pPr>
            <a:r>
              <a:rPr lang="en-US">
                <a:latin typeface="Century Schoolbook" pitchFamily="18" charset="0"/>
              </a:rPr>
              <a:t>And, if you implement a cloud solution now, you’ll be ahead of your competitors.</a:t>
            </a:r>
          </a:p>
          <a:p>
            <a:pPr marL="457200" indent="-457200" algn="just">
              <a:lnSpc>
                <a:spcPct val="150000"/>
              </a:lnSpc>
              <a:buAutoNum type="arabicParenR" startAt="5"/>
            </a:pPr>
            <a:r>
              <a:rPr lang="en-US" sz="2800" b="1">
                <a:solidFill>
                  <a:srgbClr val="FF0000"/>
                </a:solidFill>
                <a:latin typeface="Century Schoolbook" pitchFamily="18" charset="0"/>
              </a:rPr>
              <a:t>Limitations</a:t>
            </a:r>
          </a:p>
          <a:p>
            <a:pPr marL="800100" indent="-342900" algn="just">
              <a:lnSpc>
                <a:spcPct val="150000"/>
              </a:lnSpc>
              <a:buFont typeface="Wingdings" pitchFamily="2" charset="2"/>
              <a:buChar char="Ø"/>
            </a:pPr>
            <a:r>
              <a:rPr lang="en-US" b="1">
                <a:latin typeface="Century Schoolbook" pitchFamily="18" charset="0"/>
              </a:rPr>
              <a:t>These are other cases when cloud computing is not the best solution for our computing needs.</a:t>
            </a:r>
          </a:p>
          <a:p>
            <a:pPr marL="800100" indent="-342900" algn="just">
              <a:lnSpc>
                <a:spcPct val="150000"/>
              </a:lnSpc>
              <a:buFont typeface="Wingdings" pitchFamily="2" charset="2"/>
              <a:buChar char="Ø"/>
            </a:pPr>
            <a:r>
              <a:rPr lang="en-US" b="1">
                <a:latin typeface="Century Schoolbook" pitchFamily="18" charset="0"/>
              </a:rPr>
              <a:t>It is good to know about cloud issues before getting it too deep. Some of them are</a:t>
            </a:r>
          </a:p>
          <a:p>
            <a:pPr marL="520700" indent="-520700" algn="just"/>
            <a:r>
              <a:rPr lang="en-US" b="1">
                <a:solidFill>
                  <a:srgbClr val="0070C0"/>
                </a:solidFill>
                <a:latin typeface="Century Schoolbook" pitchFamily="18" charset="0"/>
              </a:rPr>
              <a:t>1)	Requires a constant Internet connection:</a:t>
            </a:r>
          </a:p>
          <a:p>
            <a:pPr marL="749300" lvl="1" indent="-292100" algn="just">
              <a:lnSpc>
                <a:spcPct val="150000"/>
              </a:lnSpc>
              <a:buFont typeface="Wingdings" pitchFamily="2" charset="2"/>
              <a:buChar char="Ø"/>
            </a:pPr>
            <a:r>
              <a:rPr lang="en-US">
                <a:latin typeface="Century Schoolbook" pitchFamily="18" charset="0"/>
              </a:rPr>
              <a:t>Cloud computing is impossible if you cannot connect to the Internet because all the cloud services are accessed through internet.</a:t>
            </a:r>
          </a:p>
          <a:p>
            <a:pPr marL="749300" lvl="1" indent="-292100" algn="just">
              <a:lnSpc>
                <a:spcPct val="150000"/>
              </a:lnSpc>
              <a:buFont typeface="Wingdings" pitchFamily="2" charset="2"/>
              <a:buChar char="Ø"/>
            </a:pPr>
            <a:r>
              <a:rPr lang="en-US">
                <a:latin typeface="Century Schoolbook" pitchFamily="18" charset="0"/>
              </a:rPr>
              <a:t>A dead Internet connection means no work and in areas where Internet connections are few or inherently unreliable, this could be a deal-breaker. </a:t>
            </a:r>
          </a:p>
          <a:p>
            <a:pPr marL="457200" indent="-457200" algn="just">
              <a:lnSpc>
                <a:spcPct val="150000"/>
              </a:lnSpc>
              <a:buAutoNum type="arabicParenR" startAt="5"/>
            </a:pPr>
            <a:endParaRPr lang="en-US" b="1">
              <a:solidFill>
                <a:srgbClr val="FF0000"/>
              </a:solidFill>
              <a:latin typeface="Century Schoolbook" pitchFamily="18" charset="0"/>
            </a:endParaRPr>
          </a:p>
          <a:p>
            <a:pPr marL="457200" indent="-457200" algn="just">
              <a:lnSpc>
                <a:spcPct val="150000"/>
              </a:lnSpc>
            </a:pPr>
            <a:endParaRPr lang="en-US" b="1">
              <a:solidFill>
                <a:srgbClr val="0070C0"/>
              </a:solidFill>
              <a:latin typeface="Century Schoolbook" pitchFamily="18" charset="0"/>
            </a:endParaRPr>
          </a:p>
          <a:p>
            <a:pPr marL="457200" indent="-457200" algn="just">
              <a:lnSpc>
                <a:spcPct val="150000"/>
              </a:lnSpc>
              <a:buFont typeface="Wingdings" pitchFamily="2" charset="2"/>
              <a:buChar char="Ø"/>
            </a:pPr>
            <a:endParaRPr lang="en-US" b="1">
              <a:latin typeface="Century Schoolbook" pitchFamily="18"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228600" y="152400"/>
            <a:ext cx="8763000" cy="5586145"/>
          </a:xfrm>
          <a:prstGeom prst="rect">
            <a:avLst/>
          </a:prstGeom>
          <a:noFill/>
        </p:spPr>
        <p:txBody>
          <a:bodyPr wrap="square" rtlCol="0">
            <a:spAutoFit/>
          </a:bodyPr>
          <a:lstStyle/>
          <a:p>
            <a:pPr marL="457200" indent="-457200" algn="just">
              <a:lnSpc>
                <a:spcPct val="150000"/>
              </a:lnSpc>
              <a:buAutoNum type="arabicParenR" startAt="2"/>
            </a:pPr>
            <a:r>
              <a:rPr lang="en-US" sz="2000" b="1" smtClean="0">
                <a:solidFill>
                  <a:srgbClr val="0070C0"/>
                </a:solidFill>
                <a:latin typeface="Century Schoolbook" pitchFamily="18" charset="0"/>
              </a:rPr>
              <a:t>Your Sensitive Information</a:t>
            </a:r>
          </a:p>
          <a:p>
            <a:pPr marL="800100" indent="-342900" algn="just">
              <a:lnSpc>
                <a:spcPct val="150000"/>
              </a:lnSpc>
              <a:buFont typeface="Wingdings" pitchFamily="2" charset="2"/>
              <a:buChar char="Ø"/>
            </a:pPr>
            <a:r>
              <a:rPr lang="en-US" sz="2000" b="1" smtClean="0">
                <a:latin typeface="Century Schoolbook" pitchFamily="18" charset="0"/>
              </a:rPr>
              <a:t>Client </a:t>
            </a:r>
            <a:r>
              <a:rPr lang="en-US" sz="2000" b="1">
                <a:latin typeface="Century Schoolbook" pitchFamily="18" charset="0"/>
              </a:rPr>
              <a:t>should take more care when storing data that contains sensitive information in cloud because once data leaves our hands and lands in the lap of a service provider ., then we lost a layer of control</a:t>
            </a:r>
          </a:p>
          <a:p>
            <a:pPr marL="457200" indent="-457200" algn="just">
              <a:lnSpc>
                <a:spcPct val="150000"/>
              </a:lnSpc>
            </a:pPr>
            <a:r>
              <a:rPr lang="en-US" sz="2000" b="1" smtClean="0">
                <a:solidFill>
                  <a:srgbClr val="FF0000"/>
                </a:solidFill>
                <a:latin typeface="Century Schoolbook" pitchFamily="18" charset="0"/>
              </a:rPr>
              <a:t>	What’s </a:t>
            </a:r>
            <a:r>
              <a:rPr lang="en-US" sz="2000" b="1">
                <a:solidFill>
                  <a:srgbClr val="FF0000"/>
                </a:solidFill>
                <a:latin typeface="Century Schoolbook" pitchFamily="18" charset="0"/>
              </a:rPr>
              <a:t>the worry</a:t>
            </a:r>
          </a:p>
          <a:p>
            <a:pPr marL="800100" indent="-342900" algn="just">
              <a:lnSpc>
                <a:spcPct val="150000"/>
              </a:lnSpc>
              <a:buFont typeface="Wingdings" pitchFamily="2" charset="2"/>
              <a:buChar char="Ø"/>
            </a:pPr>
            <a:r>
              <a:rPr lang="en-US" sz="2000" b="1" smtClean="0">
                <a:latin typeface="Century Schoolbook" pitchFamily="18" charset="0"/>
              </a:rPr>
              <a:t>When data is uploaded in cloud, then it has become much easier for the government to get information from third parties than from a privately owned server.</a:t>
            </a:r>
          </a:p>
          <a:p>
            <a:pPr marL="800100" indent="-342900" algn="just">
              <a:lnSpc>
                <a:spcPct val="150000"/>
              </a:lnSpc>
              <a:buFont typeface="Wingdings" pitchFamily="2" charset="2"/>
              <a:buChar char="Ø"/>
            </a:pPr>
            <a:r>
              <a:rPr lang="en-US" sz="2000" b="1" err="1" smtClean="0">
                <a:latin typeface="Century Schoolbook" pitchFamily="18" charset="0"/>
              </a:rPr>
              <a:t>i.e </a:t>
            </a:r>
            <a:r>
              <a:rPr lang="en-US" sz="2000" b="1">
                <a:latin typeface="Century Schoolbook" pitchFamily="18" charset="0"/>
              </a:rPr>
              <a:t>the door is wide open for government investigators to access the information</a:t>
            </a:r>
          </a:p>
          <a:p>
            <a:pPr marL="800100" indent="-342900" algn="just">
              <a:lnSpc>
                <a:spcPct val="150000"/>
              </a:lnSpc>
            </a:pPr>
            <a:endParaRPr lang="en-US" b="1">
              <a:latin typeface="Century Schoolbook" pitchFamily="18"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228600" y="152400"/>
            <a:ext cx="8763000" cy="2631490"/>
          </a:xfrm>
          <a:prstGeom prst="rect">
            <a:avLst/>
          </a:prstGeom>
          <a:noFill/>
        </p:spPr>
        <p:txBody>
          <a:bodyPr wrap="square" rtlCol="0">
            <a:spAutoFit/>
          </a:bodyPr>
          <a:lstStyle/>
          <a:p>
            <a:pPr marL="457200" indent="-457200" algn="just">
              <a:lnSpc>
                <a:spcPct val="150000"/>
              </a:lnSpc>
            </a:pPr>
            <a:r>
              <a:rPr lang="en-US" sz="2000" b="1" smtClean="0">
                <a:solidFill>
                  <a:srgbClr val="00B0F0"/>
                </a:solidFill>
                <a:latin typeface="Century Schoolbook" pitchFamily="18" charset="0"/>
              </a:rPr>
              <a:t>	Protect </a:t>
            </a:r>
            <a:r>
              <a:rPr lang="en-US" sz="2000" b="1">
                <a:solidFill>
                  <a:srgbClr val="00B0F0"/>
                </a:solidFill>
                <a:latin typeface="Century Schoolbook" pitchFamily="18" charset="0"/>
              </a:rPr>
              <a:t>your Data</a:t>
            </a:r>
          </a:p>
          <a:p>
            <a:pPr marL="800100" indent="-342900" algn="just">
              <a:lnSpc>
                <a:spcPct val="150000"/>
              </a:lnSpc>
              <a:buFont typeface="Wingdings" pitchFamily="2" charset="2"/>
              <a:buChar char="Ø"/>
            </a:pPr>
            <a:r>
              <a:rPr lang="en-US" b="1">
                <a:latin typeface="Century Schoolbook" pitchFamily="18" charset="0"/>
              </a:rPr>
              <a:t>It doesn’t mean organization cant maintain data on cloud but organizations need to be safe.</a:t>
            </a:r>
          </a:p>
          <a:p>
            <a:pPr marL="800100" indent="-342900" algn="just">
              <a:lnSpc>
                <a:spcPct val="150000"/>
              </a:lnSpc>
              <a:buFont typeface="Wingdings" pitchFamily="2" charset="2"/>
              <a:buChar char="Ø"/>
            </a:pPr>
            <a:r>
              <a:rPr lang="en-US" b="1">
                <a:latin typeface="Century Schoolbook" pitchFamily="18" charset="0"/>
              </a:rPr>
              <a:t>The best way is to encrypt the data before sending it to a third party</a:t>
            </a:r>
          </a:p>
          <a:p>
            <a:pPr marL="800100" indent="-342900" algn="just">
              <a:lnSpc>
                <a:spcPct val="150000"/>
              </a:lnSpc>
            </a:pPr>
            <a:endParaRPr lang="en-US" b="1">
              <a:latin typeface="Century Schoolbook" pitchFamily="18" charset="0"/>
            </a:endParaRPr>
          </a:p>
        </p:txBody>
      </p:sp>
      <p:pic>
        <p:nvPicPr>
          <p:cNvPr id="2050" name="Picture 2"/>
          <p:cNvPicPr>
            <a:picLocks noChangeAspect="1" noChangeArrowheads="1"/>
          </p:cNvPicPr>
          <p:nvPr/>
        </p:nvPicPr>
        <p:blipFill>
          <a:blip r:embed="rId3"/>
          <a:stretch>
            <a:fillRect/>
          </a:stretch>
        </p:blipFill>
        <p:spPr bwMode="auto">
          <a:xfrm>
            <a:off x="1219200" y="2438400"/>
            <a:ext cx="7239000" cy="2133600"/>
          </a:xfrm>
          <a:prstGeom prst="rect">
            <a:avLst/>
          </a:prstGeom>
          <a:noFill/>
          <a:ln w="9525">
            <a:noFill/>
            <a:miter lim="800000"/>
          </a:ln>
          <a:effectLst/>
        </p:spPr>
      </p:pic>
      <p:sp>
        <p:nvSpPr>
          <p:cNvPr id="6" name="TextBox 5"/>
          <p:cNvSpPr txBox="1"/>
          <p:nvPr/>
        </p:nvSpPr>
        <p:spPr>
          <a:xfrm>
            <a:off x="457199" y="4876800"/>
            <a:ext cx="8686801" cy="1477328"/>
          </a:xfrm>
          <a:prstGeom prst="rect">
            <a:avLst/>
          </a:prstGeom>
          <a:noFill/>
        </p:spPr>
        <p:txBody>
          <a:bodyPr wrap="square" rtlCol="0">
            <a:spAutoFit/>
          </a:bodyPr>
          <a:lstStyle/>
          <a:p>
            <a:pPr marL="739775" indent="-392113" algn="just">
              <a:buFont typeface="Wingdings" pitchFamily="2" charset="2"/>
              <a:buChar char="Ø"/>
            </a:pPr>
            <a:r>
              <a:rPr lang="en-US" err="1">
                <a:latin typeface="Century Schoolbook" pitchFamily="18" charset="0"/>
              </a:rPr>
              <a:t>i.e encrypting the data before sending can protect data.</a:t>
            </a:r>
          </a:p>
          <a:p>
            <a:pPr marL="739775" indent="-392113" algn="just">
              <a:buFont typeface="Wingdings" pitchFamily="2" charset="2"/>
              <a:buChar char="Ø"/>
            </a:pPr>
            <a:r>
              <a:rPr lang="en-US">
                <a:latin typeface="Century Schoolbook" pitchFamily="18" charset="0"/>
              </a:rPr>
              <a:t>Of course it applies only to those data created on-house but not the case with data that is edited through online.</a:t>
            </a:r>
          </a:p>
          <a:p>
            <a:pPr marL="739775" indent="-392113" algn="just">
              <a:buFont typeface="Wingdings" pitchFamily="2" charset="2"/>
              <a:buChar char="Ø"/>
            </a:pPr>
            <a:r>
              <a:rPr lang="en-US">
                <a:latin typeface="Century Schoolbook" pitchFamily="18" charset="0"/>
              </a:rPr>
              <a:t>Its not possible to encrypt such data (i.e data downloaded from online and edited)</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228600" y="152400"/>
            <a:ext cx="8763000" cy="6417141"/>
          </a:xfrm>
          <a:prstGeom prst="rect">
            <a:avLst/>
          </a:prstGeom>
          <a:noFill/>
        </p:spPr>
        <p:txBody>
          <a:bodyPr wrap="square" rtlCol="0">
            <a:spAutoFit/>
          </a:bodyPr>
          <a:lstStyle/>
          <a:p>
            <a:pPr marL="465138" indent="-465138" algn="just">
              <a:lnSpc>
                <a:spcPct val="150000"/>
              </a:lnSpc>
            </a:pPr>
            <a:r>
              <a:rPr lang="en-US" sz="2000" b="1">
                <a:solidFill>
                  <a:srgbClr val="0070C0"/>
                </a:solidFill>
                <a:latin typeface="Century Schoolbook" pitchFamily="18" charset="0"/>
              </a:rPr>
              <a:t>3)	Applications Not Ready</a:t>
            </a:r>
          </a:p>
          <a:p>
            <a:pPr marL="914400" indent="-449263" algn="just">
              <a:lnSpc>
                <a:spcPct val="150000"/>
              </a:lnSpc>
              <a:buFont typeface="Wingdings" pitchFamily="2" charset="2"/>
              <a:buChar char="Ø"/>
            </a:pPr>
            <a:r>
              <a:rPr lang="en-US">
                <a:latin typeface="Century Schoolbook" pitchFamily="18" charset="0"/>
              </a:rPr>
              <a:t>In some cases the applications themselves are not ready to be used on the cloud</a:t>
            </a:r>
          </a:p>
          <a:p>
            <a:pPr marL="914400" indent="-449263" algn="just">
              <a:lnSpc>
                <a:spcPct val="150000"/>
              </a:lnSpc>
              <a:buFont typeface="Wingdings" pitchFamily="2" charset="2"/>
              <a:buChar char="Ø"/>
            </a:pPr>
            <a:r>
              <a:rPr lang="en-US">
                <a:latin typeface="Century Schoolbook" pitchFamily="18" charset="0"/>
              </a:rPr>
              <a:t>First, the application might require a lot of bandwidth to communicate with users.</a:t>
            </a:r>
          </a:p>
          <a:p>
            <a:pPr marL="914400" indent="-449263" algn="just">
              <a:lnSpc>
                <a:spcPct val="150000"/>
              </a:lnSpc>
              <a:buFont typeface="Wingdings" pitchFamily="2" charset="2"/>
              <a:buChar char="Ø"/>
            </a:pPr>
            <a:r>
              <a:rPr lang="en-US">
                <a:latin typeface="Century Schoolbook" pitchFamily="18" charset="0"/>
              </a:rPr>
              <a:t>The application might also take a lot of effort to integrate with your other applications</a:t>
            </a:r>
          </a:p>
          <a:p>
            <a:pPr marL="914400" indent="-449263" algn="just">
              <a:lnSpc>
                <a:spcPct val="150000"/>
              </a:lnSpc>
              <a:buFont typeface="Wingdings" pitchFamily="2" charset="2"/>
              <a:buChar char="Ø"/>
            </a:pPr>
            <a:r>
              <a:rPr lang="en-US">
                <a:latin typeface="Century Schoolbook" pitchFamily="18" charset="0"/>
              </a:rPr>
              <a:t>Some applications may not be able to communicate securely across the Internet. If they cannot communicate securely or through a tunnel, then your data is at risk.</a:t>
            </a:r>
          </a:p>
          <a:p>
            <a:pPr marL="508000" indent="-508000" algn="just">
              <a:lnSpc>
                <a:spcPct val="150000"/>
              </a:lnSpc>
              <a:buAutoNum type="arabicParenR" startAt="4"/>
            </a:pPr>
            <a:r>
              <a:rPr lang="en-US" sz="2000" b="1">
                <a:solidFill>
                  <a:srgbClr val="0070C0"/>
                </a:solidFill>
                <a:latin typeface="Century Schoolbook" pitchFamily="18" charset="0"/>
              </a:rPr>
              <a:t>Developing Your Own Applications</a:t>
            </a:r>
          </a:p>
          <a:p>
            <a:pPr marL="914400" indent="-449263" algn="just">
              <a:lnSpc>
                <a:spcPct val="150000"/>
              </a:lnSpc>
              <a:buFont typeface="Wingdings" pitchFamily="2" charset="2"/>
              <a:buChar char="Ø"/>
            </a:pPr>
            <a:r>
              <a:rPr lang="en-US" b="1">
                <a:latin typeface="Century Schoolbook" pitchFamily="18" charset="0"/>
              </a:rPr>
              <a:t>Often  cloud provides required applications.</a:t>
            </a:r>
          </a:p>
          <a:p>
            <a:pPr marL="914400" indent="-449263" algn="just">
              <a:lnSpc>
                <a:spcPct val="150000"/>
              </a:lnSpc>
              <a:buFont typeface="Wingdings" pitchFamily="2" charset="2"/>
              <a:buChar char="Ø"/>
            </a:pPr>
            <a:r>
              <a:rPr lang="en-US" b="1">
                <a:latin typeface="Century Schoolbook" pitchFamily="18" charset="0"/>
              </a:rPr>
              <a:t>However, sometimes we need a very specific application. </a:t>
            </a:r>
          </a:p>
          <a:p>
            <a:pPr marL="914400" indent="-449263" algn="just">
              <a:lnSpc>
                <a:spcPct val="150000"/>
              </a:lnSpc>
              <a:buFont typeface="Wingdings" pitchFamily="2" charset="2"/>
              <a:buChar char="Ø"/>
            </a:pPr>
            <a:r>
              <a:rPr lang="en-US" b="1">
                <a:latin typeface="Century Schoolbook" pitchFamily="18" charset="0"/>
              </a:rPr>
              <a:t>And in that case, it becomes necessary to develop application by ourselves</a:t>
            </a:r>
            <a:endParaRPr lang="en-US" sz="2000" b="1">
              <a:solidFill>
                <a:srgbClr val="0070C0"/>
              </a:solidFill>
              <a:latin typeface="Century Schoolbook" pitchFamily="18" charset="0"/>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228600" y="152400"/>
            <a:ext cx="8763000" cy="5940857"/>
          </a:xfrm>
          <a:prstGeom prst="rect">
            <a:avLst/>
          </a:prstGeom>
          <a:noFill/>
        </p:spPr>
        <p:txBody>
          <a:bodyPr wrap="square" rtlCol="0">
            <a:spAutoFit/>
          </a:bodyPr>
          <a:lstStyle/>
          <a:p>
            <a:pPr algn="just"/>
            <a:r>
              <a:rPr lang="en-US">
                <a:latin typeface="Century Schoolbook" pitchFamily="18" charset="0"/>
              </a:rPr>
              <a:t>Rolling Up Your Sleeves</a:t>
            </a:r>
          </a:p>
          <a:p>
            <a:pPr marL="798513" indent="-290513" algn="just">
              <a:lnSpc>
                <a:spcPct val="150000"/>
              </a:lnSpc>
              <a:buFont typeface="Wingdings" pitchFamily="2" charset="2"/>
              <a:buChar char="Ø"/>
            </a:pPr>
            <a:r>
              <a:rPr lang="en-US">
                <a:latin typeface="Century Schoolbook" pitchFamily="18" charset="0"/>
              </a:rPr>
              <a:t>Developing your own applications can certainly be a problem if you don’t know how to program, or if you don’t have programmers on staff. </a:t>
            </a:r>
          </a:p>
          <a:p>
            <a:pPr marL="798513" indent="-290513" algn="just">
              <a:lnSpc>
                <a:spcPct val="150000"/>
              </a:lnSpc>
              <a:buFont typeface="Wingdings" pitchFamily="2" charset="2"/>
              <a:buChar char="Ø"/>
            </a:pPr>
            <a:r>
              <a:rPr lang="en-US">
                <a:latin typeface="Century Schoolbook" pitchFamily="18" charset="0"/>
              </a:rPr>
              <a:t>In such a case, you’ll have to hire a software company (or developer) or be left to use whatever applications the provider offers.</a:t>
            </a:r>
          </a:p>
          <a:p>
            <a:pPr marL="465138" indent="-465138" algn="just"/>
            <a:r>
              <a:rPr lang="en-US" sz="2000" b="1">
                <a:solidFill>
                  <a:srgbClr val="0070C0"/>
                </a:solidFill>
                <a:latin typeface="Century Schoolbook" pitchFamily="18" charset="0"/>
              </a:rPr>
              <a:t>5)	Can be slow:</a:t>
            </a:r>
          </a:p>
          <a:p>
            <a:pPr marL="798513" lvl="1" indent="-341313" algn="just">
              <a:spcAft>
                <a:spcPts val="1800"/>
              </a:spcAft>
              <a:buFont typeface="Wingdings" pitchFamily="2" charset="2"/>
              <a:buChar char="Ø"/>
            </a:pPr>
            <a:r>
              <a:rPr lang="en-US" sz="1990">
                <a:latin typeface="Century Schoolbook" pitchFamily="18" charset="0"/>
              </a:rPr>
              <a:t>Even with a fast connection, web-based applications can sometimes be slower than accessing a similar software program on your desktop PC. </a:t>
            </a:r>
          </a:p>
          <a:p>
            <a:pPr marL="798513" lvl="1" indent="-341313" algn="just">
              <a:spcAft>
                <a:spcPts val="1800"/>
              </a:spcAft>
              <a:buFont typeface="Wingdings" pitchFamily="2" charset="2"/>
              <a:buChar char="Ø"/>
            </a:pPr>
            <a:r>
              <a:rPr lang="en-US" sz="1990">
                <a:latin typeface="Century Schoolbook" pitchFamily="18" charset="0"/>
              </a:rPr>
              <a:t>Everything about the program, has to be sent back and forth from your computer to the computers in the cloud. </a:t>
            </a:r>
          </a:p>
          <a:p>
            <a:pPr marL="798513" lvl="1" indent="-341313" algn="just">
              <a:spcAft>
                <a:spcPts val="1800"/>
              </a:spcAft>
              <a:buFont typeface="Wingdings" pitchFamily="2" charset="2"/>
              <a:buChar char="Ø"/>
            </a:pPr>
            <a:r>
              <a:rPr lang="en-US" sz="1990">
                <a:latin typeface="Century Schoolbook" pitchFamily="18" charset="0"/>
              </a:rPr>
              <a:t>If the cloud servers happen to be backed up at that moment, or if the Internet is having a slow day, you would not get the instantaneous access you might expect from desktop applications.</a:t>
            </a:r>
            <a:endParaRPr lang="en-GB" sz="1990">
              <a:latin typeface="Century Schoolbook" pitchFamily="18" charset="0"/>
            </a:endParaRPr>
          </a:p>
          <a:p>
            <a:pPr marL="465138" indent="-465138" algn="just">
              <a:lnSpc>
                <a:spcPct val="150000"/>
              </a:lnSpc>
            </a:pPr>
            <a:endParaRPr lang="en-US" sz="1990" b="1">
              <a:solidFill>
                <a:srgbClr val="0070C0"/>
              </a:solidFill>
              <a:latin typeface="Century Schoolbook" pitchFamily="18"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487362"/>
          </a:xfrm>
        </p:spPr>
        <p:txBody>
          <a:bodyPr>
            <a:normAutofit fontScale="90000"/>
          </a:bodyPr>
          <a:lstStyle/>
          <a:p>
            <a:r>
              <a:rPr lang="en-US" b="1" smtClean="0">
                <a:solidFill>
                  <a:srgbClr val="FF0000"/>
                </a:solidFill>
              </a:rPr>
              <a:t>Security Concerns </a:t>
            </a:r>
            <a:endParaRPr lang="en-US" b="1">
              <a:solidFill>
                <a:srgbClr val="FF0000"/>
              </a:solidFill>
            </a:endParaRPr>
          </a:p>
        </p:txBody>
      </p:sp>
      <p:sp>
        <p:nvSpPr>
          <p:cNvPr id="3" name="Content Placeholder 2"/>
          <p:cNvSpPr>
            <a:spLocks noGrp="1"/>
          </p:cNvSpPr>
          <p:nvPr>
            <p:ph idx="1"/>
          </p:nvPr>
        </p:nvSpPr>
        <p:spPr>
          <a:xfrm>
            <a:off x="838200" y="1600200"/>
            <a:ext cx="7543800" cy="4952999"/>
          </a:xfrm>
        </p:spPr>
        <p:txBody>
          <a:bodyPr>
            <a:normAutofit/>
          </a:bodyPr>
          <a:lstStyle/>
          <a:p>
            <a:pPr algn="just">
              <a:spcAft>
                <a:spcPts val="1200"/>
              </a:spcAft>
            </a:pPr>
            <a:r>
              <a:rPr lang="en-US" sz="2400" smtClean="0">
                <a:latin typeface="Times New Roman" pitchFamily="18" charset="0"/>
                <a:cs typeface="Times New Roman" pitchFamily="18" charset="0"/>
              </a:rPr>
              <a:t>Security is a two-sided coin in the world of cloud computing—there are pros and cons. Let’s examine security in the cloud and talk about what’s good, and where you need to take extra care.</a:t>
            </a:r>
          </a:p>
          <a:p>
            <a:pPr algn="just">
              <a:spcAft>
                <a:spcPts val="1200"/>
              </a:spcAft>
            </a:pPr>
            <a:r>
              <a:rPr lang="en-US" sz="2400" smtClean="0">
                <a:latin typeface="Times New Roman" pitchFamily="18" charset="0"/>
                <a:cs typeface="Times New Roman" pitchFamily="18" charset="0"/>
              </a:rPr>
              <a:t>IDC(International Data Corporation) conducted a survey of 244 IT executives about cloud services. </a:t>
            </a:r>
          </a:p>
          <a:p>
            <a:pPr algn="just">
              <a:spcAft>
                <a:spcPts val="1200"/>
              </a:spcAft>
            </a:pPr>
            <a:r>
              <a:rPr lang="en-US" sz="2400" smtClean="0">
                <a:latin typeface="Times New Roman" pitchFamily="18" charset="0"/>
                <a:cs typeface="Times New Roman" pitchFamily="18" charset="0"/>
              </a:rPr>
              <a:t>As in the following Figure, security led the pack of cloud concerns with 74.5 percent.</a:t>
            </a:r>
            <a:endParaRPr lang="en-US" sz="2400">
              <a:latin typeface="Times New Roman" pitchFamily="18" charset="0"/>
              <a:cs typeface="Times New Roman" pitchFamily="18"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471144" y="609600"/>
            <a:ext cx="8215656" cy="5715000"/>
          </a:xfrm>
          <a:prstGeom prst="rect">
            <a:avLst/>
          </a:prstGeom>
          <a:noFill/>
          <a:ln w="9525">
            <a:noFill/>
            <a:miter lim="800000"/>
          </a:ln>
          <a:effec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smtClean="0">
                <a:solidFill>
                  <a:srgbClr val="0070C0"/>
                </a:solidFill>
              </a:rPr>
              <a:t>Privacy Concerns with a Third Party</a:t>
            </a:r>
            <a:endParaRPr lang="en-US" sz="2800" b="1">
              <a:solidFill>
                <a:srgbClr val="0070C0"/>
              </a:solidFill>
            </a:endParaRPr>
          </a:p>
        </p:txBody>
      </p:sp>
      <p:sp>
        <p:nvSpPr>
          <p:cNvPr id="3" name="Content Placeholder 2"/>
          <p:cNvSpPr>
            <a:spLocks noGrp="1"/>
          </p:cNvSpPr>
          <p:nvPr>
            <p:ph idx="1"/>
          </p:nvPr>
        </p:nvSpPr>
        <p:spPr>
          <a:xfrm>
            <a:off x="457200" y="1295400"/>
            <a:ext cx="8305800" cy="5257800"/>
          </a:xfrm>
        </p:spPr>
        <p:txBody>
          <a:bodyPr>
            <a:normAutofit fontScale="85000" lnSpcReduction="20000"/>
          </a:bodyPr>
          <a:lstStyle/>
          <a:p>
            <a:pPr algn="just">
              <a:spcAft>
                <a:spcPts val="1200"/>
              </a:spcAft>
            </a:pPr>
            <a:r>
              <a:rPr lang="en-US" sz="3100" smtClean="0">
                <a:latin typeface="Times New Roman" pitchFamily="18" charset="0"/>
                <a:cs typeface="Times New Roman" pitchFamily="18" charset="0"/>
              </a:rPr>
              <a:t>The first and most obvious concern is for privacy considerations. That is, if another party is housing all your data, how do you know that it’s safe and secure? You really don’t.</a:t>
            </a:r>
          </a:p>
          <a:p>
            <a:pPr algn="just">
              <a:spcAft>
                <a:spcPts val="1200"/>
              </a:spcAft>
            </a:pPr>
            <a:r>
              <a:rPr lang="en-US" sz="3100" smtClean="0">
                <a:latin typeface="Times New Roman" pitchFamily="18" charset="0"/>
                <a:cs typeface="Times New Roman" pitchFamily="18" charset="0"/>
              </a:rPr>
              <a:t>As a starting point, assume that anything you put on the cloud can be accessed by anyone. </a:t>
            </a:r>
          </a:p>
          <a:p>
            <a:pPr algn="just">
              <a:spcAft>
                <a:spcPts val="1200"/>
              </a:spcAft>
            </a:pPr>
            <a:r>
              <a:rPr lang="en-US" sz="3100" smtClean="0">
                <a:latin typeface="Times New Roman" pitchFamily="18" charset="0"/>
                <a:cs typeface="Times New Roman" pitchFamily="18" charset="0"/>
              </a:rPr>
              <a:t>But in reality, even if providers are doing their best to secure data, it can still be hacked, and then your sensitive information is at the mercy of whoever broke in.</a:t>
            </a:r>
          </a:p>
          <a:p>
            <a:pPr algn="just">
              <a:spcAft>
                <a:spcPts val="1200"/>
              </a:spcAft>
            </a:pPr>
            <a:r>
              <a:rPr lang="en-US" sz="3100" smtClean="0">
                <a:latin typeface="Times New Roman" pitchFamily="18" charset="0"/>
                <a:cs typeface="Times New Roman" pitchFamily="18" charset="0"/>
              </a:rPr>
              <a:t>The best plan of attack is to not perform mission-critical work or work that is highly sensitive on a cloud platform without extensive security controls managed by your organization.</a:t>
            </a:r>
            <a:endParaRPr lang="en-US">
              <a:latin typeface="Times New Roman" pitchFamily="18" charset="0"/>
              <a:cs typeface="Times New Roman" pitchFamily="18"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248400"/>
          </a:xfrm>
        </p:spPr>
        <p:txBody>
          <a:bodyPr>
            <a:normAutofit lnSpcReduction="10000"/>
          </a:bodyPr>
          <a:lstStyle/>
          <a:p>
            <a:pPr algn="just">
              <a:spcAft>
                <a:spcPts val="1200"/>
              </a:spcAft>
            </a:pPr>
            <a:r>
              <a:rPr lang="en-US" sz="2400" smtClean="0">
                <a:latin typeface="Times New Roman" pitchFamily="18" charset="0"/>
                <a:cs typeface="Times New Roman" pitchFamily="18" charset="0"/>
              </a:rPr>
              <a:t>Another well-used grid is the World Community Grid—Berkeley Open Infrastructure for Network Computing (BOINC; see www.worldcommunity grid.org). </a:t>
            </a:r>
          </a:p>
          <a:p>
            <a:pPr algn="just">
              <a:spcAft>
                <a:spcPts val="1200"/>
              </a:spcAft>
            </a:pPr>
            <a:r>
              <a:rPr lang="en-US" sz="2400" smtClean="0">
                <a:latin typeface="Times New Roman" pitchFamily="18" charset="0"/>
                <a:cs typeface="Times New Roman" pitchFamily="18" charset="0"/>
              </a:rPr>
              <a:t>Here you can dedicate as much or as little of your idle CPU processing power as you choose to help conduct protein-folding experiments in an effort to create better and more durable rice crops to feed the world’s hungry. </a:t>
            </a:r>
          </a:p>
          <a:p>
            <a:pPr algn="just">
              <a:spcAft>
                <a:spcPts val="1200"/>
              </a:spcAft>
            </a:pPr>
            <a:r>
              <a:rPr lang="en-US" sz="2400" smtClean="0">
                <a:latin typeface="Times New Roman" pitchFamily="18" charset="0"/>
                <a:cs typeface="Times New Roman" pitchFamily="18" charset="0"/>
              </a:rPr>
              <a:t>Grid computing necessitates the use of software that can divide and then send out pieces of the program to thousands of computers. </a:t>
            </a:r>
          </a:p>
          <a:p>
            <a:pPr algn="just">
              <a:spcAft>
                <a:spcPts val="1200"/>
              </a:spcAft>
            </a:pPr>
            <a:r>
              <a:rPr lang="en-US" sz="2400" smtClean="0">
                <a:latin typeface="Times New Roman" pitchFamily="18" charset="0"/>
                <a:cs typeface="Times New Roman" pitchFamily="18" charset="0"/>
              </a:rPr>
              <a:t>It can be done throughout the computers of an organization, or it can be done as a form of public collaboration. </a:t>
            </a:r>
          </a:p>
          <a:p>
            <a:pPr algn="just">
              <a:spcAft>
                <a:spcPts val="1200"/>
              </a:spcAft>
            </a:pPr>
            <a:r>
              <a:rPr lang="en-US" sz="2400" smtClean="0">
                <a:latin typeface="Times New Roman" pitchFamily="18" charset="0"/>
                <a:cs typeface="Times New Roman" pitchFamily="18" charset="0"/>
              </a:rPr>
              <a:t>Sun Microsystems offers Grid Engine software that allows engineers at companies to pool the computer cycles on up to 80 workstations at a time..</a:t>
            </a:r>
            <a:endParaRPr lang="en-US" sz="2400">
              <a:latin typeface="Times New Roman" pitchFamily="18" charset="0"/>
              <a:cs typeface="Times New Roman" pitchFamily="18"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39762"/>
          </a:xfrm>
        </p:spPr>
        <p:txBody>
          <a:bodyPr>
            <a:normAutofit/>
          </a:bodyPr>
          <a:lstStyle/>
          <a:p>
            <a:pPr algn="l"/>
            <a:r>
              <a:rPr lang="en-US" sz="2800" b="1" smtClean="0">
                <a:solidFill>
                  <a:srgbClr val="00B0F0"/>
                </a:solidFill>
              </a:rPr>
              <a:t>Are They Doing Enough to Secure It?</a:t>
            </a:r>
            <a:endParaRPr lang="en-US" sz="2800" b="1">
              <a:solidFill>
                <a:srgbClr val="00B0F0"/>
              </a:solidFill>
            </a:endParaRPr>
          </a:p>
        </p:txBody>
      </p:sp>
      <p:sp>
        <p:nvSpPr>
          <p:cNvPr id="3" name="Content Placeholder 2"/>
          <p:cNvSpPr>
            <a:spLocks noGrp="1"/>
          </p:cNvSpPr>
          <p:nvPr>
            <p:ph idx="1"/>
          </p:nvPr>
        </p:nvSpPr>
        <p:spPr>
          <a:xfrm>
            <a:off x="304800" y="1371600"/>
            <a:ext cx="8382000" cy="5181600"/>
          </a:xfrm>
        </p:spPr>
        <p:txBody>
          <a:bodyPr>
            <a:normAutofit fontScale="70000" lnSpcReduction="20000"/>
          </a:bodyPr>
          <a:lstStyle/>
          <a:p>
            <a:pPr algn="just">
              <a:spcAft>
                <a:spcPts val="1200"/>
              </a:spcAft>
            </a:pPr>
            <a:r>
              <a:rPr lang="en-US" smtClean="0">
                <a:latin typeface="Times New Roman" pitchFamily="18" charset="0"/>
                <a:cs typeface="Times New Roman" pitchFamily="18" charset="0"/>
              </a:rPr>
              <a:t>There is a school of thought that says, in fact, that vendors will be going above and beyond to ensure that your data is secure. This is a simple matter of doing business. </a:t>
            </a:r>
          </a:p>
          <a:p>
            <a:pPr algn="just">
              <a:spcAft>
                <a:spcPts val="1200"/>
              </a:spcAft>
            </a:pPr>
            <a:r>
              <a:rPr lang="en-US" smtClean="0">
                <a:latin typeface="Times New Roman" pitchFamily="18" charset="0"/>
                <a:cs typeface="Times New Roman" pitchFamily="18" charset="0"/>
              </a:rPr>
              <a:t>There’s also an issue of performance and efficiency. Since you pay as you go, if you spend an inordinate amount of time on CPU cycles using their security tools, you’ll go looking to the competition</a:t>
            </a:r>
          </a:p>
          <a:p>
            <a:pPr algn="just">
              <a:spcAft>
                <a:spcPts val="1200"/>
              </a:spcAft>
              <a:buNone/>
            </a:pPr>
            <a:r>
              <a:rPr lang="en-US" b="1" smtClean="0">
                <a:solidFill>
                  <a:srgbClr val="7030A0"/>
                </a:solidFill>
                <a:latin typeface="Times New Roman" pitchFamily="18" charset="0"/>
                <a:cs typeface="Times New Roman" pitchFamily="18" charset="0"/>
              </a:rPr>
              <a:t>Hackers</a:t>
            </a:r>
          </a:p>
          <a:p>
            <a:pPr algn="just">
              <a:spcAft>
                <a:spcPts val="1200"/>
              </a:spcAft>
            </a:pPr>
            <a:r>
              <a:rPr lang="en-US" smtClean="0">
                <a:latin typeface="Times New Roman" pitchFamily="18" charset="0"/>
                <a:cs typeface="Times New Roman" pitchFamily="18" charset="0"/>
              </a:rPr>
              <a:t>There’s a lot they can do if they’ve compromised your data. It ranges from selling your proprietary information to your competition to surreptitiously encrypting your storage until you pay them off. </a:t>
            </a:r>
          </a:p>
          <a:p>
            <a:pPr algn="just">
              <a:spcAft>
                <a:spcPts val="1200"/>
              </a:spcAft>
            </a:pPr>
            <a:r>
              <a:rPr lang="en-US" smtClean="0">
                <a:latin typeface="Times New Roman" pitchFamily="18" charset="0"/>
                <a:cs typeface="Times New Roman" pitchFamily="18" charset="0"/>
              </a:rPr>
              <a:t>Or they may just erase everything to damage your business and justify the action based on their ideological beliefs, you may be at the mercy of whatever security measures they support.</a:t>
            </a:r>
            <a:endParaRPr lang="en-US" b="1">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05800" cy="6019800"/>
          </a:xfrm>
        </p:spPr>
        <p:txBody>
          <a:bodyPr>
            <a:normAutofit/>
          </a:bodyPr>
          <a:lstStyle/>
          <a:p>
            <a:pPr>
              <a:buNone/>
            </a:pPr>
            <a:r>
              <a:rPr lang="en-US" sz="2800" b="1" err="1" smtClean="0">
                <a:solidFill>
                  <a:srgbClr val="7030A0"/>
                </a:solidFill>
              </a:rPr>
              <a:t>Bot Attackers</a:t>
            </a:r>
          </a:p>
          <a:p>
            <a:pPr>
              <a:buNone/>
            </a:pPr>
            <a:endParaRPr lang="en-US" sz="2800" b="1" smtClean="0">
              <a:solidFill>
                <a:srgbClr val="7030A0"/>
              </a:solidFill>
            </a:endParaRPr>
          </a:p>
          <a:p>
            <a:pPr algn="just">
              <a:spcAft>
                <a:spcPts val="1200"/>
              </a:spcAft>
            </a:pPr>
            <a:r>
              <a:rPr lang="en-US" sz="2400" smtClean="0">
                <a:latin typeface="Times New Roman" pitchFamily="18" charset="0"/>
                <a:cs typeface="Times New Roman" pitchFamily="18" charset="0"/>
              </a:rPr>
              <a:t>In a commonly recognized worst-case scenario, attackers use botnets to perform distributed denial of service (DDOS) attacks. </a:t>
            </a:r>
          </a:p>
          <a:p>
            <a:pPr algn="just">
              <a:spcAft>
                <a:spcPts val="1200"/>
              </a:spcAft>
            </a:pPr>
            <a:r>
              <a:rPr lang="en-US" sz="2400" smtClean="0">
                <a:latin typeface="Times New Roman" pitchFamily="18" charset="0"/>
                <a:cs typeface="Times New Roman" pitchFamily="18" charset="0"/>
              </a:rPr>
              <a:t>In order to get the hackers to stop attacking your network, you face blackmail.</a:t>
            </a:r>
          </a:p>
          <a:p>
            <a:pPr algn="just">
              <a:spcAft>
                <a:spcPts val="1200"/>
              </a:spcAft>
            </a:pPr>
            <a:r>
              <a:rPr lang="en-US" sz="2400" smtClean="0">
                <a:latin typeface="Times New Roman" pitchFamily="18" charset="0"/>
                <a:cs typeface="Times New Roman" pitchFamily="18" charset="0"/>
              </a:rPr>
              <a:t>In Japan, blackmail involving DDOS is on the rise. One major Tokyo firm had to pay 3 million yen (about U.S. $31,000) after the network was brought to a screeching halt by a botnet attack.</a:t>
            </a:r>
          </a:p>
          <a:p>
            <a:pPr algn="just">
              <a:spcAft>
                <a:spcPts val="1200"/>
              </a:spcAft>
            </a:pPr>
            <a:r>
              <a:rPr lang="en-US" sz="2400" smtClean="0">
                <a:latin typeface="Times New Roman" pitchFamily="18" charset="0"/>
                <a:cs typeface="Times New Roman" pitchFamily="18" charset="0"/>
              </a:rPr>
              <a:t> Because the attack was so dispersed, police have been unable to track down the attackers.</a:t>
            </a:r>
          </a:p>
          <a:p>
            <a:endParaRPr lang="en-US" b="1"/>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715792" y="228600"/>
            <a:ext cx="7513808" cy="5902015"/>
          </a:xfrm>
          <a:prstGeom prst="rect">
            <a:avLst/>
          </a:prstGeom>
          <a:noFill/>
          <a:ln w="9525">
            <a:noFill/>
            <a:miter lim="800000"/>
          </a:ln>
          <a:effectLst/>
        </p:spPr>
      </p:pic>
      <p:pic>
        <p:nvPicPr>
          <p:cNvPr id="2051" name="Picture 3"/>
          <p:cNvPicPr>
            <a:picLocks noChangeAspect="1" noChangeArrowheads="1"/>
          </p:cNvPicPr>
          <p:nvPr/>
        </p:nvPicPr>
        <p:blipFill>
          <a:blip r:embed="rId3"/>
          <a:stretch>
            <a:fillRect/>
          </a:stretch>
        </p:blipFill>
        <p:spPr bwMode="auto">
          <a:xfrm>
            <a:off x="4038600" y="5105400"/>
            <a:ext cx="4648200" cy="1143000"/>
          </a:xfrm>
          <a:prstGeom prst="rect">
            <a:avLst/>
          </a:prstGeom>
          <a:noFill/>
          <a:ln w="9525">
            <a:solidFill>
              <a:schemeClr val="bg1"/>
            </a:solidFill>
            <a:miter lim="800000"/>
          </a:ln>
          <a:effec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82000" cy="5516563"/>
          </a:xfrm>
        </p:spPr>
        <p:txBody>
          <a:bodyPr>
            <a:normAutofit/>
          </a:bodyPr>
          <a:lstStyle/>
          <a:p>
            <a:pPr>
              <a:buNone/>
            </a:pPr>
            <a:r>
              <a:rPr lang="en-US" b="1" smtClean="0">
                <a:solidFill>
                  <a:srgbClr val="FF0000"/>
                </a:solidFill>
              </a:rPr>
              <a:t>Security Benefits</a:t>
            </a:r>
            <a:r>
              <a:rPr lang="en-US" smtClean="0">
                <a:solidFill>
                  <a:srgbClr val="FF0000"/>
                </a:solidFill>
              </a:rPr>
              <a:t> </a:t>
            </a:r>
          </a:p>
          <a:p>
            <a:pPr algn="just">
              <a:spcAft>
                <a:spcPts val="1200"/>
              </a:spcAft>
            </a:pPr>
            <a:r>
              <a:rPr lang="en-US" sz="2400" smtClean="0">
                <a:latin typeface="Times New Roman" pitchFamily="18" charset="0"/>
                <a:cs typeface="Times New Roman" pitchFamily="18" charset="0"/>
              </a:rPr>
              <a:t>This is not to suggest that your data is unsecure on the cloud. Providers do endeavor to ensure security. </a:t>
            </a:r>
          </a:p>
          <a:p>
            <a:pPr algn="just">
              <a:spcAft>
                <a:spcPts val="1200"/>
              </a:spcAft>
            </a:pPr>
            <a:r>
              <a:rPr lang="en-US" sz="2400" smtClean="0">
                <a:latin typeface="Times New Roman" pitchFamily="18" charset="0"/>
                <a:cs typeface="Times New Roman" pitchFamily="18" charset="0"/>
              </a:rPr>
              <a:t>But the very nature of the cloud lends it to needing some very strong security practices.</a:t>
            </a:r>
          </a:p>
          <a:p>
            <a:pPr algn="just">
              <a:spcAft>
                <a:spcPts val="1200"/>
              </a:spcAft>
              <a:buNone/>
            </a:pPr>
            <a:r>
              <a:rPr lang="en-US" sz="2400" b="1" smtClean="0">
                <a:solidFill>
                  <a:srgbClr val="0070C0"/>
                </a:solidFill>
                <a:latin typeface="Times New Roman" pitchFamily="18" charset="0"/>
                <a:cs typeface="Times New Roman" pitchFamily="18" charset="0"/>
              </a:rPr>
              <a:t>Centralized Data</a:t>
            </a:r>
            <a:r>
              <a:rPr lang="en-US" sz="2800" smtClean="0">
                <a:solidFill>
                  <a:srgbClr val="0070C0"/>
                </a:solidFill>
                <a:latin typeface="Times New Roman" pitchFamily="18" charset="0"/>
                <a:cs typeface="Times New Roman" pitchFamily="18" charset="0"/>
              </a:rPr>
              <a:t> </a:t>
            </a:r>
          </a:p>
          <a:p>
            <a:pPr algn="just">
              <a:spcAft>
                <a:spcPts val="1200"/>
              </a:spcAft>
            </a:pPr>
            <a:r>
              <a:rPr lang="en-US" sz="2400" smtClean="0">
                <a:latin typeface="Times New Roman" pitchFamily="18" charset="0"/>
                <a:cs typeface="Times New Roman" pitchFamily="18" charset="0"/>
              </a:rPr>
              <a:t>There are some good security traits that come with centralizing your data. Just in practice, you make your system more inherently secure.</a:t>
            </a:r>
            <a:endParaRPr lang="en-US" sz="2400">
              <a:latin typeface="Times New Roman" pitchFamily="18" charset="0"/>
              <a:cs typeface="Times New Roman" pitchFamily="18"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800" cy="5745163"/>
          </a:xfrm>
        </p:spPr>
        <p:txBody>
          <a:bodyPr>
            <a:normAutofit/>
          </a:bodyPr>
          <a:lstStyle/>
          <a:p>
            <a:pPr>
              <a:buNone/>
            </a:pPr>
            <a:r>
              <a:rPr lang="en-US" sz="3000" b="1" smtClean="0">
                <a:solidFill>
                  <a:srgbClr val="0070C0"/>
                </a:solidFill>
              </a:rPr>
              <a:t>Reduced Data Loss</a:t>
            </a:r>
            <a:r>
              <a:rPr lang="en-US" sz="3000" smtClean="0">
                <a:solidFill>
                  <a:srgbClr val="0070C0"/>
                </a:solidFill>
              </a:rPr>
              <a:t> </a:t>
            </a:r>
          </a:p>
          <a:p>
            <a:pPr algn="just">
              <a:spcAft>
                <a:spcPts val="1200"/>
              </a:spcAft>
            </a:pPr>
            <a:r>
              <a:rPr lang="en-US" sz="2600" smtClean="0">
                <a:latin typeface="Times New Roman" pitchFamily="18" charset="0"/>
                <a:cs typeface="Times New Roman" pitchFamily="18" charset="0"/>
              </a:rPr>
              <a:t>More than 12,000 laptops are lost in American airports every year. </a:t>
            </a:r>
          </a:p>
          <a:p>
            <a:pPr algn="just">
              <a:spcAft>
                <a:spcPts val="1200"/>
              </a:spcAft>
            </a:pPr>
            <a:r>
              <a:rPr lang="en-US" sz="2600" smtClean="0">
                <a:latin typeface="Times New Roman" pitchFamily="18" charset="0"/>
                <a:cs typeface="Times New Roman" pitchFamily="18" charset="0"/>
              </a:rPr>
              <a:t>Also, how many laptops employ really strong security measures, like whole-disk data encryption? </a:t>
            </a:r>
          </a:p>
          <a:p>
            <a:pPr algn="just">
              <a:spcAft>
                <a:spcPts val="1200"/>
              </a:spcAft>
            </a:pPr>
            <a:r>
              <a:rPr lang="en-US" sz="2600" smtClean="0">
                <a:latin typeface="Times New Roman" pitchFamily="18" charset="0"/>
                <a:cs typeface="Times New Roman" pitchFamily="18" charset="0"/>
              </a:rPr>
              <a:t>If the laptop can be effectively compromised, the information will be in the hands of the thief.</a:t>
            </a:r>
          </a:p>
          <a:p>
            <a:pPr algn="just">
              <a:spcAft>
                <a:spcPts val="1200"/>
              </a:spcAft>
            </a:pPr>
            <a:r>
              <a:rPr lang="en-US" sz="2600" smtClean="0">
                <a:latin typeface="Times New Roman" pitchFamily="18" charset="0"/>
                <a:cs typeface="Times New Roman" pitchFamily="18" charset="0"/>
              </a:rPr>
              <a:t>By maintaining data on the cloud, employing strong access control, and limiting employee downloading to only what they need to perform a task, cloud computing can limit the amount of information that could potentially be lost.</a:t>
            </a:r>
            <a:endParaRPr lang="en-US" sz="26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763000" cy="6248400"/>
          </a:xfrm>
        </p:spPr>
        <p:txBody>
          <a:bodyPr>
            <a:normAutofit fontScale="70000" lnSpcReduction="20000"/>
          </a:bodyPr>
          <a:lstStyle/>
          <a:p>
            <a:pPr algn="just">
              <a:spcAft>
                <a:spcPts val="1200"/>
              </a:spcAft>
              <a:buNone/>
            </a:pPr>
            <a:r>
              <a:rPr lang="en-US" sz="4000" b="1" smtClean="0">
                <a:solidFill>
                  <a:srgbClr val="0070C0"/>
                </a:solidFill>
                <a:latin typeface="Times New Roman" pitchFamily="18" charset="0"/>
                <a:cs typeface="Times New Roman" pitchFamily="18" charset="0"/>
              </a:rPr>
              <a:t>Monitoring</a:t>
            </a:r>
            <a:r>
              <a:rPr lang="en-US" sz="4000" smtClean="0">
                <a:solidFill>
                  <a:srgbClr val="0070C0"/>
                </a:solidFill>
                <a:latin typeface="Times New Roman" pitchFamily="18" charset="0"/>
                <a:cs typeface="Times New Roman" pitchFamily="18" charset="0"/>
              </a:rPr>
              <a:t> </a:t>
            </a:r>
          </a:p>
          <a:p>
            <a:pPr algn="just">
              <a:spcAft>
                <a:spcPts val="1200"/>
              </a:spcAft>
            </a:pPr>
            <a:r>
              <a:rPr lang="en-US" smtClean="0">
                <a:latin typeface="Times New Roman" pitchFamily="18" charset="0"/>
                <a:cs typeface="Times New Roman" pitchFamily="18" charset="0"/>
              </a:rPr>
              <a:t>If your data is maintained on a cloud, it is easier to monitor security than have to worry about the security of numerous servers and clients. </a:t>
            </a:r>
          </a:p>
          <a:p>
            <a:pPr algn="just">
              <a:spcAft>
                <a:spcPts val="1200"/>
              </a:spcAft>
            </a:pPr>
            <a:r>
              <a:rPr lang="en-US" smtClean="0">
                <a:latin typeface="Times New Roman" pitchFamily="18" charset="0"/>
                <a:cs typeface="Times New Roman" pitchFamily="18" charset="0"/>
              </a:rPr>
              <a:t>Of course, the chance that the cloud would be breached puts all the data at risk, but if you are mindful of security and keep up on it, you only have to worry about one location, rather than several.</a:t>
            </a:r>
          </a:p>
          <a:p>
            <a:pPr algn="just">
              <a:spcAft>
                <a:spcPts val="1200"/>
              </a:spcAft>
              <a:buNone/>
            </a:pPr>
            <a:r>
              <a:rPr lang="en-US" sz="4000" b="1" smtClean="0">
                <a:solidFill>
                  <a:srgbClr val="0070C0"/>
                </a:solidFill>
                <a:latin typeface="Times New Roman" pitchFamily="18" charset="0"/>
                <a:cs typeface="Times New Roman" pitchFamily="18" charset="0"/>
              </a:rPr>
              <a:t>Instant Swapover </a:t>
            </a:r>
          </a:p>
          <a:p>
            <a:pPr algn="just">
              <a:spcAft>
                <a:spcPts val="1200"/>
              </a:spcAft>
            </a:pPr>
            <a:r>
              <a:rPr lang="en-US" smtClean="0">
                <a:latin typeface="Times New Roman" pitchFamily="18" charset="0"/>
                <a:cs typeface="Times New Roman" pitchFamily="18" charset="0"/>
              </a:rPr>
              <a:t>If your data is compromised, while you are conducting your investigation to find the culprits, you can instantly move your data to another machine. </a:t>
            </a:r>
          </a:p>
          <a:p>
            <a:pPr algn="just">
              <a:spcAft>
                <a:spcPts val="1200"/>
              </a:spcAft>
            </a:pPr>
            <a:r>
              <a:rPr lang="en-US" smtClean="0">
                <a:latin typeface="Times New Roman" pitchFamily="18" charset="0"/>
                <a:cs typeface="Times New Roman" pitchFamily="18" charset="0"/>
              </a:rPr>
              <a:t>You also don’t need to spend the time explaining to your C-level management that the system will be down due to an incident. </a:t>
            </a:r>
          </a:p>
          <a:p>
            <a:pPr algn="just">
              <a:spcAft>
                <a:spcPts val="1200"/>
              </a:spcAft>
            </a:pPr>
            <a:r>
              <a:rPr lang="en-US" smtClean="0">
                <a:latin typeface="Times New Roman" pitchFamily="18" charset="0"/>
                <a:cs typeface="Times New Roman" pitchFamily="18" charset="0"/>
              </a:rPr>
              <a:t>When you perform the swapover, it’s seamless to your users. You don’t have to spend hours trying to replicate the data or fix the breach. Abstracting the hardware allows you to do it instantly.</a:t>
            </a:r>
            <a:endParaRPr lang="en-US">
              <a:latin typeface="Times New Roman" pitchFamily="18" charset="0"/>
              <a:cs typeface="Times New Roman" pitchFamily="18"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7924800" cy="6096000"/>
          </a:xfrm>
        </p:spPr>
        <p:txBody>
          <a:bodyPr>
            <a:normAutofit/>
          </a:bodyPr>
          <a:lstStyle/>
          <a:p>
            <a:pPr>
              <a:buNone/>
            </a:pPr>
            <a:r>
              <a:rPr lang="en-US" b="1" smtClean="0">
                <a:solidFill>
                  <a:srgbClr val="0070C0"/>
                </a:solidFill>
              </a:rPr>
              <a:t>Logging </a:t>
            </a:r>
          </a:p>
          <a:p>
            <a:pPr>
              <a:buNone/>
            </a:pPr>
            <a:endParaRPr lang="en-US" b="1" smtClean="0"/>
          </a:p>
          <a:p>
            <a:pPr algn="just">
              <a:spcAft>
                <a:spcPts val="1200"/>
              </a:spcAft>
            </a:pPr>
            <a:r>
              <a:rPr lang="en-US" sz="2400" smtClean="0">
                <a:latin typeface="Times New Roman" pitchFamily="18" charset="0"/>
                <a:cs typeface="Times New Roman" pitchFamily="18" charset="0"/>
              </a:rPr>
              <a:t>Logging is usually thought of late in the game, and issues develop with storage space. </a:t>
            </a:r>
          </a:p>
          <a:p>
            <a:pPr algn="just">
              <a:spcAft>
                <a:spcPts val="1200"/>
              </a:spcAft>
            </a:pPr>
            <a:r>
              <a:rPr lang="en-US" sz="2400" smtClean="0">
                <a:latin typeface="Times New Roman" pitchFamily="18" charset="0"/>
                <a:cs typeface="Times New Roman" pitchFamily="18" charset="0"/>
              </a:rPr>
              <a:t>On a cloud, you don’t need to guess how much storage you’ll need and you will likely maintain logs from the get-go.</a:t>
            </a:r>
          </a:p>
          <a:p>
            <a:pPr algn="just">
              <a:spcAft>
                <a:spcPts val="1200"/>
              </a:spcAft>
            </a:pPr>
            <a:r>
              <a:rPr lang="en-US" sz="2400" smtClean="0">
                <a:latin typeface="Times New Roman" pitchFamily="18" charset="0"/>
                <a:cs typeface="Times New Roman" pitchFamily="18" charset="0"/>
              </a:rPr>
              <a:t>Also, you can use more advanced logging techniques. </a:t>
            </a:r>
            <a:endParaRPr lang="en-US" sz="2400">
              <a:latin typeface="Times New Roman" pitchFamily="18" charset="0"/>
              <a:cs typeface="Times New Roman" pitchFamily="18"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248400"/>
          </a:xfrm>
        </p:spPr>
        <p:txBody>
          <a:bodyPr>
            <a:normAutofit/>
          </a:bodyPr>
          <a:lstStyle/>
          <a:p>
            <a:pPr>
              <a:buNone/>
            </a:pPr>
            <a:r>
              <a:rPr lang="en-US" sz="2800" b="1" smtClean="0">
                <a:solidFill>
                  <a:srgbClr val="0070C0"/>
                </a:solidFill>
              </a:rPr>
              <a:t>Secure Builds</a:t>
            </a:r>
            <a:r>
              <a:rPr lang="en-US" sz="2800" smtClean="0">
                <a:solidFill>
                  <a:srgbClr val="0070C0"/>
                </a:solidFill>
              </a:rPr>
              <a:t> </a:t>
            </a:r>
          </a:p>
          <a:p>
            <a:pPr algn="just">
              <a:spcAft>
                <a:spcPts val="1200"/>
              </a:spcAft>
            </a:pPr>
            <a:r>
              <a:rPr lang="en-US" sz="2400" smtClean="0">
                <a:latin typeface="Times New Roman" pitchFamily="18" charset="0"/>
                <a:cs typeface="Times New Roman" pitchFamily="18" charset="0"/>
              </a:rPr>
              <a:t>When you developed your own network, you had to buy third-party security software to get the level of protection you want. </a:t>
            </a:r>
          </a:p>
          <a:p>
            <a:pPr algn="just">
              <a:spcAft>
                <a:spcPts val="1200"/>
              </a:spcAft>
            </a:pPr>
            <a:r>
              <a:rPr lang="en-US" sz="2400" smtClean="0">
                <a:latin typeface="Times New Roman" pitchFamily="18" charset="0"/>
                <a:cs typeface="Times New Roman" pitchFamily="18" charset="0"/>
              </a:rPr>
              <a:t>With a cloud solution, those tools can be bundled in and available to you and you can develop your system with whatever level of security you desire. </a:t>
            </a:r>
          </a:p>
          <a:p>
            <a:pPr algn="just">
              <a:spcAft>
                <a:spcPts val="1200"/>
              </a:spcAft>
            </a:pPr>
            <a:r>
              <a:rPr lang="en-US" sz="2400" smtClean="0">
                <a:latin typeface="Times New Roman" pitchFamily="18" charset="0"/>
                <a:cs typeface="Times New Roman" pitchFamily="18" charset="0"/>
              </a:rPr>
              <a:t>Finally, the ability to test the impact of your security changes is enhanced. You simply perform and offline-test the version of your production environment. </a:t>
            </a:r>
          </a:p>
          <a:p>
            <a:pPr algn="just">
              <a:spcAft>
                <a:spcPts val="1200"/>
              </a:spcAft>
            </a:pPr>
            <a:r>
              <a:rPr lang="en-US" sz="2400" smtClean="0">
                <a:latin typeface="Times New Roman" pitchFamily="18" charset="0"/>
                <a:cs typeface="Times New Roman" pitchFamily="18" charset="0"/>
              </a:rPr>
              <a:t>This allows you to make sure the changes you make aren’t harm to your network before you put it online.</a:t>
            </a:r>
            <a:endParaRPr lang="en-US" sz="2400">
              <a:latin typeface="Times New Roman" pitchFamily="18" charset="0"/>
              <a:cs typeface="Times New Roman" pitchFamily="18"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248400"/>
          </a:xfrm>
        </p:spPr>
        <p:txBody>
          <a:bodyPr>
            <a:normAutofit/>
          </a:bodyPr>
          <a:lstStyle/>
          <a:p>
            <a:pPr>
              <a:buNone/>
            </a:pPr>
            <a:r>
              <a:rPr lang="en-US" sz="2800" b="1" smtClean="0">
                <a:solidFill>
                  <a:srgbClr val="0070C0"/>
                </a:solidFill>
              </a:rPr>
              <a:t>Improved Software Security </a:t>
            </a:r>
          </a:p>
          <a:p>
            <a:pPr algn="just">
              <a:spcAft>
                <a:spcPts val="1200"/>
              </a:spcAft>
            </a:pPr>
            <a:r>
              <a:rPr lang="en-US" sz="2400" smtClean="0">
                <a:latin typeface="Times New Roman" pitchFamily="18" charset="0"/>
                <a:cs typeface="Times New Roman" pitchFamily="18" charset="0"/>
              </a:rPr>
              <a:t>Vendors are likely to develop more efficient security software. Since you’re charged for your CPU cycles. </a:t>
            </a:r>
          </a:p>
          <a:p>
            <a:pPr algn="just">
              <a:spcAft>
                <a:spcPts val="1200"/>
              </a:spcAft>
            </a:pPr>
            <a:r>
              <a:rPr lang="en-US" sz="2400" smtClean="0">
                <a:latin typeface="Times New Roman" pitchFamily="18" charset="0"/>
                <a:cs typeface="Times New Roman" pitchFamily="18" charset="0"/>
              </a:rPr>
              <a:t>As such, the vendor doesn’t want to lose your business and is going to be more inclined to develop more efficient security software. </a:t>
            </a:r>
          </a:p>
          <a:p>
            <a:pPr algn="just">
              <a:spcAft>
                <a:spcPts val="1200"/>
              </a:spcAft>
            </a:pPr>
            <a:r>
              <a:rPr lang="en-US" sz="2400" smtClean="0">
                <a:latin typeface="Times New Roman" pitchFamily="18" charset="0"/>
                <a:cs typeface="Times New Roman" pitchFamily="18" charset="0"/>
              </a:rPr>
              <a:t>Additionally, the vendor will be likely to look at the entire security setup and tune wherever possible for a more efficient system. </a:t>
            </a:r>
          </a:p>
          <a:p>
            <a:pPr algn="just">
              <a:spcAft>
                <a:spcPts val="1200"/>
              </a:spcAft>
            </a:pPr>
            <a:r>
              <a:rPr lang="en-US" sz="2400" smtClean="0">
                <a:latin typeface="Times New Roman" pitchFamily="18" charset="0"/>
                <a:cs typeface="Times New Roman" pitchFamily="18" charset="0"/>
              </a:rPr>
              <a:t>They know that the security vendor who delivers the more efficient product will win the game. </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229600" cy="4525963"/>
          </a:xfrm>
        </p:spPr>
        <p:txBody>
          <a:bodyPr>
            <a:normAutofit lnSpcReduction="10000"/>
          </a:bodyPr>
          <a:lstStyle/>
          <a:p>
            <a:pPr>
              <a:buNone/>
            </a:pPr>
            <a:r>
              <a:rPr lang="en-US" sz="3300" b="1" smtClean="0">
                <a:solidFill>
                  <a:srgbClr val="0070C0"/>
                </a:solidFill>
              </a:rPr>
              <a:t>Security Testing </a:t>
            </a:r>
          </a:p>
          <a:p>
            <a:pPr>
              <a:buNone/>
            </a:pPr>
            <a:endParaRPr lang="en-US" sz="3300" b="1" smtClean="0">
              <a:solidFill>
                <a:srgbClr val="0070C0"/>
              </a:solidFill>
            </a:endParaRPr>
          </a:p>
          <a:p>
            <a:pPr algn="just">
              <a:spcAft>
                <a:spcPts val="1200"/>
              </a:spcAft>
            </a:pPr>
            <a:r>
              <a:rPr lang="en-US" sz="2400" err="1" smtClean="0">
                <a:latin typeface="Times New Roman" pitchFamily="18" charset="0"/>
                <a:cs typeface="Times New Roman" pitchFamily="18" charset="0"/>
              </a:rPr>
              <a:t>SaaS providers don’t bill you for all of the security testing they do. It’s shared among the cloud users. </a:t>
            </a:r>
          </a:p>
          <a:p>
            <a:pPr algn="just">
              <a:spcAft>
                <a:spcPts val="1200"/>
              </a:spcAft>
            </a:pPr>
            <a:r>
              <a:rPr lang="en-US" sz="2400" smtClean="0">
                <a:latin typeface="Times New Roman" pitchFamily="18" charset="0"/>
                <a:cs typeface="Times New Roman" pitchFamily="18" charset="0"/>
              </a:rPr>
              <a:t>The end result is that because you are in a pool with others (you never see them, but they are there), you get to realize lower costs for security testing. </a:t>
            </a:r>
          </a:p>
          <a:p>
            <a:pPr algn="just">
              <a:spcAft>
                <a:spcPts val="1200"/>
              </a:spcAft>
            </a:pPr>
            <a:r>
              <a:rPr lang="en-US" sz="2400" smtClean="0">
                <a:latin typeface="Times New Roman" pitchFamily="18" charset="0"/>
                <a:cs typeface="Times New Roman" pitchFamily="18" charset="0"/>
              </a:rPr>
              <a:t>This is also the case with PaaS where your developers create their own code, but the cloud code–scanning tools check the code for security weaknesses.</a:t>
            </a:r>
          </a:p>
          <a:p>
            <a:endParaRPr 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lgn="just">
              <a:spcAft>
                <a:spcPts val="1200"/>
              </a:spcAft>
              <a:buNone/>
            </a:pPr>
            <a:r>
              <a:rPr lang="en-US" sz="2400" smtClean="0">
                <a:latin typeface="Times New Roman" pitchFamily="18" charset="0"/>
                <a:cs typeface="Times New Roman" pitchFamily="18" charset="0"/>
              </a:rPr>
              <a:t>Grid computing is appealing for several reasons: </a:t>
            </a:r>
          </a:p>
          <a:p>
            <a:pPr algn="just">
              <a:spcAft>
                <a:spcPts val="1200"/>
              </a:spcAft>
              <a:buNone/>
            </a:pPr>
            <a:r>
              <a:rPr lang="en-US" sz="2400" smtClean="0">
                <a:latin typeface="Times New Roman" pitchFamily="18" charset="0"/>
                <a:cs typeface="Times New Roman" pitchFamily="18" charset="0"/>
              </a:rPr>
              <a:t>• It is a cost-effective way to use a given amount of computer resources. </a:t>
            </a:r>
          </a:p>
          <a:p>
            <a:pPr algn="just">
              <a:spcAft>
                <a:spcPts val="1200"/>
              </a:spcAft>
              <a:buNone/>
            </a:pPr>
            <a:r>
              <a:rPr lang="en-US" sz="2400" smtClean="0">
                <a:latin typeface="Times New Roman" pitchFamily="18" charset="0"/>
                <a:cs typeface="Times New Roman" pitchFamily="18" charset="0"/>
              </a:rPr>
              <a:t>• It is a way to solve problems that need a tremendous amount of computing power. </a:t>
            </a:r>
          </a:p>
          <a:p>
            <a:pPr algn="just">
              <a:spcAft>
                <a:spcPts val="1200"/>
              </a:spcAft>
              <a:buNone/>
            </a:pPr>
            <a:r>
              <a:rPr lang="en-US" sz="2400" smtClean="0">
                <a:latin typeface="Times New Roman" pitchFamily="18" charset="0"/>
                <a:cs typeface="Times New Roman" pitchFamily="18" charset="0"/>
              </a:rPr>
              <a:t>• The resources of several computers can be shared cooperatively, without one computer managing the other.</a:t>
            </a:r>
          </a:p>
          <a:p>
            <a:pPr algn="just">
              <a:spcAft>
                <a:spcPts val="1200"/>
              </a:spcAft>
              <a:buNone/>
            </a:pPr>
            <a:r>
              <a:rPr lang="en-US" sz="2400" smtClean="0">
                <a:latin typeface="Times New Roman" pitchFamily="18" charset="0"/>
                <a:cs typeface="Times New Roman" pitchFamily="18" charset="0"/>
              </a:rPr>
              <a:t>In grid computing, a large project is divided among multiple computers to make use of their resources. </a:t>
            </a:r>
          </a:p>
          <a:p>
            <a:pPr algn="just">
              <a:spcAft>
                <a:spcPts val="1200"/>
              </a:spcAft>
              <a:buNone/>
            </a:pPr>
            <a:r>
              <a:rPr lang="en-US" sz="2400" smtClean="0">
                <a:latin typeface="Times New Roman" pitchFamily="18" charset="0"/>
                <a:cs typeface="Times New Roman" pitchFamily="18" charset="0"/>
              </a:rPr>
              <a:t>Cloud computing does just the opposite. It allows multiple smaller applications to run at the same time.</a:t>
            </a:r>
            <a:endParaRPr lang="en-US" sz="2400">
              <a:latin typeface="Times New Roman" pitchFamily="18" charset="0"/>
              <a:cs typeface="Times New Roman" pitchFamily="18"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24200"/>
            <a:ext cx="8686800" cy="838200"/>
          </a:xfrm>
        </p:spPr>
        <p:txBody>
          <a:bodyPr>
            <a:normAutofit/>
          </a:bodyPr>
          <a:lstStyle/>
          <a:p>
            <a:pPr algn="ctr"/>
            <a:r>
              <a:rPr lang="en-US" sz="4800" smtClean="0">
                <a:latin typeface="Algerian" pitchFamily="82" charset="0"/>
              </a:rPr>
              <a:t>Thank You</a:t>
            </a:r>
            <a:endParaRPr lang="en-US" sz="4800">
              <a:latin typeface="Algerian" panose="04020705040A02060702" pitchFamily="82"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800" b="1" smtClean="0">
                <a:solidFill>
                  <a:srgbClr val="FF0000"/>
                </a:solidFill>
              </a:rPr>
              <a:t>By</a:t>
            </a:r>
          </a:p>
          <a:p>
            <a:r>
              <a:rPr lang="en-US" sz="2800" b="1" smtClean="0">
                <a:solidFill>
                  <a:srgbClr val="FF0000"/>
                </a:solidFill>
              </a:rPr>
              <a:t>Dr. M. Kalpana Devi</a:t>
            </a:r>
          </a:p>
          <a:p>
            <a:r>
              <a:rPr lang="en-US" sz="2400" b="1" smtClean="0">
                <a:solidFill>
                  <a:srgbClr val="FF0000"/>
                </a:solidFill>
              </a:rPr>
              <a:t>Assoc. Professor</a:t>
            </a:r>
            <a:endParaRPr lang="en-US" sz="2400" b="1">
              <a:solidFill>
                <a:srgbClr val="FF0000"/>
              </a:solidFill>
            </a:endParaRPr>
          </a:p>
        </p:txBody>
      </p:sp>
      <p:sp>
        <p:nvSpPr>
          <p:cNvPr id="2" name="Title 1"/>
          <p:cNvSpPr>
            <a:spLocks noGrp="1"/>
          </p:cNvSpPr>
          <p:nvPr>
            <p:ph type="ctrTitle"/>
          </p:nvPr>
        </p:nvSpPr>
        <p:spPr/>
        <p:txBody>
          <a:bodyPr>
            <a:normAutofit/>
          </a:bodyPr>
          <a:lstStyle/>
          <a:p>
            <a:r>
              <a:rPr lang="en-US" b="1" smtClean="0">
                <a:solidFill>
                  <a:srgbClr val="FFFF00"/>
                </a:solidFill>
                <a:latin typeface="Algerian" pitchFamily="82" charset="0"/>
              </a:rPr>
              <a:t>UNIT-2</a:t>
            </a:r>
            <a:r>
              <a:rPr lang="en-US" b="1" smtClean="0">
                <a:latin typeface="Algerian" pitchFamily="82" charset="0"/>
              </a:rPr>
              <a:t/>
            </a:r>
            <a:br>
              <a:rPr lang="en-US" b="1" smtClean="0">
                <a:latin typeface="Algerian" pitchFamily="82" charset="0"/>
              </a:rPr>
            </a:br>
            <a:r>
              <a:rPr lang="en-US" b="1" smtClean="0">
                <a:solidFill>
                  <a:srgbClr val="09D2E7"/>
                </a:solidFill>
                <a:latin typeface="Algerian" pitchFamily="82" charset="0"/>
              </a:rPr>
              <a:t>Cloud Computing Technology</a:t>
            </a:r>
            <a:endParaRPr lang="en-US">
              <a:solidFill>
                <a:srgbClr val="09D2E7"/>
              </a:solidFill>
              <a:latin typeface="Algerian" panose="04020705040A02060702" pitchFamily="82"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304800"/>
            <a:ext cx="7924800" cy="6324600"/>
          </a:xfrm>
        </p:spPr>
        <p:txBody>
          <a:bodyPr>
            <a:normAutofit fontScale="62500" lnSpcReduction="20000"/>
          </a:bodyPr>
          <a:lstStyle/>
          <a:p>
            <a:pPr algn="ctr">
              <a:buNone/>
            </a:pPr>
            <a:r>
              <a:rPr lang="en-US" sz="4500" b="1" u="sng" smtClean="0">
                <a:solidFill>
                  <a:srgbClr val="FF0000"/>
                </a:solidFill>
              </a:rPr>
              <a:t>UNIT-2</a:t>
            </a:r>
          </a:p>
          <a:p>
            <a:pPr>
              <a:buNone/>
            </a:pPr>
            <a:r>
              <a:rPr lang="en-US" b="1" smtClean="0">
                <a:solidFill>
                  <a:srgbClr val="00B0F0"/>
                </a:solidFill>
              </a:rPr>
              <a:t>2    </a:t>
            </a:r>
            <a:r>
              <a:rPr lang="en-US" sz="3400" b="1" smtClean="0">
                <a:solidFill>
                  <a:srgbClr val="00B0F0"/>
                </a:solidFill>
              </a:rPr>
              <a:t>Cloud Computing Technology</a:t>
            </a:r>
            <a:endParaRPr lang="en-US" b="1" smtClean="0">
              <a:solidFill>
                <a:srgbClr val="00B0F0"/>
              </a:solidFill>
            </a:endParaRPr>
          </a:p>
          <a:p>
            <a:pPr>
              <a:buNone/>
            </a:pPr>
            <a:r>
              <a:rPr lang="en-US" sz="3400" b="1" smtClean="0">
                <a:solidFill>
                  <a:srgbClr val="D54BCE"/>
                </a:solidFill>
              </a:rPr>
              <a:t>2.1  Hardware and Infrastructure: </a:t>
            </a:r>
          </a:p>
          <a:p>
            <a:pPr lvl="1">
              <a:buNone/>
            </a:pPr>
            <a:r>
              <a:rPr lang="en-US" sz="3200" b="1" smtClean="0">
                <a:solidFill>
                  <a:srgbClr val="00B0F0"/>
                </a:solidFill>
              </a:rPr>
              <a:t>2.1.1   Clients</a:t>
            </a:r>
          </a:p>
          <a:p>
            <a:pPr lvl="1">
              <a:buNone/>
            </a:pPr>
            <a:r>
              <a:rPr lang="en-US" sz="3200" b="1" smtClean="0">
                <a:solidFill>
                  <a:srgbClr val="00B0F0"/>
                </a:solidFill>
              </a:rPr>
              <a:t>2.1.2   Security</a:t>
            </a:r>
          </a:p>
          <a:p>
            <a:pPr lvl="1">
              <a:buNone/>
            </a:pPr>
            <a:r>
              <a:rPr lang="en-US" sz="3200" b="1" smtClean="0">
                <a:solidFill>
                  <a:srgbClr val="00B0F0"/>
                </a:solidFill>
              </a:rPr>
              <a:t>2.1.3   Network</a:t>
            </a:r>
          </a:p>
          <a:p>
            <a:pPr lvl="1">
              <a:buNone/>
            </a:pPr>
            <a:r>
              <a:rPr lang="en-US" sz="3200" b="1" smtClean="0">
                <a:solidFill>
                  <a:srgbClr val="00B0F0"/>
                </a:solidFill>
              </a:rPr>
              <a:t>2.1.4   Services</a:t>
            </a:r>
            <a:endParaRPr lang="en-US" b="1" smtClean="0">
              <a:solidFill>
                <a:srgbClr val="00B0F0"/>
              </a:solidFill>
            </a:endParaRPr>
          </a:p>
          <a:p>
            <a:pPr>
              <a:buNone/>
            </a:pPr>
            <a:r>
              <a:rPr lang="en-US" sz="3200" b="1" smtClean="0">
                <a:solidFill>
                  <a:srgbClr val="D54BCE"/>
                </a:solidFill>
              </a:rPr>
              <a:t>2.2   Accessing the Cloud: </a:t>
            </a:r>
            <a:endParaRPr lang="en-US" b="1" smtClean="0">
              <a:solidFill>
                <a:srgbClr val="D54BCE"/>
              </a:solidFill>
            </a:endParaRPr>
          </a:p>
          <a:p>
            <a:pPr lvl="1">
              <a:buNone/>
            </a:pPr>
            <a:r>
              <a:rPr lang="en-US" sz="3200" b="1" smtClean="0">
                <a:solidFill>
                  <a:srgbClr val="00B0F0"/>
                </a:solidFill>
              </a:rPr>
              <a:t>2.2.1   Platforms</a:t>
            </a:r>
          </a:p>
          <a:p>
            <a:pPr lvl="1">
              <a:buNone/>
            </a:pPr>
            <a:r>
              <a:rPr lang="en-US" sz="3200" b="1" smtClean="0">
                <a:solidFill>
                  <a:srgbClr val="00B0F0"/>
                </a:solidFill>
              </a:rPr>
              <a:t>2.2.2   Web Applications</a:t>
            </a:r>
          </a:p>
          <a:p>
            <a:pPr lvl="1">
              <a:buNone/>
            </a:pPr>
            <a:r>
              <a:rPr lang="en-US" sz="3200" b="1" smtClean="0">
                <a:solidFill>
                  <a:srgbClr val="00B0F0"/>
                </a:solidFill>
              </a:rPr>
              <a:t>2.2.3   Web APIs</a:t>
            </a:r>
          </a:p>
          <a:p>
            <a:pPr lvl="1">
              <a:buNone/>
            </a:pPr>
            <a:r>
              <a:rPr lang="en-US" sz="3200" b="1" smtClean="0">
                <a:solidFill>
                  <a:srgbClr val="00B0F0"/>
                </a:solidFill>
              </a:rPr>
              <a:t>2.2.4   Web Browsers</a:t>
            </a:r>
          </a:p>
          <a:p>
            <a:pPr>
              <a:buNone/>
            </a:pPr>
            <a:r>
              <a:rPr lang="en-US" sz="3200" b="1" smtClean="0">
                <a:solidFill>
                  <a:srgbClr val="D54BCE"/>
                </a:solidFill>
              </a:rPr>
              <a:t>2.3   Cloud Storage: </a:t>
            </a:r>
          </a:p>
          <a:p>
            <a:pPr lvl="1">
              <a:buNone/>
            </a:pPr>
            <a:r>
              <a:rPr lang="en-US" sz="3200" b="1" smtClean="0">
                <a:solidFill>
                  <a:srgbClr val="00B0F0"/>
                </a:solidFill>
              </a:rPr>
              <a:t>2.3.1   Overview</a:t>
            </a:r>
          </a:p>
          <a:p>
            <a:pPr lvl="1">
              <a:buNone/>
            </a:pPr>
            <a:r>
              <a:rPr lang="en-US" sz="3200" b="1" smtClean="0">
                <a:solidFill>
                  <a:srgbClr val="00B0F0"/>
                </a:solidFill>
              </a:rPr>
              <a:t>2.3.2   Cloud Storage Providers</a:t>
            </a:r>
            <a:r>
              <a:rPr lang="en-US" b="1" smtClean="0">
                <a:solidFill>
                  <a:srgbClr val="00B0F0"/>
                </a:solidFill>
              </a:rPr>
              <a:t> </a:t>
            </a:r>
          </a:p>
          <a:p>
            <a:pPr>
              <a:buNone/>
            </a:pPr>
            <a:r>
              <a:rPr lang="en-US" sz="3200" b="1" smtClean="0">
                <a:solidFill>
                  <a:srgbClr val="D54BCE"/>
                </a:solidFill>
              </a:rPr>
              <a:t>2.4  Standards: </a:t>
            </a:r>
          </a:p>
          <a:p>
            <a:pPr lvl="1">
              <a:buNone/>
            </a:pPr>
            <a:r>
              <a:rPr lang="en-US" sz="3200" b="1" smtClean="0">
                <a:solidFill>
                  <a:srgbClr val="00B0F0"/>
                </a:solidFill>
              </a:rPr>
              <a:t>2.4.1   Application</a:t>
            </a:r>
          </a:p>
          <a:p>
            <a:pPr lvl="1">
              <a:buNone/>
            </a:pPr>
            <a:r>
              <a:rPr lang="en-US" sz="3200" b="1" smtClean="0">
                <a:solidFill>
                  <a:srgbClr val="00B0F0"/>
                </a:solidFill>
              </a:rPr>
              <a:t>2.4.2   Client</a:t>
            </a:r>
          </a:p>
          <a:p>
            <a:pPr lvl="1">
              <a:buNone/>
            </a:pPr>
            <a:r>
              <a:rPr lang="en-US" sz="3200" b="1" smtClean="0">
                <a:solidFill>
                  <a:srgbClr val="00B0F0"/>
                </a:solidFill>
              </a:rPr>
              <a:t>2.4.3   Infrastructure</a:t>
            </a:r>
          </a:p>
          <a:p>
            <a:pPr lvl="1">
              <a:buNone/>
            </a:pPr>
            <a:r>
              <a:rPr lang="en-US" sz="3200" b="1" smtClean="0">
                <a:solidFill>
                  <a:srgbClr val="00B0F0"/>
                </a:solidFill>
              </a:rPr>
              <a:t>2.4.4   Service</a:t>
            </a:r>
          </a:p>
          <a:p>
            <a:endParaRPr lang="en-US"/>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smtClean="0">
                <a:solidFill>
                  <a:srgbClr val="00B0F0"/>
                </a:solidFill>
              </a:rPr>
              <a:t>2.1  Hardware and Infrastructure</a:t>
            </a:r>
            <a:br>
              <a:rPr lang="en-US" sz="3600" b="1" smtClean="0">
                <a:solidFill>
                  <a:srgbClr val="00B0F0"/>
                </a:solidFill>
              </a:rPr>
            </a:br>
            <a:endParaRPr lang="en-US" sz="3600" b="1">
              <a:solidFill>
                <a:srgbClr val="00B0F0"/>
              </a:solidFill>
            </a:endParaRPr>
          </a:p>
        </p:txBody>
      </p:sp>
      <p:sp>
        <p:nvSpPr>
          <p:cNvPr id="3" name="Content Placeholder 2"/>
          <p:cNvSpPr>
            <a:spLocks noGrp="1"/>
          </p:cNvSpPr>
          <p:nvPr>
            <p:ph sz="quarter" idx="1"/>
          </p:nvPr>
        </p:nvSpPr>
        <p:spPr>
          <a:xfrm>
            <a:off x="457200" y="1371600"/>
            <a:ext cx="8229600" cy="4754563"/>
          </a:xfrm>
        </p:spPr>
        <p:txBody>
          <a:bodyPr>
            <a:normAutofit/>
          </a:bodyPr>
          <a:lstStyle/>
          <a:p>
            <a:pPr algn="just">
              <a:spcAft>
                <a:spcPts val="1800"/>
              </a:spcAft>
            </a:pPr>
            <a:r>
              <a:rPr lang="en-US" sz="2400" smtClean="0"/>
              <a:t>In order to get the most out of your cloud computing solution, it’s important to have the right hardware and infrastructure in place.</a:t>
            </a:r>
          </a:p>
          <a:p>
            <a:pPr algn="ctr">
              <a:spcAft>
                <a:spcPts val="1800"/>
              </a:spcAft>
              <a:buNone/>
            </a:pPr>
            <a:r>
              <a:rPr lang="en-US" sz="3600" b="1" i="1" smtClean="0">
                <a:solidFill>
                  <a:srgbClr val="FF0000"/>
                </a:solidFill>
              </a:rPr>
              <a:t>2.1.1  Clients </a:t>
            </a:r>
          </a:p>
          <a:p>
            <a:pPr algn="just">
              <a:spcAft>
                <a:spcPts val="1800"/>
              </a:spcAft>
              <a:buNone/>
            </a:pPr>
            <a:r>
              <a:rPr lang="en-US" sz="2400" smtClean="0"/>
              <a:t>There are different types of clients that can link to the cloud, and each one offers a different ways to interact with the data and applications, depending on the organization and its needs. </a:t>
            </a:r>
            <a:endParaRPr lang="en-US" sz="2400" i="1">
              <a:solidFill>
                <a:srgbClr val="FF0000"/>
              </a:solidFill>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324600"/>
          </a:xfrm>
        </p:spPr>
        <p:txBody>
          <a:bodyPr>
            <a:normAutofit/>
          </a:bodyPr>
          <a:lstStyle/>
          <a:p>
            <a:pPr>
              <a:spcAft>
                <a:spcPts val="1800"/>
              </a:spcAft>
              <a:buNone/>
            </a:pPr>
            <a:r>
              <a:rPr lang="en-US" sz="3200" b="1" smtClean="0">
                <a:solidFill>
                  <a:srgbClr val="00B0F0"/>
                </a:solidFill>
              </a:rPr>
              <a:t>1 Mobile</a:t>
            </a:r>
            <a:endParaRPr lang="en-US" sz="3200" b="1" smtClean="0"/>
          </a:p>
          <a:p>
            <a:pPr algn="just">
              <a:spcAft>
                <a:spcPts val="1800"/>
              </a:spcAft>
            </a:pPr>
            <a:r>
              <a:rPr lang="en-US" sz="2600" smtClean="0"/>
              <a:t>Mobile clients run the applications from </a:t>
            </a:r>
            <a:r>
              <a:rPr lang="en-US" sz="2600" b="1" smtClean="0">
                <a:solidFill>
                  <a:srgbClr val="FF0000"/>
                </a:solidFill>
              </a:rPr>
              <a:t>laptops to PDAs </a:t>
            </a:r>
            <a:r>
              <a:rPr lang="en-US" sz="2600" smtClean="0"/>
              <a:t>and </a:t>
            </a:r>
            <a:r>
              <a:rPr lang="en-US" sz="2600" b="1" err="1" smtClean="0">
                <a:solidFill>
                  <a:srgbClr val="FF0000"/>
                </a:solidFill>
              </a:rPr>
              <a:t>smartphones</a:t>
            </a:r>
            <a:r>
              <a:rPr lang="en-US" sz="2600" b="1" smtClean="0">
                <a:solidFill>
                  <a:srgbClr val="AC0498"/>
                </a:solidFill>
              </a:rPr>
              <a:t>,</a:t>
            </a:r>
            <a:r>
              <a:rPr lang="en-US" sz="2600" smtClean="0"/>
              <a:t> like an iPhone or BlackBerry. </a:t>
            </a:r>
          </a:p>
          <a:p>
            <a:pPr algn="just">
              <a:spcAft>
                <a:spcPts val="1800"/>
              </a:spcAft>
            </a:pPr>
            <a:r>
              <a:rPr lang="en-US" sz="2600" smtClean="0"/>
              <a:t>Mobile clients, of course, have security and speed concerns. </a:t>
            </a:r>
          </a:p>
          <a:p>
            <a:pPr algn="just">
              <a:spcAft>
                <a:spcPts val="1800"/>
              </a:spcAft>
            </a:pPr>
            <a:r>
              <a:rPr lang="en-US" sz="2600" smtClean="0"/>
              <a:t>Because the clients will be connecting to the cloud from various locations that may not have an optimized connection.</a:t>
            </a:r>
          </a:p>
          <a:p>
            <a:pPr algn="just">
              <a:spcAft>
                <a:spcPts val="1800"/>
              </a:spcAft>
            </a:pPr>
            <a:r>
              <a:rPr lang="en-US" sz="2600" smtClean="0"/>
              <a:t>Most of the applications in the cloud, they can be crafted with a mobile client in mind. </a:t>
            </a:r>
          </a:p>
          <a:p>
            <a:pPr algn="just">
              <a:spcAft>
                <a:spcPts val="1800"/>
              </a:spcAft>
            </a:pPr>
            <a:r>
              <a:rPr lang="en-US" sz="2600" smtClean="0"/>
              <a:t>While a mobile user won’t put tons of information into a database, an application can still be developed to let them access it. </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6400800"/>
          </a:xfrm>
        </p:spPr>
        <p:txBody>
          <a:bodyPr>
            <a:noAutofit/>
          </a:bodyPr>
          <a:lstStyle/>
          <a:p>
            <a:pPr algn="just">
              <a:spcAft>
                <a:spcPts val="600"/>
              </a:spcAft>
            </a:pPr>
            <a:r>
              <a:rPr lang="en-US" sz="2400" smtClean="0"/>
              <a:t>Security is a major concern, but it’s a two-sided issue. </a:t>
            </a:r>
          </a:p>
          <a:p>
            <a:pPr algn="just">
              <a:spcAft>
                <a:spcPts val="600"/>
              </a:spcAft>
            </a:pPr>
            <a:r>
              <a:rPr lang="en-US" sz="2400" smtClean="0"/>
              <a:t>On the one hand, it’s easier to lose or misplace a laptop, and whatever information is on it could be compromised. </a:t>
            </a:r>
          </a:p>
          <a:p>
            <a:pPr algn="just">
              <a:spcAft>
                <a:spcPts val="600"/>
              </a:spcAft>
            </a:pPr>
            <a:r>
              <a:rPr lang="en-US" sz="2400" smtClean="0"/>
              <a:t>On the other hand, if data is maintained on the cloud and if the laptop were to be stolen, only a minimal set of data would be compromised</a:t>
            </a:r>
          </a:p>
          <a:p>
            <a:pPr>
              <a:spcBef>
                <a:spcPct val="0"/>
              </a:spcBef>
              <a:spcAft>
                <a:spcPts val="600"/>
              </a:spcAft>
              <a:buNone/>
            </a:pPr>
            <a:r>
              <a:rPr lang="en-US" sz="3200" b="1" smtClean="0">
                <a:solidFill>
                  <a:srgbClr val="00B0F0"/>
                </a:solidFill>
              </a:rPr>
              <a:t>2. Thin</a:t>
            </a:r>
          </a:p>
          <a:p>
            <a:pPr algn="just">
              <a:spcAft>
                <a:spcPts val="600"/>
              </a:spcAft>
            </a:pPr>
            <a:r>
              <a:rPr lang="en-US" sz="2400" smtClean="0"/>
              <a:t>Thin clients, as we’ve mentioned before, are client computers that have no hard drives</a:t>
            </a:r>
            <a:r>
              <a:rPr lang="en-US" sz="2400" smtClean="0">
                <a:solidFill>
                  <a:srgbClr val="FF0000"/>
                </a:solidFill>
              </a:rPr>
              <a:t> </a:t>
            </a:r>
            <a:r>
              <a:rPr lang="en-US" sz="2400" smtClean="0"/>
              <a:t>and simply display what’s on the server. </a:t>
            </a:r>
          </a:p>
          <a:p>
            <a:pPr algn="just">
              <a:spcAft>
                <a:spcPts val="600"/>
              </a:spcAft>
            </a:pPr>
            <a:r>
              <a:rPr lang="en-US" sz="2400" smtClean="0"/>
              <a:t>Thins may have a role in the organization, but likely only if you have an in-house cloud. </a:t>
            </a:r>
          </a:p>
          <a:p>
            <a:pPr algn="just">
              <a:spcAft>
                <a:spcPts val="600"/>
              </a:spcAft>
            </a:pPr>
            <a:r>
              <a:rPr lang="en-US" sz="2400" smtClean="0"/>
              <a:t>Of course, it depends on what applications and services you’re accessing on the cloud.</a:t>
            </a:r>
          </a:p>
          <a:p>
            <a:pPr algn="just">
              <a:spcAft>
                <a:spcPts val="600"/>
              </a:spcAft>
            </a:pPr>
            <a:r>
              <a:rPr lang="en-US" sz="2400" smtClean="0"/>
              <a:t> </a:t>
            </a:r>
          </a:p>
          <a:p>
            <a:pPr algn="just">
              <a:spcAft>
                <a:spcPts val="1800"/>
              </a:spcAft>
            </a:pPr>
            <a:endParaRPr lang="en-US" sz="2400" smtClean="0"/>
          </a:p>
          <a:p>
            <a:pPr algn="just">
              <a:spcAft>
                <a:spcPts val="1800"/>
              </a:spcAft>
            </a:pPr>
            <a:endParaRPr lang="en-US" sz="2400" smtClean="0"/>
          </a:p>
          <a:p>
            <a:pPr algn="just">
              <a:spcAft>
                <a:spcPts val="1800"/>
              </a:spcAft>
            </a:pPr>
            <a:endParaRPr lang="en-US" sz="2400"/>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6324600"/>
          </a:xfrm>
        </p:spPr>
        <p:txBody>
          <a:bodyPr>
            <a:normAutofit fontScale="92500" lnSpcReduction="20000"/>
          </a:bodyPr>
          <a:lstStyle/>
          <a:p>
            <a:pPr algn="just">
              <a:spcAft>
                <a:spcPts val="1800"/>
              </a:spcAft>
            </a:pPr>
            <a:r>
              <a:rPr lang="en-US" smtClean="0"/>
              <a:t>If a client only needs to access cloud-based services or is accessing a virtualized server, then thin clients are a great option.</a:t>
            </a:r>
          </a:p>
          <a:p>
            <a:pPr algn="just">
              <a:spcAft>
                <a:spcPts val="1800"/>
              </a:spcAft>
            </a:pPr>
            <a:r>
              <a:rPr lang="en-US" smtClean="0"/>
              <a:t>They’re less expensive than thick clients, are much less expensive to maintain, and use less energy. </a:t>
            </a:r>
          </a:p>
          <a:p>
            <a:pPr algn="just">
              <a:spcAft>
                <a:spcPts val="1800"/>
              </a:spcAft>
            </a:pPr>
            <a:r>
              <a:rPr lang="en-US" smtClean="0"/>
              <a:t>There’s also a high level of security, because no data is stored on the thin client. </a:t>
            </a:r>
          </a:p>
          <a:p>
            <a:pPr algn="just">
              <a:spcAft>
                <a:spcPts val="1800"/>
              </a:spcAft>
            </a:pPr>
            <a:r>
              <a:rPr lang="en-US" smtClean="0"/>
              <a:t>All the data resides in your datacenter or on the cloud, so the risk of a physical breach is small.</a:t>
            </a:r>
          </a:p>
          <a:p>
            <a:pPr>
              <a:buNone/>
            </a:pPr>
            <a:r>
              <a:rPr lang="en-US" sz="3500" b="1" smtClean="0">
                <a:solidFill>
                  <a:srgbClr val="00B0F0"/>
                </a:solidFill>
              </a:rPr>
              <a:t>3. Thick</a:t>
            </a:r>
          </a:p>
          <a:p>
            <a:pPr algn="just">
              <a:spcBef>
                <a:spcPct val="0"/>
              </a:spcBef>
              <a:spcAft>
                <a:spcPts val="1200"/>
              </a:spcAft>
            </a:pPr>
            <a:r>
              <a:rPr lang="en-US" smtClean="0"/>
              <a:t>Clients are already have </a:t>
            </a:r>
            <a:r>
              <a:rPr lang="en-US" smtClean="0">
                <a:solidFill>
                  <a:srgbClr val="FF0000"/>
                </a:solidFill>
              </a:rPr>
              <a:t>applications installed on the end users’ machines</a:t>
            </a:r>
            <a:r>
              <a:rPr lang="en-US" smtClean="0"/>
              <a:t>. </a:t>
            </a:r>
          </a:p>
          <a:p>
            <a:pPr algn="just">
              <a:spcBef>
                <a:spcPct val="0"/>
              </a:spcBef>
              <a:spcAft>
                <a:spcPts val="1200"/>
              </a:spcAft>
            </a:pPr>
            <a:r>
              <a:rPr lang="en-US" smtClean="0"/>
              <a:t>While  offloading some of the applications to the cloud, chances are there are still going to be some mission-critical applications that simply need to stay in-house. </a:t>
            </a:r>
          </a:p>
          <a:p>
            <a:pPr algn="just">
              <a:spcBef>
                <a:spcPct val="0"/>
              </a:spcBef>
              <a:spcAft>
                <a:spcPts val="1200"/>
              </a:spcAft>
            </a:pPr>
            <a:r>
              <a:rPr lang="en-US" smtClean="0"/>
              <a:t>These machines can certainly still connect to a virtualized server.</a:t>
            </a:r>
          </a:p>
          <a:p>
            <a:pPr algn="just">
              <a:spcAft>
                <a:spcPts val="1800"/>
              </a:spcAft>
            </a:pPr>
            <a:endParaRPr lang="en-US" smtClean="0"/>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229600" cy="6248400"/>
          </a:xfrm>
        </p:spPr>
        <p:txBody>
          <a:bodyPr>
            <a:noAutofit/>
          </a:bodyPr>
          <a:lstStyle/>
          <a:p>
            <a:pPr algn="just">
              <a:spcBef>
                <a:spcPct val="0"/>
              </a:spcBef>
              <a:spcAft>
                <a:spcPts val="1200"/>
              </a:spcAft>
            </a:pPr>
            <a:r>
              <a:rPr lang="en-US" sz="2400" smtClean="0"/>
              <a:t>Thick clients are good choices if users need to maintain files on their own machines or run programs that don’t exist on the cloud. </a:t>
            </a:r>
          </a:p>
          <a:p>
            <a:pPr algn="just">
              <a:spcBef>
                <a:spcPct val="0"/>
              </a:spcBef>
              <a:spcAft>
                <a:spcPts val="1200"/>
              </a:spcAft>
            </a:pPr>
            <a:r>
              <a:rPr lang="en-US" sz="2400" smtClean="0"/>
              <a:t>Security-wise, thick clients are more vulnerable to attack than thins. </a:t>
            </a:r>
          </a:p>
          <a:p>
            <a:pPr algn="just">
              <a:spcBef>
                <a:spcPct val="0"/>
              </a:spcBef>
              <a:spcAft>
                <a:spcPts val="1200"/>
              </a:spcAft>
            </a:pPr>
            <a:r>
              <a:rPr lang="en-US" sz="2400" smtClean="0"/>
              <a:t>Since data is stored on the machine’s hard drive, if the machine is stolen then the data could be compromised. </a:t>
            </a:r>
          </a:p>
          <a:p>
            <a:pPr algn="just">
              <a:spcBef>
                <a:spcPct val="0"/>
              </a:spcBef>
              <a:spcAft>
                <a:spcPts val="1200"/>
              </a:spcAft>
            </a:pPr>
            <a:r>
              <a:rPr lang="en-US" sz="2400" smtClean="0"/>
              <a:t>There’s also an issue of reliability. If a thin client fails, all it takes is for another thin to get plugged in and the user’s work environment is right there. </a:t>
            </a:r>
          </a:p>
          <a:p>
            <a:pPr algn="just">
              <a:spcBef>
                <a:spcPct val="0"/>
              </a:spcBef>
              <a:spcAft>
                <a:spcPts val="1200"/>
              </a:spcAft>
            </a:pPr>
            <a:r>
              <a:rPr lang="en-US" sz="2400" smtClean="0"/>
              <a:t>If a thick client fails, whatever data is stored on the machine, including the operating system and all the configuration settings, is lost and a new computer will have to be configured for the user.</a:t>
            </a:r>
            <a:endParaRPr lang="en-US" sz="240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i="1" smtClean="0">
                <a:solidFill>
                  <a:srgbClr val="FF0000"/>
                </a:solidFill>
              </a:rPr>
              <a:t>2.1.2  Security</a:t>
            </a:r>
            <a:endParaRPr lang="en-US" b="1" i="1">
              <a:solidFill>
                <a:srgbClr val="FF0000"/>
              </a:solidFill>
            </a:endParaRPr>
          </a:p>
        </p:txBody>
      </p:sp>
      <p:sp>
        <p:nvSpPr>
          <p:cNvPr id="3" name="Content Placeholder 2"/>
          <p:cNvSpPr>
            <a:spLocks noGrp="1"/>
          </p:cNvSpPr>
          <p:nvPr>
            <p:ph sz="quarter" idx="1"/>
          </p:nvPr>
        </p:nvSpPr>
        <p:spPr>
          <a:xfrm>
            <a:off x="457200" y="1143000"/>
            <a:ext cx="8229600" cy="5486400"/>
          </a:xfrm>
        </p:spPr>
        <p:txBody>
          <a:bodyPr>
            <a:normAutofit fontScale="92500" lnSpcReduction="20000"/>
          </a:bodyPr>
          <a:lstStyle/>
          <a:p>
            <a:pPr algn="just">
              <a:spcAft>
                <a:spcPts val="1200"/>
              </a:spcAft>
            </a:pPr>
            <a:r>
              <a:rPr lang="en-US" smtClean="0"/>
              <a:t>Security is the number one issue when it comes to cloud computing, and that only makes sense. Since a third party stores your data.</a:t>
            </a:r>
          </a:p>
          <a:p>
            <a:pPr algn="just">
              <a:spcAft>
                <a:spcPts val="1200"/>
              </a:spcAft>
              <a:buNone/>
            </a:pPr>
            <a:r>
              <a:rPr lang="en-US" sz="3000" b="1" smtClean="0">
                <a:solidFill>
                  <a:srgbClr val="00B0F0"/>
                </a:solidFill>
              </a:rPr>
              <a:t>1. Data Leakage </a:t>
            </a:r>
          </a:p>
          <a:p>
            <a:pPr algn="just">
              <a:spcAft>
                <a:spcPts val="1200"/>
              </a:spcAft>
            </a:pPr>
            <a:r>
              <a:rPr lang="en-US" smtClean="0"/>
              <a:t>The biggest benefit is the centralization of data. Organizations have an issue with asset protection, in no small part because of data being stored in numerous places, like laptops and the desktop. </a:t>
            </a:r>
          </a:p>
          <a:p>
            <a:pPr algn="just">
              <a:spcAft>
                <a:spcPts val="1200"/>
              </a:spcAft>
            </a:pPr>
            <a:r>
              <a:rPr lang="en-US" smtClean="0"/>
              <a:t>Thick clients are apt to download files and maintain them on the hard drive, and there are plenty of laptops out there with nonencrypted files. </a:t>
            </a:r>
          </a:p>
          <a:p>
            <a:pPr algn="just">
              <a:spcAft>
                <a:spcPts val="1200"/>
              </a:spcAft>
            </a:pPr>
            <a:r>
              <a:rPr lang="en-US" smtClean="0"/>
              <a:t>Using thin clients creates a better chance for centralized data storage. As such, there’s less chance for data leakage. </a:t>
            </a:r>
          </a:p>
          <a:p>
            <a:pPr algn="just">
              <a:spcAft>
                <a:spcPts val="1200"/>
              </a:spcAft>
            </a:pPr>
            <a:r>
              <a:rPr lang="en-US" smtClean="0"/>
              <a:t>Centralization also provides the opportunity for better monitoring. That data is in one place makes it easier to check in and see that everything is okay.</a:t>
            </a:r>
            <a:endParaRPr lang="en-US"/>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5668963"/>
          </a:xfrm>
        </p:spPr>
        <p:txBody>
          <a:bodyPr>
            <a:normAutofit lnSpcReduction="10000"/>
          </a:bodyPr>
          <a:lstStyle/>
          <a:p>
            <a:pPr>
              <a:buNone/>
            </a:pPr>
            <a:r>
              <a:rPr lang="en-US" sz="2800" b="1" smtClean="0">
                <a:solidFill>
                  <a:srgbClr val="00B0F0"/>
                </a:solidFill>
              </a:rPr>
              <a:t>2. Offloading Work</a:t>
            </a:r>
          </a:p>
          <a:p>
            <a:pPr algn="just">
              <a:spcBef>
                <a:spcPts val="1800"/>
              </a:spcBef>
              <a:spcAft>
                <a:spcPts val="1200"/>
              </a:spcAft>
            </a:pPr>
            <a:r>
              <a:rPr lang="en-US" sz="2400" smtClean="0"/>
              <a:t>It’s up to the cloud provider to provide adequate security. </a:t>
            </a:r>
          </a:p>
          <a:p>
            <a:pPr algn="just">
              <a:spcAft>
                <a:spcPts val="1200"/>
              </a:spcAft>
            </a:pPr>
            <a:r>
              <a:rPr lang="en-US" sz="2400" smtClean="0"/>
              <a:t>Can all the organizations  afford 24/7 IT security staffing? </a:t>
            </a:r>
          </a:p>
          <a:p>
            <a:pPr algn="just">
              <a:spcAft>
                <a:spcPts val="1200"/>
              </a:spcAft>
            </a:pPr>
            <a:r>
              <a:rPr lang="en-US" sz="2400" smtClean="0"/>
              <a:t>The fact of the matter is that the cloud provider might offer more security features than it had before. </a:t>
            </a:r>
          </a:p>
          <a:p>
            <a:pPr algn="just">
              <a:spcAft>
                <a:spcPts val="1200"/>
              </a:spcAft>
            </a:pPr>
            <a:r>
              <a:rPr lang="en-US" sz="2400" smtClean="0"/>
              <a:t>The fact that so many clients are paying allows cloud providers to have best security, simply because of the economy of scale involved, because they want to get a good reputation</a:t>
            </a:r>
          </a:p>
          <a:p>
            <a:pPr algn="just">
              <a:spcAft>
                <a:spcPts val="1200"/>
              </a:spcAft>
              <a:buNone/>
            </a:pPr>
            <a:r>
              <a:rPr lang="en-US" sz="2800" b="1" smtClean="0">
                <a:solidFill>
                  <a:srgbClr val="00B0F0"/>
                </a:solidFill>
              </a:rPr>
              <a:t>3. Logging </a:t>
            </a:r>
          </a:p>
          <a:p>
            <a:pPr algn="just">
              <a:spcAft>
                <a:spcPts val="1200"/>
              </a:spcAft>
            </a:pPr>
            <a:r>
              <a:rPr lang="en-US" sz="2400" smtClean="0"/>
              <a:t>In the virtualized world of cloud computing, providers can add as much memory as they need to extend logging. </a:t>
            </a:r>
          </a:p>
          <a:p>
            <a:pPr algn="just">
              <a:spcAft>
                <a:spcPts val="1200"/>
              </a:spcAft>
              <a:buNone/>
            </a:pPr>
            <a:endParaRPr lang="en-US" sz="24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304800"/>
            <a:ext cx="2864887" cy="461665"/>
          </a:xfrm>
          <a:prstGeom prst="rect">
            <a:avLst/>
          </a:prstGeom>
          <a:noFill/>
        </p:spPr>
        <p:txBody>
          <a:bodyPr wrap="none" rtlCol="0">
            <a:spAutoFit/>
          </a:bodyPr>
          <a:lstStyle/>
          <a:p>
            <a:pPr algn="ctr"/>
            <a:r>
              <a:rPr lang="en-US" sz="2400">
                <a:latin typeface="Baskerville Old Face" pitchFamily="18" charset="0"/>
              </a:rPr>
              <a:t>VIRTUALIZATION</a:t>
            </a:r>
          </a:p>
        </p:txBody>
      </p:sp>
      <p:sp>
        <p:nvSpPr>
          <p:cNvPr id="5" name="TextBox 4"/>
          <p:cNvSpPr txBox="1"/>
          <p:nvPr/>
        </p:nvSpPr>
        <p:spPr>
          <a:xfrm>
            <a:off x="228600" y="838200"/>
            <a:ext cx="8610600" cy="6001643"/>
          </a:xfrm>
          <a:prstGeom prst="rect">
            <a:avLst/>
          </a:prstGeom>
          <a:noFill/>
        </p:spPr>
        <p:txBody>
          <a:bodyPr wrap="square" rtlCol="0">
            <a:spAutoFit/>
          </a:bodyPr>
          <a:lstStyle/>
          <a:p>
            <a:pPr marL="465138" indent="-465138" algn="just">
              <a:lnSpc>
                <a:spcPct val="150000"/>
              </a:lnSpc>
              <a:buFont typeface="Wingdings" pitchFamily="2" charset="2"/>
              <a:buChar char="q"/>
            </a:pPr>
            <a:r>
              <a:rPr lang="en-US" sz="2400">
                <a:latin typeface="Baskerville Old Face" pitchFamily="18" charset="0"/>
              </a:rPr>
              <a:t>Virtualization is a component of cloud. </a:t>
            </a:r>
          </a:p>
          <a:p>
            <a:pPr marL="465138" indent="-465138" algn="just">
              <a:lnSpc>
                <a:spcPct val="150000"/>
              </a:lnSpc>
              <a:buFont typeface="Wingdings" pitchFamily="2" charset="2"/>
              <a:buChar char="q"/>
            </a:pPr>
            <a:r>
              <a:rPr lang="en-US" sz="2400">
                <a:latin typeface="Baskerville Old Face" pitchFamily="18" charset="0"/>
              </a:rPr>
              <a:t>It is not Cloud Computing itself.</a:t>
            </a:r>
          </a:p>
          <a:p>
            <a:pPr marL="465138" indent="-465138" algn="just">
              <a:lnSpc>
                <a:spcPct val="150000"/>
              </a:lnSpc>
              <a:buFont typeface="Wingdings" pitchFamily="2" charset="2"/>
              <a:buChar char="q"/>
            </a:pPr>
            <a:r>
              <a:rPr lang="en-US" sz="2400">
                <a:latin typeface="Baskerville Old Face" pitchFamily="18" charset="0"/>
              </a:rPr>
              <a:t>Virtualization is separating the operating system from the hardware</a:t>
            </a:r>
          </a:p>
          <a:p>
            <a:pPr marL="465138" indent="-465138" algn="just">
              <a:lnSpc>
                <a:spcPct val="150000"/>
              </a:lnSpc>
              <a:buFont typeface="Wingdings" pitchFamily="2" charset="2"/>
              <a:buChar char="q"/>
            </a:pPr>
            <a:r>
              <a:rPr lang="en-US" sz="2400" smtClean="0">
                <a:latin typeface="Baskerville Old Face" pitchFamily="18" charset="0"/>
              </a:rPr>
              <a:t>If </a:t>
            </a:r>
            <a:r>
              <a:rPr lang="en-US" sz="2400">
                <a:latin typeface="Baskerville Old Face" pitchFamily="18" charset="0"/>
              </a:rPr>
              <a:t>we try to pull the OS from the physical hardware and put it on different hardware, it will get mess basically with device drivers and other things.</a:t>
            </a:r>
          </a:p>
          <a:p>
            <a:pPr marL="465138" indent="-465138" algn="just">
              <a:lnSpc>
                <a:spcPct val="150000"/>
              </a:lnSpc>
              <a:buFont typeface="Wingdings" pitchFamily="2" charset="2"/>
              <a:buChar char="q"/>
            </a:pPr>
            <a:r>
              <a:rPr lang="en-US" sz="2400">
                <a:latin typeface="Baskerville Old Face" pitchFamily="18" charset="0"/>
              </a:rPr>
              <a:t>Because It will get </a:t>
            </a:r>
            <a:r>
              <a:rPr lang="en-US" sz="2400" smtClean="0">
                <a:latin typeface="Baskerville Old Face" pitchFamily="18" charset="0"/>
              </a:rPr>
              <a:t>linked </a:t>
            </a:r>
            <a:r>
              <a:rPr lang="en-US" sz="2400">
                <a:latin typeface="Baskerville Old Face" pitchFamily="18" charset="0"/>
              </a:rPr>
              <a:t>with the hardware in such a way that we cannot pull it and put it on another piece of hardware </a:t>
            </a:r>
            <a:r>
              <a:rPr lang="en-US" sz="2400" smtClean="0">
                <a:latin typeface="Baskerville Old Face" pitchFamily="18" charset="0"/>
              </a:rPr>
              <a:t>. i.e </a:t>
            </a:r>
            <a:r>
              <a:rPr lang="en-US" sz="2400">
                <a:latin typeface="Baskerville Old Face" pitchFamily="18" charset="0"/>
              </a:rPr>
              <a:t>migration becomes a tedious, long and annoying .</a:t>
            </a:r>
          </a:p>
          <a:p>
            <a:pPr marL="465138" indent="-465138" algn="just">
              <a:buFont typeface="Wingdings" pitchFamily="2" charset="2"/>
              <a:buChar char="q"/>
            </a:pPr>
            <a:endParaRPr lang="en-US" sz="2400">
              <a:latin typeface="Baskerville Old Face" pitchFamily="18" charset="0"/>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5821363"/>
          </a:xfrm>
        </p:spPr>
        <p:txBody>
          <a:bodyPr>
            <a:normAutofit fontScale="85000" lnSpcReduction="20000"/>
          </a:bodyPr>
          <a:lstStyle/>
          <a:p>
            <a:pPr algn="just">
              <a:spcAft>
                <a:spcPts val="1200"/>
              </a:spcAft>
              <a:buNone/>
            </a:pPr>
            <a:r>
              <a:rPr lang="en-US" sz="3600" b="1" smtClean="0">
                <a:solidFill>
                  <a:srgbClr val="00B0F0"/>
                </a:solidFill>
              </a:rPr>
              <a:t>4. Forensics</a:t>
            </a:r>
            <a:r>
              <a:rPr lang="en-US" smtClean="0"/>
              <a:t> </a:t>
            </a:r>
          </a:p>
          <a:p>
            <a:pPr algn="just">
              <a:spcAft>
                <a:spcPts val="1200"/>
              </a:spcAft>
            </a:pPr>
            <a:r>
              <a:rPr lang="en-US" smtClean="0"/>
              <a:t>If there is a breach, the cloud provider can respond to the incident with less downtime than if you had to investigate the breach locally. </a:t>
            </a:r>
          </a:p>
          <a:p>
            <a:pPr algn="just">
              <a:spcAft>
                <a:spcPts val="1200"/>
              </a:spcAft>
            </a:pPr>
            <a:r>
              <a:rPr lang="en-US" smtClean="0"/>
              <a:t>If there is a problem, the virtual machine can be cloned for easy offline analysis. </a:t>
            </a:r>
          </a:p>
          <a:p>
            <a:pPr algn="just">
              <a:spcAft>
                <a:spcPts val="1200"/>
              </a:spcAft>
            </a:pPr>
            <a:r>
              <a:rPr lang="en-US" smtClean="0"/>
              <a:t>Further, many companies don’t have a dedicated in-house incident response team. </a:t>
            </a:r>
          </a:p>
          <a:p>
            <a:pPr algn="just">
              <a:spcAft>
                <a:spcPts val="1200"/>
              </a:spcAft>
            </a:pPr>
            <a:r>
              <a:rPr lang="en-US" smtClean="0"/>
              <a:t>If there is a problem, IT staff have to quickly figure out their new job of taking the server down, quickly investigating, and getting it back online for minimal production downtime.</a:t>
            </a:r>
          </a:p>
          <a:p>
            <a:pPr algn="just">
              <a:spcAft>
                <a:spcPts val="1800"/>
              </a:spcAft>
              <a:buNone/>
            </a:pPr>
            <a:r>
              <a:rPr lang="en-US" sz="3300" b="1" smtClean="0">
                <a:solidFill>
                  <a:srgbClr val="00B0F0"/>
                </a:solidFill>
              </a:rPr>
              <a:t>5. Development </a:t>
            </a:r>
          </a:p>
          <a:p>
            <a:pPr algn="just">
              <a:spcAft>
                <a:spcPts val="1800"/>
              </a:spcAft>
            </a:pPr>
            <a:r>
              <a:rPr lang="en-US" smtClean="0"/>
              <a:t>Security vendors aren’t in the dark about this whole cloud thing, they are actively developing products that can apply to virtual machines and the cloud. </a:t>
            </a:r>
          </a:p>
          <a:p>
            <a:pPr algn="just">
              <a:spcAft>
                <a:spcPts val="1200"/>
              </a:spcAft>
            </a:pPr>
            <a:endParaRPr lang="en-US"/>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553200"/>
          </a:xfrm>
        </p:spPr>
        <p:txBody>
          <a:bodyPr>
            <a:normAutofit fontScale="70000" lnSpcReduction="20000"/>
          </a:bodyPr>
          <a:lstStyle/>
          <a:p>
            <a:pPr algn="just">
              <a:spcAft>
                <a:spcPts val="1800"/>
              </a:spcAft>
              <a:buNone/>
            </a:pPr>
            <a:r>
              <a:rPr lang="en-US" sz="5100" b="1" smtClean="0">
                <a:solidFill>
                  <a:srgbClr val="00B0F0"/>
                </a:solidFill>
              </a:rPr>
              <a:t>6</a:t>
            </a:r>
            <a:r>
              <a:rPr lang="en-US" sz="4600" b="1" smtClean="0">
                <a:solidFill>
                  <a:srgbClr val="00B0F0"/>
                </a:solidFill>
              </a:rPr>
              <a:t>. Auditing </a:t>
            </a:r>
            <a:endParaRPr lang="en-US" sz="5100" b="1" smtClean="0">
              <a:solidFill>
                <a:srgbClr val="00B0F0"/>
              </a:solidFill>
            </a:endParaRPr>
          </a:p>
          <a:p>
            <a:pPr algn="just">
              <a:spcAft>
                <a:spcPts val="1200"/>
              </a:spcAft>
            </a:pPr>
            <a:r>
              <a:rPr lang="en-US" sz="3400" smtClean="0"/>
              <a:t>As an IT professional, you already know the headache of securing your own local network. </a:t>
            </a:r>
          </a:p>
          <a:p>
            <a:pPr algn="just">
              <a:spcAft>
                <a:spcPts val="1200"/>
              </a:spcAft>
            </a:pPr>
            <a:r>
              <a:rPr lang="en-US" sz="3400" smtClean="0"/>
              <a:t>But when you send your data to the cloud, a whole new set of issues arise. </a:t>
            </a:r>
          </a:p>
          <a:p>
            <a:pPr algn="just">
              <a:spcAft>
                <a:spcPts val="1200"/>
              </a:spcAft>
            </a:pPr>
            <a:r>
              <a:rPr lang="en-US" sz="3400" smtClean="0"/>
              <a:t>This is largely because your data is being stored on someone else’s equipment.</a:t>
            </a:r>
          </a:p>
          <a:p>
            <a:pPr>
              <a:buNone/>
            </a:pPr>
            <a:r>
              <a:rPr lang="en-US" sz="4600" b="1" smtClean="0">
                <a:solidFill>
                  <a:srgbClr val="00B0F0"/>
                </a:solidFill>
              </a:rPr>
              <a:t>7. Compliance</a:t>
            </a:r>
            <a:r>
              <a:rPr lang="en-US" sz="5100" b="1" smtClean="0">
                <a:solidFill>
                  <a:srgbClr val="00B0F0"/>
                </a:solidFill>
              </a:rPr>
              <a:t> </a:t>
            </a:r>
          </a:p>
          <a:p>
            <a:pPr algn="just">
              <a:spcBef>
                <a:spcPct val="0"/>
              </a:spcBef>
              <a:spcAft>
                <a:spcPts val="1200"/>
              </a:spcAft>
            </a:pPr>
            <a:r>
              <a:rPr lang="en-US" sz="3400" smtClean="0"/>
              <a:t>The security issues that the organization deals with are the sorts of issues that SaaS providers face—</a:t>
            </a:r>
          </a:p>
          <a:p>
            <a:pPr lvl="2" algn="just">
              <a:spcBef>
                <a:spcPct val="0"/>
              </a:spcBef>
              <a:spcAft>
                <a:spcPts val="1200"/>
              </a:spcAft>
              <a:buFont typeface="Wingdings" pitchFamily="2" charset="2"/>
              <a:buChar char="Ø"/>
            </a:pPr>
            <a:r>
              <a:rPr lang="en-US" sz="3400" smtClean="0"/>
              <a:t>securing the network, </a:t>
            </a:r>
          </a:p>
          <a:p>
            <a:pPr lvl="2" algn="just">
              <a:spcBef>
                <a:spcPct val="0"/>
              </a:spcBef>
              <a:spcAft>
                <a:spcPts val="1200"/>
              </a:spcAft>
              <a:buFont typeface="Wingdings" pitchFamily="2" charset="2"/>
              <a:buChar char="Ø"/>
            </a:pPr>
            <a:r>
              <a:rPr lang="en-US" sz="3400" smtClean="0"/>
              <a:t>hardware issues, </a:t>
            </a:r>
          </a:p>
          <a:p>
            <a:pPr lvl="2" algn="just">
              <a:spcBef>
                <a:spcPct val="0"/>
              </a:spcBef>
              <a:spcAft>
                <a:spcPts val="1200"/>
              </a:spcAft>
              <a:buFont typeface="Wingdings" pitchFamily="2" charset="2"/>
              <a:buChar char="Ø"/>
            </a:pPr>
            <a:r>
              <a:rPr lang="en-US" sz="3400" smtClean="0"/>
              <a:t>applications, and data. </a:t>
            </a:r>
          </a:p>
          <a:p>
            <a:pPr algn="just">
              <a:spcBef>
                <a:spcPct val="0"/>
              </a:spcBef>
              <a:spcAft>
                <a:spcPts val="1200"/>
              </a:spcAft>
            </a:pPr>
            <a:r>
              <a:rPr lang="en-US" sz="3400" smtClean="0"/>
              <a:t>But compliance adds another level of headache.</a:t>
            </a:r>
          </a:p>
          <a:p>
            <a:pPr algn="just">
              <a:spcAft>
                <a:spcPts val="1800"/>
              </a:spcAft>
            </a:pPr>
            <a:endParaRPr lang="en-US" smtClean="0"/>
          </a:p>
          <a:p>
            <a:pPr algn="just">
              <a:spcAft>
                <a:spcPts val="1800"/>
              </a:spcAft>
            </a:pPr>
            <a:endParaRPr lang="en-US"/>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229600" cy="6248400"/>
          </a:xfrm>
        </p:spPr>
        <p:txBody>
          <a:bodyPr>
            <a:normAutofit/>
          </a:bodyPr>
          <a:lstStyle/>
          <a:p>
            <a:pPr algn="just">
              <a:spcBef>
                <a:spcPct val="0"/>
              </a:spcBef>
              <a:spcAft>
                <a:spcPts val="1200"/>
              </a:spcAft>
            </a:pPr>
            <a:r>
              <a:rPr lang="en-US" sz="2400" smtClean="0"/>
              <a:t>Regulations like </a:t>
            </a:r>
          </a:p>
          <a:p>
            <a:pPr lvl="2" algn="just">
              <a:spcBef>
                <a:spcPct val="0"/>
              </a:spcBef>
              <a:spcAft>
                <a:spcPts val="1200"/>
              </a:spcAft>
              <a:buFont typeface="Wingdings" pitchFamily="2" charset="2"/>
              <a:buChar char="Ø"/>
            </a:pPr>
            <a:r>
              <a:rPr lang="en-US" smtClean="0"/>
              <a:t>Sarbanes-Oxley (SOX), </a:t>
            </a:r>
          </a:p>
          <a:p>
            <a:pPr lvl="2" algn="just">
              <a:spcBef>
                <a:spcPct val="0"/>
              </a:spcBef>
              <a:spcAft>
                <a:spcPts val="1200"/>
              </a:spcAft>
              <a:buFont typeface="Wingdings" pitchFamily="2" charset="2"/>
              <a:buChar char="Ø"/>
            </a:pPr>
            <a:r>
              <a:rPr lang="en-US" smtClean="0"/>
              <a:t>Gramm-Leach-Bliley (GLBA), and </a:t>
            </a:r>
          </a:p>
          <a:p>
            <a:pPr lvl="2" algn="just">
              <a:spcBef>
                <a:spcPct val="0"/>
              </a:spcBef>
              <a:spcAft>
                <a:spcPts val="1200"/>
              </a:spcAft>
              <a:buFont typeface="Wingdings" pitchFamily="2" charset="2"/>
              <a:buChar char="Ø"/>
            </a:pPr>
            <a:r>
              <a:rPr lang="en-US" smtClean="0"/>
              <a:t>HIPAA</a:t>
            </a:r>
          </a:p>
          <a:p>
            <a:pPr lvl="2" algn="just">
              <a:spcBef>
                <a:spcPct val="0"/>
              </a:spcBef>
              <a:spcAft>
                <a:spcPts val="1200"/>
              </a:spcAft>
              <a:buFont typeface="Wingdings" pitchFamily="2" charset="2"/>
              <a:buChar char="Ø"/>
            </a:pPr>
            <a:r>
              <a:rPr lang="en-US" smtClean="0"/>
              <a:t>industry standards like the Payment Card Industry Data Security Standard (PCI DSS) </a:t>
            </a:r>
          </a:p>
          <a:p>
            <a:pPr lvl="1" algn="just">
              <a:spcBef>
                <a:spcPct val="0"/>
              </a:spcBef>
              <a:spcAft>
                <a:spcPts val="1200"/>
              </a:spcAft>
              <a:buNone/>
            </a:pPr>
            <a:r>
              <a:rPr lang="en-US" sz="2400" smtClean="0"/>
              <a:t>make things particularly challenging.</a:t>
            </a:r>
            <a:endParaRPr lang="en-US" sz="2800" smtClean="0"/>
          </a:p>
          <a:p>
            <a:pPr algn="just">
              <a:spcBef>
                <a:spcPct val="0"/>
              </a:spcBef>
              <a:spcAft>
                <a:spcPts val="1200"/>
              </a:spcAft>
            </a:pPr>
            <a:r>
              <a:rPr lang="en-US" sz="2400" smtClean="0"/>
              <a:t>Prior to SaaS, compliance could be managed by a few tasks: </a:t>
            </a:r>
          </a:p>
          <a:p>
            <a:pPr lvl="2" algn="just">
              <a:spcBef>
                <a:spcPct val="0"/>
              </a:spcBef>
              <a:spcAft>
                <a:spcPts val="1200"/>
              </a:spcAft>
              <a:buFont typeface="Wingdings" pitchFamily="2" charset="2"/>
              <a:buChar char="Ø"/>
            </a:pPr>
            <a:r>
              <a:rPr lang="en-US" smtClean="0"/>
              <a:t>Identify users and access privileges </a:t>
            </a:r>
          </a:p>
          <a:p>
            <a:pPr lvl="2" algn="just">
              <a:spcBef>
                <a:spcPct val="0"/>
              </a:spcBef>
              <a:spcAft>
                <a:spcPts val="1200"/>
              </a:spcAft>
              <a:buFont typeface="Wingdings" pitchFamily="2" charset="2"/>
              <a:buChar char="Ø"/>
            </a:pPr>
            <a:r>
              <a:rPr lang="en-US" smtClean="0"/>
              <a:t>Identify sensitive data </a:t>
            </a:r>
          </a:p>
          <a:p>
            <a:pPr lvl="2" algn="just">
              <a:spcBef>
                <a:spcPct val="0"/>
              </a:spcBef>
              <a:spcAft>
                <a:spcPts val="1200"/>
              </a:spcAft>
              <a:buFont typeface="Wingdings" pitchFamily="2" charset="2"/>
              <a:buChar char="Ø"/>
            </a:pPr>
            <a:r>
              <a:rPr lang="en-US" smtClean="0"/>
              <a:t>Identify where it’s located </a:t>
            </a:r>
          </a:p>
          <a:p>
            <a:pPr lvl="2" algn="just">
              <a:spcBef>
                <a:spcPct val="0"/>
              </a:spcBef>
              <a:spcAft>
                <a:spcPts val="1200"/>
              </a:spcAft>
              <a:buFont typeface="Wingdings" pitchFamily="2" charset="2"/>
              <a:buChar char="Ø"/>
            </a:pPr>
            <a:r>
              <a:rPr lang="en-US" smtClean="0"/>
              <a:t>Identify how it is encrypted </a:t>
            </a:r>
          </a:p>
          <a:p>
            <a:pPr lvl="2" algn="just">
              <a:spcBef>
                <a:spcPct val="0"/>
              </a:spcBef>
              <a:spcAft>
                <a:spcPts val="1200"/>
              </a:spcAft>
              <a:buFont typeface="Wingdings" pitchFamily="2" charset="2"/>
              <a:buChar char="Ø"/>
            </a:pPr>
            <a:r>
              <a:rPr lang="en-US" smtClean="0"/>
              <a:t>Document this for auditors and regulators</a:t>
            </a:r>
            <a:endParaRPr lang="en-US"/>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324600"/>
          </a:xfrm>
        </p:spPr>
        <p:txBody>
          <a:bodyPr>
            <a:normAutofit/>
          </a:bodyPr>
          <a:lstStyle/>
          <a:p>
            <a:pPr algn="just"/>
            <a:r>
              <a:rPr lang="en-US" sz="2400" smtClean="0"/>
              <a:t>The </a:t>
            </a:r>
            <a:r>
              <a:rPr lang="en-US" sz="2400" b="1" smtClean="0">
                <a:solidFill>
                  <a:schemeClr val="accent6">
                    <a:lumMod val="75000"/>
                  </a:schemeClr>
                </a:solidFill>
              </a:rPr>
              <a:t>Sarbanes-Oxley (SOX) Act of 2002 </a:t>
            </a:r>
            <a:r>
              <a:rPr lang="en-US" sz="2400" smtClean="0"/>
              <a:t>The act created strict new rules for accountants, auditors, and corporate officers and imposed more </a:t>
            </a:r>
            <a:r>
              <a:rPr lang="en-US" sz="2400" smtClean="0">
                <a:solidFill>
                  <a:srgbClr val="0070C0"/>
                </a:solidFill>
              </a:rPr>
              <a:t>stringent recordkeeping requirements</a:t>
            </a:r>
            <a:r>
              <a:rPr lang="en-US" sz="2400" smtClean="0"/>
              <a:t>. The act also added new criminal penalties for violating securities laws.</a:t>
            </a:r>
          </a:p>
          <a:p>
            <a:pPr algn="just"/>
            <a:r>
              <a:rPr lang="en-US" sz="2400" smtClean="0"/>
              <a:t>The </a:t>
            </a:r>
            <a:r>
              <a:rPr lang="en-US" sz="2400" b="1" u="sng" smtClean="0">
                <a:solidFill>
                  <a:schemeClr val="accent6">
                    <a:lumMod val="75000"/>
                  </a:schemeClr>
                </a:solidFill>
              </a:rPr>
              <a:t>Gramm-Leach-Bliley Act</a:t>
            </a:r>
            <a:r>
              <a:rPr lang="en-US" sz="2400" smtClean="0">
                <a:solidFill>
                  <a:schemeClr val="accent6">
                    <a:lumMod val="75000"/>
                  </a:schemeClr>
                </a:solidFill>
              </a:rPr>
              <a:t> </a:t>
            </a:r>
            <a:r>
              <a:rPr lang="en-US" sz="2400" b="1" smtClean="0">
                <a:solidFill>
                  <a:schemeClr val="accent6">
                    <a:lumMod val="75000"/>
                  </a:schemeClr>
                </a:solidFill>
              </a:rPr>
              <a:t>(GLB Act or GLBA) </a:t>
            </a:r>
            <a:r>
              <a:rPr lang="en-US" sz="2400" smtClean="0"/>
              <a:t>is also known as the Financial Modernization Act of 1999. It is a United States federal law that requires financial institutions to explain </a:t>
            </a:r>
            <a:r>
              <a:rPr lang="en-US" sz="2400" smtClean="0">
                <a:solidFill>
                  <a:srgbClr val="0070C0"/>
                </a:solidFill>
              </a:rPr>
              <a:t>how they share and protect their customers’ private information</a:t>
            </a:r>
            <a:r>
              <a:rPr lang="en-US" sz="2400" smtClean="0"/>
              <a:t>. </a:t>
            </a:r>
          </a:p>
          <a:p>
            <a:pPr algn="just"/>
            <a:r>
              <a:rPr lang="en-US" sz="2400" smtClean="0"/>
              <a:t>The </a:t>
            </a:r>
            <a:r>
              <a:rPr lang="en-US" sz="2400" b="1" smtClean="0">
                <a:solidFill>
                  <a:schemeClr val="accent6">
                    <a:lumMod val="75000"/>
                  </a:schemeClr>
                </a:solidFill>
              </a:rPr>
              <a:t>Health Insurance Portability and Accountability Act (HIPAA)</a:t>
            </a:r>
            <a:r>
              <a:rPr lang="en-US" sz="2400" smtClean="0"/>
              <a:t> of 1996</a:t>
            </a:r>
            <a:r>
              <a:rPr lang="en-US" sz="2400" b="1" smtClean="0">
                <a:solidFill>
                  <a:schemeClr val="accent6">
                    <a:lumMod val="75000"/>
                  </a:schemeClr>
                </a:solidFill>
              </a:rPr>
              <a:t> </a:t>
            </a:r>
            <a:r>
              <a:rPr lang="en-US" sz="2400" smtClean="0"/>
              <a:t>sets the standard for </a:t>
            </a:r>
            <a:r>
              <a:rPr lang="en-US" sz="2400" smtClean="0">
                <a:solidFill>
                  <a:srgbClr val="0070C0"/>
                </a:solidFill>
              </a:rPr>
              <a:t>sensitive patient data protection</a:t>
            </a:r>
            <a:r>
              <a:rPr lang="en-US" sz="2400" smtClean="0"/>
              <a:t>. Companies that deal with protected health information (PHI) must have physical, network, and process security measures in place and follow them to ensure HIPAA Compliance.</a:t>
            </a:r>
          </a:p>
          <a:p>
            <a:pPr algn="just"/>
            <a:endParaRPr lang="en-US" sz="2400" smtClean="0"/>
          </a:p>
          <a:p>
            <a:pPr algn="just"/>
            <a:endParaRPr lang="en-US" sz="2400" smtClean="0"/>
          </a:p>
          <a:p>
            <a:endParaRPr lang="en-US" smtClean="0"/>
          </a:p>
          <a:p>
            <a:endParaRPr lang="en-US"/>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229600" cy="4525963"/>
          </a:xfrm>
        </p:spPr>
        <p:txBody>
          <a:bodyPr>
            <a:normAutofit/>
          </a:bodyPr>
          <a:lstStyle/>
          <a:p>
            <a:pPr algn="just"/>
            <a:r>
              <a:rPr lang="en-US" sz="2400" smtClean="0"/>
              <a:t>The</a:t>
            </a:r>
            <a:r>
              <a:rPr lang="en-US" sz="2400" b="1" smtClean="0">
                <a:solidFill>
                  <a:schemeClr val="accent6">
                    <a:lumMod val="75000"/>
                  </a:schemeClr>
                </a:solidFill>
              </a:rPr>
              <a:t> Payment Card Industry Data Security Standard (PCI DSS)</a:t>
            </a:r>
            <a:r>
              <a:rPr lang="en-US" sz="2400" smtClean="0">
                <a:solidFill>
                  <a:schemeClr val="accent6">
                    <a:lumMod val="75000"/>
                  </a:schemeClr>
                </a:solidFill>
              </a:rPr>
              <a:t> </a:t>
            </a:r>
            <a:r>
              <a:rPr lang="en-US" sz="2400" smtClean="0"/>
              <a:t>is a set of requirements intended to ensure that all companies that </a:t>
            </a:r>
            <a:r>
              <a:rPr lang="en-US" sz="2400" smtClean="0">
                <a:solidFill>
                  <a:srgbClr val="0070C0"/>
                </a:solidFill>
              </a:rPr>
              <a:t>process, store, or transmit credit card information maintain a secure environment</a:t>
            </a:r>
            <a:r>
              <a:rPr lang="en-US" sz="2400" smtClean="0"/>
              <a:t>. It was launched on September 7, 2006, to manage PCI security standards and improve account security throughout the transaction process.</a:t>
            </a:r>
          </a:p>
          <a:p>
            <a:pPr algn="just">
              <a:buNone/>
            </a:pPr>
            <a:endParaRPr lang="en-US" sz="2400" smtClean="0"/>
          </a:p>
          <a:p>
            <a:pPr algn="just"/>
            <a:r>
              <a:rPr lang="en-US" sz="2400" smtClean="0"/>
              <a:t>The </a:t>
            </a:r>
            <a:r>
              <a:rPr lang="en-US" sz="2400" smtClean="0">
                <a:solidFill>
                  <a:schemeClr val="accent6">
                    <a:lumMod val="75000"/>
                  </a:schemeClr>
                </a:solidFill>
              </a:rPr>
              <a:t>Open Web Application Security Project</a:t>
            </a:r>
            <a:r>
              <a:rPr lang="en-US" sz="2400" baseline="30000" smtClean="0">
                <a:solidFill>
                  <a:schemeClr val="accent6">
                    <a:lumMod val="75000"/>
                  </a:schemeClr>
                </a:solidFill>
              </a:rPr>
              <a:t>®</a:t>
            </a:r>
            <a:r>
              <a:rPr lang="en-US" sz="2400" smtClean="0">
                <a:solidFill>
                  <a:schemeClr val="accent6">
                    <a:lumMod val="75000"/>
                  </a:schemeClr>
                </a:solidFill>
              </a:rPr>
              <a:t> (OWASP) </a:t>
            </a:r>
            <a:r>
              <a:rPr lang="en-US" sz="2400" smtClean="0"/>
              <a:t>is a nonprofit foundation that </a:t>
            </a:r>
            <a:r>
              <a:rPr lang="en-US" sz="2400" smtClean="0">
                <a:solidFill>
                  <a:srgbClr val="00B0F0"/>
                </a:solidFill>
              </a:rPr>
              <a:t>works to improve the security of software. </a:t>
            </a:r>
          </a:p>
          <a:p>
            <a:endParaRPr lang="en-US"/>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14400"/>
            <a:ext cx="8229600" cy="5943600"/>
          </a:xfrm>
        </p:spPr>
        <p:txBody>
          <a:bodyPr>
            <a:normAutofit/>
          </a:bodyPr>
          <a:lstStyle/>
          <a:p>
            <a:pPr algn="just">
              <a:spcAft>
                <a:spcPts val="1200"/>
              </a:spcAft>
            </a:pPr>
            <a:r>
              <a:rPr lang="en-US" sz="2400" err="1" smtClean="0"/>
              <a:t>SaaS makes these steps even more complicated. </a:t>
            </a:r>
          </a:p>
          <a:p>
            <a:pPr algn="just">
              <a:spcAft>
                <a:spcPts val="1200"/>
              </a:spcAft>
            </a:pPr>
            <a:r>
              <a:rPr lang="en-US" sz="2400" smtClean="0"/>
              <a:t>If you store compliance-sensitive data with an SaaS provider, it is difficult to know where the data is being stored. </a:t>
            </a:r>
          </a:p>
          <a:p>
            <a:pPr algn="just">
              <a:spcAft>
                <a:spcPts val="1200"/>
              </a:spcAft>
            </a:pPr>
            <a:r>
              <a:rPr lang="en-US" sz="2400" smtClean="0"/>
              <a:t>It could be on the provider’s equipment, or it could even be on the equipment of one of the provider’s partners.</a:t>
            </a:r>
          </a:p>
          <a:p>
            <a:pPr algn="just">
              <a:spcAft>
                <a:spcPts val="1200"/>
              </a:spcAft>
            </a:pPr>
            <a:r>
              <a:rPr lang="en-US" sz="2400" err="1" smtClean="0"/>
              <a:t>SaaS brings with it a number of regulations, including PCI DSS. </a:t>
            </a:r>
          </a:p>
          <a:p>
            <a:pPr algn="just">
              <a:spcAft>
                <a:spcPts val="1200"/>
              </a:spcAft>
            </a:pPr>
            <a:r>
              <a:rPr lang="en-US" sz="2400" smtClean="0"/>
              <a:t>The PCI DSS Appendix A goes into even more depth laying out rules and regulations</a:t>
            </a:r>
            <a:endParaRPr lang="en-US" sz="2400"/>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5943600"/>
          </a:xfrm>
        </p:spPr>
        <p:txBody>
          <a:bodyPr>
            <a:normAutofit/>
          </a:bodyPr>
          <a:lstStyle/>
          <a:p>
            <a:pPr>
              <a:buNone/>
            </a:pPr>
            <a:r>
              <a:rPr lang="en-US" sz="2800" b="1" smtClean="0">
                <a:solidFill>
                  <a:srgbClr val="00B0F0"/>
                </a:solidFill>
              </a:rPr>
              <a:t>8. Web Application Breaches </a:t>
            </a:r>
          </a:p>
          <a:p>
            <a:pPr algn="just">
              <a:spcAft>
                <a:spcPts val="1800"/>
              </a:spcAft>
            </a:pPr>
            <a:r>
              <a:rPr lang="en-US" sz="2400" smtClean="0"/>
              <a:t>Because service providers use so many web connections, they should be asked about the security of their web applications. </a:t>
            </a:r>
          </a:p>
          <a:p>
            <a:pPr algn="just">
              <a:spcAft>
                <a:spcPts val="1800"/>
              </a:spcAft>
            </a:pPr>
            <a:r>
              <a:rPr lang="en-US" sz="2400" smtClean="0"/>
              <a:t>This should include whether they follow </a:t>
            </a:r>
            <a:r>
              <a:rPr lang="en-US" sz="2400" smtClean="0">
                <a:solidFill>
                  <a:srgbClr val="FF0000"/>
                </a:solidFill>
              </a:rPr>
              <a:t>Open Web Application Security Project (OWASP)</a:t>
            </a:r>
            <a:r>
              <a:rPr lang="en-US" sz="2400" smtClean="0"/>
              <a:t> guidelines for secure application development. </a:t>
            </a:r>
          </a:p>
          <a:p>
            <a:pPr algn="just">
              <a:spcAft>
                <a:spcPts val="1800"/>
              </a:spcAft>
            </a:pPr>
            <a:r>
              <a:rPr lang="en-US" sz="2400" smtClean="0"/>
              <a:t>This is similar to Requirement 6.5 of PCI, which requires compliance with OWASP coding procedures. </a:t>
            </a:r>
          </a:p>
          <a:p>
            <a:pPr algn="just">
              <a:spcAft>
                <a:spcPts val="1800"/>
              </a:spcAft>
            </a:pPr>
            <a:r>
              <a:rPr lang="en-US" sz="2400" smtClean="0"/>
              <a:t>Given the wide range of server deployment, your data could be sitting on a server in Brazil, Germany, or Thailand.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5745163"/>
          </a:xfrm>
        </p:spPr>
        <p:txBody>
          <a:bodyPr>
            <a:normAutofit lnSpcReduction="10000"/>
          </a:bodyPr>
          <a:lstStyle/>
          <a:p>
            <a:pPr>
              <a:buNone/>
            </a:pPr>
            <a:r>
              <a:rPr lang="en-US" sz="2800" b="1" smtClean="0">
                <a:solidFill>
                  <a:srgbClr val="00B0F0"/>
                </a:solidFill>
              </a:rPr>
              <a:t>9. VPNs</a:t>
            </a:r>
          </a:p>
          <a:p>
            <a:pPr algn="just">
              <a:spcAft>
                <a:spcPts val="1800"/>
              </a:spcAft>
            </a:pPr>
            <a:r>
              <a:rPr lang="en-US" sz="2600" smtClean="0"/>
              <a:t>VPN stands for </a:t>
            </a:r>
            <a:r>
              <a:rPr lang="en-US" sz="2600" b="1" smtClean="0"/>
              <a:t>"</a:t>
            </a:r>
            <a:r>
              <a:rPr lang="en-US" sz="2600" b="1" smtClean="0">
                <a:solidFill>
                  <a:srgbClr val="FF0000"/>
                </a:solidFill>
              </a:rPr>
              <a:t>Virtual Private Network</a:t>
            </a:r>
            <a:r>
              <a:rPr lang="en-US" sz="2600" b="1" smtClean="0"/>
              <a:t>“</a:t>
            </a:r>
            <a:r>
              <a:rPr lang="en-US" sz="2600" smtClean="0"/>
              <a:t> which enables </a:t>
            </a:r>
            <a:r>
              <a:rPr lang="en-US" sz="2600" b="1" smtClean="0"/>
              <a:t>users to protect their online privacy and prevent their internet service provider</a:t>
            </a:r>
            <a:r>
              <a:rPr lang="en-US" sz="2600" smtClean="0"/>
              <a:t> (ISP) from tracking their browsing activity. </a:t>
            </a:r>
          </a:p>
          <a:p>
            <a:pPr algn="just">
              <a:spcAft>
                <a:spcPts val="1800"/>
              </a:spcAft>
            </a:pPr>
            <a:r>
              <a:rPr lang="en-US" sz="2600" smtClean="0"/>
              <a:t>It works by connecting a user's device to the VPN server, then passing their internet traffic through the VPN provider's internet connection.</a:t>
            </a:r>
            <a:endParaRPr lang="en-US" sz="3500" b="1" smtClean="0">
              <a:solidFill>
                <a:srgbClr val="00B0F0"/>
              </a:solidFill>
            </a:endParaRPr>
          </a:p>
          <a:p>
            <a:pPr algn="just">
              <a:spcAft>
                <a:spcPts val="1800"/>
              </a:spcAft>
            </a:pPr>
            <a:r>
              <a:rPr lang="en-US" sz="2600" smtClean="0"/>
              <a:t>Thus, the organization doesn’t have to lease as much space, pay as much for utilities.</a:t>
            </a:r>
          </a:p>
          <a:p>
            <a:pPr algn="just">
              <a:spcAft>
                <a:spcPts val="1800"/>
              </a:spcAft>
            </a:pPr>
            <a:r>
              <a:rPr lang="en-US" sz="2600" smtClean="0"/>
              <a:t>But the more applications get offloaded to the cloud, the fewer things you have to worry about in-house.</a:t>
            </a:r>
            <a:endParaRPr lang="en-US" sz="2600"/>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6248400"/>
          </a:xfrm>
        </p:spPr>
        <p:txBody>
          <a:bodyPr>
            <a:normAutofit/>
          </a:bodyPr>
          <a:lstStyle/>
          <a:p>
            <a:pPr algn="just">
              <a:spcAft>
                <a:spcPts val="1200"/>
              </a:spcAft>
            </a:pPr>
            <a:r>
              <a:rPr lang="en-US" sz="2800" smtClean="0"/>
              <a:t>You have file storage, email, productivity applications, and anything else that doesn’t lend itself to being web-based. </a:t>
            </a:r>
          </a:p>
          <a:p>
            <a:pPr algn="just">
              <a:spcAft>
                <a:spcPts val="1200"/>
              </a:spcAft>
            </a:pPr>
            <a:r>
              <a:rPr lang="en-US" sz="2800" smtClean="0"/>
              <a:t>But in any event, whether your employees access the cloud across the public Internet or from your office, you need a secure remote access solution, like an </a:t>
            </a:r>
            <a:r>
              <a:rPr lang="en-US" sz="2800" smtClean="0">
                <a:solidFill>
                  <a:srgbClr val="FF0000"/>
                </a:solidFill>
              </a:rPr>
              <a:t>SSL VPN</a:t>
            </a:r>
            <a:r>
              <a:rPr lang="en-US" sz="2800" smtClean="0"/>
              <a:t>.</a:t>
            </a:r>
          </a:p>
          <a:p>
            <a:pPr algn="just">
              <a:spcAft>
                <a:spcPts val="1200"/>
              </a:spcAft>
              <a:buNone/>
            </a:pPr>
            <a:r>
              <a:rPr lang="en-US" sz="3200" b="1" smtClean="0">
                <a:solidFill>
                  <a:srgbClr val="00B0F0"/>
                </a:solidFill>
              </a:rPr>
              <a:t>What SSL Is </a:t>
            </a:r>
          </a:p>
          <a:p>
            <a:pPr algn="just">
              <a:spcAft>
                <a:spcPts val="1200"/>
              </a:spcAft>
            </a:pPr>
            <a:r>
              <a:rPr lang="en-US" sz="2600" smtClean="0"/>
              <a:t>An SSL VPN (Secure Sockets Layer virtual private network) is a VPN that can be used with a standard web browser. </a:t>
            </a:r>
          </a:p>
          <a:p>
            <a:pPr algn="just">
              <a:spcAft>
                <a:spcPts val="1200"/>
              </a:spcAft>
            </a:pPr>
            <a:r>
              <a:rPr lang="en-US" sz="2600" smtClean="0"/>
              <a:t>As compared to the traditional IPsec (Internet Protocol Security) VPN, an SSL VPN does not require you to install specialized client software on end users’ computers.</a:t>
            </a:r>
            <a:endParaRPr lang="en-US" sz="2600"/>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6172200"/>
          </a:xfrm>
        </p:spPr>
        <p:txBody>
          <a:bodyPr>
            <a:normAutofit/>
          </a:bodyPr>
          <a:lstStyle/>
          <a:p>
            <a:pPr algn="just">
              <a:spcAft>
                <a:spcPts val="1800"/>
              </a:spcAft>
            </a:pPr>
            <a:r>
              <a:rPr lang="en-US" sz="2400" smtClean="0"/>
              <a:t>SSL is a protocol for managing the security of message transmission on the Internet. </a:t>
            </a:r>
          </a:p>
          <a:p>
            <a:pPr algn="just">
              <a:spcAft>
                <a:spcPts val="1800"/>
              </a:spcAft>
            </a:pPr>
            <a:r>
              <a:rPr lang="en-US" sz="2400" smtClean="0"/>
              <a:t>SSL is included as part of popular web browsers and most web server products. </a:t>
            </a:r>
          </a:p>
          <a:p>
            <a:pPr algn="just">
              <a:spcAft>
                <a:spcPts val="1800"/>
              </a:spcAft>
            </a:pPr>
            <a:r>
              <a:rPr lang="en-US" sz="2400" smtClean="0"/>
              <a:t>It employs a public and private key encryption system from RSA.</a:t>
            </a:r>
          </a:p>
          <a:p>
            <a:pPr algn="just">
              <a:spcAft>
                <a:spcPts val="1800"/>
              </a:spcAft>
            </a:pPr>
            <a:r>
              <a:rPr lang="en-US" sz="2400" smtClean="0"/>
              <a:t>Most SSL VPN gateways provide an on-demand client, so there’s very little management overhead on the client side and it’s easy for the end user to use.</a:t>
            </a:r>
            <a:endParaRPr lang="en-US" sz="24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763000" cy="5089525"/>
          </a:xfrm>
        </p:spPr>
        <p:txBody>
          <a:bodyPr>
            <a:normAutofit fontScale="92500" lnSpcReduction="10000"/>
          </a:bodyPr>
          <a:lstStyle/>
          <a:p>
            <a:pPr algn="just">
              <a:spcAft>
                <a:spcPts val="1800"/>
              </a:spcAft>
            </a:pPr>
            <a:r>
              <a:rPr lang="en-US" sz="2400" b="1" smtClean="0"/>
              <a:t>Virtualization</a:t>
            </a:r>
            <a:r>
              <a:rPr lang="en-US" sz="2400" smtClean="0"/>
              <a:t> is the "creation of a virtual (rather than actual) version of something, such as a server, a desktop, a storage device, an operating system or network resources".</a:t>
            </a:r>
          </a:p>
          <a:p>
            <a:pPr algn="just">
              <a:spcAft>
                <a:spcPts val="1800"/>
              </a:spcAft>
            </a:pPr>
            <a:r>
              <a:rPr lang="en-US" sz="2400" smtClean="0"/>
              <a:t>In other words, Virtualization is a technique, which allows to share a single physical instance of a resource or an application among multiple customers and organizations. </a:t>
            </a:r>
          </a:p>
          <a:p>
            <a:pPr algn="just">
              <a:spcAft>
                <a:spcPts val="1800"/>
              </a:spcAft>
            </a:pPr>
            <a:r>
              <a:rPr lang="en-US" sz="2400" smtClean="0"/>
              <a:t>It does by assigning a logical name to a physical storage and providing a pointer to that physical resource when demanded.</a:t>
            </a:r>
          </a:p>
          <a:p>
            <a:r>
              <a:rPr lang="en-US" sz="2200" b="1" smtClean="0"/>
              <a:t>Types of Virtualization:</a:t>
            </a:r>
          </a:p>
          <a:p>
            <a:pPr lvl="2">
              <a:buFont typeface="Wingdings" pitchFamily="2" charset="2"/>
              <a:buChar char="§"/>
            </a:pPr>
            <a:r>
              <a:rPr lang="en-US" sz="2200" smtClean="0"/>
              <a:t>Hardware Virtualization.</a:t>
            </a:r>
          </a:p>
          <a:p>
            <a:pPr lvl="2">
              <a:buFont typeface="Wingdings" pitchFamily="2" charset="2"/>
              <a:buChar char="§"/>
            </a:pPr>
            <a:r>
              <a:rPr lang="en-US" sz="2200" smtClean="0"/>
              <a:t>Operating system Virtualization.</a:t>
            </a:r>
          </a:p>
          <a:p>
            <a:pPr lvl="2">
              <a:buFont typeface="Wingdings" pitchFamily="2" charset="2"/>
              <a:buChar char="§"/>
            </a:pPr>
            <a:r>
              <a:rPr lang="en-US" sz="2200" smtClean="0"/>
              <a:t>Server Virtualization.</a:t>
            </a:r>
          </a:p>
          <a:p>
            <a:pPr lvl="2">
              <a:buFont typeface="Wingdings" pitchFamily="2" charset="2"/>
              <a:buChar char="§"/>
            </a:pPr>
            <a:r>
              <a:rPr lang="en-US" sz="2200" smtClean="0"/>
              <a:t>Storage Virtualization.</a:t>
            </a:r>
          </a:p>
          <a:p>
            <a:endParaRPr lang="en-US"/>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6248400"/>
          </a:xfrm>
        </p:spPr>
        <p:txBody>
          <a:bodyPr>
            <a:normAutofit/>
          </a:bodyPr>
          <a:lstStyle/>
          <a:p>
            <a:pPr>
              <a:buNone/>
            </a:pPr>
            <a:r>
              <a:rPr lang="en-US" sz="3200" b="1" smtClean="0">
                <a:solidFill>
                  <a:srgbClr val="00B0F0"/>
                </a:solidFill>
              </a:rPr>
              <a:t>10. Key Management </a:t>
            </a:r>
          </a:p>
          <a:p>
            <a:pPr algn="just">
              <a:spcAft>
                <a:spcPts val="1200"/>
              </a:spcAft>
            </a:pPr>
            <a:r>
              <a:rPr lang="en-US" sz="2400" smtClean="0"/>
              <a:t>With your data stored off-site, there’s certainly opportunity for the data to be compromised. </a:t>
            </a:r>
          </a:p>
          <a:p>
            <a:pPr algn="just">
              <a:spcAft>
                <a:spcPts val="1800"/>
              </a:spcAft>
            </a:pPr>
            <a:r>
              <a:rPr lang="en-US" sz="2400" smtClean="0"/>
              <a:t>And in the event of a hardware or software failure, some cloud providers may not destroy data on failed machines. </a:t>
            </a:r>
          </a:p>
          <a:p>
            <a:pPr algn="just">
              <a:spcAft>
                <a:spcPts val="1800"/>
              </a:spcAft>
            </a:pPr>
            <a:r>
              <a:rPr lang="en-US" sz="2400" smtClean="0"/>
              <a:t>Additionally, it’s not just the cloud provider who might be at fault if your data gets out. </a:t>
            </a:r>
          </a:p>
          <a:p>
            <a:pPr algn="just">
              <a:spcAft>
                <a:spcPts val="1800"/>
              </a:spcAft>
            </a:pPr>
            <a:r>
              <a:rPr lang="en-US" sz="2400" smtClean="0"/>
              <a:t>There are also concerns stemming from man-in-the-middle attacks. </a:t>
            </a:r>
          </a:p>
          <a:p>
            <a:pPr algn="just">
              <a:spcAft>
                <a:spcPts val="1800"/>
              </a:spcAft>
            </a:pPr>
            <a:r>
              <a:rPr lang="en-US" sz="2400" smtClean="0"/>
              <a:t>And in this case, it’s imperative that you cryptographically authenticate remote services and servers.</a:t>
            </a:r>
          </a:p>
          <a:p>
            <a:pPr algn="just">
              <a:spcAft>
                <a:spcPts val="1800"/>
              </a:spcAft>
            </a:pPr>
            <a:r>
              <a:rPr lang="en-US" sz="2400" smtClean="0"/>
              <a:t>This is accomplished through client and server certificates that let you know you are connecting securely to your cloud assets.</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5791200"/>
          </a:xfrm>
        </p:spPr>
        <p:txBody>
          <a:bodyPr>
            <a:normAutofit/>
          </a:bodyPr>
          <a:lstStyle/>
          <a:p>
            <a:pPr algn="just">
              <a:spcAft>
                <a:spcPts val="1200"/>
              </a:spcAft>
            </a:pPr>
            <a:r>
              <a:rPr lang="en-US" sz="2400" smtClean="0"/>
              <a:t>This includes encrypting the data you store and ensuring that data is set up to be destroyed when the storage key is destroyed. </a:t>
            </a:r>
          </a:p>
          <a:p>
            <a:pPr algn="just">
              <a:spcAft>
                <a:spcPts val="1200"/>
              </a:spcAft>
            </a:pPr>
            <a:r>
              <a:rPr lang="en-US" sz="2400" smtClean="0"/>
              <a:t>This process will make your data more secure, but it also requires a lot of keys. </a:t>
            </a:r>
          </a:p>
          <a:p>
            <a:pPr algn="just">
              <a:spcAft>
                <a:spcPts val="1200"/>
              </a:spcAft>
            </a:pPr>
            <a:r>
              <a:rPr lang="en-US" sz="2400" smtClean="0"/>
              <a:t>Consider the network diagram in following Figure. </a:t>
            </a:r>
          </a:p>
          <a:p>
            <a:pPr algn="just">
              <a:spcAft>
                <a:spcPts val="1200"/>
              </a:spcAft>
            </a:pPr>
            <a:r>
              <a:rPr lang="en-US" sz="2400" smtClean="0"/>
              <a:t>Obviously this doesn’t show every element of your network, but you’ll notice a key management server, which is critical to have to keep track of all your keys. </a:t>
            </a:r>
            <a:endParaRPr lang="en-US" sz="2400"/>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stretch>
            <a:fillRect/>
          </a:stretch>
        </p:blipFill>
        <p:spPr bwMode="auto">
          <a:xfrm>
            <a:off x="1143000" y="1143000"/>
            <a:ext cx="7639744" cy="4701381"/>
          </a:xfrm>
          <a:prstGeom prst="rect">
            <a:avLst/>
          </a:prstGeom>
          <a:noFill/>
          <a:ln w="9525">
            <a:noFill/>
            <a:miter lim="800000"/>
          </a:ln>
          <a:effectLst/>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990600"/>
            <a:ext cx="8229600" cy="5135563"/>
          </a:xfrm>
        </p:spPr>
        <p:txBody>
          <a:bodyPr>
            <a:normAutofit/>
          </a:bodyPr>
          <a:lstStyle/>
          <a:p>
            <a:pPr>
              <a:buNone/>
            </a:pPr>
            <a:r>
              <a:rPr lang="en-US" smtClean="0"/>
              <a:t>Keys on the server include </a:t>
            </a:r>
          </a:p>
          <a:p>
            <a:pPr lvl="1">
              <a:buFont typeface="Wingdings" pitchFamily="2" charset="2"/>
              <a:buChar char="Ø"/>
            </a:pPr>
            <a:r>
              <a:rPr lang="en-US" smtClean="0"/>
              <a:t>Transport keys </a:t>
            </a:r>
          </a:p>
          <a:p>
            <a:pPr lvl="1">
              <a:buFont typeface="Wingdings" pitchFamily="2" charset="2"/>
              <a:buChar char="Ø"/>
            </a:pPr>
            <a:r>
              <a:rPr lang="en-US" smtClean="0"/>
              <a:t>Authentication keys </a:t>
            </a:r>
          </a:p>
          <a:p>
            <a:pPr lvl="1">
              <a:buFont typeface="Wingdings" pitchFamily="2" charset="2"/>
              <a:buChar char="Ø"/>
            </a:pPr>
            <a:r>
              <a:rPr lang="en-US" smtClean="0"/>
              <a:t>Authorization tokens </a:t>
            </a:r>
          </a:p>
          <a:p>
            <a:pPr lvl="1">
              <a:buFont typeface="Wingdings" pitchFamily="2" charset="2"/>
              <a:buChar char="Ø"/>
            </a:pPr>
            <a:r>
              <a:rPr lang="en-US" smtClean="0"/>
              <a:t>File encryption keys </a:t>
            </a:r>
          </a:p>
          <a:p>
            <a:pPr lvl="1">
              <a:buFont typeface="Wingdings" pitchFamily="2" charset="2"/>
              <a:buChar char="Ø"/>
            </a:pPr>
            <a:r>
              <a:rPr lang="en-US" smtClean="0"/>
              <a:t>Hardware storage keys </a:t>
            </a:r>
          </a:p>
          <a:p>
            <a:pPr lvl="1">
              <a:buFont typeface="Wingdings" pitchFamily="2" charset="2"/>
              <a:buChar char="Ø"/>
            </a:pPr>
            <a:r>
              <a:rPr lang="en-US" smtClean="0"/>
              <a:t>Revocation keys </a:t>
            </a:r>
          </a:p>
          <a:p>
            <a:pPr lvl="1">
              <a:buFont typeface="Wingdings" pitchFamily="2" charset="2"/>
              <a:buChar char="Ø"/>
            </a:pPr>
            <a:r>
              <a:rPr lang="en-US" smtClean="0"/>
              <a:t>Certificates</a:t>
            </a:r>
            <a:endParaRPr lang="en-US"/>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smtClean="0">
                <a:solidFill>
                  <a:srgbClr val="FF0000"/>
                </a:solidFill>
              </a:rPr>
              <a:t>2.1.3  Network</a:t>
            </a:r>
            <a:endParaRPr lang="en-US" b="1" i="1">
              <a:solidFill>
                <a:srgbClr val="FF0000"/>
              </a:solidFill>
            </a:endParaRPr>
          </a:p>
        </p:txBody>
      </p:sp>
      <p:sp>
        <p:nvSpPr>
          <p:cNvPr id="3" name="Content Placeholder 2"/>
          <p:cNvSpPr>
            <a:spLocks noGrp="1"/>
          </p:cNvSpPr>
          <p:nvPr>
            <p:ph sz="quarter" idx="1"/>
          </p:nvPr>
        </p:nvSpPr>
        <p:spPr>
          <a:xfrm>
            <a:off x="457200" y="1219200"/>
            <a:ext cx="8229600" cy="5486400"/>
          </a:xfrm>
        </p:spPr>
        <p:txBody>
          <a:bodyPr>
            <a:normAutofit/>
          </a:bodyPr>
          <a:lstStyle/>
          <a:p>
            <a:pPr algn="just"/>
            <a:r>
              <a:rPr lang="en-US" sz="2400" smtClean="0"/>
              <a:t>In order for the cloud to deliver its best resources, there are differing levels of connectivity needed. Research firm Gartner identified four different levels in a June 2008 study.</a:t>
            </a:r>
          </a:p>
          <a:p>
            <a:pPr algn="just">
              <a:buNone/>
            </a:pPr>
            <a:r>
              <a:rPr lang="en-US" sz="2800" b="1" smtClean="0">
                <a:solidFill>
                  <a:srgbClr val="00B0F0"/>
                </a:solidFill>
              </a:rPr>
              <a:t>1. Basic Public Internet </a:t>
            </a:r>
            <a:endParaRPr lang="en-US" sz="2400" b="1" smtClean="0">
              <a:solidFill>
                <a:srgbClr val="00B0F0"/>
              </a:solidFill>
            </a:endParaRPr>
          </a:p>
          <a:p>
            <a:pPr algn="just"/>
            <a:r>
              <a:rPr lang="en-US" sz="2400" smtClean="0"/>
              <a:t>The public Internet is the most basic choice for cloud connectivity. </a:t>
            </a:r>
          </a:p>
          <a:p>
            <a:pPr algn="just"/>
            <a:r>
              <a:rPr lang="en-US" sz="2400" smtClean="0"/>
              <a:t>This is the type of access that you buy from an Internet service provider (ISP) and connect with via broadband or dial-up, based on your location.</a:t>
            </a:r>
          </a:p>
          <a:p>
            <a:pPr algn="just"/>
            <a:r>
              <a:rPr lang="en-US" sz="2400" smtClean="0"/>
              <a:t>But “basic public Internet” is just that—basic. There are no extras like Transmission Control Protocol (TCP) acceleration, advanced compression, or application-specific optimization.</a:t>
            </a:r>
          </a:p>
          <a:p>
            <a:endParaRPr lang="en-US"/>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553200"/>
          </a:xfrm>
        </p:spPr>
        <p:txBody>
          <a:bodyPr>
            <a:normAutofit fontScale="85000" lnSpcReduction="20000"/>
          </a:bodyPr>
          <a:lstStyle/>
          <a:p>
            <a:pPr algn="just"/>
            <a:r>
              <a:rPr lang="en-US" smtClean="0"/>
              <a:t>This model has the following advantages: </a:t>
            </a:r>
          </a:p>
          <a:p>
            <a:pPr lvl="2" algn="just">
              <a:buFont typeface="Wingdings" pitchFamily="2" charset="2"/>
              <a:buChar char="Ø"/>
            </a:pPr>
            <a:r>
              <a:rPr lang="en-US" sz="3000" smtClean="0"/>
              <a:t>There’s a large audience. Anyone with Internet access can use this solution. </a:t>
            </a:r>
          </a:p>
          <a:p>
            <a:pPr lvl="2" algn="just">
              <a:buFont typeface="Wingdings" pitchFamily="2" charset="2"/>
              <a:buChar char="Ø"/>
            </a:pPr>
            <a:r>
              <a:rPr lang="en-US" sz="3000" smtClean="0"/>
              <a:t>It’s highly fault tolerant. </a:t>
            </a:r>
          </a:p>
          <a:p>
            <a:pPr lvl="2" algn="just">
              <a:buFont typeface="Wingdings" pitchFamily="2" charset="2"/>
              <a:buChar char="Ø"/>
            </a:pPr>
            <a:r>
              <a:rPr lang="en-US" sz="3000" smtClean="0"/>
              <a:t>Many provider options are available. </a:t>
            </a:r>
          </a:p>
          <a:p>
            <a:pPr lvl="2" algn="just">
              <a:buFont typeface="Wingdings" pitchFamily="2" charset="2"/>
              <a:buChar char="Ø"/>
            </a:pPr>
            <a:r>
              <a:rPr lang="en-US" sz="3000" smtClean="0"/>
              <a:t>Secure Sockets Layer (SSL)–based, Hypertext Transport Protocol Over Secure Sockets Layer (HTTPS), encrypted access provides confidentiality. </a:t>
            </a:r>
          </a:p>
          <a:p>
            <a:pPr lvl="2" algn="just">
              <a:buFont typeface="Wingdings" pitchFamily="2" charset="2"/>
              <a:buChar char="Ø"/>
            </a:pPr>
            <a:r>
              <a:rPr lang="en-US" sz="3000" smtClean="0"/>
              <a:t>It’s cost-effective.</a:t>
            </a:r>
          </a:p>
          <a:p>
            <a:pPr algn="just"/>
            <a:r>
              <a:rPr lang="en-US" smtClean="0"/>
              <a:t>It also has the following disadvantages: </a:t>
            </a:r>
          </a:p>
          <a:p>
            <a:pPr lvl="2" algn="just">
              <a:buFont typeface="Wingdings" pitchFamily="2" charset="2"/>
              <a:buChar char="Ø"/>
            </a:pPr>
            <a:r>
              <a:rPr lang="en-US" sz="2800" smtClean="0"/>
              <a:t>Lack of end-to-end quality of service (QoS), thus making end-to-end service-level agreements (SLAs) difficult to reach. </a:t>
            </a:r>
          </a:p>
          <a:p>
            <a:pPr lvl="2" algn="just">
              <a:buFont typeface="Wingdings" pitchFamily="2" charset="2"/>
              <a:buChar char="Ø"/>
            </a:pPr>
            <a:r>
              <a:rPr lang="en-US" sz="2800" smtClean="0"/>
              <a:t>Probability of poor response over high-latency connections. This is worsened by protocol inefficiencies in TCP, HTTP, and web services. </a:t>
            </a:r>
          </a:p>
          <a:p>
            <a:pPr lvl="2" algn="just">
              <a:buFont typeface="Wingdings" pitchFamily="2" charset="2"/>
              <a:buChar char="Ø"/>
            </a:pPr>
            <a:r>
              <a:rPr lang="en-US" sz="2800" smtClean="0"/>
              <a:t>Downtime that might be out of your control (cable cuts, problems at the ISP, and so forth).</a:t>
            </a:r>
          </a:p>
          <a:p>
            <a:pPr algn="just"/>
            <a:r>
              <a:rPr lang="en-US" smtClean="0"/>
              <a:t>This aids in speed, reliability, and a better chance of success with an SLA</a:t>
            </a:r>
          </a:p>
          <a:p>
            <a:endParaRPr lang="en-US" sz="3600" smtClean="0"/>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553200"/>
          </a:xfrm>
        </p:spPr>
        <p:txBody>
          <a:bodyPr>
            <a:normAutofit fontScale="85000" lnSpcReduction="20000"/>
          </a:bodyPr>
          <a:lstStyle/>
          <a:p>
            <a:pPr>
              <a:buNone/>
            </a:pPr>
            <a:r>
              <a:rPr lang="en-US" sz="3300" b="1" smtClean="0">
                <a:solidFill>
                  <a:srgbClr val="00B0F0"/>
                </a:solidFill>
              </a:rPr>
              <a:t>2</a:t>
            </a:r>
            <a:r>
              <a:rPr lang="en-US" sz="2400" b="1" smtClean="0">
                <a:solidFill>
                  <a:srgbClr val="00B0F0"/>
                </a:solidFill>
              </a:rPr>
              <a:t>. </a:t>
            </a:r>
            <a:r>
              <a:rPr lang="en-US" sz="3300" b="1" smtClean="0">
                <a:solidFill>
                  <a:srgbClr val="00B0F0"/>
                </a:solidFill>
              </a:rPr>
              <a:t>The Accelerated Internet </a:t>
            </a:r>
            <a:endParaRPr lang="en-US" sz="2400" b="1" smtClean="0">
              <a:solidFill>
                <a:srgbClr val="00B0F0"/>
              </a:solidFill>
            </a:endParaRPr>
          </a:p>
          <a:p>
            <a:pPr algn="just">
              <a:spcAft>
                <a:spcPts val="1200"/>
              </a:spcAft>
            </a:pPr>
            <a:r>
              <a:rPr lang="en-US" smtClean="0"/>
              <a:t>Employing advanced application delivery features on top of your Internet connection can benefit both the service provider and the client. </a:t>
            </a:r>
          </a:p>
          <a:p>
            <a:pPr algn="just">
              <a:spcAft>
                <a:spcPts val="1200"/>
              </a:spcAft>
            </a:pPr>
            <a:r>
              <a:rPr lang="en-US" smtClean="0"/>
              <a:t>Cloud improvement can increase by 20 percent to 50 percent by offloading network-related functions from the server. </a:t>
            </a:r>
          </a:p>
          <a:p>
            <a:pPr algn="just">
              <a:spcAft>
                <a:spcPts val="1200"/>
              </a:spcAft>
            </a:pPr>
            <a:r>
              <a:rPr lang="en-US" smtClean="0"/>
              <a:t>SSL termination and TCP connection management remove a significant amount of processing from the front-line servers.</a:t>
            </a:r>
          </a:p>
          <a:p>
            <a:pPr algn="just">
              <a:spcAft>
                <a:spcPts val="1200"/>
              </a:spcAft>
            </a:pPr>
            <a:r>
              <a:rPr lang="en-US" smtClean="0"/>
              <a:t>Additionally, dynamic caching, compression, and prefetching results in better than a 50 percent performance increase for end users. </a:t>
            </a:r>
          </a:p>
          <a:p>
            <a:pPr algn="just">
              <a:spcAft>
                <a:spcPts val="1200"/>
              </a:spcAft>
            </a:pPr>
            <a:r>
              <a:rPr lang="en-US" smtClean="0"/>
              <a:t>Some providers offering this service include </a:t>
            </a:r>
          </a:p>
          <a:p>
            <a:pPr lvl="2" algn="just">
              <a:spcAft>
                <a:spcPts val="1200"/>
              </a:spcAft>
              <a:buFont typeface="Wingdings" pitchFamily="2" charset="2"/>
              <a:buChar char="Ø"/>
            </a:pPr>
            <a:r>
              <a:rPr lang="en-US" sz="2400" smtClean="0"/>
              <a:t>AT&amp;T Hosting </a:t>
            </a:r>
          </a:p>
          <a:p>
            <a:pPr lvl="2" algn="just">
              <a:spcAft>
                <a:spcPts val="1200"/>
              </a:spcAft>
              <a:buFont typeface="Wingdings" pitchFamily="2" charset="2"/>
              <a:buChar char="Ø"/>
            </a:pPr>
            <a:r>
              <a:rPr lang="en-US" sz="2400" smtClean="0"/>
              <a:t>Citrix NetScaler </a:t>
            </a:r>
          </a:p>
          <a:p>
            <a:pPr lvl="2" algn="just">
              <a:spcAft>
                <a:spcPts val="1200"/>
              </a:spcAft>
              <a:buFont typeface="Wingdings" pitchFamily="2" charset="2"/>
              <a:buChar char="Ø"/>
            </a:pPr>
            <a:r>
              <a:rPr lang="en-US" sz="2400" smtClean="0"/>
              <a:t>F5’s WebAccelerator</a:t>
            </a:r>
            <a:endParaRPr lang="en-US" sz="3300" smtClean="0"/>
          </a:p>
          <a:p>
            <a:pPr algn="just">
              <a:spcAft>
                <a:spcPts val="1200"/>
              </a:spcAft>
            </a:pPr>
            <a:r>
              <a:rPr lang="en-US" smtClean="0"/>
              <a:t>This method is mostly oriented toward the cloud service provider, but in the end it benefits the end user. </a:t>
            </a:r>
          </a:p>
          <a:p>
            <a:pPr algn="just"/>
            <a:endParaRPr lang="en-US" sz="4100"/>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400800"/>
          </a:xfrm>
        </p:spPr>
        <p:txBody>
          <a:bodyPr>
            <a:normAutofit fontScale="62500" lnSpcReduction="20000"/>
          </a:bodyPr>
          <a:lstStyle/>
          <a:p>
            <a:pPr>
              <a:buNone/>
            </a:pPr>
            <a:r>
              <a:rPr lang="en-US" sz="4600" b="1" smtClean="0">
                <a:solidFill>
                  <a:srgbClr val="00B0F0"/>
                </a:solidFill>
              </a:rPr>
              <a:t>3. Optimized Internet Overlay</a:t>
            </a:r>
            <a:endParaRPr lang="en-US" sz="3400" b="1" smtClean="0">
              <a:solidFill>
                <a:srgbClr val="00B0F0"/>
              </a:solidFill>
            </a:endParaRPr>
          </a:p>
          <a:p>
            <a:pPr algn="just">
              <a:spcAft>
                <a:spcPts val="1200"/>
              </a:spcAft>
            </a:pPr>
            <a:r>
              <a:rPr lang="en-US" smtClean="0"/>
              <a:t> </a:t>
            </a:r>
            <a:r>
              <a:rPr lang="en-US" sz="3400" smtClean="0"/>
              <a:t>An optimized Internet overlay approach allows customers to access the cloud via the public Internet, but enhancement occurs on the provider’s cloud. </a:t>
            </a:r>
          </a:p>
          <a:p>
            <a:pPr algn="just">
              <a:spcAft>
                <a:spcPts val="1200"/>
              </a:spcAft>
            </a:pPr>
            <a:r>
              <a:rPr lang="en-US" sz="3400" smtClean="0"/>
              <a:t>Enhancements at these points of presence (POP) (Network interface points) include </a:t>
            </a:r>
          </a:p>
          <a:p>
            <a:pPr lvl="1" algn="just">
              <a:spcAft>
                <a:spcPts val="1200"/>
              </a:spcAft>
              <a:buFont typeface="Wingdings" pitchFamily="2" charset="2"/>
              <a:buChar char="Ø"/>
            </a:pPr>
            <a:r>
              <a:rPr lang="en-US" sz="3200" smtClean="0"/>
              <a:t>Optimized real-time routing. This helps avoid slowdowns, helping to make SLAs easier to attain. </a:t>
            </a:r>
          </a:p>
          <a:p>
            <a:pPr lvl="1" algn="just">
              <a:spcAft>
                <a:spcPts val="1200"/>
              </a:spcAft>
              <a:buFont typeface="Wingdings" pitchFamily="2" charset="2"/>
              <a:buChar char="Ø"/>
            </a:pPr>
            <a:r>
              <a:rPr lang="en-US" sz="3200" smtClean="0"/>
              <a:t>An SSL session can be stopped so that protocols and payload can be optimized and re-encrypted. </a:t>
            </a:r>
          </a:p>
          <a:p>
            <a:pPr lvl="1" algn="just">
              <a:spcAft>
                <a:spcPts val="1200"/>
              </a:spcAft>
              <a:buFont typeface="Wingdings" pitchFamily="2" charset="2"/>
              <a:buChar char="Ø"/>
            </a:pPr>
            <a:r>
              <a:rPr lang="en-US" sz="3200" smtClean="0"/>
              <a:t>Some of the application logic can reside on the POP. This allows for better scalability, fault tolerance, and response time, usually in excess of 80 percent. </a:t>
            </a:r>
          </a:p>
          <a:p>
            <a:pPr lvl="1" algn="just">
              <a:spcAft>
                <a:spcPts val="1200"/>
              </a:spcAft>
              <a:buFont typeface="Wingdings" pitchFamily="2" charset="2"/>
              <a:buChar char="Ø"/>
            </a:pPr>
            <a:r>
              <a:rPr lang="en-US" sz="3200" smtClean="0"/>
              <a:t>Content that is frequently accessed can be delivered from local caches.</a:t>
            </a:r>
          </a:p>
          <a:p>
            <a:r>
              <a:rPr lang="en-US" sz="3800" b="1" smtClean="0">
                <a:solidFill>
                  <a:srgbClr val="00B0F0"/>
                </a:solidFill>
              </a:rPr>
              <a:t>Disadvantages of this method include </a:t>
            </a:r>
          </a:p>
          <a:p>
            <a:pPr lvl="1" algn="just">
              <a:buFont typeface="Wingdings" pitchFamily="2" charset="2"/>
              <a:buChar char="Ø"/>
            </a:pPr>
            <a:r>
              <a:rPr lang="en-US" sz="3200" smtClean="0"/>
              <a:t>It is costlier than public Internet connectivity, sometimes as much as four times as much. </a:t>
            </a:r>
          </a:p>
          <a:p>
            <a:pPr lvl="1" algn="just">
              <a:buFont typeface="Wingdings" pitchFamily="2" charset="2"/>
              <a:buChar char="Ø"/>
            </a:pPr>
            <a:r>
              <a:rPr lang="en-US" sz="3200" smtClean="0"/>
              <a:t>There is a strong vendor lock-in if the application is distributed into the carrier’s network</a:t>
            </a:r>
          </a:p>
          <a:p>
            <a:pPr lvl="1" algn="just">
              <a:spcAft>
                <a:spcPts val="1200"/>
              </a:spcAft>
              <a:buFont typeface="Wingdings" pitchFamily="2" charset="2"/>
              <a:buChar char="Ø"/>
            </a:pPr>
            <a:endParaRPr lang="en-US" smtClean="0"/>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0"/>
            <a:ext cx="8229600" cy="6858000"/>
          </a:xfrm>
        </p:spPr>
        <p:txBody>
          <a:bodyPr>
            <a:noAutofit/>
          </a:bodyPr>
          <a:lstStyle/>
          <a:p>
            <a:pPr>
              <a:buNone/>
            </a:pPr>
            <a:r>
              <a:rPr lang="en-US" sz="3200" b="1" smtClean="0">
                <a:solidFill>
                  <a:srgbClr val="00B0F0"/>
                </a:solidFill>
              </a:rPr>
              <a:t>4. Site-to-Site VPN </a:t>
            </a:r>
          </a:p>
          <a:p>
            <a:pPr algn="just">
              <a:spcAft>
                <a:spcPts val="1200"/>
              </a:spcAft>
            </a:pPr>
            <a:r>
              <a:rPr lang="en-US" sz="2200" smtClean="0"/>
              <a:t>The fourth option is to connect to the service provider directly using a private wide area network (WAN) (normally an MPLS/VPN connection). </a:t>
            </a:r>
          </a:p>
          <a:p>
            <a:pPr algn="just">
              <a:spcAft>
                <a:spcPts val="1200"/>
              </a:spcAft>
            </a:pPr>
            <a:r>
              <a:rPr lang="en-US" sz="2200" smtClean="0"/>
              <a:t>MPLS(Multi-Protocol Label Switching) is a </a:t>
            </a:r>
            <a:r>
              <a:rPr lang="en-US" sz="2200" b="1" smtClean="0"/>
              <a:t>traffic routing mechanism within telecom networks</a:t>
            </a:r>
            <a:r>
              <a:rPr lang="en-US" sz="2200" smtClean="0"/>
              <a:t>. It allows each customer's data to be kept separate from other data streams through the use of specific labels that direct packets along pre-determined paths through the network.</a:t>
            </a:r>
          </a:p>
          <a:p>
            <a:pPr algn="just">
              <a:spcAft>
                <a:spcPts val="1200"/>
              </a:spcAft>
            </a:pPr>
            <a:r>
              <a:rPr lang="en-US" sz="2200" smtClean="0"/>
              <a:t>This setup allows confidentiality, guaranteed bandwidth, and SLAs for availability, latency, and packet loss.</a:t>
            </a:r>
          </a:p>
          <a:p>
            <a:pPr algn="just">
              <a:spcAft>
                <a:spcPts val="1200"/>
              </a:spcAft>
            </a:pPr>
            <a:r>
              <a:rPr lang="en-US" sz="2200" smtClean="0"/>
              <a:t>MPLS can also scale to meet changing bandwidth needs, and SoS(Security of Software) can also be written into the SLAs. reliable than Internet connections, especially redundany</a:t>
            </a:r>
          </a:p>
          <a:p>
            <a:pPr algn="just">
              <a:spcAft>
                <a:spcPts val="1200"/>
              </a:spcAft>
            </a:pPr>
            <a:r>
              <a:rPr lang="en-US" sz="2200" smtClean="0"/>
              <a:t>On the downside, private WANs are not normally more  connections to multiple ISPs. Following table  compares all four connections.</a:t>
            </a:r>
            <a:endParaRPr lang="en-US" sz="2200"/>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sz="quarter" idx="1"/>
          </p:nvPr>
        </p:nvGraphicFramePr>
        <p:xfrm>
          <a:off x="152400" y="152401"/>
          <a:ext cx="8991600" cy="6577054"/>
        </p:xfrm>
        <a:graphic>
          <a:graphicData uri="http://schemas.openxmlformats.org/drawingml/2006/table">
            <a:tbl>
              <a:tblPr firstRow="1" bandRow="1">
                <a:tableStyleId>{5C22544A-7EE6-4342-B048-85BDC9FD1C3A}</a:tableStyleId>
              </a:tblPr>
              <a:tblGrid>
                <a:gridCol w="2081389"/>
                <a:gridCol w="3496733"/>
                <a:gridCol w="3413478"/>
              </a:tblGrid>
              <a:tr h="304799">
                <a:tc>
                  <a:txBody>
                    <a:bodyPr/>
                    <a:lstStyle/>
                    <a:p>
                      <a:r>
                        <a:rPr lang="en-US" sz="1600" smtClean="0"/>
                        <a:t>Connection Method</a:t>
                      </a:r>
                      <a:endParaRPr lang="en-US" sz="1600"/>
                    </a:p>
                  </a:txBody>
                  <a:tcPr/>
                </a:tc>
                <a:tc>
                  <a:txBody>
                    <a:bodyPr/>
                    <a:lstStyle/>
                    <a:p>
                      <a:r>
                        <a:rPr lang="en-US" sz="1600" smtClean="0"/>
                        <a:t>Description</a:t>
                      </a:r>
                      <a:endParaRPr lang="en-US" sz="1600"/>
                    </a:p>
                  </a:txBody>
                  <a:tcPr/>
                </a:tc>
                <a:tc>
                  <a:txBody>
                    <a:bodyPr/>
                    <a:lstStyle/>
                    <a:p>
                      <a:r>
                        <a:rPr lang="en-US" sz="1600" smtClean="0"/>
                        <a:t>Examples of Use</a:t>
                      </a:r>
                      <a:endParaRPr lang="en-US" sz="1600"/>
                    </a:p>
                  </a:txBody>
                  <a:tcPr/>
                </a:tc>
              </a:tr>
              <a:tr h="1798319">
                <a:tc>
                  <a:txBody>
                    <a:bodyPr/>
                    <a:lstStyle/>
                    <a:p>
                      <a:r>
                        <a:rPr lang="en-US" sz="1800" smtClean="0"/>
                        <a:t>Basic public internet</a:t>
                      </a:r>
                      <a:endParaRPr lang="en-US" sz="1800"/>
                    </a:p>
                  </a:txBody>
                  <a:tcPr/>
                </a:tc>
                <a:tc>
                  <a:txBody>
                    <a:bodyPr/>
                    <a:lstStyle/>
                    <a:p>
                      <a:pPr>
                        <a:buFont typeface="Arial" pitchFamily="34" charset="0"/>
                        <a:buChar char="•"/>
                      </a:pPr>
                      <a:r>
                        <a:rPr lang="en-US" sz="1800" smtClean="0"/>
                        <a:t>Anyone can use it </a:t>
                      </a:r>
                    </a:p>
                    <a:p>
                      <a:pPr>
                        <a:buFont typeface="Arial" pitchFamily="34" charset="0"/>
                        <a:buChar char="•"/>
                      </a:pPr>
                      <a:r>
                        <a:rPr lang="en-US" sz="1800" smtClean="0"/>
                        <a:t>Fault tolerant </a:t>
                      </a:r>
                    </a:p>
                    <a:p>
                      <a:pPr>
                        <a:buFont typeface="Arial" pitchFamily="34" charset="0"/>
                        <a:buChar char="•"/>
                      </a:pPr>
                      <a:r>
                        <a:rPr lang="en-US" sz="1800" smtClean="0"/>
                        <a:t>Multiple providers </a:t>
                      </a:r>
                    </a:p>
                    <a:p>
                      <a:pPr>
                        <a:buFont typeface="Arial" pitchFamily="34" charset="0"/>
                        <a:buChar char="•"/>
                      </a:pPr>
                      <a:r>
                        <a:rPr lang="en-US" sz="1800" smtClean="0"/>
                        <a:t>Cost-effective Performance issues for globally delivered applications</a:t>
                      </a:r>
                      <a:endParaRPr lang="en-US" sz="1800"/>
                    </a:p>
                  </a:txBody>
                  <a:tcPr/>
                </a:tc>
                <a:tc>
                  <a:txBody>
                    <a:bodyPr/>
                    <a:lstStyle/>
                    <a:p>
                      <a:pPr>
                        <a:buFont typeface="Arial" pitchFamily="34" charset="0"/>
                        <a:buChar char="•"/>
                      </a:pPr>
                      <a:r>
                        <a:rPr lang="en-US" sz="1800" smtClean="0"/>
                        <a:t>Consumer applications Advertising supported services . </a:t>
                      </a:r>
                    </a:p>
                    <a:p>
                      <a:pPr>
                        <a:buFont typeface="Arial" pitchFamily="34" charset="0"/>
                        <a:buChar char="•"/>
                      </a:pPr>
                      <a:r>
                        <a:rPr lang="en-US" sz="1800" smtClean="0"/>
                        <a:t>Applications where “best  effort” service is sufficient</a:t>
                      </a:r>
                      <a:endParaRPr lang="en-US" sz="1800"/>
                    </a:p>
                  </a:txBody>
                  <a:tcPr/>
                </a:tc>
              </a:tr>
              <a:tr h="1530339">
                <a:tc>
                  <a:txBody>
                    <a:bodyPr/>
                    <a:lstStyle/>
                    <a:p>
                      <a:r>
                        <a:rPr lang="en-US" sz="1800" smtClean="0"/>
                        <a:t>Accelerated internet</a:t>
                      </a:r>
                      <a:endParaRPr lang="en-US" sz="1800"/>
                    </a:p>
                  </a:txBody>
                  <a:tcPr/>
                </a:tc>
                <a:tc>
                  <a:txBody>
                    <a:bodyPr/>
                    <a:lstStyle/>
                    <a:p>
                      <a:pPr>
                        <a:buFont typeface="Arial" pitchFamily="34" charset="0"/>
                        <a:buChar char="•"/>
                      </a:pPr>
                      <a:r>
                        <a:rPr lang="en-US" sz="1800" smtClean="0"/>
                        <a:t>Improved end-user performance</a:t>
                      </a:r>
                    </a:p>
                    <a:p>
                      <a:pPr>
                        <a:buFont typeface="Arial" pitchFamily="34" charset="0"/>
                        <a:buChar char="•"/>
                      </a:pPr>
                      <a:r>
                        <a:rPr lang="en-US" sz="1800" smtClean="0"/>
                        <a:t> Inconsistent performance, based on provider and ISP   configuration </a:t>
                      </a:r>
                    </a:p>
                    <a:p>
                      <a:pPr>
                        <a:buFont typeface="Arial" pitchFamily="34" charset="0"/>
                        <a:buChar char="•"/>
                      </a:pPr>
                      <a:r>
                        <a:rPr lang="en-US" sz="1800" smtClean="0"/>
                        <a:t>Low cost</a:t>
                      </a:r>
                      <a:endParaRPr lang="en-US" sz="1800"/>
                    </a:p>
                  </a:txBody>
                  <a:tcPr/>
                </a:tc>
                <a:tc>
                  <a:txBody>
                    <a:bodyPr/>
                    <a:lstStyle/>
                    <a:p>
                      <a:pPr>
                        <a:buFont typeface="Arial" pitchFamily="34" charset="0"/>
                        <a:buChar char="•"/>
                      </a:pPr>
                      <a:r>
                        <a:rPr lang="en-US" sz="1800" smtClean="0"/>
                        <a:t>Best for cost-sensitive service where improved response times and bandwidth are necessary</a:t>
                      </a:r>
                      <a:endParaRPr lang="en-US" sz="1800"/>
                    </a:p>
                  </a:txBody>
                  <a:tcPr/>
                </a:tc>
              </a:tr>
              <a:tr h="1449975">
                <a:tc>
                  <a:txBody>
                    <a:bodyPr/>
                    <a:lstStyle/>
                    <a:p>
                      <a:r>
                        <a:rPr lang="en-US" sz="1800" smtClean="0"/>
                        <a:t>Optimized overlay</a:t>
                      </a:r>
                      <a:endParaRPr lang="en-US" sz="1800"/>
                    </a:p>
                  </a:txBody>
                  <a:tcPr/>
                </a:tc>
                <a:tc>
                  <a:txBody>
                    <a:bodyPr/>
                    <a:lstStyle/>
                    <a:p>
                      <a:pPr>
                        <a:buFont typeface="Arial" pitchFamily="34" charset="0"/>
                        <a:buChar char="•"/>
                      </a:pPr>
                      <a:r>
                        <a:rPr lang="en-US" sz="1800" smtClean="0"/>
                        <a:t>Consistent performance </a:t>
                      </a:r>
                    </a:p>
                    <a:p>
                      <a:pPr>
                        <a:buFont typeface="Arial" pitchFamily="34" charset="0"/>
                        <a:buChar char="•"/>
                      </a:pPr>
                      <a:r>
                        <a:rPr lang="en-US" sz="1800" smtClean="0"/>
                        <a:t>Ability to have strong SLAs </a:t>
                      </a:r>
                    </a:p>
                    <a:p>
                      <a:pPr>
                        <a:buFont typeface="Arial" pitchFamily="34" charset="0"/>
                        <a:buChar char="•"/>
                      </a:pPr>
                      <a:r>
                        <a:rPr lang="en-US" sz="1800" smtClean="0"/>
                        <a:t>Expensive Limited provider options </a:t>
                      </a:r>
                    </a:p>
                    <a:p>
                      <a:pPr>
                        <a:buFont typeface="Arial" pitchFamily="34" charset="0"/>
                        <a:buChar char="•"/>
                      </a:pPr>
                      <a:r>
                        <a:rPr lang="en-US" sz="1800" smtClean="0"/>
                        <a:t>Provider risk</a:t>
                      </a:r>
                      <a:endParaRPr lang="en-US" sz="1800"/>
                    </a:p>
                  </a:txBody>
                  <a:tcPr/>
                </a:tc>
                <a:tc>
                  <a:txBody>
                    <a:bodyPr/>
                    <a:lstStyle/>
                    <a:p>
                      <a:pPr>
                        <a:buFont typeface="Arial" pitchFamily="34" charset="0"/>
                        <a:buChar char="•"/>
                      </a:pPr>
                      <a:r>
                        <a:rPr lang="en-US" sz="1800" smtClean="0"/>
                        <a:t>Business-critical applications that require SLAs delivering </a:t>
                      </a:r>
                    </a:p>
                    <a:p>
                      <a:pPr>
                        <a:buFont typeface="Arial" pitchFamily="34" charset="0"/>
                        <a:buChar char="•"/>
                      </a:pPr>
                      <a:r>
                        <a:rPr lang="en-US" sz="1800" smtClean="0"/>
                        <a:t>Promised </a:t>
                      </a:r>
                      <a:r>
                        <a:rPr lang="en-US" sz="1800" baseline="0" smtClean="0"/>
                        <a:t> </a:t>
                      </a:r>
                      <a:r>
                        <a:rPr lang="en-US" sz="1800" smtClean="0"/>
                        <a:t>response times and</a:t>
                      </a:r>
                      <a:r>
                        <a:rPr lang="en-US" sz="1800" baseline="0" smtClean="0"/>
                        <a:t> </a:t>
                      </a:r>
                      <a:r>
                        <a:rPr lang="en-US" sz="1800" smtClean="0"/>
                        <a:t>bandwidth</a:t>
                      </a:r>
                      <a:endParaRPr lang="en-US" sz="1800"/>
                    </a:p>
                  </a:txBody>
                  <a:tcPr/>
                </a:tc>
              </a:tr>
              <a:tr h="1463141">
                <a:tc>
                  <a:txBody>
                    <a:bodyPr/>
                    <a:lstStyle/>
                    <a:p>
                      <a:r>
                        <a:rPr lang="en-US" sz="1800" smtClean="0"/>
                        <a:t>Site-to-site VPN</a:t>
                      </a:r>
                      <a:endParaRPr lang="en-US" sz="1800"/>
                    </a:p>
                  </a:txBody>
                  <a:tcPr/>
                </a:tc>
                <a:tc>
                  <a:txBody>
                    <a:bodyPr/>
                    <a:lstStyle/>
                    <a:p>
                      <a:pPr>
                        <a:buFont typeface="Arial" pitchFamily="34" charset="0"/>
                        <a:buChar char="•"/>
                      </a:pPr>
                      <a:r>
                        <a:rPr lang="en-US" sz="1800" smtClean="0"/>
                        <a:t>Ability to have strong SLAs Site- specific delivery </a:t>
                      </a:r>
                    </a:p>
                    <a:p>
                      <a:pPr>
                        <a:buFont typeface="Arial" pitchFamily="34" charset="0"/>
                        <a:buChar char="•"/>
                      </a:pPr>
                      <a:r>
                        <a:rPr lang="en-US" sz="1800" smtClean="0"/>
                        <a:t>Consistent performance </a:t>
                      </a:r>
                    </a:p>
                    <a:p>
                      <a:pPr>
                        <a:buFont typeface="Arial" pitchFamily="34" charset="0"/>
                        <a:buChar char="•"/>
                      </a:pPr>
                      <a:r>
                        <a:rPr lang="en-US" sz="1800" smtClean="0"/>
                        <a:t>Lowest latency </a:t>
                      </a:r>
                    </a:p>
                    <a:p>
                      <a:pPr>
                        <a:buFont typeface="Arial" pitchFamily="34" charset="0"/>
                        <a:buChar char="•"/>
                      </a:pPr>
                      <a:r>
                        <a:rPr lang="en-US" sz="1800" smtClean="0"/>
                        <a:t>Limited reach</a:t>
                      </a:r>
                      <a:endParaRPr lang="en-US" sz="1800"/>
                    </a:p>
                  </a:txBody>
                  <a:tcPr/>
                </a:tc>
                <a:tc>
                  <a:txBody>
                    <a:bodyPr/>
                    <a:lstStyle/>
                    <a:p>
                      <a:pPr>
                        <a:buFont typeface="Arial" pitchFamily="34" charset="0"/>
                        <a:buChar char="•"/>
                      </a:pPr>
                      <a:r>
                        <a:rPr lang="en-US" sz="1800" smtClean="0"/>
                        <a:t>Business-critical applications, </a:t>
                      </a:r>
                    </a:p>
                    <a:p>
                      <a:pPr>
                        <a:buFont typeface="Arial" pitchFamily="34" charset="0"/>
                        <a:buNone/>
                      </a:pPr>
                      <a:r>
                        <a:rPr lang="en-US" sz="1800" smtClean="0"/>
                        <a:t>including server-to-server traffic</a:t>
                      </a:r>
                      <a:endParaRPr lang="en-US" sz="1800"/>
                    </a:p>
                  </a:txBody>
                  <a:tcPr/>
                </a:tc>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458200" cy="5851525"/>
          </a:xfrm>
        </p:spPr>
        <p:txBody>
          <a:bodyPr>
            <a:normAutofit fontScale="92500"/>
          </a:bodyPr>
          <a:lstStyle/>
          <a:p>
            <a:r>
              <a:rPr lang="en-US" sz="2600" smtClean="0"/>
              <a:t>1) Hardware Virtualization:</a:t>
            </a:r>
          </a:p>
          <a:p>
            <a:pPr lvl="1" algn="just">
              <a:buFont typeface="Wingdings" pitchFamily="2" charset="2"/>
              <a:buChar char="§"/>
            </a:pPr>
            <a:r>
              <a:rPr lang="en-US" sz="2200" smtClean="0"/>
              <a:t>When the virtual machine software or virtual machine manager </a:t>
            </a:r>
            <a:r>
              <a:rPr lang="en-US" sz="2200" i="1" smtClean="0"/>
              <a:t>(VMM) is directly installed on the hardware system</a:t>
            </a:r>
            <a:r>
              <a:rPr lang="en-US" sz="2200" smtClean="0"/>
              <a:t> is known as hardware virtualization.</a:t>
            </a:r>
          </a:p>
          <a:p>
            <a:r>
              <a:rPr lang="en-US" sz="2600" smtClean="0"/>
              <a:t>2) Operating System Virtualization:</a:t>
            </a:r>
          </a:p>
          <a:p>
            <a:pPr lvl="1" algn="just">
              <a:buFont typeface="Wingdings" pitchFamily="2" charset="2"/>
              <a:buChar char="§"/>
            </a:pPr>
            <a:r>
              <a:rPr lang="en-US" sz="2200" smtClean="0"/>
              <a:t>When the virtual machine software or virtual machine manager </a:t>
            </a:r>
            <a:r>
              <a:rPr lang="en-US" sz="2200" i="1" smtClean="0"/>
              <a:t>(VMM) is installed on the Host operating system</a:t>
            </a:r>
            <a:r>
              <a:rPr lang="en-US" sz="2200" smtClean="0"/>
              <a:t> instead of directly on the hardware system is known as operating system virtualization.</a:t>
            </a:r>
          </a:p>
          <a:p>
            <a:pPr algn="just"/>
            <a:r>
              <a:rPr lang="en-US" sz="2600" smtClean="0"/>
              <a:t>3) Server Virtualization:</a:t>
            </a:r>
          </a:p>
          <a:p>
            <a:pPr lvl="1" algn="just">
              <a:buFont typeface="Wingdings" pitchFamily="2" charset="2"/>
              <a:buChar char="§"/>
            </a:pPr>
            <a:r>
              <a:rPr lang="en-US" sz="2200" smtClean="0"/>
              <a:t>When the virtual machine software or virtual machine manager </a:t>
            </a:r>
            <a:r>
              <a:rPr lang="en-US" sz="2200" i="1" smtClean="0"/>
              <a:t>(VMM) is directly installed on the Server system</a:t>
            </a:r>
            <a:r>
              <a:rPr lang="en-US" sz="2200" smtClean="0"/>
              <a:t> is known as server virtualization.</a:t>
            </a:r>
          </a:p>
          <a:p>
            <a:pPr algn="just"/>
            <a:r>
              <a:rPr lang="en-US" sz="2600" smtClean="0"/>
              <a:t>4) Storage Virtualization:</a:t>
            </a:r>
          </a:p>
          <a:p>
            <a:pPr lvl="1" algn="just"/>
            <a:r>
              <a:rPr lang="en-US" sz="2200" smtClean="0"/>
              <a:t>Storage virtualization is the </a:t>
            </a:r>
            <a:r>
              <a:rPr lang="en-US" sz="2200" i="1" smtClean="0"/>
              <a:t>process of grouping the physical storage from multiple network storage devices so that it looks like a single storage device</a:t>
            </a:r>
            <a:r>
              <a:rPr lang="en-US" sz="2200" smtClean="0"/>
              <a:t>.</a:t>
            </a:r>
            <a:endParaRPr lang="en-US" sz="2600" smtClean="0"/>
          </a:p>
          <a:p>
            <a:pPr lvl="1" algn="just">
              <a:buFont typeface="Wingdings" pitchFamily="2" charset="2"/>
              <a:buChar char="§"/>
            </a:pPr>
            <a:endParaRPr lang="en-US" sz="3200" smtClean="0"/>
          </a:p>
          <a:p>
            <a:pPr algn="just">
              <a:buFont typeface="Wingdings" pitchFamily="2" charset="2"/>
              <a:buChar char="§"/>
            </a:pPr>
            <a:endParaRPr lang="en-US" smtClean="0"/>
          </a:p>
          <a:p>
            <a:pPr lvl="1" algn="just">
              <a:buNone/>
            </a:pPr>
            <a:endParaRPr lang="en-US" sz="2400" smtClean="0"/>
          </a:p>
          <a:p>
            <a:endParaRPr lang="en-US"/>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6248400"/>
          </a:xfrm>
        </p:spPr>
        <p:txBody>
          <a:bodyPr>
            <a:normAutofit fontScale="85000" lnSpcReduction="10000"/>
          </a:bodyPr>
          <a:lstStyle/>
          <a:p>
            <a:pPr>
              <a:buNone/>
            </a:pPr>
            <a:r>
              <a:rPr lang="en-US" sz="3300" b="1" smtClean="0">
                <a:solidFill>
                  <a:srgbClr val="00B0F0"/>
                </a:solidFill>
              </a:rPr>
              <a:t>Cloud Providers </a:t>
            </a:r>
          </a:p>
          <a:p>
            <a:pPr algn="just">
              <a:spcAft>
                <a:spcPts val="1200"/>
              </a:spcAft>
            </a:pPr>
            <a:r>
              <a:rPr lang="en-US" smtClean="0"/>
              <a:t>Cloud providers that use services dispersed across the cloud need a robust connection method. </a:t>
            </a:r>
          </a:p>
          <a:p>
            <a:pPr algn="just">
              <a:spcAft>
                <a:spcPts val="1200"/>
              </a:spcAft>
            </a:pPr>
            <a:r>
              <a:rPr lang="en-US" smtClean="0">
                <a:solidFill>
                  <a:srgbClr val="FF0000"/>
                </a:solidFill>
              </a:rPr>
              <a:t>Private tunnels </a:t>
            </a:r>
            <a:r>
              <a:rPr lang="en-US" smtClean="0"/>
              <a:t>make sure that bandwidth, latency, and loss aren’t as likely to affect performance. </a:t>
            </a:r>
          </a:p>
          <a:p>
            <a:pPr algn="just">
              <a:spcAft>
                <a:spcPts val="1200"/>
              </a:spcAft>
            </a:pPr>
            <a:r>
              <a:rPr lang="en-US" smtClean="0">
                <a:solidFill>
                  <a:srgbClr val="FF0000"/>
                </a:solidFill>
              </a:rPr>
              <a:t>Encryption and strong authentication </a:t>
            </a:r>
            <a:r>
              <a:rPr lang="en-US" smtClean="0"/>
              <a:t>offer another benefit. </a:t>
            </a:r>
          </a:p>
          <a:p>
            <a:pPr algn="just">
              <a:spcAft>
                <a:spcPts val="1200"/>
              </a:spcAft>
            </a:pPr>
            <a:r>
              <a:rPr lang="en-US" smtClean="0"/>
              <a:t>Cloud providers that are growing might face big costs as network bandwidth charges increase. </a:t>
            </a:r>
          </a:p>
          <a:p>
            <a:pPr algn="just">
              <a:spcAft>
                <a:spcPts val="1200"/>
              </a:spcAft>
            </a:pPr>
            <a:r>
              <a:rPr lang="en-US" smtClean="0"/>
              <a:t>This traffic is from traffic both to and from clients as well as traffic among provider sites. </a:t>
            </a:r>
          </a:p>
          <a:p>
            <a:pPr algn="just">
              <a:spcAft>
                <a:spcPts val="1200"/>
              </a:spcAft>
            </a:pPr>
            <a:r>
              <a:rPr lang="en-US" smtClean="0"/>
              <a:t>Big providers, like Google, are able to sidestep these charges by building their </a:t>
            </a:r>
            <a:r>
              <a:rPr lang="en-US" smtClean="0">
                <a:solidFill>
                  <a:srgbClr val="FF0000"/>
                </a:solidFill>
              </a:rPr>
              <a:t>own WANs </a:t>
            </a:r>
            <a:r>
              <a:rPr lang="en-US" smtClean="0"/>
              <a:t>with multiple peering points with major ISPs. </a:t>
            </a:r>
          </a:p>
          <a:p>
            <a:pPr algn="just">
              <a:spcAft>
                <a:spcPts val="1200"/>
              </a:spcAft>
            </a:pPr>
            <a:r>
              <a:rPr lang="en-US" smtClean="0"/>
              <a:t>Unfortunately, most cloud providers aren’t able to do this. Smaller providers can use </a:t>
            </a:r>
            <a:r>
              <a:rPr lang="en-US" smtClean="0">
                <a:solidFill>
                  <a:srgbClr val="FF0000"/>
                </a:solidFill>
              </a:rPr>
              <a:t>WAN optimization controllers (WOCs) </a:t>
            </a:r>
            <a:r>
              <a:rPr lang="en-US" smtClean="0"/>
              <a:t>to reduce bandwidth requirements by up to 80 percent.</a:t>
            </a:r>
            <a:endParaRPr lang="en-US"/>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5821363"/>
          </a:xfrm>
        </p:spPr>
        <p:txBody>
          <a:bodyPr>
            <a:normAutofit fontScale="92500" lnSpcReduction="10000"/>
          </a:bodyPr>
          <a:lstStyle/>
          <a:p>
            <a:pPr>
              <a:buNone/>
            </a:pPr>
            <a:r>
              <a:rPr lang="en-US" sz="3500" b="1" smtClean="0">
                <a:solidFill>
                  <a:srgbClr val="00B0F0"/>
                </a:solidFill>
              </a:rPr>
              <a:t>Cloud Consumers </a:t>
            </a:r>
          </a:p>
          <a:p>
            <a:pPr algn="just">
              <a:spcAft>
                <a:spcPts val="1200"/>
              </a:spcAft>
            </a:pPr>
            <a:r>
              <a:rPr lang="en-US" smtClean="0"/>
              <a:t>Large companies can build their own scalable distributed IT infrastructure in which datacenters are connected with their own private fiber optic connections. </a:t>
            </a:r>
          </a:p>
          <a:p>
            <a:pPr algn="just">
              <a:spcAft>
                <a:spcPts val="1200"/>
              </a:spcAft>
            </a:pPr>
            <a:r>
              <a:rPr lang="en-US" smtClean="0"/>
              <a:t>This depends on distance, bandwidth requirements, and—of course—their budgets. </a:t>
            </a:r>
          </a:p>
          <a:p>
            <a:pPr algn="just">
              <a:spcAft>
                <a:spcPts val="1200"/>
              </a:spcAft>
            </a:pPr>
            <a:r>
              <a:rPr lang="en-US" smtClean="0"/>
              <a:t>Clients located at major sites normally access applications over the </a:t>
            </a:r>
            <a:r>
              <a:rPr lang="en-US" smtClean="0">
                <a:solidFill>
                  <a:srgbClr val="FF0000"/>
                </a:solidFill>
              </a:rPr>
              <a:t>corporate WAN. </a:t>
            </a:r>
          </a:p>
          <a:p>
            <a:pPr algn="just">
              <a:spcAft>
                <a:spcPts val="1200"/>
              </a:spcAft>
            </a:pPr>
            <a:r>
              <a:rPr lang="en-US" smtClean="0"/>
              <a:t>For smaller offices or mobile workers, VPN connections across </a:t>
            </a:r>
            <a:r>
              <a:rPr lang="en-US" smtClean="0">
                <a:solidFill>
                  <a:srgbClr val="FF0000"/>
                </a:solidFill>
              </a:rPr>
              <a:t>optimized and accelerated Internet services </a:t>
            </a:r>
            <a:r>
              <a:rPr lang="en-US" smtClean="0"/>
              <a:t>provide a more robust solution. </a:t>
            </a:r>
          </a:p>
          <a:p>
            <a:pPr algn="just">
              <a:spcAft>
                <a:spcPts val="1200"/>
              </a:spcAft>
            </a:pPr>
            <a:r>
              <a:rPr lang="en-US" smtClean="0">
                <a:solidFill>
                  <a:srgbClr val="FF0000"/>
                </a:solidFill>
              </a:rPr>
              <a:t>VPN tunnels </a:t>
            </a:r>
            <a:r>
              <a:rPr lang="en-US" smtClean="0"/>
              <a:t>across the Internet are best as a primary link only when high performance is not crucial.</a:t>
            </a:r>
            <a:endParaRPr lang="en-US"/>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6553200"/>
          </a:xfrm>
        </p:spPr>
        <p:txBody>
          <a:bodyPr>
            <a:normAutofit lnSpcReduction="10000"/>
          </a:bodyPr>
          <a:lstStyle/>
          <a:p>
            <a:pPr>
              <a:buNone/>
            </a:pPr>
            <a:r>
              <a:rPr lang="en-US" sz="3200" b="1" smtClean="0">
                <a:solidFill>
                  <a:srgbClr val="00B0F0"/>
                </a:solidFill>
              </a:rPr>
              <a:t>Pipe Size </a:t>
            </a:r>
          </a:p>
          <a:p>
            <a:pPr algn="just">
              <a:spcAft>
                <a:spcPts val="1200"/>
              </a:spcAft>
            </a:pPr>
            <a:r>
              <a:rPr lang="en-US" sz="2800" smtClean="0"/>
              <a:t>Bandwidth is, simply put, the transmission speed or throughput of your connection to the Internet. </a:t>
            </a:r>
          </a:p>
          <a:p>
            <a:pPr algn="just">
              <a:spcAft>
                <a:spcPts val="1200"/>
              </a:spcAft>
            </a:pPr>
            <a:r>
              <a:rPr lang="en-US" sz="2800" smtClean="0"/>
              <a:t>But, measuring bandwidth can be difficult, since the lowest point of bandwidth between your computer and the site you’re looking at is what your speed is at that moment. </a:t>
            </a:r>
          </a:p>
          <a:p>
            <a:pPr algn="just">
              <a:spcAft>
                <a:spcPts val="1200"/>
              </a:spcAft>
            </a:pPr>
            <a:r>
              <a:rPr lang="en-US" sz="2800" smtClean="0"/>
              <a:t>There are three factors that are simply out of your control when it comes to how much bandwidth you need: </a:t>
            </a:r>
          </a:p>
          <a:p>
            <a:pPr marL="971550" lvl="1" indent="-514350" algn="just">
              <a:spcAft>
                <a:spcPts val="1200"/>
              </a:spcAft>
              <a:buFont typeface="+mj-lt"/>
              <a:buAutoNum type="arabicPeriod"/>
            </a:pPr>
            <a:r>
              <a:rPr lang="en-US" sz="2600" smtClean="0"/>
              <a:t>The Internet bandwidth between your organization and the cloud </a:t>
            </a:r>
          </a:p>
          <a:p>
            <a:pPr marL="971550" lvl="1" indent="-514350" algn="just">
              <a:spcAft>
                <a:spcPts val="1200"/>
              </a:spcAft>
              <a:buFont typeface="+mj-lt"/>
              <a:buAutoNum type="arabicPeriod"/>
            </a:pPr>
            <a:r>
              <a:rPr lang="en-US" sz="2600" smtClean="0"/>
              <a:t>The round-trip time between your organization and the cloud </a:t>
            </a:r>
          </a:p>
          <a:p>
            <a:pPr marL="971550" lvl="1" indent="-514350" algn="just">
              <a:spcAft>
                <a:spcPts val="1200"/>
              </a:spcAft>
              <a:buFont typeface="+mj-lt"/>
              <a:buAutoNum type="arabicPeriod"/>
            </a:pPr>
            <a:r>
              <a:rPr lang="en-US" sz="2600" smtClean="0"/>
              <a:t>The response time of the cloud</a:t>
            </a:r>
          </a:p>
          <a:p>
            <a:endParaRPr lang="en-US"/>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81000"/>
            <a:ext cx="8763000" cy="6172200"/>
          </a:xfrm>
        </p:spPr>
        <p:txBody>
          <a:bodyPr>
            <a:normAutofit fontScale="85000" lnSpcReduction="10000"/>
          </a:bodyPr>
          <a:lstStyle/>
          <a:p>
            <a:pPr>
              <a:buNone/>
            </a:pPr>
            <a:r>
              <a:rPr lang="en-US" sz="3300" b="1" smtClean="0">
                <a:solidFill>
                  <a:srgbClr val="00B0F0"/>
                </a:solidFill>
              </a:rPr>
              <a:t>Upstream/Downstream </a:t>
            </a:r>
          </a:p>
          <a:p>
            <a:pPr algn="just">
              <a:spcAft>
                <a:spcPts val="1200"/>
              </a:spcAft>
            </a:pPr>
            <a:r>
              <a:rPr lang="en-US" sz="2800" smtClean="0"/>
              <a:t>Another factor to consider is whether it is okay for the transfers to be symmetric or asymmetric. </a:t>
            </a:r>
          </a:p>
          <a:p>
            <a:pPr algn="just">
              <a:spcAft>
                <a:spcPts val="1200"/>
              </a:spcAft>
            </a:pPr>
            <a:r>
              <a:rPr lang="en-US" sz="2800" smtClean="0"/>
              <a:t>If your connection with the cloud is symmetric, then that means you are sending and receiving data at the same rate. </a:t>
            </a:r>
          </a:p>
          <a:p>
            <a:pPr algn="just">
              <a:spcAft>
                <a:spcPts val="1200"/>
              </a:spcAft>
            </a:pPr>
            <a:r>
              <a:rPr lang="en-US" sz="2800" smtClean="0"/>
              <a:t>If your connection is asymmetric, then data is sent from your organization at a slower rate than you’re receiving it.</a:t>
            </a:r>
          </a:p>
          <a:p>
            <a:pPr algn="just">
              <a:spcAft>
                <a:spcPts val="1200"/>
              </a:spcAft>
            </a:pPr>
            <a:r>
              <a:rPr lang="en-US" sz="2800" smtClean="0"/>
              <a:t>For instance, </a:t>
            </a:r>
            <a:r>
              <a:rPr lang="en-US" sz="2800" smtClean="0">
                <a:solidFill>
                  <a:srgbClr val="FF0000"/>
                </a:solidFill>
              </a:rPr>
              <a:t>ADSL</a:t>
            </a:r>
            <a:r>
              <a:rPr lang="en-US" sz="2800" smtClean="0"/>
              <a:t> (Asymmetric Digital Subscriber Line) connections send and receive data at different rates. The “A” in ADSL stands for asymmetric</a:t>
            </a:r>
          </a:p>
          <a:p>
            <a:pPr algn="just">
              <a:spcAft>
                <a:spcPts val="1200"/>
              </a:spcAft>
            </a:pPr>
            <a:r>
              <a:rPr lang="en-US" sz="2800" smtClean="0"/>
              <a:t>Your organization is likely connecting to its ISP using something more robust than </a:t>
            </a:r>
            <a:r>
              <a:rPr lang="en-US" sz="2800" smtClean="0">
                <a:solidFill>
                  <a:srgbClr val="FF0000"/>
                </a:solidFill>
              </a:rPr>
              <a:t>DSL</a:t>
            </a:r>
            <a:r>
              <a:rPr lang="en-US" sz="2800" smtClean="0"/>
              <a:t>, and in most cases those connections are symmetrical. </a:t>
            </a:r>
          </a:p>
          <a:p>
            <a:pPr algn="just">
              <a:spcAft>
                <a:spcPts val="1200"/>
              </a:spcAft>
            </a:pPr>
            <a:r>
              <a:rPr lang="en-US" sz="2800" smtClean="0"/>
              <a:t>Data moves through different routers and network appliances, so your speed will vary from time to time. </a:t>
            </a:r>
          </a:p>
          <a:p>
            <a:pPr algn="just">
              <a:spcAft>
                <a:spcPts val="1200"/>
              </a:spcAft>
            </a:pPr>
            <a:endParaRPr lang="en-US" sz="2800"/>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stretch>
            <a:fillRect/>
          </a:stretch>
        </p:blipFill>
        <p:spPr bwMode="auto">
          <a:xfrm>
            <a:off x="762000" y="838200"/>
            <a:ext cx="7380135" cy="5486400"/>
          </a:xfrm>
          <a:prstGeom prst="rect">
            <a:avLst/>
          </a:prstGeom>
          <a:noFill/>
          <a:ln w="9525">
            <a:noFill/>
            <a:miter lim="800000"/>
          </a:ln>
          <a:effec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5715000"/>
          </a:xfrm>
        </p:spPr>
        <p:txBody>
          <a:bodyPr>
            <a:normAutofit fontScale="92500" lnSpcReduction="10000"/>
          </a:bodyPr>
          <a:lstStyle/>
          <a:p>
            <a:pPr>
              <a:buNone/>
            </a:pPr>
            <a:r>
              <a:rPr lang="en-US" sz="3500" b="1" smtClean="0">
                <a:solidFill>
                  <a:srgbClr val="00B0F0"/>
                </a:solidFill>
              </a:rPr>
              <a:t>Redundancy </a:t>
            </a:r>
          </a:p>
          <a:p>
            <a:pPr algn="just">
              <a:spcAft>
                <a:spcPts val="1200"/>
              </a:spcAft>
            </a:pPr>
            <a:r>
              <a:rPr lang="en-US" smtClean="0"/>
              <a:t>When formulating your cloud infrastructure, be sure to consider the issue of reliability and uptime and ask your service provider to configure your computing infrastructure for redundancy and failover. </a:t>
            </a:r>
          </a:p>
          <a:p>
            <a:pPr algn="just">
              <a:spcAft>
                <a:spcPts val="1200"/>
              </a:spcAft>
            </a:pPr>
            <a:r>
              <a:rPr lang="en-US" smtClean="0"/>
              <a:t>In your LAN, redundancy used to mean that another server or two were added to the datacenter in case there was a problem. </a:t>
            </a:r>
          </a:p>
          <a:p>
            <a:pPr algn="just">
              <a:spcAft>
                <a:spcPts val="1200"/>
              </a:spcAft>
            </a:pPr>
            <a:r>
              <a:rPr lang="en-US" smtClean="0"/>
              <a:t>These days with virtualization, redundancy might mean a virtual server being cloned onto the same device, or all the virtual servers of one machine being cloned onto a second physical server.</a:t>
            </a:r>
          </a:p>
          <a:p>
            <a:pPr algn="just">
              <a:spcAft>
                <a:spcPts val="1200"/>
              </a:spcAft>
            </a:pPr>
            <a:r>
              <a:rPr lang="en-US" smtClean="0"/>
              <a:t>Parts of your data may be housed in one location and other parts scattered throughout the country (possibly even the world). </a:t>
            </a:r>
          </a:p>
          <a:p>
            <a:pPr algn="just">
              <a:spcAft>
                <a:spcPts val="1200"/>
              </a:spcAft>
            </a:pPr>
            <a:r>
              <a:rPr lang="en-US" smtClean="0"/>
              <a:t>And when the provider adds a redundant system, again the data is scattered throughout their cloud. </a:t>
            </a:r>
          </a:p>
          <a:p>
            <a:endParaRPr lang="en-US"/>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ctr"/>
            <a:r>
              <a:rPr lang="en-US" b="1" smtClean="0">
                <a:solidFill>
                  <a:srgbClr val="FF0000"/>
                </a:solidFill>
              </a:rPr>
              <a:t>2.1.4  Services</a:t>
            </a:r>
            <a:endParaRPr lang="en-US" b="1">
              <a:solidFill>
                <a:srgbClr val="FF0000"/>
              </a:solidFill>
            </a:endParaRPr>
          </a:p>
        </p:txBody>
      </p:sp>
      <p:sp>
        <p:nvSpPr>
          <p:cNvPr id="3" name="Content Placeholder 2"/>
          <p:cNvSpPr>
            <a:spLocks noGrp="1"/>
          </p:cNvSpPr>
          <p:nvPr>
            <p:ph sz="quarter" idx="1"/>
          </p:nvPr>
        </p:nvSpPr>
        <p:spPr>
          <a:xfrm>
            <a:off x="457200" y="1295400"/>
            <a:ext cx="8229600" cy="5562600"/>
          </a:xfrm>
        </p:spPr>
        <p:txBody>
          <a:bodyPr>
            <a:normAutofit fontScale="92500" lnSpcReduction="20000"/>
          </a:bodyPr>
          <a:lstStyle/>
          <a:p>
            <a:pPr algn="just">
              <a:spcAft>
                <a:spcPts val="1200"/>
              </a:spcAft>
            </a:pPr>
            <a:r>
              <a:rPr lang="en-US" smtClean="0"/>
              <a:t>There are different services you will need to run, depending on your cloud provider and what your organization does, these services will likely affect how your cloud infrastructure is deployed.</a:t>
            </a:r>
          </a:p>
          <a:p>
            <a:pPr algn="just">
              <a:spcAft>
                <a:spcPts val="1200"/>
              </a:spcAft>
              <a:buNone/>
            </a:pPr>
            <a:r>
              <a:rPr lang="en-US" sz="3500" b="1" smtClean="0">
                <a:solidFill>
                  <a:srgbClr val="00B0F0"/>
                </a:solidFill>
              </a:rPr>
              <a:t>1. Identity </a:t>
            </a:r>
          </a:p>
          <a:p>
            <a:pPr algn="just">
              <a:spcAft>
                <a:spcPts val="1200"/>
              </a:spcAft>
            </a:pPr>
            <a:r>
              <a:rPr lang="en-US" smtClean="0"/>
              <a:t>No matter where an application runs—in-house or on the cloud—it needs to know about its users. </a:t>
            </a:r>
          </a:p>
          <a:p>
            <a:pPr algn="just">
              <a:spcAft>
                <a:spcPts val="1200"/>
              </a:spcAft>
            </a:pPr>
            <a:r>
              <a:rPr lang="en-US" smtClean="0"/>
              <a:t>To accomplish this, the application asks for a digital identity—a set of bytes—to describe the user. </a:t>
            </a:r>
          </a:p>
          <a:p>
            <a:pPr algn="just">
              <a:spcAft>
                <a:spcPts val="1200"/>
              </a:spcAft>
            </a:pPr>
            <a:r>
              <a:rPr lang="en-US" smtClean="0"/>
              <a:t>Based on this information, the application can determine who the user is and what he or she is allowed to do.</a:t>
            </a:r>
          </a:p>
          <a:p>
            <a:pPr algn="just">
              <a:spcAft>
                <a:spcPts val="1200"/>
              </a:spcAft>
            </a:pPr>
            <a:r>
              <a:rPr lang="en-US" smtClean="0"/>
              <a:t>In-house applications rely on services like </a:t>
            </a:r>
            <a:r>
              <a:rPr lang="en-US" b="1" smtClean="0">
                <a:solidFill>
                  <a:srgbClr val="AC0498"/>
                </a:solidFill>
              </a:rPr>
              <a:t>Active Directory </a:t>
            </a:r>
            <a:r>
              <a:rPr lang="en-US" smtClean="0"/>
              <a:t>to provide this information. Clouds, however, have to use their own identity services.</a:t>
            </a:r>
            <a:endParaRPr lang="en-US"/>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8229600" cy="6248400"/>
          </a:xfrm>
        </p:spPr>
        <p:txBody>
          <a:bodyPr>
            <a:noAutofit/>
          </a:bodyPr>
          <a:lstStyle/>
          <a:p>
            <a:pPr algn="just">
              <a:spcAft>
                <a:spcPts val="1800"/>
              </a:spcAft>
            </a:pPr>
            <a:r>
              <a:rPr lang="en-US" sz="2400" smtClean="0"/>
              <a:t>For instance, if you sign on to Amazon cloud services, you have to sign on using an Amazon-defined identity, Google’s App Engine requires a Google account. </a:t>
            </a:r>
          </a:p>
          <a:p>
            <a:pPr algn="just">
              <a:spcAft>
                <a:spcPts val="1800"/>
              </a:spcAft>
            </a:pPr>
            <a:r>
              <a:rPr lang="en-US" sz="2400" b="1" smtClean="0">
                <a:solidFill>
                  <a:srgbClr val="AC0498"/>
                </a:solidFill>
              </a:rPr>
              <a:t>OpenID</a:t>
            </a:r>
            <a:r>
              <a:rPr lang="en-US" sz="2400" smtClean="0"/>
              <a:t> is an open, decentralized, single sign on standard that allows users to log in to many services using the same digital identity. </a:t>
            </a:r>
          </a:p>
          <a:p>
            <a:pPr algn="just">
              <a:spcAft>
                <a:spcPts val="1800"/>
              </a:spcAft>
            </a:pPr>
            <a:r>
              <a:rPr lang="en-US" sz="2400" smtClean="0"/>
              <a:t>An OpenID is in the form of a uniform resource locator (URL) and does not rely on a central authority to authenticate a user’s identity.  </a:t>
            </a:r>
          </a:p>
          <a:p>
            <a:pPr algn="just">
              <a:spcAft>
                <a:spcPts val="1800"/>
              </a:spcAft>
            </a:pPr>
            <a:r>
              <a:rPr lang="en-US" sz="2400" smtClean="0"/>
              <a:t>Since a specific type of authentication is not required, nonstandard forms of authentication may be used, including smart cards, biometric, or passwords. </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6477000"/>
          </a:xfrm>
        </p:spPr>
        <p:txBody>
          <a:bodyPr>
            <a:normAutofit fontScale="92500" lnSpcReduction="20000"/>
          </a:bodyPr>
          <a:lstStyle/>
          <a:p>
            <a:pPr>
              <a:lnSpc>
                <a:spcPct val="120000"/>
              </a:lnSpc>
              <a:spcAft>
                <a:spcPts val="1200"/>
              </a:spcAft>
              <a:buNone/>
            </a:pPr>
            <a:r>
              <a:rPr lang="en-US" sz="3500" b="1" smtClean="0">
                <a:solidFill>
                  <a:srgbClr val="00B0F0"/>
                </a:solidFill>
              </a:rPr>
              <a:t>2. Integration </a:t>
            </a:r>
          </a:p>
          <a:p>
            <a:pPr algn="just">
              <a:spcAft>
                <a:spcPts val="1200"/>
              </a:spcAft>
            </a:pPr>
            <a:r>
              <a:rPr lang="en-US" smtClean="0"/>
              <a:t>Applications talking among themselves have become highly common. </a:t>
            </a:r>
          </a:p>
          <a:p>
            <a:pPr algn="just">
              <a:spcAft>
                <a:spcPts val="1200"/>
              </a:spcAft>
            </a:pPr>
            <a:r>
              <a:rPr lang="en-US" smtClean="0"/>
              <a:t>Vendors come up with all sorts of on-premises infrastructure services to accomplish it. </a:t>
            </a:r>
          </a:p>
          <a:p>
            <a:pPr algn="just">
              <a:spcAft>
                <a:spcPts val="1200"/>
              </a:spcAft>
            </a:pPr>
            <a:r>
              <a:rPr lang="en-US" smtClean="0"/>
              <a:t>These range from technologies like message queues to complex integration servers.</a:t>
            </a:r>
          </a:p>
          <a:p>
            <a:pPr algn="just">
              <a:spcAft>
                <a:spcPts val="1200"/>
              </a:spcAft>
            </a:pPr>
            <a:r>
              <a:rPr lang="en-US" smtClean="0"/>
              <a:t>For example, </a:t>
            </a:r>
            <a:r>
              <a:rPr lang="en-US" b="1" smtClean="0">
                <a:solidFill>
                  <a:srgbClr val="AC0498"/>
                </a:solidFill>
              </a:rPr>
              <a:t>Amazon’s Simple Queue Service </a:t>
            </a:r>
            <a:r>
              <a:rPr lang="en-US" smtClean="0"/>
              <a:t>(SQS) provides a way for applications to exchange messages via queues in the cloud.</a:t>
            </a:r>
          </a:p>
          <a:p>
            <a:pPr algn="just">
              <a:spcAft>
                <a:spcPts val="1200"/>
              </a:spcAft>
            </a:pPr>
            <a:r>
              <a:rPr lang="en-US" smtClean="0"/>
              <a:t>Another example of cloud-based integration is </a:t>
            </a:r>
            <a:r>
              <a:rPr lang="en-US" b="1" smtClean="0">
                <a:solidFill>
                  <a:srgbClr val="AC0498"/>
                </a:solidFill>
              </a:rPr>
              <a:t>BizTalk Services</a:t>
            </a:r>
            <a:r>
              <a:rPr lang="en-US" smtClean="0"/>
              <a:t>. </a:t>
            </a:r>
          </a:p>
          <a:p>
            <a:pPr algn="just">
              <a:spcAft>
                <a:spcPts val="1200"/>
              </a:spcAft>
            </a:pPr>
            <a:r>
              <a:rPr lang="en-US" smtClean="0"/>
              <a:t>Instead of using queuing, BizTalk Services utilizes a relay service in the cloud, allowing applications to communicate through firewalls. </a:t>
            </a:r>
          </a:p>
          <a:p>
            <a:pPr algn="just">
              <a:spcAft>
                <a:spcPts val="1200"/>
              </a:spcAft>
            </a:pPr>
            <a:r>
              <a:rPr lang="en-US" smtClean="0"/>
              <a:t>Since cloud-based integration requires communicating through different organizations, the ability to tunnel through firewalls is an important problem to solve.</a:t>
            </a:r>
            <a:endParaRPr lang="en-US"/>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0"/>
            <a:ext cx="8229600" cy="6705600"/>
          </a:xfrm>
        </p:spPr>
        <p:txBody>
          <a:bodyPr>
            <a:normAutofit/>
          </a:bodyPr>
          <a:lstStyle/>
          <a:p>
            <a:pPr>
              <a:buNone/>
            </a:pPr>
            <a:r>
              <a:rPr lang="en-US" sz="2800" b="1" smtClean="0">
                <a:solidFill>
                  <a:srgbClr val="00B0F0"/>
                </a:solidFill>
              </a:rPr>
              <a:t>3. Mapping</a:t>
            </a:r>
            <a:r>
              <a:rPr lang="en-US" sz="2000" smtClean="0"/>
              <a:t> </a:t>
            </a:r>
          </a:p>
          <a:p>
            <a:pPr algn="just">
              <a:spcAft>
                <a:spcPts val="1800"/>
              </a:spcAft>
            </a:pPr>
            <a:r>
              <a:rPr lang="en-US" sz="2600" smtClean="0"/>
              <a:t>Maps are becoming more and more popular in web applications. </a:t>
            </a:r>
          </a:p>
          <a:p>
            <a:pPr algn="just">
              <a:spcAft>
                <a:spcPts val="1800"/>
              </a:spcAft>
            </a:pPr>
            <a:r>
              <a:rPr lang="en-US" sz="2600" smtClean="0"/>
              <a:t>For instance, hotel and restaurant web sites show their locations on their web sites and allow visitors to enter their addresses to get customized directions. </a:t>
            </a:r>
          </a:p>
          <a:p>
            <a:pPr algn="just">
              <a:spcAft>
                <a:spcPts val="1800"/>
              </a:spcAft>
            </a:pPr>
            <a:r>
              <a:rPr lang="en-US" sz="2600" smtClean="0"/>
              <a:t>But the guy who developed the web site likely didn’t have the time or money (not to mention the interest) to make his own mapping database.</a:t>
            </a:r>
          </a:p>
          <a:p>
            <a:pPr algn="just">
              <a:spcAft>
                <a:spcPts val="1800"/>
              </a:spcAft>
            </a:pPr>
            <a:r>
              <a:rPr lang="en-US" sz="2600" smtClean="0"/>
              <a:t>Such services as </a:t>
            </a:r>
            <a:r>
              <a:rPr lang="en-US" sz="2600" b="1" smtClean="0">
                <a:solidFill>
                  <a:srgbClr val="AC0498"/>
                </a:solidFill>
              </a:rPr>
              <a:t>Google Maps </a:t>
            </a:r>
            <a:r>
              <a:rPr lang="en-US" sz="2600" smtClean="0"/>
              <a:t>and </a:t>
            </a:r>
            <a:r>
              <a:rPr lang="en-US" sz="2600" b="1" smtClean="0">
                <a:solidFill>
                  <a:srgbClr val="AC0498"/>
                </a:solidFill>
              </a:rPr>
              <a:t>Microsoft’s Virtual Earth</a:t>
            </a:r>
            <a:r>
              <a:rPr lang="en-US" sz="2600" b="1" smtClean="0"/>
              <a:t> </a:t>
            </a:r>
            <a:r>
              <a:rPr lang="en-US" sz="2600" smtClean="0"/>
              <a:t>provide this cloud-based function, allowing developers to embed maps in web pages.</a:t>
            </a:r>
            <a:endParaRPr lang="en-US" sz="260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762000"/>
            <a:ext cx="8610600" cy="5355312"/>
          </a:xfrm>
          <a:prstGeom prst="rect">
            <a:avLst/>
          </a:prstGeom>
          <a:noFill/>
        </p:spPr>
        <p:txBody>
          <a:bodyPr wrap="square" rtlCol="0">
            <a:spAutoFit/>
          </a:bodyPr>
          <a:lstStyle/>
          <a:p>
            <a:pPr marL="465138" indent="-465138" algn="just">
              <a:spcAft>
                <a:spcPts val="1200"/>
              </a:spcAft>
              <a:buFont typeface="Wingdings" pitchFamily="2" charset="2"/>
              <a:buChar char="q"/>
            </a:pPr>
            <a:r>
              <a:rPr lang="en-US" sz="2400">
                <a:latin typeface="Baskerville Old Face" pitchFamily="18" charset="0"/>
              </a:rPr>
              <a:t>In Olden days, OS is installed directly on Hardware where as now a Hypervisor layer  or Virtual Box is installed on Hardware and then n number of OS instances can be installed on the Hypervisor.</a:t>
            </a:r>
          </a:p>
          <a:p>
            <a:pPr marL="465138" indent="-465138" algn="just">
              <a:spcAft>
                <a:spcPts val="1200"/>
              </a:spcAft>
              <a:buFont typeface="Wingdings" pitchFamily="2" charset="2"/>
              <a:buChar char="q"/>
            </a:pPr>
            <a:r>
              <a:rPr lang="en-US" sz="2400">
                <a:latin typeface="Baskerville Old Face" pitchFamily="18" charset="0"/>
              </a:rPr>
              <a:t>So, the instances of OS are installed on hypervisor not on the Physical hardware. i.e it is no longer tied to the Physical Hardware.</a:t>
            </a:r>
          </a:p>
          <a:p>
            <a:pPr marL="465138" indent="-465138" algn="just">
              <a:spcAft>
                <a:spcPts val="1200"/>
              </a:spcAft>
              <a:buFont typeface="Wingdings" pitchFamily="2" charset="2"/>
              <a:buChar char="q"/>
            </a:pPr>
            <a:r>
              <a:rPr lang="en-US" sz="2400">
                <a:latin typeface="Baskerville Old Face" pitchFamily="18" charset="0"/>
              </a:rPr>
              <a:t>Can move instance of one of these OS over the hypervisor as easily as moving a file or picture provided the target hardware also should have the same hypervisor</a:t>
            </a:r>
          </a:p>
          <a:p>
            <a:pPr marL="465138" indent="-465138" algn="just">
              <a:spcAft>
                <a:spcPts val="1200"/>
              </a:spcAft>
              <a:buFont typeface="Wingdings" pitchFamily="2" charset="2"/>
              <a:buChar char="q"/>
            </a:pPr>
            <a:r>
              <a:rPr lang="en-US" sz="2400" smtClean="0">
                <a:latin typeface="Baskerville Old Face" pitchFamily="18" charset="0"/>
              </a:rPr>
              <a:t>Instead </a:t>
            </a:r>
            <a:r>
              <a:rPr lang="en-US" sz="2400">
                <a:latin typeface="Baskerville Old Face" pitchFamily="18" charset="0"/>
              </a:rPr>
              <a:t>of having 50 servers spread over 50physical computers, we can have 50 instances of servers installed on one physical box these are the reasons why virtualization is important</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229600" cy="6477000"/>
          </a:xfrm>
        </p:spPr>
        <p:txBody>
          <a:bodyPr>
            <a:noAutofit/>
          </a:bodyPr>
          <a:lstStyle/>
          <a:p>
            <a:pPr>
              <a:spcAft>
                <a:spcPts val="600"/>
              </a:spcAft>
              <a:buNone/>
            </a:pPr>
            <a:r>
              <a:rPr lang="en-US" sz="3200" b="1" smtClean="0">
                <a:solidFill>
                  <a:srgbClr val="00B0F0"/>
                </a:solidFill>
              </a:rPr>
              <a:t>4. Payments </a:t>
            </a:r>
          </a:p>
          <a:p>
            <a:pPr algn="just">
              <a:spcBef>
                <a:spcPct val="0"/>
              </a:spcBef>
              <a:spcAft>
                <a:spcPts val="600"/>
              </a:spcAft>
            </a:pPr>
            <a:r>
              <a:rPr lang="en-US" sz="2400" smtClean="0"/>
              <a:t>Another cloud service that you might want to plan for and configure your hardware appropriately for is payments. </a:t>
            </a:r>
          </a:p>
          <a:p>
            <a:pPr algn="just">
              <a:spcBef>
                <a:spcPct val="0"/>
              </a:spcBef>
              <a:spcAft>
                <a:spcPts val="600"/>
              </a:spcAft>
            </a:pPr>
            <a:r>
              <a:rPr lang="en-US" sz="2400" smtClean="0"/>
              <a:t>Depending on your organization, you may or may not want to accept online payments from customers. </a:t>
            </a:r>
          </a:p>
          <a:p>
            <a:pPr algn="just">
              <a:spcBef>
                <a:spcPct val="0"/>
              </a:spcBef>
              <a:spcAft>
                <a:spcPts val="600"/>
              </a:spcAft>
            </a:pPr>
            <a:r>
              <a:rPr lang="en-US" sz="2400" smtClean="0"/>
              <a:t>You can simply sign up with a service to accept credit cards, or you can go the route of </a:t>
            </a:r>
            <a:r>
              <a:rPr lang="en-US" sz="2400" b="1" smtClean="0">
                <a:solidFill>
                  <a:srgbClr val="AC0498"/>
                </a:solidFill>
              </a:rPr>
              <a:t>PayPal</a:t>
            </a:r>
            <a:r>
              <a:rPr lang="en-US" sz="2400" smtClean="0"/>
              <a:t>.</a:t>
            </a:r>
          </a:p>
          <a:p>
            <a:pPr algn="just">
              <a:spcBef>
                <a:spcPct val="0"/>
              </a:spcBef>
              <a:spcAft>
                <a:spcPts val="600"/>
              </a:spcAft>
            </a:pPr>
            <a:r>
              <a:rPr lang="en-US" sz="2400" smtClean="0"/>
              <a:t>With an online payment service, customers can send money directly to your organization</a:t>
            </a:r>
            <a:r>
              <a:rPr lang="en-US" sz="2200" smtClean="0"/>
              <a:t>.</a:t>
            </a:r>
          </a:p>
          <a:p>
            <a:pPr algn="just">
              <a:spcBef>
                <a:spcPct val="0"/>
              </a:spcBef>
              <a:spcAft>
                <a:spcPts val="600"/>
              </a:spcAft>
              <a:buNone/>
            </a:pPr>
            <a:r>
              <a:rPr lang="en-US" sz="3200" b="1" smtClean="0">
                <a:solidFill>
                  <a:srgbClr val="00B0F0"/>
                </a:solidFill>
              </a:rPr>
              <a:t>5. Search </a:t>
            </a:r>
          </a:p>
          <a:p>
            <a:pPr algn="just">
              <a:spcBef>
                <a:spcPct val="0"/>
              </a:spcBef>
              <a:spcAft>
                <a:spcPts val="600"/>
              </a:spcAft>
            </a:pPr>
            <a:r>
              <a:rPr lang="en-US" sz="2400" smtClean="0"/>
              <a:t>The ability to embed search options in a web site is certainly nothing new, but it is a rich feature that you might want to employ in your own web or application development. </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229600" cy="6019800"/>
          </a:xfrm>
        </p:spPr>
        <p:txBody>
          <a:bodyPr/>
          <a:lstStyle/>
          <a:p>
            <a:pPr algn="just">
              <a:spcBef>
                <a:spcPct val="0"/>
              </a:spcBef>
              <a:spcAft>
                <a:spcPts val="600"/>
              </a:spcAft>
            </a:pPr>
            <a:r>
              <a:rPr lang="en-US" sz="2400" b="1" smtClean="0">
                <a:solidFill>
                  <a:srgbClr val="AC0498"/>
                </a:solidFill>
              </a:rPr>
              <a:t>Microsoft’s Live Search</a:t>
            </a:r>
            <a:r>
              <a:rPr lang="en-US" sz="2400" smtClean="0"/>
              <a:t> allows on-site and cloud applications to submit searches and then get the results back. </a:t>
            </a:r>
          </a:p>
          <a:p>
            <a:pPr algn="just">
              <a:spcBef>
                <a:spcPct val="0"/>
              </a:spcBef>
              <a:spcAft>
                <a:spcPts val="600"/>
              </a:spcAft>
            </a:pPr>
            <a:r>
              <a:rPr lang="en-US" sz="2400" err="1" smtClean="0"/>
              <a:t>Searchability is limited only to the organization and what it does. </a:t>
            </a:r>
          </a:p>
          <a:p>
            <a:pPr algn="just">
              <a:spcAft>
                <a:spcPts val="1800"/>
              </a:spcAft>
            </a:pPr>
            <a:r>
              <a:rPr lang="en-US" sz="2400" smtClean="0"/>
              <a:t>For instance, a company might develop an application that does both. </a:t>
            </a:r>
          </a:p>
          <a:p>
            <a:pPr algn="just">
              <a:spcAft>
                <a:spcPts val="1800"/>
              </a:spcAft>
            </a:pPr>
            <a:r>
              <a:rPr lang="en-US" sz="2400" smtClean="0"/>
              <a:t>For instance, let’s say a company has a database of movie information. </a:t>
            </a:r>
          </a:p>
          <a:p>
            <a:pPr algn="just">
              <a:spcAft>
                <a:spcPts val="1800"/>
              </a:spcAft>
            </a:pPr>
            <a:r>
              <a:rPr lang="en-US" sz="2400" smtClean="0"/>
              <a:t>By typing in the name of the movie, you can search its own database as well as a search of the Internet to give you two types of results—what’s stored in the company database as well as what’s on the entire Web.</a:t>
            </a:r>
          </a:p>
          <a:p>
            <a:pPr>
              <a:buNone/>
            </a:pPr>
            <a:endParaRPr lang="en-US"/>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ctr"/>
            <a:r>
              <a:rPr lang="en-US" sz="4000" b="1" smtClean="0">
                <a:solidFill>
                  <a:srgbClr val="FF0000"/>
                </a:solidFill>
              </a:rPr>
              <a:t>2.2  Accessing the Cloud</a:t>
            </a:r>
            <a:endParaRPr lang="en-US" sz="4000" b="1">
              <a:solidFill>
                <a:srgbClr val="FF0000"/>
              </a:solidFill>
            </a:endParaRPr>
          </a:p>
        </p:txBody>
      </p:sp>
      <p:sp>
        <p:nvSpPr>
          <p:cNvPr id="3" name="Content Placeholder 2"/>
          <p:cNvSpPr>
            <a:spLocks noGrp="1"/>
          </p:cNvSpPr>
          <p:nvPr>
            <p:ph sz="quarter" idx="1"/>
          </p:nvPr>
        </p:nvSpPr>
        <p:spPr>
          <a:xfrm>
            <a:off x="457200" y="762000"/>
            <a:ext cx="8229600" cy="5943600"/>
          </a:xfrm>
        </p:spPr>
        <p:txBody>
          <a:bodyPr>
            <a:noAutofit/>
          </a:bodyPr>
          <a:lstStyle/>
          <a:p>
            <a:pPr algn="just"/>
            <a:r>
              <a:rPr lang="en-US" sz="2400" smtClean="0"/>
              <a:t>A closer look at the tools you can use to connect with the cloud so you can realize which tools will work best for your organization and your particular needs.</a:t>
            </a:r>
          </a:p>
          <a:p>
            <a:pPr algn="ctr">
              <a:spcBef>
                <a:spcPct val="0"/>
              </a:spcBef>
              <a:buNone/>
            </a:pPr>
            <a:r>
              <a:rPr lang="en-US" sz="3600" b="1" smtClean="0">
                <a:solidFill>
                  <a:srgbClr val="00B050"/>
                </a:solidFill>
              </a:rPr>
              <a:t>2.2.1  Platforms </a:t>
            </a:r>
          </a:p>
          <a:p>
            <a:pPr algn="just">
              <a:spcAft>
                <a:spcPts val="1200"/>
              </a:spcAft>
            </a:pPr>
            <a:r>
              <a:rPr lang="en-US" sz="2400" smtClean="0"/>
              <a:t>A platform is how a cloud computing environment is delivered to you. </a:t>
            </a:r>
            <a:endParaRPr lang="en-US" sz="2000" smtClean="0"/>
          </a:p>
          <a:p>
            <a:pPr algn="just">
              <a:spcBef>
                <a:spcPct val="0"/>
              </a:spcBef>
              <a:spcAft>
                <a:spcPts val="1200"/>
              </a:spcAft>
              <a:buNone/>
            </a:pPr>
            <a:r>
              <a:rPr lang="en-US" sz="3200" b="1" smtClean="0">
                <a:solidFill>
                  <a:srgbClr val="00B0F0"/>
                </a:solidFill>
              </a:rPr>
              <a:t>1. Web Application Framework </a:t>
            </a:r>
            <a:endParaRPr lang="en-US" sz="2800" b="1" smtClean="0">
              <a:solidFill>
                <a:srgbClr val="00B0F0"/>
              </a:solidFill>
            </a:endParaRPr>
          </a:p>
          <a:p>
            <a:pPr algn="just">
              <a:spcAft>
                <a:spcPts val="1200"/>
              </a:spcAft>
            </a:pPr>
            <a:r>
              <a:rPr lang="en-US" sz="2400" smtClean="0"/>
              <a:t>A web application framework is used to support the development of dynamic web sites, web applications, and web services. </a:t>
            </a:r>
          </a:p>
          <a:p>
            <a:pPr algn="just">
              <a:spcAft>
                <a:spcPts val="1200"/>
              </a:spcAft>
            </a:pPr>
            <a:r>
              <a:rPr lang="en-US" sz="2400" smtClean="0"/>
              <a:t>The point of a framework is to reduce the overhead that comes with common activities in web development. </a:t>
            </a:r>
          </a:p>
          <a:p>
            <a:pPr algn="just">
              <a:spcAft>
                <a:spcPts val="1200"/>
              </a:spcAft>
            </a:pPr>
            <a:r>
              <a:rPr lang="en-US" sz="2400" smtClean="0"/>
              <a:t>For instance, frameworks provide libraries that are already written so the developer doesn’t have to reinvent the wheel every time a web site is developed.</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2743200"/>
          </a:xfrm>
        </p:spPr>
        <p:txBody>
          <a:bodyPr>
            <a:normAutofit fontScale="85000" lnSpcReduction="20000"/>
          </a:bodyPr>
          <a:lstStyle/>
          <a:p>
            <a:pPr algn="just">
              <a:spcAft>
                <a:spcPts val="1200"/>
              </a:spcAft>
            </a:pPr>
            <a:r>
              <a:rPr lang="en-US" smtClean="0"/>
              <a:t>Early in the Web’s life, hypertext was mostly hand-coded </a:t>
            </a:r>
            <a:r>
              <a:rPr lang="en-US" b="1" smtClean="0">
                <a:solidFill>
                  <a:srgbClr val="AC0498"/>
                </a:solidFill>
              </a:rPr>
              <a:t>Hypertext Markup Language (</a:t>
            </a:r>
            <a:r>
              <a:rPr lang="en-US" smtClean="0"/>
              <a:t>HTML) that was published on Web servers. </a:t>
            </a:r>
          </a:p>
          <a:p>
            <a:pPr algn="just">
              <a:spcAft>
                <a:spcPts val="1200"/>
              </a:spcAft>
            </a:pPr>
            <a:r>
              <a:rPr lang="en-US" smtClean="0"/>
              <a:t>If a published page needed to be changed, it had to be done by the page’s author. </a:t>
            </a:r>
          </a:p>
          <a:p>
            <a:pPr algn="just">
              <a:spcAft>
                <a:spcPts val="1200"/>
              </a:spcAft>
            </a:pPr>
            <a:r>
              <a:rPr lang="en-US" smtClean="0"/>
              <a:t>As the Web grew up, it became more dynamic with the addition of the </a:t>
            </a:r>
            <a:r>
              <a:rPr lang="en-US" b="1" smtClean="0">
                <a:solidFill>
                  <a:srgbClr val="AC0498"/>
                </a:solidFill>
              </a:rPr>
              <a:t>Common Gateway Interface </a:t>
            </a:r>
            <a:r>
              <a:rPr lang="en-US" smtClean="0"/>
              <a:t>(CGI). This allowed external applications to interface with web servers. </a:t>
            </a:r>
          </a:p>
          <a:p>
            <a:pPr>
              <a:spcAft>
                <a:spcPts val="1200"/>
              </a:spcAft>
            </a:pPr>
            <a:endParaRPr lang="en-US" smtClean="0"/>
          </a:p>
          <a:p>
            <a:endParaRPr lang="en-US"/>
          </a:p>
        </p:txBody>
      </p:sp>
      <p:pic>
        <p:nvPicPr>
          <p:cNvPr id="4" name="Picture 2"/>
          <p:cNvPicPr>
            <a:picLocks noChangeAspect="1" noChangeArrowheads="1"/>
          </p:cNvPicPr>
          <p:nvPr/>
        </p:nvPicPr>
        <p:blipFill>
          <a:blip r:embed="rId2"/>
          <a:stretch>
            <a:fillRect/>
          </a:stretch>
        </p:blipFill>
        <p:spPr bwMode="auto">
          <a:xfrm>
            <a:off x="1905000" y="2743200"/>
            <a:ext cx="5486400" cy="3962401"/>
          </a:xfrm>
          <a:prstGeom prst="rect">
            <a:avLst/>
          </a:prstGeom>
          <a:noFill/>
          <a:ln w="9525">
            <a:noFill/>
            <a:miter lim="800000"/>
          </a:ln>
          <a:effectLst/>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85800"/>
            <a:ext cx="8229600" cy="4525963"/>
          </a:xfrm>
        </p:spPr>
        <p:txBody>
          <a:bodyPr>
            <a:normAutofit fontScale="92500" lnSpcReduction="20000"/>
          </a:bodyPr>
          <a:lstStyle/>
          <a:p>
            <a:pPr>
              <a:spcAft>
                <a:spcPts val="1200"/>
              </a:spcAft>
              <a:buNone/>
            </a:pPr>
            <a:r>
              <a:rPr lang="en-US" sz="3000" b="1" smtClean="0">
                <a:solidFill>
                  <a:srgbClr val="00B050"/>
                </a:solidFill>
              </a:rPr>
              <a:t>1.1 AJAX </a:t>
            </a:r>
          </a:p>
          <a:p>
            <a:pPr algn="just">
              <a:spcAft>
                <a:spcPts val="1200"/>
              </a:spcAft>
            </a:pPr>
            <a:r>
              <a:rPr lang="en-US" b="1" smtClean="0">
                <a:solidFill>
                  <a:srgbClr val="AC0498"/>
                </a:solidFill>
              </a:rPr>
              <a:t>Asynchronous JavaScript and XML  </a:t>
            </a:r>
            <a:r>
              <a:rPr lang="en-US" smtClean="0"/>
              <a:t>is a group of web development techniques used for creating interactive web applications. </a:t>
            </a:r>
          </a:p>
          <a:p>
            <a:pPr algn="just">
              <a:spcAft>
                <a:spcPts val="1200"/>
              </a:spcAft>
            </a:pPr>
            <a:r>
              <a:rPr lang="en-US" smtClean="0"/>
              <a:t>By using AJAX, web applications can retrieve data from the server asynchronously. </a:t>
            </a:r>
          </a:p>
          <a:p>
            <a:pPr algn="just">
              <a:spcAft>
                <a:spcPts val="1200"/>
              </a:spcAft>
            </a:pPr>
            <a:r>
              <a:rPr lang="en-US" smtClean="0"/>
              <a:t>Because it is being done in the background, it won’t interfere with the display and behavior of the current page.</a:t>
            </a:r>
          </a:p>
          <a:p>
            <a:pPr algn="just">
              <a:spcAft>
                <a:spcPts val="1200"/>
              </a:spcAft>
            </a:pPr>
            <a:r>
              <a:rPr lang="en-US" smtClean="0"/>
              <a:t>Technologies AJAX is a term that represents a wide range of web technologies that can be used to help web applications communicate with a server, but without interfering with the current state of that page. </a:t>
            </a:r>
          </a:p>
          <a:p>
            <a:endParaRPr lang="en-US"/>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229600" cy="6553200"/>
          </a:xfrm>
        </p:spPr>
        <p:txBody>
          <a:bodyPr>
            <a:normAutofit fontScale="77500" lnSpcReduction="20000"/>
          </a:bodyPr>
          <a:lstStyle/>
          <a:p>
            <a:pPr algn="just">
              <a:spcAft>
                <a:spcPts val="1200"/>
              </a:spcAft>
              <a:buNone/>
            </a:pPr>
            <a:r>
              <a:rPr lang="en-US" sz="4000" smtClean="0"/>
              <a:t>AJAX refers to these technologies:</a:t>
            </a:r>
          </a:p>
          <a:p>
            <a:pPr lvl="1" algn="just">
              <a:spcAft>
                <a:spcPts val="1200"/>
              </a:spcAft>
              <a:buFont typeface="Wingdings" pitchFamily="2" charset="2"/>
              <a:buChar char="Ø"/>
            </a:pPr>
            <a:r>
              <a:rPr lang="en-US" sz="2900" b="1" smtClean="0">
                <a:solidFill>
                  <a:srgbClr val="AC0498"/>
                </a:solidFill>
              </a:rPr>
              <a:t>Extensible Hypertext Markup Language</a:t>
            </a:r>
            <a:r>
              <a:rPr lang="en-US" sz="2900" smtClean="0"/>
              <a:t> (XHTML) and </a:t>
            </a:r>
            <a:r>
              <a:rPr lang="en-US" sz="2900" b="1" smtClean="0">
                <a:solidFill>
                  <a:srgbClr val="AC0498"/>
                </a:solidFill>
              </a:rPr>
              <a:t>Cascading Style Sheets </a:t>
            </a:r>
            <a:r>
              <a:rPr lang="en-US" sz="2900" smtClean="0"/>
              <a:t>(CSS) for presentation </a:t>
            </a:r>
          </a:p>
          <a:p>
            <a:pPr lvl="1" algn="just">
              <a:spcAft>
                <a:spcPts val="1200"/>
              </a:spcAft>
              <a:buFont typeface="Wingdings" pitchFamily="2" charset="2"/>
              <a:buChar char="Ø"/>
            </a:pPr>
            <a:r>
              <a:rPr lang="en-US" sz="2900" smtClean="0"/>
              <a:t>The </a:t>
            </a:r>
            <a:r>
              <a:rPr lang="en-US" sz="2900" b="1" smtClean="0">
                <a:solidFill>
                  <a:srgbClr val="AC0498"/>
                </a:solidFill>
              </a:rPr>
              <a:t>Document Object Model </a:t>
            </a:r>
            <a:r>
              <a:rPr lang="en-US" sz="2900" smtClean="0"/>
              <a:t>for dynamic display of and interaction with data </a:t>
            </a:r>
          </a:p>
          <a:p>
            <a:pPr lvl="1" algn="just">
              <a:spcAft>
                <a:spcPts val="1200"/>
              </a:spcAft>
              <a:buFont typeface="Wingdings" pitchFamily="2" charset="2"/>
              <a:buChar char="Ø"/>
            </a:pPr>
            <a:r>
              <a:rPr lang="en-US" sz="2900" b="1" smtClean="0">
                <a:solidFill>
                  <a:srgbClr val="AC0498"/>
                </a:solidFill>
              </a:rPr>
              <a:t>XML</a:t>
            </a:r>
            <a:r>
              <a:rPr lang="en-US" sz="2900" smtClean="0"/>
              <a:t> and </a:t>
            </a:r>
            <a:r>
              <a:rPr lang="en-US" sz="2900" b="1" smtClean="0">
                <a:solidFill>
                  <a:srgbClr val="AC0498"/>
                </a:solidFill>
              </a:rPr>
              <a:t>Extensible Style Sheet Language Transformations </a:t>
            </a:r>
            <a:r>
              <a:rPr lang="en-US" sz="2900" smtClean="0"/>
              <a:t>(XSLT) for the interchange and manipulation of data, respectively </a:t>
            </a:r>
          </a:p>
          <a:p>
            <a:pPr lvl="1" algn="just">
              <a:spcAft>
                <a:spcPts val="1200"/>
              </a:spcAft>
              <a:buFont typeface="Wingdings" pitchFamily="2" charset="2"/>
              <a:buChar char="Ø"/>
            </a:pPr>
            <a:r>
              <a:rPr lang="en-US" sz="2900" smtClean="0"/>
              <a:t>The </a:t>
            </a:r>
            <a:r>
              <a:rPr lang="en-US" sz="2900" b="1" err="1" smtClean="0">
                <a:solidFill>
                  <a:srgbClr val="AC0498"/>
                </a:solidFill>
              </a:rPr>
              <a:t>XMLHttp Request object </a:t>
            </a:r>
            <a:r>
              <a:rPr lang="en-US" sz="2900" smtClean="0"/>
              <a:t>for asynchronous communication </a:t>
            </a:r>
          </a:p>
          <a:p>
            <a:pPr lvl="1" algn="just">
              <a:spcAft>
                <a:spcPts val="1200"/>
              </a:spcAft>
              <a:buFont typeface="Wingdings" pitchFamily="2" charset="2"/>
              <a:buChar char="Ø"/>
            </a:pPr>
            <a:r>
              <a:rPr lang="en-US" sz="2900" b="1" smtClean="0">
                <a:solidFill>
                  <a:srgbClr val="AC0498"/>
                </a:solidFill>
              </a:rPr>
              <a:t>JavaScript</a:t>
            </a:r>
            <a:r>
              <a:rPr lang="en-US" sz="2900" smtClean="0"/>
              <a:t> to bring these technologies together</a:t>
            </a:r>
          </a:p>
          <a:p>
            <a:pPr algn="just">
              <a:spcAft>
                <a:spcPts val="1200"/>
              </a:spcAft>
            </a:pPr>
            <a:r>
              <a:rPr lang="en-US" sz="3100" smtClean="0"/>
              <a:t>AJAX continues to evolve. For instance, while JavaScript claims a place in the acronym for AJAX, it is not the only client-side language that can be used for developing an AJAX application. </a:t>
            </a:r>
          </a:p>
          <a:p>
            <a:pPr algn="just">
              <a:spcAft>
                <a:spcPts val="1200"/>
              </a:spcAft>
            </a:pPr>
            <a:r>
              <a:rPr lang="en-US" sz="3100" smtClean="0"/>
              <a:t>Languages like </a:t>
            </a:r>
            <a:r>
              <a:rPr lang="en-US" sz="3100" b="1" smtClean="0">
                <a:solidFill>
                  <a:srgbClr val="AC0498"/>
                </a:solidFill>
              </a:rPr>
              <a:t>VBScript</a:t>
            </a:r>
            <a:r>
              <a:rPr lang="en-US" sz="3100" smtClean="0"/>
              <a:t> can be used, as well. Further, XML is not required for data exchange. </a:t>
            </a:r>
          </a:p>
          <a:p>
            <a:pPr algn="just">
              <a:spcAft>
                <a:spcPts val="1200"/>
              </a:spcAft>
            </a:pPr>
            <a:r>
              <a:rPr lang="en-US" sz="3100" b="1" smtClean="0">
                <a:solidFill>
                  <a:srgbClr val="AC0498"/>
                </a:solidFill>
              </a:rPr>
              <a:t>JavaScript Object Notation (JSON)</a:t>
            </a:r>
            <a:r>
              <a:rPr lang="en-US" sz="3100" smtClean="0"/>
              <a:t> is a widely used alternative. HTML and plain text can also be used.</a:t>
            </a:r>
            <a:endParaRPr lang="en-US" sz="3100"/>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228600"/>
            <a:ext cx="8229600" cy="6629400"/>
          </a:xfrm>
        </p:spPr>
        <p:txBody>
          <a:bodyPr>
            <a:normAutofit fontScale="92500" lnSpcReduction="20000"/>
          </a:bodyPr>
          <a:lstStyle/>
          <a:p>
            <a:pPr>
              <a:buNone/>
            </a:pPr>
            <a:r>
              <a:rPr lang="en-US" sz="3200" b="1" smtClean="0">
                <a:solidFill>
                  <a:schemeClr val="accent6">
                    <a:lumMod val="75000"/>
                  </a:schemeClr>
                </a:solidFill>
              </a:rPr>
              <a:t>Pros and Cons </a:t>
            </a:r>
          </a:p>
          <a:p>
            <a:pPr algn="just">
              <a:spcAft>
                <a:spcPts val="1200"/>
              </a:spcAft>
            </a:pPr>
            <a:r>
              <a:rPr lang="en-US" sz="2400" smtClean="0"/>
              <a:t> </a:t>
            </a:r>
            <a:r>
              <a:rPr lang="en-US" smtClean="0"/>
              <a:t>Often, multiple pages on a web site contain the same information. If those pages were coded by hand, the same content would have to be written into each and every page. </a:t>
            </a:r>
          </a:p>
          <a:p>
            <a:pPr algn="just">
              <a:spcAft>
                <a:spcPts val="1200"/>
              </a:spcAft>
            </a:pPr>
            <a:r>
              <a:rPr lang="en-US" smtClean="0"/>
              <a:t>AJAX allows a web application to simply retrieve new information and adjust how the content is presented. </a:t>
            </a:r>
          </a:p>
          <a:p>
            <a:pPr algn="just">
              <a:spcAft>
                <a:spcPts val="1200"/>
              </a:spcAft>
            </a:pPr>
            <a:r>
              <a:rPr lang="en-US" smtClean="0"/>
              <a:t>This is very efficient and reduces the amount of bandwidth consumed and reduces load times.  </a:t>
            </a:r>
          </a:p>
          <a:p>
            <a:pPr algn="just">
              <a:spcAft>
                <a:spcPts val="1200"/>
              </a:spcAft>
              <a:buNone/>
            </a:pPr>
            <a:r>
              <a:rPr lang="en-US" b="1" smtClean="0">
                <a:solidFill>
                  <a:schemeClr val="accent6">
                    <a:lumMod val="75000"/>
                  </a:schemeClr>
                </a:solidFill>
              </a:rPr>
              <a:t>Disadvantages to AJAX include  </a:t>
            </a:r>
          </a:p>
          <a:p>
            <a:pPr algn="just">
              <a:spcAft>
                <a:spcPts val="1200"/>
              </a:spcAft>
            </a:pPr>
            <a:r>
              <a:rPr lang="en-US" smtClean="0"/>
              <a:t>Dynamically created web pages </a:t>
            </a:r>
            <a:r>
              <a:rPr lang="en-US" smtClean="0">
                <a:solidFill>
                  <a:srgbClr val="0070C0"/>
                </a:solidFill>
              </a:rPr>
              <a:t>do not show up in the browser’s history engine</a:t>
            </a:r>
            <a:r>
              <a:rPr lang="en-US" smtClean="0"/>
              <a:t>, so clicking on the Back button would not re-create the last seen page. </a:t>
            </a:r>
          </a:p>
          <a:p>
            <a:pPr algn="just">
              <a:spcAft>
                <a:spcPts val="1200"/>
              </a:spcAft>
            </a:pPr>
            <a:r>
              <a:rPr lang="en-US" smtClean="0"/>
              <a:t>It is difficult to bookmark a dynamically created web page. </a:t>
            </a:r>
          </a:p>
          <a:p>
            <a:pPr algn="just">
              <a:spcAft>
                <a:spcPts val="1200"/>
              </a:spcAft>
            </a:pPr>
            <a:r>
              <a:rPr lang="en-US" smtClean="0"/>
              <a:t>If a browser does not support AJAX or if JavaScript is disabled, AJAX functionality cannot be used. </a:t>
            </a:r>
          </a:p>
          <a:p>
            <a:pPr algn="just">
              <a:spcAft>
                <a:spcPts val="1200"/>
              </a:spcAft>
            </a:pPr>
            <a:endParaRPr lang="en-US" smtClean="0"/>
          </a:p>
          <a:p>
            <a:pPr algn="just">
              <a:spcAft>
                <a:spcPts val="1200"/>
              </a:spcAft>
              <a:buNone/>
            </a:pPr>
            <a:endParaRPr lang="en-US" smtClean="0"/>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81000"/>
            <a:ext cx="8229600" cy="5715000"/>
          </a:xfrm>
        </p:spPr>
        <p:txBody>
          <a:bodyPr>
            <a:normAutofit fontScale="92500"/>
          </a:bodyPr>
          <a:lstStyle/>
          <a:p>
            <a:pPr>
              <a:buNone/>
            </a:pPr>
            <a:r>
              <a:rPr lang="en-US" sz="4300" b="1" smtClean="0">
                <a:solidFill>
                  <a:srgbClr val="0070C0"/>
                </a:solidFill>
              </a:rPr>
              <a:t>1.2  Python Django </a:t>
            </a:r>
          </a:p>
          <a:p>
            <a:pPr algn="just">
              <a:spcAft>
                <a:spcPts val="1200"/>
              </a:spcAft>
            </a:pPr>
            <a:r>
              <a:rPr lang="en-US" sz="2400" b="1" err="1" smtClean="0">
                <a:solidFill>
                  <a:srgbClr val="AC0498"/>
                </a:solidFill>
              </a:rPr>
              <a:t>Django</a:t>
            </a:r>
            <a:r>
              <a:rPr lang="en-US" sz="2400" smtClean="0"/>
              <a:t> is an open-source web application framework written in Python. </a:t>
            </a:r>
          </a:p>
          <a:p>
            <a:pPr algn="just">
              <a:spcAft>
                <a:spcPts val="1200"/>
              </a:spcAft>
            </a:pPr>
            <a:r>
              <a:rPr lang="en-US" sz="2400" smtClean="0"/>
              <a:t>Originally it was created to manage news sites for The World Company. Core framework are </a:t>
            </a:r>
          </a:p>
          <a:p>
            <a:pPr lvl="2" algn="just">
              <a:spcAft>
                <a:spcPts val="1200"/>
              </a:spcAft>
              <a:buFont typeface="Wingdings" pitchFamily="2" charset="2"/>
              <a:buChar char="Ø"/>
            </a:pPr>
            <a:r>
              <a:rPr lang="en-US" sz="2400" smtClean="0"/>
              <a:t>A lightweight, </a:t>
            </a:r>
            <a:r>
              <a:rPr lang="en-US" sz="2400" smtClean="0">
                <a:solidFill>
                  <a:srgbClr val="AC0498"/>
                </a:solidFill>
              </a:rPr>
              <a:t>stand-alone web server </a:t>
            </a:r>
            <a:r>
              <a:rPr lang="en-US" sz="2400" smtClean="0"/>
              <a:t>for development and testing </a:t>
            </a:r>
          </a:p>
          <a:p>
            <a:pPr lvl="2" algn="just">
              <a:spcAft>
                <a:spcPts val="1200"/>
              </a:spcAft>
              <a:buFont typeface="Wingdings" pitchFamily="2" charset="2"/>
              <a:buChar char="Ø"/>
            </a:pPr>
            <a:r>
              <a:rPr lang="en-US" sz="2400" smtClean="0"/>
              <a:t>A </a:t>
            </a:r>
            <a:r>
              <a:rPr lang="en-US" sz="2400" smtClean="0">
                <a:solidFill>
                  <a:srgbClr val="AC0498"/>
                </a:solidFill>
              </a:rPr>
              <a:t>caching framework</a:t>
            </a:r>
            <a:r>
              <a:rPr lang="en-US" sz="2400" smtClean="0"/>
              <a:t>, which can use any of several cache methods </a:t>
            </a:r>
          </a:p>
          <a:p>
            <a:pPr lvl="2" algn="just">
              <a:spcAft>
                <a:spcPts val="1200"/>
              </a:spcAft>
              <a:buFont typeface="Wingdings" pitchFamily="2" charset="2"/>
              <a:buChar char="Ø"/>
            </a:pPr>
            <a:r>
              <a:rPr lang="en-US" sz="2400" smtClean="0"/>
              <a:t>An </a:t>
            </a:r>
            <a:r>
              <a:rPr lang="en-US" sz="2400" smtClean="0">
                <a:solidFill>
                  <a:srgbClr val="AC0498"/>
                </a:solidFill>
              </a:rPr>
              <a:t>internal dispatcher system </a:t>
            </a:r>
            <a:r>
              <a:rPr lang="en-US" sz="2400" smtClean="0"/>
              <a:t>that allows an application’s components to communicate using predefined signals </a:t>
            </a:r>
          </a:p>
          <a:p>
            <a:pPr lvl="2" algn="just">
              <a:spcAft>
                <a:spcPts val="1200"/>
              </a:spcAft>
              <a:buFont typeface="Wingdings" pitchFamily="2" charset="2"/>
              <a:buChar char="Ø"/>
            </a:pPr>
            <a:r>
              <a:rPr lang="en-US" sz="2400" smtClean="0"/>
              <a:t>An </a:t>
            </a:r>
            <a:r>
              <a:rPr lang="en-US" sz="2400" smtClean="0">
                <a:solidFill>
                  <a:srgbClr val="AC0498"/>
                </a:solidFill>
              </a:rPr>
              <a:t>internationalization system </a:t>
            </a:r>
            <a:r>
              <a:rPr lang="en-US" sz="2400" smtClean="0"/>
              <a:t>that translates Django’s components into multiple languages </a:t>
            </a:r>
          </a:p>
          <a:p>
            <a:pPr algn="just">
              <a:spcAft>
                <a:spcPts val="1200"/>
              </a:spcAft>
            </a:pPr>
            <a:endParaRPr lang="en-US"/>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0"/>
            <a:ext cx="8229600" cy="6629400"/>
          </a:xfrm>
        </p:spPr>
        <p:txBody>
          <a:bodyPr>
            <a:normAutofit lnSpcReduction="10000"/>
          </a:bodyPr>
          <a:lstStyle/>
          <a:p>
            <a:pPr>
              <a:spcAft>
                <a:spcPts val="1200"/>
              </a:spcAft>
              <a:buNone/>
            </a:pPr>
            <a:r>
              <a:rPr lang="en-US" sz="3600" b="1" smtClean="0">
                <a:solidFill>
                  <a:srgbClr val="0070C0"/>
                </a:solidFill>
              </a:rPr>
              <a:t>2  Web Hosting Service </a:t>
            </a:r>
          </a:p>
          <a:p>
            <a:pPr algn="just">
              <a:spcAft>
                <a:spcPts val="1200"/>
              </a:spcAft>
            </a:pPr>
            <a:r>
              <a:rPr lang="en-US" smtClean="0"/>
              <a:t>You will need a web hosting service that will allow you to store your data and applications. </a:t>
            </a:r>
          </a:p>
          <a:p>
            <a:pPr algn="just">
              <a:spcAft>
                <a:spcPts val="1200"/>
              </a:spcAft>
            </a:pPr>
            <a:r>
              <a:rPr lang="en-US" smtClean="0"/>
              <a:t>This is the organization that will host your data. Some web hosting services include </a:t>
            </a:r>
            <a:r>
              <a:rPr lang="en-US" smtClean="0">
                <a:solidFill>
                  <a:srgbClr val="FF0000"/>
                </a:solidFill>
              </a:rPr>
              <a:t>Amazon Elastic Compute Cloud </a:t>
            </a:r>
            <a:r>
              <a:rPr lang="en-US" smtClean="0"/>
              <a:t>and </a:t>
            </a:r>
            <a:r>
              <a:rPr lang="en-US" err="1" smtClean="0">
                <a:solidFill>
                  <a:srgbClr val="FF0000"/>
                </a:solidFill>
              </a:rPr>
              <a:t>Mosso.</a:t>
            </a:r>
          </a:p>
          <a:p>
            <a:pPr algn="just">
              <a:spcAft>
                <a:spcPts val="1200"/>
              </a:spcAft>
              <a:buNone/>
            </a:pPr>
            <a:r>
              <a:rPr lang="en-US" sz="3200" b="1" smtClean="0">
                <a:solidFill>
                  <a:schemeClr val="accent6">
                    <a:lumMod val="75000"/>
                  </a:schemeClr>
                </a:solidFill>
              </a:rPr>
              <a:t>2.1 Amazon Elastic Compute Cloud </a:t>
            </a:r>
            <a:endParaRPr lang="en-US" sz="4000" b="1" smtClean="0">
              <a:solidFill>
                <a:schemeClr val="accent6">
                  <a:lumMod val="75000"/>
                </a:schemeClr>
              </a:solidFill>
            </a:endParaRPr>
          </a:p>
          <a:p>
            <a:pPr algn="just">
              <a:spcAft>
                <a:spcPts val="1200"/>
              </a:spcAft>
            </a:pPr>
            <a:r>
              <a:rPr lang="en-US" smtClean="0"/>
              <a:t>Amazon Elastic Compute Cloud is a web service that provides resizable compute capacity in the cloud. </a:t>
            </a:r>
          </a:p>
          <a:p>
            <a:pPr algn="just">
              <a:spcAft>
                <a:spcPts val="1200"/>
              </a:spcAft>
            </a:pPr>
            <a:r>
              <a:rPr lang="en-US" b="1" smtClean="0">
                <a:solidFill>
                  <a:srgbClr val="AC0498"/>
                </a:solidFill>
              </a:rPr>
              <a:t>Amazon EC2’s </a:t>
            </a:r>
            <a:r>
              <a:rPr lang="en-US" smtClean="0"/>
              <a:t>web service interface allows you to obtain and configure capacity with minimal friction. </a:t>
            </a:r>
          </a:p>
          <a:p>
            <a:pPr algn="just">
              <a:spcAft>
                <a:spcPts val="1200"/>
              </a:spcAft>
            </a:pPr>
            <a:r>
              <a:rPr lang="en-US" smtClean="0"/>
              <a:t>It provides complete control of your computing resources and lets you run on Amazon’s computing environment. </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229600" cy="6324600"/>
          </a:xfrm>
        </p:spPr>
        <p:txBody>
          <a:bodyPr>
            <a:normAutofit/>
          </a:bodyPr>
          <a:lstStyle/>
          <a:p>
            <a:pPr algn="just">
              <a:spcAft>
                <a:spcPts val="1200"/>
              </a:spcAft>
            </a:pPr>
            <a:r>
              <a:rPr lang="en-US" smtClean="0"/>
              <a:t>Amazon EC2 reduces the time required to obtain and boot new server instances to minutes, allowing you to quickly scale capacity, both up and down, as a client’s computing requirements change. </a:t>
            </a:r>
          </a:p>
          <a:p>
            <a:pPr algn="just">
              <a:spcAft>
                <a:spcPts val="1200"/>
              </a:spcAft>
            </a:pPr>
            <a:r>
              <a:rPr lang="en-US" smtClean="0"/>
              <a:t>Amazon EC2 changes the economics of computing by allowing you to pay only for capacity that you actually use.</a:t>
            </a:r>
          </a:p>
          <a:p>
            <a:pPr>
              <a:buNone/>
            </a:pPr>
            <a:r>
              <a:rPr lang="en-US" sz="3200" b="1" smtClean="0">
                <a:solidFill>
                  <a:schemeClr val="accent6">
                    <a:lumMod val="75000"/>
                  </a:schemeClr>
                </a:solidFill>
              </a:rPr>
              <a:t>2.2 Mosso</a:t>
            </a:r>
            <a:r>
              <a:rPr lang="en-US" sz="3200" smtClean="0">
                <a:solidFill>
                  <a:schemeClr val="accent6">
                    <a:lumMod val="75000"/>
                  </a:schemeClr>
                </a:solidFill>
              </a:rPr>
              <a:t> </a:t>
            </a:r>
          </a:p>
          <a:p>
            <a:pPr algn="just">
              <a:spcAft>
                <a:spcPts val="1200"/>
              </a:spcAft>
            </a:pPr>
            <a:r>
              <a:rPr lang="en-US" sz="2400" b="1" err="1" smtClean="0">
                <a:solidFill>
                  <a:srgbClr val="AC0498"/>
                </a:solidFill>
              </a:rPr>
              <a:t>Mosso</a:t>
            </a:r>
            <a:r>
              <a:rPr lang="en-US" sz="2400" smtClean="0"/>
              <a:t> is the home of The Hosting Cloud and </a:t>
            </a:r>
            <a:r>
              <a:rPr lang="en-US" sz="2400" b="1" err="1" smtClean="0">
                <a:solidFill>
                  <a:srgbClr val="AC0498"/>
                </a:solidFill>
              </a:rPr>
              <a:t>CloudFS</a:t>
            </a:r>
            <a:r>
              <a:rPr lang="en-US" sz="2400" smtClean="0"/>
              <a:t>, providing enterprise-grade hosting and storage services. </a:t>
            </a:r>
          </a:p>
          <a:p>
            <a:pPr algn="just">
              <a:spcAft>
                <a:spcPts val="1200"/>
              </a:spcAft>
            </a:pPr>
            <a:r>
              <a:rPr lang="en-US" sz="2400" err="1" smtClean="0"/>
              <a:t>Mosso provides an easily managed interface so that developers, designers, and IT managers can deploy reliable web applications quickly and easily as well as a high-performance cloud-based storage service.</a:t>
            </a:r>
          </a:p>
          <a:p>
            <a:pPr algn="just">
              <a:spcAft>
                <a:spcPts val="1200"/>
              </a:spcAft>
            </a:pPr>
            <a:endParaRPr lang="en-US" smtClean="0"/>
          </a:p>
          <a:p>
            <a:endParaRPr 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8.jpeg" descr="cloud_computing Tutorial"/>
          <p:cNvPicPr>
            <a:picLocks noGrp="1"/>
          </p:cNvPicPr>
          <p:nvPr>
            <p:ph idx="1"/>
          </p:nvPr>
        </p:nvPicPr>
        <p:blipFill>
          <a:blip r:embed="rId2"/>
          <a:stretch>
            <a:fillRect/>
          </a:stretch>
        </p:blipFill>
        <p:spPr>
          <a:xfrm>
            <a:off x="609600" y="381000"/>
            <a:ext cx="8153400" cy="5791200"/>
          </a:xfrm>
          <a:prstGeom prst="rect">
            <a:avLst/>
          </a:prstGeom>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0"/>
            <a:ext cx="8229600" cy="6705600"/>
          </a:xfrm>
        </p:spPr>
        <p:txBody>
          <a:bodyPr>
            <a:normAutofit/>
          </a:bodyPr>
          <a:lstStyle/>
          <a:p>
            <a:pPr algn="just">
              <a:spcAft>
                <a:spcPts val="1200"/>
              </a:spcAft>
            </a:pPr>
            <a:r>
              <a:rPr lang="en-US" sz="2400" smtClean="0"/>
              <a:t>Founded by two Rackspace employees, The Hosting Cloud is built upon a cross platform, clustered-computing architecture. </a:t>
            </a:r>
          </a:p>
          <a:p>
            <a:pPr algn="just">
              <a:spcAft>
                <a:spcPts val="1200"/>
              </a:spcAft>
            </a:pPr>
            <a:r>
              <a:rPr lang="en-US" sz="2400" smtClean="0"/>
              <a:t>There are three components to Mosso’s offering: </a:t>
            </a:r>
          </a:p>
          <a:p>
            <a:pPr lvl="1" algn="just">
              <a:spcAft>
                <a:spcPts val="1200"/>
              </a:spcAft>
              <a:buFont typeface="Wingdings" pitchFamily="2" charset="2"/>
              <a:buChar char="Ø"/>
            </a:pPr>
            <a:r>
              <a:rPr lang="en-US" b="1" smtClean="0">
                <a:solidFill>
                  <a:srgbClr val="AC0498"/>
                </a:solidFill>
              </a:rPr>
              <a:t>Cloud Sites</a:t>
            </a:r>
            <a:r>
              <a:rPr lang="en-US" smtClean="0">
                <a:solidFill>
                  <a:srgbClr val="AC0498"/>
                </a:solidFill>
              </a:rPr>
              <a:t>: </a:t>
            </a:r>
            <a:r>
              <a:rPr lang="en-US" smtClean="0"/>
              <a:t>Advertised as “the fastest way to put sites on the cloud”; runs Windows or Linux applications across hundreds of servers. </a:t>
            </a:r>
          </a:p>
          <a:p>
            <a:pPr lvl="1" algn="just">
              <a:spcAft>
                <a:spcPts val="1200"/>
              </a:spcAft>
              <a:buFont typeface="Wingdings" pitchFamily="2" charset="2"/>
              <a:buChar char="Ø"/>
            </a:pPr>
            <a:r>
              <a:rPr lang="en-US" b="1" smtClean="0">
                <a:solidFill>
                  <a:srgbClr val="AC0498"/>
                </a:solidFill>
              </a:rPr>
              <a:t>Cloud Files</a:t>
            </a:r>
            <a:r>
              <a:rPr lang="en-US" smtClean="0">
                <a:solidFill>
                  <a:srgbClr val="AC0498"/>
                </a:solidFill>
              </a:rPr>
              <a:t>: </a:t>
            </a:r>
            <a:r>
              <a:rPr lang="en-US" smtClean="0"/>
              <a:t>Provides unlimited online storage for media (examples include backups, video files, user content), which is served out via Limelight Networks’ Content Delivery Network. </a:t>
            </a:r>
          </a:p>
          <a:p>
            <a:pPr lvl="1" algn="just">
              <a:spcAft>
                <a:spcPts val="1200"/>
              </a:spcAft>
              <a:buFont typeface="Wingdings" pitchFamily="2" charset="2"/>
              <a:buChar char="Ø"/>
            </a:pPr>
            <a:r>
              <a:rPr lang="en-US" b="1" smtClean="0">
                <a:solidFill>
                  <a:srgbClr val="AC0498"/>
                </a:solidFill>
              </a:rPr>
              <a:t>Cloud Servers</a:t>
            </a:r>
            <a:r>
              <a:rPr lang="en-US" smtClean="0">
                <a:solidFill>
                  <a:srgbClr val="AC0498"/>
                </a:solidFill>
              </a:rPr>
              <a:t>: </a:t>
            </a:r>
            <a:r>
              <a:rPr lang="en-US" smtClean="0"/>
              <a:t>Able to deploy from one to hundreds of cloud servers instantly and creates advanced, high-availability architectures.</a:t>
            </a:r>
            <a:endParaRPr lang="en-US"/>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457200"/>
            <a:ext cx="8229600" cy="6400800"/>
          </a:xfrm>
        </p:spPr>
        <p:txBody>
          <a:bodyPr>
            <a:normAutofit fontScale="92500" lnSpcReduction="20000"/>
          </a:bodyPr>
          <a:lstStyle/>
          <a:p>
            <a:pPr>
              <a:buNone/>
            </a:pPr>
            <a:r>
              <a:rPr lang="en-US" sz="4200" b="1" smtClean="0">
                <a:solidFill>
                  <a:srgbClr val="0070C0"/>
                </a:solidFill>
              </a:rPr>
              <a:t>3  Proprietary Methods </a:t>
            </a:r>
          </a:p>
          <a:p>
            <a:pPr algn="just">
              <a:spcAft>
                <a:spcPts val="1200"/>
              </a:spcAft>
            </a:pPr>
            <a:r>
              <a:rPr lang="en-US" smtClean="0"/>
              <a:t>In addition to the widely used standards (like AJAX and Django), individual companies offer their own, proprietary methods to connect to the cloud. </a:t>
            </a:r>
          </a:p>
          <a:p>
            <a:pPr algn="just">
              <a:spcAft>
                <a:spcPts val="1200"/>
              </a:spcAft>
              <a:buNone/>
            </a:pPr>
            <a:r>
              <a:rPr lang="en-US" sz="3800" b="1" smtClean="0">
                <a:solidFill>
                  <a:schemeClr val="accent6">
                    <a:lumMod val="75000"/>
                  </a:schemeClr>
                </a:solidFill>
              </a:rPr>
              <a:t>3.1 Azure </a:t>
            </a:r>
          </a:p>
          <a:p>
            <a:pPr algn="just">
              <a:spcAft>
                <a:spcPts val="1200"/>
              </a:spcAft>
            </a:pPr>
            <a:r>
              <a:rPr lang="en-US" smtClean="0"/>
              <a:t>The </a:t>
            </a:r>
            <a:r>
              <a:rPr lang="en-US" b="1" smtClean="0">
                <a:solidFill>
                  <a:srgbClr val="AC0498"/>
                </a:solidFill>
              </a:rPr>
              <a:t>Azure Services Platform </a:t>
            </a:r>
            <a:r>
              <a:rPr lang="en-US" smtClean="0"/>
              <a:t>is Microsoft’s cloud solution that spans from the cloud to the enterprise datacenter. </a:t>
            </a:r>
          </a:p>
          <a:p>
            <a:pPr algn="just">
              <a:spcAft>
                <a:spcPts val="1200"/>
              </a:spcAft>
            </a:pPr>
            <a:r>
              <a:rPr lang="en-US" smtClean="0"/>
              <a:t>Further, it delivers content across the PC, web, and phone. </a:t>
            </a:r>
          </a:p>
          <a:p>
            <a:pPr algn="just">
              <a:spcAft>
                <a:spcPts val="1200"/>
              </a:spcAft>
            </a:pPr>
            <a:r>
              <a:rPr lang="en-US" smtClean="0"/>
              <a:t>The platform combines cloud-based developer capabilities with storage, computational, and networking infrastructure services, all hosted on servers operating within Microsoft’s global datacenter network. </a:t>
            </a:r>
          </a:p>
          <a:p>
            <a:pPr algn="just">
              <a:spcAft>
                <a:spcPts val="1200"/>
              </a:spcAft>
            </a:pPr>
            <a:r>
              <a:rPr lang="en-US" smtClean="0"/>
              <a:t>This provides developers with the ability to deploy applications in the cloud or on-premises and enables experiences across a broad range of business and consumer scenarios.</a:t>
            </a:r>
            <a:endParaRPr lang="en-US"/>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86800" cy="6553200"/>
          </a:xfrm>
        </p:spPr>
        <p:txBody>
          <a:bodyPr>
            <a:normAutofit lnSpcReduction="10000"/>
          </a:bodyPr>
          <a:lstStyle/>
          <a:p>
            <a:pPr>
              <a:buNone/>
            </a:pPr>
            <a:r>
              <a:rPr lang="en-US" sz="3200" b="1" smtClean="0">
                <a:solidFill>
                  <a:schemeClr val="accent6">
                    <a:lumMod val="75000"/>
                  </a:schemeClr>
                </a:solidFill>
              </a:rPr>
              <a:t>3.2 Force.com</a:t>
            </a:r>
            <a:r>
              <a:rPr lang="en-US" sz="2000" smtClean="0">
                <a:solidFill>
                  <a:schemeClr val="accent6">
                    <a:lumMod val="75000"/>
                  </a:schemeClr>
                </a:solidFill>
              </a:rPr>
              <a:t> </a:t>
            </a:r>
          </a:p>
          <a:p>
            <a:pPr algn="just">
              <a:spcAft>
                <a:spcPts val="1200"/>
              </a:spcAft>
            </a:pPr>
            <a:r>
              <a:rPr lang="en-US" sz="2400" b="1" smtClean="0">
                <a:solidFill>
                  <a:srgbClr val="AC0498"/>
                </a:solidFill>
              </a:rPr>
              <a:t>Force.com</a:t>
            </a:r>
            <a:r>
              <a:rPr lang="en-US" sz="2400" smtClean="0"/>
              <a:t>, a PaaS from Salesforce.com, is another way to create and deploy business applications. </a:t>
            </a:r>
          </a:p>
          <a:p>
            <a:pPr algn="just">
              <a:spcAft>
                <a:spcPts val="1200"/>
              </a:spcAft>
            </a:pPr>
            <a:r>
              <a:rPr lang="en-US" sz="2400" smtClean="0"/>
              <a:t>By replacing the complexity of software platforms with a complete, scalable service, Force.com provides developers a fast path to turn ideas into business impact.</a:t>
            </a:r>
          </a:p>
          <a:p>
            <a:pPr>
              <a:buNone/>
            </a:pPr>
            <a:r>
              <a:rPr lang="en-US" sz="2800" b="1" smtClean="0">
                <a:solidFill>
                  <a:srgbClr val="0070C0"/>
                </a:solidFill>
              </a:rPr>
              <a:t>3.2.1  Visualforce</a:t>
            </a:r>
            <a:r>
              <a:rPr lang="en-US" sz="2800" smtClean="0"/>
              <a:t> </a:t>
            </a:r>
          </a:p>
          <a:p>
            <a:pPr algn="just">
              <a:spcAft>
                <a:spcPts val="1200"/>
              </a:spcAft>
            </a:pPr>
            <a:r>
              <a:rPr lang="en-US" sz="2400" smtClean="0"/>
              <a:t>As part of the </a:t>
            </a:r>
            <a:r>
              <a:rPr lang="en-US" sz="2400" b="1" smtClean="0">
                <a:solidFill>
                  <a:srgbClr val="AC0498"/>
                </a:solidFill>
              </a:rPr>
              <a:t>Force.com</a:t>
            </a:r>
            <a:r>
              <a:rPr lang="en-US" sz="2400" smtClean="0"/>
              <a:t> platform, Visualforce gives customers the ability to design application user interfaces for any experience on any screen. </a:t>
            </a:r>
          </a:p>
          <a:p>
            <a:pPr algn="just">
              <a:spcAft>
                <a:spcPts val="1200"/>
              </a:spcAft>
            </a:pPr>
            <a:r>
              <a:rPr lang="en-US" sz="2400" smtClean="0"/>
              <a:t>Using the logic and workflow intelligence provided by </a:t>
            </a:r>
            <a:r>
              <a:rPr lang="en-US" sz="2400" smtClean="0">
                <a:solidFill>
                  <a:srgbClr val="AC0498"/>
                </a:solidFill>
              </a:rPr>
              <a:t>Apex Code</a:t>
            </a:r>
            <a:r>
              <a:rPr lang="en-US" sz="2400" smtClean="0"/>
              <a:t>, </a:t>
            </a:r>
            <a:r>
              <a:rPr lang="en-US" sz="2400" b="1" err="1" smtClean="0">
                <a:solidFill>
                  <a:srgbClr val="AC0498"/>
                </a:solidFill>
              </a:rPr>
              <a:t>Visualforce</a:t>
            </a:r>
            <a:r>
              <a:rPr lang="en-US" sz="2400" smtClean="0"/>
              <a:t> offers the flexibility to meet the requirements of applications that feature many different types of users on a variety of devices. </a:t>
            </a:r>
          </a:p>
          <a:p>
            <a:pPr algn="just">
              <a:spcAft>
                <a:spcPts val="1200"/>
              </a:spcAft>
            </a:pPr>
            <a:r>
              <a:rPr lang="en-US" sz="2400" err="1" smtClean="0"/>
              <a:t>Visualforce uses </a:t>
            </a:r>
            <a:r>
              <a:rPr lang="en-US" sz="2400" b="1" smtClean="0">
                <a:solidFill>
                  <a:srgbClr val="AC0498"/>
                </a:solidFill>
              </a:rPr>
              <a:t>HTML, AJAX, and Flex </a:t>
            </a:r>
            <a:r>
              <a:rPr lang="en-US" sz="2400" smtClean="0"/>
              <a:t>for business applications. </a:t>
            </a:r>
          </a:p>
          <a:p>
            <a:pPr algn="just">
              <a:spcAft>
                <a:spcPts val="1200"/>
              </a:spcAft>
            </a:pPr>
            <a:endParaRPr lang="en-US" sz="2200" smtClean="0"/>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229600" cy="6248400"/>
          </a:xfrm>
        </p:spPr>
        <p:txBody>
          <a:bodyPr/>
          <a:lstStyle/>
          <a:p>
            <a:pPr algn="ctr">
              <a:buNone/>
            </a:pPr>
            <a:r>
              <a:rPr lang="en-US" sz="4000" b="1" smtClean="0">
                <a:solidFill>
                  <a:srgbClr val="00B0F0"/>
                </a:solidFill>
              </a:rPr>
              <a:t>2.2.2  Web Applications </a:t>
            </a:r>
          </a:p>
          <a:p>
            <a:pPr algn="just">
              <a:spcAft>
                <a:spcPts val="1200"/>
              </a:spcAft>
            </a:pPr>
            <a:r>
              <a:rPr lang="en-US" sz="2800" smtClean="0"/>
              <a:t>If you are going to use applications on the cloud, there are many to choose from. </a:t>
            </a:r>
          </a:p>
          <a:p>
            <a:pPr algn="just">
              <a:spcAft>
                <a:spcPts val="1200"/>
              </a:spcAft>
            </a:pPr>
            <a:r>
              <a:rPr lang="en-US" sz="2800" smtClean="0"/>
              <a:t>Much of your decision-making process will come down to your provider and what they offer. </a:t>
            </a:r>
          </a:p>
          <a:p>
            <a:pPr algn="just">
              <a:spcAft>
                <a:spcPts val="1200"/>
              </a:spcAft>
            </a:pPr>
            <a:r>
              <a:rPr lang="en-US" sz="2800" smtClean="0"/>
              <a:t>There are tons of options when it comes to finding online applications. </a:t>
            </a:r>
            <a:endParaRPr lang="en-US" sz="2800"/>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229600" cy="6477000"/>
          </a:xfrm>
        </p:spPr>
        <p:txBody>
          <a:bodyPr>
            <a:normAutofit/>
          </a:bodyPr>
          <a:lstStyle/>
          <a:p>
            <a:pPr>
              <a:buNone/>
            </a:pPr>
            <a:r>
              <a:rPr lang="en-US" sz="3200" b="1" smtClean="0">
                <a:solidFill>
                  <a:srgbClr val="00B0F0"/>
                </a:solidFill>
              </a:rPr>
              <a:t>1 Sample Applications </a:t>
            </a:r>
          </a:p>
          <a:p>
            <a:r>
              <a:rPr lang="en-US" smtClean="0"/>
              <a:t>Different companies offer different things, but for the sake of understanding the market, let’s take a closer look at cloud giant Google and their offerings. </a:t>
            </a:r>
          </a:p>
          <a:p>
            <a:r>
              <a:rPr lang="en-US" b="1" smtClean="0">
                <a:solidFill>
                  <a:srgbClr val="AC0498"/>
                </a:solidFill>
              </a:rPr>
              <a:t>Google Apps</a:t>
            </a:r>
            <a:r>
              <a:rPr lang="en-US" smtClean="0"/>
              <a:t>, launched as a free service in August 2006, is a suite of applications that includes </a:t>
            </a:r>
          </a:p>
          <a:p>
            <a:pPr lvl="1">
              <a:buFont typeface="Wingdings" pitchFamily="2" charset="2"/>
              <a:buChar char="Ø"/>
            </a:pPr>
            <a:r>
              <a:rPr lang="en-US" smtClean="0"/>
              <a:t>Gmail webmail services </a:t>
            </a:r>
          </a:p>
          <a:p>
            <a:pPr lvl="1">
              <a:buFont typeface="Wingdings" pitchFamily="2" charset="2"/>
              <a:buChar char="Ø"/>
            </a:pPr>
            <a:r>
              <a:rPr lang="en-US" smtClean="0"/>
              <a:t>Google Calendar shared calendaring </a:t>
            </a:r>
          </a:p>
          <a:p>
            <a:pPr lvl="1">
              <a:buFont typeface="Wingdings" pitchFamily="2" charset="2"/>
              <a:buChar char="Ø"/>
            </a:pPr>
            <a:r>
              <a:rPr lang="en-US" smtClean="0"/>
              <a:t>Google Talk instant messaging and Voice Over IP </a:t>
            </a:r>
          </a:p>
          <a:p>
            <a:pPr lvl="1">
              <a:buFont typeface="Wingdings" pitchFamily="2" charset="2"/>
              <a:buChar char="Ø"/>
            </a:pPr>
            <a:r>
              <a:rPr lang="en-US" smtClean="0"/>
              <a:t>Start Page for creating a customizable home page on a specific domain </a:t>
            </a:r>
          </a:p>
          <a:p>
            <a:r>
              <a:rPr lang="en-US" smtClean="0"/>
              <a:t>More than 100,000 small businesses and hundreds of universities now use the service.</a:t>
            </a:r>
            <a:endParaRPr lang="en-US"/>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2401"/>
            <a:ext cx="8458200" cy="4724400"/>
          </a:xfrm>
        </p:spPr>
        <p:txBody>
          <a:bodyPr>
            <a:normAutofit fontScale="92500" lnSpcReduction="10000"/>
          </a:bodyPr>
          <a:lstStyle/>
          <a:p>
            <a:pPr algn="ctr">
              <a:buNone/>
            </a:pPr>
            <a:r>
              <a:rPr lang="en-US" sz="4500" b="1" smtClean="0">
                <a:solidFill>
                  <a:srgbClr val="00B0F0"/>
                </a:solidFill>
              </a:rPr>
              <a:t>2.2.3 Web APIs </a:t>
            </a:r>
          </a:p>
          <a:p>
            <a:pPr algn="just">
              <a:spcAft>
                <a:spcPts val="1200"/>
              </a:spcAft>
            </a:pPr>
            <a:r>
              <a:rPr lang="en-US" smtClean="0"/>
              <a:t>An </a:t>
            </a:r>
            <a:r>
              <a:rPr lang="en-US" b="1" smtClean="0">
                <a:solidFill>
                  <a:srgbClr val="AC0498"/>
                </a:solidFill>
              </a:rPr>
              <a:t>application programming interface </a:t>
            </a:r>
            <a:r>
              <a:rPr lang="en-US" smtClean="0"/>
              <a:t>(API) is a set of programming instructions and standards for accessing a web-based program. </a:t>
            </a:r>
          </a:p>
          <a:p>
            <a:pPr algn="just">
              <a:spcAft>
                <a:spcPts val="1200"/>
              </a:spcAft>
            </a:pPr>
            <a:r>
              <a:rPr lang="en-US" smtClean="0"/>
              <a:t>Software companies release their APIs to the public so that other software developers can design products that are powered by its service.</a:t>
            </a:r>
          </a:p>
          <a:p>
            <a:pPr algn="just">
              <a:spcAft>
                <a:spcPts val="1200"/>
              </a:spcAft>
            </a:pPr>
            <a:r>
              <a:rPr lang="en-US" smtClean="0"/>
              <a:t>You are likely to use APIs when building your apps. </a:t>
            </a:r>
          </a:p>
          <a:p>
            <a:pPr algn="just">
              <a:spcAft>
                <a:spcPts val="1200"/>
              </a:spcAft>
            </a:pPr>
            <a:r>
              <a:rPr lang="en-US" smtClean="0"/>
              <a:t>APIs allow one program to speak with another. They are not user interfaces. Using APIs, programs can speak to each other without the user having to be involved.</a:t>
            </a:r>
            <a:endParaRPr lang="en-US"/>
          </a:p>
        </p:txBody>
      </p:sp>
      <p:pic>
        <p:nvPicPr>
          <p:cNvPr id="1026" name="Picture 2"/>
          <p:cNvPicPr>
            <a:picLocks noChangeAspect="1" noChangeArrowheads="1"/>
          </p:cNvPicPr>
          <p:nvPr/>
        </p:nvPicPr>
        <p:blipFill>
          <a:blip r:embed="rId3"/>
          <a:stretch>
            <a:fillRect/>
          </a:stretch>
        </p:blipFill>
        <p:spPr bwMode="auto">
          <a:xfrm>
            <a:off x="1524000" y="4572000"/>
            <a:ext cx="6048375" cy="1714500"/>
          </a:xfrm>
          <a:prstGeom prst="rect">
            <a:avLst/>
          </a:prstGeom>
          <a:noFill/>
          <a:ln w="9525">
            <a:noFill/>
            <a:miter lim="800000"/>
          </a:ln>
          <a:effec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229600" cy="5821363"/>
          </a:xfrm>
        </p:spPr>
        <p:txBody>
          <a:bodyPr>
            <a:normAutofit fontScale="92500" lnSpcReduction="20000"/>
          </a:bodyPr>
          <a:lstStyle/>
          <a:p>
            <a:pPr algn="just">
              <a:spcAft>
                <a:spcPts val="1200"/>
              </a:spcAft>
              <a:buNone/>
            </a:pPr>
            <a:r>
              <a:rPr lang="en-US" sz="3000" b="1" smtClean="0">
                <a:solidFill>
                  <a:srgbClr val="00B0F0"/>
                </a:solidFill>
              </a:rPr>
              <a:t>1.Google Data APIs </a:t>
            </a:r>
          </a:p>
          <a:p>
            <a:pPr algn="just">
              <a:spcAft>
                <a:spcPts val="1200"/>
              </a:spcAft>
            </a:pPr>
            <a:r>
              <a:rPr lang="en-US" smtClean="0"/>
              <a:t>The Google </a:t>
            </a:r>
            <a:r>
              <a:rPr lang="en-US" b="1" smtClean="0">
                <a:solidFill>
                  <a:srgbClr val="AC0498"/>
                </a:solidFill>
              </a:rPr>
              <a:t>Data APIs </a:t>
            </a:r>
            <a:r>
              <a:rPr lang="en-US" smtClean="0"/>
              <a:t>provide a simple standard protocol for reading and writing data on the Web. They encompass a broad range of business functions that can be used to link your applications within and outside of the cloud.</a:t>
            </a:r>
          </a:p>
          <a:p>
            <a:pPr algn="just">
              <a:spcAft>
                <a:spcPts val="1200"/>
              </a:spcAft>
              <a:buNone/>
            </a:pPr>
            <a:r>
              <a:rPr lang="en-US" sz="3000" b="1" smtClean="0">
                <a:solidFill>
                  <a:srgbClr val="00B0F0"/>
                </a:solidFill>
              </a:rPr>
              <a:t>2. GoGrid </a:t>
            </a:r>
          </a:p>
          <a:p>
            <a:pPr algn="just">
              <a:spcAft>
                <a:spcPts val="1200"/>
              </a:spcAft>
            </a:pPr>
            <a:r>
              <a:rPr lang="en-US" b="1" err="1" smtClean="0">
                <a:solidFill>
                  <a:srgbClr val="AC0498"/>
                </a:solidFill>
              </a:rPr>
              <a:t>GoGrid’s API </a:t>
            </a:r>
            <a:r>
              <a:rPr lang="en-US" smtClean="0"/>
              <a:t>is a web service that allows developers to control their interaction with GoGrid’s cloud hosting infrastructure. The GoGrid API provides two-way communication for controlling GoGrid’s control panel functionality. </a:t>
            </a:r>
          </a:p>
          <a:p>
            <a:pPr algn="just">
              <a:spcAft>
                <a:spcPts val="1200"/>
              </a:spcAft>
              <a:buNone/>
            </a:pPr>
            <a:r>
              <a:rPr lang="en-US" sz="3000" b="1" smtClean="0">
                <a:solidFill>
                  <a:srgbClr val="00B0F0"/>
                </a:solidFill>
              </a:rPr>
              <a:t>3. Apex</a:t>
            </a:r>
            <a:r>
              <a:rPr lang="en-US" sz="3000" smtClean="0"/>
              <a:t> </a:t>
            </a:r>
          </a:p>
          <a:p>
            <a:pPr algn="just">
              <a:spcAft>
                <a:spcPts val="1200"/>
              </a:spcAft>
            </a:pPr>
            <a:r>
              <a:rPr lang="en-US" smtClean="0"/>
              <a:t>The </a:t>
            </a:r>
            <a:r>
              <a:rPr lang="en-US" b="1" smtClean="0">
                <a:solidFill>
                  <a:srgbClr val="AC0498"/>
                </a:solidFill>
              </a:rPr>
              <a:t>Apex Web Services </a:t>
            </a:r>
            <a:r>
              <a:rPr lang="en-US" smtClean="0"/>
              <a:t>API is one of the world’s most widely used enterprise web services, handling more than 50 percent of </a:t>
            </a:r>
            <a:r>
              <a:rPr lang="en-US" b="1" err="1" smtClean="0">
                <a:solidFill>
                  <a:srgbClr val="AC0498"/>
                </a:solidFill>
              </a:rPr>
              <a:t>Salesforce.com’s </a:t>
            </a:r>
            <a:r>
              <a:rPr lang="en-US" smtClean="0"/>
              <a:t>3.7 billion service transactions.</a:t>
            </a:r>
            <a:endParaRPr lang="en-US"/>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229600" cy="6477000"/>
          </a:xfrm>
        </p:spPr>
        <p:txBody>
          <a:bodyPr>
            <a:normAutofit/>
          </a:bodyPr>
          <a:lstStyle/>
          <a:p>
            <a:pPr algn="ctr">
              <a:buNone/>
            </a:pPr>
            <a:r>
              <a:rPr lang="en-US" sz="4000" b="1" smtClean="0">
                <a:solidFill>
                  <a:srgbClr val="00B0F0"/>
                </a:solidFill>
              </a:rPr>
              <a:t>2.2.4. Web Browsers </a:t>
            </a:r>
          </a:p>
          <a:p>
            <a:pPr algn="just">
              <a:spcAft>
                <a:spcPts val="1200"/>
              </a:spcAft>
            </a:pPr>
            <a:r>
              <a:rPr lang="en-US" smtClean="0"/>
              <a:t>To connect to the cloud, most likely you and your users will utilize a web browser. </a:t>
            </a:r>
          </a:p>
          <a:p>
            <a:pPr algn="just">
              <a:spcAft>
                <a:spcPts val="1200"/>
              </a:spcAft>
            </a:pPr>
            <a:r>
              <a:rPr lang="en-US" smtClean="0"/>
              <a:t>Browsers tend to be mostly the same, but with some subtle functional differences. </a:t>
            </a:r>
          </a:p>
          <a:p>
            <a:pPr algn="just">
              <a:spcAft>
                <a:spcPts val="1200"/>
              </a:spcAft>
              <a:buNone/>
            </a:pPr>
            <a:r>
              <a:rPr lang="en-US" sz="3200" b="1" smtClean="0">
                <a:solidFill>
                  <a:schemeClr val="accent6">
                    <a:lumMod val="75000"/>
                  </a:schemeClr>
                </a:solidFill>
              </a:rPr>
              <a:t>1 Internet Explorer </a:t>
            </a:r>
          </a:p>
          <a:p>
            <a:pPr algn="just">
              <a:spcAft>
                <a:spcPts val="1200"/>
              </a:spcAft>
            </a:pPr>
            <a:r>
              <a:rPr lang="en-US" smtClean="0"/>
              <a:t>Internet Explorer enjoys the highest market share of browser usage—69.77 percent (according to a December 2008 study released by the web metrics firm Net Applications). </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81000"/>
            <a:ext cx="8458200" cy="6477000"/>
          </a:xfrm>
        </p:spPr>
        <p:txBody>
          <a:bodyPr>
            <a:normAutofit/>
          </a:bodyPr>
          <a:lstStyle/>
          <a:p>
            <a:pPr algn="just">
              <a:spcAft>
                <a:spcPts val="1200"/>
              </a:spcAft>
              <a:buNone/>
            </a:pPr>
            <a:r>
              <a:rPr lang="en-US" sz="3600" b="1" smtClean="0">
                <a:solidFill>
                  <a:schemeClr val="accent6">
                    <a:lumMod val="75000"/>
                  </a:schemeClr>
                </a:solidFill>
              </a:rPr>
              <a:t>2 Firefox</a:t>
            </a:r>
            <a:r>
              <a:rPr lang="en-US" b="1" smtClean="0">
                <a:solidFill>
                  <a:schemeClr val="accent6">
                    <a:lumMod val="75000"/>
                  </a:schemeClr>
                </a:solidFill>
              </a:rPr>
              <a:t> </a:t>
            </a:r>
          </a:p>
          <a:p>
            <a:pPr algn="just">
              <a:spcAft>
                <a:spcPts val="1200"/>
              </a:spcAft>
            </a:pPr>
            <a:r>
              <a:rPr lang="en-US" smtClean="0"/>
              <a:t>In June 2008 Mozilla released Firefox 3, a major update to its popular, free, open-source web browser. </a:t>
            </a:r>
          </a:p>
          <a:p>
            <a:pPr algn="just">
              <a:spcAft>
                <a:spcPts val="1200"/>
              </a:spcAft>
              <a:buNone/>
            </a:pPr>
            <a:r>
              <a:rPr lang="en-US" sz="3600" b="1" smtClean="0">
                <a:solidFill>
                  <a:schemeClr val="accent6">
                    <a:lumMod val="75000"/>
                  </a:schemeClr>
                </a:solidFill>
              </a:rPr>
              <a:t>3 Safari </a:t>
            </a:r>
          </a:p>
          <a:p>
            <a:pPr algn="just">
              <a:spcAft>
                <a:spcPts val="1200"/>
              </a:spcAft>
            </a:pPr>
            <a:r>
              <a:rPr lang="en-US" smtClean="0"/>
              <a:t>Apple claims that Safari 3.1 is the world’s fastest web browser for Mac and Windows PCs, loading web pages 1.9 times faster than Internet Explorer 7 and 1.7 times faster than Firefox 2. </a:t>
            </a:r>
          </a:p>
          <a:p>
            <a:pPr algn="just">
              <a:spcAft>
                <a:spcPts val="1200"/>
              </a:spcAft>
            </a:pPr>
            <a:r>
              <a:rPr lang="en-US" smtClean="0"/>
              <a:t>Safari also runs JavaScript up to six times faster than other browsers, and is the first browser to support the latest innovative web standards needed to deliver the next generation of highly interactive Web 2.0 experiences.</a:t>
            </a:r>
          </a:p>
          <a:p>
            <a:endParaRPr lang="en-US"/>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686800" cy="6324600"/>
          </a:xfrm>
        </p:spPr>
        <p:txBody>
          <a:bodyPr>
            <a:normAutofit/>
          </a:bodyPr>
          <a:lstStyle/>
          <a:p>
            <a:pPr>
              <a:buNone/>
            </a:pPr>
            <a:r>
              <a:rPr lang="en-US" sz="3600" b="1" smtClean="0">
                <a:solidFill>
                  <a:schemeClr val="accent6">
                    <a:lumMod val="75000"/>
                  </a:schemeClr>
                </a:solidFill>
              </a:rPr>
              <a:t>4 Chrome </a:t>
            </a:r>
          </a:p>
          <a:p>
            <a:pPr algn="just">
              <a:spcAft>
                <a:spcPts val="1200"/>
              </a:spcAft>
            </a:pPr>
            <a:r>
              <a:rPr lang="en-US" sz="2400" smtClean="0"/>
              <a:t>Chrome is Google’s foray into the open-source browser market. </a:t>
            </a:r>
          </a:p>
          <a:p>
            <a:pPr algn="just">
              <a:spcAft>
                <a:spcPts val="1200"/>
              </a:spcAft>
            </a:pPr>
            <a:r>
              <a:rPr lang="en-US" sz="2400" smtClean="0"/>
              <a:t>In the early days of the Internet, web pages were frequently little more than text. </a:t>
            </a:r>
          </a:p>
          <a:p>
            <a:pPr algn="just">
              <a:spcAft>
                <a:spcPts val="1200"/>
              </a:spcAft>
            </a:pPr>
            <a:r>
              <a:rPr lang="en-US" sz="2400" smtClean="0"/>
              <a:t>But today the Web has evolved into a powerful platform that enables users to collaborate with friends and colleagues through email and other web applications, edit documents, watch videos, listen to music, manage finances, and much more. </a:t>
            </a:r>
          </a:p>
          <a:p>
            <a:pPr algn="just">
              <a:spcAft>
                <a:spcPts val="1200"/>
              </a:spcAft>
            </a:pPr>
            <a:r>
              <a:rPr lang="en-US" sz="2400" smtClean="0"/>
              <a:t>Google Chrome was built for today’s Web and for the applications of tomorrow.</a:t>
            </a:r>
            <a:endParaRPr lang="en-US" sz="24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10026"/>
            <a:ext cx="8610600" cy="6647974"/>
          </a:xfrm>
          <a:prstGeom prst="rect">
            <a:avLst/>
          </a:prstGeom>
          <a:noFill/>
        </p:spPr>
        <p:txBody>
          <a:bodyPr wrap="square" rtlCol="0">
            <a:spAutoFit/>
          </a:bodyPr>
          <a:lstStyle/>
          <a:p>
            <a:pPr marL="465138" indent="-465138" algn="ctr">
              <a:lnSpc>
                <a:spcPct val="150000"/>
              </a:lnSpc>
            </a:pPr>
            <a:r>
              <a:rPr lang="en-US" sz="3200">
                <a:solidFill>
                  <a:srgbClr val="FF0000"/>
                </a:solidFill>
                <a:latin typeface="Baskerville Old Face" pitchFamily="18" charset="0"/>
              </a:rPr>
              <a:t>Hyperviso</a:t>
            </a:r>
            <a:r>
              <a:rPr lang="en-US" sz="2800">
                <a:solidFill>
                  <a:srgbClr val="FF0000"/>
                </a:solidFill>
                <a:latin typeface="Baskerville Old Face" pitchFamily="18" charset="0"/>
              </a:rPr>
              <a:t>r</a:t>
            </a:r>
          </a:p>
          <a:p>
            <a:pPr marL="344488" indent="-344488" algn="just">
              <a:lnSpc>
                <a:spcPct val="150000"/>
              </a:lnSpc>
              <a:buFont typeface="Wingdings" pitchFamily="2" charset="2"/>
              <a:buChar char="q"/>
            </a:pPr>
            <a:r>
              <a:rPr lang="en-US">
                <a:latin typeface="Century Schoolbook" pitchFamily="18" charset="0"/>
              </a:rPr>
              <a:t>A Hypervisor or Virtual Machine Manage(VMM) is computer software, firmware or hardware that </a:t>
            </a:r>
            <a:r>
              <a:rPr lang="en-US" b="1" i="1">
                <a:solidFill>
                  <a:srgbClr val="0070C0"/>
                </a:solidFill>
                <a:latin typeface="Century Schoolbook" pitchFamily="18" charset="0"/>
              </a:rPr>
              <a:t>creates and runs Virtual Machines</a:t>
            </a:r>
            <a:r>
              <a:rPr lang="en-US">
                <a:latin typeface="Century Schoolbook" pitchFamily="18" charset="0"/>
              </a:rPr>
              <a:t>.</a:t>
            </a:r>
          </a:p>
          <a:p>
            <a:pPr marL="344488" indent="-344488" algn="just">
              <a:lnSpc>
                <a:spcPct val="150000"/>
              </a:lnSpc>
              <a:buFont typeface="Wingdings" pitchFamily="2" charset="2"/>
              <a:buChar char="q"/>
            </a:pPr>
            <a:r>
              <a:rPr lang="en-US">
                <a:latin typeface="Century Schoolbook" pitchFamily="18" charset="0"/>
              </a:rPr>
              <a:t>A Computer on which a hypervisor runs one or more virtual machines is called </a:t>
            </a:r>
            <a:r>
              <a:rPr lang="en-US" b="1" i="1">
                <a:solidFill>
                  <a:srgbClr val="0070C0"/>
                </a:solidFill>
                <a:latin typeface="Century Schoolbook" pitchFamily="18" charset="0"/>
              </a:rPr>
              <a:t>a Host </a:t>
            </a:r>
            <a:r>
              <a:rPr lang="en-US" b="1" i="1" smtClean="0">
                <a:solidFill>
                  <a:srgbClr val="0070C0"/>
                </a:solidFill>
                <a:latin typeface="Century Schoolbook" pitchFamily="18" charset="0"/>
              </a:rPr>
              <a:t>Machine a</a:t>
            </a:r>
            <a:r>
              <a:rPr lang="en-US" smtClean="0">
                <a:latin typeface="Century Schoolbook" pitchFamily="18" charset="0"/>
              </a:rPr>
              <a:t>nd</a:t>
            </a:r>
            <a:r>
              <a:rPr lang="en-US">
                <a:latin typeface="Century Schoolbook" pitchFamily="18" charset="0"/>
              </a:rPr>
              <a:t>, each virtual Machine is called a </a:t>
            </a:r>
            <a:r>
              <a:rPr lang="en-US" b="1" i="1">
                <a:solidFill>
                  <a:srgbClr val="0070C0"/>
                </a:solidFill>
                <a:latin typeface="Century Schoolbook" pitchFamily="18" charset="0"/>
              </a:rPr>
              <a:t>Guest Machine</a:t>
            </a:r>
          </a:p>
          <a:p>
            <a:pPr marL="344488" indent="-344488" algn="just">
              <a:lnSpc>
                <a:spcPct val="150000"/>
              </a:lnSpc>
              <a:buFont typeface="Wingdings" pitchFamily="2" charset="2"/>
              <a:buChar char="q"/>
            </a:pPr>
            <a:r>
              <a:rPr lang="en-US">
                <a:latin typeface="Century Schoolbook" pitchFamily="18" charset="0"/>
              </a:rPr>
              <a:t>Multiple instances of a variety of OS may share the virtualized hardware resources.</a:t>
            </a:r>
          </a:p>
          <a:p>
            <a:pPr marL="344488" indent="-344488" algn="just">
              <a:lnSpc>
                <a:spcPct val="150000"/>
              </a:lnSpc>
              <a:buFont typeface="Wingdings" pitchFamily="2" charset="2"/>
              <a:buChar char="q"/>
            </a:pPr>
            <a:r>
              <a:rPr lang="en-US">
                <a:latin typeface="Century Schoolbook" pitchFamily="18" charset="0"/>
              </a:rPr>
              <a:t>For example, Linux, windows, and macOS instances can all run on a single physical x86 machine.</a:t>
            </a:r>
          </a:p>
          <a:p>
            <a:pPr marL="344488" indent="-344488" algn="just">
              <a:lnSpc>
                <a:spcPct val="150000"/>
              </a:lnSpc>
              <a:buFont typeface="Wingdings" pitchFamily="2" charset="2"/>
              <a:buChar char="q"/>
            </a:pPr>
            <a:r>
              <a:rPr lang="en-US">
                <a:latin typeface="Century Schoolbook" pitchFamily="18" charset="0"/>
              </a:rPr>
              <a:t>A </a:t>
            </a:r>
            <a:r>
              <a:rPr lang="en-US" b="1" i="1">
                <a:solidFill>
                  <a:srgbClr val="0070C0"/>
                </a:solidFill>
                <a:latin typeface="Century Schoolbook" pitchFamily="18" charset="0"/>
              </a:rPr>
              <a:t>hypervisor </a:t>
            </a:r>
            <a:r>
              <a:rPr lang="en-US">
                <a:latin typeface="Century Schoolbook" pitchFamily="18" charset="0"/>
              </a:rPr>
              <a:t>is a software tool installed on the host system to provide a layer of abstraction. </a:t>
            </a:r>
          </a:p>
          <a:p>
            <a:pPr marL="344488" indent="-344488" algn="just">
              <a:lnSpc>
                <a:spcPct val="150000"/>
              </a:lnSpc>
              <a:buFont typeface="Wingdings" pitchFamily="2" charset="2"/>
              <a:buChar char="q"/>
            </a:pPr>
            <a:r>
              <a:rPr lang="en-US">
                <a:latin typeface="Century Schoolbook" pitchFamily="18" charset="0"/>
              </a:rPr>
              <a:t>Once a hypervisor is installed, OSes and applications interact with the virtualized resources abstracted by the hypervisor -- </a:t>
            </a:r>
            <a:r>
              <a:rPr lang="en-US" b="1" i="1">
                <a:latin typeface="Century Schoolbook" pitchFamily="18" charset="0"/>
              </a:rPr>
              <a:t>not the physical resources of the actual host computer.</a:t>
            </a: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pPr algn="ctr"/>
            <a:r>
              <a:rPr lang="en-US" b="1" smtClean="0">
                <a:solidFill>
                  <a:srgbClr val="FF0000"/>
                </a:solidFill>
              </a:rPr>
              <a:t>2.3 Cloud Storage</a:t>
            </a:r>
            <a:endParaRPr lang="en-US" b="1">
              <a:solidFill>
                <a:srgbClr val="FF0000"/>
              </a:solidFill>
            </a:endParaRPr>
          </a:p>
        </p:txBody>
      </p:sp>
      <p:sp>
        <p:nvSpPr>
          <p:cNvPr id="3" name="Content Placeholder 2"/>
          <p:cNvSpPr>
            <a:spLocks noGrp="1"/>
          </p:cNvSpPr>
          <p:nvPr>
            <p:ph sz="quarter" idx="1"/>
          </p:nvPr>
        </p:nvSpPr>
        <p:spPr>
          <a:xfrm>
            <a:off x="304800" y="685800"/>
            <a:ext cx="8610600" cy="6172200"/>
          </a:xfrm>
        </p:spPr>
        <p:txBody>
          <a:bodyPr>
            <a:noAutofit/>
          </a:bodyPr>
          <a:lstStyle/>
          <a:p>
            <a:pPr algn="just">
              <a:spcBef>
                <a:spcPct val="0"/>
              </a:spcBef>
              <a:spcAft>
                <a:spcPts val="600"/>
              </a:spcAft>
            </a:pPr>
            <a:r>
              <a:rPr lang="en-US" smtClean="0"/>
              <a:t>Cloud storage has a number of advantages over traditional data storage. </a:t>
            </a:r>
          </a:p>
          <a:p>
            <a:pPr algn="just">
              <a:spcBef>
                <a:spcPct val="0"/>
              </a:spcBef>
              <a:spcAft>
                <a:spcPts val="600"/>
              </a:spcAft>
            </a:pPr>
            <a:r>
              <a:rPr lang="en-US" smtClean="0"/>
              <a:t>If you store your data on a cloud, you can get at it from any location that has Internet access. </a:t>
            </a:r>
          </a:p>
          <a:p>
            <a:pPr algn="just">
              <a:spcBef>
                <a:spcPct val="0"/>
              </a:spcBef>
              <a:spcAft>
                <a:spcPts val="600"/>
              </a:spcAft>
            </a:pPr>
            <a:r>
              <a:rPr lang="en-US" smtClean="0"/>
              <a:t>This makes it especially appealing to road warriors. Workers don’t need to use the same computer to access data nor do they have to carry around physical storage devices. </a:t>
            </a:r>
          </a:p>
          <a:p>
            <a:pPr algn="just">
              <a:spcBef>
                <a:spcPct val="0"/>
              </a:spcBef>
              <a:spcAft>
                <a:spcPts val="600"/>
              </a:spcAft>
            </a:pPr>
            <a:r>
              <a:rPr lang="en-US" smtClean="0"/>
              <a:t>Also, if your organization has branch offices, they can all access the data from the cloud provider.</a:t>
            </a:r>
          </a:p>
          <a:p>
            <a:pPr algn="just">
              <a:spcBef>
                <a:spcPct val="0"/>
              </a:spcBef>
              <a:spcAft>
                <a:spcPts val="600"/>
              </a:spcAft>
              <a:buNone/>
            </a:pPr>
            <a:r>
              <a:rPr lang="en-US" sz="3200" b="1" smtClean="0">
                <a:solidFill>
                  <a:srgbClr val="00B0F0"/>
                </a:solidFill>
              </a:rPr>
              <a:t>1. Storage as a Service </a:t>
            </a:r>
          </a:p>
          <a:p>
            <a:pPr algn="just">
              <a:spcBef>
                <a:spcPct val="0"/>
              </a:spcBef>
              <a:spcAft>
                <a:spcPts val="600"/>
              </a:spcAft>
            </a:pPr>
            <a:r>
              <a:rPr lang="en-US" smtClean="0"/>
              <a:t>The term Storage as a Service (another Software as a Service, or SaaS, acronym) means that a third-party provider rents space on their storage to end users who lack the budget or capital budget to pay for it on their own. </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458200" cy="6629400"/>
          </a:xfrm>
        </p:spPr>
        <p:txBody>
          <a:bodyPr>
            <a:normAutofit lnSpcReduction="10000"/>
          </a:bodyPr>
          <a:lstStyle/>
          <a:p>
            <a:pPr algn="just"/>
            <a:r>
              <a:rPr lang="en-US" sz="2800" smtClean="0"/>
              <a:t>It is also ideal when technical personnel are not available or have inadequate knowledge to implement and maintain that storage infrastructure.</a:t>
            </a:r>
            <a:endParaRPr lang="en-US" smtClean="0"/>
          </a:p>
          <a:p>
            <a:pPr algn="just"/>
            <a:r>
              <a:rPr lang="en-US" smtClean="0"/>
              <a:t>The biggest advantage this is cost savings. </a:t>
            </a:r>
          </a:p>
          <a:p>
            <a:pPr algn="just"/>
            <a:r>
              <a:rPr lang="en-US" smtClean="0"/>
              <a:t>Storage is rented from the provider using a cost-per-gigabyte-stored or cost-per-data-transferred model. </a:t>
            </a:r>
          </a:p>
          <a:p>
            <a:pPr algn="just"/>
            <a:r>
              <a:rPr lang="en-US" smtClean="0"/>
              <a:t>The end user doesn’t have to pay for infrastructure; they simply pay for how much they transfer and save on the provider’s servers.</a:t>
            </a:r>
          </a:p>
          <a:p>
            <a:pPr algn="just">
              <a:buNone/>
            </a:pPr>
            <a:r>
              <a:rPr lang="en-US" sz="3200" b="1" smtClean="0">
                <a:solidFill>
                  <a:srgbClr val="00B0F0"/>
                </a:solidFill>
              </a:rPr>
              <a:t>2.Providers </a:t>
            </a:r>
          </a:p>
          <a:p>
            <a:pPr algn="just"/>
            <a:r>
              <a:rPr lang="en-US" smtClean="0"/>
              <a:t>As we noted earlier, there are hundreds of cloud storage providers on the Web, and more seem to be added each day. </a:t>
            </a:r>
          </a:p>
          <a:p>
            <a:pPr algn="just"/>
            <a:r>
              <a:rPr lang="en-US" smtClean="0"/>
              <a:t>Not only are there general-purpose storage providers, but there are some that are very specialized in what they store. </a:t>
            </a:r>
          </a:p>
          <a:p>
            <a:pPr algn="just"/>
            <a:r>
              <a:rPr lang="en-US" smtClean="0"/>
              <a:t>We’ll look more closely at some big players later, but here are some examples of specialized cloud providers:</a:t>
            </a:r>
            <a:endParaRPr lang="en-US"/>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458200" cy="6248400"/>
          </a:xfrm>
        </p:spPr>
        <p:txBody>
          <a:bodyPr>
            <a:normAutofit fontScale="92500" lnSpcReduction="20000"/>
          </a:bodyPr>
          <a:lstStyle/>
          <a:p>
            <a:pPr algn="just">
              <a:spcAft>
                <a:spcPts val="1200"/>
              </a:spcAft>
              <a:buFont typeface="Wingdings" pitchFamily="2" charset="2"/>
              <a:buChar char="Ø"/>
            </a:pPr>
            <a:r>
              <a:rPr lang="en-US" b="1" smtClean="0">
                <a:solidFill>
                  <a:srgbClr val="00B050"/>
                </a:solidFill>
              </a:rPr>
              <a:t>Google Docs </a:t>
            </a:r>
            <a:r>
              <a:rPr lang="en-US" smtClean="0"/>
              <a:t>allows users to upload documents, spreadsheets, and presentations to Google’s data servers. Those files can then be edited using a Google application. </a:t>
            </a:r>
          </a:p>
          <a:p>
            <a:pPr algn="just">
              <a:spcAft>
                <a:spcPts val="1200"/>
              </a:spcAft>
              <a:buFont typeface="Wingdings" pitchFamily="2" charset="2"/>
              <a:buChar char="Ø"/>
            </a:pPr>
            <a:r>
              <a:rPr lang="en-US" b="1" smtClean="0">
                <a:solidFill>
                  <a:srgbClr val="00B050"/>
                </a:solidFill>
              </a:rPr>
              <a:t>Web email </a:t>
            </a:r>
            <a:r>
              <a:rPr lang="en-US" smtClean="0"/>
              <a:t>providers like Gmail, Hotmail, and Yahoo! Mail store email messages on their own servers. Users can access their email from computers and other devices connected to the Internet. </a:t>
            </a:r>
          </a:p>
          <a:p>
            <a:pPr algn="just">
              <a:spcAft>
                <a:spcPts val="1200"/>
              </a:spcAft>
              <a:buFont typeface="Wingdings" pitchFamily="2" charset="2"/>
              <a:buChar char="Ø"/>
            </a:pPr>
            <a:r>
              <a:rPr lang="en-US" b="1" err="1" smtClean="0">
                <a:solidFill>
                  <a:srgbClr val="00B050"/>
                </a:solidFill>
              </a:rPr>
              <a:t>Flickr and Picasa </a:t>
            </a:r>
            <a:r>
              <a:rPr lang="en-US" smtClean="0"/>
              <a:t>host millions of digital photographs. Users can create their own online photo albums. </a:t>
            </a:r>
          </a:p>
          <a:p>
            <a:pPr algn="just">
              <a:spcAft>
                <a:spcPts val="1200"/>
              </a:spcAft>
              <a:buFont typeface="Wingdings" pitchFamily="2" charset="2"/>
              <a:buChar char="Ø"/>
            </a:pPr>
            <a:r>
              <a:rPr lang="en-US" b="1" smtClean="0">
                <a:solidFill>
                  <a:srgbClr val="00B050"/>
                </a:solidFill>
              </a:rPr>
              <a:t>YouTube</a:t>
            </a:r>
            <a:r>
              <a:rPr lang="en-US" smtClean="0"/>
              <a:t> hosts millions of user-uploaded video files. </a:t>
            </a:r>
          </a:p>
          <a:p>
            <a:pPr algn="just">
              <a:spcAft>
                <a:spcPts val="1200"/>
              </a:spcAft>
              <a:buFont typeface="Wingdings" pitchFamily="2" charset="2"/>
              <a:buChar char="Ø"/>
            </a:pPr>
            <a:r>
              <a:rPr lang="en-US" b="1" err="1" smtClean="0">
                <a:solidFill>
                  <a:srgbClr val="00B050"/>
                </a:solidFill>
              </a:rPr>
              <a:t>Hostmonster and GoDaddy </a:t>
            </a:r>
            <a:r>
              <a:rPr lang="en-US" smtClean="0"/>
              <a:t>store files and data for many client web sites. </a:t>
            </a:r>
          </a:p>
          <a:p>
            <a:pPr algn="just">
              <a:spcAft>
                <a:spcPts val="1200"/>
              </a:spcAft>
              <a:buFont typeface="Wingdings" pitchFamily="2" charset="2"/>
              <a:buChar char="Ø"/>
            </a:pPr>
            <a:r>
              <a:rPr lang="en-US" b="1" err="1" smtClean="0">
                <a:solidFill>
                  <a:srgbClr val="00B050"/>
                </a:solidFill>
              </a:rPr>
              <a:t>Facebook and MySpace </a:t>
            </a:r>
            <a:r>
              <a:rPr lang="en-US" smtClean="0"/>
              <a:t>are social networking sites and allow members to post pictures and other content. That content is stored on the company’s servers. </a:t>
            </a:r>
          </a:p>
          <a:p>
            <a:pPr algn="just">
              <a:spcAft>
                <a:spcPts val="1200"/>
              </a:spcAft>
              <a:buFont typeface="Wingdings" pitchFamily="2" charset="2"/>
              <a:buChar char="Ø"/>
            </a:pPr>
            <a:r>
              <a:rPr lang="en-US" b="1" err="1" smtClean="0">
                <a:solidFill>
                  <a:srgbClr val="00B050"/>
                </a:solidFill>
              </a:rPr>
              <a:t>MediaMax and Strongspace</a:t>
            </a:r>
            <a:r>
              <a:rPr lang="en-US" smtClean="0"/>
              <a:t> offer storage space for any kind of digital data.</a:t>
            </a:r>
            <a:endParaRPr lang="en-US"/>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458200" cy="6629400"/>
          </a:xfrm>
        </p:spPr>
        <p:txBody>
          <a:bodyPr>
            <a:normAutofit fontScale="92500" lnSpcReduction="20000"/>
          </a:bodyPr>
          <a:lstStyle/>
          <a:p>
            <a:pPr>
              <a:buNone/>
            </a:pPr>
            <a:r>
              <a:rPr lang="en-US" sz="3900" b="1" smtClean="0">
                <a:solidFill>
                  <a:srgbClr val="0070C0"/>
                </a:solidFill>
              </a:rPr>
              <a:t>3. Security</a:t>
            </a:r>
            <a:r>
              <a:rPr lang="en-US" smtClean="0"/>
              <a:t> </a:t>
            </a:r>
          </a:p>
          <a:p>
            <a:r>
              <a:rPr lang="en-US" smtClean="0"/>
              <a:t>To secure data, most systems use a combination of techniques: </a:t>
            </a:r>
          </a:p>
          <a:p>
            <a:pPr lvl="1">
              <a:buFont typeface="Wingdings" pitchFamily="2" charset="2"/>
              <a:buChar char="Ø"/>
            </a:pPr>
            <a:r>
              <a:rPr lang="en-US" b="1" smtClean="0">
                <a:solidFill>
                  <a:schemeClr val="accent6">
                    <a:lumMod val="75000"/>
                  </a:schemeClr>
                </a:solidFill>
              </a:rPr>
              <a:t>Encryption </a:t>
            </a:r>
          </a:p>
          <a:p>
            <a:pPr lvl="2"/>
            <a:r>
              <a:rPr lang="en-US" sz="2800" smtClean="0"/>
              <a:t>A complex algorithm is used to encode information. </a:t>
            </a:r>
          </a:p>
          <a:p>
            <a:pPr lvl="2"/>
            <a:r>
              <a:rPr lang="en-US" sz="2800" smtClean="0"/>
              <a:t>To decode the encrypted files, a user needs the encryption key. </a:t>
            </a:r>
          </a:p>
          <a:p>
            <a:pPr lvl="2"/>
            <a:r>
              <a:rPr lang="en-US" sz="2800" smtClean="0"/>
              <a:t>While it’s possible to crack encrypted information, it’s very difficult and most hackers don’t have access to the amount of computer processing power they would need to crack the code. </a:t>
            </a:r>
            <a:endParaRPr lang="en-US" smtClean="0"/>
          </a:p>
          <a:p>
            <a:pPr lvl="1">
              <a:buFont typeface="Wingdings" pitchFamily="2" charset="2"/>
              <a:buChar char="Ø"/>
            </a:pPr>
            <a:r>
              <a:rPr lang="en-US" b="1" smtClean="0">
                <a:solidFill>
                  <a:schemeClr val="accent6">
                    <a:lumMod val="75000"/>
                  </a:schemeClr>
                </a:solidFill>
              </a:rPr>
              <a:t>Authentication processes </a:t>
            </a:r>
          </a:p>
          <a:p>
            <a:pPr lvl="2"/>
            <a:r>
              <a:rPr lang="en-US" sz="2800" smtClean="0"/>
              <a:t>This requires a user to create a name and password. </a:t>
            </a:r>
          </a:p>
          <a:p>
            <a:pPr lvl="1">
              <a:buFont typeface="Wingdings" pitchFamily="2" charset="2"/>
              <a:buChar char="Ø"/>
            </a:pPr>
            <a:r>
              <a:rPr lang="en-US" b="1" smtClean="0">
                <a:solidFill>
                  <a:schemeClr val="accent6">
                    <a:lumMod val="75000"/>
                  </a:schemeClr>
                </a:solidFill>
              </a:rPr>
              <a:t>Authorization practices </a:t>
            </a:r>
          </a:p>
          <a:p>
            <a:pPr lvl="2"/>
            <a:r>
              <a:rPr lang="en-US" sz="2800" smtClean="0"/>
              <a:t>The client lists the people who are authorized to access information stored on the cloud system. </a:t>
            </a:r>
          </a:p>
          <a:p>
            <a:pPr lvl="2"/>
            <a:r>
              <a:rPr lang="en-US" sz="2800" smtClean="0"/>
              <a:t>Many corporations have multiple levels of authorization. </a:t>
            </a:r>
          </a:p>
          <a:p>
            <a:pPr lvl="2"/>
            <a:r>
              <a:rPr lang="en-US" sz="2800" smtClean="0"/>
              <a:t>For example, a front-line employee might have limited access to data</a:t>
            </a:r>
            <a:endParaRPr lang="en-US" sz="2800"/>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458200" cy="6400800"/>
          </a:xfrm>
        </p:spPr>
        <p:txBody>
          <a:bodyPr>
            <a:normAutofit fontScale="92500"/>
          </a:bodyPr>
          <a:lstStyle/>
          <a:p>
            <a:pPr>
              <a:buNone/>
            </a:pPr>
            <a:r>
              <a:rPr lang="en-US" sz="3500" b="1" smtClean="0">
                <a:solidFill>
                  <a:srgbClr val="00B0F0"/>
                </a:solidFill>
              </a:rPr>
              <a:t> 4. Reliability </a:t>
            </a:r>
          </a:p>
          <a:p>
            <a:pPr algn="just">
              <a:spcAft>
                <a:spcPts val="1200"/>
              </a:spcAft>
            </a:pPr>
            <a:r>
              <a:rPr lang="en-US" sz="2800" smtClean="0"/>
              <a:t>The other concern is reliability. If a cloud storage system is unreliable, it becomes a liability. </a:t>
            </a:r>
          </a:p>
          <a:p>
            <a:pPr algn="just">
              <a:spcAft>
                <a:spcPts val="1200"/>
              </a:spcAft>
            </a:pPr>
            <a:r>
              <a:rPr lang="en-US" sz="2800" smtClean="0"/>
              <a:t>No one wants to save data on an unstable system, nor would they trust a company that is financially unstable. </a:t>
            </a:r>
          </a:p>
          <a:p>
            <a:pPr algn="just">
              <a:spcAft>
                <a:spcPts val="1200"/>
              </a:spcAft>
            </a:pPr>
            <a:r>
              <a:rPr lang="en-US" sz="2800" smtClean="0"/>
              <a:t>Most cloud storage providers try to address the reliability concern through redundancy, but the possibility still exists that the system could crash and leave clients with no way to access their saved data. </a:t>
            </a:r>
          </a:p>
          <a:p>
            <a:pPr algn="just">
              <a:spcAft>
                <a:spcPts val="1200"/>
              </a:spcAft>
            </a:pPr>
            <a:r>
              <a:rPr lang="en-US" sz="2800" smtClean="0"/>
              <a:t>Reputation is important to cloud storage providers. If there is a perception that the provider is unreliable, they won’t have many clients. </a:t>
            </a:r>
          </a:p>
          <a:p>
            <a:pPr algn="just">
              <a:spcAft>
                <a:spcPts val="1200"/>
              </a:spcAft>
            </a:pPr>
            <a:r>
              <a:rPr lang="en-US" sz="2800" smtClean="0"/>
              <a:t>And if they are unreliable, they won’t be around long, as there are so many players in the market.</a:t>
            </a:r>
            <a:endParaRPr lang="en-US" sz="2800"/>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458200" cy="6324600"/>
          </a:xfrm>
        </p:spPr>
        <p:txBody>
          <a:bodyPr>
            <a:normAutofit/>
          </a:bodyPr>
          <a:lstStyle/>
          <a:p>
            <a:pPr>
              <a:buNone/>
            </a:pPr>
            <a:r>
              <a:rPr lang="en-US" sz="3200" b="1" smtClean="0">
                <a:solidFill>
                  <a:srgbClr val="00B0F0"/>
                </a:solidFill>
              </a:rPr>
              <a:t>2.3.2 Cloud Storage Providers </a:t>
            </a:r>
          </a:p>
          <a:p>
            <a:pPr algn="just">
              <a:spcAft>
                <a:spcPts val="1200"/>
              </a:spcAft>
            </a:pPr>
            <a:r>
              <a:rPr lang="en-US" smtClean="0"/>
              <a:t>This is simply a listing of what some of the big players in the game have to offer, and you can use it as a starting guide to determine if their services match your needs. </a:t>
            </a:r>
          </a:p>
          <a:p>
            <a:pPr algn="just">
              <a:spcAft>
                <a:spcPts val="1200"/>
              </a:spcAft>
            </a:pPr>
            <a:r>
              <a:rPr lang="en-US" b="1" smtClean="0">
                <a:solidFill>
                  <a:srgbClr val="AC0498"/>
                </a:solidFill>
              </a:rPr>
              <a:t>Amazon and Nirvanix </a:t>
            </a:r>
            <a:r>
              <a:rPr lang="en-US" smtClean="0"/>
              <a:t>are the current industry top providers, but many others are in the field, including some well-known names. </a:t>
            </a:r>
          </a:p>
          <a:p>
            <a:pPr algn="just">
              <a:spcAft>
                <a:spcPts val="1200"/>
              </a:spcAft>
            </a:pPr>
            <a:r>
              <a:rPr lang="en-US" smtClean="0"/>
              <a:t>Google is ready to launch its own cloud storage solution called </a:t>
            </a:r>
            <a:r>
              <a:rPr lang="en-US" b="1" err="1" smtClean="0">
                <a:solidFill>
                  <a:srgbClr val="AC0498"/>
                </a:solidFill>
              </a:rPr>
              <a:t>GDrive</a:t>
            </a:r>
            <a:r>
              <a:rPr lang="en-US" smtClean="0"/>
              <a:t>. </a:t>
            </a:r>
          </a:p>
          <a:p>
            <a:pPr algn="just">
              <a:spcAft>
                <a:spcPts val="1200"/>
              </a:spcAft>
            </a:pPr>
            <a:r>
              <a:rPr lang="en-US" b="1" smtClean="0">
                <a:solidFill>
                  <a:srgbClr val="AC0498"/>
                </a:solidFill>
              </a:rPr>
              <a:t>EMC</a:t>
            </a:r>
            <a:r>
              <a:rPr lang="en-US" smtClean="0"/>
              <a:t> is readying a storage solution, and IBM already has a number of cloud storage options called </a:t>
            </a:r>
            <a:r>
              <a:rPr lang="en-US" b="1" smtClean="0">
                <a:solidFill>
                  <a:srgbClr val="AC0498"/>
                </a:solidFill>
              </a:rPr>
              <a:t>Blue Cloud</a:t>
            </a:r>
            <a:r>
              <a:rPr lang="en-US" smtClean="0"/>
              <a:t>.</a:t>
            </a:r>
            <a:endParaRPr lang="en-US"/>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458200" cy="6400800"/>
          </a:xfrm>
        </p:spPr>
        <p:txBody>
          <a:bodyPr>
            <a:normAutofit lnSpcReduction="10000"/>
          </a:bodyPr>
          <a:lstStyle/>
          <a:p>
            <a:pPr>
              <a:buNone/>
            </a:pPr>
            <a:r>
              <a:rPr lang="en-US" sz="3200" b="1" smtClean="0">
                <a:solidFill>
                  <a:srgbClr val="00B0F0"/>
                </a:solidFill>
              </a:rPr>
              <a:t>1. Amazon Simple Storage Service (S3)</a:t>
            </a:r>
          </a:p>
          <a:p>
            <a:pPr algn="just">
              <a:spcAft>
                <a:spcPts val="600"/>
              </a:spcAft>
            </a:pPr>
            <a:r>
              <a:rPr lang="en-US" smtClean="0"/>
              <a:t> The best-known cloud storage service is Amazon’s Simple Storage Service (S3), which launched in 2006. </a:t>
            </a:r>
          </a:p>
          <a:p>
            <a:pPr algn="just">
              <a:spcAft>
                <a:spcPts val="600"/>
              </a:spcAft>
            </a:pPr>
            <a:r>
              <a:rPr lang="en-US" smtClean="0"/>
              <a:t>Amazon S3 is intentionally built with a minimal feature set that includes the following functionality:  </a:t>
            </a:r>
          </a:p>
          <a:p>
            <a:pPr lvl="1" algn="just">
              <a:spcAft>
                <a:spcPts val="600"/>
              </a:spcAft>
              <a:buFont typeface="Wingdings" pitchFamily="2" charset="2"/>
              <a:buChar char="Ø"/>
            </a:pPr>
            <a:r>
              <a:rPr lang="en-US" sz="2600" smtClean="0"/>
              <a:t>Write, read, and delete objects containing from 1 byte to 5 gigabytes of data each. The number of objects that can be stored is unlimited. </a:t>
            </a:r>
          </a:p>
          <a:p>
            <a:pPr lvl="1" algn="just">
              <a:spcAft>
                <a:spcPts val="600"/>
              </a:spcAft>
              <a:buFont typeface="Wingdings" pitchFamily="2" charset="2"/>
              <a:buChar char="Ø"/>
            </a:pPr>
            <a:r>
              <a:rPr lang="en-US" sz="2600" smtClean="0"/>
              <a:t> Each object is stored and retrieved via a unique developer-assigned key. </a:t>
            </a:r>
          </a:p>
          <a:p>
            <a:pPr lvl="1" algn="just">
              <a:spcAft>
                <a:spcPts val="600"/>
              </a:spcAft>
              <a:buFont typeface="Wingdings" pitchFamily="2" charset="2"/>
              <a:buChar char="Ø"/>
            </a:pPr>
            <a:r>
              <a:rPr lang="en-US" sz="2600" smtClean="0"/>
              <a:t>Objects can be made private or public, and rights can be assigned to specific users. </a:t>
            </a:r>
          </a:p>
          <a:p>
            <a:pPr lvl="1" algn="just">
              <a:spcAft>
                <a:spcPts val="600"/>
              </a:spcAft>
              <a:buFont typeface="Wingdings" pitchFamily="2" charset="2"/>
              <a:buChar char="Ø"/>
            </a:pPr>
            <a:r>
              <a:rPr lang="en-US" sz="2600" smtClean="0"/>
              <a:t>Uses standards-based REST(Representational State Transfer) and SOAP(Simple Object Access Protocol) interfaces designed to work with any Internet-development toolkit.</a:t>
            </a:r>
            <a:endParaRPr lang="en-US" sz="3100"/>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458200" cy="6400800"/>
          </a:xfrm>
        </p:spPr>
        <p:txBody>
          <a:bodyPr>
            <a:normAutofit fontScale="85000" lnSpcReduction="20000"/>
          </a:bodyPr>
          <a:lstStyle/>
          <a:p>
            <a:pPr algn="just">
              <a:spcAft>
                <a:spcPts val="600"/>
              </a:spcAft>
              <a:buNone/>
            </a:pPr>
            <a:r>
              <a:rPr lang="en-US" sz="3300" b="1" smtClean="0">
                <a:solidFill>
                  <a:srgbClr val="00B0F0"/>
                </a:solidFill>
              </a:rPr>
              <a:t>2. Nirvanix </a:t>
            </a:r>
          </a:p>
          <a:p>
            <a:pPr algn="just">
              <a:spcAft>
                <a:spcPts val="600"/>
              </a:spcAft>
            </a:pPr>
            <a:r>
              <a:rPr lang="en-US" err="1" smtClean="0"/>
              <a:t>Nirvanix uses custom-developed software and file system technologies running on Intel storage servers at six locations on both coasts of the United States. </a:t>
            </a:r>
          </a:p>
          <a:p>
            <a:pPr algn="just">
              <a:spcAft>
                <a:spcPts val="600"/>
              </a:spcAft>
            </a:pPr>
            <a:r>
              <a:rPr lang="en-US" smtClean="0"/>
              <a:t>They continue to grow, and expect to add dozens more server locations</a:t>
            </a:r>
          </a:p>
          <a:p>
            <a:pPr algn="just">
              <a:spcAft>
                <a:spcPts val="600"/>
              </a:spcAft>
              <a:buNone/>
            </a:pPr>
            <a:r>
              <a:rPr lang="en-US" sz="3300" b="1" smtClean="0">
                <a:solidFill>
                  <a:srgbClr val="00B0F0"/>
                </a:solidFill>
              </a:rPr>
              <a:t>3. Google Bigtable Datastore </a:t>
            </a:r>
          </a:p>
          <a:p>
            <a:pPr algn="just">
              <a:spcAft>
                <a:spcPts val="600"/>
              </a:spcAft>
            </a:pPr>
            <a:r>
              <a:rPr lang="en-US" smtClean="0"/>
              <a:t>In cloud computing, it’s important to have a database that is capable of handling numerous users on an on-demand basis. </a:t>
            </a:r>
          </a:p>
          <a:p>
            <a:pPr algn="just">
              <a:spcAft>
                <a:spcPts val="600"/>
              </a:spcAft>
            </a:pPr>
            <a:r>
              <a:rPr lang="en-US" smtClean="0"/>
              <a:t>To serve that market, Google introduced its </a:t>
            </a:r>
            <a:r>
              <a:rPr lang="en-US" b="1" err="1" smtClean="0">
                <a:solidFill>
                  <a:srgbClr val="AC0498"/>
                </a:solidFill>
              </a:rPr>
              <a:t>Bigtable</a:t>
            </a:r>
            <a:r>
              <a:rPr lang="en-US" smtClean="0"/>
              <a:t>. </a:t>
            </a:r>
          </a:p>
          <a:p>
            <a:pPr algn="just">
              <a:spcAft>
                <a:spcPts val="600"/>
              </a:spcAft>
            </a:pPr>
            <a:r>
              <a:rPr lang="en-US" smtClean="0"/>
              <a:t>Google started working on it in 2004 and finally went public with it in April 2008. </a:t>
            </a:r>
          </a:p>
          <a:p>
            <a:pPr algn="just">
              <a:spcAft>
                <a:spcPts val="600"/>
              </a:spcAft>
            </a:pPr>
            <a:r>
              <a:rPr lang="en-US" err="1" smtClean="0"/>
              <a:t>Bigtable was developed with very high speed, flexibility, and extremely high scalability in mind. </a:t>
            </a:r>
          </a:p>
          <a:p>
            <a:pPr algn="just">
              <a:spcAft>
                <a:spcPts val="600"/>
              </a:spcAft>
            </a:pPr>
            <a:r>
              <a:rPr lang="en-US" smtClean="0"/>
              <a:t>A Bigtable database can be petabytes in size and span thousands of distributed servers. </a:t>
            </a:r>
          </a:p>
          <a:p>
            <a:pPr algn="just">
              <a:spcAft>
                <a:spcPts val="600"/>
              </a:spcAft>
            </a:pPr>
            <a:r>
              <a:rPr lang="en-US" err="1" smtClean="0"/>
              <a:t>Bigtable is available to developers as part of the Google App Engine, their cloud computing platform.</a:t>
            </a:r>
            <a:endParaRPr lang="en-US"/>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8458200" cy="6324600"/>
          </a:xfrm>
        </p:spPr>
        <p:txBody>
          <a:bodyPr>
            <a:normAutofit fontScale="92500" lnSpcReduction="10000"/>
          </a:bodyPr>
          <a:lstStyle/>
          <a:p>
            <a:pPr algn="just">
              <a:spcAft>
                <a:spcPts val="1200"/>
              </a:spcAft>
              <a:buNone/>
            </a:pPr>
            <a:r>
              <a:rPr lang="en-US" sz="3000" b="1" smtClean="0">
                <a:solidFill>
                  <a:srgbClr val="00B0F0"/>
                </a:solidFill>
              </a:rPr>
              <a:t>4. MobileMe</a:t>
            </a:r>
            <a:r>
              <a:rPr lang="en-US" sz="3000" smtClean="0">
                <a:solidFill>
                  <a:srgbClr val="00B0F0"/>
                </a:solidFill>
              </a:rPr>
              <a:t> </a:t>
            </a:r>
          </a:p>
          <a:p>
            <a:pPr algn="just">
              <a:spcAft>
                <a:spcPts val="1200"/>
              </a:spcAft>
            </a:pPr>
            <a:r>
              <a:rPr lang="en-US" err="1" smtClean="0"/>
              <a:t>MobileMe is Apple’s solution that delivers push email, push contacts, and push calendars from the MobileMe service in the cloud to native applications on iPhone, ipod touch, Macs, and PCs. </a:t>
            </a:r>
          </a:p>
          <a:p>
            <a:pPr algn="just">
              <a:spcAft>
                <a:spcPts val="1200"/>
              </a:spcAft>
            </a:pPr>
            <a:r>
              <a:rPr lang="en-US" err="1" smtClean="0"/>
              <a:t>MobileMe also provides a suite of ad-free web applications that deliver a desktop like experience through any modern browser. </a:t>
            </a:r>
          </a:p>
          <a:p>
            <a:pPr algn="just">
              <a:spcAft>
                <a:spcPts val="1200"/>
              </a:spcAft>
            </a:pPr>
            <a:r>
              <a:rPr lang="en-US" err="1" smtClean="0"/>
              <a:t>MobileMe applications (www.me.com) include Mail, Contacts, and Calendar, as well as Gallery for viewing and sharing photos and iDisk for storing and exchanging documents online.</a:t>
            </a:r>
          </a:p>
          <a:p>
            <a:pPr algn="just">
              <a:spcAft>
                <a:spcPts val="1200"/>
              </a:spcAft>
              <a:buNone/>
            </a:pPr>
            <a:r>
              <a:rPr lang="en-US" sz="3000" b="1" smtClean="0">
                <a:solidFill>
                  <a:srgbClr val="00B0F0"/>
                </a:solidFill>
              </a:rPr>
              <a:t>5. Live Mesh </a:t>
            </a:r>
          </a:p>
          <a:p>
            <a:pPr algn="just">
              <a:spcAft>
                <a:spcPts val="1200"/>
              </a:spcAft>
            </a:pPr>
            <a:r>
              <a:rPr lang="en-US" smtClean="0"/>
              <a:t>Live Mesh is Microsoft’s “software-plus-services” platform and experience that enables PCs and other devices to be aware of each other through the Internet, enabling individuals and organizations to manage, access, and share their files and applications seamlessly on the Web and across their world of devices.</a:t>
            </a:r>
            <a:endParaRPr lang="en-US"/>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pPr algn="ctr"/>
            <a:r>
              <a:rPr lang="en-US" b="1" smtClean="0">
                <a:solidFill>
                  <a:srgbClr val="FF0000"/>
                </a:solidFill>
              </a:rPr>
              <a:t>2.4  Standards</a:t>
            </a:r>
            <a:endParaRPr lang="en-US" b="1">
              <a:solidFill>
                <a:srgbClr val="FF0000"/>
              </a:solidFill>
            </a:endParaRPr>
          </a:p>
        </p:txBody>
      </p:sp>
      <p:sp>
        <p:nvSpPr>
          <p:cNvPr id="3" name="Content Placeholder 2"/>
          <p:cNvSpPr>
            <a:spLocks noGrp="1"/>
          </p:cNvSpPr>
          <p:nvPr>
            <p:ph sz="quarter" idx="1"/>
          </p:nvPr>
        </p:nvSpPr>
        <p:spPr>
          <a:xfrm>
            <a:off x="457200" y="990600"/>
            <a:ext cx="8458200" cy="5715000"/>
          </a:xfrm>
        </p:spPr>
        <p:txBody>
          <a:bodyPr>
            <a:noAutofit/>
          </a:bodyPr>
          <a:lstStyle/>
          <a:p>
            <a:pPr algn="just">
              <a:spcBef>
                <a:spcPct val="0"/>
              </a:spcBef>
              <a:spcAft>
                <a:spcPts val="600"/>
              </a:spcAft>
              <a:buNone/>
            </a:pPr>
            <a:r>
              <a:rPr lang="en-US" sz="2800" b="1" smtClean="0">
                <a:solidFill>
                  <a:srgbClr val="00B0F0"/>
                </a:solidFill>
              </a:rPr>
              <a:t>2.4.1 Application</a:t>
            </a:r>
            <a:r>
              <a:rPr lang="en-US" sz="2800" smtClean="0"/>
              <a:t> </a:t>
            </a:r>
          </a:p>
          <a:p>
            <a:pPr algn="just">
              <a:spcBef>
                <a:spcPct val="0"/>
              </a:spcBef>
              <a:spcAft>
                <a:spcPts val="600"/>
              </a:spcAft>
            </a:pPr>
            <a:r>
              <a:rPr lang="en-US" sz="2400" smtClean="0"/>
              <a:t>A cloud application is the software architecture that the cloud uses to eliminate the need to install and run on the client computer. </a:t>
            </a:r>
          </a:p>
          <a:p>
            <a:pPr algn="just">
              <a:spcBef>
                <a:spcPct val="0"/>
              </a:spcBef>
              <a:spcAft>
                <a:spcPts val="600"/>
              </a:spcAft>
            </a:pPr>
            <a:r>
              <a:rPr lang="en-US" sz="2400" smtClean="0"/>
              <a:t>There are many applications that can run, but there needs to be a standard way to connect between the client and the cloud. </a:t>
            </a:r>
          </a:p>
          <a:p>
            <a:pPr algn="just">
              <a:spcBef>
                <a:spcPct val="0"/>
              </a:spcBef>
              <a:spcAft>
                <a:spcPts val="600"/>
              </a:spcAft>
            </a:pPr>
            <a:r>
              <a:rPr lang="en-US" sz="2400" smtClean="0"/>
              <a:t>Here a closer look at the protocols that are used to manage connections between both parties.</a:t>
            </a:r>
          </a:p>
          <a:p>
            <a:pPr algn="just">
              <a:spcBef>
                <a:spcPct val="0"/>
              </a:spcBef>
              <a:spcAft>
                <a:spcPts val="600"/>
              </a:spcAft>
              <a:buNone/>
            </a:pPr>
            <a:r>
              <a:rPr lang="en-US" sz="3200" b="1" smtClean="0">
                <a:solidFill>
                  <a:srgbClr val="00B050"/>
                </a:solidFill>
              </a:rPr>
              <a:t>1.Communication </a:t>
            </a:r>
          </a:p>
          <a:p>
            <a:pPr algn="just">
              <a:spcBef>
                <a:spcPct val="0"/>
              </a:spcBef>
              <a:spcAft>
                <a:spcPts val="600"/>
              </a:spcAft>
            </a:pPr>
            <a:r>
              <a:rPr lang="en-US" sz="2400" smtClean="0"/>
              <a:t>Computers need a common way to speak with one another.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10600" cy="9971961"/>
          </a:xfrm>
          <a:prstGeom prst="rect">
            <a:avLst/>
          </a:prstGeom>
          <a:noFill/>
        </p:spPr>
        <p:txBody>
          <a:bodyPr wrap="square" rtlCol="0">
            <a:spAutoFit/>
          </a:bodyPr>
          <a:lstStyle/>
          <a:p>
            <a:pPr algn="just">
              <a:lnSpc>
                <a:spcPct val="150000"/>
              </a:lnSpc>
            </a:pPr>
            <a:r>
              <a:rPr lang="en-US" sz="2400" b="1">
                <a:solidFill>
                  <a:srgbClr val="FF0000"/>
                </a:solidFill>
                <a:latin typeface="Baskerville Old Face" pitchFamily="18" charset="0"/>
              </a:rPr>
              <a:t>The hypervisor is a software that can virtualize the hardware resources.</a:t>
            </a:r>
          </a:p>
          <a:p>
            <a:pPr marL="344488" indent="-344488" algn="just">
              <a:lnSpc>
                <a:spcPct val="150000"/>
              </a:lnSpc>
              <a:buFont typeface="Wingdings" pitchFamily="2" charset="2"/>
              <a:buChar char="q"/>
            </a:pPr>
            <a:r>
              <a:rPr lang="en-US" sz="2000">
                <a:latin typeface="Baskerville Old Face" pitchFamily="18" charset="0"/>
              </a:rPr>
              <a:t>Hypervisors are classified into two types</a:t>
            </a:r>
          </a:p>
          <a:p>
            <a:pPr marL="344488" indent="-344488" algn="just">
              <a:lnSpc>
                <a:spcPct val="150000"/>
              </a:lnSpc>
            </a:pPr>
            <a:r>
              <a:rPr lang="en-US" sz="2000">
                <a:latin typeface="Baskerville Old Face" pitchFamily="18" charset="0"/>
              </a:rPr>
              <a:t>	1)	Type – 1 (Native or Bare-Metal Hypervisor)</a:t>
            </a:r>
          </a:p>
          <a:p>
            <a:pPr marL="344488" indent="-344488" algn="just">
              <a:lnSpc>
                <a:spcPct val="150000"/>
              </a:lnSpc>
            </a:pPr>
            <a:r>
              <a:rPr lang="en-US" sz="2000">
                <a:latin typeface="Baskerville Old Face" pitchFamily="18" charset="0"/>
              </a:rPr>
              <a:t>	2)	Type – 2 (Hosted Hypervisor)</a:t>
            </a:r>
          </a:p>
          <a:p>
            <a:pPr marL="457200" indent="-457200">
              <a:lnSpc>
                <a:spcPct val="150000"/>
              </a:lnSpc>
              <a:buAutoNum type="arabicParenR"/>
            </a:pPr>
            <a:r>
              <a:rPr lang="en-US" sz="2000" b="1">
                <a:solidFill>
                  <a:srgbClr val="0070C0"/>
                </a:solidFill>
                <a:latin typeface="Baskerville Old Face" pitchFamily="18" charset="0"/>
              </a:rPr>
              <a:t>Type – 1(</a:t>
            </a:r>
            <a:r>
              <a:rPr lang="en-US" sz="2000" b="1">
                <a:solidFill>
                  <a:srgbClr val="FF0000"/>
                </a:solidFill>
                <a:latin typeface="Baskerville Old Face" pitchFamily="18" charset="0"/>
              </a:rPr>
              <a:t>Native or bare-Metal Hypervisor</a:t>
            </a:r>
            <a:r>
              <a:rPr lang="en-US" sz="2000" b="1">
                <a:solidFill>
                  <a:srgbClr val="0070C0"/>
                </a:solidFill>
                <a:latin typeface="Baskerville Old Face" pitchFamily="18" charset="0"/>
              </a:rPr>
              <a:t>)</a:t>
            </a:r>
          </a:p>
          <a:p>
            <a:pPr marL="793750" indent="-328613" algn="just">
              <a:lnSpc>
                <a:spcPct val="150000"/>
              </a:lnSpc>
              <a:buFont typeface="Wingdings" pitchFamily="2" charset="2"/>
              <a:buChar char="q"/>
            </a:pPr>
            <a:r>
              <a:rPr lang="en-US" sz="2000">
                <a:latin typeface="Baskerville Old Face" pitchFamily="18" charset="0"/>
              </a:rPr>
              <a:t>These hypervisors run directly on the hosts hardware to control the hardware and to manage guest operating systems.</a:t>
            </a:r>
          </a:p>
          <a:p>
            <a:pPr marL="793750" indent="-328613" algn="just">
              <a:lnSpc>
                <a:spcPct val="150000"/>
              </a:lnSpc>
              <a:buFont typeface="Wingdings" pitchFamily="2" charset="2"/>
              <a:buChar char="q"/>
            </a:pPr>
            <a:r>
              <a:rPr lang="en-US" sz="2000">
                <a:latin typeface="Baskerville Old Face" pitchFamily="18" charset="0"/>
              </a:rPr>
              <a:t>For this reason, they are sometimes called </a:t>
            </a:r>
            <a:r>
              <a:rPr lang="en-US" sz="2000">
                <a:solidFill>
                  <a:srgbClr val="FF0000"/>
                </a:solidFill>
                <a:latin typeface="Baskerville Old Face" pitchFamily="18" charset="0"/>
              </a:rPr>
              <a:t>B</a:t>
            </a:r>
            <a:r>
              <a:rPr lang="en-US" sz="2000" b="1">
                <a:solidFill>
                  <a:srgbClr val="FF0000"/>
                </a:solidFill>
                <a:latin typeface="Baskerville Old Face" pitchFamily="18" charset="0"/>
              </a:rPr>
              <a:t>are Metal Hypervisors</a:t>
            </a:r>
            <a:r>
              <a:rPr lang="en-US" sz="2000">
                <a:latin typeface="Baskerville Old Face" pitchFamily="18" charset="0"/>
              </a:rPr>
              <a:t>.</a:t>
            </a:r>
          </a:p>
          <a:p>
            <a:pPr marL="457200" indent="-457200" algn="just">
              <a:lnSpc>
                <a:spcPct val="150000"/>
              </a:lnSpc>
              <a:buAutoNum type="arabicParenR" startAt="2"/>
              <a:tabLst>
                <a:tab pos="465138" algn="l"/>
              </a:tabLst>
            </a:pPr>
            <a:r>
              <a:rPr lang="en-US" sz="2000" b="1">
                <a:solidFill>
                  <a:srgbClr val="0070C0"/>
                </a:solidFill>
                <a:latin typeface="Baskerville Old Face" pitchFamily="18" charset="0"/>
              </a:rPr>
              <a:t>Type – 2(Hosted Hypervisor)</a:t>
            </a:r>
          </a:p>
          <a:p>
            <a:pPr marL="457200" indent="7938" algn="just">
              <a:lnSpc>
                <a:spcPct val="150000"/>
              </a:lnSpc>
              <a:buFont typeface="Wingdings" pitchFamily="2" charset="2"/>
              <a:buChar char="q"/>
              <a:tabLst>
                <a:tab pos="465138" algn="l"/>
              </a:tabLst>
            </a:pPr>
            <a:r>
              <a:rPr lang="en-US" sz="2000">
                <a:latin typeface="Baskerville Old Face" pitchFamily="18" charset="0"/>
              </a:rPr>
              <a:t>	These hypervisors run on a conventional Operating System just as other </a:t>
            </a:r>
          </a:p>
          <a:p>
            <a:pPr marL="914400" lvl="1" indent="7938" algn="just">
              <a:lnSpc>
                <a:spcPct val="150000"/>
              </a:lnSpc>
              <a:tabLst>
                <a:tab pos="465138" algn="l"/>
              </a:tabLst>
            </a:pPr>
            <a:r>
              <a:rPr lang="en-US" sz="2000">
                <a:latin typeface="Baskerville Old Face" pitchFamily="18" charset="0"/>
              </a:rPr>
              <a:t>computer programs do.</a:t>
            </a:r>
          </a:p>
          <a:p>
            <a:pPr marL="509588" lvl="1" indent="412750" algn="just">
              <a:lnSpc>
                <a:spcPct val="150000"/>
              </a:lnSpc>
              <a:buFont typeface="Wingdings" pitchFamily="2" charset="2"/>
              <a:buChar char="q"/>
              <a:tabLst>
                <a:tab pos="465138" algn="l"/>
              </a:tabLst>
            </a:pPr>
            <a:r>
              <a:rPr lang="en-US" sz="2000">
                <a:latin typeface="Baskerville Old Face" pitchFamily="18" charset="0"/>
              </a:rPr>
              <a:t>Type-2 hypervisors abstract guest Operating Systems from the host 	Operating  System.</a:t>
            </a:r>
          </a:p>
          <a:p>
            <a:pPr marL="914400" lvl="1" indent="7938">
              <a:lnSpc>
                <a:spcPct val="150000"/>
              </a:lnSpc>
              <a:tabLst>
                <a:tab pos="465138" algn="l"/>
              </a:tabLst>
            </a:pPr>
            <a:endParaRPr lang="en-US" sz="2000">
              <a:latin typeface="Baskerville Old Face" pitchFamily="18" charset="0"/>
            </a:endParaRPr>
          </a:p>
          <a:p>
            <a:pPr marL="914400" lvl="1" indent="7938">
              <a:lnSpc>
                <a:spcPct val="150000"/>
              </a:lnSpc>
              <a:tabLst>
                <a:tab pos="465138" algn="l"/>
              </a:tabLst>
            </a:pPr>
            <a:endParaRPr lang="en-US" sz="2000">
              <a:latin typeface="Baskerville Old Face" pitchFamily="18" charset="0"/>
            </a:endParaRPr>
          </a:p>
          <a:p>
            <a:pPr marL="457200" indent="-457200">
              <a:lnSpc>
                <a:spcPct val="150000"/>
              </a:lnSpc>
              <a:tabLst>
                <a:tab pos="465138" algn="l"/>
              </a:tabLst>
            </a:pPr>
            <a:endParaRPr lang="en-US" sz="2000">
              <a:latin typeface="Baskerville Old Face" pitchFamily="18" charset="0"/>
            </a:endParaRPr>
          </a:p>
          <a:p>
            <a:pPr marL="457200" indent="-457200">
              <a:lnSpc>
                <a:spcPct val="150000"/>
              </a:lnSpc>
              <a:buAutoNum type="arabicParenR" startAt="2"/>
              <a:tabLst>
                <a:tab pos="465138" algn="l"/>
              </a:tabLst>
            </a:pPr>
            <a:endParaRPr lang="en-US" sz="2000">
              <a:latin typeface="Baskerville Old Face" pitchFamily="18" charset="0"/>
            </a:endParaRPr>
          </a:p>
          <a:p>
            <a:pPr marL="457200" indent="-457200">
              <a:lnSpc>
                <a:spcPct val="150000"/>
              </a:lnSpc>
            </a:pPr>
            <a:endParaRPr lang="en-US" sz="2000">
              <a:latin typeface="Baskerville Old Face" pitchFamily="18" charset="0"/>
            </a:endParaRPr>
          </a:p>
          <a:p>
            <a:pPr marL="344488" indent="-344488">
              <a:lnSpc>
                <a:spcPct val="150000"/>
              </a:lnSpc>
              <a:buFont typeface="Wingdings" pitchFamily="2" charset="2"/>
              <a:buChar char="q"/>
            </a:pPr>
            <a:endParaRPr lang="en-US" sz="2000">
              <a:latin typeface="Baskerville Old Face" pitchFamily="18" charset="0"/>
            </a:endParaRPr>
          </a:p>
          <a:p>
            <a:pPr marL="465138" indent="-465138" algn="ctr">
              <a:lnSpc>
                <a:spcPct val="150000"/>
              </a:lnSpc>
            </a:pPr>
            <a:endParaRPr lang="en-US" sz="2000">
              <a:latin typeface="Baskerville Old Face" pitchFamily="18"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534400" cy="6324600"/>
          </a:xfrm>
        </p:spPr>
        <p:txBody>
          <a:bodyPr>
            <a:normAutofit/>
          </a:bodyPr>
          <a:lstStyle/>
          <a:p>
            <a:pPr algn="just">
              <a:buNone/>
            </a:pPr>
            <a:r>
              <a:rPr lang="en-US" sz="3300" b="1" smtClean="0">
                <a:solidFill>
                  <a:srgbClr val="FF0000"/>
                </a:solidFill>
              </a:rPr>
              <a:t>1.1 HTTP </a:t>
            </a:r>
          </a:p>
          <a:p>
            <a:pPr algn="just"/>
            <a:r>
              <a:rPr lang="en-US" smtClean="0"/>
              <a:t>To get a web page from your cloud provider, you’ll likely be using the Hypertext Transfer Protocol (HTTP) as the computing mechanism to transfer data between the cloud and your organization. </a:t>
            </a:r>
          </a:p>
          <a:p>
            <a:pPr algn="just"/>
            <a:r>
              <a:rPr lang="en-US" smtClean="0"/>
              <a:t>HTTP is a stateless protocol. This is beneficial because hosts do not need to retain information about users between requests, but this forces web developers to use alternative methods for maintaining users’ states. </a:t>
            </a:r>
          </a:p>
          <a:p>
            <a:pPr algn="just"/>
            <a:r>
              <a:rPr lang="en-US" smtClean="0"/>
              <a:t>For example, when a host needs to customize the content of a web site for a user, the web application must be written to track the user’s progress from page to page. </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305800" cy="6248400"/>
          </a:xfrm>
        </p:spPr>
        <p:txBody>
          <a:bodyPr>
            <a:normAutofit/>
          </a:bodyPr>
          <a:lstStyle/>
          <a:p>
            <a:pPr algn="just"/>
            <a:r>
              <a:rPr lang="en-US" smtClean="0"/>
              <a:t>The most common method for solving this problem is sending and receiving cookies. HTTP is the language that the cloud and your computers use to communicate. </a:t>
            </a:r>
          </a:p>
          <a:p>
            <a:pPr algn="just"/>
            <a:r>
              <a:rPr lang="en-US" smtClean="0"/>
              <a:t>This language isn’t hard to understand, and you’ve probably seen it before. Say your browser wants to get a given web page. </a:t>
            </a:r>
          </a:p>
          <a:p>
            <a:pPr algn="just">
              <a:buNone/>
            </a:pPr>
            <a:r>
              <a:rPr lang="en-US" sz="2800" b="1" smtClean="0">
                <a:solidFill>
                  <a:srgbClr val="FF0000"/>
                </a:solidFill>
              </a:rPr>
              <a:t>1.2 XMPP </a:t>
            </a:r>
          </a:p>
          <a:p>
            <a:pPr algn="just"/>
            <a:r>
              <a:rPr lang="en-US" smtClean="0"/>
              <a:t>The Extensible Messaging and Presence Protocol (XMPP) is being talked about as the next big thing for cloud computing. </a:t>
            </a:r>
          </a:p>
          <a:p>
            <a:pPr algn="just"/>
            <a:r>
              <a:rPr lang="en-US" smtClean="0"/>
              <a:t>The problem is that current cloud services—including SOAP and other HTTP-based protocols—are all one-way information exchanges. </a:t>
            </a:r>
          </a:p>
          <a:p>
            <a:pPr algn="just"/>
            <a:r>
              <a:rPr lang="en-US" smtClean="0"/>
              <a:t>This means that clouds do not operate in real time and might have difficulties clearing a firewall. XMPP allows for two-way communication and eliminates polling.</a:t>
            </a:r>
            <a:endParaRPr lang="en-US"/>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stretch>
            <a:fillRect/>
          </a:stretch>
        </p:blipFill>
        <p:spPr bwMode="auto">
          <a:xfrm>
            <a:off x="457200" y="914400"/>
            <a:ext cx="8153400" cy="5181600"/>
          </a:xfrm>
          <a:prstGeom prst="rect">
            <a:avLst/>
          </a:prstGeom>
          <a:noFill/>
          <a:ln w="9525">
            <a:noFill/>
            <a:miter lim="800000"/>
          </a:ln>
          <a:effec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382000" cy="5715000"/>
          </a:xfrm>
        </p:spPr>
        <p:txBody>
          <a:bodyPr>
            <a:normAutofit/>
          </a:bodyPr>
          <a:lstStyle/>
          <a:p>
            <a:pPr algn="just"/>
            <a:r>
              <a:rPr lang="en-US" sz="2800" smtClean="0"/>
              <a:t>XMPP was developed for instant messaging and presence, and it is widely used in those circles. It includes the following features: </a:t>
            </a:r>
          </a:p>
          <a:p>
            <a:pPr lvl="2" algn="just">
              <a:buNone/>
            </a:pPr>
            <a:r>
              <a:rPr lang="en-US" sz="2800" smtClean="0"/>
              <a:t>• XMPP allows for easy two-way communication, eliminating the need for polling. </a:t>
            </a:r>
          </a:p>
          <a:p>
            <a:pPr lvl="2" algn="just">
              <a:buNone/>
            </a:pPr>
            <a:r>
              <a:rPr lang="en-US" sz="2800" smtClean="0"/>
              <a:t>• It is XML-based and easily extensible, which makes it ideal for cloud services. </a:t>
            </a:r>
          </a:p>
          <a:p>
            <a:pPr lvl="2" algn="just">
              <a:buNone/>
            </a:pPr>
            <a:r>
              <a:rPr lang="en-US" sz="2800" smtClean="0"/>
              <a:t>• It is efficient and able to scale to millions of concurrent users on a single service.</a:t>
            </a:r>
            <a:endParaRPr lang="en-US" sz="2800"/>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610600" cy="6248400"/>
          </a:xfrm>
        </p:spPr>
        <p:txBody>
          <a:bodyPr>
            <a:normAutofit/>
          </a:bodyPr>
          <a:lstStyle/>
          <a:p>
            <a:pPr>
              <a:buNone/>
            </a:pPr>
            <a:r>
              <a:rPr lang="en-US" sz="4000" smtClean="0">
                <a:solidFill>
                  <a:srgbClr val="FF0000"/>
                </a:solidFill>
              </a:rPr>
              <a:t>2. Security</a:t>
            </a:r>
            <a:r>
              <a:rPr lang="en-US" sz="2800" smtClean="0">
                <a:solidFill>
                  <a:srgbClr val="FF0000"/>
                </a:solidFill>
              </a:rPr>
              <a:t> </a:t>
            </a:r>
          </a:p>
          <a:p>
            <a:pPr algn="just"/>
            <a:r>
              <a:rPr lang="en-US" sz="2800" smtClean="0"/>
              <a:t>Securing your cloud sessions is especially important as security is one of the top reasons businesses are reluctant to join the cloud. </a:t>
            </a:r>
          </a:p>
          <a:p>
            <a:pPr algn="just"/>
            <a:r>
              <a:rPr lang="en-US" sz="2800" smtClean="0"/>
              <a:t>Securing your cloud sessions can be accomplished via encryption and authentication. </a:t>
            </a:r>
          </a:p>
          <a:p>
            <a:pPr algn="just"/>
            <a:r>
              <a:rPr lang="en-US" sz="2800" smtClean="0"/>
              <a:t>Here we’ll talk about the widely used Secure Sockets Layer (SSL) for encryption, and one means of authentication, OpenID.</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457200"/>
            <a:ext cx="8382000" cy="6248400"/>
          </a:xfrm>
        </p:spPr>
        <p:txBody>
          <a:bodyPr>
            <a:normAutofit fontScale="92500" lnSpcReduction="20000"/>
          </a:bodyPr>
          <a:lstStyle/>
          <a:p>
            <a:pPr algn="just">
              <a:buNone/>
            </a:pPr>
            <a:r>
              <a:rPr lang="en-US" sz="3500" b="1" smtClean="0">
                <a:solidFill>
                  <a:srgbClr val="00B0F0"/>
                </a:solidFill>
              </a:rPr>
              <a:t>2.1 SSL</a:t>
            </a:r>
            <a:r>
              <a:rPr lang="en-US" smtClean="0"/>
              <a:t> </a:t>
            </a:r>
          </a:p>
          <a:p>
            <a:pPr algn="just">
              <a:spcAft>
                <a:spcPts val="1200"/>
              </a:spcAft>
            </a:pPr>
            <a:r>
              <a:rPr lang="en-US" sz="2800" smtClean="0"/>
              <a:t>SSL is the standard security technology for establishing an encrypted link between a web server and browser.</a:t>
            </a:r>
          </a:p>
          <a:p>
            <a:pPr algn="just">
              <a:spcAft>
                <a:spcPts val="1200"/>
              </a:spcAft>
            </a:pPr>
            <a:r>
              <a:rPr lang="en-US" sz="2800" smtClean="0"/>
              <a:t> This ensures that data passed between the browser and the web server stays private.</a:t>
            </a:r>
          </a:p>
          <a:p>
            <a:pPr algn="just">
              <a:spcAft>
                <a:spcPts val="1200"/>
              </a:spcAft>
            </a:pPr>
            <a:r>
              <a:rPr lang="en-US" sz="2800" smtClean="0"/>
              <a:t>To create an SSL connection on a web server requires an SSL certificate. </a:t>
            </a:r>
          </a:p>
          <a:p>
            <a:pPr algn="just">
              <a:spcAft>
                <a:spcPts val="1200"/>
              </a:spcAft>
            </a:pPr>
            <a:r>
              <a:rPr lang="en-US" sz="2800" smtClean="0"/>
              <a:t>When your cloud provider starts an SSL session, they are prompted to complete a number of questions about the identity of their company and web site. </a:t>
            </a:r>
          </a:p>
          <a:p>
            <a:pPr algn="just">
              <a:spcAft>
                <a:spcPts val="1200"/>
              </a:spcAft>
            </a:pPr>
            <a:r>
              <a:rPr lang="en-US" sz="2800" smtClean="0"/>
              <a:t>The cloud provider’s computers then generate two cryptographic keys—a public key and a private key. </a:t>
            </a:r>
          </a:p>
          <a:p>
            <a:pPr algn="just">
              <a:spcAft>
                <a:spcPts val="1200"/>
              </a:spcAft>
            </a:pPr>
            <a:r>
              <a:rPr lang="en-US" sz="2800" smtClean="0"/>
              <a:t>The public key does not need to be secret and is placed into a Certificate Signing Request (CSR). </a:t>
            </a:r>
          </a:p>
          <a:p>
            <a:endParaRPr lang="en-US"/>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81000"/>
            <a:ext cx="8305800" cy="6172200"/>
          </a:xfrm>
        </p:spPr>
        <p:txBody>
          <a:bodyPr>
            <a:normAutofit/>
          </a:bodyPr>
          <a:lstStyle/>
          <a:p>
            <a:pPr algn="just">
              <a:spcAft>
                <a:spcPts val="1200"/>
              </a:spcAft>
            </a:pPr>
            <a:r>
              <a:rPr lang="en-US" smtClean="0"/>
              <a:t>This is a file that contains your details. You then submit the CSR. During the SSL certificate application process, the certification authority will validate your details and issue an SSL certificate, containing your details, allowing you to use SSL. </a:t>
            </a:r>
          </a:p>
          <a:p>
            <a:pPr algn="just">
              <a:spcAft>
                <a:spcPts val="1200"/>
              </a:spcAft>
            </a:pPr>
            <a:r>
              <a:rPr lang="en-US" smtClean="0"/>
              <a:t>The cloud provider will then match your issued SSL certificate to your private key. Your web browser will be able to establish an encrypted link between your computer and the cloud provider.</a:t>
            </a:r>
          </a:p>
          <a:p>
            <a:pPr algn="just">
              <a:spcAft>
                <a:spcPts val="1200"/>
              </a:spcAft>
            </a:pPr>
            <a:r>
              <a:rPr lang="en-US" smtClean="0"/>
              <a:t>Normally, the SSL certificate will contain your cloud provider’s domain name, company name, address, city, state, and country. </a:t>
            </a:r>
          </a:p>
          <a:p>
            <a:pPr algn="just">
              <a:spcAft>
                <a:spcPts val="1200"/>
              </a:spcAft>
            </a:pPr>
            <a:r>
              <a:rPr lang="en-US" smtClean="0"/>
              <a:t>It will also contain the expiration date of the certificate and details of the certification authority responsible for issuing the certificate. </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stretch>
            <a:fillRect/>
          </a:stretch>
        </p:blipFill>
        <p:spPr bwMode="auto">
          <a:xfrm>
            <a:off x="304800" y="609600"/>
            <a:ext cx="8534399" cy="6019800"/>
          </a:xfrm>
          <a:prstGeom prst="rect">
            <a:avLst/>
          </a:prstGeom>
          <a:noFill/>
          <a:ln w="9525">
            <a:noFill/>
            <a:miter lim="800000"/>
          </a:ln>
          <a:effectLst/>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305800" cy="6553200"/>
          </a:xfrm>
        </p:spPr>
        <p:txBody>
          <a:bodyPr>
            <a:normAutofit/>
          </a:bodyPr>
          <a:lstStyle/>
          <a:p>
            <a:pPr>
              <a:buNone/>
            </a:pPr>
            <a:r>
              <a:rPr lang="en-US" sz="3200" smtClean="0">
                <a:solidFill>
                  <a:srgbClr val="FF0000"/>
                </a:solidFill>
              </a:rPr>
              <a:t>2.2 OpenID </a:t>
            </a:r>
          </a:p>
          <a:p>
            <a:pPr algn="just"/>
            <a:r>
              <a:rPr lang="en-US" err="1" smtClean="0"/>
              <a:t>OpenID is an open-source solution for the problem of needing a unique username and password for access to different web sites, thus making your life simpler. </a:t>
            </a:r>
          </a:p>
          <a:p>
            <a:pPr algn="just"/>
            <a:r>
              <a:rPr lang="en-US" smtClean="0"/>
              <a:t>This allows you to choose the OpenID provider that best meets your need and that you trust. </a:t>
            </a:r>
          </a:p>
          <a:p>
            <a:pPr algn="just"/>
            <a:r>
              <a:rPr lang="en-US" err="1" smtClean="0"/>
              <a:t>OpenID is free, this is good for businesses, because it means a lower cost for password and account management.</a:t>
            </a:r>
          </a:p>
          <a:p>
            <a:pPr algn="just"/>
            <a:r>
              <a:rPr lang="en-US" err="1" smtClean="0"/>
              <a:t>OpenID is a lightweight way to authenticate users, using the same technology that is used to identify web sites. </a:t>
            </a:r>
          </a:p>
          <a:p>
            <a:pPr algn="just">
              <a:buNone/>
            </a:pPr>
            <a:endParaRPr lang="en-US"/>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305800" cy="6248400"/>
          </a:xfrm>
        </p:spPr>
        <p:txBody>
          <a:bodyPr>
            <a:normAutofit fontScale="92500" lnSpcReduction="20000"/>
          </a:bodyPr>
          <a:lstStyle/>
          <a:p>
            <a:pPr>
              <a:buNone/>
            </a:pPr>
            <a:r>
              <a:rPr lang="en-US" sz="3200" b="1" smtClean="0">
                <a:solidFill>
                  <a:srgbClr val="FF0000"/>
                </a:solidFill>
              </a:rPr>
              <a:t>2.3   PCI DSS </a:t>
            </a:r>
          </a:p>
          <a:p>
            <a:pPr algn="just">
              <a:spcAft>
                <a:spcPts val="1200"/>
              </a:spcAft>
            </a:pPr>
            <a:r>
              <a:rPr lang="en-US" smtClean="0"/>
              <a:t>Payment Card Industry Data Security Standards (PCI DSS) requirement 2.2.1 is a vague area for many, especially as it relates to cloud computing. </a:t>
            </a:r>
          </a:p>
          <a:p>
            <a:pPr algn="just">
              <a:spcAft>
                <a:spcPts val="1200"/>
              </a:spcAft>
            </a:pPr>
            <a:r>
              <a:rPr lang="en-US" sz="2800" smtClean="0"/>
              <a:t>is a set of requirements intended to ensure that all companies that </a:t>
            </a:r>
            <a:r>
              <a:rPr lang="en-US" sz="2800" smtClean="0">
                <a:solidFill>
                  <a:srgbClr val="0070C0"/>
                </a:solidFill>
              </a:rPr>
              <a:t>process, store, or transmit credit card information maintain a secure environment</a:t>
            </a:r>
            <a:r>
              <a:rPr lang="en-US" sz="2800" smtClean="0"/>
              <a:t>. </a:t>
            </a:r>
          </a:p>
          <a:p>
            <a:pPr algn="just">
              <a:spcAft>
                <a:spcPts val="1200"/>
              </a:spcAft>
            </a:pPr>
            <a:r>
              <a:rPr lang="en-US" sz="2800" smtClean="0"/>
              <a:t>It was launched on September 7, 2006, to manage PCI security standards and improve account security throughout the transaction process.</a:t>
            </a:r>
            <a:endParaRPr lang="en-US" smtClean="0"/>
          </a:p>
          <a:p>
            <a:pPr algn="just">
              <a:spcAft>
                <a:spcPts val="1200"/>
              </a:spcAft>
            </a:pPr>
            <a:r>
              <a:rPr lang="en-US" smtClean="0"/>
              <a:t>The requirement states that an organization can “implement only one primary function per server.” </a:t>
            </a:r>
          </a:p>
          <a:p>
            <a:pPr algn="just">
              <a:spcAft>
                <a:spcPts val="1200"/>
              </a:spcAft>
            </a:pPr>
            <a:r>
              <a:rPr lang="en-US" smtClean="0"/>
              <a:t>You can have multiple systems that are virtualized; you just have to ensure that they are segmented and isolated from each other. </a:t>
            </a:r>
          </a:p>
          <a:p>
            <a:pPr algn="just">
              <a:spcAft>
                <a:spcPts val="1200"/>
              </a:spcAft>
            </a:pPr>
            <a:r>
              <a:rPr lang="en-US" smtClean="0"/>
              <a:t>In the past, copyright law was written to prevent you from making copies of movies and music.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6629400"/>
          </a:xfrm>
        </p:spPr>
        <p:txBody>
          <a:bodyPr>
            <a:normAutofit fontScale="47500" lnSpcReduction="20000"/>
          </a:bodyPr>
          <a:lstStyle/>
          <a:p>
            <a:pPr marL="465138" indent="-465138" algn="ctr">
              <a:buNone/>
            </a:pPr>
            <a:r>
              <a:rPr lang="en-US" sz="5900" b="1" smtClean="0">
                <a:latin typeface="Century Schoolbook" pitchFamily="18" charset="0"/>
              </a:rPr>
              <a:t>UNIT-1</a:t>
            </a:r>
            <a:endParaRPr lang="en-US" b="1" smtClean="0">
              <a:latin typeface="Century Schoolbook" pitchFamily="18" charset="0"/>
            </a:endParaRPr>
          </a:p>
          <a:p>
            <a:pPr marL="465138" indent="-465138">
              <a:buNone/>
            </a:pPr>
            <a:endParaRPr lang="en-US" smtClean="0">
              <a:latin typeface="Century Schoolbook" pitchFamily="18" charset="0"/>
            </a:endParaRPr>
          </a:p>
          <a:p>
            <a:pPr marL="465138" indent="-465138">
              <a:buAutoNum type="arabicParenR"/>
            </a:pPr>
            <a:r>
              <a:rPr lang="en-US" sz="3800" smtClean="0">
                <a:latin typeface="Century Schoolbook" pitchFamily="18" charset="0"/>
              </a:rPr>
              <a:t>Cloud Computing Overview</a:t>
            </a:r>
          </a:p>
          <a:p>
            <a:pPr marL="465138" indent="-465138">
              <a:buNone/>
            </a:pPr>
            <a:r>
              <a:rPr lang="en-US" sz="3800" smtClean="0">
                <a:latin typeface="Century Schoolbook" pitchFamily="18" charset="0"/>
              </a:rPr>
              <a:t>	1.1)	what is Cloud Computing</a:t>
            </a:r>
          </a:p>
          <a:p>
            <a:pPr marL="465138" indent="-465138">
              <a:buNone/>
            </a:pPr>
            <a:r>
              <a:rPr lang="en-US" sz="3800" smtClean="0">
                <a:latin typeface="Century Schoolbook" pitchFamily="18" charset="0"/>
              </a:rPr>
              <a:t>	1.2)	Cloud Components</a:t>
            </a:r>
          </a:p>
          <a:p>
            <a:pPr marL="465138" indent="-465138">
              <a:buNone/>
            </a:pPr>
            <a:r>
              <a:rPr lang="en-US" sz="3800" smtClean="0">
                <a:latin typeface="Century Schoolbook" pitchFamily="18" charset="0"/>
              </a:rPr>
              <a:t>	1.3)	Infrastructure</a:t>
            </a:r>
          </a:p>
          <a:p>
            <a:pPr marL="465138" indent="-465138">
              <a:buNone/>
            </a:pPr>
            <a:r>
              <a:rPr lang="en-US" sz="3800" smtClean="0">
                <a:latin typeface="Century Schoolbook" pitchFamily="18" charset="0"/>
              </a:rPr>
              <a:t>		1.3.1)	Grid Computing</a:t>
            </a:r>
          </a:p>
          <a:p>
            <a:pPr marL="465138" indent="-465138">
              <a:buNone/>
            </a:pPr>
            <a:r>
              <a:rPr lang="en-US" sz="3800" smtClean="0">
                <a:latin typeface="Century Schoolbook" pitchFamily="18" charset="0"/>
              </a:rPr>
              <a:t>		1.3.2)	Full Virtualization</a:t>
            </a:r>
          </a:p>
          <a:p>
            <a:pPr marL="465138" indent="-465138">
              <a:buNone/>
            </a:pPr>
            <a:r>
              <a:rPr lang="en-US" sz="3800" smtClean="0">
                <a:latin typeface="Century Schoolbook" pitchFamily="18" charset="0"/>
              </a:rPr>
              <a:t>		1.3.3)	Para Virtualization</a:t>
            </a:r>
          </a:p>
          <a:p>
            <a:pPr marL="465138" indent="-465138">
              <a:buNone/>
            </a:pPr>
            <a:r>
              <a:rPr lang="en-US" sz="3800" smtClean="0">
                <a:latin typeface="Century Schoolbook" pitchFamily="18" charset="0"/>
              </a:rPr>
              <a:t>	1.4)	Services</a:t>
            </a:r>
          </a:p>
          <a:p>
            <a:pPr marL="465138" indent="-465138">
              <a:buNone/>
            </a:pPr>
            <a:r>
              <a:rPr lang="en-US" sz="3800" smtClean="0">
                <a:latin typeface="Century Schoolbook" pitchFamily="18" charset="0"/>
              </a:rPr>
              <a:t>		1.4.1)	Software as a Service</a:t>
            </a:r>
          </a:p>
          <a:p>
            <a:pPr marL="465138" indent="-465138">
              <a:buNone/>
            </a:pPr>
            <a:r>
              <a:rPr lang="en-US" sz="3800" smtClean="0">
                <a:latin typeface="Century Schoolbook" pitchFamily="18" charset="0"/>
              </a:rPr>
              <a:t>		1.4.2)	Platform as a Service</a:t>
            </a:r>
          </a:p>
          <a:p>
            <a:pPr marL="465138" indent="-465138">
              <a:buNone/>
            </a:pPr>
            <a:r>
              <a:rPr lang="en-US" sz="3800" smtClean="0">
                <a:latin typeface="Century Schoolbook" pitchFamily="18" charset="0"/>
              </a:rPr>
              <a:t>		1.4.3)	Hardware as a Service</a:t>
            </a:r>
          </a:p>
          <a:p>
            <a:pPr marL="465138" indent="-465138">
              <a:buNone/>
            </a:pPr>
            <a:r>
              <a:rPr lang="en-US" sz="3800" smtClean="0">
                <a:latin typeface="Century Schoolbook" pitchFamily="18" charset="0"/>
              </a:rPr>
              <a:t>2)    First Movers in the cloud</a:t>
            </a:r>
          </a:p>
          <a:p>
            <a:pPr marL="465138" indent="-465138">
              <a:buNone/>
            </a:pPr>
            <a:r>
              <a:rPr lang="en-US" sz="3800" smtClean="0">
                <a:latin typeface="Century Schoolbook" pitchFamily="18" charset="0"/>
              </a:rPr>
              <a:t>	2.1)	Amazon</a:t>
            </a:r>
          </a:p>
          <a:p>
            <a:pPr marL="465138" indent="-465138">
              <a:buNone/>
            </a:pPr>
            <a:r>
              <a:rPr lang="en-US" sz="3800" smtClean="0">
                <a:latin typeface="Century Schoolbook" pitchFamily="18" charset="0"/>
              </a:rPr>
              <a:t>	2.2)	Google</a:t>
            </a:r>
          </a:p>
          <a:p>
            <a:pPr marL="465138" indent="-465138">
              <a:buNone/>
            </a:pPr>
            <a:r>
              <a:rPr lang="en-US" sz="3800" smtClean="0">
                <a:latin typeface="Century Schoolbook" pitchFamily="18" charset="0"/>
              </a:rPr>
              <a:t>	2.3)	Microsoft</a:t>
            </a:r>
          </a:p>
          <a:p>
            <a:pPr marL="465138" indent="-465138">
              <a:buNone/>
            </a:pPr>
            <a:r>
              <a:rPr lang="en-US" sz="3800" smtClean="0">
                <a:latin typeface="Century Schoolbook" pitchFamily="18" charset="0"/>
              </a:rPr>
              <a:t>3)    When you can use Cloud Computing</a:t>
            </a:r>
          </a:p>
          <a:p>
            <a:pPr marL="465138" indent="-465138">
              <a:buNone/>
            </a:pPr>
            <a:r>
              <a:rPr lang="en-US" sz="3800" smtClean="0">
                <a:latin typeface="Century Schoolbook" pitchFamily="18" charset="0"/>
              </a:rPr>
              <a:t>	3.1)	scenarios</a:t>
            </a:r>
          </a:p>
          <a:p>
            <a:pPr marL="465138" indent="-465138">
              <a:buNone/>
            </a:pPr>
            <a:r>
              <a:rPr lang="en-US" sz="3800" smtClean="0">
                <a:latin typeface="Century Schoolbook" pitchFamily="18" charset="0"/>
              </a:rPr>
              <a:t>	3.2)	when you shouldn't use cloud computing</a:t>
            </a:r>
          </a:p>
          <a:p>
            <a:pPr marL="465138" indent="-465138">
              <a:buNone/>
            </a:pPr>
            <a:r>
              <a:rPr lang="en-US" sz="3800" smtClean="0">
                <a:latin typeface="Century Schoolbook" pitchFamily="18" charset="0"/>
              </a:rPr>
              <a:t>4)    Benefits</a:t>
            </a:r>
          </a:p>
          <a:p>
            <a:pPr marL="465138" indent="-465138">
              <a:buNone/>
            </a:pPr>
            <a:r>
              <a:rPr lang="en-US" sz="3800" smtClean="0">
                <a:latin typeface="Century Schoolbook" pitchFamily="18" charset="0"/>
              </a:rPr>
              <a:t>5)    Limitations</a:t>
            </a:r>
          </a:p>
          <a:p>
            <a:pPr marL="465138" indent="-465138">
              <a:buNone/>
            </a:pPr>
            <a:r>
              <a:rPr lang="en-US" sz="3800" smtClean="0">
                <a:latin typeface="Century Schoolbook" pitchFamily="18" charset="0"/>
              </a:rPr>
              <a:t>6)	Security Concerns</a:t>
            </a:r>
          </a:p>
          <a:p>
            <a:pPr>
              <a:buNone/>
            </a:pPr>
            <a:endParaRPr lang="en-US" sz="38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ypervisor in cloud computing"/>
          <p:cNvPicPr>
            <a:picLocks noChangeAspect="1" noChangeArrowheads="1"/>
          </p:cNvPicPr>
          <p:nvPr/>
        </p:nvPicPr>
        <p:blipFill>
          <a:blip r:embed="rId2"/>
          <a:stretch>
            <a:fillRect/>
          </a:stretch>
        </p:blipFill>
        <p:spPr bwMode="auto">
          <a:xfrm>
            <a:off x="685800" y="838200"/>
            <a:ext cx="7848600" cy="4800600"/>
          </a:xfrm>
          <a:prstGeom prst="rect">
            <a:avLst/>
          </a:prstGeom>
          <a:noFill/>
        </p:spPr>
      </p:pic>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304800"/>
            <a:ext cx="8305800" cy="6324600"/>
          </a:xfrm>
        </p:spPr>
        <p:txBody>
          <a:bodyPr>
            <a:normAutofit/>
          </a:bodyPr>
          <a:lstStyle/>
          <a:p>
            <a:pPr>
              <a:buNone/>
            </a:pPr>
            <a:r>
              <a:rPr lang="en-US" sz="4000" smtClean="0">
                <a:solidFill>
                  <a:srgbClr val="FF0000"/>
                </a:solidFill>
              </a:rPr>
              <a:t>2.4.2.Client</a:t>
            </a:r>
            <a:r>
              <a:rPr lang="en-US" sz="4800" smtClean="0">
                <a:solidFill>
                  <a:srgbClr val="FF0000"/>
                </a:solidFill>
              </a:rPr>
              <a:t> </a:t>
            </a:r>
          </a:p>
          <a:p>
            <a:pPr algn="just"/>
            <a:r>
              <a:rPr lang="en-US" smtClean="0"/>
              <a:t>When your clients connect to the cloud, they need to run certain software on their machines, and most often it’ll be a web browser, or a similarly equipped application. </a:t>
            </a:r>
          </a:p>
          <a:p>
            <a:pPr algn="just"/>
            <a:r>
              <a:rPr lang="en-US" smtClean="0"/>
              <a:t>Web browsers use a number of ways to store and display data, like the widely known Hypertext Markup Language (HTML). </a:t>
            </a:r>
          </a:p>
          <a:p>
            <a:pPr algn="just">
              <a:buNone/>
            </a:pPr>
            <a:r>
              <a:rPr lang="en-US" sz="3000" b="1" smtClean="0">
                <a:solidFill>
                  <a:srgbClr val="00B0F0"/>
                </a:solidFill>
              </a:rPr>
              <a:t>1 HTML </a:t>
            </a:r>
          </a:p>
          <a:p>
            <a:pPr algn="just"/>
            <a:r>
              <a:rPr lang="en-US" smtClean="0"/>
              <a:t>Since so much of cloud computing is based on connecting via the World Wide Web, it’s important to talk about the main standard to communicate data—HTML. </a:t>
            </a:r>
          </a:p>
          <a:p>
            <a:pPr algn="just"/>
            <a:r>
              <a:rPr lang="en-US" smtClean="0"/>
              <a:t>When you click on a link in a web page, you are accessing HTML code in the form of a hyperlink, which then takes you to another page. </a:t>
            </a:r>
            <a:endParaRPr lang="en-US"/>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458200" cy="6248400"/>
          </a:xfrm>
        </p:spPr>
        <p:txBody>
          <a:bodyPr>
            <a:normAutofit fontScale="92500" lnSpcReduction="10000"/>
          </a:bodyPr>
          <a:lstStyle/>
          <a:p>
            <a:pPr>
              <a:buNone/>
            </a:pPr>
            <a:r>
              <a:rPr lang="en-US" sz="3200" smtClean="0">
                <a:solidFill>
                  <a:srgbClr val="FF0000"/>
                </a:solidFill>
              </a:rPr>
              <a:t>2 Dynamic HTML </a:t>
            </a:r>
          </a:p>
          <a:p>
            <a:r>
              <a:rPr lang="en-US" smtClean="0"/>
              <a:t>Dynamic HTML (DHTML) is not a new specification of HTML, but rather a different way of looking at and controlling the standard HTML codes and commands. </a:t>
            </a:r>
          </a:p>
          <a:p>
            <a:r>
              <a:rPr lang="en-US" smtClean="0"/>
              <a:t>When a regular HTML page loads, it will not change until another request comes to the server. </a:t>
            </a:r>
          </a:p>
          <a:p>
            <a:r>
              <a:rPr lang="en-US" smtClean="0"/>
              <a:t>DHTML gives you more control over the HTML elements, allowing them to change without returning to the web server. </a:t>
            </a:r>
          </a:p>
          <a:p>
            <a:r>
              <a:rPr lang="en-US" smtClean="0"/>
              <a:t>There are four parts to DHTML: </a:t>
            </a:r>
          </a:p>
          <a:p>
            <a:pPr lvl="2">
              <a:buNone/>
            </a:pPr>
            <a:r>
              <a:rPr lang="en-US" sz="2800" smtClean="0"/>
              <a:t>• </a:t>
            </a:r>
            <a:r>
              <a:rPr lang="en-US" sz="2800" b="1" smtClean="0">
                <a:solidFill>
                  <a:srgbClr val="0070C0"/>
                </a:solidFill>
              </a:rPr>
              <a:t>Document Object Model (DOM): </a:t>
            </a:r>
            <a:r>
              <a:rPr lang="en-US" sz="2800" smtClean="0"/>
              <a:t>The DOM specifies every part of a web page, and provides consistent naming conventions, allowing you to access your web pages and change their properties. </a:t>
            </a:r>
          </a:p>
          <a:p>
            <a:pPr lvl="2">
              <a:buNone/>
            </a:pPr>
            <a:r>
              <a:rPr lang="en-US" sz="2800" smtClean="0"/>
              <a:t>• </a:t>
            </a:r>
            <a:r>
              <a:rPr lang="en-US" sz="2800" b="1" smtClean="0">
                <a:solidFill>
                  <a:srgbClr val="0070C0"/>
                </a:solidFill>
              </a:rPr>
              <a:t>Scripts </a:t>
            </a:r>
            <a:r>
              <a:rPr lang="en-US" sz="2800" smtClean="0"/>
              <a:t>:The most common scripting languages in DHTML are JavaScript and ActiveX. Scripts are used to control the objects specified in the DOM</a:t>
            </a:r>
          </a:p>
          <a:p>
            <a:pPr lvl="2">
              <a:buNone/>
            </a:pPr>
            <a:endParaRPr lang="en-US" sz="3600"/>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28600"/>
            <a:ext cx="8229600" cy="5791200"/>
          </a:xfrm>
        </p:spPr>
        <p:txBody>
          <a:bodyPr/>
          <a:lstStyle/>
          <a:p>
            <a:pPr lvl="2">
              <a:buClrTx/>
              <a:buFont typeface="Arial" pitchFamily="34" charset="0"/>
              <a:buChar char="•"/>
            </a:pPr>
            <a:r>
              <a:rPr lang="en-US" sz="2400" b="1" smtClean="0">
                <a:solidFill>
                  <a:srgbClr val="0070C0"/>
                </a:solidFill>
              </a:rPr>
              <a:t>Cascading Style Sheets (CSS)</a:t>
            </a:r>
            <a:r>
              <a:rPr lang="en-US" sz="2400" smtClean="0"/>
              <a:t>:CSS is used in DHTML to control the look and feel of the web page. Style sheets list the colors and fonts of text, the background colors and images, and the placement of objects on the page.</a:t>
            </a:r>
          </a:p>
          <a:p>
            <a:pPr lvl="2">
              <a:buNone/>
            </a:pPr>
            <a:r>
              <a:rPr lang="en-US" sz="2400" smtClean="0"/>
              <a:t>  </a:t>
            </a:r>
          </a:p>
          <a:p>
            <a:pPr lvl="2">
              <a:buClrTx/>
              <a:buFont typeface="Arial" pitchFamily="34" charset="0"/>
              <a:buChar char="•"/>
            </a:pPr>
            <a:r>
              <a:rPr lang="en-US" sz="2400" b="1" smtClean="0">
                <a:solidFill>
                  <a:srgbClr val="0070C0"/>
                </a:solidFill>
              </a:rPr>
              <a:t>XHTML:</a:t>
            </a:r>
            <a:r>
              <a:rPr lang="en-US" sz="2400" smtClean="0"/>
              <a:t> DHTML web pages are actually written in XHTML or HTML 4.x. </a:t>
            </a:r>
          </a:p>
          <a:p>
            <a:pPr lvl="3">
              <a:buNone/>
            </a:pPr>
            <a:r>
              <a:rPr lang="en-US" sz="2400" smtClean="0"/>
              <a:t>XHTML is HTML documents written to conform with XML syntax.</a:t>
            </a:r>
          </a:p>
          <a:p>
            <a:pPr lvl="3">
              <a:buNone/>
            </a:pPr>
            <a:r>
              <a:rPr lang="en-US" sz="2400" smtClean="0"/>
              <a:t>But it is important to have valid XHTML, because there are more things working from it than just the browser.</a:t>
            </a:r>
            <a:endParaRPr lang="en-US" sz="3200" smtClean="0"/>
          </a:p>
          <a:p>
            <a:endParaRPr lang="en-US"/>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304800"/>
            <a:ext cx="8458200" cy="6248400"/>
          </a:xfrm>
        </p:spPr>
        <p:txBody>
          <a:bodyPr>
            <a:normAutofit/>
          </a:bodyPr>
          <a:lstStyle/>
          <a:p>
            <a:pPr>
              <a:buNone/>
            </a:pPr>
            <a:r>
              <a:rPr lang="en-US" sz="3200" smtClean="0">
                <a:solidFill>
                  <a:srgbClr val="FF0000"/>
                </a:solidFill>
              </a:rPr>
              <a:t>3 JavaScript  </a:t>
            </a:r>
          </a:p>
          <a:p>
            <a:r>
              <a:rPr lang="en-US" smtClean="0"/>
              <a:t>Basic HTML does only basic stuff. It’s when you use JavaScript to write functions that are embedded in the HTML pages and interact with the DOM that you start adding pizzazz and specific user-entered data that adds functionality to your web pages. </a:t>
            </a:r>
          </a:p>
          <a:p>
            <a:r>
              <a:rPr lang="en-US" smtClean="0"/>
              <a:t>Here are some examples of the uses of JavaScript: </a:t>
            </a:r>
          </a:p>
          <a:p>
            <a:pPr lvl="2">
              <a:buNone/>
            </a:pPr>
            <a:r>
              <a:rPr lang="en-US" sz="2800" smtClean="0"/>
              <a:t>• </a:t>
            </a:r>
            <a:r>
              <a:rPr lang="en-US" sz="2400" smtClean="0"/>
              <a:t>Opening or popping up new windows, and having control of the size and attributes of the window (whether to include menus, toolbars, and so on). </a:t>
            </a:r>
          </a:p>
          <a:p>
            <a:pPr lvl="2">
              <a:buNone/>
            </a:pPr>
            <a:r>
              <a:rPr lang="en-US" sz="2400" smtClean="0"/>
              <a:t>• Validating web form input values to ensure that they will be accepted before submitting them to the server. </a:t>
            </a:r>
          </a:p>
          <a:p>
            <a:pPr lvl="2">
              <a:buNone/>
            </a:pPr>
            <a:r>
              <a:rPr lang="en-US" sz="2400" smtClean="0"/>
              <a:t>• Changing images as the cursor rolls over them</a:t>
            </a:r>
            <a:r>
              <a:rPr lang="en-US" sz="1800" smtClean="0"/>
              <a:t>. </a:t>
            </a:r>
            <a:endParaRPr lang="en-US" sz="1800"/>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228600"/>
            <a:ext cx="8382000" cy="6400800"/>
          </a:xfrm>
        </p:spPr>
        <p:txBody>
          <a:bodyPr>
            <a:normAutofit/>
          </a:bodyPr>
          <a:lstStyle/>
          <a:p>
            <a:pPr>
              <a:buNone/>
            </a:pPr>
            <a:r>
              <a:rPr lang="en-US" sz="4000" smtClean="0">
                <a:solidFill>
                  <a:srgbClr val="FF0000"/>
                </a:solidFill>
              </a:rPr>
              <a:t>2.4.3. Infrastructure </a:t>
            </a:r>
          </a:p>
          <a:p>
            <a:pPr algn="just">
              <a:spcAft>
                <a:spcPts val="1200"/>
              </a:spcAft>
            </a:pPr>
            <a:r>
              <a:rPr lang="en-US" smtClean="0"/>
              <a:t>Infrastructure is a way to deliver virtualization to your cloud computing solution. </a:t>
            </a:r>
          </a:p>
          <a:p>
            <a:pPr algn="just">
              <a:spcAft>
                <a:spcPts val="1200"/>
              </a:spcAft>
            </a:pPr>
            <a:r>
              <a:rPr lang="en-US" smtClean="0"/>
              <a:t>Both across the Internet (having your machines running on a remote server and displayed at your organization) and locally (having your clients’ sessions run on a local server and displayed at their desktops). </a:t>
            </a:r>
          </a:p>
          <a:p>
            <a:pPr algn="just">
              <a:spcAft>
                <a:spcPts val="1200"/>
              </a:spcAft>
            </a:pPr>
            <a:r>
              <a:rPr lang="en-US" smtClean="0"/>
              <a:t>A fairly new computing solution—is being standardized and how major players are working and playing together to make it come together</a:t>
            </a:r>
            <a:endParaRPr lang="en-US"/>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228600"/>
            <a:ext cx="8458200" cy="6400800"/>
          </a:xfrm>
        </p:spPr>
        <p:txBody>
          <a:bodyPr>
            <a:normAutofit/>
          </a:bodyPr>
          <a:lstStyle/>
          <a:p>
            <a:pPr>
              <a:buNone/>
            </a:pPr>
            <a:r>
              <a:rPr lang="en-US" sz="3900" smtClean="0">
                <a:solidFill>
                  <a:srgbClr val="FF0000"/>
                </a:solidFill>
              </a:rPr>
              <a:t>1 Virtualization </a:t>
            </a:r>
          </a:p>
          <a:p>
            <a:pPr algn="just"/>
            <a:r>
              <a:rPr lang="en-US" smtClean="0"/>
              <a:t>Virtualization is somewhat different, and major players worked together to develop a standard.</a:t>
            </a:r>
          </a:p>
          <a:p>
            <a:pPr algn="just">
              <a:buNone/>
            </a:pPr>
            <a:r>
              <a:rPr lang="en-US" sz="3500" b="1" smtClean="0">
                <a:solidFill>
                  <a:srgbClr val="00B0F0"/>
                </a:solidFill>
              </a:rPr>
              <a:t>1.1 VMware</a:t>
            </a:r>
            <a:endParaRPr lang="en-US" b="1" smtClean="0">
              <a:solidFill>
                <a:srgbClr val="00B0F0"/>
              </a:solidFill>
            </a:endParaRPr>
          </a:p>
          <a:p>
            <a:pPr algn="just"/>
            <a:r>
              <a:rPr lang="en-US" smtClean="0"/>
              <a:t>AMD, BEA Systems, BMC Software, Broadcom, Cisco, Computer Associates International, Dell, Emulex, HP, IBM, Intel, Mellanox, Novell, QLogic, and Red Hat all worked together to advance open virtualization standards. </a:t>
            </a:r>
          </a:p>
          <a:p>
            <a:pPr algn="just"/>
            <a:r>
              <a:rPr lang="en-US" smtClean="0"/>
              <a:t>VMware says that it will provide its partners with access to VMware ESX Server source code and interfaces under a new program called VMware Community Source. </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382000" cy="6324600"/>
          </a:xfrm>
        </p:spPr>
        <p:txBody>
          <a:bodyPr>
            <a:normAutofit/>
          </a:bodyPr>
          <a:lstStyle/>
          <a:p>
            <a:pPr algn="just"/>
            <a:r>
              <a:rPr lang="en-US" smtClean="0"/>
              <a:t>This program is designed to help partners influence the direction of VMware ESX Server through a collaborative development model and shared governance process.</a:t>
            </a:r>
          </a:p>
          <a:p>
            <a:pPr algn="just">
              <a:buNone/>
            </a:pPr>
            <a:endParaRPr lang="en-US" smtClean="0"/>
          </a:p>
          <a:p>
            <a:pPr algn="just">
              <a:buNone/>
            </a:pPr>
            <a:r>
              <a:rPr lang="en-US" sz="3200" smtClean="0">
                <a:solidFill>
                  <a:srgbClr val="FF0000"/>
                </a:solidFill>
              </a:rPr>
              <a:t>1.2 OVF </a:t>
            </a:r>
          </a:p>
          <a:p>
            <a:pPr algn="just"/>
            <a:r>
              <a:rPr lang="en-US" smtClean="0"/>
              <a:t>As the result of VMware and its industry partners’ efforts, a standard has already been developed called the Open Virtualization Format (OVF). </a:t>
            </a:r>
          </a:p>
          <a:p>
            <a:pPr algn="just"/>
            <a:r>
              <a:rPr lang="en-US" smtClean="0"/>
              <a:t>OVF describes how virtual appliances can be packaged in a vendor-neutral format to be run on any hypervisor. </a:t>
            </a:r>
          </a:p>
          <a:p>
            <a:pPr algn="just"/>
            <a:r>
              <a:rPr lang="en-US" smtClean="0"/>
              <a:t>It is a platform-independent, extensible, and open specification for the packaging and distribution of virtual appliances composed of one or more virtual machines.</a:t>
            </a:r>
            <a:endParaRPr lang="en-US"/>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228600"/>
            <a:ext cx="8382000" cy="6400800"/>
          </a:xfrm>
        </p:spPr>
        <p:txBody>
          <a:bodyPr>
            <a:normAutofit lnSpcReduction="10000"/>
          </a:bodyPr>
          <a:lstStyle/>
          <a:p>
            <a:pPr algn="just">
              <a:buNone/>
            </a:pPr>
            <a:r>
              <a:rPr lang="en-US" sz="4000" smtClean="0">
                <a:solidFill>
                  <a:srgbClr val="FF0000"/>
                </a:solidFill>
              </a:rPr>
              <a:t>2.4.4.Service</a:t>
            </a:r>
            <a:r>
              <a:rPr lang="en-US" sz="4400" smtClean="0">
                <a:solidFill>
                  <a:srgbClr val="FF0000"/>
                </a:solidFill>
              </a:rPr>
              <a:t> </a:t>
            </a:r>
          </a:p>
          <a:p>
            <a:pPr algn="just"/>
            <a:r>
              <a:rPr lang="en-US" smtClean="0"/>
              <a:t>A web service, as defined by the World Wide Web Consortium (W3C), “is a software system designed to support interoperable machine-to-machine interaction over a network” that may be accessed by other cloud computing components. </a:t>
            </a:r>
          </a:p>
          <a:p>
            <a:pPr algn="just"/>
            <a:r>
              <a:rPr lang="en-US" smtClean="0"/>
              <a:t>Web services are often web APIs that can be accessed over a network, like the Internet, and executed on a remote system that hosts the requested services</a:t>
            </a:r>
          </a:p>
          <a:p>
            <a:pPr algn="just"/>
            <a:r>
              <a:rPr lang="en-US" smtClean="0"/>
              <a:t>Here we’ll talk about some of the popular web services, like REST, SOAP, and JSON. </a:t>
            </a:r>
          </a:p>
          <a:p>
            <a:pPr algn="just">
              <a:buNone/>
            </a:pPr>
            <a:r>
              <a:rPr lang="en-US" sz="2800" b="1" smtClean="0">
                <a:solidFill>
                  <a:srgbClr val="0070C0"/>
                </a:solidFill>
              </a:rPr>
              <a:t>1 Data </a:t>
            </a:r>
          </a:p>
          <a:p>
            <a:pPr algn="just"/>
            <a:r>
              <a:rPr lang="en-US" smtClean="0"/>
              <a:t>Data can be stirred and served up with a number of mechanisms; two of the most popular are JSON and XML. </a:t>
            </a:r>
          </a:p>
          <a:p>
            <a:pPr algn="just"/>
            <a:r>
              <a:rPr lang="en-US" smtClean="0"/>
              <a:t>Both are based on leading industry standards—HTML and JavaScript— to help deliver and present data. </a:t>
            </a: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304800"/>
            <a:ext cx="8382000" cy="6248400"/>
          </a:xfrm>
        </p:spPr>
        <p:txBody>
          <a:bodyPr>
            <a:normAutofit/>
          </a:bodyPr>
          <a:lstStyle/>
          <a:p>
            <a:pPr>
              <a:buNone/>
            </a:pPr>
            <a:r>
              <a:rPr lang="en-US" sz="3500" smtClean="0">
                <a:solidFill>
                  <a:srgbClr val="FF0000"/>
                </a:solidFill>
              </a:rPr>
              <a:t>1.1 JSON </a:t>
            </a:r>
          </a:p>
          <a:p>
            <a:pPr algn="just"/>
            <a:r>
              <a:rPr lang="en-US" smtClean="0"/>
              <a:t>JSON is short for JavaScript Object Notation and is a lightweight computer data interchange format. </a:t>
            </a:r>
          </a:p>
          <a:p>
            <a:pPr algn="just"/>
            <a:r>
              <a:rPr lang="en-US" smtClean="0"/>
              <a:t>It is used for transmitting structured data over a network connection in a process called serialization. </a:t>
            </a:r>
          </a:p>
          <a:p>
            <a:pPr algn="just"/>
            <a:r>
              <a:rPr lang="en-US" smtClean="0"/>
              <a:t>It is often used as an alternative to XML</a:t>
            </a:r>
          </a:p>
          <a:p>
            <a:pPr algn="just">
              <a:buNone/>
            </a:pPr>
            <a:r>
              <a:rPr lang="en-US" sz="3500" b="1" smtClean="0">
                <a:solidFill>
                  <a:srgbClr val="0070C0"/>
                </a:solidFill>
              </a:rPr>
              <a:t>2 Web Services </a:t>
            </a:r>
          </a:p>
          <a:p>
            <a:pPr algn="just"/>
            <a:r>
              <a:rPr lang="en-US" smtClean="0"/>
              <a:t>Web services describe how data is transferred from the cloud to the client. </a:t>
            </a:r>
          </a:p>
          <a:p>
            <a:pPr algn="just"/>
            <a:r>
              <a:rPr lang="en-US" smtClean="0"/>
              <a:t>See how REST and SOAP work, and which would be best for your cloud needs. </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457200"/>
            <a:ext cx="8382000" cy="6400800"/>
          </a:xfrm>
        </p:spPr>
        <p:txBody>
          <a:bodyPr>
            <a:normAutofit/>
          </a:bodyPr>
          <a:lstStyle/>
          <a:p>
            <a:pPr algn="just">
              <a:buNone/>
            </a:pPr>
            <a:r>
              <a:rPr lang="en-US" sz="3200" smtClean="0">
                <a:solidFill>
                  <a:srgbClr val="FF0000"/>
                </a:solidFill>
              </a:rPr>
              <a:t>2.1 REST </a:t>
            </a:r>
          </a:p>
          <a:p>
            <a:pPr algn="just">
              <a:spcAft>
                <a:spcPts val="1200"/>
              </a:spcAft>
            </a:pPr>
            <a:r>
              <a:rPr lang="en-US" sz="2400" smtClean="0"/>
              <a:t>Representational state transfer (REST) is a way of getting information content from a web site by reading a designated web page that contains an XML file that describes and includes the desired content.</a:t>
            </a:r>
          </a:p>
          <a:p>
            <a:pPr algn="just">
              <a:spcAft>
                <a:spcPts val="1200"/>
              </a:spcAft>
            </a:pPr>
            <a:r>
              <a:rPr lang="en-US" sz="2400" smtClean="0"/>
              <a:t>For instance, REST could be used by your cloud provider to provide updated subscription information.</a:t>
            </a:r>
          </a:p>
          <a:p>
            <a:pPr algn="just">
              <a:spcAft>
                <a:spcPts val="1200"/>
              </a:spcAft>
            </a:pPr>
            <a:r>
              <a:rPr lang="en-US" sz="2400" smtClean="0"/>
              <a:t>Subscribers only need to know the uniform resource locator (URL) for the page where the XML file is located, read it with a web browser, understand the content using XML information, and display it appropriately.</a:t>
            </a:r>
          </a:p>
          <a:p>
            <a:pPr algn="just">
              <a:spcAft>
                <a:spcPts val="1200"/>
              </a:spcAft>
            </a:pPr>
            <a:r>
              <a:rPr lang="en-US" sz="2400" smtClean="0"/>
              <a:t>REST is similar in function to the Simple Object Access Protocol (SOAP), but is easier to use. SOAP requires writing or using a data server program and a client program (to request the data). However, SOAP offers more capability.</a:t>
            </a:r>
            <a:endParaRPr lang="en-US" sz="2400" smtClean="0">
              <a:solidFill>
                <a:srgbClr val="FF0000"/>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610600" cy="6863417"/>
          </a:xfrm>
          <a:prstGeom prst="rect">
            <a:avLst/>
          </a:prstGeom>
          <a:noFill/>
        </p:spPr>
        <p:txBody>
          <a:bodyPr wrap="square" rtlCol="0">
            <a:spAutoFit/>
          </a:bodyPr>
          <a:lstStyle/>
          <a:p>
            <a:r>
              <a:rPr lang="en-US" sz="2000" b="1">
                <a:solidFill>
                  <a:srgbClr val="0070C0"/>
                </a:solidFill>
                <a:latin typeface="Century Schoolbook" pitchFamily="18" charset="0"/>
              </a:rPr>
              <a:t>Different types of virtualization based on the level of isolation are </a:t>
            </a:r>
          </a:p>
          <a:p>
            <a:pPr marL="914400" indent="-449263">
              <a:buAutoNum type="arabicParenR"/>
            </a:pPr>
            <a:r>
              <a:rPr lang="en-US" sz="2000" b="1">
                <a:latin typeface="Century Schoolbook" pitchFamily="18" charset="0"/>
              </a:rPr>
              <a:t>Full Virtualization</a:t>
            </a:r>
          </a:p>
          <a:p>
            <a:pPr marL="914400" indent="-449263">
              <a:buAutoNum type="arabicParenR"/>
            </a:pPr>
            <a:r>
              <a:rPr lang="en-US" sz="2000" b="1">
                <a:latin typeface="Century Schoolbook" pitchFamily="18" charset="0"/>
              </a:rPr>
              <a:t>Para Virtualization</a:t>
            </a:r>
          </a:p>
          <a:p>
            <a:pPr marL="914400" indent="-449263">
              <a:buAutoNum type="arabicParenR"/>
            </a:pPr>
            <a:endParaRPr lang="en-US" sz="2000" b="1">
              <a:latin typeface="Century Schoolbook" pitchFamily="18" charset="0"/>
            </a:endParaRPr>
          </a:p>
          <a:p>
            <a:pPr marL="457200" indent="-457200"/>
            <a:r>
              <a:rPr lang="en-US" sz="2000" b="1">
                <a:solidFill>
                  <a:srgbClr val="FF0000"/>
                </a:solidFill>
                <a:latin typeface="Century Schoolbook" pitchFamily="18" charset="0"/>
              </a:rPr>
              <a:t>1)	Full Virtualization</a:t>
            </a:r>
          </a:p>
          <a:p>
            <a:pPr marL="457200" indent="-457200"/>
            <a:endParaRPr lang="en-US" sz="2000" b="1">
              <a:solidFill>
                <a:srgbClr val="FF0000"/>
              </a:solidFill>
              <a:latin typeface="Century Schoolbook" pitchFamily="18" charset="0"/>
            </a:endParaRPr>
          </a:p>
          <a:p>
            <a:pPr marL="914400" indent="-449263" algn="just">
              <a:buFont typeface="Wingdings" pitchFamily="2" charset="2"/>
              <a:buChar char="q"/>
            </a:pPr>
            <a:r>
              <a:rPr lang="en-US" sz="2000">
                <a:latin typeface="Century Schoolbook" pitchFamily="18" charset="0"/>
              </a:rPr>
              <a:t>The hypervisor provides complete abstraction, and the guest OSes don't know -- or care -- about the presence of a hypervisor. </a:t>
            </a:r>
          </a:p>
          <a:p>
            <a:pPr marL="914400" indent="-449263" algn="just">
              <a:buFont typeface="Wingdings" pitchFamily="2" charset="2"/>
              <a:buChar char="q"/>
            </a:pPr>
            <a:r>
              <a:rPr lang="en-US" sz="2000">
                <a:latin typeface="Century Schoolbook" pitchFamily="18" charset="0"/>
              </a:rPr>
              <a:t>The OS doesn't talk to the hypervisor. Each </a:t>
            </a:r>
            <a:r>
              <a:rPr lang="en-US" sz="2000" u="sng">
                <a:latin typeface="Century Schoolbook" pitchFamily="18" charset="0"/>
                <a:hlinkClick r:id="rId2"/>
              </a:rPr>
              <a:t>VM</a:t>
            </a:r>
            <a:r>
              <a:rPr lang="en-US" sz="2000">
                <a:latin typeface="Century Schoolbook" pitchFamily="18" charset="0"/>
              </a:rPr>
              <a:t> and its guest OS works just as if it was running alone on independent computers, and no special modifications or adaptations are needed in the OSes.</a:t>
            </a:r>
          </a:p>
          <a:p>
            <a:pPr marL="914400" indent="-449263" algn="just">
              <a:buFont typeface="Wingdings" pitchFamily="2" charset="2"/>
              <a:buChar char="q"/>
            </a:pPr>
            <a:r>
              <a:rPr lang="en-US" sz="2000" b="1">
                <a:latin typeface="Century Schoolbook" pitchFamily="18" charset="0"/>
              </a:rPr>
              <a:t>Full Virtualization</a:t>
            </a:r>
            <a:r>
              <a:rPr lang="en-US" sz="2000">
                <a:latin typeface="Century Schoolbook" pitchFamily="18" charset="0"/>
              </a:rPr>
              <a:t> is virtualization in which the guest operating system is unaware that it is in a virtualized environment, and therefore hardware is virtualized by the host operating system so that the guest can issue commands to what it thinks is actual hardware, but really are just simulated hardware devices created by the host.</a:t>
            </a:r>
          </a:p>
          <a:p>
            <a:pPr marL="914400" indent="-449263" algn="just"/>
            <a:endParaRPr lang="en-US" sz="2000">
              <a:latin typeface="Century Schoolbook" pitchFamily="18" charset="0"/>
            </a:endParaRPr>
          </a:p>
          <a:p>
            <a:pPr marL="457200" indent="-457200" algn="just"/>
            <a:endParaRPr lang="en-US" sz="2000" b="1">
              <a:solidFill>
                <a:srgbClr val="FF0000"/>
              </a:solidFill>
              <a:latin typeface="Century Schoolbook" pitchFamily="18"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228600"/>
            <a:ext cx="8305800" cy="6324600"/>
          </a:xfrm>
        </p:spPr>
        <p:txBody>
          <a:bodyPr/>
          <a:lstStyle/>
          <a:p>
            <a:pPr>
              <a:buNone/>
            </a:pPr>
            <a:r>
              <a:rPr lang="en-US" sz="3200" smtClean="0">
                <a:solidFill>
                  <a:srgbClr val="FF0000"/>
                </a:solidFill>
              </a:rPr>
              <a:t>2.2 SOAP </a:t>
            </a:r>
          </a:p>
          <a:p>
            <a:pPr algn="just">
              <a:spcAft>
                <a:spcPts val="1200"/>
              </a:spcAft>
            </a:pPr>
            <a:r>
              <a:rPr lang="en-US" smtClean="0"/>
              <a:t>Simple Object Access Protocol (SOAP) is a way for a program running in one kind of operating system (such as Windows Vista) to communicate with a program in the same or another kind of an operating system (such as Linux) by using HTTP and XML as the tools to exchange information.</a:t>
            </a:r>
          </a:p>
          <a:p>
            <a:pPr algn="just">
              <a:spcAft>
                <a:spcPts val="1200"/>
              </a:spcAft>
            </a:pPr>
            <a:r>
              <a:rPr lang="en-US" smtClean="0"/>
              <a:t>One of the advantages of SOAP is that program calls are more likely to get through firewalls that normally screen out requests for those applications. </a:t>
            </a:r>
          </a:p>
          <a:p>
            <a:pPr algn="just">
              <a:spcAft>
                <a:spcPts val="1200"/>
              </a:spcAft>
            </a:pPr>
            <a:r>
              <a:rPr lang="en-US" smtClean="0"/>
              <a:t>Because HTTP requests are normally allowed through firewalls, programs using SOAP can communicate with programs anywhere.</a:t>
            </a:r>
            <a:endParaRPr lang="en-US"/>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2667000"/>
            <a:ext cx="5549498" cy="1107996"/>
          </a:xfrm>
          <a:prstGeom prst="rect">
            <a:avLst/>
          </a:prstGeom>
          <a:noFill/>
        </p:spPr>
        <p:txBody>
          <a:bodyPr wrap="square" lIns="91440" tIns="45720" rIns="91440" bIns="45720">
            <a:spAutoFit/>
          </a:bodyPr>
          <a:lstStyle>
            <a:defPPr>
              <a:defRPr lang="en-US"/>
            </a:defPPr>
          </a:lstStyle>
          <a:p>
            <a:pPr algn="ctr"/>
            <a:r>
              <a:rPr lang="en-US" sz="6600" b="1" cap="none" spc="0" smtClean="0">
                <a:ln w="17780" cmpd="sng">
                  <a:solidFill>
                    <a:schemeClr val="accent1">
                      <a:tint val="3000"/>
                    </a:schemeClr>
                  </a:solidFill>
                  <a:prstDash val="solid"/>
                  <a:miter lim="800000"/>
                </a:ln>
                <a:gradFill>
                  <a:gsLst>
                    <a:gs pos="10000">
                      <a:schemeClr val="accent1">
                        <a:tint val="63000"/>
                        <a:sat val="100000"/>
                      </a:schemeClr>
                    </a:gs>
                    <a:gs pos="90000">
                      <a:schemeClr val="accent1">
                        <a:shade val="50000"/>
                        <a:satMod val="100000"/>
                      </a:schemeClr>
                    </a:gs>
                  </a:gsLst>
                  <a:lin ang="5400000"/>
                </a:gradFill>
                <a:effectLst>
                  <a:outerShdw blurRad="55000" dist="50800" dir="5400000" algn="tl">
                    <a:srgbClr val="000000">
                      <a:alpha val="33000"/>
                    </a:srgbClr>
                  </a:outerShdw>
                </a:effectLst>
              </a:rPr>
              <a:t>Thank You</a:t>
            </a:r>
            <a:endParaRPr lang="en-US" sz="6600" b="1" cap="none" spc="0">
              <a:ln w="17780" cmpd="sng">
                <a:solidFill>
                  <a:schemeClr val="accent1">
                    <a:tint val="3000"/>
                  </a:schemeClr>
                </a:solidFill>
                <a:prstDash val="solid"/>
                <a:miter lim="800000"/>
              </a:ln>
              <a:gradFill>
                <a:gsLst>
                  <a:gs pos="10000">
                    <a:schemeClr val="accent1">
                      <a:tint val="63000"/>
                      <a:sat val="100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2514600"/>
          </a:xfrm>
        </p:spPr>
        <p:txBody>
          <a:bodyPr/>
          <a:lstStyle/>
          <a:p>
            <a:pPr algn="ctr"/>
            <a:r>
              <a:rPr lang="en-US" smtClean="0"/>
              <a:t>Common Standards in Cloud Computing</a:t>
            </a:r>
            <a:endParaRPr lang="en-US"/>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74638"/>
            <a:ext cx="2819400" cy="563562"/>
          </a:xfrm>
        </p:spPr>
        <p:txBody>
          <a:bodyPr>
            <a:noAutofit/>
          </a:bodyPr>
          <a:lstStyle/>
          <a:p>
            <a:r>
              <a:rPr lang="en-US" sz="3200" b="1" smtClean="0">
                <a:solidFill>
                  <a:srgbClr val="FF0000"/>
                </a:solidFill>
                <a:latin typeface="Times New Roman" pitchFamily="18" charset="0"/>
                <a:cs typeface="Times New Roman" pitchFamily="18" charset="0"/>
              </a:rPr>
              <a:t>UNIT-3</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38200"/>
            <a:ext cx="4038600" cy="5867400"/>
          </a:xfrm>
        </p:spPr>
        <p:txBody>
          <a:bodyPr>
            <a:normAutofit fontScale="32500" lnSpcReduction="20000"/>
          </a:bodyPr>
          <a:lstStyle/>
          <a:p>
            <a:pPr marL="514350" indent="-514350">
              <a:buNone/>
            </a:pPr>
            <a:r>
              <a:rPr lang="en-US" sz="5200" smtClean="0">
                <a:latin typeface="Times New Roman" pitchFamily="18" charset="0"/>
                <a:cs typeface="Times New Roman" pitchFamily="18" charset="0"/>
              </a:rPr>
              <a:t>4.1   The </a:t>
            </a:r>
            <a:r>
              <a:rPr lang="en-US" sz="5200">
                <a:latin typeface="Times New Roman" pitchFamily="18" charset="0"/>
                <a:cs typeface="Times New Roman" pitchFamily="18" charset="0"/>
              </a:rPr>
              <a:t>open cloud </a:t>
            </a:r>
            <a:r>
              <a:rPr lang="en-US" sz="5200" smtClean="0">
                <a:latin typeface="Times New Roman" pitchFamily="18" charset="0"/>
                <a:cs typeface="Times New Roman" pitchFamily="18" charset="0"/>
              </a:rPr>
              <a:t>consortium</a:t>
            </a:r>
          </a:p>
          <a:p>
            <a:pPr marL="907542" lvl="1" indent="-514350" algn="just">
              <a:buNone/>
            </a:pPr>
            <a:r>
              <a:rPr lang="en-US" sz="5200" smtClean="0">
                <a:latin typeface="Times New Roman" pitchFamily="18" charset="0"/>
                <a:cs typeface="Times New Roman" pitchFamily="18" charset="0"/>
              </a:rPr>
              <a:t>4.1.1   Interoperability for clouds.</a:t>
            </a:r>
          </a:p>
          <a:p>
            <a:pPr marL="907542" lvl="1" indent="-514350" algn="just">
              <a:buNone/>
            </a:pPr>
            <a:r>
              <a:rPr lang="en-US" sz="5200" smtClean="0">
                <a:latin typeface="Times New Roman" pitchFamily="18" charset="0"/>
                <a:cs typeface="Times New Roman" pitchFamily="18" charset="0"/>
              </a:rPr>
              <a:t>4.1.2 Wide Area Cloud and impact of network protocols on clouds.</a:t>
            </a:r>
          </a:p>
          <a:p>
            <a:pPr marL="907542" lvl="1" indent="-514350" algn="just">
              <a:buNone/>
            </a:pPr>
            <a:r>
              <a:rPr lang="en-US" sz="5200" smtClean="0">
                <a:latin typeface="Times New Roman" pitchFamily="18" charset="0"/>
                <a:cs typeface="Times New Roman" pitchFamily="18" charset="0"/>
              </a:rPr>
              <a:t>4.1.3  Test-Beds.</a:t>
            </a:r>
          </a:p>
          <a:p>
            <a:pPr marL="907542" lvl="1" indent="-514350" algn="just">
              <a:buNone/>
            </a:pPr>
            <a:r>
              <a:rPr lang="en-US" sz="5200" smtClean="0">
                <a:latin typeface="Times New Roman" pitchFamily="18" charset="0"/>
                <a:cs typeface="Times New Roman" pitchFamily="18" charset="0"/>
              </a:rPr>
              <a:t>4.1.4 development of Benchmarks for Information sharing and security.</a:t>
            </a:r>
          </a:p>
          <a:p>
            <a:pPr marL="514350" indent="-514350">
              <a:buNone/>
            </a:pPr>
            <a:r>
              <a:rPr lang="en-US" sz="5200" smtClean="0">
                <a:latin typeface="Times New Roman" pitchFamily="18" charset="0"/>
                <a:cs typeface="Times New Roman" pitchFamily="18" charset="0"/>
              </a:rPr>
              <a:t>4.2  The </a:t>
            </a:r>
            <a:r>
              <a:rPr lang="en-US" sz="5200">
                <a:latin typeface="Times New Roman" pitchFamily="18" charset="0"/>
                <a:cs typeface="Times New Roman" pitchFamily="18" charset="0"/>
              </a:rPr>
              <a:t>distributed management task force </a:t>
            </a:r>
            <a:endParaRPr lang="en-US" sz="5200" smtClean="0">
              <a:latin typeface="Times New Roman" panose="02020603050405020304" pitchFamily="18" charset="0"/>
              <a:cs typeface="Times New Roman" panose="02020603050405020304" pitchFamily="18" charset="0"/>
            </a:endParaRPr>
          </a:p>
          <a:p>
            <a:pPr marL="514350" indent="-514350">
              <a:buNone/>
            </a:pPr>
            <a:r>
              <a:rPr lang="en-US" sz="5200" smtClean="0">
                <a:latin typeface="Times New Roman" panose="02020603050405020304" pitchFamily="18" charset="0"/>
                <a:cs typeface="Times New Roman" panose="02020603050405020304" pitchFamily="18" charset="0"/>
              </a:rPr>
              <a:t>	Open Virtual Format(OVF)</a:t>
            </a:r>
          </a:p>
          <a:p>
            <a:pPr marL="514350" indent="-514350">
              <a:buNone/>
            </a:pPr>
            <a:r>
              <a:rPr lang="en-US" sz="5200" smtClean="0">
                <a:latin typeface="Times New Roman" panose="02020603050405020304" pitchFamily="18" charset="0"/>
                <a:cs typeface="Times New Roman" panose="02020603050405020304" pitchFamily="18" charset="0"/>
              </a:rPr>
              <a:t>4.3  Standards </a:t>
            </a:r>
            <a:r>
              <a:rPr lang="en-US" sz="5200">
                <a:latin typeface="Times New Roman" pitchFamily="18" charset="0"/>
                <a:cs typeface="Times New Roman" pitchFamily="18" charset="0"/>
              </a:rPr>
              <a:t>for application </a:t>
            </a:r>
            <a:r>
              <a:rPr lang="en-US" sz="5200" smtClean="0">
                <a:latin typeface="Times New Roman" pitchFamily="18" charset="0"/>
                <a:cs typeface="Times New Roman" pitchFamily="18" charset="0"/>
              </a:rPr>
              <a:t>developers</a:t>
            </a:r>
          </a:p>
          <a:p>
            <a:pPr marL="514350" indent="-514350">
              <a:buNone/>
            </a:pPr>
            <a:r>
              <a:rPr lang="en-US" sz="5200" smtClean="0">
                <a:latin typeface="Times New Roman" pitchFamily="18" charset="0"/>
                <a:cs typeface="Times New Roman" pitchFamily="18" charset="0"/>
              </a:rPr>
              <a:t>        4.3.1  Browsers(Ajax)</a:t>
            </a:r>
          </a:p>
          <a:p>
            <a:pPr marL="514350" indent="-514350">
              <a:buNone/>
            </a:pPr>
            <a:r>
              <a:rPr lang="en-US" sz="5200">
                <a:solidFill>
                  <a:srgbClr val="FF0000"/>
                </a:solidFill>
                <a:latin typeface="Times New Roman" pitchFamily="18" charset="0"/>
                <a:cs typeface="Times New Roman" pitchFamily="18" charset="0"/>
              </a:rPr>
              <a:t> </a:t>
            </a:r>
            <a:r>
              <a:rPr lang="en-US" sz="5200" smtClean="0">
                <a:solidFill>
                  <a:srgbClr val="FF0000"/>
                </a:solidFill>
                <a:latin typeface="Times New Roman" pitchFamily="18" charset="0"/>
                <a:cs typeface="Times New Roman" pitchFamily="18" charset="0"/>
              </a:rPr>
              <a:t>       </a:t>
            </a:r>
            <a:r>
              <a:rPr lang="en-US" sz="5200" smtClean="0">
                <a:latin typeface="Times New Roman" pitchFamily="18" charset="0"/>
                <a:cs typeface="Times New Roman" pitchFamily="18" charset="0"/>
              </a:rPr>
              <a:t>4.3.2  Data (XML, JSON)</a:t>
            </a:r>
          </a:p>
          <a:p>
            <a:pPr marL="514350" indent="-514350">
              <a:buNone/>
            </a:pPr>
            <a:r>
              <a:rPr lang="en-US" sz="5200" smtClean="0">
                <a:latin typeface="Times New Roman" pitchFamily="18" charset="0"/>
                <a:cs typeface="Times New Roman" pitchFamily="18" charset="0"/>
              </a:rPr>
              <a:t>        4.3.3  Solution Stack (LAMP and LAPP) </a:t>
            </a:r>
          </a:p>
          <a:p>
            <a:pPr marL="514350" lvl="0" indent="-514350">
              <a:buNone/>
            </a:pPr>
            <a:r>
              <a:rPr lang="en-US" sz="5200" smtClean="0">
                <a:latin typeface="Times New Roman" pitchFamily="18" charset="0"/>
                <a:cs typeface="Times New Roman" pitchFamily="18" charset="0"/>
              </a:rPr>
              <a:t>        4.3.4 Syndication (Atom, AtomPP&amp; RSS)</a:t>
            </a:r>
          </a:p>
          <a:p>
            <a:pPr marL="514350" indent="-514350">
              <a:buNone/>
            </a:pPr>
            <a:r>
              <a:rPr lang="en-US" sz="5200" smtClean="0">
                <a:latin typeface="Times New Roman" pitchFamily="18" charset="0"/>
                <a:cs typeface="Times New Roman" pitchFamily="18" charset="0"/>
              </a:rPr>
              <a:t>4.4  Standards </a:t>
            </a:r>
            <a:r>
              <a:rPr lang="en-US" sz="5200">
                <a:latin typeface="Times New Roman" pitchFamily="18" charset="0"/>
                <a:cs typeface="Times New Roman" pitchFamily="18" charset="0"/>
              </a:rPr>
              <a:t>for messaging </a:t>
            </a:r>
            <a:endParaRPr lang="en-US" sz="5200" smtClean="0">
              <a:latin typeface="Times New Roman" pitchFamily="18" charset="0"/>
              <a:cs typeface="Times New Roman" pitchFamily="18" charset="0"/>
            </a:endParaRPr>
          </a:p>
          <a:p>
            <a:pPr marL="514350" indent="-514350">
              <a:buNone/>
            </a:pPr>
            <a:r>
              <a:rPr lang="en-US" sz="5200" smtClean="0">
                <a:latin typeface="Times New Roman" pitchFamily="18" charset="0"/>
                <a:cs typeface="Times New Roman" pitchFamily="18" charset="0"/>
              </a:rPr>
              <a:t>         4.4.1 Simple Message Transfer Protocol (SMTP)</a:t>
            </a:r>
            <a:endParaRPr lang="en-US" sz="5200">
              <a:latin typeface="Times New Roman" panose="02020603050405020304" pitchFamily="18" charset="0"/>
              <a:cs typeface="Times New Roman" panose="02020603050405020304" pitchFamily="18" charset="0"/>
            </a:endParaRPr>
          </a:p>
          <a:p>
            <a:pPr marL="514350" indent="-514350">
              <a:buNone/>
            </a:pPr>
            <a:r>
              <a:rPr lang="en-US" sz="5200" smtClean="0">
                <a:latin typeface="Times New Roman" pitchFamily="18" charset="0"/>
                <a:cs typeface="Times New Roman" pitchFamily="18" charset="0"/>
              </a:rPr>
              <a:t>          4.4.2  Post Office Protocol (POP):</a:t>
            </a:r>
            <a:endParaRPr lang="en-US" sz="5200">
              <a:latin typeface="Times New Roman" pitchFamily="18" charset="0"/>
              <a:cs typeface="Times New Roman" pitchFamily="18" charset="0"/>
            </a:endParaRPr>
          </a:p>
          <a:p>
            <a:pPr marL="514350" indent="-514350">
              <a:buNone/>
            </a:pPr>
            <a:r>
              <a:rPr lang="en-US" sz="5200" smtClean="0">
                <a:latin typeface="Times New Roman" pitchFamily="18" charset="0"/>
                <a:cs typeface="Times New Roman" pitchFamily="18" charset="0"/>
              </a:rPr>
              <a:t>          4.4.3  Internet Messaging Access Protocol (IMAP):</a:t>
            </a:r>
          </a:p>
          <a:p>
            <a:pPr marL="514350" indent="-514350">
              <a:buFont typeface="+mj-lt"/>
              <a:buAutoNum type="arabicPeriod"/>
            </a:pPr>
            <a:endParaRPr lang="en-US"/>
          </a:p>
          <a:p>
            <a:endParaRPr lang="en-US"/>
          </a:p>
        </p:txBody>
      </p:sp>
      <p:sp>
        <p:nvSpPr>
          <p:cNvPr id="4" name="Rectangle 3"/>
          <p:cNvSpPr/>
          <p:nvPr/>
        </p:nvSpPr>
        <p:spPr>
          <a:xfrm>
            <a:off x="4876800" y="914400"/>
            <a:ext cx="4038600" cy="4524315"/>
          </a:xfrm>
          <a:prstGeom prst="rect">
            <a:avLst/>
          </a:prstGeom>
        </p:spPr>
        <p:txBody>
          <a:bodyPr wrap="square">
            <a:spAutoFit/>
          </a:bodyPr>
          <a:lstStyle>
            <a:defPPr>
              <a:defRPr lang="en-US"/>
            </a:defPPr>
          </a:lstStyle>
          <a:p>
            <a:pPr marL="514350" indent="-514350"/>
            <a:r>
              <a:rPr lang="en-US" smtClean="0"/>
              <a:t>4.5  Standards for security </a:t>
            </a:r>
          </a:p>
          <a:p>
            <a:pPr marL="514350" indent="-514350"/>
            <a:r>
              <a:rPr lang="en-US" smtClean="0"/>
              <a:t>4.5.1  Security Assertion Markup Language (SAML):</a:t>
            </a:r>
          </a:p>
          <a:p>
            <a:pPr marL="514350" indent="-514350"/>
            <a:r>
              <a:rPr lang="en-US" smtClean="0"/>
              <a:t>4.5.2  Open Authentication (OAuth):</a:t>
            </a:r>
          </a:p>
          <a:p>
            <a:pPr marL="514350" indent="-514350"/>
            <a:r>
              <a:rPr lang="en-US" smtClean="0"/>
              <a:t>4.5.3 OpenID:</a:t>
            </a:r>
          </a:p>
          <a:p>
            <a:pPr marL="514350" indent="-514350"/>
            <a:r>
              <a:rPr lang="en-US" smtClean="0"/>
              <a:t>4.5.4 SSL/TLS:</a:t>
            </a:r>
            <a:br>
              <a:rPr lang="en-US" smtClean="0"/>
            </a:br>
            <a:endParaRPr lang="en-US" smtClean="0"/>
          </a:p>
          <a:p>
            <a:pPr marL="514350" indent="-514350"/>
            <a:r>
              <a:rPr lang="en-US" smtClean="0"/>
              <a:t>4.6  YouTube</a:t>
            </a:r>
          </a:p>
          <a:p>
            <a:pPr marL="514350" indent="-514350"/>
            <a:r>
              <a:rPr lang="en-US" smtClean="0"/>
              <a:t>4.6.1 Widgets and custom player.</a:t>
            </a:r>
          </a:p>
          <a:p>
            <a:pPr marL="514350" indent="-514350"/>
            <a:r>
              <a:rPr lang="en-US" smtClean="0"/>
              <a:t>4.6.2 Player APIs.</a:t>
            </a:r>
          </a:p>
          <a:p>
            <a:pPr marL="514350" indent="-514350"/>
            <a:r>
              <a:rPr lang="en-US" smtClean="0"/>
              <a:t>4.6.3 Data APIs.</a:t>
            </a:r>
          </a:p>
          <a:p>
            <a:pPr marL="514350" indent="-514350"/>
            <a:r>
              <a:rPr lang="en-US" smtClean="0"/>
              <a:t>4.7  Facebook</a:t>
            </a:r>
          </a:p>
          <a:p>
            <a:pPr marL="514350" indent="-514350"/>
            <a:r>
              <a:rPr lang="en-US" smtClean="0"/>
              <a:t>4.8 What is Smartphone</a:t>
            </a:r>
          </a:p>
          <a:p>
            <a:pPr marL="514350" indent="-514350"/>
            <a:r>
              <a:rPr lang="en-US" smtClean="0"/>
              <a:t>4.8.1 Mobile operating systems for smart phones</a:t>
            </a:r>
          </a:p>
          <a:p>
            <a:pPr marL="514350" indent="-514350"/>
            <a:r>
              <a:rPr lang="en-US" smtClean="0"/>
              <a:t>4.8.2 Mobile platform virtualization.</a:t>
            </a:r>
            <a:endParaRPr lang="en-US"/>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0" y="0"/>
            <a:ext cx="9372600" cy="7315200"/>
          </a:xfrm>
          <a:prstGeom prst="rect">
            <a:avLst/>
          </a:prstGeom>
          <a:noFill/>
          <a:ln w="9525">
            <a:noFill/>
            <a:miter lim="800000"/>
          </a:ln>
          <a:effectLst/>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tretch>
            <a:fillRect/>
          </a:stretch>
        </p:blipFill>
        <p:spPr bwMode="auto">
          <a:xfrm>
            <a:off x="0" y="0"/>
            <a:ext cx="9753600" cy="7620000"/>
          </a:xfrm>
          <a:prstGeom prst="rect">
            <a:avLst/>
          </a:prstGeom>
          <a:noFill/>
          <a:ln w="9525">
            <a:noFill/>
            <a:miter lim="800000"/>
          </a:ln>
          <a:effec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tretch>
            <a:fillRect/>
          </a:stretch>
        </p:blipFill>
        <p:spPr bwMode="auto">
          <a:xfrm>
            <a:off x="0" y="0"/>
            <a:ext cx="9144000" cy="7543800"/>
          </a:xfrm>
          <a:prstGeom prst="rect">
            <a:avLst/>
          </a:prstGeom>
          <a:noFill/>
          <a:ln w="9525">
            <a:noFill/>
            <a:miter lim="800000"/>
          </a:ln>
          <a:effectLst/>
        </p:spPr>
      </p:pic>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8686800" cy="5493812"/>
          </a:xfrm>
          <a:prstGeom prst="rect">
            <a:avLst/>
          </a:prstGeom>
        </p:spPr>
        <p:txBody>
          <a:bodyPr wrap="square">
            <a:spAutoFit/>
          </a:bodyPr>
          <a:lstStyle>
            <a:defPPr>
              <a:defRPr lang="en-US"/>
            </a:defPPr>
          </a:lstStyle>
          <a:p>
            <a:pPr algn="just">
              <a:spcAft>
                <a:spcPts val="1800"/>
              </a:spcAft>
              <a:buFont typeface="Wingdings" pitchFamily="2" charset="2"/>
              <a:buChar char="Ø"/>
            </a:pPr>
            <a:r>
              <a:rPr lang="en-US" sz="2400" smtClean="0"/>
              <a:t>In computer network engineering, an </a:t>
            </a:r>
            <a:r>
              <a:rPr lang="en-US" sz="2400" b="1" smtClean="0"/>
              <a:t>Internet Standard</a:t>
            </a:r>
            <a:r>
              <a:rPr lang="en-US" sz="2400" smtClean="0"/>
              <a:t> is a normative specification of a technology or methodology applicable to the </a:t>
            </a:r>
            <a:r>
              <a:rPr lang="en-US" sz="2400" b="1" smtClean="0"/>
              <a:t>Internet</a:t>
            </a:r>
            <a:r>
              <a:rPr lang="en-US" sz="2400" smtClean="0"/>
              <a:t>. ... An </a:t>
            </a:r>
            <a:r>
              <a:rPr lang="en-US" sz="2400" b="1" smtClean="0"/>
              <a:t>Internet Standard</a:t>
            </a:r>
            <a:r>
              <a:rPr lang="en-US" sz="2400" smtClean="0"/>
              <a:t> is characterized by technical maturity and usefulness.</a:t>
            </a:r>
          </a:p>
          <a:p>
            <a:pPr algn="just">
              <a:spcAft>
                <a:spcPts val="1800"/>
              </a:spcAft>
              <a:buFont typeface="Wingdings" pitchFamily="2" charset="2"/>
              <a:buChar char="Ø"/>
            </a:pPr>
            <a:r>
              <a:rPr lang="en-US" sz="2400" smtClean="0"/>
              <a:t>An internet standard (STD) is a specification that has been approved by the Internet Engineering Task Force (IETF). Such standard helps to promote a consistent and universal use of the internet worldwide</a:t>
            </a:r>
            <a:r>
              <a:rPr lang="en-US" smtClean="0"/>
              <a:t>.</a:t>
            </a:r>
          </a:p>
          <a:p>
            <a:pPr algn="just">
              <a:spcAft>
                <a:spcPts val="1800"/>
              </a:spcAft>
              <a:buFont typeface="Wingdings" pitchFamily="2" charset="2"/>
              <a:buChar char="Ø"/>
            </a:pPr>
            <a:r>
              <a:rPr lang="en-US" sz="2400" smtClean="0"/>
              <a:t>The Internet Engineering Task Force (</a:t>
            </a:r>
            <a:r>
              <a:rPr lang="en-US" sz="2400" b="1" smtClean="0"/>
              <a:t>IETF</a:t>
            </a:r>
            <a:r>
              <a:rPr lang="en-US" sz="2400" smtClean="0"/>
              <a:t>) is an open </a:t>
            </a:r>
            <a:r>
              <a:rPr lang="en-US" sz="2400" b="1" smtClean="0"/>
              <a:t>standards</a:t>
            </a:r>
            <a:r>
              <a:rPr lang="en-US" sz="2400" smtClean="0"/>
              <a:t> organization, which develops and promotes voluntary Internet </a:t>
            </a:r>
            <a:r>
              <a:rPr lang="en-US" sz="2400" b="1" smtClean="0"/>
              <a:t>standards</a:t>
            </a:r>
            <a:r>
              <a:rPr lang="en-US" sz="2400" smtClean="0"/>
              <a:t>, in particular the </a:t>
            </a:r>
            <a:r>
              <a:rPr lang="en-US" sz="2400" b="1" smtClean="0"/>
              <a:t>standards</a:t>
            </a:r>
            <a:r>
              <a:rPr lang="en-US" sz="2400" smtClean="0"/>
              <a:t> that comprise the Internet protocol suite (TCP/IP).</a:t>
            </a:r>
          </a:p>
          <a:p>
            <a:endParaRPr lang="en-US"/>
          </a:p>
        </p:txBody>
      </p:sp>
      <p:sp>
        <p:nvSpPr>
          <p:cNvPr id="3" name="Rectangle 2"/>
          <p:cNvSpPr/>
          <p:nvPr/>
        </p:nvSpPr>
        <p:spPr>
          <a:xfrm>
            <a:off x="304800" y="838200"/>
            <a:ext cx="6895734" cy="523220"/>
          </a:xfrm>
          <a:prstGeom prst="rect">
            <a:avLst/>
          </a:prstGeom>
        </p:spPr>
        <p:txBody>
          <a:bodyPr wrap="none">
            <a:spAutoFit/>
          </a:bodyPr>
          <a:lstStyle>
            <a:defPPr>
              <a:defRPr lang="en-US"/>
            </a:defPPr>
          </a:lstStyle>
          <a:p>
            <a:r>
              <a:rPr lang="en-US" sz="2800" smtClean="0">
                <a:solidFill>
                  <a:srgbClr val="FF0000"/>
                </a:solidFill>
              </a:rPr>
              <a:t>What Does Internet Standard (STD) Mean?</a:t>
            </a:r>
            <a:endParaRPr lang="en-US" sz="2800">
              <a:solidFill>
                <a:srgbClr val="FF0000"/>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838200" y="533400"/>
            <a:ext cx="7543800" cy="5410200"/>
          </a:xfrm>
          <a:prstGeom prst="rect">
            <a:avLst/>
          </a:prstGeom>
          <a:noFill/>
          <a:ln w="9525">
            <a:noFill/>
            <a:miter lim="800000"/>
          </a:ln>
          <a:effectLst/>
        </p:spPr>
      </p:pic>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tretch>
            <a:fillRect/>
          </a:stretch>
        </p:blipFill>
        <p:spPr bwMode="auto">
          <a:xfrm>
            <a:off x="0" y="0"/>
            <a:ext cx="10261600" cy="7315200"/>
          </a:xfrm>
          <a:prstGeom prst="rect">
            <a:avLst/>
          </a:prstGeom>
          <a:noFill/>
          <a:ln w="9525">
            <a:noFill/>
            <a:miter lim="800000"/>
          </a:ln>
          <a:effectLst/>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Working Groups</a:t>
            </a:r>
            <a:endParaRPr lang="en-US"/>
          </a:p>
        </p:txBody>
      </p:sp>
      <p:sp>
        <p:nvSpPr>
          <p:cNvPr id="3" name="Content Placeholder 2"/>
          <p:cNvSpPr>
            <a:spLocks noGrp="1"/>
          </p:cNvSpPr>
          <p:nvPr>
            <p:ph idx="1"/>
          </p:nvPr>
        </p:nvSpPr>
        <p:spPr>
          <a:xfrm>
            <a:off x="457200" y="1935480"/>
            <a:ext cx="8686800" cy="4922520"/>
          </a:xfrm>
        </p:spPr>
        <p:txBody>
          <a:bodyPr>
            <a:normAutofit lnSpcReduction="10000"/>
          </a:bodyPr>
          <a:lstStyle/>
          <a:p>
            <a:pPr algn="just"/>
            <a:r>
              <a:rPr lang="en-US" smtClean="0"/>
              <a:t>In Internet everything eventually gets driven by a Working Group.</a:t>
            </a:r>
          </a:p>
          <a:p>
            <a:pPr algn="just"/>
            <a:r>
              <a:rPr lang="en-US" smtClean="0"/>
              <a:t>A Working Group is an assembled, cooperative collaboration of researchers working on new research activities.</a:t>
            </a:r>
          </a:p>
          <a:p>
            <a:pPr algn="just"/>
            <a:r>
              <a:rPr lang="en-US" smtClean="0"/>
              <a:t>WG can exist for anywhere between few months and many years.</a:t>
            </a:r>
          </a:p>
          <a:p>
            <a:pPr algn="just"/>
            <a:r>
              <a:rPr lang="en-US" smtClean="0"/>
              <a:t>They strive to create an informational document a standard or find resolutions for problems related to Systems and Networks</a:t>
            </a:r>
          </a:p>
          <a:p>
            <a:pPr algn="just"/>
            <a:r>
              <a:rPr lang="en-US" smtClean="0"/>
              <a:t>WG also referred as Task Group  or Technical Adisory Group</a:t>
            </a:r>
            <a:endParaRPr lang="en-US"/>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8308848" cy="2340864"/>
          </a:xfrm>
        </p:spPr>
        <p:txBody>
          <a:bodyPr/>
          <a:lstStyle/>
          <a:p>
            <a:pPr algn="ctr"/>
            <a:r>
              <a:rPr smtClean="0"/>
              <a:t>1. Open Cloud Consotium(OCC)</a:t>
            </a:r>
            <a:endParaRPr lang="en-US"/>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tretch>
            <a:fillRect/>
          </a:stretch>
        </p:blipFill>
        <p:spPr bwMode="auto">
          <a:xfrm>
            <a:off x="0" y="152400"/>
            <a:ext cx="9753600" cy="7315200"/>
          </a:xfrm>
          <a:prstGeom prst="rect">
            <a:avLst/>
          </a:prstGeom>
          <a:noFill/>
          <a:ln w="9525">
            <a:noFill/>
            <a:miter lim="800000"/>
          </a:ln>
          <a:effectLst/>
        </p:spPr>
      </p:pic>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Open Cloud Consortium</a:t>
            </a:r>
            <a:endParaRPr lang="en-US"/>
          </a:p>
        </p:txBody>
      </p:sp>
      <p:sp>
        <p:nvSpPr>
          <p:cNvPr id="3" name="Content Placeholder 2"/>
          <p:cNvSpPr>
            <a:spLocks noGrp="1"/>
          </p:cNvSpPr>
          <p:nvPr>
            <p:ph idx="1"/>
          </p:nvPr>
        </p:nvSpPr>
        <p:spPr/>
        <p:txBody>
          <a:bodyPr>
            <a:normAutofit fontScale="92500" lnSpcReduction="10000"/>
          </a:bodyPr>
          <a:lstStyle/>
          <a:p>
            <a:endParaRPr lang="en-US" sz="3200" smtClean="0"/>
          </a:p>
          <a:p>
            <a:pPr algn="just">
              <a:buNone/>
            </a:pPr>
            <a:r>
              <a:rPr lang="en-US" sz="3200" smtClean="0"/>
              <a:t>OCC is organized into several different working groups</a:t>
            </a:r>
          </a:p>
          <a:p>
            <a:pPr marL="907542" lvl="1" indent="-514350" algn="just">
              <a:buFont typeface="+mj-lt"/>
              <a:buAutoNum type="arabicPeriod"/>
            </a:pPr>
            <a:r>
              <a:rPr lang="en-US" sz="3000" smtClean="0"/>
              <a:t>On Interoperability for clouds.</a:t>
            </a:r>
          </a:p>
          <a:p>
            <a:pPr marL="907542" lvl="1" indent="-514350" algn="just">
              <a:buFont typeface="+mj-lt"/>
              <a:buAutoNum type="arabicPeriod"/>
            </a:pPr>
            <a:r>
              <a:rPr lang="en-US" sz="3000" smtClean="0"/>
              <a:t>On Wide Area Cloud and impact of network protocols on clouds.</a:t>
            </a:r>
          </a:p>
          <a:p>
            <a:pPr marL="907542" lvl="1" indent="-514350" algn="just">
              <a:buFont typeface="+mj-lt"/>
              <a:buAutoNum type="arabicPeriod"/>
            </a:pPr>
            <a:r>
              <a:rPr lang="en-US" sz="3000" smtClean="0"/>
              <a:t>On Test-Beds.</a:t>
            </a:r>
          </a:p>
          <a:p>
            <a:pPr marL="907542" lvl="1" indent="-514350" algn="just">
              <a:buFont typeface="+mj-lt"/>
              <a:buAutoNum type="arabicPeriod"/>
            </a:pPr>
            <a:r>
              <a:rPr lang="en-US" sz="3000" smtClean="0"/>
              <a:t>On development of Benchmarks for Information sharing and security.</a:t>
            </a:r>
          </a:p>
          <a:p>
            <a:pPr>
              <a:buFont typeface="Wingdings" pitchFamily="2" charset="2"/>
              <a:buChar char="§"/>
            </a:pPr>
            <a:endParaRPr lang="en-US" sz="320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1.Interoperability for clouds</a:t>
            </a:r>
            <a:endParaRPr lang="en-US"/>
          </a:p>
        </p:txBody>
      </p:sp>
      <p:sp>
        <p:nvSpPr>
          <p:cNvPr id="3" name="Content Placeholder 2"/>
          <p:cNvSpPr>
            <a:spLocks noGrp="1"/>
          </p:cNvSpPr>
          <p:nvPr>
            <p:ph idx="1"/>
          </p:nvPr>
        </p:nvSpPr>
        <p:spPr>
          <a:xfrm>
            <a:off x="457200" y="1935480"/>
            <a:ext cx="8229600" cy="4693920"/>
          </a:xfrm>
        </p:spPr>
        <p:txBody>
          <a:bodyPr>
            <a:normAutofit/>
          </a:bodyPr>
          <a:lstStyle/>
          <a:p>
            <a:pPr algn="just"/>
            <a:r>
              <a:rPr lang="en-US" smtClean="0"/>
              <a:t>Provide On-Demand Computing Capacity focuses on developing standards for interoperating clouds that provide on-demand computing capacity. One architecture  that was popularized by Google technical reports describes</a:t>
            </a:r>
          </a:p>
          <a:p>
            <a:pPr lvl="1" algn="just">
              <a:buFont typeface="Wingdings" pitchFamily="2" charset="2"/>
              <a:buChar char="Ø"/>
            </a:pPr>
            <a:r>
              <a:rPr lang="en-US" smtClean="0"/>
              <a:t> a </a:t>
            </a:r>
            <a:r>
              <a:rPr lang="en-US" b="1" smtClean="0">
                <a:solidFill>
                  <a:srgbClr val="FF0000"/>
                </a:solidFill>
              </a:rPr>
              <a:t>Storage cloud  </a:t>
            </a:r>
            <a:r>
              <a:rPr lang="en-US" smtClean="0"/>
              <a:t>providing Distributed File System </a:t>
            </a:r>
          </a:p>
          <a:p>
            <a:pPr lvl="1" algn="just">
              <a:buFont typeface="Wingdings" pitchFamily="2" charset="2"/>
              <a:buChar char="Ø"/>
            </a:pPr>
            <a:r>
              <a:rPr lang="en-US" smtClean="0"/>
              <a:t> a </a:t>
            </a:r>
            <a:r>
              <a:rPr lang="en-US" b="1" smtClean="0">
                <a:solidFill>
                  <a:srgbClr val="FF0000"/>
                </a:solidFill>
              </a:rPr>
              <a:t>Compute cloud </a:t>
            </a:r>
            <a:r>
              <a:rPr lang="en-US" smtClean="0"/>
              <a:t>supporting MapReduce</a:t>
            </a:r>
          </a:p>
          <a:p>
            <a:pPr lvl="1" algn="just">
              <a:buFont typeface="Wingdings" pitchFamily="2" charset="2"/>
              <a:buChar char="Ø"/>
            </a:pPr>
            <a:r>
              <a:rPr lang="en-US" smtClean="0"/>
              <a:t>a </a:t>
            </a:r>
            <a:r>
              <a:rPr lang="en-US" b="1" smtClean="0">
                <a:solidFill>
                  <a:srgbClr val="FF0000"/>
                </a:solidFill>
              </a:rPr>
              <a:t>Data cloud </a:t>
            </a:r>
            <a:r>
              <a:rPr lang="en-US" smtClean="0"/>
              <a:t>supporting Table services</a:t>
            </a:r>
          </a:p>
          <a:p>
            <a:pPr algn="just">
              <a:buFont typeface="Wingdings" pitchFamily="2" charset="2"/>
              <a:buChar char="§"/>
            </a:pPr>
            <a:r>
              <a:rPr lang="en-US" smtClean="0"/>
              <a:t>The open source Hadoop Distributed File System(HDFS) follows this architecture.</a:t>
            </a:r>
          </a:p>
          <a:p>
            <a:pPr>
              <a:buFont typeface="Wingdings" pitchFamily="2" charset="2"/>
              <a:buChar char="Ø"/>
            </a:pPr>
            <a:endParaRPr lang="en-US"/>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382000" cy="780288"/>
          </a:xfrm>
        </p:spPr>
        <p:txBody>
          <a:bodyPr>
            <a:noAutofit/>
          </a:bodyPr>
          <a:lstStyle/>
          <a:p>
            <a:r>
              <a:rPr lang="en-US" sz="3600" smtClean="0"/>
              <a:t>2. Wide Area cloud and Network protocols</a:t>
            </a:r>
            <a:endParaRPr lang="en-US" sz="3600"/>
          </a:p>
        </p:txBody>
      </p:sp>
      <p:sp>
        <p:nvSpPr>
          <p:cNvPr id="3" name="Content Placeholder 2"/>
          <p:cNvSpPr>
            <a:spLocks noGrp="1"/>
          </p:cNvSpPr>
          <p:nvPr>
            <p:ph idx="1"/>
          </p:nvPr>
        </p:nvSpPr>
        <p:spPr/>
        <p:txBody>
          <a:bodyPr/>
          <a:lstStyle/>
          <a:p>
            <a:pPr algn="just"/>
            <a:r>
              <a:rPr lang="en-US" smtClean="0"/>
              <a:t>Main aim of this working group is to develop technology for Wide Area Clouds and the Impact of Network Protocols on Clouds</a:t>
            </a:r>
          </a:p>
          <a:p>
            <a:pPr algn="just">
              <a:buNone/>
            </a:pPr>
            <a:r>
              <a:rPr lang="en-US" smtClean="0"/>
              <a:t>      including Creation of Methodology and Benchmarks to be used for evaluating Wide Area Clouds</a:t>
            </a:r>
          </a:p>
          <a:p>
            <a:pPr algn="just"/>
            <a:endParaRPr lang="en-US" smtClean="0"/>
          </a:p>
          <a:p>
            <a:pPr algn="just"/>
            <a:r>
              <a:rPr lang="en-US" smtClean="0"/>
              <a:t>They study applicability of variants of TCP and the use of other network protocols for clouds. </a:t>
            </a:r>
          </a:p>
          <a:p>
            <a:endParaRPr lang="en-US"/>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743712"/>
          </a:xfrm>
        </p:spPr>
        <p:txBody>
          <a:bodyPr>
            <a:normAutofit fontScale="90000"/>
          </a:bodyPr>
          <a:lstStyle/>
          <a:p>
            <a:r>
              <a:rPr lang="en-US" smtClean="0"/>
              <a:t>3. Open Cloud Test-beds</a:t>
            </a:r>
            <a:endParaRPr lang="en-US"/>
          </a:p>
        </p:txBody>
      </p:sp>
      <p:sp>
        <p:nvSpPr>
          <p:cNvPr id="3" name="Content Placeholder 2"/>
          <p:cNvSpPr>
            <a:spLocks noGrp="1"/>
          </p:cNvSpPr>
          <p:nvPr>
            <p:ph idx="1"/>
          </p:nvPr>
        </p:nvSpPr>
        <p:spPr>
          <a:xfrm>
            <a:off x="0" y="1676400"/>
            <a:ext cx="8686800" cy="5181600"/>
          </a:xfrm>
        </p:spPr>
        <p:txBody>
          <a:bodyPr>
            <a:normAutofit fontScale="92500" lnSpcReduction="10000"/>
          </a:bodyPr>
          <a:lstStyle/>
          <a:p>
            <a:pPr algn="just"/>
            <a:r>
              <a:rPr lang="en-US" smtClean="0"/>
              <a:t>This working group uses Cisco-Cwave and UIC (University of Illinois at Chicago) Teraflow Networks for its network connection.</a:t>
            </a:r>
          </a:p>
          <a:p>
            <a:pPr algn="just"/>
            <a:endParaRPr lang="en-US" smtClean="0"/>
          </a:p>
          <a:p>
            <a:pPr algn="just"/>
            <a:r>
              <a:rPr lang="en-US" smtClean="0"/>
              <a:t>C-Wave makes network resources available to research group at no cost and allow them to access to </a:t>
            </a:r>
            <a:r>
              <a:rPr lang="en-US" sz="3200" smtClean="0"/>
              <a:t>10</a:t>
            </a:r>
            <a:r>
              <a:rPr lang="en-US" smtClean="0"/>
              <a:t>G waves.</a:t>
            </a:r>
          </a:p>
          <a:p>
            <a:pPr algn="just">
              <a:buNone/>
            </a:pPr>
            <a:endParaRPr lang="en-US" smtClean="0"/>
          </a:p>
          <a:p>
            <a:pPr algn="just"/>
            <a:r>
              <a:rPr lang="en-US" err="1" smtClean="0"/>
              <a:t>Teraflow Test-bed (TFT) is an international application networks for exploring, integrating, analyzing and detecting changes in massive and distributed data.</a:t>
            </a:r>
          </a:p>
          <a:p>
            <a:pPr algn="just">
              <a:buNone/>
            </a:pPr>
            <a:endParaRPr lang="en-US" smtClean="0"/>
          </a:p>
          <a:p>
            <a:pPr algn="just"/>
            <a:r>
              <a:rPr lang="en-US" smtClean="0"/>
              <a:t>TFT analyzes streaming data with the goal of developing innovative technology for data streams at very high speeds.</a:t>
            </a:r>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610600" cy="2554545"/>
          </a:xfrm>
          <a:prstGeom prst="rect">
            <a:avLst/>
          </a:prstGeom>
          <a:noFill/>
        </p:spPr>
        <p:txBody>
          <a:bodyPr wrap="square" rtlCol="0">
            <a:spAutoFit/>
          </a:bodyPr>
          <a:lstStyle/>
          <a:p>
            <a:pPr marL="465138" indent="-465138"/>
            <a:r>
              <a:rPr lang="en-US" sz="2000" b="1">
                <a:solidFill>
                  <a:srgbClr val="FF0000"/>
                </a:solidFill>
                <a:latin typeface="Century Schoolbook" pitchFamily="18" charset="0"/>
              </a:rPr>
              <a:t>2)	Para Virtualization</a:t>
            </a:r>
          </a:p>
          <a:p>
            <a:pPr marL="974725" indent="-509588" algn="just">
              <a:buFont typeface="Wingdings" pitchFamily="2" charset="2"/>
              <a:buChar char="q"/>
            </a:pPr>
            <a:r>
              <a:rPr lang="en-US" sz="2000" err="1">
                <a:latin typeface="Century Schoolbook" pitchFamily="18" charset="0"/>
              </a:rPr>
              <a:t>Paravirtualization is virtualization in which the guest operating system is aware that it is a guest.</a:t>
            </a:r>
          </a:p>
          <a:p>
            <a:pPr marL="974725" indent="-509588" algn="just">
              <a:buFont typeface="Wingdings" pitchFamily="2" charset="2"/>
              <a:buChar char="q"/>
            </a:pPr>
            <a:r>
              <a:rPr lang="en-US" sz="2000" err="1">
                <a:latin typeface="Century Schoolbook" pitchFamily="18" charset="0"/>
              </a:rPr>
              <a:t>Paravirtualization allows the guest OS to actually recognize the presence of a hypervisor and communicate directly with that hypervisor.</a:t>
            </a:r>
          </a:p>
          <a:p>
            <a:pPr marL="974725" indent="-509588" algn="just">
              <a:buFont typeface="Wingdings" pitchFamily="2" charset="2"/>
              <a:buChar char="q"/>
            </a:pPr>
            <a:r>
              <a:rPr lang="en-US" sz="2000">
                <a:latin typeface="Century Schoolbook" pitchFamily="18" charset="0"/>
              </a:rPr>
              <a:t>the guest VM OSes must be modified or adapt  for  exchanging hypercalls with the paravirtualization hypervisor. </a:t>
            </a:r>
            <a:endParaRPr lang="en-US" sz="2000" b="1">
              <a:solidFill>
                <a:srgbClr val="FF0000"/>
              </a:solidFill>
              <a:latin typeface="Century Schoolbook" pitchFamily="18" charset="0"/>
            </a:endParaRPr>
          </a:p>
        </p:txBody>
      </p:sp>
      <p:pic>
        <p:nvPicPr>
          <p:cNvPr id="2050" name="Picture 2"/>
          <p:cNvPicPr>
            <a:picLocks noChangeAspect="1" noChangeArrowheads="1"/>
          </p:cNvPicPr>
          <p:nvPr/>
        </p:nvPicPr>
        <p:blipFill>
          <a:blip r:embed="rId2"/>
          <a:stretch>
            <a:fillRect/>
          </a:stretch>
        </p:blipFill>
        <p:spPr bwMode="auto">
          <a:xfrm>
            <a:off x="1600200" y="3048000"/>
            <a:ext cx="6438900" cy="3476625"/>
          </a:xfrm>
          <a:prstGeom prst="rect">
            <a:avLst/>
          </a:prstGeom>
          <a:noFill/>
          <a:ln w="9525">
            <a:noFill/>
            <a:miter lim="800000"/>
          </a:ln>
          <a:effec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smtClean="0"/>
              <a:t>4. Benchmarks for Information Sharing and Security </a:t>
            </a:r>
            <a:endParaRPr lang="en-US" sz="3600"/>
          </a:p>
        </p:txBody>
      </p:sp>
      <p:sp>
        <p:nvSpPr>
          <p:cNvPr id="3" name="Content Placeholder 2"/>
          <p:cNvSpPr>
            <a:spLocks noGrp="1"/>
          </p:cNvSpPr>
          <p:nvPr>
            <p:ph idx="1"/>
          </p:nvPr>
        </p:nvSpPr>
        <p:spPr/>
        <p:txBody>
          <a:bodyPr>
            <a:normAutofit lnSpcReduction="10000"/>
          </a:bodyPr>
          <a:lstStyle/>
          <a:p>
            <a:pPr algn="just">
              <a:spcAft>
                <a:spcPts val="1200"/>
              </a:spcAft>
            </a:pPr>
            <a:r>
              <a:rPr lang="en-US" sz="2400" smtClean="0"/>
              <a:t>Primary focus is on standards and standards-based  architectures for information sharing between clouds.</a:t>
            </a:r>
          </a:p>
          <a:p>
            <a:pPr algn="just">
              <a:spcAft>
                <a:spcPts val="1200"/>
              </a:spcAft>
            </a:pPr>
            <a:r>
              <a:rPr lang="en-US" sz="2400" smtClean="0"/>
              <a:t>Here exchanging information between two clouds, each cloud is administered by different organizations with different policies.</a:t>
            </a:r>
          </a:p>
          <a:p>
            <a:pPr algn="just">
              <a:spcAft>
                <a:spcPts val="1200"/>
              </a:spcAft>
            </a:pPr>
            <a:r>
              <a:rPr lang="en-US" sz="2400" smtClean="0"/>
              <a:t>This group is also concerned with security architectures for clouds. </a:t>
            </a:r>
          </a:p>
          <a:p>
            <a:pPr algn="just">
              <a:spcAft>
                <a:spcPts val="1200"/>
              </a:spcAft>
            </a:pPr>
            <a:r>
              <a:rPr lang="en-US" sz="2400" smtClean="0"/>
              <a:t>An example is exchanging information between two clouds, each of which is HIPAA-compliant(Health Insurance Portability and Accountability Act)</a:t>
            </a:r>
            <a:endParaRPr lang="en-US" sz="2400"/>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smtClean="0"/>
              <a:t>2. Distributed Management Task Force(DMTF)</a:t>
            </a:r>
            <a:endParaRPr lang="en-US"/>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DMTF</a:t>
            </a:r>
            <a:endParaRPr lang="en-US"/>
          </a:p>
        </p:txBody>
      </p:sp>
      <p:sp>
        <p:nvSpPr>
          <p:cNvPr id="3" name="Content Placeholder 2"/>
          <p:cNvSpPr>
            <a:spLocks noGrp="1"/>
          </p:cNvSpPr>
          <p:nvPr>
            <p:ph idx="1"/>
          </p:nvPr>
        </p:nvSpPr>
        <p:spPr/>
        <p:txBody>
          <a:bodyPr/>
          <a:lstStyle/>
          <a:p>
            <a:r>
              <a:rPr lang="en-US" smtClean="0"/>
              <a:t>DMTF enables effective management of millions of IT systems world wide by bringing the IT industry together to collaborate on </a:t>
            </a:r>
          </a:p>
          <a:p>
            <a:pPr lvl="1">
              <a:buFont typeface="Wingdings" pitchFamily="2" charset="2"/>
              <a:buChar char="Ø"/>
            </a:pPr>
            <a:r>
              <a:rPr lang="en-US" smtClean="0"/>
              <a:t>Developing</a:t>
            </a:r>
          </a:p>
          <a:p>
            <a:pPr lvl="1">
              <a:buFont typeface="Wingdings" pitchFamily="2" charset="2"/>
              <a:buChar char="Ø"/>
            </a:pPr>
            <a:r>
              <a:rPr lang="en-US" smtClean="0"/>
              <a:t>Validation</a:t>
            </a:r>
          </a:p>
          <a:p>
            <a:pPr lvl="1">
              <a:buFont typeface="Wingdings" pitchFamily="2" charset="2"/>
              <a:buChar char="Ø"/>
            </a:pPr>
            <a:r>
              <a:rPr lang="en-US" smtClean="0"/>
              <a:t>and Promotion </a:t>
            </a:r>
          </a:p>
          <a:p>
            <a:pPr>
              <a:buNone/>
            </a:pPr>
            <a:r>
              <a:rPr lang="en-US" smtClean="0"/>
              <a:t>of  systems management standards</a:t>
            </a:r>
          </a:p>
          <a:p>
            <a:pPr>
              <a:buNone/>
            </a:pPr>
            <a:endParaRPr lang="en-US"/>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8686800" cy="6400800"/>
          </a:xfrm>
        </p:spPr>
        <p:txBody>
          <a:bodyPr>
            <a:normAutofit/>
          </a:bodyPr>
          <a:lstStyle/>
          <a:p>
            <a:endParaRPr lang="en-US" smtClean="0"/>
          </a:p>
          <a:p>
            <a:pPr algn="just"/>
            <a:r>
              <a:rPr lang="en-US" smtClean="0"/>
              <a:t>DMTF started Virtual Management (VMAN) initiative</a:t>
            </a:r>
          </a:p>
          <a:p>
            <a:pPr algn="just">
              <a:buNone/>
            </a:pPr>
            <a:endParaRPr lang="en-US" smtClean="0"/>
          </a:p>
          <a:p>
            <a:pPr algn="just"/>
            <a:r>
              <a:rPr lang="en-US" smtClean="0"/>
              <a:t>DMTF unleashes the power of virtualization by developing broadly supported interoperability and portability standards to virtual computing environments.</a:t>
            </a:r>
          </a:p>
          <a:p>
            <a:pPr algn="just"/>
            <a:endParaRPr lang="en-US" smtClean="0"/>
          </a:p>
          <a:p>
            <a:pPr algn="just"/>
            <a:r>
              <a:rPr lang="en-US" smtClean="0"/>
              <a:t>Virtualization has enhanced the IT industry by optimizing use of existing physical resources and helping reduce the number of systems deployed and managed by </a:t>
            </a:r>
          </a:p>
          <a:p>
            <a:pPr lvl="1" algn="just">
              <a:buFont typeface="Wingdings" pitchFamily="2" charset="2"/>
              <a:buChar char="Ø"/>
            </a:pPr>
            <a:r>
              <a:rPr lang="en-US" smtClean="0"/>
              <a:t>reduce hardware costs</a:t>
            </a:r>
          </a:p>
          <a:p>
            <a:pPr lvl="1" algn="just">
              <a:buFont typeface="Wingdings" pitchFamily="2" charset="2"/>
              <a:buChar char="Ø"/>
            </a:pPr>
            <a:r>
              <a:rPr lang="en-US" smtClean="0"/>
              <a:t>mitigate power</a:t>
            </a:r>
          </a:p>
          <a:p>
            <a:pPr lvl="1" algn="just">
              <a:buFont typeface="Wingdings" pitchFamily="2" charset="2"/>
              <a:buChar char="Ø"/>
            </a:pPr>
            <a:r>
              <a:rPr lang="en-US" smtClean="0"/>
              <a:t>and cooling needs</a:t>
            </a:r>
          </a:p>
          <a:p>
            <a:pPr>
              <a:buNone/>
            </a:pPr>
            <a:endParaRPr lang="en-US" smtClean="0"/>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609600" y="1295400"/>
            <a:ext cx="7848600" cy="4876800"/>
          </a:xfrm>
          <a:prstGeom prst="rect">
            <a:avLst/>
          </a:prstGeom>
          <a:noFill/>
          <a:ln w="9525">
            <a:noFill/>
            <a:miter lim="800000"/>
          </a:ln>
          <a:effectLst/>
        </p:spPr>
      </p:pic>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pPr>
              <a:buNone/>
            </a:pPr>
            <a:endParaRPr lang="en-US" sz="2800" smtClean="0"/>
          </a:p>
          <a:p>
            <a:pPr>
              <a:buNone/>
            </a:pPr>
            <a:r>
              <a:rPr lang="en-US" sz="2800" smtClean="0"/>
              <a:t>With this VMAN initiative, companies now have standardized approach to </a:t>
            </a:r>
          </a:p>
          <a:p>
            <a:pPr>
              <a:buNone/>
            </a:pPr>
            <a:endParaRPr lang="en-US" sz="2800" smtClean="0"/>
          </a:p>
          <a:p>
            <a:pPr lvl="1">
              <a:buFont typeface="Wingdings" pitchFamily="2" charset="2"/>
              <a:buChar char="Ø"/>
            </a:pPr>
            <a:r>
              <a:rPr lang="en-US" smtClean="0"/>
              <a:t>Deploy virtual computing systems</a:t>
            </a:r>
          </a:p>
          <a:p>
            <a:pPr lvl="1">
              <a:buFont typeface="Wingdings" pitchFamily="2" charset="2"/>
              <a:buChar char="Ø"/>
            </a:pPr>
            <a:r>
              <a:rPr lang="en-US" smtClean="0"/>
              <a:t>Inventory of virtual computing systems</a:t>
            </a:r>
          </a:p>
          <a:p>
            <a:pPr lvl="1">
              <a:buFont typeface="Wingdings" pitchFamily="2" charset="2"/>
              <a:buChar char="Ø"/>
            </a:pPr>
            <a:r>
              <a:rPr lang="en-US" smtClean="0"/>
              <a:t>Manage lifecycle of virtual computing systems</a:t>
            </a:r>
          </a:p>
          <a:p>
            <a:pPr lvl="1">
              <a:buFont typeface="Wingdings" pitchFamily="2" charset="2"/>
              <a:buChar char="Ø"/>
            </a:pPr>
            <a:r>
              <a:rPr lang="en-US" smtClean="0"/>
              <a:t>Add/change/delete virtual resources</a:t>
            </a:r>
          </a:p>
          <a:p>
            <a:pPr lvl="1">
              <a:buFont typeface="Wingdings" pitchFamily="2" charset="2"/>
              <a:buChar char="Ø"/>
            </a:pPr>
            <a:r>
              <a:rPr lang="en-US" smtClean="0"/>
              <a:t>Monitor  virtual systems for health and performance.  </a:t>
            </a:r>
            <a:endParaRPr lang="en-US"/>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stretch>
            <a:fillRect/>
          </a:stretch>
        </p:blipFill>
        <p:spPr bwMode="auto">
          <a:xfrm>
            <a:off x="1295400" y="762000"/>
            <a:ext cx="6705600" cy="5638800"/>
          </a:xfrm>
          <a:prstGeom prst="rect">
            <a:avLst/>
          </a:prstGeom>
          <a:noFill/>
          <a:ln w="9525">
            <a:noFill/>
            <a:miter lim="800000"/>
          </a:ln>
          <a:effectLst/>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smtClean="0"/>
              <a:t>Open Virtual Format(OVF)</a:t>
            </a:r>
            <a:endParaRPr lang="en-US"/>
          </a:p>
        </p:txBody>
      </p:sp>
      <p:sp>
        <p:nvSpPr>
          <p:cNvPr id="3" name="Content Placeholder 2"/>
          <p:cNvSpPr>
            <a:spLocks noGrp="1"/>
          </p:cNvSpPr>
          <p:nvPr>
            <p:ph idx="1"/>
          </p:nvPr>
        </p:nvSpPr>
        <p:spPr>
          <a:xfrm>
            <a:off x="0" y="1676400"/>
            <a:ext cx="8915400" cy="5181600"/>
          </a:xfrm>
        </p:spPr>
        <p:txBody>
          <a:bodyPr>
            <a:normAutofit/>
          </a:bodyPr>
          <a:lstStyle/>
          <a:p>
            <a:pPr algn="just"/>
            <a:r>
              <a:rPr lang="en-US" smtClean="0"/>
              <a:t>OVF is a new standard that has emerged within the VMAN initiative.</a:t>
            </a:r>
          </a:p>
          <a:p>
            <a:pPr algn="just"/>
            <a:r>
              <a:rPr lang="en-US" smtClean="0"/>
              <a:t>OVF simplifies</a:t>
            </a:r>
          </a:p>
          <a:p>
            <a:pPr lvl="1" algn="just">
              <a:buFont typeface="Wingdings" pitchFamily="2" charset="2"/>
              <a:buChar char="Ø"/>
            </a:pPr>
            <a:r>
              <a:rPr lang="en-US" smtClean="0"/>
              <a:t>Interoperability</a:t>
            </a:r>
          </a:p>
          <a:p>
            <a:pPr lvl="1" algn="just">
              <a:buFont typeface="Wingdings" pitchFamily="2" charset="2"/>
              <a:buChar char="Ø"/>
            </a:pPr>
            <a:r>
              <a:rPr lang="en-US" smtClean="0"/>
              <a:t>Security</a:t>
            </a:r>
          </a:p>
          <a:p>
            <a:pPr lvl="1" algn="just">
              <a:buFont typeface="Wingdings" pitchFamily="2" charset="2"/>
              <a:buChar char="Ø"/>
            </a:pPr>
            <a:r>
              <a:rPr lang="en-US" smtClean="0"/>
              <a:t>and Virtual lifecycle management</a:t>
            </a:r>
          </a:p>
          <a:p>
            <a:pPr lvl="1" algn="just">
              <a:buNone/>
            </a:pPr>
            <a:r>
              <a:rPr lang="en-US" smtClean="0"/>
              <a:t>by describing an </a:t>
            </a:r>
            <a:r>
              <a:rPr lang="en-US" smtClean="0">
                <a:solidFill>
                  <a:srgbClr val="FF0000"/>
                </a:solidFill>
              </a:rPr>
              <a:t>Open, Secure, Portable ,Efficient and Extensible format </a:t>
            </a:r>
            <a:r>
              <a:rPr lang="en-US" smtClean="0"/>
              <a:t>for the packaging and distribution of  one or more virtual appliances.</a:t>
            </a:r>
          </a:p>
          <a:p>
            <a:pPr algn="just"/>
            <a:r>
              <a:rPr lang="en-US" smtClean="0"/>
              <a:t>OVF simplifies procedures and technologies to permit integrity checking of virtual machines.</a:t>
            </a:r>
          </a:p>
        </p:txBody>
      </p:sp>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0" y="914400"/>
            <a:ext cx="9144000" cy="5715000"/>
          </a:xfrm>
          <a:prstGeom prst="rect">
            <a:avLst/>
          </a:prstGeom>
          <a:noFill/>
          <a:ln w="9525">
            <a:noFill/>
            <a:miter lim="800000"/>
          </a:ln>
          <a:effec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923330"/>
          </a:xfrm>
          <a:prstGeom prst="rect">
            <a:avLst/>
          </a:prstGeom>
          <a:noFill/>
        </p:spPr>
        <p:txBody>
          <a:bodyPr wrap="square" rtlCol="0">
            <a:spAutoFit/>
          </a:bodyPr>
          <a:lstStyle/>
          <a:p>
            <a:pPr marL="344488" indent="-344488"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pic>
        <p:nvPicPr>
          <p:cNvPr id="1026" name="Picture 2"/>
          <p:cNvPicPr>
            <a:picLocks noChangeAspect="1" noChangeArrowheads="1"/>
          </p:cNvPicPr>
          <p:nvPr/>
        </p:nvPicPr>
        <p:blipFill>
          <a:blip r:embed="rId2"/>
          <a:stretch>
            <a:fillRect/>
          </a:stretch>
        </p:blipFill>
        <p:spPr bwMode="auto">
          <a:xfrm>
            <a:off x="533400" y="1905000"/>
            <a:ext cx="8001000" cy="4038600"/>
          </a:xfrm>
          <a:prstGeom prst="rect">
            <a:avLst/>
          </a:prstGeom>
          <a:noFill/>
          <a:ln w="9525">
            <a:noFill/>
            <a:miter lim="800000"/>
          </a:ln>
          <a:effectLst/>
        </p:spPr>
      </p:pic>
      <p:sp>
        <p:nvSpPr>
          <p:cNvPr id="4" name="TextBox 3"/>
          <p:cNvSpPr txBox="1"/>
          <p:nvPr/>
        </p:nvSpPr>
        <p:spPr>
          <a:xfrm>
            <a:off x="457200" y="304800"/>
            <a:ext cx="7924800" cy="1200329"/>
          </a:xfrm>
          <a:prstGeom prst="rect">
            <a:avLst/>
          </a:prstGeom>
          <a:noFill/>
        </p:spPr>
        <p:txBody>
          <a:bodyPr wrap="square" rtlCol="0">
            <a:spAutoFit/>
          </a:bodyPr>
          <a:lstStyle/>
          <a:p>
            <a:r>
              <a:rPr lang="en-US" sz="2400">
                <a:latin typeface="Baskerville Old Face" pitchFamily="18" charset="0"/>
              </a:rPr>
              <a:t>Two Models of Cloud Computing are</a:t>
            </a:r>
          </a:p>
          <a:p>
            <a:pPr marL="457200" indent="-457200">
              <a:buAutoNum type="arabicParenR"/>
            </a:pPr>
            <a:r>
              <a:rPr lang="en-US" sz="2400">
                <a:latin typeface="Baskerville Old Face" pitchFamily="18" charset="0"/>
              </a:rPr>
              <a:t>Deployment Models</a:t>
            </a:r>
          </a:p>
          <a:p>
            <a:pPr marL="457200" indent="-457200">
              <a:buAutoNum type="arabicParenR"/>
            </a:pPr>
            <a:r>
              <a:rPr lang="en-US" sz="2400">
                <a:latin typeface="Baskerville Old Face" pitchFamily="18" charset="0"/>
              </a:rPr>
              <a:t>Service Models </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tretch>
            <a:fillRect/>
          </a:stretch>
        </p:blipFill>
        <p:spPr bwMode="auto">
          <a:xfrm>
            <a:off x="538079" y="914401"/>
            <a:ext cx="8067842" cy="5410200"/>
          </a:xfrm>
          <a:prstGeom prst="rect">
            <a:avLst/>
          </a:prstGeom>
          <a:noFill/>
          <a:ln w="9525">
            <a:noFill/>
            <a:miter lim="800000"/>
          </a:ln>
          <a:effectLst/>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lgn="just"/>
            <a:r>
              <a:rPr lang="en-US" smtClean="0"/>
              <a:t>The OVF specifies Procedures and Technology to permit Integrity Checking of the Virtual machine to ensure that they have not been modified.</a:t>
            </a:r>
          </a:p>
          <a:p>
            <a:pPr algn="just"/>
            <a:endParaRPr lang="en-US" smtClean="0"/>
          </a:p>
          <a:p>
            <a:pPr algn="just"/>
            <a:r>
              <a:rPr lang="en-US" smtClean="0"/>
              <a:t>This enhances the security of the format produced by third party.</a:t>
            </a:r>
          </a:p>
          <a:p>
            <a:pPr algn="just"/>
            <a:endParaRPr lang="en-US" smtClean="0"/>
          </a:p>
          <a:p>
            <a:pPr algn="just"/>
            <a:r>
              <a:rPr lang="en-US" smtClean="0"/>
              <a:t>Key feature of OVF is VM packaging portability and simplifies installation and deployment process.</a:t>
            </a:r>
          </a:p>
          <a:p>
            <a:pPr algn="just"/>
            <a:endParaRPr lang="en-US" smtClean="0"/>
          </a:p>
          <a:p>
            <a:pPr algn="just"/>
            <a:r>
              <a:rPr lang="en-US" smtClean="0"/>
              <a:t>OVF is designed to be extended for further development in Virtual appliance technology. </a:t>
            </a:r>
            <a:endParaRPr lang="en-US"/>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838200"/>
          </a:xfrm>
        </p:spPr>
        <p:txBody>
          <a:bodyPr>
            <a:normAutofit fontScale="90000"/>
          </a:bodyPr>
          <a:lstStyle/>
          <a:p>
            <a:pPr algn="ctr"/>
            <a:r>
              <a:rPr lang="en-US" smtClean="0"/>
              <a:t>3. Standards for Application Development</a:t>
            </a:r>
            <a:endParaRPr lang="en-US"/>
          </a:p>
        </p:txBody>
      </p:sp>
      <p:sp>
        <p:nvSpPr>
          <p:cNvPr id="3" name="Content Placeholder 2"/>
          <p:cNvSpPr>
            <a:spLocks noGrp="1"/>
          </p:cNvSpPr>
          <p:nvPr>
            <p:ph idx="1"/>
          </p:nvPr>
        </p:nvSpPr>
        <p:spPr>
          <a:xfrm>
            <a:off x="228600" y="1981200"/>
            <a:ext cx="8915400" cy="4876800"/>
          </a:xfrm>
        </p:spPr>
        <p:txBody>
          <a:bodyPr/>
          <a:lstStyle/>
          <a:p>
            <a:pPr>
              <a:spcAft>
                <a:spcPts val="1200"/>
              </a:spcAft>
            </a:pPr>
            <a:r>
              <a:rPr lang="en-US" smtClean="0"/>
              <a:t>Main purpose is to develop high quality software and meets industry standards.</a:t>
            </a:r>
          </a:p>
          <a:p>
            <a:pPr>
              <a:spcAft>
                <a:spcPts val="1200"/>
              </a:spcAft>
            </a:pPr>
            <a:r>
              <a:rPr lang="en-US" smtClean="0"/>
              <a:t>If you ship source code as a product, it is important to ensure that it is a well-packaged.</a:t>
            </a:r>
          </a:p>
          <a:p>
            <a:pPr>
              <a:spcAft>
                <a:spcPts val="1200"/>
              </a:spcAft>
            </a:pPr>
            <a:r>
              <a:rPr lang="en-US" smtClean="0"/>
              <a:t>Applications commonly used across the  internet browsers:</a:t>
            </a:r>
          </a:p>
          <a:p>
            <a:pPr lvl="1">
              <a:spcAft>
                <a:spcPts val="1200"/>
              </a:spcAft>
              <a:buFont typeface="Wingdings" pitchFamily="2" charset="2"/>
              <a:buChar char="Ø"/>
            </a:pPr>
            <a:r>
              <a:rPr lang="en-US" smtClean="0"/>
              <a:t>For transferring data</a:t>
            </a:r>
          </a:p>
          <a:p>
            <a:pPr lvl="1">
              <a:spcAft>
                <a:spcPts val="1200"/>
              </a:spcAft>
              <a:buFont typeface="Wingdings" pitchFamily="2" charset="2"/>
              <a:buChar char="Ø"/>
            </a:pPr>
            <a:r>
              <a:rPr lang="en-US" smtClean="0"/>
              <a:t>Sending messages</a:t>
            </a:r>
          </a:p>
          <a:p>
            <a:pPr lvl="1">
              <a:spcAft>
                <a:spcPts val="1200"/>
              </a:spcAft>
              <a:buFont typeface="Wingdings" pitchFamily="2" charset="2"/>
              <a:buChar char="Ø"/>
            </a:pPr>
            <a:r>
              <a:rPr lang="en-US" smtClean="0"/>
              <a:t>Securing data</a:t>
            </a:r>
          </a:p>
          <a:p>
            <a:pPr lvl="1">
              <a:buNone/>
            </a:pPr>
            <a:endParaRPr lang="en-US" smtClean="0"/>
          </a:p>
          <a:p>
            <a:pPr lvl="1">
              <a:buNone/>
            </a:pPr>
            <a:endParaRPr lang="en-US" smtClean="0"/>
          </a:p>
          <a:p>
            <a:pPr lvl="1">
              <a:buNone/>
            </a:pPr>
            <a:endParaRPr lang="en-US" smtClean="0"/>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85088"/>
          </a:xfrm>
        </p:spPr>
        <p:txBody>
          <a:bodyPr>
            <a:noAutofit/>
          </a:bodyPr>
          <a:lstStyle/>
          <a:p>
            <a:pPr lvl="1" algn="l" rtl="0">
              <a:spcBef>
                <a:spcPct val="0"/>
              </a:spcBef>
            </a:pPr>
            <a:r>
              <a:rPr lang="en-US" sz="3200" smtClean="0">
                <a:solidFill>
                  <a:srgbClr val="FF0000"/>
                </a:solidFill>
              </a:rPr>
              <a:t>1. Browsers(Ajax):</a:t>
            </a:r>
            <a:br>
              <a:rPr lang="en-US" sz="3200" smtClean="0">
                <a:solidFill>
                  <a:srgbClr val="FF0000"/>
                </a:solidFill>
              </a:rPr>
            </a:br>
            <a:r>
              <a:rPr lang="en-US" sz="3200" smtClean="0">
                <a:solidFill>
                  <a:srgbClr val="FF0000"/>
                </a:solidFill>
              </a:rPr>
              <a:t> Asynchronous java script and XML:</a:t>
            </a:r>
            <a:br>
              <a:rPr lang="en-US" sz="3200" smtClean="0">
                <a:solidFill>
                  <a:srgbClr val="FF0000"/>
                </a:solidFill>
              </a:rPr>
            </a:br>
            <a:endParaRPr lang="en-US" sz="3200"/>
          </a:p>
        </p:txBody>
      </p:sp>
      <p:sp>
        <p:nvSpPr>
          <p:cNvPr id="3" name="Content Placeholder 2"/>
          <p:cNvSpPr>
            <a:spLocks noGrp="1"/>
          </p:cNvSpPr>
          <p:nvPr>
            <p:ph idx="1"/>
          </p:nvPr>
        </p:nvSpPr>
        <p:spPr>
          <a:xfrm>
            <a:off x="457200" y="1935480"/>
            <a:ext cx="8229600" cy="4922520"/>
          </a:xfrm>
        </p:spPr>
        <p:txBody>
          <a:bodyPr>
            <a:normAutofit lnSpcReduction="10000"/>
          </a:bodyPr>
          <a:lstStyle/>
          <a:p>
            <a:pPr algn="just"/>
            <a:r>
              <a:rPr lang="en-US" smtClean="0"/>
              <a:t>Ajax is a group of interrelated web development techniques used to create interactive web applications or rich internet applications.</a:t>
            </a:r>
          </a:p>
          <a:p>
            <a:pPr algn="just"/>
            <a:r>
              <a:rPr lang="en-US" smtClean="0"/>
              <a:t>Using Ajax , web applications can access data asynchronously without interfering with the display and behavior of the browser.</a:t>
            </a:r>
          </a:p>
          <a:p>
            <a:pPr algn="just"/>
            <a:r>
              <a:rPr lang="en-US" smtClean="0"/>
              <a:t>The use of Ajax has led to an increase in interactive animation on web pages. </a:t>
            </a:r>
          </a:p>
          <a:p>
            <a:pPr algn="just"/>
            <a:r>
              <a:rPr lang="en-US" smtClean="0"/>
              <a:t>Related pages contains same content, earlier entire page must be reloaded, using Ajax only content need to be updated</a:t>
            </a:r>
          </a:p>
          <a:p>
            <a:pPr algn="just">
              <a:buNone/>
            </a:pPr>
            <a:r>
              <a:rPr lang="en-US" smtClean="0"/>
              <a:t>         reduces  N/w bandwidth &amp; page loading time.</a:t>
            </a:r>
            <a:endParaRPr lang="en-US"/>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867400"/>
          </a:xfrm>
        </p:spPr>
        <p:txBody>
          <a:bodyPr>
            <a:normAutofit fontScale="92500" lnSpcReduction="20000"/>
          </a:bodyPr>
          <a:lstStyle/>
          <a:p>
            <a:pPr algn="just"/>
            <a:r>
              <a:rPr lang="en-US" smtClean="0"/>
              <a:t>Data sent to &amp; from server are usually  written in Javascript, but some processing is required on the server side to handle Ajax requests.</a:t>
            </a:r>
          </a:p>
          <a:p>
            <a:pPr algn="just"/>
            <a:r>
              <a:rPr lang="en-US" smtClean="0"/>
              <a:t>This is accomplished with the use of a framework ICE faces.</a:t>
            </a:r>
          </a:p>
          <a:p>
            <a:pPr algn="just">
              <a:buNone/>
            </a:pPr>
            <a:r>
              <a:rPr lang="en-US" b="1" smtClean="0">
                <a:solidFill>
                  <a:srgbClr val="00B0F0"/>
                </a:solidFill>
              </a:rPr>
              <a:t> </a:t>
            </a:r>
          </a:p>
          <a:p>
            <a:pPr algn="just">
              <a:buNone/>
            </a:pPr>
            <a:r>
              <a:rPr lang="en-US" b="1" smtClean="0">
                <a:solidFill>
                  <a:srgbClr val="00B0F0"/>
                </a:solidFill>
              </a:rPr>
              <a:t>ICE faces Ajax application framework </a:t>
            </a:r>
            <a:endParaRPr lang="en-US" sz="3000" b="1" smtClean="0">
              <a:solidFill>
                <a:srgbClr val="00B0F0"/>
              </a:solidFill>
            </a:endParaRPr>
          </a:p>
          <a:p>
            <a:pPr algn="just"/>
            <a:r>
              <a:rPr lang="en-US" b="1" err="1" smtClean="0"/>
              <a:t>ICEfaces</a:t>
            </a:r>
            <a:r>
              <a:rPr lang="en-US" smtClean="0"/>
              <a:t> is an open-source Software development kit that extends Java Server Faces (JSF) by employing Ajax.</a:t>
            </a:r>
            <a:endParaRPr lang="en-US" sz="3000" smtClean="0"/>
          </a:p>
          <a:p>
            <a:pPr algn="just"/>
            <a:r>
              <a:rPr lang="en-US" sz="2400" smtClean="0"/>
              <a:t>Using this it is easy to create and deploy Thin-Client rich internet applications.</a:t>
            </a:r>
          </a:p>
          <a:p>
            <a:pPr algn="just"/>
            <a:r>
              <a:rPr lang="en-US" sz="2400" smtClean="0"/>
              <a:t>To run ICE applications, users need to install</a:t>
            </a:r>
          </a:p>
          <a:p>
            <a:pPr lvl="2" algn="just">
              <a:buFont typeface="Wingdings" pitchFamily="2" charset="2"/>
              <a:buChar char="Ø"/>
            </a:pPr>
            <a:r>
              <a:rPr lang="en-US" sz="2400" smtClean="0"/>
              <a:t>J2SE</a:t>
            </a:r>
          </a:p>
          <a:p>
            <a:pPr lvl="2" algn="just">
              <a:buFont typeface="Wingdings" pitchFamily="2" charset="2"/>
              <a:buChar char="Ø"/>
            </a:pPr>
            <a:r>
              <a:rPr lang="en-US" sz="2400" smtClean="0"/>
              <a:t>ANT(Adoptive Network Topology)</a:t>
            </a:r>
          </a:p>
          <a:p>
            <a:pPr lvl="2" algn="just">
              <a:buFont typeface="Wingdings" pitchFamily="2" charset="2"/>
              <a:buChar char="Ø"/>
            </a:pPr>
            <a:r>
              <a:rPr lang="en-US" sz="2400" smtClean="0"/>
              <a:t>ICE faces</a:t>
            </a:r>
          </a:p>
          <a:p>
            <a:pPr lvl="2" algn="just">
              <a:buFont typeface="Wingdings" pitchFamily="2" charset="2"/>
              <a:buChar char="Ø"/>
            </a:pPr>
            <a:r>
              <a:rPr lang="en-US" sz="2400" smtClean="0"/>
              <a:t>Tomcat</a:t>
            </a:r>
          </a:p>
          <a:p>
            <a:pPr lvl="2" algn="just">
              <a:buFont typeface="Wingdings" pitchFamily="2" charset="2"/>
              <a:buChar char="Ø"/>
            </a:pPr>
            <a:r>
              <a:rPr lang="en-US" sz="2400" smtClean="0"/>
              <a:t>Any Web Browser</a:t>
            </a: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a:bodyPr>
          <a:lstStyle/>
          <a:p>
            <a:r>
              <a:rPr lang="en-US" err="1" smtClean="0"/>
              <a:t>ICEfaces is an open-source Rich Internet Application (RIA) development framework for Java EE. </a:t>
            </a:r>
          </a:p>
          <a:p>
            <a:r>
              <a:rPr lang="en-US" smtClean="0"/>
              <a:t>It improves developer efficiency all while reducing time to market and operating costs.</a:t>
            </a:r>
          </a:p>
          <a:p>
            <a:r>
              <a:rPr lang="en-US" err="1" smtClean="0"/>
              <a:t>ICEfaces is the most successful enterprise Ajax framework available under open source. </a:t>
            </a:r>
          </a:p>
          <a:p>
            <a:r>
              <a:rPr lang="en-US" smtClean="0"/>
              <a:t>ICE faces is the most secure Ajax solutions compatible with SSL (Secure Socket Layer) protocol</a:t>
            </a:r>
          </a:p>
          <a:p>
            <a:r>
              <a:rPr lang="en-US" smtClean="0"/>
              <a:t>It prevents</a:t>
            </a:r>
          </a:p>
          <a:p>
            <a:pPr lvl="3">
              <a:buFont typeface="Wingdings" pitchFamily="2" charset="2"/>
              <a:buChar char="Ø"/>
            </a:pPr>
            <a:r>
              <a:rPr lang="en-US" sz="2400" smtClean="0"/>
              <a:t>Cross-site scripting</a:t>
            </a:r>
          </a:p>
          <a:p>
            <a:pPr lvl="3">
              <a:buFont typeface="Wingdings" pitchFamily="2" charset="2"/>
              <a:buChar char="Ø"/>
            </a:pPr>
            <a:r>
              <a:rPr lang="en-US" sz="2400" smtClean="0"/>
              <a:t>Malicious code injection</a:t>
            </a:r>
          </a:p>
          <a:p>
            <a:pPr lvl="3">
              <a:buFont typeface="Wingdings" pitchFamily="2" charset="2"/>
              <a:buChar char="Ø"/>
            </a:pPr>
            <a:r>
              <a:rPr lang="en-US" sz="2400" smtClean="0"/>
              <a:t>Unauthorized data mining</a:t>
            </a:r>
            <a:endParaRPr lang="en-US" sz="2400"/>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lvl="1" algn="l" rtl="0">
              <a:spcBef>
                <a:spcPct val="0"/>
              </a:spcBef>
            </a:pPr>
            <a:r>
              <a:rPr lang="en-US" sz="2800" b="1">
                <a:solidFill>
                  <a:srgbClr val="FF0000"/>
                </a:solidFill>
              </a:rPr>
              <a:t>2</a:t>
            </a:r>
            <a:r>
              <a:rPr lang="en-US" sz="2800" b="1" smtClean="0">
                <a:solidFill>
                  <a:srgbClr val="FF0000"/>
                </a:solidFill>
              </a:rPr>
              <a:t>. Data </a:t>
            </a:r>
            <a:r>
              <a:rPr lang="en-US" sz="2800" b="1">
                <a:solidFill>
                  <a:srgbClr val="FF0000"/>
                </a:solidFill>
              </a:rPr>
              <a:t>(XML, JSON):</a:t>
            </a:r>
            <a:r>
              <a:rPr lang="en-US"/>
              <a:t/>
            </a:r>
            <a:br>
              <a:rPr lang="en-US"/>
            </a:br>
            <a:endParaRPr lang="en-US" sz="2000"/>
          </a:p>
        </p:txBody>
      </p:sp>
      <p:sp>
        <p:nvSpPr>
          <p:cNvPr id="3" name="Content Placeholder 2"/>
          <p:cNvSpPr>
            <a:spLocks noGrp="1"/>
          </p:cNvSpPr>
          <p:nvPr>
            <p:ph idx="1"/>
          </p:nvPr>
        </p:nvSpPr>
        <p:spPr>
          <a:xfrm>
            <a:off x="228600" y="1295400"/>
            <a:ext cx="8686800" cy="5257800"/>
          </a:xfrm>
        </p:spPr>
        <p:txBody>
          <a:bodyPr>
            <a:normAutofit/>
          </a:bodyPr>
          <a:lstStyle/>
          <a:p>
            <a:pPr algn="just"/>
            <a:r>
              <a:rPr lang="en-US" b="1" smtClean="0"/>
              <a:t>Extensible Markup Language (XML)</a:t>
            </a:r>
            <a:r>
              <a:rPr lang="en-US" smtClean="0"/>
              <a:t> allows the user to define markup elements. </a:t>
            </a:r>
          </a:p>
          <a:p>
            <a:pPr algn="just"/>
            <a:r>
              <a:rPr lang="en-US" smtClean="0"/>
              <a:t>XML is often used to describe structured data and to serialize objects. </a:t>
            </a:r>
          </a:p>
          <a:p>
            <a:pPr algn="just"/>
            <a:r>
              <a:rPr lang="en-US" smtClean="0"/>
              <a:t>Various XML-based protocols exits to represents data structures for data interchange purposes. </a:t>
            </a:r>
          </a:p>
          <a:p>
            <a:pPr algn="just"/>
            <a:r>
              <a:rPr lang="en-US" smtClean="0"/>
              <a:t>Using XML is arguably more complex than using JSON, which represents data structures in simple text formatted specifically for data interchange in an uncompressed form. </a:t>
            </a:r>
          </a:p>
          <a:p>
            <a:pPr algn="just"/>
            <a:r>
              <a:rPr lang="en-US" smtClean="0"/>
              <a:t>Both XML and JSON lack mechanism for representing large binary data types such as images.</a:t>
            </a:r>
          </a:p>
          <a:p>
            <a:endParaRPr lang="en-US"/>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382000" cy="5791200"/>
          </a:xfrm>
        </p:spPr>
        <p:txBody>
          <a:bodyPr/>
          <a:lstStyle/>
          <a:p>
            <a:pPr algn="just"/>
            <a:r>
              <a:rPr lang="en-US" smtClean="0"/>
              <a:t>An XML document has two correctness levels, </a:t>
            </a:r>
          </a:p>
          <a:p>
            <a:pPr lvl="2" algn="just">
              <a:buFont typeface="Wingdings" pitchFamily="2" charset="2"/>
              <a:buChar char="Ø"/>
            </a:pPr>
            <a:r>
              <a:rPr lang="en-US" sz="2800" smtClean="0"/>
              <a:t>well-formed  </a:t>
            </a:r>
          </a:p>
          <a:p>
            <a:pPr lvl="2" algn="just">
              <a:buFont typeface="Wingdings" pitchFamily="2" charset="2"/>
              <a:buChar char="Ø"/>
            </a:pPr>
            <a:r>
              <a:rPr lang="en-US" sz="2800" smtClean="0"/>
              <a:t>valid</a:t>
            </a:r>
            <a:r>
              <a:rPr lang="en-US" smtClean="0"/>
              <a:t>. </a:t>
            </a:r>
          </a:p>
          <a:p>
            <a:pPr algn="just"/>
            <a:r>
              <a:rPr lang="en-US" smtClean="0"/>
              <a:t>A </a:t>
            </a:r>
            <a:r>
              <a:rPr lang="en-US" b="1" smtClean="0"/>
              <a:t>well-formed</a:t>
            </a:r>
            <a:r>
              <a:rPr lang="en-US" smtClean="0"/>
              <a:t> document conforms to the XML syntax rules. </a:t>
            </a:r>
          </a:p>
          <a:p>
            <a:pPr algn="just"/>
            <a:r>
              <a:rPr lang="en-US" smtClean="0"/>
              <a:t>A </a:t>
            </a:r>
            <a:r>
              <a:rPr lang="en-US" b="1" smtClean="0"/>
              <a:t>valid</a:t>
            </a:r>
            <a:r>
              <a:rPr lang="en-US" smtClean="0"/>
              <a:t> document is well formed and additionally conforms to semantic rules which can be user-defined or exist in an XML schema.</a:t>
            </a:r>
          </a:p>
          <a:p>
            <a:endParaRPr lang="en-US"/>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305800" cy="5715000"/>
          </a:xfrm>
        </p:spPr>
        <p:txBody>
          <a:bodyPr>
            <a:normAutofit fontScale="92500" lnSpcReduction="10000"/>
          </a:bodyPr>
          <a:lstStyle/>
          <a:p>
            <a:pPr marL="274320" lvl="2" indent="-274320">
              <a:spcBef>
                <a:spcPct val="0"/>
              </a:spcBef>
              <a:spcAft>
                <a:spcPts val="1200"/>
              </a:spcAft>
              <a:buClr>
                <a:schemeClr val="accent3"/>
              </a:buClr>
              <a:buSzPct val="95000"/>
              <a:buNone/>
            </a:pPr>
            <a:r>
              <a:rPr lang="en-US" sz="2800" b="1" smtClean="0">
                <a:solidFill>
                  <a:srgbClr val="FF0000"/>
                </a:solidFill>
              </a:rPr>
              <a:t>JavaScript Object Notation (JSON):</a:t>
            </a:r>
            <a:endParaRPr lang="en-US" sz="2400" b="1" smtClean="0">
              <a:solidFill>
                <a:srgbClr val="FF0000"/>
              </a:solidFill>
            </a:endParaRPr>
          </a:p>
          <a:p>
            <a:pPr algn="just">
              <a:spcBef>
                <a:spcPct val="0"/>
              </a:spcBef>
              <a:spcAft>
                <a:spcPts val="1200"/>
              </a:spcAft>
            </a:pPr>
            <a:r>
              <a:rPr lang="en-US" b="1" smtClean="0"/>
              <a:t>JSON</a:t>
            </a:r>
            <a:r>
              <a:rPr lang="en-US" smtClean="0"/>
              <a:t> is a lightweight computer data interchange format.</a:t>
            </a:r>
          </a:p>
          <a:p>
            <a:pPr algn="just">
              <a:spcBef>
                <a:spcPct val="0"/>
              </a:spcBef>
              <a:spcAft>
                <a:spcPts val="1200"/>
              </a:spcAft>
            </a:pPr>
            <a:r>
              <a:rPr lang="en-US" smtClean="0"/>
              <a:t> It is a text-based, human-readable format for representing simple data structures and associative arrays (called objects). </a:t>
            </a:r>
          </a:p>
          <a:p>
            <a:pPr algn="just">
              <a:spcBef>
                <a:spcPct val="0"/>
              </a:spcBef>
              <a:spcAft>
                <a:spcPts val="1200"/>
              </a:spcAft>
            </a:pPr>
            <a:r>
              <a:rPr lang="en-US" smtClean="0"/>
              <a:t>The JSON format is often used for transmitting structured data over a network connection in a process called serialization. </a:t>
            </a:r>
          </a:p>
          <a:p>
            <a:pPr algn="just">
              <a:spcBef>
                <a:spcPct val="0"/>
              </a:spcBef>
              <a:spcAft>
                <a:spcPts val="1200"/>
              </a:spcAft>
            </a:pPr>
            <a:r>
              <a:rPr lang="en-US" smtClean="0"/>
              <a:t>Its main application is in Ajax web application programming, where it serves as an alternative to the XML format.</a:t>
            </a:r>
          </a:p>
          <a:p>
            <a:pPr algn="just">
              <a:spcBef>
                <a:spcPct val="0"/>
              </a:spcBef>
              <a:spcAft>
                <a:spcPts val="1200"/>
              </a:spcAft>
            </a:pPr>
            <a:r>
              <a:rPr lang="en-US" smtClean="0"/>
              <a:t> JSON is based on a subset of the JavaScript programming language.</a:t>
            </a:r>
          </a:p>
          <a:p>
            <a:endParaRPr lang="en-US"/>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pPr lvl="1"/>
            <a:r>
              <a:rPr lang="en-US" sz="2800" b="1" smtClean="0">
                <a:solidFill>
                  <a:srgbClr val="FF0000"/>
                </a:solidFill>
              </a:rPr>
              <a:t>3. Solution </a:t>
            </a:r>
            <a:r>
              <a:rPr lang="en-US" sz="2800" b="1">
                <a:solidFill>
                  <a:srgbClr val="FF0000"/>
                </a:solidFill>
              </a:rPr>
              <a:t>Stack (LAMP and LAPP) :</a:t>
            </a:r>
            <a:endParaRPr lang="en-US" sz="2400">
              <a:solidFill>
                <a:srgbClr val="FF0000"/>
              </a:solidFill>
            </a:endParaRPr>
          </a:p>
        </p:txBody>
      </p:sp>
      <p:sp>
        <p:nvSpPr>
          <p:cNvPr id="3" name="Content Placeholder 2"/>
          <p:cNvSpPr>
            <a:spLocks noGrp="1"/>
          </p:cNvSpPr>
          <p:nvPr>
            <p:ph idx="1"/>
          </p:nvPr>
        </p:nvSpPr>
        <p:spPr>
          <a:xfrm>
            <a:off x="228600" y="1447800"/>
            <a:ext cx="8610600" cy="5105400"/>
          </a:xfrm>
        </p:spPr>
        <p:txBody>
          <a:bodyPr>
            <a:normAutofit fontScale="92500" lnSpcReduction="10000"/>
          </a:bodyPr>
          <a:lstStyle/>
          <a:p>
            <a:pPr marL="274320" lvl="2" indent="-274320">
              <a:buClr>
                <a:schemeClr val="accent3"/>
              </a:buClr>
              <a:buSzPct val="95000"/>
              <a:buNone/>
            </a:pPr>
            <a:r>
              <a:rPr lang="en-US" sz="2400" b="1" smtClean="0">
                <a:solidFill>
                  <a:srgbClr val="FF0000"/>
                </a:solidFill>
              </a:rPr>
              <a:t>Linux, Apache, MySQL, and PHP (or Perl or Python):</a:t>
            </a:r>
          </a:p>
          <a:p>
            <a:pPr marL="274320" lvl="2" indent="-274320">
              <a:buClr>
                <a:schemeClr val="accent3"/>
              </a:buClr>
              <a:buSzPct val="95000"/>
              <a:buNone/>
            </a:pPr>
            <a:endParaRPr lang="en-US" sz="2000" smtClean="0"/>
          </a:p>
          <a:p>
            <a:pPr algn="just">
              <a:spcBef>
                <a:spcPct val="0"/>
              </a:spcBef>
              <a:spcAft>
                <a:spcPts val="1200"/>
              </a:spcAft>
            </a:pPr>
            <a:r>
              <a:rPr lang="en-US" smtClean="0"/>
              <a:t>LAMP is a popular open source solution commonly used to run dynamic web sites and servers.</a:t>
            </a:r>
          </a:p>
          <a:p>
            <a:pPr algn="just">
              <a:spcBef>
                <a:spcPct val="0"/>
              </a:spcBef>
              <a:spcAft>
                <a:spcPts val="1200"/>
              </a:spcAft>
            </a:pPr>
            <a:r>
              <a:rPr lang="en-US" smtClean="0"/>
              <a:t>LAMP is considered by many to be the platform of choice for development and deployment of high-performance web applications which require a solid and reliable foundation. </a:t>
            </a:r>
          </a:p>
          <a:p>
            <a:pPr algn="just">
              <a:spcBef>
                <a:spcPct val="0"/>
              </a:spcBef>
              <a:spcAft>
                <a:spcPts val="1200"/>
              </a:spcAft>
            </a:pPr>
            <a:r>
              <a:rPr lang="en-US" smtClean="0"/>
              <a:t>The combination of these technologies is used primarily to define a web server infrastructure or for creating a programming environment for developing software. </a:t>
            </a:r>
          </a:p>
          <a:p>
            <a:pPr algn="just">
              <a:spcBef>
                <a:spcPct val="0"/>
              </a:spcBef>
              <a:spcAft>
                <a:spcPts val="1200"/>
              </a:spcAft>
            </a:pPr>
            <a:r>
              <a:rPr lang="en-US" smtClean="0"/>
              <a:t>The LAMP combination has become popular because of its open source nature, low cost, and the wide distribution of its components.</a:t>
            </a:r>
          </a:p>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1"/>
            <a:ext cx="8686800" cy="1938992"/>
          </a:xfrm>
          <a:prstGeom prst="rect">
            <a:avLst/>
          </a:prstGeom>
          <a:noFill/>
        </p:spPr>
        <p:txBody>
          <a:bodyPr wrap="square" rtlCol="0">
            <a:spAutoFit/>
          </a:bodyPr>
          <a:lstStyle/>
          <a:p>
            <a:pPr marL="569913" indent="-569913" algn="just">
              <a:lnSpc>
                <a:spcPct val="150000"/>
              </a:lnSpc>
            </a:pPr>
            <a:r>
              <a:rPr lang="en-US" sz="2000" b="1">
                <a:solidFill>
                  <a:srgbClr val="0070C0"/>
                </a:solidFill>
                <a:latin typeface="Century Schoolbook" pitchFamily="18" charset="0"/>
              </a:rPr>
              <a:t>1.4)	Services</a:t>
            </a:r>
          </a:p>
          <a:p>
            <a:pPr marL="569913" indent="-569913" algn="just">
              <a:lnSpc>
                <a:spcPct val="150000"/>
              </a:lnSpc>
            </a:pPr>
            <a:r>
              <a:rPr lang="en-US" sz="2000" b="1">
                <a:solidFill>
                  <a:srgbClr val="0070C0"/>
                </a:solidFill>
                <a:latin typeface="Century Schoolbook" pitchFamily="18" charset="0"/>
              </a:rPr>
              <a:t>	1.4.1)	 Software as a Service(SaaS)</a:t>
            </a:r>
          </a:p>
          <a:p>
            <a:pPr marL="569913" indent="-569913" algn="just">
              <a:lnSpc>
                <a:spcPct val="150000"/>
              </a:lnSpc>
            </a:pPr>
            <a:r>
              <a:rPr lang="en-US" sz="2000" b="1">
                <a:solidFill>
                  <a:srgbClr val="0070C0"/>
                </a:solidFill>
                <a:latin typeface="Century Schoolbook" pitchFamily="18" charset="0"/>
              </a:rPr>
              <a:t>	1.4.2)	Platform as a Service(PaaS)</a:t>
            </a:r>
          </a:p>
          <a:p>
            <a:pPr marL="569913" indent="-569913" algn="just">
              <a:lnSpc>
                <a:spcPct val="150000"/>
              </a:lnSpc>
            </a:pPr>
            <a:r>
              <a:rPr lang="en-US" sz="2000" b="1">
                <a:solidFill>
                  <a:srgbClr val="0070C0"/>
                </a:solidFill>
                <a:latin typeface="Century Schoolbook" pitchFamily="18" charset="0"/>
              </a:rPr>
              <a:t>	1.4.3)	</a:t>
            </a:r>
            <a:r>
              <a:rPr lang="en-US" b="1">
                <a:solidFill>
                  <a:srgbClr val="0070C0"/>
                </a:solidFill>
                <a:latin typeface="Century Schoolbook" pitchFamily="18" charset="0"/>
              </a:rPr>
              <a:t>Infrastructure as a Service(IaaS)</a:t>
            </a:r>
            <a:endParaRPr lang="en-US" b="1" i="1">
              <a:latin typeface="Century Schoolbook" pitchFamily="18" charset="0"/>
            </a:endParaRPr>
          </a:p>
        </p:txBody>
      </p:sp>
      <p:pic>
        <p:nvPicPr>
          <p:cNvPr id="2051" name="Picture 3"/>
          <p:cNvPicPr>
            <a:picLocks noChangeAspect="1" noChangeArrowheads="1"/>
          </p:cNvPicPr>
          <p:nvPr/>
        </p:nvPicPr>
        <p:blipFill>
          <a:blip r:embed="rId2"/>
          <a:stretch>
            <a:fillRect/>
          </a:stretch>
        </p:blipFill>
        <p:spPr bwMode="auto">
          <a:xfrm>
            <a:off x="304800" y="2362200"/>
            <a:ext cx="8382000" cy="4324350"/>
          </a:xfrm>
          <a:prstGeom prst="rect">
            <a:avLst/>
          </a:prstGeom>
          <a:noFill/>
          <a:ln w="9525">
            <a:noFill/>
            <a:miter lim="800000"/>
          </a:ln>
          <a:effectLst/>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8915400" cy="762000"/>
          </a:xfrm>
        </p:spPr>
        <p:txBody>
          <a:bodyPr>
            <a:noAutofit/>
          </a:bodyPr>
          <a:lstStyle/>
          <a:p>
            <a:pPr lvl="2" algn="l" rtl="0">
              <a:spcBef>
                <a:spcPct val="0"/>
              </a:spcBef>
            </a:pPr>
            <a:r>
              <a:rPr lang="en-US" sz="2400" b="1">
                <a:solidFill>
                  <a:srgbClr val="FF0000"/>
                </a:solidFill>
              </a:rPr>
              <a:t>Linux, Apache, PostgreSQL, and PHP (or Perl or Python):</a:t>
            </a:r>
            <a:r>
              <a:rPr lang="en-US" sz="2000">
                <a:solidFill>
                  <a:srgbClr val="FF0000"/>
                </a:solidFill>
              </a:rPr>
              <a:t/>
            </a:r>
            <a:br>
              <a:rPr lang="en-US" sz="2000">
                <a:solidFill>
                  <a:srgbClr val="FF0000"/>
                </a:solidFill>
              </a:rPr>
            </a:br>
            <a:endParaRPr lang="en-US" sz="2400">
              <a:solidFill>
                <a:srgbClr val="FF0000"/>
              </a:solidFill>
            </a:endParaRPr>
          </a:p>
        </p:txBody>
      </p:sp>
      <p:sp>
        <p:nvSpPr>
          <p:cNvPr id="3" name="Content Placeholder 2"/>
          <p:cNvSpPr>
            <a:spLocks noGrp="1"/>
          </p:cNvSpPr>
          <p:nvPr>
            <p:ph idx="1"/>
          </p:nvPr>
        </p:nvSpPr>
        <p:spPr>
          <a:xfrm>
            <a:off x="304800" y="1676400"/>
            <a:ext cx="8534400" cy="5181600"/>
          </a:xfrm>
        </p:spPr>
        <p:txBody>
          <a:bodyPr>
            <a:normAutofit fontScale="92500" lnSpcReduction="20000"/>
          </a:bodyPr>
          <a:lstStyle/>
          <a:p>
            <a:pPr algn="just">
              <a:spcBef>
                <a:spcPct val="0"/>
              </a:spcBef>
              <a:spcAft>
                <a:spcPts val="1200"/>
              </a:spcAft>
            </a:pPr>
            <a:r>
              <a:rPr lang="en-US" smtClean="0"/>
              <a:t>The LAPP stack is an open source web platform that can be used to run dynamic web sites and servers. </a:t>
            </a:r>
          </a:p>
          <a:p>
            <a:pPr algn="just">
              <a:spcBef>
                <a:spcPct val="0"/>
              </a:spcBef>
              <a:spcAft>
                <a:spcPts val="1200"/>
              </a:spcAft>
            </a:pPr>
            <a:r>
              <a:rPr lang="en-US" smtClean="0"/>
              <a:t>It is considered by many to be a more powerful alternative to the more popular LAMP stack. </a:t>
            </a:r>
          </a:p>
          <a:p>
            <a:pPr algn="just">
              <a:spcBef>
                <a:spcPct val="0"/>
              </a:spcBef>
              <a:spcAft>
                <a:spcPts val="1200"/>
              </a:spcAft>
            </a:pPr>
            <a:r>
              <a:rPr lang="en-US" smtClean="0"/>
              <a:t>These advanced and mature components provide a rock-solid foundation for the development and deployment of high-performance web applications. </a:t>
            </a:r>
          </a:p>
          <a:p>
            <a:pPr algn="just">
              <a:spcBef>
                <a:spcPct val="0"/>
              </a:spcBef>
              <a:spcAft>
                <a:spcPts val="1200"/>
              </a:spcAft>
            </a:pPr>
            <a:r>
              <a:rPr lang="en-US" smtClean="0"/>
              <a:t>LAMP offers SSL, PHP, Python, and Perl support for Apache2 and PostgreSQL.</a:t>
            </a:r>
          </a:p>
          <a:p>
            <a:pPr algn="just">
              <a:spcBef>
                <a:spcPct val="0"/>
              </a:spcBef>
              <a:spcAft>
                <a:spcPts val="1200"/>
              </a:spcAft>
            </a:pPr>
            <a:r>
              <a:rPr lang="en-US" smtClean="0"/>
              <a:t> These are an administration front-end for PostgreSQL as well as web-based administration modules for configuring Apache2 and PHP. </a:t>
            </a:r>
          </a:p>
          <a:p>
            <a:pPr algn="just">
              <a:spcBef>
                <a:spcPct val="0"/>
              </a:spcBef>
              <a:spcAft>
                <a:spcPts val="1200"/>
              </a:spcAft>
            </a:pPr>
            <a:r>
              <a:rPr lang="en-US" smtClean="0"/>
              <a:t>In PostgreSQL password encryption is enabled by default.</a:t>
            </a:r>
          </a:p>
          <a:p>
            <a:endParaRPr lang="en-US"/>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smtClean="0"/>
              <a:t>4. Standards for Messaging</a:t>
            </a:r>
            <a:endParaRPr lang="en-US"/>
          </a:p>
        </p:txBody>
      </p:sp>
      <p:sp>
        <p:nvSpPr>
          <p:cNvPr id="3" name="Content Placeholder 2"/>
          <p:cNvSpPr>
            <a:spLocks noGrp="1"/>
          </p:cNvSpPr>
          <p:nvPr>
            <p:ph idx="1"/>
          </p:nvPr>
        </p:nvSpPr>
        <p:spPr>
          <a:xfrm>
            <a:off x="228600" y="1905000"/>
            <a:ext cx="8610600" cy="4648200"/>
          </a:xfrm>
        </p:spPr>
        <p:txBody>
          <a:bodyPr>
            <a:normAutofit/>
          </a:bodyPr>
          <a:lstStyle/>
          <a:p>
            <a:pPr algn="just">
              <a:spcAft>
                <a:spcPts val="1200"/>
              </a:spcAft>
            </a:pPr>
            <a:r>
              <a:rPr lang="en-US" smtClean="0"/>
              <a:t>A message is a unit of information that is moved from one place to another. </a:t>
            </a:r>
          </a:p>
          <a:p>
            <a:pPr algn="just">
              <a:spcAft>
                <a:spcPts val="1200"/>
              </a:spcAft>
            </a:pPr>
            <a:r>
              <a:rPr lang="en-US" smtClean="0"/>
              <a:t>A true standard is usually characterized by certain traits, such as being managed by an international standards body or an industry consortium, and the standard is created jointly by a community of interested parties. </a:t>
            </a:r>
          </a:p>
          <a:p>
            <a:pPr algn="just">
              <a:spcAft>
                <a:spcPts val="1200"/>
              </a:spcAft>
            </a:pPr>
            <a:r>
              <a:rPr lang="en-US" smtClean="0"/>
              <a:t>The Internet Engineering Task Force (IETF) is the most open standards body on the planet and their work is available online for free.</a:t>
            </a:r>
          </a:p>
          <a:p>
            <a:endParaRPr lang="en-US"/>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515112"/>
          </a:xfrm>
        </p:spPr>
        <p:txBody>
          <a:bodyPr>
            <a:noAutofit/>
          </a:bodyPr>
          <a:lstStyle/>
          <a:p>
            <a:pPr lvl="1" algn="l" rtl="0">
              <a:spcBef>
                <a:spcPct val="0"/>
              </a:spcBef>
            </a:pPr>
            <a:r>
              <a:rPr lang="en-US" sz="2400" b="1" smtClean="0">
                <a:solidFill>
                  <a:srgbClr val="FF0000"/>
                </a:solidFill>
              </a:rPr>
              <a:t>1. Simple </a:t>
            </a:r>
            <a:r>
              <a:rPr lang="en-US" sz="2400" b="1">
                <a:solidFill>
                  <a:srgbClr val="FF0000"/>
                </a:solidFill>
              </a:rPr>
              <a:t>Message Transfer Protocol (SMTP):</a:t>
            </a:r>
            <a:r>
              <a:rPr lang="en-US" sz="2000">
                <a:solidFill>
                  <a:srgbClr val="FF0000"/>
                </a:solidFill>
              </a:rPr>
              <a:t/>
            </a:r>
            <a:br>
              <a:rPr lang="en-US" sz="2000">
                <a:solidFill>
                  <a:srgbClr val="FF0000"/>
                </a:solidFill>
              </a:rPr>
            </a:br>
            <a:endParaRPr lang="en-US" sz="2400">
              <a:solidFill>
                <a:srgbClr val="FF0000"/>
              </a:solidFill>
            </a:endParaRPr>
          </a:p>
        </p:txBody>
      </p:sp>
      <p:sp>
        <p:nvSpPr>
          <p:cNvPr id="3" name="Content Placeholder 2"/>
          <p:cNvSpPr>
            <a:spLocks noGrp="1"/>
          </p:cNvSpPr>
          <p:nvPr>
            <p:ph idx="1"/>
          </p:nvPr>
        </p:nvSpPr>
        <p:spPr>
          <a:xfrm>
            <a:off x="228600" y="1524000"/>
            <a:ext cx="8534400" cy="5334000"/>
          </a:xfrm>
        </p:spPr>
        <p:txBody>
          <a:bodyPr>
            <a:normAutofit/>
          </a:bodyPr>
          <a:lstStyle/>
          <a:p>
            <a:pPr algn="just">
              <a:spcAft>
                <a:spcPts val="1200"/>
              </a:spcAft>
            </a:pPr>
            <a:r>
              <a:rPr lang="en-US" smtClean="0"/>
              <a:t>SMTP is arguably the most important protocol is used today for basic messaging. </a:t>
            </a:r>
          </a:p>
          <a:p>
            <a:pPr algn="just">
              <a:spcAft>
                <a:spcPts val="1200"/>
              </a:spcAft>
            </a:pPr>
            <a:r>
              <a:rPr lang="en-US" smtClean="0"/>
              <a:t>Before SMTP was created, email messages were sent using File Transfer Protocol (FTP). </a:t>
            </a:r>
          </a:p>
          <a:p>
            <a:pPr algn="just">
              <a:spcAft>
                <a:spcPts val="1200"/>
              </a:spcAft>
            </a:pPr>
            <a:r>
              <a:rPr lang="en-US" smtClean="0"/>
              <a:t>SMTP was designed so that sender and recipient information could be transmitted with the message. </a:t>
            </a:r>
          </a:p>
          <a:p>
            <a:pPr algn="just">
              <a:spcAft>
                <a:spcPts val="1200"/>
              </a:spcAft>
            </a:pPr>
            <a:r>
              <a:rPr lang="en-US" smtClean="0"/>
              <a:t>SMTP was initially defined in 1973. It has evolved over the years. </a:t>
            </a:r>
          </a:p>
          <a:p>
            <a:pPr algn="just">
              <a:spcAft>
                <a:spcPts val="1200"/>
              </a:spcAft>
            </a:pPr>
            <a:r>
              <a:rPr lang="en-US" smtClean="0"/>
              <a:t>SMTP is a two-way protocol that usually operates using TCP  port 25. </a:t>
            </a:r>
          </a:p>
          <a:p>
            <a:endParaRPr lang="en-US"/>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667512"/>
          </a:xfrm>
        </p:spPr>
        <p:txBody>
          <a:bodyPr>
            <a:noAutofit/>
          </a:bodyPr>
          <a:lstStyle/>
          <a:p>
            <a:pPr lvl="1" algn="l" rtl="0">
              <a:spcBef>
                <a:spcPct val="0"/>
              </a:spcBef>
            </a:pPr>
            <a:r>
              <a:rPr lang="en-US" sz="2400" b="1" smtClean="0">
                <a:solidFill>
                  <a:srgbClr val="FF0000"/>
                </a:solidFill>
              </a:rPr>
              <a:t>2. Post </a:t>
            </a:r>
            <a:r>
              <a:rPr lang="en-US" sz="2400" b="1">
                <a:solidFill>
                  <a:srgbClr val="FF0000"/>
                </a:solidFill>
              </a:rPr>
              <a:t>Office Protocol (POP):</a:t>
            </a:r>
            <a:r>
              <a:rPr lang="en-US" sz="2000"/>
              <a:t/>
            </a:r>
            <a:br>
              <a:rPr lang="en-US" sz="2000"/>
            </a:br>
            <a:endParaRPr lang="en-US" sz="2400"/>
          </a:p>
        </p:txBody>
      </p:sp>
      <p:sp>
        <p:nvSpPr>
          <p:cNvPr id="3" name="Content Placeholder 2"/>
          <p:cNvSpPr>
            <a:spLocks noGrp="1"/>
          </p:cNvSpPr>
          <p:nvPr>
            <p:ph idx="1"/>
          </p:nvPr>
        </p:nvSpPr>
        <p:spPr>
          <a:xfrm>
            <a:off x="228600" y="1600200"/>
            <a:ext cx="8458200" cy="5257800"/>
          </a:xfrm>
        </p:spPr>
        <p:txBody>
          <a:bodyPr>
            <a:normAutofit fontScale="92500" lnSpcReduction="10000"/>
          </a:bodyPr>
          <a:lstStyle/>
          <a:p>
            <a:pPr algn="just"/>
            <a:r>
              <a:rPr lang="en-US" smtClean="0"/>
              <a:t>SMTP can be used both to send and receive messages, but a client must have a constant connection to the host to receive SMTP messages. </a:t>
            </a:r>
          </a:p>
          <a:p>
            <a:pPr algn="just"/>
            <a:r>
              <a:rPr lang="en-US" smtClean="0"/>
              <a:t>POP is a lightweight protocol whose single purpose is to download messages from a server. </a:t>
            </a:r>
          </a:p>
          <a:p>
            <a:pPr algn="just"/>
            <a:r>
              <a:rPr lang="en-US" smtClean="0"/>
              <a:t>This allows a server to store messages until a client connects and requests them. </a:t>
            </a:r>
          </a:p>
          <a:p>
            <a:pPr algn="just"/>
            <a:r>
              <a:rPr lang="en-US" smtClean="0"/>
              <a:t>Once the client connects, POP servers being to download the messages and subsequently delete them from the server (a default setting) in order to make room for more messages. </a:t>
            </a:r>
          </a:p>
          <a:p>
            <a:pPr algn="just"/>
            <a:r>
              <a:rPr lang="en-US" smtClean="0"/>
              <a:t>Users respond to a message that was downloaded using SMTP. </a:t>
            </a:r>
          </a:p>
          <a:p>
            <a:pPr algn="just"/>
            <a:r>
              <a:rPr lang="en-US" smtClean="0"/>
              <a:t>The POP protocol is defined by RFC 1939 and usually functions on TCP port 110.</a:t>
            </a:r>
          </a:p>
          <a:p>
            <a:endParaRPr lang="en-US"/>
          </a:p>
        </p:txBody>
      </p:sp>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43712"/>
          </a:xfrm>
        </p:spPr>
        <p:txBody>
          <a:bodyPr>
            <a:noAutofit/>
          </a:bodyPr>
          <a:lstStyle/>
          <a:p>
            <a:r>
              <a:rPr lang="en-US" sz="2800" b="1" smtClean="0">
                <a:solidFill>
                  <a:srgbClr val="FF0000"/>
                </a:solidFill>
              </a:rPr>
              <a:t>3. Internet Messaging Access Protocol (IMAP):</a:t>
            </a:r>
            <a:endParaRPr lang="en-US" sz="2800">
              <a:solidFill>
                <a:srgbClr val="FF0000"/>
              </a:solidFill>
            </a:endParaRPr>
          </a:p>
        </p:txBody>
      </p:sp>
      <p:sp>
        <p:nvSpPr>
          <p:cNvPr id="3" name="Content Placeholder 2"/>
          <p:cNvSpPr>
            <a:spLocks noGrp="1"/>
          </p:cNvSpPr>
          <p:nvPr>
            <p:ph idx="1"/>
          </p:nvPr>
        </p:nvSpPr>
        <p:spPr>
          <a:xfrm>
            <a:off x="228600" y="1524000"/>
            <a:ext cx="8534400" cy="5334000"/>
          </a:xfrm>
        </p:spPr>
        <p:txBody>
          <a:bodyPr>
            <a:normAutofit fontScale="85000" lnSpcReduction="20000"/>
          </a:bodyPr>
          <a:lstStyle/>
          <a:p>
            <a:pPr algn="just">
              <a:spcBef>
                <a:spcPct val="0"/>
              </a:spcBef>
              <a:spcAft>
                <a:spcPts val="1200"/>
              </a:spcAft>
            </a:pPr>
            <a:r>
              <a:rPr lang="en-US" smtClean="0"/>
              <a:t>Once mail message are downloaded with POP, they are automatically deleted from the server when the download process has finished. </a:t>
            </a:r>
          </a:p>
          <a:p>
            <a:pPr algn="just">
              <a:spcBef>
                <a:spcPct val="0"/>
              </a:spcBef>
              <a:spcAft>
                <a:spcPts val="1200"/>
              </a:spcAft>
            </a:pPr>
            <a:r>
              <a:rPr lang="en-US" smtClean="0"/>
              <a:t>Thus POP users have to save their messages locally, which can present backup challenges when it is important to store or save messages. </a:t>
            </a:r>
          </a:p>
          <a:p>
            <a:pPr algn="just">
              <a:spcBef>
                <a:spcPct val="0"/>
              </a:spcBef>
              <a:spcAft>
                <a:spcPts val="1200"/>
              </a:spcAft>
            </a:pPr>
            <a:r>
              <a:rPr lang="en-US" smtClean="0"/>
              <a:t>Many businesses have compulsory compliance guideline that require saving messages. </a:t>
            </a:r>
          </a:p>
          <a:p>
            <a:pPr algn="just">
              <a:spcBef>
                <a:spcPct val="0"/>
              </a:spcBef>
              <a:spcAft>
                <a:spcPts val="1200"/>
              </a:spcAft>
            </a:pPr>
            <a:r>
              <a:rPr lang="en-US" smtClean="0"/>
              <a:t>It also becomes a problem if user moves from computer to computer or uses mobile networking, since their messages do not automatically move where they go. </a:t>
            </a:r>
          </a:p>
          <a:p>
            <a:pPr algn="just">
              <a:spcBef>
                <a:spcPct val="0"/>
              </a:spcBef>
              <a:spcAft>
                <a:spcPts val="1200"/>
              </a:spcAft>
            </a:pPr>
            <a:r>
              <a:rPr lang="en-US" smtClean="0"/>
              <a:t>To get around these problems, a standard IMAP allows messages to be kept on the server but viewed and manipulated (usually via a browser) as though they were stored locally. </a:t>
            </a:r>
          </a:p>
          <a:p>
            <a:pPr algn="just">
              <a:spcBef>
                <a:spcPct val="0"/>
              </a:spcBef>
              <a:spcAft>
                <a:spcPts val="1200"/>
              </a:spcAft>
            </a:pPr>
            <a:r>
              <a:rPr lang="en-US" smtClean="0"/>
              <a:t>IMAP is a part of the RFC 2060 specification, and functions over TCP port 143.</a:t>
            </a:r>
          </a:p>
          <a:p>
            <a:pPr>
              <a:spcBef>
                <a:spcPct val="0"/>
              </a:spcBef>
              <a:spcAft>
                <a:spcPts val="1200"/>
              </a:spcAft>
            </a:pPr>
            <a:endParaRPr lang="en-US"/>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5257800"/>
          </a:xfrm>
        </p:spPr>
        <p:txBody>
          <a:bodyPr>
            <a:normAutofit fontScale="85000" lnSpcReduction="20000"/>
          </a:bodyPr>
          <a:lstStyle/>
          <a:p>
            <a:pPr algn="just">
              <a:spcBef>
                <a:spcPct val="0"/>
              </a:spcBef>
              <a:spcAft>
                <a:spcPts val="1200"/>
              </a:spcAft>
            </a:pPr>
            <a:r>
              <a:rPr lang="en-US" smtClean="0"/>
              <a:t>The Atom Syndication Format is </a:t>
            </a:r>
            <a:r>
              <a:rPr lang="en-US" b="1" smtClean="0"/>
              <a:t>an XML language used for web feeds</a:t>
            </a:r>
            <a:r>
              <a:rPr lang="en-US" smtClean="0"/>
              <a:t>, while the Atom Publishing Protocol (AtomPub or APP) is a simple HTTP-based protocol for creating and updating web resources. </a:t>
            </a:r>
          </a:p>
          <a:p>
            <a:pPr algn="just">
              <a:spcBef>
                <a:spcPct val="0"/>
              </a:spcBef>
              <a:spcAft>
                <a:spcPts val="1200"/>
              </a:spcAft>
            </a:pPr>
            <a:r>
              <a:rPr lang="en-US" smtClean="0"/>
              <a:t>Content syndication provides citizens convenient access to new content and headlines from government via RSS (Really Simple Syndication) and other online syndication standards. </a:t>
            </a:r>
          </a:p>
          <a:p>
            <a:pPr algn="just">
              <a:spcBef>
                <a:spcPct val="0"/>
              </a:spcBef>
              <a:spcAft>
                <a:spcPts val="1200"/>
              </a:spcAft>
            </a:pPr>
            <a:r>
              <a:rPr lang="en-US" smtClean="0"/>
              <a:t>Governments are providing access to more and more information online. </a:t>
            </a:r>
          </a:p>
          <a:p>
            <a:pPr algn="just">
              <a:spcBef>
                <a:spcPct val="0"/>
              </a:spcBef>
              <a:spcAft>
                <a:spcPts val="1200"/>
              </a:spcAft>
            </a:pPr>
            <a:r>
              <a:rPr lang="en-US" smtClean="0"/>
              <a:t>Through RSS (the little orange [XML] button, ATOM, and others) government allows  to control a small window of content across web sites that choose to display the government's headlines. </a:t>
            </a:r>
          </a:p>
          <a:p>
            <a:pPr algn="just">
              <a:spcBef>
                <a:spcPct val="0"/>
              </a:spcBef>
              <a:spcAft>
                <a:spcPts val="1200"/>
              </a:spcAft>
            </a:pPr>
            <a:r>
              <a:rPr lang="en-US" smtClean="0"/>
              <a:t>Headlines may also be aggregated and displayed through “newsreaders" by citizens through standalone applications or as part of their personal web pages.</a:t>
            </a:r>
          </a:p>
          <a:p>
            <a:endParaRPr lang="en-US"/>
          </a:p>
        </p:txBody>
      </p:sp>
      <p:sp>
        <p:nvSpPr>
          <p:cNvPr id="4" name="Title 1"/>
          <p:cNvSpPr txBox="1"/>
          <p:nvPr/>
        </p:nvSpPr>
        <p:spPr>
          <a:xfrm>
            <a:off x="304800" y="609600"/>
            <a:ext cx="8229600" cy="819912"/>
          </a:xfrm>
          <a:prstGeom prst="rect">
            <a:avLst/>
          </a:prstGeom>
        </p:spPr>
        <p:txBody>
          <a:bodyPr vert="horz" lIns="0" rIns="0" bIns="0" anchor="b">
            <a:normAutofit fontScale="85000" lnSpcReduction="10000"/>
          </a:bodyPr>
          <a:lstStyle>
            <a:defPPr>
              <a:defRPr lang="en-US"/>
            </a:def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5000" b="0" i="0" u="none" strike="noStrike" kern="1200" cap="none" spc="0" normalizeH="0" baseline="0" noProof="0" smtClean="0">
                <a:ln>
                  <a:noFill/>
                </a:ln>
                <a:solidFill>
                  <a:schemeClr val="tx2"/>
                </a:solidFill>
                <a:effectLst/>
                <a:uLnTx/>
                <a:uFillTx/>
                <a:latin typeface="+mj-lt"/>
                <a:ea typeface="+mj-ea"/>
                <a:cs typeface="+mj-cs"/>
              </a:rPr>
              <a:t>4. Syndication (Atom, AtomPP</a:t>
            </a:r>
            <a:r>
              <a:rPr lang="en-US" sz="5000" smtClean="0">
                <a:solidFill>
                  <a:schemeClr val="tx2"/>
                </a:solidFill>
                <a:latin typeface="+mj-lt"/>
                <a:ea typeface="+mj-ea"/>
                <a:cs typeface="+mj-cs"/>
              </a:rPr>
              <a:t>&amp; RSS)</a:t>
            </a:r>
            <a:endParaRPr kumimoji="0" lang="en-US" sz="5000" b="0" i="0" u="none" strike="noStrike" kern="1200" cap="none" spc="0" normalizeH="0" baseline="0" noProof="0">
              <a:ln>
                <a:noFill/>
              </a:ln>
              <a:solidFill>
                <a:schemeClr val="tx2"/>
              </a:solidFill>
              <a:effectLst/>
              <a:uLnTx/>
              <a:uFillTx/>
              <a:latin typeface="+mj-lt"/>
              <a:ea typeface="+mj-ea"/>
              <a:cs typeface="+mj-cs"/>
            </a:endParaRP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smtClean="0">
                <a:solidFill>
                  <a:srgbClr val="FF0000"/>
                </a:solidFill>
              </a:rPr>
              <a:t>RSS</a:t>
            </a:r>
            <a:r>
              <a:rPr lang="en-US" sz="3600" smtClean="0">
                <a:solidFill>
                  <a:srgbClr val="FF0000"/>
                </a:solidFill>
              </a:rPr>
              <a:t> </a:t>
            </a:r>
            <a:r>
              <a:rPr lang="en-US" sz="3600" b="1" smtClean="0">
                <a:solidFill>
                  <a:srgbClr val="FF0000"/>
                </a:solidFill>
              </a:rPr>
              <a:t>(Really Simple Syndication):</a:t>
            </a:r>
            <a:r>
              <a:rPr lang="en-US" sz="2800" smtClean="0"/>
              <a:t/>
            </a:r>
            <a:br>
              <a:rPr lang="en-US" sz="2800" smtClean="0"/>
            </a:br>
            <a:endParaRPr lang="en-US" sz="3200"/>
          </a:p>
        </p:txBody>
      </p:sp>
      <p:pic>
        <p:nvPicPr>
          <p:cNvPr id="1026" name="Picture 2" descr="C:\Users\kalpana\Desktop\rss.png"/>
          <p:cNvPicPr>
            <a:picLocks noGrp="1" noChangeAspect="1" noChangeArrowheads="1"/>
          </p:cNvPicPr>
          <p:nvPr>
            <p:ph idx="1"/>
          </p:nvPr>
        </p:nvPicPr>
        <p:blipFill>
          <a:blip r:embed="rId2"/>
          <a:stretch>
            <a:fillRect/>
          </a:stretch>
        </p:blipFill>
        <p:spPr bwMode="auto">
          <a:xfrm>
            <a:off x="1066800" y="1600200"/>
            <a:ext cx="7420042" cy="4103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763000" cy="5638800"/>
          </a:xfrm>
        </p:spPr>
        <p:txBody>
          <a:bodyPr>
            <a:normAutofit/>
          </a:bodyPr>
          <a:lstStyle/>
          <a:p>
            <a:pPr>
              <a:buNone/>
            </a:pPr>
            <a:r>
              <a:rPr lang="en-US" sz="2800" b="1" smtClean="0"/>
              <a:t>Â How to Subscribe to an RSS Feed</a:t>
            </a:r>
          </a:p>
          <a:p>
            <a:pPr>
              <a:buNone/>
            </a:pPr>
            <a:r>
              <a:rPr lang="en-US" sz="2800" smtClean="0"/>
              <a:t>Install a feed reader (see the list of links below).</a:t>
            </a:r>
          </a:p>
          <a:p>
            <a:pPr>
              <a:buNone/>
            </a:pPr>
            <a:r>
              <a:rPr lang="en-US" sz="2800" smtClean="0"/>
              <a:t>Go to a site you want to get updates from and click the button that looks like this:</a:t>
            </a:r>
          </a:p>
          <a:p>
            <a:pPr>
              <a:buNone/>
            </a:pPr>
            <a:endParaRPr lang="en-US" sz="2800" smtClean="0"/>
          </a:p>
          <a:p>
            <a:pPr>
              <a:buNone/>
            </a:pPr>
            <a:endParaRPr lang="en-US" sz="2800" smtClean="0"/>
          </a:p>
          <a:p>
            <a:pPr>
              <a:buNone/>
            </a:pPr>
            <a:endParaRPr lang="en-US" sz="2800" smtClean="0"/>
          </a:p>
          <a:p>
            <a:pPr>
              <a:buNone/>
            </a:pPr>
            <a:endParaRPr lang="en-US" sz="2800" smtClean="0"/>
          </a:p>
          <a:p>
            <a:pPr>
              <a:buNone/>
            </a:pPr>
            <a:r>
              <a:rPr lang="en-US" sz="2800" smtClean="0"/>
              <a:t>You may get a page that asks if you want to add the feed to your feed reader. Yep, you do.</a:t>
            </a:r>
          </a:p>
          <a:p>
            <a:endParaRPr lang="en-US"/>
          </a:p>
        </p:txBody>
      </p:sp>
      <p:pic>
        <p:nvPicPr>
          <p:cNvPr id="6" name="Picture 2"/>
          <p:cNvPicPr>
            <a:picLocks noChangeAspect="1" noChangeArrowheads="1"/>
          </p:cNvPicPr>
          <p:nvPr/>
        </p:nvPicPr>
        <p:blipFill>
          <a:blip r:embed="rId2"/>
          <a:stretch>
            <a:fillRect/>
          </a:stretch>
        </p:blipFill>
        <p:spPr bwMode="auto">
          <a:xfrm>
            <a:off x="4419600" y="3810000"/>
            <a:ext cx="1066800" cy="835773"/>
          </a:xfrm>
          <a:prstGeom prst="rect">
            <a:avLst/>
          </a:prstGeom>
          <a:noFill/>
          <a:ln w="9525">
            <a:noFill/>
            <a:miter lim="800000"/>
          </a:ln>
          <a:effectLst/>
        </p:spPr>
      </p:pic>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534400" cy="5257800"/>
          </a:xfrm>
        </p:spPr>
        <p:txBody>
          <a:bodyPr>
            <a:normAutofit fontScale="92500"/>
          </a:bodyPr>
          <a:lstStyle/>
          <a:p>
            <a:pPr algn="just">
              <a:spcBef>
                <a:spcPct val="0"/>
              </a:spcBef>
              <a:spcAft>
                <a:spcPts val="1200"/>
              </a:spcAft>
            </a:pPr>
            <a:r>
              <a:rPr lang="en-US" sz="2800" smtClean="0"/>
              <a:t>As RSS documents includes full or summarized text, plus metadata such as publishing dates and authorship. </a:t>
            </a:r>
          </a:p>
          <a:p>
            <a:pPr algn="just">
              <a:spcBef>
                <a:spcPct val="0"/>
              </a:spcBef>
              <a:spcAft>
                <a:spcPts val="1200"/>
              </a:spcAft>
            </a:pPr>
            <a:r>
              <a:rPr lang="en-US" sz="2800" smtClean="0"/>
              <a:t>Web feed benefit publishers by letting them syndicate content automatically. </a:t>
            </a:r>
          </a:p>
          <a:p>
            <a:pPr algn="just">
              <a:spcBef>
                <a:spcPct val="0"/>
              </a:spcBef>
              <a:spcAft>
                <a:spcPts val="1200"/>
              </a:spcAft>
            </a:pPr>
            <a:r>
              <a:rPr lang="en-US" sz="2800" smtClean="0"/>
              <a:t>They benefit readers who want to subscribe to timely updates from favored web sites or to aggregate feeds from many sites into one place. </a:t>
            </a:r>
          </a:p>
          <a:p>
            <a:pPr algn="just">
              <a:spcBef>
                <a:spcPct val="0"/>
              </a:spcBef>
              <a:spcAft>
                <a:spcPts val="1200"/>
              </a:spcAft>
            </a:pPr>
            <a:r>
              <a:rPr lang="en-US" sz="2800" smtClean="0"/>
              <a:t>RSS feeds can be read using software called a reader that can be web-based, desktop-based, a mobile device, or any computerized Internet-connected device.</a:t>
            </a:r>
            <a:endParaRPr lang="en-US" sz="2400" smtClean="0"/>
          </a:p>
          <a:p>
            <a:endParaRPr lang="en-US"/>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5867400"/>
          </a:xfrm>
        </p:spPr>
        <p:txBody>
          <a:bodyPr>
            <a:normAutofit/>
          </a:bodyPr>
          <a:lstStyle/>
          <a:p>
            <a:pPr>
              <a:spcBef>
                <a:spcPct val="0"/>
              </a:spcBef>
              <a:spcAft>
                <a:spcPts val="1200"/>
              </a:spcAft>
            </a:pPr>
            <a:endParaRPr lang="en-US" b="1" smtClean="0"/>
          </a:p>
          <a:p>
            <a:pPr algn="just">
              <a:spcBef>
                <a:spcPct val="0"/>
              </a:spcBef>
              <a:spcAft>
                <a:spcPts val="1200"/>
              </a:spcAft>
            </a:pPr>
            <a:r>
              <a:rPr lang="en-US" b="1" smtClean="0"/>
              <a:t>Benefits:</a:t>
            </a:r>
            <a:r>
              <a:rPr lang="en-US" smtClean="0"/>
              <a:t> Ability to scan headlines from many sources, all in one place, through a newsreader. </a:t>
            </a:r>
          </a:p>
          <a:p>
            <a:pPr algn="just">
              <a:spcBef>
                <a:spcPct val="0"/>
              </a:spcBef>
              <a:spcAft>
                <a:spcPts val="1200"/>
              </a:spcAft>
            </a:pPr>
            <a:r>
              <a:rPr lang="en-US" smtClean="0"/>
              <a:t>Journalists and others locally focused web sites will be among the primary feed users.</a:t>
            </a:r>
          </a:p>
          <a:p>
            <a:pPr algn="just">
              <a:spcBef>
                <a:spcPct val="0"/>
              </a:spcBef>
              <a:spcAft>
                <a:spcPts val="1200"/>
              </a:spcAft>
            </a:pPr>
            <a:r>
              <a:rPr lang="en-US" b="1" smtClean="0"/>
              <a:t>Limitations:</a:t>
            </a:r>
            <a:r>
              <a:rPr lang="en-US" smtClean="0"/>
              <a:t> Popular RSS feeds can use significant amounts of bandwidth. </a:t>
            </a:r>
          </a:p>
          <a:p>
            <a:pPr algn="just">
              <a:spcBef>
                <a:spcPct val="0"/>
              </a:spcBef>
              <a:spcAft>
                <a:spcPts val="1200"/>
              </a:spcAft>
            </a:pPr>
            <a:r>
              <a:rPr lang="en-US" smtClean="0"/>
              <a:t>Details on how often or when a feed is usually updated. </a:t>
            </a:r>
          </a:p>
          <a:p>
            <a:pPr algn="just">
              <a:spcBef>
                <a:spcPct val="0"/>
              </a:spcBef>
              <a:spcAft>
                <a:spcPts val="1200"/>
              </a:spcAft>
            </a:pPr>
            <a:r>
              <a:rPr lang="en-US" smtClean="0"/>
              <a:t>They “ping" it once a day instead of every hour. </a:t>
            </a:r>
          </a:p>
          <a:p>
            <a:pPr algn="just">
              <a:spcBef>
                <a:spcPct val="0"/>
              </a:spcBef>
              <a:spcAft>
                <a:spcPts val="1200"/>
              </a:spcAft>
            </a:pPr>
            <a:r>
              <a:rPr lang="en-US" smtClean="0"/>
              <a:t>Automated syndication requires use of a content management system.</a:t>
            </a:r>
          </a:p>
          <a:p>
            <a:endParaRPr 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6001643"/>
          </a:xfrm>
          <a:prstGeom prst="rect">
            <a:avLst/>
          </a:prstGeom>
          <a:noFill/>
        </p:spPr>
        <p:txBody>
          <a:bodyPr wrap="square" rtlCol="0">
            <a:spAutoFit/>
          </a:bodyPr>
          <a:lstStyle/>
          <a:p>
            <a:pPr>
              <a:lnSpc>
                <a:spcPct val="150000"/>
              </a:lnSpc>
            </a:pPr>
            <a:r>
              <a:rPr lang="en-US" sz="2000">
                <a:solidFill>
                  <a:srgbClr val="0070C0"/>
                </a:solidFill>
                <a:latin typeface="Century Schoolbook" pitchFamily="18" charset="0"/>
              </a:rPr>
              <a:t>The Term </a:t>
            </a:r>
            <a:r>
              <a:rPr lang="en-US" sz="2000" b="1">
                <a:solidFill>
                  <a:srgbClr val="0070C0"/>
                </a:solidFill>
                <a:latin typeface="Century Schoolbook" pitchFamily="18" charset="0"/>
              </a:rPr>
              <a:t>Service</a:t>
            </a:r>
            <a:r>
              <a:rPr lang="en-US" sz="2000">
                <a:solidFill>
                  <a:srgbClr val="0070C0"/>
                </a:solidFill>
                <a:latin typeface="Century Schoolbook" pitchFamily="18" charset="0"/>
              </a:rPr>
              <a:t> in Cloud Computing is able to use reusable, fine grained components across a vendor’s network.</a:t>
            </a:r>
          </a:p>
          <a:p>
            <a:pPr>
              <a:lnSpc>
                <a:spcPct val="150000"/>
              </a:lnSpc>
            </a:pPr>
            <a:r>
              <a:rPr lang="en-US" sz="2000" b="1">
                <a:latin typeface="Century Schoolbook" pitchFamily="18" charset="0"/>
              </a:rPr>
              <a:t>Benefits with such “ as a service” are</a:t>
            </a:r>
          </a:p>
          <a:p>
            <a:pPr marL="465138" indent="-465138">
              <a:lnSpc>
                <a:spcPct val="150000"/>
              </a:lnSpc>
              <a:buFont typeface="Wingdings" pitchFamily="2" charset="2"/>
              <a:buChar char="q"/>
            </a:pPr>
            <a:r>
              <a:rPr lang="en-US" sz="2000">
                <a:latin typeface="Century Schoolbook" pitchFamily="18" charset="0"/>
              </a:rPr>
              <a:t>Allows to make them available to small business</a:t>
            </a:r>
          </a:p>
          <a:p>
            <a:pPr marL="465138" indent="-465138">
              <a:lnSpc>
                <a:spcPct val="150000"/>
              </a:lnSpc>
              <a:buFont typeface="Wingdings" pitchFamily="2" charset="2"/>
              <a:buChar char="q"/>
            </a:pPr>
            <a:r>
              <a:rPr lang="en-US" sz="2000">
                <a:latin typeface="Century Schoolbook" pitchFamily="18" charset="0"/>
              </a:rPr>
              <a:t>Allows to use components in large scale</a:t>
            </a:r>
          </a:p>
          <a:p>
            <a:pPr marL="465138" indent="-465138">
              <a:lnSpc>
                <a:spcPct val="150000"/>
              </a:lnSpc>
              <a:buFont typeface="Wingdings" pitchFamily="2" charset="2"/>
              <a:buChar char="q"/>
            </a:pPr>
            <a:r>
              <a:rPr lang="en-US" sz="2000">
                <a:latin typeface="Century Schoolbook" pitchFamily="18" charset="0"/>
              </a:rPr>
              <a:t>Allows resources or components to be shared by many users</a:t>
            </a:r>
          </a:p>
          <a:p>
            <a:pPr marL="465138" indent="-465138">
              <a:lnSpc>
                <a:spcPct val="150000"/>
              </a:lnSpc>
              <a:buFont typeface="Wingdings" pitchFamily="2" charset="2"/>
              <a:buChar char="q"/>
            </a:pPr>
            <a:r>
              <a:rPr lang="en-US" sz="2000">
                <a:latin typeface="Century Schoolbook" pitchFamily="18" charset="0"/>
              </a:rPr>
              <a:t>Allows users to access resources on different hardware</a:t>
            </a: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lvl="2"/>
            <a:r>
              <a:rPr lang="en-US" sz="2400" b="1">
                <a:solidFill>
                  <a:srgbClr val="FF0000"/>
                </a:solidFill>
              </a:rPr>
              <a:t>Atom and Atom Publishing Protocol (APP):</a:t>
            </a:r>
            <a:endParaRPr lang="en-US" sz="2000">
              <a:solidFill>
                <a:srgbClr val="FF0000"/>
              </a:solidFill>
            </a:endParaRPr>
          </a:p>
        </p:txBody>
      </p:sp>
      <p:sp>
        <p:nvSpPr>
          <p:cNvPr id="3" name="Content Placeholder 2"/>
          <p:cNvSpPr>
            <a:spLocks noGrp="1"/>
          </p:cNvSpPr>
          <p:nvPr>
            <p:ph idx="1"/>
          </p:nvPr>
        </p:nvSpPr>
        <p:spPr>
          <a:xfrm>
            <a:off x="228600" y="1524000"/>
            <a:ext cx="8686800" cy="5334000"/>
          </a:xfrm>
        </p:spPr>
        <p:txBody>
          <a:bodyPr>
            <a:normAutofit fontScale="92500" lnSpcReduction="10000"/>
          </a:bodyPr>
          <a:lstStyle/>
          <a:p>
            <a:pPr algn="just"/>
            <a:r>
              <a:rPr lang="en-US" smtClean="0"/>
              <a:t>The name Atom applies to a pair of related standards. </a:t>
            </a:r>
          </a:p>
          <a:p>
            <a:pPr marL="880110" lvl="1" indent="-514350" algn="just">
              <a:buAutoNum type="arabicPeriod"/>
            </a:pPr>
            <a:r>
              <a:rPr lang="en-US" sz="2600" b="1" smtClean="0"/>
              <a:t>The Atom Syndication Format </a:t>
            </a:r>
            <a:r>
              <a:rPr lang="en-US" sz="2600" smtClean="0"/>
              <a:t>is an XML language used for web feed</a:t>
            </a:r>
          </a:p>
          <a:p>
            <a:pPr marL="880110" lvl="1" indent="-514350" algn="just">
              <a:buAutoNum type="arabicPeriod"/>
            </a:pPr>
            <a:r>
              <a:rPr lang="en-US" sz="2600" b="1" smtClean="0"/>
              <a:t>The Atom Publishing Protocol </a:t>
            </a:r>
            <a:r>
              <a:rPr lang="en-US" sz="2600" smtClean="0"/>
              <a:t>(AtomPub or APP) is a simple HTTP-based protocol  for creating and updating web resources</a:t>
            </a:r>
            <a:r>
              <a:rPr lang="en-US" smtClean="0"/>
              <a:t>, sometimes known as web feeds. </a:t>
            </a:r>
          </a:p>
          <a:p>
            <a:pPr marL="514350" indent="-514350" algn="just"/>
            <a:r>
              <a:rPr lang="en-US" smtClean="0"/>
              <a:t>The Atom format was developed as an alternative to RSS.</a:t>
            </a:r>
          </a:p>
          <a:p>
            <a:pPr algn="just"/>
            <a:r>
              <a:rPr lang="en-US" smtClean="0"/>
              <a:t>A program known as a feed reader or aggregator can check web pages on behalf of a user and display any updated articles that it finds.</a:t>
            </a:r>
          </a:p>
          <a:p>
            <a:pPr algn="just"/>
            <a:r>
              <a:rPr lang="en-US" smtClean="0"/>
              <a:t>Web-based feed readers and news aggregators require no software installation and make the user's feeds available on any computer with web access. Some aggregator’s syndicate’s web feeds into new feeds.</a:t>
            </a:r>
          </a:p>
          <a:p>
            <a:endParaRPr lang="en-US"/>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52600"/>
            <a:ext cx="8534400" cy="5105400"/>
          </a:xfrm>
        </p:spPr>
        <p:txBody>
          <a:bodyPr>
            <a:normAutofit fontScale="92500" lnSpcReduction="10000"/>
          </a:bodyPr>
          <a:lstStyle/>
          <a:p>
            <a:pPr marL="274320" lvl="2" indent="-274320">
              <a:buClr>
                <a:schemeClr val="accent3"/>
              </a:buClr>
              <a:buSzPct val="95000"/>
              <a:buNone/>
            </a:pPr>
            <a:r>
              <a:rPr lang="en-US" sz="2400" b="1" smtClean="0">
                <a:solidFill>
                  <a:srgbClr val="FF0000"/>
                </a:solidFill>
              </a:rPr>
              <a:t>Hypertext Transfer Protocol (HTTP):</a:t>
            </a:r>
            <a:endParaRPr lang="en-US" sz="2000" smtClean="0">
              <a:solidFill>
                <a:srgbClr val="FF0000"/>
              </a:solidFill>
            </a:endParaRPr>
          </a:p>
          <a:p>
            <a:pPr algn="just"/>
            <a:r>
              <a:rPr lang="en-US" smtClean="0"/>
              <a:t>HTTP is a request/response standard between a client and a server. </a:t>
            </a:r>
          </a:p>
          <a:p>
            <a:pPr algn="just"/>
            <a:r>
              <a:rPr lang="en-US" smtClean="0"/>
              <a:t>A client is the end-user; the server is the web site. </a:t>
            </a:r>
          </a:p>
          <a:p>
            <a:pPr algn="just"/>
            <a:r>
              <a:rPr lang="en-US" smtClean="0"/>
              <a:t>The client making a HTTP request – using a web browser, spider, or other end-user tool – is referred to as the user agent. </a:t>
            </a:r>
          </a:p>
          <a:p>
            <a:pPr algn="just"/>
            <a:r>
              <a:rPr lang="en-US" smtClean="0"/>
              <a:t>The responding server – which stores or creates resources such as HTML files and images – is called the origin server. </a:t>
            </a:r>
          </a:p>
          <a:p>
            <a:pPr algn="just"/>
            <a:r>
              <a:rPr lang="en-US" smtClean="0"/>
              <a:t>HTTP can be implemented on top of any other protocol; all it requires is reliable transport, so any protocol, on the Internet or any other network that provides reliable transport can be used.</a:t>
            </a:r>
          </a:p>
          <a:p>
            <a:endParaRPr lang="en-US"/>
          </a:p>
        </p:txBody>
      </p:sp>
      <p:sp>
        <p:nvSpPr>
          <p:cNvPr id="5" name="Title 1"/>
          <p:cNvSpPr>
            <a:spLocks noGrp="1"/>
          </p:cNvSpPr>
          <p:nvPr>
            <p:ph type="title"/>
          </p:nvPr>
        </p:nvSpPr>
        <p:spPr>
          <a:xfrm>
            <a:off x="0" y="856488"/>
            <a:ext cx="9144000" cy="667512"/>
          </a:xfrm>
        </p:spPr>
        <p:txBody>
          <a:bodyPr>
            <a:normAutofit fontScale="90000"/>
          </a:bodyPr>
          <a:lstStyle/>
          <a:p>
            <a:r>
              <a:rPr lang="en-US" smtClean="0"/>
              <a:t>5. </a:t>
            </a:r>
            <a:r>
              <a:rPr lang="en-US" sz="4400" smtClean="0"/>
              <a:t>Communication(HTTP, SIMPLE &amp; XMPP)</a:t>
            </a:r>
            <a:endParaRPr lang="en-US"/>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rmAutofit/>
          </a:bodyPr>
          <a:lstStyle/>
          <a:p>
            <a:pPr lvl="2" algn="l" rtl="0">
              <a:spcBef>
                <a:spcPct val="0"/>
              </a:spcBef>
            </a:pPr>
            <a:r>
              <a:rPr lang="en-US" sz="2400" b="1" smtClean="0"/>
              <a:t> </a:t>
            </a:r>
            <a:r>
              <a:rPr lang="en-US" sz="2400" b="1" smtClean="0">
                <a:solidFill>
                  <a:srgbClr val="FF0000"/>
                </a:solidFill>
              </a:rPr>
              <a:t>SIMPLE:</a:t>
            </a:r>
            <a:r>
              <a:rPr lang="en-US" sz="1400" smtClean="0">
                <a:solidFill>
                  <a:srgbClr val="FF0000"/>
                </a:solidFill>
              </a:rPr>
              <a:t> </a:t>
            </a:r>
            <a:r>
              <a:rPr lang="en-US" sz="2200" b="1" smtClean="0">
                <a:solidFill>
                  <a:srgbClr val="FF0000"/>
                </a:solidFill>
              </a:rPr>
              <a:t>Session Initiation Protocol for Instant Messaging and Presence Leveraging Extensions :</a:t>
            </a:r>
            <a:r>
              <a:rPr lang="en-US" sz="3100"/>
              <a:t/>
            </a:r>
            <a:br>
              <a:rPr lang="en-US" sz="3100"/>
            </a:br>
            <a:endParaRPr lang="en-US"/>
          </a:p>
        </p:txBody>
      </p:sp>
      <p:sp>
        <p:nvSpPr>
          <p:cNvPr id="3" name="Content Placeholder 2"/>
          <p:cNvSpPr>
            <a:spLocks noGrp="1"/>
          </p:cNvSpPr>
          <p:nvPr>
            <p:ph idx="1"/>
          </p:nvPr>
        </p:nvSpPr>
        <p:spPr>
          <a:xfrm>
            <a:off x="304800" y="1676400"/>
            <a:ext cx="8534400" cy="5181600"/>
          </a:xfrm>
        </p:spPr>
        <p:txBody>
          <a:bodyPr>
            <a:normAutofit fontScale="92500" lnSpcReduction="20000"/>
          </a:bodyPr>
          <a:lstStyle/>
          <a:p>
            <a:pPr algn="just">
              <a:spcBef>
                <a:spcPct val="0"/>
              </a:spcBef>
              <a:spcAft>
                <a:spcPts val="1200"/>
              </a:spcAft>
            </a:pPr>
            <a:r>
              <a:rPr lang="en-US" smtClean="0"/>
              <a:t>SIMPLE is an instant messaging (IM) and presence protocol suite based on the Session Initiation Protocol (SIP). </a:t>
            </a:r>
          </a:p>
          <a:p>
            <a:pPr algn="just">
              <a:spcBef>
                <a:spcPct val="0"/>
              </a:spcBef>
              <a:spcAft>
                <a:spcPts val="1200"/>
              </a:spcAft>
            </a:pPr>
            <a:r>
              <a:rPr lang="en-US" smtClean="0"/>
              <a:t>Like XMPP, SIMPLE is an open standard. </a:t>
            </a:r>
          </a:p>
          <a:p>
            <a:pPr algn="just">
              <a:spcBef>
                <a:spcPct val="0"/>
              </a:spcBef>
              <a:spcAft>
                <a:spcPts val="1200"/>
              </a:spcAft>
            </a:pPr>
            <a:r>
              <a:rPr lang="en-US" smtClean="0"/>
              <a:t>SIMPLE makes use of SIP for registering for presence information and receiving notifications when presence-related events occur. </a:t>
            </a:r>
          </a:p>
          <a:p>
            <a:pPr algn="just">
              <a:spcBef>
                <a:spcPct val="0"/>
              </a:spcBef>
              <a:spcAft>
                <a:spcPts val="1200"/>
              </a:spcAft>
            </a:pPr>
            <a:r>
              <a:rPr lang="en-US" smtClean="0"/>
              <a:t>It is also used for sending short messages and managing a session of real-time messages between two or more participants. </a:t>
            </a:r>
          </a:p>
          <a:p>
            <a:pPr algn="just">
              <a:spcBef>
                <a:spcPct val="0"/>
              </a:spcBef>
              <a:spcAft>
                <a:spcPts val="1200"/>
              </a:spcAft>
            </a:pPr>
            <a:r>
              <a:rPr lang="en-US" smtClean="0"/>
              <a:t>Implementation of the SIMPLE-based protocols can be found in SIP softphones and also hard-phones. </a:t>
            </a:r>
          </a:p>
          <a:p>
            <a:pPr algn="just">
              <a:spcBef>
                <a:spcPct val="0"/>
              </a:spcBef>
              <a:spcAft>
                <a:spcPts val="1200"/>
              </a:spcAft>
            </a:pPr>
            <a:r>
              <a:rPr lang="en-US" smtClean="0"/>
              <a:t>The SIMPLE presence specifications can be broken up into core protocol methods, presence information, and the handling of privacy policy and provisioning.</a:t>
            </a:r>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lvl="2" algn="l" rtl="0">
              <a:spcBef>
                <a:spcPct val="0"/>
              </a:spcBef>
            </a:pPr>
            <a:r>
              <a:rPr lang="en-US" sz="2400" b="1" smtClean="0">
                <a:solidFill>
                  <a:srgbClr val="FF0000"/>
                </a:solidFill>
              </a:rPr>
              <a:t>    XMPP:</a:t>
            </a:r>
            <a:r>
              <a:rPr lang="en-US" sz="1600">
                <a:solidFill>
                  <a:srgbClr val="FF0000"/>
                </a:solidFill>
              </a:rPr>
              <a:t> </a:t>
            </a:r>
            <a:r>
              <a:rPr lang="en-US" sz="2700" b="1">
                <a:solidFill>
                  <a:srgbClr val="FF0000"/>
                </a:solidFill>
              </a:rPr>
              <a:t>Extensible Messaging and Presence Protocol </a:t>
            </a:r>
            <a:r>
              <a:rPr lang="en-US" sz="2200" b="1"/>
              <a:t/>
            </a:r>
            <a:br>
              <a:rPr lang="en-US" sz="2200" b="1"/>
            </a:br>
            <a:endParaRPr lang="en-US" sz="2700" b="1"/>
          </a:p>
        </p:txBody>
      </p:sp>
      <p:sp>
        <p:nvSpPr>
          <p:cNvPr id="3" name="Content Placeholder 2"/>
          <p:cNvSpPr>
            <a:spLocks noGrp="1"/>
          </p:cNvSpPr>
          <p:nvPr>
            <p:ph idx="1"/>
          </p:nvPr>
        </p:nvSpPr>
        <p:spPr>
          <a:xfrm>
            <a:off x="304800" y="1295400"/>
            <a:ext cx="8458200" cy="5562600"/>
          </a:xfrm>
        </p:spPr>
        <p:txBody>
          <a:bodyPr>
            <a:normAutofit fontScale="92500" lnSpcReduction="10000"/>
          </a:bodyPr>
          <a:lstStyle/>
          <a:p>
            <a:pPr algn="just"/>
            <a:r>
              <a:rPr lang="en-US" smtClean="0"/>
              <a:t>XMPP is an XML-based protocol used for near-real-time, extensible instant messaging and presence information.</a:t>
            </a:r>
          </a:p>
          <a:p>
            <a:pPr algn="just"/>
            <a:r>
              <a:rPr lang="en-US" smtClean="0"/>
              <a:t> XMPP remains the core protocol of the Jabber Instant Messaging and Presence technology. </a:t>
            </a:r>
          </a:p>
          <a:p>
            <a:pPr algn="just"/>
            <a:r>
              <a:rPr lang="en-US" smtClean="0"/>
              <a:t>Jabber provides a carrier-grade, best-in-class presence and messaging platform.</a:t>
            </a:r>
          </a:p>
          <a:p>
            <a:pPr algn="just"/>
            <a:r>
              <a:rPr lang="en-US" smtClean="0"/>
              <a:t>XMPP -based software is deployed on thousands of servers across the Internet. </a:t>
            </a:r>
          </a:p>
          <a:p>
            <a:pPr algn="just"/>
            <a:r>
              <a:rPr lang="en-US" smtClean="0"/>
              <a:t>The Internet Engineering Task Force has formalized XMPP as an approved instant messaging and presence technology under the name XMPP. </a:t>
            </a:r>
          </a:p>
          <a:p>
            <a:pPr algn="just"/>
            <a:r>
              <a:rPr lang="en-US" smtClean="0"/>
              <a:t>Custom functionality can be built on top of XMPP, and common extensions are managed by the XMPP Software Foundation.</a:t>
            </a:r>
          </a:p>
          <a:p>
            <a:endParaRPr lang="en-US"/>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b="1" smtClean="0"/>
              <a:t>XMPP is</a:t>
            </a:r>
            <a:r>
              <a:rPr lang="en-US" smtClean="0"/>
              <a:t> inherently client-server. It expects something </a:t>
            </a:r>
            <a:r>
              <a:rPr lang="en-US" b="1" smtClean="0"/>
              <a:t>between</a:t>
            </a:r>
            <a:r>
              <a:rPr lang="en-US" smtClean="0"/>
              <a:t> two </a:t>
            </a:r>
            <a:r>
              <a:rPr lang="en-US" b="1" smtClean="0"/>
              <a:t>XMPP</a:t>
            </a:r>
            <a:r>
              <a:rPr lang="en-US" smtClean="0"/>
              <a:t>-aware clients to manage state and offline messages. On the other hand, </a:t>
            </a:r>
            <a:r>
              <a:rPr lang="en-US" b="1" smtClean="0"/>
              <a:t>SIMPLE</a:t>
            </a:r>
            <a:r>
              <a:rPr lang="en-US" smtClean="0"/>
              <a:t>, like SIP, was designed to work </a:t>
            </a:r>
            <a:r>
              <a:rPr lang="en-US" b="1" smtClean="0"/>
              <a:t>in a</a:t>
            </a:r>
            <a:r>
              <a:rPr lang="en-US" smtClean="0"/>
              <a:t> peer-to-peer mode where intelligence lives at the endpoints.</a:t>
            </a:r>
            <a:endParaRPr lang="en-US"/>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533400"/>
          </a:xfrm>
        </p:spPr>
        <p:txBody>
          <a:bodyPr>
            <a:normAutofit fontScale="90000"/>
          </a:bodyPr>
          <a:lstStyle/>
          <a:p>
            <a:pPr lvl="0" algn="ctr"/>
            <a:r>
              <a:rPr lang="en-US" b="1" smtClean="0"/>
              <a:t>5. Standards for Security:</a:t>
            </a:r>
            <a:r>
              <a:rPr lang="en-US" smtClean="0"/>
              <a:t/>
            </a:r>
            <a:br>
              <a:rPr lang="en-US" smtClean="0"/>
            </a:br>
            <a:endParaRPr lang="en-US"/>
          </a:p>
        </p:txBody>
      </p:sp>
      <p:sp>
        <p:nvSpPr>
          <p:cNvPr id="3" name="Content Placeholder 2"/>
          <p:cNvSpPr>
            <a:spLocks noGrp="1"/>
          </p:cNvSpPr>
          <p:nvPr>
            <p:ph idx="1"/>
          </p:nvPr>
        </p:nvSpPr>
        <p:spPr>
          <a:xfrm>
            <a:off x="228600" y="1447800"/>
            <a:ext cx="8534400" cy="5410200"/>
          </a:xfrm>
        </p:spPr>
        <p:txBody>
          <a:bodyPr/>
          <a:lstStyle/>
          <a:p>
            <a:pPr algn="just"/>
            <a:r>
              <a:rPr lang="en-US" smtClean="0"/>
              <a:t>A basic philosophy of security is to have layers of defense, a concept known as defense in depth. </a:t>
            </a:r>
          </a:p>
          <a:p>
            <a:pPr algn="just"/>
            <a:r>
              <a:rPr lang="en-US" smtClean="0"/>
              <a:t>This means having overlapping systems designed to provide security even if one system fails.</a:t>
            </a:r>
          </a:p>
          <a:p>
            <a:pPr algn="just"/>
            <a:r>
              <a:rPr lang="en-US" smtClean="0"/>
              <a:t>Traditionally, security was implemented at the endpoints, where the user controlled access. </a:t>
            </a:r>
          </a:p>
          <a:p>
            <a:pPr algn="just"/>
            <a:r>
              <a:rPr lang="en-US" smtClean="0"/>
              <a:t>An organization has no choice except to put firewalls, IDSs, and antivirus software inside its own network. </a:t>
            </a:r>
          </a:p>
          <a:p>
            <a:pPr algn="just"/>
            <a:r>
              <a:rPr lang="en-US" smtClean="0"/>
              <a:t>Today, with the advent of managed security services offered by cloud providers, additional security can be provided inside the cloud.</a:t>
            </a:r>
          </a:p>
          <a:p>
            <a:endParaRPr lang="en-US"/>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pPr lvl="2" algn="l" rtl="0">
              <a:spcBef>
                <a:spcPct val="0"/>
              </a:spcBef>
            </a:pPr>
            <a:r>
              <a:rPr lang="en-US" sz="2400" b="1">
                <a:solidFill>
                  <a:srgbClr val="FF0000"/>
                </a:solidFill>
              </a:rPr>
              <a:t>Security Assertion Markup Language (SAML):</a:t>
            </a:r>
            <a:r>
              <a:rPr lang="en-US" sz="1600"/>
              <a:t/>
            </a:r>
            <a:br>
              <a:rPr lang="en-US" sz="1600"/>
            </a:br>
            <a:endParaRPr lang="en-US"/>
          </a:p>
        </p:txBody>
      </p:sp>
      <p:sp>
        <p:nvSpPr>
          <p:cNvPr id="3" name="Content Placeholder 2"/>
          <p:cNvSpPr>
            <a:spLocks noGrp="1"/>
          </p:cNvSpPr>
          <p:nvPr>
            <p:ph idx="1"/>
          </p:nvPr>
        </p:nvSpPr>
        <p:spPr>
          <a:xfrm>
            <a:off x="304800" y="1676400"/>
            <a:ext cx="8534400" cy="5181600"/>
          </a:xfrm>
        </p:spPr>
        <p:txBody>
          <a:bodyPr>
            <a:normAutofit/>
          </a:bodyPr>
          <a:lstStyle/>
          <a:p>
            <a:pPr algn="just">
              <a:spcAft>
                <a:spcPts val="1200"/>
              </a:spcAft>
            </a:pPr>
            <a:r>
              <a:rPr lang="en-US" smtClean="0"/>
              <a:t>SAML is an XML-based standard for communicating authentication, authorization, and attribute information among online partners. </a:t>
            </a:r>
          </a:p>
          <a:p>
            <a:pPr algn="just">
              <a:spcAft>
                <a:spcPts val="1200"/>
              </a:spcAft>
            </a:pPr>
            <a:r>
              <a:rPr lang="en-US" smtClean="0"/>
              <a:t>It allows businesses to securely send assertions between partner organizations regarding the identity and entitlements of a principal. </a:t>
            </a:r>
          </a:p>
          <a:p>
            <a:pPr algn="just">
              <a:spcAft>
                <a:spcPts val="1200"/>
              </a:spcAft>
            </a:pPr>
            <a:r>
              <a:rPr lang="en-US" smtClean="0"/>
              <a:t>The Organization for the Advancement of Structured Information Standards (OASIS) Security Services Technical Committee is in charge of defining, enhancing and maintaining the SAML specifications.</a:t>
            </a:r>
          </a:p>
          <a:p>
            <a:pPr>
              <a:spcAft>
                <a:spcPts val="1200"/>
              </a:spcAft>
            </a:pPr>
            <a:endParaRPr lang="en-US" smtClean="0"/>
          </a:p>
          <a:p>
            <a:endParaRPr lang="en-US"/>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305800" cy="5029200"/>
          </a:xfrm>
        </p:spPr>
        <p:txBody>
          <a:bodyPr/>
          <a:lstStyle/>
          <a:p>
            <a:pPr algn="just">
              <a:spcAft>
                <a:spcPts val="1200"/>
              </a:spcAft>
            </a:pPr>
            <a:r>
              <a:rPr lang="en-US" smtClean="0"/>
              <a:t>SAML assertions are usually transferred from identity providers to service providers. </a:t>
            </a:r>
          </a:p>
          <a:p>
            <a:pPr algn="just">
              <a:spcAft>
                <a:spcPts val="1200"/>
              </a:spcAft>
            </a:pPr>
            <a:r>
              <a:rPr lang="en-US" smtClean="0"/>
              <a:t>Assertions contain statements that service providers use to make access control decisions. </a:t>
            </a:r>
          </a:p>
          <a:p>
            <a:pPr algn="just">
              <a:spcAft>
                <a:spcPts val="1200"/>
              </a:spcAft>
            </a:pPr>
            <a:r>
              <a:rPr lang="en-US" smtClean="0"/>
              <a:t>Three types of statements are provided by SAML:</a:t>
            </a:r>
          </a:p>
          <a:p>
            <a:pPr lvl="1" algn="just">
              <a:spcAft>
                <a:spcPts val="1200"/>
              </a:spcAft>
              <a:buFont typeface="Wingdings" pitchFamily="2" charset="2"/>
              <a:buChar char="Ø"/>
            </a:pPr>
            <a:r>
              <a:rPr lang="en-US" smtClean="0"/>
              <a:t> </a:t>
            </a:r>
            <a:r>
              <a:rPr lang="en-US" sz="2800" smtClean="0"/>
              <a:t>authentication statements </a:t>
            </a:r>
          </a:p>
          <a:p>
            <a:pPr lvl="1" algn="just">
              <a:spcAft>
                <a:spcPts val="1200"/>
              </a:spcAft>
              <a:buFont typeface="Wingdings" pitchFamily="2" charset="2"/>
              <a:buChar char="Ø"/>
            </a:pPr>
            <a:r>
              <a:rPr lang="en-US" sz="2800" smtClean="0"/>
              <a:t>attribute statements, and </a:t>
            </a:r>
          </a:p>
          <a:p>
            <a:pPr lvl="1" algn="just">
              <a:spcAft>
                <a:spcPts val="1200"/>
              </a:spcAft>
              <a:buFont typeface="Wingdings" pitchFamily="2" charset="2"/>
              <a:buChar char="Ø"/>
            </a:pPr>
            <a:r>
              <a:rPr lang="en-US" sz="2800" smtClean="0"/>
              <a:t>authorization decision statements.</a:t>
            </a:r>
          </a:p>
          <a:p>
            <a:pPr algn="just"/>
            <a:endParaRPr lang="en-US"/>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743712"/>
          </a:xfrm>
        </p:spPr>
        <p:txBody>
          <a:bodyPr>
            <a:noAutofit/>
          </a:bodyPr>
          <a:lstStyle/>
          <a:p>
            <a:pPr lvl="2" algn="l" rtl="0">
              <a:spcBef>
                <a:spcPct val="0"/>
              </a:spcBef>
            </a:pPr>
            <a:r>
              <a:rPr lang="en-US" sz="2400" b="1">
                <a:solidFill>
                  <a:srgbClr val="FF0000"/>
                </a:solidFill>
              </a:rPr>
              <a:t>Open Authentication (OAuth):</a:t>
            </a:r>
            <a:r>
              <a:rPr lang="en-US" sz="2000">
                <a:solidFill>
                  <a:srgbClr val="FF0000"/>
                </a:solidFill>
              </a:rPr>
              <a:t/>
            </a:r>
            <a:br>
              <a:rPr lang="en-US" sz="2000">
                <a:solidFill>
                  <a:srgbClr val="FF0000"/>
                </a:solidFill>
              </a:rPr>
            </a:br>
            <a:endParaRPr lang="en-US" sz="2400">
              <a:solidFill>
                <a:srgbClr val="FF0000"/>
              </a:solidFill>
            </a:endParaRPr>
          </a:p>
        </p:txBody>
      </p:sp>
      <p:sp>
        <p:nvSpPr>
          <p:cNvPr id="3" name="Content Placeholder 2"/>
          <p:cNvSpPr>
            <a:spLocks noGrp="1"/>
          </p:cNvSpPr>
          <p:nvPr>
            <p:ph idx="1"/>
          </p:nvPr>
        </p:nvSpPr>
        <p:spPr>
          <a:xfrm>
            <a:off x="304800" y="1676400"/>
            <a:ext cx="8610600" cy="5181600"/>
          </a:xfrm>
        </p:spPr>
        <p:txBody>
          <a:bodyPr/>
          <a:lstStyle/>
          <a:p>
            <a:pPr algn="just">
              <a:spcAft>
                <a:spcPts val="1200"/>
              </a:spcAft>
            </a:pPr>
            <a:r>
              <a:rPr lang="en-US" err="1" smtClean="0"/>
              <a:t>OAuth is a method for publishing and interacting with protected data. </a:t>
            </a:r>
          </a:p>
          <a:p>
            <a:pPr algn="just">
              <a:spcAft>
                <a:spcPts val="1200"/>
              </a:spcAft>
            </a:pPr>
            <a:r>
              <a:rPr lang="en-US" smtClean="0"/>
              <a:t>For developers, OAuth provides users access to their data while protecting account credentials. </a:t>
            </a:r>
          </a:p>
          <a:p>
            <a:pPr algn="just">
              <a:spcAft>
                <a:spcPts val="1200"/>
              </a:spcAft>
            </a:pPr>
            <a:r>
              <a:rPr lang="en-US" err="1" smtClean="0"/>
              <a:t>OAuth allows users to grant access to their information, which is shared by the service provider and consumer without sharing all of their identity. </a:t>
            </a:r>
          </a:p>
          <a:p>
            <a:pPr algn="just">
              <a:spcAft>
                <a:spcPts val="1200"/>
              </a:spcAft>
            </a:pPr>
            <a:r>
              <a:rPr lang="en-US" smtClean="0"/>
              <a:t>The Core designation is used to stress that this is the baseline, and other extensions and protocols can be build on it.</a:t>
            </a:r>
          </a:p>
          <a:p>
            <a:pPr>
              <a:spcAft>
                <a:spcPts val="1200"/>
              </a:spcAft>
            </a:pPr>
            <a:endParaRPr lang="en-US"/>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kalpana\Desktop\CIS\SAML_flow-768x509.jpg"/>
          <p:cNvPicPr>
            <a:picLocks noGrp="1" noChangeAspect="1" noChangeArrowheads="1"/>
          </p:cNvPicPr>
          <p:nvPr>
            <p:ph idx="1"/>
          </p:nvPr>
        </p:nvPicPr>
        <p:blipFill>
          <a:blip r:embed="rId2"/>
          <a:stretch>
            <a:fillRect/>
          </a:stretch>
        </p:blipFill>
        <p:spPr bwMode="auto">
          <a:xfrm>
            <a:off x="228600" y="304800"/>
            <a:ext cx="8534400" cy="6248399"/>
          </a:xfrm>
          <a:prstGeom prst="rect">
            <a:avLst/>
          </a:prstGeom>
          <a:noFill/>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71527"/>
            <a:ext cx="8686800" cy="6786473"/>
          </a:xfrm>
          <a:prstGeom prst="rect">
            <a:avLst/>
          </a:prstGeom>
          <a:noFill/>
        </p:spPr>
        <p:txBody>
          <a:bodyPr wrap="square" rtlCol="0">
            <a:spAutoFit/>
          </a:bodyPr>
          <a:lstStyle/>
          <a:p>
            <a:pPr marL="569913" indent="-569913" algn="just">
              <a:lnSpc>
                <a:spcPct val="150000"/>
              </a:lnSpc>
              <a:tabLst>
                <a:tab pos="793750" algn="l"/>
              </a:tabLst>
            </a:pPr>
            <a:r>
              <a:rPr lang="en-US" sz="2000" b="1">
                <a:solidFill>
                  <a:srgbClr val="0070C0"/>
                </a:solidFill>
                <a:latin typeface="Century Schoolbook" pitchFamily="18" charset="0"/>
              </a:rPr>
              <a:t>1.4.1)	Software as a Service(SaaS)</a:t>
            </a:r>
          </a:p>
          <a:p>
            <a:pPr marL="1139825" indent="-346075" algn="just">
              <a:lnSpc>
                <a:spcPct val="150000"/>
              </a:lnSpc>
              <a:buFont typeface="Wingdings" pitchFamily="2" charset="2"/>
              <a:buChar char="q"/>
            </a:pPr>
            <a:r>
              <a:rPr lang="en-US">
                <a:latin typeface="Century Schoolbook" pitchFamily="18" charset="0"/>
              </a:rPr>
              <a:t>Software as a Service(SaaS)is one of the service Model, in which an application is hosted as a service to customers who access it via the internet</a:t>
            </a:r>
          </a:p>
          <a:p>
            <a:pPr marL="1139825" indent="-346075" algn="just">
              <a:lnSpc>
                <a:spcPct val="150000"/>
              </a:lnSpc>
              <a:buFont typeface="Wingdings" pitchFamily="2" charset="2"/>
              <a:buChar char="q"/>
            </a:pPr>
            <a:r>
              <a:rPr lang="en-US">
                <a:latin typeface="Century Schoolbook" pitchFamily="18" charset="0"/>
              </a:rPr>
              <a:t>The Customer doesn’t have to maintain it or support it and the provider does all patching and upgrades as well as keeping the infrastructure Running</a:t>
            </a:r>
          </a:p>
          <a:p>
            <a:pPr marL="1139825" indent="-346075" algn="just">
              <a:lnSpc>
                <a:spcPct val="150000"/>
              </a:lnSpc>
              <a:buFont typeface="Wingdings" pitchFamily="2" charset="2"/>
              <a:buChar char="q"/>
            </a:pPr>
            <a:r>
              <a:rPr lang="en-US">
                <a:latin typeface="Century Schoolbook" pitchFamily="18" charset="0"/>
              </a:rPr>
              <a:t>Some of these applications include</a:t>
            </a:r>
          </a:p>
          <a:p>
            <a:pPr marL="1597025" lvl="1" indent="-346075" algn="just">
              <a:lnSpc>
                <a:spcPct val="150000"/>
              </a:lnSpc>
              <a:buFont typeface="Wingdings" pitchFamily="2" charset="2"/>
              <a:buChar char="v"/>
            </a:pPr>
            <a:r>
              <a:rPr lang="en-US">
                <a:latin typeface="Century Schoolbook" pitchFamily="18" charset="0"/>
              </a:rPr>
              <a:t>Billing and Invoicing system</a:t>
            </a:r>
          </a:p>
          <a:p>
            <a:pPr marL="1597025" lvl="1" indent="-346075" algn="just">
              <a:lnSpc>
                <a:spcPct val="150000"/>
              </a:lnSpc>
              <a:buFont typeface="Wingdings" pitchFamily="2" charset="2"/>
              <a:buChar char="v"/>
            </a:pPr>
            <a:r>
              <a:rPr lang="en-US">
                <a:latin typeface="Century Schoolbook" pitchFamily="18" charset="0"/>
              </a:rPr>
              <a:t>Customer Relationship Management</a:t>
            </a:r>
          </a:p>
          <a:p>
            <a:pPr marL="1597025" lvl="1" indent="-346075" algn="just">
              <a:lnSpc>
                <a:spcPct val="150000"/>
              </a:lnSpc>
              <a:buFont typeface="Wingdings" pitchFamily="2" charset="2"/>
              <a:buChar char="v"/>
            </a:pPr>
            <a:r>
              <a:rPr lang="en-US">
                <a:latin typeface="Century Schoolbook" pitchFamily="18" charset="0"/>
              </a:rPr>
              <a:t>Accounting</a:t>
            </a:r>
          </a:p>
          <a:p>
            <a:pPr marL="1597025" lvl="1" indent="-346075" algn="just">
              <a:lnSpc>
                <a:spcPct val="150000"/>
              </a:lnSpc>
              <a:buFont typeface="Wingdings" pitchFamily="2" charset="2"/>
              <a:buChar char="v"/>
            </a:pPr>
            <a:r>
              <a:rPr lang="en-US">
                <a:latin typeface="Century Schoolbook" pitchFamily="18" charset="0"/>
              </a:rPr>
              <a:t>Sales</a:t>
            </a:r>
          </a:p>
          <a:p>
            <a:pPr marL="1139825" indent="-346075" algn="just">
              <a:lnSpc>
                <a:spcPct val="150000"/>
              </a:lnSpc>
              <a:buFont typeface="Wingdings" pitchFamily="2" charset="2"/>
              <a:buChar char="q"/>
            </a:pPr>
            <a:r>
              <a:rPr lang="en-US">
                <a:latin typeface="Century Schoolbook" pitchFamily="18" charset="0"/>
              </a:rPr>
              <a:t>SaaS removes the need for Organization to install and run applications on their own computers .</a:t>
            </a:r>
          </a:p>
          <a:p>
            <a:pPr marL="1139825" indent="-346075" algn="just">
              <a:lnSpc>
                <a:spcPct val="150000"/>
              </a:lnSpc>
              <a:buFont typeface="Wingdings" pitchFamily="2" charset="2"/>
              <a:buChar char="q"/>
            </a:pPr>
            <a:r>
              <a:rPr lang="en-US">
                <a:latin typeface="Century Schoolbook" pitchFamily="18" charset="0"/>
              </a:rPr>
              <a:t>This eliminates the expense of and maintenance , as well as software licensing, installation and support</a:t>
            </a:r>
            <a:endParaRPr lang="en-US" sz="1600" b="1">
              <a:latin typeface="Century Schoolbook" pitchFamily="18" charset="0"/>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kalpana\Desktop\CIS\OAuth_flow-768x545.jpg"/>
          <p:cNvPicPr>
            <a:picLocks noGrp="1" noChangeAspect="1" noChangeArrowheads="1"/>
          </p:cNvPicPr>
          <p:nvPr>
            <p:ph idx="1"/>
          </p:nvPr>
        </p:nvPicPr>
        <p:blipFill>
          <a:blip r:embed="rId2"/>
          <a:stretch>
            <a:fillRect/>
          </a:stretch>
        </p:blipFill>
        <p:spPr bwMode="auto">
          <a:xfrm>
            <a:off x="0" y="304801"/>
            <a:ext cx="9143999" cy="6019800"/>
          </a:xfrm>
          <a:prstGeom prst="rect">
            <a:avLst/>
          </a:prstGeom>
          <a:noFill/>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lstStyle/>
          <a:p>
            <a:pPr lvl="2" algn="l" rtl="0">
              <a:spcBef>
                <a:spcPct val="0"/>
              </a:spcBef>
            </a:pPr>
            <a:r>
              <a:rPr lang="en-US" sz="2400" b="1" smtClean="0">
                <a:solidFill>
                  <a:srgbClr val="FF0000"/>
                </a:solidFill>
              </a:rPr>
              <a:t>    OpenID</a:t>
            </a:r>
            <a:r>
              <a:rPr lang="en-US" sz="2400" b="1">
                <a:solidFill>
                  <a:srgbClr val="FF0000"/>
                </a:solidFill>
              </a:rPr>
              <a:t>:</a:t>
            </a:r>
            <a:r>
              <a:rPr lang="en-US" sz="1600"/>
              <a:t/>
            </a:r>
            <a:br>
              <a:rPr lang="en-US" sz="1600"/>
            </a:br>
            <a:endParaRPr lang="en-US"/>
          </a:p>
        </p:txBody>
      </p:sp>
      <p:sp>
        <p:nvSpPr>
          <p:cNvPr id="3" name="Content Placeholder 2"/>
          <p:cNvSpPr>
            <a:spLocks noGrp="1"/>
          </p:cNvSpPr>
          <p:nvPr>
            <p:ph idx="1"/>
          </p:nvPr>
        </p:nvSpPr>
        <p:spPr>
          <a:xfrm>
            <a:off x="304800" y="1295400"/>
            <a:ext cx="8610600" cy="5257800"/>
          </a:xfrm>
        </p:spPr>
        <p:txBody>
          <a:bodyPr/>
          <a:lstStyle/>
          <a:p>
            <a:pPr algn="just">
              <a:spcAft>
                <a:spcPts val="1200"/>
              </a:spcAft>
            </a:pPr>
            <a:r>
              <a:rPr lang="en-US" err="1" smtClean="0"/>
              <a:t>OpenID is an open, decentralized standard for user authentication and access control that allows user to log onto many services using the same digital identity. </a:t>
            </a:r>
          </a:p>
          <a:p>
            <a:pPr algn="just">
              <a:spcAft>
                <a:spcPts val="1200"/>
              </a:spcAft>
            </a:pPr>
            <a:r>
              <a:rPr lang="en-US" smtClean="0"/>
              <a:t>It is a single-sign-on (SSO) method of access control. As such, it replaces the common log-in process (i.e., a log-in name and password) by allowing users to log in once and gain access to resources across participating systems.</a:t>
            </a:r>
          </a:p>
          <a:p>
            <a:pPr algn="just">
              <a:spcAft>
                <a:spcPts val="1200"/>
              </a:spcAft>
            </a:pPr>
            <a:r>
              <a:rPr lang="en-US" smtClean="0"/>
              <a:t>An OpenID is in the form of a unique URL and is authenticated by the entity hosting the OpenID URL. The OpenID protocol does not rely on a central authority to authenticate a user's identity.</a:t>
            </a:r>
          </a:p>
          <a:p>
            <a:endParaRPr lang="en-US"/>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533400"/>
            <a:ext cx="4040188" cy="659352"/>
          </a:xfrm>
        </p:spPr>
        <p:txBody>
          <a:bodyPr/>
          <a:lstStyle/>
          <a:p>
            <a:r>
              <a:rPr lang="en-US" smtClean="0">
                <a:solidFill>
                  <a:srgbClr val="FF0000"/>
                </a:solidFill>
              </a:rPr>
              <a:t>scenario for OpenID;</a:t>
            </a:r>
            <a:endParaRPr lang="en-US">
              <a:solidFill>
                <a:srgbClr val="FF0000"/>
              </a:solidFill>
            </a:endParaRPr>
          </a:p>
        </p:txBody>
      </p:sp>
      <p:sp>
        <p:nvSpPr>
          <p:cNvPr id="4" name="Text Placeholder 3"/>
          <p:cNvSpPr>
            <a:spLocks noGrp="1"/>
          </p:cNvSpPr>
          <p:nvPr>
            <p:ph type="body" sz="half" idx="3"/>
          </p:nvPr>
        </p:nvSpPr>
        <p:spPr>
          <a:xfrm>
            <a:off x="4724400" y="1143000"/>
            <a:ext cx="4041775" cy="304800"/>
          </a:xfrm>
        </p:spPr>
        <p:txBody>
          <a:bodyPr>
            <a:normAutofit fontScale="92500" lnSpcReduction="20000"/>
          </a:bodyPr>
          <a:lstStyle/>
          <a:p>
            <a:pPr algn="ctr"/>
            <a:r>
              <a:rPr lang="en-US" sz="2600" smtClean="0">
                <a:solidFill>
                  <a:srgbClr val="FF0000"/>
                </a:solidFill>
              </a:rPr>
              <a:t>scenario for OAuth:</a:t>
            </a:r>
          </a:p>
          <a:p>
            <a:pPr algn="ctr"/>
            <a:endParaRPr lang="en-US" smtClean="0"/>
          </a:p>
          <a:p>
            <a:pPr algn="ctr"/>
            <a:endParaRPr lang="en-US"/>
          </a:p>
        </p:txBody>
      </p:sp>
      <p:sp>
        <p:nvSpPr>
          <p:cNvPr id="5" name="Content Placeholder 4"/>
          <p:cNvSpPr>
            <a:spLocks noGrp="1"/>
          </p:cNvSpPr>
          <p:nvPr>
            <p:ph sz="quarter" idx="2"/>
          </p:nvPr>
        </p:nvSpPr>
        <p:spPr>
          <a:xfrm>
            <a:off x="457200" y="1219200"/>
            <a:ext cx="4040188" cy="5141120"/>
          </a:xfrm>
        </p:spPr>
        <p:style>
          <a:lnRef idx="2">
            <a:schemeClr val="accent2"/>
          </a:lnRef>
          <a:fillRef idx="1">
            <a:schemeClr val="lt1"/>
          </a:fillRef>
          <a:effectRef idx="0">
            <a:schemeClr val="accent2"/>
          </a:effectRef>
          <a:fontRef idx="minor">
            <a:schemeClr val="dk1"/>
          </a:fontRef>
        </p:style>
        <p:txBody>
          <a:bodyPr>
            <a:normAutofit lnSpcReduction="10000"/>
          </a:bodyPr>
          <a:lstStyle>
            <a:lvl1pPr marL="274320" marR="0" indent="-274320" algn="l" defTabSz="914400" rtl="0" eaLnBrk="1" fontAlgn="auto" latinLnBrk="0" hangingPunct="1">
              <a:lnSpc>
                <a:spcPct val="100000"/>
              </a:lnSpc>
              <a:spcBef>
                <a:spcPct val="20000"/>
              </a:spcBef>
              <a:spcAft>
                <a:spcPct val="0"/>
              </a:spcAft>
              <a:buClr>
                <a:schemeClr val="accent3"/>
              </a:buClr>
              <a:buSzPct val="95000"/>
              <a:buFont typeface="Wingdings 2"/>
              <a:buChar char="•"/>
              <a:defRPr kumimoji="0" sz="2200" b="0" i="0" u="none" strike="noStrike" kern="1200" cap="none" spc="0" normalizeH="0" baseline="0" noProof="0">
                <a:solidFill>
                  <a:schemeClr val="dk1"/>
                </a:solidFill>
                <a:uLnTx/>
                <a:uFillTx/>
                <a:latin typeface="Constantia"/>
                <a:ea typeface="Arial"/>
                <a:cs typeface="Arial"/>
                <a:sym typeface="Wingdings"/>
              </a:defRPr>
            </a:lvl1pPr>
            <a:lvl2pPr marL="640080" marR="0" indent="-246888" algn="l" defTabSz="914400" rtl="0" eaLnBrk="1" fontAlgn="auto" latinLnBrk="0" hangingPunct="1">
              <a:lnSpc>
                <a:spcPct val="100000"/>
              </a:lnSpc>
              <a:spcBef>
                <a:spcPct val="20000"/>
              </a:spcBef>
              <a:spcAft>
                <a:spcPct val="0"/>
              </a:spcAft>
              <a:buClr>
                <a:schemeClr val="accent1"/>
              </a:buClr>
              <a:buSzPct val="85000"/>
              <a:buFont typeface="Wingdings 2"/>
              <a:buChar char="•"/>
              <a:defRPr kumimoji="0" sz="2000" b="0" i="0" u="none" strike="noStrike" kern="1200" cap="none" spc="0" normalizeH="0" baseline="0" noProof="0">
                <a:solidFill>
                  <a:schemeClr val="dk1"/>
                </a:solidFill>
                <a:uLnTx/>
                <a:uFillTx/>
                <a:latin typeface="Constantia"/>
                <a:ea typeface="Arial"/>
                <a:cs typeface="Arial"/>
                <a:sym typeface="Wingdings"/>
              </a:defRPr>
            </a:lvl2pPr>
            <a:lvl3pPr marL="914400" marR="0" indent="-246888" algn="l" defTabSz="914400" rtl="0" eaLnBrk="1" fontAlgn="auto" latinLnBrk="0" hangingPunct="1">
              <a:lnSpc>
                <a:spcPct val="100000"/>
              </a:lnSpc>
              <a:spcBef>
                <a:spcPct val="20000"/>
              </a:spcBef>
              <a:spcAft>
                <a:spcPct val="0"/>
              </a:spcAft>
              <a:buClr>
                <a:schemeClr val="accent2"/>
              </a:buClr>
              <a:buSzPct val="70000"/>
              <a:buFont typeface="Wingdings 2"/>
              <a:buChar char="•"/>
              <a:defRPr kumimoji="0" sz="1800" b="0" i="0" u="none" strike="noStrike" kern="1200" cap="none" spc="0" normalizeH="0" baseline="0" noProof="0">
                <a:solidFill>
                  <a:schemeClr val="dk1"/>
                </a:solidFill>
                <a:uLnTx/>
                <a:uFillTx/>
                <a:latin typeface="Constantia"/>
                <a:ea typeface="Arial"/>
                <a:cs typeface="Arial"/>
                <a:sym typeface="Wingdings"/>
              </a:defRPr>
            </a:lvl3pPr>
            <a:lvl4pPr marL="1188720" marR="0" indent="-210312" algn="l" defTabSz="914400" rtl="0" eaLnBrk="1" fontAlgn="auto" latinLnBrk="0" hangingPunct="1">
              <a:lnSpc>
                <a:spcPct val="100000"/>
              </a:lnSpc>
              <a:spcBef>
                <a:spcPct val="20000"/>
              </a:spcBef>
              <a:spcAft>
                <a:spcPct val="0"/>
              </a:spcAft>
              <a:buClr>
                <a:schemeClr val="accent3"/>
              </a:buClr>
              <a:buSzPct val="65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4pPr>
            <a:lvl5pPr marL="1463040" marR="0" indent="-210312" algn="l" defTabSz="914400" rtl="0" eaLnBrk="1" fontAlgn="auto" latinLnBrk="0" hangingPunct="1">
              <a:lnSpc>
                <a:spcPct val="100000"/>
              </a:lnSpc>
              <a:spcBef>
                <a:spcPct val="20000"/>
              </a:spcBef>
              <a:spcAft>
                <a:spcPct val="0"/>
              </a:spcAft>
              <a:buClr>
                <a:schemeClr val="accent4"/>
              </a:buClr>
              <a:buSzPct val="65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5pPr>
            <a:lvl6pPr marL="1737360" marR="0" indent="-210312" algn="l" defTabSz="914400" rtl="0" eaLnBrk="1" fontAlgn="auto" latinLnBrk="0" hangingPunct="1">
              <a:lnSpc>
                <a:spcPct val="100000"/>
              </a:lnSpc>
              <a:spcBef>
                <a:spcPct val="20000"/>
              </a:spcBef>
              <a:spcAft>
                <a:spcPct val="0"/>
              </a:spcAft>
              <a:buClr>
                <a:schemeClr val="accent5"/>
              </a:buClr>
              <a:buSzPct val="80000"/>
              <a:buFont typeface="Wingdings 2"/>
              <a:buChar char=""/>
              <a:defRPr kumimoji="0" sz="1800" b="0" i="0" u="none" strike="noStrike" kern="1200" cap="none" spc="0" normalizeH="0" baseline="0" noProof="0">
                <a:solidFill>
                  <a:schemeClr val="dk1"/>
                </a:solidFill>
                <a:uLnTx/>
                <a:uFillTx/>
                <a:latin typeface="Constantia"/>
                <a:ea typeface="Arial"/>
                <a:cs typeface="Arial"/>
                <a:sym typeface="Wingdings"/>
              </a:defRPr>
            </a:lvl6pPr>
            <a:lvl7pPr marL="1920240" marR="0" indent="-182880" algn="l" defTabSz="914400" rtl="0" eaLnBrk="1" fontAlgn="auto" latinLnBrk="0" hangingPunct="1">
              <a:lnSpc>
                <a:spcPct val="100000"/>
              </a:lnSpc>
              <a:spcBef>
                <a:spcPct val="20000"/>
              </a:spcBef>
              <a:spcAft>
                <a:spcPct val="0"/>
              </a:spcAft>
              <a:buClr>
                <a:schemeClr val="accent6"/>
              </a:buClr>
              <a:buSzPct val="80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7pPr>
            <a:lvl8pPr marL="2194560" marR="0" indent="-182880" algn="l" defTabSz="914400" rtl="0" eaLnBrk="1" fontAlgn="auto" latinLnBrk="0" hangingPunct="1">
              <a:lnSpc>
                <a:spcPct val="100000"/>
              </a:lnSpc>
              <a:spcBef>
                <a:spcPct val="20000"/>
              </a:spcBef>
              <a:spcAft>
                <a:spcPct val="0"/>
              </a:spcAft>
              <a:buClr>
                <a:schemeClr val="tx2"/>
              </a:buClr>
              <a:buSzTx/>
              <a:buFontTx/>
              <a:buChar char="•"/>
              <a:defRPr kumimoji="0" sz="1600" b="0" i="0" u="none" strike="noStrike" kern="1200" cap="none" spc="0" normalizeH="0" baseline="0" noProof="0">
                <a:solidFill>
                  <a:schemeClr val="dk1"/>
                </a:solidFill>
                <a:uLnTx/>
                <a:uFillTx/>
                <a:latin typeface="Constantia"/>
                <a:ea typeface="Arial"/>
                <a:cs typeface="Arial"/>
                <a:sym typeface="Wingdings"/>
              </a:defRPr>
            </a:lvl8pPr>
            <a:lvl9pPr marL="2468880" marR="0" indent="-182880" algn="l" defTabSz="914400" rtl="0" eaLnBrk="1" fontAlgn="auto" latinLnBrk="0" hangingPunct="1">
              <a:lnSpc>
                <a:spcPct val="100000"/>
              </a:lnSpc>
              <a:spcBef>
                <a:spcPct val="20000"/>
              </a:spcBef>
              <a:spcAft>
                <a:spcPct val="0"/>
              </a:spcAft>
              <a:buClr>
                <a:schemeClr val="tx2"/>
              </a:buClr>
              <a:buSzTx/>
              <a:buFontTx/>
              <a:buChar char="•"/>
              <a:defRPr kumimoji="0" sz="1400" b="0" i="0" u="none" strike="noStrike" kern="1200" cap="none" spc="0" normalizeH="0" baseline="0" noProof="0">
                <a:solidFill>
                  <a:schemeClr val="dk1"/>
                </a:solidFill>
                <a:uLnTx/>
                <a:uFillTx/>
                <a:latin typeface="Constantia"/>
                <a:ea typeface="Arial"/>
                <a:cs typeface="Arial"/>
                <a:sym typeface="Wingdings"/>
              </a:defRPr>
            </a:lvl9pPr>
          </a:lstStyle>
          <a:p>
            <a:pPr fontAlgn="base"/>
            <a:r>
              <a:rPr lang="en-US" smtClean="0"/>
              <a:t>User wants to access his account on example.com</a:t>
            </a:r>
          </a:p>
          <a:p>
            <a:pPr fontAlgn="base"/>
            <a:r>
              <a:rPr lang="en-US" smtClean="0"/>
              <a:t>example.com (the “Relying Party” in OpenID lingo) asks the user for his OpenID</a:t>
            </a:r>
          </a:p>
          <a:p>
            <a:pPr fontAlgn="base"/>
            <a:r>
              <a:rPr lang="en-US" smtClean="0"/>
              <a:t>User enters his OpenID</a:t>
            </a:r>
          </a:p>
          <a:p>
            <a:pPr fontAlgn="base"/>
            <a:r>
              <a:rPr lang="en-US" smtClean="0"/>
              <a:t>example.com redirects the user to his OpenID provider</a:t>
            </a:r>
          </a:p>
          <a:p>
            <a:pPr fontAlgn="base"/>
            <a:r>
              <a:rPr lang="en-US" smtClean="0"/>
              <a:t>User authenticates himself to the OpenID provider</a:t>
            </a:r>
          </a:p>
          <a:p>
            <a:pPr fontAlgn="base"/>
            <a:r>
              <a:rPr lang="en-US" err="1" smtClean="0"/>
              <a:t>OpenID provider redirects the user back to example.com</a:t>
            </a:r>
          </a:p>
          <a:p>
            <a:pPr fontAlgn="base"/>
            <a:r>
              <a:rPr lang="en-US" smtClean="0"/>
              <a:t>example.com allows the user to access his account</a:t>
            </a:r>
          </a:p>
          <a:p>
            <a:endParaRPr lang="en-US"/>
          </a:p>
        </p:txBody>
      </p:sp>
      <p:sp>
        <p:nvSpPr>
          <p:cNvPr id="6" name="Content Placeholder 5"/>
          <p:cNvSpPr>
            <a:spLocks noGrp="1"/>
          </p:cNvSpPr>
          <p:nvPr>
            <p:ph sz="quarter" idx="4"/>
          </p:nvPr>
        </p:nvSpPr>
        <p:spPr>
          <a:xfrm>
            <a:off x="4645025" y="1219200"/>
            <a:ext cx="4041775" cy="5141120"/>
          </a:xfrm>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lvl1pPr marL="274320" marR="0" indent="-274320" algn="l" defTabSz="914400" rtl="0" eaLnBrk="1" fontAlgn="auto" latinLnBrk="0" hangingPunct="1">
              <a:lnSpc>
                <a:spcPct val="100000"/>
              </a:lnSpc>
              <a:spcBef>
                <a:spcPct val="20000"/>
              </a:spcBef>
              <a:spcAft>
                <a:spcPct val="0"/>
              </a:spcAft>
              <a:buClr>
                <a:schemeClr val="accent3"/>
              </a:buClr>
              <a:buSzPct val="95000"/>
              <a:buFont typeface="Wingdings 2"/>
              <a:buChar char="•"/>
              <a:defRPr kumimoji="0" sz="2200" b="0" i="0" u="none" strike="noStrike" kern="1200" cap="none" spc="0" normalizeH="0" baseline="0" noProof="0">
                <a:solidFill>
                  <a:schemeClr val="dk1"/>
                </a:solidFill>
                <a:uLnTx/>
                <a:uFillTx/>
                <a:latin typeface="Constantia"/>
                <a:ea typeface="Arial"/>
                <a:cs typeface="Arial"/>
                <a:sym typeface="Wingdings"/>
              </a:defRPr>
            </a:lvl1pPr>
            <a:lvl2pPr marL="640080" marR="0" indent="-246888" algn="l" defTabSz="914400" rtl="0" eaLnBrk="1" fontAlgn="auto" latinLnBrk="0" hangingPunct="1">
              <a:lnSpc>
                <a:spcPct val="100000"/>
              </a:lnSpc>
              <a:spcBef>
                <a:spcPct val="20000"/>
              </a:spcBef>
              <a:spcAft>
                <a:spcPct val="0"/>
              </a:spcAft>
              <a:buClr>
                <a:schemeClr val="accent1"/>
              </a:buClr>
              <a:buSzPct val="85000"/>
              <a:buFont typeface="Wingdings 2"/>
              <a:buChar char="•"/>
              <a:defRPr kumimoji="0" sz="2000" b="0" i="0" u="none" strike="noStrike" kern="1200" cap="none" spc="0" normalizeH="0" baseline="0" noProof="0">
                <a:solidFill>
                  <a:schemeClr val="dk1"/>
                </a:solidFill>
                <a:uLnTx/>
                <a:uFillTx/>
                <a:latin typeface="Constantia"/>
                <a:ea typeface="Arial"/>
                <a:cs typeface="Arial"/>
                <a:sym typeface="Wingdings"/>
              </a:defRPr>
            </a:lvl2pPr>
            <a:lvl3pPr marL="914400" marR="0" indent="-246888" algn="l" defTabSz="914400" rtl="0" eaLnBrk="1" fontAlgn="auto" latinLnBrk="0" hangingPunct="1">
              <a:lnSpc>
                <a:spcPct val="100000"/>
              </a:lnSpc>
              <a:spcBef>
                <a:spcPct val="20000"/>
              </a:spcBef>
              <a:spcAft>
                <a:spcPct val="0"/>
              </a:spcAft>
              <a:buClr>
                <a:schemeClr val="accent2"/>
              </a:buClr>
              <a:buSzPct val="70000"/>
              <a:buFont typeface="Wingdings 2"/>
              <a:buChar char="•"/>
              <a:defRPr kumimoji="0" sz="1800" b="0" i="0" u="none" strike="noStrike" kern="1200" cap="none" spc="0" normalizeH="0" baseline="0" noProof="0">
                <a:solidFill>
                  <a:schemeClr val="dk1"/>
                </a:solidFill>
                <a:uLnTx/>
                <a:uFillTx/>
                <a:latin typeface="Constantia"/>
                <a:ea typeface="Arial"/>
                <a:cs typeface="Arial"/>
                <a:sym typeface="Wingdings"/>
              </a:defRPr>
            </a:lvl3pPr>
            <a:lvl4pPr marL="1188720" marR="0" indent="-210312" algn="l" defTabSz="914400" rtl="0" eaLnBrk="1" fontAlgn="auto" latinLnBrk="0" hangingPunct="1">
              <a:lnSpc>
                <a:spcPct val="100000"/>
              </a:lnSpc>
              <a:spcBef>
                <a:spcPct val="20000"/>
              </a:spcBef>
              <a:spcAft>
                <a:spcPct val="0"/>
              </a:spcAft>
              <a:buClr>
                <a:schemeClr val="accent3"/>
              </a:buClr>
              <a:buSzPct val="65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4pPr>
            <a:lvl5pPr marL="1463040" marR="0" indent="-210312" algn="l" defTabSz="914400" rtl="0" eaLnBrk="1" fontAlgn="auto" latinLnBrk="0" hangingPunct="1">
              <a:lnSpc>
                <a:spcPct val="100000"/>
              </a:lnSpc>
              <a:spcBef>
                <a:spcPct val="20000"/>
              </a:spcBef>
              <a:spcAft>
                <a:spcPct val="0"/>
              </a:spcAft>
              <a:buClr>
                <a:schemeClr val="accent4"/>
              </a:buClr>
              <a:buSzPct val="65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5pPr>
            <a:lvl6pPr marL="1737360" marR="0" indent="-210312" algn="l" defTabSz="914400" rtl="0" eaLnBrk="1" fontAlgn="auto" latinLnBrk="0" hangingPunct="1">
              <a:lnSpc>
                <a:spcPct val="100000"/>
              </a:lnSpc>
              <a:spcBef>
                <a:spcPct val="20000"/>
              </a:spcBef>
              <a:spcAft>
                <a:spcPct val="0"/>
              </a:spcAft>
              <a:buClr>
                <a:schemeClr val="accent5"/>
              </a:buClr>
              <a:buSzPct val="80000"/>
              <a:buFont typeface="Wingdings 2"/>
              <a:buChar char=""/>
              <a:defRPr kumimoji="0" sz="1800" b="0" i="0" u="none" strike="noStrike" kern="1200" cap="none" spc="0" normalizeH="0" baseline="0" noProof="0">
                <a:solidFill>
                  <a:schemeClr val="dk1"/>
                </a:solidFill>
                <a:uLnTx/>
                <a:uFillTx/>
                <a:latin typeface="Constantia"/>
                <a:ea typeface="Arial"/>
                <a:cs typeface="Arial"/>
                <a:sym typeface="Wingdings"/>
              </a:defRPr>
            </a:lvl6pPr>
            <a:lvl7pPr marL="1920240" marR="0" indent="-182880" algn="l" defTabSz="914400" rtl="0" eaLnBrk="1" fontAlgn="auto" latinLnBrk="0" hangingPunct="1">
              <a:lnSpc>
                <a:spcPct val="100000"/>
              </a:lnSpc>
              <a:spcBef>
                <a:spcPct val="20000"/>
              </a:spcBef>
              <a:spcAft>
                <a:spcPct val="0"/>
              </a:spcAft>
              <a:buClr>
                <a:schemeClr val="accent6"/>
              </a:buClr>
              <a:buSzPct val="80000"/>
              <a:buFont typeface="Wingdings 2"/>
              <a:buChar char=""/>
              <a:defRPr kumimoji="0" sz="1600" b="0" i="0" u="none" strike="noStrike" kern="1200" cap="none" spc="0" normalizeH="0" baseline="0" noProof="0">
                <a:solidFill>
                  <a:schemeClr val="dk1"/>
                </a:solidFill>
                <a:uLnTx/>
                <a:uFillTx/>
                <a:latin typeface="Constantia"/>
                <a:ea typeface="Arial"/>
                <a:cs typeface="Arial"/>
                <a:sym typeface="Wingdings"/>
              </a:defRPr>
            </a:lvl7pPr>
            <a:lvl8pPr marL="2194560" marR="0" indent="-182880" algn="l" defTabSz="914400" rtl="0" eaLnBrk="1" fontAlgn="auto" latinLnBrk="0" hangingPunct="1">
              <a:lnSpc>
                <a:spcPct val="100000"/>
              </a:lnSpc>
              <a:spcBef>
                <a:spcPct val="20000"/>
              </a:spcBef>
              <a:spcAft>
                <a:spcPct val="0"/>
              </a:spcAft>
              <a:buClr>
                <a:schemeClr val="tx2"/>
              </a:buClr>
              <a:buSzTx/>
              <a:buFontTx/>
              <a:buChar char="•"/>
              <a:defRPr kumimoji="0" sz="1600" b="0" i="0" u="none" strike="noStrike" kern="1200" cap="none" spc="0" normalizeH="0" baseline="0" noProof="0">
                <a:solidFill>
                  <a:schemeClr val="dk1"/>
                </a:solidFill>
                <a:uLnTx/>
                <a:uFillTx/>
                <a:latin typeface="Constantia"/>
                <a:ea typeface="Arial"/>
                <a:cs typeface="Arial"/>
                <a:sym typeface="Wingdings"/>
              </a:defRPr>
            </a:lvl8pPr>
            <a:lvl9pPr marL="2468880" marR="0" indent="-182880" algn="l" defTabSz="914400" rtl="0" eaLnBrk="1" fontAlgn="auto" latinLnBrk="0" hangingPunct="1">
              <a:lnSpc>
                <a:spcPct val="100000"/>
              </a:lnSpc>
              <a:spcBef>
                <a:spcPct val="20000"/>
              </a:spcBef>
              <a:spcAft>
                <a:spcPct val="0"/>
              </a:spcAft>
              <a:buClr>
                <a:schemeClr val="tx2"/>
              </a:buClr>
              <a:buSzTx/>
              <a:buFontTx/>
              <a:buChar char="•"/>
              <a:defRPr kumimoji="0" sz="1400" b="0" i="0" u="none" strike="noStrike" kern="1200" cap="none" spc="0" normalizeH="0" baseline="0" noProof="0">
                <a:solidFill>
                  <a:schemeClr val="dk1"/>
                </a:solidFill>
                <a:uLnTx/>
                <a:uFillTx/>
                <a:latin typeface="Constantia"/>
                <a:ea typeface="Arial"/>
                <a:cs typeface="Arial"/>
                <a:sym typeface="Wingdings"/>
              </a:defRPr>
            </a:lvl9pPr>
          </a:lstStyle>
          <a:p>
            <a:pPr fontAlgn="base"/>
            <a:r>
              <a:rPr lang="en-US" smtClean="0"/>
              <a:t>User is on example.com and wants to import his contacts from mycontacts.com</a:t>
            </a:r>
          </a:p>
          <a:p>
            <a:pPr fontAlgn="base"/>
            <a:r>
              <a:rPr lang="en-US" smtClean="0"/>
              <a:t>example.com (the “Consumer” in OAuth lingo) redirects the user to mycontacts.com (the “Service Provider”)</a:t>
            </a:r>
          </a:p>
          <a:p>
            <a:pPr fontAlgn="base"/>
            <a:r>
              <a:rPr lang="en-US" smtClean="0"/>
              <a:t>User authenticates himself to mycontacts.com (which can happen by using OpenID)</a:t>
            </a:r>
          </a:p>
          <a:p>
            <a:pPr fontAlgn="base"/>
            <a:r>
              <a:rPr lang="en-US" smtClean="0"/>
              <a:t>mycontacts.com asks the user whether he wants to authorize example.com to access his contacts</a:t>
            </a:r>
          </a:p>
          <a:p>
            <a:pPr fontAlgn="base"/>
            <a:r>
              <a:rPr lang="en-US" smtClean="0"/>
              <a:t>User makes his choice</a:t>
            </a:r>
          </a:p>
          <a:p>
            <a:pPr fontAlgn="base"/>
            <a:r>
              <a:rPr lang="en-US" smtClean="0"/>
              <a:t>mycontacts.com redirects the user back to example.com</a:t>
            </a:r>
          </a:p>
          <a:p>
            <a:pPr fontAlgn="base"/>
            <a:r>
              <a:rPr lang="en-US" smtClean="0"/>
              <a:t>example.com retrieves the contacts from mycontacts.com</a:t>
            </a:r>
          </a:p>
          <a:p>
            <a:pPr fontAlgn="base"/>
            <a:r>
              <a:rPr lang="en-US" smtClean="0"/>
              <a:t>example.com informs the user that the import was successful</a:t>
            </a: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lvl="2" algn="l" rtl="0">
              <a:spcBef>
                <a:spcPct val="0"/>
              </a:spcBef>
            </a:pPr>
            <a:r>
              <a:rPr lang="en-US" sz="2800" b="1" smtClean="0">
                <a:solidFill>
                  <a:srgbClr val="FF0000"/>
                </a:solidFill>
              </a:rPr>
              <a:t>   SSL/TLS:</a:t>
            </a:r>
            <a:r>
              <a:rPr lang="en-US" sz="1600" smtClean="0"/>
              <a:t/>
            </a:r>
            <a:br>
              <a:rPr lang="en-US" sz="1600" smtClean="0"/>
            </a:br>
            <a:endParaRPr lang="en-US"/>
          </a:p>
        </p:txBody>
      </p:sp>
      <p:sp>
        <p:nvSpPr>
          <p:cNvPr id="3" name="Content Placeholder 2"/>
          <p:cNvSpPr>
            <a:spLocks noGrp="1"/>
          </p:cNvSpPr>
          <p:nvPr>
            <p:ph idx="1"/>
          </p:nvPr>
        </p:nvSpPr>
        <p:spPr>
          <a:xfrm>
            <a:off x="304800" y="1371600"/>
            <a:ext cx="8610600" cy="5181600"/>
          </a:xfrm>
        </p:spPr>
        <p:txBody>
          <a:bodyPr>
            <a:normAutofit/>
          </a:bodyPr>
          <a:lstStyle/>
          <a:p>
            <a:pPr algn="just">
              <a:spcAft>
                <a:spcPts val="1200"/>
              </a:spcAft>
            </a:pPr>
            <a:r>
              <a:rPr lang="en-US" smtClean="0"/>
              <a:t>Transport Layer Security (TLS) and its predecessor, Secure Sockets Layer (SSL), are cryptographically secure protocols designed to provide security and data integrity for communications over TCP/IP. </a:t>
            </a:r>
          </a:p>
          <a:p>
            <a:pPr algn="just">
              <a:spcAft>
                <a:spcPts val="1200"/>
              </a:spcAft>
            </a:pPr>
            <a:r>
              <a:rPr lang="en-US" smtClean="0"/>
              <a:t>TLS and SSL encrypt the segments of network connections at the transport layer. </a:t>
            </a:r>
          </a:p>
          <a:p>
            <a:pPr algn="just">
              <a:spcAft>
                <a:spcPts val="1200"/>
              </a:spcAft>
            </a:pPr>
            <a:r>
              <a:rPr lang="en-US" smtClean="0"/>
              <a:t>The TLS protocol allows client/server applications to communicate across a network in a way specifically designed to prevent eavesdropping, tampering, and message forgery. </a:t>
            </a:r>
          </a:p>
          <a:p>
            <a:pPr>
              <a:buNone/>
            </a:pPr>
            <a:endParaRPr lang="en-US" smtClean="0"/>
          </a:p>
          <a:p>
            <a:pPr>
              <a:buNone/>
            </a:pPr>
            <a:endParaRPr lang="en-US"/>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876800"/>
          </a:xfrm>
        </p:spPr>
        <p:txBody>
          <a:bodyPr>
            <a:normAutofit/>
          </a:bodyPr>
          <a:lstStyle/>
          <a:p>
            <a:pPr algn="just">
              <a:spcAft>
                <a:spcPts val="1200"/>
              </a:spcAft>
            </a:pPr>
            <a:r>
              <a:rPr lang="en-US" smtClean="0"/>
              <a:t>TLS provides endpoint authentication and data confidentiality by using cryptography. </a:t>
            </a:r>
          </a:p>
          <a:p>
            <a:pPr algn="just">
              <a:spcAft>
                <a:spcPts val="1200"/>
              </a:spcAft>
            </a:pPr>
            <a:r>
              <a:rPr lang="en-US" smtClean="0"/>
              <a:t>TLS authentication is one-way – the server is authenticated, because the client already knows the server's identity, the client remains unauthenticated. </a:t>
            </a:r>
          </a:p>
          <a:p>
            <a:pPr algn="just">
              <a:spcAft>
                <a:spcPts val="1200"/>
              </a:spcAft>
            </a:pPr>
            <a:r>
              <a:rPr lang="en-US" smtClean="0"/>
              <a:t>At the browser level it has checked the digital signatures of the server certificate's issuing chain of Certification Authorities (CAs).</a:t>
            </a:r>
          </a:p>
          <a:p>
            <a:endParaRPr lang="en-US"/>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smtClean="0"/>
              <a:t>End-User Access to</a:t>
            </a:r>
            <a:br>
              <a:rPr lang="en-US" b="1" smtClean="0"/>
            </a:br>
            <a:r>
              <a:rPr lang="en-US" b="1" smtClean="0"/>
              <a:t>Cloud Computing</a:t>
            </a:r>
            <a:endParaRPr lang="en-US"/>
          </a:p>
        </p:txBody>
      </p:sp>
      <p:sp>
        <p:nvSpPr>
          <p:cNvPr id="3" name="Subtitle 2"/>
          <p:cNvSpPr>
            <a:spLocks noGrp="1"/>
          </p:cNvSpPr>
          <p:nvPr>
            <p:ph type="subTitle" idx="1"/>
          </p:nvPr>
        </p:nvSpPr>
        <p:spPr/>
        <p:txBody>
          <a:bodyPr/>
          <a:lstStyle/>
          <a:p>
            <a:r>
              <a:rPr lang="en-US" smtClean="0"/>
              <a:t>By </a:t>
            </a:r>
          </a:p>
          <a:p>
            <a:r>
              <a:rPr lang="en-US" smtClean="0"/>
              <a:t>Dr. M. Kalpana Devi</a:t>
            </a:r>
            <a:endParaRPr lang="en-US"/>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Overview</a:t>
            </a:r>
            <a:endParaRPr lang="en-US"/>
          </a:p>
        </p:txBody>
      </p:sp>
      <p:sp>
        <p:nvSpPr>
          <p:cNvPr id="3" name="Content Placeholder 2"/>
          <p:cNvSpPr>
            <a:spLocks noGrp="1"/>
          </p:cNvSpPr>
          <p:nvPr>
            <p:ph idx="1"/>
          </p:nvPr>
        </p:nvSpPr>
        <p:spPr/>
        <p:txBody>
          <a:bodyPr>
            <a:normAutofit/>
          </a:bodyPr>
          <a:lstStyle/>
          <a:p>
            <a:pPr algn="just"/>
            <a:r>
              <a:rPr lang="en-US" smtClean="0"/>
              <a:t>Innovation behind the success of cloud services ultimately depends on the acceptance of the offering by the user community. </a:t>
            </a:r>
          </a:p>
          <a:p>
            <a:pPr algn="just"/>
            <a:r>
              <a:rPr lang="en-US" smtClean="0"/>
              <a:t>Acceptance of an offering by users changes the economics considerably. </a:t>
            </a:r>
          </a:p>
          <a:p>
            <a:pPr algn="just"/>
            <a:r>
              <a:rPr lang="en-US" smtClean="0"/>
              <a:t>As more users accept such innovation, economies of scale for a product allow implementers to lower the costs, removing a barrier to entry and enabling even more widespread adoption of the innovation.</a:t>
            </a:r>
            <a:endParaRPr lang="en-US"/>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mtClean="0"/>
              <a:t>We will take a look at some of the most popular Software-as-a-Service (SaaS) offerings for consumers.</a:t>
            </a:r>
          </a:p>
          <a:p>
            <a:pPr algn="just"/>
            <a:r>
              <a:rPr lang="en-US" smtClean="0"/>
              <a:t>. Some of the applications that are beneficial to end users, two such successful and familiar SaaS offerings looking at both user perspective and developer perspective are</a:t>
            </a:r>
          </a:p>
          <a:p>
            <a:pPr marL="998982" lvl="2" indent="-514350" algn="just">
              <a:buClrTx/>
              <a:buFont typeface="+mj-lt"/>
              <a:buAutoNum type="arabicPeriod"/>
            </a:pPr>
            <a:r>
              <a:rPr lang="en-US" sz="2800" err="1" smtClean="0"/>
              <a:t>Youtube</a:t>
            </a:r>
            <a:endParaRPr lang="en-US" sz="2800" smtClean="0"/>
          </a:p>
          <a:p>
            <a:pPr marL="998982" lvl="2" indent="-514350" algn="just">
              <a:buClrTx/>
              <a:buFont typeface="+mj-lt"/>
              <a:buAutoNum type="arabicPeriod"/>
            </a:pPr>
            <a:r>
              <a:rPr lang="en-US" sz="2800" err="1" smtClean="0"/>
              <a:t>Facebook</a:t>
            </a:r>
            <a:endParaRPr lang="en-US" sz="2800"/>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YouTube</a:t>
            </a:r>
            <a:endParaRPr lang="en-US"/>
          </a:p>
        </p:txBody>
      </p:sp>
      <p:sp>
        <p:nvSpPr>
          <p:cNvPr id="3" name="Content Placeholder 2"/>
          <p:cNvSpPr>
            <a:spLocks noGrp="1"/>
          </p:cNvSpPr>
          <p:nvPr>
            <p:ph idx="1"/>
          </p:nvPr>
        </p:nvSpPr>
        <p:spPr/>
        <p:txBody>
          <a:bodyPr>
            <a:normAutofit/>
          </a:bodyPr>
          <a:lstStyle/>
          <a:p>
            <a:pPr algn="just"/>
            <a:r>
              <a:rPr lang="en-US" smtClean="0"/>
              <a:t>YouTube is the leader in online video, and a premier destination to watch and share original videos worldwide across the Internet through web sites, mobile devices, blogs, and email. </a:t>
            </a:r>
          </a:p>
          <a:p>
            <a:pPr algn="just"/>
            <a:r>
              <a:rPr lang="en-US" smtClean="0"/>
              <a:t>YouTube allows people to easily upload and share video clips on the YouTube web site.</a:t>
            </a:r>
          </a:p>
          <a:p>
            <a:pPr algn="just"/>
            <a:r>
              <a:rPr lang="en-US" smtClean="0"/>
              <a:t>The following Figure shows YouTube’s home page.</a:t>
            </a:r>
            <a:endParaRPr lang="en-US"/>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a:blip r:embed="rId2"/>
          <a:stretch>
            <a:fillRect/>
          </a:stretch>
        </p:blipFill>
        <p:spPr bwMode="auto">
          <a:xfrm>
            <a:off x="990600" y="685800"/>
            <a:ext cx="7684929" cy="6019800"/>
          </a:xfrm>
          <a:prstGeom prst="rect">
            <a:avLst/>
          </a:prstGeom>
          <a:noFill/>
          <a:ln w="9525">
            <a:noFill/>
            <a:miter lim="800000"/>
          </a:ln>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3970318"/>
          </a:xfrm>
          <a:prstGeom prst="rect">
            <a:avLst/>
          </a:prstGeom>
          <a:noFill/>
        </p:spPr>
        <p:txBody>
          <a:bodyPr wrap="square" rtlCol="0">
            <a:spAutoFit/>
          </a:bodyPr>
          <a:lstStyle/>
          <a:p>
            <a:pPr marL="569913" indent="-569913" algn="just">
              <a:lnSpc>
                <a:spcPct val="150000"/>
              </a:lnSpc>
            </a:pPr>
            <a:r>
              <a:rPr lang="en-US" sz="2800" b="1">
                <a:solidFill>
                  <a:srgbClr val="FF0000"/>
                </a:solidFill>
                <a:latin typeface="Century Schoolbook" pitchFamily="18" charset="0"/>
              </a:rPr>
              <a:t>Characteristics of SaaS</a:t>
            </a:r>
          </a:p>
          <a:p>
            <a:pPr marL="914400" indent="-449263" algn="just" fontAlgn="base">
              <a:lnSpc>
                <a:spcPct val="150000"/>
              </a:lnSpc>
              <a:buFont typeface="Wingdings" pitchFamily="2" charset="2"/>
              <a:buChar char="q"/>
            </a:pPr>
            <a:r>
              <a:rPr lang="en-US" sz="2400">
                <a:latin typeface="Century Schoolbook" pitchFamily="18" charset="0"/>
              </a:rPr>
              <a:t>Managed from a central location</a:t>
            </a:r>
          </a:p>
          <a:p>
            <a:pPr marL="914400" indent="-449263" algn="just" fontAlgn="base">
              <a:lnSpc>
                <a:spcPct val="150000"/>
              </a:lnSpc>
              <a:buFont typeface="Wingdings" pitchFamily="2" charset="2"/>
              <a:buChar char="q"/>
            </a:pPr>
            <a:r>
              <a:rPr lang="en-US" sz="2400">
                <a:latin typeface="Century Schoolbook" pitchFamily="18" charset="0"/>
              </a:rPr>
              <a:t>Hosted on a remote server</a:t>
            </a:r>
          </a:p>
          <a:p>
            <a:pPr marL="914400" indent="-449263" algn="just" fontAlgn="base">
              <a:lnSpc>
                <a:spcPct val="150000"/>
              </a:lnSpc>
              <a:buFont typeface="Wingdings" pitchFamily="2" charset="2"/>
              <a:buChar char="q"/>
            </a:pPr>
            <a:r>
              <a:rPr lang="en-US" sz="2400">
                <a:latin typeface="Century Schoolbook" pitchFamily="18" charset="0"/>
              </a:rPr>
              <a:t>Accessible over the internet</a:t>
            </a:r>
          </a:p>
          <a:p>
            <a:pPr marL="914400" indent="-449263" algn="just" fontAlgn="base">
              <a:lnSpc>
                <a:spcPct val="150000"/>
              </a:lnSpc>
              <a:buFont typeface="Wingdings" pitchFamily="2" charset="2"/>
              <a:buChar char="q"/>
            </a:pPr>
            <a:r>
              <a:rPr lang="en-US" sz="2400">
                <a:latin typeface="Century Schoolbook" pitchFamily="18" charset="0"/>
              </a:rPr>
              <a:t>Users not responsible for hardware or software updates</a:t>
            </a:r>
          </a:p>
          <a:p>
            <a:pPr marL="569913" indent="-569913" algn="just">
              <a:lnSpc>
                <a:spcPct val="150000"/>
              </a:lnSpc>
            </a:pPr>
            <a:endParaRPr lang="en-US" sz="2000" b="1">
              <a:solidFill>
                <a:srgbClr val="0070C0"/>
              </a:solidFill>
              <a:latin typeface="Century Schoolbook" pitchFamily="18" charset="0"/>
            </a:endParaRP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a:normAutofit fontScale="92500" lnSpcReduction="20000"/>
          </a:bodyPr>
          <a:lstStyle/>
          <a:p>
            <a:pPr algn="just">
              <a:spcAft>
                <a:spcPts val="1200"/>
              </a:spcAft>
            </a:pPr>
            <a:r>
              <a:rPr lang="en-US" smtClean="0"/>
              <a:t>Founded in February 2005, YouTube received funding from Sequoia Capital and was officially launched in December 2005. </a:t>
            </a:r>
          </a:p>
          <a:p>
            <a:pPr algn="just">
              <a:spcAft>
                <a:spcPts val="1200"/>
              </a:spcAft>
            </a:pPr>
            <a:r>
              <a:rPr lang="en-US" smtClean="0"/>
              <a:t>Chad Hurley and Steve Chen were the first members of the YouTube management team and currently serve as chief executive officer and chief technology officer, respectively. </a:t>
            </a:r>
          </a:p>
          <a:p>
            <a:pPr algn="just">
              <a:spcAft>
                <a:spcPts val="1200"/>
              </a:spcAft>
            </a:pPr>
            <a:r>
              <a:rPr lang="en-US" smtClean="0"/>
              <a:t>Within a year of its launch, in November 2006, YouTube was purchased by Google in one of the most talked-about acquisitions to date. </a:t>
            </a:r>
          </a:p>
          <a:p>
            <a:pPr algn="just"/>
            <a:r>
              <a:rPr lang="en-US" smtClean="0"/>
              <a:t>Since then, YouTube has struck partnership deals with content providers such as CBS(Core Banking Solutions), the BBC, Universal Music Group, Sony Music Group, Warner Music Group, the NBA, and many more.</a:t>
            </a:r>
            <a:endParaRPr lang="en-US"/>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9416"/>
            <a:ext cx="8382000" cy="4846320"/>
          </a:xfrm>
        </p:spPr>
        <p:txBody>
          <a:bodyPr/>
          <a:lstStyle/>
          <a:p>
            <a:pPr algn="just"/>
            <a:r>
              <a:rPr lang="en-US" smtClean="0"/>
              <a:t>YouTube has become so popular that it now provides a set of development application programming interfaces (APIs) to enable developers to integrate YouTube functionality into their web sites.</a:t>
            </a:r>
          </a:p>
          <a:p>
            <a:pPr algn="just"/>
            <a:r>
              <a:rPr lang="en-US" smtClean="0"/>
              <a:t>The YouTube APIs and tools allow programmers to bring the YouTube experience to their web pages, applications, and devices.</a:t>
            </a:r>
            <a:endParaRPr lang="en-US"/>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1143000" y="914400"/>
            <a:ext cx="7301643" cy="5592763"/>
          </a:xfrm>
          <a:prstGeom prst="rect">
            <a:avLst/>
          </a:prstGeom>
          <a:noFill/>
          <a:ln w="9525">
            <a:noFill/>
            <a:miter lim="800000"/>
          </a:ln>
          <a:effectLst/>
        </p:spPr>
      </p:pic>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914400" y="609600"/>
            <a:ext cx="7467599" cy="6019800"/>
          </a:xfrm>
          <a:prstGeom prst="rect">
            <a:avLst/>
          </a:prstGeom>
          <a:noFill/>
          <a:ln w="9525">
            <a:noFill/>
            <a:miter lim="800000"/>
          </a:ln>
          <a:effectLst/>
        </p:spPr>
      </p:pic>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YouTube API Overview</a:t>
            </a:r>
            <a:endParaRPr lang="en-US"/>
          </a:p>
        </p:txBody>
      </p:sp>
      <p:sp>
        <p:nvSpPr>
          <p:cNvPr id="3" name="Content Placeholder 2"/>
          <p:cNvSpPr>
            <a:spLocks noGrp="1"/>
          </p:cNvSpPr>
          <p:nvPr>
            <p:ph idx="1"/>
          </p:nvPr>
        </p:nvSpPr>
        <p:spPr/>
        <p:txBody>
          <a:bodyPr>
            <a:normAutofit/>
          </a:bodyPr>
          <a:lstStyle/>
          <a:p>
            <a:pPr algn="just"/>
            <a:r>
              <a:rPr lang="en-US" smtClean="0"/>
              <a:t>First, developers need to decide which APIs and tools best meet their needs. </a:t>
            </a:r>
          </a:p>
          <a:p>
            <a:pPr algn="just"/>
            <a:r>
              <a:rPr lang="en-US" smtClean="0"/>
              <a:t>For those familiar with </a:t>
            </a:r>
            <a:r>
              <a:rPr lang="en-US" b="1" smtClean="0"/>
              <a:t>HTML</a:t>
            </a:r>
            <a:r>
              <a:rPr lang="en-US" smtClean="0"/>
              <a:t> but not so familiar with JavaScript, consider looking at the </a:t>
            </a:r>
            <a:r>
              <a:rPr lang="en-US" b="1" smtClean="0">
                <a:solidFill>
                  <a:srgbClr val="FF0000"/>
                </a:solidFill>
              </a:rPr>
              <a:t>Widgets and custom player</a:t>
            </a:r>
            <a:r>
              <a:rPr lang="en-US" b="1" smtClean="0"/>
              <a:t>. </a:t>
            </a:r>
          </a:p>
          <a:p>
            <a:pPr algn="just"/>
            <a:r>
              <a:rPr lang="en-US" smtClean="0"/>
              <a:t>If the development team is comfortable with </a:t>
            </a:r>
            <a:r>
              <a:rPr lang="en-US" b="1" smtClean="0"/>
              <a:t>JavaScript and/or FlashPlayer</a:t>
            </a:r>
            <a:r>
              <a:rPr lang="en-US" smtClean="0"/>
              <a:t>, they should examine the </a:t>
            </a:r>
            <a:r>
              <a:rPr lang="en-US" b="1" smtClean="0">
                <a:solidFill>
                  <a:srgbClr val="FF0000"/>
                </a:solidFill>
              </a:rPr>
              <a:t>Player APIs</a:t>
            </a:r>
            <a:r>
              <a:rPr lang="en-US" smtClean="0">
                <a:solidFill>
                  <a:srgbClr val="FF0000"/>
                </a:solidFill>
              </a:rPr>
              <a:t>. </a:t>
            </a:r>
          </a:p>
          <a:p>
            <a:pPr algn="just"/>
            <a:r>
              <a:rPr lang="en-US" smtClean="0"/>
              <a:t>For those who are programming a device or developing server-side logic for a web site, look at the </a:t>
            </a:r>
            <a:r>
              <a:rPr lang="en-US" b="1" smtClean="0">
                <a:solidFill>
                  <a:srgbClr val="FF0000"/>
                </a:solidFill>
              </a:rPr>
              <a:t>Data API</a:t>
            </a:r>
            <a:r>
              <a:rPr lang="en-US" smtClean="0">
                <a:solidFill>
                  <a:srgbClr val="FF0000"/>
                </a:solidFill>
              </a:rPr>
              <a:t>.</a:t>
            </a:r>
            <a:endParaRPr lang="en-US">
              <a:solidFill>
                <a:srgbClr val="FF0000"/>
              </a:solidFill>
            </a:endParaRP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Widgets</a:t>
            </a:r>
            <a:endParaRPr lang="en-US"/>
          </a:p>
        </p:txBody>
      </p:sp>
      <p:sp>
        <p:nvSpPr>
          <p:cNvPr id="3" name="Content Placeholder 2"/>
          <p:cNvSpPr>
            <a:spLocks noGrp="1"/>
          </p:cNvSpPr>
          <p:nvPr>
            <p:ph idx="1"/>
          </p:nvPr>
        </p:nvSpPr>
        <p:spPr/>
        <p:txBody>
          <a:bodyPr>
            <a:normAutofit/>
          </a:bodyPr>
          <a:lstStyle/>
          <a:p>
            <a:pPr algn="just"/>
            <a:r>
              <a:rPr lang="en-US" smtClean="0"/>
              <a:t>Widgets are simple page elements that developers can embed in a web site to give it YouTube functionality.</a:t>
            </a:r>
          </a:p>
          <a:p>
            <a:pPr algn="just"/>
            <a:r>
              <a:rPr lang="en-US" smtClean="0"/>
              <a:t>All of this can be done just by adding a few lines of JavaScript to a web page.</a:t>
            </a:r>
          </a:p>
          <a:p>
            <a:pPr algn="just"/>
            <a:r>
              <a:rPr lang="en-US" smtClean="0"/>
              <a:t>Unlike the custom player, which does not require programming skills to use, these widgets.</a:t>
            </a:r>
          </a:p>
          <a:p>
            <a:pPr algn="just"/>
            <a:r>
              <a:rPr lang="en-US" smtClean="0"/>
              <a:t>Two widgets are currently available, the </a:t>
            </a:r>
            <a:r>
              <a:rPr lang="en-US" b="1" smtClean="0">
                <a:solidFill>
                  <a:srgbClr val="FF0000"/>
                </a:solidFill>
              </a:rPr>
              <a:t>Video Bar </a:t>
            </a:r>
            <a:r>
              <a:rPr lang="en-US" smtClean="0"/>
              <a:t>and </a:t>
            </a:r>
            <a:r>
              <a:rPr lang="en-US" b="1" smtClean="0">
                <a:solidFill>
                  <a:srgbClr val="FF0000"/>
                </a:solidFill>
              </a:rPr>
              <a:t>Video Search Control</a:t>
            </a:r>
            <a:r>
              <a:rPr lang="en-US" smtClean="0"/>
              <a:t>.</a:t>
            </a:r>
            <a:endParaRPr lang="en-US"/>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6096000"/>
          </a:xfrm>
        </p:spPr>
        <p:txBody>
          <a:bodyPr>
            <a:normAutofit fontScale="85000" lnSpcReduction="20000"/>
          </a:bodyPr>
          <a:lstStyle/>
          <a:p>
            <a:pPr>
              <a:buNone/>
            </a:pPr>
            <a:r>
              <a:rPr lang="en-US" sz="3500" b="1" smtClean="0"/>
              <a:t>The Video Bar</a:t>
            </a:r>
            <a:r>
              <a:rPr lang="en-US" b="1" smtClean="0"/>
              <a:t>: </a:t>
            </a:r>
          </a:p>
          <a:p>
            <a:pPr algn="just">
              <a:lnSpc>
                <a:spcPct val="120000"/>
              </a:lnSpc>
              <a:spcBef>
                <a:spcPct val="0"/>
              </a:spcBef>
              <a:spcAft>
                <a:spcPts val="600"/>
              </a:spcAft>
            </a:pPr>
            <a:r>
              <a:rPr lang="en-US" sz="2700" smtClean="0"/>
              <a:t>The Video Bar is a simple way to integrate a strip of video thumbnails into your site. </a:t>
            </a:r>
          </a:p>
          <a:p>
            <a:pPr algn="just">
              <a:lnSpc>
                <a:spcPct val="120000"/>
              </a:lnSpc>
              <a:spcBef>
                <a:spcPct val="0"/>
              </a:spcBef>
              <a:spcAft>
                <a:spcPts val="600"/>
              </a:spcAft>
            </a:pPr>
            <a:r>
              <a:rPr lang="en-US" sz="2700" smtClean="0"/>
              <a:t>Just clicking on a thumbnail opens a floating player for playing video locally.</a:t>
            </a:r>
          </a:p>
          <a:p>
            <a:pPr algn="just">
              <a:lnSpc>
                <a:spcPct val="120000"/>
              </a:lnSpc>
              <a:spcBef>
                <a:spcPct val="0"/>
              </a:spcBef>
              <a:spcAft>
                <a:spcPts val="600"/>
              </a:spcAft>
            </a:pPr>
            <a:r>
              <a:rPr lang="en-US" sz="2700" smtClean="0"/>
              <a:t>The Video Bar is implemented using the Google AJAX Search API. </a:t>
            </a:r>
          </a:p>
          <a:p>
            <a:pPr algn="just">
              <a:lnSpc>
                <a:spcPct val="120000"/>
              </a:lnSpc>
              <a:spcBef>
                <a:spcPct val="0"/>
              </a:spcBef>
              <a:spcAft>
                <a:spcPts val="600"/>
              </a:spcAft>
            </a:pPr>
            <a:r>
              <a:rPr lang="en-US" sz="2700" smtClean="0"/>
              <a:t>It is designed to let you easily add a strip of playable videos to web pages and blogs.</a:t>
            </a:r>
          </a:p>
          <a:p>
            <a:pPr algn="just">
              <a:lnSpc>
                <a:spcPct val="120000"/>
              </a:lnSpc>
              <a:spcBef>
                <a:spcPct val="0"/>
              </a:spcBef>
              <a:spcAft>
                <a:spcPts val="600"/>
              </a:spcAft>
            </a:pPr>
            <a:r>
              <a:rPr lang="en-US" sz="2700" smtClean="0"/>
              <a:t>Control is highly customizable, allowing developers to specify </a:t>
            </a:r>
          </a:p>
          <a:p>
            <a:pPr lvl="2" algn="just">
              <a:lnSpc>
                <a:spcPct val="120000"/>
              </a:lnSpc>
              <a:spcBef>
                <a:spcPct val="0"/>
              </a:spcBef>
              <a:spcAft>
                <a:spcPts val="600"/>
              </a:spcAft>
              <a:buFont typeface="Wingdings" pitchFamily="2" charset="2"/>
              <a:buChar char="Ø"/>
            </a:pPr>
            <a:r>
              <a:rPr lang="en-US" sz="2700" smtClean="0"/>
              <a:t>the orientation of the video bar, </a:t>
            </a:r>
          </a:p>
          <a:p>
            <a:pPr lvl="2" algn="just">
              <a:lnSpc>
                <a:spcPct val="120000"/>
              </a:lnSpc>
              <a:spcBef>
                <a:spcPct val="0"/>
              </a:spcBef>
              <a:spcAft>
                <a:spcPts val="600"/>
              </a:spcAft>
              <a:buFont typeface="Wingdings" pitchFamily="2" charset="2"/>
              <a:buChar char="Ø"/>
            </a:pPr>
            <a:r>
              <a:rPr lang="en-US" sz="2700" smtClean="0"/>
              <a:t>the number of videos displayed, </a:t>
            </a:r>
          </a:p>
          <a:p>
            <a:pPr lvl="2" algn="just">
              <a:lnSpc>
                <a:spcPct val="120000"/>
              </a:lnSpc>
              <a:spcBef>
                <a:spcPct val="0"/>
              </a:spcBef>
              <a:spcAft>
                <a:spcPts val="600"/>
              </a:spcAft>
              <a:buFont typeface="Wingdings" pitchFamily="2" charset="2"/>
              <a:buChar char="Ø"/>
            </a:pPr>
            <a:r>
              <a:rPr lang="en-US" sz="2700" smtClean="0"/>
              <a:t>the size of the thumbnails, </a:t>
            </a:r>
          </a:p>
          <a:p>
            <a:pPr lvl="2" algn="just">
              <a:lnSpc>
                <a:spcPct val="120000"/>
              </a:lnSpc>
              <a:spcBef>
                <a:spcPct val="0"/>
              </a:spcBef>
              <a:spcAft>
                <a:spcPts val="600"/>
              </a:spcAft>
              <a:buFont typeface="Wingdings" pitchFamily="2" charset="2"/>
              <a:buChar char="Ø"/>
            </a:pPr>
            <a:r>
              <a:rPr lang="en-US" sz="2700" smtClean="0"/>
              <a:t>the location and size of the video player, </a:t>
            </a:r>
          </a:p>
          <a:p>
            <a:pPr lvl="2" algn="just">
              <a:lnSpc>
                <a:spcPct val="120000"/>
              </a:lnSpc>
              <a:spcBef>
                <a:spcPct val="0"/>
              </a:spcBef>
              <a:spcAft>
                <a:spcPts val="600"/>
              </a:spcAft>
              <a:buFont typeface="Wingdings" pitchFamily="2" charset="2"/>
              <a:buChar char="Ø"/>
            </a:pPr>
            <a:r>
              <a:rPr lang="en-US" sz="2700" smtClean="0"/>
              <a:t>the list of search expressions that drive the video bar, etc.</a:t>
            </a:r>
            <a:endParaRPr lang="en-US" sz="2700"/>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stretch>
            <a:fillRect/>
          </a:stretch>
        </p:blipFill>
        <p:spPr bwMode="auto">
          <a:xfrm>
            <a:off x="304800" y="838200"/>
            <a:ext cx="8534400" cy="5715000"/>
          </a:xfrm>
          <a:prstGeom prst="rect">
            <a:avLst/>
          </a:prstGeom>
          <a:noFill/>
          <a:ln w="9525">
            <a:noFill/>
            <a:miter lim="800000"/>
          </a:ln>
          <a:effectLst/>
        </p:spPr>
      </p:pic>
    </p:spTree>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715000"/>
          </a:xfrm>
        </p:spPr>
        <p:txBody>
          <a:bodyPr>
            <a:normAutofit fontScale="92500" lnSpcReduction="10000"/>
          </a:bodyPr>
          <a:lstStyle/>
          <a:p>
            <a:pPr>
              <a:buNone/>
            </a:pPr>
            <a:r>
              <a:rPr lang="en-US" sz="2800" b="1" smtClean="0"/>
              <a:t>Video Search Control</a:t>
            </a:r>
            <a:r>
              <a:rPr lang="en-US" b="1" smtClean="0"/>
              <a:t>:</a:t>
            </a:r>
          </a:p>
          <a:p>
            <a:pPr algn="just"/>
            <a:r>
              <a:rPr lang="en-US" smtClean="0"/>
              <a:t>The Video Search Control also uses the Google AJAX Search API. </a:t>
            </a:r>
          </a:p>
          <a:p>
            <a:pPr algn="just"/>
            <a:r>
              <a:rPr lang="en-US" smtClean="0"/>
              <a:t>It provides the ability to search through massive amounts of YouTube content.</a:t>
            </a:r>
          </a:p>
          <a:p>
            <a:pPr algn="just"/>
            <a:r>
              <a:rPr lang="en-US" smtClean="0"/>
              <a:t>Clicking on a thumbnail of video search results will play it without leaving the page. </a:t>
            </a:r>
          </a:p>
          <a:p>
            <a:pPr algn="just"/>
            <a:r>
              <a:rPr lang="en-US" smtClean="0"/>
              <a:t>Like the Video Bar, you can use a wizard to get started; </a:t>
            </a:r>
          </a:p>
          <a:p>
            <a:pPr algn="just"/>
            <a:r>
              <a:rPr lang="en-US" smtClean="0"/>
              <a:t>The Video Search Control is highly customizable, allowing you to configure the initial set of video search terms, </a:t>
            </a:r>
          </a:p>
          <a:p>
            <a:pPr lvl="2" algn="just">
              <a:buFont typeface="Wingdings" pitchFamily="2" charset="2"/>
              <a:buChar char="Ø"/>
            </a:pPr>
            <a:r>
              <a:rPr lang="en-US" sz="2400" smtClean="0"/>
              <a:t>the size and location of the player, </a:t>
            </a:r>
          </a:p>
          <a:p>
            <a:pPr lvl="2" algn="just">
              <a:buFont typeface="Wingdings" pitchFamily="2" charset="2"/>
              <a:buChar char="Ø"/>
            </a:pPr>
            <a:r>
              <a:rPr lang="en-US" sz="2400" smtClean="0"/>
              <a:t>the number of results, </a:t>
            </a:r>
          </a:p>
          <a:p>
            <a:pPr lvl="2" algn="just">
              <a:buFont typeface="Wingdings" pitchFamily="2" charset="2"/>
              <a:buChar char="Ø"/>
            </a:pPr>
            <a:r>
              <a:rPr lang="en-US" sz="2400" smtClean="0"/>
              <a:t>color schemes, etc. </a:t>
            </a:r>
          </a:p>
          <a:p>
            <a:pPr algn="just"/>
            <a:r>
              <a:rPr lang="en-US" smtClean="0"/>
              <a:t>You can also save user searches for future use. </a:t>
            </a:r>
          </a:p>
          <a:p>
            <a:endParaRPr lang="en-US"/>
          </a:p>
        </p:txBody>
      </p:sp>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762000" y="914400"/>
            <a:ext cx="7701370" cy="5486400"/>
          </a:xfrm>
          <a:prstGeom prst="rect">
            <a:avLst/>
          </a:prstGeom>
          <a:noFill/>
          <a:ln w="9525">
            <a:noFill/>
            <a:miter lim="800000"/>
          </a:ln>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7.jpeg" descr="cloud_computing Tutorial"/>
          <p:cNvPicPr>
            <a:picLocks noGrp="1"/>
          </p:cNvPicPr>
          <p:nvPr>
            <p:ph idx="1"/>
          </p:nvPr>
        </p:nvPicPr>
        <p:blipFill>
          <a:blip r:embed="rId2"/>
          <a:stretch>
            <a:fillRect/>
          </a:stretch>
        </p:blipFill>
        <p:spPr>
          <a:xfrm>
            <a:off x="1295400" y="304800"/>
            <a:ext cx="6629400" cy="5943599"/>
          </a:xfrm>
          <a:prstGeom prst="rect">
            <a:avLst/>
          </a:prstGeom>
        </p:spPr>
      </p:pic>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algn="ctr"/>
            <a:r>
              <a:rPr lang="en-US" smtClean="0"/>
              <a:t>You tube Player API</a:t>
            </a:r>
            <a:endParaRPr lang="en-US"/>
          </a:p>
        </p:txBody>
      </p:sp>
      <p:sp>
        <p:nvSpPr>
          <p:cNvPr id="3" name="Content Placeholder 2"/>
          <p:cNvSpPr>
            <a:spLocks noGrp="1"/>
          </p:cNvSpPr>
          <p:nvPr>
            <p:ph idx="1"/>
          </p:nvPr>
        </p:nvSpPr>
        <p:spPr>
          <a:xfrm>
            <a:off x="457200" y="1524000"/>
            <a:ext cx="8382000" cy="5029200"/>
          </a:xfrm>
        </p:spPr>
        <p:txBody>
          <a:bodyPr>
            <a:normAutofit fontScale="92500" lnSpcReduction="10000"/>
          </a:bodyPr>
          <a:lstStyle/>
          <a:p>
            <a:pPr algn="just"/>
            <a:r>
              <a:rPr lang="en-US" smtClean="0"/>
              <a:t>The Player APIs let you control the YouTube player using JavaScript or ActionScript. </a:t>
            </a:r>
          </a:p>
          <a:p>
            <a:pPr algn="just"/>
            <a:r>
              <a:rPr lang="en-US" smtClean="0"/>
              <a:t>There is a </a:t>
            </a:r>
            <a:r>
              <a:rPr lang="en-US" b="1" smtClean="0"/>
              <a:t>basic </a:t>
            </a:r>
            <a:r>
              <a:rPr lang="en-US" sz="2800" b="1" smtClean="0">
                <a:solidFill>
                  <a:srgbClr val="FF0000"/>
                </a:solidFill>
              </a:rPr>
              <a:t>embedded player</a:t>
            </a:r>
            <a:r>
              <a:rPr lang="en-US" sz="2800" smtClean="0">
                <a:solidFill>
                  <a:srgbClr val="FF0000"/>
                </a:solidFill>
              </a:rPr>
              <a:t> </a:t>
            </a:r>
            <a:r>
              <a:rPr lang="en-US" smtClean="0"/>
              <a:t>and there is also a “</a:t>
            </a:r>
            <a:r>
              <a:rPr lang="en-US" sz="2800" b="1" err="1" smtClean="0">
                <a:solidFill>
                  <a:srgbClr val="FF0000"/>
                </a:solidFill>
              </a:rPr>
              <a:t>chromeless”  player </a:t>
            </a:r>
            <a:r>
              <a:rPr lang="en-US" smtClean="0"/>
              <a:t>that lets you create your own player controls. </a:t>
            </a:r>
          </a:p>
          <a:p>
            <a:pPr algn="just"/>
            <a:r>
              <a:rPr lang="en-US" smtClean="0"/>
              <a:t>The Player APIs allow you to establish how users can control YouTube video playback on your web site. </a:t>
            </a:r>
          </a:p>
          <a:p>
            <a:pPr algn="just"/>
            <a:r>
              <a:rPr lang="en-US" smtClean="0"/>
              <a:t>By simply configuring some basic settings for the player interface, you can build a highly customized player control. </a:t>
            </a:r>
          </a:p>
          <a:p>
            <a:pPr algn="just"/>
            <a:r>
              <a:rPr lang="en-US" smtClean="0"/>
              <a:t>The player APIs provide mechanisms that enable you to control how YouTube videos will look on your site. </a:t>
            </a:r>
          </a:p>
          <a:p>
            <a:pPr algn="just"/>
            <a:r>
              <a:rPr lang="en-US" smtClean="0"/>
              <a:t>It is important to distinguish between the two types of players, </a:t>
            </a:r>
          </a:p>
          <a:p>
            <a:pPr algn="just"/>
            <a:endParaRPr lang="en-US"/>
          </a:p>
        </p:txBody>
      </p:sp>
    </p:spTree>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617536"/>
          </a:xfrm>
        </p:spPr>
        <p:txBody>
          <a:bodyPr>
            <a:normAutofit lnSpcReduction="10000"/>
          </a:bodyPr>
          <a:lstStyle/>
          <a:p>
            <a:pPr>
              <a:buNone/>
            </a:pPr>
            <a:r>
              <a:rPr lang="en-US" sz="3200" b="1" smtClean="0"/>
              <a:t>Embedded Player:</a:t>
            </a:r>
            <a:endParaRPr lang="en-US" sz="3200" smtClean="0"/>
          </a:p>
          <a:p>
            <a:pPr algn="just"/>
            <a:r>
              <a:rPr lang="en-US" smtClean="0"/>
              <a:t>The </a:t>
            </a:r>
            <a:r>
              <a:rPr lang="en-US" b="1" smtClean="0"/>
              <a:t>Embedded Player</a:t>
            </a:r>
            <a:r>
              <a:rPr lang="en-US" smtClean="0"/>
              <a:t> is the simplest way to place YouTube videos on a web page. </a:t>
            </a:r>
          </a:p>
          <a:p>
            <a:pPr algn="just"/>
            <a:r>
              <a:rPr lang="en-US" smtClean="0"/>
              <a:t>To customize the behavior and color of the player, developers can use well-documented embedded player parameters. </a:t>
            </a:r>
          </a:p>
          <a:p>
            <a:pPr algn="just"/>
            <a:r>
              <a:rPr lang="en-US" smtClean="0"/>
              <a:t>The code needed to display the embedded player and preconfigured parameters can be quickly generated using a wizard. </a:t>
            </a:r>
          </a:p>
          <a:p>
            <a:pPr algn="just"/>
            <a:r>
              <a:rPr lang="en-US" smtClean="0"/>
              <a:t>This makes it possible to find a video by leveraging the Data API and subsequently displaying it using the embedded player. </a:t>
            </a:r>
          </a:p>
          <a:p>
            <a:pPr algn="just"/>
            <a:r>
              <a:rPr lang="en-US" smtClean="0"/>
              <a:t>Once the embedded player has been added to a web page, it can be controlled using JavaScript.</a:t>
            </a:r>
          </a:p>
          <a:p>
            <a:endParaRPr lang="en-US"/>
          </a:p>
        </p:txBody>
      </p:sp>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562600"/>
          </a:xfrm>
        </p:spPr>
        <p:txBody>
          <a:bodyPr/>
          <a:lstStyle/>
          <a:p>
            <a:pPr>
              <a:buNone/>
            </a:pPr>
            <a:r>
              <a:rPr lang="en-US" sz="3200" b="1" err="1" smtClean="0"/>
              <a:t>Chromeless Player</a:t>
            </a:r>
          </a:p>
          <a:p>
            <a:pPr>
              <a:buNone/>
            </a:pPr>
            <a:endParaRPr lang="en-US" sz="1600" b="1" smtClean="0"/>
          </a:p>
          <a:p>
            <a:pPr algn="just">
              <a:spcAft>
                <a:spcPts val="1200"/>
              </a:spcAft>
            </a:pPr>
            <a:r>
              <a:rPr lang="en-US" sz="2400" b="1" err="1" smtClean="0"/>
              <a:t>Chromeless Player</a:t>
            </a:r>
            <a:r>
              <a:rPr lang="en-US" sz="2400" smtClean="0"/>
              <a:t> Interface elements and controls (such as toolbars and buttons) placed around content are sometimes referred to as “chrome,” so a chromeless player is, by definition, a YouTube video player without such controls. </a:t>
            </a:r>
          </a:p>
          <a:p>
            <a:pPr algn="just">
              <a:spcAft>
                <a:spcPts val="1200"/>
              </a:spcAft>
            </a:pPr>
            <a:r>
              <a:rPr lang="en-US" sz="2400" smtClean="0"/>
              <a:t>This makes it easy to customize a player used within a Flash or HTML environment. </a:t>
            </a:r>
          </a:p>
          <a:p>
            <a:pPr algn="just">
              <a:spcAft>
                <a:spcPts val="1200"/>
              </a:spcAft>
            </a:pPr>
            <a:r>
              <a:rPr lang="en-US" sz="2400" smtClean="0"/>
              <a:t>The chromeless player exposes the same JavaScript and ActionScript APIs as the embedded player. </a:t>
            </a:r>
          </a:p>
          <a:p>
            <a:endParaRPr lang="en-US"/>
          </a:p>
        </p:txBody>
      </p:sp>
    </p:spTree>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err="1" smtClean="0"/>
              <a:t>Youtube custom player</a:t>
            </a:r>
            <a:endParaRPr lang="en-US"/>
          </a:p>
        </p:txBody>
      </p:sp>
      <p:sp>
        <p:nvSpPr>
          <p:cNvPr id="3" name="Content Placeholder 2"/>
          <p:cNvSpPr>
            <a:spLocks noGrp="1"/>
          </p:cNvSpPr>
          <p:nvPr>
            <p:ph idx="1"/>
          </p:nvPr>
        </p:nvSpPr>
        <p:spPr>
          <a:xfrm>
            <a:off x="457200" y="1295400"/>
            <a:ext cx="8382000" cy="5334000"/>
          </a:xfrm>
        </p:spPr>
        <p:txBody>
          <a:bodyPr>
            <a:normAutofit fontScale="92500" lnSpcReduction="20000"/>
          </a:bodyPr>
          <a:lstStyle/>
          <a:p>
            <a:pPr algn="just">
              <a:spcAft>
                <a:spcPts val="1200"/>
              </a:spcAft>
            </a:pPr>
            <a:r>
              <a:rPr lang="en-US" smtClean="0"/>
              <a:t>The custom player goes even further than just using scripted API calls to paste videos into your site. </a:t>
            </a:r>
          </a:p>
          <a:p>
            <a:pPr algn="just">
              <a:spcAft>
                <a:spcPts val="1200"/>
              </a:spcAft>
            </a:pPr>
            <a:r>
              <a:rPr lang="en-US" smtClean="0"/>
              <a:t>Developers can easily configure the custom player to show playlists, favorites, or custom, locally available videos. </a:t>
            </a:r>
          </a:p>
          <a:p>
            <a:pPr algn="just">
              <a:spcAft>
                <a:spcPts val="1200"/>
              </a:spcAft>
            </a:pPr>
            <a:r>
              <a:rPr lang="en-US" smtClean="0"/>
              <a:t>Sometimes it’s nice to have control over your web site without having to edit it. </a:t>
            </a:r>
          </a:p>
          <a:p>
            <a:pPr algn="just">
              <a:spcAft>
                <a:spcPts val="1200"/>
              </a:spcAft>
            </a:pPr>
            <a:r>
              <a:rPr lang="en-US" smtClean="0"/>
              <a:t>Many web sites benefit from having video content, but updating this content can be difficult.</a:t>
            </a:r>
          </a:p>
          <a:p>
            <a:pPr algn="just">
              <a:spcAft>
                <a:spcPts val="1200"/>
              </a:spcAft>
            </a:pPr>
            <a:r>
              <a:rPr lang="en-US" smtClean="0"/>
              <a:t> The YouTube custom player allows you to customize a YouTube player and populate it with videos you specify. </a:t>
            </a:r>
          </a:p>
          <a:p>
            <a:pPr algn="just">
              <a:spcAft>
                <a:spcPts val="1200"/>
              </a:spcAft>
            </a:pPr>
            <a:r>
              <a:rPr lang="en-US" smtClean="0"/>
              <a:t>Once the custom player is on your site, you can easily update the appearance or content by logging into your YouTube account and clicking on Custom Video Players.</a:t>
            </a:r>
            <a:endParaRPr lang="en-US"/>
          </a:p>
        </p:txBody>
      </p:sp>
    </p:spTree>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err="1" smtClean="0"/>
              <a:t>Youtube Data API </a:t>
            </a:r>
            <a:endParaRPr lang="en-US"/>
          </a:p>
        </p:txBody>
      </p:sp>
      <p:sp>
        <p:nvSpPr>
          <p:cNvPr id="3" name="Content Placeholder 2"/>
          <p:cNvSpPr>
            <a:spLocks noGrp="1"/>
          </p:cNvSpPr>
          <p:nvPr>
            <p:ph idx="1"/>
          </p:nvPr>
        </p:nvSpPr>
        <p:spPr>
          <a:xfrm>
            <a:off x="457200" y="1447800"/>
            <a:ext cx="8382000" cy="4876800"/>
          </a:xfrm>
        </p:spPr>
        <p:txBody>
          <a:bodyPr>
            <a:normAutofit fontScale="92500" lnSpcReduction="20000"/>
          </a:bodyPr>
          <a:lstStyle/>
          <a:p>
            <a:pPr algn="just">
              <a:spcAft>
                <a:spcPts val="1200"/>
              </a:spcAft>
            </a:pPr>
            <a:r>
              <a:rPr lang="en-US" smtClean="0"/>
              <a:t>The YouTube Data API lets you incorporate YouTube functionality into your own application or web site. </a:t>
            </a:r>
          </a:p>
          <a:p>
            <a:pPr algn="just">
              <a:spcAft>
                <a:spcPts val="1200"/>
              </a:spcAft>
            </a:pPr>
            <a:r>
              <a:rPr lang="en-US" smtClean="0"/>
              <a:t>You can perform searches, upload videos, create playlists, and more. </a:t>
            </a:r>
          </a:p>
          <a:p>
            <a:pPr algn="just">
              <a:spcAft>
                <a:spcPts val="1200"/>
              </a:spcAft>
            </a:pPr>
            <a:r>
              <a:rPr lang="en-US" smtClean="0"/>
              <a:t>It is possible to search for videos, retrieve standard feeds, and see related content. </a:t>
            </a:r>
          </a:p>
          <a:p>
            <a:pPr algn="just">
              <a:spcAft>
                <a:spcPts val="1200"/>
              </a:spcAft>
            </a:pPr>
            <a:r>
              <a:rPr lang="en-US" smtClean="0"/>
              <a:t>A program can also authenticate as a user to upload videos, modify user playlists, and more.</a:t>
            </a:r>
          </a:p>
          <a:p>
            <a:pPr algn="just">
              <a:spcAft>
                <a:spcPts val="1200"/>
              </a:spcAft>
            </a:pPr>
            <a:r>
              <a:rPr lang="en-US" smtClean="0"/>
              <a:t> The Data API is primarily for developers who are used to programming in server-side languages. </a:t>
            </a:r>
          </a:p>
          <a:p>
            <a:pPr algn="just">
              <a:spcAft>
                <a:spcPts val="1200"/>
              </a:spcAft>
            </a:pPr>
            <a:r>
              <a:rPr lang="en-US" smtClean="0"/>
              <a:t>It is useful for sites or applications that want deeper integration with YouTube</a:t>
            </a:r>
            <a:endParaRPr lang="en-US"/>
          </a:p>
        </p:txBody>
      </p:sp>
    </p:spTree>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5465136"/>
          </a:xfrm>
        </p:spPr>
        <p:txBody>
          <a:bodyPr>
            <a:normAutofit/>
          </a:bodyPr>
          <a:lstStyle/>
          <a:p>
            <a:pPr algn="just">
              <a:spcAft>
                <a:spcPts val="1200"/>
              </a:spcAft>
            </a:pPr>
            <a:r>
              <a:rPr lang="en-US" sz="2400" smtClean="0"/>
              <a:t>This integration might be a web application to allow users to upload video to YouTube, or a device or desktop application that brings the YouTube experience to a new platform. </a:t>
            </a:r>
          </a:p>
          <a:p>
            <a:pPr algn="just">
              <a:spcAft>
                <a:spcPts val="1200"/>
              </a:spcAft>
            </a:pPr>
            <a:r>
              <a:rPr lang="en-US" sz="2400" smtClean="0"/>
              <a:t>The Data API gives you programmatic access to the video and user information stored on YouTube. </a:t>
            </a:r>
          </a:p>
          <a:p>
            <a:pPr algn="just">
              <a:spcAft>
                <a:spcPts val="1200"/>
              </a:spcAft>
            </a:pPr>
            <a:r>
              <a:rPr lang="en-US" sz="2400" smtClean="0"/>
              <a:t>With this, you can personalize your site or application with users’ existing information as well as perform actions on their behalf (such as commenting on and rating videos). </a:t>
            </a:r>
          </a:p>
          <a:p>
            <a:pPr algn="just">
              <a:spcAft>
                <a:spcPts val="1200"/>
              </a:spcAft>
            </a:pPr>
            <a:r>
              <a:rPr lang="en-US" sz="2400" smtClean="0"/>
              <a:t>The Google Data Protocol and the Atom Publishing Protocol, which are the standards on which the Data API is built. </a:t>
            </a:r>
          </a:p>
          <a:p>
            <a:endParaRPr lang="en-US"/>
          </a:p>
        </p:txBody>
      </p:sp>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94360"/>
          </a:xfrm>
        </p:spPr>
        <p:txBody>
          <a:bodyPr>
            <a:normAutofit fontScale="90000"/>
          </a:bodyPr>
          <a:lstStyle/>
          <a:p>
            <a:pPr algn="ctr"/>
            <a:r>
              <a:rPr lang="en-US" smtClean="0"/>
              <a:t>FACE BOOK</a:t>
            </a:r>
            <a:endParaRPr lang="en-US"/>
          </a:p>
        </p:txBody>
      </p:sp>
      <p:sp>
        <p:nvSpPr>
          <p:cNvPr id="3" name="Content Placeholder 2"/>
          <p:cNvSpPr>
            <a:spLocks noGrp="1"/>
          </p:cNvSpPr>
          <p:nvPr>
            <p:ph idx="1"/>
          </p:nvPr>
        </p:nvSpPr>
        <p:spPr>
          <a:xfrm>
            <a:off x="304800" y="1066800"/>
            <a:ext cx="8610600" cy="5791200"/>
          </a:xfrm>
        </p:spPr>
        <p:txBody>
          <a:bodyPr>
            <a:noAutofit/>
          </a:bodyPr>
          <a:lstStyle/>
          <a:p>
            <a:pPr algn="just">
              <a:spcAft>
                <a:spcPts val="1200"/>
              </a:spcAft>
            </a:pPr>
            <a:r>
              <a:rPr lang="en-US" sz="2000" err="1" smtClean="0"/>
              <a:t>Facebook, Inc., is a leading engineering company located in the heart of Silicon Valley. </a:t>
            </a:r>
          </a:p>
          <a:p>
            <a:pPr algn="just">
              <a:spcAft>
                <a:spcPts val="1200"/>
              </a:spcAft>
            </a:pPr>
            <a:r>
              <a:rPr lang="en-US" sz="2000" err="1" smtClean="0"/>
              <a:t>Facebook was formerly called Thefacebook and is a free-access social networking web site that is operated and privately owned by Facebook, Inc. </a:t>
            </a:r>
          </a:p>
          <a:p>
            <a:pPr algn="just">
              <a:spcAft>
                <a:spcPts val="1200"/>
              </a:spcAft>
            </a:pPr>
            <a:r>
              <a:rPr lang="en-US" sz="2000" smtClean="0"/>
              <a:t>While Mark Zuckerberg was a student at Harvard University, he founded Facebook with his roommates, Dustin Moskovitz and Chris Hughes, fellow computer science majors at Harvard.</a:t>
            </a:r>
          </a:p>
          <a:p>
            <a:pPr algn="just">
              <a:spcAft>
                <a:spcPts val="1200"/>
              </a:spcAft>
            </a:pPr>
            <a:r>
              <a:rPr lang="en-US" sz="2000" smtClean="0"/>
              <a:t>Initially, site membership was limited to Harvard students. </a:t>
            </a:r>
          </a:p>
          <a:p>
            <a:pPr algn="just">
              <a:spcAft>
                <a:spcPts val="1200"/>
              </a:spcAft>
            </a:pPr>
            <a:r>
              <a:rPr lang="en-US" sz="2000" smtClean="0"/>
              <a:t>Later, membership access was expanded to other colleges in the greater Boston area, the Ivy League, and Stanford University. </a:t>
            </a:r>
          </a:p>
          <a:p>
            <a:pPr algn="just">
              <a:spcAft>
                <a:spcPts val="1200"/>
              </a:spcAft>
            </a:pPr>
            <a:r>
              <a:rPr lang="en-US" sz="2000" smtClean="0"/>
              <a:t>It later expanded to include any university student, then to any high school student, and, finally, to anyone 13 years old and over. </a:t>
            </a:r>
          </a:p>
        </p:txBody>
      </p:sp>
    </p:spTree>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5867400"/>
          </a:xfrm>
        </p:spPr>
        <p:txBody>
          <a:bodyPr>
            <a:normAutofit/>
          </a:bodyPr>
          <a:lstStyle/>
          <a:p>
            <a:pPr algn="just"/>
            <a:r>
              <a:rPr lang="en-US" smtClean="0"/>
              <a:t>The Facebook web site currently has more than 175 million active users worldwide. </a:t>
            </a:r>
          </a:p>
          <a:p>
            <a:pPr algn="just"/>
            <a:r>
              <a:rPr lang="en-US" smtClean="0"/>
              <a:t>The web site’s name refers to the paper facebooks depicting members of a campus community that some U.S. colleges and preparatory schools give to incoming students, faculty, and staff as a way to get to know other people on campus.</a:t>
            </a:r>
          </a:p>
          <a:p>
            <a:pPr algn="just"/>
            <a:r>
              <a:rPr lang="en-US" err="1" smtClean="0"/>
              <a:t>Facebook serves up over 50 billion page views a month while employing fewer than 200 engineers. </a:t>
            </a:r>
          </a:p>
          <a:p>
            <a:pPr algn="just"/>
            <a:r>
              <a:rPr lang="en-US" smtClean="0"/>
              <a:t>It is the second most-trafficked PHP hypertext preprocessor site in the world (Yahoo is number 1), and it is one of the world’s largest MySQL installations, running thousands of databases. </a:t>
            </a:r>
          </a:p>
          <a:p>
            <a:endParaRPr lang="en-US"/>
          </a:p>
        </p:txBody>
      </p:sp>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240"/>
            <a:ext cx="7239000" cy="289560"/>
          </a:xfrm>
        </p:spPr>
        <p:txBody>
          <a:bodyPr>
            <a:noAutofit/>
          </a:bodyPr>
          <a:lstStyle/>
          <a:p>
            <a:r>
              <a:rPr lang="en-US" sz="2800" smtClean="0"/>
              <a:t>The Facebook default home page</a:t>
            </a:r>
            <a:endParaRPr lang="en-US" sz="2800"/>
          </a:p>
        </p:txBody>
      </p:sp>
      <p:pic>
        <p:nvPicPr>
          <p:cNvPr id="1026" name="Picture 2"/>
          <p:cNvPicPr>
            <a:picLocks noGrp="1" noChangeAspect="1" noChangeArrowheads="1"/>
          </p:cNvPicPr>
          <p:nvPr>
            <p:ph idx="1"/>
          </p:nvPr>
        </p:nvPicPr>
        <p:blipFill>
          <a:blip r:embed="rId2"/>
          <a:stretch>
            <a:fillRect/>
          </a:stretch>
        </p:blipFill>
        <p:spPr bwMode="auto">
          <a:xfrm>
            <a:off x="609601" y="1295401"/>
            <a:ext cx="7924800" cy="5105400"/>
          </a:xfrm>
          <a:prstGeom prst="rect">
            <a:avLst/>
          </a:prstGeom>
          <a:noFill/>
          <a:ln w="9525">
            <a:noFill/>
            <a:miter lim="800000"/>
          </a:ln>
          <a:effectLst/>
        </p:spPr>
      </p:pic>
    </p:spTree>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normAutofit/>
          </a:bodyPr>
          <a:lstStyle/>
          <a:p>
            <a:r>
              <a:rPr lang="en-US" sz="2400" smtClean="0"/>
              <a:t>Finding friends on Facebook.</a:t>
            </a:r>
            <a:endParaRPr lang="en-US" sz="2400"/>
          </a:p>
        </p:txBody>
      </p:sp>
      <p:pic>
        <p:nvPicPr>
          <p:cNvPr id="2050" name="Picture 2"/>
          <p:cNvPicPr>
            <a:picLocks noGrp="1" noChangeAspect="1" noChangeArrowheads="1"/>
          </p:cNvPicPr>
          <p:nvPr>
            <p:ph idx="1"/>
          </p:nvPr>
        </p:nvPicPr>
        <p:blipFill>
          <a:blip r:embed="rId2"/>
          <a:stretch>
            <a:fillRect/>
          </a:stretch>
        </p:blipFill>
        <p:spPr bwMode="auto">
          <a:xfrm>
            <a:off x="838200" y="1295400"/>
            <a:ext cx="7674610" cy="5084763"/>
          </a:xfrm>
          <a:prstGeom prst="rect">
            <a:avLst/>
          </a:prstGeom>
          <a:noFill/>
          <a:ln w="9525">
            <a:noFill/>
            <a:miter lim="800000"/>
          </a:ln>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4801314"/>
          </a:xfrm>
          <a:prstGeom prst="rect">
            <a:avLst/>
          </a:prstGeom>
          <a:noFill/>
        </p:spPr>
        <p:txBody>
          <a:bodyPr wrap="square" rtlCol="0">
            <a:spAutoFit/>
          </a:bodyPr>
          <a:lstStyle/>
          <a:p>
            <a:pPr algn="ctr">
              <a:lnSpc>
                <a:spcPct val="150000"/>
              </a:lnSpc>
            </a:pPr>
            <a:r>
              <a:rPr lang="en-US" sz="2400" b="1">
                <a:latin typeface="Century Schoolbook" pitchFamily="18" charset="0"/>
              </a:rPr>
              <a:t>CLOUD COMPUTING</a:t>
            </a:r>
          </a:p>
          <a:p>
            <a:pPr algn="ctr">
              <a:lnSpc>
                <a:spcPct val="150000"/>
              </a:lnSpc>
            </a:pPr>
            <a:r>
              <a:rPr lang="en-US" sz="2400" b="1">
                <a:solidFill>
                  <a:srgbClr val="0070C0"/>
                </a:solidFill>
                <a:latin typeface="Century Schoolbook" pitchFamily="18" charset="0"/>
              </a:rPr>
              <a:t>Cloud Computing is the delivery of on-demand computing services  over the internet on a pay –as –you-go basis</a:t>
            </a:r>
          </a:p>
          <a:p>
            <a:pPr>
              <a:lnSpc>
                <a:spcPct val="150000"/>
              </a:lnSpc>
            </a:pPr>
            <a:r>
              <a:rPr lang="en-US" sz="2400" b="1">
                <a:latin typeface="Century Schoolbook" pitchFamily="18" charset="0"/>
              </a:rPr>
              <a:t>For Eg: Rather than managing files on a local storage device , cloud computing makes it possible to save them over internet</a:t>
            </a:r>
            <a:endParaRPr lang="en-US" sz="2400">
              <a:latin typeface="Century Schoolbook" pitchFamily="18" charset="0"/>
            </a:endParaRPr>
          </a:p>
          <a:p>
            <a:pPr marL="1319213" indent="-854075"/>
            <a:endParaRPr lang="en-US">
              <a:latin typeface="Century Schoolbook" pitchFamily="18" charset="0"/>
            </a:endParaRPr>
          </a:p>
          <a:p>
            <a:pPr marL="1319213" indent="-854075"/>
            <a:endParaRPr lang="en-US">
              <a:latin typeface="Century Schoolbook" pitchFamily="18" charset="0"/>
            </a:endParaRPr>
          </a:p>
          <a:p>
            <a:pPr marL="465138" indent="-465138"/>
            <a:endParaRPr lang="en-US">
              <a:latin typeface="Century Schoolbook"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745153"/>
            <a:ext cx="8686800" cy="4893647"/>
          </a:xfrm>
          <a:prstGeom prst="rect">
            <a:avLst/>
          </a:prstGeom>
          <a:noFill/>
        </p:spPr>
        <p:txBody>
          <a:bodyPr wrap="square" rtlCol="0">
            <a:spAutoFit/>
          </a:bodyPr>
          <a:lstStyle/>
          <a:p>
            <a:pPr fontAlgn="base">
              <a:lnSpc>
                <a:spcPct val="150000"/>
              </a:lnSpc>
            </a:pPr>
            <a:r>
              <a:rPr lang="en-US" sz="2800" b="1">
                <a:solidFill>
                  <a:srgbClr val="FF0000"/>
                </a:solidFill>
                <a:latin typeface="Century Schoolbook" pitchFamily="18" charset="0"/>
              </a:rPr>
              <a:t>When to Use SaaS</a:t>
            </a:r>
          </a:p>
          <a:p>
            <a:pPr fontAlgn="base">
              <a:lnSpc>
                <a:spcPct val="150000"/>
              </a:lnSpc>
            </a:pPr>
            <a:r>
              <a:rPr lang="en-US" sz="2000">
                <a:latin typeface="Century Schoolbook" pitchFamily="18" charset="0"/>
              </a:rPr>
              <a:t>There are many different situations in which SaaS may be the most beneficial, including:</a:t>
            </a:r>
          </a:p>
          <a:p>
            <a:pPr marL="914400" indent="-569913" algn="just" fontAlgn="base">
              <a:lnSpc>
                <a:spcPct val="150000"/>
              </a:lnSpc>
              <a:buFont typeface="Wingdings" pitchFamily="2" charset="2"/>
              <a:buChar char="q"/>
            </a:pPr>
            <a:r>
              <a:rPr lang="en-US" sz="2000">
                <a:latin typeface="Century Schoolbook" pitchFamily="18" charset="0"/>
              </a:rPr>
              <a:t>If you are a startup or small company that needs to </a:t>
            </a:r>
            <a:r>
              <a:rPr lang="en-US" sz="2000" smtClean="0">
                <a:latin typeface="Century Schoolbook" pitchFamily="18" charset="0"/>
              </a:rPr>
              <a:t>launch        e-commerce </a:t>
            </a:r>
            <a:r>
              <a:rPr lang="en-US" sz="2000">
                <a:latin typeface="Century Schoolbook" pitchFamily="18" charset="0"/>
              </a:rPr>
              <a:t>quickly and don’t have time for server issues or software</a:t>
            </a:r>
          </a:p>
          <a:p>
            <a:pPr marL="914400" indent="-569913" algn="just" fontAlgn="base">
              <a:lnSpc>
                <a:spcPct val="150000"/>
              </a:lnSpc>
              <a:buFont typeface="Wingdings" pitchFamily="2" charset="2"/>
              <a:buChar char="q"/>
            </a:pPr>
            <a:r>
              <a:rPr lang="en-US" sz="2000">
                <a:latin typeface="Century Schoolbook" pitchFamily="18" charset="0"/>
              </a:rPr>
              <a:t>For short-term projects that require collaboration</a:t>
            </a:r>
          </a:p>
          <a:p>
            <a:pPr marL="914400" indent="-569913" algn="just" fontAlgn="base">
              <a:lnSpc>
                <a:spcPct val="150000"/>
              </a:lnSpc>
              <a:buFont typeface="Wingdings" pitchFamily="2" charset="2"/>
              <a:buChar char="q"/>
            </a:pPr>
            <a:r>
              <a:rPr lang="en-US" sz="2000">
                <a:latin typeface="Century Schoolbook" pitchFamily="18" charset="0"/>
              </a:rPr>
              <a:t>If you use applications that aren’t in-demand very often, such as tax software</a:t>
            </a:r>
          </a:p>
          <a:p>
            <a:pPr marL="914400" indent="-569913" algn="just" fontAlgn="base">
              <a:lnSpc>
                <a:spcPct val="150000"/>
              </a:lnSpc>
              <a:buFont typeface="Wingdings" pitchFamily="2" charset="2"/>
              <a:buChar char="q"/>
            </a:pPr>
            <a:r>
              <a:rPr lang="en-US" sz="2000">
                <a:latin typeface="Century Schoolbook" pitchFamily="18" charset="0"/>
              </a:rPr>
              <a:t>For applications that need both web and mobile access</a:t>
            </a: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5715000"/>
          </a:xfrm>
        </p:spPr>
        <p:txBody>
          <a:bodyPr>
            <a:normAutofit/>
          </a:bodyPr>
          <a:lstStyle/>
          <a:p>
            <a:pPr algn="just"/>
            <a:r>
              <a:rPr lang="en-US" smtClean="0"/>
              <a:t>In terms of total photo page views, Facebook exceeds all of the next-largest photo sites combined. </a:t>
            </a:r>
          </a:p>
          <a:p>
            <a:pPr algn="just"/>
            <a:r>
              <a:rPr lang="en-US" smtClean="0"/>
              <a:t>It is the largest photo-sharing site in the United States, with over a billion photos. </a:t>
            </a:r>
          </a:p>
          <a:p>
            <a:pPr algn="just"/>
            <a:r>
              <a:rPr lang="en-US" err="1" smtClean="0"/>
              <a:t>Facebook is the fourth most-trafficked web site in the United States, and Facebook users upload more than 14 million new photos every day. </a:t>
            </a:r>
          </a:p>
          <a:p>
            <a:pPr algn="just"/>
            <a:r>
              <a:rPr lang="en-US" smtClean="0"/>
              <a:t>It is obvious from these statistics that the engineering team at Facebook is pushing the limits of IT engineering. </a:t>
            </a:r>
          </a:p>
          <a:p>
            <a:pPr algn="just"/>
            <a:r>
              <a:rPr lang="en-US" smtClean="0"/>
              <a:t>They have created a custom-built search engine capable of processing millions of queries a day, completely distributed and entirely in-memory with real-time updates. </a:t>
            </a:r>
          </a:p>
          <a:p>
            <a:endParaRPr lang="en-US"/>
          </a:p>
        </p:txBody>
      </p:sp>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990600" y="1143000"/>
            <a:ext cx="7239000" cy="5077419"/>
          </a:xfrm>
          <a:prstGeom prst="rect">
            <a:avLst/>
          </a:prstGeom>
          <a:noFill/>
          <a:ln w="9525">
            <a:noFill/>
            <a:miter lim="800000"/>
          </a:ln>
          <a:effectLst/>
        </p:spPr>
      </p:pic>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0600"/>
            <a:ext cx="8229600" cy="1143000"/>
          </a:xfrm>
        </p:spPr>
        <p:txBody>
          <a:bodyPr>
            <a:normAutofit fontScale="90000"/>
          </a:bodyPr>
          <a:lstStyle/>
          <a:p>
            <a:r>
              <a:rPr lang="en-US" err="1" smtClean="0"/>
              <a:t>Facebook Development</a:t>
            </a:r>
            <a:br>
              <a:rPr lang="en-US" err="1" smtClean="0"/>
            </a:br>
            <a:endParaRPr lang="en-US"/>
          </a:p>
        </p:txBody>
      </p:sp>
      <p:sp>
        <p:nvSpPr>
          <p:cNvPr id="3" name="Content Placeholder 2"/>
          <p:cNvSpPr>
            <a:spLocks noGrp="1"/>
          </p:cNvSpPr>
          <p:nvPr>
            <p:ph idx="1"/>
          </p:nvPr>
        </p:nvSpPr>
        <p:spPr>
          <a:xfrm>
            <a:off x="457200" y="1600200"/>
            <a:ext cx="8305800" cy="4724400"/>
          </a:xfrm>
        </p:spPr>
        <p:txBody>
          <a:bodyPr>
            <a:normAutofit fontScale="92500" lnSpcReduction="20000"/>
          </a:bodyPr>
          <a:lstStyle/>
          <a:p>
            <a:pPr algn="just">
              <a:spcAft>
                <a:spcPts val="1200"/>
              </a:spcAft>
            </a:pPr>
            <a:r>
              <a:rPr lang="en-US" err="1" smtClean="0"/>
              <a:t>Facebook provides anyone the ability to create Facebook applications. </a:t>
            </a:r>
          </a:p>
          <a:p>
            <a:pPr algn="just">
              <a:spcAft>
                <a:spcPts val="1200"/>
              </a:spcAft>
            </a:pPr>
            <a:r>
              <a:rPr lang="en-US" smtClean="0"/>
              <a:t>A user can get a basic application up and running in minutes. </a:t>
            </a:r>
          </a:p>
          <a:p>
            <a:pPr algn="just">
              <a:spcAft>
                <a:spcPts val="1200"/>
              </a:spcAft>
            </a:pPr>
            <a:r>
              <a:rPr lang="en-US" smtClean="0"/>
              <a:t>To create a Facebook application, you should be well versed in PHP or some other coding language such as Ruby on Rails, JavaScript, or Python. </a:t>
            </a:r>
          </a:p>
          <a:p>
            <a:pPr algn="just">
              <a:spcAft>
                <a:spcPts val="1200"/>
              </a:spcAft>
            </a:pPr>
            <a:r>
              <a:rPr lang="en-US" smtClean="0"/>
              <a:t>It is preferable to know one that already has a client library for the Facebook API. </a:t>
            </a:r>
          </a:p>
          <a:p>
            <a:pPr algn="just">
              <a:spcAft>
                <a:spcPts val="1200"/>
              </a:spcAft>
            </a:pPr>
            <a:r>
              <a:rPr lang="en-US" smtClean="0"/>
              <a:t>You will need to have a basic understanding of the Internet, SSH, MySQL, and Unix.</a:t>
            </a:r>
          </a:p>
          <a:p>
            <a:pPr algn="just"/>
            <a:endParaRPr lang="en-US"/>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594360"/>
          </a:xfrm>
        </p:spPr>
        <p:txBody>
          <a:bodyPr>
            <a:normAutofit fontScale="90000"/>
          </a:bodyPr>
          <a:lstStyle/>
          <a:p>
            <a:r>
              <a:rPr lang="en-US" err="1" smtClean="0"/>
              <a:t>Facebook products</a:t>
            </a:r>
            <a:endParaRPr lang="en-US"/>
          </a:p>
        </p:txBody>
      </p:sp>
      <p:sp>
        <p:nvSpPr>
          <p:cNvPr id="3" name="Content Placeholder 2"/>
          <p:cNvSpPr>
            <a:spLocks noGrp="1"/>
          </p:cNvSpPr>
          <p:nvPr>
            <p:ph idx="1"/>
          </p:nvPr>
        </p:nvSpPr>
        <p:spPr>
          <a:xfrm>
            <a:off x="381000" y="1066800"/>
            <a:ext cx="8382000" cy="5791200"/>
          </a:xfrm>
        </p:spPr>
        <p:txBody>
          <a:bodyPr>
            <a:normAutofit fontScale="85000" lnSpcReduction="20000"/>
          </a:bodyPr>
          <a:lstStyle/>
          <a:p>
            <a:pPr algn="just"/>
            <a:r>
              <a:rPr lang="en-US" smtClean="0"/>
              <a:t>The Facebook Products include </a:t>
            </a:r>
          </a:p>
          <a:p>
            <a:pPr lvl="2" algn="just">
              <a:spcAft>
                <a:spcPts val="1800"/>
              </a:spcAft>
              <a:buFont typeface="Wingdings" pitchFamily="2" charset="2"/>
              <a:buChar char="Ø"/>
            </a:pPr>
            <a:r>
              <a:rPr lang="en-US" sz="2400" err="1" smtClean="0">
                <a:solidFill>
                  <a:srgbClr val="FF0000"/>
                </a:solidFill>
              </a:rPr>
              <a:t>Facebook</a:t>
            </a:r>
            <a:r>
              <a:rPr lang="en-US" sz="2400" smtClean="0"/>
              <a:t> (including the Facebook mobile app and in-app browser), </a:t>
            </a:r>
          </a:p>
          <a:p>
            <a:pPr lvl="2" algn="just">
              <a:spcAft>
                <a:spcPts val="1800"/>
              </a:spcAft>
              <a:buFont typeface="Wingdings" pitchFamily="2" charset="2"/>
              <a:buChar char="Ø"/>
            </a:pPr>
            <a:r>
              <a:rPr lang="en-US" sz="2400" smtClean="0">
                <a:solidFill>
                  <a:srgbClr val="FF0000"/>
                </a:solidFill>
              </a:rPr>
              <a:t>Messenger,</a:t>
            </a:r>
            <a:r>
              <a:rPr lang="en-US" sz="2400" smtClean="0"/>
              <a:t> (Facebook Messenger is </a:t>
            </a:r>
            <a:r>
              <a:rPr lang="en-US" sz="2400" b="1" smtClean="0"/>
              <a:t>an instant messaging feature built into Facebook</a:t>
            </a:r>
            <a:r>
              <a:rPr lang="en-US" sz="2400" smtClean="0"/>
              <a:t>. Messenger originally launched in 2011)</a:t>
            </a:r>
          </a:p>
          <a:p>
            <a:pPr lvl="2" algn="just">
              <a:spcAft>
                <a:spcPts val="1800"/>
              </a:spcAft>
              <a:buFont typeface="Wingdings" pitchFamily="2" charset="2"/>
              <a:buChar char="Ø"/>
            </a:pPr>
            <a:r>
              <a:rPr lang="en-US" sz="2400" err="1" smtClean="0">
                <a:solidFill>
                  <a:srgbClr val="FF0000"/>
                </a:solidFill>
              </a:rPr>
              <a:t>Instagram</a:t>
            </a:r>
            <a:r>
              <a:rPr lang="en-US" sz="2400" smtClean="0"/>
              <a:t> (including apps like Direct and Boomerang), (</a:t>
            </a:r>
            <a:r>
              <a:rPr lang="en-US" sz="2000" b="1" smtClean="0"/>
              <a:t>Boomerangs are like animated GIFs, but instead of playing an animation in a loop, they repeatedly play an animation forward and backward</a:t>
            </a:r>
            <a:r>
              <a:rPr lang="en-US" sz="2000" smtClean="0"/>
              <a:t>.</a:t>
            </a:r>
            <a:r>
              <a:rPr lang="en-US" sz="2400" smtClean="0"/>
              <a:t>)</a:t>
            </a:r>
          </a:p>
          <a:p>
            <a:pPr lvl="2" algn="just">
              <a:spcAft>
                <a:spcPts val="1800"/>
              </a:spcAft>
              <a:buFont typeface="Wingdings" pitchFamily="2" charset="2"/>
              <a:buChar char="Ø"/>
            </a:pPr>
            <a:r>
              <a:rPr lang="en-US" sz="2400" smtClean="0">
                <a:solidFill>
                  <a:srgbClr val="FF0000"/>
                </a:solidFill>
              </a:rPr>
              <a:t>Portal-branded devices</a:t>
            </a:r>
            <a:r>
              <a:rPr lang="en-US" sz="2400" smtClean="0"/>
              <a:t>, (Portal (also known as Meta Portal) is </a:t>
            </a:r>
            <a:r>
              <a:rPr lang="en-US" sz="2400" b="1" smtClean="0"/>
              <a:t>a brand of smart displays and videophones</a:t>
            </a:r>
            <a:r>
              <a:rPr lang="en-US" sz="2400" smtClean="0"/>
              <a:t> released in 2018 by Meta Platforms )</a:t>
            </a:r>
          </a:p>
          <a:p>
            <a:pPr lvl="2" algn="just">
              <a:spcAft>
                <a:spcPts val="1800"/>
              </a:spcAft>
              <a:buFont typeface="Wingdings" pitchFamily="2" charset="2"/>
              <a:buChar char="Ø"/>
            </a:pPr>
            <a:r>
              <a:rPr lang="en-US" sz="2400" smtClean="0">
                <a:solidFill>
                  <a:srgbClr val="FF0000"/>
                </a:solidFill>
              </a:rPr>
              <a:t>Bonfire  (</a:t>
            </a:r>
            <a:r>
              <a:rPr lang="en-US" sz="2400" err="1" smtClean="0"/>
              <a:t>Facebook has been quietly testing a new </a:t>
            </a:r>
            <a:r>
              <a:rPr lang="en-US" sz="2400" b="1" smtClean="0"/>
              <a:t>standalone group video chat app</a:t>
            </a:r>
            <a:r>
              <a:rPr lang="en-US" sz="2400" smtClean="0"/>
              <a:t>, called Bonfire, which allows up to eight friends to engage in conversation as well as use special effects, similar to those you'd find in apps like Instagram and Snapchat.</a:t>
            </a:r>
            <a:r>
              <a:rPr lang="en-US" sz="2000" smtClean="0"/>
              <a:t>)</a:t>
            </a:r>
            <a:endParaRPr lang="en-US" sz="2400" smtClean="0"/>
          </a:p>
          <a:p>
            <a:pPr algn="just"/>
            <a:endParaRPr lang="en-US"/>
          </a:p>
        </p:txBody>
      </p:sp>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610600" cy="6096000"/>
          </a:xfrm>
        </p:spPr>
        <p:txBody>
          <a:bodyPr>
            <a:normAutofit fontScale="85000" lnSpcReduction="20000"/>
          </a:bodyPr>
          <a:lstStyle/>
          <a:p>
            <a:pPr lvl="1" algn="just">
              <a:spcAft>
                <a:spcPts val="1200"/>
              </a:spcAft>
              <a:buFont typeface="Wingdings" pitchFamily="2" charset="2"/>
              <a:buChar char="Ø"/>
            </a:pPr>
            <a:r>
              <a:rPr lang="en-US" sz="2300" err="1" smtClean="0">
                <a:solidFill>
                  <a:srgbClr val="FF0000"/>
                </a:solidFill>
              </a:rPr>
              <a:t>Facebook Mentions</a:t>
            </a:r>
            <a:r>
              <a:rPr lang="en-US" sz="2300" smtClean="0"/>
              <a:t>, (</a:t>
            </a:r>
            <a:r>
              <a:rPr lang="en-US" b="1" smtClean="0"/>
              <a:t>a new Facebook Creative Labs app that makes it easy for public figures to talk with their fans and each other on the go</a:t>
            </a:r>
            <a:r>
              <a:rPr lang="en-US" smtClean="0"/>
              <a:t>. As a public figure, Facebook Mentions lets you: See what fans are saying about you and join the conversation.</a:t>
            </a:r>
            <a:r>
              <a:rPr lang="en-US" sz="2300" smtClean="0"/>
              <a:t>)</a:t>
            </a:r>
          </a:p>
          <a:p>
            <a:pPr lvl="1" algn="just">
              <a:spcAft>
                <a:spcPts val="1200"/>
              </a:spcAft>
              <a:buFont typeface="Wingdings" pitchFamily="2" charset="2"/>
              <a:buChar char="Ø"/>
            </a:pPr>
            <a:r>
              <a:rPr lang="en-US" sz="2300" smtClean="0">
                <a:solidFill>
                  <a:srgbClr val="FF0000"/>
                </a:solidFill>
              </a:rPr>
              <a:t>Spark AR Studio</a:t>
            </a:r>
            <a:r>
              <a:rPr lang="en-US" sz="2300" smtClean="0"/>
              <a:t>,(</a:t>
            </a:r>
            <a:r>
              <a:rPr lang="en-US" smtClean="0"/>
              <a:t>Spark AR Hub is </a:t>
            </a:r>
            <a:r>
              <a:rPr lang="en-US" b="1" smtClean="0"/>
              <a:t>the product creators use to publish, manage, track and understand the performance of their AR effects across Facebook's family of apps and devices</a:t>
            </a:r>
            <a:r>
              <a:rPr lang="en-US" smtClean="0"/>
              <a:t>.</a:t>
            </a:r>
            <a:r>
              <a:rPr lang="en-US" sz="2300" smtClean="0"/>
              <a:t>) </a:t>
            </a:r>
          </a:p>
          <a:p>
            <a:pPr lvl="1" algn="just">
              <a:spcAft>
                <a:spcPts val="1200"/>
              </a:spcAft>
              <a:buFont typeface="Wingdings" pitchFamily="2" charset="2"/>
              <a:buChar char="Ø"/>
            </a:pPr>
            <a:r>
              <a:rPr lang="en-US" sz="2300" smtClean="0">
                <a:solidFill>
                  <a:srgbClr val="FF0000"/>
                </a:solidFill>
              </a:rPr>
              <a:t>Audience Network</a:t>
            </a:r>
            <a:r>
              <a:rPr lang="en-US" sz="2300" smtClean="0"/>
              <a:t>, (Audience Network </a:t>
            </a:r>
            <a:r>
              <a:rPr lang="en-US" sz="2300" b="1" smtClean="0"/>
              <a:t>extends Facebook's people-based advertising beyond the Facebook platform</a:t>
            </a:r>
            <a:r>
              <a:rPr lang="en-US" sz="2300" smtClean="0"/>
              <a:t>. With Audience Network, publishers can make money by showing ads from Facebook advertisers in their apps. In order to manage your monetisation with Audience Network, you'll need to set up Monetisation Manager)</a:t>
            </a:r>
          </a:p>
          <a:p>
            <a:pPr lvl="1" algn="just">
              <a:spcAft>
                <a:spcPts val="1200"/>
              </a:spcAft>
              <a:buFont typeface="Wingdings" pitchFamily="2" charset="2"/>
              <a:buChar char="Ø"/>
            </a:pPr>
            <a:r>
              <a:rPr lang="en-US" sz="2300" smtClean="0">
                <a:solidFill>
                  <a:srgbClr val="FF0000"/>
                </a:solidFill>
              </a:rPr>
              <a:t>NPE(New Product Experimentation) Team apps </a:t>
            </a:r>
            <a:r>
              <a:rPr lang="en-US" sz="2300" smtClean="0"/>
              <a:t>(Today, Facebook announced a New Product Experimentation (NPE) Team that will be </a:t>
            </a:r>
            <a:r>
              <a:rPr lang="en-US" sz="2300" b="1" smtClean="0"/>
              <a:t>responsible for developing new apps</a:t>
            </a:r>
            <a:r>
              <a:rPr lang="en-US" sz="2300" smtClean="0"/>
              <a:t>. The goal is to give people "entirely new experiences for building community" and to do so outside of Facebook's existing platforms)</a:t>
            </a:r>
          </a:p>
          <a:p>
            <a:pPr lvl="1" algn="just">
              <a:buFont typeface="Wingdings" pitchFamily="2" charset="2"/>
              <a:buChar char="Ø"/>
            </a:pPr>
            <a:r>
              <a:rPr lang="en-US" sz="2300" smtClean="0"/>
              <a:t>any other features, apps, technologies, software, products, or services </a:t>
            </a:r>
          </a:p>
          <a:p>
            <a:pPr algn="just">
              <a:buNone/>
            </a:pPr>
            <a:r>
              <a:rPr lang="en-US" smtClean="0"/>
              <a:t>	</a:t>
            </a:r>
            <a:r>
              <a:rPr lang="en-US" sz="2000" smtClean="0"/>
              <a:t>offered by Facebook Inc. or Facebook Ireland Limited under our Data Policy. </a:t>
            </a:r>
          </a:p>
          <a:p>
            <a:endParaRPr lang="en-US"/>
          </a:p>
        </p:txBody>
      </p:sp>
    </p:spTree>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5465136"/>
          </a:xfrm>
        </p:spPr>
        <p:txBody>
          <a:bodyPr>
            <a:normAutofit/>
          </a:bodyPr>
          <a:lstStyle/>
          <a:p>
            <a:pPr algn="just"/>
            <a:r>
              <a:rPr lang="en-US" smtClean="0"/>
              <a:t>The Facebook Products also include </a:t>
            </a:r>
            <a:r>
              <a:rPr lang="en-US" err="1" smtClean="0">
                <a:solidFill>
                  <a:srgbClr val="FF0000"/>
                </a:solidFill>
              </a:rPr>
              <a:t>Facebook Business Tools</a:t>
            </a:r>
            <a:r>
              <a:rPr lang="en-US" smtClean="0"/>
              <a:t>, which are tools used by website owners and publishers, app developers, business partners (including advertisers) and their customers to support business services and exchange information with Facebook, such as social plugins (like the "Like" or "Share" button) and our SDKs and APIs.</a:t>
            </a:r>
          </a:p>
          <a:p>
            <a:pPr algn="just">
              <a:buNone/>
            </a:pPr>
            <a:endParaRPr lang="en-US" smtClean="0"/>
          </a:p>
          <a:p>
            <a:pPr algn="just"/>
            <a:r>
              <a:rPr lang="en-US" err="1" smtClean="0"/>
              <a:t>Facebook Products does not include some Facebook-offered products or services that have their own separate privacy policies and terms of service – such as Workplace, Free Basics, and Messenger Kids.</a:t>
            </a:r>
          </a:p>
          <a:p>
            <a:pPr algn="just"/>
            <a:endParaRPr lang="en-US"/>
          </a:p>
        </p:txBody>
      </p:sp>
    </p:spTree>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905000"/>
            <a:ext cx="7543800" cy="1446550"/>
          </a:xfrm>
          <a:prstGeom prst="rect">
            <a:avLst/>
          </a:prstGeom>
          <a:noFill/>
        </p:spPr>
        <p:txBody>
          <a:bodyPr wrap="square" lIns="91440" tIns="45720" rIns="91440" bIns="45720">
            <a:spAutoFit/>
          </a:bodyPr>
          <a:lstStyle>
            <a:defPPr>
              <a:defRPr lang="en-US"/>
            </a:defPPr>
          </a:lstStyle>
          <a:p>
            <a:pPr algn="ctr"/>
            <a:r>
              <a:rPr lang="en-US" sz="4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Mobile Internet Devices </a:t>
            </a:r>
          </a:p>
          <a:p>
            <a:pPr algn="ctr"/>
            <a:r>
              <a:rPr lang="en-US" sz="4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and the Cloud</a:t>
            </a:r>
            <a:endParaRPr lang="en-US" sz="4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tretch>
            <a:fillRect/>
          </a:stretch>
        </p:blipFill>
        <p:spPr bwMode="auto">
          <a:xfrm>
            <a:off x="0" y="76200"/>
            <a:ext cx="9753600" cy="7315200"/>
          </a:xfrm>
          <a:prstGeom prst="rect">
            <a:avLst/>
          </a:prstGeom>
          <a:noFill/>
          <a:ln w="9525">
            <a:noFill/>
            <a:miter lim="800000"/>
          </a:ln>
          <a:effectLst/>
        </p:spPr>
      </p:pic>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tretch>
            <a:fillRect/>
          </a:stretch>
        </p:blipFill>
        <p:spPr bwMode="auto">
          <a:xfrm>
            <a:off x="152400" y="76200"/>
            <a:ext cx="8839200" cy="6629400"/>
          </a:xfrm>
          <a:prstGeom prst="rect">
            <a:avLst/>
          </a:prstGeom>
          <a:noFill/>
          <a:ln w="9525">
            <a:noFill/>
            <a:miter lim="800000"/>
          </a:ln>
          <a:effectLst/>
        </p:spPr>
      </p:pic>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infographic-evolution-of-the-mobile-phone.jpg"/>
          <p:cNvPicPr>
            <a:picLocks noChangeAspect="1"/>
          </p:cNvPicPr>
          <p:nvPr/>
        </p:nvPicPr>
        <p:blipFill>
          <a:blip r:embed="rId2">
            <a:extLst>
              <a:ext uri="{28A0092B-C50C-407E-A947-70E740481C1C}">
                <a14:useLocalDpi xmlns:p14="http://schemas.microsoft.com/office/powerpoint/2010/main" xmlns:p15="http://schemas.microsoft.com/office/powerpoint/2012/main" xmlns:p159="http://schemas.microsoft.com/office/powerpoint/2015/09/main" xmlns:a14="http://schemas.microsoft.com/office/drawing/2010/main" xmlns="" val="0"/>
              </a:ext>
            </a:extLst>
          </a:blip>
          <a:stretch>
            <a:fillRect/>
          </a:stretch>
        </p:blipFill>
        <p:spPr>
          <a:xfrm>
            <a:off x="228600" y="76200"/>
            <a:ext cx="8750759" cy="6172200"/>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610600" cy="1031051"/>
          </a:xfrm>
          <a:prstGeom prst="rect">
            <a:avLst/>
          </a:prstGeom>
          <a:noFill/>
        </p:spPr>
        <p:txBody>
          <a:bodyPr wrap="square" rtlCol="0">
            <a:spAutoFit/>
          </a:bodyPr>
          <a:lstStyle/>
          <a:p>
            <a:pPr>
              <a:lnSpc>
                <a:spcPct val="150000"/>
              </a:lnSpc>
            </a:pPr>
            <a:endParaRPr lang="en-US">
              <a:latin typeface="Century Schoolbook" pitchFamily="18" charset="0"/>
            </a:endParaRPr>
          </a:p>
          <a:p>
            <a:pPr marL="400050" indent="-400050"/>
            <a:r>
              <a:rPr lang="en-US" sz="1600">
                <a:latin typeface="Century Schoolbook" pitchFamily="18" charset="0"/>
              </a:rPr>
              <a:t>	</a:t>
            </a:r>
          </a:p>
          <a:p>
            <a:endParaRPr lang="en-US"/>
          </a:p>
        </p:txBody>
      </p:sp>
      <p:sp>
        <p:nvSpPr>
          <p:cNvPr id="4" name="TextBox 3"/>
          <p:cNvSpPr txBox="1"/>
          <p:nvPr/>
        </p:nvSpPr>
        <p:spPr>
          <a:xfrm>
            <a:off x="304800" y="381000"/>
            <a:ext cx="8382000" cy="5816977"/>
          </a:xfrm>
          <a:prstGeom prst="rect">
            <a:avLst/>
          </a:prstGeom>
          <a:noFill/>
        </p:spPr>
        <p:txBody>
          <a:bodyPr wrap="square" rtlCol="0">
            <a:spAutoFit/>
          </a:bodyPr>
          <a:lstStyle/>
          <a:p>
            <a:pPr>
              <a:lnSpc>
                <a:spcPct val="150000"/>
              </a:lnSpc>
            </a:pPr>
            <a:r>
              <a:rPr lang="en-US" sz="2800" b="1">
                <a:solidFill>
                  <a:srgbClr val="FF0000"/>
                </a:solidFill>
                <a:latin typeface="Century Schoolbook" pitchFamily="18" charset="0"/>
              </a:rPr>
              <a:t>Other Benefits of the SaaS Model Include</a:t>
            </a:r>
          </a:p>
          <a:p>
            <a:pPr marL="457200" indent="-457200">
              <a:lnSpc>
                <a:spcPct val="150000"/>
              </a:lnSpc>
              <a:buFont typeface="+mj-lt"/>
              <a:buAutoNum type="arabicParenR"/>
            </a:pPr>
            <a:r>
              <a:rPr lang="en-US" sz="2000">
                <a:latin typeface="Century Schoolbook" pitchFamily="18" charset="0"/>
              </a:rPr>
              <a:t>Flexible Payments</a:t>
            </a:r>
          </a:p>
          <a:p>
            <a:pPr marL="457200" indent="-457200">
              <a:lnSpc>
                <a:spcPct val="150000"/>
              </a:lnSpc>
              <a:buFont typeface="+mj-lt"/>
              <a:buAutoNum type="arabicParenR"/>
            </a:pPr>
            <a:r>
              <a:rPr lang="en-US" sz="2000">
                <a:latin typeface="Century Schoolbook" pitchFamily="18" charset="0"/>
              </a:rPr>
              <a:t>Scalable usage</a:t>
            </a:r>
          </a:p>
          <a:p>
            <a:pPr marL="457200" indent="-457200">
              <a:lnSpc>
                <a:spcPct val="150000"/>
              </a:lnSpc>
              <a:buFont typeface="+mj-lt"/>
              <a:buAutoNum type="arabicParenR"/>
            </a:pPr>
            <a:r>
              <a:rPr lang="en-US" sz="2000">
                <a:latin typeface="Century Schoolbook" pitchFamily="18" charset="0"/>
              </a:rPr>
              <a:t>Automatic updates </a:t>
            </a:r>
          </a:p>
          <a:p>
            <a:pPr marL="457200" indent="-457200">
              <a:lnSpc>
                <a:spcPct val="150000"/>
              </a:lnSpc>
              <a:buFont typeface="+mj-lt"/>
              <a:buAutoNum type="arabicParenR"/>
            </a:pPr>
            <a:r>
              <a:rPr lang="en-US" sz="2000">
                <a:latin typeface="Century Schoolbook" pitchFamily="18" charset="0"/>
              </a:rPr>
              <a:t>Smaller Staff</a:t>
            </a:r>
          </a:p>
          <a:p>
            <a:pPr marL="457200" indent="-457200">
              <a:lnSpc>
                <a:spcPct val="150000"/>
              </a:lnSpc>
              <a:buFont typeface="+mj-lt"/>
              <a:buAutoNum type="arabicParenR"/>
            </a:pPr>
            <a:r>
              <a:rPr lang="en-US" sz="2000">
                <a:latin typeface="Century Schoolbook" pitchFamily="18" charset="0"/>
              </a:rPr>
              <a:t>Better Marketing</a:t>
            </a:r>
          </a:p>
          <a:p>
            <a:pPr marL="457200" indent="-457200">
              <a:lnSpc>
                <a:spcPct val="150000"/>
              </a:lnSpc>
              <a:buFont typeface="+mj-lt"/>
              <a:buAutoNum type="arabicParenR"/>
            </a:pPr>
            <a:r>
              <a:rPr lang="en-US" sz="2000">
                <a:latin typeface="Century Schoolbook" pitchFamily="18" charset="0"/>
              </a:rPr>
              <a:t>Customization</a:t>
            </a:r>
          </a:p>
          <a:p>
            <a:pPr marL="457200" indent="-457200">
              <a:lnSpc>
                <a:spcPct val="150000"/>
              </a:lnSpc>
            </a:pPr>
            <a:r>
              <a:rPr lang="en-US" sz="2000">
                <a:latin typeface="Century Schoolbook" pitchFamily="18" charset="0"/>
              </a:rPr>
              <a:t>1)	</a:t>
            </a:r>
            <a:r>
              <a:rPr lang="en-US" sz="2000" b="1">
                <a:latin typeface="Century Schoolbook" pitchFamily="18" charset="0"/>
              </a:rPr>
              <a:t>Flexible Payments</a:t>
            </a:r>
          </a:p>
          <a:p>
            <a:pPr marL="914400" indent="-442913">
              <a:lnSpc>
                <a:spcPct val="150000"/>
              </a:lnSpc>
              <a:buFont typeface="Wingdings" pitchFamily="2" charset="2"/>
              <a:buChar char="q"/>
            </a:pPr>
            <a:r>
              <a:rPr lang="en-US" sz="2000">
                <a:latin typeface="Century Schoolbook" pitchFamily="18" charset="0"/>
              </a:rPr>
              <a:t>Rather than purchasing software to install, the customers subscribe to a SaaS offering</a:t>
            </a:r>
          </a:p>
          <a:p>
            <a:pPr marL="914400" indent="-442913">
              <a:lnSpc>
                <a:spcPct val="150000"/>
              </a:lnSpc>
              <a:buFont typeface="Wingdings" pitchFamily="2" charset="2"/>
              <a:buChar char="q"/>
            </a:pPr>
            <a:r>
              <a:rPr lang="en-US" sz="2000">
                <a:latin typeface="Century Schoolbook" pitchFamily="18" charset="0"/>
              </a:rPr>
              <a:t>Generally, they pay for this service on a monthly basis using a pay-as-you-go model</a:t>
            </a:r>
            <a:endParaRPr lang="en-US"/>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What is a Smartphone</a:t>
            </a:r>
            <a:endParaRPr lang="en-US">
              <a:solidFill>
                <a:srgbClr val="FF0000"/>
              </a:solidFill>
            </a:endParaRPr>
          </a:p>
        </p:txBody>
      </p:sp>
      <p:sp>
        <p:nvSpPr>
          <p:cNvPr id="3" name="Content Placeholder 2"/>
          <p:cNvSpPr>
            <a:spLocks noGrp="1"/>
          </p:cNvSpPr>
          <p:nvPr>
            <p:ph sz="quarter" idx="1"/>
          </p:nvPr>
        </p:nvSpPr>
        <p:spPr/>
        <p:txBody>
          <a:bodyPr>
            <a:normAutofit lnSpcReduction="10000"/>
          </a:bodyPr>
          <a:lstStyle/>
          <a:p>
            <a:r>
              <a:rPr lang="en-US" smtClean="0"/>
              <a:t>A Smartphone is a mobile device that offers advanced capabilities beyond those offered by a typical mobile phone</a:t>
            </a:r>
          </a:p>
          <a:p>
            <a:endParaRPr lang="en-US" smtClean="0"/>
          </a:p>
          <a:p>
            <a:r>
              <a:rPr lang="en-US" smtClean="0"/>
              <a:t>Modern versions come with PC-like functionality, such as internet access, instant messaging, allow you to sync your data with your desktop computer.</a:t>
            </a:r>
          </a:p>
          <a:p>
            <a:endParaRPr lang="en-US" smtClean="0"/>
          </a:p>
          <a:p>
            <a:r>
              <a:rPr lang="en-US" smtClean="0"/>
              <a:t>You can store and work on documents from your smartphone and can receive and reply to emails as they arrive in your inbox.</a:t>
            </a:r>
            <a:endParaRPr lang="en-US"/>
          </a:p>
        </p:txBody>
      </p:sp>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put003.png"/>
          <p:cNvPicPr>
            <a:picLocks noChangeAspect="1"/>
          </p:cNvPicPr>
          <p:nvPr/>
        </p:nvPicPr>
        <p:blipFill>
          <a:blip r:embed="rId2">
            <a:extLst>
              <a:ext uri="{28A0092B-C50C-407E-A947-70E740481C1C}">
                <a14:useLocalDpi xmlns:p14="http://schemas.microsoft.com/office/powerpoint/2010/main" xmlns:p15="http://schemas.microsoft.com/office/powerpoint/2012/main" xmlns:p159="http://schemas.microsoft.com/office/powerpoint/2015/09/main" xmlns:a14="http://schemas.microsoft.com/office/drawing/2010/main" xmlns="" val="0"/>
              </a:ext>
            </a:extLst>
          </a:blip>
          <a:stretch>
            <a:fillRect/>
          </a:stretch>
        </p:blipFill>
        <p:spPr>
          <a:xfrm>
            <a:off x="0" y="50800"/>
            <a:ext cx="9144000" cy="6858000"/>
          </a:xfrm>
          <a:prstGeom prst="rect">
            <a:avLst/>
          </a:prstGeom>
        </p:spPr>
      </p:pic>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mtClean="0"/>
              <a:t>Smartphone applications may be developed by the manufacturer of the device or by any other third party provider or developer capable of accessing the open source operating system.</a:t>
            </a:r>
          </a:p>
          <a:p>
            <a:pPr>
              <a:buNone/>
            </a:pPr>
            <a:endParaRPr lang="en-US" smtClean="0"/>
          </a:p>
          <a:p>
            <a:r>
              <a:rPr lang="en-US" smtClean="0"/>
              <a:t>Such smartphone capabilities transform the common cellphone into a mobile multimedia platform for your entertainment.</a:t>
            </a:r>
            <a:endParaRPr lang="en-US"/>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842248" cy="914400"/>
          </a:xfrm>
        </p:spPr>
        <p:txBody>
          <a:bodyPr>
            <a:normAutofit fontScale="90000"/>
          </a:bodyPr>
          <a:lstStyle/>
          <a:p>
            <a:r>
              <a:rPr lang="en-US" b="1" smtClean="0">
                <a:solidFill>
                  <a:srgbClr val="FF0000"/>
                </a:solidFill>
              </a:rPr>
              <a:t>Mobile Operating Systems for Smartphones</a:t>
            </a:r>
            <a:endParaRPr lang="en-US">
              <a:solidFill>
                <a:srgbClr val="FF0000"/>
              </a:solidFill>
            </a:endParaRPr>
          </a:p>
        </p:txBody>
      </p:sp>
      <p:sp>
        <p:nvSpPr>
          <p:cNvPr id="3" name="Content Placeholder 2"/>
          <p:cNvSpPr>
            <a:spLocks noGrp="1"/>
          </p:cNvSpPr>
          <p:nvPr>
            <p:ph sz="quarter" idx="1"/>
          </p:nvPr>
        </p:nvSpPr>
        <p:spPr/>
        <p:txBody>
          <a:bodyPr>
            <a:normAutofit/>
          </a:bodyPr>
          <a:lstStyle/>
          <a:p>
            <a:r>
              <a:rPr lang="en-US" smtClean="0"/>
              <a:t>Smartphone works as a minicomputer with a phone. </a:t>
            </a:r>
          </a:p>
          <a:p>
            <a:r>
              <a:rPr lang="en-US" smtClean="0"/>
              <a:t>Most smartphones use an identifiable and open source operating system, often with the ability to add user applications. </a:t>
            </a:r>
          </a:p>
          <a:p>
            <a:r>
              <a:rPr lang="en-US" smtClean="0"/>
              <a:t>This is a major factor differentiating smartphones from traditional mobile phones, which only support dedicated, proprietary applications. </a:t>
            </a:r>
          </a:p>
          <a:p>
            <a:r>
              <a:rPr lang="en-US" smtClean="0"/>
              <a:t>Let us take a look at several popular mobile devices and the operating systems used with them.</a:t>
            </a:r>
            <a:endParaRPr lang="en-US"/>
          </a:p>
        </p:txBody>
      </p:sp>
    </p:spTree>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tretch>
            <a:fillRect/>
          </a:stretch>
        </p:blipFill>
        <p:spPr bwMode="auto">
          <a:xfrm>
            <a:off x="228600" y="190500"/>
            <a:ext cx="8686800" cy="6515100"/>
          </a:xfrm>
          <a:prstGeom prst="rect">
            <a:avLst/>
          </a:prstGeom>
          <a:noFill/>
          <a:ln w="9525">
            <a:noFill/>
            <a:miter lim="800000"/>
          </a:ln>
          <a:effectLst/>
        </p:spPr>
      </p:pic>
    </p:spTree>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
        <p:nvSpPr>
          <p:cNvPr id="3" name="Rectangle 2"/>
          <p:cNvSpPr/>
          <p:nvPr/>
        </p:nvSpPr>
        <p:spPr>
          <a:xfrm>
            <a:off x="1905000" y="457200"/>
            <a:ext cx="2895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Georgia"/>
                <a:ea typeface="Arial"/>
                <a:cs typeface="Arial"/>
                <a:sym typeface="Wingdings"/>
              </a:defRPr>
            </a:lvl9pPr>
          </a:lstStyle>
          <a:p>
            <a:pPr algn="ctr"/>
            <a:endParaRPr lang="en-US"/>
          </a:p>
        </p:txBody>
      </p:sp>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610600" cy="1031051"/>
          </a:xfrm>
          <a:prstGeom prst="rect">
            <a:avLst/>
          </a:prstGeom>
          <a:noFill/>
        </p:spPr>
        <p:txBody>
          <a:bodyPr wrap="square" rtlCol="0">
            <a:spAutoFit/>
          </a:bodyPr>
          <a:lstStyle/>
          <a:p>
            <a:pPr>
              <a:lnSpc>
                <a:spcPct val="150000"/>
              </a:lnSpc>
            </a:pPr>
            <a:endParaRPr lang="en-US">
              <a:latin typeface="Century Schoolbook" pitchFamily="18" charset="0"/>
            </a:endParaRPr>
          </a:p>
          <a:p>
            <a:pPr marL="400050" indent="-400050"/>
            <a:r>
              <a:rPr lang="en-US" sz="1600">
                <a:latin typeface="Century Schoolbook" pitchFamily="18" charset="0"/>
              </a:rPr>
              <a:t>	</a:t>
            </a:r>
          </a:p>
          <a:p>
            <a:endParaRPr lang="en-US"/>
          </a:p>
        </p:txBody>
      </p:sp>
      <p:sp>
        <p:nvSpPr>
          <p:cNvPr id="4" name="TextBox 3"/>
          <p:cNvSpPr txBox="1"/>
          <p:nvPr/>
        </p:nvSpPr>
        <p:spPr>
          <a:xfrm>
            <a:off x="304800" y="302359"/>
            <a:ext cx="8382000" cy="6555641"/>
          </a:xfrm>
          <a:prstGeom prst="rect">
            <a:avLst/>
          </a:prstGeom>
          <a:noFill/>
        </p:spPr>
        <p:txBody>
          <a:bodyPr wrap="square" rtlCol="0">
            <a:spAutoFit/>
          </a:bodyPr>
          <a:lstStyle/>
          <a:p>
            <a:pPr marL="457200" indent="-457200">
              <a:lnSpc>
                <a:spcPct val="150000"/>
              </a:lnSpc>
              <a:buAutoNum type="arabicParenR" startAt="2"/>
            </a:pPr>
            <a:r>
              <a:rPr lang="en-US" sz="2000" b="1">
                <a:latin typeface="Century Schoolbook" pitchFamily="18" charset="0"/>
              </a:rPr>
              <a:t>Scalable Usage</a:t>
            </a:r>
          </a:p>
          <a:p>
            <a:pPr marL="925513" indent="-454025" algn="just">
              <a:lnSpc>
                <a:spcPct val="150000"/>
              </a:lnSpc>
              <a:buFont typeface="Wingdings" pitchFamily="2" charset="2"/>
              <a:buChar char="q"/>
            </a:pPr>
            <a:r>
              <a:rPr lang="en-US" sz="2000">
                <a:latin typeface="Century Schoolbook" pitchFamily="18" charset="0"/>
              </a:rPr>
              <a:t>Cloud Services like SaaS offer high scalability, which gives customers the option to access more, or fewer services on-demand</a:t>
            </a:r>
          </a:p>
          <a:p>
            <a:pPr lvl="1" indent="-457200" algn="just">
              <a:lnSpc>
                <a:spcPct val="150000"/>
              </a:lnSpc>
              <a:buAutoNum type="arabicParenR" startAt="3"/>
              <a:tabLst>
                <a:tab pos="471488" algn="l"/>
              </a:tabLst>
            </a:pPr>
            <a:r>
              <a:rPr lang="en-US" sz="2000" b="1">
                <a:latin typeface="Century Schoolbook" pitchFamily="18" charset="0"/>
              </a:rPr>
              <a:t>Automatic Updates</a:t>
            </a:r>
          </a:p>
          <a:p>
            <a:pPr marL="927100" lvl="1" indent="-455613" algn="just">
              <a:lnSpc>
                <a:spcPct val="150000"/>
              </a:lnSpc>
              <a:buFont typeface="Wingdings" pitchFamily="2" charset="2"/>
              <a:buChar char="q"/>
              <a:tabLst>
                <a:tab pos="527050" algn="l"/>
              </a:tabLst>
            </a:pPr>
            <a:r>
              <a:rPr lang="en-US" sz="2000">
                <a:latin typeface="Century Schoolbook" pitchFamily="18" charset="0"/>
              </a:rPr>
              <a:t>Rather than purchasing new software, customers can rely on a SaaS Providers to automatically perform updates and patch management</a:t>
            </a:r>
          </a:p>
          <a:p>
            <a:pPr marL="927100" lvl="1" indent="-455613" algn="just">
              <a:lnSpc>
                <a:spcPct val="150000"/>
              </a:lnSpc>
              <a:buFont typeface="Wingdings" pitchFamily="2" charset="2"/>
              <a:buChar char="q"/>
              <a:tabLst>
                <a:tab pos="527050" algn="l"/>
              </a:tabLst>
            </a:pPr>
            <a:r>
              <a:rPr lang="en-US" sz="2000">
                <a:latin typeface="Century Schoolbook" pitchFamily="18" charset="0"/>
              </a:rPr>
              <a:t>This further reduces the burden on in-house IT Staff.</a:t>
            </a:r>
          </a:p>
          <a:p>
            <a:pPr marL="465138" lvl="1" indent="-465138" algn="just">
              <a:lnSpc>
                <a:spcPct val="150000"/>
              </a:lnSpc>
              <a:buAutoNum type="arabicParenR" startAt="4"/>
              <a:tabLst>
                <a:tab pos="465138" algn="l"/>
              </a:tabLst>
            </a:pPr>
            <a:r>
              <a:rPr lang="en-US" sz="2000" b="1">
                <a:latin typeface="Century Schoolbook" pitchFamily="18" charset="0"/>
              </a:rPr>
              <a:t>Smaller Staff</a:t>
            </a:r>
          </a:p>
          <a:p>
            <a:pPr marL="922338" lvl="2" indent="-465138" algn="just">
              <a:lnSpc>
                <a:spcPct val="150000"/>
              </a:lnSpc>
              <a:buFont typeface="Wingdings" pitchFamily="2" charset="2"/>
              <a:buChar char="q"/>
              <a:tabLst>
                <a:tab pos="465138" algn="l"/>
              </a:tabLst>
            </a:pPr>
            <a:r>
              <a:rPr lang="en-US" sz="2000">
                <a:latin typeface="Century Schoolbook" pitchFamily="18" charset="0"/>
              </a:rPr>
              <a:t>IT Systems require the overhead of salaries, benefits, insurance and building space.</a:t>
            </a:r>
          </a:p>
          <a:p>
            <a:pPr marL="922338" lvl="2" indent="-465138" algn="just">
              <a:lnSpc>
                <a:spcPct val="150000"/>
              </a:lnSpc>
              <a:buFont typeface="Wingdings" pitchFamily="2" charset="2"/>
              <a:buChar char="q"/>
              <a:tabLst>
                <a:tab pos="465138" algn="l"/>
              </a:tabLst>
            </a:pPr>
            <a:r>
              <a:rPr lang="en-US" sz="2000">
                <a:latin typeface="Century Schoolbook" pitchFamily="18" charset="0"/>
              </a:rPr>
              <a:t>The ability to get applications from cloud reduces the need for as much IT staff.</a:t>
            </a:r>
          </a:p>
        </p:txBody>
      </p:sp>
    </p:spTree>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tretch>
            <a:fillRect/>
          </a:stretch>
        </p:blipFill>
        <p:spPr bwMode="auto">
          <a:xfrm>
            <a:off x="0" y="-76200"/>
            <a:ext cx="9753600" cy="7315200"/>
          </a:xfrm>
          <a:prstGeom prst="rect">
            <a:avLst/>
          </a:prstGeom>
          <a:noFill/>
          <a:ln w="9525">
            <a:noFill/>
            <a:miter lim="800000"/>
          </a:ln>
          <a:effectLst/>
        </p:spPr>
      </p:pic>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46760"/>
          </a:xfrm>
        </p:spPr>
        <p:txBody>
          <a:bodyPr>
            <a:normAutofit/>
          </a:bodyPr>
          <a:lstStyle/>
          <a:p>
            <a:r>
              <a:rPr lang="en-US" err="1" smtClean="0">
                <a:solidFill>
                  <a:srgbClr val="FF0000"/>
                </a:solidFill>
              </a:rPr>
              <a:t>iPhone</a:t>
            </a:r>
            <a:endParaRPr lang="en-US">
              <a:solidFill>
                <a:srgbClr val="FF0000"/>
              </a:solidFill>
            </a:endParaRPr>
          </a:p>
        </p:txBody>
      </p:sp>
      <p:sp>
        <p:nvSpPr>
          <p:cNvPr id="3" name="Content Placeholder 2"/>
          <p:cNvSpPr>
            <a:spLocks noGrp="1"/>
          </p:cNvSpPr>
          <p:nvPr>
            <p:ph sz="quarter" idx="1"/>
          </p:nvPr>
        </p:nvSpPr>
        <p:spPr>
          <a:xfrm>
            <a:off x="457200" y="1600200"/>
            <a:ext cx="8458200" cy="4724400"/>
          </a:xfrm>
        </p:spPr>
        <p:txBody>
          <a:bodyPr>
            <a:normAutofit fontScale="92500" lnSpcReduction="20000"/>
          </a:bodyPr>
          <a:lstStyle/>
          <a:p>
            <a:pPr>
              <a:buNone/>
            </a:pPr>
            <a:r>
              <a:rPr lang="en-US" err="1" smtClean="0"/>
              <a:t>Iphone has Features such as </a:t>
            </a:r>
          </a:p>
          <a:p>
            <a:r>
              <a:rPr lang="en-US" smtClean="0"/>
              <a:t>Global Positioning System (GPS) mapping </a:t>
            </a:r>
          </a:p>
          <a:p>
            <a:r>
              <a:rPr lang="en-US" smtClean="0"/>
              <a:t>Support for enterprise applications such as Microsoft Exchange</a:t>
            </a:r>
          </a:p>
          <a:p>
            <a:r>
              <a:rPr lang="en-US" smtClean="0"/>
              <a:t>The new App store</a:t>
            </a:r>
          </a:p>
          <a:p>
            <a:r>
              <a:rPr lang="en-US" smtClean="0"/>
              <a:t>Wide screen mobile device very much like Ipod.</a:t>
            </a:r>
          </a:p>
          <a:p>
            <a:r>
              <a:rPr lang="en-US" smtClean="0"/>
              <a:t>It provides rich interface with HTML email and outstanding web browser.</a:t>
            </a:r>
          </a:p>
          <a:p>
            <a:r>
              <a:rPr lang="en-US" smtClean="0"/>
              <a:t>You can customize your home screen.</a:t>
            </a:r>
          </a:p>
          <a:p>
            <a:r>
              <a:rPr lang="en-US" smtClean="0"/>
              <a:t>It supports more than dozen file and image formats, PDF, MS Word, Excel, Power Point and iWork attachments.</a:t>
            </a:r>
            <a:endParaRPr lang="en-US"/>
          </a:p>
        </p:txBody>
      </p:sp>
      <p:pic>
        <p:nvPicPr>
          <p:cNvPr id="1030" name="Picture 6" descr="C:\Users\kalpana\AppData\Local\Microsoft\Windows\Temporary Internet Files\Content.IE5\BUSUWOBW\Iphone5[1].png"/>
          <p:cNvPicPr>
            <a:picLocks noChangeAspect="1" noChangeArrowheads="1"/>
          </p:cNvPicPr>
          <p:nvPr/>
        </p:nvPicPr>
        <p:blipFill>
          <a:blip r:embed="rId2"/>
          <a:stretch>
            <a:fillRect/>
          </a:stretch>
        </p:blipFill>
        <p:spPr bwMode="auto">
          <a:xfrm>
            <a:off x="304800" y="304800"/>
            <a:ext cx="990600" cy="838200"/>
          </a:xfrm>
          <a:prstGeom prst="rect">
            <a:avLst/>
          </a:prstGeom>
          <a:noFill/>
        </p:spPr>
      </p:pic>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0" y="0"/>
            <a:ext cx="9144000" cy="6858000"/>
          </a:xfrm>
          <a:prstGeom prst="rect">
            <a:avLst/>
          </a:prstGeom>
          <a:noFill/>
          <a:ln w="9525">
            <a:noFill/>
            <a:miter lim="800000"/>
          </a:ln>
          <a:effectLst/>
        </p:spPr>
      </p:pic>
    </p:spTree>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
        <p:nvSpPr>
          <p:cNvPr id="4" name="Rectangle 3"/>
          <p:cNvSpPr/>
          <p:nvPr/>
        </p:nvSpPr>
        <p:spPr>
          <a:xfrm>
            <a:off x="533400" y="3733800"/>
            <a:ext cx="8991600" cy="3352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dk1"/>
                </a:solidFill>
                <a:uLnTx/>
                <a:uFillTx/>
                <a:latin typeface="Georgia"/>
                <a:ea typeface="Arial"/>
                <a:cs typeface="Arial"/>
                <a:sym typeface="Wingdings"/>
              </a:defRPr>
            </a:lvl9pPr>
          </a:lstStyle>
          <a:p>
            <a:pPr indent="-182880" algn="just">
              <a:buFont typeface="Arial" pitchFamily="34" charset="0"/>
              <a:buChar char="•"/>
            </a:pPr>
            <a:r>
              <a:rPr lang="en-US" sz="2200" smtClean="0">
                <a:solidFill>
                  <a:schemeClr val="tx2">
                    <a:lumMod val="75000"/>
                  </a:schemeClr>
                </a:solidFill>
              </a:rPr>
              <a:t>An Android Software Development Kit is available to help developers     </a:t>
            </a:r>
          </a:p>
          <a:p>
            <a:pPr indent="-182880" algn="just"/>
            <a:r>
              <a:rPr lang="en-US" sz="2200" smtClean="0">
                <a:solidFill>
                  <a:schemeClr val="tx2">
                    <a:lumMod val="75000"/>
                  </a:schemeClr>
                </a:solidFill>
              </a:rPr>
              <a:t>     get started on new applications. </a:t>
            </a:r>
          </a:p>
          <a:p>
            <a:pPr indent="-182880" algn="just">
              <a:buFont typeface="Arial" pitchFamily="34" charset="0"/>
              <a:buChar char="•"/>
            </a:pPr>
            <a:r>
              <a:rPr lang="en-US" sz="2200" smtClean="0">
                <a:solidFill>
                  <a:schemeClr val="tx2">
                    <a:lumMod val="75000"/>
                  </a:schemeClr>
                </a:solidFill>
              </a:rPr>
              <a:t>Developers can distribute their applications to users of Android </a:t>
            </a:r>
          </a:p>
          <a:p>
            <a:pPr indent="-182880" algn="just"/>
            <a:r>
              <a:rPr lang="en-US" sz="2200" smtClean="0">
                <a:solidFill>
                  <a:schemeClr val="tx2">
                    <a:lumMod val="75000"/>
                  </a:schemeClr>
                </a:solidFill>
              </a:rPr>
              <a:t>     mobile phones.</a:t>
            </a:r>
          </a:p>
          <a:p>
            <a:pPr indent="-182880" algn="just">
              <a:buFont typeface="Arial" pitchFamily="34" charset="0"/>
              <a:buChar char="•"/>
            </a:pPr>
            <a:r>
              <a:rPr lang="en-US" sz="2200" smtClean="0">
                <a:solidFill>
                  <a:schemeClr val="tx2">
                    <a:lumMod val="75000"/>
                  </a:schemeClr>
                </a:solidFill>
              </a:rPr>
              <a:t>There is a marketplace called Android Market that enables developers </a:t>
            </a:r>
          </a:p>
          <a:p>
            <a:pPr indent="-182880" algn="just"/>
            <a:r>
              <a:rPr lang="en-US" sz="2200" smtClean="0">
                <a:solidFill>
                  <a:schemeClr val="tx2">
                    <a:lumMod val="75000"/>
                  </a:schemeClr>
                </a:solidFill>
              </a:rPr>
              <a:t>     to easily publish and distribute their applications directly to users of       </a:t>
            </a:r>
          </a:p>
          <a:p>
            <a:pPr indent="-182880" algn="just"/>
            <a:r>
              <a:rPr lang="en-US" sz="2200" smtClean="0">
                <a:solidFill>
                  <a:schemeClr val="tx2">
                    <a:lumMod val="75000"/>
                  </a:schemeClr>
                </a:solidFill>
              </a:rPr>
              <a:t>     Android-compatible phones.</a:t>
            </a:r>
            <a:endParaRPr lang="en-US" sz="2200">
              <a:solidFill>
                <a:schemeClr val="tx2">
                  <a:lumMod val="75000"/>
                </a:schemeClr>
              </a:solidFill>
            </a:endParaRPr>
          </a:p>
        </p:txBody>
      </p:sp>
    </p:spTree>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alpana\AppData\Local\Microsoft\Windows\Temporary Internet Files\Content.IE5\6O7EIBFT\mobile-phone[1].jpg"/>
          <p:cNvPicPr>
            <a:picLocks noChangeAspect="1" noChangeArrowheads="1"/>
          </p:cNvPicPr>
          <p:nvPr/>
        </p:nvPicPr>
        <p:blipFill>
          <a:blip r:embed="rId2"/>
          <a:stretch>
            <a:fillRect/>
          </a:stretch>
        </p:blipFill>
        <p:spPr bwMode="auto">
          <a:xfrm>
            <a:off x="381000" y="304800"/>
            <a:ext cx="666750" cy="990600"/>
          </a:xfrm>
          <a:prstGeom prst="rect">
            <a:avLst/>
          </a:prstGeom>
          <a:noFill/>
        </p:spPr>
      </p:pic>
      <p:sp>
        <p:nvSpPr>
          <p:cNvPr id="7" name="Content Placeholder 6"/>
          <p:cNvSpPr>
            <a:spLocks noGrp="1"/>
          </p:cNvSpPr>
          <p:nvPr>
            <p:ph sz="quarter" idx="1"/>
          </p:nvPr>
        </p:nvSpPr>
        <p:spPr>
          <a:xfrm>
            <a:off x="301752" y="381000"/>
            <a:ext cx="8503920" cy="5718048"/>
          </a:xfrm>
        </p:spPr>
        <p:txBody>
          <a:bodyPr>
            <a:normAutofit fontScale="92500"/>
          </a:bodyPr>
          <a:lstStyle/>
          <a:p>
            <a:r>
              <a:rPr lang="en-US" smtClean="0"/>
              <a:t>       </a:t>
            </a:r>
          </a:p>
          <a:p>
            <a:endParaRPr lang="en-US" smtClean="0"/>
          </a:p>
          <a:p>
            <a:r>
              <a:rPr lang="en-US" smtClean="0"/>
              <a:t>A rich ,extensible set of views that can be used to build an application(i.e grids ,textboxes, buttons and embedded web browser )</a:t>
            </a:r>
          </a:p>
          <a:p>
            <a:r>
              <a:rPr lang="en-US" b="1" smtClean="0"/>
              <a:t>Content provider </a:t>
            </a:r>
            <a:r>
              <a:rPr lang="en-US" smtClean="0"/>
              <a:t>that allows applications to access data from other applications or share their own data.</a:t>
            </a:r>
          </a:p>
          <a:p>
            <a:r>
              <a:rPr lang="en-US" smtClean="0"/>
              <a:t>A </a:t>
            </a:r>
            <a:r>
              <a:rPr lang="en-US" b="1" smtClean="0"/>
              <a:t>resource manager </a:t>
            </a:r>
            <a:r>
              <a:rPr lang="en-US" smtClean="0"/>
              <a:t>to manage access to  localized strings, graphs and layout files.</a:t>
            </a:r>
          </a:p>
          <a:p>
            <a:r>
              <a:rPr lang="en-US" smtClean="0"/>
              <a:t>A </a:t>
            </a:r>
            <a:r>
              <a:rPr lang="en-US" b="1" smtClean="0"/>
              <a:t>notification manager </a:t>
            </a:r>
            <a:r>
              <a:rPr lang="en-US" smtClean="0"/>
              <a:t>that enables all applications to display custom alerts.</a:t>
            </a:r>
          </a:p>
          <a:p>
            <a:r>
              <a:rPr lang="en-US" smtClean="0"/>
              <a:t>An </a:t>
            </a:r>
            <a:r>
              <a:rPr lang="en-US" b="1" smtClean="0"/>
              <a:t>activity manager </a:t>
            </a:r>
            <a:r>
              <a:rPr lang="en-US" smtClean="0"/>
              <a:t>to manage applications and provide a common navigation stack.    </a:t>
            </a:r>
            <a:endParaRPr lang="en-US"/>
          </a:p>
        </p:txBody>
      </p:sp>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610600" cy="1031051"/>
          </a:xfrm>
          <a:prstGeom prst="rect">
            <a:avLst/>
          </a:prstGeom>
          <a:noFill/>
        </p:spPr>
        <p:txBody>
          <a:bodyPr wrap="square" rtlCol="0">
            <a:spAutoFit/>
          </a:bodyPr>
          <a:lstStyle/>
          <a:p>
            <a:pPr>
              <a:lnSpc>
                <a:spcPct val="150000"/>
              </a:lnSpc>
            </a:pPr>
            <a:endParaRPr lang="en-US">
              <a:latin typeface="Century Schoolbook" pitchFamily="18" charset="0"/>
            </a:endParaRPr>
          </a:p>
          <a:p>
            <a:pPr marL="400050" indent="-400050"/>
            <a:r>
              <a:rPr lang="en-US" sz="1600">
                <a:latin typeface="Century Schoolbook" pitchFamily="18" charset="0"/>
              </a:rPr>
              <a:t>	</a:t>
            </a:r>
          </a:p>
          <a:p>
            <a:endParaRPr lang="en-US"/>
          </a:p>
        </p:txBody>
      </p:sp>
      <p:sp>
        <p:nvSpPr>
          <p:cNvPr id="4" name="TextBox 3"/>
          <p:cNvSpPr txBox="1"/>
          <p:nvPr/>
        </p:nvSpPr>
        <p:spPr>
          <a:xfrm>
            <a:off x="304800" y="152400"/>
            <a:ext cx="8534400" cy="4247317"/>
          </a:xfrm>
          <a:prstGeom prst="rect">
            <a:avLst/>
          </a:prstGeom>
          <a:noFill/>
        </p:spPr>
        <p:txBody>
          <a:bodyPr wrap="square" rtlCol="0">
            <a:spAutoFit/>
          </a:bodyPr>
          <a:lstStyle/>
          <a:p>
            <a:pPr marL="457200" indent="-457200">
              <a:lnSpc>
                <a:spcPct val="150000"/>
              </a:lnSpc>
              <a:buAutoNum type="arabicParenR" startAt="5"/>
            </a:pPr>
            <a:r>
              <a:rPr lang="en-US" sz="2000" b="1">
                <a:latin typeface="Century Schoolbook" pitchFamily="18" charset="0"/>
              </a:rPr>
              <a:t>Better marketing</a:t>
            </a:r>
          </a:p>
          <a:p>
            <a:pPr marL="914400" indent="-449263" algn="just">
              <a:lnSpc>
                <a:spcPct val="150000"/>
              </a:lnSpc>
              <a:buFont typeface="Wingdings" pitchFamily="2" charset="2"/>
              <a:buChar char="q"/>
            </a:pPr>
            <a:r>
              <a:rPr lang="en-US" sz="2000">
                <a:latin typeface="Century Schoolbook" pitchFamily="18" charset="0"/>
              </a:rPr>
              <a:t>A  Vendor who have developed an application for a very narrow market might have had problems marketing that application</a:t>
            </a:r>
          </a:p>
          <a:p>
            <a:pPr marL="914400" indent="-449263" algn="just">
              <a:lnSpc>
                <a:spcPct val="150000"/>
              </a:lnSpc>
              <a:buFont typeface="Wingdings" pitchFamily="2" charset="2"/>
              <a:buChar char="q"/>
            </a:pPr>
            <a:r>
              <a:rPr lang="en-US" sz="2000">
                <a:latin typeface="Century Schoolbook" pitchFamily="18" charset="0"/>
              </a:rPr>
              <a:t>With  SaaS, the entire world is open to the providers.</a:t>
            </a:r>
          </a:p>
          <a:p>
            <a:pPr marL="509588" indent="-509588" algn="just">
              <a:lnSpc>
                <a:spcPct val="150000"/>
              </a:lnSpc>
              <a:buAutoNum type="arabicParenR" startAt="6"/>
            </a:pPr>
            <a:r>
              <a:rPr lang="en-US" sz="2000" b="1">
                <a:latin typeface="Century Schoolbook" pitchFamily="18" charset="0"/>
              </a:rPr>
              <a:t>Customization</a:t>
            </a:r>
          </a:p>
          <a:p>
            <a:pPr marL="914400" indent="-449263" algn="just">
              <a:lnSpc>
                <a:spcPct val="150000"/>
              </a:lnSpc>
              <a:buFont typeface="Wingdings" pitchFamily="2" charset="2"/>
              <a:buChar char="q"/>
            </a:pPr>
            <a:r>
              <a:rPr lang="en-US" sz="2000">
                <a:latin typeface="Century Schoolbook" pitchFamily="18" charset="0"/>
              </a:rPr>
              <a:t>Older applications were difficult to customize and required tinkering with the code</a:t>
            </a:r>
          </a:p>
          <a:p>
            <a:pPr marL="914400" indent="-449263" algn="just">
              <a:lnSpc>
                <a:spcPct val="150000"/>
              </a:lnSpc>
              <a:buFont typeface="Wingdings" pitchFamily="2" charset="2"/>
              <a:buChar char="q"/>
            </a:pPr>
            <a:r>
              <a:rPr lang="en-US" sz="2000">
                <a:latin typeface="Century Schoolbook" pitchFamily="18" charset="0"/>
              </a:rPr>
              <a:t>SaaS applications are much easier to customize and can give an organization exactly what they want.</a:t>
            </a:r>
          </a:p>
        </p:txBody>
      </p:sp>
    </p:spTree>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stretch>
            <a:fillRect/>
          </a:stretch>
        </p:blipFill>
        <p:spPr bwMode="auto">
          <a:xfrm>
            <a:off x="0" y="0"/>
            <a:ext cx="9753600" cy="8686800"/>
          </a:xfrm>
          <a:prstGeom prst="rect">
            <a:avLst/>
          </a:prstGeom>
          <a:noFill/>
          <a:ln w="9525">
            <a:noFill/>
            <a:miter lim="800000"/>
          </a:ln>
          <a:effectLst/>
        </p:spPr>
      </p:pic>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tretch>
            <a:fillRect/>
          </a:stretch>
        </p:blipFill>
        <p:spPr bwMode="auto">
          <a:xfrm>
            <a:off x="0" y="0"/>
            <a:ext cx="9753600" cy="7315200"/>
          </a:xfrm>
          <a:prstGeom prst="rect">
            <a:avLst/>
          </a:prstGeom>
          <a:noFill/>
          <a:ln w="9525">
            <a:noFill/>
            <a:miter lim="800000"/>
          </a:ln>
          <a:effectLst/>
        </p:spPr>
      </p:pic>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black</a:t>
            </a:r>
            <a:endParaRPr lang="en-US"/>
          </a:p>
        </p:txBody>
      </p:sp>
      <p:sp>
        <p:nvSpPr>
          <p:cNvPr id="3" name="Content Placeholder 2"/>
          <p:cNvSpPr>
            <a:spLocks noGrp="1"/>
          </p:cNvSpPr>
          <p:nvPr>
            <p:ph sz="quarter" idx="1"/>
          </p:nvPr>
        </p:nvSpPr>
        <p:spPr/>
        <p:txBody>
          <a:bodyPr/>
          <a:lstStyle/>
          <a:p>
            <a:pPr>
              <a:buNone/>
            </a:pPr>
            <a:r>
              <a:rPr lang="en-US" smtClean="0"/>
              <a:t>The blackberry offers an end-to-end encryption solution with two transport encryption options for all  data transmitted between BlackBerry Enterprise Server and BlackBerry smartphone, they are:</a:t>
            </a:r>
          </a:p>
          <a:p>
            <a:pPr>
              <a:buNone/>
            </a:pPr>
            <a:endParaRPr lang="en-US" smtClean="0"/>
          </a:p>
          <a:p>
            <a:pPr lvl="2"/>
            <a:r>
              <a:rPr lang="en-US" sz="2800" smtClean="0"/>
              <a:t>Advanced encryption standard(AES)</a:t>
            </a:r>
          </a:p>
          <a:p>
            <a:pPr lvl="2"/>
            <a:r>
              <a:rPr lang="en-US" sz="2800" smtClean="0"/>
              <a:t>Triple Data Encryption Standard(Triple DES)</a:t>
            </a:r>
          </a:p>
          <a:p>
            <a:endParaRPr lang="en-US"/>
          </a:p>
        </p:txBody>
      </p:sp>
      <p:pic>
        <p:nvPicPr>
          <p:cNvPr id="9218" name="Picture 2" descr="C:\Users\kalpana\AppData\Local\Microsoft\Windows\Temporary Internet Files\Content.IE5\BUSUWOBW\CELL-PHONE-CARTOON-1200x785[1].jpg"/>
          <p:cNvPicPr>
            <a:picLocks noChangeAspect="1" noChangeArrowheads="1"/>
          </p:cNvPicPr>
          <p:nvPr/>
        </p:nvPicPr>
        <p:blipFill>
          <a:blip r:embed="rId2"/>
          <a:stretch>
            <a:fillRect/>
          </a:stretch>
        </p:blipFill>
        <p:spPr bwMode="auto">
          <a:xfrm>
            <a:off x="3657600" y="304800"/>
            <a:ext cx="2057400" cy="838200"/>
          </a:xfrm>
          <a:prstGeom prst="rect">
            <a:avLst/>
          </a:prstGeom>
          <a:noFill/>
        </p:spPr>
      </p:pic>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kalpana\AppData\Local\Microsoft\Windows\Temporary Internet Files\Content.IE5\6O7EIBFT\Ubuntucovercdtitlelogonumber849x849[1].png"/>
          <p:cNvPicPr>
            <a:picLocks noChangeAspect="1" noChangeArrowheads="1"/>
          </p:cNvPicPr>
          <p:nvPr/>
        </p:nvPicPr>
        <p:blipFill>
          <a:blip r:embed="rId2"/>
          <a:stretch>
            <a:fillRect/>
          </a:stretch>
        </p:blipFill>
        <p:spPr bwMode="auto">
          <a:xfrm>
            <a:off x="152400" y="78377"/>
            <a:ext cx="8839200" cy="6779623"/>
          </a:xfrm>
          <a:prstGeom prst="rect">
            <a:avLst/>
          </a:prstGeom>
          <a:noFill/>
        </p:spPr>
      </p:pic>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7" name="Picture 3"/>
          <p:cNvPicPr>
            <a:picLocks noGrp="1" noChangeAspect="1" noChangeArrowheads="1"/>
          </p:cNvPicPr>
          <p:nvPr>
            <p:ph sz="quarter" idx="1"/>
          </p:nvPr>
        </p:nvPicPr>
        <p:blipFill>
          <a:blip r:embed="rId2"/>
          <a:stretch>
            <a:fillRect/>
          </a:stretch>
        </p:blipFill>
        <p:spPr bwMode="auto">
          <a:xfrm>
            <a:off x="0" y="0"/>
            <a:ext cx="9144000" cy="7162800"/>
          </a:xfrm>
          <a:prstGeom prst="rect">
            <a:avLst/>
          </a:prstGeom>
          <a:noFill/>
          <a:ln w="9525">
            <a:noFill/>
            <a:miter lim="800000"/>
          </a:ln>
          <a:effectLst/>
        </p:spPr>
      </p:pic>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tretch>
            <a:fillRect/>
          </a:stretch>
        </p:blipFill>
        <p:spPr bwMode="auto">
          <a:xfrm>
            <a:off x="0" y="0"/>
            <a:ext cx="9144000" cy="7543800"/>
          </a:xfrm>
          <a:prstGeom prst="rect">
            <a:avLst/>
          </a:prstGeom>
          <a:noFill/>
          <a:ln w="9525">
            <a:noFill/>
            <a:miter lim="800000"/>
          </a:ln>
          <a:effectLst/>
        </p:spPr>
      </p:pic>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stretch>
            <a:fillRect/>
          </a:stretch>
        </p:blipFill>
        <p:spPr bwMode="auto">
          <a:xfrm>
            <a:off x="0" y="0"/>
            <a:ext cx="9144000" cy="6858000"/>
          </a:xfrm>
          <a:prstGeom prst="rect">
            <a:avLst/>
          </a:prstGeom>
          <a:noFill/>
          <a:ln w="9525">
            <a:noFill/>
            <a:miter lim="800000"/>
          </a:ln>
          <a:effec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8600"/>
            <a:ext cx="8610600" cy="1031051"/>
          </a:xfrm>
          <a:prstGeom prst="rect">
            <a:avLst/>
          </a:prstGeom>
          <a:noFill/>
        </p:spPr>
        <p:txBody>
          <a:bodyPr wrap="square" rtlCol="0">
            <a:spAutoFit/>
          </a:bodyPr>
          <a:lstStyle/>
          <a:p>
            <a:pPr>
              <a:lnSpc>
                <a:spcPct val="150000"/>
              </a:lnSpc>
            </a:pPr>
            <a:endParaRPr lang="en-US">
              <a:latin typeface="Century Schoolbook" pitchFamily="18" charset="0"/>
            </a:endParaRPr>
          </a:p>
          <a:p>
            <a:pPr marL="400050" indent="-400050"/>
            <a:r>
              <a:rPr lang="en-US" sz="1600">
                <a:latin typeface="Century Schoolbook" pitchFamily="18" charset="0"/>
              </a:rPr>
              <a:t>	</a:t>
            </a:r>
          </a:p>
          <a:p>
            <a:endParaRPr lang="en-US"/>
          </a:p>
        </p:txBody>
      </p:sp>
      <p:sp>
        <p:nvSpPr>
          <p:cNvPr id="4" name="TextBox 3"/>
          <p:cNvSpPr txBox="1"/>
          <p:nvPr/>
        </p:nvSpPr>
        <p:spPr>
          <a:xfrm>
            <a:off x="228600" y="304800"/>
            <a:ext cx="8686800" cy="3508653"/>
          </a:xfrm>
          <a:prstGeom prst="rect">
            <a:avLst/>
          </a:prstGeom>
          <a:noFill/>
        </p:spPr>
        <p:txBody>
          <a:bodyPr wrap="square" rtlCol="0">
            <a:spAutoFit/>
          </a:bodyPr>
          <a:lstStyle/>
          <a:p>
            <a:pPr marL="457200" indent="-457200">
              <a:lnSpc>
                <a:spcPct val="150000"/>
              </a:lnSpc>
            </a:pPr>
            <a:r>
              <a:rPr lang="en-US" sz="2800" b="1">
                <a:solidFill>
                  <a:srgbClr val="FF0000"/>
                </a:solidFill>
                <a:latin typeface="Century Schoolbook" pitchFamily="18" charset="0"/>
              </a:rPr>
              <a:t>Issues  or Obstacles</a:t>
            </a:r>
          </a:p>
          <a:p>
            <a:pPr marL="793750" indent="-449263" algn="just">
              <a:lnSpc>
                <a:spcPct val="150000"/>
              </a:lnSpc>
              <a:buFont typeface="Wingdings" pitchFamily="2" charset="2"/>
              <a:buChar char="q"/>
            </a:pPr>
            <a:r>
              <a:rPr lang="en-US" sz="2000">
                <a:latin typeface="Century Schoolbook" pitchFamily="18" charset="0"/>
              </a:rPr>
              <a:t>Organizations that has a very specific computation needs might not be able to find the application available through SaaS. In That case, they need to buy the software and install it on their local Machines</a:t>
            </a:r>
          </a:p>
          <a:p>
            <a:pPr marL="793750" indent="-449263" algn="just">
              <a:lnSpc>
                <a:spcPct val="150000"/>
              </a:lnSpc>
              <a:buFont typeface="Wingdings" pitchFamily="2" charset="2"/>
              <a:buChar char="q"/>
            </a:pPr>
            <a:r>
              <a:rPr lang="en-US" sz="2000">
                <a:latin typeface="Century Schoolbook" pitchFamily="18" charset="0"/>
              </a:rPr>
              <a:t>Unable to port the application to a new vendor. old vendor might charge a hefty moving fee.</a:t>
            </a:r>
          </a:p>
        </p:txBody>
      </p:sp>
      <p:pic>
        <p:nvPicPr>
          <p:cNvPr id="6" name="Picture 2"/>
          <p:cNvPicPr>
            <a:picLocks noChangeAspect="1" noChangeArrowheads="1"/>
          </p:cNvPicPr>
          <p:nvPr/>
        </p:nvPicPr>
        <p:blipFill>
          <a:blip r:embed="rId3"/>
          <a:stretch>
            <a:fillRect/>
          </a:stretch>
        </p:blipFill>
        <p:spPr bwMode="auto">
          <a:xfrm>
            <a:off x="609600" y="3657600"/>
            <a:ext cx="8077200" cy="2971800"/>
          </a:xfrm>
          <a:prstGeom prst="rect">
            <a:avLst/>
          </a:prstGeom>
          <a:noFill/>
          <a:ln w="9525">
            <a:noFill/>
            <a:miter lim="800000"/>
          </a:ln>
          <a:effectLst/>
        </p:spPr>
      </p:pic>
    </p:spTree>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err="1" smtClean="0"/>
              <a:t>Ubuntu MID common features and attributes</a:t>
            </a:r>
            <a:endParaRPr lang="en-US"/>
          </a:p>
        </p:txBody>
      </p:sp>
      <p:sp>
        <p:nvSpPr>
          <p:cNvPr id="3" name="Content Placeholder 2"/>
          <p:cNvSpPr>
            <a:spLocks noGrp="1"/>
          </p:cNvSpPr>
          <p:nvPr>
            <p:ph sz="quarter" idx="1"/>
          </p:nvPr>
        </p:nvSpPr>
        <p:spPr/>
        <p:txBody>
          <a:bodyPr/>
          <a:lstStyle/>
          <a:p>
            <a:r>
              <a:rPr lang="en-US" smtClean="0"/>
              <a:t>Small size/form factor, typically a 4 to 7 inch touch screen.</a:t>
            </a:r>
          </a:p>
          <a:p>
            <a:r>
              <a:rPr lang="en-US" smtClean="0"/>
              <a:t>Physical and / or virtual key board</a:t>
            </a:r>
          </a:p>
          <a:p>
            <a:r>
              <a:rPr lang="en-US" smtClean="0"/>
              <a:t>Wi-Fi , 3G, Bluetooth, GPS, WiMAX</a:t>
            </a:r>
          </a:p>
          <a:p>
            <a:r>
              <a:rPr lang="en-US" smtClean="0"/>
              <a:t>2-to- 8 GB Flash or Disk storage</a:t>
            </a:r>
          </a:p>
          <a:p>
            <a:r>
              <a:rPr lang="en-US" smtClean="0"/>
              <a:t>Open GL 3D graphics support</a:t>
            </a:r>
          </a:p>
          <a:p>
            <a:r>
              <a:rPr lang="en-US" smtClean="0"/>
              <a:t>USB , camera, head phones jack, speaker, microphone</a:t>
            </a:r>
          </a:p>
          <a:p>
            <a:r>
              <a:rPr lang="en-US" smtClean="0"/>
              <a:t>Customizable user interface</a:t>
            </a:r>
            <a:endParaRPr lang="en-US"/>
          </a:p>
        </p:txBody>
      </p:sp>
    </p:spTree>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Other features</a:t>
            </a:r>
            <a:endParaRPr lang="en-US"/>
          </a:p>
        </p:txBody>
      </p:sp>
      <p:sp>
        <p:nvSpPr>
          <p:cNvPr id="3" name="Content Placeholder 2"/>
          <p:cNvSpPr>
            <a:spLocks noGrp="1"/>
          </p:cNvSpPr>
          <p:nvPr>
            <p:ph sz="quarter" idx="1"/>
          </p:nvPr>
        </p:nvSpPr>
        <p:spPr/>
        <p:txBody>
          <a:bodyPr/>
          <a:lstStyle/>
          <a:p>
            <a:r>
              <a:rPr lang="en-US" smtClean="0"/>
              <a:t>Automatically generated contents table</a:t>
            </a:r>
          </a:p>
          <a:p>
            <a:r>
              <a:rPr lang="en-US" smtClean="0"/>
              <a:t>Embedded image support</a:t>
            </a:r>
          </a:p>
          <a:p>
            <a:r>
              <a:rPr lang="en-US" smtClean="0"/>
              <a:t>Foot notes / hyperlink support</a:t>
            </a:r>
          </a:p>
          <a:p>
            <a:r>
              <a:rPr lang="en-US" smtClean="0"/>
              <a:t>Position indicator</a:t>
            </a:r>
          </a:p>
          <a:p>
            <a:r>
              <a:rPr lang="en-US" smtClean="0"/>
              <a:t>List of last opened books</a:t>
            </a:r>
          </a:p>
          <a:p>
            <a:r>
              <a:rPr lang="en-US" smtClean="0"/>
              <a:t>Text search and full screen mode including screen rotation.</a:t>
            </a:r>
            <a:endParaRPr lang="en-US"/>
          </a:p>
        </p:txBody>
      </p:sp>
    </p:spTree>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Mobile Platform Virtualization</a:t>
            </a:r>
            <a:endParaRPr lang="en-US"/>
          </a:p>
        </p:txBody>
      </p:sp>
      <p:sp>
        <p:nvSpPr>
          <p:cNvPr id="3" name="Content Placeholder 2"/>
          <p:cNvSpPr>
            <a:spLocks noGrp="1"/>
          </p:cNvSpPr>
          <p:nvPr>
            <p:ph sz="quarter" idx="1"/>
          </p:nvPr>
        </p:nvSpPr>
        <p:spPr/>
        <p:txBody>
          <a:bodyPr>
            <a:normAutofit/>
          </a:bodyPr>
          <a:lstStyle/>
          <a:p>
            <a:pPr algn="just"/>
            <a:r>
              <a:rPr lang="en-US" smtClean="0"/>
              <a:t>Smart phones with rich and open operating systems are growing in popularity, resulting tremendous innovation and change.</a:t>
            </a:r>
          </a:p>
          <a:p>
            <a:pPr algn="just">
              <a:buNone/>
            </a:pPr>
            <a:endParaRPr lang="en-US" smtClean="0"/>
          </a:p>
          <a:p>
            <a:pPr algn="just"/>
            <a:r>
              <a:rPr lang="en-US" smtClean="0"/>
              <a:t> The pressure to reduce development costs and get phones to market faster has increased competitive pressure to migrate from proprietary operating systems to open operating systems without compromising the security of trusted services.</a:t>
            </a:r>
          </a:p>
          <a:p>
            <a:endParaRPr lang="en-US" smtClean="0"/>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527048"/>
            <a:ext cx="8503920" cy="5330952"/>
          </a:xfrm>
        </p:spPr>
        <p:txBody>
          <a:bodyPr>
            <a:noAutofit/>
          </a:bodyPr>
          <a:lstStyle/>
          <a:p>
            <a:pPr>
              <a:spcAft>
                <a:spcPts val="1200"/>
              </a:spcAft>
            </a:pPr>
            <a:r>
              <a:rPr lang="en-US" sz="2000" smtClean="0"/>
              <a:t>The ability to protect and migrate personas will become an important purchasing decision. </a:t>
            </a:r>
          </a:p>
          <a:p>
            <a:pPr>
              <a:spcAft>
                <a:spcPts val="1200"/>
              </a:spcAft>
            </a:pPr>
            <a:r>
              <a:rPr lang="en-US" sz="2000" smtClean="0"/>
              <a:t>The risk of not securing and managing employee-owned devices if they contain confidential information is significant, and managing a wide variety of devices is complex in terms of both cost and security. </a:t>
            </a:r>
          </a:p>
          <a:p>
            <a:pPr>
              <a:spcAft>
                <a:spcPts val="1200"/>
              </a:spcAft>
            </a:pPr>
            <a:r>
              <a:rPr lang="en-US" sz="2000" smtClean="0"/>
              <a:t>Virtualization is a key enabling technology to address these issues.</a:t>
            </a:r>
          </a:p>
          <a:p>
            <a:pPr>
              <a:spcAft>
                <a:spcPts val="1200"/>
              </a:spcAft>
            </a:pPr>
            <a:r>
              <a:rPr lang="en-US" sz="2000" smtClean="0"/>
              <a:t>Security is a serious issue for mobile handsets running an open source operating systems. </a:t>
            </a:r>
          </a:p>
          <a:p>
            <a:pPr>
              <a:spcAft>
                <a:spcPts val="1200"/>
              </a:spcAft>
            </a:pPr>
            <a:r>
              <a:rPr lang="en-US" sz="2000" smtClean="0"/>
              <a:t>There are already a significant number of known viruses,  and their numbers are growing fast for mobile phones but still lag far behind the number of known PC viruses</a:t>
            </a:r>
            <a:r>
              <a:rPr lang="en-US" sz="1800" smtClean="0"/>
              <a:t>.</a:t>
            </a:r>
            <a:endParaRPr lang="en-US" sz="1800"/>
          </a:p>
        </p:txBody>
      </p:sp>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lpana\Desktop\CIS\mobile-virtualization-diagram.png"/>
          <p:cNvPicPr>
            <a:picLocks noGrp="1" noChangeAspect="1" noChangeArrowheads="1"/>
          </p:cNvPicPr>
          <p:nvPr>
            <p:ph sz="quarter" idx="1"/>
          </p:nvPr>
        </p:nvPicPr>
        <p:blipFill>
          <a:blip r:embed="rId2"/>
          <a:stretch>
            <a:fillRect/>
          </a:stretch>
        </p:blipFill>
        <p:spPr bwMode="auto">
          <a:xfrm>
            <a:off x="2133600" y="304800"/>
            <a:ext cx="4029011" cy="5794375"/>
          </a:xfrm>
          <a:prstGeom prst="rect">
            <a:avLst/>
          </a:prstGeom>
          <a:noFill/>
        </p:spPr>
      </p:pic>
    </p:spTree>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just"/>
            <a:r>
              <a:rPr lang="en-US" smtClean="0"/>
              <a:t>Real-time virtualization solutions offer robust security via hardware-enforced memory isolation of partitions, isolating each operating system from the others and preventing cross-corruption. </a:t>
            </a:r>
          </a:p>
          <a:p>
            <a:pPr algn="just">
              <a:buNone/>
            </a:pPr>
            <a:endParaRPr lang="en-US" smtClean="0"/>
          </a:p>
          <a:p>
            <a:pPr algn="just"/>
            <a:r>
              <a:rPr lang="en-US" smtClean="0"/>
              <a:t>In addition, specific partitions may be added and used to execute secure applications in small certifiable environments protected from the larger open environment or real-time operating system (RTOS) executing in other partitions.</a:t>
            </a:r>
          </a:p>
          <a:p>
            <a:endParaRPr lang="en-US" smtClean="0"/>
          </a:p>
        </p:txBody>
      </p:sp>
    </p:spTree>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lpana\Desktop\CIS\vmi_diagram.png"/>
          <p:cNvPicPr>
            <a:picLocks noGrp="1" noChangeAspect="1" noChangeArrowheads="1"/>
          </p:cNvPicPr>
          <p:nvPr>
            <p:ph sz="quarter" idx="1"/>
          </p:nvPr>
        </p:nvPicPr>
        <p:blipFill>
          <a:blip r:embed="rId2"/>
          <a:stretch>
            <a:fillRect/>
          </a:stretch>
        </p:blipFill>
        <p:spPr bwMode="auto">
          <a:xfrm>
            <a:off x="334962" y="0"/>
            <a:ext cx="8504238" cy="3124200"/>
          </a:xfrm>
          <a:prstGeom prst="rect">
            <a:avLst/>
          </a:prstGeom>
          <a:noFill/>
        </p:spPr>
      </p:pic>
      <p:sp>
        <p:nvSpPr>
          <p:cNvPr id="5" name="Rectangle 4"/>
          <p:cNvSpPr/>
          <p:nvPr/>
        </p:nvSpPr>
        <p:spPr>
          <a:xfrm>
            <a:off x="304800" y="3200400"/>
            <a:ext cx="8534400" cy="3170099"/>
          </a:xfrm>
          <a:prstGeom prst="rect">
            <a:avLst/>
          </a:prstGeom>
        </p:spPr>
        <p:txBody>
          <a:bodyPr wrap="square">
            <a:spAutoFit/>
          </a:bodyPr>
          <a:lstStyle>
            <a:defPPr>
              <a:defRPr lang="en-US"/>
            </a:defPPr>
          </a:lstStyle>
          <a:p>
            <a:pPr>
              <a:buFont typeface="Arial" pitchFamily="34" charset="0"/>
              <a:buChar char="•"/>
            </a:pPr>
            <a:r>
              <a:rPr lang="en-US" sz="2000" smtClean="0"/>
              <a:t>Virtual Mobile Infrastructure (VMI) is a mobile-centric technology that runs mobile apps on a mobile operating system (OS)/virtual machine that is located on a remote server. </a:t>
            </a:r>
          </a:p>
          <a:p>
            <a:pPr>
              <a:buFont typeface="Arial" pitchFamily="34" charset="0"/>
              <a:buChar char="•"/>
            </a:pPr>
            <a:endParaRPr lang="en-US" sz="2000" smtClean="0"/>
          </a:p>
          <a:p>
            <a:pPr>
              <a:buFont typeface="Arial" pitchFamily="34" charset="0"/>
              <a:buChar char="•"/>
            </a:pPr>
            <a:r>
              <a:rPr lang="en-US" sz="2000" smtClean="0"/>
              <a:t>This essentially creates a virtual device running in the data center that can be accessed by a thin client app on mobile endpoints. </a:t>
            </a:r>
          </a:p>
          <a:p>
            <a:endParaRPr lang="en-US" sz="2000" smtClean="0"/>
          </a:p>
          <a:p>
            <a:pPr>
              <a:buFont typeface="Arial" pitchFamily="34" charset="0"/>
              <a:buChar char="•"/>
            </a:pPr>
            <a:r>
              <a:rPr lang="en-US" sz="2000" smtClean="0"/>
              <a:t>Two examples of virtualization software being used on smartphones are discussed in the following.</a:t>
            </a:r>
          </a:p>
          <a:p>
            <a:pPr>
              <a:buFont typeface="Arial" pitchFamily="34" charset="0"/>
              <a:buChar char="•"/>
            </a:pPr>
            <a:endParaRPr lang="en-US" sz="2000" smtClean="0"/>
          </a:p>
        </p:txBody>
      </p:sp>
    </p:spTree>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KVM</a:t>
            </a:r>
            <a:endParaRPr lang="en-US"/>
          </a:p>
        </p:txBody>
      </p:sp>
      <p:sp>
        <p:nvSpPr>
          <p:cNvPr id="3" name="Content Placeholder 2"/>
          <p:cNvSpPr>
            <a:spLocks noGrp="1"/>
          </p:cNvSpPr>
          <p:nvPr>
            <p:ph sz="quarter" idx="1"/>
          </p:nvPr>
        </p:nvSpPr>
        <p:spPr/>
        <p:txBody>
          <a:bodyPr>
            <a:normAutofit fontScale="92500" lnSpcReduction="20000"/>
          </a:bodyPr>
          <a:lstStyle/>
          <a:p>
            <a:pPr algn="just"/>
            <a:r>
              <a:rPr lang="en-US" smtClean="0">
                <a:solidFill>
                  <a:srgbClr val="FF0000"/>
                </a:solidFill>
              </a:rPr>
              <a:t>Kernel-based Virtual Machine </a:t>
            </a:r>
            <a:r>
              <a:rPr lang="en-US" smtClean="0"/>
              <a:t>(KVM) is open source software that is a full virtualization solution for Linux on x86 hardware containing virtualization extensions (Intel VT or AMD-V). </a:t>
            </a:r>
          </a:p>
          <a:p>
            <a:pPr algn="just">
              <a:buNone/>
            </a:pPr>
            <a:endParaRPr lang="en-US" smtClean="0"/>
          </a:p>
          <a:p>
            <a:pPr algn="just"/>
            <a:r>
              <a:rPr lang="en-US" smtClean="0"/>
              <a:t>KVM consists of a </a:t>
            </a:r>
          </a:p>
          <a:p>
            <a:pPr lvl="1" algn="just">
              <a:buFont typeface="Wingdings" pitchFamily="2" charset="2"/>
              <a:buChar char="Ø"/>
            </a:pPr>
            <a:r>
              <a:rPr lang="en-US" sz="2800" smtClean="0">
                <a:solidFill>
                  <a:srgbClr val="FF0000"/>
                </a:solidFill>
              </a:rPr>
              <a:t>kernel module  </a:t>
            </a:r>
            <a:r>
              <a:rPr lang="en-US" sz="2800" smtClean="0">
                <a:solidFill>
                  <a:schemeClr val="tx1"/>
                </a:solidFill>
              </a:rPr>
              <a:t>- </a:t>
            </a:r>
            <a:r>
              <a:rPr lang="en-US" sz="2800" err="1" smtClean="0">
                <a:solidFill>
                  <a:srgbClr val="FFFF00"/>
                </a:solidFill>
              </a:rPr>
              <a:t>kvm.ko</a:t>
            </a:r>
            <a:r>
              <a:rPr lang="en-US" sz="2800" smtClean="0">
                <a:solidFill>
                  <a:schemeClr val="tx1"/>
                </a:solidFill>
              </a:rPr>
              <a:t>, which provides the core virtualization infrastructure, and </a:t>
            </a:r>
          </a:p>
          <a:p>
            <a:pPr lvl="1" algn="just">
              <a:buFont typeface="Wingdings" pitchFamily="2" charset="2"/>
              <a:buChar char="Ø"/>
            </a:pPr>
            <a:r>
              <a:rPr lang="en-US" sz="2800" smtClean="0">
                <a:solidFill>
                  <a:srgbClr val="FF0000"/>
                </a:solidFill>
              </a:rPr>
              <a:t>a processor- specific module</a:t>
            </a:r>
            <a:r>
              <a:rPr lang="en-US" sz="2800" smtClean="0">
                <a:solidFill>
                  <a:schemeClr val="tx1"/>
                </a:solidFill>
              </a:rPr>
              <a:t> - </a:t>
            </a:r>
            <a:r>
              <a:rPr lang="en-US" sz="2800" err="1" smtClean="0">
                <a:solidFill>
                  <a:srgbClr val="FFFF00"/>
                </a:solidFill>
              </a:rPr>
              <a:t>kvm-intel.ko</a:t>
            </a:r>
            <a:r>
              <a:rPr lang="en-US" sz="2800" smtClean="0">
                <a:solidFill>
                  <a:schemeClr val="tx1"/>
                </a:solidFill>
              </a:rPr>
              <a:t> or </a:t>
            </a:r>
            <a:r>
              <a:rPr lang="en-US" sz="2800" err="1" smtClean="0">
                <a:solidFill>
                  <a:srgbClr val="FFFF00"/>
                </a:solidFill>
              </a:rPr>
              <a:t>kvm-amd.ko</a:t>
            </a:r>
            <a:r>
              <a:rPr lang="en-US" sz="2800" smtClean="0">
                <a:solidFill>
                  <a:schemeClr val="tx1"/>
                </a:solidFill>
              </a:rPr>
              <a:t>, </a:t>
            </a:r>
          </a:p>
          <a:p>
            <a:pPr lvl="1" algn="just">
              <a:buNone/>
            </a:pPr>
            <a:r>
              <a:rPr lang="en-US" sz="2800" smtClean="0">
                <a:solidFill>
                  <a:schemeClr val="tx1"/>
                </a:solidFill>
              </a:rPr>
              <a:t>	</a:t>
            </a:r>
            <a:r>
              <a:rPr lang="en-US" sz="2600" smtClean="0">
                <a:solidFill>
                  <a:schemeClr val="tx1"/>
                </a:solidFill>
              </a:rPr>
              <a:t>depending on the CPU manufacturer (Intel or AMD(advanced micro devices)).</a:t>
            </a:r>
            <a:endParaRPr lang="en-US" sz="2600">
              <a:solidFill>
                <a:schemeClr val="tx1"/>
              </a:solidFill>
            </a:endParaRPr>
          </a:p>
        </p:txBody>
      </p:sp>
    </p:spTree>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just"/>
            <a:r>
              <a:rPr lang="en-US" smtClean="0"/>
              <a:t>A wide variety of guest operating systems work with KVM, including many versions of Linux, BSD, Solaris, Windows, Haiku, ReactOS, and the AROS Research Operating System.</a:t>
            </a:r>
          </a:p>
          <a:p>
            <a:pPr algn="just"/>
            <a:r>
              <a:rPr lang="en-US" smtClean="0"/>
              <a:t>Each virtual machine has private virtualized hardware: a network card, disk, graphics adapter, etc.</a:t>
            </a:r>
          </a:p>
          <a:p>
            <a:pPr algn="just"/>
            <a:r>
              <a:rPr lang="en-US" smtClean="0"/>
              <a:t>KVM’s performance is good, but not as good as that of some of the more mature products, such as VMware or VirtualBox.</a:t>
            </a:r>
            <a:endParaRPr lang="en-US"/>
          </a:p>
        </p:txBody>
      </p:sp>
    </p:spTree>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err="1" smtClean="0"/>
              <a:t>VMWare</a:t>
            </a:r>
            <a:endParaRPr lang="en-US"/>
          </a:p>
        </p:txBody>
      </p:sp>
      <p:sp>
        <p:nvSpPr>
          <p:cNvPr id="3" name="Content Placeholder 2"/>
          <p:cNvSpPr>
            <a:spLocks noGrp="1"/>
          </p:cNvSpPr>
          <p:nvPr>
            <p:ph sz="quarter" idx="1"/>
          </p:nvPr>
        </p:nvSpPr>
        <p:spPr/>
        <p:txBody>
          <a:bodyPr/>
          <a:lstStyle/>
          <a:p>
            <a:r>
              <a:rPr lang="en-US" smtClean="0"/>
              <a:t>VMware Mobile Virtualization Platform (MVP) is a thin layer of software that is embedded on a mobile phone to separate the applications and data from the underlying hardware.</a:t>
            </a:r>
          </a:p>
          <a:p>
            <a:r>
              <a:rPr lang="en-US" smtClean="0"/>
              <a:t>It is optimized to run efficiently on lowpower, low-memory mobile phones.</a:t>
            </a:r>
          </a:p>
          <a:p>
            <a:r>
              <a:rPr lang="en-US" smtClean="0"/>
              <a:t>VMware MVP benefits end users by being able to run multiple profiles (e.g., one for personal use and one for work use) on the same phone.</a:t>
            </a:r>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763000" cy="3416320"/>
          </a:xfrm>
          <a:prstGeom prst="rect">
            <a:avLst/>
          </a:prstGeom>
          <a:noFill/>
        </p:spPr>
        <p:txBody>
          <a:bodyPr wrap="square" rtlCol="0">
            <a:spAutoFit/>
          </a:bodyPr>
          <a:lstStyle/>
          <a:p>
            <a:pPr marL="569913" indent="-569913" algn="just">
              <a:lnSpc>
                <a:spcPct val="150000"/>
              </a:lnSpc>
              <a:tabLst>
                <a:tab pos="793750" algn="l"/>
              </a:tabLst>
            </a:pPr>
            <a:r>
              <a:rPr lang="en-US" sz="2000" b="1">
                <a:solidFill>
                  <a:srgbClr val="0070C0"/>
                </a:solidFill>
                <a:latin typeface="Century Schoolbook" pitchFamily="18" charset="0"/>
              </a:rPr>
              <a:t>1.4.2)	</a:t>
            </a:r>
            <a:r>
              <a:rPr lang="en-US" sz="2800" b="1">
                <a:solidFill>
                  <a:srgbClr val="0070C0"/>
                </a:solidFill>
                <a:latin typeface="Century Schoolbook" pitchFamily="18" charset="0"/>
              </a:rPr>
              <a:t>Platform as a Service(PaaS)</a:t>
            </a: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
        <p:nvSpPr>
          <p:cNvPr id="3" name="Rectangle 2"/>
          <p:cNvSpPr/>
          <p:nvPr/>
        </p:nvSpPr>
        <p:spPr>
          <a:xfrm>
            <a:off x="228600" y="838200"/>
            <a:ext cx="8686800" cy="5262979"/>
          </a:xfrm>
          <a:prstGeom prst="rect">
            <a:avLst/>
          </a:prstGeom>
        </p:spPr>
        <p:txBody>
          <a:bodyPr wrap="square">
            <a:spAutoFit/>
          </a:bodyPr>
          <a:lstStyle/>
          <a:p>
            <a:pPr marL="1258888" indent="-509588" algn="just">
              <a:buFont typeface="Wingdings" pitchFamily="2" charset="2"/>
              <a:buChar char="q"/>
            </a:pPr>
            <a:r>
              <a:rPr lang="en-US" sz="2400">
                <a:latin typeface="Baskerville Old Face" pitchFamily="18" charset="0"/>
              </a:rPr>
              <a:t>PaaS provides cloud platforms and runtime environment for developing , testing and managing applications</a:t>
            </a:r>
          </a:p>
          <a:p>
            <a:pPr marL="1258888" indent="-509588" algn="just">
              <a:buFont typeface="Wingdings" pitchFamily="2" charset="2"/>
              <a:buChar char="q"/>
            </a:pPr>
            <a:r>
              <a:rPr lang="en-US" sz="2400">
                <a:latin typeface="Baskerville Old Face" pitchFamily="18" charset="0"/>
              </a:rPr>
              <a:t>In addition to storage and other computing resources, users are able to use a suite of prebuilt tools to develop, customize and test their own applications.</a:t>
            </a:r>
          </a:p>
          <a:p>
            <a:pPr marL="1258888" indent="-509588" algn="just">
              <a:buFont typeface="Wingdings" pitchFamily="2" charset="2"/>
              <a:buChar char="q"/>
            </a:pPr>
            <a:r>
              <a:rPr lang="en-US" sz="2400">
                <a:latin typeface="Baskerville Old Face" pitchFamily="18" charset="0"/>
              </a:rPr>
              <a:t>It allows software developers to deploy  applications without requiring all the related infrastructure</a:t>
            </a:r>
          </a:p>
          <a:p>
            <a:pPr marL="1258888" indent="-509588" algn="just">
              <a:buFont typeface="Wingdings" pitchFamily="2" charset="2"/>
              <a:buChar char="q"/>
            </a:pPr>
            <a:r>
              <a:rPr lang="en-US" sz="2400">
                <a:latin typeface="Baskerville Old Face" pitchFamily="18" charset="0"/>
              </a:rPr>
              <a:t>PaaS has a feature of Point-and-Click tools that enables non-developers to create web applications</a:t>
            </a:r>
          </a:p>
          <a:p>
            <a:pPr marL="1258888" indent="-509588" algn="just">
              <a:buFont typeface="Wingdings" pitchFamily="2" charset="2"/>
              <a:buChar char="q"/>
            </a:pPr>
            <a:r>
              <a:rPr lang="en-US" sz="2400">
                <a:latin typeface="Baskerville Old Face" pitchFamily="18" charset="0"/>
              </a:rPr>
              <a:t>Google’s App Engine, Force.com are examples of PaaS Offering vendors</a:t>
            </a:r>
          </a:p>
          <a:p>
            <a:pPr marL="1258888" indent="-509588" algn="just">
              <a:buFont typeface="Wingdings" pitchFamily="2" charset="2"/>
              <a:buChar char="q"/>
            </a:pPr>
            <a:r>
              <a:rPr lang="en-US" sz="2400">
                <a:latin typeface="Baskerville Old Face" pitchFamily="18" charset="0"/>
              </a:rPr>
              <a:t>Developers may log on to these websites and use the built-in API to create web based applications</a:t>
            </a:r>
          </a:p>
          <a:p>
            <a:pPr marL="1258888" indent="-509588" algn="just">
              <a:buFont typeface="Wingdings" pitchFamily="2" charset="2"/>
              <a:buChar char="q"/>
            </a:pPr>
            <a:r>
              <a:rPr lang="en-US" sz="2400">
                <a:latin typeface="Baskerville Old Face" pitchFamily="18" charset="0"/>
              </a:rPr>
              <a:t>Users : Software Developers</a:t>
            </a:r>
          </a:p>
        </p:txBody>
      </p:sp>
    </p:spTree>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a:bodyPr>
          <a:lstStyle/>
          <a:p>
            <a:pPr algn="just"/>
            <a:r>
              <a:rPr lang="en-US" smtClean="0"/>
              <a:t>For virtual teams and telecommuters with a steady Internet connection, VMware View (formerly VMware Virtual Desktop Infrastructure, VDI) can be used to deliver remote access to server-based virtual desktop PCs through a secure network connection.</a:t>
            </a:r>
          </a:p>
          <a:p>
            <a:pPr algn="just"/>
            <a:endParaRPr lang="en-US" smtClean="0"/>
          </a:p>
          <a:p>
            <a:pPr algn="just"/>
            <a:r>
              <a:rPr lang="en-US" smtClean="0"/>
              <a:t>Mobile users with intermittent access to the Internet can use Vmware ACE(assured computing environments) and workers can use on corporate-owned laptops, employee-owned PCs, or even iPods and USB memory sticks without putting sensitive corporate information at risk.</a:t>
            </a:r>
            <a:endParaRPr lang="en-US"/>
          </a:p>
        </p:txBody>
      </p:sp>
    </p:spTree>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lpana\AppData\Local\Microsoft\Windows\Temporary Internet Files\Content.IE5\71LT5P0E\Dentrix-Mobile[1].jpg"/>
          <p:cNvPicPr>
            <a:picLocks noChangeAspect="1" noChangeArrowheads="1"/>
          </p:cNvPicPr>
          <p:nvPr/>
        </p:nvPicPr>
        <p:blipFill>
          <a:blip r:embed="rId2"/>
          <a:stretch>
            <a:fillRect/>
          </a:stretch>
        </p:blipFill>
        <p:spPr bwMode="auto">
          <a:xfrm>
            <a:off x="41529" y="0"/>
            <a:ext cx="9060941" cy="6858000"/>
          </a:xfrm>
          <a:prstGeom prst="rect">
            <a:avLst/>
          </a:prstGeom>
          <a:noFill/>
        </p:spPr>
      </p:pic>
      <p:pic>
        <p:nvPicPr>
          <p:cNvPr id="2051" name="Picture 3" descr="C:\Users\kalpana\AppData\Local\Microsoft\Windows\Temporary Internet Files\Content.IE5\71LT5P0E\Dentrix-Mobile[1].jpg"/>
          <p:cNvPicPr>
            <a:picLocks noChangeAspect="1" noChangeArrowheads="1"/>
          </p:cNvPicPr>
          <p:nvPr/>
        </p:nvPicPr>
        <p:blipFill>
          <a:blip r:embed="rId2"/>
          <a:stretch>
            <a:fillRect/>
          </a:stretch>
        </p:blipFill>
        <p:spPr bwMode="auto">
          <a:xfrm>
            <a:off x="41529" y="0"/>
            <a:ext cx="9060941" cy="6858000"/>
          </a:xfrm>
          <a:prstGeom prst="rect">
            <a:avLst/>
          </a:prstGeom>
          <a:noFill/>
        </p:spPr>
      </p:pic>
      <p:sp>
        <p:nvSpPr>
          <p:cNvPr id="4" name="Rectangle 3"/>
          <p:cNvSpPr/>
          <p:nvPr/>
        </p:nvSpPr>
        <p:spPr>
          <a:xfrm rot="18312518">
            <a:off x="2971800" y="1905000"/>
            <a:ext cx="3657600" cy="1754326"/>
          </a:xfrm>
          <a:prstGeom prst="rect">
            <a:avLst/>
          </a:prstGeom>
          <a:noFill/>
        </p:spPr>
        <p:txBody>
          <a:bodyPr wrap="square" lIns="91440" tIns="45720" rIns="91440" bIns="45720">
            <a:spAutoFit/>
          </a:bodyPr>
          <a:lstStyle>
            <a:defPPr>
              <a:defRPr lang="en-US"/>
            </a:defPPr>
          </a:lstStyle>
          <a:p>
            <a:pPr algn="ctr"/>
            <a:r>
              <a:rPr lang="en-US" sz="5400" b="1" cap="none" spc="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Thank You</a:t>
            </a:r>
            <a:endParaRPr lang="en-US" sz="54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1"/>
            <a:ext cx="7772400" cy="838199"/>
          </a:xfrm>
        </p:spPr>
        <p:txBody>
          <a:bodyPr/>
          <a:lstStyle/>
          <a:p>
            <a:r>
              <a:rPr lang="en-US" b="1" i="1" smtClean="0">
                <a:solidFill>
                  <a:srgbClr val="0070C0"/>
                </a:solidFill>
                <a:latin typeface="Agency FB" pitchFamily="34" charset="0"/>
              </a:rPr>
              <a:t>Cloud Computing with the Titans</a:t>
            </a:r>
            <a:endParaRPr lang="en-US" i="1">
              <a:solidFill>
                <a:srgbClr val="0070C0"/>
              </a:solidFill>
              <a:latin typeface="Agency FB" pitchFamily="34" charset="0"/>
            </a:endParaRPr>
          </a:p>
        </p:txBody>
      </p:sp>
      <p:sp>
        <p:nvSpPr>
          <p:cNvPr id="3" name="Subtitle 2"/>
          <p:cNvSpPr>
            <a:spLocks noGrp="1"/>
          </p:cNvSpPr>
          <p:nvPr>
            <p:ph type="subTitle" idx="1"/>
          </p:nvPr>
        </p:nvSpPr>
        <p:spPr>
          <a:xfrm>
            <a:off x="685800" y="2743200"/>
            <a:ext cx="7772400" cy="2068111"/>
          </a:xfrm>
        </p:spPr>
        <p:txBody>
          <a:bodyPr>
            <a:normAutofit/>
          </a:bodyPr>
          <a:lstStyle/>
          <a:p>
            <a:r>
              <a:rPr lang="en-US" sz="2800" smtClean="0">
                <a:solidFill>
                  <a:srgbClr val="C00000"/>
                </a:solidFill>
                <a:latin typeface="Agency FB" pitchFamily="34" charset="0"/>
              </a:rPr>
              <a:t>By</a:t>
            </a:r>
          </a:p>
          <a:p>
            <a:r>
              <a:rPr lang="en-US" sz="2800" smtClean="0">
                <a:solidFill>
                  <a:srgbClr val="C00000"/>
                </a:solidFill>
                <a:latin typeface="Agency FB" pitchFamily="34" charset="0"/>
              </a:rPr>
              <a:t>Dr. M. Kalpana Devi</a:t>
            </a:r>
          </a:p>
          <a:p>
            <a:r>
              <a:rPr lang="en-US" sz="2800" smtClean="0">
                <a:solidFill>
                  <a:srgbClr val="C00000"/>
                </a:solidFill>
                <a:latin typeface="Agency FB" pitchFamily="34" charset="0"/>
              </a:rPr>
              <a:t>Assoc. Professor</a:t>
            </a:r>
            <a:endParaRPr lang="en-US" sz="2800">
              <a:solidFill>
                <a:srgbClr val="C00000"/>
              </a:solidFill>
              <a:latin typeface="Agency FB" pitchFamily="34" charset="0"/>
            </a:endParaRPr>
          </a:p>
        </p:txBody>
      </p:sp>
    </p:spTree>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7391400"/>
          </a:xfrm>
        </p:spPr>
        <p:txBody>
          <a:bodyPr>
            <a:normAutofit fontScale="70000" lnSpcReduction="20000"/>
          </a:bodyPr>
          <a:lstStyle/>
          <a:p>
            <a:pPr algn="ctr">
              <a:buNone/>
            </a:pPr>
            <a:endParaRPr lang="en-US" b="1" u="sng" smtClean="0">
              <a:solidFill>
                <a:srgbClr val="FF0000"/>
              </a:solidFill>
              <a:latin typeface="Agency FB" pitchFamily="34" charset="0"/>
            </a:endParaRPr>
          </a:p>
          <a:p>
            <a:pPr algn="ctr">
              <a:buNone/>
            </a:pPr>
            <a:r>
              <a:rPr lang="en-US" sz="4500" b="1" u="sng" smtClean="0">
                <a:solidFill>
                  <a:srgbClr val="FF0000"/>
                </a:solidFill>
                <a:latin typeface="Agency FB" pitchFamily="34" charset="0"/>
              </a:rPr>
              <a:t>UNIT-4</a:t>
            </a:r>
          </a:p>
          <a:p>
            <a:pPr algn="ctr">
              <a:buNone/>
            </a:pPr>
            <a:r>
              <a:rPr lang="en-US" sz="4500" b="1" smtClean="0">
                <a:solidFill>
                  <a:srgbClr val="00B0F0"/>
                </a:solidFill>
                <a:latin typeface="Agency FB" pitchFamily="34" charset="0"/>
              </a:rPr>
              <a:t>Cloud Computing with the Titans</a:t>
            </a:r>
            <a:endParaRPr lang="en-US" smtClean="0">
              <a:solidFill>
                <a:srgbClr val="00B0F0"/>
              </a:solidFill>
              <a:latin typeface="Agency FB" pitchFamily="34" charset="0"/>
            </a:endParaRPr>
          </a:p>
          <a:p>
            <a:pPr marL="2434590" lvl="8" indent="-514350">
              <a:buNone/>
            </a:pPr>
            <a:r>
              <a:rPr lang="en-US" sz="2100" smtClean="0">
                <a:latin typeface="Agency FB" pitchFamily="34" charset="0"/>
              </a:rPr>
              <a:t>1</a:t>
            </a:r>
            <a:r>
              <a:rPr lang="en-US" sz="2100" b="1" smtClean="0">
                <a:latin typeface="Agency FB" pitchFamily="34" charset="0"/>
              </a:rPr>
              <a:t>.    </a:t>
            </a:r>
            <a:r>
              <a:rPr lang="en-US" sz="3100" smtClean="0">
                <a:latin typeface="Agency FB" pitchFamily="34" charset="0"/>
              </a:rPr>
              <a:t>Google</a:t>
            </a:r>
          </a:p>
          <a:p>
            <a:pPr marL="2434590" lvl="8" indent="-514350">
              <a:buNone/>
            </a:pPr>
            <a:r>
              <a:rPr lang="en-US" sz="3100" smtClean="0">
                <a:latin typeface="Agency FB" pitchFamily="34" charset="0"/>
              </a:rPr>
              <a:t>	1.1  Google APP Engine</a:t>
            </a:r>
          </a:p>
          <a:p>
            <a:pPr marL="2434590" lvl="8" indent="-514350">
              <a:buNone/>
            </a:pPr>
            <a:r>
              <a:rPr lang="en-US" sz="3100" smtClean="0">
                <a:latin typeface="Agency FB" pitchFamily="34" charset="0"/>
              </a:rPr>
              <a:t>	1.2  Google Web Toolkit</a:t>
            </a:r>
          </a:p>
          <a:p>
            <a:pPr marL="2434590" lvl="8" indent="-514350">
              <a:buNone/>
            </a:pPr>
            <a:r>
              <a:rPr lang="en-US" sz="3100" smtClean="0">
                <a:latin typeface="Agency FB" pitchFamily="34" charset="0"/>
              </a:rPr>
              <a:t>2.  Microsoft</a:t>
            </a:r>
          </a:p>
          <a:p>
            <a:pPr marL="2434590" lvl="8" indent="-514350">
              <a:buNone/>
            </a:pPr>
            <a:r>
              <a:rPr lang="en-US" sz="3100" smtClean="0">
                <a:latin typeface="Agency FB" pitchFamily="34" charset="0"/>
              </a:rPr>
              <a:t>	2.1  Azure Services Platform</a:t>
            </a:r>
          </a:p>
          <a:p>
            <a:pPr marL="2434590" lvl="8" indent="-514350">
              <a:buNone/>
            </a:pPr>
            <a:r>
              <a:rPr lang="en-US" sz="3100" smtClean="0">
                <a:latin typeface="Agency FB" pitchFamily="34" charset="0"/>
              </a:rPr>
              <a:t>	2.2  Windows Live</a:t>
            </a:r>
          </a:p>
          <a:p>
            <a:pPr marL="2434590" lvl="8" indent="-514350">
              <a:buNone/>
            </a:pPr>
            <a:r>
              <a:rPr lang="en-US" sz="3100" smtClean="0">
                <a:latin typeface="Agency FB" pitchFamily="34" charset="0"/>
              </a:rPr>
              <a:t>          2.3  Exchange Online</a:t>
            </a:r>
          </a:p>
          <a:p>
            <a:pPr marL="2434590" lvl="8" indent="-514350">
              <a:buNone/>
            </a:pPr>
            <a:r>
              <a:rPr lang="en-US" sz="3100" smtClean="0">
                <a:latin typeface="Agency FB" pitchFamily="34" charset="0"/>
              </a:rPr>
              <a:t>	2.4   Sharepoint Services</a:t>
            </a:r>
          </a:p>
          <a:p>
            <a:pPr marL="2434590" lvl="8" indent="-514350">
              <a:buNone/>
            </a:pPr>
            <a:r>
              <a:rPr lang="en-US" sz="3100" smtClean="0">
                <a:latin typeface="Agency FB" pitchFamily="34" charset="0"/>
              </a:rPr>
              <a:t>	2.5   Microsoft Dynamics CRM</a:t>
            </a:r>
          </a:p>
          <a:p>
            <a:pPr marL="2434590" lvl="8" indent="-514350">
              <a:buNone/>
            </a:pPr>
            <a:r>
              <a:rPr lang="en-US" sz="3100" smtClean="0">
                <a:latin typeface="Agency FB" pitchFamily="34" charset="0"/>
              </a:rPr>
              <a:t>3.   Amazon</a:t>
            </a:r>
          </a:p>
          <a:p>
            <a:pPr marL="2434590" lvl="8" indent="-514350">
              <a:buNone/>
            </a:pPr>
            <a:r>
              <a:rPr lang="en-US" sz="3100" smtClean="0">
                <a:latin typeface="Agency FB" pitchFamily="34" charset="0"/>
              </a:rPr>
              <a:t>	3.1   Amazon Elastic Compute Cloud( Amazon EC2)</a:t>
            </a:r>
          </a:p>
          <a:p>
            <a:pPr marL="2434590" lvl="8" indent="-514350">
              <a:buNone/>
            </a:pPr>
            <a:r>
              <a:rPr lang="en-US" sz="3100" smtClean="0">
                <a:latin typeface="Agency FB" pitchFamily="34" charset="0"/>
              </a:rPr>
              <a:t>	3.2   Amazon SimpleDB</a:t>
            </a:r>
          </a:p>
          <a:p>
            <a:pPr marL="2434590" lvl="8" indent="-514350">
              <a:buNone/>
            </a:pPr>
            <a:r>
              <a:rPr lang="en-US" sz="3100" smtClean="0">
                <a:latin typeface="Agency FB" pitchFamily="34" charset="0"/>
              </a:rPr>
              <a:t>	3.3   Amazon Simple Storage Service(Amazon s3)</a:t>
            </a:r>
          </a:p>
          <a:p>
            <a:pPr marL="2434590" lvl="8" indent="-514350">
              <a:buNone/>
            </a:pPr>
            <a:r>
              <a:rPr lang="en-US" sz="3100" smtClean="0">
                <a:latin typeface="Agency FB" pitchFamily="34" charset="0"/>
              </a:rPr>
              <a:t>	3.4   Amazon Simple Queue Service( Amazon SQS)</a:t>
            </a:r>
          </a:p>
          <a:p>
            <a:pPr marL="2434590" lvl="8" indent="-514350">
              <a:buNone/>
            </a:pPr>
            <a:r>
              <a:rPr lang="en-US" sz="3100" smtClean="0">
                <a:latin typeface="Agency FB" pitchFamily="34" charset="0"/>
              </a:rPr>
              <a:t>4.   Salesforce.com-</a:t>
            </a:r>
          </a:p>
          <a:p>
            <a:pPr marL="2434590" lvl="8" indent="-514350">
              <a:buNone/>
            </a:pPr>
            <a:r>
              <a:rPr lang="en-US" sz="3100" smtClean="0">
                <a:latin typeface="Agency FB" pitchFamily="34" charset="0"/>
              </a:rPr>
              <a:t>	4.1  Force.com</a:t>
            </a:r>
          </a:p>
          <a:p>
            <a:pPr marL="2434590" lvl="8" indent="-514350">
              <a:buNone/>
            </a:pPr>
            <a:r>
              <a:rPr lang="en-US" sz="3100" smtClean="0">
                <a:latin typeface="Agency FB" pitchFamily="34" charset="0"/>
              </a:rPr>
              <a:t>	4.2  Salesforce.com CRM</a:t>
            </a:r>
          </a:p>
          <a:p>
            <a:pPr marL="2434590" lvl="8" indent="-514350">
              <a:buNone/>
            </a:pPr>
            <a:r>
              <a:rPr lang="en-US" sz="3100" smtClean="0">
                <a:latin typeface="Agency FB" pitchFamily="34" charset="0"/>
              </a:rPr>
              <a:t>	4.3  AppExchange.</a:t>
            </a:r>
            <a:endParaRPr lang="en-US" sz="3100">
              <a:latin typeface="Agency FB" pitchFamily="34" charset="0"/>
            </a:endParaRPr>
          </a:p>
        </p:txBody>
      </p:sp>
    </p:spTree>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just">
              <a:spcAft>
                <a:spcPts val="1200"/>
              </a:spcAft>
            </a:pPr>
            <a:r>
              <a:rPr lang="en-US" sz="2800" smtClean="0">
                <a:latin typeface="Agency FB" pitchFamily="34" charset="0"/>
              </a:rPr>
              <a:t>The cloud is certainly one of Google’s biggest business ventures, and they offer many tools to help draw customers to their cloud.</a:t>
            </a:r>
          </a:p>
          <a:p>
            <a:pPr algn="just">
              <a:spcAft>
                <a:spcPts val="1200"/>
              </a:spcAft>
            </a:pPr>
            <a:r>
              <a:rPr lang="en-US" sz="2800" smtClean="0">
                <a:latin typeface="Agency FB" pitchFamily="34" charset="0"/>
              </a:rPr>
              <a:t>Google launched its cloud computing service in 2008. </a:t>
            </a:r>
          </a:p>
          <a:p>
            <a:pPr algn="just">
              <a:spcAft>
                <a:spcPts val="1200"/>
              </a:spcAft>
            </a:pPr>
            <a:r>
              <a:rPr lang="en-US" sz="2800" smtClean="0">
                <a:latin typeface="Agency FB" pitchFamily="34" charset="0"/>
              </a:rPr>
              <a:t>In April 2008, Google announced a preview release of App Engine, a developer tool that allowed users to run their web applications on Google infrastructure.</a:t>
            </a:r>
          </a:p>
          <a:p>
            <a:pPr algn="just">
              <a:spcAft>
                <a:spcPts val="1200"/>
              </a:spcAft>
            </a:pPr>
            <a:r>
              <a:rPr lang="en-US" sz="2800" smtClean="0">
                <a:latin typeface="Agency FB" pitchFamily="34" charset="0"/>
              </a:rPr>
              <a:t>Google Cloud Platform services are robust. One way to navigate them is to consider which solutions are available based on your primary computing needs: infrastructure as a service (IaaS), platform as a service (PaaS), and software-as-a-service (SaaS). </a:t>
            </a:r>
            <a:endParaRPr lang="en-US" sz="2800">
              <a:latin typeface="Agency FB" pitchFamily="34" charset="0"/>
            </a:endParaRPr>
          </a:p>
        </p:txBody>
      </p:sp>
      <p:sp>
        <p:nvSpPr>
          <p:cNvPr id="2" name="Title 1"/>
          <p:cNvSpPr>
            <a:spLocks noGrp="1"/>
          </p:cNvSpPr>
          <p:nvPr>
            <p:ph type="title"/>
          </p:nvPr>
        </p:nvSpPr>
        <p:spPr/>
        <p:txBody>
          <a:bodyPr>
            <a:normAutofit/>
          </a:bodyPr>
          <a:lstStyle/>
          <a:p>
            <a:r>
              <a:rPr lang="en-US" sz="5400" b="1" smtClean="0">
                <a:solidFill>
                  <a:srgbClr val="FF0000"/>
                </a:solidFill>
                <a:latin typeface="Agency FB" pitchFamily="34" charset="0"/>
              </a:rPr>
              <a:t>Google</a:t>
            </a:r>
            <a:endParaRPr lang="en-US" sz="5400" b="1">
              <a:solidFill>
                <a:srgbClr val="FF0000"/>
              </a:solidFill>
              <a:latin typeface="Agency FB" pitchFamily="34" charset="0"/>
            </a:endParaRPr>
          </a:p>
        </p:txBody>
      </p:sp>
    </p:spTree>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buNone/>
            </a:pPr>
            <a:r>
              <a:rPr lang="en-US" sz="3200" smtClean="0">
                <a:latin typeface="Agency FB" pitchFamily="34" charset="0"/>
              </a:rPr>
              <a:t>Core </a:t>
            </a:r>
            <a:r>
              <a:rPr lang="en-US" sz="3200" b="1" smtClean="0">
                <a:latin typeface="Agency FB" pitchFamily="34" charset="0"/>
              </a:rPr>
              <a:t>service categories</a:t>
            </a:r>
            <a:r>
              <a:rPr lang="en-US" sz="3200" smtClean="0">
                <a:latin typeface="Agency FB" pitchFamily="34" charset="0"/>
              </a:rPr>
              <a:t> include:</a:t>
            </a:r>
          </a:p>
          <a:p>
            <a:pPr lvl="1">
              <a:buFont typeface="Wingdings" pitchFamily="2" charset="2"/>
              <a:buChar char="Ø"/>
            </a:pPr>
            <a:r>
              <a:rPr lang="en-US" sz="2800" smtClean="0">
                <a:latin typeface="Agency FB" pitchFamily="34" charset="0"/>
              </a:rPr>
              <a:t>Compute</a:t>
            </a:r>
          </a:p>
          <a:p>
            <a:pPr lvl="1">
              <a:buFont typeface="Wingdings" pitchFamily="2" charset="2"/>
              <a:buChar char="Ø"/>
            </a:pPr>
            <a:r>
              <a:rPr lang="en-US" sz="2800" smtClean="0">
                <a:latin typeface="Agency FB" pitchFamily="34" charset="0"/>
              </a:rPr>
              <a:t>Networking</a:t>
            </a:r>
          </a:p>
          <a:p>
            <a:pPr lvl="1">
              <a:buFont typeface="Wingdings" pitchFamily="2" charset="2"/>
              <a:buChar char="Ø"/>
            </a:pPr>
            <a:r>
              <a:rPr lang="en-US" sz="2800" smtClean="0">
                <a:latin typeface="Agency FB" pitchFamily="34" charset="0"/>
              </a:rPr>
              <a:t>Storage and Databases</a:t>
            </a:r>
          </a:p>
          <a:p>
            <a:pPr lvl="1">
              <a:buFont typeface="Wingdings" pitchFamily="2" charset="2"/>
              <a:buChar char="Ø"/>
            </a:pPr>
            <a:r>
              <a:rPr lang="en-US" sz="2800" smtClean="0">
                <a:latin typeface="Agency FB" pitchFamily="34" charset="0"/>
              </a:rPr>
              <a:t>Artificial Intelligence (AI) / Machine Learning (ML)</a:t>
            </a:r>
          </a:p>
          <a:p>
            <a:pPr lvl="1">
              <a:buFont typeface="Wingdings" pitchFamily="2" charset="2"/>
              <a:buChar char="Ø"/>
            </a:pPr>
            <a:r>
              <a:rPr lang="en-US" sz="2800" smtClean="0">
                <a:latin typeface="Agency FB" pitchFamily="34" charset="0"/>
              </a:rPr>
              <a:t>Big Data</a:t>
            </a:r>
          </a:p>
          <a:p>
            <a:pPr lvl="1">
              <a:buFont typeface="Wingdings" pitchFamily="2" charset="2"/>
              <a:buChar char="Ø"/>
            </a:pPr>
            <a:r>
              <a:rPr lang="en-US" sz="2800" smtClean="0">
                <a:latin typeface="Agency FB" pitchFamily="34" charset="0"/>
              </a:rPr>
              <a:t>Identity and Security</a:t>
            </a:r>
          </a:p>
          <a:p>
            <a:pPr lvl="1">
              <a:buFont typeface="Wingdings" pitchFamily="2" charset="2"/>
              <a:buChar char="Ø"/>
            </a:pPr>
            <a:r>
              <a:rPr lang="en-US" sz="2800" smtClean="0">
                <a:latin typeface="Agency FB" pitchFamily="34" charset="0"/>
              </a:rPr>
              <a:t>Management Tools</a:t>
            </a:r>
          </a:p>
          <a:p>
            <a:endParaRPr lang="en-US" sz="3200"/>
          </a:p>
        </p:txBody>
      </p:sp>
    </p:spTree>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lgn="just">
              <a:spcAft>
                <a:spcPts val="1200"/>
              </a:spcAft>
              <a:buNone/>
            </a:pPr>
            <a:r>
              <a:rPr lang="en-US" sz="2800" smtClean="0">
                <a:latin typeface="Agency FB" pitchFamily="34" charset="0"/>
              </a:rPr>
              <a:t>Why is Google Cloud Platform such a popular public cloud vendor?</a:t>
            </a:r>
          </a:p>
          <a:p>
            <a:pPr algn="just">
              <a:spcAft>
                <a:spcPts val="1200"/>
              </a:spcAft>
            </a:pPr>
            <a:r>
              <a:rPr lang="en-US" sz="2800" b="1" smtClean="0">
                <a:latin typeface="Agency FB" pitchFamily="34" charset="0"/>
              </a:rPr>
              <a:t>Security</a:t>
            </a:r>
            <a:r>
              <a:rPr lang="en-US" sz="2800" smtClean="0">
                <a:latin typeface="Agency FB" pitchFamily="34" charset="0"/>
              </a:rPr>
              <a:t>: Google’s security model goes the extra mile with scalable infrastructure and innovation capabilities to help keep your organization secure and compliant.</a:t>
            </a:r>
          </a:p>
          <a:p>
            <a:pPr algn="just">
              <a:spcAft>
                <a:spcPts val="1200"/>
              </a:spcAft>
            </a:pPr>
            <a:r>
              <a:rPr lang="en-US" sz="2800" b="1" smtClean="0">
                <a:latin typeface="Agency FB" pitchFamily="34" charset="0"/>
              </a:rPr>
              <a:t>Support</a:t>
            </a:r>
            <a:r>
              <a:rPr lang="en-US" sz="2800" smtClean="0">
                <a:latin typeface="Agency FB" pitchFamily="34" charset="0"/>
              </a:rPr>
              <a:t>: Each and every GCP customer gets basic support for free. If you need extra help, you can upgrade to a premium support package and get greater access to support engineers.</a:t>
            </a:r>
          </a:p>
          <a:p>
            <a:pPr algn="just">
              <a:spcAft>
                <a:spcPts val="1200"/>
              </a:spcAft>
            </a:pPr>
            <a:r>
              <a:rPr lang="en-US" sz="2800" b="1" smtClean="0">
                <a:latin typeface="Agency FB" pitchFamily="34" charset="0"/>
              </a:rPr>
              <a:t>Flexibility</a:t>
            </a:r>
            <a:r>
              <a:rPr lang="en-US" sz="2800" smtClean="0">
                <a:latin typeface="Agency FB" pitchFamily="34" charset="0"/>
              </a:rPr>
              <a:t>: Its openness and interoperability makes Google at the forefront.</a:t>
            </a:r>
          </a:p>
          <a:p>
            <a:pPr algn="just">
              <a:spcAft>
                <a:spcPts val="1200"/>
              </a:spcAft>
            </a:pPr>
            <a:r>
              <a:rPr lang="en-US" sz="2800" b="1" smtClean="0">
                <a:latin typeface="Agency FB" pitchFamily="34" charset="0"/>
              </a:rPr>
              <a:t>Analytics</a:t>
            </a:r>
            <a:r>
              <a:rPr lang="en-US" sz="2800" smtClean="0">
                <a:latin typeface="Agency FB" pitchFamily="34" charset="0"/>
              </a:rPr>
              <a:t>: Data is behind everything Google does.</a:t>
            </a:r>
            <a:endParaRPr lang="en-US" smtClean="0">
              <a:latin typeface="Agency FB" pitchFamily="34" charset="0"/>
            </a:endParaRPr>
          </a:p>
          <a:p>
            <a:endParaRPr lang="en-US"/>
          </a:p>
        </p:txBody>
      </p:sp>
    </p:spTree>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686800" cy="1524000"/>
          </a:xfrm>
        </p:spPr>
        <p:txBody>
          <a:bodyPr>
            <a:normAutofit/>
          </a:bodyPr>
          <a:lstStyle/>
          <a:p>
            <a:pPr algn="just"/>
            <a:r>
              <a:rPr lang="en-US" sz="2800" smtClean="0">
                <a:latin typeface="Agency FB" pitchFamily="34" charset="0"/>
              </a:rPr>
              <a:t>Google App Engine enables developers to build their web apps on the same infrastructure that powers Google’s own applications.</a:t>
            </a:r>
          </a:p>
          <a:p>
            <a:endParaRPr lang="en-US"/>
          </a:p>
        </p:txBody>
      </p:sp>
      <p:sp>
        <p:nvSpPr>
          <p:cNvPr id="2" name="Title 1"/>
          <p:cNvSpPr>
            <a:spLocks noGrp="1"/>
          </p:cNvSpPr>
          <p:nvPr>
            <p:ph type="title"/>
          </p:nvPr>
        </p:nvSpPr>
        <p:spPr>
          <a:xfrm>
            <a:off x="457200" y="274638"/>
            <a:ext cx="8229600" cy="792162"/>
          </a:xfrm>
        </p:spPr>
        <p:txBody>
          <a:bodyPr>
            <a:noAutofit/>
          </a:bodyPr>
          <a:lstStyle/>
          <a:p>
            <a:pPr lvl="1" algn="ctr" rtl="0">
              <a:spcBef>
                <a:spcPct val="0"/>
              </a:spcBef>
            </a:pPr>
            <a:r>
              <a:rPr lang="en-US" sz="4800" b="1">
                <a:solidFill>
                  <a:srgbClr val="00B0F0"/>
                </a:solidFill>
                <a:latin typeface="Agency FB" pitchFamily="34" charset="0"/>
              </a:rPr>
              <a:t>Google App </a:t>
            </a:r>
            <a:r>
              <a:rPr lang="en-US" sz="4800" b="1" smtClean="0">
                <a:solidFill>
                  <a:srgbClr val="00B0F0"/>
                </a:solidFill>
                <a:latin typeface="Agency FB" pitchFamily="34" charset="0"/>
              </a:rPr>
              <a:t>Engine</a:t>
            </a:r>
            <a:endParaRPr lang="en-US" sz="4800" b="1">
              <a:solidFill>
                <a:srgbClr val="00B0F0"/>
              </a:solidFill>
              <a:latin typeface="Agency FB" pitchFamily="34" charset="0"/>
            </a:endParaRPr>
          </a:p>
        </p:txBody>
      </p:sp>
      <p:pic>
        <p:nvPicPr>
          <p:cNvPr id="4" name="Picture 3" descr="http://2.bp.blogspot.com/_dLfQMJsmsaI/SCzPfOujaDI/AAAAAAAAAAM/niRbV14QRMM/s1600/launcher.png"/>
          <p:cNvPicPr/>
          <p:nvPr/>
        </p:nvPicPr>
        <p:blipFill>
          <a:blip r:embed="rId2"/>
          <a:stretch>
            <a:fillRect/>
          </a:stretch>
        </p:blipFill>
        <p:spPr bwMode="auto">
          <a:xfrm>
            <a:off x="1219200" y="2362200"/>
            <a:ext cx="7162800" cy="4495800"/>
          </a:xfrm>
          <a:prstGeom prst="rect">
            <a:avLst/>
          </a:prstGeom>
          <a:noFill/>
          <a:ln w="9525">
            <a:noFill/>
            <a:miter lim="800000"/>
          </a:ln>
        </p:spPr>
      </p:pic>
    </p:spTree>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629400"/>
          </a:xfrm>
        </p:spPr>
        <p:txBody>
          <a:bodyPr>
            <a:normAutofit fontScale="55000" lnSpcReduction="20000"/>
          </a:bodyPr>
          <a:lstStyle/>
          <a:p>
            <a:pPr algn="ctr">
              <a:buNone/>
            </a:pPr>
            <a:r>
              <a:rPr lang="en-US" sz="8000" b="1" smtClean="0">
                <a:solidFill>
                  <a:srgbClr val="00B0F0"/>
                </a:solidFill>
                <a:latin typeface="Agency FB" pitchFamily="34" charset="0"/>
              </a:rPr>
              <a:t>Features</a:t>
            </a:r>
          </a:p>
          <a:p>
            <a:pPr>
              <a:buNone/>
            </a:pPr>
            <a:endParaRPr lang="en-US" smtClean="0"/>
          </a:p>
          <a:p>
            <a:pPr algn="just">
              <a:buNone/>
            </a:pPr>
            <a:r>
              <a:rPr lang="en-US" sz="4400" smtClean="0">
                <a:latin typeface="Agency FB" pitchFamily="34" charset="0"/>
              </a:rPr>
              <a:t>Leveraging Google App Engine, developers can accomplish the following tasks:</a:t>
            </a:r>
          </a:p>
          <a:p>
            <a:pPr algn="just">
              <a:buNone/>
            </a:pPr>
            <a:endParaRPr lang="en-US" sz="4400" smtClean="0">
              <a:latin typeface="Agency FB" pitchFamily="34" charset="0"/>
            </a:endParaRPr>
          </a:p>
          <a:p>
            <a:pPr lvl="0" algn="just">
              <a:spcAft>
                <a:spcPts val="1200"/>
              </a:spcAft>
            </a:pPr>
            <a:r>
              <a:rPr lang="en-US" sz="4400" b="1" smtClean="0">
                <a:solidFill>
                  <a:srgbClr val="FF0000"/>
                </a:solidFill>
                <a:latin typeface="Agency FB" pitchFamily="34" charset="0"/>
              </a:rPr>
              <a:t>Write code once and deploy</a:t>
            </a:r>
            <a:r>
              <a:rPr lang="en-US" sz="4400" b="1" smtClean="0">
                <a:latin typeface="Agency FB" pitchFamily="34" charset="0"/>
              </a:rPr>
              <a:t>: </a:t>
            </a:r>
            <a:r>
              <a:rPr lang="en-US" sz="4400" smtClean="0">
                <a:latin typeface="Agency FB" pitchFamily="34" charset="0"/>
              </a:rPr>
              <a:t>Provisioning and configuring multiple machines for web serving and data storage can be expensive and time-consuming. </a:t>
            </a:r>
          </a:p>
          <a:p>
            <a:pPr lvl="0" algn="just">
              <a:spcAft>
                <a:spcPts val="1200"/>
              </a:spcAft>
              <a:buNone/>
            </a:pPr>
            <a:r>
              <a:rPr lang="en-US" sz="4400" smtClean="0">
                <a:latin typeface="Agency FB" pitchFamily="34" charset="0"/>
              </a:rPr>
              <a:t>	Google App Engine makes it easier to deploy web applications by dynamically providing computing resources as they are needed.</a:t>
            </a:r>
          </a:p>
          <a:p>
            <a:pPr lvl="0" algn="just">
              <a:spcAft>
                <a:spcPts val="1200"/>
              </a:spcAft>
              <a:buNone/>
            </a:pPr>
            <a:r>
              <a:rPr lang="en-US" sz="4400" smtClean="0">
                <a:latin typeface="Agency FB" pitchFamily="34" charset="0"/>
              </a:rPr>
              <a:t>	Developers write the code, and Google App Engine takes care of the rest.</a:t>
            </a:r>
          </a:p>
          <a:p>
            <a:pPr lvl="0" algn="just">
              <a:spcAft>
                <a:spcPts val="1200"/>
              </a:spcAft>
            </a:pPr>
            <a:r>
              <a:rPr lang="en-US" sz="4400" b="1" smtClean="0">
                <a:solidFill>
                  <a:srgbClr val="FF0000"/>
                </a:solidFill>
                <a:latin typeface="Agency FB" pitchFamily="34" charset="0"/>
              </a:rPr>
              <a:t>Absorb spikes in traffic </a:t>
            </a:r>
            <a:r>
              <a:rPr lang="en-US" sz="4400" smtClean="0">
                <a:latin typeface="Agency FB" pitchFamily="34" charset="0"/>
              </a:rPr>
              <a:t>When a web app surges in popularity, the sudden increase in traffic can be overwhelming for applications of all sizes, from startups to large companies that find themselves re-architecting their databases and entire systems several times a year. </a:t>
            </a:r>
          </a:p>
          <a:p>
            <a:pPr lvl="0" algn="just">
              <a:spcAft>
                <a:spcPts val="1200"/>
              </a:spcAft>
              <a:buNone/>
            </a:pPr>
            <a:r>
              <a:rPr lang="en-US" sz="4400" smtClean="0">
                <a:latin typeface="Agency FB" pitchFamily="34" charset="0"/>
              </a:rPr>
              <a:t>	With automatic replication and load balancing, Google App Engine makes it easier to scale from one user to one million by taking advantage of </a:t>
            </a:r>
            <a:r>
              <a:rPr lang="en-US" sz="4400" b="1" err="1" smtClean="0">
                <a:latin typeface="Agency FB" pitchFamily="34" charset="0"/>
              </a:rPr>
              <a:t>Bigtable</a:t>
            </a:r>
            <a:r>
              <a:rPr lang="en-US" sz="4400" smtClean="0">
                <a:latin typeface="Agency FB" pitchFamily="34" charset="0"/>
              </a:rPr>
              <a:t> and other components of Google’s scalable infrastructure.</a:t>
            </a:r>
          </a:p>
        </p:txBody>
      </p:sp>
    </p:spTree>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00800"/>
          </a:xfrm>
        </p:spPr>
        <p:txBody>
          <a:bodyPr>
            <a:normAutofit/>
          </a:bodyPr>
          <a:lstStyle/>
          <a:p>
            <a:pPr lvl="0" algn="just">
              <a:spcAft>
                <a:spcPts val="1200"/>
              </a:spcAft>
            </a:pPr>
            <a:r>
              <a:rPr lang="en-US" sz="2800" b="1" smtClean="0">
                <a:solidFill>
                  <a:srgbClr val="FF0000"/>
                </a:solidFill>
                <a:latin typeface="Agency FB" pitchFamily="34" charset="0"/>
              </a:rPr>
              <a:t>Easily integrate with other Google services </a:t>
            </a:r>
            <a:r>
              <a:rPr lang="en-US" sz="2800" smtClean="0">
                <a:latin typeface="Agency FB" pitchFamily="34" charset="0"/>
              </a:rPr>
              <a:t>It’s unnecessary and inefficient for developers to write components like authentication and email from scratch for each new application. </a:t>
            </a:r>
          </a:p>
          <a:p>
            <a:pPr lvl="0" algn="just">
              <a:spcAft>
                <a:spcPts val="1200"/>
              </a:spcAft>
              <a:buNone/>
            </a:pPr>
            <a:r>
              <a:rPr lang="en-US" sz="2800" smtClean="0">
                <a:latin typeface="Agency FB" pitchFamily="34" charset="0"/>
              </a:rPr>
              <a:t>	Developers using Google App Engine can make use of built-in components and Google’s broader library of APIs that provide plug-and-play functionality for simple but important features. </a:t>
            </a:r>
          </a:p>
          <a:p>
            <a:endParaRPr 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763000" cy="655436"/>
          </a:xfrm>
          <a:prstGeom prst="rect">
            <a:avLst/>
          </a:prstGeom>
          <a:noFill/>
        </p:spPr>
        <p:txBody>
          <a:bodyPr wrap="square" rtlCol="0">
            <a:spAutoFit/>
          </a:bodyPr>
          <a:lstStyle/>
          <a:p>
            <a:pPr marL="569913" indent="-569913" algn="just">
              <a:lnSpc>
                <a:spcPct val="150000"/>
              </a:lnSpc>
              <a:tabLst>
                <a:tab pos="793750" algn="l"/>
              </a:tabLst>
            </a:pPr>
            <a:r>
              <a:rPr lang="en-US" sz="2800" b="1">
                <a:solidFill>
                  <a:srgbClr val="FF0000"/>
                </a:solidFill>
                <a:latin typeface="Century Schoolbook" pitchFamily="18" charset="0"/>
              </a:rPr>
              <a:t>Characteristics of PaaS</a:t>
            </a:r>
            <a:endParaRPr lang="en-US" b="1" i="1">
              <a:latin typeface="Century Schoolbook" pitchFamily="18" charset="0"/>
            </a:endParaRPr>
          </a:p>
        </p:txBody>
      </p:sp>
      <p:sp>
        <p:nvSpPr>
          <p:cNvPr id="3" name="Rectangle 2"/>
          <p:cNvSpPr/>
          <p:nvPr/>
        </p:nvSpPr>
        <p:spPr>
          <a:xfrm>
            <a:off x="228600" y="838200"/>
            <a:ext cx="8686800" cy="3898183"/>
          </a:xfrm>
          <a:prstGeom prst="rect">
            <a:avLst/>
          </a:prstGeom>
        </p:spPr>
        <p:txBody>
          <a:bodyPr wrap="square">
            <a:spAutoFit/>
          </a:bodyPr>
          <a:lstStyle/>
          <a:p>
            <a:pPr marL="465138" indent="-465138" algn="just" fontAlgn="base">
              <a:lnSpc>
                <a:spcPct val="150000"/>
              </a:lnSpc>
              <a:buFont typeface="Wingdings" pitchFamily="2" charset="2"/>
              <a:buChar char="q"/>
            </a:pPr>
            <a:r>
              <a:rPr lang="en-US" sz="2400">
                <a:latin typeface="Century Schoolbook" pitchFamily="18" charset="0"/>
              </a:rPr>
              <a:t>It is built on virtualization technology, meaning resources can easily be scaled up or down as your business changes</a:t>
            </a:r>
          </a:p>
          <a:p>
            <a:pPr marL="465138" indent="-465138" algn="just" fontAlgn="base">
              <a:lnSpc>
                <a:spcPct val="150000"/>
              </a:lnSpc>
              <a:buFont typeface="Wingdings" pitchFamily="2" charset="2"/>
              <a:buChar char="q"/>
            </a:pPr>
            <a:r>
              <a:rPr lang="en-US" sz="2400">
                <a:latin typeface="Century Schoolbook" pitchFamily="18" charset="0"/>
              </a:rPr>
              <a:t>Provides a variety of services to assist with the development, testing, and deployment of apps</a:t>
            </a:r>
          </a:p>
          <a:p>
            <a:pPr marL="465138" indent="-465138" algn="just" fontAlgn="base">
              <a:lnSpc>
                <a:spcPct val="150000"/>
              </a:lnSpc>
              <a:buFont typeface="Wingdings" pitchFamily="2" charset="2"/>
              <a:buChar char="q"/>
            </a:pPr>
            <a:r>
              <a:rPr lang="en-US" sz="2400">
                <a:latin typeface="Century Schoolbook" pitchFamily="18" charset="0"/>
              </a:rPr>
              <a:t>Numerous users can access the same development application</a:t>
            </a:r>
          </a:p>
        </p:txBody>
      </p:sp>
    </p:spTree>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715000"/>
          </a:xfrm>
        </p:spPr>
        <p:txBody>
          <a:bodyPr>
            <a:normAutofit fontScale="92500" lnSpcReduction="10000"/>
          </a:bodyPr>
          <a:lstStyle/>
          <a:p>
            <a:pPr algn="just">
              <a:spcAft>
                <a:spcPts val="1200"/>
              </a:spcAft>
            </a:pPr>
            <a:r>
              <a:rPr lang="en-US" b="1" smtClean="0">
                <a:solidFill>
                  <a:srgbClr val="00B0F0"/>
                </a:solidFill>
                <a:latin typeface="Agency FB" pitchFamily="34" charset="0"/>
              </a:rPr>
              <a:t>Open and familiar languages and tools</a:t>
            </a:r>
          </a:p>
          <a:p>
            <a:pPr algn="just">
              <a:spcAft>
                <a:spcPts val="1200"/>
              </a:spcAft>
              <a:buNone/>
            </a:pPr>
            <a:r>
              <a:rPr lang="en-US" smtClean="0">
                <a:latin typeface="Agency FB" pitchFamily="34" charset="0"/>
              </a:rPr>
              <a:t>	Build and deploy apps quickly using popular languages or bring your own language runtimes and frameworks. You can also manage resources from the command line, debug source code, and run API back ends easily.</a:t>
            </a:r>
          </a:p>
          <a:p>
            <a:pPr algn="just">
              <a:spcAft>
                <a:spcPts val="1200"/>
              </a:spcAft>
            </a:pPr>
            <a:r>
              <a:rPr lang="en-US" b="1" smtClean="0">
                <a:solidFill>
                  <a:srgbClr val="00B0F0"/>
                </a:solidFill>
                <a:latin typeface="Agency FB" pitchFamily="34" charset="0"/>
              </a:rPr>
              <a:t>Just add code</a:t>
            </a:r>
          </a:p>
          <a:p>
            <a:pPr algn="just">
              <a:spcAft>
                <a:spcPts val="1200"/>
              </a:spcAft>
              <a:buNone/>
            </a:pPr>
            <a:r>
              <a:rPr lang="en-US" smtClean="0">
                <a:latin typeface="Agency FB" pitchFamily="34" charset="0"/>
              </a:rPr>
              <a:t>	Focus on writing code without having to manage underlying infrastructure. Protect your apps from security threats using firewall capabilities, IAM rules, and managed SSL/ TLS certificates.</a:t>
            </a:r>
          </a:p>
          <a:p>
            <a:pPr algn="just">
              <a:spcAft>
                <a:spcPts val="1200"/>
              </a:spcAft>
            </a:pPr>
            <a:r>
              <a:rPr lang="en-US" b="1" smtClean="0">
                <a:solidFill>
                  <a:srgbClr val="00B0F0"/>
                </a:solidFill>
                <a:latin typeface="Agency FB" pitchFamily="34" charset="0"/>
              </a:rPr>
              <a:t>Pay only for what you use</a:t>
            </a:r>
          </a:p>
          <a:p>
            <a:pPr algn="just">
              <a:spcAft>
                <a:spcPts val="1200"/>
              </a:spcAft>
              <a:buNone/>
            </a:pPr>
            <a:r>
              <a:rPr lang="en-US" smtClean="0">
                <a:latin typeface="Agency FB" pitchFamily="34" charset="0"/>
              </a:rPr>
              <a:t>	Operate in a serverless environment without worrying about over or under provisioning. App Engine automatically scales depending on your app traffic and consumes resources only when your code is running.</a:t>
            </a:r>
          </a:p>
          <a:p>
            <a:endParaRPr lang="en-US"/>
          </a:p>
        </p:txBody>
      </p:sp>
      <p:sp>
        <p:nvSpPr>
          <p:cNvPr id="2" name="Title 1"/>
          <p:cNvSpPr>
            <a:spLocks noGrp="1"/>
          </p:cNvSpPr>
          <p:nvPr>
            <p:ph type="title"/>
          </p:nvPr>
        </p:nvSpPr>
        <p:spPr/>
        <p:txBody>
          <a:bodyPr>
            <a:normAutofit/>
          </a:bodyPr>
          <a:lstStyle/>
          <a:p>
            <a:r>
              <a:rPr lang="en-US" sz="3600" b="1" cap="all" smtClean="0">
                <a:solidFill>
                  <a:srgbClr val="FF0000"/>
                </a:solidFill>
                <a:latin typeface="Agency FB" pitchFamily="34" charset="0"/>
              </a:rPr>
              <a:t>B E N E F I T S</a:t>
            </a:r>
            <a:endParaRPr lang="en-US" sz="3600" b="1">
              <a:solidFill>
                <a:srgbClr val="FF0000"/>
              </a:solidFill>
              <a:latin typeface="Agency FB" pitchFamily="34" charset="0"/>
            </a:endParaRPr>
          </a:p>
        </p:txBody>
      </p:sp>
    </p:spTree>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lnSpcReduction="10000"/>
          </a:bodyPr>
          <a:lstStyle/>
          <a:p>
            <a:pPr>
              <a:buNone/>
            </a:pPr>
            <a:r>
              <a:rPr lang="en-US" sz="5100" b="1" smtClean="0">
                <a:solidFill>
                  <a:srgbClr val="00B0F0"/>
                </a:solidFill>
                <a:latin typeface="Agency FB" pitchFamily="34" charset="0"/>
              </a:rPr>
              <a:t>Cost</a:t>
            </a:r>
            <a:endParaRPr lang="en-US" sz="5100" smtClean="0">
              <a:solidFill>
                <a:srgbClr val="00B0F0"/>
              </a:solidFill>
              <a:latin typeface="Agency FB" pitchFamily="34" charset="0"/>
            </a:endParaRPr>
          </a:p>
          <a:p>
            <a:pPr>
              <a:buNone/>
            </a:pPr>
            <a:r>
              <a:rPr lang="en-US" smtClean="0">
                <a:latin typeface="Agency FB" pitchFamily="34" charset="0"/>
              </a:rPr>
              <a:t>Google is offering the App Engine for free, when it launched, but after a few months slapped on some fees. As of this writing, developers using Google App Engine can expect to pay:</a:t>
            </a:r>
          </a:p>
          <a:p>
            <a:pPr>
              <a:buNone/>
            </a:pPr>
            <a:r>
              <a:rPr lang="en-US" smtClean="0">
                <a:latin typeface="Agency FB" pitchFamily="34" charset="0"/>
              </a:rPr>
              <a:t> </a:t>
            </a:r>
          </a:p>
          <a:p>
            <a:pPr lvl="1">
              <a:buNone/>
            </a:pPr>
            <a:r>
              <a:rPr lang="en-US" smtClean="0">
                <a:latin typeface="Agency FB" pitchFamily="34" charset="0"/>
              </a:rPr>
              <a:t>• </a:t>
            </a:r>
            <a:r>
              <a:rPr lang="en-US" sz="2400" smtClean="0">
                <a:latin typeface="Agency FB" pitchFamily="34" charset="0"/>
              </a:rPr>
              <a:t>Free quota to get started: </a:t>
            </a:r>
            <a:r>
              <a:rPr lang="en-US" sz="2400" i="1" smtClean="0">
                <a:latin typeface="Agency FB" pitchFamily="34" charset="0"/>
              </a:rPr>
              <a:t>500MB</a:t>
            </a:r>
            <a:r>
              <a:rPr lang="en-US" sz="2400" smtClean="0">
                <a:latin typeface="Agency FB" pitchFamily="34" charset="0"/>
              </a:rPr>
              <a:t> storage and enough CPU and bandwidth for about 5 million pageviews per month</a:t>
            </a:r>
          </a:p>
          <a:p>
            <a:pPr lvl="1">
              <a:buNone/>
            </a:pPr>
            <a:r>
              <a:rPr lang="en-US" sz="2400" smtClean="0">
                <a:latin typeface="Agency FB" pitchFamily="34" charset="0"/>
              </a:rPr>
              <a:t>• $0.10–$0.12 per CPU core-hour</a:t>
            </a:r>
          </a:p>
          <a:p>
            <a:pPr lvl="1">
              <a:buNone/>
            </a:pPr>
            <a:r>
              <a:rPr lang="en-US" sz="2400" smtClean="0">
                <a:latin typeface="Agency FB" pitchFamily="34" charset="0"/>
              </a:rPr>
              <a:t>• $0.15–$0.18 per GB-month of storage</a:t>
            </a:r>
          </a:p>
          <a:p>
            <a:pPr lvl="1">
              <a:buNone/>
            </a:pPr>
            <a:r>
              <a:rPr lang="en-US" sz="2400" smtClean="0">
                <a:latin typeface="Agency FB" pitchFamily="34" charset="0"/>
              </a:rPr>
              <a:t>• $0.11–$0.13 per GB of outgoing bandwidth</a:t>
            </a:r>
          </a:p>
          <a:p>
            <a:pPr lvl="1">
              <a:spcAft>
                <a:spcPts val="1800"/>
              </a:spcAft>
              <a:buNone/>
            </a:pPr>
            <a:r>
              <a:rPr lang="en-US" sz="2400" smtClean="0">
                <a:latin typeface="Agency FB" pitchFamily="34" charset="0"/>
              </a:rPr>
              <a:t>• $0.09–$0.11 per GB of incoming bandwidth</a:t>
            </a:r>
          </a:p>
          <a:p>
            <a:pPr lvl="1">
              <a:buNone/>
            </a:pPr>
            <a:r>
              <a:rPr lang="en-US" sz="2800" smtClean="0">
                <a:latin typeface="Agency FB" pitchFamily="34" charset="0"/>
              </a:rPr>
              <a:t> In response to developer feedback, Google App Engine will provide new APIs. The image-manipulation API enables developers to scale, rotate, and crop images on the server</a:t>
            </a:r>
            <a:r>
              <a:rPr lang="en-US" sz="2400" smtClean="0">
                <a:latin typeface="Agency FB" pitchFamily="34" charset="0"/>
              </a:rPr>
              <a:t>. </a:t>
            </a:r>
          </a:p>
          <a:p>
            <a:endParaRPr lang="en-US"/>
          </a:p>
        </p:txBody>
      </p:sp>
    </p:spTree>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spcAft>
                <a:spcPts val="1200"/>
              </a:spcAft>
            </a:pPr>
            <a:r>
              <a:rPr lang="en-US" smtClean="0">
                <a:latin typeface="Agency FB" pitchFamily="34" charset="0"/>
              </a:rPr>
              <a:t>With Google Web Toolkit, developers can develop and debug web applications in the familiar Java programming language, and then deploy them as highly optimized JavaScript. </a:t>
            </a:r>
          </a:p>
          <a:p>
            <a:pPr algn="just">
              <a:spcAft>
                <a:spcPts val="1200"/>
              </a:spcAft>
            </a:pPr>
            <a:r>
              <a:rPr lang="en-US" smtClean="0">
                <a:latin typeface="Agency FB" pitchFamily="34" charset="0"/>
              </a:rPr>
              <a:t>In doing so, developers sidestep common AJAX headaches like browser compatibility and enjoy significant performance and productivity gains.</a:t>
            </a:r>
          </a:p>
          <a:p>
            <a:pPr algn="just">
              <a:spcAft>
                <a:spcPts val="1200"/>
              </a:spcAft>
            </a:pPr>
            <a:r>
              <a:rPr lang="en-US" smtClean="0">
                <a:latin typeface="Agency FB" pitchFamily="34" charset="0"/>
              </a:rPr>
              <a:t>Google Health is one recently launched application to use Google Web Toolkit.</a:t>
            </a:r>
          </a:p>
          <a:p>
            <a:pPr algn="just">
              <a:spcAft>
                <a:spcPts val="1200"/>
              </a:spcAft>
            </a:pPr>
            <a:endParaRPr lang="en-US">
              <a:latin typeface="Agency FB" pitchFamily="34" charset="0"/>
            </a:endParaRPr>
          </a:p>
        </p:txBody>
      </p:sp>
      <p:sp>
        <p:nvSpPr>
          <p:cNvPr id="2" name="Title 1"/>
          <p:cNvSpPr>
            <a:spLocks noGrp="1"/>
          </p:cNvSpPr>
          <p:nvPr>
            <p:ph type="title"/>
          </p:nvPr>
        </p:nvSpPr>
        <p:spPr/>
        <p:txBody>
          <a:bodyPr>
            <a:noAutofit/>
          </a:bodyPr>
          <a:lstStyle/>
          <a:p>
            <a:pPr lvl="1" algn="ctr" rtl="0">
              <a:spcBef>
                <a:spcPct val="0"/>
              </a:spcBef>
            </a:pPr>
            <a:r>
              <a:rPr lang="en-US" sz="3600" b="1">
                <a:solidFill>
                  <a:srgbClr val="00B0F0"/>
                </a:solidFill>
                <a:latin typeface="Agency FB" pitchFamily="34" charset="0"/>
              </a:rPr>
              <a:t>Google Web </a:t>
            </a:r>
            <a:r>
              <a:rPr lang="en-US" sz="3600" b="1" smtClean="0">
                <a:solidFill>
                  <a:srgbClr val="00B0F0"/>
                </a:solidFill>
                <a:latin typeface="Agency FB" pitchFamily="34" charset="0"/>
              </a:rPr>
              <a:t>Toolkit</a:t>
            </a:r>
            <a:endParaRPr lang="en-US" sz="3600">
              <a:solidFill>
                <a:srgbClr val="00B0F0"/>
              </a:solidFill>
              <a:latin typeface="Agency FB" pitchFamily="34" charset="0"/>
            </a:endParaRPr>
          </a:p>
        </p:txBody>
      </p:sp>
    </p:spTree>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tretch>
            <a:fillRect/>
          </a:stretch>
        </p:blipFill>
        <p:spPr bwMode="auto">
          <a:xfrm>
            <a:off x="-13759" y="0"/>
            <a:ext cx="9157759" cy="7162800"/>
          </a:xfrm>
          <a:prstGeom prst="rect">
            <a:avLst/>
          </a:prstGeom>
          <a:noFill/>
          <a:ln w="9525">
            <a:noFill/>
            <a:miter lim="800000"/>
          </a:ln>
          <a:effectLst/>
        </p:spPr>
      </p:pic>
    </p:spTree>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686800" cy="6553200"/>
          </a:xfrm>
        </p:spPr>
        <p:txBody>
          <a:bodyPr>
            <a:normAutofit fontScale="92500" lnSpcReduction="10000"/>
          </a:bodyPr>
          <a:lstStyle/>
          <a:p>
            <a:pPr algn="just">
              <a:spcAft>
                <a:spcPts val="1200"/>
              </a:spcAft>
              <a:buNone/>
            </a:pPr>
            <a:r>
              <a:rPr lang="en-US" sz="3800" b="1" smtClean="0">
                <a:solidFill>
                  <a:srgbClr val="00B0F0"/>
                </a:solidFill>
                <a:latin typeface="Agency FB" pitchFamily="34" charset="0"/>
              </a:rPr>
              <a:t>What is GWT?</a:t>
            </a:r>
          </a:p>
          <a:p>
            <a:pPr algn="just">
              <a:spcAft>
                <a:spcPts val="1200"/>
              </a:spcAft>
              <a:buNone/>
            </a:pPr>
            <a:r>
              <a:rPr lang="en-US" smtClean="0">
                <a:latin typeface="Agency FB" pitchFamily="34" charset="0"/>
              </a:rPr>
              <a:t>Google Web Toolkit (GWT) is a development toolkit to create </a:t>
            </a:r>
            <a:r>
              <a:rPr lang="en-US" b="1" smtClean="0">
                <a:latin typeface="Agency FB" pitchFamily="34" charset="0"/>
              </a:rPr>
              <a:t>RICH Internet Applications (RIA)</a:t>
            </a:r>
            <a:r>
              <a:rPr lang="en-US" smtClean="0">
                <a:latin typeface="Agency FB" pitchFamily="34" charset="0"/>
              </a:rPr>
              <a:t>. Here are some of its notable features −</a:t>
            </a:r>
          </a:p>
          <a:p>
            <a:pPr algn="just">
              <a:spcAft>
                <a:spcPts val="1200"/>
              </a:spcAft>
              <a:buFont typeface="Wingdings" pitchFamily="2" charset="2"/>
              <a:buChar char="Ø"/>
            </a:pPr>
            <a:r>
              <a:rPr lang="en-US" smtClean="0">
                <a:latin typeface="Agency FB" pitchFamily="34" charset="0"/>
              </a:rPr>
              <a:t>GWT provides developers option to write client side application in JAVA.</a:t>
            </a:r>
          </a:p>
          <a:p>
            <a:pPr algn="just">
              <a:spcAft>
                <a:spcPts val="1200"/>
              </a:spcAft>
              <a:buFont typeface="Wingdings" pitchFamily="2" charset="2"/>
              <a:buChar char="Ø"/>
            </a:pPr>
            <a:r>
              <a:rPr lang="en-US" smtClean="0">
                <a:latin typeface="Agency FB" pitchFamily="34" charset="0"/>
              </a:rPr>
              <a:t>GWT compiles the code written in JAVA to JavaScript code.</a:t>
            </a:r>
          </a:p>
          <a:p>
            <a:pPr algn="just">
              <a:spcAft>
                <a:spcPts val="1200"/>
              </a:spcAft>
              <a:buFont typeface="Wingdings" pitchFamily="2" charset="2"/>
              <a:buChar char="Ø"/>
            </a:pPr>
            <a:r>
              <a:rPr lang="en-US" smtClean="0">
                <a:latin typeface="Agency FB" pitchFamily="34" charset="0"/>
              </a:rPr>
              <a:t>Application written in GWT is cross-browser compliant.</a:t>
            </a:r>
          </a:p>
          <a:p>
            <a:pPr algn="just">
              <a:spcAft>
                <a:spcPts val="1200"/>
              </a:spcAft>
              <a:buFont typeface="Wingdings" pitchFamily="2" charset="2"/>
              <a:buChar char="Ø"/>
            </a:pPr>
            <a:r>
              <a:rPr lang="en-US" smtClean="0">
                <a:latin typeface="Agency FB" pitchFamily="34" charset="0"/>
              </a:rPr>
              <a:t> GWT automatically generates javascript code suitable for each browser.</a:t>
            </a:r>
          </a:p>
          <a:p>
            <a:pPr algn="just">
              <a:spcAft>
                <a:spcPts val="1200"/>
              </a:spcAft>
              <a:buFont typeface="Wingdings" pitchFamily="2" charset="2"/>
              <a:buChar char="Ø"/>
            </a:pPr>
            <a:r>
              <a:rPr lang="en-US" smtClean="0">
                <a:latin typeface="Agency FB" pitchFamily="34" charset="0"/>
              </a:rPr>
              <a:t>GWT is open source, completely free, and used by thousands of developers around the world.</a:t>
            </a:r>
          </a:p>
          <a:p>
            <a:pPr algn="just">
              <a:spcAft>
                <a:spcPts val="1200"/>
              </a:spcAft>
              <a:buFont typeface="Wingdings" pitchFamily="2" charset="2"/>
              <a:buChar char="Ø"/>
            </a:pPr>
            <a:r>
              <a:rPr lang="en-US" smtClean="0">
                <a:latin typeface="Agency FB" pitchFamily="34" charset="0"/>
              </a:rPr>
              <a:t> It is licensed under the Apache License version 2.0.</a:t>
            </a:r>
          </a:p>
          <a:p>
            <a:pPr algn="just">
              <a:spcAft>
                <a:spcPts val="1200"/>
              </a:spcAft>
              <a:buFont typeface="Wingdings" pitchFamily="2" charset="2"/>
              <a:buChar char="Ø"/>
            </a:pPr>
            <a:r>
              <a:rPr lang="en-US" smtClean="0">
                <a:latin typeface="Agency FB" pitchFamily="34" charset="0"/>
              </a:rPr>
              <a:t>Overall, GWT is a </a:t>
            </a:r>
            <a:r>
              <a:rPr lang="en-US" b="1" smtClean="0">
                <a:latin typeface="Agency FB" pitchFamily="34" charset="0"/>
              </a:rPr>
              <a:t>framework</a:t>
            </a:r>
            <a:r>
              <a:rPr lang="en-US" smtClean="0">
                <a:latin typeface="Agency FB" pitchFamily="34" charset="0"/>
              </a:rPr>
              <a:t> to build large scale and high performance web application while keeping them as easy-to-maintain.</a:t>
            </a:r>
          </a:p>
          <a:p>
            <a:endParaRPr lang="en-US"/>
          </a:p>
        </p:txBody>
      </p:sp>
    </p:spTree>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686800" cy="6324600"/>
          </a:xfrm>
        </p:spPr>
        <p:txBody>
          <a:bodyPr>
            <a:normAutofit/>
          </a:bodyPr>
          <a:lstStyle/>
          <a:p>
            <a:pPr algn="just">
              <a:spcAft>
                <a:spcPts val="1200"/>
              </a:spcAft>
            </a:pPr>
            <a:r>
              <a:rPr lang="en-US" sz="2800" smtClean="0">
                <a:latin typeface="Agency FB" pitchFamily="34" charset="0"/>
              </a:rPr>
              <a:t>Google Web Toolkit includes Java 5 language support so that developers can enjoy using the full capabilities of the Java 5 syntax. </a:t>
            </a:r>
          </a:p>
          <a:p>
            <a:pPr algn="just">
              <a:spcAft>
                <a:spcPts val="1200"/>
              </a:spcAft>
            </a:pPr>
            <a:r>
              <a:rPr lang="en-US" sz="2800" smtClean="0">
                <a:latin typeface="Agency FB" pitchFamily="34" charset="0"/>
              </a:rPr>
              <a:t>The compiler in Google Web Toolkit 1.5 produces faster code than ever, delivering performance gains big enough for end users to notice. </a:t>
            </a:r>
          </a:p>
          <a:p>
            <a:pPr algn="just">
              <a:spcAft>
                <a:spcPts val="1200"/>
              </a:spcAft>
            </a:pPr>
            <a:r>
              <a:rPr lang="en-US" sz="2800" smtClean="0">
                <a:latin typeface="Agency FB" pitchFamily="34" charset="0"/>
              </a:rPr>
              <a:t>Google Web Toolkit 1.5 accomplishes this by performing deep inlining, better dead-code elimination, and other forms of enhanced static analysis. </a:t>
            </a:r>
          </a:p>
          <a:p>
            <a:pPr algn="just">
              <a:spcAft>
                <a:spcPts val="1200"/>
              </a:spcAft>
            </a:pPr>
            <a:r>
              <a:rPr lang="en-US" sz="2800" smtClean="0">
                <a:latin typeface="Agency FB" pitchFamily="34" charset="0"/>
              </a:rPr>
              <a:t>Google Web Toolkit also continues to provide a rich and growing set of libraries that help developers build world-class AJAX, data structures, client/server communication, internationalization, testing, and accessibility. </a:t>
            </a:r>
          </a:p>
          <a:p>
            <a:endParaRPr lang="en-US"/>
          </a:p>
        </p:txBody>
      </p:sp>
    </p:spTree>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rmAutofit fontScale="77500" lnSpcReduction="20000"/>
          </a:bodyPr>
          <a:lstStyle/>
          <a:p>
            <a:pPr>
              <a:spcAft>
                <a:spcPts val="1200"/>
              </a:spcAft>
              <a:buNone/>
            </a:pPr>
            <a:r>
              <a:rPr lang="en-US" sz="4000" b="1" smtClean="0">
                <a:solidFill>
                  <a:srgbClr val="00B0F0"/>
                </a:solidFill>
                <a:latin typeface="Agency FB" pitchFamily="34" charset="0"/>
              </a:rPr>
              <a:t>Why to use GWT?</a:t>
            </a:r>
          </a:p>
          <a:p>
            <a:pPr>
              <a:spcAft>
                <a:spcPts val="1200"/>
              </a:spcAft>
              <a:buNone/>
            </a:pPr>
            <a:r>
              <a:rPr lang="en-US" sz="4000" smtClean="0">
                <a:latin typeface="Agency FB" pitchFamily="34" charset="0"/>
              </a:rPr>
              <a:t>Developers can debug the client side application just as a Java Application.</a:t>
            </a:r>
          </a:p>
          <a:p>
            <a:pPr lvl="1" algn="just">
              <a:spcAft>
                <a:spcPts val="1200"/>
              </a:spcAft>
              <a:buFont typeface="Wingdings" pitchFamily="2" charset="2"/>
              <a:buChar char="Ø"/>
            </a:pPr>
            <a:r>
              <a:rPr lang="en-US" sz="3400" smtClean="0">
                <a:latin typeface="Agency FB" pitchFamily="34" charset="0"/>
              </a:rPr>
              <a:t>Again being Java based, GWT has a low learning curve for Java Developers.</a:t>
            </a:r>
          </a:p>
          <a:p>
            <a:pPr lvl="1" algn="just">
              <a:spcAft>
                <a:spcPts val="1200"/>
              </a:spcAft>
              <a:buFont typeface="Wingdings" pitchFamily="2" charset="2"/>
              <a:buChar char="Ø"/>
            </a:pPr>
            <a:r>
              <a:rPr lang="en-US" sz="3400" smtClean="0">
                <a:latin typeface="Agency FB" pitchFamily="34" charset="0"/>
              </a:rPr>
              <a:t>GWT generates optimized javascript code, produces browser's specific javascript code by self.</a:t>
            </a:r>
          </a:p>
          <a:p>
            <a:pPr lvl="1" algn="just">
              <a:spcAft>
                <a:spcPts val="1200"/>
              </a:spcAft>
              <a:buFont typeface="Wingdings" pitchFamily="2" charset="2"/>
              <a:buChar char="Ø"/>
            </a:pPr>
            <a:r>
              <a:rPr lang="en-US" sz="3400" smtClean="0">
                <a:latin typeface="Agency FB" pitchFamily="34" charset="0"/>
              </a:rPr>
              <a:t>GWT provides Widgets library provides most of tasks required in an application.</a:t>
            </a:r>
          </a:p>
          <a:p>
            <a:pPr lvl="1" algn="just">
              <a:spcAft>
                <a:spcPts val="1200"/>
              </a:spcAft>
              <a:buFont typeface="Wingdings" pitchFamily="2" charset="2"/>
              <a:buChar char="Ø"/>
            </a:pPr>
            <a:r>
              <a:rPr lang="en-US" sz="3400" smtClean="0">
                <a:latin typeface="Agency FB" pitchFamily="34" charset="0"/>
              </a:rPr>
              <a:t>GWT is extensible and custom widget can be created to cater to application needs.</a:t>
            </a:r>
          </a:p>
          <a:p>
            <a:pPr lvl="1" algn="just">
              <a:spcAft>
                <a:spcPts val="1200"/>
              </a:spcAft>
              <a:buFont typeface="Wingdings" pitchFamily="2" charset="2"/>
              <a:buChar char="Ø"/>
            </a:pPr>
            <a:r>
              <a:rPr lang="en-US" sz="3400" smtClean="0">
                <a:latin typeface="Agency FB" pitchFamily="34" charset="0"/>
              </a:rPr>
              <a:t>On top of everything, GWT applications can run on all major browsers and smart phones including Android and iOS based phones/tablets.</a:t>
            </a:r>
          </a:p>
          <a:p>
            <a:endParaRPr lang="en-US"/>
          </a:p>
        </p:txBody>
      </p:sp>
    </p:spTree>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553200"/>
          </a:xfrm>
        </p:spPr>
        <p:txBody>
          <a:bodyPr>
            <a:normAutofit/>
          </a:bodyPr>
          <a:lstStyle/>
          <a:p>
            <a:pPr algn="just">
              <a:buNone/>
            </a:pPr>
            <a:r>
              <a:rPr lang="en-US" sz="3600" b="1" smtClean="0">
                <a:solidFill>
                  <a:srgbClr val="00B0F0"/>
                </a:solidFill>
                <a:latin typeface="Agency FB" pitchFamily="34" charset="0"/>
              </a:rPr>
              <a:t>Disadvantages of GWT</a:t>
            </a:r>
          </a:p>
          <a:p>
            <a:pPr algn="just">
              <a:buNone/>
            </a:pPr>
            <a:r>
              <a:rPr lang="en-US" sz="2800" smtClean="0">
                <a:latin typeface="Agency FB" pitchFamily="34" charset="0"/>
              </a:rPr>
              <a:t>Although GWT offers plenty of advantages, it suffers from the following disadvantages −</a:t>
            </a:r>
          </a:p>
          <a:p>
            <a:pPr algn="just"/>
            <a:r>
              <a:rPr lang="en-US" sz="2800" b="1" smtClean="0">
                <a:solidFill>
                  <a:srgbClr val="FFC000"/>
                </a:solidFill>
                <a:latin typeface="Agency FB" pitchFamily="34" charset="0"/>
              </a:rPr>
              <a:t>Not Indexable</a:t>
            </a:r>
            <a:r>
              <a:rPr lang="en-US" sz="2800" smtClean="0">
                <a:latin typeface="Agency FB" pitchFamily="34" charset="0"/>
              </a:rPr>
              <a:t> − Web pages generated by GWT would not be indexed by search engines because these applications are generated dynamically.</a:t>
            </a:r>
          </a:p>
          <a:p>
            <a:pPr algn="just"/>
            <a:r>
              <a:rPr lang="en-US" sz="2800" b="1" smtClean="0">
                <a:solidFill>
                  <a:srgbClr val="FFC000"/>
                </a:solidFill>
                <a:latin typeface="Agency FB" pitchFamily="34" charset="0"/>
              </a:rPr>
              <a:t>Not Degradable</a:t>
            </a:r>
            <a:r>
              <a:rPr lang="en-US" sz="2800" smtClean="0">
                <a:latin typeface="Agency FB" pitchFamily="34" charset="0"/>
              </a:rPr>
              <a:t> − If your application user disables Javascript then user will just see the basic page and nothing more.</a:t>
            </a:r>
          </a:p>
          <a:p>
            <a:pPr algn="just"/>
            <a:r>
              <a:rPr lang="en-US" sz="2800" b="1" smtClean="0">
                <a:solidFill>
                  <a:srgbClr val="FFC000"/>
                </a:solidFill>
                <a:latin typeface="Agency FB" pitchFamily="34" charset="0"/>
              </a:rPr>
              <a:t>Not Designer's Friendly</a:t>
            </a:r>
            <a:r>
              <a:rPr lang="en-US" sz="2800" smtClean="0">
                <a:latin typeface="Agency FB" pitchFamily="34" charset="0"/>
              </a:rPr>
              <a:t> − GWT is not suitable for web designers who prefer using plain HTML with placeholders for inserting dynamic content at later point in time.</a:t>
            </a:r>
          </a:p>
          <a:p>
            <a:pPr algn="just"/>
            <a:endParaRPr lang="en-US"/>
          </a:p>
        </p:txBody>
      </p:sp>
    </p:spTree>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382000" cy="6400800"/>
          </a:xfrm>
        </p:spPr>
        <p:txBody>
          <a:bodyPr>
            <a:normAutofit fontScale="92500"/>
          </a:bodyPr>
          <a:lstStyle/>
          <a:p>
            <a:pPr algn="just" fontAlgn="base">
              <a:spcAft>
                <a:spcPts val="1800"/>
              </a:spcAft>
            </a:pPr>
            <a:r>
              <a:rPr lang="en-US" smtClean="0">
                <a:latin typeface="Agency FB" pitchFamily="34" charset="0"/>
              </a:rPr>
              <a:t>Google App Engine (GAE) is a platform and SDK for developing and hosting web applications, using Google's servers and infrastructure. </a:t>
            </a:r>
          </a:p>
          <a:p>
            <a:pPr algn="just" fontAlgn="base">
              <a:spcAft>
                <a:spcPts val="1800"/>
              </a:spcAft>
            </a:pPr>
            <a:r>
              <a:rPr lang="en-US" smtClean="0">
                <a:latin typeface="Agency FB" pitchFamily="34" charset="0"/>
              </a:rPr>
              <a:t>Google Web Toolkit (GWT) is a development toolkit for building complex AJAX-based web applications using Java, which is then compiled to optimized JavaScript. Used together, GAE/Java and GWT provide an end-to-end Java solution for AJAX web applications, which can solve many of the problems that arise in developing, maintaining, and scaling web applications.</a:t>
            </a:r>
          </a:p>
          <a:p>
            <a:pPr algn="just" fontAlgn="base">
              <a:spcAft>
                <a:spcPts val="1800"/>
              </a:spcAft>
            </a:pPr>
            <a:r>
              <a:rPr lang="en-US" smtClean="0">
                <a:latin typeface="Agency FB" pitchFamily="34" charset="0"/>
              </a:rPr>
              <a:t>GWT is a Java library. You write Java code using the GWT API. That java code gets compiled into javascript that can be run in a web browser. The compilation step is provided by software in the GWT.</a:t>
            </a:r>
          </a:p>
          <a:p>
            <a:pPr algn="just" fontAlgn="base">
              <a:spcAft>
                <a:spcPts val="1800"/>
              </a:spcAft>
            </a:pPr>
            <a:r>
              <a:rPr lang="en-US" smtClean="0">
                <a:latin typeface="Agency FB" pitchFamily="34" charset="0"/>
              </a:rPr>
              <a:t>GAE is completely different. GAE is a server platform for deploying web applications to Google's server infrastructure. You can use GWT in a GAE app; you do not have to do this. You can create a GAE app that does not use GWT.</a:t>
            </a:r>
          </a:p>
          <a:p>
            <a:endParaRPr lang="en-US"/>
          </a:p>
        </p:txBody>
      </p:sp>
    </p:spTree>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638800"/>
          </a:xfrm>
        </p:spPr>
        <p:txBody>
          <a:bodyPr>
            <a:normAutofit fontScale="92500" lnSpcReduction="20000"/>
          </a:bodyPr>
          <a:lstStyle/>
          <a:p>
            <a:pPr algn="just">
              <a:spcAft>
                <a:spcPts val="1200"/>
              </a:spcAft>
            </a:pPr>
            <a:r>
              <a:rPr lang="en-US" smtClean="0">
                <a:latin typeface="Agency FB" pitchFamily="34" charset="0"/>
              </a:rPr>
              <a:t>Microsoft offers a number of cloud services for organizations of any size—from enterprises all the way down to </a:t>
            </a:r>
            <a:r>
              <a:rPr lang="en-US" b="1" smtClean="0">
                <a:latin typeface="Agency FB" pitchFamily="34" charset="0"/>
              </a:rPr>
              <a:t>mom-and-pop</a:t>
            </a:r>
            <a:r>
              <a:rPr lang="en-US" smtClean="0">
                <a:latin typeface="Agency FB" pitchFamily="34" charset="0"/>
              </a:rPr>
              <a:t> shops or individuals. </a:t>
            </a:r>
          </a:p>
          <a:p>
            <a:pPr algn="just">
              <a:spcAft>
                <a:spcPts val="1200"/>
              </a:spcAft>
            </a:pPr>
            <a:r>
              <a:rPr lang="en-US" smtClean="0">
                <a:latin typeface="Agency FB" pitchFamily="34" charset="0"/>
              </a:rPr>
              <a:t>Microsoft has moved into cloud computing with Windows Azure platform which was announced in 2008. </a:t>
            </a:r>
          </a:p>
          <a:p>
            <a:pPr algn="just">
              <a:spcAft>
                <a:spcPts val="1200"/>
              </a:spcAft>
            </a:pPr>
            <a:r>
              <a:rPr lang="en-US" smtClean="0">
                <a:latin typeface="Agency FB" pitchFamily="34" charset="0"/>
              </a:rPr>
              <a:t>The Windows Azure platform lets consumers build computing infrastructure in the “cloud” and offer it to its users. </a:t>
            </a:r>
          </a:p>
          <a:p>
            <a:pPr algn="just">
              <a:spcAft>
                <a:spcPts val="1200"/>
              </a:spcAft>
            </a:pPr>
            <a:r>
              <a:rPr lang="en-US" smtClean="0">
                <a:latin typeface="Agency FB" pitchFamily="34" charset="0"/>
              </a:rPr>
              <a:t>In 2011, Office 365, a cloud version of Office business software suite was released which included applications such as Word and Excel.</a:t>
            </a:r>
          </a:p>
          <a:p>
            <a:pPr algn="just">
              <a:spcAft>
                <a:spcPts val="1200"/>
              </a:spcAft>
            </a:pPr>
            <a:r>
              <a:rPr lang="en-US" smtClean="0">
                <a:latin typeface="Agency FB" pitchFamily="34" charset="0"/>
              </a:rPr>
              <a:t>Another popular product, </a:t>
            </a:r>
            <a:r>
              <a:rPr lang="en-US" smtClean="0">
                <a:latin typeface="Agency FB" pitchFamily="34" charset="0"/>
                <a:hlinkClick r:id="rId2" tooltip="Microsoft's SQL Server"/>
              </a:rPr>
              <a:t>Microsoft's SQL Server</a:t>
            </a:r>
            <a:r>
              <a:rPr lang="en-US" smtClean="0">
                <a:latin typeface="Agency FB" pitchFamily="34" charset="0"/>
              </a:rPr>
              <a:t> 2012, featured many enhancements to previous versions. </a:t>
            </a:r>
          </a:p>
          <a:p>
            <a:pPr algn="just">
              <a:spcAft>
                <a:spcPts val="1200"/>
              </a:spcAft>
            </a:pPr>
            <a:r>
              <a:rPr lang="en-US" smtClean="0">
                <a:latin typeface="Agency FB" pitchFamily="34" charset="0"/>
              </a:rPr>
              <a:t>This included Always On which provided options to improve the database availability and easy cloud set up and compatibility. </a:t>
            </a:r>
          </a:p>
          <a:p>
            <a:pPr algn="just">
              <a:spcAft>
                <a:spcPts val="1200"/>
              </a:spcAft>
            </a:pPr>
            <a:r>
              <a:rPr lang="en-US" smtClean="0">
                <a:latin typeface="Agency FB" pitchFamily="34" charset="0"/>
              </a:rPr>
              <a:t>Features also included performance and programmability enhancements. </a:t>
            </a:r>
          </a:p>
          <a:p>
            <a:pPr algn="just"/>
            <a:endParaRPr lang="en-US" smtClean="0"/>
          </a:p>
          <a:p>
            <a:pPr algn="just"/>
            <a:endParaRPr lang="en-US"/>
          </a:p>
        </p:txBody>
      </p:sp>
      <p:sp>
        <p:nvSpPr>
          <p:cNvPr id="3" name="Title 2"/>
          <p:cNvSpPr>
            <a:spLocks noGrp="1"/>
          </p:cNvSpPr>
          <p:nvPr>
            <p:ph type="title"/>
          </p:nvPr>
        </p:nvSpPr>
        <p:spPr>
          <a:xfrm>
            <a:off x="457200" y="274638"/>
            <a:ext cx="8229600" cy="792162"/>
          </a:xfrm>
        </p:spPr>
        <p:txBody>
          <a:bodyPr>
            <a:noAutofit/>
          </a:bodyPr>
          <a:lstStyle/>
          <a:p>
            <a:pPr lvl="0" algn="ctr"/>
            <a:r>
              <a:rPr lang="en-US" sz="4400" smtClean="0">
                <a:solidFill>
                  <a:schemeClr val="accent2"/>
                </a:solidFill>
                <a:latin typeface="Agency FB" pitchFamily="34" charset="0"/>
              </a:rPr>
              <a:t>Microsoft</a:t>
            </a:r>
            <a:endParaRPr lang="en-US" sz="4400">
              <a:solidFill>
                <a:schemeClr val="accent2"/>
              </a:solidFill>
              <a:latin typeface="Agency FB"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3.jpeg" descr="cloud_computing Tutorial"/>
          <p:cNvPicPr>
            <a:picLocks noGrp="1"/>
          </p:cNvPicPr>
          <p:nvPr>
            <p:ph idx="1"/>
          </p:nvPr>
        </p:nvPicPr>
        <p:blipFill>
          <a:blip r:embed="rId2"/>
          <a:stretch>
            <a:fillRect/>
          </a:stretch>
        </p:blipFill>
        <p:spPr>
          <a:xfrm>
            <a:off x="609600" y="838200"/>
            <a:ext cx="8153400" cy="5334000"/>
          </a:xfrm>
          <a:prstGeom prst="rect">
            <a:avLst/>
          </a:prstGeom>
        </p:spPr>
      </p:pic>
    </p:spTree>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105400"/>
          </a:xfrm>
        </p:spPr>
        <p:txBody>
          <a:bodyPr>
            <a:normAutofit lnSpcReduction="10000"/>
          </a:bodyPr>
          <a:lstStyle/>
          <a:p>
            <a:pPr algn="just">
              <a:spcAft>
                <a:spcPts val="1200"/>
              </a:spcAft>
            </a:pPr>
            <a:r>
              <a:rPr lang="en-US" smtClean="0">
                <a:latin typeface="Agency FB" pitchFamily="34" charset="0"/>
              </a:rPr>
              <a:t>The Azure Services Platform is a cloud computing and services platform hosted in Microsoft datacenters. </a:t>
            </a:r>
          </a:p>
          <a:p>
            <a:pPr algn="just">
              <a:spcAft>
                <a:spcPts val="1200"/>
              </a:spcAft>
            </a:pPr>
            <a:r>
              <a:rPr lang="en-US" smtClean="0">
                <a:latin typeface="Agency FB" pitchFamily="34" charset="0"/>
              </a:rPr>
              <a:t>The Azure Services Platform supplies a broad range of functionality to build applications to serve individuals or large enterprises, and everyone in between. </a:t>
            </a:r>
          </a:p>
          <a:p>
            <a:pPr algn="just">
              <a:spcAft>
                <a:spcPts val="1200"/>
              </a:spcAft>
            </a:pPr>
            <a:r>
              <a:rPr lang="en-US" smtClean="0">
                <a:latin typeface="Agency FB" pitchFamily="34" charset="0"/>
              </a:rPr>
              <a:t>The platform offers a cloud operating system and developer tools. </a:t>
            </a:r>
          </a:p>
          <a:p>
            <a:pPr algn="just">
              <a:spcAft>
                <a:spcPts val="1200"/>
              </a:spcAft>
            </a:pPr>
            <a:r>
              <a:rPr lang="en-US" smtClean="0">
                <a:latin typeface="Agency FB" pitchFamily="34" charset="0"/>
              </a:rPr>
              <a:t>Applications can be developed with industry standard protocols like REST and SOAP.</a:t>
            </a:r>
          </a:p>
          <a:p>
            <a:pPr algn="just">
              <a:spcAft>
                <a:spcPts val="1200"/>
              </a:spcAft>
            </a:pPr>
            <a:r>
              <a:rPr lang="en-US" smtClean="0">
                <a:latin typeface="Agency FB" pitchFamily="34" charset="0"/>
              </a:rPr>
              <a:t>Azure services can be used individually or in conjunction with one another to build new applications or to enhance existing ones. </a:t>
            </a:r>
          </a:p>
          <a:p>
            <a:endParaRPr lang="en-US"/>
          </a:p>
        </p:txBody>
      </p:sp>
      <p:sp>
        <p:nvSpPr>
          <p:cNvPr id="3" name="Title 2"/>
          <p:cNvSpPr>
            <a:spLocks noGrp="1"/>
          </p:cNvSpPr>
          <p:nvPr>
            <p:ph type="title"/>
          </p:nvPr>
        </p:nvSpPr>
        <p:spPr/>
        <p:txBody>
          <a:bodyPr>
            <a:normAutofit/>
          </a:bodyPr>
          <a:lstStyle/>
          <a:p>
            <a:pPr lvl="1"/>
            <a:r>
              <a:rPr lang="en-US" sz="3600" b="1">
                <a:solidFill>
                  <a:srgbClr val="FF0000"/>
                </a:solidFill>
                <a:latin typeface="Agency FB" pitchFamily="34" charset="0"/>
              </a:rPr>
              <a:t>Azure Services Platform</a:t>
            </a:r>
            <a:endParaRPr lang="en-US" sz="2400">
              <a:solidFill>
                <a:srgbClr val="FF0000"/>
              </a:solidFill>
              <a:latin typeface="Agency FB" pitchFamily="34" charset="0"/>
            </a:endParaRPr>
          </a:p>
        </p:txBody>
      </p:sp>
    </p:spTree>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tretch>
            <a:fillRect/>
          </a:stretch>
        </p:blipFill>
        <p:spPr bwMode="auto">
          <a:xfrm>
            <a:off x="-13759" y="0"/>
            <a:ext cx="9157759" cy="7239000"/>
          </a:xfrm>
          <a:prstGeom prst="rect">
            <a:avLst/>
          </a:prstGeom>
          <a:noFill/>
          <a:ln w="9525">
            <a:noFill/>
            <a:miter lim="800000"/>
          </a:ln>
          <a:effectLst/>
        </p:spPr>
      </p:pic>
    </p:spTree>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tretch>
            <a:fillRect/>
          </a:stretch>
        </p:blipFill>
        <p:spPr bwMode="auto">
          <a:xfrm>
            <a:off x="0" y="0"/>
            <a:ext cx="9144000" cy="6858000"/>
          </a:xfrm>
          <a:prstGeom prst="rect">
            <a:avLst/>
          </a:prstGeom>
          <a:noFill/>
          <a:ln w="9525">
            <a:noFill/>
            <a:miter lim="800000"/>
          </a:ln>
          <a:effectLst/>
        </p:spPr>
      </p:pic>
    </p:spTree>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tretch>
            <a:fillRect/>
          </a:stretch>
        </p:blipFill>
        <p:spPr bwMode="auto">
          <a:xfrm>
            <a:off x="0" y="0"/>
            <a:ext cx="9144000" cy="6858000"/>
          </a:xfrm>
          <a:prstGeom prst="rect">
            <a:avLst/>
          </a:prstGeom>
          <a:noFill/>
          <a:ln w="9525">
            <a:noFill/>
            <a:miter lim="800000"/>
          </a:ln>
          <a:effectLst/>
        </p:spPr>
      </p:pic>
    </p:spTree>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995672"/>
          </a:xfrm>
        </p:spPr>
        <p:txBody>
          <a:bodyPr>
            <a:noAutofit/>
          </a:bodyPr>
          <a:lstStyle/>
          <a:p>
            <a:pPr algn="just">
              <a:spcAft>
                <a:spcPts val="1800"/>
              </a:spcAft>
            </a:pPr>
            <a:r>
              <a:rPr lang="en-US" sz="2000" smtClean="0"/>
              <a:t>Windows Azure is a cloud-based operating system that enables the development, hosting, and service management environment for the Azure Services Platform. </a:t>
            </a:r>
          </a:p>
          <a:p>
            <a:pPr algn="just">
              <a:spcAft>
                <a:spcPts val="1800"/>
              </a:spcAft>
            </a:pPr>
            <a:r>
              <a:rPr lang="en-US" sz="2000" smtClean="0"/>
              <a:t>Windows Azure gives developers an on-demand compute and storage environment that they can use to host, scale, and manage web applications through Microsoft datacenters. </a:t>
            </a:r>
          </a:p>
          <a:p>
            <a:pPr algn="just">
              <a:spcAft>
                <a:spcPts val="1800"/>
              </a:spcAft>
            </a:pPr>
            <a:r>
              <a:rPr lang="en-US" sz="2000" smtClean="0"/>
              <a:t>To build applications and services, developers can use the Visual Studio skills they already have. </a:t>
            </a:r>
          </a:p>
          <a:p>
            <a:pPr algn="just">
              <a:spcAft>
                <a:spcPts val="1800"/>
              </a:spcAft>
            </a:pPr>
            <a:r>
              <a:rPr lang="en-US" sz="2000" smtClean="0"/>
              <a:t>Further, Azure supports existing standards like SOAP, REST, and XML. </a:t>
            </a:r>
            <a:endParaRPr lang="en-US" sz="2000"/>
          </a:p>
        </p:txBody>
      </p:sp>
      <p:sp>
        <p:nvSpPr>
          <p:cNvPr id="3" name="Title 2"/>
          <p:cNvSpPr>
            <a:spLocks noGrp="1"/>
          </p:cNvSpPr>
          <p:nvPr>
            <p:ph type="title"/>
          </p:nvPr>
        </p:nvSpPr>
        <p:spPr/>
        <p:txBody>
          <a:bodyPr/>
          <a:lstStyle/>
          <a:p>
            <a:r>
              <a:rPr lang="en-US" smtClean="0">
                <a:solidFill>
                  <a:srgbClr val="FF0000"/>
                </a:solidFill>
                <a:latin typeface="Agency FB" pitchFamily="34" charset="0"/>
              </a:rPr>
              <a:t>Windows Azure</a:t>
            </a:r>
            <a:endParaRPr lang="en-US">
              <a:solidFill>
                <a:srgbClr val="FF0000"/>
              </a:solidFill>
              <a:latin typeface="Agency FB" pitchFamily="34" charset="0"/>
            </a:endParaRPr>
          </a:p>
        </p:txBody>
      </p:sp>
    </p:spTree>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buNone/>
            </a:pPr>
            <a:r>
              <a:rPr lang="en-US" smtClean="0">
                <a:latin typeface="Agency FB" pitchFamily="34" charset="0"/>
              </a:rPr>
              <a:t>Windows Azure can be used to </a:t>
            </a:r>
          </a:p>
          <a:p>
            <a:pPr algn="just">
              <a:buNone/>
            </a:pPr>
            <a:endParaRPr lang="en-US" smtClean="0">
              <a:latin typeface="Agency FB" pitchFamily="34" charset="0"/>
            </a:endParaRPr>
          </a:p>
          <a:p>
            <a:pPr lvl="0" algn="just"/>
            <a:r>
              <a:rPr lang="en-US" smtClean="0">
                <a:latin typeface="Agency FB" pitchFamily="34" charset="0"/>
              </a:rPr>
              <a:t>Add web service capabilities to existing applications</a:t>
            </a:r>
          </a:p>
          <a:p>
            <a:pPr lvl="0" algn="just"/>
            <a:r>
              <a:rPr lang="en-US" smtClean="0">
                <a:latin typeface="Agency FB" pitchFamily="34" charset="0"/>
              </a:rPr>
              <a:t>Build and modify applications and then move them onto the Web</a:t>
            </a:r>
          </a:p>
          <a:p>
            <a:pPr lvl="0" algn="just"/>
            <a:r>
              <a:rPr lang="en-US" smtClean="0">
                <a:latin typeface="Agency FB" pitchFamily="34" charset="0"/>
              </a:rPr>
              <a:t>Make, test, debug, and distribute web services efficiently and inexpensively</a:t>
            </a:r>
          </a:p>
          <a:p>
            <a:pPr lvl="0" algn="just"/>
            <a:r>
              <a:rPr lang="en-US" smtClean="0">
                <a:latin typeface="Agency FB" pitchFamily="34" charset="0"/>
              </a:rPr>
              <a:t>Reduce the costs of IT management.</a:t>
            </a:r>
          </a:p>
          <a:p>
            <a:pPr algn="just"/>
            <a:endParaRPr lang="en-US">
              <a:latin typeface="Agency FB" pitchFamily="34" charset="0"/>
            </a:endParaRPr>
          </a:p>
        </p:txBody>
      </p:sp>
    </p:spTree>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spcAft>
                <a:spcPts val="1800"/>
              </a:spcAft>
            </a:pPr>
            <a:r>
              <a:rPr lang="en-US" smtClean="0">
                <a:latin typeface="Agency FB" pitchFamily="34" charset="0"/>
              </a:rPr>
              <a:t>Microsoft SQL Services extends SQL Server capabilities to the cloud as web-based services. </a:t>
            </a:r>
          </a:p>
          <a:p>
            <a:pPr algn="just">
              <a:spcAft>
                <a:spcPts val="1800"/>
              </a:spcAft>
            </a:pPr>
            <a:r>
              <a:rPr lang="en-US" smtClean="0">
                <a:latin typeface="Agency FB" pitchFamily="34" charset="0"/>
              </a:rPr>
              <a:t>This allows the storage of structured, semistructured, and unstructured data. </a:t>
            </a:r>
          </a:p>
          <a:p>
            <a:pPr algn="just">
              <a:spcAft>
                <a:spcPts val="1800"/>
              </a:spcAft>
            </a:pPr>
            <a:r>
              <a:rPr lang="en-US" smtClean="0">
                <a:latin typeface="Agency FB" pitchFamily="34" charset="0"/>
              </a:rPr>
              <a:t>SQL Services delivers a set of integrated services that allow relational queries, search, reporting, analytics, integration, and synchronization of data. </a:t>
            </a:r>
          </a:p>
          <a:p>
            <a:pPr algn="just">
              <a:spcAft>
                <a:spcPts val="1800"/>
              </a:spcAft>
            </a:pPr>
            <a:r>
              <a:rPr lang="en-US" smtClean="0">
                <a:latin typeface="Agency FB" pitchFamily="34" charset="0"/>
              </a:rPr>
              <a:t>This can be done by mobile users, remote offices, or business partners.</a:t>
            </a:r>
            <a:endParaRPr lang="en-US">
              <a:latin typeface="Agency FB" pitchFamily="34" charset="0"/>
            </a:endParaRPr>
          </a:p>
        </p:txBody>
      </p:sp>
      <p:sp>
        <p:nvSpPr>
          <p:cNvPr id="3" name="Title 2"/>
          <p:cNvSpPr>
            <a:spLocks noGrp="1"/>
          </p:cNvSpPr>
          <p:nvPr>
            <p:ph type="title"/>
          </p:nvPr>
        </p:nvSpPr>
        <p:spPr/>
        <p:txBody>
          <a:bodyPr>
            <a:noAutofit/>
          </a:bodyPr>
          <a:lstStyle/>
          <a:p>
            <a:pPr lvl="2" algn="l" rtl="0">
              <a:spcBef>
                <a:spcPct val="0"/>
              </a:spcBef>
            </a:pPr>
            <a:r>
              <a:rPr lang="en-US" sz="3600" b="1">
                <a:solidFill>
                  <a:srgbClr val="FF0000"/>
                </a:solidFill>
                <a:latin typeface="Agency FB" pitchFamily="34" charset="0"/>
              </a:rPr>
              <a:t>SQL </a:t>
            </a:r>
            <a:r>
              <a:rPr lang="en-US" sz="3600" b="1" smtClean="0">
                <a:solidFill>
                  <a:srgbClr val="FF0000"/>
                </a:solidFill>
                <a:latin typeface="Agency FB" pitchFamily="34" charset="0"/>
              </a:rPr>
              <a:t>Services</a:t>
            </a:r>
            <a:endParaRPr lang="en-US" sz="3600">
              <a:solidFill>
                <a:srgbClr val="FF0000"/>
              </a:solidFill>
              <a:latin typeface="Agency FB" pitchFamily="34" charset="0"/>
            </a:endParaRPr>
          </a:p>
        </p:txBody>
      </p:sp>
    </p:spTree>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gn="just">
              <a:spcAft>
                <a:spcPts val="1800"/>
              </a:spcAft>
            </a:pPr>
            <a:r>
              <a:rPr lang="en-US" smtClean="0">
                <a:latin typeface="Agency FB" pitchFamily="34" charset="0"/>
              </a:rPr>
              <a:t>Microsoft .NET Services are a set of Microsoft-hosted, developer-oriented services that provide the components required by many cloud-based and cloud-aware applications. </a:t>
            </a:r>
          </a:p>
          <a:p>
            <a:pPr algn="just">
              <a:spcAft>
                <a:spcPts val="1800"/>
              </a:spcAft>
            </a:pPr>
            <a:r>
              <a:rPr lang="en-US" smtClean="0">
                <a:latin typeface="Agency FB" pitchFamily="34" charset="0"/>
              </a:rPr>
              <a:t>.NET Services are similar to the .NET Framework, providing high-level class libraries that make development much more robust. </a:t>
            </a:r>
          </a:p>
          <a:p>
            <a:pPr algn="just">
              <a:spcAft>
                <a:spcPts val="1800"/>
              </a:spcAft>
            </a:pPr>
            <a:r>
              <a:rPr lang="en-US" smtClean="0">
                <a:latin typeface="Agency FB" pitchFamily="34" charset="0"/>
              </a:rPr>
              <a:t>.NET Services can help developers focus more on their end product than on building and deploying their own cloud-based infrastructure. </a:t>
            </a:r>
          </a:p>
          <a:p>
            <a:pPr algn="just">
              <a:spcAft>
                <a:spcPts val="1800"/>
              </a:spcAft>
            </a:pPr>
            <a:r>
              <a:rPr lang="en-US" smtClean="0">
                <a:latin typeface="Agency FB" pitchFamily="34" charset="0"/>
              </a:rPr>
              <a:t>.NET Services are also available to other development technologies through the use of industry-standard protocols, like REST, SOAP, and HTTP.</a:t>
            </a:r>
          </a:p>
          <a:p>
            <a:endParaRPr lang="en-US"/>
          </a:p>
        </p:txBody>
      </p:sp>
      <p:sp>
        <p:nvSpPr>
          <p:cNvPr id="3" name="Title 2"/>
          <p:cNvSpPr>
            <a:spLocks noGrp="1"/>
          </p:cNvSpPr>
          <p:nvPr>
            <p:ph type="title"/>
          </p:nvPr>
        </p:nvSpPr>
        <p:spPr/>
        <p:txBody>
          <a:bodyPr>
            <a:normAutofit/>
          </a:bodyPr>
          <a:lstStyle/>
          <a:p>
            <a:r>
              <a:rPr lang="en-US" sz="3600" smtClean="0">
                <a:solidFill>
                  <a:srgbClr val="FF0000"/>
                </a:solidFill>
                <a:latin typeface="Agency FB" pitchFamily="34" charset="0"/>
              </a:rPr>
              <a:t>.NET Services</a:t>
            </a:r>
            <a:endParaRPr lang="en-US" sz="3600">
              <a:solidFill>
                <a:srgbClr val="FF0000"/>
              </a:solidFill>
              <a:latin typeface="Agency FB" pitchFamily="34" charset="0"/>
            </a:endParaRPr>
          </a:p>
        </p:txBody>
      </p:sp>
    </p:spTree>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410200"/>
          </a:xfrm>
        </p:spPr>
        <p:txBody>
          <a:bodyPr>
            <a:normAutofit lnSpcReduction="10000"/>
          </a:bodyPr>
          <a:lstStyle/>
          <a:p>
            <a:pPr algn="just">
              <a:spcAft>
                <a:spcPts val="1200"/>
              </a:spcAft>
            </a:pPr>
            <a:r>
              <a:rPr lang="en-US" smtClean="0">
                <a:latin typeface="Agency FB" pitchFamily="34" charset="0"/>
              </a:rPr>
              <a:t>Live Services is a development center and supplier of software development kits for Windows Live and Azure Services platforms. </a:t>
            </a:r>
          </a:p>
          <a:p>
            <a:pPr algn="just">
              <a:spcAft>
                <a:spcPts val="1200"/>
              </a:spcAft>
            </a:pPr>
            <a:r>
              <a:rPr lang="en-US" smtClean="0">
                <a:latin typeface="Agency FB" pitchFamily="34" charset="0"/>
              </a:rPr>
              <a:t>It gives information about getting started with Windows Live services, current documentation and APIs, and samples.</a:t>
            </a:r>
          </a:p>
          <a:p>
            <a:pPr algn="just">
              <a:spcAft>
                <a:spcPts val="1200"/>
              </a:spcAft>
              <a:buNone/>
            </a:pPr>
            <a:r>
              <a:rPr lang="en-US" sz="3500" b="1" smtClean="0">
                <a:solidFill>
                  <a:srgbClr val="0070C0"/>
                </a:solidFill>
                <a:latin typeface="Agency FB" pitchFamily="34" charset="0"/>
              </a:rPr>
              <a:t>Windows Live</a:t>
            </a:r>
            <a:endParaRPr lang="en-US" sz="3500" smtClean="0">
              <a:solidFill>
                <a:srgbClr val="0070C0"/>
              </a:solidFill>
              <a:latin typeface="Agency FB" pitchFamily="34" charset="0"/>
            </a:endParaRPr>
          </a:p>
          <a:p>
            <a:pPr algn="just">
              <a:spcAft>
                <a:spcPts val="1200"/>
              </a:spcAft>
            </a:pPr>
            <a:r>
              <a:rPr lang="en-US" smtClean="0">
                <a:latin typeface="Agency FB" pitchFamily="34" charset="0"/>
              </a:rPr>
              <a:t>Windows Live is an integrated set of online services that makes it easier and more fun for  consumers to communicate and share with others. </a:t>
            </a:r>
          </a:p>
          <a:p>
            <a:pPr algn="just">
              <a:spcAft>
                <a:spcPts val="1200"/>
              </a:spcAft>
            </a:pPr>
            <a:r>
              <a:rPr lang="en-US" smtClean="0">
                <a:latin typeface="Agency FB" pitchFamily="34" charset="0"/>
              </a:rPr>
              <a:t>The new generation of Windows Live  includes updated experiences for photo sharing, email, and instant messaging, as well as integration with multiple third-party sites. </a:t>
            </a:r>
          </a:p>
          <a:p>
            <a:endParaRPr lang="en-US">
              <a:latin typeface="Agency FB" pitchFamily="34" charset="0"/>
            </a:endParaRPr>
          </a:p>
        </p:txBody>
      </p:sp>
      <p:sp>
        <p:nvSpPr>
          <p:cNvPr id="3" name="Title 2"/>
          <p:cNvSpPr>
            <a:spLocks noGrp="1"/>
          </p:cNvSpPr>
          <p:nvPr>
            <p:ph type="title"/>
          </p:nvPr>
        </p:nvSpPr>
        <p:spPr/>
        <p:txBody>
          <a:bodyPr/>
          <a:lstStyle/>
          <a:p>
            <a:r>
              <a:rPr lang="en-US" smtClean="0">
                <a:solidFill>
                  <a:srgbClr val="FF0000"/>
                </a:solidFill>
                <a:latin typeface="Agency FB" pitchFamily="34" charset="0"/>
              </a:rPr>
              <a:t>Live Services</a:t>
            </a:r>
            <a:endParaRPr lang="en-US">
              <a:solidFill>
                <a:srgbClr val="FF0000"/>
              </a:solidFill>
              <a:latin typeface="Agency FB" pitchFamily="34" charset="0"/>
            </a:endParaRPr>
          </a:p>
        </p:txBody>
      </p:sp>
    </p:spTree>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229600" cy="4419600"/>
          </a:xfrm>
        </p:spPr>
        <p:txBody>
          <a:bodyPr>
            <a:normAutofit/>
          </a:bodyPr>
          <a:lstStyle/>
          <a:p>
            <a:pPr algn="just">
              <a:spcAft>
                <a:spcPts val="1800"/>
              </a:spcAft>
            </a:pPr>
            <a:r>
              <a:rPr lang="en-US" sz="2800" smtClean="0">
                <a:latin typeface="Agency FB" pitchFamily="34" charset="0"/>
              </a:rPr>
              <a:t>The release also includes Windows Live Essentials, free downloadable software that enhances consumers’ Windows experience by helping them simplify and enjoy digital content scattered across their PC, phone, and on web sites.</a:t>
            </a:r>
          </a:p>
          <a:p>
            <a:pPr algn="just">
              <a:spcAft>
                <a:spcPts val="1800"/>
              </a:spcAft>
            </a:pPr>
            <a:r>
              <a:rPr lang="en-US" sz="2800" smtClean="0">
                <a:latin typeface="Agency FB" pitchFamily="34" charset="0"/>
              </a:rPr>
              <a:t>Consumers can create online content and share it in many places across the Web. </a:t>
            </a:r>
          </a:p>
          <a:p>
            <a:pPr algn="just">
              <a:spcAft>
                <a:spcPts val="1800"/>
              </a:spcAft>
            </a:pPr>
            <a:r>
              <a:rPr lang="en-US" sz="2800" smtClean="0">
                <a:latin typeface="Agency FB" pitchFamily="34" charset="0"/>
              </a:rPr>
              <a:t>The new Windows Live also gives consumers the added convenience of having a central place to organize and manage information</a:t>
            </a:r>
          </a:p>
          <a:p>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763000" cy="738664"/>
          </a:xfrm>
          <a:prstGeom prst="rect">
            <a:avLst/>
          </a:prstGeom>
          <a:noFill/>
        </p:spPr>
        <p:txBody>
          <a:bodyPr wrap="square" rtlCol="0">
            <a:spAutoFit/>
          </a:bodyPr>
          <a:lstStyle/>
          <a:p>
            <a:pPr marL="569913" indent="-569913" algn="just">
              <a:lnSpc>
                <a:spcPct val="150000"/>
              </a:lnSpc>
              <a:tabLst>
                <a:tab pos="793750" algn="l"/>
              </a:tabLst>
            </a:pPr>
            <a:r>
              <a:rPr lang="en-US" sz="2800" b="1">
                <a:solidFill>
                  <a:srgbClr val="FF0000"/>
                </a:solidFill>
                <a:latin typeface="Century Schoolbook" pitchFamily="18" charset="0"/>
              </a:rPr>
              <a:t>When to use PaaS</a:t>
            </a:r>
            <a:endParaRPr lang="en-US" b="1" i="1">
              <a:latin typeface="Century Schoolbook" pitchFamily="18" charset="0"/>
            </a:endParaRPr>
          </a:p>
        </p:txBody>
      </p:sp>
      <p:sp>
        <p:nvSpPr>
          <p:cNvPr id="3" name="Rectangle 2"/>
          <p:cNvSpPr/>
          <p:nvPr/>
        </p:nvSpPr>
        <p:spPr>
          <a:xfrm>
            <a:off x="228600" y="838200"/>
            <a:ext cx="8686800" cy="3970318"/>
          </a:xfrm>
          <a:prstGeom prst="rect">
            <a:avLst/>
          </a:prstGeom>
        </p:spPr>
        <p:txBody>
          <a:bodyPr wrap="square">
            <a:spAutoFit/>
          </a:bodyPr>
          <a:lstStyle/>
          <a:p>
            <a:pPr marL="465138" indent="-465138" algn="just" fontAlgn="base">
              <a:lnSpc>
                <a:spcPct val="150000"/>
              </a:lnSpc>
            </a:pPr>
            <a:r>
              <a:rPr lang="en-US" sz="2400">
                <a:latin typeface="Century Schoolbook" pitchFamily="18" charset="0"/>
              </a:rPr>
              <a:t>There are many situations that utilizing PaaS is beneficial or even necessary. </a:t>
            </a:r>
          </a:p>
          <a:p>
            <a:pPr marL="465138" indent="-465138" algn="just" fontAlgn="base">
              <a:lnSpc>
                <a:spcPct val="150000"/>
              </a:lnSpc>
              <a:buFont typeface="Wingdings" pitchFamily="2" charset="2"/>
              <a:buChar char="q"/>
            </a:pPr>
            <a:r>
              <a:rPr lang="en-US" sz="2400" err="1">
                <a:latin typeface="Century Schoolbook" pitchFamily="18" charset="0"/>
              </a:rPr>
              <a:t>PaaS is </a:t>
            </a:r>
            <a:r>
              <a:rPr lang="en-US" sz="2400" smtClean="0">
                <a:latin typeface="Century Schoolbook" pitchFamily="18" charset="0"/>
              </a:rPr>
              <a:t>beneficial </a:t>
            </a:r>
            <a:r>
              <a:rPr lang="en-US" sz="2400">
                <a:latin typeface="Century Schoolbook" pitchFamily="18" charset="0"/>
              </a:rPr>
              <a:t>if you wish to be able to create your own customized applications. </a:t>
            </a:r>
          </a:p>
          <a:p>
            <a:pPr marL="465138" indent="-465138" algn="just" fontAlgn="base">
              <a:lnSpc>
                <a:spcPct val="150000"/>
              </a:lnSpc>
              <a:buFont typeface="Wingdings" pitchFamily="2" charset="2"/>
              <a:buChar char="q"/>
            </a:pPr>
            <a:r>
              <a:rPr lang="en-US" sz="2400">
                <a:latin typeface="Century Schoolbook" pitchFamily="18" charset="0"/>
              </a:rPr>
              <a:t>This cloud service also can greatly reduce costs and it can simplify some challenges that come up if you are rapidly developing or deploying an app.</a:t>
            </a:r>
          </a:p>
        </p:txBody>
      </p:sp>
    </p:spTree>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525963"/>
          </a:xfrm>
        </p:spPr>
        <p:txBody>
          <a:bodyPr>
            <a:normAutofit fontScale="70000" lnSpcReduction="20000"/>
          </a:bodyPr>
          <a:lstStyle/>
          <a:p>
            <a:r>
              <a:rPr lang="en-US" sz="3800" smtClean="0">
                <a:latin typeface="Agency FB" pitchFamily="34" charset="0"/>
              </a:rPr>
              <a:t>To help make it simple for Windows Live customers to keep their friends up to date, Microsoft collaborated with companies including </a:t>
            </a:r>
          </a:p>
          <a:p>
            <a:pPr lvl="2"/>
            <a:r>
              <a:rPr lang="en-US" sz="3800" err="1" smtClean="0">
                <a:latin typeface="Agency FB" pitchFamily="34" charset="0"/>
              </a:rPr>
              <a:t>Flickr </a:t>
            </a:r>
          </a:p>
          <a:p>
            <a:pPr lvl="2"/>
            <a:r>
              <a:rPr lang="en-US" sz="3800" smtClean="0">
                <a:latin typeface="Agency FB" pitchFamily="34" charset="0"/>
              </a:rPr>
              <a:t>LinkedIn Corp. </a:t>
            </a:r>
          </a:p>
          <a:p>
            <a:pPr lvl="2"/>
            <a:r>
              <a:rPr lang="en-US" sz="3800" smtClean="0">
                <a:latin typeface="Agency FB" pitchFamily="34" charset="0"/>
              </a:rPr>
              <a:t>Pandora Media Inc. </a:t>
            </a:r>
          </a:p>
          <a:p>
            <a:pPr lvl="2"/>
            <a:r>
              <a:rPr lang="en-US" sz="3800" err="1" smtClean="0">
                <a:latin typeface="Agency FB" pitchFamily="34" charset="0"/>
              </a:rPr>
              <a:t>Photobucket Inc. </a:t>
            </a:r>
          </a:p>
          <a:p>
            <a:pPr lvl="2"/>
            <a:r>
              <a:rPr lang="en-US" sz="3800" smtClean="0">
                <a:latin typeface="Agency FB" pitchFamily="34" charset="0"/>
              </a:rPr>
              <a:t>Twitter</a:t>
            </a:r>
          </a:p>
          <a:p>
            <a:pPr lvl="2"/>
            <a:r>
              <a:rPr lang="en-US" sz="3800" err="1" smtClean="0">
                <a:latin typeface="Agency FB" pitchFamily="34" charset="0"/>
              </a:rPr>
              <a:t>WordPress</a:t>
            </a:r>
            <a:endParaRPr lang="en-US" sz="3800" smtClean="0">
              <a:latin typeface="Agency FB" pitchFamily="34" charset="0"/>
            </a:endParaRPr>
          </a:p>
          <a:p>
            <a:pPr lvl="2"/>
            <a:r>
              <a:rPr lang="en-US" sz="3800" smtClean="0">
                <a:latin typeface="Agency FB" pitchFamily="34" charset="0"/>
              </a:rPr>
              <a:t>Yelp Inc </a:t>
            </a:r>
          </a:p>
          <a:p>
            <a:pPr>
              <a:buNone/>
            </a:pPr>
            <a:r>
              <a:rPr lang="en-US" sz="3800" smtClean="0">
                <a:latin typeface="Agency FB" pitchFamily="34" charset="0"/>
              </a:rPr>
              <a:t>	to integrate activities on third-party sites into Windows Live through a new profile and What’s New feed. </a:t>
            </a:r>
          </a:p>
          <a:p>
            <a:endParaRPr lang="en-US"/>
          </a:p>
        </p:txBody>
      </p:sp>
    </p:spTree>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257800"/>
          </a:xfrm>
        </p:spPr>
        <p:txBody>
          <a:bodyPr>
            <a:normAutofit/>
          </a:bodyPr>
          <a:lstStyle/>
          <a:p>
            <a:pPr algn="just">
              <a:spcAft>
                <a:spcPts val="1800"/>
              </a:spcAft>
            </a:pPr>
            <a:r>
              <a:rPr lang="en-US" smtClean="0">
                <a:latin typeface="Agency FB" pitchFamily="34" charset="0"/>
              </a:rPr>
              <a:t>The ability for Windows Live customers to add third-party sites to their profiles and have those activities appear in a Windows Live feed across their network was made possible through collaboration with more than 50 leading web companies, </a:t>
            </a:r>
          </a:p>
          <a:p>
            <a:pPr algn="just">
              <a:spcAft>
                <a:spcPts val="1800"/>
              </a:spcAft>
            </a:pPr>
            <a:r>
              <a:rPr lang="en-US" smtClean="0">
                <a:latin typeface="Agency FB" pitchFamily="34" charset="0"/>
              </a:rPr>
              <a:t>As Windows Live customers share photos, update their profiles, and write reviews, these activities will automatically publish to their Windows Live network.</a:t>
            </a:r>
          </a:p>
          <a:p>
            <a:pPr algn="just">
              <a:spcAft>
                <a:spcPts val="1800"/>
              </a:spcAft>
            </a:pPr>
            <a:r>
              <a:rPr lang="en-US" smtClean="0">
                <a:latin typeface="Agency FB" pitchFamily="34" charset="0"/>
              </a:rPr>
              <a:t>In addition to partnering with leading web companies, Microsoft announced alliances with HP and China Telecom Corporation Ltd. to deliver Windows Live services to more people across the globe. </a:t>
            </a:r>
          </a:p>
          <a:p>
            <a:endParaRPr lang="en-US"/>
          </a:p>
        </p:txBody>
      </p:sp>
      <p:sp>
        <p:nvSpPr>
          <p:cNvPr id="3" name="Title 2"/>
          <p:cNvSpPr>
            <a:spLocks noGrp="1"/>
          </p:cNvSpPr>
          <p:nvPr>
            <p:ph type="title"/>
          </p:nvPr>
        </p:nvSpPr>
        <p:spPr>
          <a:xfrm>
            <a:off x="457200" y="304800"/>
            <a:ext cx="8229600" cy="762000"/>
          </a:xfrm>
        </p:spPr>
        <p:txBody>
          <a:bodyPr>
            <a:noAutofit/>
          </a:bodyPr>
          <a:lstStyle/>
          <a:p>
            <a:r>
              <a:rPr lang="en-US" sz="3200" smtClean="0">
                <a:solidFill>
                  <a:srgbClr val="0070C0"/>
                </a:solidFill>
                <a:latin typeface="Agency FB" pitchFamily="34" charset="0"/>
              </a:rPr>
              <a:t>Extending Live’s Reach</a:t>
            </a:r>
            <a:endParaRPr lang="en-US" sz="3200">
              <a:solidFill>
                <a:srgbClr val="0070C0"/>
              </a:solidFill>
              <a:latin typeface="Agency FB" pitchFamily="34" charset="0"/>
            </a:endParaRPr>
          </a:p>
        </p:txBody>
      </p:sp>
    </p:spTree>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6400800"/>
          </a:xfrm>
        </p:spPr>
        <p:txBody>
          <a:bodyPr>
            <a:normAutofit lnSpcReduction="10000"/>
          </a:bodyPr>
          <a:lstStyle/>
          <a:p>
            <a:pPr algn="just">
              <a:spcAft>
                <a:spcPts val="1200"/>
              </a:spcAft>
            </a:pPr>
            <a:r>
              <a:rPr lang="en-US" smtClean="0">
                <a:latin typeface="Agency FB" pitchFamily="34" charset="0"/>
              </a:rPr>
              <a:t>HP, the worldwide leader in printing solutions, will distribute Windows Live Photo Gallery with its consumer printers, including Photosmart and Deskjet lines.</a:t>
            </a:r>
          </a:p>
          <a:p>
            <a:pPr algn="just">
              <a:spcAft>
                <a:spcPts val="1200"/>
              </a:spcAft>
            </a:pPr>
            <a:r>
              <a:rPr lang="en-US" smtClean="0">
                <a:latin typeface="Agency FB" pitchFamily="34" charset="0"/>
              </a:rPr>
              <a:t>The combined offer provides HP customers with Windows Live Photo Gallery, an end-to-end photo management and printing solution.</a:t>
            </a:r>
          </a:p>
          <a:p>
            <a:pPr algn="just">
              <a:spcAft>
                <a:spcPts val="1200"/>
              </a:spcAft>
              <a:buNone/>
            </a:pPr>
            <a:r>
              <a:rPr lang="en-US" sz="3600" b="1" smtClean="0">
                <a:solidFill>
                  <a:srgbClr val="FF0000"/>
                </a:solidFill>
                <a:latin typeface="Agency FB" pitchFamily="34" charset="0"/>
              </a:rPr>
              <a:t>Communicating and Collaborating</a:t>
            </a:r>
          </a:p>
          <a:p>
            <a:pPr algn="just">
              <a:spcAft>
                <a:spcPts val="1200"/>
              </a:spcAft>
              <a:buNone/>
            </a:pPr>
            <a:r>
              <a:rPr lang="en-US" sz="2400" smtClean="0">
                <a:latin typeface="Agency FB" pitchFamily="34" charset="0"/>
              </a:rPr>
              <a:t>Windows Live makes it easier for consumers to manage their digital life and keep their life in sync. These are some of the highlights:</a:t>
            </a:r>
          </a:p>
          <a:p>
            <a:pPr lvl="0" algn="just">
              <a:spcAft>
                <a:spcPts val="1200"/>
              </a:spcAft>
            </a:pPr>
            <a:r>
              <a:rPr lang="en-US" sz="2400" smtClean="0">
                <a:latin typeface="Agency FB" pitchFamily="34" charset="0"/>
              </a:rPr>
              <a:t>Windows Live provides social features available to all customers, including an updated profile, a “what’s new” feed of activities across the network, and web, photo sharing, and on-the-go access from virtually any device with Windows Live Sky Drive. </a:t>
            </a:r>
          </a:p>
          <a:p>
            <a:pPr lvl="0" algn="just">
              <a:spcAft>
                <a:spcPts val="1200"/>
              </a:spcAft>
            </a:pPr>
            <a:r>
              <a:rPr lang="en-US" sz="2400" smtClean="0">
                <a:latin typeface="Agency FB" pitchFamily="34" charset="0"/>
              </a:rPr>
              <a:t>Online storage is increased from 5GB to 25GB. </a:t>
            </a:r>
          </a:p>
          <a:p>
            <a:pPr algn="just">
              <a:spcAft>
                <a:spcPts val="1200"/>
              </a:spcAft>
            </a:pPr>
            <a:endParaRPr lang="en-US" smtClean="0">
              <a:latin typeface="Agency FB" pitchFamily="34" charset="0"/>
            </a:endParaRPr>
          </a:p>
          <a:p>
            <a:endParaRPr lang="en-US"/>
          </a:p>
        </p:txBody>
      </p:sp>
    </p:spTree>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458200" cy="6629400"/>
          </a:xfrm>
        </p:spPr>
        <p:txBody>
          <a:bodyPr>
            <a:normAutofit/>
          </a:bodyPr>
          <a:lstStyle/>
          <a:p>
            <a:pPr algn="just">
              <a:spcAft>
                <a:spcPts val="1200"/>
              </a:spcAft>
            </a:pPr>
            <a:r>
              <a:rPr lang="en-US" sz="2800" b="1" smtClean="0">
                <a:solidFill>
                  <a:schemeClr val="accent3"/>
                </a:solidFill>
                <a:latin typeface="Agency FB" pitchFamily="34" charset="0"/>
              </a:rPr>
              <a:t>Windows Live Messenger</a:t>
            </a:r>
            <a:r>
              <a:rPr lang="en-US" sz="2800" smtClean="0">
                <a:solidFill>
                  <a:schemeClr val="accent3"/>
                </a:solidFill>
                <a:latin typeface="Agency FB" pitchFamily="34" charset="0"/>
              </a:rPr>
              <a:t> </a:t>
            </a:r>
            <a:r>
              <a:rPr lang="en-US" sz="2800" smtClean="0">
                <a:latin typeface="Agency FB" pitchFamily="34" charset="0"/>
              </a:rPr>
              <a:t>includes more personalization, a “what’s new” feed  with updates from contacts across the Web, drag-and-drop photo sharing in the conversation window, a Favorites list to designate the most important contacts, and group IM to chat simultaneously with up to 20 people at the same time.</a:t>
            </a:r>
            <a:endParaRPr lang="en-US" b="1" smtClean="0">
              <a:latin typeface="Agency FB" pitchFamily="34" charset="0"/>
            </a:endParaRPr>
          </a:p>
          <a:p>
            <a:pPr lvl="0" algn="just">
              <a:spcAft>
                <a:spcPts val="1200"/>
              </a:spcAft>
            </a:pPr>
            <a:r>
              <a:rPr lang="en-US" b="1" smtClean="0">
                <a:solidFill>
                  <a:schemeClr val="accent3"/>
                </a:solidFill>
                <a:latin typeface="Agency FB" pitchFamily="34" charset="0"/>
              </a:rPr>
              <a:t>Windows Live Hotmail</a:t>
            </a:r>
            <a:r>
              <a:rPr lang="en-US" smtClean="0">
                <a:solidFill>
                  <a:schemeClr val="accent3"/>
                </a:solidFill>
                <a:latin typeface="Agency FB" pitchFamily="34" charset="0"/>
              </a:rPr>
              <a:t> </a:t>
            </a:r>
            <a:r>
              <a:rPr lang="en-US" smtClean="0">
                <a:latin typeface="Agency FB" pitchFamily="34" charset="0"/>
              </a:rPr>
              <a:t>was recently upgraded and is now faster and has 80 percent more effective spam filtering compared with previous versions of Hotmail. </a:t>
            </a:r>
          </a:p>
          <a:p>
            <a:pPr lvl="0" algn="just">
              <a:spcAft>
                <a:spcPts val="1200"/>
              </a:spcAft>
            </a:pPr>
            <a:r>
              <a:rPr lang="en-US" smtClean="0">
                <a:latin typeface="Agency FB" pitchFamily="34" charset="0"/>
              </a:rPr>
              <a:t>Upcoming changes include the ability to bring multiple email accounts together, the ability to put multiple email addresses onto almost any device, increased storage, and a revamped calendar that makes it easier to share calendars with others, subscribe to multiple calendars, and use your calendar with Microsoft Outlook.</a:t>
            </a:r>
          </a:p>
          <a:p>
            <a:pPr algn="just">
              <a:buNone/>
            </a:pPr>
            <a:endParaRPr lang="en-US" smtClean="0">
              <a:latin typeface="Agency FB" pitchFamily="34" charset="0"/>
            </a:endParaRPr>
          </a:p>
          <a:p>
            <a:endParaRPr lang="en-US"/>
          </a:p>
        </p:txBody>
      </p:sp>
    </p:spTree>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382000" cy="5245291"/>
          </a:xfrm>
        </p:spPr>
        <p:txBody>
          <a:bodyPr/>
          <a:lstStyle/>
          <a:p>
            <a:pPr lvl="0" algn="just">
              <a:spcAft>
                <a:spcPts val="1200"/>
              </a:spcAft>
            </a:pPr>
            <a:r>
              <a:rPr lang="en-US" b="1" smtClean="0">
                <a:solidFill>
                  <a:schemeClr val="accent3"/>
                </a:solidFill>
                <a:latin typeface="Agency FB" pitchFamily="34" charset="0"/>
              </a:rPr>
              <a:t>Windows Live Groups</a:t>
            </a:r>
            <a:r>
              <a:rPr lang="en-US" smtClean="0">
                <a:latin typeface="Agency FB" pitchFamily="34" charset="0"/>
              </a:rPr>
              <a:t>, a place for groups to collaborate online, includes a shared calendar, shared storage, a shared email address, and shared instant messaging. </a:t>
            </a:r>
          </a:p>
          <a:p>
            <a:pPr lvl="0" algn="just">
              <a:spcAft>
                <a:spcPts val="1200"/>
              </a:spcAft>
            </a:pPr>
            <a:r>
              <a:rPr lang="en-US" smtClean="0">
                <a:latin typeface="Agency FB" pitchFamily="34" charset="0"/>
              </a:rPr>
              <a:t>All these services work with Windows Live Essentials, a free suite of applications for communication and sharing that also works with leading email, photo, and blogging services worldwide.</a:t>
            </a:r>
          </a:p>
          <a:p>
            <a:endParaRPr lang="en-US"/>
          </a:p>
        </p:txBody>
      </p:sp>
    </p:spTree>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19200"/>
            <a:ext cx="8382000" cy="5029200"/>
          </a:xfrm>
        </p:spPr>
        <p:txBody>
          <a:bodyPr>
            <a:normAutofit fontScale="92500" lnSpcReduction="20000"/>
          </a:bodyPr>
          <a:lstStyle/>
          <a:p>
            <a:pPr algn="just">
              <a:spcAft>
                <a:spcPts val="1200"/>
              </a:spcAft>
            </a:pPr>
            <a:r>
              <a:rPr lang="en-US" smtClean="0">
                <a:latin typeface="Agency FB" pitchFamily="34" charset="0"/>
              </a:rPr>
              <a:t>Messaging is a crucial business application, and to help facilitate that in a cloud environment, Microsoft offers Exchange Online. </a:t>
            </a:r>
          </a:p>
          <a:p>
            <a:pPr algn="just">
              <a:spcAft>
                <a:spcPts val="1200"/>
              </a:spcAft>
            </a:pPr>
            <a:r>
              <a:rPr lang="en-US" smtClean="0">
                <a:latin typeface="Agency FB" pitchFamily="34" charset="0"/>
              </a:rPr>
              <a:t>Microsoft Exchange Online is a Microsoft-hosted enterprise messaging service based on Microsoft Exchange Server 2007. Because it is a cloud service, you and your employees can access messages from anywhere.</a:t>
            </a:r>
          </a:p>
          <a:p>
            <a:pPr algn="just">
              <a:spcAft>
                <a:spcPts val="1200"/>
              </a:spcAft>
            </a:pPr>
            <a:r>
              <a:rPr lang="en-US" smtClean="0">
                <a:latin typeface="Agency FB" pitchFamily="34" charset="0"/>
              </a:rPr>
              <a:t>Exchange Online servers are geographically dispersed. </a:t>
            </a:r>
          </a:p>
          <a:p>
            <a:pPr algn="just">
              <a:spcAft>
                <a:spcPts val="1200"/>
              </a:spcAft>
            </a:pPr>
            <a:r>
              <a:rPr lang="en-US" smtClean="0">
                <a:latin typeface="Agency FB" pitchFamily="34" charset="0"/>
              </a:rPr>
              <a:t>The service is aimed at easing IT’s management duties by removing your need to deploy, configure, monitor, and upgrade on-site email solutions. </a:t>
            </a:r>
          </a:p>
          <a:p>
            <a:pPr algn="just">
              <a:spcAft>
                <a:spcPts val="1200"/>
              </a:spcAft>
            </a:pPr>
            <a:r>
              <a:rPr lang="en-US" smtClean="0">
                <a:latin typeface="Agency FB" pitchFamily="34" charset="0"/>
              </a:rPr>
              <a:t>Customers using Active Directory can use a synchronization tool to keep the online and local Active Directories in sync. </a:t>
            </a:r>
          </a:p>
          <a:p>
            <a:pPr algn="just">
              <a:spcAft>
                <a:spcPts val="1200"/>
              </a:spcAft>
            </a:pPr>
            <a:r>
              <a:rPr lang="en-US" smtClean="0">
                <a:latin typeface="Agency FB" pitchFamily="34" charset="0"/>
              </a:rPr>
              <a:t>This allows for a mix of users, from on-site users to users traveling and checking in with a mobile device.</a:t>
            </a:r>
          </a:p>
          <a:p>
            <a:endParaRPr lang="en-US"/>
          </a:p>
        </p:txBody>
      </p:sp>
      <p:sp>
        <p:nvSpPr>
          <p:cNvPr id="3" name="Title 2"/>
          <p:cNvSpPr>
            <a:spLocks noGrp="1"/>
          </p:cNvSpPr>
          <p:nvPr>
            <p:ph type="title"/>
          </p:nvPr>
        </p:nvSpPr>
        <p:spPr>
          <a:xfrm>
            <a:off x="457200" y="274638"/>
            <a:ext cx="8229600" cy="868362"/>
          </a:xfrm>
        </p:spPr>
        <p:txBody>
          <a:bodyPr/>
          <a:lstStyle/>
          <a:p>
            <a:r>
              <a:rPr lang="en-US" smtClean="0">
                <a:solidFill>
                  <a:srgbClr val="0070C0"/>
                </a:solidFill>
                <a:latin typeface="Agency FB" pitchFamily="34" charset="0"/>
              </a:rPr>
              <a:t>Exchange Online</a:t>
            </a:r>
            <a:endParaRPr lang="en-US">
              <a:solidFill>
                <a:srgbClr val="0070C0"/>
              </a:solidFill>
              <a:latin typeface="Agency FB" pitchFamily="34" charset="0"/>
            </a:endParaRPr>
          </a:p>
        </p:txBody>
      </p:sp>
    </p:spTree>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458200" cy="6172200"/>
          </a:xfrm>
        </p:spPr>
        <p:txBody>
          <a:bodyPr>
            <a:normAutofit/>
          </a:bodyPr>
          <a:lstStyle/>
          <a:p>
            <a:pPr algn="just">
              <a:spcAft>
                <a:spcPts val="1800"/>
              </a:spcAft>
              <a:buNone/>
            </a:pPr>
            <a:r>
              <a:rPr lang="en-US" smtClean="0">
                <a:latin typeface="Agency FB" pitchFamily="34" charset="0"/>
              </a:rPr>
              <a:t>These are the key features of the online standard version of the solution:</a:t>
            </a:r>
          </a:p>
          <a:p>
            <a:pPr lvl="0" algn="just">
              <a:spcAft>
                <a:spcPts val="1800"/>
              </a:spcAft>
            </a:pPr>
            <a:r>
              <a:rPr lang="en-US" smtClean="0">
                <a:latin typeface="Agency FB" pitchFamily="34" charset="0"/>
              </a:rPr>
              <a:t>A 5GB mailbox (additional storage available for purchase—up to 25GB), shared calendar, contacts, tasks</a:t>
            </a:r>
          </a:p>
          <a:p>
            <a:pPr lvl="0" algn="just">
              <a:spcAft>
                <a:spcPts val="1800"/>
              </a:spcAft>
            </a:pPr>
            <a:r>
              <a:rPr lang="en-US" smtClean="0">
                <a:latin typeface="Agency FB" pitchFamily="34" charset="0"/>
              </a:rPr>
              <a:t>Outlook Client Connectivity including Outlook Anywhere</a:t>
            </a:r>
          </a:p>
          <a:p>
            <a:pPr lvl="0" algn="just">
              <a:spcAft>
                <a:spcPts val="1800"/>
              </a:spcAft>
            </a:pPr>
            <a:r>
              <a:rPr lang="en-US" smtClean="0">
                <a:latin typeface="Agency FB" pitchFamily="34" charset="0"/>
              </a:rPr>
              <a:t>Outlook Web Access Virus/spam filtering via Exchange Hosted Filtering</a:t>
            </a:r>
          </a:p>
          <a:p>
            <a:pPr lvl="0" algn="just">
              <a:spcAft>
                <a:spcPts val="1800"/>
              </a:spcAft>
            </a:pPr>
            <a:r>
              <a:rPr lang="en-US" smtClean="0">
                <a:latin typeface="Agency FB" pitchFamily="34" charset="0"/>
              </a:rPr>
              <a:t>Push email for Microsoft Windows Mobile 6.0/6.1 and Exchange ActiveSync 12 devices</a:t>
            </a:r>
          </a:p>
          <a:p>
            <a:pPr lvl="0" algn="just">
              <a:spcAft>
                <a:spcPts val="1200"/>
              </a:spcAft>
            </a:pPr>
            <a:r>
              <a:rPr lang="en-US" smtClean="0">
                <a:latin typeface="Agency FB" pitchFamily="34" charset="0"/>
              </a:rPr>
              <a:t>Built-in business continuity and disaster recovery capabilities</a:t>
            </a:r>
          </a:p>
          <a:p>
            <a:endParaRPr lang="en-US"/>
          </a:p>
        </p:txBody>
      </p:sp>
    </p:spTree>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458200" cy="6400800"/>
          </a:xfrm>
        </p:spPr>
        <p:txBody>
          <a:bodyPr>
            <a:normAutofit/>
          </a:bodyPr>
          <a:lstStyle/>
          <a:p>
            <a:pPr algn="just">
              <a:spcAft>
                <a:spcPts val="1200"/>
              </a:spcAft>
            </a:pPr>
            <a:r>
              <a:rPr lang="en-US" smtClean="0">
                <a:latin typeface="Agency FB" pitchFamily="34" charset="0"/>
              </a:rPr>
              <a:t>Scheduled uptime of 99.9 percent with financially backed service level agreements</a:t>
            </a:r>
          </a:p>
          <a:p>
            <a:pPr lvl="0" algn="just">
              <a:spcAft>
                <a:spcPts val="1200"/>
              </a:spcAft>
            </a:pPr>
            <a:r>
              <a:rPr lang="en-US" smtClean="0">
                <a:latin typeface="Agency FB" pitchFamily="34" charset="0"/>
              </a:rPr>
              <a:t>Use of HTTPS to help keep Internet access secure</a:t>
            </a:r>
          </a:p>
          <a:p>
            <a:pPr lvl="0" algn="just">
              <a:spcAft>
                <a:spcPts val="1200"/>
              </a:spcAft>
            </a:pPr>
            <a:r>
              <a:rPr lang="en-US" smtClean="0">
                <a:latin typeface="Agency FB" pitchFamily="34" charset="0"/>
              </a:rPr>
              <a:t>Tier 2 support 24/7 (web form and phone based) for IT administrators</a:t>
            </a:r>
          </a:p>
          <a:p>
            <a:pPr lvl="0" algn="just">
              <a:spcAft>
                <a:spcPts val="1200"/>
              </a:spcAft>
            </a:pPr>
            <a:r>
              <a:rPr lang="en-US" smtClean="0">
                <a:latin typeface="Agency FB" pitchFamily="34" charset="0"/>
              </a:rPr>
              <a:t>Sign-In Tool for single sign-on capability</a:t>
            </a:r>
          </a:p>
          <a:p>
            <a:pPr lvl="0" algn="just">
              <a:spcAft>
                <a:spcPts val="1200"/>
              </a:spcAft>
            </a:pPr>
            <a:r>
              <a:rPr lang="en-US" smtClean="0">
                <a:latin typeface="Agency FB" pitchFamily="34" charset="0"/>
              </a:rPr>
              <a:t>Directory Synchronization Tool to help keep on-premise and online Active Directories in sync</a:t>
            </a:r>
          </a:p>
          <a:p>
            <a:pPr lvl="0" algn="just">
              <a:spcAft>
                <a:spcPts val="1200"/>
              </a:spcAft>
            </a:pPr>
            <a:r>
              <a:rPr lang="en-US" smtClean="0">
                <a:latin typeface="Agency FB" pitchFamily="34" charset="0"/>
              </a:rPr>
              <a:t>Coexistence, or the ability for some users to be on mail servers on premises and for some to be online</a:t>
            </a:r>
          </a:p>
          <a:p>
            <a:pPr>
              <a:buNone/>
            </a:pPr>
            <a:endParaRPr lang="en-US"/>
          </a:p>
        </p:txBody>
      </p:sp>
    </p:spTree>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867400"/>
          </a:xfrm>
        </p:spPr>
        <p:txBody>
          <a:bodyPr>
            <a:noAutofit/>
          </a:bodyPr>
          <a:lstStyle/>
          <a:p>
            <a:pPr algn="just">
              <a:spcAft>
                <a:spcPts val="1200"/>
              </a:spcAft>
            </a:pPr>
            <a:r>
              <a:rPr lang="en-US" sz="2800" smtClean="0">
                <a:latin typeface="Agency FB" pitchFamily="34" charset="0"/>
              </a:rPr>
              <a:t>Microsoft offers its SharePoint Services to aid collaboration efforts. </a:t>
            </a:r>
          </a:p>
          <a:p>
            <a:pPr algn="just">
              <a:spcAft>
                <a:spcPts val="1200"/>
              </a:spcAft>
            </a:pPr>
            <a:r>
              <a:rPr lang="en-US" sz="2800" smtClean="0">
                <a:latin typeface="Agency FB" pitchFamily="34" charset="0"/>
              </a:rPr>
              <a:t>SharePoint Services provides communities for team collaboration and makes it easy for users to work together on documents, tasks, contacts, events, and other information. </a:t>
            </a:r>
          </a:p>
          <a:p>
            <a:pPr algn="just">
              <a:spcAft>
                <a:spcPts val="1200"/>
              </a:spcAft>
            </a:pPr>
            <a:r>
              <a:rPr lang="en-US" sz="2800" smtClean="0">
                <a:latin typeface="Agency FB" pitchFamily="34" charset="0"/>
              </a:rPr>
              <a:t>Additionally, team and site managers can coordinate site contents and user activity. </a:t>
            </a:r>
          </a:p>
          <a:p>
            <a:pPr algn="just">
              <a:spcAft>
                <a:spcPts val="1200"/>
              </a:spcAft>
            </a:pPr>
            <a:r>
              <a:rPr lang="en-US" sz="2800" smtClean="0">
                <a:latin typeface="Agency FB" pitchFamily="34" charset="0"/>
              </a:rPr>
              <a:t>SharePoint sites are made up of Web Parts and Windows ASP.NET-based components. </a:t>
            </a:r>
          </a:p>
          <a:p>
            <a:pPr algn="just">
              <a:spcAft>
                <a:spcPts val="1200"/>
              </a:spcAft>
            </a:pPr>
            <a:r>
              <a:rPr lang="en-US" sz="2800" smtClean="0">
                <a:latin typeface="Agency FB" pitchFamily="34" charset="0"/>
              </a:rPr>
              <a:t>Web Parts are designed to be add-ons to web pages and configured by site administrators and users to create complete page-based applications.</a:t>
            </a:r>
          </a:p>
        </p:txBody>
      </p:sp>
      <p:sp>
        <p:nvSpPr>
          <p:cNvPr id="3" name="Title 2"/>
          <p:cNvSpPr>
            <a:spLocks noGrp="1"/>
          </p:cNvSpPr>
          <p:nvPr>
            <p:ph type="title"/>
          </p:nvPr>
        </p:nvSpPr>
        <p:spPr>
          <a:xfrm>
            <a:off x="457200" y="228600"/>
            <a:ext cx="8229600" cy="990600"/>
          </a:xfrm>
        </p:spPr>
        <p:txBody>
          <a:bodyPr>
            <a:normAutofit fontScale="90000"/>
          </a:bodyPr>
          <a:lstStyle/>
          <a:p>
            <a:pPr lvl="1"/>
            <a:r>
              <a:rPr lang="en-US" sz="4000" b="1">
                <a:solidFill>
                  <a:srgbClr val="FF0000"/>
                </a:solidFill>
                <a:latin typeface="Agency FB" pitchFamily="34" charset="0"/>
              </a:rPr>
              <a:t>SharePoint Services</a:t>
            </a:r>
            <a:r>
              <a:rPr lang="en-US">
                <a:solidFill>
                  <a:srgbClr val="FF0000"/>
                </a:solidFill>
              </a:rPr>
              <a:t/>
            </a:r>
            <a:br>
              <a:rPr lang="en-US">
                <a:solidFill>
                  <a:srgbClr val="FF0000"/>
                </a:solidFill>
              </a:rPr>
            </a:br>
            <a:r>
              <a:rPr lang="en-US" b="1"/>
              <a:t> </a:t>
            </a:r>
            <a:r>
              <a:rPr lang="en-US" sz="1200"/>
              <a:t/>
            </a:r>
            <a:br>
              <a:rPr lang="en-US" sz="1200"/>
            </a:br>
            <a:endParaRPr lang="en-US"/>
          </a:p>
        </p:txBody>
      </p:sp>
    </p:spTree>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458200" cy="5943600"/>
          </a:xfrm>
        </p:spPr>
        <p:txBody>
          <a:bodyPr>
            <a:noAutofit/>
          </a:bodyPr>
          <a:lstStyle/>
          <a:p>
            <a:pPr algn="just">
              <a:spcAft>
                <a:spcPts val="1200"/>
              </a:spcAft>
            </a:pPr>
            <a:r>
              <a:rPr lang="en-US" sz="2800" smtClean="0">
                <a:latin typeface="Agency FB" pitchFamily="34" charset="0"/>
              </a:rPr>
              <a:t>Document collaboration controls allow you to check in, check out, and control document versioning. </a:t>
            </a:r>
          </a:p>
          <a:p>
            <a:pPr algn="just">
              <a:spcAft>
                <a:spcPts val="1200"/>
              </a:spcAft>
            </a:pPr>
            <a:r>
              <a:rPr lang="en-US" sz="2800" smtClean="0">
                <a:latin typeface="Agency FB" pitchFamily="34" charset="0"/>
              </a:rPr>
              <a:t>A site’s collaborative content—like documents, lists, events, and so forth—can be read and edited with Microsoft Office Word. Picture editing is also possible. </a:t>
            </a:r>
          </a:p>
          <a:p>
            <a:pPr algn="just">
              <a:spcAft>
                <a:spcPts val="1200"/>
              </a:spcAft>
            </a:pPr>
            <a:r>
              <a:rPr lang="en-US" sz="2800" smtClean="0">
                <a:latin typeface="Agency FB" pitchFamily="34" charset="0"/>
              </a:rPr>
              <a:t>Microsoft Office Outlook allows SharePoint site event calendars to be viewed side by side with personal calendars. </a:t>
            </a:r>
          </a:p>
          <a:p>
            <a:pPr algn="just">
              <a:spcAft>
                <a:spcPts val="1200"/>
              </a:spcAft>
            </a:pPr>
            <a:r>
              <a:rPr lang="en-US" sz="2800" smtClean="0">
                <a:latin typeface="Agency FB" pitchFamily="34" charset="0"/>
              </a:rPr>
              <a:t>SharePoint Services can scale to thousands of sites within an organization. </a:t>
            </a:r>
          </a:p>
          <a:p>
            <a:pPr algn="just">
              <a:spcAft>
                <a:spcPts val="1200"/>
              </a:spcAft>
            </a:pPr>
            <a:endParaRPr lang="en-US" sz="2800" smtClean="0">
              <a:latin typeface="Agency FB" pitchFamily="34"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4.jpeg" descr="cloud_computing Tutorial"/>
          <p:cNvPicPr>
            <a:picLocks noGrp="1"/>
          </p:cNvPicPr>
          <p:nvPr>
            <p:ph idx="1"/>
          </p:nvPr>
        </p:nvPicPr>
        <p:blipFill>
          <a:blip r:embed="rId2"/>
          <a:stretch>
            <a:fillRect/>
          </a:stretch>
        </p:blipFill>
        <p:spPr>
          <a:xfrm>
            <a:off x="1371601" y="1066800"/>
            <a:ext cx="5795962" cy="4768056"/>
          </a:xfrm>
          <a:prstGeom prst="rect">
            <a:avLst/>
          </a:prstGeom>
        </p:spPr>
      </p:pic>
    </p:spTree>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lstStyle/>
          <a:p>
            <a:pPr algn="just">
              <a:spcAft>
                <a:spcPts val="1200"/>
              </a:spcAft>
            </a:pPr>
            <a:r>
              <a:rPr lang="en-US" sz="2800" smtClean="0">
                <a:latin typeface="Agency FB" pitchFamily="34" charset="0"/>
              </a:rPr>
              <a:t>Site usage can be monitored to detect and retire inactive sites. </a:t>
            </a:r>
          </a:p>
          <a:p>
            <a:pPr algn="just">
              <a:spcAft>
                <a:spcPts val="1200"/>
              </a:spcAft>
            </a:pPr>
            <a:r>
              <a:rPr lang="en-US" sz="2800" smtClean="0">
                <a:latin typeface="Agency FB" pitchFamily="34" charset="0"/>
              </a:rPr>
              <a:t>SharePoint Services servers, sites, and site contents are managed by using a .NET-based object model. </a:t>
            </a:r>
          </a:p>
          <a:p>
            <a:pPr algn="just">
              <a:spcAft>
                <a:spcPts val="1200"/>
              </a:spcAft>
            </a:pPr>
            <a:r>
              <a:rPr lang="en-US" sz="2800" smtClean="0">
                <a:latin typeface="Agency FB" pitchFamily="34" charset="0"/>
              </a:rPr>
              <a:t>Sites can be customized even by nondevelopers by using Microsoft Office FrontPage.</a:t>
            </a:r>
          </a:p>
          <a:p>
            <a:pPr algn="just">
              <a:buNone/>
            </a:pPr>
            <a:endParaRPr lang="en-US" sz="2800">
              <a:latin typeface="Agency FB" pitchFamily="34" charset="0"/>
            </a:endParaRPr>
          </a:p>
        </p:txBody>
      </p:sp>
    </p:spTree>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410200"/>
          </a:xfrm>
        </p:spPr>
        <p:txBody>
          <a:bodyPr>
            <a:normAutofit fontScale="85000" lnSpcReduction="20000"/>
          </a:bodyPr>
          <a:lstStyle/>
          <a:p>
            <a:pPr algn="just">
              <a:spcAft>
                <a:spcPts val="1200"/>
              </a:spcAft>
            </a:pPr>
            <a:r>
              <a:rPr lang="en-US" smtClean="0"/>
              <a:t>Microsoft Dynamics CRM Online is an on-demand customer relationship management service hosted and managed by Microsoft. </a:t>
            </a:r>
          </a:p>
          <a:p>
            <a:pPr algn="just">
              <a:spcAft>
                <a:spcPts val="1200"/>
              </a:spcAft>
            </a:pPr>
            <a:r>
              <a:rPr lang="en-US" smtClean="0"/>
              <a:t>The Internet service delivers a full suite of marketing, sales, and service capabilities through a web browser or directly into Microsoft Office and Outlook. </a:t>
            </a:r>
          </a:p>
          <a:p>
            <a:pPr algn="just">
              <a:spcAft>
                <a:spcPts val="1200"/>
              </a:spcAft>
            </a:pPr>
            <a:r>
              <a:rPr lang="en-US" smtClean="0"/>
              <a:t>It provides “instant-on” access to businesses that want a full-featured CRM solution with no IT infrastructure investment or setup required.</a:t>
            </a:r>
          </a:p>
          <a:p>
            <a:pPr algn="just">
              <a:spcAft>
                <a:spcPts val="1200"/>
              </a:spcAft>
            </a:pPr>
            <a:r>
              <a:rPr lang="en-US" smtClean="0"/>
              <a:t>In addition to full access through a zero-footprint browser client, the new service delivers marketing, sales, and service information within a native Microsoft Office experience, integrated with the desktop tools that employees already use every day.</a:t>
            </a:r>
          </a:p>
          <a:p>
            <a:pPr algn="just">
              <a:spcAft>
                <a:spcPts val="1200"/>
              </a:spcAft>
            </a:pPr>
            <a:r>
              <a:rPr lang="en-US" smtClean="0"/>
              <a:t> </a:t>
            </a:r>
          </a:p>
          <a:p>
            <a:endParaRPr lang="en-US"/>
          </a:p>
        </p:txBody>
      </p:sp>
      <p:sp>
        <p:nvSpPr>
          <p:cNvPr id="3" name="Title 2"/>
          <p:cNvSpPr>
            <a:spLocks noGrp="1"/>
          </p:cNvSpPr>
          <p:nvPr>
            <p:ph type="title"/>
          </p:nvPr>
        </p:nvSpPr>
        <p:spPr/>
        <p:txBody>
          <a:bodyPr>
            <a:normAutofit/>
          </a:bodyPr>
          <a:lstStyle/>
          <a:p>
            <a:r>
              <a:rPr lang="en-US" sz="3600" smtClean="0">
                <a:solidFill>
                  <a:srgbClr val="FF0000"/>
                </a:solidFill>
                <a:latin typeface="Agency FB" pitchFamily="34" charset="0"/>
              </a:rPr>
              <a:t>Microsoft Dynamics CRM</a:t>
            </a:r>
            <a:endParaRPr lang="en-US" sz="3600">
              <a:solidFill>
                <a:srgbClr val="FF0000"/>
              </a:solidFill>
              <a:latin typeface="Agency FB" pitchFamily="34" charset="0"/>
            </a:endParaRPr>
          </a:p>
        </p:txBody>
      </p:sp>
    </p:spTree>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458200" cy="6324600"/>
          </a:xfrm>
        </p:spPr>
        <p:txBody>
          <a:bodyPr>
            <a:normAutofit fontScale="85000" lnSpcReduction="20000"/>
          </a:bodyPr>
          <a:lstStyle/>
          <a:p>
            <a:pPr algn="just">
              <a:buNone/>
            </a:pPr>
            <a:r>
              <a:rPr lang="en-US" smtClean="0"/>
              <a:t>Microsoft Dynamics CRM Online is initially packaged in two service offerings:</a:t>
            </a:r>
          </a:p>
          <a:p>
            <a:pPr lvl="0" algn="just">
              <a:spcAft>
                <a:spcPts val="1200"/>
              </a:spcAft>
              <a:buNone/>
            </a:pPr>
            <a:r>
              <a:rPr lang="en-US" b="1" smtClean="0">
                <a:solidFill>
                  <a:srgbClr val="0070C0"/>
                </a:solidFill>
              </a:rPr>
              <a:t>Microsoft Dynamics CRM Online Professional</a:t>
            </a:r>
            <a:r>
              <a:rPr lang="en-US" smtClean="0">
                <a:solidFill>
                  <a:srgbClr val="0070C0"/>
                </a:solidFill>
              </a:rPr>
              <a:t> </a:t>
            </a:r>
            <a:r>
              <a:rPr lang="en-US" smtClean="0"/>
              <a:t>delivers a full suite of CRM capabilities with extensive configurability and extensibility options. </a:t>
            </a:r>
          </a:p>
          <a:p>
            <a:pPr lvl="0" algn="just">
              <a:spcAft>
                <a:spcPts val="1200"/>
              </a:spcAft>
            </a:pPr>
            <a:r>
              <a:rPr lang="en-US" smtClean="0"/>
              <a:t>Businesses get 5GB of data storage, 100 configurable workflows, and 100 custom entities. </a:t>
            </a:r>
          </a:p>
          <a:p>
            <a:pPr lvl="0" algn="just">
              <a:spcAft>
                <a:spcPts val="1200"/>
              </a:spcAft>
            </a:pPr>
            <a:r>
              <a:rPr lang="en-US" smtClean="0"/>
              <a:t>The Professional edition is priced at US$44 per user per month, with an introductory offer of US$39 per user per month.</a:t>
            </a:r>
          </a:p>
          <a:p>
            <a:pPr lvl="0" algn="just">
              <a:spcAft>
                <a:spcPts val="1200"/>
              </a:spcAft>
              <a:buNone/>
            </a:pPr>
            <a:r>
              <a:rPr lang="en-US" b="1" smtClean="0">
                <a:solidFill>
                  <a:srgbClr val="0070C0"/>
                </a:solidFill>
              </a:rPr>
              <a:t>Microsoft Dynamics CRM Online Professional Plus</a:t>
            </a:r>
            <a:r>
              <a:rPr lang="en-US" smtClean="0">
                <a:solidFill>
                  <a:srgbClr val="0070C0"/>
                </a:solidFill>
              </a:rPr>
              <a:t> </a:t>
            </a:r>
            <a:r>
              <a:rPr lang="en-US" smtClean="0"/>
              <a:t>delivers all the capabilities of the Professional version plus offline data synchronization with expanded data storage, workflow, and customization options that give businesses 20GB of data storage, 200 configurable workflows, and 200 custom entities. </a:t>
            </a:r>
          </a:p>
          <a:p>
            <a:pPr lvl="0" algn="just">
              <a:spcAft>
                <a:spcPts val="1200"/>
              </a:spcAft>
            </a:pPr>
            <a:r>
              <a:rPr lang="en-US" smtClean="0"/>
              <a:t>The Professional Plus edition is priced at US$59 per user per month.</a:t>
            </a:r>
          </a:p>
          <a:p>
            <a:endParaRPr lang="en-US"/>
          </a:p>
        </p:txBody>
      </p:sp>
    </p:spTree>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sz="2800" smtClean="0">
                <a:latin typeface="Agency FB" pitchFamily="34" charset="0"/>
              </a:rPr>
              <a:t>Amazon may be the most widely known cloud vendor. </a:t>
            </a:r>
          </a:p>
          <a:p>
            <a:pPr algn="just"/>
            <a:r>
              <a:rPr lang="en-US" sz="2800" smtClean="0">
                <a:latin typeface="Agency FB" pitchFamily="34" charset="0"/>
              </a:rPr>
              <a:t>They offer services on many different fronts, from storage to platform to databases. </a:t>
            </a:r>
          </a:p>
          <a:p>
            <a:pPr algn="just"/>
            <a:r>
              <a:rPr lang="en-US" sz="2800" smtClean="0">
                <a:latin typeface="Agency FB" pitchFamily="34" charset="0"/>
              </a:rPr>
              <a:t>Amazon seems to have their finger in a number of cloud technologies.</a:t>
            </a:r>
          </a:p>
          <a:p>
            <a:endParaRPr lang="en-US"/>
          </a:p>
        </p:txBody>
      </p:sp>
      <p:sp>
        <p:nvSpPr>
          <p:cNvPr id="3" name="Title 2"/>
          <p:cNvSpPr>
            <a:spLocks noGrp="1"/>
          </p:cNvSpPr>
          <p:nvPr>
            <p:ph type="title"/>
          </p:nvPr>
        </p:nvSpPr>
        <p:spPr/>
        <p:txBody>
          <a:bodyPr>
            <a:noAutofit/>
          </a:bodyPr>
          <a:lstStyle/>
          <a:p>
            <a:pPr lvl="0" algn="ctr"/>
            <a:r>
              <a:rPr lang="en-US" sz="4800" smtClean="0">
                <a:solidFill>
                  <a:srgbClr val="FF0000"/>
                </a:solidFill>
                <a:latin typeface="Agency FB" pitchFamily="34" charset="0"/>
              </a:rPr>
              <a:t>Amazon</a:t>
            </a:r>
            <a:endParaRPr lang="en-US" sz="4800">
              <a:solidFill>
                <a:srgbClr val="FF0000"/>
              </a:solidFill>
            </a:endParaRPr>
          </a:p>
        </p:txBody>
      </p:sp>
    </p:spTree>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382000" cy="5334000"/>
          </a:xfrm>
        </p:spPr>
        <p:txBody>
          <a:bodyPr>
            <a:normAutofit fontScale="92500"/>
          </a:bodyPr>
          <a:lstStyle/>
          <a:p>
            <a:pPr algn="just">
              <a:spcAft>
                <a:spcPts val="1200"/>
              </a:spcAft>
            </a:pPr>
            <a:r>
              <a:rPr lang="en-US" smtClean="0">
                <a:latin typeface="Agency FB" pitchFamily="34" charset="0"/>
              </a:rPr>
              <a:t>Amazon Elastic Compute Cloud (Amazon EC2) is a web service that offers resizable compute capacity in the cloud and is designed to make web scaling easier for developers. </a:t>
            </a:r>
          </a:p>
          <a:p>
            <a:pPr algn="just">
              <a:spcAft>
                <a:spcPts val="1200"/>
              </a:spcAft>
            </a:pPr>
            <a:r>
              <a:rPr lang="en-US" smtClean="0">
                <a:latin typeface="Agency FB" pitchFamily="34" charset="0"/>
              </a:rPr>
              <a:t>Amazon EC2 provides a simple web interface that allows you to obtain and configure capacity with little difficulty. </a:t>
            </a:r>
          </a:p>
          <a:p>
            <a:pPr algn="just">
              <a:spcAft>
                <a:spcPts val="1200"/>
              </a:spcAft>
            </a:pPr>
            <a:r>
              <a:rPr lang="en-US" smtClean="0">
                <a:latin typeface="Agency FB" pitchFamily="34" charset="0"/>
              </a:rPr>
              <a:t>It allows you control of your computing resources. </a:t>
            </a:r>
          </a:p>
          <a:p>
            <a:pPr algn="just">
              <a:spcAft>
                <a:spcPts val="1200"/>
              </a:spcAft>
            </a:pPr>
            <a:r>
              <a:rPr lang="en-US" smtClean="0">
                <a:latin typeface="Agency FB" pitchFamily="34" charset="0"/>
              </a:rPr>
              <a:t>Amazon EC2 cuts the time it takes to obtain and boot new server instances to a few minutes, allowing you to change scale as your needs change. </a:t>
            </a:r>
          </a:p>
          <a:p>
            <a:pPr algn="just">
              <a:spcAft>
                <a:spcPts val="1200"/>
              </a:spcAft>
            </a:pPr>
            <a:r>
              <a:rPr lang="en-US" smtClean="0">
                <a:latin typeface="Agency FB" pitchFamily="34" charset="0"/>
              </a:rPr>
              <a:t>For instance, Amazon EC2 can run Microsoft Windows Server 2003 and is a way to deploy applications using the Microsoft Web Platform, including ASP.NET,  ASP.NET  AJAX,  Silverlight, and Internet Information Server (IIS).</a:t>
            </a:r>
          </a:p>
          <a:p>
            <a:endParaRPr lang="en-US">
              <a:latin typeface="Agency FB" pitchFamily="34" charset="0"/>
            </a:endParaRPr>
          </a:p>
        </p:txBody>
      </p:sp>
      <p:sp>
        <p:nvSpPr>
          <p:cNvPr id="3" name="Title 2"/>
          <p:cNvSpPr>
            <a:spLocks noGrp="1"/>
          </p:cNvSpPr>
          <p:nvPr>
            <p:ph type="title"/>
          </p:nvPr>
        </p:nvSpPr>
        <p:spPr>
          <a:xfrm>
            <a:off x="457200" y="274638"/>
            <a:ext cx="8229600" cy="868362"/>
          </a:xfrm>
        </p:spPr>
        <p:txBody>
          <a:bodyPr>
            <a:noAutofit/>
          </a:bodyPr>
          <a:lstStyle/>
          <a:p>
            <a:pPr lvl="1"/>
            <a:r>
              <a:rPr lang="en-US" sz="3600">
                <a:solidFill>
                  <a:srgbClr val="FF0000"/>
                </a:solidFill>
                <a:latin typeface="Agency FB" pitchFamily="34" charset="0"/>
              </a:rPr>
              <a:t>Amazon Elastic Compute Cloud (Amazon EC2</a:t>
            </a:r>
            <a:r>
              <a:rPr lang="en-US" sz="3600" smtClean="0">
                <a:solidFill>
                  <a:srgbClr val="FF0000"/>
                </a:solidFill>
                <a:latin typeface="Agency FB" pitchFamily="34" charset="0"/>
              </a:rPr>
              <a:t>)</a:t>
            </a:r>
            <a:endParaRPr lang="en-US" sz="3600">
              <a:solidFill>
                <a:srgbClr val="FF0000"/>
              </a:solidFill>
              <a:latin typeface="Agency FB" pitchFamily="34" charset="0"/>
            </a:endParaRPr>
          </a:p>
        </p:txBody>
      </p:sp>
    </p:spTree>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305800" cy="6019800"/>
          </a:xfrm>
        </p:spPr>
        <p:txBody>
          <a:bodyPr>
            <a:normAutofit/>
          </a:bodyPr>
          <a:lstStyle/>
          <a:p>
            <a:pPr algn="just">
              <a:spcAft>
                <a:spcPts val="1200"/>
              </a:spcAft>
            </a:pPr>
            <a:r>
              <a:rPr lang="en-US" smtClean="0">
                <a:latin typeface="Agency FB" pitchFamily="34" charset="0"/>
              </a:rPr>
              <a:t>Amazon EC2 allows you to run Windows-based applications on Amazon’s cloud computing platform. </a:t>
            </a:r>
          </a:p>
          <a:p>
            <a:pPr algn="just">
              <a:spcAft>
                <a:spcPts val="1200"/>
              </a:spcAft>
            </a:pPr>
            <a:r>
              <a:rPr lang="en-US" smtClean="0">
                <a:latin typeface="Agency FB" pitchFamily="34" charset="0"/>
              </a:rPr>
              <a:t>This might be web sites, web-service hosting, high-performance computing, data processing, media transcoding, ASP.NET application hosting, or any other application requiring Windows software. </a:t>
            </a:r>
          </a:p>
          <a:p>
            <a:pPr algn="just">
              <a:spcAft>
                <a:spcPts val="1200"/>
              </a:spcAft>
            </a:pPr>
            <a:r>
              <a:rPr lang="en-US" smtClean="0">
                <a:latin typeface="Agency FB" pitchFamily="34" charset="0"/>
              </a:rPr>
              <a:t>EC2 also supports SQL Server Express and SQL Server Standard and makes those offerings available to customers on an hourly basis.</a:t>
            </a:r>
          </a:p>
          <a:p>
            <a:endParaRPr lang="en-US"/>
          </a:p>
        </p:txBody>
      </p:sp>
    </p:spTree>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458200" cy="5638800"/>
          </a:xfrm>
        </p:spPr>
        <p:txBody>
          <a:bodyPr>
            <a:normAutofit fontScale="77500" lnSpcReduction="20000"/>
          </a:bodyPr>
          <a:lstStyle/>
          <a:p>
            <a:pPr algn="just">
              <a:spcAft>
                <a:spcPts val="1200"/>
              </a:spcAft>
            </a:pPr>
            <a:r>
              <a:rPr lang="en-US" smtClean="0">
                <a:latin typeface="Agency FB" pitchFamily="34" charset="0"/>
              </a:rPr>
              <a:t>For database services, Amazon offers its Amazon SimpleDB. </a:t>
            </a:r>
          </a:p>
          <a:p>
            <a:pPr algn="just">
              <a:spcAft>
                <a:spcPts val="1200"/>
              </a:spcAft>
            </a:pPr>
            <a:r>
              <a:rPr lang="en-US" smtClean="0">
                <a:latin typeface="Agency FB" pitchFamily="34" charset="0"/>
              </a:rPr>
              <a:t>It provides core database functions of data indexing and querying. </a:t>
            </a:r>
          </a:p>
          <a:p>
            <a:pPr algn="just">
              <a:spcAft>
                <a:spcPts val="1200"/>
              </a:spcAft>
            </a:pPr>
            <a:r>
              <a:rPr lang="en-US" smtClean="0">
                <a:latin typeface="Agency FB" pitchFamily="34" charset="0"/>
              </a:rPr>
              <a:t>This service works closely with Amazon Simple Storage Service (Amazon S3) and Amazon EC2. </a:t>
            </a:r>
          </a:p>
          <a:p>
            <a:pPr algn="just">
              <a:spcAft>
                <a:spcPts val="1200"/>
              </a:spcAft>
            </a:pPr>
            <a:r>
              <a:rPr lang="en-US" smtClean="0">
                <a:latin typeface="Agency FB" pitchFamily="34" charset="0"/>
              </a:rPr>
              <a:t>This provides the ability to store, process, and query data sets in the cloud. </a:t>
            </a:r>
          </a:p>
          <a:p>
            <a:pPr algn="just">
              <a:spcAft>
                <a:spcPts val="1200"/>
              </a:spcAft>
            </a:pPr>
            <a:r>
              <a:rPr lang="en-US" smtClean="0">
                <a:latin typeface="Agency FB" pitchFamily="34" charset="0"/>
              </a:rPr>
              <a:t>Amazon offers the feature because traditional relational databases require a sizable upfront expense. </a:t>
            </a:r>
          </a:p>
          <a:p>
            <a:pPr algn="just">
              <a:spcAft>
                <a:spcPts val="1200"/>
              </a:spcAft>
            </a:pPr>
            <a:r>
              <a:rPr lang="en-US" smtClean="0">
                <a:latin typeface="Agency FB" pitchFamily="34" charset="0"/>
              </a:rPr>
              <a:t>They are also complex to design and often require the employment of a database administrator. </a:t>
            </a:r>
          </a:p>
          <a:p>
            <a:pPr algn="just">
              <a:spcAft>
                <a:spcPts val="1200"/>
              </a:spcAft>
            </a:pPr>
            <a:r>
              <a:rPr lang="en-US" smtClean="0">
                <a:latin typeface="Agency FB" pitchFamily="34" charset="0"/>
              </a:rPr>
              <a:t>Amazon SimpleDB is-as the name says-simpler. </a:t>
            </a:r>
          </a:p>
          <a:p>
            <a:pPr algn="just">
              <a:spcAft>
                <a:spcPts val="1200"/>
              </a:spcAft>
            </a:pPr>
            <a:r>
              <a:rPr lang="en-US" smtClean="0">
                <a:latin typeface="Agency FB" pitchFamily="34" charset="0"/>
              </a:rPr>
              <a:t>It requires no schema, automatically indexes data, and provides a simple API for storage and access. </a:t>
            </a:r>
          </a:p>
          <a:p>
            <a:pPr algn="just">
              <a:spcAft>
                <a:spcPts val="1200"/>
              </a:spcAft>
            </a:pPr>
            <a:r>
              <a:rPr lang="en-US" smtClean="0">
                <a:latin typeface="Agency FB" pitchFamily="34" charset="0"/>
              </a:rPr>
              <a:t>This makes the process easier to manage and eliminates the administrative burden of data modeling, index maintenance, and performance tuning.</a:t>
            </a:r>
          </a:p>
          <a:p>
            <a:pPr algn="just">
              <a:spcAft>
                <a:spcPts val="1200"/>
              </a:spcAft>
            </a:pPr>
            <a:endParaRPr lang="en-US"/>
          </a:p>
        </p:txBody>
      </p:sp>
      <p:sp>
        <p:nvSpPr>
          <p:cNvPr id="3" name="Title 2"/>
          <p:cNvSpPr>
            <a:spLocks noGrp="1"/>
          </p:cNvSpPr>
          <p:nvPr>
            <p:ph type="title"/>
          </p:nvPr>
        </p:nvSpPr>
        <p:spPr>
          <a:xfrm>
            <a:off x="457200" y="274638"/>
            <a:ext cx="8229600" cy="715962"/>
          </a:xfrm>
        </p:spPr>
        <p:txBody>
          <a:bodyPr>
            <a:normAutofit/>
          </a:bodyPr>
          <a:lstStyle/>
          <a:p>
            <a:pPr lvl="1"/>
            <a:r>
              <a:rPr lang="en-US" sz="3600">
                <a:latin typeface="Agency FB" pitchFamily="34" charset="0"/>
              </a:rPr>
              <a:t>Amazon SimpleDB</a:t>
            </a:r>
            <a:endParaRPr lang="en-US" sz="2400">
              <a:latin typeface="Agency FB" pitchFamily="34" charset="0"/>
            </a:endParaRPr>
          </a:p>
        </p:txBody>
      </p:sp>
    </p:spTree>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64291"/>
          </a:xfrm>
        </p:spPr>
        <p:txBody>
          <a:bodyPr>
            <a:normAutofit/>
          </a:bodyPr>
          <a:lstStyle/>
          <a:p>
            <a:pPr algn="just">
              <a:spcAft>
                <a:spcPts val="1800"/>
              </a:spcAft>
            </a:pPr>
            <a:r>
              <a:rPr lang="en-US" smtClean="0">
                <a:latin typeface="Agency FB" pitchFamily="34" charset="0"/>
              </a:rPr>
              <a:t>Amazon Simple Storage Service (Amazon S3) is Amazon’s storage solution for the Internet. </a:t>
            </a:r>
          </a:p>
          <a:p>
            <a:pPr algn="just">
              <a:spcAft>
                <a:spcPts val="1800"/>
              </a:spcAft>
            </a:pPr>
            <a:r>
              <a:rPr lang="en-US" smtClean="0">
                <a:latin typeface="Agency FB" pitchFamily="34" charset="0"/>
              </a:rPr>
              <a:t>It is designed to make web-scale computing easier for developers. </a:t>
            </a:r>
          </a:p>
          <a:p>
            <a:pPr algn="just">
              <a:spcAft>
                <a:spcPts val="1800"/>
              </a:spcAft>
            </a:pPr>
            <a:r>
              <a:rPr lang="en-US" smtClean="0">
                <a:latin typeface="Agency FB" pitchFamily="34" charset="0"/>
              </a:rPr>
              <a:t>Amazon S3 utilizes a simple web services interface that can be used to store and retrieve any amount of data from anywhere on the Web. </a:t>
            </a:r>
          </a:p>
          <a:p>
            <a:pPr algn="just">
              <a:spcAft>
                <a:spcPts val="1800"/>
              </a:spcAft>
            </a:pPr>
            <a:r>
              <a:rPr lang="en-US" smtClean="0">
                <a:latin typeface="Agency FB" pitchFamily="34" charset="0"/>
              </a:rPr>
              <a:t>It gives developers access to the same data storage infrastructure that Amazon uses to run its own retail empire.</a:t>
            </a:r>
          </a:p>
        </p:txBody>
      </p:sp>
      <p:sp>
        <p:nvSpPr>
          <p:cNvPr id="3" name="Title 2"/>
          <p:cNvSpPr>
            <a:spLocks noGrp="1"/>
          </p:cNvSpPr>
          <p:nvPr>
            <p:ph type="title"/>
          </p:nvPr>
        </p:nvSpPr>
        <p:spPr>
          <a:xfrm>
            <a:off x="457200" y="274638"/>
            <a:ext cx="8229600" cy="792162"/>
          </a:xfrm>
        </p:spPr>
        <p:txBody>
          <a:bodyPr>
            <a:noAutofit/>
          </a:bodyPr>
          <a:lstStyle/>
          <a:p>
            <a:pPr lvl="1" algn="l" rtl="0">
              <a:spcBef>
                <a:spcPct val="0"/>
              </a:spcBef>
            </a:pPr>
            <a:r>
              <a:rPr lang="en-US" sz="3600">
                <a:latin typeface="Agency FB" pitchFamily="34" charset="0"/>
              </a:rPr>
              <a:t>Amazon Simple Storage Service (Amazon S3</a:t>
            </a:r>
            <a:r>
              <a:rPr lang="en-US" sz="3600" smtClean="0">
                <a:latin typeface="Agency FB" pitchFamily="34" charset="0"/>
              </a:rPr>
              <a:t>)</a:t>
            </a:r>
            <a:endParaRPr lang="en-US" sz="3600">
              <a:latin typeface="Agency FB" pitchFamily="34" charset="0"/>
            </a:endParaRPr>
          </a:p>
        </p:txBody>
      </p:sp>
    </p:spTree>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458200" cy="5638800"/>
          </a:xfrm>
        </p:spPr>
        <p:txBody>
          <a:bodyPr>
            <a:normAutofit/>
          </a:bodyPr>
          <a:lstStyle/>
          <a:p>
            <a:pPr algn="just">
              <a:spcAft>
                <a:spcPts val="1800"/>
              </a:spcAft>
            </a:pPr>
            <a:r>
              <a:rPr lang="en-US" smtClean="0">
                <a:latin typeface="Agency FB" pitchFamily="34" charset="0"/>
              </a:rPr>
              <a:t>Amazon CloudFront is a web service for content delivery. </a:t>
            </a:r>
          </a:p>
          <a:p>
            <a:pPr algn="just">
              <a:spcAft>
                <a:spcPts val="1800"/>
              </a:spcAft>
            </a:pPr>
            <a:r>
              <a:rPr lang="en-US" smtClean="0">
                <a:latin typeface="Agency FB" pitchFamily="34" charset="0"/>
              </a:rPr>
              <a:t>It works in conjunction with other Amazon Web Services to give developers and businesses an easy way to distribute content to clients. </a:t>
            </a:r>
          </a:p>
          <a:p>
            <a:pPr algn="just">
              <a:spcAft>
                <a:spcPts val="1800"/>
              </a:spcAft>
            </a:pPr>
            <a:r>
              <a:rPr lang="en-US" smtClean="0">
                <a:latin typeface="Agency FB" pitchFamily="34" charset="0"/>
              </a:rPr>
              <a:t>Amazon promises low latency, high data transfer speeds, and no commitments. </a:t>
            </a:r>
          </a:p>
          <a:p>
            <a:pPr algn="just">
              <a:spcAft>
                <a:spcPts val="1800"/>
              </a:spcAft>
            </a:pPr>
            <a:r>
              <a:rPr lang="en-US" smtClean="0">
                <a:latin typeface="Agency FB" pitchFamily="34" charset="0"/>
              </a:rPr>
              <a:t>The service delivers content using a global network of edge locations. </a:t>
            </a:r>
          </a:p>
          <a:p>
            <a:pPr algn="just">
              <a:spcAft>
                <a:spcPts val="1800"/>
              </a:spcAft>
            </a:pPr>
            <a:r>
              <a:rPr lang="en-US" smtClean="0">
                <a:latin typeface="Agency FB" pitchFamily="34" charset="0"/>
              </a:rPr>
              <a:t>Object requests are automatically routed to the nearest edge location, so content is delivered with the best performance possible.</a:t>
            </a:r>
          </a:p>
          <a:p>
            <a:endParaRPr lang="en-US"/>
          </a:p>
        </p:txBody>
      </p:sp>
      <p:sp>
        <p:nvSpPr>
          <p:cNvPr id="3" name="Title 2"/>
          <p:cNvSpPr>
            <a:spLocks noGrp="1"/>
          </p:cNvSpPr>
          <p:nvPr>
            <p:ph type="title"/>
          </p:nvPr>
        </p:nvSpPr>
        <p:spPr>
          <a:xfrm>
            <a:off x="457200" y="274638"/>
            <a:ext cx="8229600" cy="792162"/>
          </a:xfrm>
        </p:spPr>
        <p:txBody>
          <a:bodyPr>
            <a:noAutofit/>
          </a:bodyPr>
          <a:lstStyle/>
          <a:p>
            <a:pPr lvl="1" algn="l" rtl="0">
              <a:spcBef>
                <a:spcPct val="0"/>
              </a:spcBef>
            </a:pPr>
            <a:r>
              <a:rPr lang="en-US" sz="3600">
                <a:latin typeface="Agency FB" pitchFamily="34" charset="0"/>
              </a:rPr>
              <a:t>Amazon </a:t>
            </a:r>
            <a:r>
              <a:rPr lang="en-US" sz="3600" err="1" smtClean="0">
                <a:latin typeface="Agency FB" pitchFamily="34" charset="0"/>
              </a:rPr>
              <a:t>CloudFront</a:t>
            </a:r>
            <a:endParaRPr lang="en-US" sz="3600">
              <a:latin typeface="Agency FB" pitchFamily="34" charset="0"/>
            </a:endParaRPr>
          </a:p>
        </p:txBody>
      </p:sp>
    </p:spTree>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534400" cy="5486400"/>
          </a:xfrm>
        </p:spPr>
        <p:txBody>
          <a:bodyPr>
            <a:normAutofit fontScale="92500" lnSpcReduction="20000"/>
          </a:bodyPr>
          <a:lstStyle/>
          <a:p>
            <a:pPr algn="just">
              <a:spcAft>
                <a:spcPts val="1200"/>
              </a:spcAft>
            </a:pPr>
            <a:r>
              <a:rPr lang="en-US" smtClean="0">
                <a:latin typeface="Agency FB" pitchFamily="34" charset="0"/>
              </a:rPr>
              <a:t>Amazon Simple Queue Service (Amazon SQS) offers a scalable, hosted queue for storing messages as they travel between computers. </a:t>
            </a:r>
          </a:p>
          <a:p>
            <a:pPr algn="just">
              <a:spcAft>
                <a:spcPts val="1200"/>
              </a:spcAft>
            </a:pPr>
            <a:r>
              <a:rPr lang="en-US" smtClean="0">
                <a:latin typeface="Agency FB" pitchFamily="34" charset="0"/>
              </a:rPr>
              <a:t>Developers can move data between distributed components of their applications that perform different tasks, without losing messages or requiring each component to be always available.</a:t>
            </a:r>
          </a:p>
          <a:p>
            <a:pPr algn="just">
              <a:spcAft>
                <a:spcPts val="1200"/>
              </a:spcAft>
            </a:pPr>
            <a:r>
              <a:rPr lang="en-US" smtClean="0">
                <a:latin typeface="Agency FB" pitchFamily="34" charset="0"/>
              </a:rPr>
              <a:t>Amazon SQS allows an automated workflow to be created and works closely with Amazon EC2 and other Amazon Web Services.</a:t>
            </a:r>
          </a:p>
          <a:p>
            <a:pPr algn="just">
              <a:spcAft>
                <a:spcPts val="1200"/>
              </a:spcAft>
            </a:pPr>
            <a:r>
              <a:rPr lang="en-US" smtClean="0">
                <a:latin typeface="Agency FB" pitchFamily="34" charset="0"/>
              </a:rPr>
              <a:t>Amazon SQS exposes Amazon’s web-scale messaging infrastructure as a web service. </a:t>
            </a:r>
          </a:p>
          <a:p>
            <a:pPr algn="just">
              <a:spcAft>
                <a:spcPts val="1200"/>
              </a:spcAft>
            </a:pPr>
            <a:r>
              <a:rPr lang="en-US" smtClean="0">
                <a:latin typeface="Agency FB" pitchFamily="34" charset="0"/>
              </a:rPr>
              <a:t>As such, any computer on the Internet can add or read messages without any specially installed software or special firewall configurations. </a:t>
            </a:r>
          </a:p>
          <a:p>
            <a:pPr algn="just">
              <a:spcAft>
                <a:spcPts val="1200"/>
              </a:spcAft>
            </a:pPr>
            <a:r>
              <a:rPr lang="en-US" smtClean="0">
                <a:latin typeface="Agency FB" pitchFamily="34" charset="0"/>
              </a:rPr>
              <a:t>Amazon SQS components can run independently, and need not be on the same network, developed with the same technologies, or running at the same time.</a:t>
            </a:r>
          </a:p>
          <a:p>
            <a:pPr algn="just">
              <a:spcAft>
                <a:spcPts val="1800"/>
              </a:spcAft>
            </a:pPr>
            <a:endParaRPr lang="en-US" smtClean="0">
              <a:latin typeface="Agency FB" pitchFamily="34" charset="0"/>
            </a:endParaRPr>
          </a:p>
          <a:p>
            <a:endParaRPr lang="en-US"/>
          </a:p>
        </p:txBody>
      </p:sp>
      <p:sp>
        <p:nvSpPr>
          <p:cNvPr id="3" name="Title 2"/>
          <p:cNvSpPr>
            <a:spLocks noGrp="1"/>
          </p:cNvSpPr>
          <p:nvPr>
            <p:ph type="title"/>
          </p:nvPr>
        </p:nvSpPr>
        <p:spPr>
          <a:xfrm>
            <a:off x="533400" y="457200"/>
            <a:ext cx="8229600" cy="715962"/>
          </a:xfrm>
        </p:spPr>
        <p:txBody>
          <a:bodyPr>
            <a:normAutofit/>
          </a:bodyPr>
          <a:lstStyle/>
          <a:p>
            <a:pPr lvl="1" algn="l" rtl="0">
              <a:spcBef>
                <a:spcPct val="0"/>
              </a:spcBef>
            </a:pPr>
            <a:r>
              <a:rPr lang="en-US" sz="3200">
                <a:latin typeface="Agency FB" pitchFamily="34" charset="0"/>
              </a:rPr>
              <a:t>Amazon Simple Queue Service (Amazon SQS</a:t>
            </a:r>
            <a:r>
              <a:rPr lang="en-US" sz="3200" smtClean="0">
                <a:latin typeface="Agency FB" pitchFamily="34" charset="0"/>
              </a:rPr>
              <a:t>)</a:t>
            </a:r>
            <a:endParaRPr lang="en-US" sz="3200">
              <a:latin typeface="Agency FB"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3000821"/>
          </a:xfrm>
          <a:prstGeom prst="rect">
            <a:avLst/>
          </a:prstGeom>
          <a:noFill/>
        </p:spPr>
        <p:txBody>
          <a:bodyPr wrap="square" rtlCol="0">
            <a:spAutoFit/>
          </a:bodyPr>
          <a:lstStyle/>
          <a:p>
            <a:pPr marL="465138" indent="-465138">
              <a:lnSpc>
                <a:spcPct val="150000"/>
              </a:lnSpc>
            </a:pPr>
            <a:r>
              <a:rPr lang="en-US" b="1">
                <a:solidFill>
                  <a:srgbClr val="0070C0"/>
                </a:solidFill>
                <a:latin typeface="Century Schoolbook" pitchFamily="18" charset="0"/>
              </a:rPr>
              <a:t>1.2)	Cloud Components</a:t>
            </a:r>
          </a:p>
          <a:p>
            <a:pPr marL="465138" indent="-465138">
              <a:lnSpc>
                <a:spcPct val="150000"/>
              </a:lnSpc>
            </a:pPr>
            <a:r>
              <a:rPr lang="en-US">
                <a:latin typeface="Century Schoolbook" pitchFamily="18" charset="0"/>
              </a:rPr>
              <a:t>	Three Components that make up a cloud computing solution are</a:t>
            </a:r>
          </a:p>
          <a:p>
            <a:pPr marL="1319213" indent="-854075">
              <a:lnSpc>
                <a:spcPct val="150000"/>
              </a:lnSpc>
            </a:pPr>
            <a:r>
              <a:rPr lang="en-US">
                <a:latin typeface="Century Schoolbook" pitchFamily="18" charset="0"/>
              </a:rPr>
              <a:t>1.2.1)	Clients</a:t>
            </a:r>
          </a:p>
          <a:p>
            <a:pPr marL="1319213" indent="-854075">
              <a:lnSpc>
                <a:spcPct val="150000"/>
              </a:lnSpc>
            </a:pPr>
            <a:r>
              <a:rPr lang="en-US">
                <a:latin typeface="Century Schoolbook" pitchFamily="18" charset="0"/>
              </a:rPr>
              <a:t>1.2.2)	The Data Center</a:t>
            </a:r>
          </a:p>
          <a:p>
            <a:pPr marL="1319213" indent="-854075">
              <a:lnSpc>
                <a:spcPct val="150000"/>
              </a:lnSpc>
            </a:pPr>
            <a:r>
              <a:rPr lang="en-US">
                <a:latin typeface="Century Schoolbook" pitchFamily="18" charset="0"/>
              </a:rPr>
              <a:t>1.2.3)	Distributed Servers</a:t>
            </a:r>
          </a:p>
          <a:p>
            <a:pPr marL="1319213" indent="-854075"/>
            <a:endParaRPr lang="en-US">
              <a:latin typeface="Century Schoolbook" pitchFamily="18" charset="0"/>
            </a:endParaRPr>
          </a:p>
          <a:p>
            <a:pPr marL="1319213" indent="-854075"/>
            <a:endParaRPr lang="en-US">
              <a:latin typeface="Century Schoolbook" pitchFamily="18" charset="0"/>
            </a:endParaRPr>
          </a:p>
          <a:p>
            <a:pPr marL="465138" indent="-465138"/>
            <a:endParaRPr lang="en-US">
              <a:latin typeface="Century Schoolbook" pitchFamily="18" charset="0"/>
            </a:endParaRPr>
          </a:p>
        </p:txBody>
      </p:sp>
      <p:pic>
        <p:nvPicPr>
          <p:cNvPr id="1026" name="Picture 2"/>
          <p:cNvPicPr>
            <a:picLocks noChangeAspect="1" noChangeArrowheads="1"/>
          </p:cNvPicPr>
          <p:nvPr/>
        </p:nvPicPr>
        <p:blipFill>
          <a:blip r:embed="rId2"/>
          <a:stretch>
            <a:fillRect/>
          </a:stretch>
        </p:blipFill>
        <p:spPr bwMode="auto">
          <a:xfrm>
            <a:off x="381000" y="3124200"/>
            <a:ext cx="8229600" cy="3124201"/>
          </a:xfrm>
          <a:prstGeom prst="rect">
            <a:avLst/>
          </a:prstGeom>
          <a:noFill/>
          <a:ln w="9525">
            <a:noFill/>
            <a:miter lim="800000"/>
          </a:ln>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228600"/>
            <a:ext cx="8763000" cy="3416320"/>
          </a:xfrm>
          <a:prstGeom prst="rect">
            <a:avLst/>
          </a:prstGeom>
          <a:noFill/>
        </p:spPr>
        <p:txBody>
          <a:bodyPr wrap="square" rtlCol="0">
            <a:spAutoFit/>
          </a:bodyPr>
          <a:lstStyle/>
          <a:p>
            <a:pPr marL="569913" indent="-569913" algn="just">
              <a:lnSpc>
                <a:spcPct val="150000"/>
              </a:lnSpc>
              <a:tabLst>
                <a:tab pos="793750" algn="l"/>
              </a:tabLst>
            </a:pPr>
            <a:r>
              <a:rPr lang="en-US" sz="2800" b="1">
                <a:solidFill>
                  <a:srgbClr val="FF0000"/>
                </a:solidFill>
                <a:latin typeface="Century Schoolbook" pitchFamily="18" charset="0"/>
              </a:rPr>
              <a:t>Benefits of PaaS</a:t>
            </a: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
        <p:nvSpPr>
          <p:cNvPr id="7" name="TextBox 6"/>
          <p:cNvSpPr txBox="1"/>
          <p:nvPr/>
        </p:nvSpPr>
        <p:spPr>
          <a:xfrm>
            <a:off x="304800" y="1066800"/>
            <a:ext cx="8610600" cy="3416320"/>
          </a:xfrm>
          <a:prstGeom prst="rect">
            <a:avLst/>
          </a:prstGeom>
          <a:noFill/>
        </p:spPr>
        <p:txBody>
          <a:bodyPr wrap="square" rtlCol="0">
            <a:spAutoFit/>
          </a:bodyPr>
          <a:lstStyle/>
          <a:p>
            <a:pPr marL="465138" indent="-465138" algn="just">
              <a:lnSpc>
                <a:spcPct val="150000"/>
              </a:lnSpc>
              <a:buFont typeface="Wingdings" pitchFamily="2" charset="2"/>
              <a:buChar char="q"/>
            </a:pPr>
            <a:r>
              <a:rPr lang="en-US">
                <a:latin typeface="Century Schoolbook" pitchFamily="18" charset="0"/>
              </a:rPr>
              <a:t>Consumers need not bother about the administrative tasks  because it’s the responsibility of Cloud Provider</a:t>
            </a:r>
          </a:p>
          <a:p>
            <a:pPr marL="465138" indent="-465138" algn="just">
              <a:lnSpc>
                <a:spcPct val="150000"/>
              </a:lnSpc>
              <a:buFont typeface="Wingdings" pitchFamily="2" charset="2"/>
              <a:buChar char="q"/>
            </a:pPr>
            <a:r>
              <a:rPr lang="en-US">
                <a:latin typeface="Century Schoolbook" pitchFamily="18" charset="0"/>
              </a:rPr>
              <a:t>Customers need not purchase expensive hardware, servers and Data Storage</a:t>
            </a:r>
          </a:p>
          <a:p>
            <a:pPr marL="465138" indent="-465138" algn="just">
              <a:lnSpc>
                <a:spcPct val="150000"/>
              </a:lnSpc>
              <a:buFont typeface="Wingdings" pitchFamily="2" charset="2"/>
              <a:buChar char="q"/>
            </a:pPr>
            <a:r>
              <a:rPr lang="en-US">
                <a:latin typeface="Century Schoolbook" pitchFamily="18" charset="0"/>
              </a:rPr>
              <a:t>It is very easy to scale up or down automatically based on application resource demands.</a:t>
            </a:r>
          </a:p>
          <a:p>
            <a:pPr marL="465138" indent="-465138" algn="just">
              <a:lnSpc>
                <a:spcPct val="150000"/>
              </a:lnSpc>
              <a:buFont typeface="Wingdings" pitchFamily="2" charset="2"/>
              <a:buChar char="q"/>
            </a:pPr>
            <a:r>
              <a:rPr lang="en-US">
                <a:latin typeface="Century Schoolbook" pitchFamily="18" charset="0"/>
              </a:rPr>
              <a:t>It is the responsibility of providers to maintain software versions and patch installations</a:t>
            </a:r>
          </a:p>
        </p:txBody>
      </p:sp>
    </p:spTree>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458200" cy="5486400"/>
          </a:xfrm>
        </p:spPr>
        <p:txBody>
          <a:bodyPr>
            <a:normAutofit fontScale="92500" lnSpcReduction="10000"/>
          </a:bodyPr>
          <a:lstStyle/>
          <a:p>
            <a:pPr algn="just">
              <a:spcAft>
                <a:spcPts val="1200"/>
              </a:spcAft>
            </a:pPr>
            <a:r>
              <a:rPr lang="en-US" smtClean="0">
                <a:latin typeface="Agency FB" pitchFamily="34" charset="0"/>
              </a:rPr>
              <a:t>Amazon also launched its Amazon Elastic Block Store (Amazon EBS), a persistent storage feature for the Amazon EC2. </a:t>
            </a:r>
          </a:p>
          <a:p>
            <a:pPr algn="just">
              <a:spcAft>
                <a:spcPts val="1200"/>
              </a:spcAft>
            </a:pPr>
            <a:r>
              <a:rPr lang="en-US" smtClean="0">
                <a:latin typeface="Agency FB" pitchFamily="34" charset="0"/>
              </a:rPr>
              <a:t>Amazon EC2 is an infrastructure service that provides resizable compute capacity in the cloud. </a:t>
            </a:r>
          </a:p>
          <a:p>
            <a:pPr algn="just">
              <a:spcAft>
                <a:spcPts val="1200"/>
              </a:spcAft>
            </a:pPr>
            <a:r>
              <a:rPr lang="en-US" smtClean="0">
                <a:latin typeface="Agency FB" pitchFamily="34" charset="0"/>
              </a:rPr>
              <a:t>With Amazon EBS, storage volumes can be programmatically created, attached to Amazon EC2 instances, and if even more durability is desired, can be backed with a snapshot to the Amazon Simple Storage Service (Amazon S3).</a:t>
            </a:r>
          </a:p>
          <a:p>
            <a:pPr algn="just">
              <a:spcAft>
                <a:spcPts val="1200"/>
              </a:spcAft>
            </a:pPr>
            <a:r>
              <a:rPr lang="en-US" smtClean="0">
                <a:latin typeface="Agency FB" pitchFamily="34" charset="0"/>
              </a:rPr>
              <a:t>Prior to Amazon EBS, storage within an Amazon EC2 instance was tied to the instance itself so that when the instance was terminated, the data within the instance was lost. </a:t>
            </a:r>
          </a:p>
          <a:p>
            <a:pPr algn="just">
              <a:spcAft>
                <a:spcPts val="1200"/>
              </a:spcAft>
            </a:pPr>
            <a:r>
              <a:rPr lang="en-US" smtClean="0">
                <a:latin typeface="Agency FB" pitchFamily="34" charset="0"/>
              </a:rPr>
              <a:t>With Amazon EBS, users can choose to allocate storage volumes that persist reliably and independently from Amazon EC2 instances. </a:t>
            </a:r>
          </a:p>
          <a:p>
            <a:endParaRPr lang="en-US"/>
          </a:p>
        </p:txBody>
      </p:sp>
      <p:sp>
        <p:nvSpPr>
          <p:cNvPr id="3" name="Title 2"/>
          <p:cNvSpPr>
            <a:spLocks noGrp="1"/>
          </p:cNvSpPr>
          <p:nvPr>
            <p:ph type="title"/>
          </p:nvPr>
        </p:nvSpPr>
        <p:spPr>
          <a:xfrm>
            <a:off x="457200" y="274638"/>
            <a:ext cx="8229600" cy="792162"/>
          </a:xfrm>
        </p:spPr>
        <p:txBody>
          <a:bodyPr>
            <a:noAutofit/>
          </a:bodyPr>
          <a:lstStyle/>
          <a:p>
            <a:pPr lvl="1" algn="l" rtl="0">
              <a:spcBef>
                <a:spcPct val="0"/>
              </a:spcBef>
            </a:pPr>
            <a:r>
              <a:rPr lang="en-US" sz="4000">
                <a:latin typeface="Agency FB" pitchFamily="34" charset="0"/>
              </a:rPr>
              <a:t>Elastic Block Store</a:t>
            </a:r>
            <a:r>
              <a:rPr lang="en-US" sz="1400"/>
              <a:t/>
            </a:r>
            <a:br>
              <a:rPr lang="en-US" sz="1400"/>
            </a:br>
            <a:endParaRPr lang="en-US" sz="2000"/>
          </a:p>
        </p:txBody>
      </p:sp>
    </p:spTree>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8458200" cy="6019800"/>
          </a:xfrm>
        </p:spPr>
        <p:txBody>
          <a:bodyPr>
            <a:normAutofit fontScale="92500"/>
          </a:bodyPr>
          <a:lstStyle/>
          <a:p>
            <a:pPr algn="just">
              <a:spcAft>
                <a:spcPts val="1200"/>
              </a:spcAft>
            </a:pPr>
            <a:r>
              <a:rPr lang="en-US" sz="2800" smtClean="0">
                <a:latin typeface="Agency FB" pitchFamily="34" charset="0"/>
              </a:rPr>
              <a:t>Additionally, for even more durable backups and an easy way to create new volumes, Amazon EBS provides the ability to create point-intime, consistent snapshots of volumes that are then stored to Amazon S3.</a:t>
            </a:r>
          </a:p>
          <a:p>
            <a:pPr algn="just">
              <a:spcAft>
                <a:spcPts val="1200"/>
              </a:spcAft>
            </a:pPr>
            <a:r>
              <a:rPr lang="en-US" sz="2800" smtClean="0">
                <a:latin typeface="Agency FB" pitchFamily="34" charset="0"/>
              </a:rPr>
              <a:t>“ShareThis” has received tremendous benefits from working with Amazon Web Services, a service providing a one-click way to instantly post, tag, and send content via email, instant messaging, and text messaging. </a:t>
            </a:r>
          </a:p>
          <a:p>
            <a:pPr algn="just">
              <a:spcAft>
                <a:spcPts val="1200"/>
              </a:spcAft>
            </a:pPr>
            <a:r>
              <a:rPr lang="en-US" sz="2800" smtClean="0">
                <a:latin typeface="Agency FB" pitchFamily="34" charset="0"/>
              </a:rPr>
              <a:t>“Sun’s MySQL is the one of the most popular databases on Amazon EC2. </a:t>
            </a:r>
          </a:p>
          <a:p>
            <a:pPr algn="just">
              <a:spcAft>
                <a:spcPts val="1200"/>
              </a:spcAft>
            </a:pPr>
            <a:r>
              <a:rPr lang="en-US" sz="2800" smtClean="0">
                <a:latin typeface="Agency FB" pitchFamily="34" charset="0"/>
              </a:rPr>
              <a:t>With the introduction of EBS, MySQL users will be able to increase the durability and portability of their database applications deployed in the cloud,” said Juan Carlos Soto, vice president of Global Market Development at Sun Microsystems. </a:t>
            </a:r>
          </a:p>
          <a:p>
            <a:endParaRPr lang="en-US"/>
          </a:p>
        </p:txBody>
      </p:sp>
    </p:spTree>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458200" cy="5715000"/>
          </a:xfrm>
        </p:spPr>
        <p:txBody>
          <a:bodyPr>
            <a:normAutofit/>
          </a:bodyPr>
          <a:lstStyle/>
          <a:p>
            <a:pPr algn="just">
              <a:spcAft>
                <a:spcPts val="1200"/>
              </a:spcAft>
            </a:pPr>
            <a:r>
              <a:rPr lang="en-US" smtClean="0">
                <a:latin typeface="Agency FB" pitchFamily="34" charset="0"/>
              </a:rPr>
              <a:t>Salesforce.com made its name with the success of its flagship Salesforce.com automation application. Today, the company has three primary areas of focus:</a:t>
            </a:r>
          </a:p>
          <a:p>
            <a:pPr marL="624078" lvl="0" indent="-514350" algn="just">
              <a:spcAft>
                <a:spcPts val="1200"/>
              </a:spcAft>
              <a:buFont typeface="+mj-lt"/>
              <a:buAutoNum type="arabicPeriod"/>
            </a:pPr>
            <a:r>
              <a:rPr lang="en-US" b="1" smtClean="0">
                <a:latin typeface="Agency FB" pitchFamily="34" charset="0"/>
              </a:rPr>
              <a:t>The Sales Cloud </a:t>
            </a:r>
            <a:r>
              <a:rPr lang="en-US" smtClean="0">
                <a:latin typeface="Agency FB" pitchFamily="34" charset="0"/>
              </a:rPr>
              <a:t>The popular cloud computing sales application</a:t>
            </a:r>
          </a:p>
          <a:p>
            <a:pPr marL="624078" lvl="0" indent="-514350" algn="just">
              <a:spcAft>
                <a:spcPts val="1200"/>
              </a:spcAft>
              <a:buFont typeface="+mj-lt"/>
              <a:buAutoNum type="arabicPeriod"/>
            </a:pPr>
            <a:r>
              <a:rPr lang="en-US" b="1" smtClean="0">
                <a:latin typeface="Agency FB" pitchFamily="34" charset="0"/>
              </a:rPr>
              <a:t>The Service Cloud </a:t>
            </a:r>
            <a:r>
              <a:rPr lang="en-US" smtClean="0">
                <a:latin typeface="Agency FB" pitchFamily="34" charset="0"/>
              </a:rPr>
              <a:t>The platform for customer service that lets companies tap into the power of customer conversations no matter where they take place</a:t>
            </a:r>
          </a:p>
          <a:p>
            <a:pPr marL="624078" lvl="0" indent="-514350" algn="just">
              <a:spcAft>
                <a:spcPts val="1200"/>
              </a:spcAft>
              <a:buFont typeface="+mj-lt"/>
              <a:buAutoNum type="arabicPeriod"/>
            </a:pPr>
            <a:r>
              <a:rPr lang="en-US" b="1" smtClean="0">
                <a:latin typeface="Agency FB" pitchFamily="34" charset="0"/>
              </a:rPr>
              <a:t>Your Cloud </a:t>
            </a:r>
            <a:r>
              <a:rPr lang="en-US" smtClean="0">
                <a:latin typeface="Agency FB" pitchFamily="34" charset="0"/>
              </a:rPr>
              <a:t>Powerful capabilities to develop custom applications on its cloud computing platform, Force.com The company has made its platform available to other companies as a place to build and deploy their software services. </a:t>
            </a:r>
          </a:p>
          <a:p>
            <a:endParaRPr lang="en-US"/>
          </a:p>
        </p:txBody>
      </p:sp>
      <p:sp>
        <p:nvSpPr>
          <p:cNvPr id="3" name="Title 2"/>
          <p:cNvSpPr>
            <a:spLocks noGrp="1"/>
          </p:cNvSpPr>
          <p:nvPr>
            <p:ph type="title"/>
          </p:nvPr>
        </p:nvSpPr>
        <p:spPr>
          <a:xfrm>
            <a:off x="457200" y="274638"/>
            <a:ext cx="8229600" cy="715962"/>
          </a:xfrm>
        </p:spPr>
        <p:txBody>
          <a:bodyPr>
            <a:noAutofit/>
          </a:bodyPr>
          <a:lstStyle/>
          <a:p>
            <a:pPr lvl="0"/>
            <a:r>
              <a:rPr lang="en-US" sz="4000" smtClean="0">
                <a:latin typeface="Agency FB" pitchFamily="34" charset="0"/>
              </a:rPr>
              <a:t>Salesforce.com</a:t>
            </a:r>
            <a:endParaRPr lang="en-US" sz="4000">
              <a:latin typeface="Agency FB" pitchFamily="34" charset="0"/>
            </a:endParaRPr>
          </a:p>
        </p:txBody>
      </p:sp>
    </p:spTree>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458200" cy="6477000"/>
          </a:xfrm>
        </p:spPr>
        <p:txBody>
          <a:bodyPr>
            <a:normAutofit fontScale="92500" lnSpcReduction="20000"/>
          </a:bodyPr>
          <a:lstStyle/>
          <a:p>
            <a:pPr algn="just">
              <a:spcAft>
                <a:spcPts val="1200"/>
              </a:spcAft>
            </a:pPr>
            <a:r>
              <a:rPr lang="en-US" smtClean="0">
                <a:latin typeface="Agency FB" pitchFamily="34" charset="0"/>
              </a:rPr>
              <a:t>This makes it possible to store, classify, and share information in a manner similar to Microsoft SharePoint. </a:t>
            </a:r>
          </a:p>
          <a:p>
            <a:pPr algn="just">
              <a:spcAft>
                <a:spcPts val="1200"/>
              </a:spcAft>
            </a:pPr>
            <a:r>
              <a:rPr lang="en-US" smtClean="0">
                <a:latin typeface="Agency FB" pitchFamily="34" charset="0"/>
              </a:rPr>
              <a:t>The company employs a multitenant architecture, similar to Google, Amazon, and eBay. </a:t>
            </a:r>
          </a:p>
          <a:p>
            <a:pPr algn="just">
              <a:spcAft>
                <a:spcPts val="1200"/>
              </a:spcAft>
            </a:pPr>
            <a:r>
              <a:rPr lang="en-US" smtClean="0">
                <a:latin typeface="Agency FB" pitchFamily="34" charset="0"/>
              </a:rPr>
              <a:t>As such, servers and other resources are shared by customers, rather than given to a single account. </a:t>
            </a:r>
          </a:p>
          <a:p>
            <a:pPr algn="just">
              <a:spcAft>
                <a:spcPts val="1200"/>
              </a:spcAft>
            </a:pPr>
            <a:r>
              <a:rPr lang="en-US" smtClean="0">
                <a:latin typeface="Agency FB" pitchFamily="34" charset="0"/>
              </a:rPr>
              <a:t>It allows for better performance, better scalability, better security, and faster innovation through automatic upgrades. </a:t>
            </a:r>
          </a:p>
          <a:p>
            <a:pPr algn="just">
              <a:spcAft>
                <a:spcPts val="1200"/>
              </a:spcAft>
            </a:pPr>
            <a:r>
              <a:rPr lang="en-US" err="1" smtClean="0">
                <a:latin typeface="Agency FB" pitchFamily="34" charset="0"/>
              </a:rPr>
              <a:t>Multitenancy also allows apps to be elastic—they can scale up to tens of thousands of users, or down to just a few—always something to consider when moving to cloud-based solutions. </a:t>
            </a:r>
          </a:p>
          <a:p>
            <a:pPr algn="just">
              <a:spcAft>
                <a:spcPts val="1200"/>
              </a:spcAft>
            </a:pPr>
            <a:r>
              <a:rPr lang="en-US" smtClean="0">
                <a:latin typeface="Agency FB" pitchFamily="34" charset="0"/>
              </a:rPr>
              <a:t>As with other providers, upgrades are taken care of by Salesforce.com for their customers, so apps get security and performance enhancements automatically.</a:t>
            </a:r>
          </a:p>
          <a:p>
            <a:pPr algn="just">
              <a:spcAft>
                <a:spcPts val="1200"/>
              </a:spcAft>
            </a:pPr>
            <a:r>
              <a:rPr lang="en-US" smtClean="0">
                <a:latin typeface="Agency FB" pitchFamily="34" charset="0"/>
              </a:rPr>
              <a:t>Because the company generates all its income based on cloud computing.</a:t>
            </a:r>
          </a:p>
          <a:p>
            <a:endParaRPr lang="en-US" smtClean="0"/>
          </a:p>
          <a:p>
            <a:endParaRPr lang="en-US"/>
          </a:p>
        </p:txBody>
      </p:sp>
    </p:spTree>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458200" cy="5562600"/>
          </a:xfrm>
        </p:spPr>
        <p:txBody>
          <a:bodyPr>
            <a:normAutofit lnSpcReduction="10000"/>
          </a:bodyPr>
          <a:lstStyle/>
          <a:p>
            <a:pPr algn="just">
              <a:spcAft>
                <a:spcPts val="1200"/>
              </a:spcAft>
            </a:pPr>
            <a:r>
              <a:rPr lang="en-US" smtClean="0">
                <a:latin typeface="Agency FB" pitchFamily="34" charset="0"/>
              </a:rPr>
              <a:t>Force.com is Salesforce.com’s on-demand cloud computing platform—billed by Salesforce .com as the world’s first PaaS. </a:t>
            </a:r>
          </a:p>
          <a:p>
            <a:pPr algn="just">
              <a:spcAft>
                <a:spcPts val="1200"/>
              </a:spcAft>
            </a:pPr>
            <a:r>
              <a:rPr lang="en-US" smtClean="0">
                <a:latin typeface="Agency FB" pitchFamily="34" charset="0"/>
              </a:rPr>
              <a:t>Force.com features Visualforce, a technology that makes it much simpler for end customers, developers, and independent software vendors (ISVs) to design almost any type of cloud application for a wide range of uses. </a:t>
            </a:r>
          </a:p>
          <a:p>
            <a:pPr algn="just">
              <a:spcAft>
                <a:spcPts val="1200"/>
              </a:spcAft>
            </a:pPr>
            <a:r>
              <a:rPr lang="en-US" smtClean="0">
                <a:latin typeface="Agency FB" pitchFamily="34" charset="0"/>
              </a:rPr>
              <a:t>The Force.com platform offers global infrastructure and services for database, logic, workflow, integration, user interface, and application exchange. </a:t>
            </a:r>
          </a:p>
          <a:p>
            <a:pPr algn="just">
              <a:spcAft>
                <a:spcPts val="1200"/>
              </a:spcAft>
            </a:pPr>
            <a:r>
              <a:rPr lang="en-US" err="1" smtClean="0">
                <a:latin typeface="Agency FB" pitchFamily="34" charset="0"/>
              </a:rPr>
              <a:t>Visualforce is essentially a framework for creating new interface designs and enables user interactions that can be built and delivered with no software or hardware infrastructure requirements. More on that later in the chapter</a:t>
            </a:r>
          </a:p>
          <a:p>
            <a:endParaRPr lang="en-US"/>
          </a:p>
        </p:txBody>
      </p:sp>
      <p:sp>
        <p:nvSpPr>
          <p:cNvPr id="3" name="Title 2"/>
          <p:cNvSpPr>
            <a:spLocks noGrp="1"/>
          </p:cNvSpPr>
          <p:nvPr>
            <p:ph type="title"/>
          </p:nvPr>
        </p:nvSpPr>
        <p:spPr>
          <a:xfrm>
            <a:off x="457200" y="274638"/>
            <a:ext cx="8229600" cy="715962"/>
          </a:xfrm>
        </p:spPr>
        <p:txBody>
          <a:bodyPr>
            <a:noAutofit/>
          </a:bodyPr>
          <a:lstStyle/>
          <a:p>
            <a:pPr lvl="1" algn="l" rtl="0">
              <a:spcBef>
                <a:spcPct val="0"/>
              </a:spcBef>
            </a:pPr>
            <a:r>
              <a:rPr lang="en-US" sz="3600" b="1" smtClean="0">
                <a:latin typeface="Agency FB" pitchFamily="34" charset="0"/>
              </a:rPr>
              <a:t>Force.com</a:t>
            </a:r>
            <a:endParaRPr lang="en-US" sz="3600">
              <a:latin typeface="Agency FB" pitchFamily="34" charset="0"/>
            </a:endParaRPr>
          </a:p>
        </p:txBody>
      </p:sp>
    </p:spTree>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458200" cy="6400800"/>
          </a:xfrm>
        </p:spPr>
        <p:txBody>
          <a:bodyPr>
            <a:normAutofit fontScale="92500" lnSpcReduction="10000"/>
          </a:bodyPr>
          <a:lstStyle/>
          <a:p>
            <a:pPr>
              <a:spcBef>
                <a:spcPct val="0"/>
              </a:spcBef>
              <a:spcAft>
                <a:spcPts val="1200"/>
              </a:spcAft>
              <a:buNone/>
            </a:pPr>
            <a:r>
              <a:rPr lang="en-US" sz="4300" smtClean="0">
                <a:latin typeface="Agency FB" pitchFamily="34" charset="0"/>
              </a:rPr>
              <a:t>Force.com offers</a:t>
            </a:r>
          </a:p>
          <a:p>
            <a:pPr lvl="2">
              <a:spcBef>
                <a:spcPct val="0"/>
              </a:spcBef>
              <a:spcAft>
                <a:spcPts val="1200"/>
              </a:spcAft>
              <a:buNone/>
            </a:pPr>
            <a:r>
              <a:rPr lang="en-US" sz="3500" smtClean="0">
                <a:latin typeface="Agency FB" pitchFamily="34" charset="0"/>
              </a:rPr>
              <a:t>•</a:t>
            </a:r>
            <a:r>
              <a:rPr lang="en-US" sz="4300" smtClean="0">
                <a:latin typeface="Agency FB" pitchFamily="34" charset="0"/>
              </a:rPr>
              <a:t> </a:t>
            </a:r>
            <a:r>
              <a:rPr lang="en-US" sz="3600" smtClean="0">
                <a:latin typeface="Agency FB" pitchFamily="34" charset="0"/>
              </a:rPr>
              <a:t>A relational database</a:t>
            </a:r>
          </a:p>
          <a:p>
            <a:pPr lvl="2">
              <a:spcBef>
                <a:spcPct val="0"/>
              </a:spcBef>
              <a:spcAft>
                <a:spcPts val="1200"/>
              </a:spcAft>
              <a:buNone/>
            </a:pPr>
            <a:r>
              <a:rPr lang="en-US" sz="3600" smtClean="0">
                <a:latin typeface="Agency FB" pitchFamily="34" charset="0"/>
              </a:rPr>
              <a:t>• User interface options</a:t>
            </a:r>
          </a:p>
          <a:p>
            <a:pPr lvl="2">
              <a:spcBef>
                <a:spcPct val="0"/>
              </a:spcBef>
              <a:spcAft>
                <a:spcPts val="1200"/>
              </a:spcAft>
              <a:buNone/>
            </a:pPr>
            <a:r>
              <a:rPr lang="en-US" sz="3600" smtClean="0">
                <a:latin typeface="Agency FB" pitchFamily="34" charset="0"/>
              </a:rPr>
              <a:t>• Business logic</a:t>
            </a:r>
          </a:p>
          <a:p>
            <a:pPr lvl="2">
              <a:spcBef>
                <a:spcPct val="0"/>
              </a:spcBef>
              <a:spcAft>
                <a:spcPts val="1200"/>
              </a:spcAft>
              <a:buNone/>
            </a:pPr>
            <a:r>
              <a:rPr lang="en-US" sz="3600" smtClean="0">
                <a:latin typeface="Agency FB" pitchFamily="34" charset="0"/>
              </a:rPr>
              <a:t>• Apex, an integrated development environment</a:t>
            </a:r>
          </a:p>
          <a:p>
            <a:pPr lvl="2">
              <a:spcBef>
                <a:spcPct val="0"/>
              </a:spcBef>
              <a:spcAft>
                <a:spcPts val="1200"/>
              </a:spcAft>
              <a:buNone/>
            </a:pPr>
            <a:r>
              <a:rPr lang="en-US" sz="3600" smtClean="0">
                <a:latin typeface="Agency FB" pitchFamily="34" charset="0"/>
              </a:rPr>
              <a:t>• Workflow and approvals engine</a:t>
            </a:r>
          </a:p>
          <a:p>
            <a:pPr lvl="2">
              <a:spcBef>
                <a:spcPct val="0"/>
              </a:spcBef>
              <a:spcAft>
                <a:spcPts val="1200"/>
              </a:spcAft>
              <a:buNone/>
            </a:pPr>
            <a:r>
              <a:rPr lang="en-US" sz="3600" smtClean="0">
                <a:latin typeface="Agency FB" pitchFamily="34" charset="0"/>
              </a:rPr>
              <a:t>• Programmable interface</a:t>
            </a:r>
          </a:p>
          <a:p>
            <a:pPr lvl="2">
              <a:spcBef>
                <a:spcPct val="0"/>
              </a:spcBef>
              <a:spcAft>
                <a:spcPts val="1200"/>
              </a:spcAft>
              <a:buNone/>
            </a:pPr>
            <a:r>
              <a:rPr lang="en-US" sz="3600" smtClean="0">
                <a:latin typeface="Agency FB" pitchFamily="34" charset="0"/>
              </a:rPr>
              <a:t>• Automatic mobile device deployment</a:t>
            </a:r>
          </a:p>
          <a:p>
            <a:pPr lvl="2">
              <a:spcBef>
                <a:spcPct val="0"/>
              </a:spcBef>
              <a:spcAft>
                <a:spcPts val="1200"/>
              </a:spcAft>
              <a:buNone/>
            </a:pPr>
            <a:r>
              <a:rPr lang="en-US" sz="3600" smtClean="0">
                <a:latin typeface="Agency FB" pitchFamily="34" charset="0"/>
              </a:rPr>
              <a:t>• Web services integration</a:t>
            </a:r>
          </a:p>
          <a:p>
            <a:pPr lvl="2">
              <a:spcBef>
                <a:spcPct val="0"/>
              </a:spcBef>
              <a:spcAft>
                <a:spcPts val="1200"/>
              </a:spcAft>
              <a:buNone/>
            </a:pPr>
            <a:r>
              <a:rPr lang="en-US" sz="3600" smtClean="0">
                <a:latin typeface="Agency FB" pitchFamily="34" charset="0"/>
              </a:rPr>
              <a:t>• Reporting and analytics</a:t>
            </a:r>
            <a:endParaRPr lang="en-US" sz="7400" smtClean="0">
              <a:latin typeface="Agency FB" pitchFamily="34" charset="0"/>
            </a:endParaRPr>
          </a:p>
          <a:p>
            <a:endParaRPr lang="en-US"/>
          </a:p>
        </p:txBody>
      </p:sp>
    </p:spTree>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458200" cy="6096000"/>
          </a:xfrm>
        </p:spPr>
        <p:txBody>
          <a:bodyPr>
            <a:normAutofit/>
          </a:bodyPr>
          <a:lstStyle/>
          <a:p>
            <a:pPr algn="just">
              <a:spcAft>
                <a:spcPts val="1200"/>
              </a:spcAft>
            </a:pPr>
            <a:r>
              <a:rPr lang="en-US" smtClean="0">
                <a:latin typeface="Agency FB" pitchFamily="34" charset="0"/>
              </a:rPr>
              <a:t>Using Apex, programmers can test their applications in Force.com’s Sandboxes and then offer the finalized code on Salesforce.com’s site. </a:t>
            </a:r>
          </a:p>
          <a:p>
            <a:pPr algn="just">
              <a:spcAft>
                <a:spcPts val="1200"/>
              </a:spcAft>
            </a:pPr>
            <a:r>
              <a:rPr lang="en-US" smtClean="0">
                <a:latin typeface="Agency FB" pitchFamily="34" charset="0"/>
              </a:rPr>
              <a:t>Developers initially used Force.com to create add-ons to the Salesforce CRM, but now it is possible to develop applications that are unrelated to Salesforce.com’s offerings. </a:t>
            </a:r>
          </a:p>
          <a:p>
            <a:pPr algn="just">
              <a:spcAft>
                <a:spcPts val="1200"/>
              </a:spcAft>
            </a:pPr>
            <a:r>
              <a:rPr lang="en-US" smtClean="0">
                <a:latin typeface="Agency FB" pitchFamily="34" charset="0"/>
              </a:rPr>
              <a:t>For instance, gaming giant Electronic Arts created an employee-recruiting application on Force.com and software vendor Coda made a general ledger application. </a:t>
            </a:r>
          </a:p>
          <a:p>
            <a:pPr algn="just">
              <a:spcAft>
                <a:spcPts val="1200"/>
              </a:spcAft>
            </a:pPr>
            <a:r>
              <a:rPr lang="en-US" smtClean="0">
                <a:latin typeface="Agency FB" pitchFamily="34" charset="0"/>
              </a:rPr>
              <a:t>Meanwhile, Salesforce.com promotes its own applications, which are used by more than 1.1 million people.</a:t>
            </a:r>
          </a:p>
          <a:p>
            <a:pPr algn="just">
              <a:spcAft>
                <a:spcPts val="1200"/>
              </a:spcAft>
            </a:pPr>
            <a:endParaRPr lang="en-US">
              <a:latin typeface="Agency FB" pitchFamily="34" charset="0"/>
            </a:endParaRPr>
          </a:p>
        </p:txBody>
      </p:sp>
    </p:spTree>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534400" cy="5562600"/>
          </a:xfrm>
        </p:spPr>
        <p:txBody>
          <a:bodyPr>
            <a:normAutofit lnSpcReduction="10000"/>
          </a:bodyPr>
          <a:lstStyle/>
          <a:p>
            <a:pPr algn="just">
              <a:spcAft>
                <a:spcPts val="1200"/>
              </a:spcAft>
            </a:pPr>
            <a:r>
              <a:rPr lang="en-US" smtClean="0">
                <a:latin typeface="Agency FB" pitchFamily="34" charset="0"/>
              </a:rPr>
              <a:t>Force.com delivers PaaS, a way to create and deploy business apps that allows companies and developers to focus on what their applications do, rather than the software and infrastructure to run them. </a:t>
            </a:r>
          </a:p>
          <a:p>
            <a:pPr algn="just">
              <a:spcAft>
                <a:spcPts val="1200"/>
              </a:spcAft>
            </a:pPr>
            <a:r>
              <a:rPr lang="en-US" smtClean="0">
                <a:latin typeface="Agency FB" pitchFamily="34" charset="0"/>
              </a:rPr>
              <a:t>The Force.com platform can run multiple applications within the same Salesforce.com instance, allowing all of a company’s Salesforce.com applications to share a common security model, data model, and user interface.</a:t>
            </a:r>
          </a:p>
          <a:p>
            <a:pPr algn="just">
              <a:spcAft>
                <a:spcPts val="1200"/>
              </a:spcAft>
            </a:pPr>
            <a:r>
              <a:rPr lang="en-US" smtClean="0">
                <a:latin typeface="Agency FB" pitchFamily="34" charset="0"/>
              </a:rPr>
              <a:t>In addition to that an on-demand operating system, the ability to create any database on demand, a workflow engine for managing collaboration between users, and a programming language for building complex logic. </a:t>
            </a:r>
          </a:p>
          <a:p>
            <a:pPr algn="just">
              <a:spcAft>
                <a:spcPts val="1200"/>
              </a:spcAft>
            </a:pPr>
            <a:r>
              <a:rPr lang="en-US" smtClean="0">
                <a:latin typeface="Agency FB" pitchFamily="34" charset="0"/>
              </a:rPr>
              <a:t>A web services API for programmatic access, mash-ups, and integration with other applications and data is another key feature.</a:t>
            </a:r>
          </a:p>
          <a:p>
            <a:endParaRPr lang="en-US"/>
          </a:p>
        </p:txBody>
      </p:sp>
      <p:sp>
        <p:nvSpPr>
          <p:cNvPr id="3" name="Title 2"/>
          <p:cNvSpPr>
            <a:spLocks noGrp="1"/>
          </p:cNvSpPr>
          <p:nvPr>
            <p:ph type="title"/>
          </p:nvPr>
        </p:nvSpPr>
        <p:spPr>
          <a:xfrm>
            <a:off x="457200" y="274638"/>
            <a:ext cx="8229600" cy="792162"/>
          </a:xfrm>
        </p:spPr>
        <p:txBody>
          <a:bodyPr>
            <a:normAutofit/>
          </a:bodyPr>
          <a:lstStyle/>
          <a:p>
            <a:pPr lvl="2" algn="l" rtl="0">
              <a:spcBef>
                <a:spcPct val="0"/>
              </a:spcBef>
            </a:pPr>
            <a:r>
              <a:rPr lang="en-US" sz="3200" b="1" err="1" smtClean="0">
                <a:latin typeface="Agency FB" pitchFamily="34" charset="0"/>
              </a:rPr>
              <a:t>PaaS</a:t>
            </a:r>
            <a:endParaRPr lang="en-US" sz="3200">
              <a:latin typeface="Agency FB" pitchFamily="34" charset="0"/>
            </a:endParaRPr>
          </a:p>
        </p:txBody>
      </p:sp>
    </p:spTree>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458200" cy="5943600"/>
          </a:xfrm>
        </p:spPr>
        <p:txBody>
          <a:bodyPr>
            <a:normAutofit fontScale="85000" lnSpcReduction="10000"/>
          </a:bodyPr>
          <a:lstStyle/>
          <a:p>
            <a:pPr algn="just">
              <a:spcAft>
                <a:spcPts val="1200"/>
              </a:spcAft>
            </a:pPr>
            <a:r>
              <a:rPr lang="en-US" smtClean="0">
                <a:latin typeface="Agency FB" pitchFamily="34" charset="0"/>
              </a:rPr>
              <a:t>As part of the Force.com platform, Visualforce provides the ability to design application user interfaces for practically any experience on any screen. </a:t>
            </a:r>
          </a:p>
          <a:p>
            <a:pPr algn="just">
              <a:spcAft>
                <a:spcPts val="1200"/>
              </a:spcAft>
            </a:pPr>
            <a:r>
              <a:rPr lang="en-US" err="1" smtClean="0">
                <a:latin typeface="Agency FB" pitchFamily="34" charset="0"/>
              </a:rPr>
              <a:t>Visualforce uses HTML, AJAX, and Flex, for business applications. </a:t>
            </a:r>
          </a:p>
          <a:p>
            <a:pPr algn="just">
              <a:spcAft>
                <a:spcPts val="1200"/>
              </a:spcAft>
            </a:pPr>
            <a:r>
              <a:rPr lang="en-US" err="1" smtClean="0">
                <a:latin typeface="Agency FB" pitchFamily="34" charset="0"/>
              </a:rPr>
              <a:t>Visualforce provides a page-based model, built on standard HTML and web presentation technologies, and is complemented with both a component library for implementing common user interface elements, and a controller model for creating new interactions between those elements. </a:t>
            </a:r>
          </a:p>
          <a:p>
            <a:pPr algn="just">
              <a:spcAft>
                <a:spcPts val="1200"/>
              </a:spcAft>
            </a:pPr>
            <a:r>
              <a:rPr lang="en-US" err="1" smtClean="0">
                <a:latin typeface="Agency FB" pitchFamily="34" charset="0"/>
              </a:rPr>
              <a:t>Visualforce features and capabilities include:</a:t>
            </a:r>
          </a:p>
          <a:p>
            <a:pPr marL="624078" lvl="0" indent="-514350" algn="just">
              <a:spcAft>
                <a:spcPts val="1200"/>
              </a:spcAft>
              <a:buFont typeface="+mj-lt"/>
              <a:buAutoNum type="arabicPeriod"/>
            </a:pPr>
            <a:r>
              <a:rPr lang="en-US" b="1" smtClean="0">
                <a:latin typeface="Agency FB" pitchFamily="34" charset="0"/>
              </a:rPr>
              <a:t>Pages </a:t>
            </a:r>
            <a:r>
              <a:rPr lang="en-US" smtClean="0">
                <a:latin typeface="Agency FB" pitchFamily="34" charset="0"/>
              </a:rPr>
              <a:t>Enables the design definition of an application’s user interface.</a:t>
            </a:r>
          </a:p>
          <a:p>
            <a:pPr marL="624078" lvl="0" indent="-514350" algn="just">
              <a:spcAft>
                <a:spcPts val="1200"/>
              </a:spcAft>
              <a:buFont typeface="+mj-lt"/>
              <a:buAutoNum type="arabicPeriod"/>
            </a:pPr>
            <a:r>
              <a:rPr lang="en-US" b="1" smtClean="0">
                <a:latin typeface="Agency FB" pitchFamily="34" charset="0"/>
              </a:rPr>
              <a:t>Components </a:t>
            </a:r>
            <a:r>
              <a:rPr lang="en-US" smtClean="0">
                <a:latin typeface="Agency FB" pitchFamily="34" charset="0"/>
              </a:rPr>
              <a:t>Provides the ability to create new applications that automatically match the look and feel of Salesforce.com applications or easily customize and extend the Salesforce.com user interface to specific requirements.</a:t>
            </a:r>
          </a:p>
          <a:p>
            <a:pPr marL="624078" lvl="0" indent="-514350" algn="just">
              <a:spcAft>
                <a:spcPts val="1200"/>
              </a:spcAft>
              <a:buFont typeface="+mj-lt"/>
              <a:buAutoNum type="arabicPeriod"/>
            </a:pPr>
            <a:r>
              <a:rPr lang="en-US" b="1" smtClean="0">
                <a:latin typeface="Agency FB" pitchFamily="34" charset="0"/>
              </a:rPr>
              <a:t>Logic Controllers </a:t>
            </a:r>
            <a:r>
              <a:rPr lang="en-US" smtClean="0">
                <a:latin typeface="Agency FB" pitchFamily="34" charset="0"/>
              </a:rPr>
              <a:t>The controller enables customers to build any user interface behavior.</a:t>
            </a:r>
          </a:p>
          <a:p>
            <a:pPr algn="just">
              <a:spcAft>
                <a:spcPts val="1200"/>
              </a:spcAft>
            </a:pPr>
            <a:endParaRPr lang="en-US">
              <a:latin typeface="Agency FB" pitchFamily="34" charset="0"/>
            </a:endParaRPr>
          </a:p>
        </p:txBody>
      </p:sp>
      <p:sp>
        <p:nvSpPr>
          <p:cNvPr id="3" name="Title 2"/>
          <p:cNvSpPr>
            <a:spLocks noGrp="1"/>
          </p:cNvSpPr>
          <p:nvPr>
            <p:ph type="title"/>
          </p:nvPr>
        </p:nvSpPr>
        <p:spPr>
          <a:xfrm>
            <a:off x="457200" y="274638"/>
            <a:ext cx="8229600" cy="639762"/>
          </a:xfrm>
        </p:spPr>
        <p:txBody>
          <a:bodyPr>
            <a:normAutofit fontScale="90000"/>
          </a:bodyPr>
          <a:lstStyle/>
          <a:p>
            <a:r>
              <a:rPr lang="en-US" err="1" smtClean="0">
                <a:latin typeface="Agency FB" pitchFamily="34" charset="0"/>
              </a:rPr>
              <a:t>Visualforce</a:t>
            </a:r>
            <a:endParaRPr lang="en-US">
              <a:latin typeface="Agency FB" pitchFamily="34" charset="0"/>
            </a:endParaRPr>
          </a:p>
        </p:txBody>
      </p:sp>
    </p:spTree>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458200" cy="5638800"/>
          </a:xfrm>
        </p:spPr>
        <p:txBody>
          <a:bodyPr>
            <a:normAutofit fontScale="92500" lnSpcReduction="20000"/>
          </a:bodyPr>
          <a:lstStyle/>
          <a:p>
            <a:pPr algn="just">
              <a:spcAft>
                <a:spcPts val="1200"/>
              </a:spcAft>
            </a:pPr>
            <a:r>
              <a:rPr lang="en-US" smtClean="0">
                <a:latin typeface="Agency FB" pitchFamily="34" charset="0"/>
              </a:rPr>
              <a:t>Salesforce.com is a leader in cloud computing customer relationship management (CRM) applications. </a:t>
            </a:r>
          </a:p>
          <a:p>
            <a:pPr algn="just">
              <a:spcAft>
                <a:spcPts val="1200"/>
              </a:spcAft>
            </a:pPr>
            <a:r>
              <a:rPr lang="en-US" smtClean="0">
                <a:latin typeface="Agency FB" pitchFamily="34" charset="0"/>
              </a:rPr>
              <a:t>Its CRM offering consists of the Sales Cloud and the Service Cloud and can be broken down into five core applications:</a:t>
            </a:r>
          </a:p>
          <a:p>
            <a:pPr lvl="0" algn="just">
              <a:spcAft>
                <a:spcPts val="1200"/>
              </a:spcAft>
            </a:pPr>
            <a:r>
              <a:rPr lang="en-US" b="1" smtClean="0">
                <a:latin typeface="Agency FB" pitchFamily="34" charset="0"/>
              </a:rPr>
              <a:t>Sales Easily</a:t>
            </a:r>
            <a:r>
              <a:rPr lang="en-US" smtClean="0">
                <a:latin typeface="Agency FB" pitchFamily="34" charset="0"/>
              </a:rPr>
              <a:t> the most popular cloud computing sales application, Salesforce.com says that CRM Sales is used by more than 1.1 million customers around the world. </a:t>
            </a:r>
          </a:p>
          <a:p>
            <a:pPr lvl="0" algn="just">
              <a:spcAft>
                <a:spcPts val="1200"/>
              </a:spcAft>
            </a:pPr>
            <a:r>
              <a:rPr lang="en-US" smtClean="0">
                <a:latin typeface="Agency FB" pitchFamily="34" charset="0"/>
              </a:rPr>
              <a:t>Its value proposition is that it empowers companies to manage people and processes more effectively.</a:t>
            </a:r>
          </a:p>
          <a:p>
            <a:pPr lvl="0" algn="just">
              <a:spcAft>
                <a:spcPts val="1200"/>
              </a:spcAft>
            </a:pPr>
            <a:r>
              <a:rPr lang="en-US" b="1" smtClean="0">
                <a:latin typeface="Agency FB" pitchFamily="34" charset="0"/>
              </a:rPr>
              <a:t>Marketing </a:t>
            </a:r>
            <a:r>
              <a:rPr lang="en-US" smtClean="0">
                <a:latin typeface="Agency FB" pitchFamily="34" charset="0"/>
              </a:rPr>
              <a:t>With Salesforce.com CRM Marketing, marketers can put the latest web technologies to work building pipeline while collaborating seamlessly with their sales organization. </a:t>
            </a:r>
          </a:p>
          <a:p>
            <a:pPr lvl="0" algn="just">
              <a:spcAft>
                <a:spcPts val="1200"/>
              </a:spcAft>
            </a:pPr>
            <a:r>
              <a:rPr lang="en-US" smtClean="0">
                <a:latin typeface="Agency FB" pitchFamily="34" charset="0"/>
              </a:rPr>
              <a:t>The application empowers customers to manage multichannel campaigns and provide up-to-date messaging to sales. </a:t>
            </a:r>
          </a:p>
          <a:p>
            <a:endParaRPr lang="en-US"/>
          </a:p>
        </p:txBody>
      </p:sp>
      <p:sp>
        <p:nvSpPr>
          <p:cNvPr id="3" name="Title 2"/>
          <p:cNvSpPr>
            <a:spLocks noGrp="1"/>
          </p:cNvSpPr>
          <p:nvPr>
            <p:ph type="title"/>
          </p:nvPr>
        </p:nvSpPr>
        <p:spPr>
          <a:xfrm>
            <a:off x="457200" y="274638"/>
            <a:ext cx="8229600" cy="715962"/>
          </a:xfrm>
        </p:spPr>
        <p:txBody>
          <a:bodyPr>
            <a:noAutofit/>
          </a:bodyPr>
          <a:lstStyle/>
          <a:p>
            <a:pPr lvl="1" algn="l" rtl="0">
              <a:spcBef>
                <a:spcPct val="0"/>
              </a:spcBef>
            </a:pPr>
            <a:r>
              <a:rPr lang="en-US" sz="3200" b="1">
                <a:latin typeface="Agency FB" pitchFamily="34" charset="0"/>
              </a:rPr>
              <a:t>Salesforce.com CRM</a:t>
            </a:r>
            <a:r>
              <a:rPr lang="en-US" sz="2000">
                <a:latin typeface="Agency FB" pitchFamily="34" charset="0"/>
              </a:rPr>
              <a:t/>
            </a:r>
            <a:br>
              <a:rPr lang="en-US" sz="2000">
                <a:latin typeface="Agency FB" pitchFamily="34" charset="0"/>
              </a:rPr>
            </a:br>
            <a:endParaRPr lang="en-US">
              <a:latin typeface="Agency FB"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jpeg" descr="cloud_computing Tutorial"/>
          <p:cNvPicPr>
            <a:picLocks noGrp="1"/>
          </p:cNvPicPr>
          <p:nvPr>
            <p:ph idx="1"/>
          </p:nvPr>
        </p:nvPicPr>
        <p:blipFill>
          <a:blip r:embed="rId2"/>
          <a:stretch>
            <a:fillRect/>
          </a:stretch>
        </p:blipFill>
        <p:spPr>
          <a:xfrm>
            <a:off x="609600" y="685800"/>
            <a:ext cx="7848599" cy="5867399"/>
          </a:xfrm>
          <a:prstGeom prst="rect">
            <a:avLst/>
          </a:prstGeom>
        </p:spPr>
      </p:pic>
    </p:spTree>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458200" cy="6553200"/>
          </a:xfrm>
        </p:spPr>
        <p:txBody>
          <a:bodyPr>
            <a:normAutofit/>
          </a:bodyPr>
          <a:lstStyle/>
          <a:p>
            <a:pPr lvl="0" algn="just">
              <a:spcAft>
                <a:spcPts val="1200"/>
              </a:spcAft>
            </a:pPr>
            <a:r>
              <a:rPr lang="en-US" sz="2800" b="1" smtClean="0">
                <a:latin typeface="Agency FB" pitchFamily="34" charset="0"/>
              </a:rPr>
              <a:t>Service </a:t>
            </a:r>
            <a:r>
              <a:rPr lang="en-US" sz="2800" smtClean="0">
                <a:latin typeface="Agency FB" pitchFamily="34" charset="0"/>
              </a:rPr>
              <a:t>The Service Cloud is the new platform for customer service. </a:t>
            </a:r>
          </a:p>
          <a:p>
            <a:pPr lvl="0" algn="just">
              <a:spcAft>
                <a:spcPts val="1200"/>
              </a:spcAft>
            </a:pPr>
            <a:r>
              <a:rPr lang="en-US" sz="2800" smtClean="0">
                <a:latin typeface="Agency FB" pitchFamily="34" charset="0"/>
              </a:rPr>
              <a:t>Companies can tap into the power of customer conversations no matter where they take place. </a:t>
            </a:r>
          </a:p>
          <a:p>
            <a:pPr lvl="0" algn="just">
              <a:spcAft>
                <a:spcPts val="1200"/>
              </a:spcAft>
            </a:pPr>
            <a:r>
              <a:rPr lang="en-US" sz="2800" smtClean="0">
                <a:latin typeface="Agency FB" pitchFamily="34" charset="0"/>
              </a:rPr>
              <a:t>Because it’s on the Web, the Service Cloud allows companies to instantly connect to collaborate in real time, share sales information, and follow joint processes. </a:t>
            </a:r>
          </a:p>
          <a:p>
            <a:pPr lvl="0" algn="just">
              <a:spcAft>
                <a:spcPts val="1200"/>
              </a:spcAft>
            </a:pPr>
            <a:r>
              <a:rPr lang="en-US" sz="2800" smtClean="0">
                <a:latin typeface="Agency FB" pitchFamily="34" charset="0"/>
              </a:rPr>
              <a:t>Connecting with partners is made to be as easy as connecting with people on LinkedIn: companies instantly share leads, opportunities, accounts, contacts, and tasks with their partners.</a:t>
            </a:r>
          </a:p>
          <a:p>
            <a:pPr lvl="0" algn="just">
              <a:spcAft>
                <a:spcPts val="1200"/>
              </a:spcAft>
            </a:pPr>
            <a:r>
              <a:rPr lang="en-US" sz="2800" b="1" smtClean="0">
                <a:latin typeface="Agency FB" pitchFamily="34" charset="0"/>
              </a:rPr>
              <a:t>Collaboration </a:t>
            </a:r>
            <a:r>
              <a:rPr lang="en-US" sz="2800" smtClean="0">
                <a:latin typeface="Agency FB" pitchFamily="34" charset="0"/>
              </a:rPr>
              <a:t>Salesforce.com CRM can help an organization work more efficiently with customers, partners, and employees by allowing them to collaborate among themselves in the cloud. </a:t>
            </a:r>
          </a:p>
          <a:p>
            <a:endParaRPr lang="en-US"/>
          </a:p>
        </p:txBody>
      </p:sp>
    </p:spTree>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458200" cy="6400800"/>
          </a:xfrm>
        </p:spPr>
        <p:txBody>
          <a:bodyPr>
            <a:normAutofit/>
          </a:bodyPr>
          <a:lstStyle/>
          <a:p>
            <a:pPr algn="just">
              <a:spcBef>
                <a:spcPct val="0"/>
              </a:spcBef>
              <a:spcAft>
                <a:spcPts val="1200"/>
              </a:spcAft>
              <a:buNone/>
            </a:pPr>
            <a:r>
              <a:rPr lang="en-US" sz="2800" smtClean="0">
                <a:latin typeface="Agency FB" pitchFamily="34" charset="0"/>
              </a:rPr>
              <a:t>Some of the capabilities include</a:t>
            </a:r>
          </a:p>
          <a:p>
            <a:pPr lvl="1" algn="just">
              <a:spcBef>
                <a:spcPct val="0"/>
              </a:spcBef>
              <a:spcAft>
                <a:spcPts val="1200"/>
              </a:spcAft>
              <a:buFont typeface="Wingdings" pitchFamily="2" charset="2"/>
              <a:buChar char="v"/>
            </a:pPr>
            <a:r>
              <a:rPr lang="en-US" sz="2800" smtClean="0">
                <a:latin typeface="Agency FB" pitchFamily="34" charset="0"/>
              </a:rPr>
              <a:t>Create and share content in real time using Google Apps and Salesforce.com</a:t>
            </a:r>
          </a:p>
          <a:p>
            <a:pPr lvl="1" algn="just">
              <a:spcBef>
                <a:spcPct val="0"/>
              </a:spcBef>
              <a:spcAft>
                <a:spcPts val="1200"/>
              </a:spcAft>
              <a:buFont typeface="Wingdings" pitchFamily="2" charset="2"/>
              <a:buChar char="v"/>
            </a:pPr>
            <a:r>
              <a:rPr lang="en-US" sz="2800" smtClean="0">
                <a:latin typeface="Agency FB" pitchFamily="34" charset="0"/>
              </a:rPr>
              <a:t>Track and deliver presentations using Content Library</a:t>
            </a:r>
          </a:p>
          <a:p>
            <a:pPr lvl="1" algn="just">
              <a:spcBef>
                <a:spcPct val="0"/>
              </a:spcBef>
              <a:spcAft>
                <a:spcPts val="1200"/>
              </a:spcAft>
              <a:buFont typeface="Wingdings" pitchFamily="2" charset="2"/>
              <a:buChar char="v"/>
            </a:pPr>
            <a:r>
              <a:rPr lang="en-US" sz="2800" smtClean="0">
                <a:latin typeface="Agency FB" pitchFamily="34" charset="0"/>
              </a:rPr>
              <a:t>Give your community a voice using Ideas and Facebook</a:t>
            </a:r>
          </a:p>
          <a:p>
            <a:pPr lvl="1" algn="just">
              <a:spcBef>
                <a:spcPct val="0"/>
              </a:spcBef>
              <a:spcAft>
                <a:spcPts val="1200"/>
              </a:spcAft>
              <a:buFont typeface="Wingdings" pitchFamily="2" charset="2"/>
              <a:buChar char="v"/>
            </a:pPr>
            <a:r>
              <a:rPr lang="en-US" sz="2800" smtClean="0">
                <a:latin typeface="Agency FB" pitchFamily="34" charset="0"/>
              </a:rPr>
              <a:t>Tap into the collective wisdom of the sales team with Genius</a:t>
            </a:r>
          </a:p>
          <a:p>
            <a:pPr lvl="0" algn="just">
              <a:spcBef>
                <a:spcPct val="0"/>
              </a:spcBef>
              <a:spcAft>
                <a:spcPts val="1200"/>
              </a:spcAft>
            </a:pPr>
            <a:r>
              <a:rPr lang="en-US" sz="2800" b="1" smtClean="0">
                <a:latin typeface="Agency FB" pitchFamily="34" charset="0"/>
              </a:rPr>
              <a:t>Analytics </a:t>
            </a:r>
            <a:r>
              <a:rPr lang="en-US" sz="2800" smtClean="0">
                <a:latin typeface="Agency FB" pitchFamily="34" charset="0"/>
              </a:rPr>
              <a:t>Force.com offers real-time reporting, calculations, and dashboards so a business is better able to optimize performance, decision making, and resource allocation.</a:t>
            </a:r>
          </a:p>
          <a:p>
            <a:pPr lvl="0" algn="just">
              <a:spcBef>
                <a:spcPct val="0"/>
              </a:spcBef>
              <a:spcAft>
                <a:spcPts val="1200"/>
              </a:spcAft>
            </a:pPr>
            <a:r>
              <a:rPr lang="en-US" sz="2800" b="1" smtClean="0">
                <a:latin typeface="Agency FB" pitchFamily="34" charset="0"/>
              </a:rPr>
              <a:t>Custom Applications </a:t>
            </a:r>
            <a:r>
              <a:rPr lang="en-US" sz="2800" smtClean="0">
                <a:latin typeface="Agency FB" pitchFamily="34" charset="0"/>
              </a:rPr>
              <a:t>Custom applications can be quickly created by leveraging one data model, one sharing model, and one user interface.</a:t>
            </a:r>
          </a:p>
          <a:p>
            <a:pPr>
              <a:spcBef>
                <a:spcPct val="0"/>
              </a:spcBef>
              <a:spcAft>
                <a:spcPts val="1200"/>
              </a:spcAft>
            </a:pPr>
            <a:endParaRPr lang="en-US"/>
          </a:p>
        </p:txBody>
      </p:sp>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458200" cy="6400800"/>
          </a:xfrm>
        </p:spPr>
        <p:txBody>
          <a:bodyPr>
            <a:normAutofit fontScale="92500" lnSpcReduction="10000"/>
          </a:bodyPr>
          <a:lstStyle/>
          <a:p>
            <a:pPr lvl="1" algn="just">
              <a:buNone/>
            </a:pPr>
            <a:r>
              <a:rPr lang="en-US" sz="3800" b="1" err="1" smtClean="0">
                <a:latin typeface="Agency FB" pitchFamily="34" charset="0"/>
              </a:rPr>
              <a:t>AppExchange</a:t>
            </a:r>
            <a:endParaRPr lang="en-US" sz="2400" b="1" smtClean="0">
              <a:latin typeface="Agency FB" pitchFamily="34" charset="0"/>
            </a:endParaRPr>
          </a:p>
          <a:p>
            <a:pPr algn="just">
              <a:buNone/>
            </a:pPr>
            <a:endParaRPr lang="en-US" sz="1800" smtClean="0">
              <a:latin typeface="Agency FB" pitchFamily="34" charset="0"/>
            </a:endParaRPr>
          </a:p>
          <a:p>
            <a:pPr algn="just">
              <a:spcAft>
                <a:spcPts val="1200"/>
              </a:spcAft>
            </a:pPr>
            <a:r>
              <a:rPr lang="en-US" sz="2800" smtClean="0">
                <a:latin typeface="Agency FB" pitchFamily="34" charset="0"/>
              </a:rPr>
              <a:t>Launched in 2005, AppExchange is a directory of applications built for Salesforce.com by third-party developers. </a:t>
            </a:r>
          </a:p>
          <a:p>
            <a:pPr algn="just">
              <a:spcAft>
                <a:spcPts val="1200"/>
              </a:spcAft>
            </a:pPr>
            <a:r>
              <a:rPr lang="en-US" sz="2800" smtClean="0">
                <a:latin typeface="Agency FB" pitchFamily="34" charset="0"/>
              </a:rPr>
              <a:t>Users can purchase and add to their Salesforce.com environment. </a:t>
            </a:r>
          </a:p>
          <a:p>
            <a:pPr algn="just">
              <a:spcAft>
                <a:spcPts val="1200"/>
              </a:spcAft>
            </a:pPr>
            <a:r>
              <a:rPr lang="en-US" sz="2800" smtClean="0">
                <a:latin typeface="Agency FB" pitchFamily="34" charset="0"/>
              </a:rPr>
              <a:t>When it launched, AppExchange offered 70 applications. </a:t>
            </a:r>
          </a:p>
          <a:p>
            <a:pPr algn="just">
              <a:spcAft>
                <a:spcPts val="1200"/>
              </a:spcAft>
            </a:pPr>
            <a:r>
              <a:rPr lang="en-US" sz="2800" smtClean="0">
                <a:latin typeface="Agency FB" pitchFamily="34" charset="0"/>
              </a:rPr>
              <a:t>As of September 2008, there were over 750 applications available from over 450 ISVs.</a:t>
            </a:r>
            <a:endParaRPr lang="en-US" sz="2400" smtClean="0">
              <a:latin typeface="Agency FB" pitchFamily="34" charset="0"/>
            </a:endParaRPr>
          </a:p>
          <a:p>
            <a:pPr algn="just">
              <a:spcAft>
                <a:spcPts val="1200"/>
              </a:spcAft>
            </a:pPr>
            <a:r>
              <a:rPr lang="en-US" sz="2800" smtClean="0">
                <a:latin typeface="Agency FB" pitchFamily="34" charset="0"/>
              </a:rPr>
              <a:t>With AppExchange, companies have access to new applications that potentially bring the benefits of Salesforce.com to an entire business, letting them manage and share all of a company’s information on demand. </a:t>
            </a:r>
          </a:p>
          <a:p>
            <a:pPr algn="just">
              <a:spcAft>
                <a:spcPts val="1200"/>
              </a:spcAft>
            </a:pPr>
            <a:r>
              <a:rPr lang="en-US" sz="2800" smtClean="0">
                <a:latin typeface="Agency FB" pitchFamily="34" charset="0"/>
              </a:rPr>
              <a:t>Using AppExchange, companies are able to easily add new applications to their existing Salesforce.com deployments.</a:t>
            </a:r>
            <a:endParaRPr lang="en-US" sz="2400" smtClean="0"/>
          </a:p>
          <a:p>
            <a:endParaRPr lang="en-US"/>
          </a:p>
        </p:txBody>
      </p:sp>
    </p:spTree>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534400" cy="6324600"/>
          </a:xfrm>
        </p:spPr>
        <p:txBody>
          <a:bodyPr>
            <a:normAutofit/>
          </a:bodyPr>
          <a:lstStyle/>
          <a:p>
            <a:pPr>
              <a:spcBef>
                <a:spcPct val="0"/>
              </a:spcBef>
              <a:spcAft>
                <a:spcPts val="1200"/>
              </a:spcAft>
            </a:pPr>
            <a:r>
              <a:rPr lang="en-US" smtClean="0">
                <a:latin typeface="Agency FB" pitchFamily="34" charset="0"/>
              </a:rPr>
              <a:t>This allows for the development of applications serving a broad range of business requirements:</a:t>
            </a:r>
          </a:p>
          <a:p>
            <a:pPr lvl="2">
              <a:spcBef>
                <a:spcPct val="0"/>
              </a:spcBef>
              <a:spcAft>
                <a:spcPts val="1200"/>
              </a:spcAft>
              <a:buNone/>
            </a:pPr>
            <a:r>
              <a:rPr lang="en-US" sz="2400" smtClean="0">
                <a:latin typeface="Agency FB" pitchFamily="34" charset="0"/>
              </a:rPr>
              <a:t>• Finance</a:t>
            </a:r>
          </a:p>
          <a:p>
            <a:pPr lvl="2">
              <a:spcBef>
                <a:spcPct val="0"/>
              </a:spcBef>
              <a:spcAft>
                <a:spcPts val="1200"/>
              </a:spcAft>
              <a:buNone/>
            </a:pPr>
            <a:r>
              <a:rPr lang="en-US" sz="2400" smtClean="0">
                <a:latin typeface="Agency FB" pitchFamily="34" charset="0"/>
              </a:rPr>
              <a:t>• Electronic signatures</a:t>
            </a:r>
          </a:p>
          <a:p>
            <a:pPr lvl="2">
              <a:spcBef>
                <a:spcPct val="0"/>
              </a:spcBef>
              <a:spcAft>
                <a:spcPts val="1200"/>
              </a:spcAft>
              <a:buNone/>
            </a:pPr>
            <a:r>
              <a:rPr lang="en-US" sz="2400" smtClean="0">
                <a:latin typeface="Agency FB" pitchFamily="34" charset="0"/>
              </a:rPr>
              <a:t>• Document management</a:t>
            </a:r>
          </a:p>
          <a:p>
            <a:pPr lvl="2">
              <a:spcBef>
                <a:spcPct val="0"/>
              </a:spcBef>
              <a:spcAft>
                <a:spcPts val="1200"/>
              </a:spcAft>
              <a:buNone/>
            </a:pPr>
            <a:r>
              <a:rPr lang="en-US" sz="2400" smtClean="0">
                <a:latin typeface="Agency FB" pitchFamily="34" charset="0"/>
              </a:rPr>
              <a:t>• Project management</a:t>
            </a:r>
          </a:p>
          <a:p>
            <a:pPr lvl="2">
              <a:spcBef>
                <a:spcPct val="0"/>
              </a:spcBef>
              <a:spcAft>
                <a:spcPts val="1200"/>
              </a:spcAft>
              <a:buNone/>
            </a:pPr>
            <a:r>
              <a:rPr lang="en-US" sz="2400" smtClean="0">
                <a:latin typeface="Agency FB" pitchFamily="34" charset="0"/>
              </a:rPr>
              <a:t>• Credit and collections</a:t>
            </a:r>
          </a:p>
          <a:p>
            <a:pPr lvl="2">
              <a:spcBef>
                <a:spcPct val="0"/>
              </a:spcBef>
              <a:spcAft>
                <a:spcPts val="1200"/>
              </a:spcAft>
              <a:buNone/>
            </a:pPr>
            <a:r>
              <a:rPr lang="en-US" sz="2400" smtClean="0">
                <a:latin typeface="Agency FB" pitchFamily="34" charset="0"/>
              </a:rPr>
              <a:t>• Mobile workforce management</a:t>
            </a:r>
          </a:p>
          <a:p>
            <a:pPr lvl="2">
              <a:spcBef>
                <a:spcPct val="0"/>
              </a:spcBef>
              <a:spcAft>
                <a:spcPts val="1200"/>
              </a:spcAft>
              <a:buNone/>
            </a:pPr>
            <a:r>
              <a:rPr lang="en-US" sz="2400" smtClean="0">
                <a:latin typeface="Agency FB" pitchFamily="34" charset="0"/>
              </a:rPr>
              <a:t>• Data cleansing</a:t>
            </a:r>
          </a:p>
          <a:p>
            <a:pPr lvl="2">
              <a:spcBef>
                <a:spcPct val="0"/>
              </a:spcBef>
              <a:spcAft>
                <a:spcPts val="1200"/>
              </a:spcAft>
              <a:buNone/>
            </a:pPr>
            <a:r>
              <a:rPr lang="en-US" sz="2400" smtClean="0">
                <a:latin typeface="Agency FB" pitchFamily="34" charset="0"/>
              </a:rPr>
              <a:t>• Professional services management</a:t>
            </a:r>
          </a:p>
          <a:p>
            <a:pPr lvl="2">
              <a:spcBef>
                <a:spcPct val="0"/>
              </a:spcBef>
              <a:spcAft>
                <a:spcPts val="1200"/>
              </a:spcAft>
              <a:buNone/>
            </a:pPr>
            <a:r>
              <a:rPr lang="en-US" sz="2400" smtClean="0">
                <a:latin typeface="Agency FB" pitchFamily="34" charset="0"/>
              </a:rPr>
              <a:t>• Human resources</a:t>
            </a:r>
          </a:p>
          <a:p>
            <a:endParaRPr lang="en-US"/>
          </a:p>
        </p:txBody>
      </p:sp>
    </p:spTree>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458200" cy="6172200"/>
          </a:xfrm>
        </p:spPr>
        <p:txBody>
          <a:bodyPr>
            <a:normAutofit/>
          </a:bodyPr>
          <a:lstStyle/>
          <a:p>
            <a:pPr algn="just">
              <a:spcAft>
                <a:spcPts val="1200"/>
              </a:spcAft>
            </a:pPr>
            <a:r>
              <a:rPr lang="en-US" smtClean="0">
                <a:latin typeface="Agency FB" pitchFamily="34" charset="0"/>
              </a:rPr>
              <a:t>A feature called “Get It Now” makes that application instantly available to all subscribers within that customer’s Salesforce.com account. </a:t>
            </a:r>
          </a:p>
          <a:p>
            <a:pPr algn="just">
              <a:spcAft>
                <a:spcPts val="1200"/>
              </a:spcAft>
            </a:pPr>
            <a:r>
              <a:rPr lang="en-US" smtClean="0">
                <a:latin typeface="Agency FB" pitchFamily="34" charset="0"/>
              </a:rPr>
              <a:t>Once installed, AppExchange applications will sit alongside their existing on-demand applications, and may be further customized to meet customers’ unique business needs. </a:t>
            </a:r>
          </a:p>
          <a:p>
            <a:pPr algn="just">
              <a:spcAft>
                <a:spcPts val="1200"/>
              </a:spcAft>
            </a:pPr>
            <a:r>
              <a:rPr lang="en-US" smtClean="0">
                <a:latin typeface="Agency FB" pitchFamily="34" charset="0"/>
              </a:rPr>
              <a:t>Applications built for the Force.com platform can run entirely on demand, eliminating the need for developers or partners to create and manage their own datacenter or infrastructure.</a:t>
            </a:r>
          </a:p>
          <a:p>
            <a:pPr algn="just">
              <a:spcAft>
                <a:spcPts val="1200"/>
              </a:spcAft>
            </a:pPr>
            <a:r>
              <a:rPr lang="en-US" smtClean="0">
                <a:latin typeface="Agency FB" pitchFamily="34" charset="0"/>
              </a:rPr>
              <a:t>Salesforce.com expects that developers and business experts around the world will be able to contribute applications to the AppExchange and take advantage of the most compelling community of success in on-demand computing.</a:t>
            </a:r>
          </a:p>
          <a:p>
            <a:pPr algn="just">
              <a:spcAft>
                <a:spcPts val="1200"/>
              </a:spcAft>
            </a:pPr>
            <a:endParaRPr lang="en-US" smtClean="0">
              <a:latin typeface="Agency FB" pitchFamily="34" charset="0"/>
            </a:endParaRPr>
          </a:p>
        </p:txBody>
      </p:sp>
    </p:spTree>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7304" y="2967335"/>
            <a:ext cx="3776996" cy="923330"/>
          </a:xfrm>
          <a:prstGeom prst="rect">
            <a:avLst/>
          </a:prstGeom>
          <a:noFill/>
        </p:spPr>
        <p:txBody>
          <a:bodyPr wrap="none" lIns="91440" tIns="45720" rIns="91440" bIns="45720">
            <a:spAutoFit/>
          </a:bodyPr>
          <a:lstStyle>
            <a:defPPr>
              <a:defRPr lang="en-US"/>
            </a:defPPr>
          </a:lstStyle>
          <a:p>
            <a:pPr algn="ctr"/>
            <a:r>
              <a:rPr lang="en-US" sz="5400" b="1" cap="none" spc="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Thank You</a:t>
            </a:r>
            <a:endParaRPr lang="en-US"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9AE32C8C-C39B-444F-80D4-F22242AD2B94}"/>
              </a:ext>
            </a:extLst>
          </p:cNvPr>
          <p:cNvSpPr>
            <a:spLocks noGrp="1"/>
          </p:cNvSpPr>
          <p:nvPr>
            <p:ph type="ctrTitle"/>
          </p:nvPr>
        </p:nvSpPr>
        <p:spPr>
          <a:xfrm>
            <a:off x="2589213" y="2514601"/>
            <a:ext cx="5945187" cy="1641764"/>
          </a:xfrm>
        </p:spPr>
        <p:txBody>
          <a:bodyPr>
            <a:normAutofit fontScale="90000"/>
          </a:bodyPr>
          <a:lstStyle/>
          <a:p>
            <a:pPr marL="0" marR="0" lvl="0" indent="0" algn="ctr" defTabSz="457200" fontAlgn="auto">
              <a:lnSpc>
                <a:spcPct val="100000"/>
              </a:lnSpc>
              <a:spcBef>
                <a:spcPct val="0"/>
              </a:spcBef>
              <a:spcAft>
                <a:spcPct val="0"/>
              </a:spcAft>
              <a:buSzTx/>
              <a:buNone/>
              <a:defRPr kumimoji="0" sz="5400" b="0" i="0" u="none" strike="noStrike" kern="1200" cap="none" spc="0" normalizeH="0" baseline="0" noProof="0">
                <a:ln w="9525" cap="flat" cmpd="sng" algn="ctr">
                  <a:noFill/>
                  <a:prstDash val="solid"/>
                  <a:round/>
                  <a:headEnd type="none" w="med" len="med"/>
                  <a:tailEnd type="none" w="med" len="med"/>
                </a:ln>
                <a:solidFill>
                  <a:srgbClr val="262626"/>
                </a:solidFill>
                <a:uLnTx/>
                <a:uFillTx/>
                <a:latin typeface="+mj-lt"/>
                <a:ea typeface="+mj-ea"/>
                <a:cs typeface="+mj-cs"/>
                <a:sym typeface="Wingdings"/>
              </a:defRPr>
            </a:pPr>
            <a:r>
              <a:rPr kumimoji="0" lang="en-US" sz="5400" b="0" i="0" u="none" strike="noStrike" kern="1200" cap="none" spc="0" normalizeH="0" baseline="0" noProof="0" dirty="0">
                <a:ln w="9525" cap="flat" cmpd="sng" algn="ctr">
                  <a:noFill/>
                  <a:prstDash val="solid"/>
                  <a:round/>
                  <a:headEnd type="none" w="med" len="med"/>
                  <a:tailEnd type="none" w="med" len="med"/>
                </a:ln>
                <a:solidFill>
                  <a:srgbClr val="C00000"/>
                </a:solidFill>
                <a:uLnTx/>
                <a:uFillTx/>
                <a:latin typeface="+mj-lt"/>
                <a:ea typeface="+mj-ea"/>
                <a:cs typeface="+mj-cs"/>
                <a:sym typeface="Wingdings"/>
              </a:rPr>
              <a:t>The Business Case for Going to the Cloud</a:t>
            </a:r>
            <a:endParaRPr lang="en-IN" dirty="0">
              <a:solidFill>
                <a:srgbClr val="C00000"/>
              </a:solidFill>
            </a:endParaRPr>
          </a:p>
        </p:txBody>
      </p:sp>
      <p:sp>
        <p:nvSpPr>
          <p:cNvPr id="3" name="Subtitle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97479227-E49E-4E93-BB96-EFDA72C7CFE4}"/>
              </a:ext>
            </a:extLst>
          </p:cNvPr>
          <p:cNvSpPr>
            <a:spLocks noGrp="1"/>
          </p:cNvSpPr>
          <p:nvPr>
            <p:ph type="subTitle" idx="1"/>
          </p:nvPr>
        </p:nvSpPr>
        <p:spPr/>
        <p:txBody>
          <a:bodyPr>
            <a:normAutofit lnSpcReduction="10000"/>
          </a:bodyPr>
          <a:lstStyle/>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mn-cs"/>
                <a:sym typeface="Wingdings"/>
              </a:defRPr>
            </a:pPr>
            <a:r>
              <a:rPr kumimoji="0" lang="en-IN" sz="1800" b="1" i="0" u="none" strike="noStrike" kern="1200" cap="none" spc="0" normalizeH="0" baseline="0" noProof="0">
                <a:ln w="9525" cap="flat" cmpd="sng" algn="ctr">
                  <a:noFill/>
                  <a:prstDash val="solid"/>
                  <a:round/>
                  <a:headEnd type="none" w="med" len="med"/>
                  <a:tailEnd type="none" w="med" len="med"/>
                </a:ln>
                <a:solidFill>
                  <a:srgbClr val="0070C0"/>
                </a:solidFill>
                <a:uLnTx/>
                <a:uFillTx/>
                <a:latin typeface="+mn-lt"/>
                <a:ea typeface="+mn-ea"/>
                <a:cs typeface="+mn-cs"/>
                <a:sym typeface="Wingdings"/>
              </a:rPr>
              <a:t>By</a:t>
            </a:r>
          </a:p>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mn-cs"/>
                <a:sym typeface="Wingdings"/>
              </a:defRPr>
            </a:pPr>
            <a:r>
              <a:rPr kumimoji="0" lang="en-IN" sz="1800" b="1" i="0" u="none" strike="noStrike" kern="1200" cap="none" spc="0" normalizeH="0" baseline="0" noProof="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Dr. M. Kalpana Devi</a:t>
            </a:r>
          </a:p>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595959"/>
                </a:solidFill>
                <a:uLnTx/>
                <a:uFillTx/>
                <a:latin typeface="+mn-lt"/>
                <a:ea typeface="+mn-ea"/>
                <a:cs typeface="+mn-cs"/>
                <a:sym typeface="Wingdings"/>
              </a:defRPr>
            </a:pPr>
            <a:r>
              <a:rPr kumimoji="0" lang="en-IN" sz="1800" b="1" i="0" u="none" strike="noStrike" kern="1200" cap="none" spc="0" normalizeH="0" baseline="0" noProof="0">
                <a:ln w="9525" cap="flat" cmpd="sng" algn="ctr">
                  <a:noFill/>
                  <a:prstDash val="solid"/>
                  <a:round/>
                  <a:headEnd type="none" w="med" len="med"/>
                  <a:tailEnd type="none" w="med" len="med"/>
                </a:ln>
                <a:solidFill>
                  <a:srgbClr val="0070C0"/>
                </a:solidFill>
                <a:uLnTx/>
                <a:uFillTx/>
                <a:latin typeface="+mn-lt"/>
                <a:ea typeface="+mn-ea"/>
                <a:cs typeface="+mn-cs"/>
                <a:sym typeface="Wingdings"/>
              </a:rPr>
              <a:t>Assoc. Professor</a:t>
            </a:r>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378714822"/>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63C5707A-8F8D-461C-BA3B-658C5227D9E8}"/>
              </a:ext>
            </a:extLst>
          </p:cNvPr>
          <p:cNvSpPr>
            <a:spLocks noGrp="1"/>
          </p:cNvSpPr>
          <p:nvPr>
            <p:ph idx="1"/>
          </p:nvPr>
        </p:nvSpPr>
        <p:spPr>
          <a:xfrm>
            <a:off x="1838036" y="461817"/>
            <a:ext cx="6239164" cy="6160655"/>
          </a:xfrm>
        </p:spPr>
        <p:txBody>
          <a:bodyPr>
            <a:normAutofit/>
          </a:bodyPr>
          <a:lstStyle/>
          <a:p>
            <a:pPr marL="0" marR="0" lvl="0" indent="0" algn="ctr" defTabSz="457200" fontAlgn="auto">
              <a:lnSpc>
                <a:spcPct val="150000"/>
              </a:lnSpc>
              <a:spcBef>
                <a:spcPts val="1000"/>
              </a:spcBef>
              <a:spcAft>
                <a:spcPts val="10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a:ln w="9525" cap="flat" cmpd="sng" algn="ctr">
                  <a:noFill/>
                  <a:prstDash val="solid"/>
                  <a:round/>
                  <a:headEnd type="none" w="med" len="med"/>
                  <a:tailEnd type="none" w="med" len="med"/>
                </a:ln>
                <a:solidFill>
                  <a:srgbClr val="FF0000"/>
                </a:solidFill>
                <a:effectLst/>
                <a:uLnTx/>
                <a:uFillTx/>
                <a:latin typeface="Times New Roman" pitchFamily="18" charset="0"/>
                <a:ea typeface="Times New Roman" panose="02020603050405020304" pitchFamily="18" charset="0"/>
                <a:cs typeface="Times New Roman" pitchFamily="18" charset="0"/>
              </a:rPr>
              <a:t>UNIT- 5</a:t>
            </a:r>
          </a:p>
          <a:p>
            <a:pPr marL="0" marR="0" lvl="0" indent="0" algn="l"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The Business Case for Going to the Cloud: </a:t>
            </a: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5.1  Cloud Computing Services, </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Times New Roman" pitchFamily="18" charset="0"/>
                <a:ea typeface="Times New Roman" panose="02020603050405020304" pitchFamily="18" charset="0"/>
                <a:cs typeface="Times New Roman" pitchFamily="18" charset="0"/>
              </a:rPr>
              <a:t>5.1.1 IaaS</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5.1.2  PaaS</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5.1.3  SaaS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5.2  How Those Applications Help Your Business, </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5.2.1 Operational benefits</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5.2.2  Economic benefits</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5.2.3  Staffing benefits</a:t>
            </a: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5.3  Deleting Your Datacenter,</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5.3.1 What you can delete</a:t>
            </a:r>
          </a:p>
          <a:p>
            <a:pPr marL="400050" marR="0" lvl="1" indent="0" algn="just" defTabSz="457200" fontAlgn="auto">
              <a:lnSpc>
                <a:spcPct val="120000"/>
              </a:lnSpc>
              <a:spcBef>
                <a:spcPct val="0"/>
              </a:spcBef>
              <a:spcAft>
                <a:spcPct val="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5.3.2  What you can keep </a:t>
            </a: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5.4  </a:t>
            </a:r>
            <a:r>
              <a:rPr kumimoji="0" lang="en-US" sz="2000" b="0" i="0" u="none" strike="noStrike" kern="1200" cap="none" spc="0" normalizeH="0" baseline="0" noProof="0" smtClean="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Case Study of Salesforce.com </a:t>
            </a:r>
            <a:endParaRPr lang="en-US" sz="2000">
              <a:effectLst/>
              <a:latin typeface="Times New Roman" pitchFamily="18" charset="0"/>
              <a:ea typeface="Times New Roman" panose="02020603050405020304" pitchFamily="18" charset="0"/>
              <a:cs typeface="Times New Roman" pitchFamily="18" charset="0"/>
            </a:endParaRP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5.5  </a:t>
            </a:r>
            <a:r>
              <a:rPr kumimoji="0" lang="en-US" sz="2000" b="0" i="0" u="none" strike="noStrike" kern="1200" cap="none" spc="0" normalizeH="0" baseline="0" noProof="0" smtClean="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Case Study of Thomson Reuters </a:t>
            </a:r>
            <a:endParaRPr lang="en-US" sz="2000" smtClean="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457200" fontAlgn="auto">
              <a:lnSpc>
                <a:spcPct val="120000"/>
              </a:lnSpc>
              <a:spcBef>
                <a:spcPct val="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smtClean="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5.6  Case Study of American Airlines</a:t>
            </a:r>
            <a:r>
              <a:rPr kumimoji="0" lang="en-US" sz="2000" b="0" i="0" u="none" strike="noStrike" kern="1200" cap="none" spc="0" normalizeH="0" baseline="0" noProof="0">
                <a:ln w="9525" cap="flat" cmpd="sng" algn="ctr">
                  <a:noFill/>
                  <a:prstDash val="solid"/>
                  <a:round/>
                  <a:headEnd type="none" w="med" len="med"/>
                  <a:tailEnd type="none" w="med" len="med"/>
                </a:ln>
                <a:solidFill>
                  <a:srgbClr val="404040"/>
                </a:solidFill>
                <a:effectLst/>
                <a:uLnTx/>
                <a:uFillTx/>
                <a:latin typeface="Times New Roman" pitchFamily="18" charset="0"/>
                <a:ea typeface="Times New Roman" panose="02020603050405020304" pitchFamily="18" charset="0"/>
                <a:cs typeface="Times New Roman" pitchFamily="18" charset="0"/>
              </a:rPr>
              <a:t>	</a:t>
            </a:r>
            <a:endParaRPr lang="en-IN" sz="2000">
              <a:effectLst/>
              <a:latin typeface="Calibri" pitchFamily="34" charset="0"/>
              <a:ea typeface="Times New Roman" panose="02020603050405020304" pitchFamily="18" charset="0"/>
              <a:cs typeface="Times New Roman" panose="02020603050405020304" pitchFamily="18" charset="0"/>
            </a:endParaRPr>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058683822"/>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8398B308-E9AC-4C79-BBA8-54A02A699D5A}"/>
              </a:ext>
            </a:extLst>
          </p:cNvPr>
          <p:cNvSpPr>
            <a:spLocks noGrp="1"/>
          </p:cNvSpPr>
          <p:nvPr>
            <p:ph idx="1"/>
          </p:nvPr>
        </p:nvSpPr>
        <p:spPr>
          <a:xfrm>
            <a:off x="838200" y="1616363"/>
            <a:ext cx="7467600" cy="4560599"/>
          </a:xfrm>
        </p:spPr>
        <p:txBody>
          <a:bodyPr/>
          <a:lstStyle/>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Whether or not organizations move to the cloud depends on what the organization need to accomplish, and whether or not the cloud can help them to do it.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fact, there are instances where the organizations should not move to the cloud. But there are also instances that an organization certainly should add cloud computing to their IT.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this chapter we’ll talk about how the organizations would benefit from a cloud move and how different cloud services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PaaS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so on) can serve the organizations.. </a:t>
            </a: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32822987"/>
      </p:ext>
    </p:extLst>
  </p:cSld>
  <p:clrMapOvr>
    <a:masterClrMapping/>
  </p:clrMapOvr>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FC341FB1-A7CB-4D10-8FB7-497D1EF26D15}"/>
              </a:ext>
            </a:extLst>
          </p:cNvPr>
          <p:cNvSpPr>
            <a:spLocks noGrp="1"/>
          </p:cNvSpPr>
          <p:nvPr>
            <p:ph type="title"/>
          </p:nvPr>
        </p:nvSpPr>
        <p:spPr>
          <a:xfrm>
            <a:off x="2592925" y="624110"/>
            <a:ext cx="6322475" cy="1280890"/>
          </a:xfrm>
        </p:spPr>
        <p:txBody>
          <a:bodyPr>
            <a:normAutofit/>
          </a:bodyPr>
          <a:lstStyle/>
          <a:p>
            <a:pPr marL="0" marR="0" lvl="0" indent="0" algn="ctr" defTabSz="457200" fontAlgn="auto">
              <a:lnSpc>
                <a:spcPct val="100000"/>
              </a:lnSpc>
              <a:spcBef>
                <a:spcPct val="0"/>
              </a:spcBef>
              <a:spcAft>
                <a:spcPct val="0"/>
              </a:spcAft>
              <a:buSzTx/>
              <a:buNone/>
              <a:defRPr kumimoji="0" sz="3600" b="0" i="0" u="none" strike="noStrike" kern="1200" cap="none" spc="0" normalizeH="0" baseline="0" noProof="0">
                <a:ln w="9525" cap="flat" cmpd="sng" algn="ctr">
                  <a:noFill/>
                  <a:prstDash val="solid"/>
                  <a:round/>
                  <a:headEnd type="none" w="med" len="med"/>
                  <a:tailEnd type="none" w="med" len="med"/>
                </a:ln>
                <a:solidFill>
                  <a:srgbClr val="262626"/>
                </a:solidFill>
                <a:uLnTx/>
                <a:uFillTx/>
                <a:latin typeface="+mj-lt"/>
                <a:ea typeface="+mj-ea"/>
                <a:cs typeface="+mj-cs"/>
                <a:sym typeface="Wingdings"/>
              </a:defRPr>
            </a:pPr>
            <a:r>
              <a:rPr kumimoji="0" lang="en-IN" sz="3600" b="1" i="0" u="none" strike="noStrike" kern="1200" cap="none" spc="0" normalizeH="0" baseline="0" noProof="0" dirty="0" smtClean="0">
                <a:ln w="9525" cap="flat" cmpd="sng" algn="ctr">
                  <a:noFill/>
                  <a:prstDash val="solid"/>
                  <a:round/>
                  <a:headEnd type="none" w="med" len="med"/>
                  <a:tailEnd type="none" w="med" len="med"/>
                </a:ln>
                <a:solidFill>
                  <a:srgbClr val="0070C0"/>
                </a:solidFill>
                <a:uLnTx/>
                <a:uFillTx/>
                <a:latin typeface="Times New Roman" pitchFamily="18" charset="0"/>
                <a:cs typeface="Times New Roman" pitchFamily="18" charset="0"/>
              </a:rPr>
              <a:t>5.1 Cloud </a:t>
            </a:r>
            <a:r>
              <a:rPr kumimoji="0" lang="en-IN" sz="36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Times New Roman" pitchFamily="18" charset="0"/>
                <a:cs typeface="Times New Roman" pitchFamily="18" charset="0"/>
              </a:rPr>
              <a:t>Computing Services</a:t>
            </a:r>
          </a:p>
        </p:txBody>
      </p:sp>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D2F93CB2-F9F3-40FE-9693-20E2339B45E0}"/>
              </a:ext>
            </a:extLst>
          </p:cNvPr>
          <p:cNvSpPr>
            <a:spLocks noGrp="1"/>
          </p:cNvSpPr>
          <p:nvPr>
            <p:ph idx="1"/>
          </p:nvPr>
        </p:nvSpPr>
        <p:spPr>
          <a:xfrm>
            <a:off x="2589212" y="2133600"/>
            <a:ext cx="6021388" cy="3777622"/>
          </a:xfrm>
        </p:spPr>
        <p:txBody>
          <a:bodyPr>
            <a:normAutofit fontScale="77500" lnSpcReduction="20000"/>
          </a:bodyPr>
          <a:lstStyle/>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Your organization can benefit from the cloud in different ways.</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2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5.1.1. Infrastructure </a:t>
            </a:r>
            <a:r>
              <a:rPr kumimoji="0" lang="en-US" sz="32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as a Service:</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this scenario, you’re using the cloud provider’s machines.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Another term for this type of computing is Everything as a Service.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That is, you are using a virtualized server and running software on it.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One of the most prevalent is Amazon Elastic Compute Cloud (EC2).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Another player in the field is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1372723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763000" cy="8815566"/>
          </a:xfrm>
          <a:prstGeom prst="rect">
            <a:avLst/>
          </a:prstGeom>
          <a:noFill/>
        </p:spPr>
        <p:txBody>
          <a:bodyPr wrap="square" rtlCol="0">
            <a:spAutoFit/>
          </a:bodyPr>
          <a:lstStyle/>
          <a:p>
            <a:pPr marL="569913" indent="-569913" algn="just">
              <a:lnSpc>
                <a:spcPct val="150000"/>
              </a:lnSpc>
              <a:tabLst>
                <a:tab pos="793750" algn="l"/>
              </a:tabLst>
            </a:pPr>
            <a:r>
              <a:rPr lang="en-US" sz="2800" b="1">
                <a:solidFill>
                  <a:srgbClr val="FF0000"/>
                </a:solidFill>
                <a:latin typeface="Century Schoolbook" pitchFamily="18" charset="0"/>
              </a:rPr>
              <a:t>Issues of PaaS</a:t>
            </a:r>
          </a:p>
          <a:p>
            <a:pPr marL="569913" indent="-569913" algn="just">
              <a:lnSpc>
                <a:spcPct val="150000"/>
              </a:lnSpc>
              <a:tabLst>
                <a:tab pos="793750" algn="l"/>
              </a:tabLst>
            </a:pPr>
            <a:r>
              <a:rPr lang="en-US" sz="2400" b="1">
                <a:solidFill>
                  <a:srgbClr val="0070C0"/>
                </a:solidFill>
                <a:latin typeface="Century Schoolbook" pitchFamily="18" charset="0"/>
              </a:rPr>
              <a:t>Lack of Portability between PaaS Clouds</a:t>
            </a:r>
          </a:p>
          <a:p>
            <a:pPr marL="630238" indent="-630238" algn="just">
              <a:lnSpc>
                <a:spcPct val="150000"/>
              </a:lnSpc>
              <a:buFont typeface="Wingdings" pitchFamily="2" charset="2"/>
              <a:buChar char="q"/>
              <a:tabLst>
                <a:tab pos="793750" algn="l"/>
              </a:tabLst>
            </a:pPr>
            <a:r>
              <a:rPr lang="en-US" sz="2400">
                <a:latin typeface="Century Schoolbook" pitchFamily="18" charset="0"/>
              </a:rPr>
              <a:t>One of the disadvantage of PaaS is that the developer lock-in with a particular vendor</a:t>
            </a:r>
          </a:p>
          <a:p>
            <a:pPr marL="630238" indent="-630238" algn="just">
              <a:lnSpc>
                <a:spcPct val="150000"/>
              </a:lnSpc>
              <a:tabLst>
                <a:tab pos="793750" algn="l"/>
              </a:tabLst>
            </a:pPr>
            <a:r>
              <a:rPr lang="en-US" sz="2400" smtClean="0">
                <a:latin typeface="Century Schoolbook" pitchFamily="18" charset="0"/>
              </a:rPr>
              <a:t>	For </a:t>
            </a:r>
            <a:r>
              <a:rPr lang="en-US" sz="2400" err="1">
                <a:latin typeface="Century Schoolbook" pitchFamily="18" charset="0"/>
              </a:rPr>
              <a:t>Eg: an application written in python using Google App Engine is likely to work only in that environment.</a:t>
            </a:r>
          </a:p>
          <a:p>
            <a:pPr marL="630238" indent="-630238" algn="just">
              <a:lnSpc>
                <a:spcPct val="150000"/>
              </a:lnSpc>
              <a:buFont typeface="Wingdings" pitchFamily="2" charset="2"/>
              <a:buChar char="q"/>
              <a:tabLst>
                <a:tab pos="793750" algn="l"/>
              </a:tabLst>
            </a:pPr>
            <a:r>
              <a:rPr lang="en-US" sz="2400">
                <a:latin typeface="Century Schoolbook" pitchFamily="18" charset="0"/>
              </a:rPr>
              <a:t>Therefore the vendor lock –in is the biggest problem in PaaS</a:t>
            </a:r>
          </a:p>
          <a:p>
            <a:pPr marL="630238" indent="-630238" algn="just">
              <a:lnSpc>
                <a:spcPct val="150000"/>
              </a:lnSpc>
              <a:tabLst>
                <a:tab pos="793750" algn="l"/>
              </a:tabLst>
            </a:pPr>
            <a:r>
              <a:rPr lang="en-US" sz="2400" b="1">
                <a:solidFill>
                  <a:srgbClr val="0070C0"/>
                </a:solidFill>
                <a:latin typeface="Century Schoolbook" pitchFamily="18" charset="0"/>
              </a:rPr>
              <a:t>Security Engineering of PaaS Applications</a:t>
            </a:r>
          </a:p>
          <a:p>
            <a:pPr marL="630238" indent="-569913" algn="just">
              <a:lnSpc>
                <a:spcPct val="150000"/>
              </a:lnSpc>
              <a:buFont typeface="Wingdings" pitchFamily="2" charset="2"/>
              <a:buChar char="q"/>
              <a:tabLst>
                <a:tab pos="793750" algn="l"/>
              </a:tabLst>
            </a:pPr>
            <a:r>
              <a:rPr lang="en-US" sz="2400">
                <a:latin typeface="Century Schoolbook" pitchFamily="18" charset="0"/>
              </a:rPr>
              <a:t>Since the PaaS Applications are dependent on network, PaaS applications must explicitly use crypography and manage security exposures</a:t>
            </a: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07B5265E-2166-4DFE-B3AF-3F8B4A6210DF}"/>
              </a:ext>
            </a:extLst>
          </p:cNvPr>
          <p:cNvSpPr>
            <a:spLocks noGrp="1"/>
          </p:cNvSpPr>
          <p:nvPr>
            <p:ph idx="1"/>
          </p:nvPr>
        </p:nvSpPr>
        <p:spPr>
          <a:xfrm>
            <a:off x="1524000" y="526473"/>
            <a:ext cx="7315200" cy="6077526"/>
          </a:xfrm>
        </p:spPr>
        <p:txBody>
          <a:bodyPr>
            <a:normAutofit/>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8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Amazon EC2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Amazon Elastic Compute Cloud is a web service that provides resizable computing capacity in the cloud.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Amazon EC2 reduces the time required to obtain and boot new server instances to minutes, allowing quick scaling capacity, both up and down, as computing requirements change.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Amazon EC2 changes the economics of computing by allowing you to pay only for capacity that you actually use.</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“Amazon EC2 has given us the ability to easily spin up tailored computing environments that can quickly and cost-effectively process tremendous amounts of research data and now that Amazon EC2 runs Windows and SQL </a:t>
            </a:r>
            <a:r>
              <a:rPr kumimoji="0" lang="en-US" sz="20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Server.</a:t>
            </a:r>
            <a:endParaRPr lang="en-IN" sz="20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846366822"/>
      </p:ext>
    </p:extLst>
  </p:cSld>
  <p:clrMapOvr>
    <a:masterClrMapping/>
  </p:clrMapOvr>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F77F60FA-3B9E-4118-B0D6-B6D904192A92}"/>
              </a:ext>
            </a:extLst>
          </p:cNvPr>
          <p:cNvSpPr>
            <a:spLocks noGrp="1"/>
          </p:cNvSpPr>
          <p:nvPr>
            <p:ph idx="1"/>
          </p:nvPr>
        </p:nvSpPr>
        <p:spPr>
          <a:xfrm>
            <a:off x="1016000" y="1246909"/>
            <a:ext cx="7747000" cy="5320146"/>
          </a:xfrm>
        </p:spPr>
        <p:txBody>
          <a:bodyPr>
            <a:normAutofit fontScale="92500"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Windows and SQL Server Support for Amazon EC2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Customers can employ Amazon EC2 running Windows Server or SQL Server with all of the benefits of Amazon EC2.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Windows with Amazon EC2 has been a common request of AWS customers since the service launched.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Amazon EC2 Service Level Agreement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With over two years of operation Amazon EC2 exited its beta into general availability and offers customers a Service Level Agreement (SLA).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Amazon EC2 SLA guarantees 99.95 percent availability of the service within a region over a trailing 365-day period, or customers are eligible to receive service credits back. </a:t>
            </a:r>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006109325"/>
      </p:ext>
    </p:extLst>
  </p:cSld>
  <p:clrMapOvr>
    <a:masterClrMapping/>
  </p:clrMapOvr>
  <p:transition/>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BC57E781-4077-4111-88EE-6EE66B28F98C}"/>
              </a:ext>
            </a:extLst>
          </p:cNvPr>
          <p:cNvSpPr>
            <a:spLocks noGrp="1"/>
          </p:cNvSpPr>
          <p:nvPr>
            <p:ph idx="1"/>
          </p:nvPr>
        </p:nvSpPr>
        <p:spPr>
          <a:xfrm>
            <a:off x="1524000" y="457200"/>
            <a:ext cx="7467600" cy="6248400"/>
          </a:xfrm>
        </p:spPr>
        <p:txBody>
          <a:bodyPr>
            <a:normAutofit fontScale="62500" lnSpcReduction="20000"/>
          </a:bodyPr>
          <a:lstStyle/>
          <a:p>
            <a:pPr marL="0" marR="0" lvl="0" indent="0" algn="l"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3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Recent Features</a:t>
            </a:r>
            <a:r>
              <a:rPr kumimoji="0" lang="en-US" sz="47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2009, AWS announced plans for several new features that make managing cloud-based applications easier.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AWS will deliver additional features that automate customer usage of Amazon EC2 for more cost-efficient consumption of computing power and provide greater visibility into the operational health of an application running in the AWS cloud.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These features include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Load balancing </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Enables customers to balance incoming requests and distribute traffic across multiple Amazon EC2 compute instances.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Auto-scaling </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Automatically grows and shrinks usage of Amazon EC2 compute capacity based on application requirements.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Monitoring</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Enables customers to monitor operational metrics of Amazon EC2, providing even better visibility into usage of the AWS cloud.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Management Console </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Provides a simple, point-and-click web interface that lets customers manage and access their AWS cloud resources</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375380605"/>
      </p:ext>
    </p:extLst>
  </p:cSld>
  <p:clrMapOvr>
    <a:masterClrMapping/>
  </p:clrMapOvr>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9A7BDC40-E3B2-4E8D-8085-B37D6FF4CEB9}"/>
              </a:ext>
            </a:extLst>
          </p:cNvPr>
          <p:cNvSpPr>
            <a:spLocks noGrp="1"/>
          </p:cNvSpPr>
          <p:nvPr>
            <p:ph idx="1"/>
          </p:nvPr>
        </p:nvSpPr>
        <p:spPr>
          <a:xfrm>
            <a:off x="1514764" y="258618"/>
            <a:ext cx="7400636" cy="6354618"/>
          </a:xfrm>
        </p:spPr>
        <p:txBody>
          <a:bodyPr>
            <a:normAutofit fontScale="62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300" b="0" i="0" u="none" strike="noStrike" kern="1200" cap="none" spc="0" normalizeH="0" baseline="0" noProof="0" dirty="0" err="1">
                <a:ln w="9525" cap="flat" cmpd="sng" algn="ctr">
                  <a:noFill/>
                  <a:prstDash val="solid"/>
                  <a:round/>
                  <a:headEnd type="none" w="med" len="med"/>
                  <a:tailEnd type="none" w="med" len="med"/>
                </a:ln>
                <a:solidFill>
                  <a:srgbClr val="FF0000"/>
                </a:solidFill>
                <a:uLnTx/>
                <a:uFillTx/>
                <a:latin typeface="+mn-lt"/>
                <a:ea typeface="+mn-ea"/>
                <a:cs typeface="+mn-cs"/>
                <a:sym typeface="Wingdings"/>
              </a:rPr>
              <a:t>GoGrid</a:t>
            </a:r>
            <a:r>
              <a:rPr kumimoji="0" lang="en-US" sz="33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a service provider of Windows and Linux cloud-based server hosting, and offers 32-bit and 64-bit editions of Windows Server 2008 within its cloud computing infrastructure.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Parent company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ServePath</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a Microsoft Gold Certified Partner, and launched Windows Server 2008 dedicated hosting in February 2008</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becomes one of the first Infrastructure as a Service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IaaS</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providers to offer Windows Server 2008 “in the cloud.”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enables system administrators to quickly and easily create, deploy, load-balance, and manage Windows and Linux cloud servers within minutes.</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users select the desired operating system and then choose preconfigured templates in order to minimize time to deploy.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Preconfigurations</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include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Windows Server 2008 Standard with Internet Information Services 7.0 (IIS 7) </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Windows Server 2008 Standard with IIS 7 and SQL Server 2005 Express Edition</a:t>
            </a:r>
          </a:p>
          <a:p>
            <a:pPr marL="742950" marR="0" lvl="1" indent="-285750" algn="just" defTabSz="457200" fontAlgn="auto">
              <a:lnSpc>
                <a:spcPct val="100000"/>
              </a:lnSpc>
              <a:spcBef>
                <a:spcPts val="1000"/>
              </a:spcBef>
              <a:spcAft>
                <a:spcPts val="120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Windows Server 2008 Standard with IIS 7, SQL Server 2005 Express Edition, and ASP.NET</a:t>
            </a:r>
            <a:endParaRPr lang="en-IN" sz="26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149026737"/>
      </p:ext>
    </p:extLst>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44D4878A-D593-432F-938F-2C433378B0F1}"/>
              </a:ext>
            </a:extLst>
          </p:cNvPr>
          <p:cNvSpPr>
            <a:spLocks noGrp="1"/>
          </p:cNvSpPr>
          <p:nvPr>
            <p:ph idx="1"/>
          </p:nvPr>
        </p:nvSpPr>
        <p:spPr>
          <a:xfrm>
            <a:off x="1745673" y="330200"/>
            <a:ext cx="7169727" cy="6197600"/>
          </a:xfrm>
        </p:spPr>
        <p:txBody>
          <a:bodyPr>
            <a:normAutofit fontScale="700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6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5.1.2. Platform </a:t>
            </a:r>
            <a:r>
              <a:rPr kumimoji="0" lang="en-US" sz="36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as a Service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Platform as a Service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PaaS</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a way to build applications and have them hosted by the cloud provider.  </a:t>
            </a:r>
          </a:p>
          <a:p>
            <a:pPr marL="0" marR="0" lvl="0" indent="0" algn="just"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000" b="0"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RightScale</a:t>
            </a:r>
            <a:r>
              <a:rPr kumimoji="0" lang="en-US" sz="3000" b="0"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RightScale</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entered into a strategic product and partnership, broadening its cloud management platform to support emerging clouds from new vendors, including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FlexiScale</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while continuing its support for Amazon’s EC2.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RightScale</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also working with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Rackspace</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to ensure compatibility with their cloud offerings, including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Mosso</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a:t>
            </a: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CloudFS</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RightScale</a:t>
            </a: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offers an integrated management dashboard, where applications can be deployed once and managed across these and other clouds.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They gain the capabilities of built-in redundancy, fault tolerance, and geographical distribution of resources—key enterprise demands for cloud providers.</a:t>
            </a:r>
          </a:p>
          <a:p>
            <a:pPr marL="342900" marR="0" lvl="0" indent="-34290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041036571"/>
      </p:ext>
    </p:extLst>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5EC33CEF-7A80-498D-B789-D117E7279CA7}"/>
              </a:ext>
            </a:extLst>
          </p:cNvPr>
          <p:cNvSpPr>
            <a:spLocks noGrp="1"/>
          </p:cNvSpPr>
          <p:nvPr>
            <p:ph idx="1"/>
          </p:nvPr>
        </p:nvSpPr>
        <p:spPr>
          <a:xfrm>
            <a:off x="1764145" y="1413164"/>
            <a:ext cx="7075055" cy="5190835"/>
          </a:xfrm>
        </p:spPr>
        <p:txBody>
          <a:bodyPr>
            <a:normAutofit/>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Salesforce.com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Salesforce.com offers Force.com as its on-demand platform.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Force.com features breakthrough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technology, which allows customers, developers, and ISVs to design any app, for any user, anywhere with the world’s first User Interface-as-a-Service.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Force.com platform offers global infrastructure and services for database, logic, workflow, integration, user interface, and application exchange.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“With Force.com, customers, developers and ISVs can choose innovation, not infrastructure, With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we’re giving developers the power to revolutionize any interface, and any industry, on demand.” said Marc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Benioff</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chairman and CEO, Salesforce.com. </a:t>
            </a: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857356477"/>
      </p:ext>
    </p:extLst>
  </p:cSld>
  <p:clrMapOvr>
    <a:masterClrMapping/>
  </p:clrMapOvr>
  <p:transition/>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5143D5AE-0FE3-4ECA-9B52-D6C5E38DED7E}"/>
              </a:ext>
            </a:extLst>
          </p:cNvPr>
          <p:cNvSpPr>
            <a:spLocks noGrp="1"/>
          </p:cNvSpPr>
          <p:nvPr>
            <p:ph idx="1"/>
          </p:nvPr>
        </p:nvSpPr>
        <p:spPr>
          <a:xfrm>
            <a:off x="1671782" y="175491"/>
            <a:ext cx="7243618" cy="6001472"/>
          </a:xfrm>
        </p:spPr>
        <p:txBody>
          <a:bodyPr>
            <a:normAutofit fontScale="77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On Demand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Force.com platform gives customers the power to run  multiple applications within the same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instance, allowing all of a company’s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applications to share a common security model, data model, and user interface.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multitenant Force.com platform encompasses a feature set for the creation of business applications such as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 on-demand operating system,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ability to create any database on demand,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 workflow engine for managing collaboration between users,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Apex Code programming language for building complex logic,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Force.com Web Services API for programmatic access,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integration with other applications and data,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and now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a framework to build any user interface.</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20646506"/>
      </p:ext>
    </p:extLst>
  </p:cSld>
  <p:clrMapOvr>
    <a:masterClrMapping/>
  </p:clrMapOvr>
  <p:transition/>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25B433C8-CDCE-4CA5-A022-6A3A9A322163}"/>
              </a:ext>
            </a:extLst>
          </p:cNvPr>
          <p:cNvSpPr>
            <a:spLocks noGrp="1"/>
          </p:cNvSpPr>
          <p:nvPr>
            <p:ph idx="1"/>
          </p:nvPr>
        </p:nvSpPr>
        <p:spPr>
          <a:xfrm>
            <a:off x="1930401" y="498762"/>
            <a:ext cx="6908800" cy="6216073"/>
          </a:xfrm>
        </p:spPr>
        <p:txBody>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Delivery</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Using the logic and workflow intelligence provided by Apex Code,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offers the ability to meet the requirements of applications that feature different types of users on a variety of devices.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uses Internet technology, including HTML, AJAX and Flex, for business applications.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As part of the larger Force.com platform, the user experiences created in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directly leverage the data, logic, and workflow created in the other Force.com features.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658701312"/>
      </p:ext>
    </p:extLst>
  </p:cSld>
  <p:clrMapOvr>
    <a:masterClrMapping/>
  </p:clrMapOvr>
  <p:transition/>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ADFFC4D7-427F-4432-BBE0-AFB85849E632}"/>
              </a:ext>
            </a:extLst>
          </p:cNvPr>
          <p:cNvSpPr>
            <a:spLocks noGrp="1"/>
          </p:cNvSpPr>
          <p:nvPr>
            <p:ph idx="1"/>
          </p:nvPr>
        </p:nvSpPr>
        <p:spPr>
          <a:xfrm>
            <a:off x="1745673" y="286327"/>
            <a:ext cx="7169727" cy="6354618"/>
          </a:xfrm>
        </p:spPr>
        <p:txBody>
          <a:bodyPr>
            <a:normAutofit fontScale="85000"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includes the following features and capabilities:</a:t>
            </a:r>
          </a:p>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Pages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enables developers to create new pages using standard web technologies including HTML, AJAX, and Flex.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automatically detects a user’s device, and gives them the ability to automatically deliver the right experience to the right device.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a:t>
            </a:r>
            <a:r>
              <a:rPr kumimoji="0" lang="en-US" sz="24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Components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provides the ability to create new applications that automatically match the look and feel of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applications or customize and extend the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user interface to specific customer and user requirements.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Visualforce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provides the means to reuse predefined standard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custom-designed UI components.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Logic controllers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standard controller gives customers the ability to inherit and reuse any standard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UI behavior like new, edit, and save.</a:t>
            </a:r>
            <a:endParaRPr lang="en-IN" sz="20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351972058"/>
      </p:ext>
    </p:extLst>
  </p:cSld>
  <p:clrMapOvr>
    <a:masterClrMapping/>
  </p:clrMapOvr>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FA085632-686A-4D5C-A7C8-2A4D6355CF12}"/>
              </a:ext>
            </a:extLst>
          </p:cNvPr>
          <p:cNvSpPr>
            <a:spLocks noGrp="1"/>
          </p:cNvSpPr>
          <p:nvPr>
            <p:ph type="title"/>
          </p:nvPr>
        </p:nvSpPr>
        <p:spPr>
          <a:xfrm>
            <a:off x="1579418" y="392835"/>
            <a:ext cx="9774382" cy="817130"/>
          </a:xfrm>
        </p:spPr>
        <p:txBody>
          <a:bodyPr>
            <a:normAutofit/>
          </a:bodyPr>
          <a:lstStyle/>
          <a:p>
            <a:pPr marL="0" marR="0" lvl="0" indent="0" algn="l" defTabSz="457200" fontAlgn="auto">
              <a:lnSpc>
                <a:spcPct val="100000"/>
              </a:lnSpc>
              <a:spcBef>
                <a:spcPct val="0"/>
              </a:spcBef>
              <a:spcAft>
                <a:spcPct val="0"/>
              </a:spcAft>
              <a:buSzTx/>
              <a:buNone/>
              <a:defRPr kumimoji="0" sz="3600" b="0" i="0" u="none" strike="noStrike" kern="1200" cap="none" spc="0" normalizeH="0" baseline="0" noProof="0">
                <a:ln w="9525" cap="flat" cmpd="sng" algn="ctr">
                  <a:noFill/>
                  <a:prstDash val="solid"/>
                  <a:round/>
                  <a:headEnd type="none" w="med" len="med"/>
                  <a:tailEnd type="none" w="med" len="med"/>
                </a:ln>
                <a:solidFill>
                  <a:srgbClr val="262626"/>
                </a:solidFill>
                <a:uLnTx/>
                <a:uFillTx/>
                <a:latin typeface="+mj-lt"/>
                <a:ea typeface="+mj-ea"/>
                <a:cs typeface="+mj-cs"/>
                <a:sym typeface="Wingdings"/>
              </a:defRPr>
            </a:pPr>
            <a:r>
              <a:rPr kumimoji="0" lang="en-IN" sz="3200" b="1" i="0" u="none" strike="noStrike" kern="1200" cap="none" spc="0" normalizeH="0" baseline="0" noProof="0" smtClean="0">
                <a:ln w="9525" cap="flat" cmpd="sng" algn="ctr">
                  <a:noFill/>
                  <a:prstDash val="solid"/>
                  <a:round/>
                  <a:headEnd type="none" w="med" len="med"/>
                  <a:tailEnd type="none" w="med" len="med"/>
                </a:ln>
                <a:solidFill>
                  <a:srgbClr val="FF0000"/>
                </a:solidFill>
                <a:uLnTx/>
                <a:uFillTx/>
                <a:latin typeface="Times New Roman" pitchFamily="18" charset="0"/>
                <a:cs typeface="Times New Roman" pitchFamily="18" charset="0"/>
              </a:rPr>
              <a:t>5.1.3. Software </a:t>
            </a:r>
            <a:r>
              <a:rPr kumimoji="0" lang="en-IN" sz="3200" b="1" i="0" u="none" strike="noStrike" kern="1200" cap="none" spc="0" normalizeH="0" baseline="0" noProof="0">
                <a:ln w="9525" cap="flat" cmpd="sng" algn="ctr">
                  <a:noFill/>
                  <a:prstDash val="solid"/>
                  <a:round/>
                  <a:headEnd type="none" w="med" len="med"/>
                  <a:tailEnd type="none" w="med" len="med"/>
                </a:ln>
                <a:solidFill>
                  <a:srgbClr val="FF0000"/>
                </a:solidFill>
                <a:uLnTx/>
                <a:uFillTx/>
                <a:latin typeface="Times New Roman" pitchFamily="18" charset="0"/>
                <a:cs typeface="Times New Roman" pitchFamily="18" charset="0"/>
              </a:rPr>
              <a:t>as a Service</a:t>
            </a:r>
          </a:p>
        </p:txBody>
      </p:sp>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A2573234-E6C6-4E4E-84A4-E8753C2F7902}"/>
              </a:ext>
            </a:extLst>
          </p:cNvPr>
          <p:cNvSpPr>
            <a:spLocks noGrp="1"/>
          </p:cNvSpPr>
          <p:nvPr>
            <p:ph idx="1"/>
          </p:nvPr>
        </p:nvSpPr>
        <p:spPr>
          <a:xfrm>
            <a:off x="1579418" y="1357745"/>
            <a:ext cx="7259782" cy="5310910"/>
          </a:xfrm>
        </p:spPr>
        <p:txBody>
          <a:bodyPr>
            <a:normAutofit fontScale="85000" lnSpcReduction="10000"/>
          </a:bodyPr>
          <a:lstStyle/>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line between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PaaS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gets a little blurry, but the delineation is whether the provider supplies the application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or simply provides a mechanism to develop your own applications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PaaS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For instance, not only can you build an application with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but you can also allow others to use the application you developed.</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Google </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has partnered with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to make it easy for companies of all sizes to run their business in the cloud with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Google Apps.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combination of the </a:t>
            </a:r>
            <a:r>
              <a:rPr kumimoji="0" lang="en-US" sz="2400" b="0" i="0" u="none" strike="noStrike" kern="1200" cap="none" spc="0" normalizeH="0" baseline="0" noProof="0" dirty="0" err="1"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Googl`e</a:t>
            </a:r>
            <a:r>
              <a:rPr kumimoji="0" lang="en-US" sz="24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Apps suite of productivity applications and the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suite of Customer Relationship Management (CRM) applications enables businesses to effectively communicate and collaborate without any hardware or software to download, install, or maintain.  </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3079296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786348"/>
            <a:ext cx="8763000" cy="3785652"/>
          </a:xfrm>
          <a:prstGeom prst="rect">
            <a:avLst/>
          </a:prstGeom>
          <a:noFill/>
        </p:spPr>
        <p:txBody>
          <a:bodyPr wrap="square" rtlCol="0">
            <a:spAutoFit/>
          </a:bodyPr>
          <a:lstStyle/>
          <a:p>
            <a:pPr algn="just"/>
            <a:r>
              <a:rPr lang="en-US" sz="2400" b="1">
                <a:solidFill>
                  <a:srgbClr val="0070C0"/>
                </a:solidFill>
                <a:latin typeface="Century Schoolbook" pitchFamily="18" charset="0"/>
              </a:rPr>
              <a:t>Not easy to switch service providers</a:t>
            </a:r>
          </a:p>
          <a:p>
            <a:pPr algn="just"/>
            <a:endParaRPr lang="en-US" sz="2400" b="1">
              <a:solidFill>
                <a:srgbClr val="0070C0"/>
              </a:solidFill>
              <a:latin typeface="Century Schoolbook" pitchFamily="18" charset="0"/>
            </a:endParaRPr>
          </a:p>
          <a:p>
            <a:pPr marL="457200" indent="-457200" algn="just">
              <a:buFont typeface="Wingdings" pitchFamily="2" charset="2"/>
              <a:buChar char="q"/>
            </a:pPr>
            <a:r>
              <a:rPr lang="en-US" sz="2400">
                <a:latin typeface="Century Schoolbook" pitchFamily="18" charset="0"/>
              </a:rPr>
              <a:t>Cloud service providers promises vendors that the cloud will be flexible to use and integrate, however switching cloud services is not easy. </a:t>
            </a:r>
          </a:p>
          <a:p>
            <a:pPr marL="457200" indent="-457200" algn="just">
              <a:buFont typeface="Wingdings" pitchFamily="2" charset="2"/>
              <a:buChar char="q"/>
            </a:pPr>
            <a:r>
              <a:rPr lang="en-US" sz="2400">
                <a:latin typeface="Century Schoolbook" pitchFamily="18" charset="0"/>
              </a:rPr>
              <a:t>Most organizations may find it difficult to host and integrate current cloud applications on another platform</a:t>
            </a:r>
            <a:r>
              <a:rPr lang="en-US" sz="2400" smtClean="0">
                <a:latin typeface="Century Schoolbook" pitchFamily="18" charset="0"/>
              </a:rPr>
              <a:t>.</a:t>
            </a:r>
          </a:p>
          <a:p>
            <a:pPr marL="457200" indent="-457200" algn="just">
              <a:buFont typeface="Wingdings" pitchFamily="2" charset="2"/>
              <a:buChar char="q"/>
            </a:pPr>
            <a:r>
              <a:rPr lang="en-US" sz="2400" smtClean="0">
                <a:latin typeface="Century Schoolbook" pitchFamily="18" charset="0"/>
              </a:rPr>
              <a:t> </a:t>
            </a:r>
            <a:r>
              <a:rPr lang="en-US" sz="2400">
                <a:latin typeface="Century Schoolbook" pitchFamily="18" charset="0"/>
              </a:rPr>
              <a:t>Interoperability and support issues may arise such as applications developed on Linux platform may not work properly on Microsoft Development Framework (.Net).</a:t>
            </a:r>
          </a:p>
        </p:txBody>
      </p:sp>
    </p:spTree>
  </p:cSld>
  <p:clrMapOvr>
    <a:masterClrMapping/>
  </p:clrMapOvr>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40FD1544-A447-4675-B2C2-AAB51114C88E}"/>
              </a:ext>
            </a:extLst>
          </p:cNvPr>
          <p:cNvSpPr>
            <a:spLocks noGrp="1"/>
          </p:cNvSpPr>
          <p:nvPr>
            <p:ph idx="1"/>
          </p:nvPr>
        </p:nvSpPr>
        <p:spPr>
          <a:xfrm>
            <a:off x="1223889" y="369454"/>
            <a:ext cx="7691511" cy="6488545"/>
          </a:xfrm>
        </p:spPr>
        <p:txBody>
          <a:bodyPr>
            <a:normAutofit fontScale="70000" lnSpcReduction="20000"/>
          </a:bodyPr>
          <a:lstStyle/>
          <a:p>
            <a:pPr marL="0" marR="0" lvl="0" indent="0" algn="just"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000" b="0" i="0" u="none" strike="noStrike" kern="1200" cap="none" spc="0" normalizeH="0" baseline="0" noProof="0" dirty="0" err="1">
                <a:ln w="9525" cap="flat" cmpd="sng" algn="ctr">
                  <a:noFill/>
                  <a:prstDash val="solid"/>
                  <a:round/>
                  <a:headEnd type="none" w="med" len="med"/>
                  <a:tailEnd type="none" w="med" len="med"/>
                </a:ln>
                <a:solidFill>
                  <a:srgbClr val="FF0000"/>
                </a:solidFill>
                <a:uLnTx/>
                <a:uFillTx/>
                <a:latin typeface="+mn-lt"/>
                <a:ea typeface="+mn-ea"/>
                <a:cs typeface="+mn-cs"/>
                <a:sym typeface="Wingdings"/>
              </a:rPr>
              <a:t>Salesforce</a:t>
            </a:r>
            <a:r>
              <a:rPr kumimoji="0" lang="en-US" sz="30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for Google Apps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Google Apps is a combination of essential applications for business productivity (email, calendaring, documents, spreadsheets, presentations, instant messaging) and CRM (sales, marketing, service and support, partners) that enables an entirely new way for business professionals to communicate, collaborate, and work together in real time over the Web. </a:t>
            </a:r>
          </a:p>
          <a:p>
            <a:pPr marL="0" marR="0" lvl="0" indent="0" algn="just"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following features are included in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Google Apps: </a:t>
            </a:r>
          </a:p>
          <a:p>
            <a:pPr marL="457200" marR="0" lvl="1" indent="0" algn="just" defTabSz="457200" fontAlgn="auto">
              <a:lnSpc>
                <a:spcPct val="100000"/>
              </a:lnSpc>
              <a:spcBef>
                <a:spcPts val="1000"/>
              </a:spcBef>
              <a:spcAft>
                <a:spcPts val="120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300" b="1"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Salesforce</a:t>
            </a:r>
            <a:r>
              <a:rPr kumimoji="0" lang="en-US" sz="23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and Gmail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Businesses can now easily send, receive, and store email communication, keeping a complete record of customer interactions for better sales execution and improved customer satisfaction.</a:t>
            </a:r>
          </a:p>
          <a:p>
            <a:pPr marL="457200" marR="0" lvl="1" indent="0" algn="just" defTabSz="457200" fontAlgn="auto">
              <a:lnSpc>
                <a:spcPct val="100000"/>
              </a:lnSpc>
              <a:spcBef>
                <a:spcPts val="1000"/>
              </a:spcBef>
              <a:spcAft>
                <a:spcPts val="120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300" b="1"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Salesforce</a:t>
            </a:r>
            <a:r>
              <a:rPr kumimoji="0" lang="en-US" sz="23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and Google Docs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Create, manage, and share online Google Documents, Google Spreadsheets, and Google Presentations within your sales organization, marketing group, or support team for instant collaboration. </a:t>
            </a:r>
          </a:p>
          <a:p>
            <a:pPr marL="457200" marR="0" lvl="1" indent="0" algn="just" defTabSz="457200" fontAlgn="auto">
              <a:lnSpc>
                <a:spcPct val="100000"/>
              </a:lnSpc>
              <a:spcBef>
                <a:spcPts val="1000"/>
              </a:spcBef>
              <a:spcAft>
                <a:spcPts val="120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300" b="1"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Salesforce</a:t>
            </a:r>
            <a:r>
              <a:rPr kumimoji="0" lang="en-US" sz="23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and Google Talk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Instantly communicate with colleagues or customers from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optionally attach Google Talk conversations to customer or prospect records stored in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p>
          <a:p>
            <a:pPr marL="457200" marR="0" lvl="1" indent="0" algn="just" defTabSz="457200" fontAlgn="auto">
              <a:lnSpc>
                <a:spcPct val="100000"/>
              </a:lnSpc>
              <a:spcBef>
                <a:spcPts val="1000"/>
              </a:spcBef>
              <a:spcAft>
                <a:spcPts val="1200"/>
              </a:spcAft>
              <a:buSzTx/>
              <a:buNone/>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300" b="1"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Salesforce</a:t>
            </a:r>
            <a:r>
              <a:rPr kumimoji="0" lang="en-US" sz="23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 and Google Calendar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Expose sales tasks and marketing campaigns from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on Google Calendar. Built by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Appirio</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this application is one example of a new category of partner extensions to </a:t>
            </a:r>
            <a:r>
              <a:rPr kumimoji="0" lang="en-US" sz="23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Google Apps.</a:t>
            </a:r>
            <a:endParaRPr lang="en-IN" sz="2300" dirty="0"/>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sz="2400" dirty="0"/>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971625692"/>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139193A5-23D5-425D-8563-A9C8480BA911}"/>
              </a:ext>
            </a:extLst>
          </p:cNvPr>
          <p:cNvSpPr>
            <a:spLocks noGrp="1"/>
          </p:cNvSpPr>
          <p:nvPr>
            <p:ph idx="1"/>
          </p:nvPr>
        </p:nvSpPr>
        <p:spPr>
          <a:xfrm>
            <a:off x="1653309" y="350982"/>
            <a:ext cx="7185891" cy="6271491"/>
          </a:xfrm>
        </p:spPr>
        <p:txBody>
          <a:bodyPr>
            <a:normAutofit/>
          </a:bodyPr>
          <a:lstStyle/>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Force.com and Google Platform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Force.com Platform-as-a-Service encompasses a feature set for the creation of business applications and Google’s open APIs enable integration and extension of the applications in Google Apps.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integration of the two creates opportunities for developers and partners to build and run business applications that help customers run their entire business smarter in the cloud.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Applications like sales quote generation and business forecasting are now easy to build and test, and can be deployed by customers with just a few clicks via the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AppExchange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t>
            </a:r>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294422195"/>
      </p:ext>
    </p:extLst>
  </p:cSld>
  <p:clrMapOvr>
    <a:masterClrMapping/>
  </p:clrMapOvr>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35CD05D9-1874-4D78-971F-44F87D749741}"/>
              </a:ext>
            </a:extLst>
          </p:cNvPr>
          <p:cNvSpPr>
            <a:spLocks noGrp="1"/>
          </p:cNvSpPr>
          <p:nvPr>
            <p:ph idx="1"/>
          </p:nvPr>
        </p:nvSpPr>
        <p:spPr>
          <a:xfrm>
            <a:off x="1708727" y="341744"/>
            <a:ext cx="7206673" cy="6262255"/>
          </a:xfrm>
        </p:spPr>
        <p:txBody>
          <a:bodyPr>
            <a:normAutofit fontScale="77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2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Software plus Services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Microsoft’s take on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slightly different with their Software plus Services (sometimes they shorten it to S+S).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this model, typical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padded support with software running locally.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That is, you run some software on-site and reach out to the cloud for additional services.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provides the flexibility of using a cloud provider, and also the reliability of having data stored on-site, as well.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Microsoft’s Business Productivity Online Suite, part of Microsoft Online Services, is available for trial to businesses of all sizes in 19 countries. </a:t>
            </a:r>
          </a:p>
          <a:p>
            <a:pPr marL="342900" marR="0" lvl="0" indent="-342900" algn="l"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addition, Microsoft offers its Microsoft Office Communications Online, for instant messaging and presence, and the Business Productivity Online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Deskless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Worker Suite, an email, calendaring, and collaboration service for the occasional user.</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4271331818"/>
      </p:ext>
    </p:extLst>
  </p:cSld>
  <p:clrMapOvr>
    <a:masterClrMapping/>
  </p:clrMapOvr>
  <p:transition/>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3C7B4ABD-80D5-4CC9-8FC6-0BD6E319EC55}"/>
              </a:ext>
            </a:extLst>
          </p:cNvPr>
          <p:cNvSpPr>
            <a:spLocks noGrp="1"/>
          </p:cNvSpPr>
          <p:nvPr>
            <p:ph idx="1"/>
          </p:nvPr>
        </p:nvSpPr>
        <p:spPr>
          <a:xfrm>
            <a:off x="1447800" y="304800"/>
            <a:ext cx="7391400" cy="6248400"/>
          </a:xfrm>
        </p:spPr>
        <p:txBody>
          <a:bodyPr>
            <a:normAutofit fontScale="47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45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5.2. How </a:t>
            </a:r>
            <a:r>
              <a:rPr kumimoji="0" lang="en-US" sz="45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Those Applications Help Your Business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Cloud computing offers a number of benefits that your organization can realize. It helps your organization on a number of levels, not the least of which is the bottom line.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8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Operational Benefits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There are benefits to the way you operate. You can change business processes (for the better) by moving some applications and storage to the cloud. The following are some of the operational benefits:</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Reduced cost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Since technology is paid incrementally, your organization saves money in the long run.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Increased storage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 can store more data on the cloud than on a private network. Plus, if you need more it’s easy enough to get that extra storage.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Automation</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Your IT staff no longer needs to worry that an application is up to date—that’s the provider’s job. And they know they have to keep it up to date or they’ll start losing customers.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Flexibility</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You have more flexibility with a cloud solution. Applications can be tested and deployed with ease, and if it turns out that a given application isn’t getting the job done, you can switch to another.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Better mobility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Users can access the cloud from anywhere with an Internet connection. This is ideal for road warriors or telecommuters—or someone who needs to access the system after hours.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Better use of IT staff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IT staff no longer has to worry about server updates and other computing issues. They can focus on duties that matter, rather than being maintenance staff.</a:t>
            </a:r>
            <a:endParaRPr lang="en-IN" sz="2900" dirty="0"/>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dirty="0"/>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390275604"/>
      </p:ext>
    </p:extLst>
  </p:cSld>
  <p:clrMapOvr>
    <a:masterClrMapping/>
  </p:clrMapOvr>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162145EF-E754-4F77-9F2B-23226960FB16}"/>
              </a:ext>
            </a:extLst>
          </p:cNvPr>
          <p:cNvSpPr>
            <a:spLocks noGrp="1"/>
          </p:cNvSpPr>
          <p:nvPr>
            <p:ph idx="1"/>
          </p:nvPr>
        </p:nvSpPr>
        <p:spPr>
          <a:xfrm>
            <a:off x="1995055" y="554181"/>
            <a:ext cx="6920345" cy="5911274"/>
          </a:xfrm>
        </p:spPr>
        <p:txBody>
          <a:bodyPr>
            <a:normAutofit fontScale="85000"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Economic Benefits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And with cloud computing, cost is a huge factor. But it isn’t just in equipment savings; it is realized throughout the organization. These are some benefits to consider: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People</a:t>
            </a:r>
            <a:r>
              <a:rPr kumimoji="0" lang="en-US" sz="18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By having fewer staff members, you can look at your team and decide if such-and-such a person is necessary. This gives you an opportunity to find the best people to remain on staff.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Hardware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If you need more storage, it’s just a matter of upping your subscription costs with your provider, instead of buying new equipment. If you need more computational cycles, you needn’t buy more servers; rather you just buy more from your cloud provider.</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Pay as you go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 just pay for what you use. But, also like leasing a car, at the end of the lease you don’t own the car. That might be a good thing—the car may be a piece of junk, and in the case of a purchased server, it’s sure to be obsolete.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Time to market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Before the cloud, launching a startup meant using either an underpowered or inflexible host or an overpriced self-host. The former was a bad option, because it was inflexible. The latter cost a lot of money: You had to find a host, configure the machine, ship the machine, and manage the machine. With a cloud, you can spin up a new instance in seconds.</a:t>
            </a:r>
            <a:endParaRPr lang="en-IN" dirty="0"/>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80906573"/>
      </p:ext>
    </p:extLst>
  </p:cSld>
  <p:clrMapOvr>
    <a:masterClrMapping/>
  </p:clrMapOv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8D985251-25B9-4FEB-8D9B-0C7D62577A53}"/>
              </a:ext>
            </a:extLst>
          </p:cNvPr>
          <p:cNvSpPr>
            <a:spLocks noGrp="1"/>
          </p:cNvSpPr>
          <p:nvPr>
            <p:ph idx="1"/>
          </p:nvPr>
        </p:nvSpPr>
        <p:spPr>
          <a:xfrm>
            <a:off x="1579418" y="286327"/>
            <a:ext cx="7259782" cy="6571673"/>
          </a:xfrm>
        </p:spPr>
        <p:txBody>
          <a:bodyPr>
            <a:normAutofit fontScale="70000" lnSpcReduction="20000"/>
          </a:bodyPr>
          <a:lstStyle/>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800" b="1" i="0" u="none" strike="noStrike" kern="1200" cap="none" spc="0" normalizeH="0" baseline="0" noProof="0" dirty="0">
                <a:ln w="9525" cap="flat" cmpd="sng" algn="ctr">
                  <a:noFill/>
                  <a:prstDash val="solid"/>
                  <a:round/>
                  <a:headEnd type="none" w="med" len="med"/>
                  <a:tailEnd type="none" w="med" len="med"/>
                </a:ln>
                <a:solidFill>
                  <a:srgbClr val="00B050"/>
                </a:solidFill>
                <a:uLnTx/>
                <a:uFillTx/>
                <a:latin typeface="+mn-lt"/>
                <a:ea typeface="+mn-ea"/>
                <a:cs typeface="+mn-cs"/>
                <a:sym typeface="Wingdings"/>
              </a:rPr>
              <a:t>Staffing Benefits</a:t>
            </a:r>
            <a:r>
              <a:rPr kumimoji="0" lang="en-US" sz="2800" b="0" i="0" u="none" strike="noStrike" kern="1200" cap="none" spc="0" normalizeH="0" baseline="0" noProof="0" dirty="0">
                <a:ln w="9525" cap="flat" cmpd="sng" algn="ctr">
                  <a:noFill/>
                  <a:prstDash val="solid"/>
                  <a:round/>
                  <a:headEnd type="none" w="med" len="med"/>
                  <a:tailEnd type="none" w="med" len="med"/>
                </a:ln>
                <a:solidFill>
                  <a:srgbClr val="00B050"/>
                </a:solidFill>
                <a:uLnTx/>
                <a:uFillTx/>
                <a:latin typeface="+mn-lt"/>
                <a:ea typeface="+mn-ea"/>
                <a:cs typeface="+mn-cs"/>
                <a:sym typeface="Wingdings"/>
              </a:rPr>
              <a:t>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There are a number of benefits the people in your organization will realize when you shift some applications to the cloud. For the most part their lives should be easier with the ease and convenience cloud computing offers. Not only do your workers benefit, but there are also benefits in being a cloud provider.</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1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For the Consumer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consumer benefits from cloud computing in a number of ways, for example: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No software installation or maintenance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That means no more 1,000-page planning and implementation guides.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Shorter deployment time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It takes only a few minutes to spin up a new server, rather than the months it would normally take to plan, prepare, test, and deploy.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Worldwide availability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By using a cloud, your users can access data and applications from anywhere they have Internet access.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Service Level Agreement (SLA) commitment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If you have an SLA, then you’re guaranteed that level of service. And if you report any bugs, the vendor will fix them, but you don’t have to hassle with the patch yourself—it’ll likely be done in a way that is transparent to you.</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Upgrades</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The provider wants to keep you happy, so it’s in their best interests to ensure the application is constantly improved. With </a:t>
            </a:r>
            <a:r>
              <a:rPr kumimoji="0" lang="en-US" sz="1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this can be in the guise of small changes that you don’t see that add up over time.</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Make life easier on your IT staff </a:t>
            </a:r>
            <a:r>
              <a:rPr kumimoji="0" lang="en-US" sz="1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offloads a lot of the maintenance duties onto your cloud provider so that your IT staff can focus on improving the day-to-day technical operations of your company</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More money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Your organization saves money by using a cloud vendor, both in operational costs and the IT budget. </a:t>
            </a:r>
            <a:endParaRPr lang="en-IN" sz="1900" dirty="0"/>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sz="1800" dirty="0"/>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453439197"/>
      </p:ext>
    </p:extLst>
  </p:cSld>
  <p:clrMapOvr>
    <a:masterClrMapping/>
  </p:clrMapOvr>
  <p:transition/>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8D7E824D-491F-4D3B-B813-20FAD4FDE968}"/>
              </a:ext>
            </a:extLst>
          </p:cNvPr>
          <p:cNvSpPr>
            <a:spLocks noGrp="1"/>
          </p:cNvSpPr>
          <p:nvPr>
            <p:ph idx="1"/>
          </p:nvPr>
        </p:nvSpPr>
        <p:spPr>
          <a:xfrm>
            <a:off x="1985818" y="258618"/>
            <a:ext cx="6929582" cy="6382327"/>
          </a:xfrm>
        </p:spPr>
        <p:txBody>
          <a:bodyPr>
            <a:normAutofit fontScale="85000" lnSpcReduction="10000"/>
          </a:bodyPr>
          <a:lstStyle/>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For the Provider </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However, there is benefit to the cloud providers as well, and it isn’t just money. Here are some of the ways that cloud computing is a plus for the provider: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Operating environment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provider owns their domain. They aren’t just sending technicians to fix or customize software because it doesn’t fit on a client’s unique (or antique) infrastructure. The provider has the control to optimize an infrastructure to their specific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needs.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Predictable revenue stream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Because customers will be paying a subscription for their cloud use, it is easy to get a handle on forecasting revenues.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Study use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provider is able to study how their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used and is then able to give customers more of what they want. This isn’t possible if software is housed on customers’ networks.</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Small, regular upgrades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isn’t just a benefit for customers, but the providers, as well. The provider’s development teams can focus on fixing bugs with incremental patch rollouts, rather than saving them for one, monstrous rollout.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Customer relationship management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Providers also must develop strong relationships with their customers. Since they are providing a subscription-based service, it is important to keep customers happy, rather than try to score the next big deal. While it is important to keep customers coming in, it is just as important to keep existing customers happy</a:t>
            </a:r>
            <a:endParaRPr lang="en-IN" sz="1800" dirty="0"/>
          </a:p>
          <a:p>
            <a:pPr marL="342900" marR="0" lvl="0" indent="-342900" algn="l"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647250502"/>
      </p:ext>
    </p:extLst>
  </p:cSld>
  <p:clrMapOvr>
    <a:masterClrMapping/>
  </p:clrMapOvr>
  <p:transition/>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59F8245D-0D5A-427A-A78A-C75591D4ABDD}"/>
              </a:ext>
            </a:extLst>
          </p:cNvPr>
          <p:cNvSpPr>
            <a:spLocks noGrp="1"/>
          </p:cNvSpPr>
          <p:nvPr>
            <p:ph idx="1"/>
          </p:nvPr>
        </p:nvSpPr>
        <p:spPr>
          <a:xfrm>
            <a:off x="1579418" y="360218"/>
            <a:ext cx="7259782" cy="6262255"/>
          </a:xfrm>
        </p:spPr>
        <p:txBody>
          <a:bodyPr>
            <a:normAutofit fontScale="47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8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Tips </a:t>
            </a:r>
            <a:r>
              <a:rPr kumimoji="0" lang="en-US" sz="3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for Evaluating </a:t>
            </a:r>
            <a:r>
              <a:rPr kumimoji="0" lang="en-US" sz="3800" b="1" i="0" u="none" strike="noStrike" kern="1200" cap="none" spc="0" normalizeH="0" baseline="0" noProof="0" dirty="0" err="1">
                <a:ln w="9525" cap="flat" cmpd="sng" algn="ctr">
                  <a:noFill/>
                  <a:prstDash val="solid"/>
                  <a:round/>
                  <a:headEnd type="none" w="med" len="med"/>
                  <a:tailEnd type="none" w="med" len="med"/>
                </a:ln>
                <a:solidFill>
                  <a:srgbClr val="FF0000"/>
                </a:solidFill>
                <a:uLnTx/>
                <a:uFillTx/>
                <a:latin typeface="+mn-lt"/>
                <a:ea typeface="+mn-ea"/>
                <a:cs typeface="+mn-cs"/>
                <a:sym typeface="Wingdings"/>
              </a:rPr>
              <a:t>SaaS</a:t>
            </a:r>
            <a:r>
              <a:rPr kumimoji="0" lang="en-US" sz="38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p>
          <a:p>
            <a:pPr marL="0" marR="0" lvl="0" indent="0" algn="just"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 should evaluate not only the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provider and its service, but also what your organization wants from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Be sure the following factors are present as you evaluate your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provider: </a:t>
            </a:r>
          </a:p>
          <a:p>
            <a:pPr marL="342900" marR="0" lvl="0" indent="-342900" algn="just" defTabSz="457200" fontAlgn="auto">
              <a:lnSpc>
                <a:spcPct val="100000"/>
              </a:lnSpc>
              <a:spcBef>
                <a:spcPts val="1000"/>
              </a:spcBef>
              <a:spcAft>
                <a:spcPts val="120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Time to value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As we mentioned earlier, one of the great benefits of using cloud services is the ability to shorten the time it takes to get a new system or application up and running. Unlike traditional software that might require complex installation, configuration, administration, and maintenance,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only requires a browser. This allows you to get up and running much more quickly than by using traditional software. </a:t>
            </a:r>
          </a:p>
          <a:p>
            <a:pPr marL="342900" marR="0" lvl="0" indent="-342900" algn="just" defTabSz="457200" fontAlgn="auto">
              <a:lnSpc>
                <a:spcPct val="100000"/>
              </a:lnSpc>
              <a:spcBef>
                <a:spcPts val="1000"/>
              </a:spcBef>
              <a:spcAft>
                <a:spcPts val="120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Trial period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Most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providers offer a 30-day trial of their service. This usually doesn’t happen with traditional software—and certainly you wouldn’t move everyone </a:t>
            </a:r>
            <a:r>
              <a:rPr kumimoji="0" lang="en-US" sz="2900" b="0" i="0" u="none" strike="noStrike" kern="1200" cap="none" spc="0" normalizeH="0" baseline="0" noProof="0" dirty="0" err="1"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enmasse</a:t>
            </a:r>
            <a:r>
              <a:rPr kumimoji="0" lang="en-US" sz="29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to the trial. However, you can try out the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vendor’s offering and if it feels like a good fit, you can start making the move.</a:t>
            </a:r>
          </a:p>
          <a:p>
            <a:pPr marL="342900" marR="0" lvl="0" indent="-342900" algn="just" defTabSz="457200" fontAlgn="auto">
              <a:lnSpc>
                <a:spcPct val="100000"/>
              </a:lnSpc>
              <a:spcBef>
                <a:spcPts val="1000"/>
              </a:spcBef>
              <a:spcAft>
                <a:spcPts val="120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Low entry costs </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Another appeal of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is the low cost to get started using it. Rather than laying out an enormous amount of money, you can get started relatively inexpensively. Using an </a:t>
            </a:r>
            <a:r>
              <a:rPr kumimoji="0" lang="en-US" sz="2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solution is much less expensive than rolling out a complex software deployment across your organization. </a:t>
            </a:r>
          </a:p>
          <a:p>
            <a:pPr marL="342900" marR="0" lvl="0" indent="-342900" algn="just" defTabSz="457200" fontAlgn="auto">
              <a:lnSpc>
                <a:spcPct val="100000"/>
              </a:lnSpc>
              <a:spcBef>
                <a:spcPts val="1000"/>
              </a:spcBef>
              <a:spcAft>
                <a:spcPts val="120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9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Service In </a:t>
            </a:r>
            <a:r>
              <a:rPr kumimoji="0" lang="en-US" sz="2900" b="1" i="0" u="none" strike="noStrike" kern="1200" cap="none" spc="0" normalizeH="0" baseline="0" noProof="0" dirty="0" err="1">
                <a:ln w="9525" cap="flat" cmpd="sng" algn="ctr">
                  <a:noFill/>
                  <a:prstDash val="solid"/>
                  <a:round/>
                  <a:headEnd type="none" w="med" len="med"/>
                  <a:tailEnd type="none" w="med" len="med"/>
                </a:ln>
                <a:solidFill>
                  <a:srgbClr val="0070C0"/>
                </a:solidFill>
                <a:uLnTx/>
                <a:uFillTx/>
                <a:latin typeface="+mn-lt"/>
                <a:ea typeface="+mn-ea"/>
                <a:cs typeface="+mn-cs"/>
                <a:sym typeface="Wingdings"/>
              </a:rPr>
              <a:t>SaaS</a:t>
            </a:r>
            <a:r>
              <a:rPr kumimoji="0" lang="en-US" sz="2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the vendor serves the customer. That is, the vendor becomes your IT department—at least for the applications they’re hosting. If the vendor isn’t responsive to your needs, pack up your toys and move to a different service. It is in the vendor’s best interests to keep you and other customers happy. </a:t>
            </a:r>
          </a:p>
          <a:p>
            <a:pPr marL="342900" marR="0" lvl="0" indent="-342900" algn="just" defTabSz="457200" fontAlgn="auto">
              <a:lnSpc>
                <a:spcPct val="100000"/>
              </a:lnSpc>
              <a:spcBef>
                <a:spcPts val="1000"/>
              </a:spcBef>
              <a:spcAft>
                <a:spcPts val="120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sz="26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306474226"/>
      </p:ext>
    </p:extLst>
  </p:cSld>
  <p:clrMapOvr>
    <a:masterClrMapping/>
  </p:clrMapOvr>
  <p:transition/>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55C2FCD1-239D-491D-B49A-98AE02CB5D34}"/>
              </a:ext>
            </a:extLst>
          </p:cNvPr>
          <p:cNvSpPr>
            <a:spLocks noGrp="1"/>
          </p:cNvSpPr>
          <p:nvPr>
            <p:ph idx="1"/>
          </p:nvPr>
        </p:nvSpPr>
        <p:spPr>
          <a:xfrm>
            <a:off x="1865745" y="277091"/>
            <a:ext cx="7049655" cy="6354618"/>
          </a:xfrm>
        </p:spPr>
        <p:txBody>
          <a:bodyPr>
            <a:normAutofit fontScale="92500" lnSpcReduction="20000"/>
          </a:bodyPr>
          <a:lstStyle/>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Wiser investment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offers a less risky option than traditional software installed locally. There is no long-term financial commitment. The monetary risk is greatly lessened in an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environment.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Security</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In reality it is in your vendor’s best interests to keep you as secure as possible. Most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vendors understand that application data must be backed up often and that security is a top concern. Since the cloud vendor wants to keep customers safe and secure, they will have staff dedicated to ensuring that your data is safe.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Your voice </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your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vendor wants to keep you happy so that you will not jump ship for another provider. As such, they will listen to your wants and respond. Because you will have a closer relationship, you have a greater ability to influence the product and its features.</a:t>
            </a:r>
          </a:p>
          <a:p>
            <a:pPr marL="342900" marR="0" lvl="0" indent="-342900" algn="l"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Reduced capital expense </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makes it faster to get approval for a project when the need to buy hardware is taken out of the equation. </a:t>
            </a:r>
          </a:p>
          <a:p>
            <a:pPr marL="342900" marR="0" lvl="0" indent="-342900" algn="l"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Meet short-term needs </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Quite often organizations experience busy times, or they launch a new product, a new office opens, or something else occurs that requires more computational power. </a:t>
            </a:r>
            <a:r>
              <a:rPr kumimoji="0" lang="en-US" sz="20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provider can instantly expand and offer you more resources. </a:t>
            </a:r>
            <a:endParaRPr lang="en-IN" sz="2000" dirty="0"/>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dirty="0"/>
          </a:p>
          <a:p>
            <a:pPr marL="342900" marR="0" lvl="0" indent="-342900" algn="l"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546130890"/>
      </p:ext>
    </p:extLst>
  </p:cSld>
  <p:clrMapOvr>
    <a:masterClrMapping/>
  </p:clrMapOvr>
  <p:transition/>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B147B780-4618-4F69-814B-0300CFA74959}"/>
              </a:ext>
            </a:extLst>
          </p:cNvPr>
          <p:cNvSpPr>
            <a:spLocks noGrp="1"/>
          </p:cNvSpPr>
          <p:nvPr>
            <p:ph idx="1"/>
          </p:nvPr>
        </p:nvSpPr>
        <p:spPr>
          <a:xfrm>
            <a:off x="1801091" y="314036"/>
            <a:ext cx="7190509" cy="6456219"/>
          </a:xfrm>
        </p:spPr>
        <p:txBody>
          <a:bodyPr>
            <a:normAutofit fontScale="700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600" b="1" i="0" u="none" strike="noStrike" kern="1200" cap="none" spc="0" normalizeH="0" baseline="0" noProof="0" dirty="0" smtClean="0">
                <a:ln w="9525" cap="flat" cmpd="sng" algn="ctr">
                  <a:noFill/>
                  <a:prstDash val="solid"/>
                  <a:round/>
                  <a:headEnd type="none" w="med" len="med"/>
                  <a:tailEnd type="none" w="med" len="med"/>
                </a:ln>
                <a:solidFill>
                  <a:srgbClr val="0070C0"/>
                </a:solidFill>
                <a:uLnTx/>
                <a:uFillTx/>
                <a:latin typeface="+mn-lt"/>
                <a:ea typeface="+mn-ea"/>
                <a:cs typeface="+mn-cs"/>
                <a:sym typeface="Wingdings"/>
              </a:rPr>
              <a:t>5.3. Deleting </a:t>
            </a:r>
            <a:r>
              <a:rPr kumimoji="0" lang="en-US" sz="36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Your Datacenter </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When you move to the cloud, you won’t need to maintain some things on-site. But what and when you delete it is a complicated issue. Certainly, you can back up the data and file it away on some DVDs somewhere, but that’s just a snapshot in time of your organization. As you continue to use the cloud, your data will evolve and change.</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What You Can Delete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Desktop applications are one of the areas perfect for a move to the cloud.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 key component in making desktops cloud capable and helping client virtualization go mainstream is the introduction of so-called bare metal hypervisors for clients.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These hypervisors allow the desktop to run locally without network access to take advantage of the Pac’s computing power, rather than just relying on the server.</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What You Should Keep </a:t>
            </a: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As we have noted time and again, security might be an issue for you.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Are you really comfortable moving mission-critical or sensitive information to the cloud.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If you have even a glimmer of doubt, it’s not worth the sleepless nights, worrying about the potential for compromised information.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 should also keep large files and things like media on-site. If you are storing more than you access online, you get a bigger bill from the vendor each month.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3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Better to let those infrequently accessed files sit on a local drive than to pay the vendor bill each month.</a:t>
            </a:r>
            <a:endParaRPr lang="en-IN" sz="23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4444507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tretch>
            <a:fillRect/>
          </a:stretch>
        </p:blipFill>
        <p:spPr bwMode="auto">
          <a:xfrm>
            <a:off x="304800" y="457200"/>
            <a:ext cx="8305799" cy="6019800"/>
          </a:xfrm>
          <a:prstGeom prst="rect">
            <a:avLst/>
          </a:prstGeom>
          <a:noFill/>
          <a:ln w="9525">
            <a:noFill/>
            <a:miter lim="800000"/>
          </a:ln>
          <a:effectLst/>
        </p:spPr>
      </p:pic>
    </p:spTree>
  </p:cSld>
  <p:clrMapOvr>
    <a:masterClrMapping/>
  </p:clrMapOvr>
  <p:transition/>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BAF08AE2-0108-405B-810C-468794C06471}"/>
              </a:ext>
            </a:extLst>
          </p:cNvPr>
          <p:cNvSpPr>
            <a:spLocks noGrp="1"/>
          </p:cNvSpPr>
          <p:nvPr>
            <p:ph idx="1"/>
          </p:nvPr>
        </p:nvSpPr>
        <p:spPr>
          <a:xfrm>
            <a:off x="1736436" y="406400"/>
            <a:ext cx="7178964" cy="6308436"/>
          </a:xfrm>
        </p:spPr>
        <p:txBody>
          <a:bodyPr>
            <a:normAutofit fontScale="85000" lnSpcReduction="10000"/>
          </a:bodyPr>
          <a:lstStyle/>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Steps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Does your vendor have a solid disaster recovery plan in place?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is important because, obviously, you don’t want to lose important data.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There are a lot of reasons to make a move to the cloud, but inevitably cost is the way that companies get into the cloud.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However, once they’re there, convenience and reliability is what will keep them.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For instance, all you need to do is call up a web browser and make adjustments to the amount of processing power, memory, and disk space each virtual server gets.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err="1">
                <a:ln w="9525" cap="flat" cmpd="sng" algn="ctr">
                  <a:noFill/>
                  <a:prstDash val="solid"/>
                  <a:round/>
                  <a:headEnd type="none" w="med" len="med"/>
                  <a:tailEnd type="none" w="med" len="med"/>
                </a:ln>
                <a:solidFill>
                  <a:srgbClr val="FF0000"/>
                </a:solidFill>
                <a:uLnTx/>
                <a:uFillTx/>
                <a:latin typeface="+mn-lt"/>
                <a:ea typeface="+mn-ea"/>
                <a:cs typeface="+mn-cs"/>
                <a:sym typeface="Wingdings"/>
              </a:rPr>
              <a:t>AppZero</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provides a set of tools for creating Virtual Application Appliances (VAAs).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This approach to provisioning and deploying applications on physical or virtual servers running anywhere is designed for the cloud environment and for movement of server applications and datacenter to cloud, hosting environment, or cloud to cloud.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VAAs package a server application with all of its dependencies, but no operating system component (zero OS).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AppZero’s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first public demonstration of its VAA technology showed a live production application provisioned in seconds on an Amazon EC2 cloud, and moved in less than one minute to a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GoGrid</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cloud computing environment. </a:t>
            </a:r>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Designed for instant server-based application provisioning and deployment.</a:t>
            </a:r>
            <a:endParaRPr lang="en-IN" dirty="0"/>
          </a:p>
          <a:p>
            <a:pPr marL="342900" marR="0" lvl="0" indent="-342900" algn="just" defTabSz="457200" fontAlgn="auto">
              <a:lnSpc>
                <a:spcPct val="100000"/>
              </a:lnSpc>
              <a:spcBef>
                <a:spcPts val="1000"/>
              </a:spcBef>
              <a:spcAft>
                <a:spcPct val="0"/>
              </a:spcAft>
              <a:buSzTx/>
              <a:buFont typeface="Wingdings" pitchFamily="2" charset="2"/>
              <a:buChar char="Ø"/>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470918519"/>
      </p:ext>
    </p:extLst>
  </p:cSld>
  <p:clrMapOvr>
    <a:masterClrMapping/>
  </p:clrMapOvr>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67761A78-C4C8-4AEA-9DF9-75005260E69B}"/>
              </a:ext>
            </a:extLst>
          </p:cNvPr>
          <p:cNvPicPr>
            <a:picLocks noChangeAspect="1" noChangeArrowheads="1"/>
          </p:cNvPicPr>
          <p:nvPr/>
        </p:nvPicPr>
        <p:blipFill>
          <a:blip r:embed="rId2"/>
          <a:stretch>
            <a:fillRect/>
          </a:stretch>
        </p:blipFill>
        <p:spPr bwMode="auto">
          <a:xfrm>
            <a:off x="2062079" y="314037"/>
            <a:ext cx="6700921" cy="5781964"/>
          </a:xfrm>
          <a:prstGeom prst="rect">
            <a:avLst/>
          </a:prstGeom>
          <a:noFill/>
          <a:ln w="9525">
            <a:noFill/>
            <a:miter lim="800000"/>
          </a:ln>
          <a:effectLst/>
        </p:spPr>
      </p:pic>
    </p:spTree>
  </p:cSld>
  <p:clrMapOvr>
    <a:masterClrMapping/>
  </p:clrMapOvr>
  <p:transition/>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CC0CBEEB-6A8E-41DA-B4EE-3162C3F96963}"/>
              </a:ext>
            </a:extLst>
          </p:cNvPr>
          <p:cNvSpPr>
            <a:spLocks noGrp="1"/>
          </p:cNvSpPr>
          <p:nvPr>
            <p:ph idx="1"/>
          </p:nvPr>
        </p:nvSpPr>
        <p:spPr>
          <a:xfrm>
            <a:off x="1810327" y="387927"/>
            <a:ext cx="7028873" cy="6253018"/>
          </a:xfrm>
        </p:spPr>
        <p:txBody>
          <a:bodyPr>
            <a:normAutofit fontScale="62500" lnSpcReduction="20000"/>
          </a:bodyPr>
          <a:lstStyle/>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6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5.4 Case Study- Salesforce.com</a:t>
            </a:r>
            <a:r>
              <a:rPr kumimoji="0" lang="en-US" sz="31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 </a:t>
            </a:r>
            <a:endParaRPr lang="en-US" sz="3100" b="1" dirty="0">
              <a:solidFill>
                <a:srgbClr val="FF0000"/>
              </a:solidFill>
            </a:endParaRP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Salesforce.com offers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SaaS</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with a host of different applications, many of which are created and shared by other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customers.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Steve Fisher, senior vice president of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AppExchange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Salesforce.com, talked about his company as well as the best way for companies considering a move to the cloud to get the most out of their move.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Fisher emphasizes the differences between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other cloud vendors.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chief difference is in what the vendors supply and how they supply it.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Amazon has Linux boxes, </a:t>
            </a: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offer different applications.</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a:t>
            </a: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has the good fortune to have a broad variety of customers, existing in different industries and having different needs.</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a multitenant environment, the vendor can see what and how users are taking advantage of applications and can make changes based on their observations.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Getting started is especially easy, especially when compared to traditional deployments.</a:t>
            </a:r>
            <a:endParaRPr lang="en-IN" sz="2400" dirty="0"/>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4107260"/>
      </p:ext>
    </p:extLst>
  </p:cSld>
  <p:clrMapOvr>
    <a:masterClrMapping/>
  </p:clrMapOvr>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8688E96E-D18D-4871-9CFF-21144F7794A5}"/>
              </a:ext>
            </a:extLst>
          </p:cNvPr>
          <p:cNvSpPr>
            <a:spLocks noGrp="1"/>
          </p:cNvSpPr>
          <p:nvPr>
            <p:ph idx="1"/>
          </p:nvPr>
        </p:nvSpPr>
        <p:spPr>
          <a:xfrm>
            <a:off x="1939636" y="314036"/>
            <a:ext cx="6899564" cy="6142182"/>
          </a:xfrm>
        </p:spPr>
        <p:txBody>
          <a:bodyPr>
            <a:normAutofit/>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8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Best Business Practices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So what’s the best way for a company to move to the cloud?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You can go to Salesforce.com and get a free trial. Pilot it first with a single department. Bring on 25 to 100 users to test it out, But not to jump to the cloud if you don’t need to.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Don’t follow trends or do it just because the other guy is doing it. “Only do it if there is a need.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Once you are on the cloud, don’t expect to have a static experience. Your applications and how you use them will evolve.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Another benefit is the ability to really get what an organization wants out of an application.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Traditional software is hard to customize.</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It is believed that one day all computing will be done on the cloud. But it’ll take time. </a:t>
            </a:r>
            <a:endParaRPr lang="en-IN" dirty="0"/>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513637971"/>
      </p:ext>
    </p:extLst>
  </p:cSld>
  <p:clrMapOvr>
    <a:masterClrMapping/>
  </p:clrMapOvr>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15DA4F8E-C7CC-4A05-904C-0EC9ED5CD00D}"/>
              </a:ext>
            </a:extLst>
          </p:cNvPr>
          <p:cNvSpPr>
            <a:spLocks noGrp="1"/>
          </p:cNvSpPr>
          <p:nvPr>
            <p:ph idx="1"/>
          </p:nvPr>
        </p:nvSpPr>
        <p:spPr>
          <a:xfrm>
            <a:off x="1644073" y="332509"/>
            <a:ext cx="7195128" cy="6206836"/>
          </a:xfrm>
        </p:spPr>
        <p:txBody>
          <a:bodyPr>
            <a:normAutofit/>
          </a:bodyPr>
          <a:lstStyle/>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800" b="1" i="0" u="none" strike="noStrike" kern="1200" cap="none" spc="0" normalizeH="0" baseline="0" noProof="0" dirty="0" smtClean="0">
                <a:ln w="9525" cap="flat" cmpd="sng" algn="ctr">
                  <a:noFill/>
                  <a:prstDash val="solid"/>
                  <a:round/>
                  <a:headEnd type="none" w="med" len="med"/>
                  <a:tailEnd type="none" w="med" len="med"/>
                </a:ln>
                <a:solidFill>
                  <a:srgbClr val="0070C0"/>
                </a:solidFill>
                <a:uLnTx/>
                <a:uFillTx/>
                <a:latin typeface="+mn-lt"/>
                <a:ea typeface="+mn-ea"/>
                <a:cs typeface="+mn-cs"/>
                <a:sym typeface="Wingdings"/>
              </a:rPr>
              <a:t>5.5. Case Study- Thomson </a:t>
            </a:r>
            <a:r>
              <a:rPr kumimoji="0" lang="en-US" sz="28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Reuters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Thomson Reuters is a company that provides information to a wide range of clients— lawyers, accountants, scientists, reporters, and a host of others.</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For the most part, they have nothing in common but the need to get information.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Thomson Reuters calls itself “the world’s leading provider of ‘intelligent information’ for businesses and professionals.”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They pull distributed information together; they analyze the information first to ensure it is what the customer wants; and they provide methods of data delivery and retrieval that help their customers get what they want.</a:t>
            </a:r>
            <a:endParaRPr lang="en-IN" sz="20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595329671"/>
      </p:ext>
    </p:extLst>
  </p:cSld>
  <p:clrMapOvr>
    <a:masterClrMapping/>
  </p:clrMapOvr>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A8E00DAB-971A-4875-A9AF-71B1385C6538}"/>
              </a:ext>
            </a:extLst>
          </p:cNvPr>
          <p:cNvSpPr>
            <a:spLocks noGrp="1"/>
          </p:cNvSpPr>
          <p:nvPr>
            <p:ph idx="1"/>
          </p:nvPr>
        </p:nvSpPr>
        <p:spPr>
          <a:xfrm>
            <a:off x="1801091" y="297872"/>
            <a:ext cx="7038109" cy="6262255"/>
          </a:xfrm>
        </p:spPr>
        <p:txBody>
          <a:bodyPr>
            <a:normAutofit fontScale="850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Their Cloud Use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Thomson Reuters wanted to give its customers a better, more intelligent way to search for information than they were providing at the time.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Their solution was to adopt a Microsoft Software-plus-Services solution.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They integrated Microsoft Live Search with their own search engines and databases.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When information is requested, both Live Search and Thomson Reuters’s databases are scanned for the information, and Thomson Reuters analyzes the results to return the best information to the client.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Thomson Web outlined its requirements for </a:t>
            </a:r>
            <a:r>
              <a:rPr kumimoji="0" lang="en-US" sz="22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teaming </a:t>
            </a: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with an existing web search engine provider: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company needed an engine that could return results in 200 milliseconds. This gave Thomson Reuters time to apply business logic to make the results more meaningful. </a:t>
            </a:r>
          </a:p>
          <a:p>
            <a:pPr marL="742950" marR="0" lvl="1" indent="-285750" algn="just" defTabSz="457200" fontAlgn="auto">
              <a:lnSpc>
                <a:spcPct val="100000"/>
              </a:lnSpc>
              <a:spcBef>
                <a:spcPts val="1000"/>
              </a:spcBef>
              <a:spcAft>
                <a:spcPct val="0"/>
              </a:spcAft>
              <a:buSzTx/>
              <a:buFont typeface="Wingdings" pitchFamily="2" charset="2"/>
              <a:buChar char="Ø"/>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2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engine also needed to accept hundreds of thousands of search requests from a single IP address—theirs—without it being seen as a Denial of Service attack.</a:t>
            </a:r>
            <a:endParaRPr lang="en-IN" sz="22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689500362"/>
      </p:ext>
    </p:extLst>
  </p:cSld>
  <p:clrMapOvr>
    <a:masterClrMapping/>
  </p:clrMapOvr>
  <p:transition/>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08161887-DCF4-4D6F-8448-B85F0AFAA720}"/>
              </a:ext>
            </a:extLst>
          </p:cNvPr>
          <p:cNvSpPr>
            <a:spLocks noGrp="1"/>
          </p:cNvSpPr>
          <p:nvPr>
            <p:ph idx="1"/>
          </p:nvPr>
        </p:nvSpPr>
        <p:spPr>
          <a:xfrm>
            <a:off x="1671782" y="618835"/>
            <a:ext cx="7243618" cy="5957455"/>
          </a:xfrm>
        </p:spPr>
        <p:txBody>
          <a:bodyPr>
            <a:normAutofit/>
          </a:bodyPr>
          <a:lstStyle/>
          <a:p>
            <a:pPr marL="0" marR="0" lvl="0" indent="0" algn="just" defTabSz="457200" fontAlgn="auto">
              <a:lnSpc>
                <a:spcPct val="100000"/>
              </a:lnSpc>
              <a:spcBef>
                <a:spcPts val="1000"/>
              </a:spcBef>
              <a:spcAft>
                <a:spcPts val="12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system works this way: </a:t>
            </a:r>
          </a:p>
          <a:p>
            <a:pPr marL="514350" marR="0" lvl="0" indent="-514350" algn="just" defTabSz="457200" fontAlgn="auto">
              <a:lnSpc>
                <a:spcPct val="100000"/>
              </a:lnSpc>
              <a:spcBef>
                <a:spcPts val="1000"/>
              </a:spcBef>
              <a:spcAft>
                <a:spcPts val="1200"/>
              </a:spcAft>
              <a:buSzTx/>
              <a:buAutoNum type="arabicPeriod"/>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 customer accesses the Thomson Reuters information service, which can be a web application or a Windows-based application. </a:t>
            </a:r>
          </a:p>
          <a:p>
            <a:pPr marL="514350" marR="0" lvl="0" indent="-514350" algn="just" defTabSz="457200" fontAlgn="auto">
              <a:lnSpc>
                <a:spcPct val="100000"/>
              </a:lnSpc>
              <a:spcBef>
                <a:spcPts val="1000"/>
              </a:spcBef>
              <a:spcAft>
                <a:spcPts val="1200"/>
              </a:spcAft>
              <a:buSzTx/>
              <a:buAutoNum type="arabicPeriod"/>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Once a search is initiated, that request is passed to the Thomson Reuters intranet to the Thomson Reuters Web Plus service layer. </a:t>
            </a:r>
          </a:p>
          <a:p>
            <a:pPr marL="514350" marR="0" lvl="0" indent="-514350" algn="just" defTabSz="457200" fontAlgn="auto">
              <a:lnSpc>
                <a:spcPct val="100000"/>
              </a:lnSpc>
              <a:spcBef>
                <a:spcPts val="1000"/>
              </a:spcBef>
              <a:spcAft>
                <a:spcPts val="1200"/>
              </a:spcAft>
              <a:buSzTx/>
              <a:buAutoNum type="arabicPeriod"/>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service layer begins two actions concurrently: It applies its custom business logic to the request, culling relevant information from it. </a:t>
            </a:r>
          </a:p>
          <a:p>
            <a:pPr marL="514350" marR="0" lvl="0" indent="-514350" algn="just" defTabSz="457200" fontAlgn="auto">
              <a:lnSpc>
                <a:spcPct val="100000"/>
              </a:lnSpc>
              <a:spcBef>
                <a:spcPts val="1000"/>
              </a:spcBef>
              <a:spcAft>
                <a:spcPts val="1200"/>
              </a:spcAft>
              <a:buSzTx/>
              <a:buAutoNum type="arabicPeriod"/>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service layer returns the information to the client</a:t>
            </a:r>
            <a:endParaRPr lang="en-IN" sz="2400"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126376132"/>
      </p:ext>
    </p:extLst>
  </p:cSld>
  <p:clrMapOvr>
    <a:masterClrMapping/>
  </p:clrMapOvr>
  <p:transition/>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98BAC0D2-C3A7-44B4-9A4D-D1B6A70828BB}"/>
              </a:ext>
            </a:extLst>
          </p:cNvPr>
          <p:cNvSpPr>
            <a:spLocks noGrp="1"/>
          </p:cNvSpPr>
          <p:nvPr>
            <p:ph idx="1"/>
          </p:nvPr>
        </p:nvSpPr>
        <p:spPr>
          <a:xfrm>
            <a:off x="1911927" y="563418"/>
            <a:ext cx="7003474" cy="5938982"/>
          </a:xfrm>
        </p:spPr>
        <p:txBody>
          <a:bodyPr>
            <a:normAutofit fontScale="85000"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Cloud Computing and Web 2.0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Arguably, MySpace and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Facebook</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—like Hotmail, Live Search, Yahoo and Google—are now application clouds in their own right.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Their sheer scale, the massive compute platform they reside upon is an application on-demand, which is another definition of cloud computing</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It is interesting that all of these applications are funded through advertising revenue.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relationship between massive scale, massive user populations results in large multimillion page view counts that enable the micro transactions of advertising revenue to add up to the vast incomes we now see reported by these companies.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Salesforce.com and other business applications are another category of on-demand computing in the cloud.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These models are mainly focused around business process automation, user access based pricing and individual business process customization.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Substantial proportions of these companies’ revenue comes from the customization and integration of their cloud platforms into the customer’s applications and back office systems. </a:t>
            </a: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1335433816"/>
      </p:ext>
    </p:extLst>
  </p:cSld>
  <p:clrMapOvr>
    <a:masterClrMapping/>
  </p:clrMapOvr>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A4E7320B-8650-4836-BE0D-44ADC915B82C}"/>
              </a:ext>
            </a:extLst>
          </p:cNvPr>
          <p:cNvSpPr>
            <a:spLocks noGrp="1"/>
          </p:cNvSpPr>
          <p:nvPr>
            <p:ph idx="1"/>
          </p:nvPr>
        </p:nvSpPr>
        <p:spPr>
          <a:xfrm>
            <a:off x="1976582" y="434109"/>
            <a:ext cx="6862618" cy="6132946"/>
          </a:xfrm>
        </p:spPr>
        <p:txBody>
          <a:bodyPr>
            <a:normAutofit fontScale="62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400" b="1" i="0" u="none" strike="noStrike" kern="1200" cap="none" spc="0" normalizeH="0" baseline="0" noProof="0" dirty="0">
                <a:ln w="9525" cap="flat" cmpd="sng" algn="ctr">
                  <a:noFill/>
                  <a:prstDash val="solid"/>
                  <a:round/>
                  <a:headEnd type="none" w="med" len="med"/>
                  <a:tailEnd type="none" w="med" len="med"/>
                </a:ln>
                <a:solidFill>
                  <a:srgbClr val="0070C0"/>
                </a:solidFill>
                <a:uLnTx/>
                <a:uFillTx/>
                <a:latin typeface="+mn-lt"/>
                <a:ea typeface="+mn-ea"/>
                <a:cs typeface="+mn-cs"/>
                <a:sym typeface="Wingdings"/>
              </a:rPr>
              <a:t>Applications and the Cloud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When it comes to what type of application is best suited for the cloud, Stateless architectures are far more tolerant of massively scaled out infrastructure without needing custom state management software development.</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Additionally, stateless architectures can survive hardware failure very cleanly.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Cloud’s relatively low SLA and unknown quality of infrastructure require applications to be designed for survivability of data and transactions.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Cloud development can be done at a lower cost initially than dedicated infrastructure.</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Another buzzword in the world of computing these days is “virtualization.” And it is simply that—virtualization—that can help a business move to the cloud.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Businesses should start developing applications designed to run within virtual machines; they should become comfortable with the agility created by being able to spin up and down VMs on demand and adapt their application architectures to allow for this.</a:t>
            </a:r>
            <a:endParaRPr lang="en-IN" sz="2600" dirty="0"/>
          </a:p>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541429931"/>
      </p:ext>
    </p:extLst>
  </p:cSld>
  <p:clrMapOvr>
    <a:masterClrMapping/>
  </p:clrMapOvr>
  <p:transition/>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9A057F07-58ED-4028-9CE9-5ED186BEEEF3}"/>
              </a:ext>
            </a:extLst>
          </p:cNvPr>
          <p:cNvSpPr>
            <a:spLocks noGrp="1"/>
          </p:cNvSpPr>
          <p:nvPr>
            <p:ph idx="1"/>
          </p:nvPr>
        </p:nvSpPr>
        <p:spPr>
          <a:xfrm>
            <a:off x="1810327" y="572655"/>
            <a:ext cx="7028873" cy="5604308"/>
          </a:xfrm>
        </p:spPr>
        <p:txBody>
          <a:bodyPr>
            <a:normAutofit fontScale="92500" lnSpcReduction="2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6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Be Realistic</a:t>
            </a:r>
            <a:r>
              <a:rPr kumimoji="0" lang="en-US" sz="26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Service levels are now being defined for cloud infrastructure, but generally your recourse is minimal (a refund of hosting fees as an example).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Also, when hosting your own infrastructure, you get to decide how to maintain it, how to ensure it is resilient and robust. In the cloud you don’t. It’s a matter of buyer beware.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Many commercial clouds are maintaining high uptimes</a:t>
            </a:r>
            <a:r>
              <a:rPr kumimoji="0" lang="en-US" sz="20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 and </a:t>
            </a: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while most companies have nothing in the cloud.</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Many smaller startup technology companies are completely in the cloud, also seeing a trend for companies to be moving their staff to thin client, low performance, desktop PCs, as more companies opt for office productivity solutions like Google Docs, and hosted Office solutions</a:t>
            </a:r>
            <a:r>
              <a:rPr kumimoji="0" lang="en-US" sz="16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t>
            </a:r>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7605448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19200"/>
            <a:ext cx="8686800" cy="4893647"/>
          </a:xfrm>
          <a:prstGeom prst="rect">
            <a:avLst/>
          </a:prstGeom>
          <a:noFill/>
        </p:spPr>
        <p:txBody>
          <a:bodyPr wrap="square" rtlCol="0">
            <a:spAutoFit/>
          </a:bodyPr>
          <a:lstStyle/>
          <a:p>
            <a:pPr marL="569913" indent="-569913" algn="just">
              <a:lnSpc>
                <a:spcPct val="150000"/>
              </a:lnSpc>
            </a:pPr>
            <a:r>
              <a:rPr lang="en-US" sz="2800" b="1" smtClean="0">
                <a:solidFill>
                  <a:srgbClr val="0070C0"/>
                </a:solidFill>
                <a:latin typeface="Century Schoolbook" pitchFamily="18" charset="0"/>
              </a:rPr>
              <a:t>1.4.1)Infrastructure </a:t>
            </a:r>
            <a:r>
              <a:rPr lang="en-US" sz="2800" b="1">
                <a:solidFill>
                  <a:srgbClr val="0070C0"/>
                </a:solidFill>
                <a:latin typeface="Century Schoolbook" pitchFamily="18" charset="0"/>
              </a:rPr>
              <a:t>as a Service(IaaS)</a:t>
            </a:r>
          </a:p>
          <a:p>
            <a:pPr marL="1423988" indent="-509588" algn="just">
              <a:lnSpc>
                <a:spcPct val="150000"/>
              </a:lnSpc>
              <a:buFont typeface="Wingdings" pitchFamily="2" charset="2"/>
              <a:buChar char="q"/>
            </a:pPr>
            <a:r>
              <a:rPr lang="en-US" sz="2000">
                <a:latin typeface="Baskerville Old Face" pitchFamily="18" charset="0"/>
              </a:rPr>
              <a:t>A vendor provides clients pay-as-you-go access to storage, networking, servers and other computing resources in the cloud.</a:t>
            </a:r>
          </a:p>
          <a:p>
            <a:pPr marL="1423988" indent="-509588" algn="just">
              <a:lnSpc>
                <a:spcPct val="150000"/>
              </a:lnSpc>
              <a:buFont typeface="Wingdings" pitchFamily="2" charset="2"/>
              <a:buChar char="q"/>
            </a:pPr>
            <a:r>
              <a:rPr lang="en-US" sz="2000">
                <a:latin typeface="Baskerville Old Face" pitchFamily="18" charset="0"/>
              </a:rPr>
              <a:t>Organizations use their own platforms and applications within a service provider’s infrastructure.</a:t>
            </a:r>
          </a:p>
          <a:p>
            <a:pPr marL="1423988" indent="-509588" algn="just">
              <a:lnSpc>
                <a:spcPct val="150000"/>
              </a:lnSpc>
              <a:buFont typeface="Wingdings" pitchFamily="2" charset="2"/>
              <a:buChar char="q"/>
            </a:pPr>
            <a:r>
              <a:rPr lang="en-US" sz="2000" err="1">
                <a:latin typeface="Baskerville Old Face" pitchFamily="18" charset="0"/>
              </a:rPr>
              <a:t>IaaS is a cloud service that provides basic computing infrastructure</a:t>
            </a:r>
          </a:p>
          <a:p>
            <a:pPr marL="1423988" indent="-509588" algn="just">
              <a:lnSpc>
                <a:spcPct val="150000"/>
              </a:lnSpc>
              <a:buFont typeface="Wingdings" pitchFamily="2" charset="2"/>
              <a:buChar char="q"/>
            </a:pPr>
            <a:r>
              <a:rPr lang="en-US" sz="2000">
                <a:latin typeface="Baskerville Old Face" pitchFamily="18" charset="0"/>
              </a:rPr>
              <a:t>Services are available on PAY-FOR-WHAT-YOU-USE Model</a:t>
            </a:r>
          </a:p>
          <a:p>
            <a:pPr marL="1423988" indent="-509588" algn="just">
              <a:lnSpc>
                <a:spcPct val="150000"/>
              </a:lnSpc>
              <a:buFont typeface="Wingdings" pitchFamily="2" charset="2"/>
              <a:buChar char="q"/>
            </a:pPr>
            <a:r>
              <a:rPr lang="en-US" sz="2000" err="1">
                <a:latin typeface="Baskerville Old Face" pitchFamily="18" charset="0"/>
              </a:rPr>
              <a:t>IaaS Providers include Amazon Web Services, Microsoft Azure and Google Compute Engine</a:t>
            </a:r>
          </a:p>
          <a:p>
            <a:pPr marL="1423988" indent="-509588" algn="just">
              <a:lnSpc>
                <a:spcPct val="150000"/>
              </a:lnSpc>
              <a:buFont typeface="Wingdings" pitchFamily="2" charset="2"/>
              <a:buChar char="q"/>
            </a:pPr>
            <a:r>
              <a:rPr lang="en-US" sz="2000">
                <a:latin typeface="Baskerville Old Face" pitchFamily="18" charset="0"/>
              </a:rPr>
              <a:t>Users: IT </a:t>
            </a:r>
            <a:r>
              <a:rPr lang="en-US" sz="2000" smtClean="0">
                <a:latin typeface="Baskerville Old Face" pitchFamily="18" charset="0"/>
              </a:rPr>
              <a:t>Administrator</a:t>
            </a:r>
            <a:endParaRPr lang="en-US" b="1" i="1">
              <a:latin typeface="Century Schoolbook" pitchFamily="18" charset="0"/>
            </a:endParaRPr>
          </a:p>
        </p:txBody>
      </p:sp>
    </p:spTree>
  </p:cSld>
  <p:clrMapOvr>
    <a:masterClrMapping/>
  </p:clrMapOvr>
  <p:transition/>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E750DF03-2BA8-485E-90AA-6C0FAADF40AB}"/>
              </a:ext>
            </a:extLst>
          </p:cNvPr>
          <p:cNvSpPr>
            <a:spLocks noGrp="1"/>
          </p:cNvSpPr>
          <p:nvPr>
            <p:ph idx="1"/>
          </p:nvPr>
        </p:nvSpPr>
        <p:spPr>
          <a:xfrm>
            <a:off x="1644073" y="295563"/>
            <a:ext cx="7347527" cy="6382327"/>
          </a:xfrm>
        </p:spPr>
        <p:txBody>
          <a:bodyPr>
            <a:normAutofit fontScale="77500" lnSpcReduction="20000"/>
          </a:bodyPr>
          <a:lstStyle/>
          <a:p>
            <a:pPr marL="0" marR="0" lvl="0" indent="0" algn="ctr"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3000" b="1" i="0" u="none" strike="noStrike" kern="1200" cap="none" spc="0" normalizeH="0" baseline="0" noProof="0" dirty="0" smtClean="0">
                <a:ln w="9525" cap="flat" cmpd="sng" algn="ctr">
                  <a:noFill/>
                  <a:prstDash val="solid"/>
                  <a:round/>
                  <a:headEnd type="none" w="med" len="med"/>
                  <a:tailEnd type="none" w="med" len="med"/>
                </a:ln>
                <a:solidFill>
                  <a:srgbClr val="FF0000"/>
                </a:solidFill>
                <a:uLnTx/>
                <a:uFillTx/>
                <a:latin typeface="+mn-lt"/>
                <a:ea typeface="+mn-ea"/>
                <a:cs typeface="+mn-cs"/>
                <a:sym typeface="Wingdings"/>
              </a:rPr>
              <a:t>5.6 Case </a:t>
            </a:r>
            <a:r>
              <a:rPr kumimoji="0" lang="en-US" sz="30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Study- American Airlines</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route to customer experience transformation is through the cloud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To become more responsive to customer needs, American Airlines needed a new technology platform and a new approach to development that would help it deliver digital self-service tools and customer value more rapidly across its enterprise.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IBM is helping the airline migrate some of its critical applications to the IBM Cloud while using new methodology to create innovative applications quickly while improving the customer experience.</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Business challenge </a:t>
            </a:r>
          </a:p>
          <a:p>
            <a:pPr marL="742950" marR="0" lvl="1" indent="-285750" algn="just"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Customer experience is a key competitive differentiator for airlines, and increasingly depends on digital channels. How could American meet its customers’ appetite for instant information and services?</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Transformation </a:t>
            </a:r>
          </a:p>
          <a:p>
            <a:pPr marL="742950" marR="0" lvl="1" indent="-285750" algn="just"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Working with IBM to migrate some of their key legacy customer-facing applications to VMware HCX on IBM Cloud, while simultaneously transforming them to a cloud-native based </a:t>
            </a:r>
            <a:r>
              <a:rPr kumimoji="0" lang="en-US" sz="19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microservices</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architecture is enabling the world's largest airline to innovate faster in response to changing customer needs.</a:t>
            </a:r>
          </a:p>
          <a:p>
            <a:pPr marL="0" marR="0" lvl="0" indent="0" algn="just"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Results </a:t>
            </a:r>
          </a:p>
          <a:p>
            <a:pPr marL="742950" marR="0" lvl="1" indent="-285750" algn="just"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Cost savings :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by avoiding existing upgrade costs via a migration to the IBM Cloud </a:t>
            </a:r>
          </a:p>
          <a:p>
            <a:pPr marL="742950" marR="0" lvl="1" indent="-285750" algn="just"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Improved: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operational reliability, productivity and end customer response times </a:t>
            </a:r>
          </a:p>
          <a:p>
            <a:pPr marL="742950" marR="0" lvl="1" indent="-285750" algn="just" defTabSz="457200" fontAlgn="auto">
              <a:lnSpc>
                <a:spcPct val="100000"/>
              </a:lnSpc>
              <a:spcBef>
                <a:spcPts val="10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900" b="1"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Faster: </a:t>
            </a:r>
            <a:r>
              <a:rPr kumimoji="0" lang="en-US" sz="1900" b="0" i="0" u="none" strike="noStrike" kern="1200" cap="none" spc="0" normalizeH="0" baseline="0" noProof="0" dirty="0">
                <a:ln w="9525" cap="flat" cmpd="sng" algn="ctr">
                  <a:noFill/>
                  <a:prstDash val="solid"/>
                  <a:round/>
                  <a:headEnd type="none" w="med" len="med"/>
                  <a:tailEnd type="none" w="med" len="med"/>
                </a:ln>
                <a:solidFill>
                  <a:srgbClr val="404040"/>
                </a:solidFill>
                <a:effectLst/>
                <a:uLnTx/>
                <a:uFillTx/>
                <a:latin typeface="+mn-lt"/>
                <a:ea typeface="+mn-ea"/>
                <a:cs typeface="+mn-cs"/>
                <a:sym typeface="Wingdings"/>
              </a:rPr>
              <a:t>development and release of new apps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US" sz="1900" dirty="0"/>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813567895"/>
      </p:ext>
    </p:extLst>
  </p:cSld>
  <p:clrMapOvr>
    <a:masterClrMapping/>
  </p:clrMapOvr>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86F81D2F-B7CB-46D1-B8FB-0CAF3BABDD22}"/>
              </a:ext>
            </a:extLst>
          </p:cNvPr>
          <p:cNvSpPr>
            <a:spLocks noGrp="1"/>
          </p:cNvSpPr>
          <p:nvPr>
            <p:ph idx="1"/>
          </p:nvPr>
        </p:nvSpPr>
        <p:spPr>
          <a:xfrm>
            <a:off x="1681019" y="332509"/>
            <a:ext cx="7234381" cy="6428509"/>
          </a:xfrm>
        </p:spPr>
        <p:txBody>
          <a:bodyPr>
            <a:normAutofit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Business challenge story </a:t>
            </a:r>
          </a:p>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Taking to the digital skies</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In the highly competitive airline industry, customer experience is a major point of differentiation.</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American Airlines wanted to provide convenient digital services for customers and understood there was an opportunity to remove the constraints of the existing legacy architecture, platform, organization, development and operations approaches.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Customer-facing applications were based on monolithic code, duplicated and managed in silos. Every change required the same work in up to three places, each managed by different teams.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To respond better and faster to customer needs, American Airlines needed to transform the way they worked to take advantage of new technology features.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There was a need to update its technology stack, further increase agility, and introduce </a:t>
            </a:r>
            <a:r>
              <a:rPr kumimoji="0" lang="en-US" sz="1800" b="0"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DevOps</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concepts while leveraging an open and flexible cloud platform. </a:t>
            </a:r>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459388702"/>
      </p:ext>
    </p:extLst>
  </p:cSld>
  <p:clrMapOvr>
    <a:masterClrMapping/>
  </p:clrMapOvr>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62D81BBC-BAC3-4CA4-9DA6-344A54EFAE5C}"/>
              </a:ext>
            </a:extLst>
          </p:cNvPr>
          <p:cNvSpPr>
            <a:spLocks noGrp="1"/>
          </p:cNvSpPr>
          <p:nvPr>
            <p:ph idx="1"/>
          </p:nvPr>
        </p:nvSpPr>
        <p:spPr>
          <a:xfrm>
            <a:off x="1616363" y="184727"/>
            <a:ext cx="7299037" cy="6548582"/>
          </a:xfrm>
        </p:spPr>
        <p:txBody>
          <a:bodyPr>
            <a:normAutofit fontScale="85000" lnSpcReduction="10000"/>
          </a:bodyPr>
          <a:lstStyle/>
          <a:p>
            <a:pPr marL="0" marR="0" lvl="0" indent="0" algn="l" defTabSz="457200" fontAlgn="auto">
              <a:lnSpc>
                <a:spcPct val="100000"/>
              </a:lnSpc>
              <a:spcBef>
                <a:spcPts val="1000"/>
              </a:spcBef>
              <a:spcAft>
                <a:spcPct val="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400" b="1" i="0" u="none" strike="noStrike" kern="1200" cap="none" spc="0" normalizeH="0" baseline="0" noProof="0" dirty="0">
                <a:ln w="9525" cap="flat" cmpd="sng" algn="ctr">
                  <a:noFill/>
                  <a:prstDash val="solid"/>
                  <a:round/>
                  <a:headEnd type="none" w="med" len="med"/>
                  <a:tailEnd type="none" w="med" len="med"/>
                </a:ln>
                <a:solidFill>
                  <a:srgbClr val="FF0000"/>
                </a:solidFill>
                <a:uLnTx/>
                <a:uFillTx/>
                <a:latin typeface="+mn-lt"/>
                <a:ea typeface="+mn-ea"/>
                <a:cs typeface="+mn-cs"/>
                <a:sym typeface="Wingdings"/>
              </a:rPr>
              <a:t>Transformation story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Migrate: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IBM’s comprehensive proposal addressed American’s immediate and long term operational concerns through a seamless migration of on-premise servers to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hlinkClick r:id="rId2"/>
              </a:rPr>
              <a:t>IBM Cloud’s Infrastructure as a Service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with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hlinkClick r:id="rId3"/>
              </a:rPr>
              <a:t>VMware Cloud Foundation</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solution.</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Transform:</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IBM also proposed to accelerate the transformation of American’s application development, organization and skills, based on its </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hlinkClick r:id="rId4"/>
              </a:rPr>
              <a:t>IBM Garage Method</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As IBM and American jointly developed the new cloud-native apps in Cloud Foundry on IBM Public Cloud Platform as a Service, the old components would be retired.</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Operate:</a:t>
            </a: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 The solution brings operations into the development squads, and leverages IBM’s Cloud Solutions Operations Center to provide 24-hour application support and management services, with the IBM team located both onsite at American’s location and at an IBM off-shore location.</a:t>
            </a:r>
          </a:p>
          <a:p>
            <a:pPr marL="0" marR="0" lvl="0" indent="0" algn="just" defTabSz="457200" fontAlgn="auto">
              <a:lnSpc>
                <a:spcPct val="100000"/>
              </a:lnSpc>
              <a:spcBef>
                <a:spcPts val="1000"/>
              </a:spcBef>
              <a:spcAft>
                <a:spcPts val="600"/>
              </a:spcAft>
              <a:buSzTx/>
              <a:buNone/>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2000" b="1"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Accelerated development: The move to </a:t>
            </a:r>
            <a:r>
              <a:rPr kumimoji="0" lang="en-US" sz="2000" b="1" i="0" u="none" strike="noStrike" kern="1200" cap="none" spc="0" normalizeH="0" baseline="0" noProof="0" dirty="0" err="1">
                <a:ln w="9525" cap="flat" cmpd="sng" algn="ctr">
                  <a:noFill/>
                  <a:prstDash val="solid"/>
                  <a:round/>
                  <a:headEnd type="none" w="med" len="med"/>
                  <a:tailEnd type="none" w="med" len="med"/>
                </a:ln>
                <a:solidFill>
                  <a:srgbClr val="404040"/>
                </a:solidFill>
                <a:uLnTx/>
                <a:uFillTx/>
                <a:latin typeface="+mn-lt"/>
                <a:ea typeface="+mn-ea"/>
                <a:cs typeface="+mn-cs"/>
                <a:sym typeface="Wingdings"/>
              </a:rPr>
              <a:t>microservices</a:t>
            </a:r>
            <a:endParaRPr lang="en-US" sz="2000" dirty="0"/>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During the negotiations for the big-picture transformation contract, American Airlines asked IBM for help with an urgent requirement – which would also act as a proof-point for IBM’s proposed way of working. </a:t>
            </a:r>
          </a:p>
          <a:p>
            <a:pPr marL="342900" marR="0" lvl="0" indent="-342900" algn="just" defTabSz="457200" fontAlgn="auto">
              <a:lnSpc>
                <a:spcPct val="100000"/>
              </a:lnSpc>
              <a:spcBef>
                <a:spcPts val="1000"/>
              </a:spcBef>
              <a:spcAft>
                <a:spcPts val="6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The airline wanted to give customers better self-service capabilities in the event of a forced rebooking due to a major weather event disrupting operations.</a:t>
            </a:r>
          </a:p>
          <a:p>
            <a:pPr marL="342900" marR="0" lvl="0" indent="-342900" algn="l"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2565669274"/>
      </p:ext>
    </p:extLst>
  </p:cSld>
  <p:clrMapOvr>
    <a:masterClrMapping/>
  </p:clrMapOvr>
  <p:transition/>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p14="http://schemas.microsoft.com/office/powerpoint/2010/main" xmlns:a14="http://schemas.microsoft.com/office/drawing/2010/main" xmlns:p15="http://schemas.microsoft.com/office/powerpoint/2012/main" xmlns:p159="http://schemas.microsoft.com/office/powerpoint/2015/09/main" xmlns:a16="http://schemas.microsoft.com/office/drawing/2014/main" xmlns="" id="{CB0F9105-074C-4F2D-A7B0-C4FCA826CB11}"/>
              </a:ext>
            </a:extLst>
          </p:cNvPr>
          <p:cNvSpPr>
            <a:spLocks noGrp="1"/>
          </p:cNvSpPr>
          <p:nvPr>
            <p:ph idx="1"/>
          </p:nvPr>
        </p:nvSpPr>
        <p:spPr>
          <a:xfrm>
            <a:off x="1810327" y="443345"/>
            <a:ext cx="7028873" cy="6326909"/>
          </a:xfrm>
        </p:spPr>
        <p:txBody>
          <a:bodyPr>
            <a:normAutofit fontScale="92500" lnSpcReduction="20000"/>
          </a:bodyPr>
          <a:lstStyle/>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While American’s algorithms typically rebook passengers on the next best flight, customers had to call the reservation desk or visit an airport agent if they wanted to discuss other options.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American wanted customers to be able to see other possibilities and update their flight selection via the website, mobile app or at a self-service kiosk.</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a:ln w="9525" cap="flat" cmpd="sng" algn="ctr">
                  <a:noFill/>
                  <a:prstDash val="solid"/>
                  <a:round/>
                  <a:headEnd type="none" w="med" len="med"/>
                  <a:tailEnd type="none" w="med" len="med"/>
                </a:ln>
                <a:solidFill>
                  <a:srgbClr val="404040"/>
                </a:solidFill>
                <a:uLnTx/>
                <a:uFillTx/>
                <a:latin typeface="+mn-lt"/>
                <a:ea typeface="+mn-ea"/>
                <a:cs typeface="+mn-cs"/>
                <a:sym typeface="Wingdings"/>
              </a:rPr>
              <a:t>With the busy summer season approaching, the company president challenged American to deliver a new customer-facing Dynamic Rebooking app within just a few months. </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After just four and a half months, the Dynamic Rebooking app was released to production in eight airports, and steadily rolled out to more airports while testing, development and updates continued in the background.</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Jason Hobbs, Senior Manager, Application Development at American Airlines, says: “IBM was pivotal in helping us work in a different way. I think we even surprised ourselves on how fast we could put the app into customers' hands.”</a:t>
            </a:r>
          </a:p>
          <a:p>
            <a:pPr marL="342900" marR="0" lvl="0" indent="-342900" algn="just" defTabSz="457200" fontAlgn="auto">
              <a:lnSpc>
                <a:spcPct val="100000"/>
              </a:lnSpc>
              <a:spcBef>
                <a:spcPts val="1000"/>
              </a:spcBef>
              <a:spcAft>
                <a:spcPts val="120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r>
              <a:rPr kumimoji="0" lang="en-US" sz="1800" b="0" i="0" u="none" strike="noStrike" kern="1200" cap="none" spc="0" normalizeH="0" baseline="0" noProof="0" dirty="0" smtClean="0">
                <a:ln w="9525" cap="flat" cmpd="sng" algn="ctr">
                  <a:noFill/>
                  <a:prstDash val="solid"/>
                  <a:round/>
                  <a:headEnd type="none" w="med" len="med"/>
                  <a:tailEnd type="none" w="med" len="med"/>
                </a:ln>
                <a:solidFill>
                  <a:srgbClr val="404040"/>
                </a:solidFill>
                <a:uLnTx/>
                <a:uFillTx/>
                <a:latin typeface="+mn-lt"/>
                <a:ea typeface="+mn-ea"/>
                <a:cs typeface="+mn-cs"/>
                <a:sym typeface="Wingdings"/>
              </a:rPr>
              <a:t>American has received great customer feedback on the new app, which provides vital information and control to customers when travel plans are disrupted. </a:t>
            </a:r>
          </a:p>
          <a:p>
            <a:pPr marL="342900" marR="0" lvl="0" indent="-342900" algn="just" defTabSz="457200" fontAlgn="auto">
              <a:lnSpc>
                <a:spcPct val="100000"/>
              </a:lnSpc>
              <a:spcBef>
                <a:spcPts val="1000"/>
              </a:spcBef>
              <a:spcAft>
                <a:spcPct val="0"/>
              </a:spcAft>
              <a:buSzTx/>
              <a:buChar char=""/>
              <a:defRPr kumimoji="0" sz="1800" b="0" i="0" u="none" strike="noStrike" kern="1200" cap="none" spc="0" normalizeH="0" baseline="0" noProof="0">
                <a:ln w="9525" cap="flat" cmpd="sng" algn="ctr">
                  <a:noFill/>
                  <a:prstDash val="solid"/>
                  <a:round/>
                  <a:headEnd type="none" w="med" len="med"/>
                  <a:tailEnd type="none" w="med" len="med"/>
                </a:ln>
                <a:solidFill>
                  <a:srgbClr val="404040"/>
                </a:solidFill>
                <a:uLnTx/>
                <a:uFillTx/>
                <a:latin typeface="+mn-lt"/>
                <a:ea typeface="+mn-ea"/>
                <a:cs typeface="+mn-cs"/>
                <a:sym typeface="Wingdings"/>
              </a:defRPr>
            </a:pPr>
            <a:endParaRPr lang="en-IN" dirty="0"/>
          </a:p>
        </p:txBody>
      </p:sp>
    </p:spTree>
    <p:extLst>
      <p:ext uri="{BB962C8B-B14F-4D97-AF65-F5344CB8AC3E}">
        <p14:creationId xmlns:a14="http://schemas.microsoft.com/office/drawing/2010/main" xmlns:p15="http://schemas.microsoft.com/office/powerpoint/2012/main" xmlns:p159="http://schemas.microsoft.com/office/powerpoint/2015/09/main" xmlns:p14="http://schemas.microsoft.com/office/powerpoint/2010/main" xmlns="" val="3249490447"/>
      </p:ext>
    </p:extLst>
  </p:cSld>
  <p:clrMapOvr>
    <a:masterClrMapping/>
  </p:clrMapOvr>
  <p:transition/>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2743200"/>
            <a:ext cx="4248279" cy="923330"/>
          </a:xfrm>
          <a:prstGeom prst="rect">
            <a:avLst/>
          </a:prstGeom>
          <a:noFill/>
        </p:spPr>
        <p:txBody>
          <a:bodyPr wrap="none" lIns="91440" tIns="45720" rIns="91440" bIns="45720">
            <a:spAutoFit/>
          </a:bodyPr>
          <a:lstStyle>
            <a:defPPr>
              <a:defRPr lang="en-US"/>
            </a:defPPr>
          </a:lstStyle>
          <a:p>
            <a:pPr marL="0" algn="ctr" defTabSz="457200">
              <a:buNone/>
              <a:defRPr kumimoji="0" sz="1800" b="0" i="0" normalizeH="0" noProof="0">
                <a:uLnTx/>
                <a:uFillTx/>
                <a:latin typeface="+mn-lt"/>
                <a:ea typeface="+mn-ea"/>
                <a:cs typeface="+mn-cs"/>
              </a:defRPr>
            </a:pPr>
            <a:r>
              <a:rPr kumimoji="0" lang="en-US" sz="5400" b="1" i="0" cap="none" spc="300" normalizeH="0" noProof="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Algerian" pitchFamily="82" charset="0"/>
              </a:rPr>
              <a:t>Thank You</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lgerian" panose="04020705040A02060702" pitchFamily="82"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7109639"/>
          </a:xfrm>
          <a:prstGeom prst="rect">
            <a:avLst/>
          </a:prstGeom>
          <a:noFill/>
        </p:spPr>
        <p:txBody>
          <a:bodyPr wrap="square" rtlCol="0">
            <a:spAutoFit/>
          </a:bodyPr>
          <a:lstStyle/>
          <a:p>
            <a:pPr marL="569913" indent="-569913" algn="just">
              <a:lnSpc>
                <a:spcPct val="150000"/>
              </a:lnSpc>
            </a:pPr>
            <a:r>
              <a:rPr lang="en-US" sz="2800" b="1">
                <a:solidFill>
                  <a:srgbClr val="FF0000"/>
                </a:solidFill>
                <a:latin typeface="Century Schoolbook" pitchFamily="18" charset="0"/>
              </a:rPr>
              <a:t>Characteristics of IaaS</a:t>
            </a:r>
          </a:p>
          <a:p>
            <a:pPr marL="465138" indent="-465138" algn="just" fontAlgn="base">
              <a:lnSpc>
                <a:spcPct val="150000"/>
              </a:lnSpc>
              <a:buFont typeface="Wingdings" pitchFamily="2" charset="2"/>
              <a:buChar char="q"/>
            </a:pPr>
            <a:r>
              <a:rPr lang="en-US" sz="2000">
                <a:latin typeface="Century Schoolbook" pitchFamily="18" charset="0"/>
              </a:rPr>
              <a:t>Virtual Machines with pre-installed software</a:t>
            </a:r>
          </a:p>
          <a:p>
            <a:pPr marL="465138" indent="-465138" algn="just" fontAlgn="base">
              <a:lnSpc>
                <a:spcPct val="150000"/>
              </a:lnSpc>
              <a:buFont typeface="Wingdings" pitchFamily="2" charset="2"/>
              <a:buChar char="q"/>
            </a:pPr>
            <a:r>
              <a:rPr lang="en-US" sz="2000">
                <a:latin typeface="Century Schoolbook" pitchFamily="18" charset="0"/>
              </a:rPr>
              <a:t>Virtual machines with pre-installed OS such as windows, linux etc..</a:t>
            </a:r>
          </a:p>
          <a:p>
            <a:pPr marL="465138" indent="-465138" algn="just" fontAlgn="base">
              <a:lnSpc>
                <a:spcPct val="150000"/>
              </a:lnSpc>
              <a:buFont typeface="Wingdings" pitchFamily="2" charset="2"/>
              <a:buChar char="q"/>
            </a:pPr>
            <a:r>
              <a:rPr lang="en-US" sz="2000">
                <a:latin typeface="Century Schoolbook" pitchFamily="18" charset="0"/>
              </a:rPr>
              <a:t>Resources are available as a service</a:t>
            </a:r>
          </a:p>
          <a:p>
            <a:pPr marL="465138" indent="-465138" algn="just" fontAlgn="base">
              <a:lnSpc>
                <a:spcPct val="150000"/>
              </a:lnSpc>
              <a:buFont typeface="Wingdings" pitchFamily="2" charset="2"/>
              <a:buChar char="q"/>
            </a:pPr>
            <a:r>
              <a:rPr lang="en-US" sz="2000">
                <a:latin typeface="Century Schoolbook" pitchFamily="18" charset="0"/>
              </a:rPr>
              <a:t>The cost varies depending on consumption</a:t>
            </a:r>
          </a:p>
          <a:p>
            <a:pPr marL="465138" indent="-465138" algn="just" fontAlgn="base">
              <a:lnSpc>
                <a:spcPct val="150000"/>
              </a:lnSpc>
              <a:buFont typeface="Wingdings" pitchFamily="2" charset="2"/>
              <a:buChar char="q"/>
            </a:pPr>
            <a:r>
              <a:rPr lang="en-US" sz="2000">
                <a:latin typeface="Century Schoolbook" pitchFamily="18" charset="0"/>
              </a:rPr>
              <a:t>Services are highly scalable</a:t>
            </a:r>
          </a:p>
          <a:p>
            <a:pPr marL="465138" indent="-465138" algn="just" fontAlgn="base">
              <a:lnSpc>
                <a:spcPct val="150000"/>
              </a:lnSpc>
              <a:buFont typeface="Wingdings" pitchFamily="2" charset="2"/>
              <a:buChar char="q"/>
            </a:pPr>
            <a:r>
              <a:rPr lang="en-US" sz="2000">
                <a:latin typeface="Century Schoolbook" pitchFamily="18" charset="0"/>
              </a:rPr>
              <a:t>Typically includes multiple users on a single piece of hardware</a:t>
            </a:r>
          </a:p>
          <a:p>
            <a:pPr marL="465138" indent="-465138" algn="just" fontAlgn="base">
              <a:lnSpc>
                <a:spcPct val="150000"/>
              </a:lnSpc>
              <a:buFont typeface="Wingdings" pitchFamily="2" charset="2"/>
              <a:buChar char="q"/>
            </a:pPr>
            <a:r>
              <a:rPr lang="en-US" sz="2000">
                <a:latin typeface="Century Schoolbook" pitchFamily="18" charset="0"/>
              </a:rPr>
              <a:t>Provides complete control of the infrastructure to organizations</a:t>
            </a:r>
          </a:p>
          <a:p>
            <a:pPr marL="465138" indent="-465138" algn="just" fontAlgn="base">
              <a:lnSpc>
                <a:spcPct val="150000"/>
              </a:lnSpc>
              <a:buFont typeface="Wingdings" pitchFamily="2" charset="2"/>
              <a:buChar char="q"/>
            </a:pPr>
            <a:r>
              <a:rPr lang="en-US" sz="2000">
                <a:latin typeface="Century Schoolbook" pitchFamily="18" charset="0"/>
              </a:rPr>
              <a:t>Dynamic and flexible</a:t>
            </a: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jpeg" descr="cloud_computing Tutorial"/>
          <p:cNvPicPr>
            <a:picLocks noGrp="1"/>
          </p:cNvPicPr>
          <p:nvPr>
            <p:ph idx="1"/>
          </p:nvPr>
        </p:nvPicPr>
        <p:blipFill>
          <a:blip r:embed="rId2"/>
          <a:stretch>
            <a:fillRect/>
          </a:stretch>
        </p:blipFill>
        <p:spPr>
          <a:xfrm>
            <a:off x="685800" y="381000"/>
            <a:ext cx="8001000" cy="601980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7109639"/>
          </a:xfrm>
          <a:prstGeom prst="rect">
            <a:avLst/>
          </a:prstGeom>
          <a:noFill/>
        </p:spPr>
        <p:txBody>
          <a:bodyPr wrap="square" rtlCol="0">
            <a:spAutoFit/>
          </a:bodyPr>
          <a:lstStyle/>
          <a:p>
            <a:pPr marL="569913" indent="-569913" algn="just">
              <a:lnSpc>
                <a:spcPct val="150000"/>
              </a:lnSpc>
            </a:pPr>
            <a:r>
              <a:rPr lang="en-US" sz="2800" b="1">
                <a:solidFill>
                  <a:srgbClr val="FF0000"/>
                </a:solidFill>
                <a:latin typeface="Century Schoolbook" pitchFamily="18" charset="0"/>
              </a:rPr>
              <a:t>When to use IaaS</a:t>
            </a:r>
          </a:p>
          <a:p>
            <a:pPr marL="465138" indent="-465138" algn="just" fontAlgn="base">
              <a:lnSpc>
                <a:spcPct val="150000"/>
              </a:lnSpc>
            </a:pPr>
            <a:r>
              <a:rPr lang="en-US" sz="2000">
                <a:latin typeface="Century Schoolbook" pitchFamily="18" charset="0"/>
              </a:rPr>
              <a:t>Just as with SaaS and PaaS, there are specific situations when it is the most advantageous to use IaaS. </a:t>
            </a:r>
          </a:p>
          <a:p>
            <a:pPr marL="465138" indent="-465138" algn="just" fontAlgn="base">
              <a:lnSpc>
                <a:spcPct val="150000"/>
              </a:lnSpc>
              <a:buFont typeface="Wingdings" pitchFamily="2" charset="2"/>
              <a:buChar char="q"/>
            </a:pPr>
            <a:r>
              <a:rPr lang="en-US" sz="2000">
                <a:latin typeface="Century Schoolbook" pitchFamily="18" charset="0"/>
              </a:rPr>
              <a:t>If you are a startup or a small company, IaaS is a great option so you don’t have to spend the time or money trying to create hardware and software. </a:t>
            </a:r>
          </a:p>
          <a:p>
            <a:pPr marL="465138" indent="-465138" algn="just" fontAlgn="base">
              <a:lnSpc>
                <a:spcPct val="150000"/>
              </a:lnSpc>
              <a:buFont typeface="Wingdings" pitchFamily="2" charset="2"/>
              <a:buChar char="q"/>
            </a:pPr>
            <a:r>
              <a:rPr lang="en-US" sz="2000">
                <a:latin typeface="Century Schoolbook" pitchFamily="18" charset="0"/>
              </a:rPr>
              <a:t>For rapidly growing companies, IaaS can be a good option as you don’t have to commit to a specific hardware or software as your needs change and evolve. </a:t>
            </a:r>
          </a:p>
          <a:p>
            <a:pPr marL="465138" indent="-465138" algn="just" fontAlgn="base">
              <a:lnSpc>
                <a:spcPct val="150000"/>
              </a:lnSpc>
              <a:buFont typeface="Wingdings" pitchFamily="2" charset="2"/>
              <a:buChar char="q"/>
            </a:pPr>
            <a:r>
              <a:rPr lang="en-US" sz="2000">
                <a:latin typeface="Century Schoolbook" pitchFamily="18" charset="0"/>
              </a:rPr>
              <a:t>It also helps if you are unsure what demands a new application will need as there is a lot of flexibility to scale up or down as needed.</a:t>
            </a: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7294305"/>
          </a:xfrm>
          <a:prstGeom prst="rect">
            <a:avLst/>
          </a:prstGeom>
          <a:noFill/>
        </p:spPr>
        <p:txBody>
          <a:bodyPr wrap="square" rtlCol="0">
            <a:spAutoFit/>
          </a:bodyPr>
          <a:lstStyle/>
          <a:p>
            <a:pPr marL="569913" indent="-569913" algn="just">
              <a:lnSpc>
                <a:spcPct val="150000"/>
              </a:lnSpc>
            </a:pPr>
            <a:r>
              <a:rPr lang="en-US" sz="2800" b="1">
                <a:solidFill>
                  <a:srgbClr val="FF0000"/>
                </a:solidFill>
                <a:latin typeface="Century Schoolbook" pitchFamily="18" charset="0"/>
              </a:rPr>
              <a:t>Benefits of IaaS</a:t>
            </a:r>
          </a:p>
          <a:p>
            <a:pPr marL="465138" indent="-465138" algn="just" fontAlgn="base">
              <a:lnSpc>
                <a:spcPct val="150000"/>
              </a:lnSpc>
              <a:buFont typeface="Wingdings" pitchFamily="2" charset="2"/>
              <a:buChar char="q"/>
            </a:pPr>
            <a:r>
              <a:rPr lang="en-US" sz="2400">
                <a:latin typeface="Century Schoolbook" pitchFamily="18" charset="0"/>
              </a:rPr>
              <a:t>Is the most flexible cloud computing model</a:t>
            </a:r>
          </a:p>
          <a:p>
            <a:pPr marL="465138" indent="-465138" algn="just" fontAlgn="base">
              <a:lnSpc>
                <a:spcPct val="150000"/>
              </a:lnSpc>
              <a:buFont typeface="Wingdings" pitchFamily="2" charset="2"/>
              <a:buChar char="q"/>
            </a:pPr>
            <a:r>
              <a:rPr lang="en-US" sz="2400">
                <a:latin typeface="Century Schoolbook" pitchFamily="18" charset="0"/>
              </a:rPr>
              <a:t>Easily allows for automated deployment of storage, networking, servers, and processing power</a:t>
            </a:r>
          </a:p>
          <a:p>
            <a:pPr marL="465138" indent="-465138" algn="just" fontAlgn="base">
              <a:lnSpc>
                <a:spcPct val="150000"/>
              </a:lnSpc>
              <a:buFont typeface="Wingdings" pitchFamily="2" charset="2"/>
              <a:buChar char="q"/>
            </a:pPr>
            <a:r>
              <a:rPr lang="en-US" sz="2400">
                <a:latin typeface="Century Schoolbook" pitchFamily="18" charset="0"/>
              </a:rPr>
              <a:t>Hardware can be purchased based on consumption</a:t>
            </a:r>
          </a:p>
          <a:p>
            <a:pPr marL="465138" indent="-465138" algn="just" fontAlgn="base">
              <a:lnSpc>
                <a:spcPct val="150000"/>
              </a:lnSpc>
              <a:buFont typeface="Wingdings" pitchFamily="2" charset="2"/>
              <a:buChar char="q"/>
            </a:pPr>
            <a:r>
              <a:rPr lang="en-US" sz="2400">
                <a:latin typeface="Century Schoolbook" pitchFamily="18" charset="0"/>
              </a:rPr>
              <a:t>Gives clients complete control of their infrastructure</a:t>
            </a:r>
          </a:p>
          <a:p>
            <a:pPr marL="465138" indent="-465138" algn="just" fontAlgn="base">
              <a:lnSpc>
                <a:spcPct val="150000"/>
              </a:lnSpc>
              <a:buFont typeface="Wingdings" pitchFamily="2" charset="2"/>
              <a:buChar char="q"/>
            </a:pPr>
            <a:r>
              <a:rPr lang="en-US" sz="2400">
                <a:latin typeface="Century Schoolbook" pitchFamily="18" charset="0"/>
              </a:rPr>
              <a:t>Resources can be purchased as-needed</a:t>
            </a:r>
          </a:p>
          <a:p>
            <a:pPr marL="465138" indent="-465138" algn="just" fontAlgn="base">
              <a:lnSpc>
                <a:spcPct val="150000"/>
              </a:lnSpc>
              <a:buFont typeface="Wingdings" pitchFamily="2" charset="2"/>
              <a:buChar char="q"/>
            </a:pPr>
            <a:r>
              <a:rPr lang="en-US" sz="2400">
                <a:latin typeface="Century Schoolbook" pitchFamily="18" charset="0"/>
              </a:rPr>
              <a:t>Is highly scalable</a:t>
            </a: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569913" indent="-569913" algn="just">
              <a:lnSpc>
                <a:spcPct val="150000"/>
              </a:lnSpc>
            </a:pPr>
            <a:endParaRPr lang="en-US" sz="2000" b="1">
              <a:solidFill>
                <a:srgbClr val="0070C0"/>
              </a:solidFill>
              <a:latin typeface="Century Schoolbook" pitchFamily="18" charset="0"/>
            </a:endParaRPr>
          </a:p>
          <a:p>
            <a:pPr marL="688975" indent="-688975" algn="just">
              <a:lnSpc>
                <a:spcPct val="150000"/>
              </a:lnSpc>
            </a:pPr>
            <a:endParaRPr lang="en-US">
              <a:latin typeface="Century Schoolbook" pitchFamily="18" charset="0"/>
            </a:endParaRP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5909310"/>
          </a:xfrm>
          <a:prstGeom prst="rect">
            <a:avLst/>
          </a:prstGeom>
          <a:noFill/>
        </p:spPr>
        <p:txBody>
          <a:bodyPr wrap="square" rtlCol="0">
            <a:spAutoFit/>
          </a:bodyPr>
          <a:lstStyle/>
          <a:p>
            <a:pPr marL="793750" indent="-793750">
              <a:lnSpc>
                <a:spcPct val="150000"/>
              </a:lnSpc>
            </a:pPr>
            <a:r>
              <a:rPr lang="en-US" b="1">
                <a:solidFill>
                  <a:srgbClr val="0070C0"/>
                </a:solidFill>
                <a:latin typeface="Century Schoolbook" pitchFamily="18" charset="0"/>
              </a:rPr>
              <a:t>1.2.1)	Clients</a:t>
            </a:r>
          </a:p>
          <a:p>
            <a:pPr marL="1139825" indent="-346075">
              <a:lnSpc>
                <a:spcPct val="150000"/>
              </a:lnSpc>
              <a:buFont typeface="Wingdings" pitchFamily="2" charset="2"/>
              <a:buChar char="§"/>
            </a:pPr>
            <a:r>
              <a:rPr lang="en-US">
                <a:latin typeface="Century Schoolbook" pitchFamily="18" charset="0"/>
              </a:rPr>
              <a:t>Clients are the devices that the end users used to  interact with Cloud.</a:t>
            </a:r>
          </a:p>
          <a:p>
            <a:pPr marL="1139825" indent="-346075">
              <a:lnSpc>
                <a:spcPct val="150000"/>
              </a:lnSpc>
              <a:buFont typeface="Wingdings" pitchFamily="2" charset="2"/>
              <a:buChar char="§"/>
            </a:pPr>
            <a:r>
              <a:rPr lang="en-US">
                <a:latin typeface="Century Schoolbook" pitchFamily="18" charset="0"/>
              </a:rPr>
              <a:t>Clients generally fall into 3 categories</a:t>
            </a:r>
          </a:p>
          <a:p>
            <a:pPr marL="1603375" indent="-463550">
              <a:lnSpc>
                <a:spcPct val="150000"/>
              </a:lnSpc>
              <a:buFont typeface="Wingdings" pitchFamily="2" charset="2"/>
              <a:buChar char="Ø"/>
            </a:pPr>
            <a:r>
              <a:rPr lang="en-US">
                <a:latin typeface="Century Schoolbook" pitchFamily="18" charset="0"/>
              </a:rPr>
              <a:t>Mobile</a:t>
            </a:r>
          </a:p>
          <a:p>
            <a:pPr marL="1603375" indent="-463550">
              <a:lnSpc>
                <a:spcPct val="150000"/>
              </a:lnSpc>
              <a:buFont typeface="Wingdings" pitchFamily="2" charset="2"/>
              <a:buChar char="Ø"/>
            </a:pPr>
            <a:r>
              <a:rPr lang="en-US">
                <a:latin typeface="Century Schoolbook" pitchFamily="18" charset="0"/>
              </a:rPr>
              <a:t>Thin</a:t>
            </a:r>
          </a:p>
          <a:p>
            <a:pPr marL="1603375" indent="-463550">
              <a:lnSpc>
                <a:spcPct val="150000"/>
              </a:lnSpc>
              <a:buFont typeface="Wingdings" pitchFamily="2" charset="2"/>
              <a:buChar char="Ø"/>
            </a:pPr>
            <a:r>
              <a:rPr lang="en-US">
                <a:latin typeface="Century Schoolbook" pitchFamily="18" charset="0"/>
              </a:rPr>
              <a:t>Thick</a:t>
            </a:r>
          </a:p>
          <a:p>
            <a:pPr marL="1139825" indent="-390525" algn="just">
              <a:lnSpc>
                <a:spcPct val="150000"/>
              </a:lnSpc>
              <a:buFont typeface="Wingdings" pitchFamily="2" charset="2"/>
              <a:buChar char="q"/>
            </a:pPr>
            <a:r>
              <a:rPr lang="en-US" b="1">
                <a:solidFill>
                  <a:srgbClr val="FF0000"/>
                </a:solidFill>
                <a:latin typeface="Century Schoolbook" pitchFamily="18" charset="0"/>
              </a:rPr>
              <a:t>Mobile Devices </a:t>
            </a:r>
            <a:r>
              <a:rPr lang="en-US">
                <a:latin typeface="Century Schoolbook" pitchFamily="18" charset="0"/>
              </a:rPr>
              <a:t>include smart phones like Blackberry, windows mobile ,iphone etc..</a:t>
            </a:r>
          </a:p>
          <a:p>
            <a:pPr marL="1139825" indent="-390525" algn="just">
              <a:lnSpc>
                <a:spcPct val="150000"/>
              </a:lnSpc>
              <a:buFont typeface="Wingdings" pitchFamily="2" charset="2"/>
              <a:buChar char="q"/>
            </a:pPr>
            <a:r>
              <a:rPr lang="en-US" b="1">
                <a:solidFill>
                  <a:srgbClr val="FF0000"/>
                </a:solidFill>
                <a:latin typeface="Century Schoolbook" pitchFamily="18" charset="0"/>
              </a:rPr>
              <a:t>Thin Clients </a:t>
            </a:r>
            <a:r>
              <a:rPr lang="en-US">
                <a:latin typeface="Century Schoolbook" pitchFamily="18" charset="0"/>
              </a:rPr>
              <a:t>is a network computer without a hard disk drive. They act as a simple terminal to the server and require constant communication with the server as well.</a:t>
            </a:r>
          </a:p>
          <a:p>
            <a:pPr marL="1139825" indent="-390525" algn="just">
              <a:lnSpc>
                <a:spcPct val="150000"/>
              </a:lnSpc>
              <a:buFont typeface="Wingdings" pitchFamily="2" charset="2"/>
              <a:buChar char="q"/>
            </a:pPr>
            <a:r>
              <a:rPr lang="en-US" b="1">
                <a:solidFill>
                  <a:srgbClr val="FF0000"/>
                </a:solidFill>
                <a:latin typeface="Century Schoolbook" pitchFamily="18" charset="0"/>
              </a:rPr>
              <a:t>Thick Client </a:t>
            </a:r>
            <a:r>
              <a:rPr lang="en-US">
                <a:latin typeface="Century Schoolbook" pitchFamily="18" charset="0"/>
              </a:rPr>
              <a:t>is a Regular computer, using a web browser like Firefox or Internet Explorer to connect to the cloud.</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2.jpeg" descr="cloud_computing Tutorial"/>
          <p:cNvPicPr>
            <a:picLocks noGrp="1"/>
          </p:cNvPicPr>
          <p:nvPr>
            <p:ph idx="1"/>
          </p:nvPr>
        </p:nvPicPr>
        <p:blipFill>
          <a:blip r:embed="rId2"/>
          <a:stretch>
            <a:fillRect/>
          </a:stretch>
        </p:blipFill>
        <p:spPr>
          <a:xfrm>
            <a:off x="1290638" y="627856"/>
            <a:ext cx="6481762" cy="5544344"/>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0"/>
            <a:ext cx="8686800" cy="6924973"/>
          </a:xfrm>
          <a:prstGeom prst="rect">
            <a:avLst/>
          </a:prstGeom>
          <a:noFill/>
        </p:spPr>
        <p:txBody>
          <a:bodyPr wrap="square" rtlCol="0">
            <a:spAutoFit/>
          </a:bodyPr>
          <a:lstStyle/>
          <a:p>
            <a:pPr marL="569913" indent="-569913" algn="just">
              <a:lnSpc>
                <a:spcPct val="150000"/>
              </a:lnSpc>
            </a:pPr>
            <a:r>
              <a:rPr lang="en-US" sz="2800" b="1">
                <a:solidFill>
                  <a:srgbClr val="FF0000"/>
                </a:solidFill>
                <a:latin typeface="Century Schoolbook" pitchFamily="18" charset="0"/>
              </a:rPr>
              <a:t>Issues of IaaS</a:t>
            </a:r>
          </a:p>
          <a:p>
            <a:pPr marL="569913" indent="-569913" algn="just">
              <a:lnSpc>
                <a:spcPct val="150000"/>
              </a:lnSpc>
            </a:pPr>
            <a:r>
              <a:rPr lang="en-US" sz="2000" b="1" err="1">
                <a:solidFill>
                  <a:srgbClr val="0070C0"/>
                </a:solidFill>
                <a:latin typeface="Century Schoolbook" pitchFamily="18" charset="0"/>
              </a:rPr>
              <a:t>Compatability with legacy security vulnerabilities</a:t>
            </a:r>
          </a:p>
          <a:p>
            <a:pPr algn="just">
              <a:lnSpc>
                <a:spcPct val="150000"/>
              </a:lnSpc>
            </a:pPr>
            <a:r>
              <a:rPr lang="en-US">
                <a:latin typeface="Century Schoolbook" pitchFamily="18" charset="0"/>
              </a:rPr>
              <a:t>Because IaaS offers the consumer to run legacy software in providers infrastructure, therefore it exposes consumers to all of the security vulnerabilities of such legacy software.</a:t>
            </a:r>
          </a:p>
          <a:p>
            <a:pPr algn="just">
              <a:lnSpc>
                <a:spcPct val="150000"/>
              </a:lnSpc>
            </a:pPr>
            <a:r>
              <a:rPr lang="en-US" sz="2000" b="1">
                <a:solidFill>
                  <a:srgbClr val="0070C0"/>
                </a:solidFill>
                <a:latin typeface="Century Schoolbook" pitchFamily="18" charset="0"/>
              </a:rPr>
              <a:t>Virtual Machine sprawl</a:t>
            </a:r>
          </a:p>
          <a:p>
            <a:pPr algn="just">
              <a:lnSpc>
                <a:spcPct val="150000"/>
              </a:lnSpc>
            </a:pPr>
            <a:r>
              <a:rPr lang="en-US">
                <a:latin typeface="Century Schoolbook" pitchFamily="18" charset="0"/>
              </a:rPr>
              <a:t>The VM sometimes become out of data w.r.t security updates. however , the provider can automatically update such VM’s, but this mechanism is hard and complex</a:t>
            </a:r>
          </a:p>
          <a:p>
            <a:pPr algn="just">
              <a:lnSpc>
                <a:spcPct val="150000"/>
              </a:lnSpc>
            </a:pPr>
            <a:r>
              <a:rPr lang="en-US" sz="2000" b="1">
                <a:solidFill>
                  <a:srgbClr val="0070C0"/>
                </a:solidFill>
                <a:latin typeface="Century Schoolbook" pitchFamily="18" charset="0"/>
              </a:rPr>
              <a:t>Data Erase Practice</a:t>
            </a:r>
          </a:p>
          <a:p>
            <a:pPr algn="just">
              <a:lnSpc>
                <a:spcPct val="150000"/>
              </a:lnSpc>
            </a:pPr>
            <a:r>
              <a:rPr lang="en-US">
                <a:latin typeface="Century Schoolbook" pitchFamily="18" charset="0"/>
              </a:rPr>
              <a:t>The consumer uses virtual machine’s that in turn uses the common disk resources provided by the cloud provider</a:t>
            </a:r>
          </a:p>
          <a:p>
            <a:pPr algn="just">
              <a:lnSpc>
                <a:spcPct val="150000"/>
              </a:lnSpc>
            </a:pPr>
            <a:r>
              <a:rPr lang="en-US">
                <a:latin typeface="Century Schoolbook" pitchFamily="18" charset="0"/>
              </a:rPr>
              <a:t>When the consumer releases the resources, the cloud provider must ensure that next consumer to rent the resource does not observe data residue from previous consumer</a:t>
            </a:r>
            <a:endParaRPr lang="en-US" b="1" i="1">
              <a:latin typeface="Century Schoolbook"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457200" y="304800"/>
            <a:ext cx="8229600" cy="6019800"/>
          </a:xfrm>
          <a:prstGeom prst="rect">
            <a:avLst/>
          </a:prstGeom>
          <a:noFill/>
          <a:ln w="9525">
            <a:noFill/>
            <a:miter lim="800000"/>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tretch>
            <a:fillRect/>
          </a:stretch>
        </p:blipFill>
        <p:spPr bwMode="auto">
          <a:xfrm>
            <a:off x="457200" y="1295400"/>
            <a:ext cx="7162801" cy="5105400"/>
          </a:xfrm>
          <a:prstGeom prst="rect">
            <a:avLst/>
          </a:prstGeom>
          <a:noFill/>
          <a:ln w="9525">
            <a:noFill/>
            <a:miter lim="800000"/>
          </a:ln>
          <a:effectLst/>
        </p:spPr>
      </p:pic>
      <p:sp>
        <p:nvSpPr>
          <p:cNvPr id="9" name="TextBox 8"/>
          <p:cNvSpPr txBox="1"/>
          <p:nvPr/>
        </p:nvSpPr>
        <p:spPr>
          <a:xfrm>
            <a:off x="7772400" y="2895600"/>
            <a:ext cx="1025474" cy="369332"/>
          </a:xfrm>
          <a:prstGeom prst="rect">
            <a:avLst/>
          </a:prstGeom>
          <a:noFill/>
        </p:spPr>
        <p:txBody>
          <a:bodyPr wrap="none" rtlCol="0">
            <a:spAutoFit/>
          </a:bodyPr>
          <a:lstStyle/>
          <a:p>
            <a:r>
              <a:rPr lang="en-US"/>
              <a:t>Software</a:t>
            </a:r>
          </a:p>
        </p:txBody>
      </p:sp>
      <p:cxnSp>
        <p:nvCxnSpPr>
          <p:cNvPr id="11" name="Straight Arrow Connector 10"/>
          <p:cNvCxnSpPr/>
          <p:nvPr/>
        </p:nvCxnSpPr>
        <p:spPr>
          <a:xfrm flipV="1">
            <a:off x="6477000" y="3048000"/>
            <a:ext cx="12954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24800" y="3962400"/>
            <a:ext cx="993605" cy="369332"/>
          </a:xfrm>
          <a:prstGeom prst="rect">
            <a:avLst/>
          </a:prstGeom>
          <a:noFill/>
        </p:spPr>
        <p:txBody>
          <a:bodyPr wrap="none" rtlCol="0">
            <a:spAutoFit/>
          </a:bodyPr>
          <a:lstStyle/>
          <a:p>
            <a:r>
              <a:rPr lang="en-US"/>
              <a:t>Platform</a:t>
            </a:r>
          </a:p>
        </p:txBody>
      </p:sp>
      <p:cxnSp>
        <p:nvCxnSpPr>
          <p:cNvPr id="14" name="Straight Arrow Connector 13"/>
          <p:cNvCxnSpPr/>
          <p:nvPr/>
        </p:nvCxnSpPr>
        <p:spPr>
          <a:xfrm flipV="1">
            <a:off x="6248400" y="4114800"/>
            <a:ext cx="16002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69366" y="5105400"/>
            <a:ext cx="1474634" cy="369332"/>
          </a:xfrm>
          <a:prstGeom prst="rect">
            <a:avLst/>
          </a:prstGeom>
          <a:noFill/>
        </p:spPr>
        <p:txBody>
          <a:bodyPr wrap="none" rtlCol="0">
            <a:spAutoFit/>
          </a:bodyPr>
          <a:lstStyle/>
          <a:p>
            <a:r>
              <a:rPr lang="en-US"/>
              <a:t>Infrastructure</a:t>
            </a:r>
          </a:p>
        </p:txBody>
      </p:sp>
      <p:cxnSp>
        <p:nvCxnSpPr>
          <p:cNvPr id="18" name="Straight Arrow Connector 17"/>
          <p:cNvCxnSpPr/>
          <p:nvPr/>
        </p:nvCxnSpPr>
        <p:spPr>
          <a:xfrm>
            <a:off x="5943600" y="53340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4114800"/>
            <a:ext cx="7010400" cy="1222375"/>
          </a:xfrm>
        </p:spPr>
        <p:txBody>
          <a:bodyPr/>
          <a:lstStyle/>
          <a:p>
            <a:r>
              <a:rPr lang="en-US" smtClean="0">
                <a:latin typeface="Algerian" pitchFamily="82" charset="0"/>
              </a:rPr>
              <a:t>Deployment Models</a:t>
            </a:r>
            <a:endParaRPr lang="en-US">
              <a:latin typeface="Algerian" panose="04020705040A02060702" pitchFamily="82"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718048"/>
          </a:xfrm>
        </p:spPr>
        <p:txBody>
          <a:bodyPr>
            <a:normAutofit lnSpcReduction="10000"/>
          </a:bodyPr>
          <a:lstStyle/>
          <a:p>
            <a:pPr algn="just">
              <a:spcAft>
                <a:spcPts val="1800"/>
              </a:spcAft>
            </a:pPr>
            <a:endParaRPr lang="en-US" sz="2000" smtClean="0"/>
          </a:p>
          <a:p>
            <a:pPr algn="just">
              <a:spcAft>
                <a:spcPts val="1800"/>
              </a:spcAft>
            </a:pPr>
            <a:r>
              <a:rPr lang="en-US" sz="2400" smtClean="0">
                <a:latin typeface="Times New Roman" pitchFamily="18" charset="0"/>
                <a:cs typeface="Times New Roman" pitchFamily="18" charset="0"/>
              </a:rPr>
              <a:t>Cloud is the future of computing. It is about outsourcing of IT services and infrastructure to make them accessible remotely via the Internet. </a:t>
            </a:r>
          </a:p>
          <a:p>
            <a:pPr algn="just">
              <a:spcAft>
                <a:spcPts val="1800"/>
              </a:spcAft>
            </a:pPr>
            <a:r>
              <a:rPr lang="en-US" sz="2400" smtClean="0">
                <a:latin typeface="Times New Roman" pitchFamily="18" charset="0"/>
                <a:cs typeface="Times New Roman" pitchFamily="18" charset="0"/>
              </a:rPr>
              <a:t>Utilizing cloud-computing models boosts not only productivity but also provide a competitive edge to organizations. </a:t>
            </a:r>
          </a:p>
          <a:p>
            <a:pPr algn="just">
              <a:spcAft>
                <a:spcPts val="1800"/>
              </a:spcAft>
            </a:pPr>
            <a:r>
              <a:rPr lang="en-US" sz="2400" smtClean="0">
                <a:latin typeface="Times New Roman" pitchFamily="18" charset="0"/>
                <a:cs typeface="Times New Roman" pitchFamily="18" charset="0"/>
              </a:rPr>
              <a:t>The growing popularity of cloud computing has given rise to different types of cloud service deployment models and strategies. </a:t>
            </a:r>
          </a:p>
          <a:p>
            <a:pPr algn="just">
              <a:spcAft>
                <a:spcPts val="1800"/>
              </a:spcAft>
            </a:pPr>
            <a:r>
              <a:rPr lang="en-US" sz="2400" smtClean="0">
                <a:latin typeface="Times New Roman" pitchFamily="18" charset="0"/>
                <a:cs typeface="Times New Roman" pitchFamily="18" charset="0"/>
              </a:rPr>
              <a:t>Therefore, today there exists a variety of enterprise cloud solutions depending on the degree of desired outsourcing needs.</a:t>
            </a:r>
            <a:endParaRPr lang="en-US" sz="2400">
              <a:latin typeface="Times New Roman" pitchFamily="18" charset="0"/>
              <a:cs typeface="Times New Roman"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tretch>
            <a:fillRect/>
          </a:stretch>
        </p:blipFill>
        <p:spPr bwMode="auto">
          <a:xfrm>
            <a:off x="762000" y="381001"/>
            <a:ext cx="7584025" cy="5943600"/>
          </a:xfrm>
          <a:prstGeom prst="rect">
            <a:avLst/>
          </a:prstGeom>
          <a:noFill/>
          <a:ln w="9525">
            <a:noFill/>
            <a:miter lim="800000"/>
          </a:ln>
          <a:effectLst/>
        </p:spPr>
      </p:pic>
      <p:sp>
        <p:nvSpPr>
          <p:cNvPr id="5" name="Rectangle 4"/>
          <p:cNvSpPr/>
          <p:nvPr/>
        </p:nvSpPr>
        <p:spPr>
          <a:xfrm>
            <a:off x="6400800" y="5715000"/>
            <a:ext cx="1905000" cy="60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946648"/>
          </a:xfrm>
        </p:spPr>
        <p:txBody>
          <a:bodyPr>
            <a:normAutofit fontScale="92500"/>
          </a:bodyPr>
          <a:lstStyle/>
          <a:p>
            <a:pPr marL="514350" indent="-514350">
              <a:buAutoNum type="arabicPeriod"/>
            </a:pPr>
            <a:r>
              <a:rPr lang="en-US" smtClean="0">
                <a:solidFill>
                  <a:srgbClr val="FF0000"/>
                </a:solidFill>
                <a:latin typeface="Times New Roman" pitchFamily="18" charset="0"/>
                <a:cs typeface="Times New Roman" pitchFamily="18" charset="0"/>
              </a:rPr>
              <a:t>Public Cloud</a:t>
            </a:r>
          </a:p>
          <a:p>
            <a:pPr lvl="1" algn="just">
              <a:spcAft>
                <a:spcPts val="1200"/>
              </a:spcAft>
            </a:pPr>
            <a:r>
              <a:rPr lang="en-US" smtClean="0">
                <a:latin typeface="Times New Roman" pitchFamily="18" charset="0"/>
                <a:cs typeface="Times New Roman" pitchFamily="18" charset="0"/>
              </a:rPr>
              <a:t>Public clouds are available to the general public, and data are created and stored on third-party servers.</a:t>
            </a:r>
          </a:p>
          <a:p>
            <a:pPr lvl="1" algn="just">
              <a:spcAft>
                <a:spcPts val="1200"/>
              </a:spcAft>
            </a:pPr>
            <a:r>
              <a:rPr lang="en-US" smtClean="0">
                <a:latin typeface="Times New Roman" pitchFamily="18" charset="0"/>
                <a:cs typeface="Times New Roman" pitchFamily="18" charset="0"/>
              </a:rPr>
              <a:t>Server infrastructure belongs to service providers that manage it and administer pool resources, which is why there is no need for user companies to buy and maintain their own hardware. </a:t>
            </a:r>
          </a:p>
          <a:p>
            <a:pPr lvl="1" algn="just">
              <a:spcAft>
                <a:spcPts val="1200"/>
              </a:spcAft>
            </a:pPr>
            <a:r>
              <a:rPr lang="en-US" smtClean="0">
                <a:latin typeface="Times New Roman" pitchFamily="18" charset="0"/>
                <a:cs typeface="Times New Roman" pitchFamily="18" charset="0"/>
              </a:rPr>
              <a:t>Provider companies offer resources as a service both free of charge or on a pay-per-use basis via the Internet. Users can scale resources as required.</a:t>
            </a:r>
          </a:p>
          <a:p>
            <a:pPr lvl="1" algn="just">
              <a:spcAft>
                <a:spcPts val="1200"/>
              </a:spcAft>
            </a:pPr>
            <a:r>
              <a:rPr lang="en-US" smtClean="0">
                <a:latin typeface="Times New Roman" pitchFamily="18" charset="0"/>
                <a:cs typeface="Times New Roman" pitchFamily="18" charset="0"/>
              </a:rPr>
              <a:t>The public cloud deployment model is the first choice for businesses with low privacy concerns.</a:t>
            </a:r>
          </a:p>
          <a:p>
            <a:pPr marL="514350" indent="-514350">
              <a:buAutoNum type="arabicPeriod"/>
            </a:pPr>
            <a:endParaRPr lang="en-US" smtClean="0"/>
          </a:p>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533400" y="530225"/>
            <a:ext cx="7924800" cy="5870575"/>
          </a:xfrm>
          <a:prstGeom prst="rect">
            <a:avLst/>
          </a:prstGeom>
          <a:noFill/>
          <a:ln w="9525">
            <a:noFill/>
            <a:miter lim="800000"/>
          </a:ln>
          <a:effec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685800"/>
            <a:ext cx="8183880" cy="5638800"/>
          </a:xfrm>
        </p:spPr>
        <p:txBody>
          <a:bodyPr>
            <a:normAutofit fontScale="85000" lnSpcReduction="10000"/>
          </a:bodyPr>
          <a:lstStyle/>
          <a:p>
            <a:pPr>
              <a:buNone/>
            </a:pPr>
            <a:r>
              <a:rPr lang="en-US" sz="3000" smtClean="0">
                <a:solidFill>
                  <a:srgbClr val="FF0000"/>
                </a:solidFill>
                <a:latin typeface="Times New Roman" pitchFamily="18" charset="0"/>
                <a:cs typeface="Times New Roman" pitchFamily="18" charset="0"/>
              </a:rPr>
              <a:t>The Advantages of a Public Cloud</a:t>
            </a:r>
          </a:p>
          <a:p>
            <a:pPr algn="just">
              <a:spcAft>
                <a:spcPts val="1200"/>
              </a:spcAft>
            </a:pPr>
            <a:r>
              <a:rPr lang="en-US" sz="2400" b="1" smtClean="0">
                <a:latin typeface="Times New Roman" pitchFamily="18" charset="0"/>
                <a:cs typeface="Times New Roman" pitchFamily="18" charset="0"/>
              </a:rPr>
              <a:t>Hassle-free infrastructure management.</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You do not need to develop and maintain your software because the service provider does it for you. </a:t>
            </a:r>
          </a:p>
          <a:p>
            <a:pPr algn="just">
              <a:spcAft>
                <a:spcPts val="1200"/>
              </a:spcAft>
            </a:pPr>
            <a:r>
              <a:rPr lang="en-US" sz="2400" b="1" smtClean="0">
                <a:latin typeface="Times New Roman" pitchFamily="18" charset="0"/>
                <a:cs typeface="Times New Roman" pitchFamily="18" charset="0"/>
              </a:rPr>
              <a:t>High scalability.</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You can easily extend the cloud’s capacity as your company requirements increase.</a:t>
            </a:r>
          </a:p>
          <a:p>
            <a:pPr algn="just">
              <a:spcAft>
                <a:spcPts val="1200"/>
              </a:spcAft>
            </a:pPr>
            <a:r>
              <a:rPr lang="en-US" sz="2400" b="1" smtClean="0">
                <a:latin typeface="Times New Roman" pitchFamily="18" charset="0"/>
                <a:cs typeface="Times New Roman" pitchFamily="18" charset="0"/>
              </a:rPr>
              <a:t>Reduced costs.</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You pay only for the service you use, so there’s no need to invest in hardware or software.</a:t>
            </a:r>
          </a:p>
          <a:p>
            <a:pPr algn="just">
              <a:spcAft>
                <a:spcPts val="1200"/>
              </a:spcAft>
            </a:pPr>
            <a:r>
              <a:rPr lang="en-US" sz="2400" b="1" smtClean="0">
                <a:latin typeface="Times New Roman" pitchFamily="18" charset="0"/>
                <a:cs typeface="Times New Roman" pitchFamily="18" charset="0"/>
              </a:rPr>
              <a:t>24/7 uptime.</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The extensive network of your provider’s servers ensures your infrastructure is constantly available and has improved operation time.</a:t>
            </a:r>
          </a:p>
          <a:p>
            <a:pPr>
              <a:spcAft>
                <a:spcPts val="1200"/>
              </a:spcAft>
            </a:pPr>
            <a:endParaRPr lang="en-US" sz="2400">
              <a:latin typeface="Times New Roman" pitchFamily="18" charset="0"/>
              <a:cs typeface="Times New Roman"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6186309"/>
          </a:xfrm>
          <a:prstGeom prst="rect">
            <a:avLst/>
          </a:prstGeom>
          <a:noFill/>
        </p:spPr>
        <p:txBody>
          <a:bodyPr wrap="square" rtlCol="0">
            <a:spAutoFit/>
          </a:bodyPr>
          <a:lstStyle/>
          <a:p>
            <a:pPr algn="just">
              <a:lnSpc>
                <a:spcPct val="150000"/>
              </a:lnSpc>
            </a:pPr>
            <a:r>
              <a:rPr lang="en-US" b="1">
                <a:solidFill>
                  <a:srgbClr val="0070C0"/>
                </a:solidFill>
                <a:latin typeface="Century Schoolbook" pitchFamily="18" charset="0"/>
              </a:rPr>
              <a:t>Thin Clients are becoming an increasingly popular solution because of their price and effect on the environment</a:t>
            </a:r>
          </a:p>
          <a:p>
            <a:pPr marL="342900" indent="-342900" algn="just">
              <a:lnSpc>
                <a:spcPct val="150000"/>
              </a:lnSpc>
              <a:buAutoNum type="arabicParenR"/>
              <a:tabLst>
                <a:tab pos="465138" algn="l"/>
              </a:tabLst>
            </a:pPr>
            <a:r>
              <a:rPr lang="en-US" b="1">
                <a:latin typeface="Century Schoolbook" pitchFamily="18" charset="0"/>
              </a:rPr>
              <a:t>Lower Hardware Costs</a:t>
            </a:r>
          </a:p>
          <a:p>
            <a:pPr marL="342900" indent="-342900" algn="just">
              <a:lnSpc>
                <a:spcPct val="150000"/>
              </a:lnSpc>
              <a:tabLst>
                <a:tab pos="465138" algn="l"/>
              </a:tabLst>
            </a:pPr>
            <a:r>
              <a:rPr lang="en-US" b="1">
                <a:latin typeface="Century Schoolbook" pitchFamily="18" charset="0"/>
              </a:rPr>
              <a:t>	</a:t>
            </a:r>
            <a:r>
              <a:rPr lang="en-US">
                <a:latin typeface="Century Schoolbook" pitchFamily="18" charset="0"/>
              </a:rPr>
              <a:t>Thin Clients are cheaper than Thick Clients because</a:t>
            </a:r>
          </a:p>
          <a:p>
            <a:pPr marL="688975" indent="-344488" algn="just">
              <a:lnSpc>
                <a:spcPct val="150000"/>
              </a:lnSpc>
              <a:buFont typeface="Wingdings" pitchFamily="2" charset="2"/>
              <a:buChar char="Ø"/>
              <a:tabLst>
                <a:tab pos="404813" algn="l"/>
              </a:tabLst>
            </a:pPr>
            <a:r>
              <a:rPr lang="en-US">
                <a:latin typeface="Century Schoolbook" pitchFamily="18" charset="0"/>
              </a:rPr>
              <a:t>do not contain much hardware</a:t>
            </a:r>
          </a:p>
          <a:p>
            <a:pPr marL="688975" indent="-344488" algn="just">
              <a:lnSpc>
                <a:spcPct val="150000"/>
              </a:lnSpc>
              <a:buFont typeface="Wingdings" pitchFamily="2" charset="2"/>
              <a:buChar char="Ø"/>
              <a:tabLst>
                <a:tab pos="404813" algn="l"/>
              </a:tabLst>
            </a:pPr>
            <a:r>
              <a:rPr lang="en-US">
                <a:latin typeface="Century Schoolbook" pitchFamily="18" charset="0"/>
              </a:rPr>
              <a:t>Last for longer  time because no need to upgrade or it wont get obsolete.</a:t>
            </a:r>
          </a:p>
          <a:p>
            <a:pPr marL="344488" indent="-344488" algn="just">
              <a:lnSpc>
                <a:spcPct val="150000"/>
              </a:lnSpc>
              <a:buAutoNum type="arabicParenR" startAt="2"/>
              <a:tabLst>
                <a:tab pos="60325" algn="l"/>
                <a:tab pos="404813" algn="l"/>
              </a:tabLst>
            </a:pPr>
            <a:r>
              <a:rPr lang="en-US" b="1">
                <a:latin typeface="Century Schoolbook" pitchFamily="18" charset="0"/>
              </a:rPr>
              <a:t>Lower IT Costs</a:t>
            </a:r>
          </a:p>
          <a:p>
            <a:pPr marL="688975" indent="-344488" algn="just">
              <a:lnSpc>
                <a:spcPct val="150000"/>
              </a:lnSpc>
              <a:buFont typeface="Wingdings" pitchFamily="2" charset="2"/>
              <a:buChar char="Ø"/>
              <a:tabLst>
                <a:tab pos="60325" algn="l"/>
                <a:tab pos="404813" algn="l"/>
              </a:tabLst>
            </a:pPr>
            <a:r>
              <a:rPr lang="en-US">
                <a:latin typeface="Century Schoolbook" pitchFamily="18" charset="0"/>
              </a:rPr>
              <a:t>Managed at the server side, so only fewer points will get failure</a:t>
            </a:r>
          </a:p>
          <a:p>
            <a:pPr marL="344488" indent="-344488" algn="just">
              <a:lnSpc>
                <a:spcPct val="150000"/>
              </a:lnSpc>
              <a:buAutoNum type="arabicParenR" startAt="3"/>
              <a:tabLst>
                <a:tab pos="60325" algn="l"/>
                <a:tab pos="404813" algn="l"/>
              </a:tabLst>
            </a:pPr>
            <a:r>
              <a:rPr lang="en-US" b="1">
                <a:latin typeface="Century Schoolbook" pitchFamily="18" charset="0"/>
              </a:rPr>
              <a:t>Security</a:t>
            </a:r>
          </a:p>
          <a:p>
            <a:pPr marL="688975" indent="-344488" algn="just">
              <a:lnSpc>
                <a:spcPct val="150000"/>
              </a:lnSpc>
              <a:buFont typeface="Wingdings" pitchFamily="2" charset="2"/>
              <a:buChar char="Ø"/>
              <a:tabLst>
                <a:tab pos="60325" algn="l"/>
                <a:tab pos="404813" algn="l"/>
              </a:tabLst>
            </a:pPr>
            <a:r>
              <a:rPr lang="en-US" b="1">
                <a:latin typeface="Century Schoolbook" pitchFamily="18" charset="0"/>
              </a:rPr>
              <a:t>No Hard Drive, so Processing takes place on the server, less chances of malware invading the device.</a:t>
            </a:r>
          </a:p>
          <a:p>
            <a:pPr marL="344488" indent="-344488" algn="just">
              <a:lnSpc>
                <a:spcPct val="150000"/>
              </a:lnSpc>
              <a:buAutoNum type="arabicParenR" startAt="4"/>
            </a:pPr>
            <a:r>
              <a:rPr lang="en-US" b="1">
                <a:latin typeface="Century Schoolbook" pitchFamily="18" charset="0"/>
              </a:rPr>
              <a:t>Data Security</a:t>
            </a:r>
          </a:p>
          <a:p>
            <a:pPr marL="688975" indent="-344488" algn="just">
              <a:lnSpc>
                <a:spcPct val="150000"/>
              </a:lnSpc>
              <a:buFont typeface="Wingdings" pitchFamily="2" charset="2"/>
              <a:buChar char="Ø"/>
            </a:pPr>
            <a:r>
              <a:rPr lang="en-US" b="1">
                <a:latin typeface="Century Schoolbook" pitchFamily="18" charset="0"/>
              </a:rPr>
              <a:t>Since data is stored on the server, less chance for data to be lost, even client computer crashes or stolen</a:t>
            </a:r>
            <a:endParaRPr lang="en-US">
              <a:latin typeface="Century Schoolbook" pitchFamily="18" charset="0"/>
            </a:endParaRPr>
          </a:p>
          <a:p>
            <a:pPr marL="465138" indent="-465138"/>
            <a:endParaRPr lang="en-US">
              <a:latin typeface="Century Schoolbook" pitchFamily="18"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870448"/>
          </a:xfrm>
        </p:spPr>
        <p:txBody>
          <a:bodyPr>
            <a:normAutofit fontScale="92500" lnSpcReduction="10000"/>
          </a:bodyPr>
          <a:lstStyle/>
          <a:p>
            <a:pPr>
              <a:buNone/>
            </a:pPr>
            <a:r>
              <a:rPr lang="en-US" smtClean="0">
                <a:solidFill>
                  <a:srgbClr val="FF0000"/>
                </a:solidFill>
                <a:latin typeface="Times New Roman" pitchFamily="18" charset="0"/>
                <a:cs typeface="Times New Roman" pitchFamily="18" charset="0"/>
              </a:rPr>
              <a:t>The Disadvantages of a Public Cloud</a:t>
            </a:r>
          </a:p>
          <a:p>
            <a:pPr algn="just">
              <a:spcAft>
                <a:spcPts val="1200"/>
              </a:spcAft>
            </a:pPr>
            <a:r>
              <a:rPr lang="en-US" sz="2400" b="1" smtClean="0">
                <a:latin typeface="Times New Roman" pitchFamily="18" charset="0"/>
                <a:cs typeface="Times New Roman" pitchFamily="18" charset="0"/>
              </a:rPr>
              <a:t>Compromised reliability.</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That same server network is also meant to ensure against failure But often enough, public clouds experience outages and malfunction, as in the case of the 2016 </a:t>
            </a:r>
            <a:r>
              <a:rPr lang="en-US" sz="2400" err="1" smtClean="0">
                <a:latin typeface="Times New Roman" pitchFamily="18" charset="0"/>
                <a:cs typeface="Times New Roman" pitchFamily="18" charset="0"/>
                <a:hlinkClick r:id="rId2"/>
              </a:rPr>
              <a:t>Salesforce CRM</a:t>
            </a:r>
            <a:r>
              <a:rPr lang="en-US" sz="2400" smtClean="0">
                <a:latin typeface="Times New Roman" pitchFamily="18" charset="0"/>
                <a:cs typeface="Times New Roman" pitchFamily="18" charset="0"/>
              </a:rPr>
              <a:t> </a:t>
            </a:r>
            <a:r>
              <a:rPr lang="en-US" sz="2400" smtClean="0">
                <a:latin typeface="Times New Roman" pitchFamily="18" charset="0"/>
                <a:cs typeface="Times New Roman" pitchFamily="18" charset="0"/>
                <a:hlinkClick r:id="rId3"/>
              </a:rPr>
              <a:t>disruption</a:t>
            </a:r>
            <a:r>
              <a:rPr lang="en-US" sz="2400" smtClean="0">
                <a:latin typeface="Times New Roman" pitchFamily="18" charset="0"/>
                <a:cs typeface="Times New Roman" pitchFamily="18" charset="0"/>
              </a:rPr>
              <a:t> that caused a storage collapse.</a:t>
            </a:r>
          </a:p>
          <a:p>
            <a:pPr algn="just">
              <a:spcAft>
                <a:spcPts val="1200"/>
              </a:spcAft>
            </a:pPr>
            <a:r>
              <a:rPr lang="en-US" sz="2400" b="1" smtClean="0">
                <a:latin typeface="Times New Roman" pitchFamily="18" charset="0"/>
                <a:cs typeface="Times New Roman" pitchFamily="18" charset="0"/>
              </a:rPr>
              <a:t>Data security and privacy issues give rise to concern.</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Although access to data is easy, a public deployment model deprives users of knowing where their information is kept and who has access to it.</a:t>
            </a:r>
          </a:p>
          <a:p>
            <a:pPr algn="just">
              <a:spcAft>
                <a:spcPts val="1200"/>
              </a:spcAft>
            </a:pPr>
            <a:r>
              <a:rPr lang="en-US" sz="2400" b="1" smtClean="0">
                <a:latin typeface="Times New Roman" pitchFamily="18" charset="0"/>
                <a:cs typeface="Times New Roman" pitchFamily="18" charset="0"/>
              </a:rPr>
              <a:t>The lack of a bespoke service.</a:t>
            </a:r>
            <a:r>
              <a:rPr lang="en-US" sz="2400" smtClean="0">
                <a:latin typeface="Times New Roman" pitchFamily="18" charset="0"/>
                <a:cs typeface="Times New Roman" pitchFamily="18" charset="0"/>
              </a:rPr>
              <a:t> </a:t>
            </a:r>
          </a:p>
          <a:p>
            <a:pPr algn="just">
              <a:spcAft>
                <a:spcPts val="1200"/>
              </a:spcAft>
              <a:buNone/>
            </a:pPr>
            <a:r>
              <a:rPr lang="en-US" sz="2400" smtClean="0">
                <a:latin typeface="Times New Roman" pitchFamily="18" charset="0"/>
                <a:cs typeface="Times New Roman" pitchFamily="18" charset="0"/>
              </a:rPr>
              <a:t>   Service providers have only standardized service options, which is why they often fail to satisfy more complex requirements.</a:t>
            </a:r>
          </a:p>
          <a:p>
            <a:pPr algn="just"/>
            <a:endParaRPr lang="en-US" sz="2400">
              <a:latin typeface="Times New Roman" pitchFamily="18" charset="0"/>
              <a:cs typeface="Times New Roman" pitchFamily="18"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870448"/>
          </a:xfrm>
        </p:spPr>
        <p:txBody>
          <a:bodyPr>
            <a:normAutofit fontScale="70000" lnSpcReduction="20000"/>
          </a:bodyPr>
          <a:lstStyle/>
          <a:p>
            <a:pPr>
              <a:spcAft>
                <a:spcPts val="1200"/>
              </a:spcAft>
              <a:buNone/>
            </a:pPr>
            <a:r>
              <a:rPr lang="en-US" sz="3800" smtClean="0">
                <a:solidFill>
                  <a:srgbClr val="FF0000"/>
                </a:solidFill>
                <a:latin typeface="Times New Roman" pitchFamily="18" charset="0"/>
                <a:cs typeface="Times New Roman" pitchFamily="18" charset="0"/>
              </a:rPr>
              <a:t>2. Private Cloud</a:t>
            </a:r>
          </a:p>
          <a:p>
            <a:pPr algn="just">
              <a:spcAft>
                <a:spcPts val="1200"/>
              </a:spcAft>
            </a:pPr>
            <a:r>
              <a:rPr lang="en-US" smtClean="0">
                <a:latin typeface="Times New Roman" pitchFamily="18" charset="0"/>
                <a:cs typeface="Times New Roman" pitchFamily="18" charset="0"/>
              </a:rPr>
              <a:t>Only one specific company owns a private cloud. That is why it is also called an </a:t>
            </a:r>
            <a:r>
              <a:rPr lang="en-US" i="1" smtClean="0">
                <a:latin typeface="Times New Roman" pitchFamily="18" charset="0"/>
                <a:cs typeface="Times New Roman" pitchFamily="18" charset="0"/>
              </a:rPr>
              <a:t>internal</a:t>
            </a:r>
            <a:r>
              <a:rPr lang="en-US" smtClean="0">
                <a:latin typeface="Times New Roman" pitchFamily="18" charset="0"/>
                <a:cs typeface="Times New Roman" pitchFamily="18" charset="0"/>
              </a:rPr>
              <a:t> or </a:t>
            </a:r>
            <a:r>
              <a:rPr lang="en-US" i="1" smtClean="0">
                <a:latin typeface="Times New Roman" pitchFamily="18" charset="0"/>
                <a:cs typeface="Times New Roman" pitchFamily="18" charset="0"/>
              </a:rPr>
              <a:t>corporate</a:t>
            </a:r>
            <a:r>
              <a:rPr lang="en-US" smtClean="0">
                <a:latin typeface="Times New Roman" pitchFamily="18" charset="0"/>
                <a:cs typeface="Times New Roman" pitchFamily="18" charset="0"/>
              </a:rPr>
              <a:t> model.</a:t>
            </a:r>
          </a:p>
          <a:p>
            <a:pPr algn="just">
              <a:spcAft>
                <a:spcPts val="1200"/>
              </a:spcAft>
            </a:pPr>
            <a:r>
              <a:rPr lang="en-US" smtClean="0">
                <a:latin typeface="Times New Roman" pitchFamily="18" charset="0"/>
                <a:cs typeface="Times New Roman" pitchFamily="18" charset="0"/>
              </a:rPr>
              <a:t>The server can be hosted externally or on the premises of the owner company. </a:t>
            </a:r>
          </a:p>
          <a:p>
            <a:pPr algn="just">
              <a:spcAft>
                <a:spcPts val="1200"/>
              </a:spcAft>
            </a:pPr>
            <a:r>
              <a:rPr lang="en-US" smtClean="0">
                <a:latin typeface="Times New Roman" pitchFamily="18" charset="0"/>
                <a:cs typeface="Times New Roman" pitchFamily="18" charset="0"/>
              </a:rPr>
              <a:t>Regardless of their physical location, these infrastructures are maintained on a designated private network and use software and hardware that are intended for use only by the owner company.</a:t>
            </a:r>
          </a:p>
          <a:p>
            <a:pPr algn="just">
              <a:spcAft>
                <a:spcPts val="1200"/>
              </a:spcAft>
            </a:pPr>
            <a:r>
              <a:rPr lang="en-US" smtClean="0">
                <a:latin typeface="Times New Roman" pitchFamily="18" charset="0"/>
                <a:cs typeface="Times New Roman" pitchFamily="18" charset="0"/>
              </a:rPr>
              <a:t>A clearly defined scope of people have access to the information kept in a private repository, which prevents the general public from using it. </a:t>
            </a:r>
          </a:p>
          <a:p>
            <a:pPr algn="just">
              <a:spcAft>
                <a:spcPts val="1200"/>
              </a:spcAft>
            </a:pPr>
            <a:r>
              <a:rPr lang="en-US" smtClean="0">
                <a:latin typeface="Times New Roman" pitchFamily="18" charset="0"/>
                <a:cs typeface="Times New Roman" pitchFamily="18" charset="0"/>
              </a:rPr>
              <a:t>In light of numerous breaches in recent years, a growing number of large corporations has decided on a closed private cloud model, as this minimizes data security issues.</a:t>
            </a:r>
          </a:p>
          <a:p>
            <a:pPr>
              <a:spcAft>
                <a:spcPts val="1200"/>
              </a:spcAft>
            </a:pPr>
            <a:endParaRPr lang="en-US">
              <a:latin typeface="Times New Roman" pitchFamily="18" charset="0"/>
              <a:cs typeface="Times New Roman"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1298448"/>
          </a:xfrm>
        </p:spPr>
        <p:txBody>
          <a:bodyPr>
            <a:normAutofit fontScale="77500" lnSpcReduction="20000"/>
          </a:bodyPr>
          <a:lstStyle/>
          <a:p>
            <a:r>
              <a:rPr lang="en-US" smtClean="0"/>
              <a:t>A private model is especially suitable for companies that seek to safeguard their mission-critical operations or for businesses with constantly changing requirements.</a:t>
            </a:r>
            <a:endParaRPr lang="en-US"/>
          </a:p>
        </p:txBody>
      </p:sp>
      <p:pic>
        <p:nvPicPr>
          <p:cNvPr id="3075" name="Picture 3"/>
          <p:cNvPicPr>
            <a:picLocks noChangeAspect="1" noChangeArrowheads="1"/>
          </p:cNvPicPr>
          <p:nvPr/>
        </p:nvPicPr>
        <p:blipFill>
          <a:blip r:embed="rId2"/>
          <a:stretch>
            <a:fillRect/>
          </a:stretch>
        </p:blipFill>
        <p:spPr bwMode="auto">
          <a:xfrm>
            <a:off x="457200" y="1676399"/>
            <a:ext cx="8382000" cy="5090983"/>
          </a:xfrm>
          <a:prstGeom prst="rect">
            <a:avLst/>
          </a:prstGeom>
          <a:noFill/>
          <a:ln w="9525">
            <a:noFill/>
            <a:miter lim="800000"/>
          </a:ln>
          <a:effec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946648"/>
          </a:xfrm>
        </p:spPr>
        <p:txBody>
          <a:bodyPr>
            <a:normAutofit/>
          </a:bodyPr>
          <a:lstStyle/>
          <a:p>
            <a:pPr algn="just">
              <a:spcAft>
                <a:spcPts val="1200"/>
              </a:spcAft>
              <a:buNone/>
            </a:pPr>
            <a:r>
              <a:rPr lang="en-US" sz="3200" smtClean="0">
                <a:solidFill>
                  <a:srgbClr val="FF0000"/>
                </a:solidFill>
                <a:latin typeface="Times New Roman" pitchFamily="18" charset="0"/>
                <a:cs typeface="Times New Roman" pitchFamily="18" charset="0"/>
              </a:rPr>
              <a:t>The Benefits of a Private Cloud</a:t>
            </a:r>
          </a:p>
          <a:p>
            <a:pPr algn="just">
              <a:spcAft>
                <a:spcPts val="1200"/>
              </a:spcAft>
            </a:pPr>
            <a:r>
              <a:rPr lang="en-US" sz="2800" smtClean="0">
                <a:latin typeface="Times New Roman" pitchFamily="18" charset="0"/>
                <a:cs typeface="Times New Roman" pitchFamily="18" charset="0"/>
              </a:rPr>
              <a:t>All the benefits of this deployment model result from its autonomy. They are the following:</a:t>
            </a:r>
          </a:p>
          <a:p>
            <a:pPr algn="just">
              <a:spcAft>
                <a:spcPts val="1200"/>
              </a:spcAft>
            </a:pPr>
            <a:r>
              <a:rPr lang="en-US" sz="2800" smtClean="0">
                <a:latin typeface="Times New Roman" pitchFamily="18" charset="0"/>
                <a:cs typeface="Times New Roman" pitchFamily="18" charset="0"/>
              </a:rPr>
              <a:t>Bespoke and flexible development and high scalability, which allows companies to customize their infrastructures in accordance with their requirements</a:t>
            </a:r>
          </a:p>
          <a:p>
            <a:pPr algn="just">
              <a:spcAft>
                <a:spcPts val="1200"/>
              </a:spcAft>
            </a:pPr>
            <a:r>
              <a:rPr lang="en-US" sz="2800" smtClean="0">
                <a:latin typeface="Times New Roman" pitchFamily="18" charset="0"/>
                <a:cs typeface="Times New Roman" pitchFamily="18" charset="0"/>
              </a:rPr>
              <a:t>High security, privacy and reliability, as only authorized persons can access resources</a:t>
            </a:r>
          </a:p>
          <a:p>
            <a:pPr algn="just">
              <a:spcAft>
                <a:spcPts val="1200"/>
              </a:spcAft>
              <a:buNone/>
            </a:pPr>
            <a:r>
              <a:rPr lang="en-US" sz="2800" smtClean="0"/>
              <a:t/>
            </a:r>
            <a:br>
              <a:rPr lang="en-US" sz="2800" smtClean="0"/>
            </a:br>
            <a:endParaRPr lang="en-US"/>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1143000"/>
            <a:ext cx="8183880" cy="4648200"/>
          </a:xfrm>
        </p:spPr>
        <p:txBody>
          <a:bodyPr>
            <a:normAutofit fontScale="85000" lnSpcReduction="20000"/>
          </a:bodyPr>
          <a:lstStyle/>
          <a:p>
            <a:pPr>
              <a:spcAft>
                <a:spcPts val="1800"/>
              </a:spcAft>
              <a:buNone/>
            </a:pPr>
            <a:r>
              <a:rPr lang="en-US" smtClean="0">
                <a:solidFill>
                  <a:srgbClr val="FF0000"/>
                </a:solidFill>
                <a:latin typeface="Times New Roman" pitchFamily="18" charset="0"/>
                <a:cs typeface="Times New Roman" pitchFamily="18" charset="0"/>
              </a:rPr>
              <a:t>The Drawbacks of a Private Cloud</a:t>
            </a:r>
          </a:p>
          <a:p>
            <a:pPr>
              <a:spcAft>
                <a:spcPts val="1800"/>
              </a:spcAft>
            </a:pPr>
            <a:r>
              <a:rPr lang="en-US" smtClean="0">
                <a:latin typeface="Times New Roman" pitchFamily="18" charset="0"/>
                <a:cs typeface="Times New Roman" pitchFamily="18" charset="0"/>
              </a:rPr>
              <a:t>The major disadvantage of the private cloud deployment model is its cost, as it requires considerable expense on hardware, software and staff training.</a:t>
            </a:r>
          </a:p>
          <a:p>
            <a:pPr>
              <a:spcAft>
                <a:spcPts val="1800"/>
              </a:spcAft>
            </a:pPr>
            <a:r>
              <a:rPr lang="en-US" smtClean="0">
                <a:latin typeface="Times New Roman" pitchFamily="18" charset="0"/>
                <a:cs typeface="Times New Roman" pitchFamily="18" charset="0"/>
              </a:rPr>
              <a:t>That is why this secure and flexible computing deployment model is not the right choice for small companies.</a:t>
            </a:r>
          </a:p>
          <a:p>
            <a:pPr>
              <a:buNone/>
            </a:pPr>
            <a:r>
              <a:rPr lang="en-US" smtClean="0"/>
              <a:t/>
            </a:r>
            <a:br>
              <a:rPr lang="en-US" smtClean="0"/>
            </a:br>
            <a:endParaRPr lang="en-US"/>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870448"/>
          </a:xfrm>
        </p:spPr>
        <p:txBody>
          <a:bodyPr>
            <a:normAutofit lnSpcReduction="10000"/>
          </a:bodyPr>
          <a:lstStyle/>
          <a:p>
            <a:pPr>
              <a:spcAft>
                <a:spcPts val="1200"/>
              </a:spcAft>
              <a:buNone/>
            </a:pPr>
            <a:r>
              <a:rPr lang="en-US" sz="3200" smtClean="0">
                <a:solidFill>
                  <a:srgbClr val="FF0000"/>
                </a:solidFill>
                <a:latin typeface="Times New Roman" pitchFamily="18" charset="0"/>
                <a:cs typeface="Times New Roman" pitchFamily="18" charset="0"/>
              </a:rPr>
              <a:t>3. Community Cloud</a:t>
            </a:r>
          </a:p>
          <a:p>
            <a:pPr algn="just">
              <a:spcAft>
                <a:spcPts val="1200"/>
              </a:spcAft>
            </a:pPr>
            <a:r>
              <a:rPr lang="en-US" sz="2400" smtClean="0">
                <a:latin typeface="Times New Roman" pitchFamily="18" charset="0"/>
                <a:cs typeface="Times New Roman" pitchFamily="18" charset="0"/>
              </a:rPr>
              <a:t>A community deployment model largely resembles the private one; the only difference is the set of users. </a:t>
            </a:r>
          </a:p>
          <a:p>
            <a:pPr algn="just">
              <a:spcAft>
                <a:spcPts val="1200"/>
              </a:spcAft>
            </a:pPr>
            <a:r>
              <a:rPr lang="en-US" sz="2400" smtClean="0">
                <a:latin typeface="Times New Roman" pitchFamily="18" charset="0"/>
                <a:cs typeface="Times New Roman" pitchFamily="18" charset="0"/>
              </a:rPr>
              <a:t>Whereas only one company owns the private cloud server, several organizations with similar backgrounds share the infrastructure and related resources of a community cloud.</a:t>
            </a:r>
          </a:p>
          <a:p>
            <a:pPr algn="just">
              <a:spcAft>
                <a:spcPts val="1200"/>
              </a:spcAft>
            </a:pPr>
            <a:r>
              <a:rPr lang="en-US" sz="2400" smtClean="0">
                <a:latin typeface="Times New Roman" pitchFamily="18" charset="0"/>
                <a:cs typeface="Times New Roman" pitchFamily="18" charset="0"/>
              </a:rPr>
              <a:t>If all the participating organizations have uniform security, privacy and performance requirements, this multi-tenant data center architecture helps these companies enhance their efficiency, as in the case of joint projects. </a:t>
            </a:r>
          </a:p>
          <a:p>
            <a:pPr algn="just">
              <a:spcAft>
                <a:spcPts val="1200"/>
              </a:spcAft>
            </a:pPr>
            <a:r>
              <a:rPr lang="en-US" sz="2400" smtClean="0">
                <a:latin typeface="Times New Roman" pitchFamily="18" charset="0"/>
                <a:cs typeface="Times New Roman" pitchFamily="18" charset="0"/>
              </a:rPr>
              <a:t>A centralized cloud facilitates project development, management and implementation. The costs are shared by all users.</a:t>
            </a:r>
          </a:p>
          <a:p>
            <a:endParaRPr lang="en-US"/>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tretch>
            <a:fillRect/>
          </a:stretch>
        </p:blipFill>
        <p:spPr bwMode="auto">
          <a:xfrm>
            <a:off x="228600" y="228600"/>
            <a:ext cx="8610600" cy="6523161"/>
          </a:xfrm>
          <a:prstGeom prst="rect">
            <a:avLst/>
          </a:prstGeom>
          <a:noFill/>
          <a:ln w="9525">
            <a:noFill/>
            <a:miter lim="800000"/>
          </a:ln>
          <a:effec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946648"/>
          </a:xfrm>
        </p:spPr>
        <p:txBody>
          <a:bodyPr>
            <a:normAutofit fontScale="92500" lnSpcReduction="20000"/>
          </a:bodyPr>
          <a:lstStyle/>
          <a:p>
            <a:pPr>
              <a:spcAft>
                <a:spcPts val="1200"/>
              </a:spcAft>
              <a:buNone/>
            </a:pPr>
            <a:r>
              <a:rPr lang="en-US" smtClean="0">
                <a:solidFill>
                  <a:srgbClr val="FF0000"/>
                </a:solidFill>
                <a:latin typeface="Times New Roman" pitchFamily="18" charset="0"/>
                <a:cs typeface="Times New Roman" pitchFamily="18" charset="0"/>
              </a:rPr>
              <a:t>The Strengths of a Community Cloud</a:t>
            </a:r>
          </a:p>
          <a:p>
            <a:pPr>
              <a:spcAft>
                <a:spcPts val="1200"/>
              </a:spcAft>
            </a:pPr>
            <a:r>
              <a:rPr lang="en-US" smtClean="0">
                <a:latin typeface="Times New Roman" pitchFamily="18" charset="0"/>
                <a:cs typeface="Times New Roman" pitchFamily="18" charset="0"/>
              </a:rPr>
              <a:t>Cost reduction</a:t>
            </a:r>
          </a:p>
          <a:p>
            <a:pPr>
              <a:spcAft>
                <a:spcPts val="1200"/>
              </a:spcAft>
            </a:pPr>
            <a:r>
              <a:rPr lang="en-US" smtClean="0">
                <a:latin typeface="Times New Roman" pitchFamily="18" charset="0"/>
                <a:cs typeface="Times New Roman" pitchFamily="18" charset="0"/>
              </a:rPr>
              <a:t>Improved security, privacy and reliability</a:t>
            </a:r>
          </a:p>
          <a:p>
            <a:pPr>
              <a:spcAft>
                <a:spcPts val="1200"/>
              </a:spcAft>
            </a:pPr>
            <a:r>
              <a:rPr lang="en-US" smtClean="0">
                <a:latin typeface="Times New Roman" pitchFamily="18" charset="0"/>
                <a:cs typeface="Times New Roman" pitchFamily="18" charset="0"/>
              </a:rPr>
              <a:t>Ease of data sharing and collaboration</a:t>
            </a:r>
          </a:p>
          <a:p>
            <a:pPr>
              <a:spcAft>
                <a:spcPts val="1200"/>
              </a:spcAft>
              <a:buNone/>
            </a:pPr>
            <a:endParaRPr lang="en-US" smtClean="0">
              <a:latin typeface="Times New Roman" pitchFamily="18" charset="0"/>
              <a:cs typeface="Times New Roman" pitchFamily="18" charset="0"/>
            </a:endParaRPr>
          </a:p>
          <a:p>
            <a:pPr>
              <a:spcAft>
                <a:spcPts val="1200"/>
              </a:spcAft>
              <a:buNone/>
            </a:pPr>
            <a:r>
              <a:rPr lang="en-US" smtClean="0">
                <a:solidFill>
                  <a:srgbClr val="FF0000"/>
                </a:solidFill>
                <a:latin typeface="Times New Roman" pitchFamily="18" charset="0"/>
                <a:cs typeface="Times New Roman" pitchFamily="18" charset="0"/>
              </a:rPr>
              <a:t>The Shortcomings of a Community Cloud</a:t>
            </a:r>
          </a:p>
          <a:p>
            <a:pPr>
              <a:spcAft>
                <a:spcPts val="1200"/>
              </a:spcAft>
            </a:pPr>
            <a:r>
              <a:rPr lang="en-US" smtClean="0">
                <a:latin typeface="Times New Roman" pitchFamily="18" charset="0"/>
                <a:cs typeface="Times New Roman" pitchFamily="18" charset="0"/>
              </a:rPr>
              <a:t>High cost compared to the public deployment model</a:t>
            </a:r>
          </a:p>
          <a:p>
            <a:pPr>
              <a:spcAft>
                <a:spcPts val="1200"/>
              </a:spcAft>
            </a:pPr>
            <a:r>
              <a:rPr lang="en-US" smtClean="0">
                <a:latin typeface="Times New Roman" pitchFamily="18" charset="0"/>
                <a:cs typeface="Times New Roman" pitchFamily="18" charset="0"/>
              </a:rPr>
              <a:t>Sharing of fixed storage and bandwidth capacity</a:t>
            </a:r>
          </a:p>
          <a:p>
            <a:pPr>
              <a:spcAft>
                <a:spcPts val="1200"/>
              </a:spcAft>
            </a:pPr>
            <a:r>
              <a:rPr lang="en-US" smtClean="0">
                <a:latin typeface="Times New Roman" pitchFamily="18" charset="0"/>
                <a:cs typeface="Times New Roman" pitchFamily="18" charset="0"/>
              </a:rPr>
              <a:t>Not commonly used yet</a:t>
            </a:r>
          </a:p>
          <a:p>
            <a:pPr>
              <a:buNone/>
            </a:pPr>
            <a:endParaRPr lang="en-US"/>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30352"/>
            <a:ext cx="8183880" cy="5870448"/>
          </a:xfrm>
        </p:spPr>
        <p:txBody>
          <a:bodyPr>
            <a:normAutofit fontScale="77500" lnSpcReduction="20000"/>
          </a:bodyPr>
          <a:lstStyle/>
          <a:p>
            <a:pPr>
              <a:buNone/>
            </a:pPr>
            <a:r>
              <a:rPr lang="en-US" sz="3500" smtClean="0">
                <a:solidFill>
                  <a:srgbClr val="FF0000"/>
                </a:solidFill>
              </a:rPr>
              <a:t>4. Hybrid Cloud</a:t>
            </a:r>
          </a:p>
          <a:p>
            <a:pPr algn="just">
              <a:spcAft>
                <a:spcPts val="1200"/>
              </a:spcAft>
            </a:pPr>
            <a:r>
              <a:rPr lang="en-US" smtClean="0">
                <a:latin typeface="Times New Roman" pitchFamily="18" charset="0"/>
                <a:cs typeface="Times New Roman" pitchFamily="18" charset="0"/>
              </a:rPr>
              <a:t>As is usually the case with any hybrid phenomenon, a hybrid cloud encompasses the best features of the abovementioned deployment models (public, private and community). </a:t>
            </a:r>
          </a:p>
          <a:p>
            <a:pPr algn="just">
              <a:spcAft>
                <a:spcPts val="1200"/>
              </a:spcAft>
            </a:pPr>
            <a:r>
              <a:rPr lang="en-US" smtClean="0">
                <a:latin typeface="Times New Roman" pitchFamily="18" charset="0"/>
                <a:cs typeface="Times New Roman" pitchFamily="18" charset="0"/>
              </a:rPr>
              <a:t>It allows companies to mix and match the facets of the three types that best suit their requirements.</a:t>
            </a:r>
          </a:p>
          <a:p>
            <a:pPr algn="just">
              <a:spcAft>
                <a:spcPts val="1200"/>
              </a:spcAft>
            </a:pPr>
            <a:r>
              <a:rPr lang="en-US" smtClean="0">
                <a:latin typeface="Times New Roman" pitchFamily="18" charset="0"/>
                <a:cs typeface="Times New Roman" pitchFamily="18" charset="0"/>
              </a:rPr>
              <a:t>As an example, a company can balance its load by locating mission-critical workloads on a secure private cloud and deploying less sensitive ones to a public one. </a:t>
            </a:r>
          </a:p>
          <a:p>
            <a:pPr algn="just">
              <a:spcAft>
                <a:spcPts val="1200"/>
              </a:spcAft>
            </a:pPr>
            <a:r>
              <a:rPr lang="en-US" smtClean="0">
                <a:latin typeface="Times New Roman" pitchFamily="18" charset="0"/>
                <a:cs typeface="Times New Roman" pitchFamily="18" charset="0"/>
              </a:rPr>
              <a:t>The hybrid cloud deployment model not only safeguards and controls strategically important assets but does so in a cost- and resource-effective way. </a:t>
            </a:r>
          </a:p>
          <a:p>
            <a:pPr algn="just">
              <a:spcAft>
                <a:spcPts val="1200"/>
              </a:spcAft>
            </a:pPr>
            <a:r>
              <a:rPr lang="en-US" smtClean="0">
                <a:latin typeface="Times New Roman" pitchFamily="18" charset="0"/>
                <a:cs typeface="Times New Roman" pitchFamily="18" charset="0"/>
              </a:rPr>
              <a:t>In addition, this approach facilitates data and application portability.</a:t>
            </a:r>
          </a:p>
          <a:p>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tretch>
            <a:fillRect/>
          </a:stretch>
        </p:blipFill>
        <p:spPr bwMode="auto">
          <a:xfrm>
            <a:off x="228600" y="417202"/>
            <a:ext cx="8458200" cy="6440798"/>
          </a:xfrm>
          <a:prstGeom prst="rect">
            <a:avLst/>
          </a:prstGeom>
          <a:noFill/>
          <a:ln w="9525">
            <a:noFill/>
            <a:miter lim="800000"/>
          </a:ln>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6370975"/>
          </a:xfrm>
          <a:prstGeom prst="rect">
            <a:avLst/>
          </a:prstGeom>
          <a:noFill/>
        </p:spPr>
        <p:txBody>
          <a:bodyPr wrap="square" rtlCol="0">
            <a:spAutoFit/>
          </a:bodyPr>
          <a:lstStyle/>
          <a:p>
            <a:pPr marL="342900" indent="-342900" algn="just">
              <a:lnSpc>
                <a:spcPct val="150000"/>
              </a:lnSpc>
              <a:buAutoNum type="arabicParenR" startAt="5"/>
              <a:tabLst>
                <a:tab pos="465138" algn="l"/>
              </a:tabLst>
            </a:pPr>
            <a:r>
              <a:rPr lang="en-US" b="1">
                <a:latin typeface="Century Schoolbook" pitchFamily="18" charset="0"/>
              </a:rPr>
              <a:t>Less Power Consumption</a:t>
            </a:r>
          </a:p>
          <a:p>
            <a:pPr marL="749300" indent="-404813" algn="just">
              <a:lnSpc>
                <a:spcPct val="150000"/>
              </a:lnSpc>
              <a:buFont typeface="Wingdings" pitchFamily="2" charset="2"/>
              <a:buChar char="Ø"/>
              <a:tabLst>
                <a:tab pos="465138" algn="l"/>
              </a:tabLst>
            </a:pPr>
            <a:r>
              <a:rPr lang="en-US" b="1">
                <a:latin typeface="Century Schoolbook" pitchFamily="18" charset="0"/>
              </a:rPr>
              <a:t>Consumes less power than thick clients</a:t>
            </a:r>
          </a:p>
          <a:p>
            <a:pPr marL="342900" indent="-342900" algn="just">
              <a:lnSpc>
                <a:spcPct val="150000"/>
              </a:lnSpc>
              <a:buAutoNum type="arabicParenR" startAt="6"/>
              <a:tabLst>
                <a:tab pos="465138" algn="l"/>
              </a:tabLst>
            </a:pPr>
            <a:r>
              <a:rPr lang="en-US" b="1">
                <a:latin typeface="Century Schoolbook" pitchFamily="18" charset="0"/>
              </a:rPr>
              <a:t>Ease of Repair or Replacement</a:t>
            </a:r>
          </a:p>
          <a:p>
            <a:pPr marL="747713" indent="-403225" algn="just">
              <a:lnSpc>
                <a:spcPct val="150000"/>
              </a:lnSpc>
              <a:buFont typeface="Wingdings" pitchFamily="2" charset="2"/>
              <a:buChar char="Ø"/>
              <a:tabLst>
                <a:tab pos="465138" algn="l"/>
              </a:tabLst>
            </a:pPr>
            <a:r>
              <a:rPr lang="en-US" b="1">
                <a:latin typeface="Century Schoolbook" pitchFamily="18" charset="0"/>
              </a:rPr>
              <a:t>If thin client dies, easy to repair or replace</a:t>
            </a:r>
          </a:p>
          <a:p>
            <a:pPr marL="465138" indent="-465138" algn="just">
              <a:lnSpc>
                <a:spcPct val="150000"/>
              </a:lnSpc>
              <a:buAutoNum type="arabicParenR" startAt="7"/>
              <a:tabLst>
                <a:tab pos="465138" algn="l"/>
              </a:tabLst>
            </a:pPr>
            <a:r>
              <a:rPr lang="en-US" b="1">
                <a:latin typeface="Century Schoolbook" pitchFamily="18" charset="0"/>
              </a:rPr>
              <a:t>Less Noise</a:t>
            </a:r>
          </a:p>
          <a:p>
            <a:pPr marL="749300" indent="-404813" algn="just">
              <a:lnSpc>
                <a:spcPct val="150000"/>
              </a:lnSpc>
              <a:buFont typeface="Wingdings" pitchFamily="2" charset="2"/>
              <a:buChar char="Ø"/>
              <a:tabLst>
                <a:tab pos="749300" algn="l"/>
              </a:tabLst>
            </a:pPr>
            <a:r>
              <a:rPr lang="en-US" b="1">
                <a:latin typeface="Century Schoolbook" pitchFamily="18" charset="0"/>
              </a:rPr>
              <a:t>No Spinning hard drive, so Less heat</a:t>
            </a:r>
          </a:p>
          <a:p>
            <a:pPr marL="749300" indent="-404813" algn="just">
              <a:lnSpc>
                <a:spcPct val="150000"/>
              </a:lnSpc>
              <a:buFont typeface="Wingdings" pitchFamily="2" charset="2"/>
              <a:buChar char="Ø"/>
              <a:tabLst>
                <a:tab pos="749300" algn="l"/>
              </a:tabLst>
            </a:pPr>
            <a:r>
              <a:rPr lang="en-US" b="1">
                <a:latin typeface="Century Schoolbook" pitchFamily="18" charset="0"/>
              </a:rPr>
              <a:t>Quieter fans required, so Less noise</a:t>
            </a:r>
          </a:p>
          <a:p>
            <a:pPr algn="just">
              <a:lnSpc>
                <a:spcPct val="150000"/>
              </a:lnSpc>
            </a:pPr>
            <a:r>
              <a:rPr lang="en-US" sz="2000" b="1">
                <a:solidFill>
                  <a:srgbClr val="0070C0"/>
                </a:solidFill>
                <a:latin typeface="Century Schoolbook" pitchFamily="18" charset="0"/>
              </a:rPr>
              <a:t>1.2.2)	Data Center</a:t>
            </a:r>
          </a:p>
          <a:p>
            <a:pPr marL="344488" indent="-344488" algn="just">
              <a:lnSpc>
                <a:spcPct val="150000"/>
              </a:lnSpc>
              <a:buFont typeface="Wingdings" pitchFamily="2" charset="2"/>
              <a:buChar char="q"/>
            </a:pPr>
            <a:r>
              <a:rPr lang="en-US">
                <a:latin typeface="Century Schoolbook" pitchFamily="18" charset="0"/>
              </a:rPr>
              <a:t>A data center is a repository that houses computing facilities like </a:t>
            </a:r>
            <a:r>
              <a:rPr lang="en-US" b="1" i="1">
                <a:latin typeface="Century Schoolbook" pitchFamily="18" charset="0"/>
              </a:rPr>
              <a:t>servers, routers, switches and firewalls</a:t>
            </a:r>
            <a:r>
              <a:rPr lang="en-US">
                <a:latin typeface="Century Schoolbook" pitchFamily="18" charset="0"/>
              </a:rPr>
              <a:t>, as well as supporting components like </a:t>
            </a:r>
            <a:r>
              <a:rPr lang="en-US" b="1" i="1">
                <a:latin typeface="Century Schoolbook" pitchFamily="18" charset="0"/>
              </a:rPr>
              <a:t>backup equipment, fire suppression facilities and air conditioning.</a:t>
            </a:r>
          </a:p>
          <a:p>
            <a:pPr marL="344488" indent="-344488" algn="just">
              <a:lnSpc>
                <a:spcPct val="150000"/>
              </a:lnSpc>
            </a:pPr>
            <a:endParaRPr lang="en-US" b="1" i="1">
              <a:latin typeface="Century Schoolbook" pitchFamily="18" charset="0"/>
            </a:endParaRPr>
          </a:p>
          <a:p>
            <a:pPr marL="344488" indent="-344488" algn="just">
              <a:lnSpc>
                <a:spcPct val="150000"/>
              </a:lnSpc>
              <a:buFont typeface="Wingdings" pitchFamily="2" charset="2"/>
              <a:buChar char="q"/>
            </a:pPr>
            <a:r>
              <a:rPr lang="en-US">
                <a:latin typeface="Century Schoolbook" pitchFamily="18" charset="0"/>
              </a:rPr>
              <a:t>A data center may be complex (dedicated building) or simple (an area or room that houses only a few servers). Additionally, a data center may be private or shared.</a:t>
            </a:r>
            <a:endParaRPr lang="en-US" b="1">
              <a:latin typeface="Century Schoolbook" pitchFamily="18"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838200"/>
            <a:ext cx="8183880" cy="5486400"/>
          </a:xfrm>
        </p:spPr>
        <p:txBody>
          <a:bodyPr>
            <a:normAutofit/>
          </a:bodyPr>
          <a:lstStyle/>
          <a:p>
            <a:pPr>
              <a:spcAft>
                <a:spcPts val="1800"/>
              </a:spcAft>
              <a:buNone/>
            </a:pPr>
            <a:r>
              <a:rPr lang="en-US" smtClean="0">
                <a:solidFill>
                  <a:srgbClr val="FF0000"/>
                </a:solidFill>
                <a:latin typeface="Times New Roman" pitchFamily="18" charset="0"/>
                <a:cs typeface="Times New Roman" pitchFamily="18" charset="0"/>
              </a:rPr>
              <a:t>The Benefits of a Hybrid Cloud</a:t>
            </a:r>
          </a:p>
          <a:p>
            <a:pPr>
              <a:spcAft>
                <a:spcPts val="1800"/>
              </a:spcAft>
            </a:pPr>
            <a:r>
              <a:rPr lang="en-US" smtClean="0">
                <a:latin typeface="Times New Roman" pitchFamily="18" charset="0"/>
                <a:cs typeface="Times New Roman" pitchFamily="18" charset="0"/>
              </a:rPr>
              <a:t>Improved security and privacy</a:t>
            </a:r>
          </a:p>
          <a:p>
            <a:pPr>
              <a:spcAft>
                <a:spcPts val="1800"/>
              </a:spcAft>
            </a:pPr>
            <a:r>
              <a:rPr lang="en-US" smtClean="0">
                <a:latin typeface="Times New Roman" pitchFamily="18" charset="0"/>
                <a:cs typeface="Times New Roman" pitchFamily="18" charset="0"/>
              </a:rPr>
              <a:t>Enhanced scalability and flexibility</a:t>
            </a:r>
          </a:p>
          <a:p>
            <a:pPr>
              <a:spcAft>
                <a:spcPts val="1800"/>
              </a:spcAft>
            </a:pPr>
            <a:r>
              <a:rPr lang="en-US" smtClean="0">
                <a:latin typeface="Times New Roman" pitchFamily="18" charset="0"/>
                <a:cs typeface="Times New Roman" pitchFamily="18" charset="0"/>
              </a:rPr>
              <a:t>Reasonable price</a:t>
            </a:r>
          </a:p>
          <a:p>
            <a:pPr>
              <a:spcAft>
                <a:spcPts val="1800"/>
              </a:spcAft>
            </a:pPr>
            <a:r>
              <a:rPr lang="en-US" smtClean="0">
                <a:latin typeface="Times New Roman" pitchFamily="18" charset="0"/>
                <a:cs typeface="Times New Roman" pitchFamily="18" charset="0"/>
              </a:rPr>
              <a:t>However, the hybrid deployment model only makes sense if companies can split their data into mission-critical and non-sensitive.</a:t>
            </a:r>
          </a:p>
          <a:p>
            <a:endParaRPr lang="en-US"/>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3238" y="530222"/>
          <a:ext cx="8183560" cy="5870577"/>
        </p:xfrm>
        <a:graphic>
          <a:graphicData uri="http://schemas.openxmlformats.org/drawingml/2006/table">
            <a:tbl>
              <a:tblPr firstRow="1" bandRow="1">
                <a:tableStyleId>{5C22544A-7EE6-4342-B048-85BDC9FD1C3A}</a:tableStyleId>
              </a:tblPr>
              <a:tblGrid>
                <a:gridCol w="1636712"/>
                <a:gridCol w="1636712"/>
                <a:gridCol w="1636712"/>
                <a:gridCol w="1636712"/>
                <a:gridCol w="1636712"/>
              </a:tblGrid>
              <a:tr h="440784">
                <a:tc>
                  <a:txBody>
                    <a:bodyPr/>
                    <a:lstStyle/>
                    <a:p>
                      <a:pPr rtl="0"/>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b="1">
                          <a:latin typeface="Times New Roman" pitchFamily="18" charset="0"/>
                          <a:cs typeface="Times New Roman" pitchFamily="18" charset="0"/>
                        </a:rPr>
                        <a:t>Public</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b="1">
                          <a:latin typeface="Times New Roman" pitchFamily="18" charset="0"/>
                          <a:cs typeface="Times New Roman" pitchFamily="18" charset="0"/>
                        </a:rPr>
                        <a:t>Private</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b="1">
                          <a:latin typeface="Times New Roman" pitchFamily="18" charset="0"/>
                          <a:cs typeface="Times New Roman" pitchFamily="18" charset="0"/>
                        </a:rPr>
                        <a:t>Community</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b="1">
                          <a:latin typeface="Times New Roman" pitchFamily="18" charset="0"/>
                          <a:cs typeface="Times New Roman" pitchFamily="18" charset="0"/>
                        </a:rPr>
                        <a:t>Hybrid</a:t>
                      </a:r>
                      <a:endParaRPr lang="en-US" sz="1600">
                        <a:latin typeface="Times New Roman" pitchFamily="18" charset="0"/>
                        <a:cs typeface="Times New Roman" pitchFamily="18" charset="0"/>
                      </a:endParaRPr>
                    </a:p>
                  </a:txBody>
                  <a:tcPr marL="95250" marR="95250" marT="47625" marB="47625" anchor="ctr"/>
                </a:tc>
              </a:tr>
              <a:tr h="692876">
                <a:tc>
                  <a:txBody>
                    <a:bodyPr/>
                    <a:lstStyle/>
                    <a:p>
                      <a:pPr rtl="0"/>
                      <a:r>
                        <a:rPr lang="en-US" sz="1600" b="1">
                          <a:latin typeface="Times New Roman" pitchFamily="18" charset="0"/>
                          <a:cs typeface="Times New Roman" pitchFamily="18" charset="0"/>
                        </a:rPr>
                        <a:t>Ease of setup and use</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Easy</a:t>
                      </a:r>
                    </a:p>
                  </a:txBody>
                  <a:tcPr marL="95250" marR="95250" marT="47625" marB="47625" anchor="ctr"/>
                </a:tc>
                <a:tc>
                  <a:txBody>
                    <a:bodyPr/>
                    <a:lstStyle/>
                    <a:p>
                      <a:pPr rtl="0"/>
                      <a:r>
                        <a:rPr lang="en-US" sz="1600">
                          <a:latin typeface="Times New Roman" pitchFamily="18" charset="0"/>
                          <a:cs typeface="Times New Roman" pitchFamily="18" charset="0"/>
                        </a:rPr>
                        <a:t>Requires IT proficiency</a:t>
                      </a:r>
                    </a:p>
                  </a:txBody>
                  <a:tcPr marL="95250" marR="95250" marT="47625" marB="47625" anchor="ctr"/>
                </a:tc>
                <a:tc>
                  <a:txBody>
                    <a:bodyPr/>
                    <a:lstStyle/>
                    <a:p>
                      <a:pPr rtl="0"/>
                      <a:r>
                        <a:rPr lang="en-US" sz="1600">
                          <a:latin typeface="Times New Roman" pitchFamily="18" charset="0"/>
                          <a:cs typeface="Times New Roman" pitchFamily="18" charset="0"/>
                        </a:rPr>
                        <a:t>Requires IT proficiency</a:t>
                      </a:r>
                    </a:p>
                  </a:txBody>
                  <a:tcPr marL="95250" marR="95250" marT="47625" marB="47625" anchor="ctr"/>
                </a:tc>
                <a:tc>
                  <a:txBody>
                    <a:bodyPr/>
                    <a:lstStyle/>
                    <a:p>
                      <a:pPr rtl="0"/>
                      <a:r>
                        <a:rPr lang="en-US" sz="1600">
                          <a:latin typeface="Times New Roman" pitchFamily="18" charset="0"/>
                          <a:cs typeface="Times New Roman" pitchFamily="18" charset="0"/>
                        </a:rPr>
                        <a:t>Requires IT proficiency</a:t>
                      </a:r>
                    </a:p>
                  </a:txBody>
                  <a:tcPr marL="95250" marR="95250" marT="47625" marB="47625" anchor="ctr"/>
                </a:tc>
              </a:tr>
              <a:tr h="692876">
                <a:tc>
                  <a:txBody>
                    <a:bodyPr/>
                    <a:lstStyle/>
                    <a:p>
                      <a:pPr rtl="0"/>
                      <a:r>
                        <a:rPr lang="en-US" sz="1600" b="1">
                          <a:latin typeface="Times New Roman" pitchFamily="18" charset="0"/>
                          <a:cs typeface="Times New Roman" pitchFamily="18" charset="0"/>
                        </a:rPr>
                        <a:t>Data security and privacy</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Low</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c>
                  <a:txBody>
                    <a:bodyPr/>
                    <a:lstStyle/>
                    <a:p>
                      <a:pPr rtl="0"/>
                      <a:r>
                        <a:rPr lang="en-US" sz="1600">
                          <a:latin typeface="Times New Roman" pitchFamily="18" charset="0"/>
                          <a:cs typeface="Times New Roman" pitchFamily="18" charset="0"/>
                        </a:rPr>
                        <a:t>Comparatively high</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r>
              <a:tr h="692876">
                <a:tc>
                  <a:txBody>
                    <a:bodyPr/>
                    <a:lstStyle/>
                    <a:p>
                      <a:pPr rtl="0"/>
                      <a:r>
                        <a:rPr lang="en-US" sz="1600" b="1">
                          <a:latin typeface="Times New Roman" pitchFamily="18" charset="0"/>
                          <a:cs typeface="Times New Roman" pitchFamily="18" charset="0"/>
                        </a:rPr>
                        <a:t>Data control</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Little to none</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c>
                  <a:txBody>
                    <a:bodyPr/>
                    <a:lstStyle/>
                    <a:p>
                      <a:pPr rtl="0"/>
                      <a:r>
                        <a:rPr lang="en-US" sz="1600">
                          <a:latin typeface="Times New Roman" pitchFamily="18" charset="0"/>
                          <a:cs typeface="Times New Roman" pitchFamily="18" charset="0"/>
                        </a:rPr>
                        <a:t>Comparatively high</a:t>
                      </a:r>
                    </a:p>
                  </a:txBody>
                  <a:tcPr marL="95250" marR="95250" marT="47625" marB="47625" anchor="ctr"/>
                </a:tc>
                <a:tc>
                  <a:txBody>
                    <a:bodyPr/>
                    <a:lstStyle/>
                    <a:p>
                      <a:pPr rtl="0"/>
                      <a:r>
                        <a:rPr lang="en-US" sz="1600">
                          <a:latin typeface="Times New Roman" pitchFamily="18" charset="0"/>
                          <a:cs typeface="Times New Roman" pitchFamily="18" charset="0"/>
                        </a:rPr>
                        <a:t>Comparatively high</a:t>
                      </a:r>
                    </a:p>
                  </a:txBody>
                  <a:tcPr marL="95250" marR="95250" marT="47625" marB="47625" anchor="ctr"/>
                </a:tc>
              </a:tr>
              <a:tr h="692876">
                <a:tc>
                  <a:txBody>
                    <a:bodyPr/>
                    <a:lstStyle/>
                    <a:p>
                      <a:pPr rtl="0"/>
                      <a:r>
                        <a:rPr lang="en-US" sz="1600" b="1">
                          <a:latin typeface="Times New Roman" pitchFamily="18" charset="0"/>
                          <a:cs typeface="Times New Roman" pitchFamily="18" charset="0"/>
                        </a:rPr>
                        <a:t>Reliability</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Low</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c>
                  <a:txBody>
                    <a:bodyPr/>
                    <a:lstStyle/>
                    <a:p>
                      <a:pPr rtl="0"/>
                      <a:r>
                        <a:rPr lang="en-US" sz="1600">
                          <a:latin typeface="Times New Roman" pitchFamily="18" charset="0"/>
                          <a:cs typeface="Times New Roman" pitchFamily="18" charset="0"/>
                        </a:rPr>
                        <a:t>Comparatively high</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r>
              <a:tr h="692876">
                <a:tc>
                  <a:txBody>
                    <a:bodyPr/>
                    <a:lstStyle/>
                    <a:p>
                      <a:pPr rtl="0"/>
                      <a:r>
                        <a:rPr lang="en-US" sz="1600" b="1">
                          <a:latin typeface="Times New Roman" pitchFamily="18" charset="0"/>
                          <a:cs typeface="Times New Roman" pitchFamily="18" charset="0"/>
                        </a:rPr>
                        <a:t>Scalability and flexibility</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c>
                  <a:txBody>
                    <a:bodyPr/>
                    <a:lstStyle/>
                    <a:p>
                      <a:pPr rtl="0"/>
                      <a:r>
                        <a:rPr lang="en-US" sz="1600">
                          <a:latin typeface="Times New Roman" pitchFamily="18" charset="0"/>
                          <a:cs typeface="Times New Roman" pitchFamily="18" charset="0"/>
                        </a:rPr>
                        <a:t>Fixed capacity</a:t>
                      </a:r>
                    </a:p>
                  </a:txBody>
                  <a:tcPr marL="95250" marR="95250" marT="47625" marB="47625" anchor="ctr"/>
                </a:tc>
                <a:tc>
                  <a:txBody>
                    <a:bodyPr/>
                    <a:lstStyle/>
                    <a:p>
                      <a:pPr rtl="0"/>
                      <a:r>
                        <a:rPr lang="en-US" sz="1600">
                          <a:latin typeface="Times New Roman" pitchFamily="18" charset="0"/>
                          <a:cs typeface="Times New Roman" pitchFamily="18" charset="0"/>
                        </a:rPr>
                        <a:t>High</a:t>
                      </a:r>
                    </a:p>
                  </a:txBody>
                  <a:tcPr marL="95250" marR="95250" marT="47625" marB="47625" anchor="ctr"/>
                </a:tc>
              </a:tr>
              <a:tr h="1272537">
                <a:tc>
                  <a:txBody>
                    <a:bodyPr/>
                    <a:lstStyle/>
                    <a:p>
                      <a:pPr rtl="0"/>
                      <a:r>
                        <a:rPr lang="en-US" sz="1600" b="1">
                          <a:latin typeface="Times New Roman" pitchFamily="18" charset="0"/>
                          <a:cs typeface="Times New Roman" pitchFamily="18" charset="0"/>
                        </a:rPr>
                        <a:t>Cost-effectiveness</a:t>
                      </a:r>
                      <a:endParaRPr lang="en-US" sz="1600">
                        <a:latin typeface="Times New Roman" pitchFamily="18" charset="0"/>
                        <a:cs typeface="Times New Roman"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The cheapest</a:t>
                      </a:r>
                    </a:p>
                  </a:txBody>
                  <a:tcPr marL="95250" marR="95250" marT="47625" marB="47625" anchor="ctr"/>
                </a:tc>
                <a:tc>
                  <a:txBody>
                    <a:bodyPr/>
                    <a:lstStyle/>
                    <a:p>
                      <a:pPr rtl="0"/>
                      <a:r>
                        <a:rPr lang="en-US" sz="1600">
                          <a:latin typeface="Times New Roman" pitchFamily="18" charset="0"/>
                          <a:cs typeface="Times New Roman" pitchFamily="18" charset="0"/>
                        </a:rPr>
                        <a:t>Cost-intensive; the most expensive model</a:t>
                      </a:r>
                    </a:p>
                  </a:txBody>
                  <a:tcPr marL="95250" marR="95250" marT="47625" marB="47625" anchor="ctr"/>
                </a:tc>
                <a:tc>
                  <a:txBody>
                    <a:bodyPr/>
                    <a:lstStyle/>
                    <a:p>
                      <a:pPr rtl="0"/>
                      <a:r>
                        <a:rPr lang="en-US" sz="1600">
                          <a:latin typeface="Times New Roman" pitchFamily="18" charset="0"/>
                          <a:cs typeface="Times New Roman" pitchFamily="18" charset="0"/>
                        </a:rPr>
                        <a:t>Cost is shared among community members</a:t>
                      </a:r>
                    </a:p>
                  </a:txBody>
                  <a:tcPr marL="95250" marR="95250" marT="47625" marB="47625" anchor="ctr"/>
                </a:tc>
                <a:tc>
                  <a:txBody>
                    <a:bodyPr/>
                    <a:lstStyle/>
                    <a:p>
                      <a:pPr rtl="0"/>
                      <a:r>
                        <a:rPr lang="en-US" sz="1600">
                          <a:latin typeface="Times New Roman" pitchFamily="18" charset="0"/>
                          <a:cs typeface="Times New Roman" pitchFamily="18" charset="0"/>
                        </a:rPr>
                        <a:t>Cheaper than a private model but more costly than a public one</a:t>
                      </a:r>
                    </a:p>
                  </a:txBody>
                  <a:tcPr marL="95250" marR="95250" marT="47625" marB="47625" anchor="ctr"/>
                </a:tc>
              </a:tr>
              <a:tr h="692876">
                <a:tc>
                  <a:txBody>
                    <a:bodyPr/>
                    <a:lstStyle/>
                    <a:p>
                      <a:pPr rtl="0"/>
                      <a:r>
                        <a:rPr lang="en-US" sz="1600" b="1">
                          <a:latin typeface="Times New Roman" pitchFamily="18" charset="0"/>
                          <a:cs typeface="Times New Roman" pitchFamily="18" charset="0"/>
                        </a:rPr>
                        <a:t>Demand for in-house hardware</a:t>
                      </a:r>
                      <a:endParaRPr lang="en-US" sz="1600">
                        <a:latin typeface="Times New Roman" panose="02020603050405020304" pitchFamily="18" charset="0"/>
                        <a:cs typeface="Times New Roman" panose="02020603050405020304" pitchFamily="18" charset="0"/>
                      </a:endParaRPr>
                    </a:p>
                  </a:txBody>
                  <a:tcPr marL="95250" marR="95250" marT="47625" marB="47625" anchor="ctr"/>
                </a:tc>
                <a:tc>
                  <a:txBody>
                    <a:bodyPr/>
                    <a:lstStyle/>
                    <a:p>
                      <a:pPr rtl="0"/>
                      <a:r>
                        <a:rPr lang="en-US" sz="1600">
                          <a:latin typeface="Times New Roman" pitchFamily="18" charset="0"/>
                          <a:cs typeface="Times New Roman" pitchFamily="18" charset="0"/>
                        </a:rPr>
                        <a:t>No</a:t>
                      </a:r>
                    </a:p>
                  </a:txBody>
                  <a:tcPr marL="95250" marR="95250" marT="47625" marB="47625" anchor="ctr"/>
                </a:tc>
                <a:tc>
                  <a:txBody>
                    <a:bodyPr/>
                    <a:lstStyle/>
                    <a:p>
                      <a:pPr rtl="0"/>
                      <a:r>
                        <a:rPr lang="en-US" sz="1600">
                          <a:latin typeface="Times New Roman" pitchFamily="18" charset="0"/>
                          <a:cs typeface="Times New Roman" pitchFamily="18" charset="0"/>
                        </a:rPr>
                        <a:t>Depends</a:t>
                      </a:r>
                    </a:p>
                  </a:txBody>
                  <a:tcPr marL="95250" marR="95250" marT="47625" marB="47625" anchor="ctr"/>
                </a:tc>
                <a:tc>
                  <a:txBody>
                    <a:bodyPr/>
                    <a:lstStyle/>
                    <a:p>
                      <a:pPr rtl="0"/>
                      <a:r>
                        <a:rPr lang="en-US" sz="1600">
                          <a:latin typeface="Times New Roman" pitchFamily="18" charset="0"/>
                          <a:cs typeface="Times New Roman" pitchFamily="18" charset="0"/>
                        </a:rPr>
                        <a:t>Depends</a:t>
                      </a:r>
                    </a:p>
                  </a:txBody>
                  <a:tcPr marL="95250" marR="95250" marT="47625" marB="47625" anchor="ctr"/>
                </a:tc>
                <a:tc>
                  <a:txBody>
                    <a:bodyPr/>
                    <a:lstStyle/>
                    <a:p>
                      <a:pPr rtl="0"/>
                      <a:r>
                        <a:rPr lang="en-US" sz="1600">
                          <a:latin typeface="Times New Roman" pitchFamily="18" charset="0"/>
                          <a:cs typeface="Times New Roman" pitchFamily="18" charset="0"/>
                        </a:rPr>
                        <a:t>Depends</a:t>
                      </a:r>
                    </a:p>
                  </a:txBody>
                  <a:tcPr marL="95250" marR="95250" marT="47625" marB="47625" anchor="ctr"/>
                </a:tc>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6.jpeg" descr="cloud_computing Tutorial"/>
          <p:cNvPicPr>
            <a:picLocks noGrp="1"/>
          </p:cNvPicPr>
          <p:nvPr>
            <p:ph idx="1"/>
          </p:nvPr>
        </p:nvPicPr>
        <p:blipFill>
          <a:blip r:embed="rId2"/>
          <a:stretch>
            <a:fillRect/>
          </a:stretch>
        </p:blipFill>
        <p:spPr>
          <a:xfrm>
            <a:off x="609600" y="533400"/>
            <a:ext cx="7543800" cy="5714999"/>
          </a:xfrm>
          <a:prstGeom prst="rect">
            <a:avLst/>
          </a:prstGeom>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04800"/>
            <a:ext cx="8610600" cy="3970318"/>
          </a:xfrm>
          <a:prstGeom prst="rect">
            <a:avLst/>
          </a:prstGeom>
          <a:noFill/>
        </p:spPr>
        <p:txBody>
          <a:bodyPr wrap="square" rtlCol="0">
            <a:spAutoFit/>
          </a:bodyPr>
          <a:lstStyle/>
          <a:p>
            <a:pPr marL="514350" indent="-514350">
              <a:lnSpc>
                <a:spcPct val="150000"/>
              </a:lnSpc>
              <a:buAutoNum type="arabicPeriod" startAt="2"/>
            </a:pPr>
            <a:r>
              <a:rPr lang="en-US" sz="2400">
                <a:solidFill>
                  <a:srgbClr val="FF0000"/>
                </a:solidFill>
                <a:latin typeface="Century Schoolbook" pitchFamily="18" charset="0"/>
              </a:rPr>
              <a:t>First Movers in the cloud</a:t>
            </a:r>
          </a:p>
          <a:p>
            <a:pPr marL="854075" indent="-344488">
              <a:lnSpc>
                <a:spcPct val="150000"/>
              </a:lnSpc>
              <a:buFont typeface="Wingdings" pitchFamily="2" charset="2"/>
              <a:buChar char="q"/>
              <a:tabLst>
                <a:tab pos="854075" algn="l"/>
              </a:tabLst>
            </a:pPr>
            <a:r>
              <a:rPr lang="en-US" sz="2400">
                <a:latin typeface="Century Schoolbook" pitchFamily="18" charset="0"/>
              </a:rPr>
              <a:t>There are scores of vendors who offer cloud services</a:t>
            </a:r>
          </a:p>
          <a:p>
            <a:pPr marL="854075" indent="-344488">
              <a:lnSpc>
                <a:spcPct val="150000"/>
              </a:lnSpc>
              <a:buFont typeface="Wingdings" pitchFamily="2" charset="2"/>
              <a:buChar char="q"/>
              <a:tabLst>
                <a:tab pos="854075" algn="l"/>
              </a:tabLst>
            </a:pPr>
            <a:r>
              <a:rPr lang="en-US" sz="2400">
                <a:latin typeface="Century Schoolbook" pitchFamily="18" charset="0"/>
              </a:rPr>
              <a:t>The well known vendors are:</a:t>
            </a:r>
          </a:p>
          <a:p>
            <a:pPr marL="1663700" indent="-749300">
              <a:lnSpc>
                <a:spcPct val="150000"/>
              </a:lnSpc>
            </a:pPr>
            <a:r>
              <a:rPr lang="en-US" sz="2400">
                <a:latin typeface="Century Schoolbook" pitchFamily="18" charset="0"/>
              </a:rPr>
              <a:t>2.1	Amazon</a:t>
            </a:r>
          </a:p>
          <a:p>
            <a:pPr marL="1663700" indent="-749300">
              <a:lnSpc>
                <a:spcPct val="150000"/>
              </a:lnSpc>
            </a:pPr>
            <a:r>
              <a:rPr lang="en-US" sz="2400">
                <a:latin typeface="Century Schoolbook" pitchFamily="18" charset="0"/>
              </a:rPr>
              <a:t>2.2	Google</a:t>
            </a:r>
          </a:p>
          <a:p>
            <a:pPr marL="1663700" indent="-749300">
              <a:lnSpc>
                <a:spcPct val="150000"/>
              </a:lnSpc>
            </a:pPr>
            <a:r>
              <a:rPr lang="en-US" sz="2400">
                <a:latin typeface="Century Schoolbook" pitchFamily="18" charset="0"/>
              </a:rPr>
              <a:t>2.3	Microsoft</a:t>
            </a:r>
          </a:p>
          <a:p>
            <a:pPr marL="514350" indent="-514350">
              <a:lnSpc>
                <a:spcPct val="150000"/>
              </a:lnSpc>
            </a:pPr>
            <a:endParaRPr lang="en-US" sz="2400">
              <a:latin typeface="Century Schoolbook" pitchFamily="18"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04800"/>
            <a:ext cx="8610600" cy="6463308"/>
          </a:xfrm>
          <a:prstGeom prst="rect">
            <a:avLst/>
          </a:prstGeom>
          <a:noFill/>
        </p:spPr>
        <p:txBody>
          <a:bodyPr wrap="square" rtlCol="0">
            <a:spAutoFit/>
          </a:bodyPr>
          <a:lstStyle/>
          <a:p>
            <a:pPr marL="514350" indent="-514350">
              <a:lnSpc>
                <a:spcPct val="150000"/>
              </a:lnSpc>
            </a:pPr>
            <a:r>
              <a:rPr lang="en-US" sz="2800" b="1">
                <a:latin typeface="Century Schoolbook" pitchFamily="18" charset="0"/>
              </a:rPr>
              <a:t>2.1		Amazon:</a:t>
            </a:r>
          </a:p>
          <a:p>
            <a:pPr marL="514350" indent="-514350" algn="just">
              <a:lnSpc>
                <a:spcPct val="150000"/>
              </a:lnSpc>
              <a:buFont typeface="Wingdings" pitchFamily="2" charset="2"/>
              <a:buChar char="q"/>
            </a:pPr>
            <a:r>
              <a:rPr lang="en-US" sz="2400">
                <a:latin typeface="Century Schoolbook" pitchFamily="18" charset="0"/>
              </a:rPr>
              <a:t> </a:t>
            </a:r>
            <a:r>
              <a:rPr lang="en-US" sz="2000">
                <a:latin typeface="Century Schoolbook" pitchFamily="18" charset="0"/>
              </a:rPr>
              <a:t>Amazon was one of the first companies to offer cloud services to the public, and they are very sophisticated.</a:t>
            </a:r>
          </a:p>
          <a:p>
            <a:pPr marL="514350" indent="-514350" algn="just">
              <a:lnSpc>
                <a:spcPct val="150000"/>
              </a:lnSpc>
              <a:buFont typeface="Wingdings" pitchFamily="2" charset="2"/>
              <a:buChar char="q"/>
            </a:pPr>
            <a:r>
              <a:rPr lang="en-US" sz="2000">
                <a:latin typeface="Century Schoolbook" pitchFamily="18" charset="0"/>
              </a:rPr>
              <a:t> Amazon offers a number of cloud services, including </a:t>
            </a:r>
          </a:p>
          <a:p>
            <a:pPr marL="514350" indent="-514350" algn="just">
              <a:lnSpc>
                <a:spcPct val="150000"/>
              </a:lnSpc>
            </a:pPr>
            <a:r>
              <a:rPr lang="en-US" sz="2400">
                <a:latin typeface="Century Schoolbook" pitchFamily="18" charset="0"/>
              </a:rPr>
              <a:t>	1)	</a:t>
            </a:r>
            <a:r>
              <a:rPr lang="en-US" sz="2000" b="1">
                <a:latin typeface="Century Schoolbook" pitchFamily="18" charset="0"/>
              </a:rPr>
              <a:t>Elastic Compute Cloud (EC2) </a:t>
            </a:r>
          </a:p>
          <a:p>
            <a:pPr marL="1379538" indent="-465138" algn="just">
              <a:lnSpc>
                <a:spcPct val="150000"/>
              </a:lnSpc>
              <a:buFont typeface="Wingdings" pitchFamily="2" charset="2"/>
              <a:buChar char="ü"/>
            </a:pPr>
            <a:r>
              <a:rPr lang="en-US" sz="2000">
                <a:latin typeface="Century Schoolbook" pitchFamily="18" charset="0"/>
              </a:rPr>
              <a:t>Offers virtual machines and extra CPU cycles for your organization. • </a:t>
            </a:r>
          </a:p>
          <a:p>
            <a:pPr marL="966787" indent="-457200" algn="just">
              <a:lnSpc>
                <a:spcPct val="150000"/>
              </a:lnSpc>
              <a:buAutoNum type="arabicParenR" startAt="2"/>
            </a:pPr>
            <a:r>
              <a:rPr lang="en-US" sz="2000" b="1">
                <a:latin typeface="Century Schoolbook" pitchFamily="18" charset="0"/>
              </a:rPr>
              <a:t>Simple Storage Service (S3) </a:t>
            </a:r>
          </a:p>
          <a:p>
            <a:pPr marL="1385888" indent="-471488" algn="just">
              <a:lnSpc>
                <a:spcPct val="150000"/>
              </a:lnSpc>
              <a:buFont typeface="Wingdings" pitchFamily="2" charset="2"/>
              <a:buChar char="ü"/>
            </a:pPr>
            <a:r>
              <a:rPr lang="en-US" sz="2000">
                <a:latin typeface="Century Schoolbook" pitchFamily="18" charset="0"/>
              </a:rPr>
              <a:t>Allows you to store items up to 5GB in size in Amazon’s virtual storage service. • </a:t>
            </a:r>
          </a:p>
          <a:p>
            <a:pPr marL="966787" indent="-457200" algn="just">
              <a:lnSpc>
                <a:spcPct val="150000"/>
              </a:lnSpc>
              <a:buAutoNum type="arabicParenR" startAt="3"/>
            </a:pPr>
            <a:r>
              <a:rPr lang="en-US" sz="2000" b="1">
                <a:latin typeface="Century Schoolbook" pitchFamily="18" charset="0"/>
              </a:rPr>
              <a:t>Simple Queue Service (SQS) </a:t>
            </a:r>
          </a:p>
          <a:p>
            <a:pPr marL="1325563" indent="-471488" algn="just">
              <a:lnSpc>
                <a:spcPct val="150000"/>
              </a:lnSpc>
              <a:buFont typeface="Wingdings" pitchFamily="2" charset="2"/>
              <a:buChar char="ü"/>
            </a:pPr>
            <a:r>
              <a:rPr lang="en-US" sz="2000">
                <a:latin typeface="Century Schoolbook" pitchFamily="18" charset="0"/>
              </a:rPr>
              <a:t>Allows your machines to talk to each other using this message-passing API. •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04800"/>
            <a:ext cx="8534400" cy="6832640"/>
          </a:xfrm>
          <a:prstGeom prst="rect">
            <a:avLst/>
          </a:prstGeom>
          <a:noFill/>
        </p:spPr>
        <p:txBody>
          <a:bodyPr wrap="square" rtlCol="0">
            <a:spAutoFit/>
          </a:bodyPr>
          <a:lstStyle/>
          <a:p>
            <a:pPr marL="465138" indent="-465138">
              <a:lnSpc>
                <a:spcPct val="150000"/>
              </a:lnSpc>
              <a:buAutoNum type="arabicParenR" startAt="4"/>
            </a:pPr>
            <a:r>
              <a:rPr lang="en-US" sz="2000" b="1" err="1">
                <a:latin typeface="Century Schoolbook" pitchFamily="18" charset="0"/>
              </a:rPr>
              <a:t>SimpleDB </a:t>
            </a:r>
          </a:p>
          <a:p>
            <a:pPr marL="914400" indent="-449263" algn="just">
              <a:lnSpc>
                <a:spcPct val="150000"/>
              </a:lnSpc>
              <a:buFont typeface="Wingdings" pitchFamily="2" charset="2"/>
              <a:buChar char="ü"/>
            </a:pPr>
            <a:r>
              <a:rPr lang="en-US">
                <a:latin typeface="Century Schoolbook" pitchFamily="18" charset="0"/>
              </a:rPr>
              <a:t>A web service for running queries on structured data in real time. </a:t>
            </a:r>
          </a:p>
          <a:p>
            <a:pPr marL="914400" indent="-449263" algn="just">
              <a:lnSpc>
                <a:spcPct val="150000"/>
              </a:lnSpc>
              <a:buFont typeface="Wingdings" pitchFamily="2" charset="2"/>
              <a:buChar char="ü"/>
            </a:pPr>
            <a:r>
              <a:rPr lang="en-US">
                <a:latin typeface="Century Schoolbook" pitchFamily="18" charset="0"/>
              </a:rPr>
              <a:t>This service works in close conjunction with Amazon Simple Storage Service (Amazon S3) and Amazon Elastic Compute Cloud (Amazon EC2), collectively providing the ability to store, process, and query data sets in the cloud</a:t>
            </a:r>
            <a:r>
              <a:rPr lang="en-US" sz="2000">
                <a:latin typeface="Century Schoolbook" pitchFamily="18" charset="0"/>
              </a:rPr>
              <a:t>.</a:t>
            </a:r>
          </a:p>
          <a:p>
            <a:pPr marL="914400" indent="-449263" algn="just">
              <a:lnSpc>
                <a:spcPct val="150000"/>
              </a:lnSpc>
            </a:pPr>
            <a:endParaRPr lang="en-US" sz="2000">
              <a:latin typeface="Century Schoolbook" pitchFamily="18" charset="0"/>
            </a:endParaRPr>
          </a:p>
          <a:p>
            <a:pPr marL="465138" indent="-465138" algn="just">
              <a:lnSpc>
                <a:spcPct val="150000"/>
              </a:lnSpc>
              <a:buFont typeface="Wingdings" pitchFamily="2" charset="2"/>
              <a:buChar char="q"/>
            </a:pPr>
            <a:r>
              <a:rPr lang="en-US" sz="2000" b="1" i="1" u="sng">
                <a:solidFill>
                  <a:srgbClr val="FF0000"/>
                </a:solidFill>
                <a:latin typeface="Century Schoolbook" pitchFamily="18" charset="0"/>
              </a:rPr>
              <a:t>These services can be difficult to use, because they have to be done through the command line. </a:t>
            </a:r>
          </a:p>
          <a:p>
            <a:pPr marL="465138" indent="-465138" algn="just">
              <a:lnSpc>
                <a:spcPct val="150000"/>
              </a:lnSpc>
              <a:buFont typeface="Wingdings" pitchFamily="2" charset="2"/>
              <a:buChar char="q"/>
            </a:pPr>
            <a:r>
              <a:rPr lang="en-US" sz="2000" b="1" i="1" u="sng">
                <a:solidFill>
                  <a:srgbClr val="0070C0"/>
                </a:solidFill>
                <a:latin typeface="Century Schoolbook" pitchFamily="18" charset="0"/>
              </a:rPr>
              <a:t>if you are used to working in a command-line environment, you shouldn’t have much trouble using the services.</a:t>
            </a:r>
          </a:p>
          <a:p>
            <a:pPr marL="465138" indent="-465138" algn="just">
              <a:lnSpc>
                <a:spcPct val="150000"/>
              </a:lnSpc>
              <a:buFont typeface="Wingdings" pitchFamily="2" charset="2"/>
              <a:buChar char="q"/>
            </a:pPr>
            <a:r>
              <a:rPr lang="en-US" sz="2000" b="1" i="1" u="sng">
                <a:solidFill>
                  <a:srgbClr val="FF0000"/>
                </a:solidFill>
                <a:latin typeface="Century Schoolbook" pitchFamily="18" charset="0"/>
              </a:rPr>
              <a:t>Amazon is the most extensive cloud service to date.</a:t>
            </a:r>
          </a:p>
          <a:p>
            <a:pPr marL="465138" indent="-465138" algn="just">
              <a:lnSpc>
                <a:spcPct val="150000"/>
              </a:lnSpc>
              <a:buFont typeface="Wingdings" pitchFamily="2" charset="2"/>
              <a:buChar char="q"/>
            </a:pPr>
            <a:r>
              <a:rPr lang="en-US" sz="2000" b="1" i="1" u="sng">
                <a:solidFill>
                  <a:srgbClr val="FF0000"/>
                </a:solidFill>
                <a:latin typeface="Century Schoolbook" pitchFamily="18" charset="0"/>
              </a:rPr>
              <a:t> </a:t>
            </a:r>
            <a:r>
              <a:rPr lang="en-US" sz="2000" b="1" i="1" u="sng">
                <a:solidFill>
                  <a:srgbClr val="0070C0"/>
                </a:solidFill>
                <a:latin typeface="Century Schoolbook" pitchFamily="18" charset="0"/>
              </a:rPr>
              <a:t>You can see more about Amazon’s cloud services at http://aws.amazon.com.</a:t>
            </a:r>
          </a:p>
          <a:p>
            <a:pPr marL="514350" indent="-514350">
              <a:lnSpc>
                <a:spcPct val="150000"/>
              </a:lnSpc>
            </a:pPr>
            <a:endParaRPr lang="en-US" sz="2000" u="sng">
              <a:latin typeface="Century Schoolbook"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04800"/>
            <a:ext cx="8610600" cy="2400657"/>
          </a:xfrm>
          <a:prstGeom prst="rect">
            <a:avLst/>
          </a:prstGeom>
          <a:noFill/>
        </p:spPr>
        <p:txBody>
          <a:bodyPr wrap="square" rtlCol="0">
            <a:spAutoFit/>
          </a:bodyPr>
          <a:lstStyle/>
          <a:p>
            <a:pPr marL="465138" indent="-465138">
              <a:lnSpc>
                <a:spcPct val="150000"/>
              </a:lnSpc>
            </a:pPr>
            <a:r>
              <a:rPr lang="en-US" sz="2000" b="1">
                <a:latin typeface="Century Schoolbook" pitchFamily="18" charset="0"/>
              </a:rPr>
              <a:t>2.2)	Google</a:t>
            </a:r>
          </a:p>
          <a:p>
            <a:pPr marL="981075" indent="-515938" algn="just">
              <a:lnSpc>
                <a:spcPct val="150000"/>
              </a:lnSpc>
              <a:buFont typeface="Wingdings" pitchFamily="2" charset="2"/>
              <a:buChar char="ü"/>
            </a:pPr>
            <a:r>
              <a:rPr lang="en-US" sz="2000">
                <a:latin typeface="Century Schoolbook" pitchFamily="18" charset="0"/>
              </a:rPr>
              <a:t>In contrast to Amazon’s offerings is </a:t>
            </a:r>
            <a:r>
              <a:rPr lang="en-US" sz="2000" b="1">
                <a:latin typeface="Century Schoolbook" pitchFamily="18" charset="0"/>
              </a:rPr>
              <a:t>Google</a:t>
            </a:r>
            <a:r>
              <a:rPr lang="en-US" sz="2000">
                <a:latin typeface="Century Schoolbook" pitchFamily="18" charset="0"/>
              </a:rPr>
              <a:t>.</a:t>
            </a:r>
          </a:p>
          <a:p>
            <a:pPr marL="981075" indent="-515938" algn="just">
              <a:lnSpc>
                <a:spcPct val="150000"/>
              </a:lnSpc>
              <a:buFont typeface="Wingdings" pitchFamily="2" charset="2"/>
              <a:buChar char="ü"/>
            </a:pPr>
            <a:r>
              <a:rPr lang="en-US" sz="2000">
                <a:latin typeface="Century Schoolbook" pitchFamily="18" charset="0"/>
              </a:rPr>
              <a:t>On Amazon you get root privileges, but on App Engine, you can’t write a file in your own directory. </a:t>
            </a:r>
          </a:p>
          <a:p>
            <a:pPr marL="981075" indent="-515938" algn="just">
              <a:lnSpc>
                <a:spcPct val="150000"/>
              </a:lnSpc>
              <a:buFont typeface="Wingdings" pitchFamily="2" charset="2"/>
              <a:buChar char="ü"/>
            </a:pPr>
            <a:r>
              <a:rPr lang="en-US" sz="2000" err="1">
                <a:latin typeface="Century Schoolbook" pitchFamily="18" charset="0"/>
              </a:rPr>
              <a:t>i.e in Google, to store data you must use Google’s database.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tretch>
            <a:fillRect/>
          </a:stretch>
        </p:blipFill>
        <p:spPr bwMode="auto">
          <a:xfrm>
            <a:off x="0" y="457200"/>
            <a:ext cx="9200150" cy="6400800"/>
          </a:xfrm>
          <a:prstGeom prst="rect">
            <a:avLst/>
          </a:prstGeom>
          <a:noFill/>
          <a:ln w="9525">
            <a:noFill/>
            <a:miter lim="800000"/>
          </a:ln>
          <a:effectLst/>
        </p:spPr>
      </p:pic>
      <p:sp>
        <p:nvSpPr>
          <p:cNvPr id="8" name="TextBox 7"/>
          <p:cNvSpPr txBox="1"/>
          <p:nvPr/>
        </p:nvSpPr>
        <p:spPr>
          <a:xfrm>
            <a:off x="1066800" y="0"/>
            <a:ext cx="7315200" cy="369332"/>
          </a:xfrm>
          <a:prstGeom prst="rect">
            <a:avLst/>
          </a:prstGeom>
          <a:noFill/>
        </p:spPr>
        <p:txBody>
          <a:bodyPr wrap="square" rtlCol="0">
            <a:spAutoFit/>
          </a:bodyPr>
          <a:lstStyle/>
          <a:p>
            <a:r>
              <a:rPr lang="en-US">
                <a:latin typeface="Century Schoolbook" pitchFamily="18" charset="0"/>
              </a:rPr>
              <a:t>Let us see the various Services offered by AWS and GCP </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tretch>
            <a:fillRect/>
          </a:stretch>
        </p:blipFill>
        <p:spPr bwMode="auto">
          <a:xfrm>
            <a:off x="0" y="762000"/>
            <a:ext cx="9144000" cy="5029200"/>
          </a:xfrm>
          <a:prstGeom prst="rect">
            <a:avLst/>
          </a:prstGeom>
          <a:noFill/>
          <a:ln w="9525">
            <a:noFill/>
            <a:miter lim="800000"/>
          </a:ln>
          <a:effec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66800"/>
            <a:ext cx="8686800" cy="4862870"/>
          </a:xfrm>
          <a:prstGeom prst="rect">
            <a:avLst/>
          </a:prstGeom>
          <a:noFill/>
        </p:spPr>
        <p:txBody>
          <a:bodyPr wrap="square" rtlCol="0">
            <a:spAutoFit/>
          </a:bodyPr>
          <a:lstStyle/>
          <a:p>
            <a:pPr marL="344488" indent="-344488" algn="just">
              <a:lnSpc>
                <a:spcPct val="150000"/>
              </a:lnSpc>
              <a:spcAft>
                <a:spcPts val="1200"/>
              </a:spcAft>
              <a:buFont typeface="Wingdings" pitchFamily="2" charset="2"/>
              <a:buChar char="ü"/>
            </a:pPr>
            <a:r>
              <a:rPr lang="en-US" sz="2000">
                <a:latin typeface="Century Schoolbook" pitchFamily="18" charset="0"/>
              </a:rPr>
              <a:t>These are some common services offered by both the platforms. </a:t>
            </a:r>
            <a:endParaRPr lang="en-US" sz="2000" smtClean="0">
              <a:latin typeface="Century Schoolbook" pitchFamily="18" charset="0"/>
            </a:endParaRPr>
          </a:p>
          <a:p>
            <a:pPr marL="344488" indent="-344488" algn="just">
              <a:lnSpc>
                <a:spcPct val="150000"/>
              </a:lnSpc>
              <a:spcAft>
                <a:spcPts val="1200"/>
              </a:spcAft>
              <a:buFont typeface="Wingdings" pitchFamily="2" charset="2"/>
              <a:buChar char="ü"/>
            </a:pPr>
            <a:r>
              <a:rPr lang="en-US" sz="2000" smtClean="0">
                <a:latin typeface="Century Schoolbook" pitchFamily="18" charset="0"/>
              </a:rPr>
              <a:t>In </a:t>
            </a:r>
            <a:r>
              <a:rPr lang="en-US" sz="2000">
                <a:latin typeface="Century Schoolbook" pitchFamily="18" charset="0"/>
              </a:rPr>
              <a:t>terms of Services</a:t>
            </a:r>
            <a:r>
              <a:rPr lang="en-US" sz="2000" b="1">
                <a:latin typeface="Century Schoolbook" pitchFamily="18" charset="0"/>
              </a:rPr>
              <a:t> AWS is the clear winner</a:t>
            </a:r>
            <a:r>
              <a:rPr lang="en-US" sz="2000">
                <a:latin typeface="Century Schoolbook" pitchFamily="18" charset="0"/>
              </a:rPr>
              <a:t>, as the amount of services offered</a:t>
            </a:r>
            <a:r>
              <a:rPr lang="en-US" sz="2000" b="1">
                <a:latin typeface="Century Schoolbook" pitchFamily="18" charset="0"/>
              </a:rPr>
              <a:t> by AWS is way more than offered by GCP</a:t>
            </a:r>
            <a:r>
              <a:rPr lang="en-US" sz="2000">
                <a:latin typeface="Century Schoolbook" pitchFamily="18" charset="0"/>
              </a:rPr>
              <a:t>. </a:t>
            </a:r>
            <a:endParaRPr lang="en-US" sz="2000" smtClean="0">
              <a:latin typeface="Century Schoolbook" pitchFamily="18" charset="0"/>
            </a:endParaRPr>
          </a:p>
          <a:p>
            <a:pPr marL="344488" indent="-344488" algn="just">
              <a:lnSpc>
                <a:spcPct val="150000"/>
              </a:lnSpc>
              <a:spcAft>
                <a:spcPts val="1200"/>
              </a:spcAft>
              <a:buFont typeface="Wingdings" pitchFamily="2" charset="2"/>
              <a:buChar char="ü"/>
            </a:pPr>
            <a:r>
              <a:rPr lang="en-US" sz="2000" smtClean="0">
                <a:latin typeface="Century Schoolbook" pitchFamily="18" charset="0"/>
              </a:rPr>
              <a:t>Services </a:t>
            </a:r>
            <a:r>
              <a:rPr lang="en-US" sz="2000">
                <a:latin typeface="Century Schoolbook" pitchFamily="18" charset="0"/>
              </a:rPr>
              <a:t>available on AWS is extremely broad and wide.</a:t>
            </a:r>
          </a:p>
          <a:p>
            <a:pPr marL="344488" indent="-344488" algn="just">
              <a:lnSpc>
                <a:spcPct val="150000"/>
              </a:lnSpc>
              <a:spcAft>
                <a:spcPts val="1200"/>
              </a:spcAft>
              <a:buFont typeface="Wingdings" pitchFamily="2" charset="2"/>
              <a:buChar char="ü"/>
            </a:pPr>
            <a:r>
              <a:rPr lang="en-US" sz="2000">
                <a:latin typeface="Century Schoolbook" pitchFamily="18" charset="0"/>
              </a:rPr>
              <a:t>Now </a:t>
            </a:r>
            <a:r>
              <a:rPr lang="en-US" sz="2000" b="1">
                <a:latin typeface="Century Schoolbook" pitchFamily="18" charset="0"/>
              </a:rPr>
              <a:t>Google Cloud Platform is a clear winner</a:t>
            </a:r>
            <a:r>
              <a:rPr lang="en-US" sz="2000">
                <a:latin typeface="Century Schoolbook" pitchFamily="18" charset="0"/>
              </a:rPr>
              <a:t> when it comes to the cost of Services. </a:t>
            </a:r>
            <a:endParaRPr lang="en-US" sz="2000" smtClean="0">
              <a:latin typeface="Century Schoolbook" pitchFamily="18" charset="0"/>
            </a:endParaRPr>
          </a:p>
          <a:p>
            <a:pPr marL="344488" indent="-344488" algn="just">
              <a:lnSpc>
                <a:spcPct val="150000"/>
              </a:lnSpc>
              <a:spcAft>
                <a:spcPts val="1200"/>
              </a:spcAft>
              <a:buFont typeface="Wingdings" pitchFamily="2" charset="2"/>
              <a:buChar char="ü"/>
            </a:pPr>
            <a:r>
              <a:rPr lang="en-US" sz="2000" smtClean="0">
                <a:latin typeface="Century Schoolbook" pitchFamily="18" charset="0"/>
              </a:rPr>
              <a:t>For Example, 2CPU</a:t>
            </a:r>
            <a:r>
              <a:rPr lang="en-US" sz="2000">
                <a:latin typeface="Century Schoolbook" pitchFamily="18" charset="0"/>
              </a:rPr>
              <a:t>  8GB RAM instance for GCP is priced at $50 per month whereas AWS instance is priced at $69 per month. You save 25% on the same instance selected</a:t>
            </a:r>
            <a:r>
              <a:rPr lang="en-US" sz="2000" smtClean="0">
                <a:latin typeface="Century Schoolbook" pitchFamily="18" charset="0"/>
              </a:rPr>
              <a:t>.</a:t>
            </a:r>
            <a:endParaRPr lang="en-US" sz="2000">
              <a:latin typeface="Century Schoolbook"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28600"/>
            <a:ext cx="8686800" cy="2631490"/>
          </a:xfrm>
          <a:prstGeom prst="rect">
            <a:avLst/>
          </a:prstGeom>
          <a:noFill/>
        </p:spPr>
        <p:txBody>
          <a:bodyPr wrap="square" rtlCol="0">
            <a:spAutoFit/>
          </a:bodyPr>
          <a:lstStyle/>
          <a:p>
            <a:pPr algn="just">
              <a:lnSpc>
                <a:spcPct val="150000"/>
              </a:lnSpc>
            </a:pPr>
            <a:r>
              <a:rPr lang="en-US" sz="2000" b="1">
                <a:solidFill>
                  <a:srgbClr val="0070C0"/>
                </a:solidFill>
                <a:latin typeface="Century Schoolbook" pitchFamily="18" charset="0"/>
              </a:rPr>
              <a:t>1.2.3)	Distributed Servers</a:t>
            </a:r>
          </a:p>
          <a:p>
            <a:pPr marL="344488" indent="-344488" algn="just">
              <a:lnSpc>
                <a:spcPct val="150000"/>
              </a:lnSpc>
              <a:buFont typeface="Wingdings" pitchFamily="2" charset="2"/>
              <a:buChar char="q"/>
            </a:pPr>
            <a:r>
              <a:rPr lang="en-US">
                <a:latin typeface="Century Schoolbook" pitchFamily="18" charset="0"/>
              </a:rPr>
              <a:t>Servers of Data Center need not be housed in the same location</a:t>
            </a:r>
          </a:p>
          <a:p>
            <a:pPr marL="344488" indent="-344488" algn="just">
              <a:lnSpc>
                <a:spcPct val="150000"/>
              </a:lnSpc>
              <a:buFont typeface="Wingdings" pitchFamily="2" charset="2"/>
              <a:buChar char="q"/>
            </a:pPr>
            <a:r>
              <a:rPr lang="en-US">
                <a:latin typeface="Century Schoolbook" pitchFamily="18" charset="0"/>
              </a:rPr>
              <a:t>They are often in geographically disparate locations</a:t>
            </a:r>
          </a:p>
          <a:p>
            <a:pPr marL="344488" indent="-344488" algn="just">
              <a:lnSpc>
                <a:spcPct val="150000"/>
              </a:lnSpc>
              <a:buFont typeface="Wingdings" pitchFamily="2" charset="2"/>
              <a:buChar char="q"/>
            </a:pPr>
            <a:r>
              <a:rPr lang="en-US">
                <a:latin typeface="Century Schoolbook" pitchFamily="18" charset="0"/>
              </a:rPr>
              <a:t>But to the cloud subscribers , these servers act as if they are right next to each other</a:t>
            </a:r>
          </a:p>
          <a:p>
            <a:pPr marL="344488" indent="-344488" algn="just">
              <a:lnSpc>
                <a:spcPct val="150000"/>
              </a:lnSpc>
            </a:pPr>
            <a:endParaRPr lang="en-US" b="1" i="1">
              <a:latin typeface="Century Schoolbook" pitchFamily="18"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344488" indent="-344488" algn="just">
              <a:lnSpc>
                <a:spcPct val="150000"/>
              </a:lnSpc>
              <a:spcAft>
                <a:spcPts val="1800"/>
              </a:spcAft>
              <a:buFont typeface="Wingdings" pitchFamily="2" charset="2"/>
              <a:buChar char="ü"/>
            </a:pPr>
            <a:r>
              <a:rPr lang="en-US" sz="3500" b="1" smtClean="0">
                <a:latin typeface="Century Schoolbook" pitchFamily="18" charset="0"/>
              </a:rPr>
              <a:t>AWS: </a:t>
            </a:r>
            <a:r>
              <a:rPr lang="en-US" sz="3500" smtClean="0">
                <a:latin typeface="Century Schoolbook" pitchFamily="18" charset="0"/>
              </a:rPr>
              <a:t>Total of 18 Regions, with more than 3 zones per Region</a:t>
            </a:r>
          </a:p>
          <a:p>
            <a:pPr marL="344488" indent="-344488" algn="just">
              <a:lnSpc>
                <a:spcPct val="150000"/>
              </a:lnSpc>
              <a:spcAft>
                <a:spcPts val="1800"/>
              </a:spcAft>
              <a:buFont typeface="Wingdings" pitchFamily="2" charset="2"/>
              <a:buChar char="ü"/>
            </a:pPr>
            <a:r>
              <a:rPr lang="en-US" sz="3500" b="1" smtClean="0">
                <a:latin typeface="Century Schoolbook" pitchFamily="18" charset="0"/>
              </a:rPr>
              <a:t>GCP: </a:t>
            </a:r>
            <a:r>
              <a:rPr lang="en-US" sz="3500" smtClean="0">
                <a:latin typeface="Century Schoolbook" pitchFamily="18" charset="0"/>
              </a:rPr>
              <a:t>Total of 15 Regions, with more than 2 zones per Region</a:t>
            </a:r>
          </a:p>
          <a:p>
            <a:pPr marL="344488" indent="-344488" algn="just">
              <a:lnSpc>
                <a:spcPct val="150000"/>
              </a:lnSpc>
              <a:spcAft>
                <a:spcPts val="1800"/>
              </a:spcAft>
              <a:buFont typeface="Wingdings" pitchFamily="2" charset="2"/>
              <a:buChar char="ü"/>
            </a:pPr>
            <a:r>
              <a:rPr lang="en-US" sz="3500" smtClean="0">
                <a:latin typeface="Century Schoolbook" pitchFamily="18" charset="0"/>
              </a:rPr>
              <a:t>If we talk about the scope of customization of instances, </a:t>
            </a:r>
            <a:r>
              <a:rPr lang="en-US" sz="3500" b="1" smtClean="0">
                <a:latin typeface="Century Schoolbook" pitchFamily="18" charset="0"/>
              </a:rPr>
              <a:t>GCP wins this category</a:t>
            </a:r>
            <a:r>
              <a:rPr lang="en-US" sz="3500" smtClean="0">
                <a:latin typeface="Century Schoolbook" pitchFamily="18" charset="0"/>
              </a:rPr>
              <a:t> as it provides a wide range of customization for any Instance, whereas the amount of customization available on AWS is limited.</a:t>
            </a:r>
          </a:p>
          <a:p>
            <a:endParaRPr lang="en-US"/>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228600"/>
            <a:ext cx="8153400" cy="6370975"/>
          </a:xfrm>
          <a:prstGeom prst="rect">
            <a:avLst/>
          </a:prstGeom>
          <a:noFill/>
        </p:spPr>
        <p:txBody>
          <a:bodyPr wrap="square" rtlCol="0">
            <a:spAutoFit/>
          </a:bodyPr>
          <a:lstStyle/>
          <a:p>
            <a:pPr marL="465138" indent="-465138" algn="just">
              <a:lnSpc>
                <a:spcPct val="150000"/>
              </a:lnSpc>
            </a:pPr>
            <a:r>
              <a:rPr lang="en-US" sz="2400">
                <a:latin typeface="Century Schoolbook" pitchFamily="18" charset="0"/>
              </a:rPr>
              <a:t>2.3)	</a:t>
            </a:r>
            <a:r>
              <a:rPr lang="en-US" sz="3200">
                <a:latin typeface="Century Schoolbook" pitchFamily="18" charset="0"/>
              </a:rPr>
              <a:t>Microsoft</a:t>
            </a:r>
            <a:endParaRPr lang="en-US" sz="2400">
              <a:latin typeface="Century Schoolbook" pitchFamily="18" charset="0"/>
            </a:endParaRPr>
          </a:p>
          <a:p>
            <a:pPr marL="465138" indent="-465138" algn="just">
              <a:lnSpc>
                <a:spcPct val="150000"/>
              </a:lnSpc>
              <a:spcAft>
                <a:spcPts val="1800"/>
              </a:spcAft>
              <a:buFont typeface="Wingdings" pitchFamily="2" charset="2"/>
              <a:buChar char="ü"/>
            </a:pPr>
            <a:r>
              <a:rPr lang="en-US" sz="2200">
                <a:latin typeface="Century Schoolbook" pitchFamily="18" charset="0"/>
              </a:rPr>
              <a:t>Microsoft Azure, formerly known as Windows Azure, is Microsoft's public cloud computing platform. It provides a range of cloud services, including those for compute, analytics, storage and networking. </a:t>
            </a:r>
          </a:p>
          <a:p>
            <a:pPr marL="465138" indent="-465138" algn="just">
              <a:lnSpc>
                <a:spcPct val="150000"/>
              </a:lnSpc>
              <a:spcAft>
                <a:spcPts val="1800"/>
              </a:spcAft>
              <a:buFont typeface="Wingdings" pitchFamily="2" charset="2"/>
              <a:buChar char="ü"/>
            </a:pPr>
            <a:r>
              <a:rPr lang="en-US" sz="2200">
                <a:latin typeface="Century Schoolbook" pitchFamily="18" charset="0"/>
              </a:rPr>
              <a:t>Users can pick and choose from these services to develop and scale new applications, or run existing applications, in the public cloud.</a:t>
            </a:r>
          </a:p>
          <a:p>
            <a:pPr marL="465138" indent="-465138" algn="just">
              <a:lnSpc>
                <a:spcPct val="150000"/>
              </a:lnSpc>
              <a:spcAft>
                <a:spcPts val="1800"/>
              </a:spcAft>
              <a:buFont typeface="Wingdings" pitchFamily="2" charset="2"/>
              <a:buChar char="ü"/>
            </a:pPr>
            <a:r>
              <a:rPr lang="en-US" sz="2200" smtClean="0">
                <a:latin typeface="Century Schoolbook" pitchFamily="18" charset="0"/>
              </a:rPr>
              <a:t>Microsoft </a:t>
            </a:r>
            <a:r>
              <a:rPr lang="en-US" sz="2200">
                <a:latin typeface="Century Schoolbook" pitchFamily="18" charset="0"/>
              </a:rPr>
              <a:t>is a little late to the cloud party and isn’t a leader in cloud computing. That honor goes to Google and Amazon</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54162"/>
            <a:ext cx="8229600" cy="4525963"/>
          </a:xfrm>
        </p:spPr>
        <p:txBody>
          <a:bodyPr>
            <a:normAutofit fontScale="70000" lnSpcReduction="20000"/>
          </a:bodyPr>
          <a:lstStyle/>
          <a:p>
            <a:pPr marL="465138" indent="-465138" algn="just">
              <a:lnSpc>
                <a:spcPct val="150000"/>
              </a:lnSpc>
              <a:buFont typeface="Wingdings" pitchFamily="2" charset="2"/>
              <a:buChar char="ü"/>
            </a:pPr>
            <a:r>
              <a:rPr lang="en-US" smtClean="0">
                <a:latin typeface="Century Schoolbook" pitchFamily="18" charset="0"/>
              </a:rPr>
              <a:t>Key components of Azure Services Platform include </a:t>
            </a:r>
          </a:p>
          <a:p>
            <a:pPr marL="914400" indent="-509588" algn="just">
              <a:lnSpc>
                <a:spcPct val="150000"/>
              </a:lnSpc>
              <a:buFont typeface="Wingdings" pitchFamily="2" charset="2"/>
              <a:buChar char="§"/>
              <a:tabLst>
                <a:tab pos="1379538" algn="l"/>
              </a:tabLst>
            </a:pPr>
            <a:r>
              <a:rPr lang="en-US" b="1" smtClean="0">
                <a:latin typeface="Century Schoolbook" pitchFamily="18" charset="0"/>
              </a:rPr>
              <a:t>Microsoft SQL Services </a:t>
            </a:r>
            <a:r>
              <a:rPr lang="en-US" smtClean="0">
                <a:latin typeface="Century Schoolbook" pitchFamily="18" charset="0"/>
              </a:rPr>
              <a:t>Provides database services and reporting. </a:t>
            </a:r>
          </a:p>
          <a:p>
            <a:pPr marL="914400" indent="-509588" algn="just">
              <a:lnSpc>
                <a:spcPct val="150000"/>
              </a:lnSpc>
              <a:buFont typeface="Wingdings" pitchFamily="2" charset="2"/>
              <a:buChar char="§"/>
            </a:pPr>
            <a:r>
              <a:rPr lang="en-US" b="1" smtClean="0">
                <a:latin typeface="Century Schoolbook" pitchFamily="18" charset="0"/>
              </a:rPr>
              <a:t>Microsoft .NET Services </a:t>
            </a:r>
            <a:r>
              <a:rPr lang="en-US" smtClean="0">
                <a:latin typeface="Century Schoolbook" pitchFamily="18" charset="0"/>
              </a:rPr>
              <a:t>Provides service-based implementations of .NET Framework concepts such as workflow. </a:t>
            </a:r>
          </a:p>
          <a:p>
            <a:pPr marL="914400" indent="-509588" algn="just">
              <a:lnSpc>
                <a:spcPct val="150000"/>
              </a:lnSpc>
              <a:buFont typeface="Wingdings" pitchFamily="2" charset="2"/>
              <a:buChar char="§"/>
            </a:pPr>
            <a:r>
              <a:rPr lang="en-US" b="1" smtClean="0">
                <a:latin typeface="Century Schoolbook" pitchFamily="18" charset="0"/>
              </a:rPr>
              <a:t>Live Services </a:t>
            </a:r>
            <a:r>
              <a:rPr lang="en-US" smtClean="0">
                <a:latin typeface="Century Schoolbook" pitchFamily="18" charset="0"/>
              </a:rPr>
              <a:t>Used to share, store, and synchronize documents, photos, and files across PCs, phones, PC applications, and web sites.</a:t>
            </a:r>
          </a:p>
          <a:p>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04800"/>
            <a:ext cx="8763000" cy="453714"/>
          </a:xfrm>
          <a:prstGeom prst="rect">
            <a:avLst/>
          </a:prstGeom>
          <a:noFill/>
        </p:spPr>
        <p:txBody>
          <a:bodyPr wrap="square" rtlCol="0">
            <a:spAutoFit/>
          </a:bodyPr>
          <a:lstStyle/>
          <a:p>
            <a:pPr marL="465138" indent="-465138" algn="just">
              <a:lnSpc>
                <a:spcPct val="150000"/>
              </a:lnSpc>
            </a:pPr>
            <a:endParaRPr lang="en-US">
              <a:latin typeface="Century Schoolbook" pitchFamily="18" charset="0"/>
            </a:endParaRPr>
          </a:p>
        </p:txBody>
      </p:sp>
      <p:sp>
        <p:nvSpPr>
          <p:cNvPr id="3" name="TextBox 2"/>
          <p:cNvSpPr txBox="1"/>
          <p:nvPr/>
        </p:nvSpPr>
        <p:spPr>
          <a:xfrm>
            <a:off x="228600" y="685800"/>
            <a:ext cx="8534400" cy="5539978"/>
          </a:xfrm>
          <a:prstGeom prst="rect">
            <a:avLst/>
          </a:prstGeom>
          <a:noFill/>
        </p:spPr>
        <p:txBody>
          <a:bodyPr wrap="square" rtlCol="0">
            <a:spAutoFit/>
          </a:bodyPr>
          <a:lstStyle/>
          <a:p>
            <a:pPr marL="457200" indent="-457200">
              <a:buAutoNum type="arabicParenR" startAt="3"/>
              <a:tabLst>
                <a:tab pos="344488" algn="l"/>
              </a:tabLst>
            </a:pPr>
            <a:r>
              <a:rPr lang="en-US" sz="2400" b="1">
                <a:solidFill>
                  <a:srgbClr val="FF0000"/>
                </a:solidFill>
                <a:latin typeface="Century Schoolbook" pitchFamily="18" charset="0"/>
              </a:rPr>
              <a:t>When You Can Use Cloud Computing</a:t>
            </a:r>
          </a:p>
          <a:p>
            <a:pPr marL="914400" indent="-449263" algn="just">
              <a:lnSpc>
                <a:spcPct val="150000"/>
              </a:lnSpc>
              <a:spcAft>
                <a:spcPts val="1200"/>
              </a:spcAft>
              <a:buFont typeface="Wingdings" pitchFamily="2" charset="2"/>
              <a:buChar char="q"/>
              <a:tabLst>
                <a:tab pos="914400" algn="l"/>
              </a:tabLst>
            </a:pPr>
            <a:r>
              <a:rPr lang="en-US" sz="2000" b="1">
                <a:latin typeface="Century Schoolbook" pitchFamily="18" charset="0"/>
              </a:rPr>
              <a:t>Whether or not you should use cloud computing depends on a number of factors, including </a:t>
            </a:r>
          </a:p>
          <a:p>
            <a:pPr marL="1379538" indent="-465138" algn="just">
              <a:lnSpc>
                <a:spcPct val="150000"/>
              </a:lnSpc>
              <a:spcAft>
                <a:spcPts val="1200"/>
              </a:spcAft>
              <a:buFont typeface="Wingdings" pitchFamily="2" charset="2"/>
              <a:buChar char="ü"/>
              <a:tabLst>
                <a:tab pos="914400" algn="l"/>
              </a:tabLst>
            </a:pPr>
            <a:r>
              <a:rPr lang="en-US" sz="2000" b="1">
                <a:latin typeface="Century Schoolbook" pitchFamily="18" charset="0"/>
              </a:rPr>
              <a:t> Cost/benefit ratio </a:t>
            </a:r>
          </a:p>
          <a:p>
            <a:pPr marL="1379538" indent="-465138" algn="just">
              <a:lnSpc>
                <a:spcPct val="150000"/>
              </a:lnSpc>
              <a:spcAft>
                <a:spcPts val="1200"/>
              </a:spcAft>
              <a:buFont typeface="Wingdings" pitchFamily="2" charset="2"/>
              <a:buChar char="ü"/>
              <a:tabLst>
                <a:tab pos="914400" algn="l"/>
              </a:tabLst>
            </a:pPr>
            <a:r>
              <a:rPr lang="en-US" sz="2000" b="1">
                <a:latin typeface="Century Schoolbook" pitchFamily="18" charset="0"/>
              </a:rPr>
              <a:t> Speed of delivery </a:t>
            </a:r>
          </a:p>
          <a:p>
            <a:pPr marL="1379538" indent="-465138" algn="just">
              <a:lnSpc>
                <a:spcPct val="150000"/>
              </a:lnSpc>
              <a:spcAft>
                <a:spcPts val="1200"/>
              </a:spcAft>
              <a:buFont typeface="Wingdings" pitchFamily="2" charset="2"/>
              <a:buChar char="ü"/>
              <a:tabLst>
                <a:tab pos="914400" algn="l"/>
              </a:tabLst>
            </a:pPr>
            <a:r>
              <a:rPr lang="en-US" sz="2000" b="1">
                <a:latin typeface="Century Schoolbook" pitchFamily="18" charset="0"/>
              </a:rPr>
              <a:t>How much capacity you will use </a:t>
            </a:r>
          </a:p>
          <a:p>
            <a:pPr marL="1379538" indent="-465138" algn="just">
              <a:lnSpc>
                <a:spcPct val="150000"/>
              </a:lnSpc>
              <a:spcAft>
                <a:spcPts val="1200"/>
              </a:spcAft>
              <a:buFont typeface="Wingdings" pitchFamily="2" charset="2"/>
              <a:buChar char="ü"/>
              <a:tabLst>
                <a:tab pos="914400" algn="l"/>
              </a:tabLst>
            </a:pPr>
            <a:r>
              <a:rPr lang="en-US" sz="2000" b="1">
                <a:latin typeface="Century Schoolbook" pitchFamily="18" charset="0"/>
              </a:rPr>
              <a:t> Whether your data is regulated</a:t>
            </a:r>
          </a:p>
          <a:p>
            <a:pPr marL="1379538" indent="-465138" algn="just">
              <a:lnSpc>
                <a:spcPct val="150000"/>
              </a:lnSpc>
              <a:spcAft>
                <a:spcPts val="1200"/>
              </a:spcAft>
              <a:buFont typeface="Wingdings" pitchFamily="2" charset="2"/>
              <a:buChar char="ü"/>
            </a:pPr>
            <a:r>
              <a:rPr lang="en-US" sz="2000" b="1">
                <a:latin typeface="Century Schoolbook" pitchFamily="18" charset="0"/>
              </a:rPr>
              <a:t>Your organization’s corporate and IT structure	</a:t>
            </a:r>
          </a:p>
          <a:p>
            <a:pPr marL="914400" indent="-449263" algn="just">
              <a:lnSpc>
                <a:spcPct val="150000"/>
              </a:lnSpc>
              <a:spcAft>
                <a:spcPts val="1200"/>
              </a:spcAft>
              <a:buFont typeface="Wingdings" pitchFamily="2" charset="2"/>
              <a:buChar char="q"/>
            </a:pPr>
            <a:r>
              <a:rPr lang="en-US" sz="2000" b="1">
                <a:latin typeface="Century Schoolbook" pitchFamily="18" charset="0"/>
              </a:rPr>
              <a:t>There may be times when the need you have is a perfect match for cloud computing. </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5867400"/>
          </a:xfrm>
        </p:spPr>
        <p:txBody>
          <a:bodyPr>
            <a:normAutofit fontScale="55000" lnSpcReduction="20000"/>
          </a:bodyPr>
          <a:lstStyle/>
          <a:p>
            <a:pPr marL="914400" indent="-449263" algn="just">
              <a:lnSpc>
                <a:spcPct val="150000"/>
              </a:lnSpc>
              <a:buFont typeface="Wingdings" pitchFamily="2" charset="2"/>
              <a:buChar char="q"/>
            </a:pPr>
            <a:r>
              <a:rPr lang="en-US" sz="3800" b="1" smtClean="0">
                <a:latin typeface="Century Schoolbook" pitchFamily="18" charset="0"/>
              </a:rPr>
              <a:t>But there may also be times when cloud computing is simply not a good match for your needs</a:t>
            </a:r>
            <a:r>
              <a:rPr lang="en-US" sz="5100" b="1" smtClean="0">
                <a:latin typeface="Century Schoolbook" pitchFamily="18" charset="0"/>
              </a:rPr>
              <a:t>. </a:t>
            </a:r>
          </a:p>
          <a:p>
            <a:pPr marL="914400" indent="-449263" algn="just">
              <a:lnSpc>
                <a:spcPct val="150000"/>
              </a:lnSpc>
              <a:buFont typeface="Wingdings" pitchFamily="2" charset="2"/>
              <a:buChar char="q"/>
            </a:pPr>
            <a:r>
              <a:rPr lang="en-US" sz="3800" b="1" smtClean="0">
                <a:latin typeface="Century Schoolbook" pitchFamily="18" charset="0"/>
              </a:rPr>
              <a:t>Cloud Computing provides the following basic solutions so, organizations which are in need of these solutions can go for Cloud Computing solutions</a:t>
            </a:r>
          </a:p>
          <a:p>
            <a:pPr marL="457200" indent="-457200">
              <a:tabLst>
                <a:tab pos="344488" algn="l"/>
              </a:tabLst>
            </a:pPr>
            <a:r>
              <a:rPr lang="en-US" sz="5100" b="1" smtClean="0">
                <a:solidFill>
                  <a:srgbClr val="FF0000"/>
                </a:solidFill>
                <a:latin typeface="Century Schoolbook" pitchFamily="18" charset="0"/>
              </a:rPr>
              <a:t>Scenarios</a:t>
            </a:r>
          </a:p>
          <a:p>
            <a:pPr marL="457200" indent="-457200">
              <a:lnSpc>
                <a:spcPct val="150000"/>
              </a:lnSpc>
              <a:buFont typeface="Wingdings" pitchFamily="2" charset="2"/>
              <a:buChar char="q"/>
              <a:tabLst>
                <a:tab pos="344488" algn="l"/>
              </a:tabLst>
            </a:pPr>
            <a:r>
              <a:rPr lang="en-US" sz="3800" b="1" smtClean="0">
                <a:latin typeface="Century Schoolbook" pitchFamily="18" charset="0"/>
              </a:rPr>
              <a:t>There  are three different major implementations of Cloud Computing</a:t>
            </a:r>
          </a:p>
          <a:p>
            <a:pPr marL="1136650" indent="-665163">
              <a:lnSpc>
                <a:spcPct val="150000"/>
              </a:lnSpc>
              <a:buAutoNum type="alphaLcParenR"/>
              <a:tabLst>
                <a:tab pos="1081088" algn="l"/>
              </a:tabLst>
            </a:pPr>
            <a:r>
              <a:rPr lang="en-US" sz="3800" b="1" smtClean="0">
                <a:latin typeface="Century Schoolbook" pitchFamily="18" charset="0"/>
              </a:rPr>
              <a:t>Compute Cloud</a:t>
            </a:r>
          </a:p>
          <a:p>
            <a:pPr marL="1136650" indent="-665163">
              <a:lnSpc>
                <a:spcPct val="150000"/>
              </a:lnSpc>
              <a:buAutoNum type="alphaLcParenR"/>
              <a:tabLst>
                <a:tab pos="1081088" algn="l"/>
              </a:tabLst>
            </a:pPr>
            <a:r>
              <a:rPr lang="en-US" sz="3800" b="1" smtClean="0">
                <a:latin typeface="Century Schoolbook" pitchFamily="18" charset="0"/>
              </a:rPr>
              <a:t>Cloud Storage</a:t>
            </a:r>
          </a:p>
          <a:p>
            <a:pPr marL="1136650" indent="-665163">
              <a:lnSpc>
                <a:spcPct val="150000"/>
              </a:lnSpc>
              <a:buAutoNum type="alphaLcParenR"/>
              <a:tabLst>
                <a:tab pos="1081088" algn="l"/>
              </a:tabLst>
            </a:pPr>
            <a:r>
              <a:rPr lang="en-US" sz="3800" b="1" smtClean="0">
                <a:latin typeface="Century Schoolbook" pitchFamily="18" charset="0"/>
              </a:rPr>
              <a:t>Cloud Applications</a:t>
            </a:r>
          </a:p>
          <a:p>
            <a:endParaRPr lang="en-US"/>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04800"/>
            <a:ext cx="8763000" cy="453714"/>
          </a:xfrm>
          <a:prstGeom prst="rect">
            <a:avLst/>
          </a:prstGeom>
          <a:noFill/>
        </p:spPr>
        <p:txBody>
          <a:bodyPr wrap="square" rtlCol="0">
            <a:spAutoFit/>
          </a:bodyPr>
          <a:lstStyle/>
          <a:p>
            <a:pPr marL="465138" indent="-465138" algn="just">
              <a:lnSpc>
                <a:spcPct val="150000"/>
              </a:lnSpc>
            </a:pPr>
            <a:endParaRPr lang="en-US">
              <a:latin typeface="Century Schoolbook" pitchFamily="18" charset="0"/>
            </a:endParaRPr>
          </a:p>
        </p:txBody>
      </p:sp>
      <p:sp>
        <p:nvSpPr>
          <p:cNvPr id="3" name="TextBox 2"/>
          <p:cNvSpPr txBox="1"/>
          <p:nvPr/>
        </p:nvSpPr>
        <p:spPr>
          <a:xfrm>
            <a:off x="304800" y="609600"/>
            <a:ext cx="8534400" cy="6063198"/>
          </a:xfrm>
          <a:prstGeom prst="rect">
            <a:avLst/>
          </a:prstGeom>
          <a:noFill/>
        </p:spPr>
        <p:txBody>
          <a:bodyPr wrap="square" rtlCol="0">
            <a:spAutoFit/>
          </a:bodyPr>
          <a:lstStyle/>
          <a:p>
            <a:pPr marL="457200" indent="-457200">
              <a:tabLst>
                <a:tab pos="344488" algn="l"/>
              </a:tabLst>
            </a:pPr>
            <a:endParaRPr lang="en-US" sz="1600" b="1">
              <a:latin typeface="Century Schoolbook" pitchFamily="18" charset="0"/>
            </a:endParaRPr>
          </a:p>
          <a:p>
            <a:pPr marL="465138" indent="-465138">
              <a:lnSpc>
                <a:spcPct val="150000"/>
              </a:lnSpc>
            </a:pPr>
            <a:r>
              <a:rPr lang="en-US" sz="2400" b="1">
                <a:solidFill>
                  <a:srgbClr val="FF0000"/>
                </a:solidFill>
                <a:latin typeface="Century Schoolbook" pitchFamily="18" charset="0"/>
              </a:rPr>
              <a:t>a)	Compute Cloud</a:t>
            </a:r>
          </a:p>
          <a:p>
            <a:pPr marL="465138" indent="-465138" algn="just">
              <a:lnSpc>
                <a:spcPct val="150000"/>
              </a:lnSpc>
              <a:buFont typeface="Wingdings" pitchFamily="2" charset="2"/>
              <a:buChar char="ü"/>
            </a:pPr>
            <a:r>
              <a:rPr lang="en-US" sz="2000" b="1">
                <a:latin typeface="Century Schoolbook" pitchFamily="18" charset="0"/>
              </a:rPr>
              <a:t>Compute Cloud is one of the Cloud Computing solution, which allows to access highly scalable, inexpensive, on-demand computing resources to run the code given to it.</a:t>
            </a:r>
          </a:p>
          <a:p>
            <a:pPr marL="465138" indent="-465138" algn="just">
              <a:lnSpc>
                <a:spcPct val="150000"/>
              </a:lnSpc>
              <a:buFont typeface="Wingdings" pitchFamily="2" charset="2"/>
              <a:buChar char="ü"/>
            </a:pPr>
            <a:r>
              <a:rPr lang="en-US" sz="2000" b="1">
                <a:latin typeface="Century Schoolbook" pitchFamily="18" charset="0"/>
              </a:rPr>
              <a:t>Some Examples of Compute Cloud are</a:t>
            </a:r>
          </a:p>
          <a:p>
            <a:pPr marL="922338" lvl="1" indent="-465138" algn="just">
              <a:lnSpc>
                <a:spcPct val="150000"/>
              </a:lnSpc>
              <a:buFont typeface="Wingdings" pitchFamily="2" charset="2"/>
              <a:buChar char="§"/>
            </a:pPr>
            <a:r>
              <a:rPr lang="en-US" sz="2000" b="1">
                <a:latin typeface="Century Schoolbook" pitchFamily="18" charset="0"/>
              </a:rPr>
              <a:t>Amazon’s EC2</a:t>
            </a:r>
          </a:p>
          <a:p>
            <a:pPr marL="922338" lvl="1" indent="-465138" algn="just">
              <a:lnSpc>
                <a:spcPct val="150000"/>
              </a:lnSpc>
              <a:buFont typeface="Wingdings" pitchFamily="2" charset="2"/>
              <a:buChar char="§"/>
            </a:pPr>
            <a:r>
              <a:rPr lang="en-US" sz="2000" b="1">
                <a:latin typeface="Century Schoolbook" pitchFamily="18" charset="0"/>
              </a:rPr>
              <a:t>Google App </a:t>
            </a:r>
            <a:r>
              <a:rPr lang="en-US" sz="2000" b="1" smtClean="0">
                <a:latin typeface="Century Schoolbook" pitchFamily="18" charset="0"/>
              </a:rPr>
              <a:t>Engine</a:t>
            </a:r>
          </a:p>
          <a:p>
            <a:pPr marL="457200" indent="-457200" algn="just">
              <a:lnSpc>
                <a:spcPct val="150000"/>
              </a:lnSpc>
            </a:pPr>
            <a:r>
              <a:rPr lang="en-US" sz="2000" b="1" smtClean="0">
                <a:solidFill>
                  <a:srgbClr val="FF0000"/>
                </a:solidFill>
                <a:latin typeface="Century Schoolbook" pitchFamily="18" charset="0"/>
              </a:rPr>
              <a:t>b</a:t>
            </a:r>
            <a:r>
              <a:rPr lang="en-US" sz="2400" b="1" smtClean="0">
                <a:solidFill>
                  <a:srgbClr val="FF0000"/>
                </a:solidFill>
                <a:latin typeface="Century Schoolbook" pitchFamily="18" charset="0"/>
              </a:rPr>
              <a:t>)  Cloud Storage</a:t>
            </a:r>
            <a:endParaRPr lang="en-US" sz="2000" b="1" smtClean="0">
              <a:solidFill>
                <a:srgbClr val="FF0000"/>
              </a:solidFill>
              <a:latin typeface="Century Schoolbook" pitchFamily="18" charset="0"/>
            </a:endParaRPr>
          </a:p>
          <a:p>
            <a:pPr marL="457200" indent="-457200" algn="just">
              <a:lnSpc>
                <a:spcPct val="150000"/>
              </a:lnSpc>
              <a:buFont typeface="Wingdings" pitchFamily="2" charset="2"/>
              <a:buChar char="q"/>
            </a:pPr>
            <a:r>
              <a:rPr lang="en-US" sz="2000" b="1" smtClean="0">
                <a:latin typeface="Century Schoolbook" pitchFamily="18" charset="0"/>
              </a:rPr>
              <a:t>Cloud Storage allows to store your data on a vendor’s equipment</a:t>
            </a:r>
          </a:p>
          <a:p>
            <a:pPr marL="457200" indent="-457200" algn="just">
              <a:lnSpc>
                <a:spcPct val="150000"/>
              </a:lnSpc>
              <a:buFont typeface="Wingdings" pitchFamily="2" charset="2"/>
              <a:buChar char="q"/>
            </a:pPr>
            <a:r>
              <a:rPr lang="en-US" sz="2000" b="1" smtClean="0">
                <a:latin typeface="Century Schoolbook" pitchFamily="18" charset="0"/>
              </a:rPr>
              <a:t>One of the first cloud offerings is cloud storage and it remains a popular solution.</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304800"/>
            <a:ext cx="8763000" cy="453714"/>
          </a:xfrm>
          <a:prstGeom prst="rect">
            <a:avLst/>
          </a:prstGeom>
          <a:noFill/>
        </p:spPr>
        <p:txBody>
          <a:bodyPr wrap="square" rtlCol="0">
            <a:spAutoFit/>
          </a:bodyPr>
          <a:lstStyle/>
          <a:p>
            <a:pPr marL="465138" indent="-465138" algn="just">
              <a:lnSpc>
                <a:spcPct val="150000"/>
              </a:lnSpc>
            </a:pPr>
            <a:endParaRPr lang="en-US">
              <a:latin typeface="Century Schoolbook" pitchFamily="18" charset="0"/>
            </a:endParaRPr>
          </a:p>
        </p:txBody>
      </p:sp>
      <p:sp>
        <p:nvSpPr>
          <p:cNvPr id="3" name="TextBox 2"/>
          <p:cNvSpPr txBox="1"/>
          <p:nvPr/>
        </p:nvSpPr>
        <p:spPr>
          <a:xfrm>
            <a:off x="228600" y="152400"/>
            <a:ext cx="8534400" cy="1169551"/>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6" name="TextBox 5"/>
          <p:cNvSpPr txBox="1"/>
          <p:nvPr/>
        </p:nvSpPr>
        <p:spPr>
          <a:xfrm>
            <a:off x="457200" y="1066800"/>
            <a:ext cx="8382000" cy="5770811"/>
          </a:xfrm>
          <a:prstGeom prst="rect">
            <a:avLst/>
          </a:prstGeom>
          <a:noFill/>
        </p:spPr>
        <p:txBody>
          <a:bodyPr wrap="square" rtlCol="0">
            <a:spAutoFit/>
          </a:bodyPr>
          <a:lstStyle/>
          <a:p>
            <a:pPr marL="457200" indent="-457200" algn="just">
              <a:lnSpc>
                <a:spcPct val="150000"/>
              </a:lnSpc>
              <a:buFont typeface="Wingdings" pitchFamily="2" charset="2"/>
              <a:buChar char="q"/>
            </a:pPr>
            <a:r>
              <a:rPr lang="en-US" sz="2000" b="1" smtClean="0">
                <a:latin typeface="Century Schoolbook" pitchFamily="18" charset="0"/>
              </a:rPr>
              <a:t>There are already in excess of 100 vendors offering cloud storage</a:t>
            </a:r>
          </a:p>
          <a:p>
            <a:pPr marL="457200" indent="-457200" algn="just">
              <a:lnSpc>
                <a:spcPct val="150000"/>
              </a:lnSpc>
              <a:buFont typeface="Wingdings" pitchFamily="2" charset="2"/>
              <a:buChar char="q"/>
            </a:pPr>
            <a:r>
              <a:rPr lang="en-US" sz="2000" b="1" smtClean="0">
                <a:latin typeface="Century Schoolbook" pitchFamily="18" charset="0"/>
              </a:rPr>
              <a:t>This is an ideal solution if we want to maintain files off-site</a:t>
            </a:r>
          </a:p>
          <a:p>
            <a:pPr marL="457200" indent="-457200" algn="just">
              <a:lnSpc>
                <a:spcPct val="150000"/>
              </a:lnSpc>
              <a:buFont typeface="Wingdings" pitchFamily="2" charset="2"/>
              <a:buChar char="q"/>
            </a:pPr>
            <a:r>
              <a:rPr lang="en-US" sz="2000" b="1" smtClean="0">
                <a:latin typeface="Century Schoolbook" pitchFamily="18" charset="0"/>
              </a:rPr>
              <a:t>Security and cost are the top issues in this field and vary greatly , depending on the vendor you choose</a:t>
            </a:r>
          </a:p>
          <a:p>
            <a:pPr marL="457200" indent="-457200" algn="just">
              <a:lnSpc>
                <a:spcPct val="150000"/>
              </a:lnSpc>
              <a:buFont typeface="Wingdings" pitchFamily="2" charset="2"/>
              <a:buChar char="q"/>
            </a:pPr>
            <a:r>
              <a:rPr lang="en-US" sz="2000" b="1" smtClean="0">
                <a:latin typeface="Century Schoolbook" pitchFamily="18" charset="0"/>
              </a:rPr>
              <a:t>Currently Amazon S3 is leading towards storage </a:t>
            </a:r>
          </a:p>
          <a:p>
            <a:pPr marL="457200" indent="-457200" algn="just">
              <a:lnSpc>
                <a:spcPct val="150000"/>
              </a:lnSpc>
            </a:pPr>
            <a:r>
              <a:rPr lang="en-US" sz="2800" b="1" smtClean="0">
                <a:solidFill>
                  <a:srgbClr val="FF0000"/>
                </a:solidFill>
                <a:latin typeface="Century Schoolbook" pitchFamily="18" charset="0"/>
              </a:rPr>
              <a:t>c</a:t>
            </a:r>
            <a:r>
              <a:rPr lang="en-US" sz="2400" b="1" smtClean="0">
                <a:solidFill>
                  <a:srgbClr val="FF0000"/>
                </a:solidFill>
                <a:latin typeface="Century Schoolbook" pitchFamily="18" charset="0"/>
              </a:rPr>
              <a:t>) Cloud </a:t>
            </a:r>
            <a:r>
              <a:rPr lang="en-US" sz="2400" b="1">
                <a:solidFill>
                  <a:srgbClr val="FF0000"/>
                </a:solidFill>
                <a:latin typeface="Century Schoolbook" pitchFamily="18" charset="0"/>
              </a:rPr>
              <a:t>Applications</a:t>
            </a:r>
            <a:endParaRPr lang="en-US" sz="2000" b="1">
              <a:solidFill>
                <a:srgbClr val="FF0000"/>
              </a:solidFill>
              <a:latin typeface="Century Schoolbook" pitchFamily="18" charset="0"/>
            </a:endParaRPr>
          </a:p>
          <a:p>
            <a:pPr marL="465138" indent="-465138" algn="just">
              <a:lnSpc>
                <a:spcPct val="150000"/>
              </a:lnSpc>
              <a:buFont typeface="Wingdings" pitchFamily="2" charset="2"/>
              <a:buChar char="q"/>
            </a:pPr>
            <a:r>
              <a:rPr lang="en-US" sz="2000" b="1">
                <a:latin typeface="Century Schoolbook" pitchFamily="18" charset="0"/>
              </a:rPr>
              <a:t>Cloud applications differ from compute clouds in that they utilize software applications that rely on cloud infrastructure.</a:t>
            </a:r>
            <a:endParaRPr lang="en-US" b="1">
              <a:latin typeface="Century Schoolbook" pitchFamily="18" charset="0"/>
            </a:endParaRPr>
          </a:p>
          <a:p>
            <a:pPr marL="465138" indent="-465138" algn="just">
              <a:lnSpc>
                <a:spcPct val="150000"/>
              </a:lnSpc>
              <a:buFont typeface="Wingdings" pitchFamily="2" charset="2"/>
              <a:buChar char="q"/>
            </a:pPr>
            <a:endParaRPr lang="en-US" b="1">
              <a:latin typeface="Century Schoolbook"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465138" indent="-465138" algn="just">
              <a:lnSpc>
                <a:spcPct val="150000"/>
              </a:lnSpc>
              <a:buFont typeface="Wingdings" pitchFamily="2" charset="2"/>
              <a:buChar char="q"/>
            </a:pPr>
            <a:r>
              <a:rPr lang="en-US" b="1" smtClean="0">
                <a:latin typeface="Century Schoolbook" pitchFamily="18" charset="0"/>
              </a:rPr>
              <a:t>Cloud applications are versions of Software as a Service (SaaS) and include such things as web applications that are delivered to users via a browser or application like Microsoft Online Services.</a:t>
            </a:r>
          </a:p>
          <a:p>
            <a:pPr marL="509588" indent="-509588" algn="just">
              <a:lnSpc>
                <a:spcPct val="150000"/>
              </a:lnSpc>
              <a:buFont typeface="Wingdings" pitchFamily="2" charset="2"/>
              <a:buChar char="q"/>
            </a:pPr>
            <a:r>
              <a:rPr lang="en-US" b="1" smtClean="0">
                <a:latin typeface="Century Schoolbook" pitchFamily="18" charset="0"/>
              </a:rPr>
              <a:t>Cloud applications often eliminate the need to install and run the applications on the customer’s own computer .</a:t>
            </a:r>
          </a:p>
          <a:p>
            <a:pPr marL="509588" indent="-509588" algn="just">
              <a:lnSpc>
                <a:spcPct val="150000"/>
              </a:lnSpc>
              <a:buFont typeface="Wingdings" pitchFamily="2" charset="2"/>
              <a:buChar char="q"/>
            </a:pPr>
            <a:r>
              <a:rPr lang="en-US" b="1" smtClean="0">
                <a:latin typeface="Century Schoolbook" pitchFamily="18" charset="0"/>
              </a:rPr>
              <a:t>Thus , eliminating the burden of software maintenance, ongoing operation and support</a:t>
            </a:r>
          </a:p>
          <a:p>
            <a:endParaRPr lang="en-US"/>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143000"/>
            <a:ext cx="8610600" cy="4985980"/>
          </a:xfrm>
          <a:prstGeom prst="rect">
            <a:avLst/>
          </a:prstGeom>
          <a:noFill/>
        </p:spPr>
        <p:txBody>
          <a:bodyPr wrap="square" rtlCol="0">
            <a:spAutoFit/>
          </a:bodyPr>
          <a:lstStyle/>
          <a:p>
            <a:pPr marL="465138" indent="-465138" algn="just">
              <a:lnSpc>
                <a:spcPct val="150000"/>
              </a:lnSpc>
            </a:pPr>
            <a:r>
              <a:rPr lang="en-US" sz="2800" b="1">
                <a:solidFill>
                  <a:srgbClr val="FF0000"/>
                </a:solidFill>
                <a:latin typeface="Century Schoolbook" pitchFamily="18" charset="0"/>
              </a:rPr>
              <a:t>When you shouldn’t use Cloud Computing</a:t>
            </a:r>
          </a:p>
          <a:p>
            <a:pPr marL="465138" indent="-465138" algn="just">
              <a:lnSpc>
                <a:spcPct val="150000"/>
              </a:lnSpc>
              <a:buFont typeface="Wingdings" pitchFamily="2" charset="2"/>
              <a:buChar char="q"/>
            </a:pPr>
            <a:r>
              <a:rPr lang="en-US" sz="2000" b="1">
                <a:latin typeface="Century Schoolbook" pitchFamily="18" charset="0"/>
              </a:rPr>
              <a:t>There are plenty of cases where cloud computing may not be appropriate for any reason ranging from cost to hardware requirements</a:t>
            </a:r>
          </a:p>
          <a:p>
            <a:pPr marL="465138" indent="-465138" algn="just">
              <a:lnSpc>
                <a:spcPct val="150000"/>
              </a:lnSpc>
              <a:buFont typeface="+mj-lt"/>
              <a:buAutoNum type="arabicParenR"/>
            </a:pPr>
            <a:r>
              <a:rPr lang="en-US" sz="2400" b="1">
                <a:solidFill>
                  <a:srgbClr val="0070C0"/>
                </a:solidFill>
                <a:latin typeface="Century Schoolbook" pitchFamily="18" charset="0"/>
              </a:rPr>
              <a:t>Minding the Details</a:t>
            </a:r>
            <a:endParaRPr lang="en-US" sz="2000" b="1">
              <a:solidFill>
                <a:srgbClr val="0070C0"/>
              </a:solidFill>
              <a:latin typeface="Century Schoolbook" pitchFamily="18" charset="0"/>
            </a:endParaRPr>
          </a:p>
          <a:p>
            <a:pPr marL="914400" indent="-449263" algn="just">
              <a:lnSpc>
                <a:spcPct val="150000"/>
              </a:lnSpc>
              <a:buFont typeface="Wingdings" pitchFamily="2" charset="2"/>
              <a:buChar char="Ø"/>
            </a:pPr>
            <a:r>
              <a:rPr lang="en-US" sz="2000" b="1">
                <a:latin typeface="Century Schoolbook" pitchFamily="18" charset="0"/>
              </a:rPr>
              <a:t>if you want to put HIPAA(Health Insurance Portability and Accounting Act) data on a cloud , you should not because the sensitive information in that data may get revealed when such data is mingled with another organization’s data in the server</a:t>
            </a:r>
            <a:r>
              <a:rPr lang="en-US" sz="2000" b="1" smtClean="0">
                <a:latin typeface="Century Schoolbook" pitchFamily="18" charset="0"/>
              </a:rPr>
              <a:t>.</a:t>
            </a:r>
            <a:endParaRPr lang="en-US" sz="2000" b="1">
              <a:latin typeface="Century Schoolbook" pitchFamily="18"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465138" indent="-465138" algn="just">
              <a:lnSpc>
                <a:spcPct val="150000"/>
              </a:lnSpc>
              <a:buAutoNum type="arabicParenR" startAt="2"/>
            </a:pPr>
            <a:r>
              <a:rPr lang="en-US" sz="3400" b="1" smtClean="0">
                <a:solidFill>
                  <a:srgbClr val="0070C0"/>
                </a:solidFill>
                <a:latin typeface="Century Schoolbook" pitchFamily="18" charset="0"/>
              </a:rPr>
              <a:t>Legislative Issues</a:t>
            </a:r>
          </a:p>
          <a:p>
            <a:pPr marL="914400" indent="-449263" algn="just">
              <a:lnSpc>
                <a:spcPct val="150000"/>
              </a:lnSpc>
              <a:buFont typeface="Wingdings" pitchFamily="2" charset="2"/>
              <a:buChar char="Ø"/>
            </a:pPr>
            <a:r>
              <a:rPr lang="en-US" b="1" smtClean="0">
                <a:latin typeface="Century Schoolbook" pitchFamily="18" charset="0"/>
              </a:rPr>
              <a:t>Data that contains sensitive information should not be uploaded in cloud because  there are laws and policies that allow the government freer access to data on a cloud than on a private server. </a:t>
            </a:r>
          </a:p>
          <a:p>
            <a:pPr marL="914400" indent="-449263" algn="just">
              <a:lnSpc>
                <a:spcPct val="150000"/>
              </a:lnSpc>
              <a:buNone/>
            </a:pPr>
            <a:endParaRPr lang="en-US" sz="1600" b="1" smtClean="0">
              <a:latin typeface="Century Schoolbook" pitchFamily="18" charset="0"/>
            </a:endParaRPr>
          </a:p>
          <a:p>
            <a:pPr marL="914400" indent="-449263" algn="just">
              <a:lnSpc>
                <a:spcPct val="150000"/>
              </a:lnSpc>
              <a:buFont typeface="Wingdings" pitchFamily="2" charset="2"/>
              <a:buChar char="Ø"/>
            </a:pPr>
            <a:r>
              <a:rPr lang="en-US" b="1" smtClean="0">
                <a:latin typeface="Century Schoolbook" pitchFamily="18" charset="0"/>
              </a:rPr>
              <a:t>For example, the Stored Communications Act allows the FBI access to data without getting a warrant or the owner’s consent.</a:t>
            </a:r>
          </a:p>
          <a:p>
            <a:endParaRPr lang="en-US"/>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smtClean="0">
                <a:solidFill>
                  <a:srgbClr val="0070C0"/>
                </a:solidFill>
                <a:latin typeface="Century Schoolbook" pitchFamily="18" charset="0"/>
              </a:rPr>
              <a:t>1.3)	Infrastructure</a:t>
            </a:r>
            <a:endParaRPr lang="en-US" sz="3600"/>
          </a:p>
        </p:txBody>
      </p:sp>
      <p:sp>
        <p:nvSpPr>
          <p:cNvPr id="3" name="Content Placeholder 2"/>
          <p:cNvSpPr>
            <a:spLocks noGrp="1"/>
          </p:cNvSpPr>
          <p:nvPr>
            <p:ph idx="1"/>
          </p:nvPr>
        </p:nvSpPr>
        <p:spPr/>
        <p:txBody>
          <a:bodyPr>
            <a:normAutofit fontScale="70000" lnSpcReduction="20000"/>
          </a:bodyPr>
          <a:lstStyle/>
          <a:p>
            <a:pPr marL="344488" indent="-344488" algn="just">
              <a:lnSpc>
                <a:spcPct val="150000"/>
              </a:lnSpc>
              <a:buFont typeface="Wingdings" pitchFamily="2" charset="2"/>
              <a:buChar char="q"/>
            </a:pPr>
            <a:r>
              <a:rPr lang="en-US" smtClean="0">
                <a:latin typeface="Times New Roman" pitchFamily="18" charset="0"/>
                <a:cs typeface="Times New Roman" pitchFamily="18" charset="0"/>
              </a:rPr>
              <a:t>There are several different ways the infrastructure can be deployed. The infrastructure will depend on the application and how the provider has chosen to build the cloud solution. </a:t>
            </a:r>
          </a:p>
          <a:p>
            <a:pPr marL="344488" indent="-344488" algn="just">
              <a:lnSpc>
                <a:spcPct val="150000"/>
              </a:lnSpc>
              <a:buFont typeface="Wingdings" pitchFamily="2" charset="2"/>
              <a:buChar char="q"/>
            </a:pPr>
            <a:r>
              <a:rPr lang="en-US" smtClean="0">
                <a:latin typeface="Times New Roman" pitchFamily="18" charset="0"/>
                <a:cs typeface="Times New Roman" pitchFamily="18" charset="0"/>
              </a:rPr>
              <a:t>This is one of the key advantages for using the cloud. Your needs might be so massive that the number of servers required far exceeds your desire or budget to run those in-house. </a:t>
            </a:r>
          </a:p>
          <a:p>
            <a:pPr marL="344488" indent="-344488" algn="just">
              <a:lnSpc>
                <a:spcPct val="150000"/>
              </a:lnSpc>
              <a:buFont typeface="Wingdings" pitchFamily="2" charset="2"/>
              <a:buChar char="q"/>
            </a:pPr>
            <a:r>
              <a:rPr lang="en-US" smtClean="0">
                <a:latin typeface="Times New Roman" pitchFamily="18" charset="0"/>
                <a:cs typeface="Times New Roman" pitchFamily="18" charset="0"/>
              </a:rPr>
              <a:t>Alternatively, you may only need a sip of processing power, so you don’t want to buy and run a dedicated server for the job. The cloud fits both needs</a:t>
            </a:r>
          </a:p>
          <a:p>
            <a:endParaRPr lang="en-US">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143000"/>
            <a:ext cx="8686800" cy="5109091"/>
          </a:xfrm>
          <a:prstGeom prst="rect">
            <a:avLst/>
          </a:prstGeom>
          <a:noFill/>
        </p:spPr>
        <p:txBody>
          <a:bodyPr wrap="square" rtlCol="0">
            <a:spAutoFit/>
          </a:bodyPr>
          <a:lstStyle/>
          <a:p>
            <a:pPr marL="465138" indent="-465138" algn="just">
              <a:lnSpc>
                <a:spcPct val="150000"/>
              </a:lnSpc>
              <a:buAutoNum type="arabicParenR" startAt="3"/>
            </a:pPr>
            <a:r>
              <a:rPr lang="en-US" sz="2400" b="1">
                <a:solidFill>
                  <a:srgbClr val="0070C0"/>
                </a:solidFill>
                <a:latin typeface="Century Schoolbook" pitchFamily="18" charset="0"/>
              </a:rPr>
              <a:t>Geopolitical Concerns</a:t>
            </a:r>
          </a:p>
          <a:p>
            <a:pPr marL="914400" indent="-449263" algn="just">
              <a:lnSpc>
                <a:spcPct val="150000"/>
              </a:lnSpc>
              <a:spcAft>
                <a:spcPts val="1200"/>
              </a:spcAft>
              <a:buFont typeface="Wingdings" pitchFamily="2" charset="2"/>
              <a:buChar char="Ø"/>
            </a:pPr>
            <a:r>
              <a:rPr lang="en-US" sz="2000" b="1">
                <a:latin typeface="Century Schoolbook" pitchFamily="18" charset="0"/>
              </a:rPr>
              <a:t>Organizations should not post their legal data to another countries cloud because the Organizations does not know the legal policies or Acts of the country.</a:t>
            </a:r>
          </a:p>
          <a:p>
            <a:pPr marL="914400" indent="-449263" algn="just">
              <a:lnSpc>
                <a:spcPct val="150000"/>
              </a:lnSpc>
              <a:spcAft>
                <a:spcPts val="1200"/>
              </a:spcAft>
              <a:buFont typeface="Wingdings" pitchFamily="2" charset="2"/>
              <a:buChar char="Ø"/>
            </a:pPr>
            <a:r>
              <a:rPr lang="en-US" sz="2000" b="1">
                <a:latin typeface="Century Schoolbook" pitchFamily="18" charset="0"/>
              </a:rPr>
              <a:t>For Eg., if you are in canada and you should not post your data to American Cloud.</a:t>
            </a:r>
          </a:p>
          <a:p>
            <a:pPr marL="914400" indent="-449263" algn="just">
              <a:lnSpc>
                <a:spcPct val="150000"/>
              </a:lnSpc>
              <a:spcAft>
                <a:spcPts val="1200"/>
              </a:spcAft>
              <a:buFont typeface="Wingdings" pitchFamily="2" charset="2"/>
              <a:buChar char="Ø"/>
            </a:pPr>
            <a:r>
              <a:rPr lang="en-US" sz="2000" b="1">
                <a:latin typeface="Century Schoolbook" pitchFamily="18" charset="0"/>
              </a:rPr>
              <a:t>Canadian Government has declared there government workers, not post their government details to cloud because it may get revealed according to other countries Act</a:t>
            </a:r>
            <a:r>
              <a:rPr lang="en-US" sz="2000" b="1" smtClean="0">
                <a:latin typeface="Century Schoolbook" pitchFamily="18" charset="0"/>
              </a:rPr>
              <a:t>.</a:t>
            </a:r>
            <a:endParaRPr lang="en-US" sz="2000" b="1">
              <a:latin typeface="Century Schoolbook" pitchFamily="18"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86800" cy="6324600"/>
          </a:xfrm>
        </p:spPr>
        <p:txBody>
          <a:bodyPr>
            <a:normAutofit fontScale="70000" lnSpcReduction="20000"/>
          </a:bodyPr>
          <a:lstStyle/>
          <a:p>
            <a:pPr marL="508000" indent="-508000" algn="just">
              <a:lnSpc>
                <a:spcPct val="150000"/>
              </a:lnSpc>
              <a:buClr>
                <a:srgbClr val="0070C0"/>
              </a:buClr>
              <a:buAutoNum type="arabicParenR" startAt="4"/>
            </a:pPr>
            <a:r>
              <a:rPr lang="en-US" b="1" smtClean="0">
                <a:solidFill>
                  <a:srgbClr val="0070C0"/>
                </a:solidFill>
                <a:latin typeface="Century Schoolbook" pitchFamily="18" charset="0"/>
              </a:rPr>
              <a:t>Hardware Dependencies </a:t>
            </a:r>
          </a:p>
          <a:p>
            <a:pPr marL="914400" indent="-449263" algn="just">
              <a:lnSpc>
                <a:spcPct val="150000"/>
              </a:lnSpc>
              <a:buFont typeface="Wingdings" pitchFamily="2" charset="2"/>
              <a:buChar char="Ø"/>
            </a:pPr>
            <a:r>
              <a:rPr lang="en-US" b="1" smtClean="0">
                <a:latin typeface="Century Schoolbook" pitchFamily="18" charset="0"/>
              </a:rPr>
              <a:t>if an application requires specific hardware, chips, drivers then cloud is not a right choice because the service provider may not have exact hardware we require, it will have precise(approximate) hardware  we require. </a:t>
            </a:r>
          </a:p>
          <a:p>
            <a:pPr marL="914400" indent="-449263" algn="just">
              <a:lnSpc>
                <a:spcPct val="150000"/>
              </a:lnSpc>
              <a:buFont typeface="Wingdings" pitchFamily="2" charset="2"/>
              <a:buChar char="Ø"/>
            </a:pPr>
            <a:r>
              <a:rPr lang="en-US" b="1" smtClean="0">
                <a:latin typeface="Century Schoolbook" pitchFamily="18" charset="0"/>
              </a:rPr>
              <a:t>This will significantly narrow our options.</a:t>
            </a:r>
          </a:p>
          <a:p>
            <a:pPr marL="914400" indent="-449263" algn="just">
              <a:lnSpc>
                <a:spcPct val="150000"/>
              </a:lnSpc>
              <a:buFont typeface="Wingdings" pitchFamily="2" charset="2"/>
              <a:buChar char="Ø"/>
            </a:pPr>
            <a:endParaRPr lang="en-US" sz="2000" b="1" smtClean="0">
              <a:latin typeface="Century Schoolbook" pitchFamily="18" charset="0"/>
            </a:endParaRPr>
          </a:p>
          <a:p>
            <a:pPr marL="465138" indent="-465138">
              <a:buClr>
                <a:srgbClr val="0070C0"/>
              </a:buClr>
              <a:buAutoNum type="arabicParenR" startAt="5"/>
            </a:pPr>
            <a:r>
              <a:rPr lang="en-US" b="1" smtClean="0">
                <a:solidFill>
                  <a:srgbClr val="0070C0"/>
                </a:solidFill>
                <a:latin typeface="Century Schoolbook" pitchFamily="18" charset="0"/>
              </a:rPr>
              <a:t>Server Control</a:t>
            </a:r>
          </a:p>
          <a:p>
            <a:pPr marL="914400" indent="-449263" algn="just">
              <a:lnSpc>
                <a:spcPct val="150000"/>
              </a:lnSpc>
              <a:buFont typeface="Wingdings" pitchFamily="2" charset="2"/>
              <a:buChar char="Ø"/>
            </a:pPr>
            <a:r>
              <a:rPr lang="en-US" b="1" smtClean="0">
                <a:latin typeface="Century Schoolbook" pitchFamily="18" charset="0"/>
              </a:rPr>
              <a:t>Some applications need full control over server i.e. detailed control over amount of memory , CPU, Hard drive specification etc..then cloud is not an appropriate match for such applications' </a:t>
            </a:r>
          </a:p>
          <a:p>
            <a:pPr marL="914400" indent="-449263" algn="just">
              <a:lnSpc>
                <a:spcPct val="150000"/>
              </a:lnSpc>
              <a:buFont typeface="Wingdings" pitchFamily="2" charset="2"/>
              <a:buChar char="Ø"/>
            </a:pPr>
            <a:endParaRPr lang="en-US" b="1" smtClean="0">
              <a:latin typeface="Century Schoolbook" pitchFamily="18" charset="0"/>
            </a:endParaRPr>
          </a:p>
          <a:p>
            <a:endParaRPr lang="en-US"/>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pic>
        <p:nvPicPr>
          <p:cNvPr id="1026" name="Picture 2"/>
          <p:cNvPicPr>
            <a:picLocks noChangeAspect="1" noChangeArrowheads="1"/>
          </p:cNvPicPr>
          <p:nvPr/>
        </p:nvPicPr>
        <p:blipFill>
          <a:blip r:embed="rId3"/>
          <a:stretch>
            <a:fillRect/>
          </a:stretch>
        </p:blipFill>
        <p:spPr bwMode="auto">
          <a:xfrm>
            <a:off x="304800" y="228601"/>
            <a:ext cx="8448675" cy="2666999"/>
          </a:xfrm>
          <a:prstGeom prst="rect">
            <a:avLst/>
          </a:prstGeom>
          <a:noFill/>
          <a:ln w="9525">
            <a:noFill/>
            <a:miter lim="800000"/>
          </a:ln>
          <a:effectLst/>
        </p:spPr>
      </p:pic>
      <p:sp>
        <p:nvSpPr>
          <p:cNvPr id="6" name="TextBox 5"/>
          <p:cNvSpPr txBox="1"/>
          <p:nvPr/>
        </p:nvSpPr>
        <p:spPr>
          <a:xfrm>
            <a:off x="228600" y="2895600"/>
            <a:ext cx="8686800" cy="4339650"/>
          </a:xfrm>
          <a:prstGeom prst="rect">
            <a:avLst/>
          </a:prstGeom>
          <a:noFill/>
        </p:spPr>
        <p:txBody>
          <a:bodyPr wrap="square" rtlCol="0">
            <a:spAutoFit/>
          </a:bodyPr>
          <a:lstStyle/>
          <a:p>
            <a:pPr marL="465138" indent="-465138" algn="just">
              <a:lnSpc>
                <a:spcPct val="150000"/>
              </a:lnSpc>
              <a:buAutoNum type="arabicParenR" startAt="6"/>
            </a:pPr>
            <a:r>
              <a:rPr lang="en-US" sz="2400" b="1" smtClean="0">
                <a:solidFill>
                  <a:srgbClr val="0070C0"/>
                </a:solidFill>
                <a:latin typeface="Century Schoolbook" pitchFamily="18" charset="0"/>
              </a:rPr>
              <a:t>Cost</a:t>
            </a:r>
            <a:endParaRPr lang="en-US" sz="2400" b="1">
              <a:solidFill>
                <a:srgbClr val="0070C0"/>
              </a:solidFill>
              <a:latin typeface="Century Schoolbook" pitchFamily="18" charset="0"/>
            </a:endParaRPr>
          </a:p>
          <a:p>
            <a:pPr marL="914400" indent="-449263" algn="just">
              <a:lnSpc>
                <a:spcPct val="150000"/>
              </a:lnSpc>
              <a:buFont typeface="Wingdings" pitchFamily="2" charset="2"/>
              <a:buChar char="Ø"/>
            </a:pPr>
            <a:r>
              <a:rPr lang="en-US" sz="2000" b="1">
                <a:latin typeface="Century Schoolbook" pitchFamily="18" charset="0"/>
              </a:rPr>
              <a:t>One of the Biggest Benefit of Cloud Computing is Cost.</a:t>
            </a:r>
          </a:p>
          <a:p>
            <a:pPr marL="914400" indent="-449263" algn="just">
              <a:lnSpc>
                <a:spcPct val="150000"/>
              </a:lnSpc>
              <a:buFont typeface="Wingdings" pitchFamily="2" charset="2"/>
              <a:buChar char="Ø"/>
            </a:pPr>
            <a:r>
              <a:rPr lang="en-US" sz="2000" b="1">
                <a:latin typeface="Century Schoolbook" pitchFamily="18" charset="0"/>
              </a:rPr>
              <a:t>Generally its less expensive to run an application , than to invest on infrastructure , buy the application and manage it</a:t>
            </a:r>
            <a:r>
              <a:rPr lang="en-US" sz="2000" b="1" smtClean="0">
                <a:latin typeface="Century Schoolbook" pitchFamily="18" charset="0"/>
              </a:rPr>
              <a:t>.</a:t>
            </a:r>
          </a:p>
          <a:p>
            <a:pPr marL="914400" indent="-449263" algn="just">
              <a:lnSpc>
                <a:spcPct val="150000"/>
              </a:lnSpc>
              <a:buFont typeface="Wingdings" pitchFamily="2" charset="2"/>
              <a:buChar char="Ø"/>
            </a:pPr>
            <a:r>
              <a:rPr lang="en-US" sz="2000" b="1" smtClean="0">
                <a:latin typeface="Century Schoolbook" pitchFamily="18" charset="0"/>
              </a:rPr>
              <a:t>However, overtime, it may cost more to pay the cloud subscription than to have simply bought the servers yourself.</a:t>
            </a:r>
          </a:p>
          <a:p>
            <a:pPr marL="914400" indent="-449263" algn="just">
              <a:lnSpc>
                <a:spcPct val="150000"/>
              </a:lnSpc>
              <a:buFont typeface="Wingdings" pitchFamily="2" charset="2"/>
              <a:buChar char="Ø"/>
            </a:pPr>
            <a:endParaRPr lang="en-US" sz="2000" b="1">
              <a:latin typeface="Century Schoolbook" pitchFamily="18"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6" name="TextBox 5"/>
          <p:cNvSpPr txBox="1"/>
          <p:nvPr/>
        </p:nvSpPr>
        <p:spPr>
          <a:xfrm>
            <a:off x="228600" y="533192"/>
            <a:ext cx="8610600" cy="6324808"/>
          </a:xfrm>
          <a:prstGeom prst="rect">
            <a:avLst/>
          </a:prstGeom>
          <a:noFill/>
        </p:spPr>
        <p:txBody>
          <a:bodyPr wrap="square" rtlCol="0">
            <a:spAutoFit/>
          </a:bodyPr>
          <a:lstStyle/>
          <a:p>
            <a:pPr marL="465138" indent="-465138">
              <a:lnSpc>
                <a:spcPct val="150000"/>
              </a:lnSpc>
              <a:buAutoNum type="arabicParenR" startAt="7"/>
            </a:pPr>
            <a:r>
              <a:rPr lang="en-US" sz="2400" b="1" smtClean="0">
                <a:solidFill>
                  <a:srgbClr val="0070C0"/>
                </a:solidFill>
                <a:latin typeface="Century Schoolbook" pitchFamily="18" charset="0"/>
              </a:rPr>
              <a:t>Lack </a:t>
            </a:r>
            <a:r>
              <a:rPr lang="en-US" sz="2400" b="1">
                <a:solidFill>
                  <a:srgbClr val="0070C0"/>
                </a:solidFill>
                <a:latin typeface="Century Schoolbook" pitchFamily="18" charset="0"/>
              </a:rPr>
              <a:t>of need</a:t>
            </a:r>
          </a:p>
          <a:p>
            <a:pPr marL="914400" indent="-449263" algn="just">
              <a:lnSpc>
                <a:spcPct val="150000"/>
              </a:lnSpc>
              <a:buFont typeface="Wingdings" pitchFamily="2" charset="2"/>
              <a:buChar char="Ø"/>
            </a:pPr>
            <a:r>
              <a:rPr lang="en-US" b="1">
                <a:latin typeface="Century Schoolbook" pitchFamily="18" charset="0"/>
              </a:rPr>
              <a:t>If there is no need to get services from cloud then no need to go  for cloud </a:t>
            </a:r>
          </a:p>
          <a:p>
            <a:pPr marL="914400" indent="-449263" algn="just">
              <a:lnSpc>
                <a:spcPct val="150000"/>
              </a:lnSpc>
              <a:buFont typeface="Wingdings" pitchFamily="2" charset="2"/>
              <a:buChar char="Ø"/>
            </a:pPr>
            <a:r>
              <a:rPr lang="en-US" b="1">
                <a:latin typeface="Century Schoolbook" pitchFamily="18" charset="0"/>
              </a:rPr>
              <a:t>If we just want to use cloud for fashion sake, then cloud is not an appropriate choice</a:t>
            </a:r>
          </a:p>
          <a:p>
            <a:pPr marL="465138" indent="-465138" algn="just">
              <a:lnSpc>
                <a:spcPct val="150000"/>
              </a:lnSpc>
              <a:buAutoNum type="arabicParenR" startAt="8"/>
            </a:pPr>
            <a:r>
              <a:rPr lang="en-US" sz="2400" b="1">
                <a:solidFill>
                  <a:srgbClr val="0070C0"/>
                </a:solidFill>
                <a:latin typeface="Century Schoolbook" pitchFamily="18" charset="0"/>
              </a:rPr>
              <a:t>Integration with Existing Apps</a:t>
            </a:r>
          </a:p>
          <a:p>
            <a:pPr marL="855663" indent="-390525" algn="just">
              <a:lnSpc>
                <a:spcPct val="150000"/>
              </a:lnSpc>
              <a:buFont typeface="Wingdings" pitchFamily="2" charset="2"/>
              <a:buChar char="Ø"/>
            </a:pPr>
            <a:r>
              <a:rPr lang="en-US" b="1">
                <a:latin typeface="Century Schoolbook" pitchFamily="18" charset="0"/>
              </a:rPr>
              <a:t>Integration between on-premises and cloud based systems can be problematic</a:t>
            </a:r>
          </a:p>
          <a:p>
            <a:pPr marL="855663" indent="-390525" algn="just">
              <a:lnSpc>
                <a:spcPct val="150000"/>
              </a:lnSpc>
              <a:buFont typeface="Wingdings" pitchFamily="2" charset="2"/>
              <a:buChar char="Ø"/>
            </a:pPr>
            <a:r>
              <a:rPr lang="en-US" b="1" err="1">
                <a:latin typeface="Century Schoolbook" pitchFamily="18" charset="0"/>
              </a:rPr>
              <a:t>i.e integration an application from  our system with an application in the cloud leads to problem like security, speed, </a:t>
            </a:r>
            <a:r>
              <a:rPr lang="en-US" b="1" err="1" smtClean="0">
                <a:latin typeface="Century Schoolbook" pitchFamily="18" charset="0"/>
              </a:rPr>
              <a:t>reliabilitiy</a:t>
            </a:r>
            <a:r>
              <a:rPr lang="en-US" b="1">
                <a:latin typeface="Century Schoolbook" pitchFamily="18" charset="0"/>
              </a:rPr>
              <a:t>.</a:t>
            </a:r>
          </a:p>
          <a:p>
            <a:pPr marL="465138" indent="-465138" algn="just">
              <a:lnSpc>
                <a:spcPct val="150000"/>
              </a:lnSpc>
              <a:buAutoNum type="arabicParenR" startAt="9"/>
            </a:pPr>
            <a:r>
              <a:rPr lang="en-US" sz="2400" b="1">
                <a:solidFill>
                  <a:srgbClr val="0070C0"/>
                </a:solidFill>
                <a:latin typeface="Century Schoolbook" pitchFamily="18" charset="0"/>
              </a:rPr>
              <a:t>Latency Concerns</a:t>
            </a:r>
          </a:p>
          <a:p>
            <a:pPr marL="855663" indent="-390525" algn="just">
              <a:lnSpc>
                <a:spcPct val="150000"/>
              </a:lnSpc>
              <a:buFont typeface="Wingdings" pitchFamily="2" charset="2"/>
              <a:buChar char="Ø"/>
            </a:pPr>
            <a:r>
              <a:rPr lang="en-US" b="1">
                <a:latin typeface="Century Schoolbook" pitchFamily="18" charset="0"/>
              </a:rPr>
              <a:t>In Cloud, the data and application are located on a series of servers geographically disparate from our own site</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6" name="TextBox 5"/>
          <p:cNvSpPr txBox="1"/>
          <p:nvPr/>
        </p:nvSpPr>
        <p:spPr>
          <a:xfrm>
            <a:off x="228600" y="228600"/>
            <a:ext cx="8610600" cy="2116413"/>
          </a:xfrm>
          <a:prstGeom prst="rect">
            <a:avLst/>
          </a:prstGeom>
          <a:noFill/>
        </p:spPr>
        <p:txBody>
          <a:bodyPr wrap="square" rtlCol="0">
            <a:spAutoFit/>
          </a:bodyPr>
          <a:lstStyle/>
          <a:p>
            <a:pPr marL="465138" indent="-465138" algn="just">
              <a:lnSpc>
                <a:spcPct val="150000"/>
              </a:lnSpc>
              <a:buFont typeface="Wingdings" pitchFamily="2" charset="2"/>
              <a:buChar char="Ø"/>
            </a:pPr>
            <a:r>
              <a:rPr lang="en-US" b="1">
                <a:latin typeface="Century Schoolbook" pitchFamily="18" charset="0"/>
              </a:rPr>
              <a:t>If end user requests for a data, it is going to take some time for the data to reach you.</a:t>
            </a:r>
          </a:p>
          <a:p>
            <a:pPr marL="465138" indent="-465138" algn="just">
              <a:lnSpc>
                <a:spcPct val="150000"/>
              </a:lnSpc>
              <a:buFont typeface="Wingdings" pitchFamily="2" charset="2"/>
              <a:buChar char="Ø"/>
            </a:pPr>
            <a:r>
              <a:rPr lang="en-US" b="1">
                <a:latin typeface="Century Schoolbook" pitchFamily="18" charset="0"/>
              </a:rPr>
              <a:t>But if you require data instantaneously, the cloud might not be our best option</a:t>
            </a:r>
          </a:p>
          <a:p>
            <a:pPr marL="465138" indent="-465138" algn="just">
              <a:lnSpc>
                <a:spcPct val="150000"/>
              </a:lnSpc>
              <a:buFont typeface="Wingdings" pitchFamily="2" charset="2"/>
              <a:buChar char="Ø"/>
            </a:pPr>
            <a:endParaRPr lang="en-US" b="1">
              <a:latin typeface="Century Schoolbook" pitchFamily="18" charset="0"/>
            </a:endParaRPr>
          </a:p>
        </p:txBody>
      </p:sp>
      <p:pic>
        <p:nvPicPr>
          <p:cNvPr id="2050" name="Picture 2"/>
          <p:cNvPicPr>
            <a:picLocks noChangeAspect="1" noChangeArrowheads="1"/>
          </p:cNvPicPr>
          <p:nvPr/>
        </p:nvPicPr>
        <p:blipFill>
          <a:blip r:embed="rId3"/>
          <a:stretch>
            <a:fillRect/>
          </a:stretch>
        </p:blipFill>
        <p:spPr bwMode="auto">
          <a:xfrm>
            <a:off x="457200" y="2362200"/>
            <a:ext cx="8229600" cy="4076700"/>
          </a:xfrm>
          <a:prstGeom prst="rect">
            <a:avLst/>
          </a:prstGeom>
          <a:noFill/>
          <a:ln w="9525">
            <a:noFill/>
            <a:miter lim="800000"/>
          </a:ln>
          <a:effec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6" name="TextBox 5"/>
          <p:cNvSpPr txBox="1"/>
          <p:nvPr/>
        </p:nvSpPr>
        <p:spPr>
          <a:xfrm>
            <a:off x="304800" y="1295400"/>
            <a:ext cx="8610600" cy="4801314"/>
          </a:xfrm>
          <a:prstGeom prst="rect">
            <a:avLst/>
          </a:prstGeom>
          <a:noFill/>
        </p:spPr>
        <p:txBody>
          <a:bodyPr wrap="square" rtlCol="0">
            <a:spAutoFit/>
          </a:bodyPr>
          <a:lstStyle/>
          <a:p>
            <a:pPr marL="465138" indent="-465138" algn="just">
              <a:lnSpc>
                <a:spcPct val="150000"/>
              </a:lnSpc>
              <a:buAutoNum type="arabicParenR" startAt="10"/>
            </a:pPr>
            <a:r>
              <a:rPr lang="en-US" sz="2400" b="1">
                <a:solidFill>
                  <a:srgbClr val="0070C0"/>
                </a:solidFill>
                <a:latin typeface="Century Schoolbook" pitchFamily="18" charset="0"/>
              </a:rPr>
              <a:t>Throughput Demands</a:t>
            </a:r>
          </a:p>
          <a:p>
            <a:pPr marL="855663" indent="-390525" algn="just">
              <a:lnSpc>
                <a:spcPct val="150000"/>
              </a:lnSpc>
              <a:buFont typeface="Wingdings" pitchFamily="2" charset="2"/>
              <a:buChar char="Ø"/>
            </a:pPr>
            <a:r>
              <a:rPr lang="en-US" sz="2000" b="1" i="1">
                <a:latin typeface="Century Schoolbook" pitchFamily="18" charset="0"/>
              </a:rPr>
              <a:t>Throughput – how much data can be transferred from one location to another in a given amount of time</a:t>
            </a:r>
          </a:p>
          <a:p>
            <a:pPr marL="855663" indent="-390525" algn="just">
              <a:lnSpc>
                <a:spcPct val="150000"/>
              </a:lnSpc>
              <a:buFont typeface="Wingdings" pitchFamily="2" charset="2"/>
              <a:buChar char="Ø"/>
            </a:pPr>
            <a:r>
              <a:rPr lang="en-US" sz="2000" b="1">
                <a:latin typeface="Century Schoolbook" pitchFamily="18" charset="0"/>
              </a:rPr>
              <a:t>Cloud computing is generally billed based on </a:t>
            </a:r>
            <a:r>
              <a:rPr lang="en-US" sz="2000" b="1" smtClean="0">
                <a:latin typeface="Century Schoolbook" pitchFamily="18" charset="0"/>
              </a:rPr>
              <a:t>pay-as-you-go model </a:t>
            </a:r>
            <a:r>
              <a:rPr lang="en-US" sz="2000" b="1">
                <a:latin typeface="Century Schoolbook" pitchFamily="18" charset="0"/>
              </a:rPr>
              <a:t>but </a:t>
            </a:r>
            <a:r>
              <a:rPr lang="en-US" sz="2000" b="1" i="1">
                <a:latin typeface="Century Schoolbook" pitchFamily="18" charset="0"/>
              </a:rPr>
              <a:t>that is great and fair until we didn’t go for more throughput</a:t>
            </a:r>
          </a:p>
          <a:p>
            <a:pPr marL="855663" indent="-390525" algn="just">
              <a:lnSpc>
                <a:spcPct val="150000"/>
              </a:lnSpc>
              <a:buFont typeface="Wingdings" pitchFamily="2" charset="2"/>
              <a:buChar char="Ø"/>
            </a:pPr>
            <a:r>
              <a:rPr lang="en-US" sz="2000" b="1">
                <a:latin typeface="Century Schoolbook" pitchFamily="18" charset="0"/>
              </a:rPr>
              <a:t>Once we demand </a:t>
            </a:r>
            <a:r>
              <a:rPr lang="en-US" sz="2000" b="1" i="1">
                <a:latin typeface="Century Schoolbook" pitchFamily="18" charset="0"/>
              </a:rPr>
              <a:t>more throughputs</a:t>
            </a:r>
            <a:r>
              <a:rPr lang="en-US" sz="2000" b="1">
                <a:latin typeface="Century Schoolbook" pitchFamily="18" charset="0"/>
              </a:rPr>
              <a:t>, the </a:t>
            </a:r>
            <a:r>
              <a:rPr lang="en-US" sz="2000" b="1" i="1">
                <a:latin typeface="Century Schoolbook" pitchFamily="18" charset="0"/>
              </a:rPr>
              <a:t>more we have to pay</a:t>
            </a:r>
          </a:p>
          <a:p>
            <a:pPr marL="855663" indent="-390525" algn="just">
              <a:lnSpc>
                <a:spcPct val="150000"/>
              </a:lnSpc>
              <a:buFont typeface="Wingdings" pitchFamily="2" charset="2"/>
              <a:buChar char="Ø"/>
            </a:pPr>
            <a:r>
              <a:rPr lang="en-US" sz="2000" b="1">
                <a:latin typeface="Century Schoolbook" pitchFamily="18" charset="0"/>
              </a:rPr>
              <a:t>So, cloud is </a:t>
            </a:r>
            <a:r>
              <a:rPr lang="en-US" sz="2000" b="1" i="1">
                <a:latin typeface="Century Schoolbook" pitchFamily="18" charset="0"/>
              </a:rPr>
              <a:t>not the right choice </a:t>
            </a:r>
            <a:r>
              <a:rPr lang="en-US" sz="2000" b="1">
                <a:latin typeface="Century Schoolbook" pitchFamily="18" charset="0"/>
              </a:rPr>
              <a:t>when we demand </a:t>
            </a:r>
            <a:r>
              <a:rPr lang="en-US" sz="2000" b="1" i="1">
                <a:latin typeface="Century Schoolbook" pitchFamily="18" charset="0"/>
              </a:rPr>
              <a:t>more throughputs</a:t>
            </a:r>
            <a:endParaRPr lang="en-US" sz="2000" b="1">
              <a:latin typeface="Century Schoolbook" pitchFamily="18"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5.jpeg" descr="cloud_computing Tutorial"/>
          <p:cNvPicPr>
            <a:picLocks noGrp="1"/>
          </p:cNvPicPr>
          <p:nvPr>
            <p:ph idx="1"/>
          </p:nvPr>
        </p:nvPicPr>
        <p:blipFill>
          <a:blip r:embed="rId2"/>
          <a:stretch>
            <a:fillRect/>
          </a:stretch>
        </p:blipFill>
        <p:spPr>
          <a:xfrm>
            <a:off x="1295400" y="475456"/>
            <a:ext cx="6934200" cy="5925344"/>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6" name="TextBox 5"/>
          <p:cNvSpPr txBox="1"/>
          <p:nvPr/>
        </p:nvSpPr>
        <p:spPr>
          <a:xfrm>
            <a:off x="228600" y="152400"/>
            <a:ext cx="8610600" cy="6878806"/>
          </a:xfrm>
          <a:prstGeom prst="rect">
            <a:avLst/>
          </a:prstGeom>
          <a:noFill/>
        </p:spPr>
        <p:txBody>
          <a:bodyPr wrap="square" rtlCol="0">
            <a:spAutoFit/>
          </a:bodyPr>
          <a:lstStyle/>
          <a:p>
            <a:pPr marL="465138" indent="-465138" algn="just">
              <a:lnSpc>
                <a:spcPct val="150000"/>
              </a:lnSpc>
              <a:buAutoNum type="arabicParenR" startAt="4"/>
            </a:pPr>
            <a:r>
              <a:rPr lang="en-US" sz="2400" b="1">
                <a:solidFill>
                  <a:srgbClr val="FF0000"/>
                </a:solidFill>
                <a:latin typeface="Century Schoolbook" pitchFamily="18" charset="0"/>
              </a:rPr>
              <a:t>Benefits of Cloud Computing</a:t>
            </a:r>
          </a:p>
          <a:p>
            <a:pPr indent="457200" algn="just">
              <a:lnSpc>
                <a:spcPct val="150000"/>
              </a:lnSpc>
            </a:pPr>
            <a:r>
              <a:rPr lang="en-US">
                <a:latin typeface="Century Schoolbook" pitchFamily="18" charset="0"/>
              </a:rPr>
              <a:t>1)	</a:t>
            </a:r>
            <a:r>
              <a:rPr lang="en-US" b="1">
                <a:solidFill>
                  <a:srgbClr val="0070C0"/>
                </a:solidFill>
                <a:latin typeface="Century Schoolbook" pitchFamily="18" charset="0"/>
              </a:rPr>
              <a:t> Efficiency / cost reduction</a:t>
            </a:r>
          </a:p>
          <a:p>
            <a:pPr marL="1371600" indent="-393700" algn="just">
              <a:lnSpc>
                <a:spcPct val="150000"/>
              </a:lnSpc>
              <a:buFont typeface="Wingdings" pitchFamily="2" charset="2"/>
              <a:buChar char="Ø"/>
            </a:pPr>
            <a:r>
              <a:rPr lang="en-US" b="1">
                <a:latin typeface="Century Schoolbook" pitchFamily="18" charset="0"/>
              </a:rPr>
              <a:t>By using cloud infrastructure, you don’t have to spend huge amounts 	of money on purchasing and maintaining equipment. </a:t>
            </a:r>
          </a:p>
          <a:p>
            <a:pPr marL="1371600" indent="-393700" algn="just">
              <a:lnSpc>
                <a:spcPct val="150000"/>
              </a:lnSpc>
              <a:buFont typeface="Wingdings" pitchFamily="2" charset="2"/>
              <a:buChar char="Ø"/>
            </a:pPr>
            <a:r>
              <a:rPr lang="en-US" b="1">
                <a:latin typeface="Century Schoolbook" pitchFamily="18" charset="0"/>
              </a:rPr>
              <a:t>This drastically reduces capex costs. </a:t>
            </a:r>
          </a:p>
          <a:p>
            <a:pPr marL="1371600" indent="-393700" algn="just">
              <a:lnSpc>
                <a:spcPct val="150000"/>
              </a:lnSpc>
              <a:buFont typeface="Wingdings" pitchFamily="2" charset="2"/>
              <a:buChar char="Ø"/>
            </a:pPr>
            <a:r>
              <a:rPr lang="en-US" b="1">
                <a:latin typeface="Century Schoolbook" pitchFamily="18" charset="0"/>
              </a:rPr>
              <a:t>You don’t have to invest in hardware, facilities, utilities, or building out a large data center to grow your business. </a:t>
            </a:r>
          </a:p>
          <a:p>
            <a:pPr marL="1371600" indent="-393700" algn="just">
              <a:lnSpc>
                <a:spcPct val="150000"/>
              </a:lnSpc>
              <a:buFont typeface="Wingdings" pitchFamily="2" charset="2"/>
              <a:buChar char="Ø"/>
            </a:pPr>
            <a:r>
              <a:rPr lang="en-US" b="1">
                <a:latin typeface="Century Schoolbook" pitchFamily="18" charset="0"/>
              </a:rPr>
              <a:t>You do not even need large IT teams to handle your cloud data center operations, as you can enjoy the expertise of your cloud provider’s staff.</a:t>
            </a:r>
          </a:p>
          <a:p>
            <a:pPr marL="977900" indent="-457200" algn="just">
              <a:lnSpc>
                <a:spcPct val="150000"/>
              </a:lnSpc>
              <a:buAutoNum type="arabicParenR" startAt="2"/>
            </a:pPr>
            <a:r>
              <a:rPr lang="en-US" b="1">
                <a:solidFill>
                  <a:srgbClr val="0070C0"/>
                </a:solidFill>
                <a:latin typeface="Century Schoolbook" pitchFamily="18" charset="0"/>
              </a:rPr>
              <a:t>Scalability</a:t>
            </a:r>
          </a:p>
          <a:p>
            <a:pPr marL="1371600" indent="-508000" algn="just">
              <a:lnSpc>
                <a:spcPct val="150000"/>
              </a:lnSpc>
              <a:buFont typeface="Wingdings" pitchFamily="2" charset="2"/>
              <a:buChar char="Ø"/>
            </a:pPr>
            <a:r>
              <a:rPr lang="en-US" b="1">
                <a:latin typeface="Century Schoolbook" pitchFamily="18" charset="0"/>
              </a:rPr>
              <a:t>Cloud Computing allows to scale up and scale down the computing resources based on requirements.</a:t>
            </a:r>
          </a:p>
          <a:p>
            <a:pPr marL="1371600" indent="-508000" algn="just">
              <a:lnSpc>
                <a:spcPct val="150000"/>
              </a:lnSpc>
              <a:buFont typeface="Wingdings" pitchFamily="2" charset="2"/>
              <a:buChar char="Ø"/>
            </a:pPr>
            <a:r>
              <a:rPr lang="en-US" b="1" err="1">
                <a:latin typeface="Century Schoolbook" pitchFamily="18" charset="0"/>
              </a:rPr>
              <a:t>i.e cloud infrastructure </a:t>
            </a:r>
            <a:r>
              <a:rPr lang="en-US" b="1" i="1">
                <a:solidFill>
                  <a:srgbClr val="0070C0"/>
                </a:solidFill>
                <a:latin typeface="Century Schoolbook" pitchFamily="18" charset="0"/>
              </a:rPr>
              <a:t>scales</a:t>
            </a:r>
            <a:r>
              <a:rPr lang="en-US" b="1">
                <a:latin typeface="Century Schoolbook" pitchFamily="18" charset="0"/>
              </a:rPr>
              <a:t>  on demand to support fluctuating workloads</a:t>
            </a:r>
            <a:endParaRPr lang="en-US">
              <a:latin typeface="Century Schoolbook" pitchFamily="18"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152400" y="228600"/>
            <a:ext cx="8763000" cy="2115707"/>
          </a:xfrm>
          <a:prstGeom prst="rect">
            <a:avLst/>
          </a:prstGeom>
          <a:noFill/>
        </p:spPr>
        <p:txBody>
          <a:bodyPr wrap="square" rtlCol="0">
            <a:spAutoFit/>
          </a:bodyPr>
          <a:lstStyle/>
          <a:p>
            <a:pPr marL="457200" indent="-457200" algn="just">
              <a:lnSpc>
                <a:spcPct val="150000"/>
              </a:lnSpc>
              <a:buFont typeface="Wingdings" pitchFamily="2" charset="2"/>
              <a:buChar char="Ø"/>
            </a:pPr>
            <a:r>
              <a:rPr lang="en-US">
                <a:latin typeface="Century Schoolbook" pitchFamily="18" charset="0"/>
              </a:rPr>
              <a:t>For Example: a sales promotion might be widely popular, so sales of a particular organization will get increased,. To do so , capacity can be added  quickly to avoid crashing servers and to lose profit.</a:t>
            </a:r>
          </a:p>
          <a:p>
            <a:pPr marL="914400" lvl="1" indent="-457200" algn="just">
              <a:lnSpc>
                <a:spcPct val="150000"/>
              </a:lnSpc>
              <a:buFont typeface="Wingdings" pitchFamily="2" charset="2"/>
              <a:buChar char="Ø"/>
            </a:pPr>
            <a:r>
              <a:rPr lang="en-US">
                <a:latin typeface="Century Schoolbook" pitchFamily="18" charset="0"/>
              </a:rPr>
              <a:t>When the sale is over, capacity can shrink to reduce costs.</a:t>
            </a:r>
          </a:p>
          <a:p>
            <a:pPr marL="457200" indent="-457200" algn="just">
              <a:lnSpc>
                <a:spcPct val="150000"/>
              </a:lnSpc>
              <a:buFont typeface="Wingdings" pitchFamily="2" charset="2"/>
              <a:buChar char="Ø"/>
            </a:pPr>
            <a:endParaRPr lang="en-US">
              <a:latin typeface="Century Schoolbook" pitchFamily="18" charset="0"/>
            </a:endParaRPr>
          </a:p>
        </p:txBody>
      </p:sp>
      <p:pic>
        <p:nvPicPr>
          <p:cNvPr id="1026" name="Picture 2"/>
          <p:cNvPicPr>
            <a:picLocks noChangeAspect="1" noChangeArrowheads="1"/>
          </p:cNvPicPr>
          <p:nvPr/>
        </p:nvPicPr>
        <p:blipFill>
          <a:blip r:embed="rId3"/>
          <a:stretch>
            <a:fillRect/>
          </a:stretch>
        </p:blipFill>
        <p:spPr bwMode="auto">
          <a:xfrm>
            <a:off x="685800" y="2362200"/>
            <a:ext cx="7848600" cy="3352800"/>
          </a:xfrm>
          <a:prstGeom prst="rect">
            <a:avLst/>
          </a:prstGeom>
          <a:noFill/>
          <a:ln w="9525">
            <a:noFill/>
            <a:miter lim="800000"/>
          </a:ln>
          <a:effec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8763000" cy="2708434"/>
          </a:xfrm>
          <a:prstGeom prst="rect">
            <a:avLst/>
          </a:prstGeom>
          <a:noFill/>
        </p:spPr>
        <p:txBody>
          <a:bodyPr wrap="square" rtlCol="0">
            <a:spAutoFit/>
          </a:bodyPr>
          <a:lstStyle/>
          <a:p>
            <a:pPr marL="922338" lvl="1" indent="-465138" algn="just">
              <a:lnSpc>
                <a:spcPct val="150000"/>
              </a:lnSpc>
            </a:pPr>
            <a:endParaRPr lang="en-US" sz="2000" b="1">
              <a:latin typeface="Century Schoolbook" pitchFamily="18" charset="0"/>
            </a:endParaRPr>
          </a:p>
          <a:p>
            <a:pPr marL="457200" indent="-457200">
              <a:buAutoNum type="alphaLcParenR"/>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a:p>
            <a:pPr marL="457200" indent="-457200">
              <a:tabLst>
                <a:tab pos="344488" algn="l"/>
              </a:tabLst>
            </a:pPr>
            <a:endParaRPr lang="en-US" sz="2000" b="1">
              <a:solidFill>
                <a:srgbClr val="FF0000"/>
              </a:solidFill>
              <a:latin typeface="Century Schoolbook" pitchFamily="18" charset="0"/>
            </a:endParaRPr>
          </a:p>
        </p:txBody>
      </p:sp>
      <p:sp>
        <p:nvSpPr>
          <p:cNvPr id="8" name="TextBox 7"/>
          <p:cNvSpPr txBox="1"/>
          <p:nvPr/>
        </p:nvSpPr>
        <p:spPr>
          <a:xfrm>
            <a:off x="152400" y="152400"/>
            <a:ext cx="8839200" cy="454420"/>
          </a:xfrm>
          <a:prstGeom prst="rect">
            <a:avLst/>
          </a:prstGeom>
          <a:noFill/>
        </p:spPr>
        <p:txBody>
          <a:bodyPr wrap="square" rtlCol="0">
            <a:spAutoFit/>
          </a:bodyPr>
          <a:lstStyle/>
          <a:p>
            <a:pPr marL="465138" indent="-465138" algn="just">
              <a:lnSpc>
                <a:spcPct val="150000"/>
              </a:lnSpc>
            </a:pPr>
            <a:r>
              <a:rPr lang="en-US" b="1">
                <a:latin typeface="Century Schoolbook" pitchFamily="18" charset="0"/>
              </a:rPr>
              <a:t>	</a:t>
            </a:r>
          </a:p>
        </p:txBody>
      </p:sp>
      <p:sp>
        <p:nvSpPr>
          <p:cNvPr id="5" name="TextBox 4"/>
          <p:cNvSpPr txBox="1"/>
          <p:nvPr/>
        </p:nvSpPr>
        <p:spPr>
          <a:xfrm>
            <a:off x="0" y="117693"/>
            <a:ext cx="8763000" cy="6740307"/>
          </a:xfrm>
          <a:prstGeom prst="rect">
            <a:avLst/>
          </a:prstGeom>
          <a:noFill/>
        </p:spPr>
        <p:txBody>
          <a:bodyPr wrap="square" rtlCol="0">
            <a:spAutoFit/>
          </a:bodyPr>
          <a:lstStyle/>
          <a:p>
            <a:pPr marL="457200" indent="-457200" algn="just">
              <a:lnSpc>
                <a:spcPct val="150000"/>
              </a:lnSpc>
              <a:buAutoNum type="arabicParenR" startAt="3"/>
            </a:pPr>
            <a:r>
              <a:rPr lang="en-US" b="1">
                <a:solidFill>
                  <a:srgbClr val="0070C0"/>
                </a:solidFill>
                <a:latin typeface="Century Schoolbook" pitchFamily="18" charset="0"/>
              </a:rPr>
              <a:t>Simplicity</a:t>
            </a:r>
          </a:p>
          <a:p>
            <a:pPr marL="800100" indent="-393700" algn="just">
              <a:lnSpc>
                <a:spcPct val="150000"/>
              </a:lnSpc>
              <a:buFont typeface="Wingdings" pitchFamily="2" charset="2"/>
              <a:buChar char="Ø"/>
            </a:pPr>
            <a:r>
              <a:rPr lang="en-US" b="1">
                <a:latin typeface="Century Schoolbook" pitchFamily="18" charset="0"/>
              </a:rPr>
              <a:t>The first advantage of cloud computing is its simplicity</a:t>
            </a:r>
          </a:p>
          <a:p>
            <a:pPr marL="800100" indent="-393700" algn="just">
              <a:lnSpc>
                <a:spcPct val="150000"/>
              </a:lnSpc>
              <a:buFont typeface="Wingdings" pitchFamily="2" charset="2"/>
              <a:buChar char="Ø"/>
            </a:pPr>
            <a:r>
              <a:rPr lang="en-US" b="1">
                <a:latin typeface="Century Schoolbook" pitchFamily="18" charset="0"/>
              </a:rPr>
              <a:t>Instead of buying, installing and configuring a resource, cloud simplifies the process of using a computing resource by accessing it through the internet using pay-as-you-go-model</a:t>
            </a:r>
          </a:p>
          <a:p>
            <a:pPr marL="457200" indent="-457200" algn="just">
              <a:lnSpc>
                <a:spcPct val="150000"/>
              </a:lnSpc>
            </a:pPr>
            <a:r>
              <a:rPr lang="en-US" b="1">
                <a:solidFill>
                  <a:srgbClr val="0070C0"/>
                </a:solidFill>
                <a:latin typeface="Century Schoolbook" pitchFamily="18" charset="0"/>
              </a:rPr>
              <a:t>4)	</a:t>
            </a:r>
            <a:r>
              <a:rPr lang="en-US" b="1" smtClean="0">
                <a:solidFill>
                  <a:srgbClr val="0070C0"/>
                </a:solidFill>
                <a:latin typeface="Century Schoolbook" pitchFamily="18" charset="0"/>
              </a:rPr>
              <a:t>Knowledgeable </a:t>
            </a:r>
            <a:r>
              <a:rPr lang="en-US" b="1">
                <a:solidFill>
                  <a:srgbClr val="0070C0"/>
                </a:solidFill>
                <a:latin typeface="Century Schoolbook" pitchFamily="18" charset="0"/>
              </a:rPr>
              <a:t>Vendors</a:t>
            </a:r>
          </a:p>
          <a:p>
            <a:pPr marL="800100" indent="-393700" algn="just">
              <a:lnSpc>
                <a:spcPct val="150000"/>
              </a:lnSpc>
              <a:buFont typeface="Wingdings" pitchFamily="2" charset="2"/>
              <a:buChar char="Ø"/>
            </a:pPr>
            <a:r>
              <a:rPr lang="en-US" b="1">
                <a:latin typeface="Century Schoolbook" pitchFamily="18" charset="0"/>
              </a:rPr>
              <a:t>When new technology becomes popular, there are plenty of vendors who pop up to offer their version of that technology. But the technology they are offering are not reliable.</a:t>
            </a:r>
          </a:p>
          <a:p>
            <a:pPr marL="800100" indent="-393700" algn="just">
              <a:lnSpc>
                <a:spcPct val="150000"/>
              </a:lnSpc>
              <a:buFont typeface="Wingdings" pitchFamily="2" charset="2"/>
              <a:buChar char="Ø"/>
            </a:pPr>
            <a:r>
              <a:rPr lang="en-US" b="1">
                <a:latin typeface="Century Schoolbook" pitchFamily="18" charset="0"/>
              </a:rPr>
              <a:t>Whereas cloud providers like Amazon, Google, Microsoft are reliable because they are branded organizations so they offer reliable services and provide plenty of capacity</a:t>
            </a:r>
          </a:p>
          <a:p>
            <a:pPr marL="457200" indent="-457200" algn="just">
              <a:lnSpc>
                <a:spcPct val="150000"/>
              </a:lnSpc>
            </a:pPr>
            <a:r>
              <a:rPr lang="en-US" b="1">
                <a:solidFill>
                  <a:srgbClr val="0070C0"/>
                </a:solidFill>
                <a:latin typeface="Century Schoolbook" pitchFamily="18" charset="0"/>
              </a:rPr>
              <a:t>4)	More Internal resources</a:t>
            </a:r>
          </a:p>
          <a:p>
            <a:pPr marL="800100" indent="-393700" algn="just">
              <a:lnSpc>
                <a:spcPct val="150000"/>
              </a:lnSpc>
              <a:buFont typeface="Wingdings" pitchFamily="2" charset="2"/>
              <a:buChar char="Ø"/>
            </a:pPr>
            <a:r>
              <a:rPr lang="en-US" b="1">
                <a:latin typeface="Century Schoolbook" pitchFamily="18" charset="0"/>
              </a:rPr>
              <a:t>By shifting non-important or non-critical data to cloud, the IT department staff are freed up to work on important, business related work</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Arial"/>
        <a:cs typeface="Arial"/>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Arial"/>
        <a:cs typeface="Arial"/>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Arial"/>
        <a:cs typeface="Arial"/>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Arial"/>
        <a:cs typeface="Arial"/>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Arial"/>
        <a:cs typeface="Arial"/>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Arial"/>
        <a:cs typeface="Arial"/>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Arial"/>
        <a:cs typeface="Arial"/>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Arial"/>
        <a:cs typeface="Arial"/>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Arial"/>
        <a:cs typeface="Arial"/>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Arial"/>
        <a:cs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Arial"/>
        <a:cs typeface="Arial"/>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Arial"/>
        <a:cs typeface="Arial"/>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r="http://schemas.openxmlformats.org/officeDocument/2006/relationships" xmlns:thm15="http://schemas.microsoft.com/office/thememl/2012/main" xmlns="" name="Wisp" id="{7CB32D59-10C0-40DD-B7BD-2E94284A981C}" vid="{24B1A44C-C006-48B2-A4D7-E5549B3D8CD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7982</TotalTime>
  <Words>32711</Words>
  <Application>Aspose.Slides for .NET</Application>
  <PresentationFormat>On-screen Show (4:3)</PresentationFormat>
  <Paragraphs>2788</Paragraphs>
  <Slides>454</Slides>
  <Notes>46</Notes>
  <HiddenSlides>0</HiddenSlides>
  <MMClips>0</MMClips>
  <ScaleCrop>false</ScaleCrop>
  <HeadingPairs>
    <vt:vector size="4" baseType="variant">
      <vt:variant>
        <vt:lpstr>Theme</vt:lpstr>
      </vt:variant>
      <vt:variant>
        <vt:i4>8</vt:i4>
      </vt:variant>
      <vt:variant>
        <vt:lpstr>Slide Titles</vt:lpstr>
      </vt:variant>
      <vt:variant>
        <vt:i4>454</vt:i4>
      </vt:variant>
    </vt:vector>
  </HeadingPairs>
  <TitlesOfParts>
    <vt:vector size="462" baseType="lpstr">
      <vt:lpstr>Trek</vt:lpstr>
      <vt:lpstr>Equity</vt:lpstr>
      <vt:lpstr>Flow</vt:lpstr>
      <vt:lpstr>Office Theme</vt:lpstr>
      <vt:lpstr>Verve</vt:lpstr>
      <vt:lpstr>Civic</vt:lpstr>
      <vt:lpstr>Concourse</vt:lpstr>
      <vt:lpstr>Wisp</vt:lpstr>
      <vt:lpstr>Slide 1</vt:lpstr>
      <vt:lpstr>Slide 2</vt:lpstr>
      <vt:lpstr>Slide 3</vt:lpstr>
      <vt:lpstr>Slide 4</vt:lpstr>
      <vt:lpstr>Slide 5</vt:lpstr>
      <vt:lpstr>Slide 6</vt:lpstr>
      <vt:lpstr>Slide 7</vt:lpstr>
      <vt:lpstr>Slide 8</vt:lpstr>
      <vt:lpstr>1.3) Infrastructure</vt:lpstr>
      <vt:lpstr>Grid computing</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Deployment Models</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Security Concerns </vt:lpstr>
      <vt:lpstr>Slide 108</vt:lpstr>
      <vt:lpstr>Privacy Concerns with a Third Party</vt:lpstr>
      <vt:lpstr>Are They Doing Enough to Secure It?</vt:lpstr>
      <vt:lpstr>Slide 111</vt:lpstr>
      <vt:lpstr>Slide 112</vt:lpstr>
      <vt:lpstr>Slide 113</vt:lpstr>
      <vt:lpstr>Slide 114</vt:lpstr>
      <vt:lpstr>Slide 115</vt:lpstr>
      <vt:lpstr>Slide 116</vt:lpstr>
      <vt:lpstr>Slide 117</vt:lpstr>
      <vt:lpstr>Slide 118</vt:lpstr>
      <vt:lpstr>Slide 119</vt:lpstr>
      <vt:lpstr>Thank You</vt:lpstr>
      <vt:lpstr>UNIT-2 Cloud Computing Technology</vt:lpstr>
      <vt:lpstr>Slide 122</vt:lpstr>
      <vt:lpstr>2.1  Hardware and Infrastructure </vt:lpstr>
      <vt:lpstr>Slide 124</vt:lpstr>
      <vt:lpstr>Slide 125</vt:lpstr>
      <vt:lpstr>Slide 126</vt:lpstr>
      <vt:lpstr>Slide 127</vt:lpstr>
      <vt:lpstr>2.1.2  Security</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2.1.3  Network</vt:lpstr>
      <vt:lpstr>Slide 145</vt:lpstr>
      <vt:lpstr>Slide 146</vt:lpstr>
      <vt:lpstr>Slide 147</vt:lpstr>
      <vt:lpstr>Slide 148</vt:lpstr>
      <vt:lpstr>Slide 149</vt:lpstr>
      <vt:lpstr>Slide 150</vt:lpstr>
      <vt:lpstr>Slide 151</vt:lpstr>
      <vt:lpstr>Slide 152</vt:lpstr>
      <vt:lpstr>Slide 153</vt:lpstr>
      <vt:lpstr>Slide 154</vt:lpstr>
      <vt:lpstr>Slide 155</vt:lpstr>
      <vt:lpstr>2.1.4  Services</vt:lpstr>
      <vt:lpstr>Slide 157</vt:lpstr>
      <vt:lpstr>Slide 158</vt:lpstr>
      <vt:lpstr>Slide 159</vt:lpstr>
      <vt:lpstr>Slide 160</vt:lpstr>
      <vt:lpstr>Slide 161</vt:lpstr>
      <vt:lpstr>2.2  Accessing the Cloud</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2.3 Cloud Storage</vt:lpstr>
      <vt:lpstr>Slide 181</vt:lpstr>
      <vt:lpstr>Slide 182</vt:lpstr>
      <vt:lpstr>Slide 183</vt:lpstr>
      <vt:lpstr>Slide 184</vt:lpstr>
      <vt:lpstr>Slide 185</vt:lpstr>
      <vt:lpstr>Slide 186</vt:lpstr>
      <vt:lpstr>Slide 187</vt:lpstr>
      <vt:lpstr>Slide 188</vt:lpstr>
      <vt:lpstr>2.4  Standards</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Common Standards in Cloud Computing</vt:lpstr>
      <vt:lpstr>UNIT-3</vt:lpstr>
      <vt:lpstr>Slide 214</vt:lpstr>
      <vt:lpstr>Slide 215</vt:lpstr>
      <vt:lpstr>Slide 216</vt:lpstr>
      <vt:lpstr>Slide 217</vt:lpstr>
      <vt:lpstr>Slide 218</vt:lpstr>
      <vt:lpstr>Slide 219</vt:lpstr>
      <vt:lpstr>Slide 220</vt:lpstr>
      <vt:lpstr>Slide 221</vt:lpstr>
      <vt:lpstr>Working Groups</vt:lpstr>
      <vt:lpstr>1. Open Cloud Consotium(OCC)</vt:lpstr>
      <vt:lpstr>Slide 224</vt:lpstr>
      <vt:lpstr>Slide 225</vt:lpstr>
      <vt:lpstr>Open Cloud Consortium</vt:lpstr>
      <vt:lpstr>1.Interoperability for clouds</vt:lpstr>
      <vt:lpstr>2. Wide Area cloud and Network protocols</vt:lpstr>
      <vt:lpstr>3. Open Cloud Test-beds</vt:lpstr>
      <vt:lpstr>4. Benchmarks for Information Sharing and Security </vt:lpstr>
      <vt:lpstr>2. Distributed Management Task Force(DMTF)</vt:lpstr>
      <vt:lpstr>DMTF</vt:lpstr>
      <vt:lpstr>Slide 233</vt:lpstr>
      <vt:lpstr>Slide 234</vt:lpstr>
      <vt:lpstr>Slide 235</vt:lpstr>
      <vt:lpstr>Slide 236</vt:lpstr>
      <vt:lpstr>Slide 237</vt:lpstr>
      <vt:lpstr>Open Virtual Format(OVF)</vt:lpstr>
      <vt:lpstr>Slide 239</vt:lpstr>
      <vt:lpstr>Slide 240</vt:lpstr>
      <vt:lpstr>Slide 241</vt:lpstr>
      <vt:lpstr>3. Standards for Application Development</vt:lpstr>
      <vt:lpstr>1. Browsers(Ajax):  Asynchronous java script and XML: </vt:lpstr>
      <vt:lpstr>Slide 244</vt:lpstr>
      <vt:lpstr>Slide 245</vt:lpstr>
      <vt:lpstr>2. Data (XML, JSON): </vt:lpstr>
      <vt:lpstr>Slide 247</vt:lpstr>
      <vt:lpstr>Slide 248</vt:lpstr>
      <vt:lpstr>3. Solution Stack (LAMP and LAPP) :</vt:lpstr>
      <vt:lpstr>Linux, Apache, PostgreSQL, and PHP (or Perl or Python): </vt:lpstr>
      <vt:lpstr>4. Standards for Messaging</vt:lpstr>
      <vt:lpstr>1. Simple Message Transfer Protocol (SMTP): </vt:lpstr>
      <vt:lpstr>2. Post Office Protocol (POP): </vt:lpstr>
      <vt:lpstr>3. Internet Messaging Access Protocol (IMAP):</vt:lpstr>
      <vt:lpstr>Slide 255</vt:lpstr>
      <vt:lpstr>RSS (Really Simple Syndication): </vt:lpstr>
      <vt:lpstr>Slide 257</vt:lpstr>
      <vt:lpstr>Slide 258</vt:lpstr>
      <vt:lpstr>Slide 259</vt:lpstr>
      <vt:lpstr>Atom and Atom Publishing Protocol (APP):</vt:lpstr>
      <vt:lpstr>5. Communication(HTTP, SIMPLE &amp; XMPP)</vt:lpstr>
      <vt:lpstr> SIMPLE: Session Initiation Protocol for Instant Messaging and Presence Leveraging Extensions : </vt:lpstr>
      <vt:lpstr>    XMPP: Extensible Messaging and Presence Protocol  </vt:lpstr>
      <vt:lpstr>Slide 264</vt:lpstr>
      <vt:lpstr>5. Standards for Security: </vt:lpstr>
      <vt:lpstr>Security Assertion Markup Language (SAML): </vt:lpstr>
      <vt:lpstr>Slide 267</vt:lpstr>
      <vt:lpstr>Open Authentication (OAuth): </vt:lpstr>
      <vt:lpstr>Slide 269</vt:lpstr>
      <vt:lpstr>Slide 270</vt:lpstr>
      <vt:lpstr>    OpenID: </vt:lpstr>
      <vt:lpstr>Slide 272</vt:lpstr>
      <vt:lpstr>   SSL/TLS: </vt:lpstr>
      <vt:lpstr>Slide 274</vt:lpstr>
      <vt:lpstr>End-User Access to Cloud Computing</vt:lpstr>
      <vt:lpstr>Overview</vt:lpstr>
      <vt:lpstr>Slide 277</vt:lpstr>
      <vt:lpstr>YouTube</vt:lpstr>
      <vt:lpstr>Slide 279</vt:lpstr>
      <vt:lpstr>Slide 280</vt:lpstr>
      <vt:lpstr>Slide 281</vt:lpstr>
      <vt:lpstr>Slide 282</vt:lpstr>
      <vt:lpstr>Slide 283</vt:lpstr>
      <vt:lpstr>YouTube API Overview</vt:lpstr>
      <vt:lpstr>Widgets</vt:lpstr>
      <vt:lpstr>Slide 286</vt:lpstr>
      <vt:lpstr>Slide 287</vt:lpstr>
      <vt:lpstr>Slide 288</vt:lpstr>
      <vt:lpstr>Slide 289</vt:lpstr>
      <vt:lpstr>You tube Player API</vt:lpstr>
      <vt:lpstr>Slide 291</vt:lpstr>
      <vt:lpstr>Slide 292</vt:lpstr>
      <vt:lpstr>Youtube custom player</vt:lpstr>
      <vt:lpstr>Youtube Data API </vt:lpstr>
      <vt:lpstr>Slide 295</vt:lpstr>
      <vt:lpstr>FACE BOOK</vt:lpstr>
      <vt:lpstr>Slide 297</vt:lpstr>
      <vt:lpstr>The Facebook default home page</vt:lpstr>
      <vt:lpstr>Finding friends on Facebook.</vt:lpstr>
      <vt:lpstr>Slide 300</vt:lpstr>
      <vt:lpstr>Slide 301</vt:lpstr>
      <vt:lpstr>Facebook Development </vt:lpstr>
      <vt:lpstr>Facebook products</vt:lpstr>
      <vt:lpstr>Slide 304</vt:lpstr>
      <vt:lpstr>Slide 305</vt:lpstr>
      <vt:lpstr>Slide 306</vt:lpstr>
      <vt:lpstr>Slide 307</vt:lpstr>
      <vt:lpstr>Slide 308</vt:lpstr>
      <vt:lpstr>Slide 309</vt:lpstr>
      <vt:lpstr>What is a Smartphone</vt:lpstr>
      <vt:lpstr>Slide 311</vt:lpstr>
      <vt:lpstr>Slide 312</vt:lpstr>
      <vt:lpstr>Mobile Operating Systems for Smartphones</vt:lpstr>
      <vt:lpstr>Slide 314</vt:lpstr>
      <vt:lpstr>Slide 315</vt:lpstr>
      <vt:lpstr>Slide 316</vt:lpstr>
      <vt:lpstr>Slide 317</vt:lpstr>
      <vt:lpstr>Slide 318</vt:lpstr>
      <vt:lpstr>Slide 319</vt:lpstr>
      <vt:lpstr>Slide 320</vt:lpstr>
      <vt:lpstr>Slide 321</vt:lpstr>
      <vt:lpstr>iPhone</vt:lpstr>
      <vt:lpstr>Slide 323</vt:lpstr>
      <vt:lpstr>Slide 324</vt:lpstr>
      <vt:lpstr>Slide 325</vt:lpstr>
      <vt:lpstr>Slide 326</vt:lpstr>
      <vt:lpstr>Slide 327</vt:lpstr>
      <vt:lpstr>Slide 328</vt:lpstr>
      <vt:lpstr>Slide 329</vt:lpstr>
      <vt:lpstr>Slide 330</vt:lpstr>
      <vt:lpstr>Slide 331</vt:lpstr>
      <vt:lpstr>Slide 332</vt:lpstr>
      <vt:lpstr>Slide 333</vt:lpstr>
      <vt:lpstr>Slide 334</vt:lpstr>
      <vt:lpstr>black</vt:lpstr>
      <vt:lpstr>Slide 336</vt:lpstr>
      <vt:lpstr>Slide 337</vt:lpstr>
      <vt:lpstr>Slide 338</vt:lpstr>
      <vt:lpstr>Slide 339</vt:lpstr>
      <vt:lpstr>Ubuntu MID common features and attributes</vt:lpstr>
      <vt:lpstr>Other features</vt:lpstr>
      <vt:lpstr>Mobile Platform Virtualization</vt:lpstr>
      <vt:lpstr>Slide 343</vt:lpstr>
      <vt:lpstr>Slide 344</vt:lpstr>
      <vt:lpstr>Slide 345</vt:lpstr>
      <vt:lpstr>Slide 346</vt:lpstr>
      <vt:lpstr>KVM</vt:lpstr>
      <vt:lpstr>Slide 348</vt:lpstr>
      <vt:lpstr>VMWare</vt:lpstr>
      <vt:lpstr>Slide 350</vt:lpstr>
      <vt:lpstr>Slide 351</vt:lpstr>
      <vt:lpstr>Cloud Computing with the Titans</vt:lpstr>
      <vt:lpstr>Slide 353</vt:lpstr>
      <vt:lpstr>Google</vt:lpstr>
      <vt:lpstr>Slide 355</vt:lpstr>
      <vt:lpstr>Slide 356</vt:lpstr>
      <vt:lpstr>Google App Engine</vt:lpstr>
      <vt:lpstr>Slide 358</vt:lpstr>
      <vt:lpstr>Slide 359</vt:lpstr>
      <vt:lpstr>B E N E F I T S</vt:lpstr>
      <vt:lpstr>Slide 361</vt:lpstr>
      <vt:lpstr>Google Web Toolkit</vt:lpstr>
      <vt:lpstr>Slide 363</vt:lpstr>
      <vt:lpstr>Slide 364</vt:lpstr>
      <vt:lpstr>Slide 365</vt:lpstr>
      <vt:lpstr>Slide 366</vt:lpstr>
      <vt:lpstr>Slide 367</vt:lpstr>
      <vt:lpstr>Slide 368</vt:lpstr>
      <vt:lpstr>Microsoft</vt:lpstr>
      <vt:lpstr>Azure Services Platform</vt:lpstr>
      <vt:lpstr>Slide 371</vt:lpstr>
      <vt:lpstr>Slide 372</vt:lpstr>
      <vt:lpstr>Slide 373</vt:lpstr>
      <vt:lpstr>Windows Azure</vt:lpstr>
      <vt:lpstr>Slide 375</vt:lpstr>
      <vt:lpstr>SQL Services</vt:lpstr>
      <vt:lpstr>.NET Services</vt:lpstr>
      <vt:lpstr>Live Services</vt:lpstr>
      <vt:lpstr>Slide 379</vt:lpstr>
      <vt:lpstr>Slide 380</vt:lpstr>
      <vt:lpstr>Extending Live’s Reach</vt:lpstr>
      <vt:lpstr>Slide 382</vt:lpstr>
      <vt:lpstr>Slide 383</vt:lpstr>
      <vt:lpstr>Slide 384</vt:lpstr>
      <vt:lpstr>Exchange Online</vt:lpstr>
      <vt:lpstr>Slide 386</vt:lpstr>
      <vt:lpstr>Slide 387</vt:lpstr>
      <vt:lpstr>SharePoint Services   </vt:lpstr>
      <vt:lpstr>Slide 389</vt:lpstr>
      <vt:lpstr>Slide 390</vt:lpstr>
      <vt:lpstr>Microsoft Dynamics CRM</vt:lpstr>
      <vt:lpstr>Slide 392</vt:lpstr>
      <vt:lpstr>Amazon</vt:lpstr>
      <vt:lpstr>Amazon Elastic Compute Cloud (Amazon EC2)</vt:lpstr>
      <vt:lpstr>Slide 395</vt:lpstr>
      <vt:lpstr>Amazon SimpleDB</vt:lpstr>
      <vt:lpstr>Amazon Simple Storage Service (Amazon S3)</vt:lpstr>
      <vt:lpstr>Amazon CloudFront</vt:lpstr>
      <vt:lpstr>Amazon Simple Queue Service (Amazon SQS)</vt:lpstr>
      <vt:lpstr>Elastic Block Store </vt:lpstr>
      <vt:lpstr>Slide 401</vt:lpstr>
      <vt:lpstr>Salesforce.com</vt:lpstr>
      <vt:lpstr>Slide 403</vt:lpstr>
      <vt:lpstr>Force.com</vt:lpstr>
      <vt:lpstr>Slide 405</vt:lpstr>
      <vt:lpstr>Slide 406</vt:lpstr>
      <vt:lpstr>PaaS</vt:lpstr>
      <vt:lpstr>Visualforce</vt:lpstr>
      <vt:lpstr>Salesforce.com CRM </vt:lpstr>
      <vt:lpstr>Slide 410</vt:lpstr>
      <vt:lpstr>Slide 411</vt:lpstr>
      <vt:lpstr>Slide 412</vt:lpstr>
      <vt:lpstr>Slide 413</vt:lpstr>
      <vt:lpstr>Slide 414</vt:lpstr>
      <vt:lpstr>Slide 415</vt:lpstr>
      <vt:lpstr>The Business Case for Going to the Cloud</vt:lpstr>
      <vt:lpstr>Slide 417</vt:lpstr>
      <vt:lpstr>Slide 418</vt:lpstr>
      <vt:lpstr>5.1 Cloud Computing Services</vt:lpstr>
      <vt:lpstr>Slide 420</vt:lpstr>
      <vt:lpstr>Slide 421</vt:lpstr>
      <vt:lpstr>Slide 422</vt:lpstr>
      <vt:lpstr>Slide 423</vt:lpstr>
      <vt:lpstr>Slide 424</vt:lpstr>
      <vt:lpstr>Slide 425</vt:lpstr>
      <vt:lpstr>Slide 426</vt:lpstr>
      <vt:lpstr>Slide 427</vt:lpstr>
      <vt:lpstr>Slide 428</vt:lpstr>
      <vt:lpstr>5.1.3. Software as a Service</vt:lpstr>
      <vt:lpstr>Slide 430</vt:lpstr>
      <vt:lpstr>Slide 431</vt:lpstr>
      <vt:lpstr>Slide 432</vt:lpstr>
      <vt:lpstr>Slide 433</vt:lpstr>
      <vt:lpstr>Slide 434</vt:lpstr>
      <vt:lpstr>Slide 435</vt:lpstr>
      <vt:lpstr>Slide 436</vt:lpstr>
      <vt:lpstr>Slide 437</vt:lpstr>
      <vt:lpstr>Slide 438</vt:lpstr>
      <vt:lpstr>Slide 439</vt:lpstr>
      <vt:lpstr>Slide 440</vt:lpstr>
      <vt:lpstr>Slide 441</vt:lpstr>
      <vt:lpstr>Slide 442</vt:lpstr>
      <vt:lpstr>Slide 443</vt:lpstr>
      <vt:lpstr>Slide 444</vt:lpstr>
      <vt:lpstr>Slide 445</vt:lpstr>
      <vt:lpstr>Slide 446</vt:lpstr>
      <vt:lpstr>Slide 447</vt:lpstr>
      <vt:lpstr>Slide 448</vt:lpstr>
      <vt:lpstr>Slide 449</vt:lpstr>
      <vt:lpstr>Slide 450</vt:lpstr>
      <vt:lpstr>Slide 451</vt:lpstr>
      <vt:lpstr>Slide 452</vt:lpstr>
      <vt:lpstr>Slide 453</vt:lpstr>
      <vt:lpstr>Slide 454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chathura</dc:creator>
  <cp:lastModifiedBy>ADMIN</cp:lastModifiedBy>
  <cp:revision>360</cp:revision>
  <dcterms:created xsi:type="dcterms:W3CDTF">2018-12-23T02:40:27Z</dcterms:created>
  <dcterms:modified xsi:type="dcterms:W3CDTF">2023-09-12T00:54:44Z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