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1"/>
  </p:notesMasterIdLst>
  <p:sldIdLst>
    <p:sldId id="256" r:id="rId2"/>
    <p:sldId id="257" r:id="rId3"/>
    <p:sldId id="258" r:id="rId4"/>
    <p:sldId id="261" r:id="rId5"/>
    <p:sldId id="269" r:id="rId6"/>
    <p:sldId id="270" r:id="rId7"/>
    <p:sldId id="271" r:id="rId8"/>
    <p:sldId id="272" r:id="rId9"/>
    <p:sldId id="259" r:id="rId10"/>
    <p:sldId id="260" r:id="rId11"/>
    <p:sldId id="273" r:id="rId12"/>
    <p:sldId id="262" r:id="rId13"/>
    <p:sldId id="263" r:id="rId14"/>
    <p:sldId id="265" r:id="rId15"/>
    <p:sldId id="264" r:id="rId16"/>
    <p:sldId id="266" r:id="rId17"/>
    <p:sldId id="267" r:id="rId18"/>
    <p:sldId id="268"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7" r:id="rId52"/>
    <p:sldId id="308" r:id="rId53"/>
    <p:sldId id="306" r:id="rId54"/>
    <p:sldId id="309" r:id="rId55"/>
    <p:sldId id="310" r:id="rId56"/>
    <p:sldId id="312" r:id="rId57"/>
    <p:sldId id="313" r:id="rId58"/>
    <p:sldId id="311"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1" d="100"/>
          <a:sy n="61" d="100"/>
        </p:scale>
        <p:origin x="-1542"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81C516-B285-45FF-BBC5-845B6B71D608}" type="datetimeFigureOut">
              <a:rPr lang="en-US" smtClean="0"/>
              <a:t>8/17/2024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8EB3B3-7D8D-4048-AC14-5A7C2A4AEEA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8/17/2024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r>
              <a:rPr lang="en-US" altLang="ar-SA"/>
              <a:t>1.</a:t>
            </a:r>
            <a:fld id="{A1C77E5D-CEC0-4080-94FC-8C0BCAB658E4}" type="slidenum">
              <a:rPr lang="en-US" altLang="ar-SA"/>
              <a:pPr>
                <a:defRPr/>
              </a:pPr>
              <a:t>‹#›</a:t>
            </a:fld>
            <a:endParaRPr lang="en-US" alt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8/17/2024</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8/17/2024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8/17/2024</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8/17/2024</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8/17/2024</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8/17/2024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09800" y="3429000"/>
            <a:ext cx="6172200" cy="1371600"/>
          </a:xfrm>
        </p:spPr>
        <p:txBody>
          <a:bodyPr>
            <a:noAutofit/>
          </a:bodyPr>
          <a:lstStyle/>
          <a:p>
            <a:r>
              <a:rPr lang="en-US" sz="2400" dirty="0" smtClean="0">
                <a:solidFill>
                  <a:srgbClr val="FF0000"/>
                </a:solidFill>
              </a:rPr>
              <a:t>By</a:t>
            </a:r>
          </a:p>
          <a:p>
            <a:r>
              <a:rPr lang="en-US" sz="2000" dirty="0" smtClean="0">
                <a:solidFill>
                  <a:srgbClr val="FF0000"/>
                </a:solidFill>
              </a:rPr>
              <a:t>Dr. M. </a:t>
            </a:r>
            <a:r>
              <a:rPr lang="en-US" sz="2000" dirty="0" err="1" smtClean="0">
                <a:solidFill>
                  <a:srgbClr val="FF0000"/>
                </a:solidFill>
              </a:rPr>
              <a:t>Kalpana</a:t>
            </a:r>
            <a:r>
              <a:rPr lang="en-US" sz="2000" dirty="0" smtClean="0">
                <a:solidFill>
                  <a:srgbClr val="FF0000"/>
                </a:solidFill>
              </a:rPr>
              <a:t> Devi</a:t>
            </a:r>
          </a:p>
          <a:p>
            <a:r>
              <a:rPr lang="en-US" sz="2000" dirty="0" smtClean="0">
                <a:solidFill>
                  <a:srgbClr val="FF0000"/>
                </a:solidFill>
              </a:rPr>
              <a:t>Professor</a:t>
            </a:r>
          </a:p>
          <a:p>
            <a:r>
              <a:rPr lang="en-US" sz="2000" dirty="0" smtClean="0">
                <a:solidFill>
                  <a:srgbClr val="FF0000"/>
                </a:solidFill>
              </a:rPr>
              <a:t>MCA Department</a:t>
            </a:r>
          </a:p>
          <a:p>
            <a:r>
              <a:rPr lang="en-US" sz="2000" dirty="0" smtClean="0">
                <a:solidFill>
                  <a:srgbClr val="FF0000"/>
                </a:solidFill>
              </a:rPr>
              <a:t>SITAMS, </a:t>
            </a:r>
            <a:r>
              <a:rPr lang="en-US" sz="2000" dirty="0" err="1" smtClean="0">
                <a:solidFill>
                  <a:srgbClr val="FF0000"/>
                </a:solidFill>
              </a:rPr>
              <a:t>Chittoor</a:t>
            </a:r>
            <a:endParaRPr lang="en-US" sz="2000" dirty="0">
              <a:solidFill>
                <a:srgbClr val="FF0000"/>
              </a:solidFill>
            </a:endParaRPr>
          </a:p>
        </p:txBody>
      </p:sp>
      <p:sp>
        <p:nvSpPr>
          <p:cNvPr id="4" name="Rectangle 3"/>
          <p:cNvSpPr/>
          <p:nvPr/>
        </p:nvSpPr>
        <p:spPr>
          <a:xfrm>
            <a:off x="1668877" y="1524000"/>
            <a:ext cx="7475123"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rPr>
              <a:t>Computer Networks</a:t>
            </a:r>
            <a:endParaRPr lang="en-US" sz="5400" b="1" cap="none" spc="0" dirty="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467600" cy="1143000"/>
          </a:xfrm>
        </p:spPr>
        <p:txBody>
          <a:bodyPr>
            <a:normAutofit/>
          </a:bodyPr>
          <a:lstStyle/>
          <a:p>
            <a:pPr lvl="2" algn="l" rtl="0">
              <a:spcBef>
                <a:spcPct val="0"/>
              </a:spcBef>
            </a:pPr>
            <a:r>
              <a:rPr lang="en-US" sz="2800" b="1" kern="1200" dirty="0">
                <a:solidFill>
                  <a:srgbClr val="0070C0"/>
                </a:solidFill>
                <a:latin typeface="+mn-lt"/>
                <a:ea typeface="+mn-ea"/>
                <a:cs typeface="+mn-cs"/>
              </a:rPr>
              <a:t>Home Applications</a:t>
            </a:r>
            <a:r>
              <a:rPr lang="en-US" sz="2000" dirty="0"/>
              <a:t/>
            </a:r>
            <a:br>
              <a:rPr lang="en-US" sz="2000" dirty="0"/>
            </a:br>
            <a:endParaRPr lang="en-US" sz="2800" dirty="0"/>
          </a:p>
        </p:txBody>
      </p:sp>
      <p:sp>
        <p:nvSpPr>
          <p:cNvPr id="3" name="Content Placeholder 2"/>
          <p:cNvSpPr>
            <a:spLocks noGrp="1"/>
          </p:cNvSpPr>
          <p:nvPr>
            <p:ph sz="quarter" idx="1"/>
          </p:nvPr>
        </p:nvSpPr>
        <p:spPr>
          <a:xfrm>
            <a:off x="457200" y="1143000"/>
            <a:ext cx="8153400" cy="5330952"/>
          </a:xfrm>
        </p:spPr>
        <p:txBody>
          <a:bodyPr/>
          <a:lstStyle/>
          <a:p>
            <a:r>
              <a:rPr lang="en-US" sz="2000" dirty="0" smtClean="0"/>
              <a:t>Initially, for word processing and games, but in recent years that picture has changed radically. Probably the biggest reason now is for Internet access. Some of the more popular uses of the Internet for home users are as follows:</a:t>
            </a:r>
          </a:p>
          <a:p>
            <a:pPr lvl="1">
              <a:buNone/>
            </a:pPr>
            <a:r>
              <a:rPr lang="en-US" dirty="0" smtClean="0"/>
              <a:t>1. Access to remote information.</a:t>
            </a:r>
          </a:p>
          <a:p>
            <a:pPr lvl="1">
              <a:buNone/>
            </a:pPr>
            <a:r>
              <a:rPr lang="en-US" dirty="0" smtClean="0"/>
              <a:t>2. Person-to-person communication.</a:t>
            </a:r>
          </a:p>
          <a:p>
            <a:pPr lvl="1">
              <a:buNone/>
            </a:pPr>
            <a:r>
              <a:rPr lang="en-US" dirty="0" smtClean="0"/>
              <a:t>3. Interactive entertainment.</a:t>
            </a:r>
          </a:p>
          <a:p>
            <a:pPr lvl="1">
              <a:buNone/>
            </a:pPr>
            <a:r>
              <a:rPr lang="en-US" dirty="0" smtClean="0"/>
              <a:t>4. Electronic commerce.</a:t>
            </a:r>
          </a:p>
          <a:p>
            <a:pPr algn="just">
              <a:buNone/>
            </a:pPr>
            <a:r>
              <a:rPr lang="en-US" sz="2000" b="1" dirty="0" smtClean="0"/>
              <a:t>1. Access to remote information </a:t>
            </a:r>
            <a:r>
              <a:rPr lang="en-US" sz="1800" dirty="0" smtClean="0"/>
              <a:t>comes in many forms. It can be surfing the World Wide Web for information or just for fun</a:t>
            </a:r>
            <a:r>
              <a:rPr lang="en-US" dirty="0" smtClean="0"/>
              <a:t>. </a:t>
            </a:r>
          </a:p>
          <a:p>
            <a:pPr lvl="1" algn="just">
              <a:buClrTx/>
            </a:pPr>
            <a:r>
              <a:rPr lang="en-US" dirty="0" smtClean="0"/>
              <a:t>Information available includes the arts, business, cooking, government, health, history, hobbies, recreation, science, sports, travel, and many others.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153400" cy="6553200"/>
          </a:xfrm>
        </p:spPr>
        <p:txBody>
          <a:bodyPr>
            <a:normAutofit fontScale="92500" lnSpcReduction="20000"/>
          </a:bodyPr>
          <a:lstStyle/>
          <a:p>
            <a:pPr algn="just">
              <a:spcAft>
                <a:spcPts val="600"/>
              </a:spcAft>
              <a:buNone/>
            </a:pPr>
            <a:r>
              <a:rPr lang="en-US" sz="2000" dirty="0" smtClean="0"/>
              <a:t>2. Another type of </a:t>
            </a:r>
            <a:r>
              <a:rPr lang="en-US" b="1" dirty="0" smtClean="0"/>
              <a:t>person-to-person communication </a:t>
            </a:r>
            <a:r>
              <a:rPr lang="en-US" sz="2000" dirty="0" smtClean="0"/>
              <a:t>often goes by the name of peer-to-peer communication, to distinguish it from the client-server model. </a:t>
            </a:r>
          </a:p>
          <a:p>
            <a:pPr lvl="1" algn="just">
              <a:spcAft>
                <a:spcPts val="600"/>
              </a:spcAft>
              <a:buClrTx/>
            </a:pPr>
            <a:r>
              <a:rPr lang="en-US" sz="1900" dirty="0" smtClean="0"/>
              <a:t>In this form, individuals who form a loose group can communicate with others. </a:t>
            </a:r>
          </a:p>
          <a:p>
            <a:pPr lvl="1" algn="just">
              <a:spcAft>
                <a:spcPts val="600"/>
              </a:spcAft>
              <a:buClrTx/>
            </a:pPr>
            <a:r>
              <a:rPr lang="en-US" sz="1900" dirty="0" smtClean="0"/>
              <a:t>Every person can, in principle, communicate with one or more other people; there is no fixed division into clients and servers. </a:t>
            </a:r>
          </a:p>
          <a:p>
            <a:pPr algn="just">
              <a:spcAft>
                <a:spcPts val="600"/>
              </a:spcAft>
              <a:buClrTx/>
              <a:buNone/>
            </a:pPr>
            <a:r>
              <a:rPr lang="en-US" sz="2000" dirty="0" smtClean="0"/>
              <a:t>3. Our third category is </a:t>
            </a:r>
            <a:r>
              <a:rPr lang="en-US" b="1" dirty="0" smtClean="0"/>
              <a:t>entertainment</a:t>
            </a:r>
            <a:r>
              <a:rPr lang="en-US" sz="2000" b="1" dirty="0" smtClean="0"/>
              <a:t>,</a:t>
            </a:r>
            <a:r>
              <a:rPr lang="en-US" sz="2000" dirty="0" smtClean="0"/>
              <a:t> which is a huge and growing industry. The killer application here is video on demand. </a:t>
            </a:r>
          </a:p>
          <a:p>
            <a:pPr lvl="1" algn="just">
              <a:spcAft>
                <a:spcPts val="600"/>
              </a:spcAft>
              <a:buClrTx/>
            </a:pPr>
            <a:r>
              <a:rPr lang="en-US" sz="1900" dirty="0" smtClean="0"/>
              <a:t>A decade or so hence, it may be possible to select any movie or television program ever made, in any country, and have it displayed on your screen instantly. </a:t>
            </a:r>
          </a:p>
          <a:p>
            <a:pPr lvl="1" algn="just">
              <a:spcAft>
                <a:spcPts val="600"/>
              </a:spcAft>
              <a:buClrTx/>
            </a:pPr>
            <a:r>
              <a:rPr lang="en-US" sz="1900" dirty="0" smtClean="0"/>
              <a:t>Live television may also become </a:t>
            </a:r>
            <a:r>
              <a:rPr lang="en-US" sz="2400" b="1" dirty="0" smtClean="0"/>
              <a:t>interactive</a:t>
            </a:r>
            <a:r>
              <a:rPr lang="en-US" sz="1900" dirty="0" smtClean="0"/>
              <a:t>, with the audience participating in quiz shows, choosing among contestants, and so on. </a:t>
            </a:r>
          </a:p>
          <a:p>
            <a:pPr algn="just">
              <a:spcAft>
                <a:spcPts val="600"/>
              </a:spcAft>
              <a:buClrTx/>
              <a:buNone/>
            </a:pPr>
            <a:r>
              <a:rPr lang="en-US" sz="2000" dirty="0" smtClean="0"/>
              <a:t>4. Our fourth category is </a:t>
            </a:r>
            <a:r>
              <a:rPr lang="en-US" b="1" dirty="0" smtClean="0"/>
              <a:t>electronic commerce </a:t>
            </a:r>
            <a:r>
              <a:rPr lang="en-US" sz="2000" dirty="0" smtClean="0"/>
              <a:t>in the broadest sense of the term. </a:t>
            </a:r>
          </a:p>
          <a:p>
            <a:pPr lvl="1" algn="just">
              <a:spcAft>
                <a:spcPts val="600"/>
              </a:spcAft>
              <a:buClrTx/>
            </a:pPr>
            <a:r>
              <a:rPr lang="en-US" sz="1900" dirty="0" smtClean="0"/>
              <a:t>Home shopping is already popular and enables users to inspect the on-line catalogs of thousands of companies. </a:t>
            </a:r>
          </a:p>
          <a:p>
            <a:pPr lvl="1" algn="just">
              <a:spcAft>
                <a:spcPts val="600"/>
              </a:spcAft>
              <a:buClrTx/>
            </a:pPr>
            <a:r>
              <a:rPr lang="en-US" sz="1900" dirty="0" smtClean="0"/>
              <a:t>Some of these catalogs will soon provide the ability to get an instant video on any product by just clicking on the product's name. </a:t>
            </a:r>
          </a:p>
          <a:p>
            <a:pPr lvl="1" algn="just">
              <a:spcAft>
                <a:spcPts val="600"/>
              </a:spcAft>
              <a:buClrTx/>
            </a:pPr>
            <a:r>
              <a:rPr lang="en-US" sz="1900" dirty="0" smtClean="0"/>
              <a:t>After the customer buys a product electronically but cannot figure out how to use it, on-line technical support may be consulted</a:t>
            </a:r>
            <a:r>
              <a:rPr lang="en-US" sz="1700" dirty="0" smtClean="0"/>
              <a:t>.</a:t>
            </a:r>
            <a:endParaRPr lang="en-US" sz="1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077200" cy="6248400"/>
          </a:xfrm>
        </p:spPr>
        <p:txBody>
          <a:bodyPr>
            <a:normAutofit lnSpcReduction="10000"/>
          </a:bodyPr>
          <a:lstStyle/>
          <a:p>
            <a:pPr>
              <a:buNone/>
            </a:pPr>
            <a:r>
              <a:rPr lang="en-US" b="1" dirty="0" smtClean="0">
                <a:solidFill>
                  <a:srgbClr val="0070C0"/>
                </a:solidFill>
              </a:rPr>
              <a:t>Mobile Users</a:t>
            </a:r>
            <a:endParaRPr lang="en-US" sz="2000" dirty="0" smtClean="0">
              <a:solidFill>
                <a:srgbClr val="0070C0"/>
              </a:solidFill>
            </a:endParaRPr>
          </a:p>
          <a:p>
            <a:pPr algn="just">
              <a:buClrTx/>
            </a:pPr>
            <a:r>
              <a:rPr lang="en-US" dirty="0" smtClean="0"/>
              <a:t>Mobile computers, such as notebook computers and personal digital assistants (PDAs), are one of the fastest growing segments of the computer industry.  </a:t>
            </a:r>
          </a:p>
          <a:p>
            <a:pPr algn="just">
              <a:buClrTx/>
            </a:pPr>
            <a:r>
              <a:rPr lang="en-US" dirty="0" smtClean="0"/>
              <a:t>Many users of these computers have desktop machines back at the office and want to be connected to their home base even when away from home or en route. </a:t>
            </a:r>
          </a:p>
          <a:p>
            <a:pPr algn="just">
              <a:buClrTx/>
            </a:pPr>
            <a:r>
              <a:rPr lang="en-US" dirty="0" smtClean="0"/>
              <a:t>There is a lot of interest in wireless networks. </a:t>
            </a:r>
          </a:p>
          <a:p>
            <a:pPr algn="just">
              <a:buClrTx/>
            </a:pPr>
            <a:r>
              <a:rPr lang="en-US" dirty="0" smtClean="0"/>
              <a:t>Wireless networks are also important to the military. Another area in which wireless could save money is utility meter reading. </a:t>
            </a:r>
          </a:p>
          <a:p>
            <a:pPr algn="just">
              <a:buClrTx/>
            </a:pPr>
            <a:r>
              <a:rPr lang="en-US" dirty="0" smtClean="0"/>
              <a:t>If electricity, gas, water, and other meters in people's homes were to report usage over a wireless network.  </a:t>
            </a:r>
          </a:p>
          <a:p>
            <a:pPr algn="just">
              <a:buClrTx/>
            </a:pPr>
            <a:r>
              <a:rPr lang="en-US" dirty="0" smtClean="0"/>
              <a:t>Wireless smoke detectors could call the fire department instead of making a big noise</a:t>
            </a:r>
            <a:endParaRPr lang="en-US" sz="2000"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077200" cy="6629400"/>
          </a:xfrm>
        </p:spPr>
        <p:txBody>
          <a:bodyPr>
            <a:normAutofit fontScale="92500" lnSpcReduction="10000"/>
          </a:bodyPr>
          <a:lstStyle/>
          <a:p>
            <a:pPr algn="ctr">
              <a:buNone/>
            </a:pPr>
            <a:r>
              <a:rPr lang="en-US" sz="2700" b="1" dirty="0" smtClean="0">
                <a:solidFill>
                  <a:srgbClr val="00B0F0"/>
                </a:solidFill>
              </a:rPr>
              <a:t>Client-Server Model:</a:t>
            </a:r>
            <a:endParaRPr lang="en-US" b="1" dirty="0" smtClean="0">
              <a:solidFill>
                <a:srgbClr val="00B0F0"/>
              </a:solidFill>
            </a:endParaRPr>
          </a:p>
          <a:p>
            <a:pPr algn="just">
              <a:buClrTx/>
            </a:pPr>
            <a:r>
              <a:rPr lang="en-US" dirty="0" smtClean="0"/>
              <a:t>For smaller companies, all the computers are likely to be in a single office or perhaps a single building, but for larger ones, the computers and employees may be scattered over dozens of offices and plants in many countries. </a:t>
            </a:r>
          </a:p>
          <a:p>
            <a:pPr algn="just">
              <a:buClrTx/>
            </a:pPr>
            <a:r>
              <a:rPr lang="en-US" dirty="0" smtClean="0"/>
              <a:t>In the simplest of terms, one can imagine a company's information system as consisting of one or more databases and some number of employees who need to access them remotely. </a:t>
            </a:r>
          </a:p>
          <a:p>
            <a:pPr algn="just">
              <a:buClrTx/>
            </a:pPr>
            <a:r>
              <a:rPr lang="en-US" dirty="0" smtClean="0"/>
              <a:t>In this model, the data are stored on powerful computers called servers. </a:t>
            </a:r>
          </a:p>
          <a:p>
            <a:pPr algn="just">
              <a:buClrTx/>
            </a:pPr>
            <a:r>
              <a:rPr lang="en-US" dirty="0" smtClean="0"/>
              <a:t>Often these are centrally housed and maintained by a system administrator. </a:t>
            </a:r>
          </a:p>
          <a:p>
            <a:pPr algn="just">
              <a:buClrTx/>
            </a:pPr>
            <a:r>
              <a:rPr lang="en-US" dirty="0" smtClean="0"/>
              <a:t>In contrast, the employees have simpler machines, called clients, on their desks, with which they access remote data. </a:t>
            </a:r>
          </a:p>
          <a:p>
            <a:pPr algn="just">
              <a:buClrTx/>
            </a:pPr>
            <a:r>
              <a:rPr lang="en-US" dirty="0" smtClean="0"/>
              <a:t>The client and server machines are connected by a network, as illustrated in the following figure.</a:t>
            </a:r>
            <a:endParaRPr lang="en-US" sz="2000" dirty="0" smtClean="0"/>
          </a:p>
          <a:p>
            <a:pPr lvl="1" algn="just">
              <a:buNone/>
            </a:pP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
          </p:nvPr>
        </p:nvPicPr>
        <p:blipFill>
          <a:blip r:embed="rId2"/>
          <a:srcRect/>
          <a:stretch>
            <a:fillRect/>
          </a:stretch>
        </p:blipFill>
        <p:spPr bwMode="auto">
          <a:xfrm>
            <a:off x="1371601" y="1219200"/>
            <a:ext cx="6324600" cy="43434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pPr>
              <a:buNone/>
            </a:pPr>
            <a:r>
              <a:rPr lang="en-US" sz="2700" dirty="0" smtClean="0">
                <a:solidFill>
                  <a:srgbClr val="00B0F0"/>
                </a:solidFill>
              </a:rPr>
              <a:t>Peer-to-peer communication</a:t>
            </a:r>
            <a:r>
              <a:rPr lang="en-US" sz="2300" dirty="0" smtClean="0">
                <a:solidFill>
                  <a:srgbClr val="00B0F0"/>
                </a:solidFill>
              </a:rPr>
              <a:t>:</a:t>
            </a:r>
            <a:endParaRPr lang="en-US" dirty="0" smtClean="0">
              <a:solidFill>
                <a:srgbClr val="00B0F0"/>
              </a:solidFill>
            </a:endParaRPr>
          </a:p>
          <a:p>
            <a:pPr algn="just"/>
            <a:r>
              <a:rPr lang="en-US" dirty="0" smtClean="0"/>
              <a:t>In this form, individuals who form a loose group can communicate with others in the group, as shown in the following figure. Every person can, in principle, communicate with one or more other people; there is no fixed division into clients and servers.</a:t>
            </a:r>
            <a:endParaRPr lang="en-US" sz="2000" dirty="0" smtClean="0"/>
          </a:p>
          <a:p>
            <a:endParaRPr lang="en-US" dirty="0"/>
          </a:p>
        </p:txBody>
      </p:sp>
      <p:pic>
        <p:nvPicPr>
          <p:cNvPr id="4" name="Picture 3"/>
          <p:cNvPicPr/>
          <p:nvPr/>
        </p:nvPicPr>
        <p:blipFill>
          <a:blip r:embed="rId2"/>
          <a:srcRect/>
          <a:stretch>
            <a:fillRect/>
          </a:stretch>
        </p:blipFill>
        <p:spPr bwMode="auto">
          <a:xfrm>
            <a:off x="1219200" y="3200400"/>
            <a:ext cx="6400800" cy="3276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458200" cy="6629400"/>
          </a:xfrm>
        </p:spPr>
        <p:txBody>
          <a:bodyPr>
            <a:normAutofit fontScale="85000" lnSpcReduction="20000"/>
          </a:bodyPr>
          <a:lstStyle/>
          <a:p>
            <a:pPr algn="ctr">
              <a:buNone/>
            </a:pPr>
            <a:r>
              <a:rPr lang="en-US" sz="3100" b="1" dirty="0" smtClean="0">
                <a:solidFill>
                  <a:srgbClr val="00B0F0"/>
                </a:solidFill>
              </a:rPr>
              <a:t>Network Hardware</a:t>
            </a:r>
            <a:endParaRPr lang="en-US" sz="2600" b="1" dirty="0" smtClean="0">
              <a:solidFill>
                <a:srgbClr val="00B0F0"/>
              </a:solidFill>
            </a:endParaRPr>
          </a:p>
          <a:p>
            <a:pPr>
              <a:buClrTx/>
            </a:pPr>
            <a:r>
              <a:rPr lang="en-US" dirty="0" smtClean="0"/>
              <a:t>There are two dimensions of taxonomy stand out as important for computer networks fit: </a:t>
            </a:r>
            <a:r>
              <a:rPr lang="en-US" b="1" dirty="0" smtClean="0"/>
              <a:t>transmission technology</a:t>
            </a:r>
            <a:r>
              <a:rPr lang="en-US" dirty="0" smtClean="0"/>
              <a:t> and </a:t>
            </a:r>
            <a:r>
              <a:rPr lang="en-US" b="1" dirty="0" smtClean="0"/>
              <a:t>scale.</a:t>
            </a:r>
          </a:p>
          <a:p>
            <a:pPr>
              <a:buClrTx/>
              <a:buNone/>
            </a:pPr>
            <a:r>
              <a:rPr lang="en-US" b="1" dirty="0" smtClean="0"/>
              <a:t>Classification based on Transmission Technology</a:t>
            </a:r>
            <a:endParaRPr lang="en-US" dirty="0" smtClean="0"/>
          </a:p>
          <a:p>
            <a:pPr>
              <a:buClrTx/>
            </a:pPr>
            <a:r>
              <a:rPr lang="en-US" dirty="0" smtClean="0"/>
              <a:t>Broadly speaking, there are two types of transmission technology that are in widespread use. They are as follows:</a:t>
            </a:r>
          </a:p>
          <a:p>
            <a:pPr lvl="1">
              <a:buClrTx/>
              <a:buNone/>
            </a:pPr>
            <a:r>
              <a:rPr lang="en-US" dirty="0" smtClean="0"/>
              <a:t>1. Broadcast links.</a:t>
            </a:r>
          </a:p>
          <a:p>
            <a:pPr lvl="1">
              <a:buClrTx/>
              <a:buNone/>
            </a:pPr>
            <a:r>
              <a:rPr lang="en-US" dirty="0" smtClean="0"/>
              <a:t>2. Point-to-point links.</a:t>
            </a:r>
          </a:p>
          <a:p>
            <a:pPr>
              <a:buClrTx/>
              <a:buNone/>
            </a:pPr>
            <a:r>
              <a:rPr lang="en-US" b="1" dirty="0" smtClean="0"/>
              <a:t>Broadcast networks</a:t>
            </a:r>
            <a:endParaRPr lang="en-US" dirty="0" smtClean="0"/>
          </a:p>
          <a:p>
            <a:pPr algn="just">
              <a:buClrTx/>
            </a:pPr>
            <a:r>
              <a:rPr lang="en-US" dirty="0" smtClean="0"/>
              <a:t>Broadcast networks have a single communication channel that is shared by all the machines on the network. </a:t>
            </a:r>
          </a:p>
          <a:p>
            <a:pPr algn="just">
              <a:buClrTx/>
            </a:pPr>
            <a:r>
              <a:rPr lang="en-US" dirty="0" smtClean="0"/>
              <a:t>Short messages, called packets in certain contexts, sent by any machine are received by all the others. </a:t>
            </a:r>
          </a:p>
          <a:p>
            <a:pPr algn="just">
              <a:buClrTx/>
            </a:pPr>
            <a:r>
              <a:rPr lang="en-US" dirty="0" smtClean="0"/>
              <a:t>An address field within the packet specifies the intended recipient. </a:t>
            </a:r>
          </a:p>
          <a:p>
            <a:pPr algn="just">
              <a:buClrTx/>
            </a:pPr>
            <a:r>
              <a:rPr lang="en-US" dirty="0" smtClean="0"/>
              <a:t>Upon receiving a packet, a machine checks the address field. If the packet is intended for the receiving machine, that machine processes the packet; if the packet is intended for some other machine, it is just ignored. </a:t>
            </a:r>
          </a:p>
          <a:p>
            <a:pPr algn="just">
              <a:buClrTx/>
            </a:pPr>
            <a:r>
              <a:rPr lang="en-US" dirty="0" smtClean="0"/>
              <a:t>When a packet is sent to a certain group, it is delivered to all machines subscribing to that group. </a:t>
            </a:r>
          </a:p>
          <a:p>
            <a:pPr algn="just">
              <a:buClrTx/>
            </a:pPr>
            <a:r>
              <a:rPr lang="en-US" dirty="0" smtClean="0"/>
              <a:t>As a general rule smaller, geographically localized networks tend to use broadcasting, whereas larger networks usually are point-to-point.</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153400" cy="6245352"/>
          </a:xfrm>
        </p:spPr>
        <p:txBody>
          <a:bodyPr>
            <a:normAutofit/>
          </a:bodyPr>
          <a:lstStyle/>
          <a:p>
            <a:pPr algn="just">
              <a:buNone/>
            </a:pPr>
            <a:r>
              <a:rPr lang="en-US" sz="1800" b="1" dirty="0" smtClean="0"/>
              <a:t>Point-to-point network </a:t>
            </a:r>
            <a:endParaRPr lang="en-US" sz="1800" dirty="0" smtClean="0"/>
          </a:p>
          <a:p>
            <a:pPr algn="just">
              <a:buClrTx/>
            </a:pPr>
            <a:r>
              <a:rPr lang="en-US" sz="1800" dirty="0" smtClean="0"/>
              <a:t>Point-to-point transmission with one sender and one receiver is sometimes called </a:t>
            </a:r>
            <a:r>
              <a:rPr lang="en-US" sz="1800" dirty="0" err="1" smtClean="0"/>
              <a:t>unicasting</a:t>
            </a:r>
            <a:r>
              <a:rPr lang="en-US" sz="1800" dirty="0" smtClean="0"/>
              <a:t>. </a:t>
            </a:r>
          </a:p>
          <a:p>
            <a:pPr algn="just">
              <a:buClrTx/>
              <a:buNone/>
            </a:pPr>
            <a:r>
              <a:rPr lang="en-US" sz="1800" b="1" dirty="0" smtClean="0"/>
              <a:t>Internetwork</a:t>
            </a:r>
            <a:endParaRPr lang="en-US" sz="1800" dirty="0" smtClean="0"/>
          </a:p>
          <a:p>
            <a:pPr algn="just">
              <a:buClrTx/>
            </a:pPr>
            <a:r>
              <a:rPr lang="en-US" sz="1800" dirty="0" smtClean="0"/>
              <a:t>Finally, the connection of two or more networks is called an internetwork. The worldwide Internet is a well-known example of an internetwork. </a:t>
            </a:r>
          </a:p>
          <a:p>
            <a:pPr algn="just">
              <a:buClrTx/>
              <a:buNone/>
            </a:pPr>
            <a:r>
              <a:rPr lang="en-US" sz="1800" b="1" dirty="0" smtClean="0"/>
              <a:t>Classification based on Size</a:t>
            </a:r>
            <a:endParaRPr lang="en-US" sz="1800" dirty="0" smtClean="0"/>
          </a:p>
          <a:p>
            <a:pPr algn="just">
              <a:buClrTx/>
            </a:pPr>
            <a:r>
              <a:rPr lang="en-US" sz="1800" dirty="0" smtClean="0"/>
              <a:t>Distance is important as a classification metric because different techniques are used at different scales. </a:t>
            </a:r>
          </a:p>
          <a:p>
            <a:endParaRPr lang="en-US" dirty="0"/>
          </a:p>
        </p:txBody>
      </p:sp>
      <p:pic>
        <p:nvPicPr>
          <p:cNvPr id="4" name="Picture 3"/>
          <p:cNvPicPr/>
          <p:nvPr/>
        </p:nvPicPr>
        <p:blipFill>
          <a:blip r:embed="rId2"/>
          <a:srcRect/>
          <a:stretch>
            <a:fillRect/>
          </a:stretch>
        </p:blipFill>
        <p:spPr bwMode="auto">
          <a:xfrm>
            <a:off x="1981200" y="3429000"/>
            <a:ext cx="3962400" cy="3429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153400" cy="6169152"/>
          </a:xfrm>
        </p:spPr>
        <p:txBody>
          <a:bodyPr>
            <a:normAutofit/>
          </a:bodyPr>
          <a:lstStyle/>
          <a:p>
            <a:pPr>
              <a:buNone/>
            </a:pPr>
            <a:r>
              <a:rPr lang="en-US" b="1" i="1" dirty="0" smtClean="0"/>
              <a:t>LAN (Local Area Network)</a:t>
            </a:r>
          </a:p>
          <a:p>
            <a:pPr lvl="0" algn="just">
              <a:buClrTx/>
            </a:pPr>
            <a:r>
              <a:rPr lang="en-US" sz="2200" dirty="0" smtClean="0"/>
              <a:t>It is privately-owned networks within a single building or campus of up to a few </a:t>
            </a:r>
            <a:r>
              <a:rPr lang="en-US" sz="2200" dirty="0" err="1" smtClean="0"/>
              <a:t>kilometres</a:t>
            </a:r>
            <a:r>
              <a:rPr lang="en-US" sz="2200" dirty="0" smtClean="0"/>
              <a:t> in size.</a:t>
            </a:r>
          </a:p>
          <a:p>
            <a:pPr lvl="0" algn="just">
              <a:buClrTx/>
            </a:pPr>
            <a:r>
              <a:rPr lang="en-US" sz="2200" dirty="0" smtClean="0"/>
              <a:t>They are widely used to connect personal computers and workstations in company offices and factories to share resources (e.g., printers) and exchange information.</a:t>
            </a:r>
          </a:p>
          <a:p>
            <a:pPr lvl="0" algn="just">
              <a:buClrTx/>
            </a:pPr>
            <a:r>
              <a:rPr lang="en-US" sz="2200" dirty="0" smtClean="0"/>
              <a:t>LANs are easy to design and troubleshoot</a:t>
            </a:r>
          </a:p>
          <a:p>
            <a:pPr lvl="0" algn="just">
              <a:buClrTx/>
            </a:pPr>
            <a:r>
              <a:rPr lang="en-US" sz="2200" dirty="0" smtClean="0"/>
              <a:t>In LAN, all the machines are connected to a single cable.</a:t>
            </a:r>
          </a:p>
          <a:p>
            <a:pPr lvl="0" algn="just">
              <a:buClrTx/>
            </a:pPr>
            <a:r>
              <a:rPr lang="en-US" sz="2200" dirty="0" smtClean="0"/>
              <a:t>Different types of topologies such as Bus, Ring, Star and Tree are used.</a:t>
            </a:r>
          </a:p>
          <a:p>
            <a:pPr lvl="0" algn="just">
              <a:buClrTx/>
            </a:pPr>
            <a:r>
              <a:rPr lang="en-US" sz="2200" dirty="0" smtClean="0"/>
              <a:t>The data transfer rates for LAN is up to 10 </a:t>
            </a:r>
            <a:r>
              <a:rPr lang="en-US" sz="2200" dirty="0" err="1" smtClean="0"/>
              <a:t>Gbits</a:t>
            </a:r>
            <a:r>
              <a:rPr lang="en-US" sz="2200" dirty="0" smtClean="0"/>
              <a:t>/s.</a:t>
            </a:r>
          </a:p>
          <a:p>
            <a:pPr lvl="0" algn="just">
              <a:buClrTx/>
            </a:pPr>
            <a:r>
              <a:rPr lang="en-US" sz="2200" dirty="0" smtClean="0"/>
              <a:t>They transfer data at high speeds. High transmission rate are possible in LAN because of the short distance between various computer networks.</a:t>
            </a:r>
          </a:p>
          <a:p>
            <a:pPr lvl="0" algn="just">
              <a:buClrTx/>
            </a:pPr>
            <a:r>
              <a:rPr lang="en-US" sz="2200" dirty="0" smtClean="0"/>
              <a:t>They exist in a limited geographical area.</a:t>
            </a:r>
            <a:endParaRPr lang="en-US" sz="2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685800"/>
            <a:ext cx="7467600" cy="4873752"/>
          </a:xfrm>
        </p:spPr>
        <p:txBody>
          <a:bodyPr/>
          <a:lstStyle/>
          <a:p>
            <a:pPr lvl="0"/>
            <a:r>
              <a:rPr lang="en-US" b="1" dirty="0" smtClean="0"/>
              <a:t>Advantages</a:t>
            </a:r>
          </a:p>
          <a:p>
            <a:pPr lvl="1"/>
            <a:r>
              <a:rPr lang="en-US" sz="2400" dirty="0" smtClean="0"/>
              <a:t>LAN transfers data at high speed.</a:t>
            </a:r>
          </a:p>
          <a:p>
            <a:pPr lvl="1"/>
            <a:r>
              <a:rPr lang="en-US" sz="2400" dirty="0" smtClean="0"/>
              <a:t>LAN technology is generally less expensive.</a:t>
            </a:r>
          </a:p>
          <a:p>
            <a:pPr>
              <a:buNone/>
            </a:pPr>
            <a:r>
              <a:rPr lang="en-US" dirty="0" smtClean="0"/>
              <a:t/>
            </a:r>
            <a:br>
              <a:rPr lang="en-US" dirty="0" smtClean="0"/>
            </a:br>
            <a:endParaRPr lang="en-US" dirty="0" smtClean="0"/>
          </a:p>
          <a:p>
            <a:endParaRPr lang="en-US" dirty="0"/>
          </a:p>
        </p:txBody>
      </p:sp>
      <p:pic>
        <p:nvPicPr>
          <p:cNvPr id="4" name="image5.jpeg"/>
          <p:cNvPicPr/>
          <p:nvPr/>
        </p:nvPicPr>
        <p:blipFill>
          <a:blip r:embed="rId2" cstate="print"/>
          <a:stretch>
            <a:fillRect/>
          </a:stretch>
        </p:blipFill>
        <p:spPr>
          <a:xfrm>
            <a:off x="2057400" y="2819400"/>
            <a:ext cx="4267200" cy="2667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324600"/>
          </a:xfrm>
        </p:spPr>
        <p:txBody>
          <a:bodyPr>
            <a:normAutofit fontScale="92500" lnSpcReduction="10000"/>
          </a:bodyPr>
          <a:lstStyle/>
          <a:p>
            <a:pPr>
              <a:buNone/>
            </a:pPr>
            <a:r>
              <a:rPr lang="en-US" b="1" dirty="0" smtClean="0"/>
              <a:t>UNIT - 1 :	Introduction to Computer Networks</a:t>
            </a:r>
            <a:endParaRPr lang="en-US" dirty="0" smtClean="0"/>
          </a:p>
          <a:p>
            <a:pPr lvl="1">
              <a:buNone/>
            </a:pPr>
            <a:r>
              <a:rPr lang="en-US" dirty="0" smtClean="0"/>
              <a:t>1.1 Uses of Computer Networks </a:t>
            </a:r>
          </a:p>
          <a:p>
            <a:pPr lvl="2">
              <a:buNone/>
            </a:pPr>
            <a:r>
              <a:rPr lang="en-US" dirty="0" smtClean="0"/>
              <a:t>1.1.1 Business Applications </a:t>
            </a:r>
          </a:p>
          <a:p>
            <a:pPr lvl="2">
              <a:buNone/>
            </a:pPr>
            <a:r>
              <a:rPr lang="en-US" dirty="0" smtClean="0"/>
              <a:t>1.1.2 Home Applications</a:t>
            </a:r>
          </a:p>
          <a:p>
            <a:pPr lvl="2">
              <a:buNone/>
            </a:pPr>
            <a:r>
              <a:rPr lang="en-US" dirty="0" smtClean="0"/>
              <a:t>1.1.3 Mobile Users </a:t>
            </a:r>
          </a:p>
          <a:p>
            <a:pPr lvl="2">
              <a:buNone/>
            </a:pPr>
            <a:r>
              <a:rPr lang="en-US" dirty="0" smtClean="0"/>
              <a:t>1.1.4 Social Issues </a:t>
            </a:r>
          </a:p>
          <a:p>
            <a:pPr lvl="1">
              <a:buNone/>
            </a:pPr>
            <a:r>
              <a:rPr lang="en-US" dirty="0" smtClean="0"/>
              <a:t>1.2. Network Hardware</a:t>
            </a:r>
          </a:p>
          <a:p>
            <a:pPr lvl="2">
              <a:buNone/>
            </a:pPr>
            <a:r>
              <a:rPr lang="en-US" dirty="0" smtClean="0"/>
              <a:t>1.2.1 Local Area Networks</a:t>
            </a:r>
          </a:p>
          <a:p>
            <a:pPr lvl="2">
              <a:buNone/>
            </a:pPr>
            <a:r>
              <a:rPr lang="en-US" dirty="0" smtClean="0"/>
              <a:t>1.2.2 Metropolitan Area Networks</a:t>
            </a:r>
          </a:p>
          <a:p>
            <a:pPr lvl="2">
              <a:buNone/>
            </a:pPr>
            <a:r>
              <a:rPr lang="en-US" dirty="0" smtClean="0"/>
              <a:t>1.2.3 Wide Area Networks</a:t>
            </a:r>
          </a:p>
          <a:p>
            <a:pPr lvl="2">
              <a:buNone/>
            </a:pPr>
            <a:r>
              <a:rPr lang="en-US" dirty="0" smtClean="0"/>
              <a:t>1.2.4 Wireless Networks</a:t>
            </a:r>
          </a:p>
          <a:p>
            <a:pPr lvl="2">
              <a:buNone/>
            </a:pPr>
            <a:r>
              <a:rPr lang="en-US" dirty="0" smtClean="0"/>
              <a:t>1.2.5 Home Networks</a:t>
            </a:r>
          </a:p>
          <a:p>
            <a:pPr lvl="2">
              <a:buNone/>
            </a:pPr>
            <a:r>
              <a:rPr lang="en-US" dirty="0" smtClean="0"/>
              <a:t>1.2.6 Internetworks </a:t>
            </a:r>
          </a:p>
          <a:p>
            <a:pPr lvl="1">
              <a:buNone/>
            </a:pPr>
            <a:r>
              <a:rPr lang="en-US" dirty="0" smtClean="0"/>
              <a:t>1.3 Network Software</a:t>
            </a:r>
          </a:p>
          <a:p>
            <a:pPr lvl="2">
              <a:buNone/>
            </a:pPr>
            <a:r>
              <a:rPr lang="en-US" dirty="0" smtClean="0"/>
              <a:t>1.3.1 Protocol Hierarchies</a:t>
            </a:r>
          </a:p>
          <a:p>
            <a:pPr lvl="1">
              <a:buNone/>
            </a:pPr>
            <a:r>
              <a:rPr lang="en-US" dirty="0" smtClean="0"/>
              <a:t>1.4. References Models</a:t>
            </a:r>
          </a:p>
          <a:p>
            <a:pPr lvl="2">
              <a:buNone/>
            </a:pPr>
            <a:r>
              <a:rPr lang="en-US" dirty="0" smtClean="0"/>
              <a:t>1.4.1 The OSI Reference Model </a:t>
            </a:r>
          </a:p>
          <a:p>
            <a:pPr lvl="2">
              <a:buNone/>
            </a:pPr>
            <a:r>
              <a:rPr lang="en-US" dirty="0" smtClean="0"/>
              <a:t>1.4.2 The TCP/IP Reference Model</a:t>
            </a:r>
          </a:p>
          <a:p>
            <a:pPr lvl="2">
              <a:buNone/>
            </a:pPr>
            <a:r>
              <a:rPr lang="en-US" dirty="0" smtClean="0"/>
              <a:t>1.4.3 A Comparison of the OSI and TCP/IP Reference Models</a:t>
            </a:r>
          </a:p>
          <a:p>
            <a:pPr lvl="2">
              <a:buNone/>
            </a:pPr>
            <a:r>
              <a:rPr lang="en-US" dirty="0" smtClean="0"/>
              <a:t>1.4.4 A Critique of the OSI Model and Protocols</a:t>
            </a:r>
          </a:p>
          <a:p>
            <a:pPr lvl="2">
              <a:buNone/>
            </a:pPr>
            <a:r>
              <a:rPr lang="en-US" dirty="0" smtClean="0"/>
              <a:t>1.4.5 A Critique of the TCP/IP Reference Model</a:t>
            </a:r>
          </a:p>
          <a:p>
            <a:pPr lvl="2">
              <a:buNone/>
            </a:pPr>
            <a:endParaRPr lang="en-US" dirty="0" smtClean="0"/>
          </a:p>
          <a:p>
            <a:pPr lvl="1">
              <a:buNone/>
            </a:pPr>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228600"/>
            <a:ext cx="8229600" cy="4873752"/>
          </a:xfrm>
        </p:spPr>
        <p:txBody>
          <a:bodyPr>
            <a:normAutofit/>
          </a:bodyPr>
          <a:lstStyle/>
          <a:p>
            <a:pPr>
              <a:buNone/>
            </a:pPr>
            <a:r>
              <a:rPr lang="en-US" sz="2000" b="1" i="1" dirty="0" smtClean="0"/>
              <a:t>MAN (Metropolitan Area Network)</a:t>
            </a:r>
          </a:p>
          <a:p>
            <a:pPr lvl="0" algn="just">
              <a:buClrTx/>
            </a:pPr>
            <a:r>
              <a:rPr lang="en-US" sz="1800" dirty="0" smtClean="0"/>
              <a:t>MAN is a larger version of LAN which covers an area that is larger than the covered by LAN but smaller than the area covered by WAN.</a:t>
            </a:r>
          </a:p>
          <a:p>
            <a:pPr lvl="0" algn="just">
              <a:buClrTx/>
            </a:pPr>
            <a:r>
              <a:rPr lang="en-US" sz="1800" dirty="0" smtClean="0"/>
              <a:t>A metropolitan area network or MAN covers a city. The best-known example of a MAN is the cable television network available in many cities.</a:t>
            </a:r>
          </a:p>
          <a:p>
            <a:pPr lvl="0" algn="just">
              <a:buClrTx/>
            </a:pPr>
            <a:r>
              <a:rPr lang="en-US" sz="1800" dirty="0" smtClean="0"/>
              <a:t>MAN connects two or more LANs.</a:t>
            </a:r>
          </a:p>
          <a:p>
            <a:pPr lvl="0" algn="just">
              <a:buClrTx/>
            </a:pPr>
            <a:r>
              <a:rPr lang="en-US" sz="1800" dirty="0" smtClean="0"/>
              <a:t>At first, the companies began jumping into the business, getting contracts from city governments to wire up an entire city.</a:t>
            </a:r>
          </a:p>
          <a:p>
            <a:pPr lvl="0" algn="just">
              <a:buClrTx/>
            </a:pPr>
            <a:r>
              <a:rPr lang="en-US" sz="1800" dirty="0" smtClean="0"/>
              <a:t>The next step was television programming and even entire channels designed for cable only.</a:t>
            </a:r>
          </a:p>
          <a:p>
            <a:endParaRPr lang="en-US" sz="2000" dirty="0"/>
          </a:p>
        </p:txBody>
      </p:sp>
      <p:pic>
        <p:nvPicPr>
          <p:cNvPr id="4" name="image6.jpeg"/>
          <p:cNvPicPr/>
          <p:nvPr/>
        </p:nvPicPr>
        <p:blipFill>
          <a:blip r:embed="rId2" cstate="print"/>
          <a:stretch>
            <a:fillRect/>
          </a:stretch>
        </p:blipFill>
        <p:spPr>
          <a:xfrm>
            <a:off x="2590800" y="3810000"/>
            <a:ext cx="4191000" cy="304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153400" cy="6245352"/>
          </a:xfrm>
        </p:spPr>
        <p:txBody>
          <a:bodyPr>
            <a:normAutofit/>
          </a:bodyPr>
          <a:lstStyle/>
          <a:p>
            <a:pPr>
              <a:buNone/>
            </a:pPr>
            <a:r>
              <a:rPr lang="en-US" b="1" i="1" dirty="0" smtClean="0"/>
              <a:t>WAN (Wide Area Network)</a:t>
            </a:r>
            <a:endParaRPr lang="en-US" dirty="0" smtClean="0"/>
          </a:p>
          <a:p>
            <a:pPr lvl="0" algn="just">
              <a:buClrTx/>
            </a:pPr>
            <a:r>
              <a:rPr lang="en-US" sz="1800" dirty="0" smtClean="0"/>
              <a:t>WAN spans a large geographical area, often a country or region.</a:t>
            </a:r>
          </a:p>
          <a:p>
            <a:pPr lvl="0" algn="just">
              <a:buClrTx/>
            </a:pPr>
            <a:r>
              <a:rPr lang="en-US" sz="1800" dirty="0" smtClean="0"/>
              <a:t>WAN links different metropolitan’s countries and national boundaries there by enabling easy communication.</a:t>
            </a:r>
          </a:p>
          <a:p>
            <a:pPr lvl="0" algn="just">
              <a:buClrTx/>
            </a:pPr>
            <a:r>
              <a:rPr lang="en-US" sz="1800" dirty="0" smtClean="0"/>
              <a:t>It may be located entirely with in a state or a country or it may be interconnected around the world.</a:t>
            </a:r>
          </a:p>
          <a:p>
            <a:pPr lvl="0" algn="just">
              <a:buClrTx/>
            </a:pPr>
            <a:r>
              <a:rPr lang="en-US" sz="1800" dirty="0" smtClean="0"/>
              <a:t>It contains a collection of machines intended for running user (i.e., application) programs. We will follow traditional usage and call these machines hosts.</a:t>
            </a:r>
          </a:p>
          <a:p>
            <a:pPr lvl="0" algn="just">
              <a:buClrTx/>
            </a:pPr>
            <a:r>
              <a:rPr lang="en-US" sz="1800" dirty="0" smtClean="0"/>
              <a:t>The communication between different users of WAN is established using leased telephone lines or satellite links and similar channels.</a:t>
            </a:r>
          </a:p>
          <a:p>
            <a:endParaRPr lang="en-US" dirty="0"/>
          </a:p>
        </p:txBody>
      </p:sp>
      <p:pic>
        <p:nvPicPr>
          <p:cNvPr id="4" name="image7.jpeg"/>
          <p:cNvPicPr/>
          <p:nvPr/>
        </p:nvPicPr>
        <p:blipFill>
          <a:blip r:embed="rId2" cstate="print"/>
          <a:stretch>
            <a:fillRect/>
          </a:stretch>
        </p:blipFill>
        <p:spPr>
          <a:xfrm>
            <a:off x="2133600" y="3962400"/>
            <a:ext cx="4724400" cy="28956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153400" cy="6169152"/>
          </a:xfrm>
        </p:spPr>
        <p:txBody>
          <a:bodyPr>
            <a:normAutofit/>
          </a:bodyPr>
          <a:lstStyle/>
          <a:p>
            <a:pPr>
              <a:buNone/>
            </a:pPr>
            <a:r>
              <a:rPr lang="en-US" b="1" dirty="0" smtClean="0"/>
              <a:t>Internet</a:t>
            </a:r>
            <a:endParaRPr lang="en-US" dirty="0" smtClean="0"/>
          </a:p>
          <a:p>
            <a:pPr lvl="0" algn="just">
              <a:buClrTx/>
            </a:pPr>
            <a:r>
              <a:rPr lang="en-US" sz="1900" dirty="0" smtClean="0"/>
              <a:t>The internet is a type of world-wide computer network.</a:t>
            </a:r>
          </a:p>
          <a:p>
            <a:pPr lvl="0" algn="just">
              <a:buClrTx/>
            </a:pPr>
            <a:r>
              <a:rPr lang="en-US" sz="1900" dirty="0" smtClean="0"/>
              <a:t>The internet is the collection of infinite numbers of connected computers that are spread across the world.</a:t>
            </a:r>
          </a:p>
          <a:p>
            <a:pPr lvl="0" algn="just">
              <a:buClrTx/>
            </a:pPr>
            <a:r>
              <a:rPr lang="en-US" sz="1900" dirty="0" smtClean="0"/>
              <a:t>We can also say that, the Internet is a computer network that interconnects hundreds of millions of computing devices throughout the world.</a:t>
            </a:r>
          </a:p>
          <a:p>
            <a:pPr lvl="0" algn="just">
              <a:buClrTx/>
            </a:pPr>
            <a:r>
              <a:rPr lang="en-US" sz="1900" dirty="0" smtClean="0"/>
              <a:t>It is established as the largest network and sometimes called network of network that consists of numerous academic, business and government networks, which together carry various information.</a:t>
            </a:r>
          </a:p>
          <a:p>
            <a:pPr lvl="0" algn="just">
              <a:buClrTx/>
            </a:pPr>
            <a:r>
              <a:rPr lang="en-US" sz="1900" dirty="0" smtClean="0"/>
              <a:t>Internet is a global computer network providing a variety of information and communication facilities, consisting of interconnected networks using standardized communication protocols.</a:t>
            </a:r>
          </a:p>
          <a:p>
            <a:pPr lvl="0" algn="just">
              <a:buClrTx/>
            </a:pPr>
            <a:r>
              <a:rPr lang="en-US" sz="1900" dirty="0" smtClean="0"/>
              <a:t>When two computers are connected over the Internet, they can send and receive all kinds of information such as text, graphics, voice, video, and computer programs.</a:t>
            </a:r>
            <a:endParaRPr lang="en-US" dirty="0" smtClean="0"/>
          </a:p>
          <a:p>
            <a:pPr>
              <a:buClrTx/>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8.jpeg"/>
          <p:cNvPicPr>
            <a:picLocks noGrp="1"/>
          </p:cNvPicPr>
          <p:nvPr>
            <p:ph sz="quarter" idx="1"/>
          </p:nvPr>
        </p:nvPicPr>
        <p:blipFill>
          <a:blip r:embed="rId2" cstate="print"/>
          <a:stretch>
            <a:fillRect/>
          </a:stretch>
        </p:blipFill>
        <p:spPr>
          <a:xfrm>
            <a:off x="914400" y="381000"/>
            <a:ext cx="7162799" cy="609282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153400" cy="6245352"/>
          </a:xfrm>
        </p:spPr>
        <p:txBody>
          <a:bodyPr>
            <a:normAutofit/>
          </a:bodyPr>
          <a:lstStyle/>
          <a:p>
            <a:pPr>
              <a:buClrTx/>
            </a:pPr>
            <a:r>
              <a:rPr lang="en-US" b="1" dirty="0" smtClean="0"/>
              <a:t>Topologies (Network Topologies)</a:t>
            </a:r>
            <a:endParaRPr lang="en-US" sz="1800" dirty="0" smtClean="0"/>
          </a:p>
          <a:p>
            <a:pPr lvl="1" algn="just">
              <a:buClrTx/>
            </a:pPr>
            <a:r>
              <a:rPr lang="en-US" sz="2400" dirty="0" smtClean="0"/>
              <a:t>Network Topology is the schematic description of a network arrangement, connecting various nodes (sender and receiver) through lines of connection.</a:t>
            </a:r>
          </a:p>
          <a:p>
            <a:pPr lvl="1" algn="just">
              <a:buClrTx/>
            </a:pPr>
            <a:r>
              <a:rPr lang="en-US" sz="2400" dirty="0" smtClean="0"/>
              <a:t>A Network Topology is the arrangement with which computer systems or network devices are connected to each other.</a:t>
            </a:r>
          </a:p>
          <a:p>
            <a:pPr lvl="1" algn="just">
              <a:buClrTx/>
            </a:pPr>
            <a:r>
              <a:rPr lang="en-US" sz="2400" dirty="0" smtClean="0"/>
              <a:t>Types of network topologies :</a:t>
            </a:r>
          </a:p>
          <a:p>
            <a:pPr marL="1371600" lvl="3" indent="-457200">
              <a:buClrTx/>
              <a:buFont typeface="+mj-lt"/>
              <a:buAutoNum type="arabicPeriod"/>
            </a:pPr>
            <a:r>
              <a:rPr lang="en-US" sz="2400" dirty="0" smtClean="0"/>
              <a:t>Bus</a:t>
            </a:r>
          </a:p>
          <a:p>
            <a:pPr marL="1371600" lvl="3" indent="-457200">
              <a:buClrTx/>
              <a:buFont typeface="+mj-lt"/>
              <a:buAutoNum type="arabicPeriod"/>
            </a:pPr>
            <a:r>
              <a:rPr lang="en-US" sz="2400" dirty="0" smtClean="0"/>
              <a:t>Ring</a:t>
            </a:r>
          </a:p>
          <a:p>
            <a:pPr marL="1371600" lvl="3" indent="-457200">
              <a:buClrTx/>
              <a:buFont typeface="+mj-lt"/>
              <a:buAutoNum type="arabicPeriod"/>
            </a:pPr>
            <a:r>
              <a:rPr lang="en-US" sz="2400" dirty="0" smtClean="0"/>
              <a:t>Star</a:t>
            </a:r>
          </a:p>
          <a:p>
            <a:pPr marL="1371600" lvl="3" indent="-457200">
              <a:buClrTx/>
              <a:buFont typeface="+mj-lt"/>
              <a:buAutoNum type="arabicPeriod"/>
            </a:pPr>
            <a:r>
              <a:rPr lang="en-US" sz="2400" dirty="0" smtClean="0"/>
              <a:t>Mesh</a:t>
            </a:r>
          </a:p>
          <a:p>
            <a:pPr marL="1371600" lvl="3" indent="-457200">
              <a:buClrTx/>
              <a:buFont typeface="+mj-lt"/>
              <a:buAutoNum type="arabicPeriod"/>
            </a:pPr>
            <a:r>
              <a:rPr lang="en-US" sz="2400" dirty="0" smtClean="0"/>
              <a:t>Tree</a:t>
            </a:r>
          </a:p>
          <a:p>
            <a:pPr marL="1371600" lvl="3" indent="-457200">
              <a:buClrTx/>
              <a:buFont typeface="+mj-lt"/>
              <a:buAutoNum type="arabicPeriod"/>
            </a:pPr>
            <a:r>
              <a:rPr lang="en-US" sz="2400" dirty="0" smtClean="0"/>
              <a:t>Hybrid</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077200" cy="6169152"/>
          </a:xfrm>
        </p:spPr>
        <p:txBody>
          <a:bodyPr>
            <a:normAutofit/>
          </a:bodyPr>
          <a:lstStyle/>
          <a:p>
            <a:pPr marL="274320" lvl="1" algn="just">
              <a:spcBef>
                <a:spcPts val="600"/>
              </a:spcBef>
              <a:buClrTx/>
              <a:buSzPct val="70000"/>
              <a:buNone/>
            </a:pPr>
            <a:r>
              <a:rPr lang="en-US" sz="2000" b="1" i="1" dirty="0" smtClean="0"/>
              <a:t>Bus Topology</a:t>
            </a:r>
          </a:p>
          <a:p>
            <a:pPr marL="274320" lvl="1" algn="just">
              <a:spcBef>
                <a:spcPts val="600"/>
              </a:spcBef>
              <a:buClrTx/>
              <a:buSzPct val="70000"/>
              <a:buFont typeface="Wingdings"/>
              <a:buChar char=""/>
            </a:pPr>
            <a:r>
              <a:rPr lang="en-US" sz="2000" dirty="0" smtClean="0"/>
              <a:t>Bus topology is a network type in which every computer and network device is connected to single cable.</a:t>
            </a:r>
          </a:p>
          <a:p>
            <a:pPr marL="274320" lvl="1" algn="just">
              <a:spcBef>
                <a:spcPts val="600"/>
              </a:spcBef>
              <a:buClrTx/>
              <a:buSzPct val="70000"/>
              <a:buFont typeface="Wingdings"/>
              <a:buChar char=""/>
            </a:pPr>
            <a:endParaRPr lang="en-US" sz="2000" dirty="0" smtClean="0"/>
          </a:p>
          <a:p>
            <a:pPr marL="274320" lvl="1" algn="just">
              <a:spcBef>
                <a:spcPts val="600"/>
              </a:spcBef>
              <a:buClrTx/>
              <a:buSzPct val="70000"/>
              <a:buFont typeface="Wingdings"/>
              <a:buChar char=""/>
            </a:pPr>
            <a:endParaRPr lang="en-US" sz="2000" dirty="0" smtClean="0"/>
          </a:p>
          <a:p>
            <a:pPr marL="274320" lvl="1" algn="just">
              <a:spcBef>
                <a:spcPts val="600"/>
              </a:spcBef>
              <a:buClrTx/>
              <a:buSzPct val="70000"/>
              <a:buFont typeface="Wingdings"/>
              <a:buChar char=""/>
            </a:pPr>
            <a:endParaRPr lang="en-US" sz="2000" dirty="0" smtClean="0"/>
          </a:p>
          <a:p>
            <a:pPr marL="274320" lvl="1" algn="just">
              <a:spcBef>
                <a:spcPts val="600"/>
              </a:spcBef>
              <a:buClrTx/>
              <a:buSzPct val="70000"/>
              <a:buFont typeface="Wingdings"/>
              <a:buChar char=""/>
            </a:pPr>
            <a:endParaRPr lang="en-US" sz="2000" dirty="0" smtClean="0"/>
          </a:p>
          <a:p>
            <a:pPr marL="274320" lvl="1" algn="just">
              <a:spcBef>
                <a:spcPts val="600"/>
              </a:spcBef>
              <a:buClrTx/>
              <a:buSzPct val="70000"/>
              <a:buFont typeface="Wingdings"/>
              <a:buChar char=""/>
            </a:pPr>
            <a:endParaRPr lang="en-US" sz="2000" dirty="0" smtClean="0"/>
          </a:p>
          <a:p>
            <a:pPr algn="just">
              <a:buClrTx/>
              <a:buNone/>
            </a:pPr>
            <a:r>
              <a:rPr lang="en-US" sz="2000" b="1" i="1" dirty="0" smtClean="0"/>
              <a:t>Ring Topology</a:t>
            </a:r>
          </a:p>
          <a:p>
            <a:pPr lvl="1" algn="just">
              <a:buClrTx/>
            </a:pPr>
            <a:r>
              <a:rPr lang="en-US" sz="2000" dirty="0" smtClean="0"/>
              <a:t>It is called ring topology because it forms a ring as each computer is connected to another computer, with the last one connected to the first. Exactly two </a:t>
            </a:r>
            <a:r>
              <a:rPr lang="en-US" sz="2000" dirty="0" err="1" smtClean="0"/>
              <a:t>neighbours</a:t>
            </a:r>
            <a:r>
              <a:rPr lang="en-US" sz="2000" dirty="0" smtClean="0"/>
              <a:t> for each device.</a:t>
            </a:r>
          </a:p>
          <a:p>
            <a:pPr algn="just"/>
            <a:endParaRPr lang="en-US" sz="2000" dirty="0"/>
          </a:p>
        </p:txBody>
      </p:sp>
      <p:pic>
        <p:nvPicPr>
          <p:cNvPr id="4" name="image34.jpeg"/>
          <p:cNvPicPr/>
          <p:nvPr/>
        </p:nvPicPr>
        <p:blipFill>
          <a:blip r:embed="rId2" cstate="print"/>
          <a:stretch>
            <a:fillRect/>
          </a:stretch>
        </p:blipFill>
        <p:spPr>
          <a:xfrm>
            <a:off x="1447800" y="1447800"/>
            <a:ext cx="6172200" cy="1694688"/>
          </a:xfrm>
          <a:prstGeom prst="rect">
            <a:avLst/>
          </a:prstGeom>
        </p:spPr>
      </p:pic>
      <p:pic>
        <p:nvPicPr>
          <p:cNvPr id="5" name="image35.jpeg"/>
          <p:cNvPicPr/>
          <p:nvPr/>
        </p:nvPicPr>
        <p:blipFill>
          <a:blip r:embed="rId3" cstate="print"/>
          <a:stretch>
            <a:fillRect/>
          </a:stretch>
        </p:blipFill>
        <p:spPr>
          <a:xfrm>
            <a:off x="2438400" y="4706112"/>
            <a:ext cx="3515135" cy="215188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077200" cy="6169152"/>
          </a:xfrm>
        </p:spPr>
        <p:txBody>
          <a:bodyPr>
            <a:normAutofit/>
          </a:bodyPr>
          <a:lstStyle/>
          <a:p>
            <a:pPr algn="just">
              <a:buClrTx/>
            </a:pPr>
            <a:r>
              <a:rPr lang="en-US" sz="2000" b="1" i="1" dirty="0" smtClean="0"/>
              <a:t>Star Topology</a:t>
            </a:r>
          </a:p>
          <a:p>
            <a:pPr lvl="1" algn="just">
              <a:buClrTx/>
            </a:pPr>
            <a:r>
              <a:rPr lang="en-US" sz="1800" dirty="0" smtClean="0"/>
              <a:t>In this type of topology all the computers are connected to a single hub through a cable. This hub is the central node and all others nodes are connected to the central node.</a:t>
            </a:r>
          </a:p>
          <a:p>
            <a:pPr lvl="1" algn="just">
              <a:buClrTx/>
            </a:pPr>
            <a:endParaRPr lang="en-US" sz="1800" dirty="0" smtClean="0"/>
          </a:p>
          <a:p>
            <a:pPr lvl="1" algn="just">
              <a:buClrTx/>
            </a:pPr>
            <a:endParaRPr lang="en-US" sz="1800" dirty="0" smtClean="0"/>
          </a:p>
          <a:p>
            <a:pPr lvl="1" algn="just">
              <a:buClrTx/>
            </a:pPr>
            <a:endParaRPr lang="en-US" sz="1800" dirty="0" smtClean="0"/>
          </a:p>
          <a:p>
            <a:pPr lvl="1" algn="just">
              <a:buClrTx/>
            </a:pPr>
            <a:endParaRPr lang="en-US" sz="1800" dirty="0" smtClean="0"/>
          </a:p>
          <a:p>
            <a:pPr lvl="1" algn="just">
              <a:buClrTx/>
            </a:pPr>
            <a:endParaRPr lang="en-US" sz="1800" dirty="0" smtClean="0"/>
          </a:p>
          <a:p>
            <a:pPr lvl="1" algn="just">
              <a:buClrTx/>
            </a:pPr>
            <a:endParaRPr lang="en-US" sz="1800" dirty="0" smtClean="0"/>
          </a:p>
          <a:p>
            <a:pPr algn="just">
              <a:buClrTx/>
            </a:pPr>
            <a:r>
              <a:rPr lang="en-US" sz="2000" b="1" i="1" dirty="0" smtClean="0"/>
              <a:t>Mesh Topology</a:t>
            </a:r>
          </a:p>
          <a:p>
            <a:pPr lvl="1" algn="just">
              <a:buClrTx/>
            </a:pPr>
            <a:r>
              <a:rPr lang="en-US" sz="1800" dirty="0" smtClean="0"/>
              <a:t>It is a point-to-point connection to other nodes or devices.</a:t>
            </a:r>
          </a:p>
          <a:p>
            <a:pPr lvl="1">
              <a:buClrTx/>
            </a:pPr>
            <a:r>
              <a:rPr lang="en-US" sz="1800" dirty="0" smtClean="0"/>
              <a:t>Traffic is carried only between two devices or nodes to which it is connected.</a:t>
            </a:r>
            <a:br>
              <a:rPr lang="en-US" sz="1800" dirty="0" smtClean="0"/>
            </a:br>
            <a:endParaRPr lang="en-US" sz="1800" dirty="0"/>
          </a:p>
        </p:txBody>
      </p:sp>
      <p:pic>
        <p:nvPicPr>
          <p:cNvPr id="4" name="image36.jpeg"/>
          <p:cNvPicPr/>
          <p:nvPr/>
        </p:nvPicPr>
        <p:blipFill>
          <a:blip r:embed="rId2" cstate="print"/>
          <a:stretch>
            <a:fillRect/>
          </a:stretch>
        </p:blipFill>
        <p:spPr>
          <a:xfrm>
            <a:off x="3048000" y="1752600"/>
            <a:ext cx="2895600" cy="1600200"/>
          </a:xfrm>
          <a:prstGeom prst="rect">
            <a:avLst/>
          </a:prstGeom>
        </p:spPr>
      </p:pic>
      <p:pic>
        <p:nvPicPr>
          <p:cNvPr id="5" name="image37.jpeg"/>
          <p:cNvPicPr/>
          <p:nvPr/>
        </p:nvPicPr>
        <p:blipFill>
          <a:blip r:embed="rId3" cstate="print"/>
          <a:stretch>
            <a:fillRect/>
          </a:stretch>
        </p:blipFill>
        <p:spPr>
          <a:xfrm>
            <a:off x="3048000" y="4724400"/>
            <a:ext cx="2931122" cy="194462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153400" cy="6169152"/>
          </a:xfrm>
        </p:spPr>
        <p:txBody>
          <a:bodyPr>
            <a:normAutofit/>
          </a:bodyPr>
          <a:lstStyle/>
          <a:p>
            <a:pPr algn="just">
              <a:buClrTx/>
            </a:pPr>
            <a:r>
              <a:rPr lang="en-US" sz="2000" b="1" i="1" dirty="0" smtClean="0"/>
              <a:t>Tree Topology</a:t>
            </a:r>
          </a:p>
          <a:p>
            <a:pPr lvl="1" algn="just">
              <a:buClrTx/>
            </a:pPr>
            <a:r>
              <a:rPr lang="en-US" sz="2000" dirty="0" smtClean="0"/>
              <a:t>It has a root node and all other nodes are connected to it forming a hierarchy.</a:t>
            </a:r>
          </a:p>
          <a:p>
            <a:pPr lvl="1" algn="just">
              <a:buClrTx/>
            </a:pPr>
            <a:r>
              <a:rPr lang="en-US" sz="2000" dirty="0" smtClean="0"/>
              <a:t>It is also called hierarchical topology.</a:t>
            </a:r>
          </a:p>
          <a:p>
            <a:pPr lvl="1" algn="just">
              <a:buClrTx/>
            </a:pPr>
            <a:r>
              <a:rPr lang="en-US" sz="2000" dirty="0" smtClean="0"/>
              <a:t>It should at least have three levels to the hierarchy.</a:t>
            </a:r>
          </a:p>
          <a:p>
            <a:pPr lvl="1" algn="just">
              <a:buClrTx/>
            </a:pPr>
            <a:endParaRPr lang="en-US" sz="2000" dirty="0" smtClean="0"/>
          </a:p>
          <a:p>
            <a:pPr lvl="1" algn="just">
              <a:buClrTx/>
            </a:pPr>
            <a:endParaRPr lang="en-US" sz="2000" dirty="0" smtClean="0"/>
          </a:p>
          <a:p>
            <a:pPr lvl="1" algn="just">
              <a:buClrTx/>
            </a:pPr>
            <a:endParaRPr lang="en-US" sz="2000" dirty="0" smtClean="0"/>
          </a:p>
          <a:p>
            <a:pPr lvl="1" algn="just">
              <a:buClrTx/>
            </a:pPr>
            <a:endParaRPr lang="en-US" sz="2000" dirty="0" smtClean="0"/>
          </a:p>
          <a:p>
            <a:pPr lvl="1" algn="just">
              <a:buClrTx/>
            </a:pPr>
            <a:endParaRPr lang="en-US" sz="2000" dirty="0" smtClean="0"/>
          </a:p>
          <a:p>
            <a:pPr algn="just">
              <a:buClrTx/>
            </a:pPr>
            <a:r>
              <a:rPr lang="en-US" sz="2000" b="1" i="1" dirty="0" smtClean="0"/>
              <a:t>Hybrid Topology</a:t>
            </a:r>
          </a:p>
          <a:p>
            <a:pPr lvl="1" algn="just">
              <a:buClrTx/>
            </a:pPr>
            <a:r>
              <a:rPr lang="en-US" sz="2000" dirty="0" smtClean="0"/>
              <a:t>A network structure whose design contains more than one topology is said to be hybrid topology.</a:t>
            </a:r>
          </a:p>
          <a:p>
            <a:pPr lvl="1" algn="just">
              <a:buClrTx/>
            </a:pPr>
            <a:r>
              <a:rPr lang="en-US" sz="2000" dirty="0" smtClean="0"/>
              <a:t>	For example if in an office in one department ring topology is used and in another star topology is used, connecting these topologies will result in Hybrid Topology (ring topology and star topology).</a:t>
            </a:r>
          </a:p>
          <a:p>
            <a:pPr lvl="1"/>
            <a:endParaRPr lang="en-US" sz="2400" dirty="0" smtClean="0"/>
          </a:p>
          <a:p>
            <a:endParaRPr lang="en-US" dirty="0"/>
          </a:p>
        </p:txBody>
      </p:sp>
      <p:pic>
        <p:nvPicPr>
          <p:cNvPr id="4" name="image38.jpeg"/>
          <p:cNvPicPr/>
          <p:nvPr/>
        </p:nvPicPr>
        <p:blipFill>
          <a:blip r:embed="rId2" cstate="print"/>
          <a:stretch>
            <a:fillRect/>
          </a:stretch>
        </p:blipFill>
        <p:spPr>
          <a:xfrm>
            <a:off x="2305878" y="2133600"/>
            <a:ext cx="4532243" cy="175723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9.jpeg"/>
          <p:cNvPicPr>
            <a:picLocks noGrp="1"/>
          </p:cNvPicPr>
          <p:nvPr>
            <p:ph sz="quarter" idx="1"/>
          </p:nvPr>
        </p:nvPicPr>
        <p:blipFill>
          <a:blip r:embed="rId2" cstate="print"/>
          <a:stretch>
            <a:fillRect/>
          </a:stretch>
        </p:blipFill>
        <p:spPr>
          <a:xfrm>
            <a:off x="1219200" y="914400"/>
            <a:ext cx="6747503" cy="48736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b="1" dirty="0" smtClean="0">
                <a:solidFill>
                  <a:srgbClr val="00B0F0"/>
                </a:solidFill>
              </a:rPr>
              <a:t>Wireless Networks</a:t>
            </a:r>
            <a:endParaRPr lang="en-US" b="1" dirty="0">
              <a:solidFill>
                <a:srgbClr val="00B0F0"/>
              </a:solidFill>
            </a:endParaRPr>
          </a:p>
        </p:txBody>
      </p:sp>
      <p:sp>
        <p:nvSpPr>
          <p:cNvPr id="3" name="Content Placeholder 2"/>
          <p:cNvSpPr>
            <a:spLocks noGrp="1"/>
          </p:cNvSpPr>
          <p:nvPr>
            <p:ph sz="quarter" idx="1"/>
          </p:nvPr>
        </p:nvSpPr>
        <p:spPr>
          <a:xfrm>
            <a:off x="457200" y="990600"/>
            <a:ext cx="8001000" cy="5562600"/>
          </a:xfrm>
        </p:spPr>
        <p:txBody>
          <a:bodyPr/>
          <a:lstStyle/>
          <a:p>
            <a:pPr algn="just"/>
            <a:r>
              <a:rPr lang="en-US" dirty="0" smtClean="0"/>
              <a:t>Digital wireless communication was there in 1901 itself, the Italian physicist </a:t>
            </a:r>
            <a:r>
              <a:rPr lang="en-US" dirty="0" err="1" smtClean="0"/>
              <a:t>Guglielmo</a:t>
            </a:r>
            <a:r>
              <a:rPr lang="en-US" dirty="0" smtClean="0"/>
              <a:t> Marconi demonstrated a ship-to-shore wireless telegraph, using Morse Code (dots and dashes are binary, after all). </a:t>
            </a:r>
          </a:p>
          <a:p>
            <a:pPr algn="just"/>
            <a:r>
              <a:rPr lang="en-US" dirty="0" smtClean="0"/>
              <a:t>Modern digital wireless systems have better performance, but the basic idea is the same. </a:t>
            </a:r>
          </a:p>
          <a:p>
            <a:pPr algn="just"/>
            <a:r>
              <a:rPr lang="en-US" dirty="0" smtClean="0"/>
              <a:t>To a first approximation, wireless networks can be divided into three main categories: </a:t>
            </a:r>
          </a:p>
          <a:p>
            <a:pPr lvl="2">
              <a:buNone/>
            </a:pPr>
            <a:r>
              <a:rPr lang="en-US" sz="2400" dirty="0" smtClean="0"/>
              <a:t>1. System interconnection.</a:t>
            </a:r>
          </a:p>
          <a:p>
            <a:pPr lvl="2">
              <a:buNone/>
            </a:pPr>
            <a:r>
              <a:rPr lang="en-US" sz="2400" dirty="0" smtClean="0"/>
              <a:t>2. Wireless LANs.</a:t>
            </a:r>
          </a:p>
          <a:p>
            <a:pPr lvl="2">
              <a:buNone/>
            </a:pPr>
            <a:r>
              <a:rPr lang="en-US" sz="2400" dirty="0" smtClean="0"/>
              <a:t>3. Wireless WANs.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normAutofit/>
          </a:bodyPr>
          <a:lstStyle/>
          <a:p>
            <a:pPr lvl="1">
              <a:buNone/>
            </a:pPr>
            <a:r>
              <a:rPr lang="en-US" dirty="0" smtClean="0"/>
              <a:t>1.5 The Physical Layer </a:t>
            </a:r>
          </a:p>
          <a:p>
            <a:pPr lvl="2">
              <a:buNone/>
            </a:pPr>
            <a:r>
              <a:rPr lang="en-US" dirty="0" smtClean="0"/>
              <a:t>1.5.1 Guided Transmission Media</a:t>
            </a:r>
          </a:p>
          <a:p>
            <a:pPr lvl="3">
              <a:buNone/>
            </a:pPr>
            <a:r>
              <a:rPr lang="en-US" dirty="0" smtClean="0"/>
              <a:t>1.5.1.1 Magnetic Media </a:t>
            </a:r>
          </a:p>
          <a:p>
            <a:pPr lvl="3">
              <a:buNone/>
            </a:pPr>
            <a:r>
              <a:rPr lang="en-US" dirty="0" smtClean="0"/>
              <a:t>1.5.1.2 Twisted Pair</a:t>
            </a:r>
          </a:p>
          <a:p>
            <a:pPr lvl="3">
              <a:buNone/>
            </a:pPr>
            <a:r>
              <a:rPr lang="en-US" dirty="0" smtClean="0"/>
              <a:t>1.5.1.3 Coaxial Cable</a:t>
            </a:r>
          </a:p>
          <a:p>
            <a:pPr lvl="3">
              <a:buNone/>
            </a:pPr>
            <a:r>
              <a:rPr lang="en-US" dirty="0" smtClean="0"/>
              <a:t>1.5.1.4. Fiber Optics </a:t>
            </a:r>
          </a:p>
          <a:p>
            <a:pPr lvl="2">
              <a:buNone/>
            </a:pPr>
            <a:r>
              <a:rPr lang="en-US" dirty="0" smtClean="0"/>
              <a:t>1.5.2 Wireless Transmission</a:t>
            </a:r>
          </a:p>
          <a:p>
            <a:pPr lvl="3">
              <a:buNone/>
            </a:pPr>
            <a:r>
              <a:rPr lang="en-US" dirty="0" smtClean="0"/>
              <a:t>1.5.2.1. The Electromagnetic Spectrum</a:t>
            </a:r>
          </a:p>
          <a:p>
            <a:pPr lvl="3">
              <a:buNone/>
            </a:pPr>
            <a:r>
              <a:rPr lang="en-US" dirty="0" smtClean="0"/>
              <a:t>1.5.2.2 Radio Transmission</a:t>
            </a:r>
          </a:p>
          <a:p>
            <a:pPr lvl="3">
              <a:buNone/>
            </a:pPr>
            <a:r>
              <a:rPr lang="en-US" dirty="0" smtClean="0"/>
              <a:t>1.5.2.3 Microwave Transmission </a:t>
            </a:r>
          </a:p>
          <a:p>
            <a:pPr lvl="3">
              <a:buNone/>
            </a:pPr>
            <a:r>
              <a:rPr lang="en-US" dirty="0" smtClean="0"/>
              <a:t>1.5.2.4 Infrared and Millimeter Waves </a:t>
            </a:r>
          </a:p>
          <a:p>
            <a:pPr lvl="3">
              <a:buNone/>
            </a:pPr>
            <a:r>
              <a:rPr lang="en-US" dirty="0" smtClean="0"/>
              <a:t>1.5.2.5 </a:t>
            </a:r>
            <a:r>
              <a:rPr lang="en-US" dirty="0" err="1" smtClean="0"/>
              <a:t>Lightwave</a:t>
            </a:r>
            <a:r>
              <a:rPr lang="en-US" dirty="0" smtClean="0"/>
              <a:t> Transmission </a:t>
            </a:r>
          </a:p>
          <a:p>
            <a:pPr lvl="1">
              <a:buNone/>
            </a:pPr>
            <a:r>
              <a:rPr lang="en-US" dirty="0" smtClean="0"/>
              <a:t>1.6 Communication Satellites</a:t>
            </a:r>
          </a:p>
          <a:p>
            <a:pPr lvl="2">
              <a:buNone/>
            </a:pPr>
            <a:r>
              <a:rPr lang="en-US" dirty="0" smtClean="0"/>
              <a:t>1.6.1 Geostationary Satellites</a:t>
            </a:r>
          </a:p>
          <a:p>
            <a:pPr lvl="2">
              <a:buNone/>
            </a:pPr>
            <a:r>
              <a:rPr lang="en-US" dirty="0" smtClean="0"/>
              <a:t>1.6.2 Medium-Earth Orbit Satellites</a:t>
            </a:r>
          </a:p>
          <a:p>
            <a:pPr lvl="2">
              <a:buNone/>
            </a:pPr>
            <a:r>
              <a:rPr lang="en-US" dirty="0" smtClean="0"/>
              <a:t>1.6.3 Low-Earth Orbit Satellites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001000" cy="6248400"/>
          </a:xfrm>
        </p:spPr>
        <p:txBody>
          <a:bodyPr/>
          <a:lstStyle/>
          <a:p>
            <a:pPr>
              <a:buNone/>
            </a:pPr>
            <a:r>
              <a:rPr lang="en-US" b="1" dirty="0" smtClean="0"/>
              <a:t>System interconnection:</a:t>
            </a:r>
          </a:p>
          <a:p>
            <a:pPr algn="just"/>
            <a:r>
              <a:rPr lang="en-US" sz="2000" dirty="0" smtClean="0"/>
              <a:t>System interconnection is all about interconnecting the components of a computer using short-range radio. </a:t>
            </a:r>
          </a:p>
          <a:p>
            <a:pPr algn="just"/>
            <a:r>
              <a:rPr lang="en-US" sz="2000" dirty="0" smtClean="0"/>
              <a:t>Almost every computer has a monitor, keyboard, mouse, and printer connected to the main unit by cables. </a:t>
            </a:r>
          </a:p>
          <a:p>
            <a:pPr algn="just"/>
            <a:r>
              <a:rPr lang="en-US" sz="2000" dirty="0" smtClean="0"/>
              <a:t>Some companies got together to design a short-range wireless network called Bluetooth to connect these components without wires. </a:t>
            </a:r>
          </a:p>
          <a:p>
            <a:pPr algn="just"/>
            <a:r>
              <a:rPr lang="en-US" sz="2000" dirty="0" smtClean="0"/>
              <a:t>No cables, no driver installation, just put them down, turn them on, and they work. For many people, this ease of operation is a big plus</a:t>
            </a:r>
          </a:p>
          <a:p>
            <a:pPr lvl="0" algn="ctr">
              <a:buNone/>
            </a:pPr>
            <a:r>
              <a:rPr lang="en-US" sz="1800" b="1" i="1" dirty="0" smtClean="0"/>
              <a:t>(a) Bluetooth configuration. (b) Wireless LAN.</a:t>
            </a:r>
            <a:endParaRPr lang="en-US" sz="1800" dirty="0" smtClean="0"/>
          </a:p>
          <a:p>
            <a:endParaRPr lang="en-US" dirty="0"/>
          </a:p>
        </p:txBody>
      </p:sp>
      <p:pic>
        <p:nvPicPr>
          <p:cNvPr id="4" name="Picture 3"/>
          <p:cNvPicPr/>
          <p:nvPr/>
        </p:nvPicPr>
        <p:blipFill>
          <a:blip r:embed="rId2"/>
          <a:srcRect/>
          <a:stretch>
            <a:fillRect/>
          </a:stretch>
        </p:blipFill>
        <p:spPr bwMode="auto">
          <a:xfrm>
            <a:off x="1752600" y="4724400"/>
            <a:ext cx="4358177" cy="19630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077200" cy="6096000"/>
          </a:xfrm>
        </p:spPr>
        <p:txBody>
          <a:bodyPr>
            <a:normAutofit lnSpcReduction="10000"/>
          </a:bodyPr>
          <a:lstStyle/>
          <a:p>
            <a:pPr>
              <a:buNone/>
            </a:pPr>
            <a:r>
              <a:rPr lang="en-US" b="1" dirty="0" smtClean="0"/>
              <a:t>Wireless LANs</a:t>
            </a:r>
            <a:endParaRPr lang="en-US" dirty="0" smtClean="0"/>
          </a:p>
          <a:p>
            <a:pPr algn="just"/>
            <a:r>
              <a:rPr lang="en-US" dirty="0" smtClean="0"/>
              <a:t>The next step up in wireless networking are the wireless LANs. </a:t>
            </a:r>
          </a:p>
          <a:p>
            <a:pPr algn="just"/>
            <a:r>
              <a:rPr lang="en-US" dirty="0" smtClean="0"/>
              <a:t>These are systems in which every computer has a radio modem and antenna with which it can communicate with other systems. </a:t>
            </a:r>
          </a:p>
          <a:p>
            <a:pPr algn="just"/>
            <a:r>
              <a:rPr lang="en-US" dirty="0" smtClean="0"/>
              <a:t>Often there is an antenna on the ceiling that the machines talk to, as shown in figure. </a:t>
            </a:r>
          </a:p>
          <a:p>
            <a:pPr algn="just"/>
            <a:r>
              <a:rPr lang="en-US" dirty="0" smtClean="0"/>
              <a:t>Wireless LANs are becoming increasingly common in small offices and homes, where installing Ethernet is considered too much trouble, as well as in older office buildings, company cafeterias, conference rooms, and other places. </a:t>
            </a:r>
          </a:p>
          <a:p>
            <a:pPr algn="just"/>
            <a:r>
              <a:rPr lang="en-US" dirty="0" smtClean="0"/>
              <a:t>There is a standard for wireless LANs, called IEEE 802.11, which most systems implement and which is becoming very widespread. </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077200" cy="6553200"/>
          </a:xfrm>
        </p:spPr>
        <p:txBody>
          <a:bodyPr>
            <a:normAutofit fontScale="85000" lnSpcReduction="10000"/>
          </a:bodyPr>
          <a:lstStyle/>
          <a:p>
            <a:pPr>
              <a:buNone/>
            </a:pPr>
            <a:r>
              <a:rPr lang="en-US" sz="2800" b="1" dirty="0" smtClean="0"/>
              <a:t>Wireless WANs</a:t>
            </a:r>
            <a:endParaRPr lang="en-US" sz="2800" dirty="0" smtClean="0"/>
          </a:p>
          <a:p>
            <a:pPr algn="just">
              <a:spcAft>
                <a:spcPts val="1200"/>
              </a:spcAft>
            </a:pPr>
            <a:r>
              <a:rPr lang="en-US" dirty="0" smtClean="0"/>
              <a:t>The third kind of wireless network is used in wide area systems. </a:t>
            </a:r>
          </a:p>
          <a:p>
            <a:pPr algn="just">
              <a:spcAft>
                <a:spcPts val="1200"/>
              </a:spcAft>
            </a:pPr>
            <a:r>
              <a:rPr lang="en-US" dirty="0" smtClean="0"/>
              <a:t>The radio network used for cellular telephones is an example of a low-bandwidth wireless system.</a:t>
            </a:r>
          </a:p>
          <a:p>
            <a:pPr algn="just">
              <a:spcAft>
                <a:spcPts val="1200"/>
              </a:spcAft>
            </a:pPr>
            <a:r>
              <a:rPr lang="en-US" dirty="0" smtClean="0"/>
              <a:t>This system has already gone through three generations. </a:t>
            </a:r>
          </a:p>
          <a:p>
            <a:pPr marL="822960" lvl="1" indent="-457200" algn="just">
              <a:spcAft>
                <a:spcPts val="1200"/>
              </a:spcAft>
              <a:buFont typeface="+mj-lt"/>
              <a:buAutoNum type="arabicPeriod"/>
            </a:pPr>
            <a:r>
              <a:rPr lang="en-US" sz="2200" dirty="0" smtClean="0"/>
              <a:t>The first generation was analog and for voice only. </a:t>
            </a:r>
          </a:p>
          <a:p>
            <a:pPr marL="822960" lvl="1" indent="-457200" algn="just">
              <a:spcAft>
                <a:spcPts val="1200"/>
              </a:spcAft>
              <a:buFont typeface="+mj-lt"/>
              <a:buAutoNum type="arabicPeriod"/>
            </a:pPr>
            <a:r>
              <a:rPr lang="en-US" sz="2200" dirty="0" smtClean="0"/>
              <a:t>The second generation was digital and for voice only. </a:t>
            </a:r>
          </a:p>
          <a:p>
            <a:pPr marL="822960" lvl="1" indent="-457200" algn="just">
              <a:spcAft>
                <a:spcPts val="1200"/>
              </a:spcAft>
              <a:buFont typeface="+mj-lt"/>
              <a:buAutoNum type="arabicPeriod"/>
            </a:pPr>
            <a:r>
              <a:rPr lang="en-US" sz="2200" dirty="0" smtClean="0"/>
              <a:t>The third generation is digital and is for both voice and data. </a:t>
            </a:r>
          </a:p>
          <a:p>
            <a:pPr algn="just">
              <a:spcAft>
                <a:spcPts val="1200"/>
              </a:spcAft>
            </a:pPr>
            <a:r>
              <a:rPr lang="en-US" dirty="0" smtClean="0"/>
              <a:t>In a certain sense, cellular wireless networks are like wireless LANs, except that the distances involved are much greater and the bit rates much lower. </a:t>
            </a:r>
          </a:p>
          <a:p>
            <a:pPr algn="just">
              <a:spcAft>
                <a:spcPts val="1200"/>
              </a:spcAft>
            </a:pPr>
            <a:r>
              <a:rPr lang="en-US" dirty="0" smtClean="0"/>
              <a:t>In addition to these low-speed networks, high-bandwidth wide area wireless networks are also being developed. </a:t>
            </a:r>
          </a:p>
          <a:p>
            <a:pPr algn="just">
              <a:spcAft>
                <a:spcPts val="1200"/>
              </a:spcAft>
            </a:pPr>
            <a:r>
              <a:rPr lang="en-US" dirty="0" smtClean="0"/>
              <a:t>Almost all wireless networks hook up to the wired network at some point to provide access to files, databases, and the Internet.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001000" cy="6169152"/>
          </a:xfrm>
        </p:spPr>
        <p:txBody>
          <a:bodyPr>
            <a:normAutofit lnSpcReduction="10000"/>
          </a:bodyPr>
          <a:lstStyle/>
          <a:p>
            <a:pPr>
              <a:buNone/>
            </a:pPr>
            <a:r>
              <a:rPr lang="en-US" b="1" dirty="0" smtClean="0"/>
              <a:t>Home Networks</a:t>
            </a:r>
            <a:endParaRPr lang="en-US" dirty="0" smtClean="0"/>
          </a:p>
          <a:p>
            <a:pPr algn="just"/>
            <a:r>
              <a:rPr lang="en-US" dirty="0" smtClean="0"/>
              <a:t>Every device in the home will be capable of communicating with every other device, and all of them will be accessible over the Internet. </a:t>
            </a:r>
          </a:p>
          <a:p>
            <a:pPr algn="just"/>
            <a:r>
              <a:rPr lang="en-US" dirty="0" smtClean="0"/>
              <a:t>Many devices are capable of being networked. Some of the more obvious categories (with examples) are as follows:</a:t>
            </a:r>
          </a:p>
          <a:p>
            <a:pPr lvl="1" algn="just">
              <a:buNone/>
            </a:pPr>
            <a:r>
              <a:rPr lang="en-US" dirty="0" smtClean="0"/>
              <a:t>1. Computers (desktop PC, notebook PC, PDA, shared peripherals).</a:t>
            </a:r>
          </a:p>
          <a:p>
            <a:pPr lvl="1" algn="just">
              <a:buNone/>
            </a:pPr>
            <a:r>
              <a:rPr lang="en-US" dirty="0" smtClean="0"/>
              <a:t>2. Entertainment (TV, DVD, VCR, camcorder, camera, stereo, MP3).</a:t>
            </a:r>
          </a:p>
          <a:p>
            <a:pPr lvl="1" algn="just">
              <a:buNone/>
            </a:pPr>
            <a:r>
              <a:rPr lang="en-US" dirty="0" smtClean="0"/>
              <a:t>3. Telecommunications (telephone, mobile telephone, intercom, fax).</a:t>
            </a:r>
          </a:p>
          <a:p>
            <a:pPr lvl="1" algn="just">
              <a:buNone/>
            </a:pPr>
            <a:r>
              <a:rPr lang="en-US" dirty="0" smtClean="0"/>
              <a:t>4. Appliances (microwave, refrigerator, clock, furnace, </a:t>
            </a:r>
            <a:r>
              <a:rPr lang="en-US" dirty="0" err="1" smtClean="0"/>
              <a:t>airco</a:t>
            </a:r>
            <a:r>
              <a:rPr lang="en-US" dirty="0" smtClean="0"/>
              <a:t>, lights).</a:t>
            </a:r>
          </a:p>
          <a:p>
            <a:pPr lvl="1" algn="just">
              <a:buNone/>
            </a:pPr>
            <a:r>
              <a:rPr lang="en-US" dirty="0" smtClean="0"/>
              <a:t>5. Telemetry (utility meter, smoke/burglar alarm, thermostat, </a:t>
            </a:r>
            <a:r>
              <a:rPr lang="en-US" dirty="0" err="1" smtClean="0"/>
              <a:t>babycam</a:t>
            </a:r>
            <a:r>
              <a:rPr lang="en-US" dirty="0" smtClean="0"/>
              <a:t>).</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153400" cy="6248400"/>
          </a:xfrm>
        </p:spPr>
        <p:txBody>
          <a:bodyPr>
            <a:normAutofit fontScale="92500" lnSpcReduction="20000"/>
          </a:bodyPr>
          <a:lstStyle/>
          <a:p>
            <a:pPr algn="just">
              <a:spcAft>
                <a:spcPts val="1200"/>
              </a:spcAft>
              <a:buNone/>
            </a:pPr>
            <a:r>
              <a:rPr lang="en-US" sz="2600" b="1" dirty="0" smtClean="0"/>
              <a:t>Internetworks</a:t>
            </a:r>
            <a:endParaRPr lang="en-US" sz="2600" dirty="0" smtClean="0"/>
          </a:p>
          <a:p>
            <a:pPr algn="just">
              <a:spcAft>
                <a:spcPts val="1200"/>
              </a:spcAft>
            </a:pPr>
            <a:r>
              <a:rPr lang="en-US" sz="2200" dirty="0" smtClean="0"/>
              <a:t>Many networks exist in the world, often with different hardware and software. </a:t>
            </a:r>
          </a:p>
          <a:p>
            <a:pPr algn="just">
              <a:spcAft>
                <a:spcPts val="1200"/>
              </a:spcAft>
            </a:pPr>
            <a:r>
              <a:rPr lang="en-US" sz="2200" dirty="0" smtClean="0"/>
              <a:t>People connected to one network often want to communicate with people attached to a different one. </a:t>
            </a:r>
          </a:p>
          <a:p>
            <a:pPr algn="just">
              <a:spcAft>
                <a:spcPts val="1200"/>
              </a:spcAft>
            </a:pPr>
            <a:r>
              <a:rPr lang="en-US" sz="2200" dirty="0" smtClean="0"/>
              <a:t>The fulfillment of this requires that different, and frequently incompatible networks, be connected, sometimes by means of machines called gateways to make the connection and provide the necessary translation, both in terms of hardware and software. </a:t>
            </a:r>
          </a:p>
          <a:p>
            <a:pPr algn="just">
              <a:spcAft>
                <a:spcPts val="1200"/>
              </a:spcAft>
            </a:pPr>
            <a:r>
              <a:rPr lang="en-US" sz="2200" dirty="0" smtClean="0"/>
              <a:t>A collection of interconnected networks is called an internetwork or internet. </a:t>
            </a:r>
          </a:p>
          <a:p>
            <a:pPr algn="just">
              <a:spcAft>
                <a:spcPts val="1200"/>
              </a:spcAft>
            </a:pPr>
            <a:r>
              <a:rPr lang="en-US" sz="2200" dirty="0" smtClean="0"/>
              <a:t>Subnet makes the most sense in the context of a wide area network, where it refers to the collection of routers and communication lines owned by the network operator. </a:t>
            </a:r>
          </a:p>
          <a:p>
            <a:pPr algn="just">
              <a:spcAft>
                <a:spcPts val="1200"/>
              </a:spcAft>
            </a:pPr>
            <a:r>
              <a:rPr lang="en-US" sz="2200" dirty="0" smtClean="0"/>
              <a:t>The combination of a subnet and its hosts forms a network. An internetwork is formed when distinct networks are interconnected. </a:t>
            </a:r>
          </a:p>
          <a:p>
            <a:pPr algn="just"/>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b="1" dirty="0" smtClean="0"/>
              <a:t>Network Software</a:t>
            </a:r>
            <a:endParaRPr lang="en-US" dirty="0"/>
          </a:p>
        </p:txBody>
      </p:sp>
      <p:sp>
        <p:nvSpPr>
          <p:cNvPr id="3" name="Content Placeholder 2"/>
          <p:cNvSpPr>
            <a:spLocks noGrp="1"/>
          </p:cNvSpPr>
          <p:nvPr>
            <p:ph sz="quarter" idx="1"/>
          </p:nvPr>
        </p:nvSpPr>
        <p:spPr>
          <a:xfrm>
            <a:off x="457200" y="1066800"/>
            <a:ext cx="8077200" cy="5791200"/>
          </a:xfrm>
        </p:spPr>
        <p:txBody>
          <a:bodyPr>
            <a:normAutofit fontScale="85000" lnSpcReduction="20000"/>
          </a:bodyPr>
          <a:lstStyle/>
          <a:p>
            <a:pPr>
              <a:buNone/>
            </a:pPr>
            <a:r>
              <a:rPr lang="en-US" b="1" dirty="0" smtClean="0"/>
              <a:t>Protocol Hierarchies</a:t>
            </a:r>
            <a:endParaRPr lang="en-US" dirty="0" smtClean="0"/>
          </a:p>
          <a:p>
            <a:pPr algn="just">
              <a:spcAft>
                <a:spcPts val="1200"/>
              </a:spcAft>
            </a:pPr>
            <a:r>
              <a:rPr lang="en-US" dirty="0" smtClean="0"/>
              <a:t>To reduce their design complexity, most networks are organized as a stack of layers or levels, each one built upon the one below it. </a:t>
            </a:r>
          </a:p>
          <a:p>
            <a:pPr algn="just">
              <a:spcAft>
                <a:spcPts val="1200"/>
              </a:spcAft>
            </a:pPr>
            <a:r>
              <a:rPr lang="en-US" dirty="0" smtClean="0"/>
              <a:t>The number of layers, the name of each layer, the contents of each layer, and the function of each layer differ from network to network. </a:t>
            </a:r>
          </a:p>
          <a:p>
            <a:pPr algn="just">
              <a:spcAft>
                <a:spcPts val="1200"/>
              </a:spcAft>
            </a:pPr>
            <a:r>
              <a:rPr lang="en-US" dirty="0" smtClean="0"/>
              <a:t>The purpose of each layer is to offer certain services to the higher layers, shielding those layers from the details of how the offered services are actually implemented. </a:t>
            </a:r>
          </a:p>
          <a:p>
            <a:pPr algn="just">
              <a:spcAft>
                <a:spcPts val="1200"/>
              </a:spcAft>
            </a:pPr>
            <a:r>
              <a:rPr lang="en-US" dirty="0" smtClean="0"/>
              <a:t>Layer n on one machine carries on a conversation with layer n on another machine. </a:t>
            </a:r>
          </a:p>
          <a:p>
            <a:pPr algn="just">
              <a:spcAft>
                <a:spcPts val="1200"/>
              </a:spcAft>
            </a:pPr>
            <a:r>
              <a:rPr lang="en-US" dirty="0" smtClean="0"/>
              <a:t>The rules and conventions used in this conversation are collectively known as the layer n protocol. </a:t>
            </a:r>
          </a:p>
          <a:p>
            <a:pPr algn="just">
              <a:spcAft>
                <a:spcPts val="1200"/>
              </a:spcAft>
            </a:pPr>
            <a:r>
              <a:rPr lang="en-US" dirty="0" smtClean="0"/>
              <a:t>A protocol is an agreement between the communicating parties on how communication is to proceed. A five-layer network is illustrated in the following figure.</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
          </p:nvPr>
        </p:nvPicPr>
        <p:blipFill>
          <a:blip r:embed="rId2"/>
          <a:srcRect/>
          <a:stretch>
            <a:fillRect/>
          </a:stretch>
        </p:blipFill>
        <p:spPr bwMode="auto">
          <a:xfrm>
            <a:off x="1066800" y="838200"/>
            <a:ext cx="6324600" cy="52578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b="1" dirty="0" smtClean="0"/>
              <a:t>Reference Models</a:t>
            </a:r>
            <a:endParaRPr lang="en-US" dirty="0"/>
          </a:p>
        </p:txBody>
      </p:sp>
      <p:sp>
        <p:nvSpPr>
          <p:cNvPr id="3" name="Content Placeholder 2"/>
          <p:cNvSpPr>
            <a:spLocks noGrp="1"/>
          </p:cNvSpPr>
          <p:nvPr>
            <p:ph sz="quarter" idx="1"/>
          </p:nvPr>
        </p:nvSpPr>
        <p:spPr>
          <a:xfrm>
            <a:off x="457200" y="914400"/>
            <a:ext cx="8077200" cy="5943600"/>
          </a:xfrm>
        </p:spPr>
        <p:txBody>
          <a:bodyPr>
            <a:normAutofit fontScale="55000" lnSpcReduction="20000"/>
          </a:bodyPr>
          <a:lstStyle/>
          <a:p>
            <a:pPr>
              <a:buNone/>
            </a:pPr>
            <a:r>
              <a:rPr lang="en-US" sz="3600" b="1" dirty="0" smtClean="0"/>
              <a:t>The OSI Reference Model</a:t>
            </a:r>
            <a:endParaRPr lang="en-US" sz="3600" dirty="0" smtClean="0"/>
          </a:p>
          <a:p>
            <a:pPr algn="just">
              <a:spcAft>
                <a:spcPts val="600"/>
              </a:spcAft>
            </a:pPr>
            <a:r>
              <a:rPr lang="en-US" sz="3600" dirty="0" smtClean="0"/>
              <a:t>This model is based on a proposal developed by the International Standards Organization (ISO) as a first step toward international standardization of the protocols used in the various layers </a:t>
            </a:r>
          </a:p>
          <a:p>
            <a:pPr algn="just">
              <a:spcAft>
                <a:spcPts val="600"/>
              </a:spcAft>
            </a:pPr>
            <a:r>
              <a:rPr lang="en-US" sz="3600" dirty="0" smtClean="0"/>
              <a:t>The OSI model has seven layers. The principles that were applied to arrive at the seven layers can be briefly summarized as follows:</a:t>
            </a:r>
          </a:p>
          <a:p>
            <a:pPr lvl="1" algn="just">
              <a:spcAft>
                <a:spcPts val="600"/>
              </a:spcAft>
              <a:buNone/>
            </a:pPr>
            <a:r>
              <a:rPr lang="en-US" sz="3600" dirty="0" smtClean="0"/>
              <a:t>1. A layer should be created where a different abstraction is needed.</a:t>
            </a:r>
          </a:p>
          <a:p>
            <a:pPr lvl="1" algn="just">
              <a:spcAft>
                <a:spcPts val="600"/>
              </a:spcAft>
              <a:buNone/>
            </a:pPr>
            <a:r>
              <a:rPr lang="en-US" sz="3600" dirty="0" smtClean="0"/>
              <a:t>2. Each layer should perform a well-defined function.</a:t>
            </a:r>
          </a:p>
          <a:p>
            <a:pPr lvl="1" algn="just">
              <a:spcAft>
                <a:spcPts val="600"/>
              </a:spcAft>
              <a:buNone/>
            </a:pPr>
            <a:r>
              <a:rPr lang="en-US" sz="3600" dirty="0" smtClean="0"/>
              <a:t>3. The function of each layer should be chosen with an eye toward defining internationally standardized 37 protocols.</a:t>
            </a:r>
          </a:p>
          <a:p>
            <a:pPr lvl="1" algn="just">
              <a:spcAft>
                <a:spcPts val="600"/>
              </a:spcAft>
              <a:buNone/>
            </a:pPr>
            <a:r>
              <a:rPr lang="en-US" sz="3600" dirty="0" smtClean="0"/>
              <a:t>4. The layer boundaries should be chosen to minimize the information flow across the interfaces.</a:t>
            </a:r>
          </a:p>
          <a:p>
            <a:pPr lvl="1" algn="just">
              <a:spcAft>
                <a:spcPts val="600"/>
              </a:spcAft>
              <a:buNone/>
            </a:pPr>
            <a:r>
              <a:rPr lang="en-US" sz="3600" dirty="0" smtClean="0"/>
              <a:t>5. The number of layers should be large enough that distinct functions need not be thrown together in the same layer out of necessity and small enough that the architecture does not become unwieldy</a:t>
            </a:r>
            <a:r>
              <a:rPr lang="en-US" sz="3200" dirty="0" smtClean="0"/>
              <a:t>.</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Grp="1" noChangeAspect="1" noChangeArrowheads="1"/>
          </p:cNvPicPr>
          <p:nvPr>
            <p:ph sz="quarter" idx="1"/>
          </p:nvPr>
        </p:nvPicPr>
        <p:blipFill>
          <a:blip r:embed="rId2"/>
          <a:srcRect/>
          <a:stretch>
            <a:fillRect/>
          </a:stretch>
        </p:blipFill>
        <p:spPr bwMode="auto">
          <a:xfrm>
            <a:off x="901507" y="609600"/>
            <a:ext cx="7251893" cy="586422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077200" cy="6400800"/>
          </a:xfrm>
        </p:spPr>
        <p:txBody>
          <a:bodyPr/>
          <a:lstStyle/>
          <a:p>
            <a:pPr marL="342900" indent="-342900">
              <a:spcBef>
                <a:spcPct val="45000"/>
              </a:spcBef>
              <a:buClr>
                <a:schemeClr val="folHlink"/>
              </a:buClr>
              <a:buSzPct val="60000"/>
              <a:buFont typeface="Wingdings" pitchFamily="2" charset="2"/>
              <a:buChar char="n"/>
              <a:defRPr/>
            </a:pPr>
            <a:r>
              <a:rPr lang="en-US" sz="2000" kern="0" dirty="0" smtClean="0">
                <a:latin typeface="Arial" pitchFamily="34" charset="0"/>
                <a:cs typeface="Times New Roman" pitchFamily="18" charset="0"/>
              </a:rPr>
              <a:t>The passing of the data and network information down through the layers of the sending device and backup through the layers of the receiving device is made possible by </a:t>
            </a:r>
            <a:r>
              <a:rPr lang="en-US" sz="2000" i="1" u="sng" kern="0" dirty="0" smtClean="0">
                <a:solidFill>
                  <a:srgbClr val="FF0000"/>
                </a:solidFill>
                <a:latin typeface="Arial" pitchFamily="34" charset="0"/>
                <a:cs typeface="Times New Roman" pitchFamily="18" charset="0"/>
              </a:rPr>
              <a:t>interface</a:t>
            </a:r>
            <a:r>
              <a:rPr lang="en-US" sz="2000" i="1" u="sng" kern="0" dirty="0" smtClean="0">
                <a:latin typeface="Arial" pitchFamily="34" charset="0"/>
                <a:cs typeface="Times New Roman" pitchFamily="18" charset="0"/>
              </a:rPr>
              <a:t> </a:t>
            </a:r>
            <a:r>
              <a:rPr lang="en-US" sz="2000" kern="0" dirty="0" smtClean="0">
                <a:latin typeface="Arial" pitchFamily="34" charset="0"/>
                <a:cs typeface="Times New Roman" pitchFamily="18" charset="0"/>
              </a:rPr>
              <a:t>between each pair of adjacent layers</a:t>
            </a:r>
          </a:p>
          <a:p>
            <a:pPr marL="342900" indent="-342900">
              <a:spcBef>
                <a:spcPct val="45000"/>
              </a:spcBef>
              <a:buClr>
                <a:schemeClr val="folHlink"/>
              </a:buClr>
              <a:buSzPct val="60000"/>
              <a:buFont typeface="Wingdings" pitchFamily="2" charset="2"/>
              <a:buChar char="n"/>
              <a:defRPr/>
            </a:pPr>
            <a:r>
              <a:rPr lang="en-US" sz="2000" kern="0" dirty="0" smtClean="0">
                <a:latin typeface="Arial" pitchFamily="34" charset="0"/>
                <a:cs typeface="Times New Roman" pitchFamily="18" charset="0"/>
              </a:rPr>
              <a:t>Interface defines what information and services a layer must provide for the layer above it.</a:t>
            </a:r>
          </a:p>
          <a:p>
            <a:endParaRPr lang="en-US" dirty="0"/>
          </a:p>
        </p:txBody>
      </p:sp>
      <p:pic>
        <p:nvPicPr>
          <p:cNvPr id="4" name="Picture 6"/>
          <p:cNvPicPr>
            <a:picLocks noChangeAspect="1" noChangeArrowheads="1"/>
          </p:cNvPicPr>
          <p:nvPr/>
        </p:nvPicPr>
        <p:blipFill>
          <a:blip r:embed="rId2"/>
          <a:srcRect/>
          <a:stretch>
            <a:fillRect/>
          </a:stretch>
        </p:blipFill>
        <p:spPr bwMode="auto">
          <a:xfrm>
            <a:off x="685800" y="2514600"/>
            <a:ext cx="7523162" cy="41338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smtClean="0">
                <a:solidFill>
                  <a:schemeClr val="tx1"/>
                </a:solidFill>
              </a:rPr>
              <a:t>Computer Networks</a:t>
            </a:r>
            <a:endParaRPr lang="en-US" dirty="0">
              <a:solidFill>
                <a:schemeClr val="tx1"/>
              </a:solidFill>
            </a:endParaRPr>
          </a:p>
        </p:txBody>
      </p:sp>
      <p:sp>
        <p:nvSpPr>
          <p:cNvPr id="3" name="Content Placeholder 2"/>
          <p:cNvSpPr>
            <a:spLocks noGrp="1"/>
          </p:cNvSpPr>
          <p:nvPr>
            <p:ph sz="quarter" idx="1"/>
          </p:nvPr>
        </p:nvSpPr>
        <p:spPr>
          <a:xfrm>
            <a:off x="457200" y="838200"/>
            <a:ext cx="8229600" cy="5635752"/>
          </a:xfrm>
        </p:spPr>
        <p:txBody>
          <a:bodyPr>
            <a:normAutofit/>
          </a:bodyPr>
          <a:lstStyle/>
          <a:p>
            <a:pPr lvl="0" algn="just"/>
            <a:r>
              <a:rPr lang="en-US" sz="2000" dirty="0" smtClean="0"/>
              <a:t>A computer network is a system in which multiple computers are connected to each other to share information and resources.</a:t>
            </a:r>
          </a:p>
          <a:p>
            <a:pPr lvl="0" algn="just"/>
            <a:r>
              <a:rPr lang="en-US" sz="2000" dirty="0" smtClean="0"/>
              <a:t>The physical connection between networked computing devices is established using either cable media or wireless media.</a:t>
            </a:r>
          </a:p>
          <a:p>
            <a:pPr lvl="0" algn="just"/>
            <a:r>
              <a:rPr lang="en-US" sz="2000" dirty="0" smtClean="0"/>
              <a:t>The best-known computer network is the Internet.</a:t>
            </a:r>
            <a:endParaRPr lang="en-US" sz="2000" dirty="0"/>
          </a:p>
        </p:txBody>
      </p:sp>
      <p:pic>
        <p:nvPicPr>
          <p:cNvPr id="4" name="image4.jpeg"/>
          <p:cNvPicPr/>
          <p:nvPr/>
        </p:nvPicPr>
        <p:blipFill>
          <a:blip r:embed="rId2" cstate="print"/>
          <a:stretch>
            <a:fillRect/>
          </a:stretch>
        </p:blipFill>
        <p:spPr>
          <a:xfrm>
            <a:off x="1447800" y="2819400"/>
            <a:ext cx="5486400" cy="37338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924800" cy="6400800"/>
          </a:xfrm>
        </p:spPr>
        <p:txBody>
          <a:bodyPr>
            <a:normAutofit fontScale="92500" lnSpcReduction="10000"/>
          </a:bodyPr>
          <a:lstStyle/>
          <a:p>
            <a:pPr>
              <a:buNone/>
            </a:pPr>
            <a:r>
              <a:rPr lang="en-US" b="1" dirty="0" smtClean="0"/>
              <a:t>The Relationship of Services to Protocols</a:t>
            </a:r>
          </a:p>
          <a:p>
            <a:pPr algn="just"/>
            <a:r>
              <a:rPr lang="en-US" dirty="0" smtClean="0"/>
              <a:t>Services and protocols are distinct concepts, although they are frequently confused. </a:t>
            </a:r>
          </a:p>
          <a:p>
            <a:pPr algn="just"/>
            <a:r>
              <a:rPr lang="en-US" dirty="0" smtClean="0"/>
              <a:t>This distinction is so important, however, that we emphasize it again here. </a:t>
            </a:r>
          </a:p>
          <a:p>
            <a:pPr algn="just"/>
            <a:r>
              <a:rPr lang="en-US" dirty="0" smtClean="0"/>
              <a:t>A service is a set of primitives (operations) that a layer provides to the layer above it. </a:t>
            </a:r>
          </a:p>
          <a:p>
            <a:pPr algn="just"/>
            <a:r>
              <a:rPr lang="en-US" dirty="0" smtClean="0"/>
              <a:t>The service defines what operations the layer is prepared to perform on behalf of its users, but it says nothing at all about how these operations are implemented. </a:t>
            </a:r>
          </a:p>
          <a:p>
            <a:pPr algn="just"/>
            <a:r>
              <a:rPr lang="en-US" dirty="0" smtClean="0"/>
              <a:t>A service relates to an interface between two layers, with the lower layer being the service provider and the upper layer being the service user. </a:t>
            </a:r>
          </a:p>
          <a:p>
            <a:pPr algn="just"/>
            <a:r>
              <a:rPr lang="en-US" dirty="0" smtClean="0"/>
              <a:t>A protocol, in contrast, is a set of rules governing the format and meaning of the packets, or messages that are exchanged by the peer entities within a layer. </a:t>
            </a:r>
          </a:p>
          <a:p>
            <a:pPr algn="just"/>
            <a:r>
              <a:rPr lang="en-US" dirty="0" smtClean="0"/>
              <a:t>Entities use protocols to implement their service definitions.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
          </p:nvPr>
        </p:nvPicPr>
        <p:blipFill>
          <a:blip r:embed="rId2"/>
          <a:srcRect/>
          <a:stretch>
            <a:fillRect/>
          </a:stretch>
        </p:blipFill>
        <p:spPr bwMode="auto">
          <a:xfrm>
            <a:off x="1447800" y="2057400"/>
            <a:ext cx="5791199" cy="32766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001000" cy="6553200"/>
          </a:xfrm>
        </p:spPr>
        <p:txBody>
          <a:bodyPr>
            <a:normAutofit fontScale="92500" lnSpcReduction="10000"/>
          </a:bodyPr>
          <a:lstStyle/>
          <a:p>
            <a:pPr>
              <a:buNone/>
            </a:pPr>
            <a:r>
              <a:rPr lang="en-US" b="1" dirty="0" smtClean="0">
                <a:solidFill>
                  <a:srgbClr val="FF0000"/>
                </a:solidFill>
              </a:rPr>
              <a:t>Physical Layer</a:t>
            </a:r>
            <a:endParaRPr lang="en-US" dirty="0" smtClean="0">
              <a:solidFill>
                <a:srgbClr val="FF0000"/>
              </a:solidFill>
            </a:endParaRPr>
          </a:p>
          <a:p>
            <a:pPr algn="just"/>
            <a:r>
              <a:rPr lang="en-US" dirty="0" smtClean="0"/>
              <a:t>The physical layer coordinates the functions required to carry a bit stream over a physical medium. It deals with the mechanical and electrical specifications of the interface and transmission medium.</a:t>
            </a:r>
          </a:p>
          <a:p>
            <a:pPr algn="just">
              <a:buNone/>
            </a:pPr>
            <a:r>
              <a:rPr lang="en-US" dirty="0" smtClean="0"/>
              <a:t>The physical layer is also concerned with the following:</a:t>
            </a:r>
          </a:p>
          <a:p>
            <a:pPr lvl="0" algn="just"/>
            <a:r>
              <a:rPr lang="en-US" b="1" dirty="0" smtClean="0"/>
              <a:t>Physical characteristics of interfaces and medium.</a:t>
            </a:r>
            <a:r>
              <a:rPr lang="en-US" dirty="0" smtClean="0"/>
              <a:t> The physical layer defines the characteristics of the interface between the devices and the transmission medium</a:t>
            </a:r>
          </a:p>
          <a:p>
            <a:pPr lvl="0" algn="just"/>
            <a:r>
              <a:rPr lang="en-US" b="1" dirty="0" smtClean="0"/>
              <a:t>Representation of bits.</a:t>
            </a:r>
            <a:r>
              <a:rPr lang="en-US" dirty="0" smtClean="0"/>
              <a:t> The physical layer data consists of a stream of bits (sequence of Os or 1s) with no interpretation. </a:t>
            </a:r>
          </a:p>
          <a:p>
            <a:pPr lvl="0" algn="just"/>
            <a:r>
              <a:rPr lang="en-US" b="1" dirty="0" smtClean="0"/>
              <a:t>Data rate.</a:t>
            </a:r>
            <a:r>
              <a:rPr lang="en-US" dirty="0" smtClean="0"/>
              <a:t> The transmission rate-the number of bits sent each second-is also defined by the physical layer. </a:t>
            </a:r>
          </a:p>
          <a:p>
            <a:pPr lvl="0" algn="just"/>
            <a:r>
              <a:rPr lang="en-US" b="1" dirty="0" smtClean="0"/>
              <a:t>Synchronization of bits.</a:t>
            </a:r>
            <a:r>
              <a:rPr lang="en-US" dirty="0" smtClean="0"/>
              <a:t> The sender and receiver not only must use the same bit rate but also must be synchronized at the bit level. </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077200" cy="6629400"/>
          </a:xfrm>
        </p:spPr>
        <p:txBody>
          <a:bodyPr>
            <a:normAutofit lnSpcReduction="10000"/>
          </a:bodyPr>
          <a:lstStyle/>
          <a:p>
            <a:pPr lvl="0" algn="just"/>
            <a:r>
              <a:rPr lang="en-US" b="1" dirty="0" smtClean="0"/>
              <a:t>Physical topology.</a:t>
            </a:r>
            <a:r>
              <a:rPr lang="en-US" dirty="0" smtClean="0"/>
              <a:t> The physical topology defines how devices are connected to make a network. </a:t>
            </a:r>
          </a:p>
          <a:p>
            <a:pPr lvl="0" algn="just"/>
            <a:r>
              <a:rPr lang="en-US" b="1" dirty="0" smtClean="0"/>
              <a:t>Transmission mode. </a:t>
            </a:r>
            <a:r>
              <a:rPr lang="en-US" dirty="0" smtClean="0"/>
              <a:t>The physical layer also defines the direction of transmission between two devices: simplex(one-way communication), half-duplex(two devices can send and receive, but not at the same time), or full-duplex(two devices can send and receive at the same time). </a:t>
            </a:r>
          </a:p>
          <a:p>
            <a:pPr algn="just">
              <a:buNone/>
            </a:pPr>
            <a:r>
              <a:rPr lang="en-US" b="1" dirty="0" smtClean="0">
                <a:solidFill>
                  <a:srgbClr val="FF0000"/>
                </a:solidFill>
              </a:rPr>
              <a:t>Data Link Layer</a:t>
            </a:r>
            <a:endParaRPr lang="en-US" dirty="0" smtClean="0">
              <a:solidFill>
                <a:srgbClr val="FF0000"/>
              </a:solidFill>
            </a:endParaRPr>
          </a:p>
          <a:p>
            <a:pPr algn="just"/>
            <a:r>
              <a:rPr lang="en-US" dirty="0" smtClean="0"/>
              <a:t>The data link layer transforms the physical layer, a raw transmission facility, to a reliable link. It makes the physical layer appear error-free to the upper layer (network layer).  </a:t>
            </a:r>
          </a:p>
          <a:p>
            <a:pPr algn="just"/>
            <a:r>
              <a:rPr lang="en-US" dirty="0" smtClean="0"/>
              <a:t>Other responsibilities of the data link layer include the following:</a:t>
            </a:r>
          </a:p>
          <a:p>
            <a:pPr lvl="0" algn="just"/>
            <a:r>
              <a:rPr lang="en-US" b="1" dirty="0" smtClean="0"/>
              <a:t>Framing</a:t>
            </a:r>
            <a:r>
              <a:rPr lang="en-US" dirty="0" smtClean="0"/>
              <a:t>. The data link layer divides the stream of bits received from the network layer into manageable data units called frames.</a:t>
            </a:r>
          </a:p>
          <a:p>
            <a:endParaRPr lang="en-US" dirty="0" smtClean="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153400" cy="6553200"/>
          </a:xfrm>
        </p:spPr>
        <p:txBody>
          <a:bodyPr>
            <a:normAutofit/>
          </a:bodyPr>
          <a:lstStyle/>
          <a:p>
            <a:pPr algn="just">
              <a:spcAft>
                <a:spcPts val="1200"/>
              </a:spcAft>
            </a:pPr>
            <a:r>
              <a:rPr lang="en-US" sz="2200" b="1" dirty="0" smtClean="0"/>
              <a:t>Physical addressing.</a:t>
            </a:r>
            <a:r>
              <a:rPr lang="en-US" sz="2200" dirty="0" smtClean="0"/>
              <a:t> If frames are to be distributed to different systems on the network, the data link layer adds a header to the frame to define the sender and/or receiver of the frame. </a:t>
            </a:r>
          </a:p>
          <a:p>
            <a:pPr lvl="0" algn="just">
              <a:spcAft>
                <a:spcPts val="1200"/>
              </a:spcAft>
            </a:pPr>
            <a:r>
              <a:rPr lang="en-US" sz="2200" b="1" dirty="0" smtClean="0"/>
              <a:t>Flow control.</a:t>
            </a:r>
            <a:r>
              <a:rPr lang="en-US" sz="2200" dirty="0" smtClean="0"/>
              <a:t> If the rate at which the data are absorbed by the receiver is less than the rate at which data are produced in the sender, the data link layer imposes a flow control mechanism to avoid overwhelming the receiver.</a:t>
            </a:r>
          </a:p>
          <a:p>
            <a:pPr lvl="0" algn="just">
              <a:spcAft>
                <a:spcPts val="1200"/>
              </a:spcAft>
            </a:pPr>
            <a:r>
              <a:rPr lang="en-US" sz="2200" b="1" dirty="0" smtClean="0"/>
              <a:t>Error control.</a:t>
            </a:r>
            <a:r>
              <a:rPr lang="en-US" sz="2200" dirty="0" smtClean="0"/>
              <a:t> The data link layer adds reliability to the physical layer by adding mechanisms to detect and retransmit damaged or lost frames. </a:t>
            </a:r>
          </a:p>
          <a:p>
            <a:pPr lvl="0" algn="just">
              <a:spcAft>
                <a:spcPts val="1200"/>
              </a:spcAft>
            </a:pPr>
            <a:r>
              <a:rPr lang="en-US" sz="2200" b="1" dirty="0" smtClean="0"/>
              <a:t>Access control.</a:t>
            </a:r>
            <a:r>
              <a:rPr lang="en-US" sz="2200" dirty="0" smtClean="0"/>
              <a:t> When two or more devices are connected to the same link, data link layer protocols are necessary to determine which device has control over the link at any given time.</a:t>
            </a:r>
          </a:p>
          <a:p>
            <a:pPr>
              <a:buNone/>
            </a:pPr>
            <a:endParaRPr lang="en-US" dirty="0" smtClean="0"/>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077200" cy="6477000"/>
          </a:xfrm>
        </p:spPr>
        <p:txBody>
          <a:bodyPr>
            <a:normAutofit fontScale="92500" lnSpcReduction="10000"/>
          </a:bodyPr>
          <a:lstStyle/>
          <a:p>
            <a:pPr>
              <a:buNone/>
            </a:pPr>
            <a:r>
              <a:rPr lang="en-US" b="1" dirty="0" smtClean="0">
                <a:solidFill>
                  <a:srgbClr val="FF0000"/>
                </a:solidFill>
              </a:rPr>
              <a:t>Network Layer</a:t>
            </a:r>
            <a:endParaRPr lang="en-US" dirty="0" smtClean="0">
              <a:solidFill>
                <a:srgbClr val="FF0000"/>
              </a:solidFill>
            </a:endParaRPr>
          </a:p>
          <a:p>
            <a:pPr algn="just"/>
            <a:r>
              <a:rPr lang="en-US" dirty="0" smtClean="0"/>
              <a:t>The network layer is responsible for the source-to-destination delivery of a packet, possibly across multiple networks (links). </a:t>
            </a:r>
          </a:p>
          <a:p>
            <a:pPr algn="just"/>
            <a:r>
              <a:rPr lang="en-US" dirty="0" smtClean="0"/>
              <a:t>Other responsibilities of the network layer include the following:</a:t>
            </a:r>
          </a:p>
          <a:p>
            <a:pPr lvl="0" algn="just"/>
            <a:r>
              <a:rPr lang="en-US" b="1" dirty="0" smtClean="0"/>
              <a:t>Logical addressing.</a:t>
            </a:r>
            <a:r>
              <a:rPr lang="en-US" dirty="0" smtClean="0"/>
              <a:t> The physical addressing implemented by the data link layer handles the addressing problem locally. If a packet passes the network boundary, we need another addressing system to help distinguish the source and destination systems. The network layer adds a header to the packet coming from the upper layer that, among other things, includes the logical addresses of the sender and receiver. </a:t>
            </a:r>
          </a:p>
          <a:p>
            <a:pPr lvl="0" algn="just"/>
            <a:r>
              <a:rPr lang="en-US" b="1" dirty="0" smtClean="0"/>
              <a:t>Routing.</a:t>
            </a:r>
            <a:r>
              <a:rPr lang="en-US" dirty="0" smtClean="0"/>
              <a:t> When independent networks or links are connected to create </a:t>
            </a:r>
            <a:r>
              <a:rPr lang="en-US" i="1" dirty="0" err="1" smtClean="0"/>
              <a:t>intemetworks</a:t>
            </a:r>
            <a:r>
              <a:rPr lang="en-US" i="1" dirty="0" smtClean="0"/>
              <a:t> </a:t>
            </a:r>
            <a:r>
              <a:rPr lang="en-US" dirty="0" smtClean="0"/>
              <a:t>(network of networks) or a large network, the connecting devices (called </a:t>
            </a:r>
            <a:r>
              <a:rPr lang="en-US" i="1" dirty="0" smtClean="0"/>
              <a:t>routers </a:t>
            </a:r>
            <a:r>
              <a:rPr lang="en-US" dirty="0" smtClean="0"/>
              <a:t>or </a:t>
            </a:r>
            <a:r>
              <a:rPr lang="en-US" i="1" dirty="0" smtClean="0"/>
              <a:t>switches) </a:t>
            </a:r>
            <a:r>
              <a:rPr lang="en-US" dirty="0" smtClean="0"/>
              <a:t>route or switch the packets to their final destination. </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153400" cy="6400800"/>
          </a:xfrm>
        </p:spPr>
        <p:txBody>
          <a:bodyPr>
            <a:normAutofit fontScale="92500" lnSpcReduction="10000"/>
          </a:bodyPr>
          <a:lstStyle/>
          <a:p>
            <a:pPr>
              <a:buNone/>
            </a:pPr>
            <a:r>
              <a:rPr lang="en-US" b="1" dirty="0" smtClean="0">
                <a:solidFill>
                  <a:srgbClr val="FF0000"/>
                </a:solidFill>
              </a:rPr>
              <a:t>Transport Layer</a:t>
            </a:r>
            <a:endParaRPr lang="en-US" dirty="0" smtClean="0">
              <a:solidFill>
                <a:srgbClr val="FF0000"/>
              </a:solidFill>
            </a:endParaRPr>
          </a:p>
          <a:p>
            <a:pPr algn="just"/>
            <a:r>
              <a:rPr lang="en-US" dirty="0" smtClean="0"/>
              <a:t>The transport layer is responsible for process-to-process delivery of the entire message. </a:t>
            </a:r>
          </a:p>
          <a:p>
            <a:pPr algn="just"/>
            <a:r>
              <a:rPr lang="en-US" dirty="0" smtClean="0"/>
              <a:t>Other responsibilities of the transport layer include the following:</a:t>
            </a:r>
          </a:p>
          <a:p>
            <a:pPr lvl="0" algn="just"/>
            <a:r>
              <a:rPr lang="en-US" b="1" dirty="0" smtClean="0"/>
              <a:t>Service-point addressing.</a:t>
            </a:r>
            <a:r>
              <a:rPr lang="en-US" dirty="0" smtClean="0"/>
              <a:t> Computers often run several programs at the same time. For this reason, source-to-destination delivery means delivery not only from one computer to the next but also from a specific process (running program) on one computer to a specific process (running program) on the other. The transport layer header must therefore include a type of address called a </a:t>
            </a:r>
            <a:r>
              <a:rPr lang="en-US" i="1" dirty="0" smtClean="0"/>
              <a:t>service-point address </a:t>
            </a:r>
            <a:r>
              <a:rPr lang="en-US" dirty="0" smtClean="0"/>
              <a:t>(or port address). The network layer gets each packet to the correct computer; the transport layer gets the entire message to the correct process on that computer.</a:t>
            </a:r>
          </a:p>
          <a:p>
            <a:pPr lvl="0" algn="just"/>
            <a:r>
              <a:rPr lang="en-US" b="1" dirty="0" smtClean="0"/>
              <a:t>Segmentation and reassembly.</a:t>
            </a:r>
            <a:r>
              <a:rPr lang="en-US" dirty="0" smtClean="0"/>
              <a:t> A message is divided into transmittable segments, with each segment containing a sequence number. </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077200" cy="6248400"/>
          </a:xfrm>
        </p:spPr>
        <p:txBody>
          <a:bodyPr>
            <a:normAutofit fontScale="85000" lnSpcReduction="10000"/>
          </a:bodyPr>
          <a:lstStyle/>
          <a:p>
            <a:pPr lvl="0" algn="just">
              <a:spcAft>
                <a:spcPts val="1200"/>
              </a:spcAft>
            </a:pPr>
            <a:r>
              <a:rPr lang="en-US" b="1" dirty="0" smtClean="0"/>
              <a:t>Connection control.</a:t>
            </a:r>
            <a:r>
              <a:rPr lang="en-US" dirty="0" smtClean="0"/>
              <a:t> The transport layer can be either connectionless or connection oriented. </a:t>
            </a:r>
          </a:p>
          <a:p>
            <a:pPr lvl="0" algn="just">
              <a:spcAft>
                <a:spcPts val="1200"/>
              </a:spcAft>
            </a:pPr>
            <a:r>
              <a:rPr lang="en-US" b="1" dirty="0" smtClean="0"/>
              <a:t>Flow control. </a:t>
            </a:r>
            <a:r>
              <a:rPr lang="en-US" dirty="0" smtClean="0"/>
              <a:t>Like the data link layer, the transport layer is responsible for flow control. However, flow control at this layer is performed end to end rather than across a single link.</a:t>
            </a:r>
          </a:p>
          <a:p>
            <a:pPr lvl="0" algn="just">
              <a:spcAft>
                <a:spcPts val="1200"/>
              </a:spcAft>
            </a:pPr>
            <a:r>
              <a:rPr lang="en-US" b="1" dirty="0" smtClean="0"/>
              <a:t>Error control. </a:t>
            </a:r>
            <a:r>
              <a:rPr lang="en-US" dirty="0" smtClean="0"/>
              <a:t>Like the data link layer, the transport layer is responsible for error control. However, error control at this layer is performed process-to process rather than across a single link.</a:t>
            </a:r>
          </a:p>
          <a:p>
            <a:pPr algn="just">
              <a:spcAft>
                <a:spcPts val="1200"/>
              </a:spcAft>
              <a:buNone/>
            </a:pPr>
            <a:r>
              <a:rPr lang="en-US" b="1" dirty="0" smtClean="0">
                <a:solidFill>
                  <a:srgbClr val="FF0000"/>
                </a:solidFill>
              </a:rPr>
              <a:t>Session Layer</a:t>
            </a:r>
            <a:endParaRPr lang="en-US" dirty="0" smtClean="0">
              <a:solidFill>
                <a:srgbClr val="FF0000"/>
              </a:solidFill>
            </a:endParaRPr>
          </a:p>
          <a:p>
            <a:pPr algn="just">
              <a:spcAft>
                <a:spcPts val="1200"/>
              </a:spcAft>
            </a:pPr>
            <a:r>
              <a:rPr lang="en-US" dirty="0" smtClean="0"/>
              <a:t>The services provided by the first three layers (physical, data link, and network) are not sufficient for some processes. The session layer is the network </a:t>
            </a:r>
            <a:r>
              <a:rPr lang="en-US" i="1" dirty="0" smtClean="0"/>
              <a:t>dialog controller. </a:t>
            </a:r>
            <a:r>
              <a:rPr lang="en-US" dirty="0" smtClean="0"/>
              <a:t>It establishes, maintains, and synchronizes the interaction among communicating systems. </a:t>
            </a:r>
          </a:p>
          <a:p>
            <a:pPr algn="just">
              <a:spcAft>
                <a:spcPts val="1200"/>
              </a:spcAft>
            </a:pPr>
            <a:r>
              <a:rPr lang="en-US" dirty="0" smtClean="0"/>
              <a:t>Specific responsibilities of the session layer include the following:</a:t>
            </a:r>
          </a:p>
          <a:p>
            <a:pPr lvl="0">
              <a:buNone/>
            </a:pPr>
            <a:r>
              <a:rPr lang="en-US" dirty="0" smtClean="0"/>
              <a:t> </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001000" cy="6248400"/>
          </a:xfrm>
        </p:spPr>
        <p:txBody>
          <a:bodyPr>
            <a:normAutofit fontScale="92500" lnSpcReduction="10000"/>
          </a:bodyPr>
          <a:lstStyle/>
          <a:p>
            <a:pPr lvl="0" algn="just"/>
            <a:r>
              <a:rPr lang="en-US" b="1" dirty="0" smtClean="0"/>
              <a:t>Dialog control.</a:t>
            </a:r>
            <a:r>
              <a:rPr lang="en-US" dirty="0" smtClean="0"/>
              <a:t> The session layer allows two systems to enter into a dialog. It allows the communication between two processes to take place in either half-duplex (one way at a time) or full-duplex (two ways at a time) mode. </a:t>
            </a:r>
          </a:p>
          <a:p>
            <a:pPr lvl="0" algn="just"/>
            <a:r>
              <a:rPr lang="en-US" b="1" dirty="0" smtClean="0"/>
              <a:t>Synchronization. </a:t>
            </a:r>
            <a:r>
              <a:rPr lang="en-US" dirty="0" smtClean="0"/>
              <a:t>The session layer allows a process to add checkpoints, or synchronization points, to a stream of data. For example, if a system is sending a file of 2000 pages, it is advisable to insert checkpoints after every 10.</a:t>
            </a:r>
          </a:p>
          <a:p>
            <a:pPr algn="just">
              <a:buNone/>
            </a:pPr>
            <a:r>
              <a:rPr lang="en-US" b="1" dirty="0" smtClean="0">
                <a:solidFill>
                  <a:srgbClr val="FF0000"/>
                </a:solidFill>
              </a:rPr>
              <a:t>Presentation Layer</a:t>
            </a:r>
            <a:endParaRPr lang="en-US" dirty="0" smtClean="0">
              <a:solidFill>
                <a:srgbClr val="FF0000"/>
              </a:solidFill>
            </a:endParaRPr>
          </a:p>
          <a:p>
            <a:pPr algn="just"/>
            <a:r>
              <a:rPr lang="en-US" dirty="0" smtClean="0"/>
              <a:t>The presentation layer is concerned with the syntax and semantics of the information exchanged between two systems. </a:t>
            </a:r>
          </a:p>
          <a:p>
            <a:pPr algn="just"/>
            <a:r>
              <a:rPr lang="en-US" dirty="0" smtClean="0"/>
              <a:t>Specific responsibilities of the presentation layer include the following:</a:t>
            </a:r>
          </a:p>
          <a:p>
            <a:pPr lvl="0" algn="just"/>
            <a:r>
              <a:rPr lang="en-US" b="1" dirty="0" smtClean="0"/>
              <a:t>Translation. </a:t>
            </a:r>
            <a:r>
              <a:rPr lang="en-US" dirty="0" smtClean="0"/>
              <a:t>The processes (running programs) in two systems are usually exchanging information in the form of character strings, numbers, and so on. The information must be changed to bit streams before being transmitted. </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077200" cy="6477000"/>
          </a:xfrm>
        </p:spPr>
        <p:txBody>
          <a:bodyPr>
            <a:normAutofit lnSpcReduction="10000"/>
          </a:bodyPr>
          <a:lstStyle/>
          <a:p>
            <a:pPr lvl="0" algn="just"/>
            <a:r>
              <a:rPr lang="en-US" b="1" dirty="0" smtClean="0"/>
              <a:t>Encryption.</a:t>
            </a:r>
            <a:r>
              <a:rPr lang="en-US" dirty="0" smtClean="0"/>
              <a:t> To carry sensitive information, a system must be able to ensure privacy. Encryption means that the sender transforms the original information to another form and sends the resulting message out over the network. Decryption reverses the original process to transform the message back to its original form. </a:t>
            </a:r>
          </a:p>
          <a:p>
            <a:pPr lvl="0" algn="just"/>
            <a:r>
              <a:rPr lang="en-US" b="1" dirty="0" smtClean="0"/>
              <a:t>Compression. </a:t>
            </a:r>
            <a:r>
              <a:rPr lang="en-US" dirty="0" smtClean="0"/>
              <a:t>Data compression reduces the number of bits contained in the information. Data compression becomes particularly important in the transmission of multimedia such as text, audio, and video.</a:t>
            </a:r>
          </a:p>
          <a:p>
            <a:pPr algn="just">
              <a:buNone/>
            </a:pPr>
            <a:r>
              <a:rPr lang="en-US" b="1" dirty="0" smtClean="0">
                <a:solidFill>
                  <a:srgbClr val="FF0000"/>
                </a:solidFill>
              </a:rPr>
              <a:t>Application Layer</a:t>
            </a:r>
            <a:endParaRPr lang="en-US" dirty="0" smtClean="0">
              <a:solidFill>
                <a:srgbClr val="FF0000"/>
              </a:solidFill>
            </a:endParaRPr>
          </a:p>
          <a:p>
            <a:pPr algn="just"/>
            <a:r>
              <a:rPr lang="en-US" dirty="0" smtClean="0"/>
              <a:t>The application layer enables the user, whether human or software, to access the network. It provides user interfaces and support for services. </a:t>
            </a:r>
          </a:p>
          <a:p>
            <a:pPr algn="just"/>
            <a:r>
              <a:rPr lang="en-US" dirty="0" smtClean="0"/>
              <a:t>Specific services provided by the application layer include the following:</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077200" cy="6553200"/>
          </a:xfrm>
        </p:spPr>
        <p:txBody>
          <a:bodyPr>
            <a:normAutofit fontScale="47500" lnSpcReduction="20000"/>
          </a:bodyPr>
          <a:lstStyle/>
          <a:p>
            <a:pPr algn="ctr">
              <a:buNone/>
            </a:pPr>
            <a:r>
              <a:rPr lang="en-US" sz="5000" b="1" i="1" dirty="0" smtClean="0"/>
              <a:t>Advantages of Computer Networks</a:t>
            </a:r>
            <a:endParaRPr lang="en-US" sz="3400" b="1" dirty="0" smtClean="0"/>
          </a:p>
          <a:p>
            <a:pPr marL="457200" lvl="0" indent="-457200">
              <a:spcAft>
                <a:spcPts val="600"/>
              </a:spcAft>
              <a:buClrTx/>
              <a:buNone/>
            </a:pPr>
            <a:r>
              <a:rPr lang="en-US" sz="4200" b="1" dirty="0" smtClean="0"/>
              <a:t>1. File sharing</a:t>
            </a:r>
          </a:p>
          <a:p>
            <a:pPr marL="457200" indent="-457200" algn="just">
              <a:spcAft>
                <a:spcPts val="600"/>
              </a:spcAft>
              <a:buClrTx/>
              <a:buNone/>
            </a:pPr>
            <a:r>
              <a:rPr lang="en-US" sz="4200" dirty="0" smtClean="0"/>
              <a:t>	The major advantage of a computer network is that is allows file sharing and remote file access. A person sitting at one workstation that is connected to a network can easily see files present on another workstation, provided he is authorized to do so.</a:t>
            </a:r>
          </a:p>
          <a:p>
            <a:pPr marL="457200" lvl="0" indent="-457200" algn="just">
              <a:spcAft>
                <a:spcPts val="600"/>
              </a:spcAft>
              <a:buClrTx/>
              <a:buNone/>
            </a:pPr>
            <a:r>
              <a:rPr lang="en-US" sz="4200" b="1" dirty="0" smtClean="0"/>
              <a:t>2. Resource sharing</a:t>
            </a:r>
          </a:p>
          <a:p>
            <a:pPr marL="457200" indent="-457200" algn="just">
              <a:spcAft>
                <a:spcPts val="600"/>
              </a:spcAft>
              <a:buClrTx/>
              <a:buNone/>
            </a:pPr>
            <a:r>
              <a:rPr lang="en-US" sz="4200" dirty="0" smtClean="0"/>
              <a:t>	All computers in the network can share resources such as printers, fax machines, modems, and scanners.</a:t>
            </a:r>
          </a:p>
          <a:p>
            <a:pPr marL="457200" lvl="0" indent="-457200" algn="just">
              <a:spcAft>
                <a:spcPts val="600"/>
              </a:spcAft>
              <a:buClrTx/>
              <a:buNone/>
            </a:pPr>
            <a:r>
              <a:rPr lang="en-US" sz="4200" b="1" dirty="0" smtClean="0"/>
              <a:t>3. Better connectivity and communications</a:t>
            </a:r>
          </a:p>
          <a:p>
            <a:pPr marL="457200" indent="-457200" algn="just">
              <a:spcAft>
                <a:spcPts val="600"/>
              </a:spcAft>
              <a:buClrTx/>
              <a:buNone/>
            </a:pPr>
            <a:r>
              <a:rPr lang="en-US" sz="4200" dirty="0" smtClean="0"/>
              <a:t>	It allows users to connect and communicate with each other easily. Various communication applications included e-mail and groupware are used. Through e-mail, members of a network can send message and ensure safe delivery of data to other members, even in their absence.</a:t>
            </a:r>
          </a:p>
          <a:p>
            <a:pPr marL="457200" lvl="0" indent="-457200" algn="just">
              <a:spcAft>
                <a:spcPts val="600"/>
              </a:spcAft>
              <a:buClrTx/>
              <a:buNone/>
            </a:pPr>
            <a:r>
              <a:rPr lang="en-US" sz="4200" b="1" dirty="0" smtClean="0"/>
              <a:t>4. Internet access</a:t>
            </a:r>
          </a:p>
          <a:p>
            <a:pPr marL="457200" indent="-457200" algn="just">
              <a:spcAft>
                <a:spcPts val="600"/>
              </a:spcAft>
              <a:buClrTx/>
              <a:buNone/>
            </a:pPr>
            <a:r>
              <a:rPr lang="en-US" sz="4200" dirty="0" smtClean="0"/>
              <a:t>	Computer networks provide internet service over the entire network. Every single computer attached to the network can experience the high speed internet.</a:t>
            </a:r>
          </a:p>
          <a:p>
            <a:pPr marL="457200" indent="-457200">
              <a:spcAft>
                <a:spcPts val="1200"/>
              </a:spcAft>
              <a:buClrTx/>
              <a:buFont typeface="+mj-lt"/>
              <a:buAutoNum type="arabicPeriod"/>
            </a:pP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153400" cy="6248400"/>
          </a:xfrm>
        </p:spPr>
        <p:txBody>
          <a:bodyPr>
            <a:normAutofit fontScale="92500" lnSpcReduction="10000"/>
          </a:bodyPr>
          <a:lstStyle/>
          <a:p>
            <a:pPr lvl="0" algn="just"/>
            <a:r>
              <a:rPr lang="en-US" b="1" dirty="0" smtClean="0"/>
              <a:t>Network virtual terminal.</a:t>
            </a:r>
            <a:r>
              <a:rPr lang="en-US" dirty="0" smtClean="0"/>
              <a:t> A network virtual terminal is a software version of a physical terminal, and it allows a user to log on to a remote host. To do so, the application creates a software emulation of a terminal at the remote host. The user's computer talks to the software terminal which, in turn, talks to the host, and vice versa. The remote host believes it is communicating with one of its own terminals and allows the user to log on.</a:t>
            </a:r>
          </a:p>
          <a:p>
            <a:pPr lvl="0" algn="just"/>
            <a:r>
              <a:rPr lang="en-US" b="1" dirty="0" smtClean="0"/>
              <a:t>File transfer, access, and management.</a:t>
            </a:r>
            <a:r>
              <a:rPr lang="en-US" dirty="0" smtClean="0"/>
              <a:t> This application allows a user to access files in a remote host (to make changes or read data), to retrieve files from a remote computer for use in the local computer, and to manage or control files in a remote computer locally.</a:t>
            </a:r>
          </a:p>
          <a:p>
            <a:pPr lvl="0" algn="just"/>
            <a:r>
              <a:rPr lang="en-US" b="1" dirty="0" smtClean="0"/>
              <a:t>Mail services. </a:t>
            </a:r>
            <a:r>
              <a:rPr lang="en-US" dirty="0" smtClean="0"/>
              <a:t>This application provides the basis for e-mail forwarding and storage.</a:t>
            </a:r>
          </a:p>
          <a:p>
            <a:pPr lvl="0" algn="just"/>
            <a:r>
              <a:rPr lang="en-US" b="1" dirty="0" smtClean="0"/>
              <a:t>Directory services.</a:t>
            </a:r>
            <a:r>
              <a:rPr lang="en-US" dirty="0" smtClean="0"/>
              <a:t> This application provides distributed database sources and access for global information about various objects and services.</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Grp="1" noChangeArrowheads="1"/>
          </p:cNvSpPr>
          <p:nvPr>
            <p:ph type="title"/>
          </p:nvPr>
        </p:nvSpPr>
        <p:spPr bwMode="auto">
          <a:xfrm>
            <a:off x="457200" y="274638"/>
            <a:ext cx="7467600" cy="400110"/>
          </a:xfrm>
          <a:prstGeom prst="rect">
            <a:avLst/>
          </a:prstGeom>
          <a:noFill/>
          <a:ln w="9525">
            <a:noFill/>
            <a:miter lim="800000"/>
            <a:headEnd/>
            <a:tailEnd/>
          </a:ln>
        </p:spPr>
        <p:txBody>
          <a:bodyPr wrap="square">
            <a:spAutoFit/>
          </a:bodyPr>
          <a:lstStyle/>
          <a:p>
            <a:r>
              <a:rPr lang="en-US" altLang="ar-SA" sz="2000" i="1" dirty="0"/>
              <a:t>Summary of layers</a:t>
            </a:r>
          </a:p>
        </p:txBody>
      </p:sp>
      <p:pic>
        <p:nvPicPr>
          <p:cNvPr id="5" name="Picture 6"/>
          <p:cNvPicPr>
            <a:picLocks noGrp="1" noChangeAspect="1" noChangeArrowheads="1"/>
          </p:cNvPicPr>
          <p:nvPr>
            <p:ph sz="quarter" idx="1"/>
          </p:nvPr>
        </p:nvPicPr>
        <p:blipFill>
          <a:blip r:embed="rId2"/>
          <a:srcRect/>
          <a:stretch>
            <a:fillRect/>
          </a:stretch>
        </p:blipFill>
        <p:spPr bwMode="auto">
          <a:xfrm>
            <a:off x="457200" y="1371600"/>
            <a:ext cx="7848600" cy="438196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1066800"/>
          <a:ext cx="7848600" cy="4814887"/>
        </p:xfrm>
        <a:graphic>
          <a:graphicData uri="http://schemas.openxmlformats.org/drawingml/2006/table">
            <a:tbl>
              <a:tblPr/>
              <a:tblGrid>
                <a:gridCol w="1046480">
                  <a:extLst>
                    <a:ext uri="{9D8B030D-6E8A-4147-A177-3AD203B41FA5}"/>
                  </a:extLst>
                </a:gridCol>
                <a:gridCol w="968641">
                  <a:extLst>
                    <a:ext uri="{9D8B030D-6E8A-4147-A177-3AD203B41FA5}"/>
                  </a:extLst>
                </a:gridCol>
                <a:gridCol w="1981812">
                  <a:extLst>
                    <a:ext uri="{9D8B030D-6E8A-4147-A177-3AD203B41FA5}"/>
                  </a:extLst>
                </a:gridCol>
                <a:gridCol w="3783305">
                  <a:extLst>
                    <a:ext uri="{9D8B030D-6E8A-4147-A177-3AD203B41FA5}"/>
                  </a:extLst>
                </a:gridCol>
                <a:gridCol w="68362">
                  <a:extLst>
                    <a:ext uri="{9D8B030D-6E8A-4147-A177-3AD203B41FA5}"/>
                  </a:extLst>
                </a:gridCol>
              </a:tblGrid>
              <a:tr h="423335">
                <a:tc gridSpan="4">
                  <a:txBody>
                    <a:bodyPr/>
                    <a:lstStyle/>
                    <a:p>
                      <a:pPr marL="0" marR="0" algn="ctr">
                        <a:lnSpc>
                          <a:spcPct val="115000"/>
                        </a:lnSpc>
                        <a:spcBef>
                          <a:spcPts val="0"/>
                        </a:spcBef>
                        <a:spcAft>
                          <a:spcPts val="1200"/>
                        </a:spcAft>
                      </a:pPr>
                      <a:r>
                        <a:rPr lang="en-US" sz="1800" b="1" dirty="0">
                          <a:solidFill>
                            <a:srgbClr val="000000"/>
                          </a:solidFill>
                          <a:latin typeface="Times New Roman"/>
                          <a:ea typeface="Times New Roman"/>
                          <a:cs typeface="Arial"/>
                        </a:rPr>
                        <a:t>OSI Model</a:t>
                      </a:r>
                      <a:endParaRPr lang="en-US" sz="1800" dirty="0">
                        <a:latin typeface="Calibri"/>
                        <a:ea typeface="Calibri"/>
                        <a:cs typeface="Arial"/>
                      </a:endParaRPr>
                    </a:p>
                  </a:txBody>
                  <a:tcPr marL="30480" marR="30480" marT="30484" marB="30484"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1100">
                          <a:latin typeface="Calibri"/>
                          <a:ea typeface="Calibri"/>
                          <a:cs typeface="Arial"/>
                        </a:rPr>
                        <a:t> </a:t>
                      </a:r>
                    </a:p>
                  </a:txBody>
                  <a:tcPr marL="0" marR="0" marT="0" marB="0" anchor="ctr">
                    <a:lnL w="12700" cap="flat" cmpd="sng" algn="ctr">
                      <a:solidFill>
                        <a:srgbClr val="AAAAAA"/>
                      </a:solidFill>
                      <a:prstDash val="solid"/>
                      <a:round/>
                      <a:headEnd type="none" w="med" len="med"/>
                      <a:tailEnd type="none" w="med" len="med"/>
                    </a:lnL>
                    <a:lnR>
                      <a:noFill/>
                    </a:lnR>
                    <a:lnT>
                      <a:noFill/>
                    </a:lnT>
                    <a:lnB>
                      <a:noFill/>
                    </a:lnB>
                    <a:solidFill>
                      <a:srgbClr val="F9F9F9"/>
                    </a:solidFill>
                  </a:tcPr>
                </a:tc>
                <a:extLst>
                  <a:ext uri="{0D108BD9-81ED-4DB2-BD59-A6C34878D82A}"/>
                </a:extLst>
              </a:tr>
              <a:tr h="691988">
                <a:tc>
                  <a:txBody>
                    <a:bodyPr/>
                    <a:lstStyle/>
                    <a:p>
                      <a:pPr>
                        <a:lnSpc>
                          <a:spcPct val="115000"/>
                        </a:lnSpc>
                      </a:pPr>
                      <a:endParaRPr lang="en-US" sz="1800">
                        <a:latin typeface="Calibri"/>
                        <a:ea typeface="Times New Roman"/>
                      </a:endParaRPr>
                    </a:p>
                  </a:txBody>
                  <a:tcPr marL="30480" marR="30480" marT="30484" marB="30484"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200"/>
                        </a:spcAft>
                      </a:pPr>
                      <a:r>
                        <a:rPr lang="en-US" sz="1800" b="1" dirty="0">
                          <a:solidFill>
                            <a:srgbClr val="000000"/>
                          </a:solidFill>
                          <a:latin typeface="Times New Roman"/>
                          <a:ea typeface="Times New Roman"/>
                          <a:cs typeface="Arial"/>
                        </a:rPr>
                        <a:t>Data unit</a:t>
                      </a:r>
                      <a:endParaRPr lang="en-US" sz="1800" dirty="0">
                        <a:latin typeface="Calibri"/>
                        <a:ea typeface="Calibri"/>
                        <a:cs typeface="Arial"/>
                      </a:endParaRPr>
                    </a:p>
                  </a:txBody>
                  <a:tcPr marL="30480" marR="30480" marT="30484" marB="30484"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200"/>
                        </a:spcAft>
                      </a:pPr>
                      <a:r>
                        <a:rPr lang="en-US" sz="1800" b="1">
                          <a:solidFill>
                            <a:srgbClr val="000000"/>
                          </a:solidFill>
                          <a:latin typeface="Times New Roman"/>
                          <a:ea typeface="Times New Roman"/>
                          <a:cs typeface="Arial"/>
                        </a:rPr>
                        <a:t>Layer</a:t>
                      </a:r>
                      <a:endParaRPr lang="en-US" sz="1800">
                        <a:latin typeface="Calibri"/>
                        <a:ea typeface="Calibri"/>
                        <a:cs typeface="Arial"/>
                      </a:endParaRPr>
                    </a:p>
                  </a:txBody>
                  <a:tcPr marL="30480" marR="30480" marT="30484" marB="30484"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200"/>
                        </a:spcAft>
                      </a:pPr>
                      <a:r>
                        <a:rPr lang="en-US" sz="1800" b="1" dirty="0">
                          <a:solidFill>
                            <a:srgbClr val="000000"/>
                          </a:solidFill>
                          <a:latin typeface="Times New Roman"/>
                          <a:ea typeface="Times New Roman"/>
                          <a:cs typeface="Arial"/>
                        </a:rPr>
                        <a:t>Function</a:t>
                      </a:r>
                      <a:endParaRPr lang="en-US" sz="1800" dirty="0">
                        <a:latin typeface="Calibri"/>
                        <a:ea typeface="Calibri"/>
                        <a:cs typeface="Arial"/>
                      </a:endParaRPr>
                    </a:p>
                  </a:txBody>
                  <a:tcPr marL="30480" marR="30480" marT="30484" marB="30484"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nSpc>
                          <a:spcPct val="115000"/>
                        </a:lnSpc>
                      </a:pPr>
                      <a:endParaRPr lang="en-US" sz="1100">
                        <a:latin typeface="Calibri"/>
                        <a:ea typeface="Times New Roman"/>
                      </a:endParaRPr>
                    </a:p>
                  </a:txBody>
                  <a:tcPr marL="9525" marR="9525" marT="9526" marB="952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9F9F9"/>
                    </a:solidFill>
                  </a:tcPr>
                </a:tc>
                <a:extLst>
                  <a:ext uri="{0D108BD9-81ED-4DB2-BD59-A6C34878D82A}"/>
                </a:extLst>
              </a:tr>
              <a:tr h="582680">
                <a:tc rowSpan="3">
                  <a:txBody>
                    <a:bodyPr/>
                    <a:lstStyle/>
                    <a:p>
                      <a:pPr marL="0" marR="0" algn="ctr">
                        <a:lnSpc>
                          <a:spcPct val="115000"/>
                        </a:lnSpc>
                        <a:spcBef>
                          <a:spcPts val="0"/>
                        </a:spcBef>
                        <a:spcAft>
                          <a:spcPts val="1200"/>
                        </a:spcAft>
                      </a:pPr>
                      <a:r>
                        <a:rPr lang="en-US" sz="1800" b="1" dirty="0" smtClean="0">
                          <a:solidFill>
                            <a:srgbClr val="000000"/>
                          </a:solidFill>
                          <a:latin typeface="Times New Roman"/>
                          <a:ea typeface="Times New Roman"/>
                          <a:cs typeface="Arial"/>
                        </a:rPr>
                        <a:t>User support</a:t>
                      </a:r>
                      <a:r>
                        <a:rPr lang="en-US" sz="1800" b="1" dirty="0">
                          <a:solidFill>
                            <a:srgbClr val="000000"/>
                          </a:solidFill>
                          <a:latin typeface="Times New Roman"/>
                          <a:ea typeface="Times New Roman"/>
                          <a:cs typeface="Arial"/>
                        </a:rPr>
                        <a:t/>
                      </a:r>
                      <a:br>
                        <a:rPr lang="en-US" sz="1800" b="1" dirty="0">
                          <a:solidFill>
                            <a:srgbClr val="000000"/>
                          </a:solidFill>
                          <a:latin typeface="Times New Roman"/>
                          <a:ea typeface="Times New Roman"/>
                          <a:cs typeface="Arial"/>
                        </a:rPr>
                      </a:br>
                      <a:r>
                        <a:rPr lang="en-US" sz="1800" b="1" dirty="0">
                          <a:solidFill>
                            <a:srgbClr val="000000"/>
                          </a:solidFill>
                          <a:latin typeface="Times New Roman"/>
                          <a:ea typeface="Times New Roman"/>
                          <a:cs typeface="Arial"/>
                        </a:rPr>
                        <a:t>layers</a:t>
                      </a:r>
                      <a:endParaRPr lang="en-US" sz="1800" dirty="0">
                        <a:latin typeface="Calibri"/>
                        <a:ea typeface="Calibri"/>
                        <a:cs typeface="Arial"/>
                      </a:endParaRPr>
                    </a:p>
                  </a:txBody>
                  <a:tcPr marL="30480" marR="30480" marT="30484" marB="30484"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rowSpan="3">
                  <a:txBody>
                    <a:bodyPr/>
                    <a:lstStyle/>
                    <a:p>
                      <a:pPr marL="0" marR="0" algn="ctr">
                        <a:lnSpc>
                          <a:spcPct val="115000"/>
                        </a:lnSpc>
                        <a:spcBef>
                          <a:spcPts val="0"/>
                        </a:spcBef>
                        <a:spcAft>
                          <a:spcPts val="1200"/>
                        </a:spcAft>
                      </a:pPr>
                      <a:r>
                        <a:rPr lang="en-US" sz="1800" dirty="0">
                          <a:solidFill>
                            <a:srgbClr val="660066"/>
                          </a:solidFill>
                          <a:latin typeface="Times New Roman"/>
                          <a:ea typeface="Times New Roman"/>
                          <a:cs typeface="Arial"/>
                        </a:rPr>
                        <a:t>Data</a:t>
                      </a:r>
                      <a:endParaRPr lang="en-US" sz="1800" dirty="0">
                        <a:solidFill>
                          <a:srgbClr val="660066"/>
                        </a:solidFill>
                        <a:latin typeface="Calibri"/>
                        <a:ea typeface="Calibri"/>
                        <a:cs typeface="Arial"/>
                      </a:endParaRPr>
                    </a:p>
                  </a:txBody>
                  <a:tcPr marL="30480" marR="30480" marT="30484" marB="30484"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D8EC9B"/>
                    </a:solidFill>
                  </a:tcPr>
                </a:tc>
                <a:tc>
                  <a:txBody>
                    <a:bodyPr/>
                    <a:lstStyle/>
                    <a:p>
                      <a:pPr marL="0" marR="0">
                        <a:lnSpc>
                          <a:spcPct val="115000"/>
                        </a:lnSpc>
                        <a:spcBef>
                          <a:spcPts val="0"/>
                        </a:spcBef>
                        <a:spcAft>
                          <a:spcPts val="1200"/>
                        </a:spcAft>
                      </a:pPr>
                      <a:r>
                        <a:rPr lang="en-US" sz="1800">
                          <a:solidFill>
                            <a:srgbClr val="000000"/>
                          </a:solidFill>
                          <a:latin typeface="Times New Roman"/>
                          <a:ea typeface="Times New Roman"/>
                          <a:cs typeface="Arial"/>
                        </a:rPr>
                        <a:t>7. </a:t>
                      </a:r>
                      <a:r>
                        <a:rPr lang="en-US" sz="1800">
                          <a:solidFill>
                            <a:srgbClr val="002BB8"/>
                          </a:solidFill>
                          <a:latin typeface="Times New Roman"/>
                          <a:ea typeface="Times New Roman"/>
                          <a:cs typeface="Arial"/>
                        </a:rPr>
                        <a:t>Application</a:t>
                      </a:r>
                      <a:endParaRPr lang="en-US" sz="1800">
                        <a:latin typeface="Calibri"/>
                        <a:ea typeface="Calibri"/>
                        <a:cs typeface="Arial"/>
                      </a:endParaRPr>
                    </a:p>
                  </a:txBody>
                  <a:tcPr marL="30480" marR="30480" marT="30484" marB="30484"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D8EC9B"/>
                    </a:solidFill>
                  </a:tcPr>
                </a:tc>
                <a:tc>
                  <a:txBody>
                    <a:bodyPr/>
                    <a:lstStyle/>
                    <a:p>
                      <a:pPr marL="0" marR="0">
                        <a:lnSpc>
                          <a:spcPct val="115000"/>
                        </a:lnSpc>
                        <a:spcBef>
                          <a:spcPts val="0"/>
                        </a:spcBef>
                        <a:spcAft>
                          <a:spcPts val="1200"/>
                        </a:spcAft>
                      </a:pPr>
                      <a:r>
                        <a:rPr lang="en-US" sz="1800" dirty="0">
                          <a:solidFill>
                            <a:srgbClr val="000000"/>
                          </a:solidFill>
                          <a:latin typeface="Times New Roman"/>
                          <a:ea typeface="Times New Roman"/>
                          <a:cs typeface="Arial"/>
                        </a:rPr>
                        <a:t>Network process to application</a:t>
                      </a:r>
                      <a:endParaRPr lang="en-US" sz="1800" dirty="0">
                        <a:latin typeface="Calibri"/>
                        <a:ea typeface="Calibri"/>
                        <a:cs typeface="Arial"/>
                      </a:endParaRPr>
                    </a:p>
                  </a:txBody>
                  <a:tcPr marL="30480" marR="30480" marT="30484" marB="30484"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D8EC9B"/>
                    </a:solidFill>
                  </a:tcPr>
                </a:tc>
                <a:tc>
                  <a:txBody>
                    <a:bodyPr/>
                    <a:lstStyle/>
                    <a:p>
                      <a:pPr>
                        <a:lnSpc>
                          <a:spcPct val="115000"/>
                        </a:lnSpc>
                      </a:pPr>
                      <a:endParaRPr lang="en-US" sz="1100">
                        <a:latin typeface="Calibri"/>
                        <a:ea typeface="Times New Roman"/>
                      </a:endParaRPr>
                    </a:p>
                  </a:txBody>
                  <a:tcPr marL="9525" marR="9525" marT="9526" marB="952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9F9F9"/>
                    </a:solidFill>
                  </a:tcPr>
                </a:tc>
                <a:extLst>
                  <a:ext uri="{0D108BD9-81ED-4DB2-BD59-A6C34878D82A}"/>
                </a:extLst>
              </a:tr>
              <a:tr h="479579">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1200"/>
                        </a:spcAft>
                      </a:pPr>
                      <a:r>
                        <a:rPr lang="en-US" sz="1800" dirty="0">
                          <a:solidFill>
                            <a:srgbClr val="000000"/>
                          </a:solidFill>
                          <a:latin typeface="Times New Roman"/>
                          <a:ea typeface="Times New Roman"/>
                          <a:cs typeface="Arial"/>
                        </a:rPr>
                        <a:t>6. </a:t>
                      </a:r>
                      <a:r>
                        <a:rPr lang="en-US" sz="1800" u="none" strike="noStrike" dirty="0">
                          <a:solidFill>
                            <a:srgbClr val="002BB8"/>
                          </a:solidFill>
                          <a:latin typeface="Times New Roman"/>
                          <a:ea typeface="Times New Roman"/>
                          <a:cs typeface="Arial"/>
                        </a:rPr>
                        <a:t>Presentation</a:t>
                      </a:r>
                      <a:endParaRPr lang="en-US" sz="1800" dirty="0">
                        <a:latin typeface="Calibri"/>
                        <a:ea typeface="Calibri"/>
                        <a:cs typeface="Arial"/>
                      </a:endParaRPr>
                    </a:p>
                  </a:txBody>
                  <a:tcPr marL="30480" marR="30480" marT="30484" marB="30484"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D8EC9B"/>
                    </a:solidFill>
                  </a:tcPr>
                </a:tc>
                <a:tc>
                  <a:txBody>
                    <a:bodyPr/>
                    <a:lstStyle/>
                    <a:p>
                      <a:pPr marL="0" marR="0">
                        <a:lnSpc>
                          <a:spcPct val="115000"/>
                        </a:lnSpc>
                        <a:spcBef>
                          <a:spcPts val="0"/>
                        </a:spcBef>
                        <a:spcAft>
                          <a:spcPts val="1200"/>
                        </a:spcAft>
                      </a:pPr>
                      <a:r>
                        <a:rPr lang="en-US" sz="1800" dirty="0">
                          <a:solidFill>
                            <a:srgbClr val="000000"/>
                          </a:solidFill>
                          <a:latin typeface="Times New Roman"/>
                          <a:ea typeface="Times New Roman"/>
                          <a:cs typeface="Arial"/>
                        </a:rPr>
                        <a:t>Data representation and encryption</a:t>
                      </a:r>
                      <a:endParaRPr lang="en-US" sz="1800" dirty="0">
                        <a:latin typeface="Calibri"/>
                        <a:ea typeface="Calibri"/>
                        <a:cs typeface="Arial"/>
                      </a:endParaRPr>
                    </a:p>
                  </a:txBody>
                  <a:tcPr marL="30480" marR="30480" marT="30484" marB="30484"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D8EC9B"/>
                    </a:solidFill>
                  </a:tcPr>
                </a:tc>
                <a:tc>
                  <a:txBody>
                    <a:bodyPr/>
                    <a:lstStyle/>
                    <a:p>
                      <a:pPr>
                        <a:lnSpc>
                          <a:spcPct val="115000"/>
                        </a:lnSpc>
                      </a:pPr>
                      <a:endParaRPr lang="en-US" sz="1100">
                        <a:latin typeface="Calibri"/>
                        <a:ea typeface="Times New Roman"/>
                      </a:endParaRPr>
                    </a:p>
                  </a:txBody>
                  <a:tcPr marL="9525" marR="9525" marT="9526" marB="952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9F9F9"/>
                    </a:solidFill>
                  </a:tcPr>
                </a:tc>
                <a:extLst>
                  <a:ext uri="{0D108BD9-81ED-4DB2-BD59-A6C34878D82A}"/>
                </a:extLst>
              </a:tr>
              <a:tr h="376478">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1200"/>
                        </a:spcAft>
                      </a:pPr>
                      <a:r>
                        <a:rPr lang="en-US" sz="1800" dirty="0">
                          <a:solidFill>
                            <a:srgbClr val="000000"/>
                          </a:solidFill>
                          <a:latin typeface="Times New Roman"/>
                          <a:ea typeface="Times New Roman"/>
                          <a:cs typeface="Arial"/>
                        </a:rPr>
                        <a:t>5. </a:t>
                      </a:r>
                      <a:r>
                        <a:rPr lang="en-US" sz="1800" u="none" strike="noStrike" dirty="0">
                          <a:solidFill>
                            <a:srgbClr val="002BB8"/>
                          </a:solidFill>
                          <a:latin typeface="Times New Roman"/>
                          <a:ea typeface="Times New Roman"/>
                          <a:cs typeface="Arial"/>
                        </a:rPr>
                        <a:t>Session</a:t>
                      </a:r>
                      <a:endParaRPr lang="en-US" sz="1800" dirty="0">
                        <a:latin typeface="Calibri"/>
                        <a:ea typeface="Calibri"/>
                        <a:cs typeface="Arial"/>
                      </a:endParaRPr>
                    </a:p>
                  </a:txBody>
                  <a:tcPr marL="30480" marR="30480" marT="30484" marB="30484"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D8EC9B"/>
                    </a:solidFill>
                  </a:tcPr>
                </a:tc>
                <a:tc>
                  <a:txBody>
                    <a:bodyPr/>
                    <a:lstStyle/>
                    <a:p>
                      <a:pPr marL="0" marR="0">
                        <a:lnSpc>
                          <a:spcPct val="115000"/>
                        </a:lnSpc>
                        <a:spcBef>
                          <a:spcPts val="0"/>
                        </a:spcBef>
                        <a:spcAft>
                          <a:spcPts val="1200"/>
                        </a:spcAft>
                      </a:pPr>
                      <a:r>
                        <a:rPr lang="en-US" sz="1800" dirty="0">
                          <a:solidFill>
                            <a:srgbClr val="000000"/>
                          </a:solidFill>
                          <a:latin typeface="Times New Roman"/>
                          <a:ea typeface="Times New Roman"/>
                          <a:cs typeface="Arial"/>
                        </a:rPr>
                        <a:t>Inter-host communication</a:t>
                      </a:r>
                      <a:endParaRPr lang="en-US" sz="1800" dirty="0">
                        <a:latin typeface="Calibri"/>
                        <a:ea typeface="Calibri"/>
                        <a:cs typeface="Arial"/>
                      </a:endParaRPr>
                    </a:p>
                  </a:txBody>
                  <a:tcPr marL="30480" marR="30480" marT="30484" marB="30484"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D8EC9B"/>
                    </a:solidFill>
                  </a:tcPr>
                </a:tc>
                <a:tc>
                  <a:txBody>
                    <a:bodyPr/>
                    <a:lstStyle/>
                    <a:p>
                      <a:pPr>
                        <a:lnSpc>
                          <a:spcPct val="115000"/>
                        </a:lnSpc>
                      </a:pPr>
                      <a:endParaRPr lang="en-US" sz="1100">
                        <a:latin typeface="Calibri"/>
                        <a:ea typeface="Times New Roman"/>
                      </a:endParaRPr>
                    </a:p>
                  </a:txBody>
                  <a:tcPr marL="9525" marR="9525" marT="9526" marB="952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9F9F9"/>
                    </a:solidFill>
                  </a:tcPr>
                </a:tc>
                <a:extLst>
                  <a:ext uri="{0D108BD9-81ED-4DB2-BD59-A6C34878D82A}"/>
                </a:extLst>
              </a:tr>
              <a:tr h="609681">
                <a:tc>
                  <a:txBody>
                    <a:bodyPr/>
                    <a:lstStyle/>
                    <a:p>
                      <a:r>
                        <a:rPr lang="en-US" sz="1800" dirty="0" smtClean="0"/>
                        <a:t> User</a:t>
                      </a:r>
                      <a:r>
                        <a:rPr lang="en-US" sz="1800" dirty="0" smtClean="0">
                          <a:sym typeface="Wingdings"/>
                        </a:rPr>
                        <a:t> Network</a:t>
                      </a:r>
                      <a:endParaRPr lang="en-US" sz="1800" dirty="0"/>
                    </a:p>
                  </a:txBody>
                  <a:tcPr marL="30480" marR="30480" marT="30484" marB="30484"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200"/>
                        </a:spcAft>
                      </a:pPr>
                      <a:r>
                        <a:rPr lang="en-US" sz="1800" dirty="0">
                          <a:solidFill>
                            <a:srgbClr val="660066"/>
                          </a:solidFill>
                          <a:latin typeface="Times New Roman"/>
                          <a:ea typeface="Times New Roman"/>
                          <a:cs typeface="Arial"/>
                        </a:rPr>
                        <a:t>Segment</a:t>
                      </a:r>
                      <a:endParaRPr lang="en-US" sz="1800" dirty="0">
                        <a:solidFill>
                          <a:srgbClr val="660066"/>
                        </a:solidFill>
                        <a:latin typeface="Calibri"/>
                        <a:ea typeface="Calibri"/>
                        <a:cs typeface="Arial"/>
                      </a:endParaRPr>
                    </a:p>
                  </a:txBody>
                  <a:tcPr marL="30480" marR="30480" marT="30484" marB="30484"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E7ED9C"/>
                    </a:solidFill>
                  </a:tcPr>
                </a:tc>
                <a:tc>
                  <a:txBody>
                    <a:bodyPr/>
                    <a:lstStyle/>
                    <a:p>
                      <a:pPr marL="0" marR="0">
                        <a:lnSpc>
                          <a:spcPct val="115000"/>
                        </a:lnSpc>
                        <a:spcBef>
                          <a:spcPts val="0"/>
                        </a:spcBef>
                        <a:spcAft>
                          <a:spcPts val="1200"/>
                        </a:spcAft>
                      </a:pPr>
                      <a:r>
                        <a:rPr lang="en-US" sz="1800" dirty="0">
                          <a:solidFill>
                            <a:srgbClr val="000000"/>
                          </a:solidFill>
                          <a:latin typeface="Times New Roman"/>
                          <a:ea typeface="Times New Roman"/>
                          <a:cs typeface="Arial"/>
                        </a:rPr>
                        <a:t>4. </a:t>
                      </a:r>
                      <a:r>
                        <a:rPr lang="en-US" sz="1800" u="none" strike="noStrike" dirty="0">
                          <a:solidFill>
                            <a:srgbClr val="002BB8"/>
                          </a:solidFill>
                          <a:latin typeface="Times New Roman"/>
                          <a:ea typeface="Times New Roman"/>
                          <a:cs typeface="Arial"/>
                        </a:rPr>
                        <a:t>Transport</a:t>
                      </a:r>
                      <a:endParaRPr lang="en-US" sz="1800" dirty="0">
                        <a:latin typeface="Calibri"/>
                        <a:ea typeface="Calibri"/>
                        <a:cs typeface="Arial"/>
                      </a:endParaRPr>
                    </a:p>
                  </a:txBody>
                  <a:tcPr marL="30480" marR="30480" marT="30484" marB="30484"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E7ED9C"/>
                    </a:solidFill>
                  </a:tcPr>
                </a:tc>
                <a:tc>
                  <a:txBody>
                    <a:bodyPr/>
                    <a:lstStyle/>
                    <a:p>
                      <a:pPr marL="0" marR="0">
                        <a:lnSpc>
                          <a:spcPct val="115000"/>
                        </a:lnSpc>
                        <a:spcBef>
                          <a:spcPts val="0"/>
                        </a:spcBef>
                        <a:spcAft>
                          <a:spcPts val="1200"/>
                        </a:spcAft>
                      </a:pPr>
                      <a:r>
                        <a:rPr lang="en-US" sz="1800" dirty="0">
                          <a:solidFill>
                            <a:srgbClr val="000000"/>
                          </a:solidFill>
                          <a:latin typeface="Times New Roman"/>
                          <a:ea typeface="Times New Roman"/>
                          <a:cs typeface="Arial"/>
                        </a:rPr>
                        <a:t>End-to-end connections and reliability</a:t>
                      </a:r>
                      <a:endParaRPr lang="en-US" sz="1800" dirty="0">
                        <a:latin typeface="Calibri"/>
                        <a:ea typeface="Calibri"/>
                        <a:cs typeface="Arial"/>
                      </a:endParaRPr>
                    </a:p>
                  </a:txBody>
                  <a:tcPr marL="30480" marR="30480" marT="30484" marB="30484"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E7ED9C"/>
                    </a:solidFill>
                  </a:tcPr>
                </a:tc>
                <a:tc>
                  <a:txBody>
                    <a:bodyPr/>
                    <a:lstStyle/>
                    <a:p>
                      <a:pPr>
                        <a:lnSpc>
                          <a:spcPct val="115000"/>
                        </a:lnSpc>
                      </a:pPr>
                      <a:endParaRPr lang="en-US" sz="1100" dirty="0">
                        <a:latin typeface="Calibri"/>
                        <a:ea typeface="Times New Roman"/>
                      </a:endParaRPr>
                    </a:p>
                  </a:txBody>
                  <a:tcPr marL="9525" marR="9525" marT="9526" marB="952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9F9F9"/>
                    </a:solidFill>
                  </a:tcPr>
                </a:tc>
                <a:extLst>
                  <a:ext uri="{0D108BD9-81ED-4DB2-BD59-A6C34878D82A}"/>
                </a:extLst>
              </a:tr>
              <a:tr h="691988">
                <a:tc rowSpan="3">
                  <a:txBody>
                    <a:bodyPr/>
                    <a:lstStyle/>
                    <a:p>
                      <a:pPr marL="0" marR="0" algn="ctr">
                        <a:lnSpc>
                          <a:spcPct val="115000"/>
                        </a:lnSpc>
                        <a:spcBef>
                          <a:spcPts val="0"/>
                        </a:spcBef>
                        <a:spcAft>
                          <a:spcPts val="1200"/>
                        </a:spcAft>
                      </a:pPr>
                      <a:r>
                        <a:rPr lang="en-US" sz="1800" b="1" dirty="0" smtClean="0">
                          <a:solidFill>
                            <a:srgbClr val="000000"/>
                          </a:solidFill>
                          <a:latin typeface="Times New Roman"/>
                          <a:ea typeface="Times New Roman"/>
                          <a:cs typeface="Arial"/>
                        </a:rPr>
                        <a:t>Network support</a:t>
                      </a:r>
                      <a:r>
                        <a:rPr lang="en-US" sz="1800" b="1" dirty="0">
                          <a:solidFill>
                            <a:srgbClr val="000000"/>
                          </a:solidFill>
                          <a:latin typeface="Times New Roman"/>
                          <a:ea typeface="Times New Roman"/>
                          <a:cs typeface="Arial"/>
                        </a:rPr>
                        <a:t/>
                      </a:r>
                      <a:br>
                        <a:rPr lang="en-US" sz="1800" b="1" dirty="0">
                          <a:solidFill>
                            <a:srgbClr val="000000"/>
                          </a:solidFill>
                          <a:latin typeface="Times New Roman"/>
                          <a:ea typeface="Times New Roman"/>
                          <a:cs typeface="Arial"/>
                        </a:rPr>
                      </a:br>
                      <a:r>
                        <a:rPr lang="en-US" sz="1800" b="1" dirty="0">
                          <a:solidFill>
                            <a:srgbClr val="000000"/>
                          </a:solidFill>
                          <a:latin typeface="Times New Roman"/>
                          <a:ea typeface="Times New Roman"/>
                          <a:cs typeface="Arial"/>
                        </a:rPr>
                        <a:t>layers</a:t>
                      </a:r>
                      <a:endParaRPr lang="en-US" sz="1800" dirty="0">
                        <a:latin typeface="Calibri"/>
                        <a:ea typeface="Calibri"/>
                        <a:cs typeface="Arial"/>
                      </a:endParaRPr>
                    </a:p>
                  </a:txBody>
                  <a:tcPr marL="30480" marR="30480" marT="30484" marB="30484"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200"/>
                        </a:spcAft>
                      </a:pPr>
                      <a:r>
                        <a:rPr lang="en-US" sz="1800" dirty="0">
                          <a:solidFill>
                            <a:srgbClr val="660066"/>
                          </a:solidFill>
                          <a:latin typeface="Times New Roman"/>
                          <a:ea typeface="Times New Roman"/>
                          <a:cs typeface="Arial"/>
                        </a:rPr>
                        <a:t>Packet</a:t>
                      </a:r>
                      <a:endParaRPr lang="en-US" sz="1800" dirty="0">
                        <a:solidFill>
                          <a:srgbClr val="660066"/>
                        </a:solidFill>
                        <a:latin typeface="Calibri"/>
                        <a:ea typeface="Calibri"/>
                        <a:cs typeface="Arial"/>
                      </a:endParaRPr>
                    </a:p>
                  </a:txBody>
                  <a:tcPr marL="30480" marR="30480" marT="30484" marB="30484"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EDDC9C"/>
                    </a:solidFill>
                  </a:tcPr>
                </a:tc>
                <a:tc>
                  <a:txBody>
                    <a:bodyPr/>
                    <a:lstStyle/>
                    <a:p>
                      <a:pPr marL="0" marR="0">
                        <a:lnSpc>
                          <a:spcPct val="115000"/>
                        </a:lnSpc>
                        <a:spcBef>
                          <a:spcPts val="0"/>
                        </a:spcBef>
                        <a:spcAft>
                          <a:spcPts val="1200"/>
                        </a:spcAft>
                      </a:pPr>
                      <a:r>
                        <a:rPr lang="en-US" sz="1800" dirty="0">
                          <a:solidFill>
                            <a:srgbClr val="000000"/>
                          </a:solidFill>
                          <a:latin typeface="Times New Roman"/>
                          <a:ea typeface="Times New Roman"/>
                          <a:cs typeface="Arial"/>
                        </a:rPr>
                        <a:t>3. </a:t>
                      </a:r>
                      <a:r>
                        <a:rPr lang="en-US" sz="1800" u="none" strike="noStrike" dirty="0">
                          <a:solidFill>
                            <a:srgbClr val="002BB8"/>
                          </a:solidFill>
                          <a:latin typeface="Times New Roman"/>
                          <a:ea typeface="Times New Roman"/>
                          <a:cs typeface="Arial"/>
                        </a:rPr>
                        <a:t>Network</a:t>
                      </a:r>
                      <a:endParaRPr lang="en-US" sz="1800" dirty="0">
                        <a:latin typeface="Calibri"/>
                        <a:ea typeface="Calibri"/>
                        <a:cs typeface="Arial"/>
                      </a:endParaRPr>
                    </a:p>
                  </a:txBody>
                  <a:tcPr marL="30480" marR="30480" marT="30484" marB="30484"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EDDC9C"/>
                    </a:solidFill>
                  </a:tcPr>
                </a:tc>
                <a:tc>
                  <a:txBody>
                    <a:bodyPr/>
                    <a:lstStyle/>
                    <a:p>
                      <a:pPr marL="0" marR="0">
                        <a:lnSpc>
                          <a:spcPct val="115000"/>
                        </a:lnSpc>
                        <a:spcBef>
                          <a:spcPts val="0"/>
                        </a:spcBef>
                        <a:spcAft>
                          <a:spcPts val="1200"/>
                        </a:spcAft>
                      </a:pPr>
                      <a:r>
                        <a:rPr lang="en-US" sz="1800" dirty="0">
                          <a:solidFill>
                            <a:srgbClr val="000000"/>
                          </a:solidFill>
                          <a:latin typeface="Times New Roman"/>
                          <a:ea typeface="Times New Roman"/>
                          <a:cs typeface="Arial"/>
                        </a:rPr>
                        <a:t>Path determination and </a:t>
                      </a:r>
                      <a:r>
                        <a:rPr lang="en-US" sz="1800" u="none" strike="noStrike" dirty="0">
                          <a:solidFill>
                            <a:srgbClr val="000000"/>
                          </a:solidFill>
                          <a:latin typeface="Times New Roman"/>
                          <a:ea typeface="Times New Roman"/>
                          <a:cs typeface="Arial"/>
                        </a:rPr>
                        <a:t>logical addressing</a:t>
                      </a:r>
                      <a:endParaRPr lang="en-US" sz="1800" dirty="0">
                        <a:latin typeface="Calibri"/>
                        <a:ea typeface="Calibri"/>
                        <a:cs typeface="Arial"/>
                      </a:endParaRPr>
                    </a:p>
                  </a:txBody>
                  <a:tcPr marL="30480" marR="30480" marT="30484" marB="30484"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EDDC9C"/>
                    </a:solidFill>
                  </a:tcPr>
                </a:tc>
                <a:tc>
                  <a:txBody>
                    <a:bodyPr/>
                    <a:lstStyle/>
                    <a:p>
                      <a:pPr>
                        <a:lnSpc>
                          <a:spcPct val="115000"/>
                        </a:lnSpc>
                      </a:pPr>
                      <a:endParaRPr lang="en-US" sz="1100">
                        <a:latin typeface="Calibri"/>
                        <a:ea typeface="Times New Roman"/>
                      </a:endParaRPr>
                    </a:p>
                  </a:txBody>
                  <a:tcPr marL="9525" marR="9525" marT="9526" marB="952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9F9F9"/>
                    </a:solidFill>
                  </a:tcPr>
                </a:tc>
                <a:extLst>
                  <a:ext uri="{0D108BD9-81ED-4DB2-BD59-A6C34878D82A}"/>
                </a:extLst>
              </a:tr>
              <a:tr h="376478">
                <a:tc vMerge="1">
                  <a:txBody>
                    <a:bodyPr/>
                    <a:lstStyle/>
                    <a:p>
                      <a:endParaRPr lang="en-US"/>
                    </a:p>
                  </a:txBody>
                  <a:tcPr/>
                </a:tc>
                <a:tc>
                  <a:txBody>
                    <a:bodyPr/>
                    <a:lstStyle/>
                    <a:p>
                      <a:pPr marL="0" marR="0" algn="ctr">
                        <a:lnSpc>
                          <a:spcPct val="115000"/>
                        </a:lnSpc>
                        <a:spcBef>
                          <a:spcPts val="0"/>
                        </a:spcBef>
                        <a:spcAft>
                          <a:spcPts val="1200"/>
                        </a:spcAft>
                      </a:pPr>
                      <a:r>
                        <a:rPr lang="en-US" sz="1800" dirty="0">
                          <a:solidFill>
                            <a:srgbClr val="660066"/>
                          </a:solidFill>
                          <a:latin typeface="Times New Roman"/>
                          <a:ea typeface="Times New Roman"/>
                          <a:cs typeface="Arial"/>
                        </a:rPr>
                        <a:t>Frame</a:t>
                      </a:r>
                      <a:endParaRPr lang="en-US" sz="1800" dirty="0">
                        <a:solidFill>
                          <a:srgbClr val="660066"/>
                        </a:solidFill>
                        <a:latin typeface="Calibri"/>
                        <a:ea typeface="Calibri"/>
                        <a:cs typeface="Arial"/>
                      </a:endParaRPr>
                    </a:p>
                  </a:txBody>
                  <a:tcPr marL="30480" marR="30480" marT="30484" marB="30484"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E9C189"/>
                    </a:solidFill>
                  </a:tcPr>
                </a:tc>
                <a:tc>
                  <a:txBody>
                    <a:bodyPr/>
                    <a:lstStyle/>
                    <a:p>
                      <a:pPr marL="0" marR="0">
                        <a:lnSpc>
                          <a:spcPct val="115000"/>
                        </a:lnSpc>
                        <a:spcBef>
                          <a:spcPts val="0"/>
                        </a:spcBef>
                        <a:spcAft>
                          <a:spcPts val="1200"/>
                        </a:spcAft>
                      </a:pPr>
                      <a:r>
                        <a:rPr lang="en-US" sz="1800" dirty="0">
                          <a:solidFill>
                            <a:srgbClr val="000000"/>
                          </a:solidFill>
                          <a:latin typeface="Times New Roman"/>
                          <a:ea typeface="Times New Roman"/>
                          <a:cs typeface="Arial"/>
                        </a:rPr>
                        <a:t>2. </a:t>
                      </a:r>
                      <a:r>
                        <a:rPr lang="en-US" sz="1800" u="none" strike="noStrike" dirty="0">
                          <a:solidFill>
                            <a:srgbClr val="002BB8"/>
                          </a:solidFill>
                          <a:latin typeface="Times New Roman"/>
                          <a:ea typeface="Times New Roman"/>
                          <a:cs typeface="Arial"/>
                        </a:rPr>
                        <a:t>Data Link</a:t>
                      </a:r>
                      <a:endParaRPr lang="en-US" sz="1800" dirty="0">
                        <a:latin typeface="Calibri"/>
                        <a:ea typeface="Calibri"/>
                        <a:cs typeface="Arial"/>
                      </a:endParaRPr>
                    </a:p>
                  </a:txBody>
                  <a:tcPr marL="30480" marR="30480" marT="30484" marB="30484"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E9C189"/>
                    </a:solidFill>
                  </a:tcPr>
                </a:tc>
                <a:tc>
                  <a:txBody>
                    <a:bodyPr/>
                    <a:lstStyle/>
                    <a:p>
                      <a:pPr marL="0" marR="0">
                        <a:lnSpc>
                          <a:spcPct val="115000"/>
                        </a:lnSpc>
                        <a:spcBef>
                          <a:spcPts val="0"/>
                        </a:spcBef>
                        <a:spcAft>
                          <a:spcPts val="1200"/>
                        </a:spcAft>
                      </a:pPr>
                      <a:r>
                        <a:rPr lang="en-US" sz="1800" dirty="0">
                          <a:solidFill>
                            <a:srgbClr val="000000"/>
                          </a:solidFill>
                          <a:latin typeface="Times New Roman"/>
                          <a:ea typeface="Times New Roman"/>
                          <a:cs typeface="Arial"/>
                        </a:rPr>
                        <a:t>Physical addressing</a:t>
                      </a:r>
                      <a:endParaRPr lang="en-US" sz="1800" dirty="0">
                        <a:latin typeface="Calibri"/>
                        <a:ea typeface="Calibri"/>
                        <a:cs typeface="Arial"/>
                      </a:endParaRPr>
                    </a:p>
                  </a:txBody>
                  <a:tcPr marL="30480" marR="30480" marT="30484" marB="30484"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E9C189"/>
                    </a:solidFill>
                  </a:tcPr>
                </a:tc>
                <a:tc>
                  <a:txBody>
                    <a:bodyPr/>
                    <a:lstStyle/>
                    <a:p>
                      <a:pPr>
                        <a:lnSpc>
                          <a:spcPct val="115000"/>
                        </a:lnSpc>
                      </a:pPr>
                      <a:endParaRPr lang="en-US" sz="1100">
                        <a:latin typeface="Calibri"/>
                        <a:ea typeface="Times New Roman"/>
                      </a:endParaRPr>
                    </a:p>
                  </a:txBody>
                  <a:tcPr marL="9525" marR="9525" marT="9526" marB="952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9F9F9"/>
                    </a:solidFill>
                  </a:tcPr>
                </a:tc>
                <a:extLst>
                  <a:ext uri="{0D108BD9-81ED-4DB2-BD59-A6C34878D82A}"/>
                </a:extLst>
              </a:tr>
              <a:tr h="582680">
                <a:tc vMerge="1">
                  <a:txBody>
                    <a:bodyPr/>
                    <a:lstStyle/>
                    <a:p>
                      <a:endParaRPr lang="en-US"/>
                    </a:p>
                  </a:txBody>
                  <a:tcPr/>
                </a:tc>
                <a:tc>
                  <a:txBody>
                    <a:bodyPr/>
                    <a:lstStyle/>
                    <a:p>
                      <a:pPr marL="0" marR="0" algn="ctr">
                        <a:lnSpc>
                          <a:spcPct val="115000"/>
                        </a:lnSpc>
                        <a:spcBef>
                          <a:spcPts val="0"/>
                        </a:spcBef>
                        <a:spcAft>
                          <a:spcPts val="1200"/>
                        </a:spcAft>
                      </a:pPr>
                      <a:r>
                        <a:rPr lang="en-US" sz="1800" dirty="0">
                          <a:solidFill>
                            <a:srgbClr val="660066"/>
                          </a:solidFill>
                          <a:latin typeface="Times New Roman"/>
                          <a:ea typeface="Times New Roman"/>
                          <a:cs typeface="Arial"/>
                        </a:rPr>
                        <a:t>Bit</a:t>
                      </a:r>
                      <a:endParaRPr lang="en-US" sz="1800" dirty="0">
                        <a:solidFill>
                          <a:srgbClr val="660066"/>
                        </a:solidFill>
                        <a:latin typeface="Calibri"/>
                        <a:ea typeface="Calibri"/>
                        <a:cs typeface="Arial"/>
                      </a:endParaRPr>
                    </a:p>
                  </a:txBody>
                  <a:tcPr marL="30480" marR="30480" marT="30484" marB="30484"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E9988A"/>
                    </a:solidFill>
                  </a:tcPr>
                </a:tc>
                <a:tc>
                  <a:txBody>
                    <a:bodyPr/>
                    <a:lstStyle/>
                    <a:p>
                      <a:pPr marL="0" marR="0">
                        <a:lnSpc>
                          <a:spcPct val="115000"/>
                        </a:lnSpc>
                        <a:spcBef>
                          <a:spcPts val="0"/>
                        </a:spcBef>
                        <a:spcAft>
                          <a:spcPts val="1200"/>
                        </a:spcAft>
                      </a:pPr>
                      <a:r>
                        <a:rPr lang="en-US" sz="1800" dirty="0">
                          <a:solidFill>
                            <a:srgbClr val="000000"/>
                          </a:solidFill>
                          <a:latin typeface="Times New Roman"/>
                          <a:ea typeface="Times New Roman"/>
                          <a:cs typeface="Arial"/>
                        </a:rPr>
                        <a:t>1. </a:t>
                      </a:r>
                      <a:r>
                        <a:rPr lang="en-US" sz="1800" u="none" strike="noStrike" dirty="0">
                          <a:solidFill>
                            <a:srgbClr val="002BB8"/>
                          </a:solidFill>
                          <a:latin typeface="Times New Roman"/>
                          <a:ea typeface="Times New Roman"/>
                          <a:cs typeface="Arial"/>
                        </a:rPr>
                        <a:t>Physical</a:t>
                      </a:r>
                      <a:endParaRPr lang="en-US" sz="1800" dirty="0">
                        <a:latin typeface="Calibri"/>
                        <a:ea typeface="Calibri"/>
                        <a:cs typeface="Arial"/>
                      </a:endParaRPr>
                    </a:p>
                  </a:txBody>
                  <a:tcPr marL="30480" marR="30480" marT="30484" marB="30484"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E9988A"/>
                    </a:solidFill>
                  </a:tcPr>
                </a:tc>
                <a:tc>
                  <a:txBody>
                    <a:bodyPr/>
                    <a:lstStyle/>
                    <a:p>
                      <a:pPr marL="0" marR="0">
                        <a:lnSpc>
                          <a:spcPct val="115000"/>
                        </a:lnSpc>
                        <a:spcBef>
                          <a:spcPts val="0"/>
                        </a:spcBef>
                        <a:spcAft>
                          <a:spcPts val="1200"/>
                        </a:spcAft>
                      </a:pPr>
                      <a:r>
                        <a:rPr lang="en-US" sz="1800" dirty="0">
                          <a:solidFill>
                            <a:srgbClr val="000000"/>
                          </a:solidFill>
                          <a:latin typeface="Times New Roman"/>
                          <a:ea typeface="Times New Roman"/>
                          <a:cs typeface="Arial"/>
                        </a:rPr>
                        <a:t>Media, signal and binary transmission</a:t>
                      </a:r>
                      <a:endParaRPr lang="en-US" sz="1800" dirty="0">
                        <a:latin typeface="Calibri"/>
                        <a:ea typeface="Calibri"/>
                        <a:cs typeface="Arial"/>
                      </a:endParaRPr>
                    </a:p>
                  </a:txBody>
                  <a:tcPr marL="30480" marR="30480" marT="30484" marB="30484"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E9988A"/>
                    </a:solidFill>
                  </a:tcPr>
                </a:tc>
                <a:tc>
                  <a:txBody>
                    <a:bodyPr/>
                    <a:lstStyle/>
                    <a:p>
                      <a:pPr>
                        <a:lnSpc>
                          <a:spcPct val="115000"/>
                        </a:lnSpc>
                      </a:pPr>
                      <a:endParaRPr lang="en-US" sz="1100" dirty="0">
                        <a:latin typeface="Calibri"/>
                        <a:ea typeface="Times New Roman"/>
                      </a:endParaRPr>
                    </a:p>
                  </a:txBody>
                  <a:tcPr marL="9525" marR="9525" marT="9526" marB="952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w="12700" cap="flat" cmpd="sng" algn="ctr">
                      <a:solidFill>
                        <a:srgbClr val="AAAAAA"/>
                      </a:solidFill>
                      <a:prstDash val="solid"/>
                      <a:round/>
                      <a:headEnd type="none" w="med" len="med"/>
                      <a:tailEnd type="none" w="med" len="med"/>
                    </a:lnB>
                    <a:solidFill>
                      <a:srgbClr val="F9F9F9"/>
                    </a:solidFill>
                  </a:tcPr>
                </a:tc>
                <a:extLst>
                  <a:ext uri="{0D108BD9-81ED-4DB2-BD59-A6C34878D82A}"/>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rmAutofit fontScale="90000"/>
          </a:bodyPr>
          <a:lstStyle/>
          <a:p>
            <a:r>
              <a:rPr lang="en-US" b="1" dirty="0" smtClean="0"/>
              <a:t>The TCP/IP Reference Model</a:t>
            </a:r>
            <a:r>
              <a:rPr lang="en-US" dirty="0" smtClean="0"/>
              <a:t/>
            </a:r>
            <a:br>
              <a:rPr lang="en-US" dirty="0" smtClean="0"/>
            </a:br>
            <a:endParaRPr lang="en-US" dirty="0"/>
          </a:p>
        </p:txBody>
      </p:sp>
      <p:sp>
        <p:nvSpPr>
          <p:cNvPr id="3" name="Content Placeholder 2"/>
          <p:cNvSpPr>
            <a:spLocks noGrp="1"/>
          </p:cNvSpPr>
          <p:nvPr>
            <p:ph sz="quarter" idx="1"/>
          </p:nvPr>
        </p:nvSpPr>
        <p:spPr>
          <a:xfrm>
            <a:off x="457200" y="914400"/>
            <a:ext cx="8077200" cy="5638800"/>
          </a:xfrm>
        </p:spPr>
        <p:txBody>
          <a:bodyPr/>
          <a:lstStyle/>
          <a:p>
            <a:pPr algn="just"/>
            <a:r>
              <a:rPr lang="en-US" dirty="0" smtClean="0"/>
              <a:t>The ARPANET was a research network sponsored by the </a:t>
            </a:r>
            <a:r>
              <a:rPr lang="en-US" dirty="0" err="1" smtClean="0"/>
              <a:t>DoD</a:t>
            </a:r>
            <a:r>
              <a:rPr lang="en-US" dirty="0" smtClean="0"/>
              <a:t> (U.S. Department of Defense). </a:t>
            </a:r>
          </a:p>
          <a:p>
            <a:pPr algn="just"/>
            <a:r>
              <a:rPr lang="en-US" dirty="0" smtClean="0"/>
              <a:t>It eventually connected hundreds of universities and government installations, using leased telephone lines. </a:t>
            </a:r>
          </a:p>
          <a:p>
            <a:pPr algn="just"/>
            <a:r>
              <a:rPr lang="en-US" dirty="0" smtClean="0"/>
              <a:t>When satellite and radio networks were added later, the existing protocols had trouble interworking with them, so a new reference architecture was needed. </a:t>
            </a:r>
          </a:p>
          <a:p>
            <a:pPr algn="just"/>
            <a:r>
              <a:rPr lang="en-US" dirty="0" smtClean="0"/>
              <a:t>Thus, the ability to connect multiple networks in a seamless way was one of the major design goals from the very beginning. </a:t>
            </a:r>
          </a:p>
          <a:p>
            <a:pPr algn="just"/>
            <a:r>
              <a:rPr lang="en-US" dirty="0" smtClean="0"/>
              <a:t>This architecture later became known as the TCP/IP Reference Model</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Grp="1" noChangeAspect="1" noChangeArrowheads="1"/>
          </p:cNvPicPr>
          <p:nvPr>
            <p:ph sz="quarter" idx="1"/>
          </p:nvPr>
        </p:nvPicPr>
        <p:blipFill>
          <a:blip r:embed="rId2"/>
          <a:srcRect/>
          <a:stretch>
            <a:fillRect/>
          </a:stretch>
        </p:blipFill>
        <p:spPr bwMode="auto">
          <a:xfrm>
            <a:off x="520969" y="457200"/>
            <a:ext cx="7556232" cy="6016625"/>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001000" cy="6019800"/>
          </a:xfrm>
        </p:spPr>
        <p:txBody>
          <a:bodyPr/>
          <a:lstStyle/>
          <a:p>
            <a:pPr>
              <a:buNone/>
            </a:pPr>
            <a:r>
              <a:rPr lang="en-US" b="1" dirty="0" smtClean="0">
                <a:solidFill>
                  <a:srgbClr val="FF0000"/>
                </a:solidFill>
              </a:rPr>
              <a:t>The Internet Layer</a:t>
            </a:r>
            <a:endParaRPr lang="en-US" dirty="0" smtClean="0">
              <a:solidFill>
                <a:srgbClr val="FF0000"/>
              </a:solidFill>
            </a:endParaRPr>
          </a:p>
          <a:p>
            <a:pPr lvl="0" algn="just"/>
            <a:r>
              <a:rPr lang="en-US" sz="2000" dirty="0" smtClean="0"/>
              <a:t>Its job is to permit hosts to inject packets into any network and have them travel independently to the destination. They may even arrive in a different order than they were sent, in which case it is the job of higher layers to rearrange them, if in-order delivery is desired.</a:t>
            </a:r>
          </a:p>
          <a:p>
            <a:pPr lvl="0" algn="just"/>
            <a:r>
              <a:rPr lang="en-US" sz="2000" dirty="0" smtClean="0"/>
              <a:t>The internet layer defines an official packet format and protocol called IP (Internet Protocol). </a:t>
            </a:r>
          </a:p>
          <a:p>
            <a:pPr lvl="0" algn="just"/>
            <a:r>
              <a:rPr lang="en-US" sz="2000" dirty="0" smtClean="0"/>
              <a:t>Packet routing is clearly the major issue here, as is avoiding congestion. </a:t>
            </a:r>
          </a:p>
          <a:p>
            <a:endParaRPr lang="en-US" dirty="0"/>
          </a:p>
        </p:txBody>
      </p:sp>
      <p:pic>
        <p:nvPicPr>
          <p:cNvPr id="4" name="Picture 3"/>
          <p:cNvPicPr/>
          <p:nvPr/>
        </p:nvPicPr>
        <p:blipFill>
          <a:blip r:embed="rId2"/>
          <a:srcRect/>
          <a:stretch>
            <a:fillRect/>
          </a:stretch>
        </p:blipFill>
        <p:spPr bwMode="auto">
          <a:xfrm>
            <a:off x="1066800" y="3886200"/>
            <a:ext cx="66294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001000" cy="6477000"/>
          </a:xfrm>
        </p:spPr>
        <p:txBody>
          <a:bodyPr>
            <a:normAutofit fontScale="85000" lnSpcReduction="10000"/>
          </a:bodyPr>
          <a:lstStyle/>
          <a:p>
            <a:pPr>
              <a:buNone/>
            </a:pPr>
            <a:r>
              <a:rPr lang="en-US" b="1" dirty="0" smtClean="0">
                <a:solidFill>
                  <a:srgbClr val="FF0000"/>
                </a:solidFill>
              </a:rPr>
              <a:t>The Transport Layer</a:t>
            </a:r>
            <a:endParaRPr lang="en-US" dirty="0" smtClean="0">
              <a:solidFill>
                <a:srgbClr val="FF0000"/>
              </a:solidFill>
            </a:endParaRPr>
          </a:p>
          <a:p>
            <a:pPr lvl="0" algn="just">
              <a:spcAft>
                <a:spcPts val="600"/>
              </a:spcAft>
            </a:pPr>
            <a:r>
              <a:rPr lang="en-US" dirty="0" smtClean="0"/>
              <a:t>It is designed to allow peer entities on the source and destination hosts to carry on a conversation, just as in the OSI transport layer. </a:t>
            </a:r>
          </a:p>
          <a:p>
            <a:pPr lvl="0" algn="just">
              <a:spcAft>
                <a:spcPts val="600"/>
              </a:spcAft>
            </a:pPr>
            <a:r>
              <a:rPr lang="en-US" dirty="0" smtClean="0"/>
              <a:t>Two end-to-end transport protocols have been defined here. </a:t>
            </a:r>
          </a:p>
          <a:p>
            <a:pPr lvl="0" algn="just">
              <a:spcAft>
                <a:spcPts val="600"/>
              </a:spcAft>
            </a:pPr>
            <a:r>
              <a:rPr lang="en-US" dirty="0" smtClean="0"/>
              <a:t>The first one, TCP (Transmission Control Protocol), is a reliable connection-oriented protocol that allows a byte stream originating on one machine to be delivered without error on any other machine in the internet. </a:t>
            </a:r>
          </a:p>
          <a:p>
            <a:pPr lvl="0" algn="just">
              <a:spcAft>
                <a:spcPts val="600"/>
              </a:spcAft>
            </a:pPr>
            <a:r>
              <a:rPr lang="en-US" dirty="0" smtClean="0"/>
              <a:t>It fragments the incoming byte stream into discrete messages and passes each one on to the internet layer. </a:t>
            </a:r>
          </a:p>
          <a:p>
            <a:pPr lvl="0" algn="just">
              <a:spcAft>
                <a:spcPts val="600"/>
              </a:spcAft>
            </a:pPr>
            <a:r>
              <a:rPr lang="en-US" dirty="0" smtClean="0"/>
              <a:t>At the destination, the receiving TCP process reassembles the received messages into the output stream. </a:t>
            </a:r>
          </a:p>
          <a:p>
            <a:pPr lvl="0" algn="just">
              <a:spcAft>
                <a:spcPts val="600"/>
              </a:spcAft>
            </a:pPr>
            <a:r>
              <a:rPr lang="en-US" dirty="0" smtClean="0"/>
              <a:t>TCP also handles flow control to make sure a fast sender cannot swamp a slow receiver with more messages than it can handle.</a:t>
            </a:r>
          </a:p>
          <a:p>
            <a:pPr lvl="0" algn="just">
              <a:spcAft>
                <a:spcPts val="600"/>
              </a:spcAft>
            </a:pPr>
            <a:r>
              <a:rPr lang="en-US" dirty="0" smtClean="0"/>
              <a:t>The second protocol in this layer, UDP (User Datagram Protocol), is an unreliable, connectionless protocol for applications that do not want TCP's sequencing or flow control and wish to provide their own. </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924800" cy="6019800"/>
          </a:xfrm>
        </p:spPr>
        <p:txBody>
          <a:bodyPr>
            <a:normAutofit fontScale="92500" lnSpcReduction="10000"/>
          </a:bodyPr>
          <a:lstStyle/>
          <a:p>
            <a:pPr>
              <a:buNone/>
            </a:pPr>
            <a:r>
              <a:rPr lang="en-US" b="1" dirty="0" smtClean="0">
                <a:solidFill>
                  <a:srgbClr val="FF0000"/>
                </a:solidFill>
              </a:rPr>
              <a:t>The Application Layer</a:t>
            </a:r>
            <a:endParaRPr lang="en-US" dirty="0" smtClean="0">
              <a:solidFill>
                <a:srgbClr val="FF0000"/>
              </a:solidFill>
            </a:endParaRPr>
          </a:p>
          <a:p>
            <a:pPr algn="just"/>
            <a:r>
              <a:rPr lang="en-US" dirty="0" smtClean="0"/>
              <a:t>On top of the transport layer is the application layer. It contains all the higher-level protocols. The early ones included virtual terminal (TELNET), file transfer (FTP), and electronic mail (SMTP) </a:t>
            </a:r>
          </a:p>
          <a:p>
            <a:pPr lvl="0" algn="just"/>
            <a:r>
              <a:rPr lang="en-US" dirty="0" smtClean="0"/>
              <a:t>The file transfer protocol provides a way to move data efficiently from one machine to another. </a:t>
            </a:r>
          </a:p>
          <a:p>
            <a:pPr lvl="0" algn="just"/>
            <a:r>
              <a:rPr lang="en-US" dirty="0" smtClean="0"/>
              <a:t>Electronic mail was originally just a kind of file transfer, but later a specialized protocol (SMTP) was developed for it. </a:t>
            </a:r>
          </a:p>
          <a:p>
            <a:pPr lvl="0" algn="just"/>
            <a:r>
              <a:rPr lang="en-US" dirty="0" smtClean="0"/>
              <a:t>Many other protocols have been added to these over the years: the Domain Name System (DNS) for mapping host names onto their network addresses. </a:t>
            </a:r>
          </a:p>
          <a:p>
            <a:pPr lvl="0" algn="just"/>
            <a:r>
              <a:rPr lang="en-US" dirty="0" smtClean="0"/>
              <a:t>NNTP, the protocol for moving USENET news articles around.</a:t>
            </a:r>
          </a:p>
          <a:p>
            <a:pPr algn="just"/>
            <a:r>
              <a:rPr lang="en-US" dirty="0" smtClean="0"/>
              <a:t>HTTP, the protocol for fetching pages on the World Wide Web, and many others.</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467600" cy="5635752"/>
          </a:xfrm>
        </p:spPr>
        <p:txBody>
          <a:bodyPr/>
          <a:lstStyle/>
          <a:p>
            <a:pPr>
              <a:buNone/>
            </a:pPr>
            <a:r>
              <a:rPr lang="en-US" sz="2000" b="1" dirty="0" smtClean="0">
                <a:solidFill>
                  <a:srgbClr val="FF0000"/>
                </a:solidFill>
              </a:rPr>
              <a:t>The Host-to-Network Layer</a:t>
            </a:r>
            <a:endParaRPr lang="en-US" sz="2000" dirty="0" smtClean="0">
              <a:solidFill>
                <a:srgbClr val="FF0000"/>
              </a:solidFill>
            </a:endParaRPr>
          </a:p>
          <a:p>
            <a:pPr lvl="0" algn="just"/>
            <a:r>
              <a:rPr lang="en-US" dirty="0" smtClean="0"/>
              <a:t>The TCP/IP reference model does not really say much about what happens here, except to point out that the host has to connect to the network using some protocol so it can send IP packets to it. </a:t>
            </a:r>
          </a:p>
          <a:p>
            <a:pPr lvl="0" algn="just"/>
            <a:r>
              <a:rPr lang="en-US" dirty="0" smtClean="0"/>
              <a:t>This protocol is not defined and varies from host to host and network to network. </a:t>
            </a:r>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274638"/>
            <a:ext cx="8686800" cy="6583362"/>
          </a:xfrm>
        </p:spPr>
        <p:txBody>
          <a:bodyPr/>
          <a:lstStyle/>
          <a:p>
            <a:pPr algn="ctr">
              <a:buFont typeface="Wingdings" pitchFamily="2" charset="2"/>
              <a:buNone/>
              <a:defRPr/>
            </a:pPr>
            <a:r>
              <a:rPr lang="en-US" sz="2800" b="1" dirty="0" smtClean="0">
                <a:latin typeface="Times New Roman" pitchFamily="18" charset="0"/>
                <a:cs typeface="Times New Roman" pitchFamily="18" charset="0"/>
              </a:rPr>
              <a:t>The Physical Layer</a:t>
            </a:r>
            <a:endParaRPr lang="en-US" sz="2800" dirty="0" smtClean="0">
              <a:latin typeface="Times New Roman" pitchFamily="18" charset="0"/>
              <a:cs typeface="Times New Roman" pitchFamily="18" charset="0"/>
            </a:endParaRPr>
          </a:p>
          <a:p>
            <a:pPr algn="just">
              <a:defRPr/>
            </a:pPr>
            <a:r>
              <a:rPr lang="en-US" sz="2000" dirty="0" smtClean="0">
                <a:latin typeface="Times New Roman" pitchFamily="18" charset="0"/>
                <a:cs typeface="Times New Roman" pitchFamily="18" charset="0"/>
              </a:rPr>
              <a:t>The purpose of the physical layer is to transport a raw bit stream from one machine to another. </a:t>
            </a:r>
          </a:p>
          <a:p>
            <a:pPr algn="just">
              <a:defRPr/>
            </a:pPr>
            <a:r>
              <a:rPr lang="en-US" sz="2000" dirty="0" smtClean="0">
                <a:latin typeface="Times New Roman" pitchFamily="18" charset="0"/>
                <a:cs typeface="Times New Roman" pitchFamily="18" charset="0"/>
              </a:rPr>
              <a:t>Various physical media can be used for the actual transmission. </a:t>
            </a:r>
          </a:p>
          <a:p>
            <a:pPr algn="just">
              <a:defRPr/>
            </a:pPr>
            <a:r>
              <a:rPr lang="en-US" sz="2000" dirty="0" smtClean="0">
                <a:latin typeface="Times New Roman" pitchFamily="18" charset="0"/>
                <a:cs typeface="Times New Roman" pitchFamily="18" charset="0"/>
              </a:rPr>
              <a:t>Each one has its own importance  in terms of bandwidth, delay, cost, and ease of installation and maintenance.</a:t>
            </a:r>
          </a:p>
          <a:p>
            <a:pPr algn="just">
              <a:defRPr/>
            </a:pPr>
            <a:r>
              <a:rPr lang="en-US" sz="2000" dirty="0" smtClean="0">
                <a:latin typeface="Times New Roman" pitchFamily="18" charset="0"/>
                <a:cs typeface="Times New Roman" pitchFamily="18" charset="0"/>
              </a:rPr>
              <a:t>Media are roughly grouped into </a:t>
            </a:r>
          </a:p>
          <a:p>
            <a:pPr lvl="1" algn="just">
              <a:buFont typeface="Wingdings" pitchFamily="2" charset="2"/>
              <a:buNone/>
              <a:defRPr/>
            </a:pPr>
            <a:r>
              <a:rPr lang="en-US" sz="1800" b="1" dirty="0" smtClean="0">
                <a:latin typeface="Times New Roman" pitchFamily="18" charset="0"/>
                <a:ea typeface="+mn-ea"/>
                <a:cs typeface="Times New Roman" pitchFamily="18" charset="0"/>
              </a:rPr>
              <a:t>Guided media</a:t>
            </a:r>
            <a:r>
              <a:rPr lang="en-US" sz="1800" dirty="0" smtClean="0">
                <a:latin typeface="Times New Roman" pitchFamily="18" charset="0"/>
                <a:ea typeface="+mn-ea"/>
                <a:cs typeface="Times New Roman" pitchFamily="18" charset="0"/>
              </a:rPr>
              <a:t>, such as copper wire and fiber optics.</a:t>
            </a:r>
          </a:p>
          <a:p>
            <a:pPr lvl="1" algn="just">
              <a:buFont typeface="Wingdings" pitchFamily="2" charset="2"/>
              <a:buNone/>
              <a:defRPr/>
            </a:pPr>
            <a:r>
              <a:rPr lang="en-US" sz="1800" b="1" dirty="0" smtClean="0">
                <a:latin typeface="Times New Roman" pitchFamily="18" charset="0"/>
                <a:ea typeface="+mn-ea"/>
                <a:cs typeface="Times New Roman" pitchFamily="18" charset="0"/>
              </a:rPr>
              <a:t>Unguided media</a:t>
            </a:r>
            <a:r>
              <a:rPr lang="en-US" sz="1800" dirty="0" smtClean="0">
                <a:latin typeface="Times New Roman" pitchFamily="18" charset="0"/>
                <a:ea typeface="+mn-ea"/>
                <a:cs typeface="Times New Roman" pitchFamily="18" charset="0"/>
              </a:rPr>
              <a:t>, such as radio and lasers through the air. </a:t>
            </a:r>
          </a:p>
          <a:p>
            <a:pPr lvl="1" algn="just">
              <a:buFont typeface="Wingdings" pitchFamily="2" charset="2"/>
              <a:buNone/>
              <a:defRPr/>
            </a:pPr>
            <a:endParaRPr lang="en-US" sz="1800" dirty="0" smtClean="0">
              <a:latin typeface="Times New Roman" pitchFamily="18" charset="0"/>
              <a:ea typeface="+mn-ea"/>
              <a:cs typeface="Times New Roman" pitchFamily="18" charset="0"/>
            </a:endParaRPr>
          </a:p>
          <a:p>
            <a:pPr algn="just">
              <a:buFont typeface="Wingdings" pitchFamily="2" charset="2"/>
              <a:buNone/>
              <a:defRPr/>
            </a:pPr>
            <a:r>
              <a:rPr lang="en-US" sz="2400" b="1" dirty="0" smtClean="0">
                <a:latin typeface="Times New Roman" pitchFamily="18" charset="0"/>
                <a:cs typeface="Times New Roman" pitchFamily="18" charset="0"/>
              </a:rPr>
              <a:t>Guided Transmission Media</a:t>
            </a:r>
            <a:endParaRPr lang="en-US" sz="2000" b="1" dirty="0" smtClean="0">
              <a:latin typeface="Times New Roman" pitchFamily="18" charset="0"/>
              <a:cs typeface="Times New Roman" pitchFamily="18" charset="0"/>
            </a:endParaRPr>
          </a:p>
          <a:p>
            <a:pPr algn="just">
              <a:buFont typeface="Wingdings" pitchFamily="2" charset="2"/>
              <a:buNone/>
              <a:defRPr/>
            </a:pPr>
            <a:r>
              <a:rPr lang="en-US" sz="2000" b="1" dirty="0" smtClean="0">
                <a:latin typeface="Times New Roman" pitchFamily="18" charset="0"/>
                <a:cs typeface="Times New Roman" pitchFamily="18" charset="0"/>
              </a:rPr>
              <a:t>1. Magnetic Media</a:t>
            </a:r>
            <a:endParaRPr lang="en-US" sz="2000" dirty="0" smtClean="0">
              <a:latin typeface="Times New Roman" pitchFamily="18" charset="0"/>
              <a:cs typeface="Times New Roman" pitchFamily="18" charset="0"/>
            </a:endParaRPr>
          </a:p>
          <a:p>
            <a:pPr algn="just">
              <a:defRPr/>
            </a:pPr>
            <a:r>
              <a:rPr lang="en-US" sz="2000" dirty="0" smtClean="0">
                <a:latin typeface="Times New Roman" pitchFamily="18" charset="0"/>
                <a:cs typeface="Times New Roman" pitchFamily="18" charset="0"/>
              </a:rPr>
              <a:t>One of the most common ways to transport data from one computer to another is to write them onto magnetic tape or removable media (e.g., recordable DVDs), physically transport the tape or disks to the destination machine, and read them back in again. </a:t>
            </a:r>
            <a:endParaRPr lang="en-US" sz="2400" dirty="0" smtClean="0">
              <a:latin typeface="Times New Roman" pitchFamily="18" charset="0"/>
              <a:cs typeface="Times New Roman" pitchFamily="18" charset="0"/>
            </a:endParaRPr>
          </a:p>
          <a:p>
            <a:pPr>
              <a:defRPr/>
            </a:pPr>
            <a:endParaRPr lang="en-US" sz="2400" dirty="0" smtClean="0"/>
          </a:p>
          <a:p>
            <a:pPr>
              <a:defRPr/>
            </a:pPr>
            <a:endParaRPr lang="en-US" sz="2400" b="1" dirty="0" smtClean="0">
              <a:latin typeface="Times New Roman" pitchFamily="18" charset="0"/>
              <a:cs typeface="Times New Roman" pitchFamily="18" charset="0"/>
            </a:endParaRPr>
          </a:p>
          <a:p>
            <a:pPr>
              <a:defRPr/>
            </a:pPr>
            <a:endParaRPr lang="en-US" sz="2400" b="1" dirty="0" smtClean="0">
              <a:latin typeface="Times New Roman" pitchFamily="18" charset="0"/>
              <a:cs typeface="Times New Roman" pitchFamily="18" charset="0"/>
            </a:endParaRPr>
          </a:p>
          <a:p>
            <a:pPr>
              <a:defRPr/>
            </a:pPr>
            <a:endParaRPr lang="en-US" sz="24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153400" cy="6092952"/>
          </a:xfrm>
        </p:spPr>
        <p:txBody>
          <a:bodyPr>
            <a:normAutofit fontScale="77500" lnSpcReduction="20000"/>
          </a:bodyPr>
          <a:lstStyle/>
          <a:p>
            <a:pPr marL="457200" lvl="0" indent="-457200" algn="just">
              <a:spcAft>
                <a:spcPts val="600"/>
              </a:spcAft>
              <a:buClrTx/>
              <a:buNone/>
            </a:pPr>
            <a:r>
              <a:rPr lang="en-US" b="1" dirty="0" smtClean="0"/>
              <a:t>5. Entertainment</a:t>
            </a:r>
          </a:p>
          <a:p>
            <a:pPr marL="457200" indent="-457200" algn="just">
              <a:spcAft>
                <a:spcPts val="600"/>
              </a:spcAft>
              <a:buClrTx/>
              <a:buNone/>
            </a:pPr>
            <a:r>
              <a:rPr lang="en-US" dirty="0" smtClean="0"/>
              <a:t>	Many games and other means of entertainment are easily available on the internet. Furthermore, Local Area Networks (LANs) offers and facilitates other ways of enjoyments, such as many players are connected through LAN and play a particular game with each other from remote location.</a:t>
            </a:r>
          </a:p>
          <a:p>
            <a:pPr lvl="0" algn="just">
              <a:buNone/>
            </a:pPr>
            <a:r>
              <a:rPr lang="en-US" b="1" dirty="0" smtClean="0"/>
              <a:t>6. Inexpensive system</a:t>
            </a:r>
          </a:p>
          <a:p>
            <a:pPr algn="just">
              <a:buNone/>
            </a:pPr>
            <a:r>
              <a:rPr lang="en-US" dirty="0" smtClean="0"/>
              <a:t>	Shared resources mean reduction in hardware costs. Shared files mean reduction in memory requirement, which indirectly means reduction in file storage expenses. A particular software can be installed only once on the server and made available across all connected computers at once. This saves the expense of buying and installing the same software as many times for as many users.</a:t>
            </a:r>
          </a:p>
          <a:p>
            <a:pPr lvl="0" algn="just">
              <a:buNone/>
            </a:pPr>
            <a:r>
              <a:rPr lang="en-US" b="1" dirty="0" smtClean="0"/>
              <a:t>7. Flexible access</a:t>
            </a:r>
          </a:p>
          <a:p>
            <a:pPr algn="just">
              <a:buNone/>
            </a:pPr>
            <a:r>
              <a:rPr lang="en-US" dirty="0" smtClean="0"/>
              <a:t>	A user can log on to a computer anywhere on the network and access his files. This offers flexibility to the user as to where he should be during the course of his routine.</a:t>
            </a:r>
          </a:p>
          <a:p>
            <a:pPr lvl="0" algn="just">
              <a:buNone/>
            </a:pPr>
            <a:r>
              <a:rPr lang="en-US" b="1" dirty="0" smtClean="0"/>
              <a:t>8. Instant and multiple access</a:t>
            </a:r>
          </a:p>
          <a:p>
            <a:pPr algn="just">
              <a:buNone/>
            </a:pPr>
            <a:r>
              <a:rPr lang="en-US" dirty="0" smtClean="0"/>
              <a:t>	Computer networks are multiply processed .many of users can access the same information at the same time. Immediate commands such as printing commands can be made with the help of computer networks.</a:t>
            </a: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1"/>
          <p:cNvSpPr>
            <a:spLocks noGrp="1"/>
          </p:cNvSpPr>
          <p:nvPr>
            <p:ph/>
          </p:nvPr>
        </p:nvSpPr>
        <p:spPr bwMode="auto">
          <a:xfrm>
            <a:off x="457200" y="274638"/>
            <a:ext cx="8229600" cy="6583362"/>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None/>
            </a:pPr>
            <a:r>
              <a:rPr lang="en-US" sz="2400" b="1" smtClean="0">
                <a:latin typeface="Times New Roman" pitchFamily="18" charset="0"/>
                <a:cs typeface="Times New Roman" pitchFamily="18" charset="0"/>
              </a:rPr>
              <a:t>2. Twisted Pair</a:t>
            </a:r>
          </a:p>
          <a:p>
            <a:pPr algn="just"/>
            <a:r>
              <a:rPr lang="en-US" sz="2000" smtClean="0">
                <a:latin typeface="Times New Roman" pitchFamily="18" charset="0"/>
                <a:cs typeface="Times New Roman" pitchFamily="18" charset="0"/>
              </a:rPr>
              <a:t>One of the oldest and still most common transmission media is twisted pair. </a:t>
            </a:r>
          </a:p>
          <a:p>
            <a:pPr algn="just"/>
            <a:r>
              <a:rPr lang="en-US" sz="2000" smtClean="0">
                <a:latin typeface="Times New Roman" pitchFamily="18" charset="0"/>
                <a:cs typeface="Times New Roman" pitchFamily="18" charset="0"/>
              </a:rPr>
              <a:t>A twisted pair consists of two insulated copper wires, typically about 1 mm thick. </a:t>
            </a:r>
          </a:p>
          <a:p>
            <a:pPr algn="just"/>
            <a:r>
              <a:rPr lang="en-US" sz="2000" smtClean="0">
                <a:latin typeface="Times New Roman" pitchFamily="18" charset="0"/>
                <a:cs typeface="Times New Roman" pitchFamily="18" charset="0"/>
              </a:rPr>
              <a:t>The wires are twisted together in a helical form, just like a DNA molecule. </a:t>
            </a:r>
          </a:p>
          <a:p>
            <a:pPr algn="just"/>
            <a:r>
              <a:rPr lang="en-US" sz="2000" smtClean="0">
                <a:latin typeface="Times New Roman" pitchFamily="18" charset="0"/>
                <a:cs typeface="Times New Roman" pitchFamily="18" charset="0"/>
              </a:rPr>
              <a:t>Twisting is done because two parallel wires constitute a fine antenna. </a:t>
            </a:r>
          </a:p>
          <a:p>
            <a:pPr algn="just"/>
            <a:r>
              <a:rPr lang="en-US" sz="2000" smtClean="0">
                <a:latin typeface="Times New Roman" pitchFamily="18" charset="0"/>
                <a:cs typeface="Times New Roman" pitchFamily="18" charset="0"/>
              </a:rPr>
              <a:t>When the wires are twisted, the waves from different twists cancel out, so the wire radiates less effectively. </a:t>
            </a:r>
          </a:p>
          <a:p>
            <a:pPr algn="just"/>
            <a:r>
              <a:rPr lang="en-US" sz="2000" smtClean="0">
                <a:latin typeface="Times New Roman" pitchFamily="18" charset="0"/>
                <a:cs typeface="Times New Roman" pitchFamily="18" charset="0"/>
              </a:rPr>
              <a:t>The most common application of the twisted pair is the telephone system. </a:t>
            </a:r>
          </a:p>
          <a:p>
            <a:pPr algn="just"/>
            <a:r>
              <a:rPr lang="en-US" sz="2000" smtClean="0">
                <a:latin typeface="Times New Roman" pitchFamily="18" charset="0"/>
                <a:cs typeface="Times New Roman" pitchFamily="18" charset="0"/>
              </a:rPr>
              <a:t>Twisted pairs can run several kilometers without amplification, but for longer distances, repeaters are needed. </a:t>
            </a:r>
          </a:p>
          <a:p>
            <a:pPr algn="just"/>
            <a:r>
              <a:rPr lang="en-US" sz="2000" smtClean="0">
                <a:latin typeface="Times New Roman" pitchFamily="18" charset="0"/>
                <a:cs typeface="Times New Roman" pitchFamily="18" charset="0"/>
              </a:rPr>
              <a:t>Twisted pairs can be used for transmitting either analog or digital signals. </a:t>
            </a:r>
          </a:p>
          <a:p>
            <a:pPr algn="just"/>
            <a:r>
              <a:rPr lang="en-US" sz="2000" smtClean="0">
                <a:latin typeface="Times New Roman" pitchFamily="18" charset="0"/>
                <a:cs typeface="Times New Roman" pitchFamily="18" charset="0"/>
              </a:rPr>
              <a:t>The bandwidth depends on the thickness of the wire and the distance traveled, but several megabits/sec can be achieved for a few kilometers in many cases. </a:t>
            </a:r>
          </a:p>
          <a:p>
            <a:pPr algn="just"/>
            <a:r>
              <a:rPr lang="en-US" sz="2000" smtClean="0">
                <a:latin typeface="Times New Roman" pitchFamily="18" charset="0"/>
                <a:cs typeface="Times New Roman" pitchFamily="18" charset="0"/>
              </a:rPr>
              <a:t>Due to their adequate performance and low cost, twisted pairs are widely used and are likely to remain so for years to come. </a:t>
            </a:r>
          </a:p>
          <a:p>
            <a:pPr algn="just"/>
            <a:endParaRPr lang="en-US" sz="2400" smtClean="0">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1"/>
          <p:cNvSpPr>
            <a:spLocks noGrp="1"/>
          </p:cNvSpPr>
          <p:nvPr>
            <p:ph/>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just"/>
            <a:r>
              <a:rPr lang="en-US" sz="2000" smtClean="0">
                <a:latin typeface="Times New Roman" pitchFamily="18" charset="0"/>
                <a:cs typeface="Times New Roman" pitchFamily="18" charset="0"/>
              </a:rPr>
              <a:t>Twisted pair cabling comes in several varieties, two of which are important for computer networks. Category 3 twisted pairs consist of two insulated wires gently twisted together. </a:t>
            </a:r>
          </a:p>
          <a:p>
            <a:pPr algn="just"/>
            <a:r>
              <a:rPr lang="en-US" sz="2000" smtClean="0">
                <a:latin typeface="Times New Roman" pitchFamily="18" charset="0"/>
                <a:cs typeface="Times New Roman" pitchFamily="18" charset="0"/>
              </a:rPr>
              <a:t>Four such pairs are typically grouped in a plastic sheath to protect the wires and keep them together. </a:t>
            </a:r>
          </a:p>
          <a:p>
            <a:pPr algn="just"/>
            <a:r>
              <a:rPr lang="en-US" sz="2000" smtClean="0">
                <a:latin typeface="Times New Roman" pitchFamily="18" charset="0"/>
                <a:cs typeface="Times New Roman" pitchFamily="18" charset="0"/>
              </a:rPr>
              <a:t>Category 5 twisted pairs were introduced. They are similar to category 3 pairs, but with more twists per centimeter, which results in less crosstalk and a better-quality signal over longer distances, making them more suitable for high-speed computer communication.</a:t>
            </a:r>
          </a:p>
          <a:p>
            <a:pPr algn="just"/>
            <a:endParaRPr lang="en-US" sz="2000" smtClean="0">
              <a:latin typeface="Times New Roman" pitchFamily="18" charset="0"/>
              <a:cs typeface="Times New Roman" pitchFamily="18" charset="0"/>
            </a:endParaRPr>
          </a:p>
          <a:p>
            <a:pPr algn="just">
              <a:buFont typeface="Wingdings" pitchFamily="2" charset="2"/>
              <a:buNone/>
            </a:pPr>
            <a:r>
              <a:rPr lang="en-US" sz="2000" b="1" i="1" smtClean="0"/>
              <a:t>                   (a) Category 3 UTP. (b) Category 5 UTP.</a:t>
            </a:r>
            <a:endParaRPr lang="en-US" sz="2000" smtClean="0">
              <a:latin typeface="Times New Roman" pitchFamily="18" charset="0"/>
              <a:cs typeface="Times New Roman" pitchFamily="18" charset="0"/>
            </a:endParaRPr>
          </a:p>
        </p:txBody>
      </p:sp>
      <p:pic>
        <p:nvPicPr>
          <p:cNvPr id="74755" name="Picture 2"/>
          <p:cNvPicPr>
            <a:picLocks noChangeAspect="1" noChangeArrowheads="1"/>
          </p:cNvPicPr>
          <p:nvPr/>
        </p:nvPicPr>
        <p:blipFill>
          <a:blip r:embed="rId2"/>
          <a:srcRect/>
          <a:stretch>
            <a:fillRect/>
          </a:stretch>
        </p:blipFill>
        <p:spPr bwMode="auto">
          <a:xfrm>
            <a:off x="838200" y="4267200"/>
            <a:ext cx="7772400" cy="9906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1"/>
          <p:cNvSpPr>
            <a:spLocks noGrp="1"/>
          </p:cNvSpPr>
          <p:nvPr>
            <p:ph/>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None/>
            </a:pPr>
            <a:r>
              <a:rPr lang="en-US" sz="2800" b="1" smtClean="0">
                <a:latin typeface="Times New Roman" pitchFamily="18" charset="0"/>
                <a:cs typeface="Times New Roman" pitchFamily="18" charset="0"/>
              </a:rPr>
              <a:t>3  Coaxial Cable</a:t>
            </a:r>
          </a:p>
          <a:p>
            <a:pPr algn="just"/>
            <a:r>
              <a:rPr lang="en-US" sz="2000" smtClean="0">
                <a:latin typeface="Times New Roman" pitchFamily="18" charset="0"/>
                <a:cs typeface="Times New Roman" pitchFamily="18" charset="0"/>
              </a:rPr>
              <a:t>Another common transmission medium is the coaxial cable. It has better shielding than twisted pairs, so it can span longer distances at higher speeds. </a:t>
            </a:r>
          </a:p>
          <a:p>
            <a:pPr algn="just"/>
            <a:r>
              <a:rPr lang="en-US" sz="2000" smtClean="0">
                <a:latin typeface="Times New Roman" pitchFamily="18" charset="0"/>
                <a:cs typeface="Times New Roman" pitchFamily="18" charset="0"/>
              </a:rPr>
              <a:t>Two kinds of coaxial cable are widely used. One kind, 50-ohm cable, is commonly used when it is intended for digital transmission from the start. </a:t>
            </a:r>
          </a:p>
          <a:p>
            <a:pPr algn="just"/>
            <a:r>
              <a:rPr lang="en-US" sz="2000" smtClean="0">
                <a:latin typeface="Times New Roman" pitchFamily="18" charset="0"/>
                <a:cs typeface="Times New Roman" pitchFamily="18" charset="0"/>
              </a:rPr>
              <a:t>The other kind, 75-ohm cable, is commonly used for analog transmission and cable television but is becoming more important with the advent of Internet over cable. </a:t>
            </a:r>
          </a:p>
          <a:p>
            <a:pPr algn="just"/>
            <a:r>
              <a:rPr lang="en-US" sz="2000" smtClean="0">
                <a:latin typeface="Times New Roman" pitchFamily="18" charset="0"/>
                <a:cs typeface="Times New Roman" pitchFamily="18" charset="0"/>
              </a:rPr>
              <a:t>A coaxial cable consists of a stiff copper wire as the core, surrounded by an insulating material. </a:t>
            </a:r>
          </a:p>
          <a:p>
            <a:pPr algn="just"/>
            <a:r>
              <a:rPr lang="en-US" sz="2000" smtClean="0">
                <a:latin typeface="Times New Roman" pitchFamily="18" charset="0"/>
                <a:cs typeface="Times New Roman" pitchFamily="18" charset="0"/>
              </a:rPr>
              <a:t>The insulator is encased by a cylindrical conductor, often as a closely-woven braided mesh. </a:t>
            </a:r>
          </a:p>
          <a:p>
            <a:pPr algn="just"/>
            <a:r>
              <a:rPr lang="en-US" sz="2000" smtClean="0">
                <a:latin typeface="Times New Roman" pitchFamily="18" charset="0"/>
                <a:cs typeface="Times New Roman" pitchFamily="18" charset="0"/>
              </a:rPr>
              <a:t>The outer conductor is covered in a protective plastic sheath. A cutaway view of a coaxial cable is shown in following figure.</a:t>
            </a:r>
          </a:p>
          <a:p>
            <a:endParaRPr lang="en-US" sz="2000" smtClean="0">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Content Placeholder 2"/>
          <p:cNvPicPr>
            <a:picLocks noGrp="1"/>
          </p:cNvPicPr>
          <p:nvPr>
            <p:ph/>
          </p:nvPr>
        </p:nvPicPr>
        <p:blipFill>
          <a:blip r:embed="rId2"/>
          <a:srcRect/>
          <a:stretch>
            <a:fillRect/>
          </a:stretch>
        </p:blipFill>
        <p:spPr bwMode="auto">
          <a:xfrm>
            <a:off x="1143000" y="2979738"/>
            <a:ext cx="6781800" cy="1973262"/>
          </a:xfrm>
          <a:noFill/>
          <a:ln>
            <a:miter lim="800000"/>
            <a:headEnd/>
            <a:tailEnd/>
          </a:ln>
        </p:spPr>
      </p:pic>
      <p:sp>
        <p:nvSpPr>
          <p:cNvPr id="76803" name="Rectangle 3"/>
          <p:cNvSpPr>
            <a:spLocks noChangeArrowheads="1"/>
          </p:cNvSpPr>
          <p:nvPr/>
        </p:nvSpPr>
        <p:spPr bwMode="auto">
          <a:xfrm>
            <a:off x="457200" y="674688"/>
            <a:ext cx="8229600" cy="1016000"/>
          </a:xfrm>
          <a:prstGeom prst="rect">
            <a:avLst/>
          </a:prstGeom>
          <a:noFill/>
          <a:ln w="9525">
            <a:noFill/>
            <a:miter lim="800000"/>
            <a:headEnd/>
            <a:tailEnd/>
          </a:ln>
        </p:spPr>
        <p:txBody>
          <a:bodyPr>
            <a:spAutoFit/>
          </a:bodyPr>
          <a:lstStyle/>
          <a:p>
            <a:pPr algn="just"/>
            <a:r>
              <a:rPr lang="en-US" sz="2000" b="0">
                <a:latin typeface="Times New Roman" pitchFamily="18" charset="0"/>
                <a:cs typeface="Times New Roman" pitchFamily="18" charset="0"/>
              </a:rPr>
              <a:t>The construction and shielding of the coaxial cable give it a good combination of high bandwidth and excellent noise immunity. Coax is still widely used for cable television and metropolitan area networks.</a:t>
            </a:r>
          </a:p>
        </p:txBody>
      </p:sp>
      <p:sp>
        <p:nvSpPr>
          <p:cNvPr id="76804" name="Rectangle 4"/>
          <p:cNvSpPr>
            <a:spLocks noChangeArrowheads="1"/>
          </p:cNvSpPr>
          <p:nvPr/>
        </p:nvSpPr>
        <p:spPr bwMode="auto">
          <a:xfrm>
            <a:off x="3124200" y="1981200"/>
            <a:ext cx="2482850" cy="523875"/>
          </a:xfrm>
          <a:prstGeom prst="rect">
            <a:avLst/>
          </a:prstGeom>
          <a:noFill/>
          <a:ln w="9525">
            <a:noFill/>
            <a:miter lim="800000"/>
            <a:headEnd/>
            <a:tailEnd/>
          </a:ln>
        </p:spPr>
        <p:txBody>
          <a:bodyPr wrap="none">
            <a:spAutoFit/>
          </a:bodyPr>
          <a:lstStyle/>
          <a:p>
            <a:r>
              <a:rPr lang="en-US" sz="2800" i="1"/>
              <a:t>Coaxial cable</a:t>
            </a:r>
            <a:endParaRPr lang="en-US" sz="28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1"/>
          <p:cNvSpPr>
            <a:spLocks noGrp="1"/>
          </p:cNvSpPr>
          <p:nvPr>
            <p:ph/>
          </p:nvPr>
        </p:nvSpPr>
        <p:spPr bwMode="auto">
          <a:xfrm>
            <a:off x="457200" y="274638"/>
            <a:ext cx="8229600" cy="6354762"/>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None/>
            </a:pPr>
            <a:r>
              <a:rPr lang="en-US" sz="2800" b="1" dirty="0" smtClean="0">
                <a:latin typeface="Times New Roman" pitchFamily="18" charset="0"/>
                <a:cs typeface="Times New Roman" pitchFamily="18" charset="0"/>
              </a:rPr>
              <a:t>4  Fiber Optics</a:t>
            </a:r>
          </a:p>
          <a:p>
            <a:pPr algn="just"/>
            <a:r>
              <a:rPr lang="en-US" sz="2000" dirty="0" smtClean="0">
                <a:latin typeface="Times New Roman" pitchFamily="18" charset="0"/>
                <a:cs typeface="Times New Roman" pitchFamily="18" charset="0"/>
              </a:rPr>
              <a:t>Fiber optics transmission technology works using optical transmission system. An optical transmission system has three key components: </a:t>
            </a:r>
          </a:p>
          <a:p>
            <a:pPr marL="857250" lvl="1" indent="-457200" algn="just">
              <a:buClrTx/>
              <a:buFont typeface="Tahoma" pitchFamily="34" charset="0"/>
              <a:buAutoNum type="arabicPeriod"/>
            </a:pPr>
            <a:r>
              <a:rPr lang="en-US" sz="2000" dirty="0" smtClean="0">
                <a:latin typeface="Times New Roman" pitchFamily="18" charset="0"/>
                <a:cs typeface="Times New Roman" pitchFamily="18" charset="0"/>
              </a:rPr>
              <a:t>the light source</a:t>
            </a:r>
          </a:p>
          <a:p>
            <a:pPr marL="857250" lvl="1" indent="-457200" algn="just">
              <a:buClrTx/>
              <a:buFont typeface="Tahoma" pitchFamily="34" charset="0"/>
              <a:buAutoNum type="arabicPeriod"/>
            </a:pPr>
            <a:r>
              <a:rPr lang="en-US" sz="2000" dirty="0" smtClean="0">
                <a:latin typeface="Times New Roman" pitchFamily="18" charset="0"/>
                <a:cs typeface="Times New Roman" pitchFamily="18" charset="0"/>
              </a:rPr>
              <a:t>the transmission medium </a:t>
            </a:r>
          </a:p>
          <a:p>
            <a:pPr marL="857250" lvl="1" indent="-457200" algn="just">
              <a:buClrTx/>
              <a:buFont typeface="Tahoma" pitchFamily="34" charset="0"/>
              <a:buAutoNum type="arabicPeriod"/>
            </a:pPr>
            <a:r>
              <a:rPr lang="en-US" sz="2000" dirty="0" smtClean="0">
                <a:latin typeface="Times New Roman" pitchFamily="18" charset="0"/>
                <a:cs typeface="Times New Roman" pitchFamily="18" charset="0"/>
              </a:rPr>
              <a:t>the detector </a:t>
            </a:r>
          </a:p>
          <a:p>
            <a:pPr algn="just"/>
            <a:r>
              <a:rPr lang="en-US" sz="2000" dirty="0" smtClean="0">
                <a:latin typeface="Times New Roman" pitchFamily="18" charset="0"/>
                <a:cs typeface="Times New Roman" pitchFamily="18" charset="0"/>
              </a:rPr>
              <a:t>Conventionally, a pulse of light indicates a 1 bit and the absence of light indicates a 0 bit. </a:t>
            </a:r>
          </a:p>
          <a:p>
            <a:pPr algn="just"/>
            <a:r>
              <a:rPr lang="en-US" sz="2000" dirty="0" smtClean="0">
                <a:latin typeface="Times New Roman" pitchFamily="18" charset="0"/>
                <a:cs typeface="Times New Roman" pitchFamily="18" charset="0"/>
              </a:rPr>
              <a:t>The transmission medium is an ultra-thin fiber of glass. The detector generates an electrical pulse when light falls on it. </a:t>
            </a:r>
          </a:p>
          <a:p>
            <a:pPr algn="just"/>
            <a:r>
              <a:rPr lang="en-US" sz="2000" dirty="0" smtClean="0">
                <a:latin typeface="Times New Roman" pitchFamily="18" charset="0"/>
                <a:cs typeface="Times New Roman" pitchFamily="18" charset="0"/>
              </a:rPr>
              <a:t>By attaching a light source to one end of an optical fiber and a detector to the other, we have a unidirectional data transmission system that accepts an electrical signal, converts and transmits it by light pulses, and then reconverts the output to an electrical signal at the receiving end. </a:t>
            </a:r>
          </a:p>
          <a:p>
            <a:endParaRPr lang="en-US" sz="2000" dirty="0" smtClean="0">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1"/>
          <p:cNvSpPr>
            <a:spLocks noGrp="1"/>
          </p:cNvSpPr>
          <p:nvPr>
            <p:ph/>
          </p:nvPr>
        </p:nvSpPr>
        <p:spPr bwMode="auto">
          <a:xfrm>
            <a:off x="457200" y="274638"/>
            <a:ext cx="8229600" cy="6583362"/>
          </a:xfrm>
          <a:noFill/>
          <a:ln>
            <a:miter lim="800000"/>
            <a:headEnd/>
            <a:tailEnd/>
          </a:ln>
        </p:spPr>
        <p:txBody>
          <a:bodyPr vert="horz" wrap="square" lIns="91440" tIns="45720" rIns="91440" bIns="45720" numCol="1" anchor="t" anchorCtr="0" compatLnSpc="1">
            <a:prstTxWarp prst="textNoShape">
              <a:avLst/>
            </a:prstTxWarp>
          </a:bodyPr>
          <a:lstStyle/>
          <a:p>
            <a:pPr algn="just"/>
            <a:r>
              <a:rPr lang="en-US" sz="2000" smtClean="0">
                <a:latin typeface="Times New Roman" pitchFamily="18" charset="0"/>
                <a:cs typeface="Times New Roman" pitchFamily="18" charset="0"/>
              </a:rPr>
              <a:t>When a light ray passes from one medium to another, for example, from fused silica to air, the ray is refracted (bent) at the silica/air boundary, as shown in the following figure(a). </a:t>
            </a:r>
          </a:p>
          <a:p>
            <a:pPr algn="just"/>
            <a:r>
              <a:rPr lang="en-US" sz="2000" smtClean="0">
                <a:latin typeface="Times New Roman" pitchFamily="18" charset="0"/>
                <a:cs typeface="Times New Roman" pitchFamily="18" charset="0"/>
              </a:rPr>
              <a:t>Here we see a light ray incident on the boundary at an angle a1 emerging at an angle b1. The amount of refraction depends on the properties of the two media.</a:t>
            </a:r>
          </a:p>
          <a:p>
            <a:pPr algn="just"/>
            <a:r>
              <a:rPr lang="en-US" sz="2000" smtClean="0">
                <a:latin typeface="Times New Roman" pitchFamily="18" charset="0"/>
                <a:cs typeface="Times New Roman" pitchFamily="18" charset="0"/>
              </a:rPr>
              <a:t>For angles of incidence above a certain critical value, the light is refracted back into the silica; none of it escapes into the air. Thus, a light ray incident at or above the critical  angle is trapped inside the fiber, and can propagate for many kilometers with virtually no loss (figure (b)). </a:t>
            </a:r>
          </a:p>
          <a:p>
            <a:pPr algn="just">
              <a:buFont typeface="Wingdings" pitchFamily="2" charset="2"/>
              <a:buNone/>
            </a:pPr>
            <a:r>
              <a:rPr lang="en-US" sz="2000" b="1" i="1" smtClean="0"/>
              <a:t>(</a:t>
            </a:r>
            <a:r>
              <a:rPr lang="en-US" sz="1600" b="1" i="1" smtClean="0"/>
              <a:t>a) Three examples of a light ray from inside a silica fiber impinging on the air/silica boundary at different angles. </a:t>
            </a:r>
          </a:p>
          <a:p>
            <a:pPr algn="just">
              <a:buFont typeface="Wingdings" pitchFamily="2" charset="2"/>
              <a:buNone/>
            </a:pPr>
            <a:r>
              <a:rPr lang="en-US" sz="1600" b="1" i="1" smtClean="0"/>
              <a:t>(b) Light trapped by total internal reflection.</a:t>
            </a:r>
            <a:endParaRPr lang="en-US" sz="2000" smtClean="0"/>
          </a:p>
          <a:p>
            <a:pPr algn="just"/>
            <a:endParaRPr lang="en-US" sz="2000" smtClean="0">
              <a:latin typeface="Times New Roman" pitchFamily="18" charset="0"/>
              <a:cs typeface="Times New Roman" pitchFamily="18" charset="0"/>
            </a:endParaRPr>
          </a:p>
        </p:txBody>
      </p:sp>
      <p:pic>
        <p:nvPicPr>
          <p:cNvPr id="78851" name="Picture 2"/>
          <p:cNvPicPr>
            <a:picLocks noChangeAspect="1" noChangeArrowheads="1"/>
          </p:cNvPicPr>
          <p:nvPr/>
        </p:nvPicPr>
        <p:blipFill>
          <a:blip r:embed="rId2"/>
          <a:srcRect/>
          <a:stretch>
            <a:fillRect/>
          </a:stretch>
        </p:blipFill>
        <p:spPr bwMode="auto">
          <a:xfrm>
            <a:off x="533400" y="4343400"/>
            <a:ext cx="8001000" cy="19812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1"/>
          <p:cNvSpPr>
            <a:spLocks noGrp="1"/>
          </p:cNvSpPr>
          <p:nvPr>
            <p:ph/>
          </p:nvPr>
        </p:nvSpPr>
        <p:spPr bwMode="auto">
          <a:xfrm>
            <a:off x="381000" y="838200"/>
            <a:ext cx="8229600" cy="4724400"/>
          </a:xfrm>
          <a:noFill/>
          <a:ln>
            <a:miter lim="800000"/>
            <a:headEnd/>
            <a:tailEnd/>
          </a:ln>
        </p:spPr>
        <p:txBody>
          <a:bodyPr vert="horz" wrap="square" lIns="91440" tIns="45720" rIns="91440" bIns="45720" numCol="1" anchor="t" anchorCtr="0" compatLnSpc="1">
            <a:prstTxWarp prst="textNoShape">
              <a:avLst/>
            </a:prstTxWarp>
          </a:bodyPr>
          <a:lstStyle/>
          <a:p>
            <a:pPr algn="just">
              <a:spcAft>
                <a:spcPts val="1200"/>
              </a:spcAft>
            </a:pPr>
            <a:r>
              <a:rPr lang="en-US" sz="2000" b="1" smtClean="0">
                <a:latin typeface="Times New Roman" pitchFamily="18" charset="0"/>
                <a:cs typeface="Times New Roman" pitchFamily="18" charset="0"/>
              </a:rPr>
              <a:t>Multi Mode Fiber:</a:t>
            </a:r>
          </a:p>
          <a:p>
            <a:pPr algn="just">
              <a:spcAft>
                <a:spcPts val="1200"/>
              </a:spcAft>
              <a:buFont typeface="Wingdings" pitchFamily="2" charset="2"/>
              <a:buNone/>
            </a:pPr>
            <a:r>
              <a:rPr lang="en-US" sz="2000" smtClean="0">
                <a:latin typeface="Times New Roman" pitchFamily="18" charset="0"/>
                <a:cs typeface="Times New Roman" pitchFamily="18" charset="0"/>
              </a:rPr>
              <a:t>    Many different rays will be bouncing around at different angles. Each ray is said to have a different mode, so a fiber having this property is called a multimode fiber.</a:t>
            </a:r>
          </a:p>
          <a:p>
            <a:pPr algn="just">
              <a:spcAft>
                <a:spcPts val="1200"/>
              </a:spcAft>
            </a:pPr>
            <a:r>
              <a:rPr lang="en-US" sz="2000" b="1" smtClean="0">
                <a:latin typeface="Times New Roman" pitchFamily="18" charset="0"/>
                <a:cs typeface="Times New Roman" pitchFamily="18" charset="0"/>
              </a:rPr>
              <a:t>Single Mode Fiber:</a:t>
            </a:r>
          </a:p>
          <a:p>
            <a:pPr algn="just">
              <a:spcAft>
                <a:spcPts val="1200"/>
              </a:spcAft>
              <a:buFont typeface="Wingdings" pitchFamily="2" charset="2"/>
              <a:buNone/>
            </a:pPr>
            <a:r>
              <a:rPr lang="en-US" sz="2000" smtClean="0">
                <a:latin typeface="Times New Roman" pitchFamily="18" charset="0"/>
                <a:cs typeface="Times New Roman" pitchFamily="18" charset="0"/>
              </a:rPr>
              <a:t>	If the fiber's diameter is reduced to a few wavelengths of light, the fiber acts like a wave guide, and the light can propagate only in a straight line, without bouncing, yielding a single-mode fiber.</a:t>
            </a:r>
          </a:p>
          <a:p>
            <a:pPr algn="just">
              <a:spcAft>
                <a:spcPts val="1200"/>
              </a:spcAft>
              <a:buFont typeface="Wingdings" pitchFamily="2" charset="2"/>
              <a:buNone/>
            </a:pPr>
            <a:r>
              <a:rPr lang="en-US" sz="2000" smtClean="0">
                <a:latin typeface="Times New Roman" pitchFamily="18" charset="0"/>
                <a:cs typeface="Times New Roman" pitchFamily="18" charset="0"/>
              </a:rPr>
              <a:t>	Single-mode fibers are more expensive but are widely used for longer distances. Currently available single-mode fibers can transmit data at 50 Gbps for 100 km without amplification.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1"/>
          <p:cNvSpPr>
            <a:spLocks noGrp="1"/>
          </p:cNvSpPr>
          <p:nvPr>
            <p:ph/>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None/>
            </a:pPr>
            <a:r>
              <a:rPr lang="en-US" sz="2400" b="1" dirty="0" smtClean="0">
                <a:latin typeface="Times New Roman" pitchFamily="18" charset="0"/>
                <a:cs typeface="Times New Roman" pitchFamily="18" charset="0"/>
              </a:rPr>
              <a:t>2   Fiber Cables</a:t>
            </a:r>
            <a:endParaRPr lang="en-US" sz="24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Fiber optic cables are similar to coax, except without the braid. The following figure shows a single fiber viewed from the side. </a:t>
            </a:r>
          </a:p>
          <a:p>
            <a:pPr algn="just"/>
            <a:r>
              <a:rPr lang="en-US" sz="2000" dirty="0" smtClean="0">
                <a:latin typeface="Times New Roman" pitchFamily="18" charset="0"/>
                <a:cs typeface="Times New Roman" pitchFamily="18" charset="0"/>
              </a:rPr>
              <a:t>At the center is the glass core through which the light propagates. In multimode fibers, the core is typically 50 microns in diameter, about the thickness of a human hair. In single-mode fibers, the core is 8 to 10 microns.</a:t>
            </a:r>
          </a:p>
          <a:p>
            <a:pPr algn="ctr">
              <a:buFont typeface="Wingdings" pitchFamily="2" charset="2"/>
              <a:buNone/>
            </a:pPr>
            <a:r>
              <a:rPr lang="en-US" sz="2000" b="1" i="1" dirty="0" smtClean="0">
                <a:latin typeface="Times New Roman" pitchFamily="18" charset="0"/>
                <a:cs typeface="Times New Roman" pitchFamily="18" charset="0"/>
              </a:rPr>
              <a:t> (a) Side view of a single fiber. (b) End view of a sheath with three fibers.</a:t>
            </a:r>
            <a:endParaRPr lang="en-US" sz="2000" dirty="0" smtClean="0">
              <a:latin typeface="Times New Roman" pitchFamily="18" charset="0"/>
              <a:cs typeface="Times New Roman" pitchFamily="18" charset="0"/>
            </a:endParaRPr>
          </a:p>
        </p:txBody>
      </p:sp>
      <p:pic>
        <p:nvPicPr>
          <p:cNvPr id="80899" name="Picture 2"/>
          <p:cNvPicPr>
            <a:picLocks noChangeAspect="1" noChangeArrowheads="1"/>
          </p:cNvPicPr>
          <p:nvPr/>
        </p:nvPicPr>
        <p:blipFill>
          <a:blip r:embed="rId2"/>
          <a:srcRect/>
          <a:stretch>
            <a:fillRect/>
          </a:stretch>
        </p:blipFill>
        <p:spPr bwMode="auto">
          <a:xfrm>
            <a:off x="762000" y="3352800"/>
            <a:ext cx="7620000" cy="175260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1"/>
          <p:cNvSpPr>
            <a:spLocks noGrp="1"/>
          </p:cNvSpPr>
          <p:nvPr>
            <p:ph/>
          </p:nvPr>
        </p:nvSpPr>
        <p:spPr bwMode="auto">
          <a:xfrm>
            <a:off x="457200" y="457200"/>
            <a:ext cx="8229600" cy="5668963"/>
          </a:xfrm>
          <a:noFill/>
          <a:ln>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None/>
            </a:pPr>
            <a:r>
              <a:rPr lang="en-US" sz="2400" b="1" smtClean="0">
                <a:latin typeface="Times New Roman" pitchFamily="18" charset="0"/>
                <a:cs typeface="Times New Roman" pitchFamily="18" charset="0"/>
              </a:rPr>
              <a:t>5   Comparison of Fiber Optics and Copper Wire</a:t>
            </a:r>
          </a:p>
          <a:p>
            <a:pPr algn="just"/>
            <a:r>
              <a:rPr lang="en-US" sz="2000" smtClean="0">
                <a:latin typeface="Times New Roman" pitchFamily="18" charset="0"/>
                <a:cs typeface="Times New Roman" pitchFamily="18" charset="0"/>
              </a:rPr>
              <a:t>Fiber can handle much higher bandwidths than copper. </a:t>
            </a:r>
          </a:p>
          <a:p>
            <a:pPr algn="just"/>
            <a:r>
              <a:rPr lang="en-US" sz="2000" smtClean="0">
                <a:latin typeface="Times New Roman" pitchFamily="18" charset="0"/>
                <a:cs typeface="Times New Roman" pitchFamily="18" charset="0"/>
              </a:rPr>
              <a:t>Due to the low attenuation, repeaters are needed only about every 50 km on long lines, versus about every 5 km for copper, a substantial cost saving. </a:t>
            </a:r>
          </a:p>
          <a:p>
            <a:pPr algn="just"/>
            <a:r>
              <a:rPr lang="en-US" sz="2000" smtClean="0">
                <a:latin typeface="Times New Roman" pitchFamily="18" charset="0"/>
                <a:cs typeface="Times New Roman" pitchFamily="18" charset="0"/>
              </a:rPr>
              <a:t>Fiber also has the advantage of not being affected by power surges, electromagnetic interference, or power failures. Nor is it affected by corrosive chemicals in the air, making it ideal for harsh factory environments. </a:t>
            </a:r>
          </a:p>
          <a:p>
            <a:pPr algn="just"/>
            <a:r>
              <a:rPr lang="en-US" sz="2000" smtClean="0">
                <a:latin typeface="Times New Roman" pitchFamily="18" charset="0"/>
                <a:cs typeface="Times New Roman" pitchFamily="18" charset="0"/>
              </a:rPr>
              <a:t>Telephone companies like fiber for a different reason: it is thin and lightweight. </a:t>
            </a:r>
          </a:p>
          <a:p>
            <a:pPr algn="just"/>
            <a:r>
              <a:rPr lang="en-US" sz="2000" smtClean="0">
                <a:latin typeface="Times New Roman" pitchFamily="18" charset="0"/>
                <a:cs typeface="Times New Roman" pitchFamily="18" charset="0"/>
              </a:rPr>
              <a:t>Fiber is much lighter than copper. One thousand twisted pairs 1 km long weigh 8000 kg. Two fibers have more capacity and weigh only 100 kg, which greatly reduces the need for expensive mechanical support systems that must be maintained.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1"/>
          <p:cNvSpPr>
            <a:spLocks noGrp="1"/>
          </p:cNvSpPr>
          <p:nvPr>
            <p:ph/>
          </p:nvPr>
        </p:nvSpPr>
        <p:spPr bwMode="auto">
          <a:xfrm>
            <a:off x="457200" y="914400"/>
            <a:ext cx="8229600" cy="5211763"/>
          </a:xfrm>
          <a:noFill/>
          <a:ln>
            <a:miter lim="800000"/>
            <a:headEnd/>
            <a:tailEnd/>
          </a:ln>
        </p:spPr>
        <p:txBody>
          <a:bodyPr vert="horz" wrap="square" lIns="91440" tIns="45720" rIns="91440" bIns="45720" numCol="1" anchor="t" anchorCtr="0" compatLnSpc="1">
            <a:prstTxWarp prst="textNoShape">
              <a:avLst/>
            </a:prstTxWarp>
          </a:bodyPr>
          <a:lstStyle/>
          <a:p>
            <a:pPr algn="just"/>
            <a:r>
              <a:rPr lang="en-US" sz="2000" smtClean="0">
                <a:latin typeface="Times New Roman" pitchFamily="18" charset="0"/>
                <a:cs typeface="Times New Roman" pitchFamily="18" charset="0"/>
              </a:rPr>
              <a:t>For new routes, fiber wins hands down due to its much lower installation cost. Finally, fibers do not leak light and are quite difficult to tap. These properties gives fiber excellent security against potential wire tappers.  </a:t>
            </a:r>
          </a:p>
          <a:p>
            <a:pPr algn="just"/>
            <a:r>
              <a:rPr lang="en-US" sz="2000" smtClean="0">
                <a:latin typeface="Times New Roman" pitchFamily="18" charset="0"/>
                <a:cs typeface="Times New Roman" pitchFamily="18" charset="0"/>
              </a:rPr>
              <a:t>On the downside, fiber is a less familiar technology requiring skills not all engineers have, and fibers can be damaged easily by being bent too much. </a:t>
            </a:r>
          </a:p>
          <a:p>
            <a:pPr algn="just"/>
            <a:r>
              <a:rPr lang="en-US" sz="2000" smtClean="0">
                <a:latin typeface="Times New Roman" pitchFamily="18" charset="0"/>
                <a:cs typeface="Times New Roman" pitchFamily="18" charset="0"/>
              </a:rPr>
              <a:t>Since optical transmission is inherently unidirectional, two-way communication requires either two fibers or two frequency bands on one fiber. </a:t>
            </a:r>
          </a:p>
          <a:p>
            <a:pPr algn="just"/>
            <a:r>
              <a:rPr lang="en-US" sz="2000" smtClean="0">
                <a:latin typeface="Times New Roman" pitchFamily="18" charset="0"/>
                <a:cs typeface="Times New Roman" pitchFamily="18" charset="0"/>
              </a:rPr>
              <a:t>Finally, fiber interfaces cost more than electrical interfaces. The future of all fixed data communication for distances of more than a few meters is clearly with fiber. </a:t>
            </a:r>
          </a:p>
          <a:p>
            <a:pPr algn="just"/>
            <a:endParaRPr lang="en-US" sz="2000" b="1" smtClean="0">
              <a:latin typeface="Times New Roman" pitchFamily="18" charset="0"/>
              <a:cs typeface="Times New Roman" pitchFamily="18" charset="0"/>
            </a:endParaRPr>
          </a:p>
          <a:p>
            <a:pPr algn="just"/>
            <a:endParaRPr lang="en-US" sz="2000" smtClean="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077200" cy="6092952"/>
          </a:xfrm>
        </p:spPr>
        <p:txBody>
          <a:bodyPr>
            <a:normAutofit fontScale="77500" lnSpcReduction="20000"/>
          </a:bodyPr>
          <a:lstStyle/>
          <a:p>
            <a:pPr algn="ctr">
              <a:buNone/>
            </a:pPr>
            <a:r>
              <a:rPr lang="en-US" sz="3100" b="1" i="1" dirty="0" smtClean="0"/>
              <a:t>Disadvantages of Computer Networks</a:t>
            </a:r>
          </a:p>
          <a:p>
            <a:pPr algn="ctr">
              <a:buNone/>
            </a:pPr>
            <a:endParaRPr lang="en-US" sz="2600" b="1" i="1" dirty="0" smtClean="0"/>
          </a:p>
          <a:p>
            <a:pPr lvl="0" algn="just">
              <a:spcAft>
                <a:spcPts val="1200"/>
              </a:spcAft>
              <a:buNone/>
            </a:pPr>
            <a:r>
              <a:rPr lang="en-US" b="1" dirty="0" smtClean="0"/>
              <a:t>1. Lack of data security and privacy</a:t>
            </a:r>
          </a:p>
          <a:p>
            <a:pPr algn="just">
              <a:spcAft>
                <a:spcPts val="1200"/>
              </a:spcAft>
              <a:buNone/>
            </a:pPr>
            <a:r>
              <a:rPr lang="en-US" dirty="0" smtClean="0"/>
              <a:t>	Because there would be a huge number of people who would be using a computer network to get and share some of their files and resources, a certain user’s security would be always at risk. There might even be illegal activities that would occur, which you need to be careful about and aware of.</a:t>
            </a:r>
          </a:p>
          <a:p>
            <a:pPr lvl="0" algn="just">
              <a:spcAft>
                <a:spcPts val="1200"/>
              </a:spcAft>
              <a:buNone/>
            </a:pPr>
            <a:r>
              <a:rPr lang="en-US" b="1" dirty="0" smtClean="0"/>
              <a:t>2. Presence of computer viruses and malwares</a:t>
            </a:r>
          </a:p>
          <a:p>
            <a:pPr algn="just">
              <a:spcAft>
                <a:spcPts val="1200"/>
              </a:spcAft>
              <a:buNone/>
            </a:pPr>
            <a:r>
              <a:rPr lang="en-US" dirty="0" smtClean="0"/>
              <a:t>	If even one computer on a network gets affected by a virus, there is a possible threat for the other systems getting affected too. Viruses can spread on a network easily, because of the inter- connectivity of workstations. Moreover, multiple systems with common resources are the perfect breeding ground for viruses that multiply.</a:t>
            </a:r>
          </a:p>
          <a:p>
            <a:pPr lvl="0" algn="just">
              <a:spcAft>
                <a:spcPts val="1200"/>
              </a:spcAft>
              <a:buNone/>
            </a:pPr>
            <a:r>
              <a:rPr lang="en-US" b="1" dirty="0" smtClean="0"/>
              <a:t>3. Lack of Independence</a:t>
            </a:r>
          </a:p>
          <a:p>
            <a:pPr algn="just">
              <a:spcAft>
                <a:spcPts val="1200"/>
              </a:spcAft>
              <a:buNone/>
            </a:pPr>
            <a:r>
              <a:rPr lang="en-US" dirty="0" smtClean="0"/>
              <a:t>    Since most networks have a centralized server and dependent clients, the client users lack any freedom whatsoever. Centralized decision making can sometimes hinder how a client user wants to use his own computer.</a:t>
            </a:r>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6583362"/>
          </a:xfrm>
        </p:spPr>
        <p:txBody>
          <a:bodyPr/>
          <a:lstStyle/>
          <a:p>
            <a:pPr marL="514350" indent="-514350" algn="ctr">
              <a:buFont typeface="Wingdings" pitchFamily="2" charset="2"/>
              <a:buNone/>
              <a:defRPr/>
            </a:pPr>
            <a:r>
              <a:rPr lang="en-US" sz="2400" b="1" dirty="0" smtClean="0">
                <a:latin typeface="Times New Roman" pitchFamily="18" charset="0"/>
                <a:cs typeface="Times New Roman" pitchFamily="18" charset="0"/>
              </a:rPr>
              <a:t>Wireless Transmission</a:t>
            </a:r>
          </a:p>
          <a:p>
            <a:pPr marL="514350" indent="-514350">
              <a:buFont typeface="Wingdings" pitchFamily="2" charset="2"/>
              <a:buNone/>
              <a:defRPr/>
            </a:pPr>
            <a:r>
              <a:rPr lang="en-US" sz="2400" b="1" dirty="0" smtClean="0">
                <a:latin typeface="Times New Roman" pitchFamily="18" charset="0"/>
                <a:cs typeface="Times New Roman" pitchFamily="18" charset="0"/>
              </a:rPr>
              <a:t>1. The Electromagnetic Spectrum</a:t>
            </a:r>
          </a:p>
          <a:p>
            <a:pPr marL="514350" indent="-514350" algn="just">
              <a:defRPr/>
            </a:pPr>
            <a:r>
              <a:rPr lang="en-US" sz="2000" dirty="0" smtClean="0">
                <a:latin typeface="Times New Roman" pitchFamily="18" charset="0"/>
                <a:cs typeface="Times New Roman" pitchFamily="18" charset="0"/>
              </a:rPr>
              <a:t>When electrons move, they create electromagnetic waves that can propagate through space. </a:t>
            </a:r>
          </a:p>
          <a:p>
            <a:pPr marL="514350" indent="-514350" algn="just">
              <a:defRPr/>
            </a:pPr>
            <a:r>
              <a:rPr lang="en-US" sz="2000" dirty="0" smtClean="0">
                <a:latin typeface="Times New Roman" pitchFamily="18" charset="0"/>
                <a:cs typeface="Times New Roman" pitchFamily="18" charset="0"/>
              </a:rPr>
              <a:t>These waves were predicted by the British physicist James Clerk Maxwell in 1865 and first observed by the German physicist Heinrich Hertz in 1887. </a:t>
            </a:r>
          </a:p>
          <a:p>
            <a:pPr marL="514350" indent="-514350" algn="just">
              <a:defRPr/>
            </a:pPr>
            <a:r>
              <a:rPr lang="en-US" sz="2000" dirty="0" smtClean="0">
                <a:latin typeface="Times New Roman" pitchFamily="18" charset="0"/>
                <a:cs typeface="Times New Roman" pitchFamily="18" charset="0"/>
              </a:rPr>
              <a:t>When an antenna of the appropriate size is attached to an electrical circuit, the electromagnetic waves can be broadcast efficiently and received by a receiver some distance away. </a:t>
            </a:r>
          </a:p>
          <a:p>
            <a:pPr marL="514350" indent="-514350" algn="just">
              <a:defRPr/>
            </a:pPr>
            <a:r>
              <a:rPr lang="en-US" sz="2000" dirty="0" smtClean="0">
                <a:latin typeface="Times New Roman" pitchFamily="18" charset="0"/>
                <a:cs typeface="Times New Roman" pitchFamily="18" charset="0"/>
              </a:rPr>
              <a:t>In vacuum, all electromagnetic waves travel at the same speed, no matter what their frequency is. </a:t>
            </a:r>
          </a:p>
          <a:p>
            <a:pPr marL="514350" indent="-514350" algn="just">
              <a:defRPr/>
            </a:pPr>
            <a:r>
              <a:rPr lang="en-US" sz="2000" dirty="0" smtClean="0">
                <a:latin typeface="Times New Roman" pitchFamily="18" charset="0"/>
                <a:cs typeface="Times New Roman" pitchFamily="18" charset="0"/>
              </a:rPr>
              <a:t>This speed, usually called the speed of light, c, is approximately 3 x 108 m/sec, or about 1 foot (30 cm) per nanosecond. </a:t>
            </a:r>
          </a:p>
          <a:p>
            <a:pPr marL="514350" indent="-514350" algn="just">
              <a:defRPr/>
            </a:pPr>
            <a:r>
              <a:rPr lang="en-US" sz="2000" dirty="0" smtClean="0">
                <a:latin typeface="Times New Roman" pitchFamily="18" charset="0"/>
                <a:cs typeface="Times New Roman" pitchFamily="18" charset="0"/>
              </a:rPr>
              <a:t>In copper or fiber the speed slows to about 2/3 of this value and becomes slightly frequency dependent. The fundamental relation between f(Frequency), λ(Wavelength) , and c (in vacuum) is,</a:t>
            </a:r>
          </a:p>
          <a:p>
            <a:pPr marL="514350" indent="-514350">
              <a:defRPr/>
            </a:pPr>
            <a:endParaRPr lang="en-US" sz="2000" dirty="0" smtClean="0">
              <a:latin typeface="Times New Roman" pitchFamily="18" charset="0"/>
              <a:cs typeface="Times New Roman" pitchFamily="18" charset="0"/>
            </a:endParaRPr>
          </a:p>
          <a:p>
            <a:pPr marL="514350" indent="-514350">
              <a:buFont typeface="Wingdings" pitchFamily="2" charset="2"/>
              <a:buNone/>
              <a:defRPr/>
            </a:pPr>
            <a:endParaRPr lang="en-US" sz="2000" dirty="0" smtClean="0">
              <a:latin typeface="Times New Roman" pitchFamily="18" charset="0"/>
              <a:cs typeface="Times New Roman" pitchFamily="18" charset="0"/>
            </a:endParaRPr>
          </a:p>
          <a:p>
            <a:pPr>
              <a:defRPr/>
            </a:pPr>
            <a:endParaRPr lang="en-US" sz="2000" dirty="0">
              <a:latin typeface="Times New Roman" pitchFamily="18" charset="0"/>
              <a:cs typeface="Times New Roman" pitchFamily="18" charset="0"/>
            </a:endParaRPr>
          </a:p>
        </p:txBody>
      </p:sp>
      <p:pic>
        <p:nvPicPr>
          <p:cNvPr id="83971" name="Picture 2"/>
          <p:cNvPicPr>
            <a:picLocks noChangeAspect="1" noChangeArrowheads="1"/>
          </p:cNvPicPr>
          <p:nvPr/>
        </p:nvPicPr>
        <p:blipFill>
          <a:blip r:embed="rId2"/>
          <a:srcRect/>
          <a:stretch>
            <a:fillRect/>
          </a:stretch>
        </p:blipFill>
        <p:spPr bwMode="auto">
          <a:xfrm>
            <a:off x="6781800" y="5791200"/>
            <a:ext cx="11430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1"/>
          <p:cNvSpPr>
            <a:spLocks noGrp="1"/>
          </p:cNvSpPr>
          <p:nvPr>
            <p:ph/>
          </p:nvPr>
        </p:nvSpPr>
        <p:spPr bwMode="auto">
          <a:xfrm>
            <a:off x="457200" y="274638"/>
            <a:ext cx="8305800" cy="6354762"/>
          </a:xfrm>
          <a:noFill/>
          <a:ln>
            <a:miter lim="800000"/>
            <a:headEnd/>
            <a:tailEnd/>
          </a:ln>
        </p:spPr>
        <p:txBody>
          <a:bodyPr vert="horz" wrap="square" lIns="91440" tIns="45720" rIns="91440" bIns="45720" numCol="1" anchor="t" anchorCtr="0" compatLnSpc="1">
            <a:prstTxWarp prst="textNoShape">
              <a:avLst/>
            </a:prstTxWarp>
          </a:bodyPr>
          <a:lstStyle/>
          <a:p>
            <a:pPr algn="just"/>
            <a:r>
              <a:rPr lang="en-US" sz="2000" smtClean="0">
                <a:latin typeface="Times New Roman" pitchFamily="18" charset="0"/>
                <a:cs typeface="Times New Roman" pitchFamily="18" charset="0"/>
              </a:rPr>
              <a:t>The radio, microwave, infrared, and visible light portions of the spectrum can all be used for transmitting information by modulating the amplitude, frequency, or phase of the waves. </a:t>
            </a:r>
          </a:p>
          <a:p>
            <a:pPr algn="just"/>
            <a:r>
              <a:rPr lang="en-US" sz="2000" smtClean="0">
                <a:latin typeface="Times New Roman" pitchFamily="18" charset="0"/>
                <a:cs typeface="Times New Roman" pitchFamily="18" charset="0"/>
              </a:rPr>
              <a:t>Ultraviolet light, X-rays, and gamma rays would be even better, due to their higher frequencies, but they are hard to produce and modulate, do not propagate well through buildings, and are dangerous to living things. </a:t>
            </a:r>
          </a:p>
          <a:p>
            <a:pPr algn="just"/>
            <a:r>
              <a:rPr lang="en-US" sz="2000" smtClean="0">
                <a:latin typeface="Times New Roman" pitchFamily="18" charset="0"/>
                <a:cs typeface="Times New Roman" pitchFamily="18" charset="0"/>
              </a:rPr>
              <a:t>The bands listed at the bottom of the spectrum are the official ITU (International Telecommunication Union) names and are based on the wavelengths.</a:t>
            </a:r>
          </a:p>
          <a:p>
            <a:endParaRPr lang="en-US" sz="2000" smtClean="0">
              <a:latin typeface="Times New Roman" pitchFamily="18" charset="0"/>
              <a:cs typeface="Times New Roman" pitchFamily="18" charset="0"/>
            </a:endParaRPr>
          </a:p>
          <a:p>
            <a:endParaRPr lang="en-US" sz="2000" smtClean="0">
              <a:latin typeface="Times New Roman" pitchFamily="18" charset="0"/>
              <a:cs typeface="Times New Roman" pitchFamily="18" charset="0"/>
            </a:endParaRPr>
          </a:p>
          <a:p>
            <a:endParaRPr lang="en-US" sz="2000" smtClean="0"/>
          </a:p>
          <a:p>
            <a:endParaRPr lang="en-US" sz="2000" smtClean="0"/>
          </a:p>
          <a:p>
            <a:endParaRPr lang="en-US" sz="2000" smtClean="0"/>
          </a:p>
          <a:p>
            <a:endParaRPr lang="en-US" sz="2000" smtClean="0"/>
          </a:p>
          <a:p>
            <a:endParaRPr lang="en-US" sz="2000" smtClean="0">
              <a:latin typeface="Times New Roman" pitchFamily="18" charset="0"/>
              <a:cs typeface="Times New Roman" pitchFamily="18" charset="0"/>
            </a:endParaRPr>
          </a:p>
        </p:txBody>
      </p:sp>
      <p:pic>
        <p:nvPicPr>
          <p:cNvPr id="84995" name="Picture 2"/>
          <p:cNvPicPr>
            <a:picLocks noChangeAspect="1" noChangeArrowheads="1"/>
          </p:cNvPicPr>
          <p:nvPr/>
        </p:nvPicPr>
        <p:blipFill>
          <a:blip r:embed="rId2"/>
          <a:srcRect/>
          <a:stretch>
            <a:fillRect/>
          </a:stretch>
        </p:blipFill>
        <p:spPr bwMode="auto">
          <a:xfrm>
            <a:off x="990600" y="3200400"/>
            <a:ext cx="73152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09600"/>
            <a:ext cx="8229600" cy="5516563"/>
          </a:xfrm>
        </p:spPr>
        <p:txBody>
          <a:bodyPr/>
          <a:lstStyle/>
          <a:p>
            <a:pPr algn="just">
              <a:defRPr/>
            </a:pPr>
            <a:r>
              <a:rPr lang="en-US" sz="2000" dirty="0" smtClean="0">
                <a:latin typeface="Times New Roman" pitchFamily="18" charset="0"/>
                <a:cs typeface="Times New Roman" pitchFamily="18" charset="0"/>
              </a:rPr>
              <a:t>Clearly, when the names were assigned, nobody expected to go above 10 MHz, so the higher bands were later named the Very, Ultra, Super, Extremely, and Tremendously High Frequency bands. </a:t>
            </a:r>
          </a:p>
          <a:p>
            <a:pPr algn="just">
              <a:defRPr/>
            </a:pPr>
            <a:r>
              <a:rPr lang="en-US" sz="2000" dirty="0" smtClean="0">
                <a:latin typeface="Times New Roman" pitchFamily="18" charset="0"/>
                <a:cs typeface="Times New Roman" pitchFamily="18" charset="0"/>
              </a:rPr>
              <a:t>Beyond that there are no names, but Incredibly, Astonishingly, and Prodigiously high frequency (IHF, AHF, and PHF) would sound nice.</a:t>
            </a:r>
          </a:p>
          <a:p>
            <a:pPr>
              <a:defRPr/>
            </a:pPr>
            <a:r>
              <a:rPr lang="en-US" sz="2000" dirty="0" smtClean="0">
                <a:latin typeface="Times New Roman" pitchFamily="18" charset="0"/>
                <a:cs typeface="Times New Roman" pitchFamily="18" charset="0"/>
              </a:rPr>
              <a:t>The amount of information that an electromagnetic wave can carry is related to its bandwidth. The wider the band, the higher the data rate. A wide band is used, with two variations. </a:t>
            </a:r>
          </a:p>
          <a:p>
            <a:pPr lvl="1" algn="just">
              <a:buFont typeface="Wingdings" pitchFamily="2" charset="2"/>
              <a:buNone/>
              <a:defRPr/>
            </a:pPr>
            <a:r>
              <a:rPr lang="en-US" sz="2000" b="1" dirty="0" smtClean="0">
                <a:latin typeface="Times New Roman" pitchFamily="18" charset="0"/>
                <a:ea typeface="+mn-ea"/>
                <a:cs typeface="Times New Roman" pitchFamily="18" charset="0"/>
              </a:rPr>
              <a:t>1. Frequency hopping spread spectrum:</a:t>
            </a:r>
            <a:r>
              <a:rPr lang="en-US" sz="2000" dirty="0" smtClean="0">
                <a:latin typeface="Times New Roman" pitchFamily="18" charset="0"/>
                <a:ea typeface="+mn-ea"/>
                <a:cs typeface="Times New Roman" pitchFamily="18" charset="0"/>
              </a:rPr>
              <a:t> The transmitter hops from frequency to frequency hundreds of times per second. It is popular for military communication because it makes transmissions hard to detect and next to impossible to jam. </a:t>
            </a:r>
          </a:p>
          <a:p>
            <a:pPr lvl="1" algn="just">
              <a:buFont typeface="Wingdings" pitchFamily="2" charset="2"/>
              <a:buNone/>
              <a:defRPr/>
            </a:pPr>
            <a:r>
              <a:rPr lang="en-US" sz="2000" b="1" dirty="0" smtClean="0">
                <a:latin typeface="Times New Roman" pitchFamily="18" charset="0"/>
                <a:ea typeface="+mn-ea"/>
                <a:cs typeface="Times New Roman" pitchFamily="18" charset="0"/>
              </a:rPr>
              <a:t>2. Direct sequence spread spectrum:</a:t>
            </a:r>
            <a:r>
              <a:rPr lang="en-US" sz="2000" dirty="0" smtClean="0">
                <a:latin typeface="Times New Roman" pitchFamily="18" charset="0"/>
                <a:ea typeface="+mn-ea"/>
                <a:cs typeface="Times New Roman" pitchFamily="18" charset="0"/>
              </a:rPr>
              <a:t> which spreads the signal over a wide frequency band, is also gaining popularity in the commercial world. </a:t>
            </a:r>
          </a:p>
          <a:p>
            <a:pPr algn="just">
              <a:defRPr/>
            </a:pPr>
            <a:endParaRPr lang="en-US" sz="2000" dirty="0" smtClean="0">
              <a:latin typeface="Times New Roman" pitchFamily="18" charset="0"/>
              <a:cs typeface="Times New Roman" pitchFamily="18" charset="0"/>
            </a:endParaRPr>
          </a:p>
          <a:p>
            <a:pPr>
              <a:defRPr/>
            </a:pP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1"/>
          <p:cNvSpPr>
            <a:spLocks noGrp="1"/>
          </p:cNvSpPr>
          <p:nvPr>
            <p:ph/>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None/>
            </a:pPr>
            <a:r>
              <a:rPr lang="en-US" sz="2800" b="1" smtClean="0">
                <a:latin typeface="Times New Roman" pitchFamily="18" charset="0"/>
                <a:cs typeface="Times New Roman" pitchFamily="18" charset="0"/>
              </a:rPr>
              <a:t>2    Radio Transmission</a:t>
            </a:r>
          </a:p>
          <a:p>
            <a:pPr algn="just"/>
            <a:r>
              <a:rPr lang="en-US" sz="2000" smtClean="0">
                <a:latin typeface="Times New Roman" pitchFamily="18" charset="0"/>
                <a:cs typeface="Times New Roman" pitchFamily="18" charset="0"/>
              </a:rPr>
              <a:t>Radio waves are easy to generate, can travel long distances, and can penetrate buildings easily, so they are widely used for communication, both indoors and outdoors. </a:t>
            </a:r>
          </a:p>
          <a:p>
            <a:pPr algn="just"/>
            <a:r>
              <a:rPr lang="en-US" sz="2000" smtClean="0">
                <a:latin typeface="Times New Roman" pitchFamily="18" charset="0"/>
                <a:cs typeface="Times New Roman" pitchFamily="18" charset="0"/>
              </a:rPr>
              <a:t>Radio waves also are omni directional, meaning that they travel in all directions from the source, so the transmitter and receiver do not have to be carefully aligned physically. </a:t>
            </a:r>
          </a:p>
          <a:p>
            <a:pPr algn="just"/>
            <a:r>
              <a:rPr lang="en-US" sz="2000" smtClean="0">
                <a:latin typeface="Times New Roman" pitchFamily="18" charset="0"/>
                <a:cs typeface="Times New Roman" pitchFamily="18" charset="0"/>
              </a:rPr>
              <a:t>The properties of radio waves are frequency dependent. </a:t>
            </a:r>
          </a:p>
          <a:p>
            <a:pPr algn="just"/>
            <a:r>
              <a:rPr lang="en-US" sz="2000" smtClean="0">
                <a:latin typeface="Times New Roman" pitchFamily="18" charset="0"/>
                <a:cs typeface="Times New Roman" pitchFamily="18" charset="0"/>
              </a:rPr>
              <a:t>At low frequencies, radio waves pass through obstacles well, but the power falls off sharply with distance from the source, roughly as 1/r2 in air.  </a:t>
            </a:r>
          </a:p>
          <a:p>
            <a:pPr algn="just"/>
            <a:r>
              <a:rPr lang="en-US" sz="2000" smtClean="0">
                <a:latin typeface="Times New Roman" pitchFamily="18" charset="0"/>
                <a:cs typeface="Times New Roman" pitchFamily="18" charset="0"/>
              </a:rPr>
              <a:t>At high frequencies, radio waves tend to travel in straight lines and bounce off obstacles. They are also absorbed by rain. </a:t>
            </a:r>
          </a:p>
          <a:p>
            <a:pPr algn="just"/>
            <a:r>
              <a:rPr lang="en-US" sz="2000" smtClean="0">
                <a:latin typeface="Times New Roman" pitchFamily="18" charset="0"/>
                <a:cs typeface="Times New Roman" pitchFamily="18" charset="0"/>
              </a:rPr>
              <a:t>In the VLF, LF, and MF bands, radio waves follow the ground, as illustrated in the following figure. </a:t>
            </a:r>
          </a:p>
          <a:p>
            <a:pPr algn="just"/>
            <a:r>
              <a:rPr lang="en-US" sz="2000" smtClean="0">
                <a:latin typeface="Times New Roman" pitchFamily="18" charset="0"/>
                <a:cs typeface="Times New Roman" pitchFamily="18" charset="0"/>
              </a:rPr>
              <a:t>Radio waves in these bands pass through buildings easily, which is why portable radios work indoors.  </a:t>
            </a:r>
          </a:p>
          <a:p>
            <a:pPr algn="just"/>
            <a:endParaRPr lang="en-US" sz="20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1"/>
          <p:cNvSpPr>
            <a:spLocks noGrp="1"/>
          </p:cNvSpPr>
          <p:nvPr>
            <p:ph/>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None/>
            </a:pPr>
            <a:endParaRPr lang="en-US" sz="2000" i="1" smtClean="0"/>
          </a:p>
          <a:p>
            <a:pPr>
              <a:buFont typeface="Wingdings" pitchFamily="2" charset="2"/>
              <a:buNone/>
            </a:pPr>
            <a:endParaRPr lang="en-US" sz="2000" i="1" smtClean="0"/>
          </a:p>
          <a:p>
            <a:pPr>
              <a:buFont typeface="Wingdings" pitchFamily="2" charset="2"/>
              <a:buNone/>
            </a:pPr>
            <a:r>
              <a:rPr lang="en-US" sz="2000" i="1" smtClean="0"/>
              <a:t>(a) In the VLF, LF, and MF bands, radio waves follow the curvature of the earth. </a:t>
            </a:r>
          </a:p>
          <a:p>
            <a:pPr>
              <a:buFont typeface="Wingdings" pitchFamily="2" charset="2"/>
              <a:buNone/>
            </a:pPr>
            <a:r>
              <a:rPr lang="en-US" sz="2000" i="1" smtClean="0"/>
              <a:t>(b) In the HF band, they bounce off the ionosphere.</a:t>
            </a:r>
            <a:endParaRPr lang="en-US" sz="2000" smtClean="0"/>
          </a:p>
          <a:p>
            <a:endParaRPr lang="en-US" smtClean="0"/>
          </a:p>
        </p:txBody>
      </p:sp>
      <p:pic>
        <p:nvPicPr>
          <p:cNvPr id="88067" name="Picture 2"/>
          <p:cNvPicPr>
            <a:picLocks noChangeAspect="1" noChangeArrowheads="1"/>
          </p:cNvPicPr>
          <p:nvPr/>
        </p:nvPicPr>
        <p:blipFill>
          <a:blip r:embed="rId2"/>
          <a:srcRect/>
          <a:stretch>
            <a:fillRect/>
          </a:stretch>
        </p:blipFill>
        <p:spPr bwMode="auto">
          <a:xfrm>
            <a:off x="838200" y="2851150"/>
            <a:ext cx="7391400" cy="294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1"/>
          <p:cNvSpPr>
            <a:spLocks noGrp="1"/>
          </p:cNvSpPr>
          <p:nvPr>
            <p:ph/>
          </p:nvPr>
        </p:nvSpPr>
        <p:spPr bwMode="auto">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a:buFont typeface="Wingdings" pitchFamily="2" charset="2"/>
              <a:buNone/>
            </a:pPr>
            <a:r>
              <a:rPr lang="en-US" sz="2400" b="1" smtClean="0">
                <a:latin typeface="Times New Roman" pitchFamily="18" charset="0"/>
                <a:cs typeface="Times New Roman" pitchFamily="18" charset="0"/>
              </a:rPr>
              <a:t>3    Microwave Transmission</a:t>
            </a:r>
          </a:p>
          <a:p>
            <a:pPr algn="just"/>
            <a:r>
              <a:rPr lang="en-US" sz="2000" smtClean="0">
                <a:latin typeface="Times New Roman" pitchFamily="18" charset="0"/>
                <a:cs typeface="Times New Roman" pitchFamily="18" charset="0"/>
              </a:rPr>
              <a:t>Above 100 MHz, the waves travel in nearly straight lines and can therefore be narrowly focused. </a:t>
            </a:r>
          </a:p>
          <a:p>
            <a:pPr algn="just"/>
            <a:r>
              <a:rPr lang="en-US" sz="2000" smtClean="0">
                <a:latin typeface="Times New Roman" pitchFamily="18" charset="0"/>
                <a:cs typeface="Times New Roman" pitchFamily="18" charset="0"/>
              </a:rPr>
              <a:t>Concentrating all the energy into a small beam by means of a parabolic antenna gives a much higher signal-to-noise ratio, but the transmitting and receiving antennas must be accurately aligned with each other. </a:t>
            </a:r>
          </a:p>
          <a:p>
            <a:pPr algn="just"/>
            <a:r>
              <a:rPr lang="en-US" sz="2000" smtClean="0">
                <a:latin typeface="Times New Roman" pitchFamily="18" charset="0"/>
                <a:cs typeface="Times New Roman" pitchFamily="18" charset="0"/>
              </a:rPr>
              <a:t>This directionality allows multiple transmitters lined up in a row to communicate with multiple receivers in a row without interference, provided some minimum spacing rules are observed. </a:t>
            </a:r>
          </a:p>
          <a:p>
            <a:pPr algn="just"/>
            <a:r>
              <a:rPr lang="en-US" sz="2000" smtClean="0">
                <a:latin typeface="Times New Roman" pitchFamily="18" charset="0"/>
                <a:cs typeface="Times New Roman" pitchFamily="18" charset="0"/>
              </a:rPr>
              <a:t>Before fiber optics, for decades these microwaves formed the heart of the long-distance telephone transmission system. </a:t>
            </a:r>
          </a:p>
          <a:p>
            <a:pPr algn="just"/>
            <a:r>
              <a:rPr lang="en-US" sz="2000" smtClean="0">
                <a:latin typeface="Times New Roman" pitchFamily="18" charset="0"/>
                <a:cs typeface="Times New Roman" pitchFamily="18" charset="0"/>
              </a:rPr>
              <a:t>Since the microwaves travel in a straight line, if the towers are too far apart, the earth will get in the way, repeaters are needed periodically. The higher the towers are, the farther apart they can be. </a:t>
            </a:r>
          </a:p>
          <a:p>
            <a:pPr algn="just"/>
            <a:r>
              <a:rPr lang="en-US" sz="2000" smtClean="0">
                <a:latin typeface="Times New Roman" pitchFamily="18" charset="0"/>
                <a:cs typeface="Times New Roman" pitchFamily="18" charset="0"/>
              </a:rPr>
              <a:t>For 100-meter-high towers, repeaters can be spaced 80 km apart. Unlike radio waves at lower frequencies, microwaves do not pass through buildings well even though the beam may be well focused at the transmitter, there is still some divergence in space.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Grp="1" noChangeAspect="1" noChangeArrowheads="1"/>
          </p:cNvPicPr>
          <p:nvPr>
            <p:ph/>
          </p:nvPr>
        </p:nvPicPr>
        <p:blipFill>
          <a:blip r:embed="rId2"/>
          <a:srcRect/>
          <a:stretch>
            <a:fillRect/>
          </a:stretch>
        </p:blipFill>
        <p:spPr bwMode="auto">
          <a:xfrm>
            <a:off x="1828800" y="1447800"/>
            <a:ext cx="6096000" cy="3228975"/>
          </a:xfrm>
          <a:noFill/>
          <a:ln>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1"/>
          <p:cNvSpPr>
            <a:spLocks noGrp="1"/>
          </p:cNvSpPr>
          <p:nvPr>
            <p:ph/>
          </p:nvPr>
        </p:nvSpPr>
        <p:spPr bwMode="auto">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algn="just">
              <a:buFont typeface="Wingdings" pitchFamily="2" charset="2"/>
              <a:buNone/>
            </a:pPr>
            <a:r>
              <a:rPr lang="en-US" sz="2400" b="1" smtClean="0">
                <a:latin typeface="Times New Roman" pitchFamily="18" charset="0"/>
                <a:cs typeface="Times New Roman" pitchFamily="18" charset="0"/>
              </a:rPr>
              <a:t>3    Infrared and Millimeter Waves</a:t>
            </a:r>
            <a:endParaRPr lang="en-US" sz="2400" smtClean="0">
              <a:latin typeface="Times New Roman" pitchFamily="18" charset="0"/>
              <a:cs typeface="Times New Roman" pitchFamily="18" charset="0"/>
            </a:endParaRPr>
          </a:p>
          <a:p>
            <a:pPr algn="just"/>
            <a:r>
              <a:rPr lang="en-US" sz="2000" smtClean="0">
                <a:latin typeface="Times New Roman" pitchFamily="18" charset="0"/>
                <a:cs typeface="Times New Roman" pitchFamily="18" charset="0"/>
              </a:rPr>
              <a:t>Unguided infrared and millimeter waves are widely used for short-range communication. </a:t>
            </a:r>
          </a:p>
          <a:p>
            <a:pPr algn="just"/>
            <a:r>
              <a:rPr lang="en-US" sz="2000" smtClean="0">
                <a:latin typeface="Times New Roman" pitchFamily="18" charset="0"/>
                <a:cs typeface="Times New Roman" pitchFamily="18" charset="0"/>
              </a:rPr>
              <a:t>The remote controls used on televisions, VCRs, and stereos all use infrared communication. They are relatively directional, cheap, and easy to build but have a major drawback: they do not pass through solid objects. </a:t>
            </a:r>
          </a:p>
          <a:p>
            <a:pPr algn="just"/>
            <a:r>
              <a:rPr lang="en-US" sz="2000" smtClean="0">
                <a:latin typeface="Times New Roman" pitchFamily="18" charset="0"/>
                <a:cs typeface="Times New Roman" pitchFamily="18" charset="0"/>
              </a:rPr>
              <a:t>In general, as we go from long-wave radio toward visible light, the waves behave more and more like light and less and less like radio.</a:t>
            </a:r>
          </a:p>
          <a:p>
            <a:pPr algn="just"/>
            <a:r>
              <a:rPr lang="en-US" sz="2000" smtClean="0">
                <a:latin typeface="Times New Roman" pitchFamily="18" charset="0"/>
                <a:cs typeface="Times New Roman" pitchFamily="18" charset="0"/>
              </a:rPr>
              <a:t>Infrared communication has a limited use on the desktop, for example, connecting notebook computers and printers, but it is not a major player in the communication game.</a:t>
            </a:r>
          </a:p>
          <a:p>
            <a:pPr algn="just">
              <a:buFont typeface="Wingdings" pitchFamily="2" charset="2"/>
              <a:buNone/>
            </a:pPr>
            <a:r>
              <a:rPr lang="en-US" sz="2000" b="1" smtClean="0">
                <a:latin typeface="Times New Roman" pitchFamily="18" charset="0"/>
                <a:cs typeface="Times New Roman" pitchFamily="18" charset="0"/>
              </a:rPr>
              <a:t>4</a:t>
            </a:r>
            <a:r>
              <a:rPr lang="en-US" sz="2400" b="1" smtClean="0">
                <a:latin typeface="Times New Roman" pitchFamily="18" charset="0"/>
                <a:cs typeface="Times New Roman" pitchFamily="18" charset="0"/>
              </a:rPr>
              <a:t>. Light wave Transmission</a:t>
            </a:r>
          </a:p>
          <a:p>
            <a:pPr algn="just"/>
            <a:r>
              <a:rPr lang="en-US" sz="2000" smtClean="0">
                <a:latin typeface="Times New Roman" pitchFamily="18" charset="0"/>
                <a:cs typeface="Times New Roman" pitchFamily="18" charset="0"/>
              </a:rPr>
              <a:t>Unguided optical signaling has been in use for centuries. A more modern application is to connect the LANs in two buildings via lasers mounted on their rooftops. </a:t>
            </a:r>
          </a:p>
          <a:p>
            <a:pPr algn="just"/>
            <a:r>
              <a:rPr lang="en-US" sz="2000" smtClean="0">
                <a:latin typeface="Times New Roman" pitchFamily="18" charset="0"/>
                <a:cs typeface="Times New Roman" pitchFamily="18" charset="0"/>
              </a:rPr>
              <a:t>Coherent optical signaling using lasers is inherently unidirectional, so each building needs its own laser and its own photo detector. </a:t>
            </a:r>
          </a:p>
          <a:p>
            <a:pPr algn="just"/>
            <a:endParaRPr lang="en-US" sz="2000" smtClean="0">
              <a:latin typeface="Times New Roman" pitchFamily="18" charset="0"/>
              <a:cs typeface="Times New Roman" pitchFamily="18" charset="0"/>
            </a:endParaRPr>
          </a:p>
          <a:p>
            <a:pPr algn="just"/>
            <a:endParaRPr lang="en-US" sz="2000" smtClean="0">
              <a:latin typeface="Times New Roman" pitchFamily="18" charset="0"/>
              <a:cs typeface="Times New Roman" pitchFamily="18" charset="0"/>
            </a:endParaRPr>
          </a:p>
          <a:p>
            <a:pPr algn="just"/>
            <a:endParaRPr lang="en-US" sz="20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1"/>
          <p:cNvSpPr>
            <a:spLocks noGrp="1"/>
          </p:cNvSpPr>
          <p:nvPr>
            <p:ph/>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just"/>
            <a:r>
              <a:rPr lang="en-US" sz="2000" smtClean="0">
                <a:latin typeface="Times New Roman" pitchFamily="18" charset="0"/>
                <a:cs typeface="Times New Roman" pitchFamily="18" charset="0"/>
              </a:rPr>
              <a:t>This scheme offers very high bandwidth and very low cost. It is also relatively easy to install and, unlike microwave, does not require an FCC license. </a:t>
            </a:r>
          </a:p>
          <a:p>
            <a:pPr algn="just"/>
            <a:r>
              <a:rPr lang="en-US" sz="2000" smtClean="0">
                <a:latin typeface="Times New Roman" pitchFamily="18" charset="0"/>
                <a:cs typeface="Times New Roman" pitchFamily="18" charset="0"/>
              </a:rPr>
              <a:t>A disadvantage is that laser beams cannot penetrate rain or thick fog, but they normally work well on sunny days. </a:t>
            </a:r>
          </a:p>
          <a:p>
            <a:pPr algn="just"/>
            <a:endParaRPr lang="en-US" sz="2000" smtClean="0">
              <a:latin typeface="Times New Roman" pitchFamily="18" charset="0"/>
              <a:cs typeface="Times New Roman" pitchFamily="18" charset="0"/>
            </a:endParaRPr>
          </a:p>
          <a:p>
            <a:pPr algn="just">
              <a:buFont typeface="Wingdings" pitchFamily="2" charset="2"/>
              <a:buNone/>
            </a:pPr>
            <a:r>
              <a:rPr lang="en-US" sz="1800" b="1" i="1" smtClean="0"/>
              <a:t>Convection currents can interfere with laser communication systems. A bidirectional system with two lasers is pictured here.</a:t>
            </a:r>
            <a:endParaRPr lang="en-US" sz="1800" smtClean="0">
              <a:latin typeface="Times New Roman" pitchFamily="18" charset="0"/>
              <a:cs typeface="Times New Roman" pitchFamily="18" charset="0"/>
            </a:endParaRPr>
          </a:p>
        </p:txBody>
      </p:sp>
      <p:pic>
        <p:nvPicPr>
          <p:cNvPr id="92163" name="Picture 2"/>
          <p:cNvPicPr>
            <a:picLocks noChangeAspect="1" noChangeArrowheads="1"/>
          </p:cNvPicPr>
          <p:nvPr/>
        </p:nvPicPr>
        <p:blipFill>
          <a:blip r:embed="rId2"/>
          <a:srcRect/>
          <a:stretch>
            <a:fillRect/>
          </a:stretch>
        </p:blipFill>
        <p:spPr bwMode="auto">
          <a:xfrm>
            <a:off x="1143000" y="2971800"/>
            <a:ext cx="61722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1"/>
          <p:cNvSpPr>
            <a:spLocks noGrp="1"/>
          </p:cNvSpPr>
          <p:nvPr>
            <p:ph/>
          </p:nvPr>
        </p:nvSpPr>
        <p:spPr bwMode="auto">
          <a:xfrm>
            <a:off x="457200" y="457200"/>
            <a:ext cx="8229600" cy="5668963"/>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algn="ctr">
              <a:buFont typeface="Wingdings" pitchFamily="2" charset="2"/>
              <a:buNone/>
            </a:pPr>
            <a:r>
              <a:rPr lang="en-US" sz="2800" b="1" smtClean="0">
                <a:latin typeface="Times New Roman" pitchFamily="18" charset="0"/>
                <a:cs typeface="Times New Roman" pitchFamily="18" charset="0"/>
              </a:rPr>
              <a:t>Communication Satellites</a:t>
            </a:r>
          </a:p>
          <a:p>
            <a:pPr algn="ctr">
              <a:buFont typeface="Wingdings" pitchFamily="2" charset="2"/>
              <a:buNone/>
            </a:pPr>
            <a:endParaRPr lang="en-US" sz="1000" smtClean="0">
              <a:latin typeface="Times New Roman" pitchFamily="18" charset="0"/>
              <a:cs typeface="Times New Roman" pitchFamily="18" charset="0"/>
            </a:endParaRPr>
          </a:p>
          <a:p>
            <a:pPr algn="just">
              <a:spcAft>
                <a:spcPts val="1200"/>
              </a:spcAft>
            </a:pPr>
            <a:r>
              <a:rPr lang="en-US" sz="2000" smtClean="0">
                <a:latin typeface="Times New Roman" pitchFamily="18" charset="0"/>
                <a:cs typeface="Times New Roman" pitchFamily="18" charset="0"/>
              </a:rPr>
              <a:t>In the 1950s and early 1960s, people tried to set up communication systems by bouncing signals off metalized weather balloons. </a:t>
            </a:r>
          </a:p>
          <a:p>
            <a:pPr algn="just">
              <a:spcAft>
                <a:spcPts val="1200"/>
              </a:spcAft>
            </a:pPr>
            <a:r>
              <a:rPr lang="en-US" sz="2000" smtClean="0">
                <a:latin typeface="Times New Roman" pitchFamily="18" charset="0"/>
                <a:cs typeface="Times New Roman" pitchFamily="18" charset="0"/>
              </a:rPr>
              <a:t>The received signals were too weak to be of any practical use. Then the U.S. Navy noticed a kind of permanent weather balloon in the sky—the moon—and built an operational system for ship-to-shore communication by bouncing signals off it. </a:t>
            </a:r>
          </a:p>
          <a:p>
            <a:pPr algn="just">
              <a:spcAft>
                <a:spcPts val="1200"/>
              </a:spcAft>
            </a:pPr>
            <a:r>
              <a:rPr lang="en-US" sz="2000" smtClean="0">
                <a:latin typeface="Times New Roman" pitchFamily="18" charset="0"/>
                <a:cs typeface="Times New Roman" pitchFamily="18" charset="0"/>
              </a:rPr>
              <a:t>Further progress in the celestial communication field had to wait until the first communication satellite was launched. </a:t>
            </a:r>
          </a:p>
          <a:p>
            <a:pPr algn="just">
              <a:spcAft>
                <a:spcPts val="1200"/>
              </a:spcAft>
            </a:pPr>
            <a:r>
              <a:rPr lang="en-US" sz="2000" smtClean="0">
                <a:latin typeface="Times New Roman" pitchFamily="18" charset="0"/>
                <a:cs typeface="Times New Roman" pitchFamily="18" charset="0"/>
              </a:rPr>
              <a:t>The key difference between an artificial satellite and a real one is that the artificial one can amplify the signals before sending them back, turning a strange curiosity into a powerful communication system.</a:t>
            </a:r>
          </a:p>
          <a:p>
            <a:pPr algn="just">
              <a:spcAft>
                <a:spcPts val="1200"/>
              </a:spcAft>
            </a:pPr>
            <a:r>
              <a:rPr lang="en-US" sz="2000" smtClean="0">
                <a:latin typeface="Times New Roman" pitchFamily="18" charset="0"/>
                <a:cs typeface="Times New Roman" pitchFamily="18" charset="0"/>
              </a:rPr>
              <a:t>Communication satellite can be thought of as a big microwave repeater in the sky. </a:t>
            </a:r>
          </a:p>
          <a:p>
            <a:endParaRPr lang="en-US" sz="20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609600"/>
            <a:ext cx="8229600" cy="4953000"/>
          </a:xfrm>
        </p:spPr>
        <p:txBody>
          <a:bodyPr>
            <a:normAutofit fontScale="92500" lnSpcReduction="20000"/>
          </a:bodyPr>
          <a:lstStyle/>
          <a:p>
            <a:pPr lvl="0" algn="just">
              <a:spcAft>
                <a:spcPts val="1200"/>
              </a:spcAft>
              <a:buNone/>
            </a:pPr>
            <a:r>
              <a:rPr lang="en-US" b="1" dirty="0" smtClean="0"/>
              <a:t>4. Lack of Robustness</a:t>
            </a:r>
          </a:p>
          <a:p>
            <a:pPr algn="just">
              <a:spcAft>
                <a:spcPts val="1200"/>
              </a:spcAft>
              <a:buNone/>
            </a:pPr>
            <a:r>
              <a:rPr lang="en-US" dirty="0" smtClean="0"/>
              <a:t>	As previously stated, if a computer network’s main server breaks down, the entire system would become useless. Also, if it has a bridging device or a central linking server that fails, the entire network would also come to a standstill.</a:t>
            </a:r>
          </a:p>
          <a:p>
            <a:pPr lvl="0" algn="just">
              <a:spcAft>
                <a:spcPts val="1200"/>
              </a:spcAft>
              <a:buNone/>
            </a:pPr>
            <a:r>
              <a:rPr lang="en-US" b="1" dirty="0" smtClean="0"/>
              <a:t>5. Need an efficient handler</a:t>
            </a:r>
          </a:p>
          <a:p>
            <a:pPr algn="just">
              <a:spcAft>
                <a:spcPts val="1200"/>
              </a:spcAft>
              <a:buNone/>
            </a:pPr>
            <a:r>
              <a:rPr lang="en-US" dirty="0" smtClean="0"/>
              <a:t>	For a computer network to work efficiently and optimally, it requires high technical skills and know-how of its operations and administration. A person just having basic skills cannot do this job. Take note that the responsibility to handle such a system is high, as allotting permissions and passwords can be daunting. Similarly, network configuration and connection is very tedious and cannot be done by an average technician who does not have advanced knowledge.</a:t>
            </a:r>
          </a:p>
          <a:p>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1"/>
          <p:cNvSpPr>
            <a:spLocks noGrp="1"/>
          </p:cNvSpPr>
          <p:nvPr>
            <p:ph/>
          </p:nvPr>
        </p:nvSpPr>
        <p:spPr bwMode="auto">
          <a:xfrm>
            <a:off x="457200" y="274638"/>
            <a:ext cx="8229600" cy="6278562"/>
          </a:xfrm>
          <a:noFill/>
          <a:ln>
            <a:miter lim="800000"/>
            <a:headEnd/>
            <a:tailEnd/>
          </a:ln>
        </p:spPr>
        <p:txBody>
          <a:bodyPr vert="horz" wrap="square" lIns="91440" tIns="45720" rIns="91440" bIns="45720" numCol="1" anchor="t" anchorCtr="0" compatLnSpc="1">
            <a:prstTxWarp prst="textNoShape">
              <a:avLst/>
            </a:prstTxWarp>
          </a:bodyPr>
          <a:lstStyle/>
          <a:p>
            <a:pPr algn="just">
              <a:spcAft>
                <a:spcPts val="600"/>
              </a:spcAft>
            </a:pPr>
            <a:r>
              <a:rPr lang="en-US" sz="2000" smtClean="0">
                <a:latin typeface="Times New Roman" pitchFamily="18" charset="0"/>
                <a:cs typeface="Times New Roman" pitchFamily="18" charset="0"/>
              </a:rPr>
              <a:t>It contains several transponders, each of which listens to some portion of the spectrum, amplifies the incoming signal, and then rebroadcasts it at another frequency to avoid interference with the incoming signal. </a:t>
            </a:r>
          </a:p>
          <a:p>
            <a:pPr algn="just">
              <a:spcAft>
                <a:spcPts val="600"/>
              </a:spcAft>
            </a:pPr>
            <a:r>
              <a:rPr lang="en-US" sz="2000" smtClean="0">
                <a:latin typeface="Times New Roman" pitchFamily="18" charset="0"/>
                <a:cs typeface="Times New Roman" pitchFamily="18" charset="0"/>
              </a:rPr>
              <a:t>The downward beams can be broad, covering a substantial fraction of the earth's surface, or narrow, covering an area only hundreds of kilometers in diameter.</a:t>
            </a:r>
          </a:p>
          <a:p>
            <a:pPr algn="just">
              <a:spcAft>
                <a:spcPts val="600"/>
              </a:spcAft>
            </a:pPr>
            <a:r>
              <a:rPr lang="en-US" sz="2000" smtClean="0">
                <a:latin typeface="Times New Roman" pitchFamily="18" charset="0"/>
                <a:cs typeface="Times New Roman" pitchFamily="18" charset="0"/>
              </a:rPr>
              <a:t>This mode of operation is known as a </a:t>
            </a:r>
            <a:r>
              <a:rPr lang="en-US" sz="2000" b="1" smtClean="0">
                <a:latin typeface="Times New Roman" pitchFamily="18" charset="0"/>
                <a:cs typeface="Times New Roman" pitchFamily="18" charset="0"/>
              </a:rPr>
              <a:t>bent pipe. </a:t>
            </a:r>
            <a:r>
              <a:rPr lang="en-US" sz="2000" smtClean="0">
                <a:latin typeface="Times New Roman" pitchFamily="18" charset="0"/>
                <a:cs typeface="Times New Roman" pitchFamily="18" charset="0"/>
              </a:rPr>
              <a:t>The higher the satellite, the longer the period. It is not the only issue in determining where to place it. </a:t>
            </a:r>
          </a:p>
          <a:p>
            <a:pPr algn="just">
              <a:spcAft>
                <a:spcPts val="600"/>
              </a:spcAft>
            </a:pPr>
            <a:r>
              <a:rPr lang="en-US" sz="2000" smtClean="0">
                <a:latin typeface="Times New Roman" pitchFamily="18" charset="0"/>
                <a:cs typeface="Times New Roman" pitchFamily="18" charset="0"/>
              </a:rPr>
              <a:t>Another issue is the presence of the Van Allen belts, layers of highly charged particles trapped by the earth's magnetic field. </a:t>
            </a:r>
          </a:p>
          <a:p>
            <a:pPr algn="just">
              <a:spcAft>
                <a:spcPts val="600"/>
              </a:spcAft>
            </a:pPr>
            <a:r>
              <a:rPr lang="en-US" sz="2000" smtClean="0">
                <a:latin typeface="Times New Roman" pitchFamily="18" charset="0"/>
                <a:cs typeface="Times New Roman" pitchFamily="18" charset="0"/>
              </a:rPr>
              <a:t>Any satellite flying within them would be destroyed fairly quickly by the highly-energetic charged particles trapped there by the earth's magnetic field. </a:t>
            </a:r>
          </a:p>
          <a:p>
            <a:pPr algn="just">
              <a:spcAft>
                <a:spcPts val="600"/>
              </a:spcAft>
            </a:pPr>
            <a:r>
              <a:rPr lang="en-US" sz="2000" smtClean="0">
                <a:latin typeface="Times New Roman" pitchFamily="18" charset="0"/>
                <a:cs typeface="Times New Roman" pitchFamily="18" charset="0"/>
              </a:rPr>
              <a:t>These factors lead to three regions in which satellites can be placed safely. These regions and some of their properties are illustrated in the following figure. </a:t>
            </a:r>
          </a:p>
          <a:p>
            <a:endParaRPr lang="en-US" sz="20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1"/>
          <p:cNvSpPr>
            <a:spLocks noGrp="1"/>
          </p:cNvSpPr>
          <p:nvPr>
            <p:ph/>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a:buFont typeface="Wingdings" pitchFamily="2" charset="2"/>
              <a:buNone/>
            </a:pPr>
            <a:r>
              <a:rPr lang="en-US" sz="2000" b="1" i="1" smtClean="0"/>
              <a:t>Communication satellites and some of their properties, including altitude above the earth, round-trip delay time, and number of satellites needed for global coverage.</a:t>
            </a:r>
            <a:endParaRPr lang="en-US" sz="2000" smtClean="0"/>
          </a:p>
          <a:p>
            <a:endParaRPr lang="en-US" smtClean="0"/>
          </a:p>
        </p:txBody>
      </p:sp>
      <p:pic>
        <p:nvPicPr>
          <p:cNvPr id="95235" name="Picture 2"/>
          <p:cNvPicPr>
            <a:picLocks noChangeAspect="1" noChangeArrowheads="1"/>
          </p:cNvPicPr>
          <p:nvPr/>
        </p:nvPicPr>
        <p:blipFill>
          <a:blip r:embed="rId2"/>
          <a:srcRect/>
          <a:stretch>
            <a:fillRect/>
          </a:stretch>
        </p:blipFill>
        <p:spPr bwMode="auto">
          <a:xfrm>
            <a:off x="1066800" y="1676400"/>
            <a:ext cx="7162800" cy="4194175"/>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1"/>
          <p:cNvSpPr>
            <a:spLocks noGrp="1"/>
          </p:cNvSpPr>
          <p:nvPr>
            <p:ph/>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None/>
            </a:pPr>
            <a:r>
              <a:rPr lang="en-US" sz="2400" b="1" smtClean="0">
                <a:latin typeface="Times New Roman" pitchFamily="18" charset="0"/>
                <a:cs typeface="Times New Roman" pitchFamily="18" charset="0"/>
              </a:rPr>
              <a:t>Geostationary Satellites</a:t>
            </a:r>
            <a:endParaRPr lang="en-US" sz="2400" smtClean="0">
              <a:latin typeface="Times New Roman" pitchFamily="18" charset="0"/>
              <a:cs typeface="Times New Roman" pitchFamily="18" charset="0"/>
            </a:endParaRPr>
          </a:p>
          <a:p>
            <a:r>
              <a:rPr lang="en-US" sz="2000" smtClean="0">
                <a:latin typeface="Times New Roman" pitchFamily="18" charset="0"/>
                <a:cs typeface="Times New Roman" pitchFamily="18" charset="0"/>
              </a:rPr>
              <a:t>In 1945, the science fiction writer Arthur C. Clarke calculated that a satellite at an altitude of 35,800 km in a circular equatorial orbit would appear to remain motionless in the sky. so it would not need to be tracked (Clarke, 1945). </a:t>
            </a:r>
          </a:p>
          <a:p>
            <a:r>
              <a:rPr lang="en-US" sz="2000" smtClean="0">
                <a:latin typeface="Times New Roman" pitchFamily="18" charset="0"/>
                <a:cs typeface="Times New Roman" pitchFamily="18" charset="0"/>
              </a:rPr>
              <a:t>The first artificial communication satellite, Telstar, was launched in July 1962. </a:t>
            </a:r>
          </a:p>
          <a:p>
            <a:r>
              <a:rPr lang="en-US" sz="2000" smtClean="0">
                <a:latin typeface="Times New Roman" pitchFamily="18" charset="0"/>
                <a:cs typeface="Times New Roman" pitchFamily="18" charset="0"/>
              </a:rPr>
              <a:t>These high-flying satellites are often called GEO (Geostationary Earth Orbit) satellites. </a:t>
            </a:r>
          </a:p>
          <a:p>
            <a:r>
              <a:rPr lang="en-US" sz="2000" smtClean="0">
                <a:latin typeface="Times New Roman" pitchFamily="18" charset="0"/>
                <a:cs typeface="Times New Roman" pitchFamily="18" charset="0"/>
              </a:rPr>
              <a:t>The effects of solar, lunar, and planetary gravity tend to move them away from their assigned orbit slots and orientations, an effect countered by on-board rocket motors. </a:t>
            </a:r>
          </a:p>
          <a:p>
            <a:r>
              <a:rPr lang="en-US" sz="2000" smtClean="0">
                <a:latin typeface="Times New Roman" pitchFamily="18" charset="0"/>
                <a:cs typeface="Times New Roman" pitchFamily="18" charset="0"/>
              </a:rPr>
              <a:t>This fine-tuning activity is called </a:t>
            </a:r>
            <a:r>
              <a:rPr lang="en-US" sz="2000" b="1" smtClean="0">
                <a:latin typeface="Times New Roman" pitchFamily="18" charset="0"/>
                <a:cs typeface="Times New Roman" pitchFamily="18" charset="0"/>
              </a:rPr>
              <a:t>station keeping</a:t>
            </a:r>
            <a:r>
              <a:rPr lang="en-US" sz="2000" smtClean="0">
                <a:latin typeface="Times New Roman" pitchFamily="18" charset="0"/>
                <a:cs typeface="Times New Roman" pitchFamily="18" charset="0"/>
              </a:rPr>
              <a:t>. </a:t>
            </a:r>
          </a:p>
          <a:p>
            <a:pPr algn="just"/>
            <a:r>
              <a:rPr lang="en-US" sz="2000" smtClean="0">
                <a:latin typeface="Times New Roman" pitchFamily="18" charset="0"/>
                <a:cs typeface="Times New Roman" pitchFamily="18" charset="0"/>
              </a:rPr>
              <a:t>However, when the fuel for the motors has been exhausted, typically in about 10 years, the satellite drifts and tumbles helplessly, so it has to be turned off.</a:t>
            </a:r>
          </a:p>
          <a:p>
            <a:pPr algn="just">
              <a:buFont typeface="Wingdings" pitchFamily="2" charset="2"/>
              <a:buNone/>
            </a:pPr>
            <a:endParaRPr lang="en-US" sz="2000" smtClean="0">
              <a:latin typeface="Times New Roman" pitchFamily="18" charset="0"/>
              <a:cs typeface="Times New Roman"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1"/>
          <p:cNvSpPr>
            <a:spLocks noGrp="1"/>
          </p:cNvSpPr>
          <p:nvPr>
            <p:ph/>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just"/>
            <a:r>
              <a:rPr lang="en-US" sz="2000" smtClean="0">
                <a:latin typeface="Times New Roman" pitchFamily="18" charset="0"/>
                <a:cs typeface="Times New Roman" pitchFamily="18" charset="0"/>
              </a:rPr>
              <a:t>Eventually, the orbit decays and the satellite reenters the atmosphere and burns up or occasionally crashes to earth. </a:t>
            </a:r>
          </a:p>
          <a:p>
            <a:pPr algn="just"/>
            <a:r>
              <a:rPr lang="en-US" sz="2000" smtClean="0">
                <a:latin typeface="Times New Roman" pitchFamily="18" charset="0"/>
                <a:cs typeface="Times New Roman" pitchFamily="18" charset="0"/>
              </a:rPr>
              <a:t>The first geostationary satellites had a single spatial beam that illuminated about 1/3 of the earth's surface, called its footprint. </a:t>
            </a:r>
          </a:p>
          <a:p>
            <a:pPr algn="just"/>
            <a:r>
              <a:rPr lang="en-US" sz="2000" smtClean="0">
                <a:latin typeface="Times New Roman" pitchFamily="18" charset="0"/>
                <a:cs typeface="Times New Roman" pitchFamily="18" charset="0"/>
              </a:rPr>
              <a:t>A new development in the communication satellite world is the development of low-cost microstations, sometimes called VSATs (Very Small Aperture Terminals). These tiny terminals have 1-meter or smaller antennas and can put out about 1 watt of power. </a:t>
            </a:r>
          </a:p>
          <a:p>
            <a:pPr algn="just"/>
            <a:r>
              <a:rPr lang="en-US" sz="2000" smtClean="0">
                <a:latin typeface="Times New Roman" pitchFamily="18" charset="0"/>
                <a:cs typeface="Times New Roman" pitchFamily="18" charset="0"/>
              </a:rPr>
              <a:t>In many VSAT systems, the microstations do not have enough power to communicate directly with one another. Instead, a special ground station, the hub, with a large, high-gain antenna is needed to relay traffic between VSATs, as shown in the following figure.</a:t>
            </a:r>
          </a:p>
          <a:p>
            <a:pPr algn="just"/>
            <a:endParaRPr lang="en-US" sz="2000" smtClean="0">
              <a:latin typeface="Times New Roman" pitchFamily="18" charset="0"/>
              <a:cs typeface="Times New Roman" pitchFamily="18" charset="0"/>
            </a:endParaRPr>
          </a:p>
        </p:txBody>
      </p:sp>
      <p:pic>
        <p:nvPicPr>
          <p:cNvPr id="97283" name="Picture 2"/>
          <p:cNvPicPr>
            <a:picLocks noChangeAspect="1" noChangeArrowheads="1"/>
          </p:cNvPicPr>
          <p:nvPr/>
        </p:nvPicPr>
        <p:blipFill>
          <a:blip r:embed="rId2"/>
          <a:srcRect/>
          <a:stretch>
            <a:fillRect/>
          </a:stretch>
        </p:blipFill>
        <p:spPr bwMode="auto">
          <a:xfrm>
            <a:off x="1371600" y="4267200"/>
            <a:ext cx="6477000" cy="2457450"/>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1"/>
          <p:cNvSpPr>
            <a:spLocks noGrp="1"/>
          </p:cNvSpPr>
          <p:nvPr>
            <p:ph/>
          </p:nvPr>
        </p:nvSpPr>
        <p:spPr bwMode="auto">
          <a:noFill/>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a:spcAft>
                <a:spcPts val="1200"/>
              </a:spcAft>
              <a:buFont typeface="Wingdings" pitchFamily="2" charset="2"/>
              <a:buNone/>
            </a:pPr>
            <a:r>
              <a:rPr lang="en-US" sz="2000" b="1" smtClean="0">
                <a:latin typeface="Times New Roman" pitchFamily="18" charset="0"/>
                <a:cs typeface="Times New Roman" pitchFamily="18" charset="0"/>
              </a:rPr>
              <a:t>Medium-Earth Orbit Satellites</a:t>
            </a:r>
            <a:endParaRPr lang="en-US" sz="2000" smtClean="0">
              <a:latin typeface="Times New Roman" pitchFamily="18" charset="0"/>
              <a:cs typeface="Times New Roman" pitchFamily="18" charset="0"/>
            </a:endParaRPr>
          </a:p>
          <a:p>
            <a:pPr algn="just">
              <a:spcAft>
                <a:spcPts val="1200"/>
              </a:spcAft>
            </a:pPr>
            <a:r>
              <a:rPr lang="en-US" sz="1800" smtClean="0">
                <a:latin typeface="Times New Roman" pitchFamily="18" charset="0"/>
                <a:cs typeface="Times New Roman" pitchFamily="18" charset="0"/>
              </a:rPr>
              <a:t>At much lower altitudes, between the two Van Allen belts, we find the MEO (Medium-Earth Orbit) satellites. </a:t>
            </a:r>
          </a:p>
          <a:p>
            <a:pPr algn="just">
              <a:spcAft>
                <a:spcPts val="1200"/>
              </a:spcAft>
            </a:pPr>
            <a:r>
              <a:rPr lang="en-US" sz="1800" smtClean="0">
                <a:latin typeface="Times New Roman" pitchFamily="18" charset="0"/>
                <a:cs typeface="Times New Roman" pitchFamily="18" charset="0"/>
              </a:rPr>
              <a:t>They have a smaller footprint on the ground and require less powerful transmitters to reach them. </a:t>
            </a:r>
          </a:p>
          <a:p>
            <a:pPr algn="just">
              <a:spcAft>
                <a:spcPts val="1200"/>
              </a:spcAft>
            </a:pPr>
            <a:r>
              <a:rPr lang="en-US" sz="1800" smtClean="0">
                <a:latin typeface="Times New Roman" pitchFamily="18" charset="0"/>
                <a:cs typeface="Times New Roman" pitchFamily="18" charset="0"/>
              </a:rPr>
              <a:t>Currently they are not used for telecommunications, the 24 GPS (Global Positioning System) satellites orbiting at about 18,000 km are examples of MEO satellites.</a:t>
            </a:r>
          </a:p>
          <a:p>
            <a:pPr algn="just">
              <a:spcAft>
                <a:spcPts val="1200"/>
              </a:spcAft>
              <a:buFont typeface="Wingdings" pitchFamily="2" charset="2"/>
              <a:buNone/>
            </a:pPr>
            <a:r>
              <a:rPr lang="en-US" sz="2000" b="1" smtClean="0">
                <a:latin typeface="Times New Roman" pitchFamily="18" charset="0"/>
                <a:cs typeface="Times New Roman" pitchFamily="18" charset="0"/>
              </a:rPr>
              <a:t>Low-Earth Orbit Satellites</a:t>
            </a:r>
            <a:endParaRPr lang="en-US" sz="2000" smtClean="0">
              <a:latin typeface="Times New Roman" pitchFamily="18" charset="0"/>
              <a:cs typeface="Times New Roman" pitchFamily="18" charset="0"/>
            </a:endParaRPr>
          </a:p>
          <a:p>
            <a:pPr algn="just">
              <a:spcAft>
                <a:spcPts val="1200"/>
              </a:spcAft>
            </a:pPr>
            <a:r>
              <a:rPr lang="en-US" sz="1800" smtClean="0">
                <a:latin typeface="Times New Roman" pitchFamily="18" charset="0"/>
                <a:cs typeface="Times New Roman" pitchFamily="18" charset="0"/>
              </a:rPr>
              <a:t>Moving down in altitude, the LEO (Low-Earth Orbit) satellites. </a:t>
            </a:r>
          </a:p>
          <a:p>
            <a:pPr algn="just">
              <a:spcAft>
                <a:spcPts val="1200"/>
              </a:spcAft>
            </a:pPr>
            <a:r>
              <a:rPr lang="en-US" sz="1800" smtClean="0">
                <a:latin typeface="Times New Roman" pitchFamily="18" charset="0"/>
                <a:cs typeface="Times New Roman" pitchFamily="18" charset="0"/>
              </a:rPr>
              <a:t>Due to their rapid motion, large numbers of them are needed for a complete system. </a:t>
            </a:r>
          </a:p>
          <a:p>
            <a:pPr algn="just">
              <a:spcAft>
                <a:spcPts val="1200"/>
              </a:spcAft>
            </a:pPr>
            <a:r>
              <a:rPr lang="en-US" sz="1800" smtClean="0">
                <a:latin typeface="Times New Roman" pitchFamily="18" charset="0"/>
                <a:cs typeface="Times New Roman" pitchFamily="18" charset="0"/>
              </a:rPr>
              <a:t>In the other hand, because the satellites are so close to the earth, the ground stations do not need much power, and the round-trip delay is only a few milliseconds. </a:t>
            </a:r>
          </a:p>
          <a:p>
            <a:pPr algn="just">
              <a:spcAft>
                <a:spcPts val="1200"/>
              </a:spcAft>
            </a:pPr>
            <a:r>
              <a:rPr lang="en-US" sz="1800" smtClean="0">
                <a:latin typeface="Times New Roman" pitchFamily="18" charset="0"/>
                <a:cs typeface="Times New Roman" pitchFamily="18" charset="0"/>
              </a:rPr>
              <a:t>Three examples, two aimed at voice communication and one aimed at Internet service.</a:t>
            </a:r>
          </a:p>
          <a:p>
            <a:pPr>
              <a:buFont typeface="Wingdings" pitchFamily="2" charset="2"/>
              <a:buNone/>
            </a:pPr>
            <a:r>
              <a:rPr lang="en-US" sz="2000" smtClean="0">
                <a:latin typeface="Times New Roman" pitchFamily="18" charset="0"/>
                <a:cs typeface="Times New Roman" pitchFamily="18" charset="0"/>
              </a:rPr>
              <a:t> </a:t>
            </a:r>
          </a:p>
          <a:p>
            <a:endParaRPr lang="en-US" sz="2000" smtClean="0">
              <a:latin typeface="Times New Roman" pitchFamily="18" charset="0"/>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1"/>
          <p:cNvSpPr>
            <a:spLocks noGrp="1"/>
          </p:cNvSpPr>
          <p:nvPr>
            <p:ph/>
          </p:nvPr>
        </p:nvSpPr>
        <p:spPr bwMode="auto">
          <a:xfrm>
            <a:off x="457200" y="274638"/>
            <a:ext cx="8229600" cy="6126162"/>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algn="just">
              <a:buFont typeface="Wingdings" pitchFamily="2" charset="2"/>
              <a:buNone/>
            </a:pPr>
            <a:r>
              <a:rPr lang="en-US" sz="2400" b="1" i="1" smtClean="0">
                <a:latin typeface="Times New Roman" pitchFamily="18" charset="0"/>
                <a:cs typeface="Times New Roman" pitchFamily="18" charset="0"/>
              </a:rPr>
              <a:t>1  Iridium</a:t>
            </a:r>
            <a:endParaRPr lang="en-US" sz="2400" smtClean="0">
              <a:latin typeface="Times New Roman" pitchFamily="18" charset="0"/>
              <a:cs typeface="Times New Roman" pitchFamily="18" charset="0"/>
            </a:endParaRPr>
          </a:p>
          <a:p>
            <a:pPr algn="just"/>
            <a:r>
              <a:rPr lang="en-US" sz="2000" smtClean="0">
                <a:latin typeface="Times New Roman" pitchFamily="18" charset="0"/>
                <a:cs typeface="Times New Roman" pitchFamily="18" charset="0"/>
              </a:rPr>
              <a:t>In 1990, Motorola broke new ground by filing an application with the FCC (Federal Communication Commission) asking for permission to launch 77 low-orbit satellites for the Iridium project (element 77 is iridium). </a:t>
            </a:r>
          </a:p>
          <a:p>
            <a:pPr algn="just"/>
            <a:r>
              <a:rPr lang="en-US" sz="2000" smtClean="0">
                <a:latin typeface="Times New Roman" pitchFamily="18" charset="0"/>
                <a:cs typeface="Times New Roman" pitchFamily="18" charset="0"/>
              </a:rPr>
              <a:t>The plan was later revised to use only 66 satellites, so the project should have been renamed Dysprosium (element 66), but that probably sounded too much like a disease. </a:t>
            </a:r>
          </a:p>
          <a:p>
            <a:pPr algn="just"/>
            <a:r>
              <a:rPr lang="en-US" sz="2000" smtClean="0">
                <a:latin typeface="Times New Roman" pitchFamily="18" charset="0"/>
                <a:cs typeface="Times New Roman" pitchFamily="18" charset="0"/>
              </a:rPr>
              <a:t>The idea was that as soon as one satellite went out of view, another would replace it. </a:t>
            </a:r>
          </a:p>
          <a:p>
            <a:pPr algn="just"/>
            <a:r>
              <a:rPr lang="en-US" sz="2000" smtClean="0">
                <a:latin typeface="Times New Roman" pitchFamily="18" charset="0"/>
                <a:cs typeface="Times New Roman" pitchFamily="18" charset="0"/>
              </a:rPr>
              <a:t>Iridium's business was providing worldwide telecommunication service using hand-held devices that communicate directly with the Iridium satellites. </a:t>
            </a:r>
          </a:p>
          <a:p>
            <a:pPr algn="just"/>
            <a:r>
              <a:rPr lang="en-US" sz="2000" smtClean="0">
                <a:latin typeface="Times New Roman" pitchFamily="18" charset="0"/>
                <a:cs typeface="Times New Roman" pitchFamily="18" charset="0"/>
              </a:rPr>
              <a:t>It provides voice, data, paging, fax, and navigation service everywhere on land, sea, and air. </a:t>
            </a:r>
          </a:p>
          <a:p>
            <a:pPr algn="just"/>
            <a:r>
              <a:rPr lang="en-US" sz="2000" smtClean="0">
                <a:latin typeface="Times New Roman" pitchFamily="18" charset="0"/>
                <a:cs typeface="Times New Roman" pitchFamily="18" charset="0"/>
              </a:rPr>
              <a:t>The Iridium satellites are positioned at an altitude of 750 km, in circular polar orbits. </a:t>
            </a:r>
          </a:p>
          <a:p>
            <a:pPr algn="just"/>
            <a:r>
              <a:rPr lang="en-US" sz="2000" smtClean="0">
                <a:latin typeface="Times New Roman" pitchFamily="18" charset="0"/>
                <a:cs typeface="Times New Roman" pitchFamily="18" charset="0"/>
              </a:rPr>
              <a:t>They are arranged in north south necklaces, with one satellite every 32 degrees of latitude. With six satellite necklaces, the entire earth is covered, </a:t>
            </a:r>
          </a:p>
          <a:p>
            <a:pPr algn="just"/>
            <a:endParaRPr lang="en-US" sz="2000" smtClean="0">
              <a:latin typeface="Times New Roman" pitchFamily="18" charset="0"/>
              <a:cs typeface="Times New Roman"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p:cNvSpPr>
            <a:spLocks noGrp="1"/>
          </p:cNvSpPr>
          <p:nvPr>
            <p:ph sz="quarter" idx="1"/>
          </p:nvPr>
        </p:nvSpPr>
        <p:spPr bwMode="auto">
          <a:xfrm>
            <a:off x="457200" y="381000"/>
            <a:ext cx="8153400" cy="6092825"/>
          </a:xfrm>
          <a:noFill/>
          <a:ln>
            <a:miter lim="800000"/>
            <a:headEnd/>
            <a:tailEnd/>
          </a:ln>
        </p:spPr>
        <p:txBody>
          <a:bodyPr vert="horz" wrap="square" lIns="91440" tIns="45720" rIns="91440" bIns="45720" numCol="1" anchor="t" anchorCtr="0" compatLnSpc="1">
            <a:prstTxWarp prst="textNoShape">
              <a:avLst/>
            </a:prstTxWarp>
          </a:bodyPr>
          <a:lstStyle/>
          <a:p>
            <a:pPr lvl="1">
              <a:buFont typeface="Wingdings" pitchFamily="2" charset="2"/>
              <a:buNone/>
            </a:pPr>
            <a:endParaRPr lang="en-US" sz="1600" b="1" i="1" smtClean="0"/>
          </a:p>
          <a:p>
            <a:pPr lvl="1">
              <a:buFont typeface="Wingdings" pitchFamily="2" charset="2"/>
              <a:buNone/>
            </a:pPr>
            <a:endParaRPr lang="en-US" sz="1600" b="1" i="1" smtClean="0"/>
          </a:p>
          <a:p>
            <a:pPr lvl="1">
              <a:buFont typeface="Wingdings" pitchFamily="2" charset="2"/>
              <a:buNone/>
            </a:pPr>
            <a:r>
              <a:rPr lang="en-US" sz="1600" b="1" i="1" smtClean="0"/>
              <a:t>(a) The Iridium satellites form six necklaces around the earth. </a:t>
            </a:r>
          </a:p>
          <a:p>
            <a:pPr lvl="1">
              <a:buFont typeface="Wingdings" pitchFamily="2" charset="2"/>
              <a:buNone/>
            </a:pPr>
            <a:r>
              <a:rPr lang="en-US" sz="1600" b="1" i="1" smtClean="0"/>
              <a:t>(b) 1628 moving cells cover the earth.</a:t>
            </a:r>
          </a:p>
          <a:p>
            <a:endParaRPr lang="en-US" smtClean="0"/>
          </a:p>
        </p:txBody>
      </p:sp>
      <p:pic>
        <p:nvPicPr>
          <p:cNvPr id="100355" name="Picture 3"/>
          <p:cNvPicPr>
            <a:picLocks noChangeAspect="1" noChangeArrowheads="1"/>
          </p:cNvPicPr>
          <p:nvPr/>
        </p:nvPicPr>
        <p:blipFill>
          <a:blip r:embed="rId2"/>
          <a:srcRect/>
          <a:stretch>
            <a:fillRect/>
          </a:stretch>
        </p:blipFill>
        <p:spPr bwMode="auto">
          <a:xfrm>
            <a:off x="1066800" y="2209800"/>
            <a:ext cx="6477000" cy="3048000"/>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ent Placeholder 2"/>
          <p:cNvSpPr>
            <a:spLocks noGrp="1"/>
          </p:cNvSpPr>
          <p:nvPr>
            <p:ph sz="quarter" idx="1"/>
          </p:nvPr>
        </p:nvSpPr>
        <p:spPr bwMode="auto">
          <a:xfrm>
            <a:off x="457200" y="381000"/>
            <a:ext cx="8153400" cy="6092825"/>
          </a:xfrm>
          <a:noFill/>
          <a:ln>
            <a:miter lim="800000"/>
            <a:headEnd/>
            <a:tailEnd/>
          </a:ln>
        </p:spPr>
        <p:txBody>
          <a:bodyPr vert="horz" wrap="square" lIns="91440" tIns="45720" rIns="91440" bIns="45720" numCol="1" anchor="t" anchorCtr="0" compatLnSpc="1">
            <a:prstTxWarp prst="textNoShape">
              <a:avLst/>
            </a:prstTxWarp>
          </a:bodyPr>
          <a:lstStyle/>
          <a:p>
            <a:pPr algn="just">
              <a:spcAft>
                <a:spcPts val="1200"/>
              </a:spcAft>
            </a:pPr>
            <a:r>
              <a:rPr lang="en-US" sz="1800" smtClean="0">
                <a:latin typeface="Times New Roman" pitchFamily="18" charset="0"/>
                <a:cs typeface="Times New Roman" pitchFamily="18" charset="0"/>
              </a:rPr>
              <a:t>An interesting property of Iridium is that communication between distant customers takes place in space, with one satellite relaying data to the next one, as illustrated in the following figure. </a:t>
            </a:r>
          </a:p>
          <a:p>
            <a:pPr algn="just">
              <a:spcAft>
                <a:spcPts val="1200"/>
              </a:spcAft>
            </a:pPr>
            <a:r>
              <a:rPr lang="en-US" sz="1800" smtClean="0">
                <a:latin typeface="Times New Roman" pitchFamily="18" charset="0"/>
                <a:cs typeface="Times New Roman" pitchFamily="18" charset="0"/>
              </a:rPr>
              <a:t>Here we see a caller at the North Pole contacting a satellite directly overhead. The call is relayed via other satellites and finally sent down to the callee at the South Pole.</a:t>
            </a:r>
          </a:p>
          <a:p>
            <a:pPr algn="just"/>
            <a:endParaRPr lang="en-US" sz="2400" smtClean="0"/>
          </a:p>
          <a:p>
            <a:pPr algn="ctr">
              <a:buFont typeface="Wingdings" pitchFamily="2" charset="2"/>
              <a:buNone/>
            </a:pPr>
            <a:r>
              <a:rPr lang="en-US" sz="1600" b="1" i="1" smtClean="0"/>
              <a:t>Relaying in space. (b) Relaying on the ground</a:t>
            </a:r>
            <a:endParaRPr lang="en-US" sz="2000" smtClean="0"/>
          </a:p>
          <a:p>
            <a:endParaRPr lang="en-US" smtClean="0"/>
          </a:p>
        </p:txBody>
      </p:sp>
      <p:pic>
        <p:nvPicPr>
          <p:cNvPr id="101379" name="Content Placeholder 2"/>
          <p:cNvPicPr>
            <a:picLocks/>
          </p:cNvPicPr>
          <p:nvPr/>
        </p:nvPicPr>
        <p:blipFill>
          <a:blip r:embed="rId2"/>
          <a:srcRect/>
          <a:stretch>
            <a:fillRect/>
          </a:stretch>
        </p:blipFill>
        <p:spPr bwMode="auto">
          <a:xfrm>
            <a:off x="1600200" y="3352800"/>
            <a:ext cx="5943600" cy="2667000"/>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Content Placeholder 1"/>
          <p:cNvSpPr>
            <a:spLocks noGrp="1"/>
          </p:cNvSpPr>
          <p:nvPr>
            <p:ph/>
          </p:nvPr>
        </p:nvSpPr>
        <p:spPr bwMode="auto">
          <a:xfrm>
            <a:off x="457200" y="274638"/>
            <a:ext cx="8382000" cy="6583362"/>
          </a:xfrm>
          <a:noFill/>
          <a:ln>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None/>
            </a:pPr>
            <a:r>
              <a:rPr lang="en-US" sz="2400" b="1" i="1" smtClean="0">
                <a:latin typeface="Times New Roman" pitchFamily="18" charset="0"/>
                <a:cs typeface="Times New Roman" pitchFamily="18" charset="0"/>
              </a:rPr>
              <a:t>Globalstar</a:t>
            </a:r>
            <a:endParaRPr lang="en-US" sz="2400" smtClean="0">
              <a:latin typeface="Times New Roman" pitchFamily="18" charset="0"/>
              <a:cs typeface="Times New Roman" pitchFamily="18" charset="0"/>
            </a:endParaRPr>
          </a:p>
          <a:p>
            <a:pPr algn="just"/>
            <a:r>
              <a:rPr lang="en-US" sz="2000" smtClean="0">
                <a:latin typeface="Times New Roman" pitchFamily="18" charset="0"/>
                <a:cs typeface="Times New Roman" pitchFamily="18" charset="0"/>
              </a:rPr>
              <a:t>An alternative design to Iridium is Globalstar. It is based on 48 LEO satellites but uses a different switching scheme than that of Iridium. </a:t>
            </a:r>
          </a:p>
          <a:p>
            <a:pPr algn="just"/>
            <a:r>
              <a:rPr lang="en-US" sz="2000" smtClean="0">
                <a:latin typeface="Times New Roman" pitchFamily="18" charset="0"/>
                <a:cs typeface="Times New Roman" pitchFamily="18" charset="0"/>
              </a:rPr>
              <a:t>Whereas Iridium relays calls from satellite to satellite, which requires sophisticated switching equipment in the satellites. </a:t>
            </a:r>
          </a:p>
          <a:p>
            <a:pPr algn="just"/>
            <a:r>
              <a:rPr lang="en-US" sz="2000" smtClean="0">
                <a:latin typeface="Times New Roman" pitchFamily="18" charset="0"/>
                <a:cs typeface="Times New Roman" pitchFamily="18" charset="0"/>
              </a:rPr>
              <a:t>The advantage of this scheme is that it puts much of the complexity on the ground, where it is easier to manage. </a:t>
            </a:r>
          </a:p>
          <a:p>
            <a:pPr algn="just">
              <a:buFont typeface="Wingdings" pitchFamily="2" charset="2"/>
              <a:buNone/>
            </a:pPr>
            <a:r>
              <a:rPr lang="en-US" sz="2400" b="1" i="1" smtClean="0">
                <a:latin typeface="Times New Roman" pitchFamily="18" charset="0"/>
                <a:cs typeface="Times New Roman" pitchFamily="18" charset="0"/>
              </a:rPr>
              <a:t>Teledesic</a:t>
            </a:r>
            <a:endParaRPr lang="en-US" sz="2400" smtClean="0">
              <a:latin typeface="Times New Roman" pitchFamily="18" charset="0"/>
              <a:cs typeface="Times New Roman" pitchFamily="18" charset="0"/>
            </a:endParaRPr>
          </a:p>
          <a:p>
            <a:pPr algn="just"/>
            <a:r>
              <a:rPr lang="en-US" sz="2000" smtClean="0">
                <a:latin typeface="Times New Roman" pitchFamily="18" charset="0"/>
                <a:cs typeface="Times New Roman" pitchFamily="18" charset="0"/>
              </a:rPr>
              <a:t>Teledesic, is targeted at bandwidth-hungry Internet users all over the world. </a:t>
            </a:r>
          </a:p>
          <a:p>
            <a:pPr algn="just"/>
            <a:r>
              <a:rPr lang="en-US" sz="2000" smtClean="0">
                <a:latin typeface="Times New Roman" pitchFamily="18" charset="0"/>
                <a:cs typeface="Times New Roman" pitchFamily="18" charset="0"/>
              </a:rPr>
              <a:t>It was conceived in 1990 by mobile phone pioneer Craig McCaw and Microsoft founder Bill Gates. </a:t>
            </a:r>
          </a:p>
          <a:p>
            <a:pPr algn="just"/>
            <a:r>
              <a:rPr lang="en-US" sz="2000" smtClean="0">
                <a:latin typeface="Times New Roman" pitchFamily="18" charset="0"/>
                <a:cs typeface="Times New Roman" pitchFamily="18" charset="0"/>
              </a:rPr>
              <a:t>The goal of the Teledesic system is to provide millions of concurrent Internet users with an uplink of as much as 100 Mbps and a downlink of up to 720 Mbps using a small, fixed, VSAT-type antenna, completely bypassing the telephone system. </a:t>
            </a:r>
          </a:p>
          <a:p>
            <a:pPr algn="just"/>
            <a:r>
              <a:rPr lang="en-US" sz="2000" smtClean="0">
                <a:latin typeface="Times New Roman" pitchFamily="18" charset="0"/>
                <a:cs typeface="Times New Roman" pitchFamily="18" charset="0"/>
              </a:rPr>
              <a:t>The original design was for a system consisting of 288 small-footprint satellites arranged in 12 planes just below the lower Van Allen belt at an altitude of 1350 km. </a:t>
            </a:r>
          </a:p>
          <a:p>
            <a:pPr algn="just"/>
            <a:endParaRPr lang="en-US" sz="2000" smtClean="0">
              <a:latin typeface="Times New Roman" pitchFamily="18" charset="0"/>
              <a:cs typeface="Times New Roman" pitchFamily="18" charset="0"/>
            </a:endParaRPr>
          </a:p>
          <a:p>
            <a:pPr algn="just"/>
            <a:endParaRPr lang="en-US" sz="20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16090" y="2967334"/>
            <a:ext cx="5370510" cy="923330"/>
          </a:xfrm>
          <a:prstGeom prst="rect">
            <a:avLst/>
          </a:prstGeom>
          <a:noFill/>
        </p:spPr>
        <p:txBody>
          <a:bodyPr wrap="squar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Thank You</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639762"/>
          </a:xfrm>
        </p:spPr>
        <p:txBody>
          <a:bodyPr/>
          <a:lstStyle/>
          <a:p>
            <a:pPr algn="ctr"/>
            <a:r>
              <a:rPr lang="en-US" dirty="0" smtClean="0">
                <a:solidFill>
                  <a:srgbClr val="FF0000"/>
                </a:solidFill>
              </a:rPr>
              <a:t>Uses of Computer Networks</a:t>
            </a:r>
            <a:endParaRPr lang="en-US" dirty="0">
              <a:solidFill>
                <a:srgbClr val="FF0000"/>
              </a:solidFill>
            </a:endParaRPr>
          </a:p>
        </p:txBody>
      </p:sp>
      <p:sp>
        <p:nvSpPr>
          <p:cNvPr id="3" name="Content Placeholder 2"/>
          <p:cNvSpPr>
            <a:spLocks noGrp="1"/>
          </p:cNvSpPr>
          <p:nvPr>
            <p:ph sz="quarter" idx="1"/>
          </p:nvPr>
        </p:nvSpPr>
        <p:spPr>
          <a:xfrm>
            <a:off x="457200" y="685800"/>
            <a:ext cx="8153400" cy="6172200"/>
          </a:xfrm>
        </p:spPr>
        <p:txBody>
          <a:bodyPr>
            <a:normAutofit fontScale="77500" lnSpcReduction="20000"/>
          </a:bodyPr>
          <a:lstStyle/>
          <a:p>
            <a:pPr>
              <a:buNone/>
            </a:pPr>
            <a:r>
              <a:rPr lang="en-US" sz="3600" dirty="0" smtClean="0">
                <a:solidFill>
                  <a:srgbClr val="0070C0"/>
                </a:solidFill>
              </a:rPr>
              <a:t>Business Applications:</a:t>
            </a:r>
          </a:p>
          <a:p>
            <a:pPr algn="just"/>
            <a:r>
              <a:rPr lang="en-US" dirty="0" smtClean="0"/>
              <a:t>To keep track of inventories, to monitor production and do the payroll in the Companies that have separate computers. Initially, each of these computers may have worked in isolation from the others. </a:t>
            </a:r>
          </a:p>
          <a:p>
            <a:pPr algn="just"/>
            <a:r>
              <a:rPr lang="en-US" dirty="0" smtClean="0"/>
              <a:t>At some point, management may have decided to connect them to be able to extract and correlate information about the entire company. </a:t>
            </a:r>
          </a:p>
          <a:p>
            <a:pPr algn="just"/>
            <a:r>
              <a:rPr lang="en-US" dirty="0" smtClean="0"/>
              <a:t>More important thing in this context is sharing physical resources such as printers, scanners, and CD burners, and sharing information. </a:t>
            </a:r>
          </a:p>
          <a:p>
            <a:pPr algn="just"/>
            <a:r>
              <a:rPr lang="en-US" dirty="0" smtClean="0"/>
              <a:t>A second goal of setting up a computer network has to do with people rather than information or even computers.</a:t>
            </a:r>
          </a:p>
          <a:p>
            <a:pPr algn="just"/>
            <a:r>
              <a:rPr lang="en-US" dirty="0" smtClean="0"/>
              <a:t>Yet another form of computer-assisted communication is videoconferencing. Using this technology, employees at distant locations can hold a meeting, seeing and hearing each other and even writing on a shared virtual blackboard. </a:t>
            </a:r>
          </a:p>
          <a:p>
            <a:pPr algn="just"/>
            <a:r>
              <a:rPr lang="en-US" dirty="0" smtClean="0"/>
              <a:t>A third goal for increasingly many companies is doing business electronically with other companies, especially suppliers and customers. </a:t>
            </a:r>
          </a:p>
          <a:p>
            <a:pPr algn="just"/>
            <a:r>
              <a:rPr lang="en-US" dirty="0" smtClean="0"/>
              <a:t>A fourth goal that is starting to become more important is doing business with consumers over the Internet. Airlines, bookstores, and music vendors have discovered that many customers like the convenience of shopping from home.</a:t>
            </a:r>
          </a:p>
          <a:p>
            <a:pPr algn="just"/>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957</TotalTime>
  <Words>8654</Words>
  <Application>Microsoft Office PowerPoint</Application>
  <PresentationFormat>On-screen Show (4:3)</PresentationFormat>
  <Paragraphs>574</Paragraphs>
  <Slides>89</Slides>
  <Notes>0</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Oriel</vt:lpstr>
      <vt:lpstr>Slide 1</vt:lpstr>
      <vt:lpstr>Slide 2</vt:lpstr>
      <vt:lpstr>Slide 3</vt:lpstr>
      <vt:lpstr>Computer Networks</vt:lpstr>
      <vt:lpstr>Slide 5</vt:lpstr>
      <vt:lpstr>Slide 6</vt:lpstr>
      <vt:lpstr>Slide 7</vt:lpstr>
      <vt:lpstr>Slide 8</vt:lpstr>
      <vt:lpstr>Uses of Computer Networks</vt:lpstr>
      <vt:lpstr>Home Applications </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Wireless Networks</vt:lpstr>
      <vt:lpstr>Slide 30</vt:lpstr>
      <vt:lpstr>Slide 31</vt:lpstr>
      <vt:lpstr>Slide 32</vt:lpstr>
      <vt:lpstr>Slide 33</vt:lpstr>
      <vt:lpstr>Slide 34</vt:lpstr>
      <vt:lpstr>Network Software</vt:lpstr>
      <vt:lpstr>Slide 36</vt:lpstr>
      <vt:lpstr>Reference Models</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Summary of layers</vt:lpstr>
      <vt:lpstr>Slide 52</vt:lpstr>
      <vt:lpstr>The TCP/IP Reference Model </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34</cp:revision>
  <dcterms:created xsi:type="dcterms:W3CDTF">2006-08-16T00:00:00Z</dcterms:created>
  <dcterms:modified xsi:type="dcterms:W3CDTF">2024-08-16T23:54:21Z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