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4"/>
  </p:notesMasterIdLst>
  <p:sldIdLst>
    <p:sldId id="256" r:id="rId2"/>
    <p:sldId id="279" r:id="rId3"/>
    <p:sldId id="257" r:id="rId4"/>
    <p:sldId id="258" r:id="rId5"/>
    <p:sldId id="259" r:id="rId6"/>
    <p:sldId id="260" r:id="rId7"/>
    <p:sldId id="261" r:id="rId8"/>
    <p:sldId id="262" r:id="rId9"/>
    <p:sldId id="281" r:id="rId10"/>
    <p:sldId id="282" r:id="rId11"/>
    <p:sldId id="263" r:id="rId12"/>
    <p:sldId id="264" r:id="rId13"/>
    <p:sldId id="280" r:id="rId14"/>
    <p:sldId id="265" r:id="rId15"/>
    <p:sldId id="266" r:id="rId16"/>
    <p:sldId id="267" r:id="rId17"/>
    <p:sldId id="269" r:id="rId18"/>
    <p:sldId id="270" r:id="rId19"/>
    <p:sldId id="271" r:id="rId20"/>
    <p:sldId id="272" r:id="rId21"/>
    <p:sldId id="268" r:id="rId22"/>
    <p:sldId id="273" r:id="rId23"/>
    <p:sldId id="274" r:id="rId24"/>
    <p:sldId id="275" r:id="rId25"/>
    <p:sldId id="276" r:id="rId26"/>
    <p:sldId id="284" r:id="rId27"/>
    <p:sldId id="285" r:id="rId28"/>
    <p:sldId id="286" r:id="rId29"/>
    <p:sldId id="287" r:id="rId30"/>
    <p:sldId id="288" r:id="rId31"/>
    <p:sldId id="289" r:id="rId32"/>
    <p:sldId id="290" r:id="rId33"/>
    <p:sldId id="291" r:id="rId34"/>
    <p:sldId id="293" r:id="rId35"/>
    <p:sldId id="292"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3" r:id="rId55"/>
    <p:sldId id="314" r:id="rId56"/>
    <p:sldId id="315" r:id="rId57"/>
    <p:sldId id="316" r:id="rId58"/>
    <p:sldId id="317" r:id="rId59"/>
    <p:sldId id="318" r:id="rId60"/>
    <p:sldId id="319" r:id="rId61"/>
    <p:sldId id="320" r:id="rId62"/>
    <p:sldId id="321" r:id="rId63"/>
    <p:sldId id="322" r:id="rId64"/>
    <p:sldId id="323" r:id="rId65"/>
    <p:sldId id="326" r:id="rId66"/>
    <p:sldId id="327" r:id="rId67"/>
    <p:sldId id="328" r:id="rId68"/>
    <p:sldId id="330" r:id="rId69"/>
    <p:sldId id="329" r:id="rId70"/>
    <p:sldId id="331" r:id="rId71"/>
    <p:sldId id="332" r:id="rId72"/>
    <p:sldId id="333" r:id="rId73"/>
    <p:sldId id="334" r:id="rId74"/>
    <p:sldId id="335" r:id="rId75"/>
    <p:sldId id="336" r:id="rId76"/>
    <p:sldId id="337" r:id="rId77"/>
    <p:sldId id="349" r:id="rId78"/>
    <p:sldId id="338" r:id="rId79"/>
    <p:sldId id="352" r:id="rId80"/>
    <p:sldId id="353" r:id="rId81"/>
    <p:sldId id="339" r:id="rId82"/>
    <p:sldId id="345" r:id="rId83"/>
    <p:sldId id="350" r:id="rId84"/>
    <p:sldId id="346" r:id="rId85"/>
    <p:sldId id="348" r:id="rId86"/>
    <p:sldId id="354" r:id="rId87"/>
    <p:sldId id="347" r:id="rId88"/>
    <p:sldId id="355" r:id="rId89"/>
    <p:sldId id="357" r:id="rId90"/>
    <p:sldId id="356" r:id="rId91"/>
    <p:sldId id="358" r:id="rId92"/>
    <p:sldId id="359" r:id="rId93"/>
    <p:sldId id="360" r:id="rId94"/>
    <p:sldId id="362" r:id="rId95"/>
    <p:sldId id="363" r:id="rId96"/>
    <p:sldId id="364" r:id="rId97"/>
    <p:sldId id="368" r:id="rId98"/>
    <p:sldId id="369" r:id="rId99"/>
    <p:sldId id="365" r:id="rId100"/>
    <p:sldId id="366" r:id="rId101"/>
    <p:sldId id="367" r:id="rId102"/>
    <p:sldId id="370" r:id="rId103"/>
    <p:sldId id="375" r:id="rId104"/>
    <p:sldId id="377" r:id="rId105"/>
    <p:sldId id="379" r:id="rId106"/>
    <p:sldId id="381" r:id="rId107"/>
    <p:sldId id="382" r:id="rId108"/>
    <p:sldId id="383" r:id="rId109"/>
    <p:sldId id="385" r:id="rId110"/>
    <p:sldId id="386" r:id="rId111"/>
    <p:sldId id="388" r:id="rId112"/>
    <p:sldId id="389" r:id="rId113"/>
    <p:sldId id="390" r:id="rId114"/>
    <p:sldId id="391" r:id="rId115"/>
    <p:sldId id="392" r:id="rId116"/>
    <p:sldId id="393" r:id="rId117"/>
    <p:sldId id="394" r:id="rId118"/>
    <p:sldId id="395" r:id="rId119"/>
    <p:sldId id="396" r:id="rId120"/>
    <p:sldId id="397" r:id="rId121"/>
    <p:sldId id="398" r:id="rId122"/>
    <p:sldId id="399" r:id="rId123"/>
    <p:sldId id="400" r:id="rId124"/>
    <p:sldId id="401" r:id="rId125"/>
    <p:sldId id="402" r:id="rId126"/>
    <p:sldId id="403" r:id="rId127"/>
    <p:sldId id="404" r:id="rId128"/>
    <p:sldId id="405" r:id="rId129"/>
    <p:sldId id="406" r:id="rId130"/>
    <p:sldId id="407" r:id="rId131"/>
    <p:sldId id="408" r:id="rId132"/>
    <p:sldId id="409"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595" autoAdjust="0"/>
  </p:normalViewPr>
  <p:slideViewPr>
    <p:cSldViewPr>
      <p:cViewPr>
        <p:scale>
          <a:sx n="64" d="100"/>
          <a:sy n="64" d="100"/>
        </p:scale>
        <p:origin x="-1482"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A0786-E90B-44EB-B629-2A0757AE0E15}" type="datetimeFigureOut">
              <a:rPr lang="en-US" smtClean="0"/>
              <a:pPr/>
              <a:t>1/30/2024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AF7D5A-7BC0-45A5-9B74-445B242CEA8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200" b="1" dirty="0" smtClean="0"/>
              <a:t>Robustness:  </a:t>
            </a:r>
            <a:r>
              <a:rPr lang="en-US" dirty="0" smtClean="0"/>
              <a:t>the routing algorithm should be able to cope with changes in topology and traffic without requiring all jobs in all hosts to be aborted and the network to be rebooted every time some router crashes.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t>Stability:</a:t>
            </a:r>
            <a:r>
              <a:rPr lang="en-US" dirty="0" smtClean="0"/>
              <a:t>  is also an important goal for the routing algorithm. A stable algorithm reaches equilibrium and stays there.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t>Fairness and optimality:  </a:t>
            </a:r>
            <a:r>
              <a:rPr lang="en-US" dirty="0" smtClean="0"/>
              <a:t>may sound obvious – surely no reasonable person would oppose them – but as it turn out, they are often contradictory goals.</a:t>
            </a:r>
            <a:endParaRPr lang="en-US" dirty="0"/>
          </a:p>
        </p:txBody>
      </p:sp>
      <p:sp>
        <p:nvSpPr>
          <p:cNvPr id="4" name="Slide Number Placeholder 3"/>
          <p:cNvSpPr>
            <a:spLocks noGrp="1"/>
          </p:cNvSpPr>
          <p:nvPr>
            <p:ph type="sldNum" sz="quarter" idx="10"/>
          </p:nvPr>
        </p:nvSpPr>
        <p:spPr/>
        <p:txBody>
          <a:bodyPr/>
          <a:lstStyle/>
          <a:p>
            <a:fld id="{ABAF7D5A-7BC0-45A5-9B74-445B242CEA8B}"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distance vector routing algorithm is sometimes called by other names, most commonly the distributed </a:t>
            </a:r>
            <a:r>
              <a:rPr lang="en-US" b="1" dirty="0" smtClean="0"/>
              <a:t>Bellman-Ford routing algorithm </a:t>
            </a:r>
            <a:r>
              <a:rPr lang="en-US" dirty="0" smtClean="0"/>
              <a:t>and the </a:t>
            </a:r>
            <a:r>
              <a:rPr lang="en-US" b="1" dirty="0" smtClean="0"/>
              <a:t>Ford-Fulkerson algorithm</a:t>
            </a:r>
            <a:r>
              <a:rPr lang="en-US" dirty="0" smtClean="0"/>
              <a:t>, after the researchers who developed it (Bellman, 1957; and Ford and Fulkerson, 1962). It was the original ARPANET routing algorithm and was also used in the Internet under the name RIP. </a:t>
            </a:r>
            <a:endParaRPr lang="en-US" dirty="0"/>
          </a:p>
        </p:txBody>
      </p:sp>
      <p:sp>
        <p:nvSpPr>
          <p:cNvPr id="4" name="Slide Number Placeholder 3"/>
          <p:cNvSpPr>
            <a:spLocks noGrp="1"/>
          </p:cNvSpPr>
          <p:nvPr>
            <p:ph type="sldNum" sz="quarter" idx="10"/>
          </p:nvPr>
        </p:nvSpPr>
        <p:spPr/>
        <p:txBody>
          <a:bodyPr/>
          <a:lstStyle/>
          <a:p>
            <a:fld id="{ABAF7D5A-7BC0-45A5-9B74-445B242CEA8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ATM-  Asynchronous Transfer Mode</a:t>
            </a:r>
          </a:p>
          <a:p>
            <a:r>
              <a:rPr lang="en-US" dirty="0" smtClean="0"/>
              <a:t>SNA – System Network Architecture</a:t>
            </a:r>
          </a:p>
          <a:p>
            <a:r>
              <a:rPr lang="en-US" dirty="0" smtClean="0"/>
              <a:t>NCP/IPX</a:t>
            </a:r>
            <a:r>
              <a:rPr lang="en-US" baseline="0" dirty="0" smtClean="0"/>
              <a:t> – Network Control Protocol- Internetwork Packet Exchange</a:t>
            </a:r>
            <a:endParaRPr lang="en-US" dirty="0"/>
          </a:p>
        </p:txBody>
      </p:sp>
      <p:sp>
        <p:nvSpPr>
          <p:cNvPr id="4" name="Slide Number Placeholder 3"/>
          <p:cNvSpPr>
            <a:spLocks noGrp="1"/>
          </p:cNvSpPr>
          <p:nvPr>
            <p:ph type="sldNum" sz="quarter" idx="10"/>
          </p:nvPr>
        </p:nvSpPr>
        <p:spPr/>
        <p:txBody>
          <a:bodyPr/>
          <a:lstStyle/>
          <a:p>
            <a:fld id="{ABAF7D5A-7BC0-45A5-9B74-445B242CEA8B}" type="slidenum">
              <a:rPr lang="en-US" smtClean="0"/>
              <a:pPr/>
              <a:t>103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FDDI- Fiber Distributed Data Interface</a:t>
            </a:r>
            <a:endParaRPr lang="en-US" dirty="0"/>
          </a:p>
        </p:txBody>
      </p:sp>
      <p:sp>
        <p:nvSpPr>
          <p:cNvPr id="4" name="Slide Number Placeholder 3"/>
          <p:cNvSpPr>
            <a:spLocks noGrp="1"/>
          </p:cNvSpPr>
          <p:nvPr>
            <p:ph type="sldNum" sz="quarter" idx="10"/>
          </p:nvPr>
        </p:nvSpPr>
        <p:spPr/>
        <p:txBody>
          <a:bodyPr/>
          <a:lstStyle/>
          <a:p>
            <a:fld id="{ABAF7D5A-7BC0-45A5-9B74-445B242CEA8B}" type="slidenum">
              <a:rPr lang="en-US" smtClean="0"/>
              <a:pPr/>
              <a:t>104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MPLS- </a:t>
            </a:r>
            <a:r>
              <a:rPr lang="en-US" sz="1200" b="0" i="0" kern="1200" dirty="0" smtClean="0">
                <a:solidFill>
                  <a:schemeClr val="tx1"/>
                </a:solidFill>
                <a:latin typeface="+mn-lt"/>
                <a:ea typeface="+mn-ea"/>
                <a:cs typeface="+mn-cs"/>
              </a:rPr>
              <a:t>Multiprotocol label switching</a:t>
            </a:r>
            <a:endParaRPr lang="en-US" dirty="0"/>
          </a:p>
        </p:txBody>
      </p:sp>
      <p:sp>
        <p:nvSpPr>
          <p:cNvPr id="4" name="Slide Number Placeholder 3"/>
          <p:cNvSpPr>
            <a:spLocks noGrp="1"/>
          </p:cNvSpPr>
          <p:nvPr>
            <p:ph type="sldNum" sz="quarter" idx="10"/>
          </p:nvPr>
        </p:nvSpPr>
        <p:spPr/>
        <p:txBody>
          <a:bodyPr/>
          <a:lstStyle/>
          <a:p>
            <a:fld id="{ABAF7D5A-7BC0-45A5-9B74-445B242CEA8B}" type="slidenum">
              <a:rPr lang="en-US" smtClean="0"/>
              <a:pPr/>
              <a:t>105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1/30/2024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1/30/2024</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1/30/2024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1/30/2024</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1/30/2024</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1/30/2024</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1/30/2024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s://www.geeksforgeeks.org/internet-protocol-version-6-ipv6-heade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838200"/>
            <a:ext cx="6172200" cy="1894362"/>
          </a:xfrm>
        </p:spPr>
        <p:txBody>
          <a:bodyPr/>
          <a:lstStyle/>
          <a:p>
            <a:pPr algn="ctr"/>
            <a:r>
              <a:rPr lang="en-US" dirty="0" smtClean="0"/>
              <a:t>UNIT-3</a:t>
            </a:r>
            <a:br>
              <a:rPr lang="en-US" dirty="0" smtClean="0"/>
            </a:br>
            <a:r>
              <a:rPr lang="en-US" dirty="0" smtClean="0"/>
              <a:t>Network  Layer</a:t>
            </a:r>
            <a:endParaRPr lang="en-US" dirty="0"/>
          </a:p>
        </p:txBody>
      </p:sp>
      <p:sp>
        <p:nvSpPr>
          <p:cNvPr id="3" name="Subtitle 2"/>
          <p:cNvSpPr>
            <a:spLocks noGrp="1"/>
          </p:cNvSpPr>
          <p:nvPr>
            <p:ph type="subTitle" idx="1"/>
          </p:nvPr>
        </p:nvSpPr>
        <p:spPr>
          <a:xfrm>
            <a:off x="4572000" y="3429000"/>
            <a:ext cx="2819400" cy="1905000"/>
          </a:xfrm>
        </p:spPr>
        <p:txBody>
          <a:bodyPr>
            <a:normAutofit fontScale="92500" lnSpcReduction="10000"/>
          </a:bodyPr>
          <a:lstStyle/>
          <a:p>
            <a:pPr algn="ctr"/>
            <a:r>
              <a:rPr lang="en-US" dirty="0" smtClean="0"/>
              <a:t>By</a:t>
            </a:r>
          </a:p>
          <a:p>
            <a:r>
              <a:rPr lang="en-US" dirty="0" err="1" smtClean="0"/>
              <a:t>Dr.M</a:t>
            </a:r>
            <a:r>
              <a:rPr lang="en-US" dirty="0" smtClean="0"/>
              <a:t>. </a:t>
            </a:r>
            <a:r>
              <a:rPr lang="en-US" dirty="0" err="1" smtClean="0"/>
              <a:t>Kalpana</a:t>
            </a:r>
            <a:r>
              <a:rPr lang="en-US" dirty="0" smtClean="0"/>
              <a:t> Devi</a:t>
            </a:r>
          </a:p>
          <a:p>
            <a:r>
              <a:rPr lang="en-US" dirty="0" smtClean="0"/>
              <a:t>Professor</a:t>
            </a:r>
          </a:p>
          <a:p>
            <a:r>
              <a:rPr lang="en-US" dirty="0" smtClean="0"/>
              <a:t>MCA Department</a:t>
            </a:r>
          </a:p>
          <a:p>
            <a:r>
              <a:rPr lang="en-US" dirty="0" smtClean="0"/>
              <a:t>SITAMS</a:t>
            </a:r>
          </a:p>
          <a:p>
            <a:r>
              <a:rPr lang="en-US" dirty="0" err="1" smtClean="0"/>
              <a:t>Chittoor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924800" cy="5715000"/>
          </a:xfrm>
        </p:spPr>
        <p:txBody>
          <a:bodyPr>
            <a:normAutofit/>
          </a:bodyPr>
          <a:lstStyle/>
          <a:p>
            <a:pPr algn="just">
              <a:spcAft>
                <a:spcPts val="1200"/>
              </a:spcAft>
            </a:pPr>
            <a:r>
              <a:rPr lang="en-US" sz="2000" dirty="0" smtClean="0"/>
              <a:t>A's initial routing table is shown in the figure under the label ''initially.'' </a:t>
            </a:r>
          </a:p>
          <a:p>
            <a:pPr algn="just">
              <a:spcAft>
                <a:spcPts val="1200"/>
              </a:spcAft>
            </a:pPr>
            <a:r>
              <a:rPr lang="en-US" sz="2000" dirty="0" smtClean="0"/>
              <a:t>However, something different happened to packet 4. </a:t>
            </a:r>
          </a:p>
          <a:p>
            <a:pPr algn="just">
              <a:spcAft>
                <a:spcPts val="1200"/>
              </a:spcAft>
            </a:pPr>
            <a:r>
              <a:rPr lang="en-US" sz="2000" dirty="0" smtClean="0"/>
              <a:t>When it got to A it was sent to router B, even though it is also destined for F. </a:t>
            </a:r>
          </a:p>
          <a:p>
            <a:pPr algn="just">
              <a:spcAft>
                <a:spcPts val="1200"/>
              </a:spcAft>
            </a:pPr>
            <a:r>
              <a:rPr lang="en-US" sz="2000" dirty="0" smtClean="0"/>
              <a:t>For some reason, A decided to send packet 4 via a different route than that of the first three. </a:t>
            </a:r>
          </a:p>
          <a:p>
            <a:pPr algn="just">
              <a:spcAft>
                <a:spcPts val="1200"/>
              </a:spcAft>
            </a:pPr>
            <a:r>
              <a:rPr lang="en-US" sz="2000" dirty="0" smtClean="0"/>
              <a:t>Perhaps it learned of a traffic jam somewhere along the ACE path and updated its routing table, as shown under the label ''later.'' </a:t>
            </a:r>
          </a:p>
          <a:p>
            <a:pPr algn="just">
              <a:spcAft>
                <a:spcPts val="1200"/>
              </a:spcAft>
            </a:pPr>
            <a:r>
              <a:rPr lang="en-US" sz="2000" dirty="0" smtClean="0"/>
              <a:t>The algorithm that manages the tables and makes the routing decisions is called the </a:t>
            </a:r>
            <a:r>
              <a:rPr lang="en-US" sz="2000" b="1" dirty="0" smtClean="0"/>
              <a:t>routing algorithm</a:t>
            </a:r>
            <a:endParaRPr lang="en-US" sz="2000" b="1"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Grp="1" noChangeAspect="1" noChangeArrowheads="1"/>
          </p:cNvPicPr>
          <p:nvPr>
            <p:ph sz="quarter" idx="1"/>
          </p:nvPr>
        </p:nvPicPr>
        <p:blipFill>
          <a:blip r:embed="rId2"/>
          <a:srcRect/>
          <a:stretch>
            <a:fillRect/>
          </a:stretch>
        </p:blipFill>
        <p:spPr bwMode="auto">
          <a:xfrm>
            <a:off x="990600" y="457200"/>
            <a:ext cx="7086600" cy="5522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229600" cy="6629400"/>
          </a:xfrm>
        </p:spPr>
        <p:txBody>
          <a:bodyPr>
            <a:normAutofit fontScale="85000" lnSpcReduction="20000"/>
          </a:bodyPr>
          <a:lstStyle/>
          <a:p>
            <a:pPr algn="just">
              <a:spcAft>
                <a:spcPts val="1200"/>
              </a:spcAft>
            </a:pPr>
            <a:r>
              <a:rPr lang="en-US" dirty="0" smtClean="0"/>
              <a:t>The token bucket algorithm provides a different kind of traffic shaping than that of the leaky bucket algorithm. </a:t>
            </a:r>
          </a:p>
          <a:p>
            <a:pPr algn="just">
              <a:spcAft>
                <a:spcPts val="1200"/>
              </a:spcAft>
            </a:pPr>
            <a:r>
              <a:rPr lang="en-US" dirty="0" smtClean="0"/>
              <a:t>The leaky bucket algorithm does not allow idle hosts to save up permission to send large bursts later. </a:t>
            </a:r>
          </a:p>
          <a:p>
            <a:pPr algn="just">
              <a:spcAft>
                <a:spcPts val="1200"/>
              </a:spcAft>
            </a:pPr>
            <a:r>
              <a:rPr lang="en-US" dirty="0" smtClean="0"/>
              <a:t>The token bucket algorithm does allow saving, up to the maximum size of the bucket, n. </a:t>
            </a:r>
          </a:p>
          <a:p>
            <a:pPr algn="just">
              <a:spcAft>
                <a:spcPts val="1200"/>
              </a:spcAft>
            </a:pPr>
            <a:r>
              <a:rPr lang="en-US" dirty="0" smtClean="0"/>
              <a:t>This property means that bursts of up to n packets can be sent at once, allowing some </a:t>
            </a:r>
            <a:r>
              <a:rPr lang="en-US" dirty="0" err="1" smtClean="0"/>
              <a:t>burstiness</a:t>
            </a:r>
            <a:r>
              <a:rPr lang="en-US" dirty="0" smtClean="0"/>
              <a:t> in the output stream and giving faster response to sudden bursts of input. </a:t>
            </a:r>
          </a:p>
          <a:p>
            <a:pPr algn="just">
              <a:spcAft>
                <a:spcPts val="1200"/>
              </a:spcAft>
            </a:pPr>
            <a:r>
              <a:rPr lang="en-US" dirty="0" smtClean="0"/>
              <a:t>Another difference between the two algorithms is that the token bucket algorithm throws away tokens (i.e., transmission capacity) when the bucket fills up but never discards packets. </a:t>
            </a:r>
          </a:p>
          <a:p>
            <a:pPr algn="just">
              <a:spcAft>
                <a:spcPts val="1200"/>
              </a:spcAft>
            </a:pPr>
            <a:r>
              <a:rPr lang="en-US" dirty="0" smtClean="0"/>
              <a:t>In contrast, the leaky bucket algorithm discards packets when the bucket fills up. </a:t>
            </a:r>
          </a:p>
          <a:p>
            <a:pPr algn="just">
              <a:spcAft>
                <a:spcPts val="1200"/>
              </a:spcAft>
            </a:pPr>
            <a:r>
              <a:rPr lang="en-US" dirty="0" smtClean="0"/>
              <a:t>Here, too, a minor variant is possible, in which each token represents the right to send not one packet, but k bytes. </a:t>
            </a:r>
          </a:p>
          <a:p>
            <a:pPr algn="just">
              <a:spcAft>
                <a:spcPts val="1200"/>
              </a:spcAft>
            </a:pPr>
            <a:r>
              <a:rPr lang="en-US" dirty="0" smtClean="0"/>
              <a:t>A packet can only be transmitted if enough tokens are available to cover its length in bytes. Fractional tokens are kept for future use. </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381000" y="685799"/>
          <a:ext cx="7924800" cy="5486402"/>
        </p:xfrm>
        <a:graphic>
          <a:graphicData uri="http://schemas.openxmlformats.org/drawingml/2006/table">
            <a:tbl>
              <a:tblPr firstRow="1" bandRow="1">
                <a:tableStyleId>{5C22544A-7EE6-4342-B048-85BDC9FD1C3A}</a:tableStyleId>
              </a:tblPr>
              <a:tblGrid>
                <a:gridCol w="3962400"/>
                <a:gridCol w="3962400"/>
              </a:tblGrid>
              <a:tr h="790160">
                <a:tc>
                  <a:txBody>
                    <a:bodyPr/>
                    <a:lstStyle/>
                    <a:p>
                      <a:pPr algn="ctr" fontAlgn="base"/>
                      <a:r>
                        <a:rPr lang="en-US" sz="2400" b="1" dirty="0"/>
                        <a:t>Leaky Bucket</a:t>
                      </a:r>
                    </a:p>
                  </a:txBody>
                  <a:tcPr marL="38100" marR="3810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US" sz="2400" b="1"/>
                        <a:t>Token Bucket</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240">
                <a:tc>
                  <a:txBody>
                    <a:bodyPr/>
                    <a:lstStyle/>
                    <a:p>
                      <a:pPr algn="ctr" fontAlgn="ctr"/>
                      <a:r>
                        <a:rPr lang="en-US" sz="2000" b="0" dirty="0"/>
                        <a:t>When the host has to send a packet , packet is thrown in bucket.</a:t>
                      </a: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a:t>In this, the bucket holds tokens generated at regular intervals of time.</a:t>
                      </a: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94522">
                <a:tc>
                  <a:txBody>
                    <a:bodyPr/>
                    <a:lstStyle/>
                    <a:p>
                      <a:pPr algn="ctr" fontAlgn="ctr"/>
                      <a:r>
                        <a:rPr lang="en-US" sz="2000" b="0"/>
                        <a:t>Bucket leaks at constant rate</a:t>
                      </a: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a:t>Bucket has maximum capacity.</a:t>
                      </a: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240">
                <a:tc>
                  <a:txBody>
                    <a:bodyPr/>
                    <a:lstStyle/>
                    <a:p>
                      <a:pPr algn="ctr" fontAlgn="ctr"/>
                      <a:r>
                        <a:rPr lang="en-US" sz="2000" b="0"/>
                        <a:t>Bursty traffic is converted into uniform traffic by leaky bucket.</a:t>
                      </a: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dirty="0"/>
                        <a:t>If there is a ready packet , a token is removed from Bucket and packet is send.</a:t>
                      </a: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7240">
                <a:tc>
                  <a:txBody>
                    <a:bodyPr/>
                    <a:lstStyle/>
                    <a:p>
                      <a:pPr algn="ctr" fontAlgn="ctr"/>
                      <a:r>
                        <a:rPr lang="en-US" sz="2000" b="0"/>
                        <a:t>In practice bucket is a finite queue outputs at finite rate</a:t>
                      </a: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0" dirty="0"/>
                        <a:t>If there is no token in the bucket, then the packet cannot be sent.</a:t>
                      </a:r>
                    </a:p>
                  </a:txBody>
                  <a:tcPr marL="95250" marR="95250" marT="133350" marB="1333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algn="ctr"/>
            <a:r>
              <a:rPr lang="en-US" b="1" dirty="0" smtClean="0">
                <a:solidFill>
                  <a:schemeClr val="tx1"/>
                </a:solidFill>
              </a:rPr>
              <a:t>Internetworking</a:t>
            </a:r>
            <a:endParaRPr lang="en-US" b="1" dirty="0">
              <a:solidFill>
                <a:schemeClr val="tx1"/>
              </a:solidFill>
            </a:endParaRPr>
          </a:p>
        </p:txBody>
      </p:sp>
      <p:sp>
        <p:nvSpPr>
          <p:cNvPr id="3" name="Content Placeholder 2"/>
          <p:cNvSpPr>
            <a:spLocks noGrp="1"/>
          </p:cNvSpPr>
          <p:nvPr>
            <p:ph sz="quarter" idx="1"/>
          </p:nvPr>
        </p:nvSpPr>
        <p:spPr>
          <a:xfrm>
            <a:off x="381000" y="914400"/>
            <a:ext cx="8229600" cy="5943600"/>
          </a:xfrm>
        </p:spPr>
        <p:txBody>
          <a:bodyPr>
            <a:normAutofit fontScale="85000" lnSpcReduction="20000"/>
          </a:bodyPr>
          <a:lstStyle/>
          <a:p>
            <a:pPr algn="just">
              <a:spcAft>
                <a:spcPts val="1200"/>
              </a:spcAft>
            </a:pPr>
            <a:r>
              <a:rPr lang="en-US" dirty="0" smtClean="0"/>
              <a:t>Many different networks exist, including LANs, MANs, and WANs. Numerous protocols are in widespread use in every layer. </a:t>
            </a:r>
          </a:p>
          <a:p>
            <a:pPr algn="just">
              <a:spcAft>
                <a:spcPts val="1200"/>
              </a:spcAft>
            </a:pPr>
            <a:r>
              <a:rPr lang="en-US" dirty="0" smtClean="0"/>
              <a:t>a variety of different networks (and thus protocols) will always be around, for the following reasons. </a:t>
            </a:r>
          </a:p>
          <a:p>
            <a:pPr algn="just">
              <a:spcAft>
                <a:spcPts val="1200"/>
              </a:spcAft>
            </a:pPr>
            <a:r>
              <a:rPr lang="en-US" dirty="0" smtClean="0"/>
              <a:t>First of all, the installed base of different networks is large. </a:t>
            </a:r>
          </a:p>
          <a:p>
            <a:pPr algn="just">
              <a:spcAft>
                <a:spcPts val="1200"/>
              </a:spcAft>
            </a:pPr>
            <a:r>
              <a:rPr lang="en-US" dirty="0" smtClean="0"/>
              <a:t>Nearly all personal computers run TCP/IP. </a:t>
            </a:r>
          </a:p>
          <a:p>
            <a:pPr algn="just">
              <a:spcAft>
                <a:spcPts val="1200"/>
              </a:spcAft>
            </a:pPr>
            <a:r>
              <a:rPr lang="en-US" dirty="0" smtClean="0"/>
              <a:t>Many large businesses have mainframes running IBM's SNA. </a:t>
            </a:r>
          </a:p>
          <a:p>
            <a:pPr algn="just">
              <a:spcAft>
                <a:spcPts val="1200"/>
              </a:spcAft>
            </a:pPr>
            <a:r>
              <a:rPr lang="en-US" dirty="0" smtClean="0"/>
              <a:t>A substantial number of telephone companies operate ATM networks. </a:t>
            </a:r>
          </a:p>
          <a:p>
            <a:pPr algn="just">
              <a:spcAft>
                <a:spcPts val="1200"/>
              </a:spcAft>
            </a:pPr>
            <a:r>
              <a:rPr lang="en-US" dirty="0" smtClean="0"/>
              <a:t>Some personal computer LANs still use Novell NCP/IPX or AppleTalk. </a:t>
            </a:r>
          </a:p>
          <a:p>
            <a:pPr algn="just">
              <a:spcAft>
                <a:spcPts val="1200"/>
              </a:spcAft>
            </a:pPr>
            <a:r>
              <a:rPr lang="en-US" dirty="0" smtClean="0"/>
              <a:t>Finally, wireless is an up-coming area with a variety of protocols. </a:t>
            </a:r>
          </a:p>
          <a:p>
            <a:pPr algn="just">
              <a:spcAft>
                <a:spcPts val="1200"/>
              </a:spcAft>
            </a:pPr>
            <a:r>
              <a:rPr lang="en-US" dirty="0" smtClean="0"/>
              <a:t>This trend will continue for years due to legacy problems, new technology, and the fact that not all vendors perceive it in their interest for their customers to be able to easily migrate to another vendor's system.</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458200" cy="2895600"/>
          </a:xfrm>
        </p:spPr>
        <p:txBody>
          <a:bodyPr>
            <a:normAutofit fontScale="85000" lnSpcReduction="10000"/>
          </a:bodyPr>
          <a:lstStyle/>
          <a:p>
            <a:pPr algn="just"/>
            <a:r>
              <a:rPr lang="en-US" dirty="0" smtClean="0"/>
              <a:t>As an example of how different networks might be connected, consider the example in the following Figure. </a:t>
            </a:r>
          </a:p>
          <a:p>
            <a:pPr algn="just"/>
            <a:r>
              <a:rPr lang="en-US" dirty="0" smtClean="0"/>
              <a:t>Here we see a corporate network with multiple locations tied together by a wide area ATM network. </a:t>
            </a:r>
          </a:p>
          <a:p>
            <a:pPr algn="just"/>
            <a:r>
              <a:rPr lang="en-US" dirty="0" smtClean="0"/>
              <a:t>At one of the locations, an FDDI optical backbone is used to connect an Ethernet, an 802.11 wireless LAN, and the corporate data center's SNA mainframe network.</a:t>
            </a:r>
          </a:p>
          <a:p>
            <a:pPr algn="just"/>
            <a:r>
              <a:rPr lang="en-US" dirty="0" smtClean="0"/>
              <a:t>The purpose of interconnecting all these networks is to allow users on any of them to communicate with users on all the other ones.</a:t>
            </a:r>
            <a:endParaRPr lang="en-US" dirty="0"/>
          </a:p>
        </p:txBody>
      </p:sp>
      <p:pic>
        <p:nvPicPr>
          <p:cNvPr id="4" name="Picture 3"/>
          <p:cNvPicPr>
            <a:picLocks noChangeAspect="1" noChangeArrowheads="1"/>
          </p:cNvPicPr>
          <p:nvPr/>
        </p:nvPicPr>
        <p:blipFill>
          <a:blip r:embed="rId3"/>
          <a:srcRect/>
          <a:stretch>
            <a:fillRect/>
          </a:stretch>
        </p:blipFill>
        <p:spPr bwMode="auto">
          <a:xfrm>
            <a:off x="457200" y="3124200"/>
            <a:ext cx="8229600" cy="3406775"/>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b="1" dirty="0" smtClean="0"/>
              <a:t>How Networks Differ</a:t>
            </a:r>
            <a:endParaRPr lang="en-US" b="1" dirty="0"/>
          </a:p>
        </p:txBody>
      </p:sp>
      <p:sp>
        <p:nvSpPr>
          <p:cNvPr id="3" name="Content Placeholder 2"/>
          <p:cNvSpPr>
            <a:spLocks noGrp="1"/>
          </p:cNvSpPr>
          <p:nvPr>
            <p:ph sz="quarter" idx="1"/>
          </p:nvPr>
        </p:nvSpPr>
        <p:spPr>
          <a:xfrm>
            <a:off x="457200" y="838200"/>
            <a:ext cx="8229600" cy="1219200"/>
          </a:xfrm>
        </p:spPr>
        <p:txBody>
          <a:bodyPr>
            <a:normAutofit fontScale="85000" lnSpcReduction="10000"/>
          </a:bodyPr>
          <a:lstStyle/>
          <a:p>
            <a:r>
              <a:rPr lang="en-US" dirty="0" smtClean="0"/>
              <a:t>Networks can differ in many ways. </a:t>
            </a:r>
          </a:p>
          <a:p>
            <a:r>
              <a:rPr lang="en-US" dirty="0" smtClean="0"/>
              <a:t>Some of the differences, such as different modulation techniques or frame formats, are in the physical and data link layers, </a:t>
            </a:r>
          </a:p>
          <a:p>
            <a:endParaRPr lang="en-US" dirty="0"/>
          </a:p>
        </p:txBody>
      </p:sp>
      <p:pic>
        <p:nvPicPr>
          <p:cNvPr id="4" name="Picture 4"/>
          <p:cNvPicPr>
            <a:picLocks noChangeAspect="1" noChangeArrowheads="1"/>
          </p:cNvPicPr>
          <p:nvPr/>
        </p:nvPicPr>
        <p:blipFill>
          <a:blip r:embed="rId3"/>
          <a:srcRect/>
          <a:stretch>
            <a:fillRect/>
          </a:stretch>
        </p:blipFill>
        <p:spPr bwMode="auto">
          <a:xfrm>
            <a:off x="838200" y="1905000"/>
            <a:ext cx="7345681" cy="4381436"/>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b="1" dirty="0" smtClean="0"/>
              <a:t>How Networks Can Be Connected</a:t>
            </a:r>
            <a:endParaRPr lang="en-US" b="1" dirty="0"/>
          </a:p>
        </p:txBody>
      </p:sp>
      <p:sp>
        <p:nvSpPr>
          <p:cNvPr id="3" name="Content Placeholder 2"/>
          <p:cNvSpPr>
            <a:spLocks noGrp="1"/>
          </p:cNvSpPr>
          <p:nvPr>
            <p:ph sz="quarter" idx="1"/>
          </p:nvPr>
        </p:nvSpPr>
        <p:spPr>
          <a:xfrm>
            <a:off x="457200" y="838200"/>
            <a:ext cx="8305800" cy="5635752"/>
          </a:xfrm>
        </p:spPr>
        <p:txBody>
          <a:bodyPr>
            <a:normAutofit fontScale="85000" lnSpcReduction="10000"/>
          </a:bodyPr>
          <a:lstStyle/>
          <a:p>
            <a:pPr algn="just">
              <a:spcAft>
                <a:spcPts val="1200"/>
              </a:spcAft>
            </a:pPr>
            <a:r>
              <a:rPr lang="en-US" dirty="0" smtClean="0"/>
              <a:t>Networks can be interconnected by different devices. </a:t>
            </a:r>
          </a:p>
          <a:p>
            <a:pPr algn="just">
              <a:spcAft>
                <a:spcPts val="1200"/>
              </a:spcAft>
            </a:pPr>
            <a:r>
              <a:rPr lang="en-US" dirty="0" smtClean="0"/>
              <a:t>In the </a:t>
            </a:r>
            <a:r>
              <a:rPr lang="en-US" b="1" dirty="0" smtClean="0">
                <a:solidFill>
                  <a:srgbClr val="FF0000"/>
                </a:solidFill>
              </a:rPr>
              <a:t>physical layer</a:t>
            </a:r>
            <a:r>
              <a:rPr lang="en-US" dirty="0" smtClean="0"/>
              <a:t>, networks can be connected by </a:t>
            </a:r>
            <a:r>
              <a:rPr lang="en-US" b="1" dirty="0" smtClean="0"/>
              <a:t>repeaters or hubs</a:t>
            </a:r>
            <a:r>
              <a:rPr lang="en-US" dirty="0" smtClean="0"/>
              <a:t>, which just move the bits from one network to an identical network. </a:t>
            </a:r>
          </a:p>
          <a:p>
            <a:pPr algn="just">
              <a:spcAft>
                <a:spcPts val="1200"/>
              </a:spcAft>
            </a:pPr>
            <a:r>
              <a:rPr lang="en-US" dirty="0" smtClean="0"/>
              <a:t>These are mostly analog devices and do not understand anything about digital. </a:t>
            </a:r>
          </a:p>
          <a:p>
            <a:pPr algn="just">
              <a:spcAft>
                <a:spcPts val="1200"/>
              </a:spcAft>
            </a:pPr>
            <a:r>
              <a:rPr lang="en-US" dirty="0" smtClean="0"/>
              <a:t>One layer up </a:t>
            </a:r>
            <a:r>
              <a:rPr lang="en-US" b="1" dirty="0" smtClean="0">
                <a:solidFill>
                  <a:srgbClr val="FF0000"/>
                </a:solidFill>
              </a:rPr>
              <a:t>data link layer</a:t>
            </a:r>
            <a:r>
              <a:rPr lang="en-US" dirty="0" smtClean="0"/>
              <a:t>, we find </a:t>
            </a:r>
            <a:r>
              <a:rPr lang="en-US" b="1" dirty="0" smtClean="0"/>
              <a:t>bridges and switches</a:t>
            </a:r>
            <a:r>
              <a:rPr lang="en-US" dirty="0" smtClean="0"/>
              <a:t>.</a:t>
            </a:r>
          </a:p>
          <a:p>
            <a:pPr algn="just">
              <a:spcAft>
                <a:spcPts val="1200"/>
              </a:spcAft>
            </a:pPr>
            <a:r>
              <a:rPr lang="en-US" dirty="0" smtClean="0"/>
              <a:t>They can accept frames, examine the MAC addresses, and forward the frames to a different network while doing minor protocol translation in the process, for example, from Ethernet to FDDI or to 802.11. </a:t>
            </a:r>
          </a:p>
          <a:p>
            <a:pPr algn="just">
              <a:spcAft>
                <a:spcPts val="1200"/>
              </a:spcAft>
            </a:pPr>
            <a:r>
              <a:rPr lang="en-US" dirty="0" smtClean="0"/>
              <a:t>In the </a:t>
            </a:r>
            <a:r>
              <a:rPr lang="en-US" b="1" dirty="0" smtClean="0">
                <a:solidFill>
                  <a:srgbClr val="FF0000"/>
                </a:solidFill>
              </a:rPr>
              <a:t>network layer</a:t>
            </a:r>
            <a:r>
              <a:rPr lang="en-US" dirty="0" smtClean="0"/>
              <a:t>, we have </a:t>
            </a:r>
            <a:r>
              <a:rPr lang="en-US" b="1" dirty="0" smtClean="0"/>
              <a:t>routers</a:t>
            </a:r>
            <a:r>
              <a:rPr lang="en-US" dirty="0" smtClean="0"/>
              <a:t> that can connect two networks. </a:t>
            </a:r>
          </a:p>
          <a:p>
            <a:pPr algn="just">
              <a:spcAft>
                <a:spcPts val="1200"/>
              </a:spcAft>
            </a:pPr>
            <a:r>
              <a:rPr lang="en-US" dirty="0" smtClean="0"/>
              <a:t>If two networks have dissimilar network layers, the router may be able to translate between the packet formats,</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82000" cy="6324600"/>
          </a:xfrm>
        </p:spPr>
        <p:txBody>
          <a:bodyPr>
            <a:normAutofit/>
          </a:bodyPr>
          <a:lstStyle/>
          <a:p>
            <a:pPr algn="just">
              <a:spcAft>
                <a:spcPts val="1200"/>
              </a:spcAft>
            </a:pPr>
            <a:r>
              <a:rPr lang="en-US" sz="2000" dirty="0" smtClean="0"/>
              <a:t>A router that can handle multiple protocols is called a </a:t>
            </a:r>
            <a:r>
              <a:rPr lang="en-US" sz="2000" b="1" dirty="0" smtClean="0"/>
              <a:t>multiprotocol router</a:t>
            </a:r>
            <a:r>
              <a:rPr lang="en-US" sz="2000" dirty="0" smtClean="0"/>
              <a:t>. </a:t>
            </a:r>
          </a:p>
          <a:p>
            <a:pPr algn="just">
              <a:spcAft>
                <a:spcPts val="1200"/>
              </a:spcAft>
            </a:pPr>
            <a:r>
              <a:rPr lang="en-US" sz="2000" dirty="0" smtClean="0"/>
              <a:t>In the </a:t>
            </a:r>
            <a:r>
              <a:rPr lang="en-US" sz="2000" b="1" dirty="0" smtClean="0">
                <a:solidFill>
                  <a:srgbClr val="FF0000"/>
                </a:solidFill>
              </a:rPr>
              <a:t>transport layer </a:t>
            </a:r>
            <a:r>
              <a:rPr lang="en-US" sz="2000" dirty="0" smtClean="0"/>
              <a:t>we find </a:t>
            </a:r>
            <a:r>
              <a:rPr lang="en-US" sz="2000" b="1" dirty="0" smtClean="0"/>
              <a:t>transport</a:t>
            </a:r>
            <a:r>
              <a:rPr lang="en-US" sz="2000" dirty="0" smtClean="0"/>
              <a:t> </a:t>
            </a:r>
            <a:r>
              <a:rPr lang="en-US" sz="2000" b="1" dirty="0" smtClean="0"/>
              <a:t>gateways</a:t>
            </a:r>
            <a:r>
              <a:rPr lang="en-US" sz="2000" dirty="0" smtClean="0"/>
              <a:t>, which can interface between two transport connections. </a:t>
            </a:r>
          </a:p>
          <a:p>
            <a:pPr algn="just">
              <a:spcAft>
                <a:spcPts val="1200"/>
              </a:spcAft>
            </a:pPr>
            <a:r>
              <a:rPr lang="en-US" sz="2000" dirty="0" smtClean="0"/>
              <a:t>For example, a transport gateway could allow packets to flow between a TCP network and an SNA network, which has a different transport protocol, by essentially gluing a TCP connection to an SNA connection. </a:t>
            </a:r>
          </a:p>
          <a:p>
            <a:pPr algn="just">
              <a:spcAft>
                <a:spcPts val="1200"/>
              </a:spcAft>
            </a:pPr>
            <a:r>
              <a:rPr lang="en-US" sz="2000" dirty="0" smtClean="0"/>
              <a:t>Finally, in the </a:t>
            </a:r>
            <a:r>
              <a:rPr lang="en-US" sz="2000" b="1" dirty="0" smtClean="0">
                <a:solidFill>
                  <a:srgbClr val="FF0000"/>
                </a:solidFill>
              </a:rPr>
              <a:t>application layer</a:t>
            </a:r>
            <a:r>
              <a:rPr lang="en-US" sz="2000" dirty="0" smtClean="0"/>
              <a:t>, </a:t>
            </a:r>
            <a:r>
              <a:rPr lang="en-US" sz="2000" b="1" dirty="0" smtClean="0"/>
              <a:t>application gateways </a:t>
            </a:r>
            <a:r>
              <a:rPr lang="en-US" sz="2000" dirty="0" smtClean="0"/>
              <a:t>translate message semantics. </a:t>
            </a:r>
          </a:p>
          <a:p>
            <a:pPr algn="just">
              <a:spcAft>
                <a:spcPts val="1200"/>
              </a:spcAft>
            </a:pPr>
            <a:r>
              <a:rPr lang="en-US" sz="2000" dirty="0" smtClean="0"/>
              <a:t>As an example, gateways between Internet e-mail (RFC 822) and X.400 e-mail must parse the email messages and change various header fields.</a:t>
            </a:r>
            <a:endParaRPr lang="en-US" sz="20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458200" cy="3429000"/>
          </a:xfrm>
        </p:spPr>
        <p:txBody>
          <a:bodyPr>
            <a:normAutofit/>
          </a:bodyPr>
          <a:lstStyle/>
          <a:p>
            <a:pPr algn="just">
              <a:spcAft>
                <a:spcPts val="600"/>
              </a:spcAft>
            </a:pPr>
            <a:r>
              <a:rPr lang="en-US" sz="2000" dirty="0" smtClean="0"/>
              <a:t>In the following Figure(a), the source machine, S, wants to send a packet to the destination machine, D. </a:t>
            </a:r>
          </a:p>
          <a:p>
            <a:pPr algn="just">
              <a:spcAft>
                <a:spcPts val="600"/>
              </a:spcAft>
            </a:pPr>
            <a:r>
              <a:rPr lang="en-US" sz="2000" dirty="0" smtClean="0"/>
              <a:t>These machines are on different Ethernets, connected by a switch. </a:t>
            </a:r>
          </a:p>
          <a:p>
            <a:pPr algn="just">
              <a:spcAft>
                <a:spcPts val="600"/>
              </a:spcAft>
            </a:pPr>
            <a:r>
              <a:rPr lang="en-US" sz="2000" dirty="0" smtClean="0"/>
              <a:t>S encapsulates the packet in a frame and sends it on its way. </a:t>
            </a:r>
          </a:p>
          <a:p>
            <a:pPr algn="just">
              <a:spcAft>
                <a:spcPts val="600"/>
              </a:spcAft>
            </a:pPr>
            <a:r>
              <a:rPr lang="en-US" sz="2000" dirty="0" smtClean="0"/>
              <a:t>The frame arrives at the switch, which then determines that the frame has to go to LAN 2 by looking at its MAC address. </a:t>
            </a:r>
          </a:p>
          <a:p>
            <a:pPr algn="just">
              <a:spcAft>
                <a:spcPts val="600"/>
              </a:spcAft>
            </a:pPr>
            <a:r>
              <a:rPr lang="en-US" sz="2000" dirty="0" smtClean="0"/>
              <a:t>The switch just removes the frame from LAN 1 and deposits it on LAN 2.</a:t>
            </a:r>
            <a:endParaRPr lang="en-US" sz="2000" dirty="0"/>
          </a:p>
        </p:txBody>
      </p:sp>
      <p:pic>
        <p:nvPicPr>
          <p:cNvPr id="4" name="Picture 4"/>
          <p:cNvPicPr>
            <a:picLocks noChangeAspect="1" noChangeArrowheads="1"/>
          </p:cNvPicPr>
          <p:nvPr/>
        </p:nvPicPr>
        <p:blipFill>
          <a:blip r:embed="rId2"/>
          <a:srcRect/>
          <a:stretch>
            <a:fillRect/>
          </a:stretch>
        </p:blipFill>
        <p:spPr bwMode="auto">
          <a:xfrm>
            <a:off x="685800" y="3581400"/>
            <a:ext cx="7848599" cy="2935160"/>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77200" cy="6172200"/>
          </a:xfrm>
        </p:spPr>
        <p:txBody>
          <a:bodyPr>
            <a:normAutofit/>
          </a:bodyPr>
          <a:lstStyle/>
          <a:p>
            <a:pPr algn="just">
              <a:spcAft>
                <a:spcPts val="1200"/>
              </a:spcAft>
            </a:pPr>
            <a:r>
              <a:rPr lang="en-US" sz="2000" dirty="0" smtClean="0"/>
              <a:t>Now let us consider the same situation but with the two Ethernets connected by a pair of routers instead of a switch. </a:t>
            </a:r>
          </a:p>
          <a:p>
            <a:pPr algn="just">
              <a:spcAft>
                <a:spcPts val="1200"/>
              </a:spcAft>
            </a:pPr>
            <a:r>
              <a:rPr lang="en-US" sz="2000" dirty="0" smtClean="0"/>
              <a:t>The routers are connected by a point-to-point line, possibly a leased line thousands of kilometers long. </a:t>
            </a:r>
          </a:p>
          <a:p>
            <a:pPr algn="just">
              <a:spcAft>
                <a:spcPts val="1200"/>
              </a:spcAft>
            </a:pPr>
            <a:r>
              <a:rPr lang="en-US" sz="2000" dirty="0" smtClean="0"/>
              <a:t>An essential difference between the switched (or bridged) case and the routed case is this. </a:t>
            </a:r>
          </a:p>
          <a:p>
            <a:pPr algn="just">
              <a:spcAft>
                <a:spcPts val="1200"/>
              </a:spcAft>
            </a:pPr>
            <a:r>
              <a:rPr lang="en-US" sz="2000" dirty="0" smtClean="0"/>
              <a:t>With a switch (or bridge), the entire frame is transported on the basis of its MAC address. </a:t>
            </a:r>
          </a:p>
          <a:p>
            <a:pPr algn="just">
              <a:spcAft>
                <a:spcPts val="1200"/>
              </a:spcAft>
            </a:pPr>
            <a:r>
              <a:rPr lang="en-US" sz="2000" dirty="0" smtClean="0"/>
              <a:t>With a router, the packet is extracted from the frame and the address in the packet is used for deciding where to send it. </a:t>
            </a:r>
          </a:p>
          <a:p>
            <a:pPr algn="just">
              <a:spcAft>
                <a:spcPts val="1200"/>
              </a:spcAft>
            </a:pPr>
            <a:r>
              <a:rPr lang="en-US" sz="2000" dirty="0" smtClean="0"/>
              <a:t>Switches do not have to understand the network layer protocol being used to switch packets. Routers do.</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7772400" cy="6400800"/>
          </a:xfrm>
        </p:spPr>
        <p:txBody>
          <a:bodyPr>
            <a:normAutofit fontScale="85000" lnSpcReduction="20000"/>
          </a:bodyPr>
          <a:lstStyle/>
          <a:p>
            <a:pPr>
              <a:buNone/>
            </a:pPr>
            <a:r>
              <a:rPr lang="en-US" sz="2800" b="1" dirty="0" smtClean="0"/>
              <a:t>3.1.4 Implementation of Connection-Oriented Service</a:t>
            </a:r>
            <a:endParaRPr lang="en-US" b="1" dirty="0" smtClean="0"/>
          </a:p>
          <a:p>
            <a:pPr>
              <a:buNone/>
            </a:pPr>
            <a:endParaRPr lang="en-US" b="1" dirty="0" smtClean="0"/>
          </a:p>
          <a:p>
            <a:pPr algn="just">
              <a:spcAft>
                <a:spcPts val="1200"/>
              </a:spcAft>
            </a:pPr>
            <a:r>
              <a:rPr lang="en-US" dirty="0" smtClean="0"/>
              <a:t>The idea behind </a:t>
            </a:r>
            <a:r>
              <a:rPr lang="en-US" b="1" dirty="0" smtClean="0"/>
              <a:t>virtual circuits </a:t>
            </a:r>
            <a:r>
              <a:rPr lang="en-US" dirty="0" smtClean="0"/>
              <a:t>is to avoid having to choose a new route for every packet sent, as in Figure. </a:t>
            </a:r>
          </a:p>
          <a:p>
            <a:pPr algn="just">
              <a:spcAft>
                <a:spcPts val="1200"/>
              </a:spcAft>
            </a:pPr>
            <a:r>
              <a:rPr lang="en-US" dirty="0" smtClean="0"/>
              <a:t>Instead, when a connection is established, a route from the source machine to the destination machine is chosen as part of the connection setup and stored in tables inside the routers. </a:t>
            </a:r>
          </a:p>
          <a:p>
            <a:pPr algn="just">
              <a:spcAft>
                <a:spcPts val="1200"/>
              </a:spcAft>
            </a:pPr>
            <a:r>
              <a:rPr lang="en-US" dirty="0" smtClean="0"/>
              <a:t>That route is used for all traffic flowing over the connection, exactly the same way that the telephone system works. </a:t>
            </a:r>
          </a:p>
          <a:p>
            <a:pPr algn="just">
              <a:spcAft>
                <a:spcPts val="1200"/>
              </a:spcAft>
            </a:pPr>
            <a:r>
              <a:rPr lang="en-US" dirty="0" smtClean="0"/>
              <a:t>When the connection is released, the virtual circuit is also terminated. </a:t>
            </a:r>
          </a:p>
          <a:p>
            <a:pPr algn="just">
              <a:spcAft>
                <a:spcPts val="1200"/>
              </a:spcAft>
            </a:pPr>
            <a:r>
              <a:rPr lang="en-US" dirty="0" smtClean="0"/>
              <a:t>With connection-oriented service, each packet carries an identifier telling which virtual circuit it belongs to. </a:t>
            </a:r>
          </a:p>
          <a:p>
            <a:pPr algn="just">
              <a:spcAft>
                <a:spcPts val="1200"/>
              </a:spcAft>
            </a:pPr>
            <a:r>
              <a:rPr lang="en-US" dirty="0" smtClean="0"/>
              <a:t>As an example, consider the situation of Figure. Here, host H1 has established connection 1 with host H2. </a:t>
            </a:r>
          </a:p>
          <a:p>
            <a:pPr algn="just">
              <a:spcAft>
                <a:spcPts val="1200"/>
              </a:spcAft>
            </a:pPr>
            <a:r>
              <a:rPr lang="en-US" dirty="0" smtClean="0"/>
              <a:t>It is remembered as the first entry in each of the routing tables.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Concatenated Virtual Circuits</a:t>
            </a:r>
            <a:endParaRPr lang="en-US" dirty="0"/>
          </a:p>
        </p:txBody>
      </p:sp>
      <p:sp>
        <p:nvSpPr>
          <p:cNvPr id="4" name="Text Box 4"/>
          <p:cNvSpPr txBox="1">
            <a:spLocks noGrp="1" noChangeArrowheads="1"/>
          </p:cNvSpPr>
          <p:nvPr>
            <p:ph sz="quarter" idx="1"/>
          </p:nvPr>
        </p:nvSpPr>
        <p:spPr bwMode="auto">
          <a:xfrm>
            <a:off x="762000" y="990600"/>
            <a:ext cx="8001000" cy="1077218"/>
          </a:xfrm>
          <a:prstGeom prst="rect">
            <a:avLst/>
          </a:prstGeom>
          <a:noFill/>
          <a:ln w="9525">
            <a:noFill/>
            <a:miter lim="800000"/>
            <a:headEnd/>
            <a:tailEnd/>
          </a:ln>
        </p:spPr>
        <p:txBody>
          <a:bodyPr wrap="square" lIns="0" tIns="0" rIns="0" bIns="0">
            <a:spAutoFit/>
          </a:bodyPr>
          <a:lstStyle/>
          <a:p>
            <a:pPr eaLnBrk="1" hangingPunct="1">
              <a:lnSpc>
                <a:spcPct val="93000"/>
              </a:lnSpc>
              <a:spcAft>
                <a:spcPts val="1200"/>
              </a:spcAft>
              <a:buClr>
                <a:srgbClr val="000000"/>
              </a:buClr>
              <a:buSzPct val="100000"/>
              <a:buFont typeface="Wingdings"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chemeClr val="tx1"/>
                </a:solidFill>
              </a:rPr>
              <a:t>Networks can be connected using connection-oriented techniques. This allows easier </a:t>
            </a:r>
            <a:r>
              <a:rPr lang="en-GB" sz="2000" dirty="0" err="1">
                <a:solidFill>
                  <a:schemeClr val="tx1"/>
                </a:solidFill>
              </a:rPr>
              <a:t>QoS</a:t>
            </a:r>
            <a:r>
              <a:rPr lang="en-GB" sz="2000" dirty="0">
                <a:solidFill>
                  <a:schemeClr val="tx1"/>
                </a:solidFill>
              </a:rPr>
              <a:t> between disparate networks.</a:t>
            </a:r>
          </a:p>
          <a:p>
            <a:pPr eaLnBrk="1" hangingPunct="1">
              <a:lnSpc>
                <a:spcPct val="89000"/>
              </a:lnSpc>
              <a:spcAft>
                <a:spcPts val="1200"/>
              </a:spcAft>
              <a:buClr>
                <a:srgbClr val="000000"/>
              </a:buClr>
              <a:buSzPct val="100000"/>
              <a:buFont typeface="Wingdings"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chemeClr val="tx1"/>
                </a:solidFill>
              </a:rPr>
              <a:t>Only subnets internally using VCs can be connected this way.</a:t>
            </a:r>
          </a:p>
        </p:txBody>
      </p:sp>
      <p:pic>
        <p:nvPicPr>
          <p:cNvPr id="5" name="Picture 3"/>
          <p:cNvPicPr>
            <a:picLocks noChangeAspect="1" noChangeArrowheads="1"/>
          </p:cNvPicPr>
          <p:nvPr/>
        </p:nvPicPr>
        <p:blipFill>
          <a:blip r:embed="rId2"/>
          <a:srcRect/>
          <a:stretch>
            <a:fillRect/>
          </a:stretch>
        </p:blipFill>
        <p:spPr bwMode="auto">
          <a:xfrm>
            <a:off x="533400" y="2667000"/>
            <a:ext cx="7564437" cy="2944812"/>
          </a:xfrm>
          <a:prstGeom prst="rect">
            <a:avLst/>
          </a:prstGeom>
          <a:noFill/>
          <a:ln w="9525">
            <a:noFill/>
            <a:miter lim="800000"/>
            <a:headEnd/>
            <a:tailEnd/>
          </a:ln>
        </p:spPr>
      </p:pic>
      <p:sp>
        <p:nvSpPr>
          <p:cNvPr id="6" name="Rectangle 5"/>
          <p:cNvSpPr/>
          <p:nvPr/>
        </p:nvSpPr>
        <p:spPr>
          <a:xfrm>
            <a:off x="457200" y="5867400"/>
            <a:ext cx="7467600" cy="684546"/>
          </a:xfrm>
          <a:prstGeom prst="rect">
            <a:avLst/>
          </a:prstGeom>
        </p:spPr>
        <p:txBody>
          <a:bodyPr wrap="square">
            <a:spAutoFit/>
          </a:bodyPr>
          <a:lstStyle/>
          <a:p>
            <a:pPr marL="608013" indent="-608013" algn="ctr">
              <a:lnSpc>
                <a:spcPct val="93000"/>
              </a:lnSpc>
              <a:spcBef>
                <a:spcPts val="600"/>
              </a:spcBef>
              <a:buClr>
                <a:srgbClr val="3333CC"/>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Internetworking using concatenated virtual circuits</a:t>
            </a:r>
          </a:p>
          <a:p>
            <a:pPr marL="608013" indent="-608013" algn="ctr">
              <a:lnSpc>
                <a:spcPct val="93000"/>
              </a:lnSpc>
              <a:spcBef>
                <a:spcPts val="600"/>
              </a:spcBef>
              <a:buClr>
                <a:srgbClr val="3333CC"/>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with gateways (multiprotocol routers).</a:t>
            </a:r>
            <a:endParaRPr lang="en-GB"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3352800"/>
          </a:xfrm>
        </p:spPr>
        <p:txBody>
          <a:bodyPr>
            <a:normAutofit fontScale="85000" lnSpcReduction="10000"/>
          </a:bodyPr>
          <a:lstStyle/>
          <a:p>
            <a:pPr algn="just">
              <a:spcAft>
                <a:spcPts val="1200"/>
              </a:spcAft>
            </a:pPr>
            <a:r>
              <a:rPr lang="en-US" dirty="0" smtClean="0"/>
              <a:t>The alternative internetwork model is the datagram model, shown in the following Figure. </a:t>
            </a:r>
          </a:p>
          <a:p>
            <a:pPr algn="just">
              <a:spcAft>
                <a:spcPts val="1200"/>
              </a:spcAft>
            </a:pPr>
            <a:r>
              <a:rPr lang="en-US" dirty="0" smtClean="0"/>
              <a:t>In this model, the only service the network layer offers to the transport layer is the ability to inject </a:t>
            </a:r>
            <a:r>
              <a:rPr lang="en-US" dirty="0" err="1" smtClean="0"/>
              <a:t>datagrams</a:t>
            </a:r>
            <a:r>
              <a:rPr lang="en-US" dirty="0" smtClean="0"/>
              <a:t> into the subnet and hope for the best. </a:t>
            </a:r>
          </a:p>
          <a:p>
            <a:pPr algn="just">
              <a:spcAft>
                <a:spcPts val="1200"/>
              </a:spcAft>
            </a:pPr>
            <a:r>
              <a:rPr lang="en-US" dirty="0" smtClean="0"/>
              <a:t>A routing decision is made separately for each packet, possibly depending on the traffic at the moment the packet is sent. </a:t>
            </a:r>
          </a:p>
          <a:p>
            <a:pPr algn="just">
              <a:spcAft>
                <a:spcPts val="1200"/>
              </a:spcAft>
            </a:pPr>
            <a:r>
              <a:rPr lang="en-US" dirty="0" smtClean="0"/>
              <a:t>On the other hand, there is no guarantee that the packets arrive at the destination in order, assuming that they arrive at all.</a:t>
            </a:r>
            <a:endParaRPr lang="en-US" dirty="0"/>
          </a:p>
        </p:txBody>
      </p:sp>
      <p:sp>
        <p:nvSpPr>
          <p:cNvPr id="4" name="Title 1"/>
          <p:cNvSpPr>
            <a:spLocks noGrp="1"/>
          </p:cNvSpPr>
          <p:nvPr>
            <p:ph type="title"/>
          </p:nvPr>
        </p:nvSpPr>
        <p:spPr>
          <a:xfrm>
            <a:off x="457200" y="274638"/>
            <a:ext cx="7467600" cy="411162"/>
          </a:xfrm>
        </p:spPr>
        <p:txBody>
          <a:bodyPr>
            <a:normAutofit fontScale="90000"/>
          </a:bodyPr>
          <a:lstStyle/>
          <a:p>
            <a:r>
              <a:rPr lang="en-US" dirty="0" smtClean="0"/>
              <a:t>Connectionless Internetworking</a:t>
            </a:r>
            <a:endParaRPr lang="en-US" dirty="0"/>
          </a:p>
        </p:txBody>
      </p:sp>
      <p:pic>
        <p:nvPicPr>
          <p:cNvPr id="5" name="Content Placeholder 3"/>
          <p:cNvPicPr>
            <a:picLocks noChangeAspect="1" noChangeArrowheads="1"/>
          </p:cNvPicPr>
          <p:nvPr/>
        </p:nvPicPr>
        <p:blipFill>
          <a:blip r:embed="rId2"/>
          <a:srcRect/>
          <a:stretch>
            <a:fillRect/>
          </a:stretch>
        </p:blipFill>
        <p:spPr bwMode="auto">
          <a:xfrm>
            <a:off x="685800" y="4114800"/>
            <a:ext cx="7672449" cy="2526728"/>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b="1" dirty="0" smtClean="0">
                <a:solidFill>
                  <a:schemeClr val="tx1"/>
                </a:solidFill>
              </a:rPr>
              <a:t>Tunneling</a:t>
            </a:r>
            <a:r>
              <a:rPr lang="en-US" dirty="0" smtClean="0"/>
              <a:t> </a:t>
            </a:r>
            <a:endParaRPr lang="en-US" dirty="0"/>
          </a:p>
        </p:txBody>
      </p:sp>
      <p:sp>
        <p:nvSpPr>
          <p:cNvPr id="3" name="Content Placeholder 2"/>
          <p:cNvSpPr>
            <a:spLocks noGrp="1"/>
          </p:cNvSpPr>
          <p:nvPr>
            <p:ph sz="quarter" idx="1"/>
          </p:nvPr>
        </p:nvSpPr>
        <p:spPr>
          <a:xfrm>
            <a:off x="381000" y="838200"/>
            <a:ext cx="8229600" cy="2819400"/>
          </a:xfrm>
        </p:spPr>
        <p:txBody>
          <a:bodyPr>
            <a:normAutofit fontScale="85000" lnSpcReduction="20000"/>
          </a:bodyPr>
          <a:lstStyle/>
          <a:p>
            <a:pPr algn="just">
              <a:spcAft>
                <a:spcPts val="600"/>
              </a:spcAft>
            </a:pPr>
            <a:r>
              <a:rPr lang="en-US" dirty="0" smtClean="0"/>
              <a:t>Handling the general case of making two different networks interwork is exceedingly difficult. </a:t>
            </a:r>
          </a:p>
          <a:p>
            <a:pPr algn="just">
              <a:spcAft>
                <a:spcPts val="600"/>
              </a:spcAft>
            </a:pPr>
            <a:r>
              <a:rPr lang="en-US" dirty="0" smtClean="0"/>
              <a:t>However, there is a common special case that is manageable. </a:t>
            </a:r>
          </a:p>
          <a:p>
            <a:pPr algn="just">
              <a:spcAft>
                <a:spcPts val="600"/>
              </a:spcAft>
            </a:pPr>
            <a:r>
              <a:rPr lang="en-US" dirty="0" smtClean="0"/>
              <a:t>This case is where the source and destination hosts are on the same type of network, but there is a different network in between. </a:t>
            </a:r>
          </a:p>
          <a:p>
            <a:pPr algn="just">
              <a:spcAft>
                <a:spcPts val="600"/>
              </a:spcAft>
            </a:pPr>
            <a:r>
              <a:rPr lang="en-US" dirty="0" smtClean="0"/>
              <a:t>As an example, think of an international bank with a TCP/IP-based Ethernet in Paris, a TCP/IP-based Ethernet in London, and a non-IP wide area network (e.g., ATM) in between, as shown in the following Figure. </a:t>
            </a:r>
            <a:endParaRPr lang="en-US" dirty="0"/>
          </a:p>
        </p:txBody>
      </p:sp>
      <p:pic>
        <p:nvPicPr>
          <p:cNvPr id="4" name="Content Placeholder 3"/>
          <p:cNvPicPr>
            <a:picLocks noChangeAspect="1" noChangeArrowheads="1"/>
          </p:cNvPicPr>
          <p:nvPr/>
        </p:nvPicPr>
        <p:blipFill>
          <a:blip r:embed="rId2"/>
          <a:srcRect/>
          <a:stretch>
            <a:fillRect/>
          </a:stretch>
        </p:blipFill>
        <p:spPr bwMode="auto">
          <a:xfrm>
            <a:off x="990600" y="3733800"/>
            <a:ext cx="7100589" cy="2851340"/>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b="1" dirty="0" smtClean="0">
                <a:solidFill>
                  <a:schemeClr val="tx1"/>
                </a:solidFill>
              </a:rPr>
              <a:t>Internetwork Routing</a:t>
            </a:r>
            <a:endParaRPr lang="en-US" b="1" dirty="0">
              <a:solidFill>
                <a:schemeClr val="tx1"/>
              </a:solidFill>
            </a:endParaRPr>
          </a:p>
        </p:txBody>
      </p:sp>
      <p:sp>
        <p:nvSpPr>
          <p:cNvPr id="3" name="Content Placeholder 2"/>
          <p:cNvSpPr>
            <a:spLocks noGrp="1"/>
          </p:cNvSpPr>
          <p:nvPr>
            <p:ph sz="quarter" idx="1"/>
          </p:nvPr>
        </p:nvSpPr>
        <p:spPr>
          <a:xfrm>
            <a:off x="381000" y="762000"/>
            <a:ext cx="8305800" cy="2971800"/>
          </a:xfrm>
        </p:spPr>
        <p:txBody>
          <a:bodyPr>
            <a:normAutofit fontScale="92500" lnSpcReduction="20000"/>
          </a:bodyPr>
          <a:lstStyle/>
          <a:p>
            <a:pPr algn="just">
              <a:spcAft>
                <a:spcPts val="600"/>
              </a:spcAft>
            </a:pPr>
            <a:r>
              <a:rPr lang="en-US" dirty="0" smtClean="0"/>
              <a:t>This gives a two level routing algorithm: within each network an </a:t>
            </a:r>
            <a:r>
              <a:rPr lang="en-US" b="1" dirty="0" smtClean="0"/>
              <a:t>interior gateway protocol </a:t>
            </a:r>
            <a:r>
              <a:rPr lang="en-US" dirty="0" smtClean="0"/>
              <a:t>is used, but between the networks, an </a:t>
            </a:r>
            <a:r>
              <a:rPr lang="en-US" b="1" dirty="0" smtClean="0"/>
              <a:t>exterior gateway protocol </a:t>
            </a:r>
            <a:r>
              <a:rPr lang="en-US" dirty="0" smtClean="0"/>
              <a:t>is used (''gateway'' is an older term for ''router''). </a:t>
            </a:r>
          </a:p>
          <a:p>
            <a:pPr algn="just">
              <a:spcAft>
                <a:spcPts val="600"/>
              </a:spcAft>
            </a:pPr>
            <a:r>
              <a:rPr lang="en-US" dirty="0" smtClean="0"/>
              <a:t>In fact, since each network is independent, they may all use different algorithms. </a:t>
            </a:r>
          </a:p>
          <a:p>
            <a:pPr algn="just">
              <a:spcAft>
                <a:spcPts val="600"/>
              </a:spcAft>
            </a:pPr>
            <a:r>
              <a:rPr lang="en-US" dirty="0" smtClean="0"/>
              <a:t>Because each network in an internetwork is independent of all the others, it is often referred to as an Autonomous System (AS). </a:t>
            </a:r>
            <a:endParaRPr lang="en-US" dirty="0"/>
          </a:p>
        </p:txBody>
      </p:sp>
      <p:pic>
        <p:nvPicPr>
          <p:cNvPr id="4" name="Picture 4" descr="5-49"/>
          <p:cNvPicPr>
            <a:picLocks noChangeAspect="1" noChangeArrowheads="1"/>
          </p:cNvPicPr>
          <p:nvPr/>
        </p:nvPicPr>
        <p:blipFill>
          <a:blip r:embed="rId2"/>
          <a:srcRect/>
          <a:stretch>
            <a:fillRect/>
          </a:stretch>
        </p:blipFill>
        <p:spPr bwMode="auto">
          <a:xfrm>
            <a:off x="838200" y="3962400"/>
            <a:ext cx="7850188" cy="2552700"/>
          </a:xfrm>
          <a:prstGeom prst="rect">
            <a:avLst/>
          </a:prstGeom>
          <a:noFill/>
          <a:ln w="9525">
            <a:no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b="1" dirty="0" smtClean="0">
                <a:solidFill>
                  <a:schemeClr val="tx1"/>
                </a:solidFill>
              </a:rPr>
              <a:t>Fragmentation </a:t>
            </a:r>
            <a:endParaRPr lang="en-US" b="1" dirty="0">
              <a:solidFill>
                <a:schemeClr val="tx1"/>
              </a:solidFill>
            </a:endParaRPr>
          </a:p>
        </p:txBody>
      </p:sp>
      <p:sp>
        <p:nvSpPr>
          <p:cNvPr id="3" name="Content Placeholder 2"/>
          <p:cNvSpPr>
            <a:spLocks noGrp="1"/>
          </p:cNvSpPr>
          <p:nvPr>
            <p:ph sz="quarter" idx="1"/>
          </p:nvPr>
        </p:nvSpPr>
        <p:spPr>
          <a:xfrm>
            <a:off x="304800" y="762000"/>
            <a:ext cx="8305800" cy="5181600"/>
          </a:xfrm>
        </p:spPr>
        <p:txBody>
          <a:bodyPr>
            <a:noAutofit/>
          </a:bodyPr>
          <a:lstStyle/>
          <a:p>
            <a:pPr algn="just">
              <a:spcAft>
                <a:spcPts val="1200"/>
              </a:spcAft>
            </a:pPr>
            <a:r>
              <a:rPr lang="en-US" sz="2000" dirty="0" smtClean="0"/>
              <a:t>The network designers are not free to choose any maximum packet size they wish. </a:t>
            </a:r>
          </a:p>
          <a:p>
            <a:pPr algn="just">
              <a:spcAft>
                <a:spcPts val="1200"/>
              </a:spcAft>
            </a:pPr>
            <a:r>
              <a:rPr lang="en-US" sz="2000" dirty="0" smtClean="0"/>
              <a:t>Maximum payloads range from 48 bytes (ATM cells) to 65,515 bytes (IP packets), although the payload size in higher layers is often larger. </a:t>
            </a:r>
          </a:p>
          <a:p>
            <a:pPr algn="just">
              <a:spcAft>
                <a:spcPts val="1200"/>
              </a:spcAft>
            </a:pPr>
            <a:r>
              <a:rPr lang="en-US" sz="2000" dirty="0" smtClean="0"/>
              <a:t>An obvious problem appears when a large packet wants to travel through a network whose maximum packet size is too small. </a:t>
            </a:r>
          </a:p>
          <a:p>
            <a:pPr algn="just">
              <a:spcAft>
                <a:spcPts val="1200"/>
              </a:spcAft>
            </a:pPr>
            <a:r>
              <a:rPr lang="en-US" sz="2000" dirty="0" smtClean="0"/>
              <a:t>What happens if the original source packet is too large to be handled by the destination network? The routing algorithm can hardly bypass the destination.</a:t>
            </a:r>
          </a:p>
          <a:p>
            <a:pPr algn="just">
              <a:spcAft>
                <a:spcPts val="1200"/>
              </a:spcAft>
            </a:pPr>
            <a:r>
              <a:rPr lang="en-US" sz="2000" dirty="0" smtClean="0"/>
              <a:t>Basically, the only solution to the problem is to allow gateways to break up packets into </a:t>
            </a:r>
            <a:r>
              <a:rPr lang="en-US" sz="2000" b="1" dirty="0" smtClean="0"/>
              <a:t>fragments</a:t>
            </a:r>
            <a:r>
              <a:rPr lang="en-US" sz="2000" dirty="0" smtClean="0"/>
              <a:t>, sending each fragment as a separate internet packet.</a:t>
            </a:r>
          </a:p>
          <a:p>
            <a:pPr algn="just">
              <a:spcAft>
                <a:spcPts val="1200"/>
              </a:spcAft>
            </a:pPr>
            <a:r>
              <a:rPr lang="en-US" sz="2000" dirty="0" smtClean="0"/>
              <a:t> However, as every parent of a small child knows, converting a large object into small fragments is considerably easier than the reverse process.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82000" cy="2819400"/>
          </a:xfrm>
        </p:spPr>
        <p:txBody>
          <a:bodyPr>
            <a:noAutofit/>
          </a:bodyPr>
          <a:lstStyle/>
          <a:p>
            <a:pPr algn="just">
              <a:spcAft>
                <a:spcPts val="1200"/>
              </a:spcAft>
            </a:pPr>
            <a:r>
              <a:rPr lang="en-US" sz="2000" dirty="0" smtClean="0"/>
              <a:t>Two opposing strategies exist for recombining the fragments back into the original packet.</a:t>
            </a:r>
          </a:p>
          <a:p>
            <a:pPr algn="just">
              <a:spcAft>
                <a:spcPts val="1200"/>
              </a:spcAft>
            </a:pPr>
            <a:r>
              <a:rPr lang="en-US" sz="2000" dirty="0" smtClean="0"/>
              <a:t>This option is shown in Figure(a). When an oversized packet arrives at a gateway, the gateway breaks it up into fragments. </a:t>
            </a:r>
          </a:p>
          <a:p>
            <a:pPr algn="just">
              <a:spcAft>
                <a:spcPts val="1200"/>
              </a:spcAft>
            </a:pPr>
            <a:r>
              <a:rPr lang="en-US" sz="2000" dirty="0" smtClean="0"/>
              <a:t>Each fragment is addressed to the same exit gateway, where the pieces are recombined.</a:t>
            </a:r>
          </a:p>
          <a:p>
            <a:pPr algn="just">
              <a:spcAft>
                <a:spcPts val="1200"/>
              </a:spcAft>
            </a:pPr>
            <a:r>
              <a:rPr lang="en-US" sz="2000" dirty="0" smtClean="0"/>
              <a:t>The other fragmentation strategy is to refrain from recombining fragments at any intermediate gateways. </a:t>
            </a:r>
          </a:p>
          <a:p>
            <a:pPr algn="just">
              <a:spcAft>
                <a:spcPts val="1200"/>
              </a:spcAft>
            </a:pPr>
            <a:r>
              <a:rPr lang="en-US" sz="2000" dirty="0" smtClean="0"/>
              <a:t>Once a packet has been fragmented, each fragment is treated as though it were an original packet. </a:t>
            </a:r>
          </a:p>
          <a:p>
            <a:pPr algn="just">
              <a:spcAft>
                <a:spcPts val="1200"/>
              </a:spcAft>
            </a:pPr>
            <a:r>
              <a:rPr lang="en-US" sz="2000" dirty="0" smtClean="0"/>
              <a:t>All fragments are passed through the exit gateway (or gateways), as shown in Figure(b). Recombination occurs only at the destination host. IP works this way. </a:t>
            </a:r>
            <a:endParaRPr lang="en-US" sz="20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5-50"/>
          <p:cNvPicPr>
            <a:picLocks noGrp="1" noChangeAspect="1" noChangeArrowheads="1"/>
          </p:cNvPicPr>
          <p:nvPr>
            <p:ph sz="quarter" idx="1"/>
          </p:nvPr>
        </p:nvPicPr>
        <p:blipFill>
          <a:blip r:embed="rId2"/>
          <a:srcRect/>
          <a:stretch>
            <a:fillRect/>
          </a:stretch>
        </p:blipFill>
        <p:spPr bwMode="auto">
          <a:xfrm>
            <a:off x="609600" y="990600"/>
            <a:ext cx="7973041" cy="4229036"/>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34962"/>
          </a:xfrm>
        </p:spPr>
        <p:txBody>
          <a:bodyPr>
            <a:normAutofit fontScale="90000"/>
          </a:bodyPr>
          <a:lstStyle/>
          <a:p>
            <a:pPr algn="ctr"/>
            <a:r>
              <a:rPr lang="en-US" b="1" dirty="0" smtClean="0">
                <a:solidFill>
                  <a:schemeClr val="tx1"/>
                </a:solidFill>
              </a:rPr>
              <a:t>The Network Layer in the Internet</a:t>
            </a:r>
            <a:endParaRPr lang="en-US" b="1" dirty="0">
              <a:solidFill>
                <a:schemeClr val="tx1"/>
              </a:solidFill>
            </a:endParaRPr>
          </a:p>
        </p:txBody>
      </p:sp>
      <p:sp>
        <p:nvSpPr>
          <p:cNvPr id="3" name="Content Placeholder 2"/>
          <p:cNvSpPr>
            <a:spLocks noGrp="1"/>
          </p:cNvSpPr>
          <p:nvPr>
            <p:ph sz="quarter" idx="1"/>
          </p:nvPr>
        </p:nvSpPr>
        <p:spPr>
          <a:xfrm>
            <a:off x="304800" y="914400"/>
            <a:ext cx="8305800" cy="2971800"/>
          </a:xfrm>
        </p:spPr>
        <p:txBody>
          <a:bodyPr>
            <a:normAutofit fontScale="77500" lnSpcReduction="20000"/>
          </a:bodyPr>
          <a:lstStyle/>
          <a:p>
            <a:pPr>
              <a:buNone/>
            </a:pPr>
            <a:r>
              <a:rPr lang="en-US" b="1" dirty="0" smtClean="0"/>
              <a:t>The IP Protocol</a:t>
            </a:r>
          </a:p>
          <a:p>
            <a:pPr algn="just">
              <a:spcAft>
                <a:spcPts val="1200"/>
              </a:spcAft>
            </a:pPr>
            <a:r>
              <a:rPr lang="en-US" dirty="0" smtClean="0"/>
              <a:t>An IP datagram consists of a header part and a text part. </a:t>
            </a:r>
          </a:p>
          <a:p>
            <a:pPr algn="just">
              <a:spcAft>
                <a:spcPts val="1200"/>
              </a:spcAft>
            </a:pPr>
            <a:r>
              <a:rPr lang="en-US" dirty="0" smtClean="0"/>
              <a:t>The header has a 20-byte fixed part and a variable length optional part. </a:t>
            </a:r>
          </a:p>
          <a:p>
            <a:pPr algn="just">
              <a:spcAft>
                <a:spcPts val="1200"/>
              </a:spcAft>
            </a:pPr>
            <a:r>
              <a:rPr lang="en-US" dirty="0" smtClean="0"/>
              <a:t>The header format is shown in Figure. It is transmitted in big-endian order: from left to right, with the high-order bit of the Version field going first. (The SPARC is big </a:t>
            </a:r>
            <a:r>
              <a:rPr lang="en-US" dirty="0" err="1" smtClean="0"/>
              <a:t>endian</a:t>
            </a:r>
            <a:r>
              <a:rPr lang="en-US" dirty="0" smtClean="0"/>
              <a:t>; the Pentium is little-endian.) </a:t>
            </a:r>
          </a:p>
          <a:p>
            <a:pPr algn="just">
              <a:spcAft>
                <a:spcPts val="1200"/>
              </a:spcAft>
            </a:pPr>
            <a:r>
              <a:rPr lang="en-US" dirty="0" smtClean="0"/>
              <a:t>On little </a:t>
            </a:r>
            <a:r>
              <a:rPr lang="en-US" dirty="0" err="1" smtClean="0"/>
              <a:t>endian</a:t>
            </a:r>
            <a:r>
              <a:rPr lang="en-US" dirty="0" smtClean="0"/>
              <a:t> machines, software conversion is required on both transmission and reception.</a:t>
            </a:r>
            <a:endParaRPr lang="en-US" b="1" dirty="0"/>
          </a:p>
        </p:txBody>
      </p:sp>
      <p:pic>
        <p:nvPicPr>
          <p:cNvPr id="100354" name="Picture 2"/>
          <p:cNvPicPr>
            <a:picLocks noChangeAspect="1" noChangeArrowheads="1"/>
          </p:cNvPicPr>
          <p:nvPr/>
        </p:nvPicPr>
        <p:blipFill>
          <a:blip r:embed="rId2"/>
          <a:srcRect/>
          <a:stretch>
            <a:fillRect/>
          </a:stretch>
        </p:blipFill>
        <p:spPr bwMode="auto">
          <a:xfrm>
            <a:off x="1828800" y="3962400"/>
            <a:ext cx="5610225" cy="2895600"/>
          </a:xfrm>
          <a:prstGeom prst="rect">
            <a:avLst/>
          </a:prstGeom>
          <a:noFill/>
          <a:ln w="9525">
            <a:noFill/>
            <a:miter lim="800000"/>
            <a:headEnd/>
            <a:tailEnd/>
          </a:ln>
          <a:effec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Grp="1" noChangeAspect="1" noChangeArrowheads="1"/>
          </p:cNvPicPr>
          <p:nvPr>
            <p:ph sz="quarter" idx="1"/>
          </p:nvPr>
        </p:nvPicPr>
        <p:blipFill>
          <a:blip r:embed="rId2"/>
          <a:srcRect/>
          <a:stretch>
            <a:fillRect/>
          </a:stretch>
        </p:blipFill>
        <p:spPr bwMode="auto">
          <a:xfrm>
            <a:off x="685800" y="914400"/>
            <a:ext cx="7772400" cy="4884737"/>
          </a:xfrm>
          <a:prstGeom prst="rect">
            <a:avLst/>
          </a:prstGeom>
          <a:noFill/>
          <a:ln w="9525">
            <a:noFill/>
            <a:miter lim="800000"/>
            <a:headEnd/>
            <a:tailEnd/>
          </a:ln>
          <a:effec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229600" cy="6092952"/>
          </a:xfrm>
        </p:spPr>
        <p:txBody>
          <a:bodyPr>
            <a:normAutofit fontScale="85000" lnSpcReduction="20000"/>
          </a:bodyPr>
          <a:lstStyle/>
          <a:p>
            <a:pPr algn="just">
              <a:spcAft>
                <a:spcPts val="1200"/>
              </a:spcAft>
            </a:pPr>
            <a:r>
              <a:rPr lang="en-US" b="1" dirty="0" smtClean="0"/>
              <a:t>Version field</a:t>
            </a:r>
            <a:r>
              <a:rPr lang="en-US" dirty="0" smtClean="0"/>
              <a:t>: It keeps track of which version of the protocol the datagram belongs to </a:t>
            </a:r>
          </a:p>
          <a:p>
            <a:pPr algn="just">
              <a:spcAft>
                <a:spcPts val="1200"/>
              </a:spcAft>
            </a:pPr>
            <a:r>
              <a:rPr lang="en-US" b="1" dirty="0" smtClean="0"/>
              <a:t>IHL</a:t>
            </a:r>
            <a:r>
              <a:rPr lang="en-US" dirty="0" smtClean="0"/>
              <a:t>: It is provided to tell how long the header is in 32 bit words </a:t>
            </a:r>
          </a:p>
          <a:p>
            <a:pPr algn="just">
              <a:spcAft>
                <a:spcPts val="1200"/>
              </a:spcAft>
            </a:pPr>
            <a:r>
              <a:rPr lang="en-US" b="1" dirty="0" smtClean="0"/>
              <a:t>Type of service</a:t>
            </a:r>
            <a:r>
              <a:rPr lang="en-US" dirty="0" smtClean="0"/>
              <a:t>: Allows the host, to tell the subnet , what kind of service it wants </a:t>
            </a:r>
          </a:p>
          <a:p>
            <a:pPr algn="just">
              <a:spcAft>
                <a:spcPts val="1200"/>
              </a:spcAft>
              <a:buNone/>
            </a:pPr>
            <a:r>
              <a:rPr lang="en-US" dirty="0" smtClean="0"/>
              <a:t>    </a:t>
            </a:r>
            <a:r>
              <a:rPr lang="en-US" b="1" dirty="0" smtClean="0"/>
              <a:t>Example: </a:t>
            </a:r>
          </a:p>
          <a:p>
            <a:pPr lvl="2" algn="just">
              <a:spcAft>
                <a:spcPts val="1200"/>
              </a:spcAft>
              <a:buNone/>
            </a:pPr>
            <a:r>
              <a:rPr lang="en-US" sz="2400" dirty="0" smtClean="0"/>
              <a:t>  -&gt; </a:t>
            </a:r>
            <a:r>
              <a:rPr lang="en-US" sz="2400" dirty="0" smtClean="0">
                <a:solidFill>
                  <a:srgbClr val="C00000"/>
                </a:solidFill>
              </a:rPr>
              <a:t>For digitized voice</a:t>
            </a:r>
            <a:r>
              <a:rPr lang="en-US" sz="2400" dirty="0" smtClean="0"/>
              <a:t>, fast delivery beats accurate delivery</a:t>
            </a:r>
          </a:p>
          <a:p>
            <a:pPr lvl="2" algn="just">
              <a:spcAft>
                <a:spcPts val="1200"/>
              </a:spcAft>
              <a:buNone/>
            </a:pPr>
            <a:r>
              <a:rPr lang="en-US" sz="2400" dirty="0" smtClean="0"/>
              <a:t> -&gt; </a:t>
            </a:r>
            <a:r>
              <a:rPr lang="en-US" sz="2400" dirty="0" smtClean="0">
                <a:solidFill>
                  <a:srgbClr val="C00000"/>
                </a:solidFill>
              </a:rPr>
              <a:t>For file transfer</a:t>
            </a:r>
            <a:r>
              <a:rPr lang="en-US" sz="2400" dirty="0" smtClean="0"/>
              <a:t>, error free transmission is more important than fast transmission </a:t>
            </a:r>
          </a:p>
          <a:p>
            <a:pPr algn="just">
              <a:spcAft>
                <a:spcPts val="1200"/>
              </a:spcAft>
            </a:pPr>
            <a:r>
              <a:rPr lang="en-US" b="1" dirty="0" smtClean="0"/>
              <a:t>Total Length</a:t>
            </a:r>
            <a:r>
              <a:rPr lang="en-US" dirty="0" smtClean="0"/>
              <a:t>: It includes everything in the datagram -&gt; both header and data. The maximum length is 65535 bytes</a:t>
            </a:r>
          </a:p>
          <a:p>
            <a:pPr algn="just">
              <a:spcAft>
                <a:spcPts val="1200"/>
              </a:spcAft>
            </a:pPr>
            <a:r>
              <a:rPr lang="en-US" b="1" dirty="0" smtClean="0"/>
              <a:t>Identification Field</a:t>
            </a:r>
            <a:r>
              <a:rPr lang="en-US" dirty="0" smtClean="0"/>
              <a:t>: It allows the destination host, to determine which datagram a newly arrived fragment belongs to </a:t>
            </a:r>
          </a:p>
          <a:p>
            <a:pPr algn="just">
              <a:spcAft>
                <a:spcPts val="1200"/>
              </a:spcAft>
            </a:pPr>
            <a:r>
              <a:rPr lang="en-US" b="1" dirty="0" smtClean="0"/>
              <a:t>DF:</a:t>
            </a:r>
            <a:r>
              <a:rPr lang="en-US" dirty="0" smtClean="0"/>
              <a:t> It stands for Don’t Fragment It is an order to the routers not to fragment the datagram, because the destination is incapable of putting the pieces back together again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153400" cy="6324600"/>
          </a:xfrm>
        </p:spPr>
        <p:txBody>
          <a:bodyPr>
            <a:normAutofit fontScale="92500" lnSpcReduction="20000"/>
          </a:bodyPr>
          <a:lstStyle/>
          <a:p>
            <a:pPr algn="just">
              <a:spcAft>
                <a:spcPts val="1200"/>
              </a:spcAft>
            </a:pPr>
            <a:r>
              <a:rPr lang="en-US" dirty="0" smtClean="0"/>
              <a:t>The first line of A's table says that if a packet bearing connection identifier 1 comes in from H1, it is to be sent to router C and given connection identifier 1. </a:t>
            </a:r>
          </a:p>
          <a:p>
            <a:pPr algn="just">
              <a:spcAft>
                <a:spcPts val="1200"/>
              </a:spcAft>
            </a:pPr>
            <a:r>
              <a:rPr lang="en-US" dirty="0" smtClean="0"/>
              <a:t>Similarly, the first entry at C routes the packet to E, also with connection identifier 1. </a:t>
            </a:r>
          </a:p>
          <a:p>
            <a:pPr algn="just">
              <a:spcAft>
                <a:spcPts val="1200"/>
              </a:spcAft>
            </a:pPr>
            <a:r>
              <a:rPr lang="en-US" dirty="0" smtClean="0"/>
              <a:t>Now let us consider what happens if H3 also wants to establish a connection to H2. It chooses connection identifier 1 and tells the subnet to establish the virtual circuit. </a:t>
            </a:r>
          </a:p>
          <a:p>
            <a:pPr algn="just">
              <a:spcAft>
                <a:spcPts val="1200"/>
              </a:spcAft>
            </a:pPr>
            <a:r>
              <a:rPr lang="en-US" dirty="0" smtClean="0"/>
              <a:t>This leads to the second row in the tables. Note that we have a conflict here because although A can easily distinguish connection 1 packets from H1 from connection 1 packets from H3, C cannot do this. For this reason, </a:t>
            </a:r>
          </a:p>
          <a:p>
            <a:pPr algn="just">
              <a:spcAft>
                <a:spcPts val="1200"/>
              </a:spcAft>
            </a:pPr>
            <a:r>
              <a:rPr lang="en-US" dirty="0" smtClean="0"/>
              <a:t>A assigns a different connection identifier to the outgoing traffic for the second connection. </a:t>
            </a:r>
          </a:p>
          <a:p>
            <a:pPr algn="just">
              <a:spcAft>
                <a:spcPts val="1200"/>
              </a:spcAft>
            </a:pPr>
            <a:r>
              <a:rPr lang="en-US" dirty="0" smtClean="0"/>
              <a:t>Avoiding conflicts of this kind is why routers need the ability to replace connection identifiers in outgoing packets. In some contexts, this is called </a:t>
            </a:r>
            <a:r>
              <a:rPr lang="en-US" b="1" dirty="0" smtClean="0"/>
              <a:t>label switching</a:t>
            </a:r>
            <a:r>
              <a:rPr lang="en-US" dirty="0" smtClean="0"/>
              <a:t>.</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382000" cy="6092952"/>
          </a:xfrm>
        </p:spPr>
        <p:txBody>
          <a:bodyPr>
            <a:normAutofit fontScale="85000" lnSpcReduction="10000"/>
          </a:bodyPr>
          <a:lstStyle/>
          <a:p>
            <a:pPr algn="just">
              <a:spcAft>
                <a:spcPts val="1200"/>
              </a:spcAft>
            </a:pPr>
            <a:r>
              <a:rPr lang="en-US" b="1" dirty="0" smtClean="0"/>
              <a:t>MF: </a:t>
            </a:r>
            <a:r>
              <a:rPr lang="en-US" dirty="0" smtClean="0"/>
              <a:t>It stands for More fragments All fragments except the last one, have this bit set It is needed to know when all fragments of a datagram have arrived</a:t>
            </a:r>
          </a:p>
          <a:p>
            <a:pPr algn="just">
              <a:spcAft>
                <a:spcPts val="1200"/>
              </a:spcAft>
            </a:pPr>
            <a:r>
              <a:rPr lang="en-US" b="1" dirty="0" smtClean="0"/>
              <a:t>Fragment Offset</a:t>
            </a:r>
            <a:r>
              <a:rPr lang="en-US" dirty="0" smtClean="0"/>
              <a:t>: It tells where in the current datagram this fragment belongs </a:t>
            </a:r>
          </a:p>
          <a:p>
            <a:pPr algn="just">
              <a:spcAft>
                <a:spcPts val="1200"/>
              </a:spcAft>
            </a:pPr>
            <a:r>
              <a:rPr lang="en-US" b="1" dirty="0" smtClean="0"/>
              <a:t>Time to Live</a:t>
            </a:r>
            <a:r>
              <a:rPr lang="en-US" dirty="0" smtClean="0"/>
              <a:t>: It is a counter, used to limit packet life times </a:t>
            </a:r>
          </a:p>
          <a:p>
            <a:pPr algn="just">
              <a:spcAft>
                <a:spcPts val="1200"/>
              </a:spcAft>
            </a:pPr>
            <a:r>
              <a:rPr lang="en-US" b="1" dirty="0" smtClean="0"/>
              <a:t>Protocol field</a:t>
            </a:r>
            <a:r>
              <a:rPr lang="en-US" dirty="0" smtClean="0"/>
              <a:t>: It tells which transport process, to give it to TCP is one possibility, but so are UDP and others </a:t>
            </a:r>
          </a:p>
          <a:p>
            <a:pPr algn="just">
              <a:spcAft>
                <a:spcPts val="1200"/>
              </a:spcAft>
            </a:pPr>
            <a:r>
              <a:rPr lang="en-US" b="1" dirty="0" smtClean="0"/>
              <a:t>Header Checksum</a:t>
            </a:r>
            <a:r>
              <a:rPr lang="en-US" dirty="0" smtClean="0"/>
              <a:t>: It verifies the header only. It is useful for detecting errors generated by bad memory words, Inside a router </a:t>
            </a:r>
          </a:p>
          <a:p>
            <a:pPr algn="just">
              <a:spcAft>
                <a:spcPts val="1200"/>
              </a:spcAft>
            </a:pPr>
            <a:r>
              <a:rPr lang="en-US" b="1" dirty="0" smtClean="0"/>
              <a:t>Source Address and Destination Address</a:t>
            </a:r>
            <a:r>
              <a:rPr lang="en-US" dirty="0" smtClean="0"/>
              <a:t>: It indicate the network number and host Number </a:t>
            </a:r>
          </a:p>
          <a:p>
            <a:pPr algn="just">
              <a:spcAft>
                <a:spcPts val="1200"/>
              </a:spcAft>
            </a:pPr>
            <a:r>
              <a:rPr lang="en-US" b="1" dirty="0" smtClean="0"/>
              <a:t>Option Field</a:t>
            </a:r>
            <a:r>
              <a:rPr lang="en-US" dirty="0" smtClean="0"/>
              <a:t>: It was designed to allow subsequent versions of the protocol, to include Information not present in the original design Currently five options are defined, but not all routers support all of them</a:t>
            </a:r>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229600" cy="6553200"/>
          </a:xfrm>
        </p:spPr>
        <p:txBody>
          <a:bodyPr>
            <a:normAutofit/>
          </a:bodyPr>
          <a:lstStyle/>
          <a:p>
            <a:pPr>
              <a:buNone/>
            </a:pPr>
            <a:r>
              <a:rPr lang="en-US" b="1" dirty="0" smtClean="0"/>
              <a:t>IP Addresses:</a:t>
            </a:r>
          </a:p>
          <a:p>
            <a:pPr algn="just">
              <a:spcAft>
                <a:spcPts val="1200"/>
              </a:spcAft>
            </a:pPr>
            <a:r>
              <a:rPr lang="en-US" sz="2000" dirty="0" smtClean="0"/>
              <a:t>Every host and the router on the internet has an IP address which encodes its network number and host number.</a:t>
            </a:r>
          </a:p>
          <a:p>
            <a:pPr algn="just">
              <a:spcAft>
                <a:spcPts val="1200"/>
              </a:spcAft>
            </a:pPr>
            <a:r>
              <a:rPr lang="en-US" sz="2000" dirty="0" smtClean="0"/>
              <a:t>The combination is unique: in principle, no two machines on the Internet have the same IP address </a:t>
            </a:r>
          </a:p>
          <a:p>
            <a:pPr algn="just">
              <a:spcAft>
                <a:spcPts val="1200"/>
              </a:spcAft>
            </a:pPr>
            <a:r>
              <a:rPr lang="en-US" sz="2000" dirty="0" smtClean="0"/>
              <a:t>All IP addresses are 32 bit long and are used in the source address and destination address fields of IP packet.</a:t>
            </a:r>
          </a:p>
          <a:p>
            <a:pPr algn="just">
              <a:spcAft>
                <a:spcPts val="1200"/>
              </a:spcAft>
            </a:pPr>
            <a:r>
              <a:rPr lang="en-US" sz="2000" dirty="0" smtClean="0"/>
              <a:t>It is important to note that an IP address does not actually refer to a host. </a:t>
            </a:r>
          </a:p>
          <a:p>
            <a:pPr algn="just">
              <a:spcAft>
                <a:spcPts val="1200"/>
              </a:spcAft>
            </a:pPr>
            <a:r>
              <a:rPr lang="en-US" sz="2000" dirty="0" smtClean="0"/>
              <a:t>It really refers to a network interface, so if a host is on two networks, it must have two IP addresses. </a:t>
            </a:r>
          </a:p>
          <a:p>
            <a:pPr algn="just">
              <a:spcAft>
                <a:spcPts val="1200"/>
              </a:spcAft>
            </a:pPr>
            <a:r>
              <a:rPr lang="en-US" sz="2000" dirty="0" smtClean="0"/>
              <a:t>However, in practice, most hosts are on one network and thus have one IP address.  </a:t>
            </a:r>
          </a:p>
          <a:p>
            <a:pPr algn="just">
              <a:spcAft>
                <a:spcPts val="1200"/>
              </a:spcAft>
            </a:pPr>
            <a:r>
              <a:rPr lang="en-US" sz="2000" dirty="0" smtClean="0"/>
              <a:t>For several decades, IP addresses were divided into the five categories[i.e. Class A, B, C, D, E] </a:t>
            </a:r>
          </a:p>
          <a:p>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Grp="1" noChangeAspect="1" noChangeArrowheads="1"/>
          </p:cNvPicPr>
          <p:nvPr>
            <p:ph sz="quarter" idx="1"/>
          </p:nvPr>
        </p:nvPicPr>
        <p:blipFill>
          <a:blip r:embed="rId2"/>
          <a:srcRect/>
          <a:stretch>
            <a:fillRect/>
          </a:stretch>
        </p:blipFill>
        <p:spPr bwMode="auto">
          <a:xfrm>
            <a:off x="381000" y="838200"/>
            <a:ext cx="8305800" cy="5486400"/>
          </a:xfrm>
          <a:prstGeom prst="rect">
            <a:avLst/>
          </a:prstGeom>
          <a:noFill/>
          <a:ln w="9525">
            <a:noFill/>
            <a:miter lim="800000"/>
            <a:headEnd/>
            <a:tailEnd/>
          </a:ln>
          <a:effectLst/>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458200" cy="6248400"/>
          </a:xfrm>
        </p:spPr>
        <p:txBody>
          <a:bodyPr>
            <a:normAutofit/>
          </a:bodyPr>
          <a:lstStyle/>
          <a:p>
            <a:pPr algn="just">
              <a:spcAft>
                <a:spcPts val="1200"/>
              </a:spcAft>
            </a:pPr>
            <a:r>
              <a:rPr lang="en-US" sz="2000" dirty="0" smtClean="0"/>
              <a:t>Network numbers are assigned by the Network Information Centre [NIC] to avoid conflicts</a:t>
            </a:r>
          </a:p>
          <a:p>
            <a:pPr algn="just">
              <a:spcAft>
                <a:spcPts val="1200"/>
              </a:spcAft>
            </a:pPr>
            <a:r>
              <a:rPr lang="en-US" sz="2000" dirty="0" smtClean="0"/>
              <a:t> Network address which are 32 bit numbers are usually written in dotted decimal notation</a:t>
            </a:r>
          </a:p>
          <a:p>
            <a:pPr algn="just">
              <a:spcAft>
                <a:spcPts val="1200"/>
              </a:spcAft>
            </a:pPr>
            <a:r>
              <a:rPr lang="en-US" sz="2000" dirty="0" smtClean="0"/>
              <a:t> In this format each of the 4 byte is written in decimal from 0 to 255</a:t>
            </a:r>
          </a:p>
          <a:p>
            <a:pPr algn="just">
              <a:spcAft>
                <a:spcPts val="1200"/>
              </a:spcAft>
            </a:pPr>
            <a:r>
              <a:rPr lang="en-US" sz="2000" dirty="0" smtClean="0"/>
              <a:t> The lowest IP address is 0.0.0.0 and the highest is 255.255.255.255 </a:t>
            </a:r>
          </a:p>
          <a:p>
            <a:pPr algn="just">
              <a:spcAft>
                <a:spcPts val="1200"/>
              </a:spcAft>
            </a:pPr>
            <a:r>
              <a:rPr lang="en-US" sz="2000" dirty="0" smtClean="0"/>
              <a:t>The values 0 and -1 have special meanings 0 -&gt; means This Network or This Host -1 -&gt; Used as a broadcast address to mean all hosts on the indicated network </a:t>
            </a:r>
            <a:endParaRPr lang="en-US" sz="20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Grp="1" noChangeAspect="1" noChangeArrowheads="1"/>
          </p:cNvPicPr>
          <p:nvPr>
            <p:ph sz="quarter" idx="1"/>
          </p:nvPr>
        </p:nvPicPr>
        <p:blipFill>
          <a:blip r:embed="rId2"/>
          <a:srcRect/>
          <a:stretch>
            <a:fillRect/>
          </a:stretch>
        </p:blipFill>
        <p:spPr bwMode="auto">
          <a:xfrm>
            <a:off x="457200" y="838200"/>
            <a:ext cx="8153400" cy="4876800"/>
          </a:xfrm>
          <a:prstGeom prst="rect">
            <a:avLst/>
          </a:prstGeom>
          <a:noFill/>
          <a:ln w="9525">
            <a:noFill/>
            <a:miter lim="800000"/>
            <a:headEnd/>
            <a:tailEnd/>
          </a:ln>
          <a:effectLst/>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305800" cy="6629400"/>
          </a:xfrm>
        </p:spPr>
        <p:txBody>
          <a:bodyPr>
            <a:normAutofit fontScale="85000" lnSpcReduction="10000"/>
          </a:bodyPr>
          <a:lstStyle/>
          <a:p>
            <a:pPr algn="just">
              <a:spcAft>
                <a:spcPts val="1200"/>
              </a:spcAft>
            </a:pPr>
            <a:r>
              <a:rPr lang="en-US" dirty="0" smtClean="0"/>
              <a:t>As we have seen, all the hosts in a network must have the same network number. </a:t>
            </a:r>
          </a:p>
          <a:p>
            <a:pPr algn="just">
              <a:spcAft>
                <a:spcPts val="1200"/>
              </a:spcAft>
            </a:pPr>
            <a:r>
              <a:rPr lang="en-US" dirty="0" smtClean="0"/>
              <a:t>This property of IP addressing can cause problems as networks grow. </a:t>
            </a:r>
          </a:p>
          <a:p>
            <a:pPr algn="just">
              <a:spcAft>
                <a:spcPts val="1200"/>
              </a:spcAft>
            </a:pPr>
            <a:r>
              <a:rPr lang="en-US" dirty="0" smtClean="0"/>
              <a:t>For example, consider a university that started out with one class B network used by the Computer Science Dept. for the computers on its Ethernet. </a:t>
            </a:r>
          </a:p>
          <a:p>
            <a:pPr algn="just">
              <a:spcAft>
                <a:spcPts val="1200"/>
              </a:spcAft>
            </a:pPr>
            <a:r>
              <a:rPr lang="en-US" dirty="0" smtClean="0"/>
              <a:t>A year later, the Electrical Engineering Dept. wanted to get on the Internet, so they bought a repeater to extend the CS Ethernet to their building. </a:t>
            </a:r>
          </a:p>
          <a:p>
            <a:pPr algn="just">
              <a:spcAft>
                <a:spcPts val="1200"/>
              </a:spcAft>
            </a:pPr>
            <a:r>
              <a:rPr lang="en-US" dirty="0" smtClean="0"/>
              <a:t>As time went on, many other departments acquired computers and the limit of four repeaters per Ethernet was quickly reached. </a:t>
            </a:r>
          </a:p>
          <a:p>
            <a:pPr algn="just">
              <a:spcAft>
                <a:spcPts val="1200"/>
              </a:spcAft>
            </a:pPr>
            <a:r>
              <a:rPr lang="en-US" dirty="0" smtClean="0"/>
              <a:t>Getting a second network address would be hard to do since network addresses are scarce. </a:t>
            </a:r>
          </a:p>
          <a:p>
            <a:pPr algn="just">
              <a:spcAft>
                <a:spcPts val="1200"/>
              </a:spcAft>
            </a:pPr>
            <a:r>
              <a:rPr lang="en-US" dirty="0" smtClean="0"/>
              <a:t>The solution is to allow a network to be split into several parts for internal use but still act like a single network to the outside world. </a:t>
            </a:r>
          </a:p>
          <a:p>
            <a:pPr algn="just">
              <a:spcAft>
                <a:spcPts val="1200"/>
              </a:spcAft>
            </a:pPr>
            <a:r>
              <a:rPr lang="en-US" dirty="0" smtClean="0"/>
              <a:t>A typical campus network nowadays might look like that of Figure</a:t>
            </a: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Grp="1" noChangeAspect="1" noChangeArrowheads="1"/>
          </p:cNvPicPr>
          <p:nvPr>
            <p:ph sz="quarter" idx="1"/>
          </p:nvPr>
        </p:nvPicPr>
        <p:blipFill>
          <a:blip r:embed="rId2"/>
          <a:srcRect/>
          <a:stretch>
            <a:fillRect/>
          </a:stretch>
        </p:blipFill>
        <p:spPr bwMode="auto">
          <a:xfrm>
            <a:off x="1066800" y="1066800"/>
            <a:ext cx="6858000" cy="4190999"/>
          </a:xfrm>
          <a:prstGeom prst="rect">
            <a:avLst/>
          </a:prstGeom>
          <a:noFill/>
          <a:ln w="9525">
            <a:noFill/>
            <a:miter lim="800000"/>
            <a:headEnd/>
            <a:tailEnd/>
          </a:ln>
          <a:effec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09600"/>
            <a:ext cx="8229600" cy="6248400"/>
          </a:xfrm>
        </p:spPr>
        <p:txBody>
          <a:bodyPr>
            <a:normAutofit fontScale="85000" lnSpcReduction="20000"/>
          </a:bodyPr>
          <a:lstStyle/>
          <a:p>
            <a:pPr algn="just">
              <a:spcAft>
                <a:spcPts val="1200"/>
              </a:spcAft>
            </a:pPr>
            <a:r>
              <a:rPr lang="en-US" dirty="0" smtClean="0"/>
              <a:t>In the Internet literature, the parts of the network (in this case, Ethernets) are called subnets.</a:t>
            </a:r>
          </a:p>
          <a:p>
            <a:pPr algn="just">
              <a:spcAft>
                <a:spcPts val="1200"/>
              </a:spcAft>
            </a:pPr>
            <a:r>
              <a:rPr lang="en-US" dirty="0" smtClean="0"/>
              <a:t>When a packet comes into the main router, how does it know which subnet (Ethernet) to give it to? </a:t>
            </a:r>
          </a:p>
          <a:p>
            <a:pPr algn="just">
              <a:spcAft>
                <a:spcPts val="1200"/>
              </a:spcAft>
            </a:pPr>
            <a:r>
              <a:rPr lang="en-US" dirty="0" smtClean="0"/>
              <a:t>One way would be to have a table with 65,536 entries in the main router telling which router to use for each host on campus. </a:t>
            </a:r>
          </a:p>
          <a:p>
            <a:pPr algn="just">
              <a:spcAft>
                <a:spcPts val="1200"/>
              </a:spcAft>
            </a:pPr>
            <a:r>
              <a:rPr lang="en-US" dirty="0" smtClean="0"/>
              <a:t>This idea would work, but it would require a very large table in the main router and a lot of manual maintenance as hosts were added, moved, or taken out of service. </a:t>
            </a:r>
          </a:p>
          <a:p>
            <a:pPr algn="just">
              <a:spcAft>
                <a:spcPts val="1200"/>
              </a:spcAft>
            </a:pPr>
            <a:r>
              <a:rPr lang="en-US" dirty="0" smtClean="0"/>
              <a:t>Basically, instead of having a single class B address with 14 bits for the network number and 16 bits for the host number, some bits are taken away from the host number to create a subnet number. </a:t>
            </a:r>
          </a:p>
          <a:p>
            <a:pPr algn="just">
              <a:spcAft>
                <a:spcPts val="1200"/>
              </a:spcAft>
            </a:pPr>
            <a:r>
              <a:rPr lang="en-US" dirty="0" smtClean="0"/>
              <a:t>For example, if the university has 35 departments, it could use a 6-bit subnet number and a 10-bit host number, allowing for up to 64 Ethernets, each with a maximum of 1022 hosts (0 and -1 are not available, as mentioned earlier). </a:t>
            </a:r>
          </a:p>
          <a:p>
            <a:pPr algn="just">
              <a:spcAft>
                <a:spcPts val="1200"/>
              </a:spcAft>
            </a:pPr>
            <a:r>
              <a:rPr lang="en-US" dirty="0" smtClean="0"/>
              <a:t>This split could be changed later if it turns out to be the wrong one. </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82000" cy="4191000"/>
          </a:xfrm>
        </p:spPr>
        <p:txBody>
          <a:bodyPr>
            <a:normAutofit fontScale="85000" lnSpcReduction="10000"/>
          </a:bodyPr>
          <a:lstStyle/>
          <a:p>
            <a:pPr algn="just">
              <a:spcAft>
                <a:spcPts val="1200"/>
              </a:spcAft>
            </a:pPr>
            <a:r>
              <a:rPr lang="en-US" sz="2000" dirty="0" smtClean="0"/>
              <a:t>To implement </a:t>
            </a:r>
            <a:r>
              <a:rPr lang="en-US" sz="2000" dirty="0" err="1" smtClean="0"/>
              <a:t>subnetting</a:t>
            </a:r>
            <a:r>
              <a:rPr lang="en-US" sz="2000" dirty="0" smtClean="0"/>
              <a:t>, the main router needs a subnet mask that indicates the split between network + subnet number and host, as shown in Figure. </a:t>
            </a:r>
          </a:p>
          <a:p>
            <a:pPr algn="just">
              <a:spcAft>
                <a:spcPts val="1200"/>
              </a:spcAft>
            </a:pPr>
            <a:r>
              <a:rPr lang="en-US" sz="2000" dirty="0" smtClean="0"/>
              <a:t>Subnet masks are also written in dotted decimal notation, with the addition of a slash followed by the number of bits in the network + subnet part. </a:t>
            </a:r>
          </a:p>
          <a:p>
            <a:pPr algn="just">
              <a:spcAft>
                <a:spcPts val="1200"/>
              </a:spcAft>
              <a:buNone/>
            </a:pPr>
            <a:r>
              <a:rPr lang="en-US" sz="2000" b="1" dirty="0" smtClean="0"/>
              <a:t>CIDR—Classless </a:t>
            </a:r>
            <a:r>
              <a:rPr lang="en-US" sz="2000" b="1" dirty="0" err="1" smtClean="0"/>
              <a:t>InterDomain</a:t>
            </a:r>
            <a:r>
              <a:rPr lang="en-US" sz="2000" b="1" dirty="0" smtClean="0"/>
              <a:t> Routing</a:t>
            </a:r>
          </a:p>
          <a:p>
            <a:pPr algn="just">
              <a:spcAft>
                <a:spcPts val="1200"/>
              </a:spcAft>
            </a:pPr>
            <a:r>
              <a:rPr lang="en-US" sz="2000" dirty="0" smtClean="0"/>
              <a:t>IP has been in heavy use for decades. It has worked extremely well, as demonstrated by the exponential growth of the Internet. </a:t>
            </a:r>
          </a:p>
          <a:p>
            <a:pPr algn="just">
              <a:spcAft>
                <a:spcPts val="1200"/>
              </a:spcAft>
            </a:pPr>
            <a:r>
              <a:rPr lang="en-US" sz="2000" dirty="0" smtClean="0"/>
              <a:t>Unfortunately, IP is rapidly becoming a victim of its own popularity: it is running out of addresses. </a:t>
            </a:r>
          </a:p>
          <a:p>
            <a:pPr algn="just">
              <a:spcAft>
                <a:spcPts val="1200"/>
              </a:spcAft>
            </a:pPr>
            <a:r>
              <a:rPr lang="en-US" sz="2000" dirty="0" smtClean="0"/>
              <a:t>The basic idea behind CIDR, which is described in RFC 1519, is to allocate the remaining IP addresses in variable-sized blocks, without regard to the classes. </a:t>
            </a:r>
          </a:p>
          <a:p>
            <a:pPr algn="just">
              <a:spcAft>
                <a:spcPts val="1200"/>
              </a:spcAft>
            </a:pPr>
            <a:endParaRPr lang="en-US" sz="2000" dirty="0" smtClean="0"/>
          </a:p>
          <a:p>
            <a:pPr algn="just">
              <a:spcAft>
                <a:spcPts val="1200"/>
              </a:spcAft>
            </a:pPr>
            <a:endParaRPr lang="en-US" dirty="0" smtClean="0"/>
          </a:p>
        </p:txBody>
      </p:sp>
      <p:pic>
        <p:nvPicPr>
          <p:cNvPr id="101378" name="Picture 2"/>
          <p:cNvPicPr>
            <a:picLocks noChangeAspect="1" noChangeArrowheads="1"/>
          </p:cNvPicPr>
          <p:nvPr/>
        </p:nvPicPr>
        <p:blipFill>
          <a:blip r:embed="rId2"/>
          <a:srcRect/>
          <a:stretch>
            <a:fillRect/>
          </a:stretch>
        </p:blipFill>
        <p:spPr bwMode="auto">
          <a:xfrm>
            <a:off x="381000" y="4495800"/>
            <a:ext cx="8305800" cy="1874688"/>
          </a:xfrm>
          <a:prstGeom prst="rect">
            <a:avLst/>
          </a:prstGeom>
          <a:noFill/>
          <a:ln w="9525">
            <a:noFill/>
            <a:miter lim="800000"/>
            <a:headEnd/>
            <a:tailEnd/>
          </a:ln>
          <a:effec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077200" cy="5940552"/>
          </a:xfrm>
        </p:spPr>
        <p:txBody>
          <a:bodyPr>
            <a:normAutofit lnSpcReduction="10000"/>
          </a:bodyPr>
          <a:lstStyle/>
          <a:p>
            <a:pPr algn="just">
              <a:spcAft>
                <a:spcPts val="1200"/>
              </a:spcAft>
            </a:pPr>
            <a:r>
              <a:rPr lang="en-US" sz="2000" dirty="0" smtClean="0"/>
              <a:t>If a site needs, say, 2000 addresses, it is given a block of 2048 addresses on a 2048-byte boundary.</a:t>
            </a:r>
          </a:p>
          <a:p>
            <a:pPr algn="just" fontAlgn="base">
              <a:spcAft>
                <a:spcPts val="1200"/>
              </a:spcAft>
            </a:pPr>
            <a:r>
              <a:rPr lang="en-US" sz="2000" dirty="0" smtClean="0"/>
              <a:t>Classless Inter-Domain Routing (CIDR) is a method of IP address allocation and IP routing that allows for more efficient use of IP addresses. </a:t>
            </a:r>
          </a:p>
          <a:p>
            <a:pPr algn="just" fontAlgn="base">
              <a:spcAft>
                <a:spcPts val="1200"/>
              </a:spcAft>
            </a:pPr>
            <a:r>
              <a:rPr lang="en-US" sz="2000" dirty="0" smtClean="0"/>
              <a:t>CIDR is based on the idea that IP addresses can be allocated and routed based on their network prefix rather than their class, which was the traditional way of IP address allocation.</a:t>
            </a:r>
          </a:p>
          <a:p>
            <a:pPr algn="just" fontAlgn="base">
              <a:spcAft>
                <a:spcPts val="1200"/>
              </a:spcAft>
            </a:pPr>
            <a:r>
              <a:rPr lang="en-US" sz="2000" dirty="0" smtClean="0"/>
              <a:t>CIDR addresses are represented using a slash notation, which specifies the number of bits in the network prefix. </a:t>
            </a:r>
          </a:p>
          <a:p>
            <a:pPr algn="just" fontAlgn="base">
              <a:spcAft>
                <a:spcPts val="1200"/>
              </a:spcAft>
            </a:pPr>
            <a:r>
              <a:rPr lang="en-US" sz="2000" dirty="0" smtClean="0"/>
              <a:t>For example, an IP address of 192.168.1.0 with a prefix length of 24 would be represented as 192.168.1.0/24. </a:t>
            </a:r>
          </a:p>
          <a:p>
            <a:pPr algn="just" fontAlgn="base">
              <a:spcAft>
                <a:spcPts val="1200"/>
              </a:spcAft>
            </a:pPr>
            <a:r>
              <a:rPr lang="en-US" sz="2000" dirty="0" smtClean="0"/>
              <a:t>This notation indicates that the first 24 bits of the IP address are the network prefix and the remaining 8 bits are the host identifier.</a:t>
            </a:r>
          </a:p>
          <a:p>
            <a:pPr algn="just">
              <a:spcAft>
                <a:spcPts val="1200"/>
              </a:spcAft>
            </a:pPr>
            <a:endParaRPr lang="en-US" sz="2000"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5-03"/>
          <p:cNvPicPr>
            <a:picLocks noGrp="1" noChangeAspect="1" noChangeArrowheads="1"/>
          </p:cNvPicPr>
          <p:nvPr>
            <p:ph sz="quarter" idx="1"/>
          </p:nvPr>
        </p:nvPicPr>
        <p:blipFill>
          <a:blip r:embed="rId2"/>
          <a:srcRect/>
          <a:stretch>
            <a:fillRect/>
          </a:stretch>
        </p:blipFill>
        <p:spPr bwMode="auto">
          <a:xfrm>
            <a:off x="304800" y="762000"/>
            <a:ext cx="8229600" cy="4869116"/>
          </a:xfrm>
          <a:prstGeom prst="rect">
            <a:avLst/>
          </a:prstGeom>
          <a:noFill/>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IPv4</a:t>
            </a:r>
            <a:endParaRPr lang="en-US" dirty="0"/>
          </a:p>
        </p:txBody>
      </p:sp>
      <p:sp>
        <p:nvSpPr>
          <p:cNvPr id="3" name="Content Placeholder 2"/>
          <p:cNvSpPr>
            <a:spLocks noGrp="1"/>
          </p:cNvSpPr>
          <p:nvPr>
            <p:ph sz="quarter" idx="1"/>
          </p:nvPr>
        </p:nvSpPr>
        <p:spPr>
          <a:xfrm>
            <a:off x="457200" y="1600200"/>
            <a:ext cx="8077200" cy="4873752"/>
          </a:xfrm>
        </p:spPr>
        <p:txBody>
          <a:bodyPr>
            <a:normAutofit fontScale="77500" lnSpcReduction="20000"/>
          </a:bodyPr>
          <a:lstStyle/>
          <a:p>
            <a:pPr algn="just">
              <a:spcAft>
                <a:spcPts val="1200"/>
              </a:spcAft>
            </a:pPr>
            <a:r>
              <a:rPr lang="en-US" dirty="0" smtClean="0"/>
              <a:t>Internet Protocol Version 4 (IPv4) is the fourth revision of the Internet Protocol and a widely used protocol in data communication over different kinds of networks. </a:t>
            </a:r>
            <a:endParaRPr lang="en-US" dirty="0" smtClean="0"/>
          </a:p>
          <a:p>
            <a:pPr algn="just">
              <a:spcAft>
                <a:spcPts val="1200"/>
              </a:spcAft>
            </a:pPr>
            <a:r>
              <a:rPr lang="en-US" dirty="0" smtClean="0"/>
              <a:t>IPv4 </a:t>
            </a:r>
            <a:r>
              <a:rPr lang="en-US" dirty="0" smtClean="0"/>
              <a:t>is a connectionless protocol used in packet-switched layer networks, such as Ethernet. </a:t>
            </a:r>
            <a:endParaRPr lang="en-US" dirty="0" smtClean="0"/>
          </a:p>
          <a:p>
            <a:pPr algn="just">
              <a:spcAft>
                <a:spcPts val="1200"/>
              </a:spcAft>
            </a:pPr>
            <a:r>
              <a:rPr lang="en-US" dirty="0" smtClean="0"/>
              <a:t>It </a:t>
            </a:r>
            <a:r>
              <a:rPr lang="en-US" dirty="0" smtClean="0"/>
              <a:t>provides the logical connection between network devices by providing identification for each device. </a:t>
            </a:r>
            <a:endParaRPr lang="en-US" dirty="0" smtClean="0"/>
          </a:p>
          <a:p>
            <a:pPr algn="just">
              <a:spcAft>
                <a:spcPts val="1200"/>
              </a:spcAft>
            </a:pPr>
            <a:r>
              <a:rPr lang="en-US" dirty="0" smtClean="0"/>
              <a:t>There </a:t>
            </a:r>
            <a:r>
              <a:rPr lang="en-US" dirty="0" smtClean="0"/>
              <a:t>are many ways to configure IPv4 with all kinds of devices – including manual and automatic configurations – depending on the network type</a:t>
            </a:r>
            <a:r>
              <a:rPr lang="en-US" dirty="0" smtClean="0"/>
              <a:t>.</a:t>
            </a:r>
            <a:r>
              <a:rPr lang="en-US" dirty="0" smtClean="0"/>
              <a:t> </a:t>
            </a:r>
            <a:endParaRPr lang="en-US" dirty="0" smtClean="0"/>
          </a:p>
          <a:p>
            <a:pPr algn="just">
              <a:spcAft>
                <a:spcPts val="1200"/>
              </a:spcAft>
            </a:pPr>
            <a:r>
              <a:rPr lang="en-US" dirty="0" smtClean="0"/>
              <a:t>IPv4 </a:t>
            </a:r>
            <a:r>
              <a:rPr lang="en-US" dirty="0" smtClean="0"/>
              <a:t>uses 32-bit addresses for Ethernet communication in five classes: A, B, C, D and E. Classes A, B and C have a different bit length for addressing the network host. </a:t>
            </a:r>
            <a:endParaRPr lang="en-US" dirty="0" smtClean="0"/>
          </a:p>
          <a:p>
            <a:pPr algn="just">
              <a:spcAft>
                <a:spcPts val="1200"/>
              </a:spcAft>
            </a:pPr>
            <a:r>
              <a:rPr lang="en-US" dirty="0" smtClean="0"/>
              <a:t>Class </a:t>
            </a:r>
            <a:r>
              <a:rPr lang="en-US" dirty="0" smtClean="0"/>
              <a:t>D addresses are reserved for multicasting, while class E addresses are reserved for future use.</a:t>
            </a: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a:t>
            </a:r>
            <a:endParaRPr lang="en-US" dirty="0"/>
          </a:p>
        </p:txBody>
      </p:sp>
      <p:sp>
        <p:nvSpPr>
          <p:cNvPr id="3" name="Content Placeholder 2"/>
          <p:cNvSpPr>
            <a:spLocks noGrp="1"/>
          </p:cNvSpPr>
          <p:nvPr>
            <p:ph sz="quarter" idx="1"/>
          </p:nvPr>
        </p:nvSpPr>
        <p:spPr>
          <a:xfrm>
            <a:off x="457200" y="1600200"/>
            <a:ext cx="8153400" cy="4873752"/>
          </a:xfrm>
        </p:spPr>
        <p:txBody>
          <a:bodyPr>
            <a:normAutofit/>
          </a:bodyPr>
          <a:lstStyle/>
          <a:p>
            <a:pPr algn="just">
              <a:spcAft>
                <a:spcPts val="1200"/>
              </a:spcAft>
            </a:pPr>
            <a:r>
              <a:rPr lang="en-US" sz="2000" dirty="0" smtClean="0"/>
              <a:t>IPv6 or Internet Protocol Version 6 is a network layer protocol that allows communication to take place over the network. </a:t>
            </a:r>
            <a:endParaRPr lang="en-US" sz="2000" dirty="0" smtClean="0"/>
          </a:p>
          <a:p>
            <a:pPr algn="just">
              <a:spcAft>
                <a:spcPts val="1200"/>
              </a:spcAft>
            </a:pPr>
            <a:r>
              <a:rPr lang="en-US" sz="2000" dirty="0" smtClean="0"/>
              <a:t>IPv6 </a:t>
            </a:r>
            <a:r>
              <a:rPr lang="en-US" sz="2000" dirty="0" smtClean="0"/>
              <a:t>was designed by Internet Engineering Task Force (IETF) in December 1998 with the purpose of superseding the IPv4 due to the global exponentially growing internet users</a:t>
            </a:r>
            <a:r>
              <a:rPr lang="en-US" sz="2000" dirty="0" smtClean="0"/>
              <a:t>.</a:t>
            </a:r>
            <a:r>
              <a:rPr lang="en-US" sz="2000" dirty="0" smtClean="0"/>
              <a:t> </a:t>
            </a:r>
            <a:endParaRPr lang="en-US" sz="2000" dirty="0" smtClean="0"/>
          </a:p>
          <a:p>
            <a:pPr algn="just">
              <a:spcAft>
                <a:spcPts val="1200"/>
              </a:spcAft>
            </a:pPr>
            <a:r>
              <a:rPr lang="en-US" sz="2000" dirty="0" smtClean="0"/>
              <a:t>The </a:t>
            </a:r>
            <a:r>
              <a:rPr lang="en-US" sz="2000" dirty="0" smtClean="0"/>
              <a:t>next generation Internet Protocol (IP) address standard, known as IPv6, is meant to work in tandem with IPv4, which is still in widespread use today, and eventually replace it. the original IP address scheme, known as IPv4, is running out of addresses</a:t>
            </a:r>
            <a:r>
              <a:rPr lang="en-US" sz="2000" dirty="0" smtClean="0"/>
              <a:t>.</a:t>
            </a:r>
          </a:p>
          <a:p>
            <a:pPr algn="just">
              <a:spcAft>
                <a:spcPts val="1200"/>
              </a:spcAft>
            </a:pPr>
            <a:r>
              <a:rPr lang="en-US" sz="2000" dirty="0" smtClean="0"/>
              <a:t>This new IP address version is being deployed to </a:t>
            </a:r>
            <a:r>
              <a:rPr lang="en-US" sz="2000" dirty="0" err="1" smtClean="0"/>
              <a:t>fulfil</a:t>
            </a:r>
            <a:r>
              <a:rPr lang="en-US" sz="2000" dirty="0" smtClean="0"/>
              <a:t> the need for more Internet addresses. With 128-bit address </a:t>
            </a:r>
            <a:r>
              <a:rPr lang="en-US" sz="2000" dirty="0" smtClean="0"/>
              <a:t>space.</a:t>
            </a:r>
            <a:endParaRPr lang="en-US" sz="20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Difference between IPv4 &amp; IPv6</a:t>
            </a:r>
            <a:endParaRPr lang="en-US" dirty="0"/>
          </a:p>
        </p:txBody>
      </p:sp>
      <p:graphicFrame>
        <p:nvGraphicFramePr>
          <p:cNvPr id="4" name="Content Placeholder 3"/>
          <p:cNvGraphicFramePr>
            <a:graphicFrameLocks noGrp="1"/>
          </p:cNvGraphicFramePr>
          <p:nvPr>
            <p:ph sz="quarter" idx="1"/>
          </p:nvPr>
        </p:nvGraphicFramePr>
        <p:xfrm>
          <a:off x="457200" y="990600"/>
          <a:ext cx="7467600" cy="5501640"/>
        </p:xfrm>
        <a:graphic>
          <a:graphicData uri="http://schemas.openxmlformats.org/drawingml/2006/table">
            <a:tbl>
              <a:tblPr firstRow="1" bandRow="1">
                <a:tableStyleId>{5C22544A-7EE6-4342-B048-85BDC9FD1C3A}</a:tableStyleId>
              </a:tblPr>
              <a:tblGrid>
                <a:gridCol w="3733800"/>
                <a:gridCol w="3733800"/>
              </a:tblGrid>
              <a:tr h="370840">
                <a:tc>
                  <a:txBody>
                    <a:bodyPr/>
                    <a:lstStyle/>
                    <a:p>
                      <a:pPr algn="ctr" rtl="0" fontAlgn="base"/>
                      <a:r>
                        <a:rPr lang="en-US" sz="1800" b="1" dirty="0"/>
                        <a:t>IPv6</a:t>
                      </a:r>
                    </a:p>
                  </a:txBody>
                  <a:tcPr marL="38100" marR="38100" marT="95250" marB="95250" anchor="ctr"/>
                </a:tc>
                <a:tc>
                  <a:txBody>
                    <a:bodyPr/>
                    <a:lstStyle/>
                    <a:p>
                      <a:pPr algn="ctr" rtl="0" fontAlgn="base"/>
                      <a:r>
                        <a:rPr lang="en-US" sz="1800" b="1"/>
                        <a:t>IPv4</a:t>
                      </a:r>
                    </a:p>
                  </a:txBody>
                  <a:tcPr marL="95250" marR="95250" marT="95250" marB="95250" anchor="ctr"/>
                </a:tc>
              </a:tr>
              <a:tr h="370840">
                <a:tc>
                  <a:txBody>
                    <a:bodyPr/>
                    <a:lstStyle/>
                    <a:p>
                      <a:pPr algn="ctr" rtl="0" fontAlgn="base"/>
                      <a:r>
                        <a:rPr lang="en-US" sz="1600" b="0" dirty="0"/>
                        <a:t>IPv6 has a 128-bit address length</a:t>
                      </a:r>
                    </a:p>
                  </a:txBody>
                  <a:tcPr marL="95250" marR="95250" marT="133350" marB="133350" anchor="ctr"/>
                </a:tc>
                <a:tc>
                  <a:txBody>
                    <a:bodyPr/>
                    <a:lstStyle/>
                    <a:p>
                      <a:pPr algn="ctr" rtl="0" fontAlgn="base"/>
                      <a:r>
                        <a:rPr lang="en-US" sz="1600" b="0"/>
                        <a:t>IPv4 has a 32-bit address length</a:t>
                      </a:r>
                    </a:p>
                  </a:txBody>
                  <a:tcPr marL="95250" marR="95250" marT="133350" marB="133350" anchor="ctr"/>
                </a:tc>
              </a:tr>
              <a:tr h="370840">
                <a:tc>
                  <a:txBody>
                    <a:bodyPr/>
                    <a:lstStyle/>
                    <a:p>
                      <a:pPr algn="ctr" fontAlgn="ctr"/>
                      <a:r>
                        <a:rPr lang="en-US" sz="1600" b="0" dirty="0"/>
                        <a:t>It supports Auto and renumbering address configuration</a:t>
                      </a:r>
                    </a:p>
                  </a:txBody>
                  <a:tcPr marL="95250" marR="95250" marT="133350" marB="133350" anchor="ctr"/>
                </a:tc>
                <a:tc>
                  <a:txBody>
                    <a:bodyPr/>
                    <a:lstStyle/>
                    <a:p>
                      <a:pPr algn="ctr" rtl="0" fontAlgn="base"/>
                      <a:r>
                        <a:rPr lang="en-US" sz="1600" b="0" dirty="0"/>
                        <a:t>It Supports Manual and DHCP address configuration</a:t>
                      </a:r>
                    </a:p>
                  </a:txBody>
                  <a:tcPr marL="95250" marR="95250" marT="133350" marB="133350" anchor="ctr"/>
                </a:tc>
              </a:tr>
              <a:tr h="370840">
                <a:tc>
                  <a:txBody>
                    <a:bodyPr/>
                    <a:lstStyle/>
                    <a:p>
                      <a:pPr algn="ctr" rtl="0" fontAlgn="base"/>
                      <a:r>
                        <a:rPr lang="en-US" sz="1600" b="0"/>
                        <a:t>The address space of IPv6 is quite large it can produce 3.4×10</a:t>
                      </a:r>
                      <a:r>
                        <a:rPr lang="en-US" sz="1600" b="0" baseline="30000"/>
                        <a:t>38</a:t>
                      </a:r>
                      <a:r>
                        <a:rPr lang="en-US" sz="1600" b="0"/>
                        <a:t> address space</a:t>
                      </a:r>
                    </a:p>
                  </a:txBody>
                  <a:tcPr marL="95250" marR="95250" marT="133350" marB="133350" anchor="ctr"/>
                </a:tc>
                <a:tc>
                  <a:txBody>
                    <a:bodyPr/>
                    <a:lstStyle/>
                    <a:p>
                      <a:pPr algn="ctr" rtl="0" fontAlgn="base"/>
                      <a:r>
                        <a:rPr lang="en-US" sz="1600" b="0" dirty="0"/>
                        <a:t>It can generate 4.29×10</a:t>
                      </a:r>
                      <a:r>
                        <a:rPr lang="en-US" sz="1600" b="0" baseline="30000" dirty="0"/>
                        <a:t>9</a:t>
                      </a:r>
                      <a:r>
                        <a:rPr lang="en-US" sz="1600" b="0" dirty="0"/>
                        <a:t> address space</a:t>
                      </a:r>
                    </a:p>
                  </a:txBody>
                  <a:tcPr marL="95250" marR="95250" marT="133350" marB="133350" anchor="ctr"/>
                </a:tc>
              </a:tr>
              <a:tr h="370840">
                <a:tc>
                  <a:txBody>
                    <a:bodyPr/>
                    <a:lstStyle/>
                    <a:p>
                      <a:pPr algn="ctr" rtl="0" fontAlgn="base"/>
                      <a:r>
                        <a:rPr lang="en-US" sz="1600" b="0"/>
                        <a:t>Address Representation of IPv6 is in hexadecimal</a:t>
                      </a:r>
                    </a:p>
                  </a:txBody>
                  <a:tcPr marL="95250" marR="95250" marT="133350" marB="133350" anchor="ctr"/>
                </a:tc>
                <a:tc>
                  <a:txBody>
                    <a:bodyPr/>
                    <a:lstStyle/>
                    <a:p>
                      <a:pPr algn="ctr" rtl="0" fontAlgn="base"/>
                      <a:r>
                        <a:rPr lang="en-US" sz="1600" b="0" dirty="0"/>
                        <a:t>Address representation of IPv4 is in decimal</a:t>
                      </a:r>
                    </a:p>
                  </a:txBody>
                  <a:tcPr marL="95250" marR="95250" marT="133350" marB="133350" anchor="ctr"/>
                </a:tc>
              </a:tr>
              <a:tr h="370840">
                <a:tc>
                  <a:txBody>
                    <a:bodyPr/>
                    <a:lstStyle/>
                    <a:p>
                      <a:pPr algn="ctr" rtl="0" fontAlgn="base"/>
                      <a:r>
                        <a:rPr lang="en-US" sz="1600" b="0"/>
                        <a:t>In IPv6 checksum field is not available</a:t>
                      </a:r>
                    </a:p>
                  </a:txBody>
                  <a:tcPr marL="95250" marR="95250" marT="133350" marB="133350" anchor="ctr"/>
                </a:tc>
                <a:tc>
                  <a:txBody>
                    <a:bodyPr/>
                    <a:lstStyle/>
                    <a:p>
                      <a:pPr algn="ctr" rtl="0" fontAlgn="base"/>
                      <a:r>
                        <a:rPr lang="en-US" sz="1600" b="0" dirty="0"/>
                        <a:t>In IPv4 checksum field is available</a:t>
                      </a:r>
                    </a:p>
                  </a:txBody>
                  <a:tcPr marL="95250" marR="95250" marT="133350" marB="133350" anchor="ctr"/>
                </a:tc>
              </a:tr>
              <a:tr h="370840">
                <a:tc>
                  <a:txBody>
                    <a:bodyPr/>
                    <a:lstStyle/>
                    <a:p>
                      <a:pPr algn="ctr" rtl="0" fontAlgn="base"/>
                      <a:r>
                        <a:rPr lang="en-US" sz="1600" b="0"/>
                        <a:t>IPv6 has a </a:t>
                      </a:r>
                      <a:r>
                        <a:rPr lang="en-US" sz="1600" b="0" u="sng">
                          <a:hlinkClick r:id="rId2"/>
                        </a:rPr>
                        <a:t>header </a:t>
                      </a:r>
                      <a:r>
                        <a:rPr lang="en-US" sz="1600" b="0"/>
                        <a:t>of 40 bytes fixed </a:t>
                      </a:r>
                    </a:p>
                  </a:txBody>
                  <a:tcPr marL="95250" marR="95250" marT="133350" marB="133350" anchor="ctr"/>
                </a:tc>
                <a:tc>
                  <a:txBody>
                    <a:bodyPr/>
                    <a:lstStyle/>
                    <a:p>
                      <a:pPr algn="ctr" rtl="0" fontAlgn="base"/>
                      <a:r>
                        <a:rPr lang="en-US" sz="1600" b="0" dirty="0"/>
                        <a:t>IPv4 has a header of 20-60 bytes.</a:t>
                      </a:r>
                    </a:p>
                  </a:txBody>
                  <a:tcPr marL="95250" marR="95250" marT="133350" marB="133350" anchor="ctr"/>
                </a:tc>
              </a:tr>
              <a:tr h="370840">
                <a:tc>
                  <a:txBody>
                    <a:bodyPr/>
                    <a:lstStyle/>
                    <a:p>
                      <a:pPr algn="ctr" rtl="0" fontAlgn="base"/>
                      <a:r>
                        <a:rPr lang="en-US" sz="1600" b="0"/>
                        <a:t>IPv6 does not support VLSM.</a:t>
                      </a:r>
                    </a:p>
                  </a:txBody>
                  <a:tcPr marL="95250" marR="95250" marT="133350" marB="133350" anchor="ctr"/>
                </a:tc>
                <a:tc>
                  <a:txBody>
                    <a:bodyPr/>
                    <a:lstStyle/>
                    <a:p>
                      <a:pPr algn="ctr" rtl="0" fontAlgn="base"/>
                      <a:r>
                        <a:rPr lang="en-US" sz="1600" b="0" dirty="0"/>
                        <a:t>IPv4 supports VLSM(Variable Length subnet mask).</a:t>
                      </a:r>
                    </a:p>
                  </a:txBody>
                  <a:tcPr marL="95250" marR="95250" marT="133350" marB="133350"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305800" cy="1600200"/>
          </a:xfrm>
        </p:spPr>
        <p:txBody>
          <a:bodyPr/>
          <a:lstStyle/>
          <a:p>
            <a:pPr>
              <a:buNone/>
            </a:pPr>
            <a:r>
              <a:rPr lang="en-US" dirty="0" smtClean="0"/>
              <a:t>3.1.5 Comparison of Virtual-Circuit and Datagram Subnets</a:t>
            </a:r>
          </a:p>
          <a:p>
            <a:pPr lvl="1"/>
            <a:r>
              <a:rPr lang="en-US" dirty="0" smtClean="0"/>
              <a:t>Both virtual circuits and </a:t>
            </a:r>
            <a:r>
              <a:rPr lang="en-US" dirty="0" err="1" smtClean="0"/>
              <a:t>datagrams</a:t>
            </a:r>
            <a:r>
              <a:rPr lang="en-US" dirty="0" smtClean="0"/>
              <a:t> have their supporters and their detractors.</a:t>
            </a:r>
            <a:endParaRPr lang="en-US" dirty="0"/>
          </a:p>
        </p:txBody>
      </p:sp>
      <p:graphicFrame>
        <p:nvGraphicFramePr>
          <p:cNvPr id="4" name="Group 51"/>
          <p:cNvGraphicFramePr>
            <a:graphicFrameLocks noGrp="1"/>
          </p:cNvGraphicFramePr>
          <p:nvPr/>
        </p:nvGraphicFramePr>
        <p:xfrm>
          <a:off x="457200" y="1981200"/>
          <a:ext cx="7848600" cy="4546601"/>
        </p:xfrm>
        <a:graphic>
          <a:graphicData uri="http://schemas.openxmlformats.org/drawingml/2006/table">
            <a:tbl>
              <a:tblPr/>
              <a:tblGrid>
                <a:gridCol w="2179638"/>
                <a:gridCol w="2773362"/>
                <a:gridCol w="2895600"/>
              </a:tblGrid>
              <a:tr h="61436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1" i="0" u="none" strike="noStrike" cap="none" normalizeH="0" baseline="0" dirty="0" smtClean="0">
                          <a:ln>
                            <a:noFill/>
                          </a:ln>
                          <a:solidFill>
                            <a:schemeClr val="tx1"/>
                          </a:solidFill>
                          <a:effectLst/>
                          <a:latin typeface="Times New Roman" charset="0"/>
                        </a:rPr>
                        <a:t>Issue</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1" i="0" u="none" strike="noStrike" cap="none" normalizeH="0" baseline="0" dirty="0" smtClean="0">
                          <a:ln>
                            <a:noFill/>
                          </a:ln>
                          <a:solidFill>
                            <a:schemeClr val="tx1"/>
                          </a:solidFill>
                          <a:effectLst/>
                          <a:latin typeface="Times New Roman" charset="0"/>
                        </a:rPr>
                        <a:t>Datagram subnet</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1" i="0" u="none" strike="noStrike" cap="none" normalizeH="0" baseline="0" smtClean="0">
                          <a:ln>
                            <a:noFill/>
                          </a:ln>
                          <a:solidFill>
                            <a:schemeClr val="tx1"/>
                          </a:solidFill>
                          <a:effectLst/>
                          <a:latin typeface="Times New Roman" charset="0"/>
                        </a:rPr>
                        <a:t>VC subnet</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127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Circuit setup</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Not needed</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required</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Addressing</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Full addresses (source + destination) in each packet</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Short VC number in each packet</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143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State information</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No state held in subnet</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State held for each VC</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Routing</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Done for each packet independently</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Route chosen at connection setup</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Effect of router failures</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None, except for packet losses</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All VCs passing failed router are terminated</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Congestion control</a:t>
                      </a:r>
                    </a:p>
                  </a:txBody>
                  <a:tcPr horzOverflow="overflow">
                    <a:lnL w="28575"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smtClean="0">
                          <a:ln>
                            <a:noFill/>
                          </a:ln>
                          <a:solidFill>
                            <a:schemeClr val="tx1"/>
                          </a:solidFill>
                          <a:effectLst/>
                          <a:latin typeface="Times New Roman" charset="0"/>
                        </a:rPr>
                        <a:t>difficult</a:t>
                      </a:r>
                    </a:p>
                  </a:txBody>
                  <a:tcPr horzOverflow="overflow">
                    <a:lnL w="12700" cap="flat" cmpd="sng" algn="ctr">
                      <a:solidFill>
                        <a:schemeClr val="tx1"/>
                      </a:solidFill>
                      <a:prstDash val="solid"/>
                      <a:round/>
                      <a:headEnd type="none" w="med" len="med"/>
                      <a:tailEnd type="none" w="lg" len="lg"/>
                    </a:lnL>
                    <a:lnR w="12700"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GB" sz="1800" b="0" i="0" u="none" strike="noStrike" cap="none" normalizeH="0" baseline="0" dirty="0" smtClean="0">
                          <a:ln>
                            <a:noFill/>
                          </a:ln>
                          <a:solidFill>
                            <a:schemeClr val="tx1"/>
                          </a:solidFill>
                          <a:effectLst/>
                          <a:latin typeface="Times New Roman" charset="0"/>
                        </a:rPr>
                        <a:t>Easy if enough buffers can be allocated in advance</a:t>
                      </a:r>
                    </a:p>
                  </a:txBody>
                  <a:tcPr horzOverflow="overflow">
                    <a:lnL w="12700"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pPr algn="ctr"/>
            <a:r>
              <a:rPr lang="en-US" b="1" dirty="0" smtClean="0"/>
              <a:t>3.2 Routing Algorithms</a:t>
            </a:r>
            <a:endParaRPr lang="en-US" b="1" dirty="0"/>
          </a:p>
        </p:txBody>
      </p:sp>
      <p:sp>
        <p:nvSpPr>
          <p:cNvPr id="4" name="Rectangle 3"/>
          <p:cNvSpPr>
            <a:spLocks noGrp="1" noChangeArrowheads="1"/>
          </p:cNvSpPr>
          <p:nvPr>
            <p:ph sz="quarter" idx="1"/>
          </p:nvPr>
        </p:nvSpPr>
        <p:spPr>
          <a:xfrm>
            <a:off x="457200" y="1219200"/>
            <a:ext cx="8001000" cy="5254625"/>
          </a:xfrm>
        </p:spPr>
        <p:txBody>
          <a:bodyPr>
            <a:normAutofit fontScale="92500" lnSpcReduction="20000"/>
          </a:bodyPr>
          <a:lstStyle/>
          <a:p>
            <a:pPr algn="just">
              <a:spcAft>
                <a:spcPts val="1200"/>
              </a:spcAft>
            </a:pPr>
            <a:r>
              <a:rPr lang="en-US" dirty="0" smtClean="0"/>
              <a:t>The routing algorithm is that part of the network layer software responsible for deciding which output line an incoming packet should be transmitted on. </a:t>
            </a:r>
          </a:p>
          <a:p>
            <a:pPr algn="just">
              <a:spcAft>
                <a:spcPts val="1200"/>
              </a:spcAft>
            </a:pPr>
            <a:r>
              <a:rPr lang="en-US" dirty="0" smtClean="0"/>
              <a:t>If the subnet uses </a:t>
            </a:r>
            <a:r>
              <a:rPr lang="en-US" dirty="0" err="1" smtClean="0"/>
              <a:t>datagrams</a:t>
            </a:r>
            <a:r>
              <a:rPr lang="en-US" dirty="0" smtClean="0"/>
              <a:t> internally, this decision must be made anew for every arriving data packet since the best route may have changed since last time. </a:t>
            </a:r>
          </a:p>
          <a:p>
            <a:pPr algn="just">
              <a:spcAft>
                <a:spcPts val="1200"/>
              </a:spcAft>
            </a:pPr>
            <a:r>
              <a:rPr lang="en-US" dirty="0" smtClean="0"/>
              <a:t>If the subnet uses virtual circuits internally, routing decisions are made only when a new virtual circuit is being set up. </a:t>
            </a:r>
          </a:p>
          <a:p>
            <a:pPr algn="just">
              <a:spcAft>
                <a:spcPts val="1200"/>
              </a:spcAft>
            </a:pPr>
            <a:r>
              <a:rPr lang="en-US" dirty="0" smtClean="0"/>
              <a:t>Thereafter, data packets just follow the previously-established route. </a:t>
            </a:r>
          </a:p>
          <a:p>
            <a:pPr algn="just">
              <a:spcAft>
                <a:spcPts val="1200"/>
              </a:spcAft>
            </a:pPr>
            <a:r>
              <a:rPr lang="en-US" dirty="0" smtClean="0"/>
              <a:t>The latter case is sometimes called </a:t>
            </a:r>
            <a:r>
              <a:rPr lang="en-US" b="1" dirty="0" smtClean="0"/>
              <a:t>session routing </a:t>
            </a:r>
            <a:r>
              <a:rPr lang="en-US" dirty="0" smtClean="0"/>
              <a:t>because a route remains in force for an entire user session (e.g., a login session at a terminal or a file transfer). </a:t>
            </a:r>
          </a:p>
          <a:p>
            <a:endParaRPr lang="en-GB"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7848600" cy="6096000"/>
          </a:xfrm>
        </p:spPr>
        <p:txBody>
          <a:bodyPr>
            <a:normAutofit/>
          </a:bodyPr>
          <a:lstStyle/>
          <a:p>
            <a:pPr algn="just">
              <a:spcAft>
                <a:spcPts val="1200"/>
              </a:spcAft>
            </a:pPr>
            <a:r>
              <a:rPr lang="en-US" dirty="0" smtClean="0"/>
              <a:t>It is sometimes useful to make a distinction between routing, which is making the decision which routes to use, and forwarding, which is what happens when a packet arrives. </a:t>
            </a:r>
          </a:p>
          <a:p>
            <a:pPr algn="just">
              <a:spcAft>
                <a:spcPts val="1200"/>
              </a:spcAft>
            </a:pPr>
            <a:r>
              <a:rPr lang="en-US" dirty="0" smtClean="0"/>
              <a:t>One can think of a router as having two processes inside it. </a:t>
            </a:r>
          </a:p>
          <a:p>
            <a:pPr algn="just">
              <a:spcAft>
                <a:spcPts val="1200"/>
              </a:spcAft>
            </a:pPr>
            <a:r>
              <a:rPr lang="en-US" dirty="0" smtClean="0"/>
              <a:t>One of them handles each packet as it arrives, looking up the outgoing line to use for it in the routing tables, this process is called </a:t>
            </a:r>
            <a:r>
              <a:rPr lang="en-US" b="1" dirty="0" smtClean="0"/>
              <a:t>forwarding</a:t>
            </a:r>
            <a:r>
              <a:rPr lang="en-US" dirty="0" smtClean="0"/>
              <a:t>. </a:t>
            </a:r>
          </a:p>
          <a:p>
            <a:pPr algn="just">
              <a:spcAft>
                <a:spcPts val="1200"/>
              </a:spcAft>
            </a:pPr>
            <a:r>
              <a:rPr lang="en-US" dirty="0" smtClean="0"/>
              <a:t>The other process is responsible for filling in and updating the routing tables. That is where the routing algorithm comes into play.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229600" cy="3962400"/>
          </a:xfrm>
        </p:spPr>
        <p:txBody>
          <a:bodyPr>
            <a:normAutofit fontScale="92500"/>
          </a:bodyPr>
          <a:lstStyle/>
          <a:p>
            <a:pPr algn="just">
              <a:lnSpc>
                <a:spcPct val="120000"/>
              </a:lnSpc>
            </a:pPr>
            <a:r>
              <a:rPr lang="en-US" dirty="0" smtClean="0"/>
              <a:t>Regardless of whether routes are chosen independently for each packet or only when new connections are established, certain properties are desirable in a routing algorithm: </a:t>
            </a:r>
          </a:p>
          <a:p>
            <a:pPr lvl="2">
              <a:lnSpc>
                <a:spcPct val="120000"/>
              </a:lnSpc>
              <a:buFont typeface="Wingdings" pitchFamily="2" charset="2"/>
              <a:buChar char="Ø"/>
            </a:pPr>
            <a:r>
              <a:rPr lang="en-US" sz="2200" dirty="0" smtClean="0"/>
              <a:t>Correctness</a:t>
            </a:r>
          </a:p>
          <a:p>
            <a:pPr lvl="2">
              <a:lnSpc>
                <a:spcPct val="120000"/>
              </a:lnSpc>
              <a:buFont typeface="Wingdings" pitchFamily="2" charset="2"/>
              <a:buChar char="Ø"/>
            </a:pPr>
            <a:r>
              <a:rPr lang="en-US" sz="2200" dirty="0" smtClean="0"/>
              <a:t>Simplicity</a:t>
            </a:r>
          </a:p>
          <a:p>
            <a:pPr lvl="2">
              <a:lnSpc>
                <a:spcPct val="120000"/>
              </a:lnSpc>
              <a:buFont typeface="Wingdings" pitchFamily="2" charset="2"/>
              <a:buChar char="Ø"/>
            </a:pPr>
            <a:r>
              <a:rPr lang="en-US" sz="2200" dirty="0" smtClean="0"/>
              <a:t>Robustness</a:t>
            </a:r>
          </a:p>
          <a:p>
            <a:pPr lvl="2">
              <a:lnSpc>
                <a:spcPct val="120000"/>
              </a:lnSpc>
              <a:buFont typeface="Wingdings" pitchFamily="2" charset="2"/>
              <a:buChar char="Ø"/>
            </a:pPr>
            <a:r>
              <a:rPr lang="en-US" sz="2200" dirty="0" smtClean="0"/>
              <a:t>Stability</a:t>
            </a:r>
          </a:p>
          <a:p>
            <a:pPr lvl="2">
              <a:lnSpc>
                <a:spcPct val="120000"/>
              </a:lnSpc>
              <a:buFont typeface="Wingdings" pitchFamily="2" charset="2"/>
              <a:buChar char="Ø"/>
            </a:pPr>
            <a:r>
              <a:rPr lang="en-US" sz="2200" dirty="0" smtClean="0"/>
              <a:t>Fairness, and </a:t>
            </a:r>
          </a:p>
          <a:p>
            <a:pPr lvl="2">
              <a:lnSpc>
                <a:spcPct val="120000"/>
              </a:lnSpc>
              <a:buFont typeface="Wingdings" pitchFamily="2" charset="2"/>
              <a:buChar char="Ø"/>
            </a:pPr>
            <a:r>
              <a:rPr lang="en-US" sz="2200" dirty="0" smtClean="0"/>
              <a:t>Optimality</a:t>
            </a:r>
            <a:r>
              <a:rPr lang="en-US" sz="2600" dirty="0" smtClean="0"/>
              <a:t>.</a:t>
            </a:r>
            <a:r>
              <a:rPr lang="en-US" dirty="0" smtClean="0"/>
              <a:t> </a:t>
            </a:r>
            <a:endParaRPr lang="en-GB" dirty="0" smtClean="0"/>
          </a:p>
          <a:p>
            <a:endParaRPr lang="en-US" dirty="0"/>
          </a:p>
        </p:txBody>
      </p:sp>
      <p:pic>
        <p:nvPicPr>
          <p:cNvPr id="4" name="Picture 4" descr="S:\ow\cnds\tanenbaum\cn3-jpg\5-4.jpg"/>
          <p:cNvPicPr>
            <a:picLocks noChangeAspect="1" noChangeArrowheads="1"/>
          </p:cNvPicPr>
          <p:nvPr/>
        </p:nvPicPr>
        <p:blipFill>
          <a:blip r:embed="rId3"/>
          <a:srcRect/>
          <a:stretch>
            <a:fillRect/>
          </a:stretch>
        </p:blipFill>
        <p:spPr bwMode="auto">
          <a:xfrm>
            <a:off x="990600" y="4419600"/>
            <a:ext cx="7086600" cy="2100263"/>
          </a:xfrm>
          <a:prstGeom prst="rect">
            <a:avLst/>
          </a:prstGeom>
          <a:noFill/>
        </p:spPr>
      </p:pic>
      <p:grpSp>
        <p:nvGrpSpPr>
          <p:cNvPr id="5" name="Group 13"/>
          <p:cNvGrpSpPr>
            <a:grpSpLocks/>
          </p:cNvGrpSpPr>
          <p:nvPr/>
        </p:nvGrpSpPr>
        <p:grpSpPr bwMode="auto">
          <a:xfrm>
            <a:off x="1676400" y="2819400"/>
            <a:ext cx="5715000" cy="2438400"/>
            <a:chOff x="912" y="1008"/>
            <a:chExt cx="4272" cy="1728"/>
          </a:xfrm>
        </p:grpSpPr>
        <p:sp>
          <p:nvSpPr>
            <p:cNvPr id="6" name="Text Box 5"/>
            <p:cNvSpPr txBox="1">
              <a:spLocks noChangeArrowheads="1"/>
            </p:cNvSpPr>
            <p:nvPr/>
          </p:nvSpPr>
          <p:spPr bwMode="auto">
            <a:xfrm>
              <a:off x="3408" y="1008"/>
              <a:ext cx="1536" cy="288"/>
            </a:xfrm>
            <a:prstGeom prst="rect">
              <a:avLst/>
            </a:prstGeom>
            <a:noFill/>
            <a:ln w="9525">
              <a:noFill/>
              <a:miter lim="800000"/>
              <a:headEnd/>
              <a:tailEnd type="none" w="lg" len="lg"/>
            </a:ln>
            <a:effectLst/>
          </p:spPr>
          <p:txBody>
            <a:bodyPr>
              <a:spAutoFit/>
            </a:bodyPr>
            <a:lstStyle/>
            <a:p>
              <a:pPr>
                <a:spcBef>
                  <a:spcPct val="50000"/>
                </a:spcBef>
              </a:pPr>
              <a:r>
                <a:rPr lang="en-GB" sz="2400">
                  <a:solidFill>
                    <a:srgbClr val="FF0000"/>
                  </a:solidFill>
                </a:rPr>
                <a:t>Conflict!</a:t>
              </a:r>
            </a:p>
          </p:txBody>
        </p:sp>
        <p:sp>
          <p:nvSpPr>
            <p:cNvPr id="7" name="Line 6"/>
            <p:cNvSpPr>
              <a:spLocks noChangeShapeType="1"/>
            </p:cNvSpPr>
            <p:nvPr/>
          </p:nvSpPr>
          <p:spPr bwMode="auto">
            <a:xfrm flipV="1">
              <a:off x="912" y="2736"/>
              <a:ext cx="4272" cy="0"/>
            </a:xfrm>
            <a:prstGeom prst="line">
              <a:avLst/>
            </a:prstGeom>
            <a:noFill/>
            <a:ln w="38100">
              <a:solidFill>
                <a:srgbClr val="FF0000"/>
              </a:solidFill>
              <a:round/>
              <a:headEnd type="triangle" w="med" len="med"/>
              <a:tailEnd type="triangle" w="med" len="med"/>
            </a:ln>
            <a:effectLst/>
          </p:spPr>
          <p:txBody>
            <a:bodyPr>
              <a:spAutoFit/>
            </a:bodyPr>
            <a:lstStyle/>
            <a:p>
              <a:endParaRPr lang="en-US"/>
            </a:p>
          </p:txBody>
        </p:sp>
        <p:sp>
          <p:nvSpPr>
            <p:cNvPr id="8" name="Line 7"/>
            <p:cNvSpPr>
              <a:spLocks noChangeShapeType="1"/>
            </p:cNvSpPr>
            <p:nvPr/>
          </p:nvSpPr>
          <p:spPr bwMode="auto">
            <a:xfrm flipH="1">
              <a:off x="1824" y="1248"/>
              <a:ext cx="1632" cy="1488"/>
            </a:xfrm>
            <a:prstGeom prst="line">
              <a:avLst/>
            </a:prstGeom>
            <a:noFill/>
            <a:ln w="19050">
              <a:solidFill>
                <a:srgbClr val="FF0000"/>
              </a:solidFill>
              <a:round/>
              <a:headEnd/>
              <a:tailEnd type="triangle" w="lg" len="lg"/>
            </a:ln>
            <a:effectLst/>
          </p:spPr>
          <p:txBody>
            <a:bodyPr>
              <a:spAutoFit/>
            </a:bodyPr>
            <a:lstStyle/>
            <a:p>
              <a:endParaRPr lang="en-US"/>
            </a:p>
          </p:txBody>
        </p:sp>
        <p:sp>
          <p:nvSpPr>
            <p:cNvPr id="9" name="Line 10"/>
            <p:cNvSpPr>
              <a:spLocks noChangeShapeType="1"/>
            </p:cNvSpPr>
            <p:nvPr/>
          </p:nvSpPr>
          <p:spPr bwMode="auto">
            <a:xfrm flipH="1">
              <a:off x="4128" y="1248"/>
              <a:ext cx="144" cy="1488"/>
            </a:xfrm>
            <a:prstGeom prst="line">
              <a:avLst/>
            </a:prstGeom>
            <a:noFill/>
            <a:ln w="19050">
              <a:solidFill>
                <a:srgbClr val="FF0000"/>
              </a:solidFill>
              <a:round/>
              <a:headEnd/>
              <a:tailEnd type="triangle" w="lg" len="lg"/>
            </a:ln>
            <a:effectLst/>
          </p:spPr>
          <p:txBody>
            <a:bodyPr wrap="none">
              <a:spAutoFit/>
            </a:bodyPr>
            <a:lstStyle/>
            <a:p>
              <a:endParaRPr lang="en-US"/>
            </a:p>
          </p:txBody>
        </p:sp>
        <p:sp>
          <p:nvSpPr>
            <p:cNvPr id="10" name="Line 8"/>
            <p:cNvSpPr>
              <a:spLocks noChangeShapeType="1"/>
            </p:cNvSpPr>
            <p:nvPr/>
          </p:nvSpPr>
          <p:spPr bwMode="auto">
            <a:xfrm flipH="1">
              <a:off x="3072" y="1248"/>
              <a:ext cx="816" cy="1488"/>
            </a:xfrm>
            <a:prstGeom prst="line">
              <a:avLst/>
            </a:prstGeom>
            <a:noFill/>
            <a:ln w="19050">
              <a:solidFill>
                <a:srgbClr val="FF0000"/>
              </a:solidFill>
              <a:round/>
              <a:headEnd/>
              <a:tailEnd type="triangle" w="lg" len="lg"/>
            </a:ln>
            <a:effectLst/>
          </p:spPr>
          <p:txBody>
            <a:bodyP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05800" cy="6553200"/>
          </a:xfrm>
        </p:spPr>
        <p:txBody>
          <a:bodyPr>
            <a:normAutofit/>
          </a:bodyPr>
          <a:lstStyle/>
          <a:p>
            <a:pPr algn="just">
              <a:spcAft>
                <a:spcPts val="1200"/>
              </a:spcAft>
            </a:pPr>
            <a:r>
              <a:rPr lang="en-US" sz="2000" dirty="0" smtClean="0"/>
              <a:t>The need for robustness may be less obvious at first. </a:t>
            </a:r>
          </a:p>
          <a:p>
            <a:pPr algn="just">
              <a:spcAft>
                <a:spcPts val="1200"/>
              </a:spcAft>
            </a:pPr>
            <a:r>
              <a:rPr lang="en-US" sz="2000" dirty="0" smtClean="0"/>
              <a:t>Once a major network comes on the air, it may be expected to run continuously for years without system wide failures. </a:t>
            </a:r>
          </a:p>
          <a:p>
            <a:pPr algn="just">
              <a:spcAft>
                <a:spcPts val="1200"/>
              </a:spcAft>
            </a:pPr>
            <a:r>
              <a:rPr lang="en-US" sz="2000" dirty="0" smtClean="0"/>
              <a:t>A stable algorithm reaches equilibrium and stays there. </a:t>
            </a:r>
          </a:p>
          <a:p>
            <a:pPr algn="just">
              <a:spcAft>
                <a:spcPts val="1200"/>
              </a:spcAft>
            </a:pPr>
            <a:r>
              <a:rPr lang="en-US" sz="2000" dirty="0" smtClean="0"/>
              <a:t>Fairness and optimality may sound obvious—surely no reasonable person would oppose them—but as it turns out, they are often contradictory goals. </a:t>
            </a:r>
          </a:p>
          <a:p>
            <a:pPr algn="just">
              <a:spcAft>
                <a:spcPts val="1200"/>
              </a:spcAft>
            </a:pPr>
            <a:r>
              <a:rPr lang="en-US" sz="2000" dirty="0" smtClean="0"/>
              <a:t>As a simple example of this conflict, look at the above figure. </a:t>
            </a:r>
          </a:p>
          <a:p>
            <a:pPr algn="just">
              <a:spcAft>
                <a:spcPts val="1200"/>
              </a:spcAft>
            </a:pPr>
            <a:r>
              <a:rPr lang="en-US" sz="2000" dirty="0" smtClean="0"/>
              <a:t>Suppose that there is enough traffic between A and A', between B and B', and between C and C' to saturate the horizontal links.</a:t>
            </a:r>
          </a:p>
          <a:p>
            <a:pPr algn="just">
              <a:spcAft>
                <a:spcPts val="1200"/>
              </a:spcAft>
            </a:pPr>
            <a:r>
              <a:rPr lang="en-US" sz="2000" dirty="0" smtClean="0"/>
              <a:t>To maximize the total flow, the X to X' traffic should be shut off altogether. </a:t>
            </a:r>
          </a:p>
          <a:p>
            <a:pPr algn="just">
              <a:spcAft>
                <a:spcPts val="1200"/>
              </a:spcAft>
            </a:pPr>
            <a:r>
              <a:rPr lang="en-US" sz="2000" dirty="0" smtClean="0"/>
              <a:t>Unfortunately, X and X' may not see it that way. </a:t>
            </a:r>
          </a:p>
          <a:p>
            <a:pPr algn="just">
              <a:spcAft>
                <a:spcPts val="1200"/>
              </a:spcAft>
            </a:pPr>
            <a:r>
              <a:rPr lang="en-US" sz="2000" dirty="0" smtClean="0"/>
              <a:t>Evidently, some compromise between global efficiency and fairness to individual connections is needed. </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05800" cy="1066800"/>
          </a:xfrm>
        </p:spPr>
        <p:txBody>
          <a:bodyPr>
            <a:normAutofit/>
          </a:bodyPr>
          <a:lstStyle/>
          <a:p>
            <a:pPr algn="just"/>
            <a:r>
              <a:rPr lang="en-US" dirty="0" smtClean="0"/>
              <a:t>Routing algorithms can be grouped into two major classes: </a:t>
            </a:r>
            <a:r>
              <a:rPr lang="en-US" dirty="0" err="1" smtClean="0"/>
              <a:t>nonadaptive</a:t>
            </a:r>
            <a:r>
              <a:rPr lang="en-US" dirty="0" smtClean="0"/>
              <a:t> and adaptive. </a:t>
            </a:r>
          </a:p>
        </p:txBody>
      </p:sp>
      <p:pic>
        <p:nvPicPr>
          <p:cNvPr id="1026" name="Picture 2" descr="C:\Users\ADMIN\AppData\Local\Packages\Microsoft.Windows.Photos_8wekyb3d8bbwe\TempState\ShareServiceTempFolder\Types-of-Routing-Algorithm.jpeg"/>
          <p:cNvPicPr>
            <a:picLocks noChangeAspect="1" noChangeArrowheads="1"/>
          </p:cNvPicPr>
          <p:nvPr/>
        </p:nvPicPr>
        <p:blipFill>
          <a:blip r:embed="rId2"/>
          <a:srcRect/>
          <a:stretch>
            <a:fillRect/>
          </a:stretch>
        </p:blipFill>
        <p:spPr bwMode="auto">
          <a:xfrm>
            <a:off x="228600" y="1600200"/>
            <a:ext cx="8458200" cy="5257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algn="ctr"/>
            <a:r>
              <a:rPr lang="en-US" b="1" dirty="0" smtClean="0">
                <a:solidFill>
                  <a:schemeClr val="tx1"/>
                </a:solidFill>
              </a:rPr>
              <a:t>UNIT-3</a:t>
            </a:r>
            <a:endParaRPr lang="en-US" b="1" dirty="0">
              <a:solidFill>
                <a:schemeClr val="tx1"/>
              </a:solidFill>
            </a:endParaRPr>
          </a:p>
        </p:txBody>
      </p:sp>
      <p:sp>
        <p:nvSpPr>
          <p:cNvPr id="3" name="Content Placeholder 2"/>
          <p:cNvSpPr>
            <a:spLocks noGrp="1"/>
          </p:cNvSpPr>
          <p:nvPr>
            <p:ph sz="quarter" idx="1"/>
          </p:nvPr>
        </p:nvSpPr>
        <p:spPr>
          <a:xfrm>
            <a:off x="381000" y="685800"/>
            <a:ext cx="7543800" cy="5788152"/>
          </a:xfrm>
        </p:spPr>
        <p:txBody>
          <a:bodyPr>
            <a:normAutofit fontScale="70000" lnSpcReduction="20000"/>
          </a:bodyPr>
          <a:lstStyle/>
          <a:p>
            <a:pPr>
              <a:buNone/>
            </a:pPr>
            <a:r>
              <a:rPr lang="en-US" b="1" dirty="0" smtClean="0"/>
              <a:t>3   The Network Layer</a:t>
            </a:r>
          </a:p>
          <a:p>
            <a:pPr>
              <a:buNone/>
            </a:pPr>
            <a:r>
              <a:rPr lang="en-US" b="1" dirty="0" smtClean="0"/>
              <a:t>3.1  Network Layer Design Issues- </a:t>
            </a:r>
          </a:p>
          <a:p>
            <a:pPr>
              <a:buNone/>
            </a:pPr>
            <a:r>
              <a:rPr lang="en-US" b="1" dirty="0" smtClean="0"/>
              <a:t>3.2  Routing Algorithms: </a:t>
            </a:r>
          </a:p>
          <a:p>
            <a:pPr>
              <a:buNone/>
            </a:pPr>
            <a:r>
              <a:rPr lang="en-US" b="1" dirty="0" smtClean="0"/>
              <a:t>       3.2.1  The Optimality Principle, </a:t>
            </a:r>
          </a:p>
          <a:p>
            <a:pPr>
              <a:buNone/>
            </a:pPr>
            <a:r>
              <a:rPr lang="en-US" b="1" dirty="0" smtClean="0"/>
              <a:t>       3.2.2  Shortest Path Routing, </a:t>
            </a:r>
          </a:p>
          <a:p>
            <a:pPr>
              <a:buNone/>
            </a:pPr>
            <a:r>
              <a:rPr lang="en-US" b="1" dirty="0" smtClean="0"/>
              <a:t>       3.2.3 Flooding, </a:t>
            </a:r>
          </a:p>
          <a:p>
            <a:pPr>
              <a:buNone/>
            </a:pPr>
            <a:r>
              <a:rPr lang="en-US" b="1" dirty="0" smtClean="0"/>
              <a:t>       3.2.4  Distance Vector Routing, </a:t>
            </a:r>
          </a:p>
          <a:p>
            <a:pPr>
              <a:buNone/>
            </a:pPr>
            <a:r>
              <a:rPr lang="en-US" b="1" dirty="0" smtClean="0"/>
              <a:t>       3.2.5  Link State Routing, </a:t>
            </a:r>
          </a:p>
          <a:p>
            <a:pPr>
              <a:buNone/>
            </a:pPr>
            <a:r>
              <a:rPr lang="en-US" b="1" dirty="0" smtClean="0"/>
              <a:t>       3.2.6  Hierarchical Routing, </a:t>
            </a:r>
          </a:p>
          <a:p>
            <a:pPr>
              <a:buNone/>
            </a:pPr>
            <a:r>
              <a:rPr lang="en-US" b="1" dirty="0" smtClean="0"/>
              <a:t>       3.2.7  Broadcast Routing, </a:t>
            </a:r>
          </a:p>
          <a:p>
            <a:pPr>
              <a:buNone/>
            </a:pPr>
            <a:r>
              <a:rPr lang="en-US" b="1" dirty="0" smtClean="0"/>
              <a:t>       3.2.8  Multicast Routing, </a:t>
            </a:r>
          </a:p>
          <a:p>
            <a:pPr>
              <a:buNone/>
            </a:pPr>
            <a:r>
              <a:rPr lang="en-US" b="1" dirty="0" smtClean="0"/>
              <a:t>       3.2.9  Routing for Mobile hosts- </a:t>
            </a:r>
          </a:p>
          <a:p>
            <a:pPr>
              <a:buNone/>
            </a:pPr>
            <a:r>
              <a:rPr lang="en-US" b="1" dirty="0" smtClean="0"/>
              <a:t>3.3  Congestion Control Algorithms- </a:t>
            </a:r>
          </a:p>
          <a:p>
            <a:pPr>
              <a:buNone/>
            </a:pPr>
            <a:r>
              <a:rPr lang="en-US" b="1" dirty="0" smtClean="0"/>
              <a:t>3.4  Quality of Service: </a:t>
            </a:r>
          </a:p>
          <a:p>
            <a:pPr>
              <a:buNone/>
            </a:pPr>
            <a:r>
              <a:rPr lang="en-US" b="1" dirty="0" smtClean="0"/>
              <a:t>       3.4.1  Leaky Bucket Algorithm, </a:t>
            </a:r>
          </a:p>
          <a:p>
            <a:pPr>
              <a:buNone/>
            </a:pPr>
            <a:r>
              <a:rPr lang="en-US" b="1" dirty="0" smtClean="0"/>
              <a:t>       3.4.2  Token Bucket Algorithm- </a:t>
            </a:r>
          </a:p>
          <a:p>
            <a:pPr>
              <a:buNone/>
            </a:pPr>
            <a:r>
              <a:rPr lang="en-US" b="1" dirty="0" smtClean="0"/>
              <a:t>3.5  Internetworking- </a:t>
            </a:r>
          </a:p>
          <a:p>
            <a:pPr>
              <a:buNone/>
            </a:pPr>
            <a:r>
              <a:rPr lang="en-US" b="1" dirty="0" smtClean="0"/>
              <a:t>3.6  The Network Layer in the Internet:  </a:t>
            </a:r>
          </a:p>
          <a:p>
            <a:pPr>
              <a:buNone/>
            </a:pPr>
            <a:r>
              <a:rPr lang="en-US" b="1" dirty="0" smtClean="0"/>
              <a:t>       3.6.1  The IP Protocol, </a:t>
            </a:r>
          </a:p>
          <a:p>
            <a:pPr>
              <a:buNone/>
            </a:pPr>
            <a:r>
              <a:rPr lang="en-US" b="1" dirty="0" smtClean="0"/>
              <a:t>       3.6.2  IP Addresses.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153400" cy="6400800"/>
          </a:xfrm>
        </p:spPr>
        <p:txBody>
          <a:bodyPr>
            <a:normAutofit/>
          </a:bodyPr>
          <a:lstStyle/>
          <a:p>
            <a:pPr>
              <a:buNone/>
            </a:pPr>
            <a:r>
              <a:rPr lang="en-US" sz="2000" b="1" dirty="0" smtClean="0"/>
              <a:t>1. Adaptive Routing algorithm: </a:t>
            </a:r>
            <a:r>
              <a:rPr lang="en-US" sz="2000" dirty="0" smtClean="0"/>
              <a:t> </a:t>
            </a:r>
            <a:br>
              <a:rPr lang="en-US" sz="2000" dirty="0" smtClean="0"/>
            </a:br>
            <a:r>
              <a:rPr lang="en-US" sz="2000" dirty="0" smtClean="0"/>
              <a:t>Adaptive routing algorithm is also called a </a:t>
            </a:r>
            <a:r>
              <a:rPr lang="en-US" sz="2000" b="1" dirty="0" smtClean="0"/>
              <a:t>dynamic routing algorithm. </a:t>
            </a:r>
          </a:p>
          <a:p>
            <a:pPr lvl="1" algn="just"/>
            <a:r>
              <a:rPr lang="en-US" dirty="0" smtClean="0"/>
              <a:t>In this algorithm, the routing decisions are made based on network traffic and topology. </a:t>
            </a:r>
          </a:p>
          <a:p>
            <a:pPr lvl="1" algn="just"/>
            <a:r>
              <a:rPr lang="en-US" dirty="0" smtClean="0"/>
              <a:t>The parameters which are used in adaptive routing algorithms are distance, hop, estimated transit time and count. </a:t>
            </a:r>
          </a:p>
          <a:p>
            <a:pPr>
              <a:buNone/>
            </a:pPr>
            <a:r>
              <a:rPr lang="en-US" sz="2000" b="1" dirty="0" smtClean="0"/>
              <a:t>2. Non-Adaptive Routing algorithm: </a:t>
            </a:r>
            <a:r>
              <a:rPr lang="en-US" sz="2000" dirty="0" smtClean="0"/>
              <a:t> </a:t>
            </a:r>
            <a:br>
              <a:rPr lang="en-US" sz="2000" dirty="0" smtClean="0"/>
            </a:br>
            <a:r>
              <a:rPr lang="en-US" sz="2000" dirty="0" smtClean="0"/>
              <a:t>Non-adaptive routing algorithm is also called a </a:t>
            </a:r>
            <a:r>
              <a:rPr lang="en-US" sz="2000" b="1" dirty="0" smtClean="0"/>
              <a:t>static routing algorithm. </a:t>
            </a:r>
          </a:p>
          <a:p>
            <a:pPr lvl="1" algn="just"/>
            <a:r>
              <a:rPr lang="en-US" dirty="0" smtClean="0"/>
              <a:t>In a non-adaptive routing algorithm, the routing decisions are not made based on network traffic and topology. </a:t>
            </a:r>
          </a:p>
          <a:p>
            <a:pPr lvl="1" algn="just"/>
            <a:r>
              <a:rPr lang="en-US" dirty="0" smtClean="0"/>
              <a:t>This algorithm is used by static routing. </a:t>
            </a:r>
          </a:p>
          <a:p>
            <a:pPr lvl="1" algn="just"/>
            <a:r>
              <a:rPr lang="en-US" dirty="0" smtClean="0"/>
              <a:t>Non-adaptive routing algorithms are simple as compared to Adaptive routing algorithms in terms of complexity.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304800" y="304800"/>
            <a:ext cx="8153400" cy="6553200"/>
          </a:xfrm>
        </p:spPr>
        <p:txBody>
          <a:bodyPr>
            <a:normAutofit fontScale="92500" lnSpcReduction="10000"/>
          </a:bodyPr>
          <a:lstStyle/>
          <a:p>
            <a:pPr algn="just">
              <a:buNone/>
            </a:pPr>
            <a:r>
              <a:rPr lang="en-US" b="1" dirty="0" smtClean="0"/>
              <a:t>The Optimality Principle</a:t>
            </a:r>
            <a:r>
              <a:rPr lang="en-US" dirty="0" smtClean="0"/>
              <a:t>:  </a:t>
            </a:r>
          </a:p>
          <a:p>
            <a:pPr algn="just">
              <a:spcAft>
                <a:spcPts val="1200"/>
              </a:spcAft>
            </a:pPr>
            <a:r>
              <a:rPr lang="en-US" dirty="0" smtClean="0"/>
              <a:t>The purpose of a routing algorithm at a router is to decide which output line an incoming packet should go. </a:t>
            </a:r>
          </a:p>
          <a:p>
            <a:pPr algn="just">
              <a:spcAft>
                <a:spcPts val="1200"/>
              </a:spcAft>
            </a:pPr>
            <a:r>
              <a:rPr lang="en-US" dirty="0" smtClean="0"/>
              <a:t>The optimal path from a particular router to another may be the least cost path, the least distance path, the least time path, the least hops path or a combination of any of the above. </a:t>
            </a:r>
          </a:p>
          <a:p>
            <a:pPr algn="just">
              <a:spcAft>
                <a:spcPts val="1200"/>
              </a:spcAft>
            </a:pPr>
            <a:r>
              <a:rPr lang="en-US" dirty="0" smtClean="0"/>
              <a:t>As a direct consequence of the optimality principle, we can see that the set of optimal routes from all sources to a given destination form a tree rooted at the destination. </a:t>
            </a:r>
          </a:p>
          <a:p>
            <a:pPr algn="just">
              <a:spcAft>
                <a:spcPts val="1200"/>
              </a:spcAft>
            </a:pPr>
            <a:r>
              <a:rPr lang="en-US" dirty="0" smtClean="0"/>
              <a:t>Such a tree is called a </a:t>
            </a:r>
            <a:r>
              <a:rPr lang="en-US" b="1" dirty="0" smtClean="0"/>
              <a:t>sink tree </a:t>
            </a:r>
            <a:r>
              <a:rPr lang="en-US" dirty="0" smtClean="0"/>
              <a:t>and is illustrated in Figure, where the distance metric is the number of hops. </a:t>
            </a:r>
          </a:p>
          <a:p>
            <a:pPr algn="just">
              <a:spcAft>
                <a:spcPts val="1200"/>
              </a:spcAft>
            </a:pPr>
            <a:r>
              <a:rPr lang="en-US" dirty="0" smtClean="0"/>
              <a:t>Note that a sink tree is not necessarily unique; other trees with the same path lengths may exist. </a:t>
            </a:r>
          </a:p>
          <a:p>
            <a:pPr algn="just">
              <a:spcAft>
                <a:spcPts val="1200"/>
              </a:spcAft>
            </a:pPr>
            <a:r>
              <a:rPr lang="en-US" dirty="0" smtClean="0"/>
              <a:t>The goal of all routing algorithms is to discover and use the sink trees for all routers. </a:t>
            </a:r>
          </a:p>
          <a:p>
            <a:pPr algn="just"/>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ow\cnds\tanenbaum\cn3-jpg\5-5.jpg"/>
          <p:cNvPicPr>
            <a:picLocks noGrp="1" noChangeAspect="1" noChangeArrowheads="1"/>
          </p:cNvPicPr>
          <p:nvPr>
            <p:ph sz="quarter" idx="1"/>
          </p:nvPr>
        </p:nvPicPr>
        <p:blipFill>
          <a:blip r:embed="rId2"/>
          <a:srcRect/>
          <a:stretch>
            <a:fillRect/>
          </a:stretch>
        </p:blipFill>
        <p:spPr bwMode="auto">
          <a:xfrm>
            <a:off x="685800" y="518499"/>
            <a:ext cx="7467600" cy="3062901"/>
          </a:xfrm>
          <a:prstGeom prst="rect">
            <a:avLst/>
          </a:prstGeom>
          <a:noFill/>
        </p:spPr>
      </p:pic>
      <p:sp>
        <p:nvSpPr>
          <p:cNvPr id="5" name="Text Box 6"/>
          <p:cNvSpPr txBox="1">
            <a:spLocks noChangeArrowheads="1"/>
          </p:cNvSpPr>
          <p:nvPr/>
        </p:nvSpPr>
        <p:spPr bwMode="auto">
          <a:xfrm>
            <a:off x="6019800" y="134937"/>
            <a:ext cx="1295400" cy="369332"/>
          </a:xfrm>
          <a:prstGeom prst="rect">
            <a:avLst/>
          </a:prstGeom>
          <a:solidFill>
            <a:srgbClr val="FF9933">
              <a:alpha val="50000"/>
            </a:srgbClr>
          </a:solidFill>
          <a:ln w="9525">
            <a:noFill/>
            <a:miter lim="800000"/>
            <a:headEnd/>
            <a:tailEnd type="none" w="lg" len="lg"/>
          </a:ln>
          <a:effectLst/>
        </p:spPr>
        <p:txBody>
          <a:bodyPr wrap="square">
            <a:spAutoFit/>
          </a:bodyPr>
          <a:lstStyle/>
          <a:p>
            <a:pPr>
              <a:spcBef>
                <a:spcPct val="50000"/>
              </a:spcBef>
            </a:pPr>
            <a:r>
              <a:rPr lang="en-GB" sz="1800" dirty="0" smtClean="0">
                <a:latin typeface="Times New Roman" charset="0"/>
              </a:rPr>
              <a:t>Destination</a:t>
            </a:r>
            <a:endParaRPr lang="en-GB" sz="1800" dirty="0">
              <a:latin typeface="Times New Roman" charset="0"/>
            </a:endParaRPr>
          </a:p>
        </p:txBody>
      </p:sp>
      <p:sp>
        <p:nvSpPr>
          <p:cNvPr id="6" name="Rectangle 5"/>
          <p:cNvSpPr/>
          <p:nvPr/>
        </p:nvSpPr>
        <p:spPr>
          <a:xfrm>
            <a:off x="533400" y="4724400"/>
            <a:ext cx="8001000" cy="1015663"/>
          </a:xfrm>
          <a:prstGeom prst="rect">
            <a:avLst/>
          </a:prstGeom>
        </p:spPr>
        <p:txBody>
          <a:bodyPr wrap="square">
            <a:spAutoFit/>
          </a:bodyPr>
          <a:lstStyle/>
          <a:p>
            <a:r>
              <a:rPr lang="en-US" sz="2000" dirty="0" smtClean="0"/>
              <a:t>Since a sink tree is indeed a tree, it does not contain any loops, so each packet will be delivered within a finite and bounded number of hops</a:t>
            </a:r>
            <a:endParaRPr lang="en-US" sz="2000" dirty="0"/>
          </a:p>
        </p:txBody>
      </p:sp>
      <p:sp>
        <p:nvSpPr>
          <p:cNvPr id="7" name="Rectangle 6"/>
          <p:cNvSpPr/>
          <p:nvPr/>
        </p:nvSpPr>
        <p:spPr>
          <a:xfrm>
            <a:off x="2057400" y="3962400"/>
            <a:ext cx="4519186" cy="369332"/>
          </a:xfrm>
          <a:prstGeom prst="rect">
            <a:avLst/>
          </a:prstGeom>
        </p:spPr>
        <p:txBody>
          <a:bodyPr wrap="none">
            <a:spAutoFit/>
          </a:bodyPr>
          <a:lstStyle/>
          <a:p>
            <a:r>
              <a:rPr lang="en-US" dirty="0" smtClean="0"/>
              <a:t>(a) A subnet. (b) A sink tree for router B.</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7848600" cy="6400800"/>
          </a:xfrm>
        </p:spPr>
        <p:txBody>
          <a:bodyPr>
            <a:normAutofit/>
          </a:bodyPr>
          <a:lstStyle/>
          <a:p>
            <a:pPr>
              <a:buNone/>
            </a:pPr>
            <a:r>
              <a:rPr lang="en-US" b="1" dirty="0" smtClean="0"/>
              <a:t>3.2.1 Shortest Path Routing:</a:t>
            </a:r>
          </a:p>
          <a:p>
            <a:pPr algn="just">
              <a:spcAft>
                <a:spcPts val="1200"/>
              </a:spcAft>
            </a:pPr>
            <a:r>
              <a:rPr lang="en-US" sz="2000" dirty="0" smtClean="0"/>
              <a:t>The idea is to build a graph of the subnet, with each node of the graph representing a router and each arc of the graph representing a communication line (often called a link). </a:t>
            </a:r>
          </a:p>
          <a:p>
            <a:pPr algn="just">
              <a:spcAft>
                <a:spcPts val="1200"/>
              </a:spcAft>
            </a:pPr>
            <a:r>
              <a:rPr lang="en-US" sz="2000" dirty="0" smtClean="0"/>
              <a:t>To choose a route between a given pair of routers, the algorithm just finds the shortest path between them on the graph. </a:t>
            </a:r>
          </a:p>
          <a:p>
            <a:pPr algn="just">
              <a:spcAft>
                <a:spcPts val="1200"/>
              </a:spcAft>
            </a:pPr>
            <a:r>
              <a:rPr lang="en-US" sz="2000" dirty="0" smtClean="0"/>
              <a:t>The concept of a shortest path deserves some explanation. </a:t>
            </a:r>
          </a:p>
          <a:p>
            <a:pPr algn="just">
              <a:spcAft>
                <a:spcPts val="1200"/>
              </a:spcAft>
            </a:pPr>
            <a:r>
              <a:rPr lang="en-US" sz="2000" dirty="0" smtClean="0"/>
              <a:t>One way of measuring path length is the number of hops. </a:t>
            </a:r>
          </a:p>
          <a:p>
            <a:pPr algn="just">
              <a:spcAft>
                <a:spcPts val="1200"/>
              </a:spcAft>
            </a:pPr>
            <a:r>
              <a:rPr lang="en-US" sz="2000" dirty="0" smtClean="0"/>
              <a:t>Using this metric, the paths ABC and ABE in Figure are equally long. </a:t>
            </a:r>
          </a:p>
          <a:p>
            <a:pPr algn="just">
              <a:spcAft>
                <a:spcPts val="1200"/>
              </a:spcAft>
            </a:pPr>
            <a:r>
              <a:rPr lang="en-US" sz="2000" dirty="0" smtClean="0"/>
              <a:t>Another metric is the geographic distance in kilometers, in which case ABC is clearly much longer than ABE.</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ow\cnds\tanenbaum\cn3-jpg\5-6.jpg"/>
          <p:cNvPicPr>
            <a:picLocks noGrp="1" noChangeAspect="1" noChangeArrowheads="1"/>
          </p:cNvPicPr>
          <p:nvPr>
            <p:ph sz="quarter" idx="1"/>
          </p:nvPr>
        </p:nvPicPr>
        <p:blipFill>
          <a:blip r:embed="rId2"/>
          <a:srcRect/>
          <a:stretch>
            <a:fillRect/>
          </a:stretch>
        </p:blipFill>
        <p:spPr bwMode="auto">
          <a:xfrm>
            <a:off x="664633" y="457200"/>
            <a:ext cx="8022167" cy="60166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001000" cy="6324600"/>
          </a:xfrm>
        </p:spPr>
        <p:txBody>
          <a:bodyPr>
            <a:normAutofit/>
          </a:bodyPr>
          <a:lstStyle/>
          <a:p>
            <a:pPr algn="just">
              <a:spcAft>
                <a:spcPts val="1200"/>
              </a:spcAft>
            </a:pPr>
            <a:r>
              <a:rPr lang="en-US" sz="2000" dirty="0" smtClean="0"/>
              <a:t>However, many other metrics besides hops and physical distance are also possible. </a:t>
            </a:r>
          </a:p>
          <a:p>
            <a:pPr algn="just">
              <a:spcAft>
                <a:spcPts val="1200"/>
              </a:spcAft>
            </a:pPr>
            <a:r>
              <a:rPr lang="en-US" sz="2000" dirty="0" smtClean="0"/>
              <a:t>For example, each arc could be labeled with the mean </a:t>
            </a:r>
            <a:r>
              <a:rPr lang="en-US" sz="2000" dirty="0" err="1" smtClean="0"/>
              <a:t>queueing</a:t>
            </a:r>
            <a:r>
              <a:rPr lang="en-US" sz="2000" dirty="0" smtClean="0"/>
              <a:t> and transmission delay for some standard test packet as determined by hourly test runs. </a:t>
            </a:r>
          </a:p>
          <a:p>
            <a:pPr algn="just">
              <a:spcAft>
                <a:spcPts val="1200"/>
              </a:spcAft>
            </a:pPr>
            <a:r>
              <a:rPr lang="en-US" sz="2000" dirty="0" smtClean="0"/>
              <a:t>With this graph labeling, the shortest path is the fastest path rather than the path with the fewest arcs or kilometers. </a:t>
            </a:r>
          </a:p>
          <a:p>
            <a:pPr algn="just">
              <a:spcAft>
                <a:spcPts val="1200"/>
              </a:spcAft>
            </a:pPr>
            <a:r>
              <a:rPr lang="en-US" sz="2000" dirty="0" smtClean="0"/>
              <a:t>In the general case, the labels on the arcs could be computed as a function of the distance, bandwidth, average traffic, communication cost, mean queue length, measured delay, and other factors. </a:t>
            </a:r>
          </a:p>
          <a:p>
            <a:pPr algn="just">
              <a:spcAft>
                <a:spcPts val="1200"/>
              </a:spcAft>
            </a:pPr>
            <a:r>
              <a:rPr lang="en-US" sz="2000" dirty="0" smtClean="0"/>
              <a:t>By changing the weighting function, the algorithm would then compute the ''shortest'' path measured according to any one of a number of criteria or to a combination of criteria.</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153400" cy="2209800"/>
          </a:xfrm>
        </p:spPr>
        <p:txBody>
          <a:bodyPr>
            <a:noAutofit/>
          </a:bodyPr>
          <a:lstStyle/>
          <a:p>
            <a:pPr algn="just">
              <a:spcAft>
                <a:spcPts val="1200"/>
              </a:spcAft>
              <a:buNone/>
            </a:pPr>
            <a:r>
              <a:rPr lang="en-US" b="1" dirty="0" smtClean="0">
                <a:latin typeface="Times New Roman" pitchFamily="18" charset="0"/>
                <a:cs typeface="Times New Roman" pitchFamily="18" charset="0"/>
              </a:rPr>
              <a:t>3.2.2  Flooding:</a:t>
            </a:r>
            <a:endParaRPr lang="en-US" dirty="0" smtClean="0">
              <a:latin typeface="Times New Roman" pitchFamily="18" charset="0"/>
              <a:cs typeface="Times New Roman" pitchFamily="18" charset="0"/>
            </a:endParaRPr>
          </a:p>
          <a:p>
            <a:pPr algn="just">
              <a:spcAft>
                <a:spcPts val="1200"/>
              </a:spcAft>
            </a:pPr>
            <a:r>
              <a:rPr lang="en-US" sz="1800" dirty="0" smtClean="0">
                <a:latin typeface="Times New Roman" pitchFamily="18" charset="0"/>
                <a:cs typeface="Times New Roman" pitchFamily="18" charset="0"/>
              </a:rPr>
              <a:t>Another static algorithm is flooding, in which every incoming packet is sent out on every outgoing line except the one it arrived on. </a:t>
            </a:r>
          </a:p>
          <a:p>
            <a:pPr algn="just">
              <a:spcAft>
                <a:spcPts val="1200"/>
              </a:spcAft>
            </a:pPr>
            <a:r>
              <a:rPr lang="en-US" sz="1800" dirty="0" smtClean="0">
                <a:latin typeface="Times New Roman" pitchFamily="18" charset="0"/>
                <a:cs typeface="Times New Roman" pitchFamily="18" charset="0"/>
              </a:rPr>
              <a:t>Flooding obviously generates vast numbers of duplicate packets, in fact, an infinite number unless some measures are taken to damp the process. </a:t>
            </a:r>
          </a:p>
        </p:txBody>
      </p:sp>
      <p:pic>
        <p:nvPicPr>
          <p:cNvPr id="1026" name="Picture 2"/>
          <p:cNvPicPr>
            <a:picLocks noChangeAspect="1" noChangeArrowheads="1"/>
          </p:cNvPicPr>
          <p:nvPr/>
        </p:nvPicPr>
        <p:blipFill>
          <a:blip r:embed="rId2"/>
          <a:srcRect/>
          <a:stretch>
            <a:fillRect/>
          </a:stretch>
        </p:blipFill>
        <p:spPr bwMode="auto">
          <a:xfrm>
            <a:off x="1371600" y="2977213"/>
            <a:ext cx="5791200" cy="3575987"/>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001000" cy="5864352"/>
          </a:xfrm>
        </p:spPr>
        <p:txBody>
          <a:bodyPr>
            <a:normAutofit/>
          </a:bodyPr>
          <a:lstStyle/>
          <a:p>
            <a:pPr marL="273050" lvl="1" indent="-273050">
              <a:buNone/>
            </a:pPr>
            <a:r>
              <a:rPr lang="en-GB" sz="2400" b="1" dirty="0" smtClean="0"/>
              <a:t>Duplicates!! How to limit?</a:t>
            </a:r>
          </a:p>
          <a:p>
            <a:pPr marL="273050" lvl="1" indent="-273050">
              <a:buNone/>
            </a:pPr>
            <a:r>
              <a:rPr lang="en-GB" sz="2000" b="1" dirty="0" smtClean="0"/>
              <a:t>1. Hop counter</a:t>
            </a:r>
          </a:p>
          <a:p>
            <a:pPr algn="just">
              <a:spcAft>
                <a:spcPts val="1200"/>
              </a:spcAft>
            </a:pPr>
            <a:r>
              <a:rPr lang="en-US" sz="2000" dirty="0" smtClean="0"/>
              <a:t>Ideally, the hop counter should be initialized to the length of the path from source to destination. </a:t>
            </a:r>
          </a:p>
          <a:p>
            <a:pPr algn="just">
              <a:spcAft>
                <a:spcPts val="1200"/>
              </a:spcAft>
            </a:pPr>
            <a:r>
              <a:rPr lang="en-US" sz="2000" dirty="0" smtClean="0"/>
              <a:t>If the sender does not know how long the path is, it can initialize the counter to the worst case, namely, the full diameter of the subnet. </a:t>
            </a:r>
          </a:p>
          <a:p>
            <a:pPr algn="just">
              <a:spcAft>
                <a:spcPts val="1200"/>
              </a:spcAft>
              <a:buNone/>
            </a:pPr>
            <a:r>
              <a:rPr lang="en-US" sz="2000" b="1" dirty="0" smtClean="0"/>
              <a:t>2. </a:t>
            </a:r>
            <a:r>
              <a:rPr lang="en-GB" sz="2000" b="1" dirty="0" smtClean="0"/>
              <a:t>Sequence number in packet</a:t>
            </a:r>
          </a:p>
          <a:p>
            <a:pPr algn="just">
              <a:spcAft>
                <a:spcPts val="1200"/>
              </a:spcAft>
            </a:pPr>
            <a:r>
              <a:rPr lang="en-US" sz="2000" dirty="0" smtClean="0"/>
              <a:t>achieve this goal is to have the source router put a sequence number in each packet it receives from its hosts. </a:t>
            </a:r>
          </a:p>
          <a:p>
            <a:pPr algn="just">
              <a:spcAft>
                <a:spcPts val="1200"/>
              </a:spcAft>
            </a:pPr>
            <a:r>
              <a:rPr lang="en-US" sz="2000" dirty="0" smtClean="0"/>
              <a:t>Each router then needs a list per source router telling which sequence numbers originating at that source have already been seen. If an incoming packet is on the list, it is not flooded.</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382000" cy="6172200"/>
          </a:xfrm>
        </p:spPr>
        <p:txBody>
          <a:bodyPr>
            <a:normAutofit/>
          </a:bodyPr>
          <a:lstStyle/>
          <a:p>
            <a:pPr algn="just">
              <a:spcAft>
                <a:spcPts val="1200"/>
              </a:spcAft>
            </a:pPr>
            <a:r>
              <a:rPr lang="en-US" sz="2000" dirty="0" smtClean="0"/>
              <a:t>A variation of flooding that is slightly more practical is </a:t>
            </a:r>
            <a:r>
              <a:rPr lang="en-US" sz="2000" b="1" dirty="0" smtClean="0"/>
              <a:t>selective flooding.</a:t>
            </a:r>
          </a:p>
          <a:p>
            <a:pPr algn="just">
              <a:spcAft>
                <a:spcPts val="1200"/>
              </a:spcAft>
            </a:pPr>
            <a:r>
              <a:rPr lang="en-US" sz="2000" dirty="0" smtClean="0"/>
              <a:t>In this algorithm the routers do not send every incoming packet out on every line, only on those lines that are going approximately in the right direction.</a:t>
            </a:r>
          </a:p>
          <a:p>
            <a:pPr algn="just">
              <a:spcAft>
                <a:spcPts val="1200"/>
              </a:spcAft>
            </a:pPr>
            <a:r>
              <a:rPr lang="en-US" sz="2000" dirty="0" smtClean="0"/>
              <a:t>Flooding is not practical in most applications, but it does have some uses. </a:t>
            </a:r>
          </a:p>
          <a:p>
            <a:pPr algn="just">
              <a:spcAft>
                <a:spcPts val="1200"/>
              </a:spcAft>
            </a:pPr>
            <a:r>
              <a:rPr lang="en-US" sz="2000" dirty="0" smtClean="0"/>
              <a:t>For example, in military applications, where large numbers of routers may be blown to bits at any instant, the tremendous robustness of flooding is highly desirable. </a:t>
            </a:r>
          </a:p>
          <a:p>
            <a:pPr algn="just">
              <a:spcAft>
                <a:spcPts val="1200"/>
              </a:spcAft>
            </a:pPr>
            <a:r>
              <a:rPr lang="en-US" sz="2000" dirty="0" smtClean="0"/>
              <a:t>In distributed database applications, it is sometimes necessary to update all the databases concurrently, in which case flooding can be useful. </a:t>
            </a:r>
          </a:p>
          <a:p>
            <a:pPr algn="just">
              <a:spcAft>
                <a:spcPts val="1200"/>
              </a:spcAft>
            </a:pPr>
            <a:r>
              <a:rPr lang="en-US" sz="2000" dirty="0" smtClean="0"/>
              <a:t>In wireless networks, all messages transmitted by a station can be received by all other stations within its radio range, which is, in fact, flooding, and some algorithms utilize this property.</a:t>
            </a: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2400" b="1" dirty="0" smtClean="0">
                <a:solidFill>
                  <a:schemeClr val="tx1"/>
                </a:solidFill>
              </a:rPr>
              <a:t>3.2.3 Distance Vector Routing</a:t>
            </a:r>
            <a:endParaRPr lang="en-US" sz="2400" b="1" dirty="0">
              <a:solidFill>
                <a:schemeClr val="tx1"/>
              </a:solidFill>
            </a:endParaRPr>
          </a:p>
        </p:txBody>
      </p:sp>
      <p:sp>
        <p:nvSpPr>
          <p:cNvPr id="3" name="Content Placeholder 2"/>
          <p:cNvSpPr>
            <a:spLocks noGrp="1"/>
          </p:cNvSpPr>
          <p:nvPr>
            <p:ph sz="quarter" idx="1"/>
          </p:nvPr>
        </p:nvSpPr>
        <p:spPr>
          <a:xfrm>
            <a:off x="457200" y="1066800"/>
            <a:ext cx="8001000" cy="5791200"/>
          </a:xfrm>
        </p:spPr>
        <p:txBody>
          <a:bodyPr>
            <a:normAutofit lnSpcReduction="10000"/>
          </a:bodyPr>
          <a:lstStyle/>
          <a:p>
            <a:pPr algn="just">
              <a:spcAft>
                <a:spcPts val="1200"/>
              </a:spcAft>
            </a:pPr>
            <a:r>
              <a:rPr lang="en-US" sz="2000" dirty="0" smtClean="0"/>
              <a:t>Distance vector routing algorithms( referred as </a:t>
            </a:r>
            <a:r>
              <a:rPr lang="en-US" sz="2000" b="1" dirty="0" smtClean="0"/>
              <a:t>Bellman-Ford routing algorithm </a:t>
            </a:r>
            <a:r>
              <a:rPr lang="en-US" sz="2000" dirty="0" smtClean="0"/>
              <a:t>and the </a:t>
            </a:r>
            <a:r>
              <a:rPr lang="en-US" sz="2000" b="1" dirty="0" smtClean="0"/>
              <a:t>Ford-Fulkerson algorithm</a:t>
            </a:r>
            <a:r>
              <a:rPr lang="en-US" sz="2000" dirty="0" smtClean="0"/>
              <a:t>) operate by having each router maintain a table (</a:t>
            </a:r>
            <a:r>
              <a:rPr lang="en-US" sz="2000" dirty="0" err="1" smtClean="0"/>
              <a:t>i.e</a:t>
            </a:r>
            <a:r>
              <a:rPr lang="en-US" sz="2000" dirty="0" smtClean="0"/>
              <a:t>, a vector) giving the best known distance to each destination and which line to use to get there. </a:t>
            </a:r>
          </a:p>
          <a:p>
            <a:pPr algn="just">
              <a:spcAft>
                <a:spcPts val="1200"/>
              </a:spcAft>
            </a:pPr>
            <a:r>
              <a:rPr lang="en-US" sz="2000" dirty="0" smtClean="0"/>
              <a:t>These tables are updated by exchanging information with the neighbors. </a:t>
            </a:r>
          </a:p>
          <a:p>
            <a:pPr algn="just">
              <a:spcAft>
                <a:spcPts val="1200"/>
              </a:spcAft>
            </a:pPr>
            <a:r>
              <a:rPr lang="en-US" sz="2000" dirty="0" smtClean="0"/>
              <a:t>In distance vector routing, each router maintains a routing table indexed by, and containing one entry for, each router in the subnet. </a:t>
            </a:r>
          </a:p>
          <a:p>
            <a:pPr algn="just">
              <a:spcAft>
                <a:spcPts val="1200"/>
              </a:spcAft>
            </a:pPr>
            <a:r>
              <a:rPr lang="en-US" sz="2000" dirty="0" smtClean="0"/>
              <a:t>This entry contains two parts: the preferred outgoing line to use for that destination and an estimate of the time or distance to that destination. </a:t>
            </a:r>
          </a:p>
          <a:p>
            <a:pPr algn="just">
              <a:spcAft>
                <a:spcPts val="1200"/>
              </a:spcAft>
            </a:pPr>
            <a:r>
              <a:rPr lang="en-US" sz="2000" dirty="0" smtClean="0"/>
              <a:t>The metric used might be number of hops, time delay in milliseconds, total number of packets queued along the path, or something similar. </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tx1"/>
                </a:solidFill>
              </a:rPr>
              <a:t>3.1 Design issues</a:t>
            </a:r>
            <a:endParaRPr lang="en-US" b="1" dirty="0">
              <a:solidFill>
                <a:schemeClr val="tx1"/>
              </a:solidFill>
            </a:endParaRPr>
          </a:p>
        </p:txBody>
      </p:sp>
      <p:sp>
        <p:nvSpPr>
          <p:cNvPr id="3" name="Content Placeholder 2"/>
          <p:cNvSpPr>
            <a:spLocks noGrp="1"/>
          </p:cNvSpPr>
          <p:nvPr>
            <p:ph sz="quarter" idx="1"/>
          </p:nvPr>
        </p:nvSpPr>
        <p:spPr/>
        <p:txBody>
          <a:bodyPr/>
          <a:lstStyle/>
          <a:p>
            <a:r>
              <a:rPr lang="en-GB" dirty="0" smtClean="0"/>
              <a:t>Goal of Network layer is get packets from source host to destination host</a:t>
            </a:r>
          </a:p>
          <a:p>
            <a:pPr lvl="1" algn="just"/>
            <a:r>
              <a:rPr lang="en-GB" dirty="0" smtClean="0">
                <a:solidFill>
                  <a:srgbClr val="FF0000"/>
                </a:solidFill>
              </a:rPr>
              <a:t>Routing</a:t>
            </a:r>
            <a:r>
              <a:rPr lang="en-GB" dirty="0" smtClean="0"/>
              <a:t>: should know about topology of subnet</a:t>
            </a:r>
          </a:p>
          <a:p>
            <a:pPr lvl="1" algn="just"/>
            <a:r>
              <a:rPr lang="en-GB" dirty="0" smtClean="0">
                <a:solidFill>
                  <a:srgbClr val="FF0000"/>
                </a:solidFill>
              </a:rPr>
              <a:t>Congestion</a:t>
            </a:r>
            <a:r>
              <a:rPr lang="en-GB" dirty="0" smtClean="0"/>
              <a:t>: should avoid overloading some communication lines and routers</a:t>
            </a:r>
          </a:p>
          <a:p>
            <a:pPr lvl="1" algn="just"/>
            <a:r>
              <a:rPr lang="en-GB" dirty="0" smtClean="0">
                <a:solidFill>
                  <a:srgbClr val="FF0000"/>
                </a:solidFill>
              </a:rPr>
              <a:t>Quality of service</a:t>
            </a:r>
            <a:r>
              <a:rPr lang="en-GB" dirty="0" smtClean="0"/>
              <a:t>: offer the appropriate service</a:t>
            </a:r>
          </a:p>
          <a:p>
            <a:pPr lvl="1" algn="just"/>
            <a:r>
              <a:rPr lang="en-GB" dirty="0" smtClean="0">
                <a:solidFill>
                  <a:srgbClr val="FF0000"/>
                </a:solidFill>
              </a:rPr>
              <a:t>Internetworking</a:t>
            </a:r>
            <a:r>
              <a:rPr lang="en-GB" dirty="0" smtClean="0"/>
              <a:t>: deal with network differences, if source and destination are connected to different networks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077200" cy="6629400"/>
          </a:xfrm>
        </p:spPr>
        <p:txBody>
          <a:bodyPr>
            <a:normAutofit fontScale="92500" lnSpcReduction="20000"/>
          </a:bodyPr>
          <a:lstStyle/>
          <a:p>
            <a:pPr algn="just">
              <a:spcAft>
                <a:spcPts val="1200"/>
              </a:spcAft>
            </a:pPr>
            <a:r>
              <a:rPr lang="en-US" dirty="0" smtClean="0"/>
              <a:t>The router is assumed to know the ''distance'' to each of its neighbors. </a:t>
            </a:r>
          </a:p>
          <a:p>
            <a:pPr algn="just">
              <a:spcAft>
                <a:spcPts val="1200"/>
              </a:spcAft>
            </a:pPr>
            <a:r>
              <a:rPr lang="en-US" dirty="0" smtClean="0"/>
              <a:t>If the metric is hops, the distance is just one hop. If the metric is queue length, the router simply examines each queue. </a:t>
            </a:r>
          </a:p>
          <a:p>
            <a:pPr algn="just">
              <a:spcAft>
                <a:spcPts val="1200"/>
              </a:spcAft>
            </a:pPr>
            <a:r>
              <a:rPr lang="en-US" dirty="0" smtClean="0"/>
              <a:t>If the metric is delay, the router can measure it directly with special ECHO packets that the receiver just timestamps and sends back as fast as it can. </a:t>
            </a:r>
          </a:p>
          <a:p>
            <a:pPr algn="just">
              <a:spcAft>
                <a:spcPts val="1200"/>
              </a:spcAft>
            </a:pPr>
            <a:r>
              <a:rPr lang="en-US" dirty="0" smtClean="0"/>
              <a:t>As an example, assume that delay is used as a metric and that the router knows the delay to each of its neighbors. </a:t>
            </a:r>
          </a:p>
          <a:p>
            <a:pPr algn="just">
              <a:spcAft>
                <a:spcPts val="1200"/>
              </a:spcAft>
            </a:pPr>
            <a:r>
              <a:rPr lang="en-US" dirty="0" smtClean="0"/>
              <a:t>Once every T </a:t>
            </a:r>
            <a:r>
              <a:rPr lang="en-US" dirty="0" err="1" smtClean="0"/>
              <a:t>msec</a:t>
            </a:r>
            <a:r>
              <a:rPr lang="en-US" dirty="0" smtClean="0"/>
              <a:t> each router sends to each neighbor a list of its estimated delays to each destination. </a:t>
            </a:r>
          </a:p>
          <a:p>
            <a:pPr algn="just">
              <a:spcAft>
                <a:spcPts val="1200"/>
              </a:spcAft>
            </a:pPr>
            <a:r>
              <a:rPr lang="en-US" dirty="0" smtClean="0"/>
              <a:t>It also receives a similar list from each neighbor. </a:t>
            </a:r>
          </a:p>
          <a:p>
            <a:pPr lvl="0" algn="just">
              <a:spcAft>
                <a:spcPts val="1200"/>
              </a:spcAft>
            </a:pPr>
            <a:r>
              <a:rPr lang="en-US" dirty="0" smtClean="0"/>
              <a:t>This updating process is illustrated in Figure, Part (a) shows a subnet. </a:t>
            </a:r>
          </a:p>
          <a:p>
            <a:pPr lvl="0" algn="just">
              <a:spcAft>
                <a:spcPts val="1200"/>
              </a:spcAft>
            </a:pPr>
            <a:r>
              <a:rPr lang="en-US" dirty="0" smtClean="0"/>
              <a:t>The first four columns of part (b) show the delay vectors received from the neighbors of router J. </a:t>
            </a:r>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S:\ow\cnds\tanenbaum\cn3-jpg\5-10.jpg"/>
          <p:cNvPicPr>
            <a:picLocks noChangeAspect="1" noChangeArrowheads="1"/>
          </p:cNvPicPr>
          <p:nvPr/>
        </p:nvPicPr>
        <p:blipFill>
          <a:blip r:embed="rId2"/>
          <a:srcRect/>
          <a:stretch>
            <a:fillRect/>
          </a:stretch>
        </p:blipFill>
        <p:spPr bwMode="auto">
          <a:xfrm>
            <a:off x="762000" y="1447800"/>
            <a:ext cx="7924800" cy="5105400"/>
          </a:xfrm>
          <a:prstGeom prst="rect">
            <a:avLst/>
          </a:prstGeom>
          <a:noFill/>
        </p:spPr>
      </p:pic>
      <p:sp>
        <p:nvSpPr>
          <p:cNvPr id="7" name="Content Placeholder 2"/>
          <p:cNvSpPr>
            <a:spLocks noGrp="1"/>
          </p:cNvSpPr>
          <p:nvPr>
            <p:ph sz="quarter" idx="1"/>
          </p:nvPr>
        </p:nvSpPr>
        <p:spPr>
          <a:xfrm>
            <a:off x="304800" y="228600"/>
            <a:ext cx="8077200" cy="1371600"/>
          </a:xfrm>
        </p:spPr>
        <p:txBody>
          <a:bodyPr>
            <a:normAutofit fontScale="70000" lnSpcReduction="20000"/>
          </a:bodyPr>
          <a:lstStyle/>
          <a:p>
            <a:pPr lvl="0" algn="just">
              <a:spcAft>
                <a:spcPts val="1200"/>
              </a:spcAft>
            </a:pPr>
            <a:r>
              <a:rPr lang="en-US" dirty="0" smtClean="0"/>
              <a:t>A claims to have a 12-msec delay to B, a 25-msec delay to C, a 40-msec delay to D, etc. </a:t>
            </a:r>
          </a:p>
          <a:p>
            <a:pPr lvl="0" algn="just">
              <a:spcAft>
                <a:spcPts val="1200"/>
              </a:spcAft>
            </a:pPr>
            <a:r>
              <a:rPr lang="en-US" dirty="0" smtClean="0"/>
              <a:t>Suppose that J has measured or estimated its delay to its neighbors, A, I, H, and K as 8, 10, 12, and 6 </a:t>
            </a:r>
            <a:r>
              <a:rPr lang="en-US" dirty="0" err="1" smtClean="0"/>
              <a:t>msec</a:t>
            </a:r>
            <a:r>
              <a:rPr lang="en-US" dirty="0" smtClean="0"/>
              <a:t>, respectively. </a:t>
            </a:r>
          </a:p>
          <a:p>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85800"/>
            <a:ext cx="8077200" cy="5867400"/>
          </a:xfrm>
        </p:spPr>
        <p:txBody>
          <a:bodyPr>
            <a:normAutofit fontScale="85000" lnSpcReduction="20000"/>
          </a:bodyPr>
          <a:lstStyle/>
          <a:p>
            <a:r>
              <a:rPr lang="en-US" sz="2300" dirty="0" smtClean="0"/>
              <a:t>Consider how J computes its new route to router G</a:t>
            </a:r>
            <a:endParaRPr lang="en-US" sz="2500" dirty="0" smtClean="0"/>
          </a:p>
          <a:p>
            <a:pPr lvl="1">
              <a:buNone/>
            </a:pPr>
            <a:endParaRPr lang="en-US" sz="2200" dirty="0" smtClean="0"/>
          </a:p>
          <a:p>
            <a:pPr lvl="1">
              <a:buNone/>
            </a:pPr>
            <a:r>
              <a:rPr lang="en-US" sz="2200" dirty="0" smtClean="0"/>
              <a:t>d </a:t>
            </a:r>
            <a:r>
              <a:rPr lang="en-US" sz="2200" baseline="-25000" dirty="0" smtClean="0"/>
              <a:t>x</a:t>
            </a:r>
            <a:r>
              <a:rPr lang="en-US" sz="2200" dirty="0" smtClean="0"/>
              <a:t>(y) = </a:t>
            </a:r>
            <a:r>
              <a:rPr lang="en-US" sz="2200" dirty="0" err="1" smtClean="0"/>
              <a:t>min</a:t>
            </a:r>
            <a:r>
              <a:rPr lang="en-US" sz="2200" baseline="-25000" dirty="0" err="1" smtClean="0"/>
              <a:t>v</a:t>
            </a:r>
            <a:r>
              <a:rPr lang="en-US" sz="2200" baseline="-25000" dirty="0" smtClean="0"/>
              <a:t> </a:t>
            </a:r>
            <a:r>
              <a:rPr lang="en-US" sz="2200" dirty="0" smtClean="0"/>
              <a:t>((c(</a:t>
            </a:r>
            <a:r>
              <a:rPr lang="en-US" sz="2200" dirty="0" err="1" smtClean="0"/>
              <a:t>x,v</a:t>
            </a:r>
            <a:r>
              <a:rPr lang="en-US" sz="2200" dirty="0" smtClean="0"/>
              <a:t>) + </a:t>
            </a:r>
            <a:r>
              <a:rPr lang="en-US" sz="2200" dirty="0" err="1" smtClean="0"/>
              <a:t>d</a:t>
            </a:r>
            <a:r>
              <a:rPr lang="en-US" sz="2200" baseline="-25000" dirty="0" err="1" smtClean="0"/>
              <a:t>y</a:t>
            </a:r>
            <a:r>
              <a:rPr lang="en-US" sz="2200" dirty="0" smtClean="0"/>
              <a:t>(y))</a:t>
            </a:r>
          </a:p>
          <a:p>
            <a:pPr lvl="1">
              <a:buNone/>
            </a:pPr>
            <a:endParaRPr lang="en-US" sz="2200" dirty="0" smtClean="0"/>
          </a:p>
          <a:p>
            <a:pPr lvl="1">
              <a:buNone/>
            </a:pPr>
            <a:r>
              <a:rPr lang="en-US" sz="2200" dirty="0" smtClean="0"/>
              <a:t>d </a:t>
            </a:r>
            <a:r>
              <a:rPr lang="en-US" sz="2200" baseline="-25000" dirty="0" smtClean="0"/>
              <a:t>x</a:t>
            </a:r>
            <a:r>
              <a:rPr lang="en-US" sz="2200" dirty="0" smtClean="0"/>
              <a:t>(y) - The least distance from x to y</a:t>
            </a:r>
          </a:p>
          <a:p>
            <a:pPr lvl="1">
              <a:buNone/>
            </a:pPr>
            <a:r>
              <a:rPr lang="en-US" sz="2200" dirty="0" err="1" smtClean="0"/>
              <a:t>d</a:t>
            </a:r>
            <a:r>
              <a:rPr lang="en-US" sz="2200" baseline="-25000" dirty="0" err="1" smtClean="0"/>
              <a:t>v</a:t>
            </a:r>
            <a:r>
              <a:rPr lang="en-US" sz="2200" dirty="0" smtClean="0"/>
              <a:t>(y) – Distance of each neighbor from initial node</a:t>
            </a:r>
          </a:p>
          <a:p>
            <a:pPr lvl="1">
              <a:buNone/>
            </a:pPr>
            <a:r>
              <a:rPr lang="en-US" sz="2200" dirty="0" smtClean="0"/>
              <a:t>c(</a:t>
            </a:r>
            <a:r>
              <a:rPr lang="en-US" sz="2200" dirty="0" err="1" smtClean="0"/>
              <a:t>x,v</a:t>
            </a:r>
            <a:r>
              <a:rPr lang="en-US" sz="2200" dirty="0" smtClean="0"/>
              <a:t>)- Node </a:t>
            </a:r>
            <a:r>
              <a:rPr lang="en-US" sz="2200" dirty="0" err="1" smtClean="0"/>
              <a:t>x’s</a:t>
            </a:r>
            <a:r>
              <a:rPr lang="en-US" sz="2200" dirty="0" smtClean="0"/>
              <a:t> cost from each of its neighbor v</a:t>
            </a:r>
          </a:p>
          <a:p>
            <a:pPr lvl="1">
              <a:buNone/>
            </a:pPr>
            <a:r>
              <a:rPr lang="en-US" sz="2200" dirty="0" err="1" smtClean="0"/>
              <a:t>min</a:t>
            </a:r>
            <a:r>
              <a:rPr lang="en-US" sz="2200" baseline="-25000" dirty="0" err="1" smtClean="0"/>
              <a:t>v</a:t>
            </a:r>
            <a:r>
              <a:rPr lang="en-US" sz="2200" baseline="-25000" dirty="0" smtClean="0"/>
              <a:t> </a:t>
            </a:r>
            <a:r>
              <a:rPr lang="en-US" sz="2200" dirty="0" smtClean="0"/>
              <a:t>– Selecting the minimum distance for the data packet</a:t>
            </a:r>
          </a:p>
          <a:p>
            <a:pPr lvl="1">
              <a:buNone/>
            </a:pPr>
            <a:endParaRPr lang="en-US" sz="2000" dirty="0" smtClean="0"/>
          </a:p>
          <a:p>
            <a:pPr algn="just">
              <a:spcAft>
                <a:spcPts val="1800"/>
              </a:spcAft>
            </a:pPr>
            <a:r>
              <a:rPr lang="en-US" sz="2000" dirty="0" smtClean="0"/>
              <a:t>It knows that it can get to A in 8 </a:t>
            </a:r>
            <a:r>
              <a:rPr lang="en-US" sz="2000" dirty="0" err="1" smtClean="0"/>
              <a:t>msec</a:t>
            </a:r>
            <a:r>
              <a:rPr lang="en-US" sz="2000" dirty="0" smtClean="0"/>
              <a:t>, and A claims to be able to get to G in 18 </a:t>
            </a:r>
            <a:r>
              <a:rPr lang="en-US" sz="2000" dirty="0" err="1" smtClean="0"/>
              <a:t>msec</a:t>
            </a:r>
            <a:r>
              <a:rPr lang="en-US" sz="2000" dirty="0" smtClean="0"/>
              <a:t>, so J knows it can count on a delay of 26 </a:t>
            </a:r>
            <a:r>
              <a:rPr lang="en-US" sz="2000" dirty="0" err="1" smtClean="0"/>
              <a:t>msec</a:t>
            </a:r>
            <a:r>
              <a:rPr lang="en-US" sz="2000" dirty="0" smtClean="0"/>
              <a:t> to G if it forwards packets bound for G to A. </a:t>
            </a:r>
          </a:p>
          <a:p>
            <a:pPr algn="just">
              <a:spcAft>
                <a:spcPts val="1800"/>
              </a:spcAft>
            </a:pPr>
            <a:r>
              <a:rPr lang="en-US" sz="2000" dirty="0" smtClean="0"/>
              <a:t>Similarly, it computes the delay to G via I, H, and K as 41 (31 + 10), 18 (6 + 12), and 37 (31 + 6) </a:t>
            </a:r>
            <a:r>
              <a:rPr lang="en-US" sz="2000" dirty="0" err="1" smtClean="0"/>
              <a:t>msec</a:t>
            </a:r>
            <a:r>
              <a:rPr lang="en-US" sz="2000" dirty="0" smtClean="0"/>
              <a:t>, respectively. </a:t>
            </a:r>
          </a:p>
          <a:p>
            <a:pPr algn="just">
              <a:spcAft>
                <a:spcPts val="1800"/>
              </a:spcAft>
            </a:pPr>
            <a:r>
              <a:rPr lang="en-US" sz="2000" dirty="0" smtClean="0"/>
              <a:t>The best of these values is 18, so it makes an entry in its routing table that the delay to G is 18 </a:t>
            </a:r>
            <a:r>
              <a:rPr lang="en-US" sz="2000" dirty="0" err="1" smtClean="0"/>
              <a:t>msec</a:t>
            </a:r>
            <a:r>
              <a:rPr lang="en-US" sz="2000" dirty="0" smtClean="0"/>
              <a:t> and that the route to use is via H. </a:t>
            </a:r>
          </a:p>
          <a:p>
            <a:pPr algn="just">
              <a:spcAft>
                <a:spcPts val="1800"/>
              </a:spcAft>
            </a:pPr>
            <a:r>
              <a:rPr lang="en-US" sz="2000" dirty="0" smtClean="0"/>
              <a:t>The same calculation is performed for all the other destinations, with the new routing table shown in the last column of the figure.</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229600" cy="6248400"/>
          </a:xfrm>
        </p:spPr>
        <p:txBody>
          <a:bodyPr/>
          <a:lstStyle/>
          <a:p>
            <a:pPr>
              <a:buNone/>
            </a:pPr>
            <a:endParaRPr lang="en-US" sz="2000" b="1" dirty="0" smtClean="0"/>
          </a:p>
          <a:p>
            <a:pPr>
              <a:buNone/>
            </a:pPr>
            <a:r>
              <a:rPr lang="en-US" sz="2000" b="1" dirty="0" smtClean="0"/>
              <a:t>The Count-to-Infinity Problem</a:t>
            </a:r>
          </a:p>
          <a:p>
            <a:pPr algn="just">
              <a:spcAft>
                <a:spcPts val="1200"/>
              </a:spcAft>
            </a:pPr>
            <a:r>
              <a:rPr lang="en-US" sz="2000" dirty="0" smtClean="0"/>
              <a:t>Distance vector routing works in theory but has a serious drawback in practice: although it converges to the correct answer, it may do so slowly. </a:t>
            </a:r>
          </a:p>
          <a:p>
            <a:pPr algn="just">
              <a:spcAft>
                <a:spcPts val="1200"/>
              </a:spcAft>
            </a:pPr>
            <a:r>
              <a:rPr lang="en-US" sz="2000" dirty="0" smtClean="0"/>
              <a:t>In particular, it reacts rapidly to good news, but leisurely to bad news.</a:t>
            </a:r>
          </a:p>
          <a:p>
            <a:pPr algn="just">
              <a:spcAft>
                <a:spcPts val="1200"/>
              </a:spcAft>
            </a:pPr>
            <a:r>
              <a:rPr lang="en-US" sz="2000" dirty="0" smtClean="0"/>
              <a:t>To see how fast good news propagates, consider the five-node (linear) subnet of Figure, where the delay metric is the number of hops. </a:t>
            </a:r>
          </a:p>
          <a:p>
            <a:pPr algn="just">
              <a:spcAft>
                <a:spcPts val="1200"/>
              </a:spcAft>
            </a:pPr>
            <a:r>
              <a:rPr lang="en-US" sz="2000" dirty="0" smtClean="0"/>
              <a:t>Suppose A is down initially and all the other routers know this. In other words, they have all recorded the delay to A as infinity.</a:t>
            </a: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ow\cnds\tanenbaum\cn3-jpg\5-11.jpg"/>
          <p:cNvPicPr>
            <a:picLocks noChangeAspect="1" noChangeArrowheads="1"/>
          </p:cNvPicPr>
          <p:nvPr/>
        </p:nvPicPr>
        <p:blipFill>
          <a:blip r:embed="rId2"/>
          <a:srcRect/>
          <a:stretch>
            <a:fillRect/>
          </a:stretch>
        </p:blipFill>
        <p:spPr bwMode="auto">
          <a:xfrm>
            <a:off x="381000" y="1371600"/>
            <a:ext cx="8305800" cy="362902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229600" cy="6248400"/>
          </a:xfrm>
        </p:spPr>
        <p:txBody>
          <a:bodyPr>
            <a:normAutofit fontScale="85000" lnSpcReduction="10000"/>
          </a:bodyPr>
          <a:lstStyle/>
          <a:p>
            <a:pPr algn="just">
              <a:spcAft>
                <a:spcPts val="1200"/>
              </a:spcAft>
            </a:pPr>
            <a:r>
              <a:rPr lang="en-US" dirty="0" smtClean="0"/>
              <a:t>When A comes up, the other routers learn about it via the vector exchanges. </a:t>
            </a:r>
          </a:p>
          <a:p>
            <a:pPr algn="just">
              <a:spcAft>
                <a:spcPts val="1200"/>
              </a:spcAft>
            </a:pPr>
            <a:r>
              <a:rPr lang="en-US" dirty="0" smtClean="0"/>
              <a:t>For simplicity we will assume that there is a gigantic gong somewhere that is struck periodically to initiate a vector exchange at all routers simultaneously. At the time of the first exchange, </a:t>
            </a:r>
          </a:p>
          <a:p>
            <a:pPr algn="just">
              <a:spcAft>
                <a:spcPts val="1200"/>
              </a:spcAft>
            </a:pPr>
            <a:r>
              <a:rPr lang="en-US" dirty="0" smtClean="0"/>
              <a:t>B learns that its left neighbor has zero delay to A. B now makes an entry in its routing table that A is one hop away to the left. </a:t>
            </a:r>
          </a:p>
          <a:p>
            <a:pPr algn="just">
              <a:spcAft>
                <a:spcPts val="1200"/>
              </a:spcAft>
            </a:pPr>
            <a:r>
              <a:rPr lang="en-US" dirty="0" smtClean="0"/>
              <a:t>All the other routers still think that A is down. At this point, the routing table entries for A are as shown in the second row of Figure (a). </a:t>
            </a:r>
          </a:p>
          <a:p>
            <a:pPr algn="just">
              <a:spcAft>
                <a:spcPts val="1200"/>
              </a:spcAft>
            </a:pPr>
            <a:r>
              <a:rPr lang="en-US" dirty="0" smtClean="0"/>
              <a:t>On the next exchange, C learns that B has a path of length 1 to A, so it updates its routing table to indicate a path of length 2, but D and E do not hear the good news until later. </a:t>
            </a:r>
          </a:p>
          <a:p>
            <a:pPr algn="just">
              <a:spcAft>
                <a:spcPts val="1200"/>
              </a:spcAft>
            </a:pPr>
            <a:r>
              <a:rPr lang="en-US" dirty="0" smtClean="0"/>
              <a:t>Clearly, the good news is spreading at the rate of one hop per exchange. In a subnet whose longest path is of length N hops, within N exchanges everyone will know about newly-revived lines and routers.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229600" cy="6400800"/>
          </a:xfrm>
        </p:spPr>
        <p:txBody>
          <a:bodyPr>
            <a:normAutofit fontScale="85000" lnSpcReduction="20000"/>
          </a:bodyPr>
          <a:lstStyle/>
          <a:p>
            <a:pPr algn="just">
              <a:spcAft>
                <a:spcPts val="600"/>
              </a:spcAft>
            </a:pPr>
            <a:r>
              <a:rPr lang="en-US" dirty="0" smtClean="0"/>
              <a:t>Now let us consider the situation of Figure (b), in which all the lines and routers are initially up. </a:t>
            </a:r>
          </a:p>
          <a:p>
            <a:pPr algn="just">
              <a:spcAft>
                <a:spcPts val="600"/>
              </a:spcAft>
            </a:pPr>
            <a:r>
              <a:rPr lang="en-US" dirty="0" smtClean="0"/>
              <a:t>Routers B, C, D, and E have distances to A of 1, 2, 3, and 4, respectively. </a:t>
            </a:r>
          </a:p>
          <a:p>
            <a:pPr algn="just">
              <a:spcAft>
                <a:spcPts val="600"/>
              </a:spcAft>
            </a:pPr>
            <a:r>
              <a:rPr lang="en-US" dirty="0" smtClean="0"/>
              <a:t>Suddenly A goes down, or alternatively, the line between A and B is cut, which is effectively the same thing from B's point of view. </a:t>
            </a:r>
          </a:p>
          <a:p>
            <a:pPr algn="just">
              <a:spcAft>
                <a:spcPts val="600"/>
              </a:spcAft>
            </a:pPr>
            <a:r>
              <a:rPr lang="en-US" dirty="0" smtClean="0"/>
              <a:t>At the first packet exchange, B does not hear anything from A. </a:t>
            </a:r>
          </a:p>
          <a:p>
            <a:pPr algn="just">
              <a:spcAft>
                <a:spcPts val="600"/>
              </a:spcAft>
            </a:pPr>
            <a:r>
              <a:rPr lang="en-US" dirty="0" smtClean="0"/>
              <a:t>Fortunately, C says: Do not worry; I have a path to A of length 2. Little does B know that C's path runs through B itself. </a:t>
            </a:r>
          </a:p>
          <a:p>
            <a:pPr algn="just">
              <a:spcAft>
                <a:spcPts val="600"/>
              </a:spcAft>
            </a:pPr>
            <a:r>
              <a:rPr lang="en-US" dirty="0" smtClean="0"/>
              <a:t>For all B knows, C might have ten lines all with separate paths to A of length 2. As a result, B thinks it can reach A via C, with a path length of 3. </a:t>
            </a:r>
          </a:p>
          <a:p>
            <a:pPr algn="just">
              <a:spcAft>
                <a:spcPts val="600"/>
              </a:spcAft>
            </a:pPr>
            <a:r>
              <a:rPr lang="en-US" dirty="0" smtClean="0"/>
              <a:t>D and E do not update their entries for A on the first exchange.</a:t>
            </a:r>
          </a:p>
          <a:p>
            <a:pPr algn="just">
              <a:spcAft>
                <a:spcPts val="600"/>
              </a:spcAft>
            </a:pPr>
            <a:r>
              <a:rPr lang="en-US" dirty="0" smtClean="0"/>
              <a:t>On the second exchange, C notices that each of its neighbors claims to have a path to A of length 3. </a:t>
            </a:r>
          </a:p>
          <a:p>
            <a:pPr algn="just">
              <a:spcAft>
                <a:spcPts val="600"/>
              </a:spcAft>
            </a:pPr>
            <a:r>
              <a:rPr lang="en-US" dirty="0" smtClean="0"/>
              <a:t>It picks one of the them at random and makes its new distance to A 4, as shown in the third row of Figure(b). </a:t>
            </a:r>
          </a:p>
          <a:p>
            <a:pPr algn="just">
              <a:spcAft>
                <a:spcPts val="600"/>
              </a:spcAft>
            </a:pPr>
            <a:r>
              <a:rPr lang="en-US" dirty="0" smtClean="0"/>
              <a:t>Subsequent exchanges produce the history shown in the rest of Figure(b).</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a:bodyPr>
          <a:lstStyle/>
          <a:p>
            <a:r>
              <a:rPr lang="en-US" sz="2400" b="1" dirty="0" smtClean="0">
                <a:solidFill>
                  <a:schemeClr val="tx1"/>
                </a:solidFill>
              </a:rPr>
              <a:t>3.2.4 Link State Routing</a:t>
            </a:r>
            <a:endParaRPr lang="en-US" sz="2400" b="1" dirty="0">
              <a:solidFill>
                <a:schemeClr val="tx1"/>
              </a:solidFill>
            </a:endParaRPr>
          </a:p>
        </p:txBody>
      </p:sp>
      <p:sp>
        <p:nvSpPr>
          <p:cNvPr id="3" name="Content Placeholder 2"/>
          <p:cNvSpPr>
            <a:spLocks noGrp="1"/>
          </p:cNvSpPr>
          <p:nvPr>
            <p:ph sz="quarter" idx="1"/>
          </p:nvPr>
        </p:nvSpPr>
        <p:spPr>
          <a:xfrm>
            <a:off x="457200" y="838200"/>
            <a:ext cx="7467600" cy="5635752"/>
          </a:xfrm>
        </p:spPr>
        <p:txBody>
          <a:bodyPr>
            <a:normAutofit/>
          </a:bodyPr>
          <a:lstStyle/>
          <a:p>
            <a:pPr algn="just">
              <a:spcAft>
                <a:spcPts val="1200"/>
              </a:spcAft>
            </a:pPr>
            <a:r>
              <a:rPr lang="en-US" sz="2000" dirty="0" smtClean="0"/>
              <a:t>The idea behind link state routing is simple and can be stated as five parts. Each router must do the following: </a:t>
            </a:r>
          </a:p>
          <a:p>
            <a:pPr lvl="2" algn="just">
              <a:buNone/>
            </a:pPr>
            <a:r>
              <a:rPr lang="en-US" sz="2000" dirty="0" smtClean="0"/>
              <a:t>1. Discover its neighbors and learn their network addresses. </a:t>
            </a:r>
          </a:p>
          <a:p>
            <a:pPr lvl="2" algn="just">
              <a:buNone/>
            </a:pPr>
            <a:r>
              <a:rPr lang="en-US" sz="2000" dirty="0" smtClean="0"/>
              <a:t>2. Measure the delay or cost to each of its neighbors. </a:t>
            </a:r>
          </a:p>
          <a:p>
            <a:pPr lvl="2" algn="just">
              <a:buNone/>
            </a:pPr>
            <a:r>
              <a:rPr lang="en-US" sz="2000" dirty="0" smtClean="0"/>
              <a:t>3. Construct a packet telling all it has just learned. </a:t>
            </a:r>
          </a:p>
          <a:p>
            <a:pPr lvl="2" algn="just">
              <a:buNone/>
            </a:pPr>
            <a:r>
              <a:rPr lang="en-US" sz="2000" dirty="0" smtClean="0"/>
              <a:t>4. Send this packet to all other routers. </a:t>
            </a:r>
          </a:p>
          <a:p>
            <a:pPr lvl="2" algn="just">
              <a:buNone/>
            </a:pPr>
            <a:r>
              <a:rPr lang="en-US" sz="2000" dirty="0" smtClean="0"/>
              <a:t>5. Compute the shortest path to every other router. </a:t>
            </a:r>
          </a:p>
          <a:p>
            <a:pPr algn="just">
              <a:spcAft>
                <a:spcPts val="1200"/>
              </a:spcAft>
            </a:pPr>
            <a:r>
              <a:rPr lang="en-US" sz="2000" dirty="0" smtClean="0"/>
              <a:t>In effect, the complete topology and all delays are experimentally measured and distributed to every router. </a:t>
            </a:r>
          </a:p>
          <a:p>
            <a:pPr algn="just">
              <a:spcAft>
                <a:spcPts val="1200"/>
              </a:spcAft>
            </a:pPr>
            <a:r>
              <a:rPr lang="en-US" sz="2000" dirty="0" smtClean="0"/>
              <a:t>Then </a:t>
            </a:r>
            <a:r>
              <a:rPr lang="en-US" sz="2000" dirty="0" err="1" smtClean="0"/>
              <a:t>Dijkstra's</a:t>
            </a:r>
            <a:r>
              <a:rPr lang="en-US" sz="2000" dirty="0" smtClean="0"/>
              <a:t> algorithm can be run to find the shortest path to every other router.</a:t>
            </a: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305800" cy="6245352"/>
          </a:xfrm>
        </p:spPr>
        <p:txBody>
          <a:bodyPr>
            <a:normAutofit fontScale="92500" lnSpcReduction="20000"/>
          </a:bodyPr>
          <a:lstStyle/>
          <a:p>
            <a:pPr>
              <a:buNone/>
            </a:pPr>
            <a:r>
              <a:rPr lang="en-US" b="1" dirty="0" smtClean="0"/>
              <a:t>Learning about the Neighbors</a:t>
            </a:r>
          </a:p>
          <a:p>
            <a:pPr algn="just">
              <a:spcAft>
                <a:spcPts val="1200"/>
              </a:spcAft>
            </a:pPr>
            <a:r>
              <a:rPr lang="en-US" dirty="0" smtClean="0"/>
              <a:t>When a router is booted, its first task is to learn who its neighbors are. </a:t>
            </a:r>
          </a:p>
          <a:p>
            <a:pPr algn="just">
              <a:spcAft>
                <a:spcPts val="1200"/>
              </a:spcAft>
            </a:pPr>
            <a:r>
              <a:rPr lang="en-US" dirty="0" smtClean="0"/>
              <a:t>It accomplishes this goal by sending a special HELLO packet on each point-to-point line. </a:t>
            </a:r>
          </a:p>
          <a:p>
            <a:pPr algn="just">
              <a:spcAft>
                <a:spcPts val="1200"/>
              </a:spcAft>
            </a:pPr>
            <a:r>
              <a:rPr lang="en-US" dirty="0" smtClean="0"/>
              <a:t>The router on the other end is expected to send back a reply telling who it is. </a:t>
            </a:r>
          </a:p>
          <a:p>
            <a:pPr algn="just">
              <a:spcAft>
                <a:spcPts val="1200"/>
              </a:spcAft>
            </a:pPr>
            <a:r>
              <a:rPr lang="en-US" dirty="0" smtClean="0"/>
              <a:t>These names must be globally unique because when a distant router later hears that three routers are all connected to F, it is essential that it can determine whether all three mean the same F. </a:t>
            </a:r>
          </a:p>
          <a:p>
            <a:pPr algn="just">
              <a:spcAft>
                <a:spcPts val="1200"/>
              </a:spcAft>
            </a:pPr>
            <a:r>
              <a:rPr lang="en-US" dirty="0" smtClean="0"/>
              <a:t>When two or more routers are connected by a LAN, the situation is slightly more complicated. </a:t>
            </a:r>
          </a:p>
          <a:p>
            <a:pPr algn="just">
              <a:spcAft>
                <a:spcPts val="1200"/>
              </a:spcAft>
            </a:pPr>
            <a:r>
              <a:rPr lang="en-US" dirty="0" smtClean="0"/>
              <a:t>Figure(a) illustrates a LAN to which three routers, A, C, and F, are directly connected. </a:t>
            </a:r>
          </a:p>
          <a:p>
            <a:pPr algn="just">
              <a:spcAft>
                <a:spcPts val="1200"/>
              </a:spcAft>
            </a:pPr>
            <a:r>
              <a:rPr lang="en-US" dirty="0" smtClean="0"/>
              <a:t>Each of these routers is connected to one or more additional routers, as shown.</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ow\cnds\tanenbaum\cn3-jpg\5-13.jpg"/>
          <p:cNvPicPr>
            <a:picLocks noChangeAspect="1" noChangeArrowheads="1"/>
          </p:cNvPicPr>
          <p:nvPr/>
        </p:nvPicPr>
        <p:blipFill>
          <a:blip r:embed="rId2"/>
          <a:srcRect/>
          <a:stretch>
            <a:fillRect/>
          </a:stretch>
        </p:blipFill>
        <p:spPr bwMode="auto">
          <a:xfrm>
            <a:off x="762000" y="457200"/>
            <a:ext cx="7848600" cy="3429000"/>
          </a:xfrm>
          <a:prstGeom prst="rect">
            <a:avLst/>
          </a:prstGeom>
          <a:noFill/>
        </p:spPr>
      </p:pic>
      <p:sp>
        <p:nvSpPr>
          <p:cNvPr id="5" name="Rectangle 4"/>
          <p:cNvSpPr/>
          <p:nvPr/>
        </p:nvSpPr>
        <p:spPr>
          <a:xfrm>
            <a:off x="457200" y="4191000"/>
            <a:ext cx="8077200" cy="1754326"/>
          </a:xfrm>
          <a:prstGeom prst="rect">
            <a:avLst/>
          </a:prstGeom>
        </p:spPr>
        <p:txBody>
          <a:bodyPr wrap="square">
            <a:spAutoFit/>
          </a:bodyPr>
          <a:lstStyle/>
          <a:p>
            <a:pPr algn="just">
              <a:buFont typeface="Arial" pitchFamily="34" charset="0"/>
              <a:buChar char="•"/>
            </a:pPr>
            <a:r>
              <a:rPr lang="en-US" dirty="0" smtClean="0"/>
              <a:t>One way to model the LAN is to consider it as a node itself, as shown in Figure(b). </a:t>
            </a:r>
          </a:p>
          <a:p>
            <a:pPr algn="just">
              <a:buFont typeface="Arial" pitchFamily="34" charset="0"/>
              <a:buChar char="•"/>
            </a:pPr>
            <a:r>
              <a:rPr lang="en-US" dirty="0" smtClean="0"/>
              <a:t>Here we have introduced a new, artificial node, N, to which A, C, and F are connected. </a:t>
            </a:r>
          </a:p>
          <a:p>
            <a:pPr algn="just">
              <a:buFont typeface="Arial" pitchFamily="34" charset="0"/>
              <a:buChar char="•"/>
            </a:pPr>
            <a:r>
              <a:rPr lang="en-US" dirty="0" smtClean="0"/>
              <a:t>The fact that it is possible to go from A to C on the LAN is represented by the path ANC here.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533400"/>
            <a:ext cx="7467600" cy="2057400"/>
          </a:xfrm>
        </p:spPr>
        <p:txBody>
          <a:bodyPr>
            <a:normAutofit lnSpcReduction="10000"/>
          </a:bodyPr>
          <a:lstStyle/>
          <a:p>
            <a:pPr>
              <a:buNone/>
            </a:pPr>
            <a:r>
              <a:rPr lang="en-GB" u="sng" dirty="0" smtClean="0"/>
              <a:t>3.1.1 Store-and-forward packet switching</a:t>
            </a:r>
          </a:p>
          <a:p>
            <a:pPr lvl="1">
              <a:lnSpc>
                <a:spcPct val="90000"/>
              </a:lnSpc>
            </a:pPr>
            <a:r>
              <a:rPr lang="en-GB" dirty="0" smtClean="0"/>
              <a:t>Equipment of: carrier &lt;&gt; customer</a:t>
            </a:r>
          </a:p>
          <a:p>
            <a:pPr lvl="1">
              <a:lnSpc>
                <a:spcPct val="90000"/>
              </a:lnSpc>
            </a:pPr>
            <a:r>
              <a:rPr lang="en-GB" dirty="0" smtClean="0"/>
              <a:t>Algorithm at router</a:t>
            </a:r>
          </a:p>
          <a:p>
            <a:pPr lvl="2">
              <a:lnSpc>
                <a:spcPct val="90000"/>
              </a:lnSpc>
            </a:pPr>
            <a:r>
              <a:rPr lang="en-GB" dirty="0" smtClean="0"/>
              <a:t>Receive packet</a:t>
            </a:r>
          </a:p>
          <a:p>
            <a:pPr lvl="2">
              <a:lnSpc>
                <a:spcPct val="90000"/>
              </a:lnSpc>
            </a:pPr>
            <a:r>
              <a:rPr lang="en-GB" dirty="0" smtClean="0"/>
              <a:t>Check packet (e.g. checksum) </a:t>
            </a:r>
          </a:p>
          <a:p>
            <a:pPr lvl="2">
              <a:lnSpc>
                <a:spcPct val="90000"/>
              </a:lnSpc>
            </a:pPr>
            <a:r>
              <a:rPr lang="en-GB" dirty="0" smtClean="0"/>
              <a:t>Forward packet</a:t>
            </a:r>
            <a:endParaRPr lang="en-GB" dirty="0"/>
          </a:p>
        </p:txBody>
      </p:sp>
      <p:pic>
        <p:nvPicPr>
          <p:cNvPr id="6" name="Picture 1028" descr="5-01"/>
          <p:cNvPicPr>
            <a:picLocks noChangeAspect="1" noChangeArrowheads="1"/>
          </p:cNvPicPr>
          <p:nvPr/>
        </p:nvPicPr>
        <p:blipFill>
          <a:blip r:embed="rId2"/>
          <a:srcRect/>
          <a:stretch>
            <a:fillRect/>
          </a:stretch>
        </p:blipFill>
        <p:spPr bwMode="auto">
          <a:xfrm>
            <a:off x="838200" y="2895600"/>
            <a:ext cx="6854825" cy="287655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153400" cy="6092952"/>
          </a:xfrm>
        </p:spPr>
        <p:txBody>
          <a:bodyPr>
            <a:normAutofit lnSpcReduction="10000"/>
          </a:bodyPr>
          <a:lstStyle/>
          <a:p>
            <a:pPr>
              <a:buNone/>
            </a:pPr>
            <a:r>
              <a:rPr lang="en-US" b="1" dirty="0" smtClean="0"/>
              <a:t>Measuring Line Cost</a:t>
            </a:r>
          </a:p>
          <a:p>
            <a:pPr algn="just"/>
            <a:r>
              <a:rPr lang="en-US" sz="2200" dirty="0" smtClean="0"/>
              <a:t>The link state routing algorithm requires each router to know, or at least have a reasonable estimate of, the delay to each of its neighbors. </a:t>
            </a:r>
          </a:p>
          <a:p>
            <a:pPr algn="just"/>
            <a:r>
              <a:rPr lang="en-US" sz="2200" dirty="0" smtClean="0"/>
              <a:t>The most direct way to determine this delay is to send over the line a special ECHO packet that the other side is required to send back immediately. </a:t>
            </a:r>
          </a:p>
          <a:p>
            <a:pPr algn="just"/>
            <a:r>
              <a:rPr lang="en-US" sz="2200" dirty="0" smtClean="0"/>
              <a:t>By measuring the round-trip time and dividing it by two, the sending router can get a reasonable estimate of the delay. </a:t>
            </a:r>
          </a:p>
          <a:p>
            <a:pPr algn="just"/>
            <a:r>
              <a:rPr lang="en-US" sz="2200" dirty="0" smtClean="0"/>
              <a:t>For even better results, the test can be conducted several times, and the average used. </a:t>
            </a:r>
          </a:p>
          <a:p>
            <a:pPr algn="just"/>
            <a:r>
              <a:rPr lang="en-US" sz="2200" dirty="0" smtClean="0"/>
              <a:t>An interesting issue is whether to take the load into account when measuring the delay. To factor the load in, the round-trip timer must be started when the ECHO packet is queued. </a:t>
            </a:r>
          </a:p>
          <a:p>
            <a:pPr algn="just"/>
            <a:r>
              <a:rPr lang="en-US" sz="2200" dirty="0" smtClean="0"/>
              <a:t>To ignore the load, the timer should be started when the ECHO packet reaches the front of the queue.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229600" cy="4191000"/>
          </a:xfrm>
        </p:spPr>
        <p:txBody>
          <a:bodyPr>
            <a:normAutofit/>
          </a:bodyPr>
          <a:lstStyle/>
          <a:p>
            <a:pPr algn="just"/>
            <a:r>
              <a:rPr lang="en-US" sz="2000" dirty="0" smtClean="0"/>
              <a:t>Arguments can be made both ways. </a:t>
            </a:r>
          </a:p>
          <a:p>
            <a:pPr algn="just"/>
            <a:r>
              <a:rPr lang="en-US" sz="2000" dirty="0" smtClean="0"/>
              <a:t>Including traffic-induced delays in the measurements means that when a router has a choice between two lines with the same bandwidth, one of which is heavily loaded all the time and one of which is not, the router will regard the route over the unloaded line as a shorter path. </a:t>
            </a:r>
          </a:p>
          <a:p>
            <a:pPr algn="just"/>
            <a:r>
              <a:rPr lang="en-US" sz="2000" dirty="0" smtClean="0"/>
              <a:t>This choice will result in better performance. </a:t>
            </a:r>
          </a:p>
          <a:p>
            <a:pPr algn="just"/>
            <a:r>
              <a:rPr lang="en-US" sz="2000" dirty="0" smtClean="0"/>
              <a:t>Unfortunately, there is also an argument against including the load in the delay calculation. </a:t>
            </a:r>
          </a:p>
          <a:p>
            <a:pPr algn="just"/>
            <a:r>
              <a:rPr lang="en-US" sz="2000" dirty="0" smtClean="0"/>
              <a:t>Consider the subnet of following Figure, which is divided into two parts, East and West, connected by two lines, CF and EI. </a:t>
            </a:r>
          </a:p>
          <a:p>
            <a:endParaRPr lang="en-US" dirty="0"/>
          </a:p>
        </p:txBody>
      </p:sp>
      <p:pic>
        <p:nvPicPr>
          <p:cNvPr id="4" name="Picture 5" descr="S:\ow\cnds\tanenbaum\cn3-jpg\5-14.jpg"/>
          <p:cNvPicPr>
            <a:picLocks noChangeAspect="1" noChangeArrowheads="1"/>
          </p:cNvPicPr>
          <p:nvPr/>
        </p:nvPicPr>
        <p:blipFill>
          <a:blip r:embed="rId2"/>
          <a:srcRect/>
          <a:stretch>
            <a:fillRect/>
          </a:stretch>
        </p:blipFill>
        <p:spPr bwMode="auto">
          <a:xfrm>
            <a:off x="2209800" y="4343400"/>
            <a:ext cx="512445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305800" cy="6324600"/>
          </a:xfrm>
        </p:spPr>
        <p:txBody>
          <a:bodyPr>
            <a:normAutofit fontScale="85000" lnSpcReduction="20000"/>
          </a:bodyPr>
          <a:lstStyle/>
          <a:p>
            <a:pPr algn="just">
              <a:spcAft>
                <a:spcPts val="1200"/>
              </a:spcAft>
            </a:pPr>
            <a:r>
              <a:rPr lang="en-US" dirty="0" smtClean="0"/>
              <a:t>Suppose that most of the traffic between East and West is using line CF, and as a result, this line is heavily loaded with long delays. </a:t>
            </a:r>
          </a:p>
          <a:p>
            <a:pPr algn="just">
              <a:spcAft>
                <a:spcPts val="1200"/>
              </a:spcAft>
            </a:pPr>
            <a:r>
              <a:rPr lang="en-US" dirty="0" smtClean="0"/>
              <a:t>Including </a:t>
            </a:r>
            <a:r>
              <a:rPr lang="en-US" dirty="0" err="1" smtClean="0"/>
              <a:t>queueing</a:t>
            </a:r>
            <a:r>
              <a:rPr lang="en-US" dirty="0" smtClean="0"/>
              <a:t> delay in the shortest path calculation will make EI more attractive. </a:t>
            </a:r>
          </a:p>
          <a:p>
            <a:pPr algn="just">
              <a:spcAft>
                <a:spcPts val="1200"/>
              </a:spcAft>
            </a:pPr>
            <a:r>
              <a:rPr lang="en-US" dirty="0" smtClean="0"/>
              <a:t>After the new routing tables have been installed, most of the East-West traffic will now go over EI, overloading this line. </a:t>
            </a:r>
          </a:p>
          <a:p>
            <a:pPr algn="just">
              <a:spcAft>
                <a:spcPts val="1200"/>
              </a:spcAft>
            </a:pPr>
            <a:r>
              <a:rPr lang="en-US" dirty="0" smtClean="0"/>
              <a:t>Consequently, in the next update, CF will appear to be the shortest path. </a:t>
            </a:r>
          </a:p>
          <a:p>
            <a:pPr algn="just">
              <a:spcAft>
                <a:spcPts val="1200"/>
              </a:spcAft>
            </a:pPr>
            <a:r>
              <a:rPr lang="en-US" dirty="0" smtClean="0"/>
              <a:t>As a result, the routing tables may oscillate wildly, leading to erratic routing and many potential problems. </a:t>
            </a:r>
          </a:p>
          <a:p>
            <a:pPr algn="just">
              <a:spcAft>
                <a:spcPts val="1200"/>
              </a:spcAft>
            </a:pPr>
            <a:r>
              <a:rPr lang="en-US" dirty="0" smtClean="0"/>
              <a:t>If load is ignored and only bandwidth is considered, this problem does not occur. </a:t>
            </a:r>
          </a:p>
          <a:p>
            <a:pPr algn="just">
              <a:spcAft>
                <a:spcPts val="1200"/>
              </a:spcAft>
            </a:pPr>
            <a:r>
              <a:rPr lang="en-US" dirty="0" smtClean="0"/>
              <a:t>Alternatively, the load can be spread over both lines, but this solution does not fully utilize the best path. </a:t>
            </a:r>
          </a:p>
          <a:p>
            <a:pPr algn="just">
              <a:spcAft>
                <a:spcPts val="1200"/>
              </a:spcAft>
            </a:pPr>
            <a:r>
              <a:rPr lang="en-US" dirty="0" smtClean="0"/>
              <a:t>Nevertheless, to avoid oscillations in the choice of best path, it may be wise to distribute the load over multiple lines, with some known fraction going over each line.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153400" cy="6245352"/>
          </a:xfrm>
        </p:spPr>
        <p:txBody>
          <a:bodyPr>
            <a:normAutofit fontScale="85000" lnSpcReduction="20000"/>
          </a:bodyPr>
          <a:lstStyle/>
          <a:p>
            <a:pPr>
              <a:buNone/>
            </a:pPr>
            <a:r>
              <a:rPr lang="en-US" sz="2800" b="1" dirty="0" smtClean="0"/>
              <a:t>Building Link State Packets</a:t>
            </a:r>
          </a:p>
          <a:p>
            <a:pPr algn="just">
              <a:spcAft>
                <a:spcPts val="1200"/>
              </a:spcAft>
            </a:pPr>
            <a:r>
              <a:rPr lang="en-US" dirty="0" smtClean="0"/>
              <a:t>Once the information needed for the exchange has been collected, the next step is for each router to build a packet containing all the data. </a:t>
            </a:r>
          </a:p>
          <a:p>
            <a:pPr algn="just">
              <a:spcAft>
                <a:spcPts val="1200"/>
              </a:spcAft>
            </a:pPr>
            <a:r>
              <a:rPr lang="en-US" dirty="0" smtClean="0"/>
              <a:t>The packet starts with the identity of the sender, followed by a sequence number and age (to be described later), and a list of neighbors. </a:t>
            </a:r>
          </a:p>
          <a:p>
            <a:pPr algn="just">
              <a:spcAft>
                <a:spcPts val="1200"/>
              </a:spcAft>
            </a:pPr>
            <a:r>
              <a:rPr lang="en-US" dirty="0" smtClean="0"/>
              <a:t>For each neighbor, the delay to that neighbor is given. </a:t>
            </a:r>
          </a:p>
          <a:p>
            <a:pPr algn="just">
              <a:spcAft>
                <a:spcPts val="1200"/>
              </a:spcAft>
            </a:pPr>
            <a:r>
              <a:rPr lang="en-US" dirty="0" smtClean="0"/>
              <a:t>An example subnet is given in following Figure(a) with delays shown as labels on the lines. </a:t>
            </a:r>
          </a:p>
          <a:p>
            <a:pPr algn="just">
              <a:spcAft>
                <a:spcPts val="1200"/>
              </a:spcAft>
            </a:pPr>
            <a:r>
              <a:rPr lang="en-US" dirty="0" smtClean="0"/>
              <a:t>The corresponding link state packets for all six routers are shown in Figure(b).</a:t>
            </a:r>
          </a:p>
          <a:p>
            <a:pPr algn="just">
              <a:spcAft>
                <a:spcPts val="1200"/>
              </a:spcAft>
            </a:pPr>
            <a:r>
              <a:rPr lang="en-US" dirty="0" smtClean="0"/>
              <a:t>Building the link state packets is easy. The hard part is determining when to build them. One possibility is to build them periodically, that is, at regular intervals. </a:t>
            </a:r>
          </a:p>
          <a:p>
            <a:pPr algn="just">
              <a:spcAft>
                <a:spcPts val="1200"/>
              </a:spcAft>
            </a:pPr>
            <a:r>
              <a:rPr lang="en-US" dirty="0" smtClean="0"/>
              <a:t>Another possibility is to build them when some significant event occurs, such as a line or neighbor going down or coming back up again or changing its properties appreciably.</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ow\cnds\tanenbaum\cn3-jpg\5-15.jpg"/>
          <p:cNvPicPr>
            <a:picLocks noChangeAspect="1" noChangeArrowheads="1"/>
          </p:cNvPicPr>
          <p:nvPr/>
        </p:nvPicPr>
        <p:blipFill>
          <a:blip r:embed="rId2"/>
          <a:srcRect/>
          <a:stretch>
            <a:fillRect/>
          </a:stretch>
        </p:blipFill>
        <p:spPr bwMode="auto">
          <a:xfrm>
            <a:off x="304800" y="152400"/>
            <a:ext cx="8418513" cy="2620963"/>
          </a:xfrm>
          <a:prstGeom prst="rect">
            <a:avLst/>
          </a:prstGeom>
          <a:noFill/>
        </p:spPr>
      </p:pic>
      <p:sp>
        <p:nvSpPr>
          <p:cNvPr id="6" name="Content Placeholder 5"/>
          <p:cNvSpPr>
            <a:spLocks noGrp="1"/>
          </p:cNvSpPr>
          <p:nvPr>
            <p:ph sz="quarter" idx="1"/>
          </p:nvPr>
        </p:nvSpPr>
        <p:spPr>
          <a:xfrm>
            <a:off x="304800" y="2667000"/>
            <a:ext cx="8382000" cy="3806952"/>
          </a:xfrm>
        </p:spPr>
        <p:txBody>
          <a:bodyPr/>
          <a:lstStyle/>
          <a:p>
            <a:pPr>
              <a:buNone/>
            </a:pPr>
            <a:r>
              <a:rPr lang="en-US" b="1" dirty="0" smtClean="0"/>
              <a:t>Distributing the Link State Packets</a:t>
            </a:r>
          </a:p>
          <a:p>
            <a:pPr algn="just">
              <a:spcAft>
                <a:spcPts val="1200"/>
              </a:spcAft>
            </a:pPr>
            <a:r>
              <a:rPr lang="en-US" sz="2000" dirty="0" smtClean="0"/>
              <a:t>The trickiest part of the algorithm is distributing the link state packets reliably. </a:t>
            </a:r>
          </a:p>
          <a:p>
            <a:pPr algn="just">
              <a:spcAft>
                <a:spcPts val="1200"/>
              </a:spcAft>
            </a:pPr>
            <a:r>
              <a:rPr lang="en-US" sz="2000" dirty="0" smtClean="0"/>
              <a:t>As the packets are distributed and installed, the routers getting the first ones will change their routes. </a:t>
            </a:r>
          </a:p>
          <a:p>
            <a:pPr algn="just">
              <a:spcAft>
                <a:spcPts val="1200"/>
              </a:spcAft>
            </a:pPr>
            <a:r>
              <a:rPr lang="en-US" sz="2000" dirty="0" smtClean="0"/>
              <a:t>Consequently, the different routers may be using different versions of the topology, which can lead to inconsistencies, loops, unreachable machines, and other problems.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153400" cy="6553200"/>
          </a:xfrm>
        </p:spPr>
        <p:txBody>
          <a:bodyPr>
            <a:normAutofit/>
          </a:bodyPr>
          <a:lstStyle/>
          <a:p>
            <a:pPr algn="just">
              <a:spcAft>
                <a:spcPts val="1200"/>
              </a:spcAft>
            </a:pPr>
            <a:r>
              <a:rPr lang="en-US" sz="2000" dirty="0" smtClean="0"/>
              <a:t>The fundamental idea is to use flooding to distribute the link state packets. </a:t>
            </a:r>
          </a:p>
          <a:p>
            <a:pPr algn="just">
              <a:spcAft>
                <a:spcPts val="1200"/>
              </a:spcAft>
            </a:pPr>
            <a:r>
              <a:rPr lang="en-US" sz="2000" dirty="0" smtClean="0"/>
              <a:t>To keep the flood in check, each packet contains a sequence number that is incremented for each new packet sent. </a:t>
            </a:r>
          </a:p>
          <a:p>
            <a:pPr algn="just">
              <a:spcAft>
                <a:spcPts val="1200"/>
              </a:spcAft>
            </a:pPr>
            <a:r>
              <a:rPr lang="en-US" sz="2000" dirty="0" smtClean="0"/>
              <a:t>Routers keep track of all the (source router, sequence) pairs they see. </a:t>
            </a:r>
          </a:p>
          <a:p>
            <a:pPr algn="just">
              <a:spcAft>
                <a:spcPts val="1200"/>
              </a:spcAft>
            </a:pPr>
            <a:r>
              <a:rPr lang="en-US" sz="2000" dirty="0" smtClean="0"/>
              <a:t>When a new link state packet comes in, it is checked against the list of packets already seen. </a:t>
            </a:r>
          </a:p>
          <a:p>
            <a:pPr algn="just">
              <a:spcAft>
                <a:spcPts val="1200"/>
              </a:spcAft>
            </a:pPr>
            <a:r>
              <a:rPr lang="en-US" sz="2000" dirty="0" smtClean="0"/>
              <a:t>If it is new, it is forwarded on all lines except the one it arrived on. If it is a duplicate, it is discarded. </a:t>
            </a:r>
          </a:p>
          <a:p>
            <a:pPr algn="just">
              <a:spcAft>
                <a:spcPts val="1200"/>
              </a:spcAft>
            </a:pPr>
            <a:r>
              <a:rPr lang="en-US" sz="2000" dirty="0" smtClean="0"/>
              <a:t>If a packet with a sequence number lower than the highest one seen so far ever arrives, it is rejected.</a:t>
            </a:r>
          </a:p>
          <a:p>
            <a:pPr algn="just">
              <a:spcAft>
                <a:spcPts val="1200"/>
              </a:spcAft>
            </a:pPr>
            <a:r>
              <a:rPr lang="en-US" sz="2000" dirty="0" smtClean="0"/>
              <a:t>This algorithm has a few problems, but they are manageable.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229600" cy="6553200"/>
          </a:xfrm>
        </p:spPr>
        <p:txBody>
          <a:bodyPr>
            <a:normAutofit fontScale="85000" lnSpcReduction="20000"/>
          </a:bodyPr>
          <a:lstStyle/>
          <a:p>
            <a:pPr algn="just">
              <a:spcAft>
                <a:spcPts val="1200"/>
              </a:spcAft>
            </a:pPr>
            <a:r>
              <a:rPr lang="en-US" dirty="0" smtClean="0"/>
              <a:t>First, if the sequence numbers wrap around, confusion will reign. The solution here is to use a 32-bit sequence number. </a:t>
            </a:r>
          </a:p>
          <a:p>
            <a:pPr algn="just">
              <a:spcAft>
                <a:spcPts val="1200"/>
              </a:spcAft>
            </a:pPr>
            <a:r>
              <a:rPr lang="en-US" dirty="0" smtClean="0"/>
              <a:t>With one link state packet per second, it would take 137 years to wrap around, so this possibility can be ignored. </a:t>
            </a:r>
          </a:p>
          <a:p>
            <a:pPr algn="just">
              <a:spcAft>
                <a:spcPts val="1200"/>
              </a:spcAft>
            </a:pPr>
            <a:r>
              <a:rPr lang="en-US" dirty="0" smtClean="0"/>
              <a:t>Second, if a router ever crashes, it will lose track of its sequence number. If it starts again at 0, the next packet will be rejected as a duplicate. </a:t>
            </a:r>
          </a:p>
          <a:p>
            <a:pPr algn="just">
              <a:spcAft>
                <a:spcPts val="1200"/>
              </a:spcAft>
            </a:pPr>
            <a:r>
              <a:rPr lang="en-US" dirty="0" smtClean="0"/>
              <a:t>Third, if a sequence number is ever corrupted and 65,540 is received instead of 4 </a:t>
            </a:r>
          </a:p>
          <a:p>
            <a:pPr algn="just">
              <a:spcAft>
                <a:spcPts val="1200"/>
              </a:spcAft>
            </a:pPr>
            <a:r>
              <a:rPr lang="en-US" dirty="0" smtClean="0"/>
              <a:t>The solution to all these problems is to include the </a:t>
            </a:r>
            <a:r>
              <a:rPr lang="en-US" b="1" dirty="0" smtClean="0"/>
              <a:t>age</a:t>
            </a:r>
            <a:r>
              <a:rPr lang="en-US" dirty="0" smtClean="0"/>
              <a:t> of each packet after the sequence number and decrement it once per second. </a:t>
            </a:r>
          </a:p>
          <a:p>
            <a:pPr algn="just">
              <a:spcAft>
                <a:spcPts val="1200"/>
              </a:spcAft>
            </a:pPr>
            <a:r>
              <a:rPr lang="en-US" dirty="0" smtClean="0"/>
              <a:t>When the age hits zero, the information from that router is discarded. </a:t>
            </a:r>
          </a:p>
          <a:p>
            <a:pPr algn="just">
              <a:spcAft>
                <a:spcPts val="1200"/>
              </a:spcAft>
            </a:pPr>
            <a:r>
              <a:rPr lang="en-US" dirty="0" smtClean="0"/>
              <a:t>Normally, a new packet comes in, say, every 10 sec, so router information only times out when a router is down </a:t>
            </a:r>
          </a:p>
          <a:p>
            <a:pPr algn="just">
              <a:spcAft>
                <a:spcPts val="1200"/>
              </a:spcAft>
            </a:pPr>
            <a:r>
              <a:rPr lang="en-US" dirty="0" smtClean="0"/>
              <a:t>The </a:t>
            </a:r>
            <a:r>
              <a:rPr lang="en-US" b="1" dirty="0" smtClean="0"/>
              <a:t>Age field </a:t>
            </a:r>
            <a:r>
              <a:rPr lang="en-US" dirty="0" smtClean="0"/>
              <a:t>is also decremented by each router during the initial flooding process, to make sure no packet can get lost and live for an indefinite period of time.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382000" cy="6400800"/>
          </a:xfrm>
        </p:spPr>
        <p:txBody>
          <a:bodyPr>
            <a:normAutofit/>
          </a:bodyPr>
          <a:lstStyle/>
          <a:p>
            <a:pPr algn="just">
              <a:spcAft>
                <a:spcPts val="1200"/>
              </a:spcAft>
            </a:pPr>
            <a:r>
              <a:rPr lang="en-US" dirty="0" smtClean="0"/>
              <a:t>When a link state packet comes in to a router for flooding, it is not queued for transmission immediately. </a:t>
            </a:r>
          </a:p>
          <a:p>
            <a:pPr algn="just">
              <a:spcAft>
                <a:spcPts val="1200"/>
              </a:spcAft>
            </a:pPr>
            <a:r>
              <a:rPr lang="en-US" dirty="0" smtClean="0"/>
              <a:t>Instead it is first put in a holding area to wait a short while.</a:t>
            </a:r>
          </a:p>
          <a:p>
            <a:pPr algn="just">
              <a:spcAft>
                <a:spcPts val="1200"/>
              </a:spcAft>
            </a:pPr>
            <a:r>
              <a:rPr lang="en-US" dirty="0" smtClean="0"/>
              <a:t> If another link state packet from the same source comes in before the first packet is transmitted, their sequence numbers are compared. </a:t>
            </a:r>
          </a:p>
          <a:p>
            <a:pPr algn="just">
              <a:spcAft>
                <a:spcPts val="1200"/>
              </a:spcAft>
            </a:pPr>
            <a:r>
              <a:rPr lang="en-US" dirty="0" smtClean="0"/>
              <a:t>If they are equal, the duplicate is discarded. If they are different, the older one is thrown out. </a:t>
            </a:r>
          </a:p>
          <a:p>
            <a:pPr algn="just">
              <a:spcAft>
                <a:spcPts val="1200"/>
              </a:spcAft>
            </a:pPr>
            <a:r>
              <a:rPr lang="en-US" dirty="0" smtClean="0"/>
              <a:t>To guard against errors on the router-router lines, all link state packets are acknowledged. </a:t>
            </a:r>
          </a:p>
          <a:p>
            <a:pPr algn="just">
              <a:spcAft>
                <a:spcPts val="1200"/>
              </a:spcAft>
            </a:pPr>
            <a:r>
              <a:rPr lang="en-US" dirty="0" smtClean="0"/>
              <a:t>When a line goes idle, the holding area is scanned in round-robin order to select a packet or acknowledgement to send.</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276600"/>
            <a:ext cx="8382000" cy="3581400"/>
          </a:xfrm>
        </p:spPr>
        <p:txBody>
          <a:bodyPr>
            <a:normAutofit/>
          </a:bodyPr>
          <a:lstStyle/>
          <a:p>
            <a:pPr algn="just"/>
            <a:r>
              <a:rPr lang="en-US" sz="2000" dirty="0" smtClean="0"/>
              <a:t>The data structure used by router B for the subnet shown in Figure(a). </a:t>
            </a:r>
          </a:p>
          <a:p>
            <a:pPr algn="just"/>
            <a:r>
              <a:rPr lang="en-US" sz="2000" dirty="0" smtClean="0"/>
              <a:t>Each row here corresponds to a recently-arrived, but as yet not fully-processed, link state packet. </a:t>
            </a:r>
          </a:p>
          <a:p>
            <a:pPr algn="just"/>
            <a:r>
              <a:rPr lang="en-US" sz="2000" dirty="0" smtClean="0"/>
              <a:t>The table records where the packet originated, its sequence number and age, and the data. </a:t>
            </a:r>
          </a:p>
          <a:p>
            <a:pPr algn="just"/>
            <a:r>
              <a:rPr lang="en-US" sz="2000" dirty="0" smtClean="0"/>
              <a:t>In addition, there are send and acknowledgement flags for each of B's three lines (to A, C, and F, respectively). </a:t>
            </a:r>
          </a:p>
        </p:txBody>
      </p:sp>
      <p:pic>
        <p:nvPicPr>
          <p:cNvPr id="4" name="Picture 4" descr="S:\ow\cnds\tanenbaum\cn3-jpg\5-16.jpg"/>
          <p:cNvPicPr>
            <a:picLocks noChangeAspect="1" noChangeArrowheads="1"/>
          </p:cNvPicPr>
          <p:nvPr/>
        </p:nvPicPr>
        <p:blipFill>
          <a:blip r:embed="rId2"/>
          <a:srcRect/>
          <a:stretch>
            <a:fillRect/>
          </a:stretch>
        </p:blipFill>
        <p:spPr bwMode="auto">
          <a:xfrm>
            <a:off x="533400" y="0"/>
            <a:ext cx="8093075" cy="32004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05800" cy="6400800"/>
          </a:xfrm>
        </p:spPr>
        <p:txBody>
          <a:bodyPr/>
          <a:lstStyle/>
          <a:p>
            <a:pPr algn="just"/>
            <a:r>
              <a:rPr lang="en-US" dirty="0" smtClean="0"/>
              <a:t>The send flags mean that the packet must be sent on the indicated line. </a:t>
            </a:r>
          </a:p>
          <a:p>
            <a:pPr algn="just"/>
            <a:r>
              <a:rPr lang="en-US" dirty="0" smtClean="0"/>
              <a:t>The acknowledgement flags mean that it must be acknowledged there.</a:t>
            </a:r>
          </a:p>
          <a:p>
            <a:pPr algn="just"/>
            <a:r>
              <a:rPr lang="en-US" dirty="0" smtClean="0"/>
              <a:t>In the above Figure, the link state packet from A arrives directly, so it must be sent to C and F and acknowledged to A, as indicated by the flag bits. </a:t>
            </a:r>
          </a:p>
          <a:p>
            <a:pPr algn="just"/>
            <a:r>
              <a:rPr lang="en-US" dirty="0" smtClean="0"/>
              <a:t>Similarly, the packet from F has to be forwarded to A and C and acknowledged to F.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7924800" cy="6172200"/>
          </a:xfrm>
        </p:spPr>
        <p:txBody>
          <a:bodyPr>
            <a:normAutofit/>
          </a:bodyPr>
          <a:lstStyle/>
          <a:p>
            <a:pPr algn="just">
              <a:spcAft>
                <a:spcPts val="1200"/>
              </a:spcAft>
            </a:pPr>
            <a:r>
              <a:rPr lang="en-US" sz="2000" dirty="0" smtClean="0"/>
              <a:t>The major components of the system are the carrier's equipment (routers connected by transmission lines), shown inside the shaded oval, and the customers' equipment, shown outside the oval. </a:t>
            </a:r>
          </a:p>
          <a:p>
            <a:pPr algn="just">
              <a:spcAft>
                <a:spcPts val="1200"/>
              </a:spcAft>
            </a:pPr>
            <a:r>
              <a:rPr lang="en-US" sz="2000" dirty="0" smtClean="0"/>
              <a:t>Host H1 is directly connected to one of the carrier's routers, A, by a leased line. </a:t>
            </a:r>
          </a:p>
          <a:p>
            <a:pPr algn="just">
              <a:spcAft>
                <a:spcPts val="1200"/>
              </a:spcAft>
            </a:pPr>
            <a:r>
              <a:rPr lang="en-US" sz="2000" dirty="0" smtClean="0"/>
              <a:t>In contrast, H2 is on a LAN with a router, F, owned and operated by the customer. </a:t>
            </a:r>
          </a:p>
          <a:p>
            <a:pPr algn="just">
              <a:spcAft>
                <a:spcPts val="1200"/>
              </a:spcAft>
            </a:pPr>
            <a:r>
              <a:rPr lang="en-US" sz="2000" dirty="0" smtClean="0"/>
              <a:t>This router also has a leased line to the carrier's equipment. </a:t>
            </a:r>
          </a:p>
          <a:p>
            <a:pPr algn="just">
              <a:spcAft>
                <a:spcPts val="1200"/>
              </a:spcAft>
            </a:pPr>
            <a:r>
              <a:rPr lang="en-US" sz="2000" dirty="0" smtClean="0"/>
              <a:t>F has shown as being outside the oval because it does not belong to the carrier, but in terms of construction, software, and protocols, it is probably no different from the carrier's routers. </a:t>
            </a:r>
          </a:p>
          <a:p>
            <a:pPr algn="just"/>
            <a:endParaRPr lang="en-US" dirty="0" smtClean="0"/>
          </a:p>
          <a:p>
            <a:pPr algn="just"/>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b="1" dirty="0" smtClean="0"/>
              <a:t>3.2.5 Hierarchical Routing</a:t>
            </a:r>
            <a:endParaRPr lang="en-US" b="1" dirty="0"/>
          </a:p>
        </p:txBody>
      </p:sp>
      <p:sp>
        <p:nvSpPr>
          <p:cNvPr id="3" name="Content Placeholder 2"/>
          <p:cNvSpPr>
            <a:spLocks noGrp="1"/>
          </p:cNvSpPr>
          <p:nvPr>
            <p:ph sz="quarter" idx="1"/>
          </p:nvPr>
        </p:nvSpPr>
        <p:spPr>
          <a:xfrm>
            <a:off x="304800" y="838200"/>
            <a:ext cx="8229600" cy="5791200"/>
          </a:xfrm>
        </p:spPr>
        <p:txBody>
          <a:bodyPr>
            <a:normAutofit fontScale="85000" lnSpcReduction="20000"/>
          </a:bodyPr>
          <a:lstStyle/>
          <a:p>
            <a:pPr algn="just">
              <a:spcAft>
                <a:spcPts val="1200"/>
              </a:spcAft>
            </a:pPr>
            <a:r>
              <a:rPr lang="en-US" dirty="0" smtClean="0"/>
              <a:t>As networks grow in size, the router routing tables grow proportionally. </a:t>
            </a:r>
          </a:p>
          <a:p>
            <a:pPr algn="just">
              <a:spcAft>
                <a:spcPts val="1200"/>
              </a:spcAft>
            </a:pPr>
            <a:r>
              <a:rPr lang="en-US" dirty="0" smtClean="0"/>
              <a:t>Not only is router memory consumed by ever-increasing tables, but more CPU time is needed to scan them and more bandwidth is needed to send status reports about them. </a:t>
            </a:r>
          </a:p>
          <a:p>
            <a:pPr algn="just">
              <a:spcAft>
                <a:spcPts val="1200"/>
              </a:spcAft>
            </a:pPr>
            <a:r>
              <a:rPr lang="en-US" dirty="0" smtClean="0"/>
              <a:t>At a certain point the network may grow to the point where it is no longer feasible for every router to have an entry for every other router, so the routing will have to be done hierarchically, as it is in the telephone network. </a:t>
            </a:r>
          </a:p>
          <a:p>
            <a:pPr algn="just">
              <a:spcAft>
                <a:spcPts val="1200"/>
              </a:spcAft>
            </a:pPr>
            <a:r>
              <a:rPr lang="en-US" dirty="0" smtClean="0"/>
              <a:t>When hierarchical routing is used, the routers are divided into what we will call regions, with each router knowing all the details about how to route packets to destinations within its own region, but knowing nothing about the internal structure of other regions. </a:t>
            </a:r>
          </a:p>
          <a:p>
            <a:pPr algn="just">
              <a:spcAft>
                <a:spcPts val="1200"/>
              </a:spcAft>
            </a:pPr>
            <a:r>
              <a:rPr lang="en-US" dirty="0" smtClean="0"/>
              <a:t>When different networks are interconnected, it is natural to regard each one as a separate region in order to free the routers in one network from having to know the topological structure of the other ones.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382000" cy="6400800"/>
          </a:xfrm>
        </p:spPr>
        <p:txBody>
          <a:bodyPr>
            <a:normAutofit fontScale="92500" lnSpcReduction="10000"/>
          </a:bodyPr>
          <a:lstStyle/>
          <a:p>
            <a:pPr algn="just">
              <a:spcAft>
                <a:spcPts val="1200"/>
              </a:spcAft>
            </a:pPr>
            <a:r>
              <a:rPr lang="en-US" dirty="0" smtClean="0"/>
              <a:t>For huge networks, a two-level hierarchy may be insufficient; it may be necessary to group the regions into clusters, the clusters into zones, the zones into groups, and so on, until we run out of names for aggregations. </a:t>
            </a:r>
          </a:p>
          <a:p>
            <a:pPr algn="just">
              <a:spcAft>
                <a:spcPts val="1200"/>
              </a:spcAft>
            </a:pPr>
            <a:r>
              <a:rPr lang="en-US" dirty="0" smtClean="0"/>
              <a:t>Figure below gives a quantitative example of routing in a two-level hierarchy with five regions. </a:t>
            </a:r>
          </a:p>
          <a:p>
            <a:pPr algn="just">
              <a:spcAft>
                <a:spcPts val="1200"/>
              </a:spcAft>
            </a:pPr>
            <a:r>
              <a:rPr lang="en-US" dirty="0" smtClean="0"/>
              <a:t>The full routing table for router 1A has 17 entries, as shown in Figure(b). </a:t>
            </a:r>
          </a:p>
          <a:p>
            <a:pPr algn="just">
              <a:spcAft>
                <a:spcPts val="1200"/>
              </a:spcAft>
            </a:pPr>
            <a:r>
              <a:rPr lang="en-US" dirty="0" smtClean="0"/>
              <a:t>When routing is done hierarchically, as in Figure(c), there are entries for all the local routers as before, but all other regions have been condensed into a single router, so all traffic for region 2 goes via the 1B -2A line, but the rest of the remote traffic goes via the 1C -3B line. </a:t>
            </a:r>
          </a:p>
          <a:p>
            <a:pPr algn="just">
              <a:spcAft>
                <a:spcPts val="1200"/>
              </a:spcAft>
            </a:pPr>
            <a:r>
              <a:rPr lang="en-US" dirty="0" smtClean="0"/>
              <a:t>Hierarchical routing has reduced the table from 17 to 7 entries. As the ratio of the number of regions to the number of routers per region grows, the savings in table space increase.</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ow\cnds\tanenbaum\cn3-jpg\5-17.jpg"/>
          <p:cNvPicPr>
            <a:picLocks noGrp="1" noChangeAspect="1" noChangeArrowheads="1"/>
          </p:cNvPicPr>
          <p:nvPr>
            <p:ph sz="quarter" idx="1"/>
          </p:nvPr>
        </p:nvPicPr>
        <p:blipFill>
          <a:blip r:embed="rId2"/>
          <a:srcRect/>
          <a:stretch>
            <a:fillRect/>
          </a:stretch>
        </p:blipFill>
        <p:spPr bwMode="auto">
          <a:xfrm>
            <a:off x="457200" y="762000"/>
            <a:ext cx="8229600" cy="571182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b="1" dirty="0" smtClean="0">
                <a:solidFill>
                  <a:schemeClr val="tx1"/>
                </a:solidFill>
              </a:rPr>
              <a:t>3.2.5Broadcast Routing</a:t>
            </a:r>
            <a:endParaRPr lang="en-US" b="1" dirty="0">
              <a:solidFill>
                <a:schemeClr val="tx1"/>
              </a:solidFill>
            </a:endParaRPr>
          </a:p>
        </p:txBody>
      </p:sp>
      <p:sp>
        <p:nvSpPr>
          <p:cNvPr id="3" name="Content Placeholder 2"/>
          <p:cNvSpPr>
            <a:spLocks noGrp="1"/>
          </p:cNvSpPr>
          <p:nvPr>
            <p:ph sz="quarter" idx="1"/>
          </p:nvPr>
        </p:nvSpPr>
        <p:spPr>
          <a:xfrm>
            <a:off x="304800" y="838200"/>
            <a:ext cx="8229600" cy="5715000"/>
          </a:xfrm>
        </p:spPr>
        <p:txBody>
          <a:bodyPr>
            <a:normAutofit fontScale="85000" lnSpcReduction="10000"/>
          </a:bodyPr>
          <a:lstStyle/>
          <a:p>
            <a:pPr algn="just">
              <a:spcAft>
                <a:spcPts val="1200"/>
              </a:spcAft>
            </a:pPr>
            <a:r>
              <a:rPr lang="en-US" dirty="0" smtClean="0"/>
              <a:t>In some applications, hosts need to send messages to many or all other hosts. </a:t>
            </a:r>
          </a:p>
          <a:p>
            <a:pPr algn="just">
              <a:spcAft>
                <a:spcPts val="1200"/>
              </a:spcAft>
            </a:pPr>
            <a:r>
              <a:rPr lang="en-US" dirty="0" smtClean="0"/>
              <a:t>For example, a service distributing weather reports, stock market updates, or live radio programs might work best by broadcasting to all machines and letting those that are interested read the data.</a:t>
            </a:r>
          </a:p>
          <a:p>
            <a:pPr algn="just">
              <a:spcAft>
                <a:spcPts val="1200"/>
              </a:spcAft>
            </a:pPr>
            <a:r>
              <a:rPr lang="en-US" dirty="0" smtClean="0"/>
              <a:t> Sending a packet to all destinations simultaneously is called broadcasting; various methods have been proposed for doing it. </a:t>
            </a:r>
          </a:p>
          <a:p>
            <a:pPr algn="just">
              <a:spcAft>
                <a:spcPts val="1200"/>
              </a:spcAft>
              <a:buNone/>
            </a:pPr>
            <a:r>
              <a:rPr lang="en-US" dirty="0" smtClean="0"/>
              <a:t>1. </a:t>
            </a:r>
            <a:r>
              <a:rPr lang="en-US" b="1" dirty="0" smtClean="0"/>
              <a:t>Broadcasting method, </a:t>
            </a:r>
            <a:r>
              <a:rPr lang="en-US" dirty="0" smtClean="0"/>
              <a:t>that requires no special features from the subnet is for the source to simply send a distinct packet to each destination. </a:t>
            </a:r>
          </a:p>
          <a:p>
            <a:pPr algn="just">
              <a:spcAft>
                <a:spcPts val="1200"/>
              </a:spcAft>
            </a:pPr>
            <a:r>
              <a:rPr lang="en-US" dirty="0" smtClean="0"/>
              <a:t>Not only is the method wasteful of bandwidth, but it also requires the source to have a complete list of all destinations. </a:t>
            </a:r>
          </a:p>
          <a:p>
            <a:pPr algn="just">
              <a:spcAft>
                <a:spcPts val="1200"/>
              </a:spcAft>
            </a:pPr>
            <a:r>
              <a:rPr lang="en-US" dirty="0" smtClean="0"/>
              <a:t>In practice this may be the only possibility, but it is the least desirable of the methods. </a:t>
            </a:r>
          </a:p>
          <a:p>
            <a:pPr algn="just">
              <a:spcAft>
                <a:spcPts val="1200"/>
              </a:spcAft>
            </a:pPr>
            <a:endParaRPr 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382000" cy="6400800"/>
          </a:xfrm>
        </p:spPr>
        <p:txBody>
          <a:bodyPr>
            <a:normAutofit/>
          </a:bodyPr>
          <a:lstStyle/>
          <a:p>
            <a:pPr algn="just">
              <a:spcAft>
                <a:spcPts val="1200"/>
              </a:spcAft>
              <a:buNone/>
            </a:pPr>
            <a:r>
              <a:rPr lang="en-US" sz="2000" b="1" dirty="0" smtClean="0"/>
              <a:t>2. Flooding</a:t>
            </a:r>
            <a:r>
              <a:rPr lang="en-US" sz="2000" dirty="0" smtClean="0"/>
              <a:t> is ill-suited for ordinary point-to-point communication, for broadcasting it might rate serious consideration, it generates too many packets and consumes too much bandwidth.</a:t>
            </a:r>
          </a:p>
          <a:p>
            <a:pPr algn="just">
              <a:spcAft>
                <a:spcPts val="1200"/>
              </a:spcAft>
              <a:buNone/>
            </a:pPr>
            <a:r>
              <a:rPr lang="en-US" sz="2000" dirty="0" smtClean="0"/>
              <a:t>3. A third algorithm is </a:t>
            </a:r>
            <a:r>
              <a:rPr lang="en-US" sz="2000" b="1" dirty="0" err="1" smtClean="0"/>
              <a:t>multidestination</a:t>
            </a:r>
            <a:r>
              <a:rPr lang="en-US" sz="2000" b="1" dirty="0" smtClean="0"/>
              <a:t> routing</a:t>
            </a:r>
            <a:r>
              <a:rPr lang="en-US" sz="2000" dirty="0" smtClean="0"/>
              <a:t>. If this method is used, each packet contains either a list of destinations or a bit map indicating the desired destinations. </a:t>
            </a:r>
          </a:p>
          <a:p>
            <a:pPr algn="just">
              <a:spcAft>
                <a:spcPts val="1200"/>
              </a:spcAft>
            </a:pPr>
            <a:r>
              <a:rPr lang="en-US" sz="2000" dirty="0" smtClean="0"/>
              <a:t>When a packet arrives at a router, the router checks all the destinations to determine the set of output lines that will be needed.</a:t>
            </a:r>
          </a:p>
          <a:p>
            <a:pPr algn="just">
              <a:spcAft>
                <a:spcPts val="1200"/>
              </a:spcAft>
            </a:pPr>
            <a:r>
              <a:rPr lang="en-US" sz="2000" dirty="0" smtClean="0"/>
              <a:t>The router generates a new copy of the packet for each output line to be used and includes in each packet only those destinations that are to use the line. </a:t>
            </a:r>
          </a:p>
          <a:p>
            <a:pPr algn="just">
              <a:spcAft>
                <a:spcPts val="1200"/>
              </a:spcAft>
            </a:pPr>
            <a:r>
              <a:rPr lang="en-US" sz="2000" b="1" dirty="0" err="1" smtClean="0"/>
              <a:t>Multidestination</a:t>
            </a:r>
            <a:r>
              <a:rPr lang="en-US" sz="2000" b="1" dirty="0" smtClean="0"/>
              <a:t> routing </a:t>
            </a:r>
            <a:r>
              <a:rPr lang="en-US" sz="2000" dirty="0" smtClean="0"/>
              <a:t>is like separately addressed packets, except that when several packets must follow the same route, one of them pays full fare and the rest ride free. </a:t>
            </a:r>
          </a:p>
          <a:p>
            <a:pPr algn="just">
              <a:spcAft>
                <a:spcPts val="1200"/>
              </a:spcAft>
            </a:pPr>
            <a:endParaRPr lang="en-US" sz="2000"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7543800" cy="6169152"/>
          </a:xfrm>
        </p:spPr>
        <p:txBody>
          <a:bodyPr>
            <a:normAutofit fontScale="92500"/>
          </a:bodyPr>
          <a:lstStyle/>
          <a:p>
            <a:pPr algn="just">
              <a:spcAft>
                <a:spcPts val="1200"/>
              </a:spcAft>
              <a:buNone/>
            </a:pPr>
            <a:r>
              <a:rPr lang="en-US" dirty="0" smtClean="0"/>
              <a:t>4. A fourth broadcast algorithm makes explicit use of the </a:t>
            </a:r>
            <a:r>
              <a:rPr lang="en-US" b="1" dirty="0" smtClean="0"/>
              <a:t>Sink tree </a:t>
            </a:r>
            <a:r>
              <a:rPr lang="en-US" dirty="0" smtClean="0"/>
              <a:t>for the router initiating the broadcast—or any other convenient spanning tree for that matter. </a:t>
            </a:r>
          </a:p>
          <a:p>
            <a:pPr algn="just">
              <a:spcAft>
                <a:spcPts val="1200"/>
              </a:spcAft>
            </a:pPr>
            <a:r>
              <a:rPr lang="en-US" dirty="0" smtClean="0"/>
              <a:t>A </a:t>
            </a:r>
            <a:r>
              <a:rPr lang="en-US" b="1" dirty="0" smtClean="0"/>
              <a:t>spanning tree </a:t>
            </a:r>
            <a:r>
              <a:rPr lang="en-US" dirty="0" smtClean="0"/>
              <a:t>is a subset of the subnet that includes all the routers but contains no loops. </a:t>
            </a:r>
          </a:p>
          <a:p>
            <a:pPr algn="just">
              <a:spcAft>
                <a:spcPts val="1200"/>
              </a:spcAft>
            </a:pPr>
            <a:r>
              <a:rPr lang="en-US" dirty="0" smtClean="0"/>
              <a:t>If each router knows which of its lines belong to the spanning tree, it can copy an incoming broadcast packet onto all the spanning tree lines except the one it arrived on. </a:t>
            </a:r>
          </a:p>
          <a:p>
            <a:pPr algn="just">
              <a:spcAft>
                <a:spcPts val="1200"/>
              </a:spcAft>
            </a:pPr>
            <a:r>
              <a:rPr lang="en-US" dirty="0" smtClean="0"/>
              <a:t>This method makes excellent use of bandwidth, generating the absolute minimum number of packets necessary to do the job. </a:t>
            </a:r>
          </a:p>
          <a:p>
            <a:r>
              <a:rPr lang="en-US" dirty="0" smtClean="0"/>
              <a:t>The only problem is that each router must have knowledge of some spanning tree for the method to be applicable. </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52400"/>
            <a:ext cx="8382000" cy="6477000"/>
          </a:xfrm>
        </p:spPr>
        <p:txBody>
          <a:bodyPr>
            <a:normAutofit fontScale="92500" lnSpcReduction="10000"/>
          </a:bodyPr>
          <a:lstStyle/>
          <a:p>
            <a:pPr algn="just">
              <a:spcAft>
                <a:spcPts val="1200"/>
              </a:spcAft>
            </a:pPr>
            <a:r>
              <a:rPr lang="en-US" dirty="0" smtClean="0"/>
              <a:t>Our last broadcast algorithm is an attempt to approximate the behavior of the previous one, even when the routers do not know anything at all about spanning trees. </a:t>
            </a:r>
          </a:p>
          <a:p>
            <a:pPr algn="just">
              <a:spcAft>
                <a:spcPts val="1200"/>
              </a:spcAft>
              <a:buNone/>
            </a:pPr>
            <a:r>
              <a:rPr lang="en-US" dirty="0" smtClean="0"/>
              <a:t>5. The idea, called </a:t>
            </a:r>
            <a:r>
              <a:rPr lang="en-US" b="1" dirty="0" smtClean="0"/>
              <a:t>reverse path forwarding</a:t>
            </a:r>
            <a:r>
              <a:rPr lang="en-US" dirty="0" smtClean="0"/>
              <a:t>, is remarkably simple once it has been pointed out. </a:t>
            </a:r>
          </a:p>
          <a:p>
            <a:pPr algn="just">
              <a:spcAft>
                <a:spcPts val="1200"/>
              </a:spcAft>
            </a:pPr>
            <a:r>
              <a:rPr lang="en-US" dirty="0" smtClean="0"/>
              <a:t>When a broadcast packet arrives at a router, the router checks to see if the packet arrived on the line that is normally used for sending packets to the source of the broadcast. </a:t>
            </a:r>
          </a:p>
          <a:p>
            <a:pPr algn="just">
              <a:spcAft>
                <a:spcPts val="1200"/>
              </a:spcAft>
            </a:pPr>
            <a:r>
              <a:rPr lang="en-US" dirty="0" smtClean="0"/>
              <a:t>If so, there is an excellent chance that the broadcast packet itself followed the best route from the router and is therefore the first copy to arrive at the router. </a:t>
            </a:r>
          </a:p>
          <a:p>
            <a:pPr algn="just">
              <a:spcAft>
                <a:spcPts val="1200"/>
              </a:spcAft>
            </a:pPr>
            <a:r>
              <a:rPr lang="en-US" dirty="0" smtClean="0"/>
              <a:t>This being the case, the router forwards copies of it onto all lines except the one it arrived on. </a:t>
            </a:r>
          </a:p>
          <a:p>
            <a:pPr algn="just">
              <a:spcAft>
                <a:spcPts val="1200"/>
              </a:spcAft>
            </a:pPr>
            <a:r>
              <a:rPr lang="en-US" dirty="0" smtClean="0"/>
              <a:t>If, however, the broadcast packet arrived on a line other than the preferred one for reaching the source, the packet is discarded as a likely duplicate. </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9653"/>
            <a:ext cx="8686800" cy="369332"/>
          </a:xfrm>
          <a:prstGeom prst="rect">
            <a:avLst/>
          </a:prstGeom>
        </p:spPr>
        <p:txBody>
          <a:bodyPr wrap="square">
            <a:spAutoFit/>
          </a:bodyPr>
          <a:lstStyle/>
          <a:p>
            <a:endParaRPr lang="en-US" dirty="0"/>
          </a:p>
        </p:txBody>
      </p:sp>
      <p:sp>
        <p:nvSpPr>
          <p:cNvPr id="6" name="Content Placeholder 5"/>
          <p:cNvSpPr>
            <a:spLocks noGrp="1"/>
          </p:cNvSpPr>
          <p:nvPr>
            <p:ph sz="quarter" idx="1"/>
          </p:nvPr>
        </p:nvSpPr>
        <p:spPr>
          <a:xfrm>
            <a:off x="304800" y="304800"/>
            <a:ext cx="8305800" cy="6553200"/>
          </a:xfrm>
        </p:spPr>
        <p:txBody>
          <a:bodyPr>
            <a:normAutofit fontScale="85000" lnSpcReduction="10000"/>
          </a:bodyPr>
          <a:lstStyle/>
          <a:p>
            <a:pPr algn="just">
              <a:spcAft>
                <a:spcPts val="1200"/>
              </a:spcAft>
            </a:pPr>
            <a:r>
              <a:rPr lang="en-US" dirty="0" smtClean="0"/>
              <a:t>An example of reverse path forwarding is shown in Figure Part (a) shows a subnet, part (b) shows a sink tree for router I of that subnet, and part (c) shows how the reverse path algorithm works. </a:t>
            </a:r>
          </a:p>
          <a:p>
            <a:pPr algn="just">
              <a:spcAft>
                <a:spcPts val="1200"/>
              </a:spcAft>
            </a:pPr>
            <a:r>
              <a:rPr lang="en-US" dirty="0" smtClean="0"/>
              <a:t>On the first hop, I sends packets to F, H, J, and N, as indicated by the second row of the tree. Each of these packets arrives on the preferred path to I (assuming that the preferred path falls along the sink tree) and is so indicated by a circle around the letter. </a:t>
            </a:r>
          </a:p>
          <a:p>
            <a:pPr algn="just">
              <a:spcAft>
                <a:spcPts val="1200"/>
              </a:spcAft>
            </a:pPr>
            <a:r>
              <a:rPr lang="en-US" dirty="0" smtClean="0"/>
              <a:t>On the second hop, eight packets are generated, two by each of the routers that received a packet on the first hop. </a:t>
            </a:r>
          </a:p>
          <a:p>
            <a:pPr algn="just">
              <a:spcAft>
                <a:spcPts val="1200"/>
              </a:spcAft>
            </a:pPr>
            <a:r>
              <a:rPr lang="en-US" dirty="0" smtClean="0"/>
              <a:t>As it turns out, all eight of these arrive at previously unvisited routers, and five of these arrive along the preferred line. </a:t>
            </a:r>
          </a:p>
          <a:p>
            <a:pPr algn="just">
              <a:spcAft>
                <a:spcPts val="1200"/>
              </a:spcAft>
            </a:pPr>
            <a:r>
              <a:rPr lang="en-US" dirty="0" smtClean="0"/>
              <a:t>Of the six packets generated on the third hop, only three arrive on the preferred path (at C, E, and K); the others are duplicates. </a:t>
            </a:r>
          </a:p>
          <a:p>
            <a:pPr algn="just">
              <a:spcAft>
                <a:spcPts val="1200"/>
              </a:spcAft>
            </a:pPr>
            <a:r>
              <a:rPr lang="en-US" dirty="0" smtClean="0"/>
              <a:t>After five hops and 24 packets, the broadcasting terminates, compared with four hops and 14 packets had the sink tree been followed exactly.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ow\cnds\tanenbaum\cn3-jpg\5-20.jpg"/>
          <p:cNvPicPr>
            <a:picLocks noGrp="1" noChangeAspect="1" noChangeArrowheads="1"/>
          </p:cNvPicPr>
          <p:nvPr>
            <p:ph sz="quarter" idx="1"/>
          </p:nvPr>
        </p:nvPicPr>
        <p:blipFill>
          <a:blip r:embed="rId2"/>
          <a:srcRect/>
          <a:stretch>
            <a:fillRect/>
          </a:stretch>
        </p:blipFill>
        <p:spPr bwMode="auto">
          <a:xfrm>
            <a:off x="457200" y="1295400"/>
            <a:ext cx="8001000" cy="405822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b="1" dirty="0" smtClean="0">
                <a:solidFill>
                  <a:schemeClr val="tx1"/>
                </a:solidFill>
              </a:rPr>
              <a:t>2.3.6 Multicast Routing </a:t>
            </a:r>
            <a:endParaRPr lang="en-US" b="1" dirty="0">
              <a:solidFill>
                <a:schemeClr val="tx1"/>
              </a:solidFill>
            </a:endParaRPr>
          </a:p>
        </p:txBody>
      </p:sp>
      <p:sp>
        <p:nvSpPr>
          <p:cNvPr id="3" name="Content Placeholder 2"/>
          <p:cNvSpPr>
            <a:spLocks noGrp="1"/>
          </p:cNvSpPr>
          <p:nvPr>
            <p:ph sz="quarter" idx="1"/>
          </p:nvPr>
        </p:nvSpPr>
        <p:spPr>
          <a:xfrm>
            <a:off x="381000" y="914400"/>
            <a:ext cx="8229600" cy="5638800"/>
          </a:xfrm>
        </p:spPr>
        <p:txBody>
          <a:bodyPr>
            <a:normAutofit fontScale="92500" lnSpcReduction="20000"/>
          </a:bodyPr>
          <a:lstStyle/>
          <a:p>
            <a:pPr algn="just">
              <a:spcAft>
                <a:spcPts val="1200"/>
              </a:spcAft>
            </a:pPr>
            <a:r>
              <a:rPr lang="en-US" dirty="0" smtClean="0"/>
              <a:t>Some applications require that widely-separated processes work together in groups, for example, a group of processes implementing a distributed database system. </a:t>
            </a:r>
          </a:p>
          <a:p>
            <a:pPr algn="just">
              <a:spcAft>
                <a:spcPts val="1200"/>
              </a:spcAft>
            </a:pPr>
            <a:r>
              <a:rPr lang="en-US" dirty="0" smtClean="0"/>
              <a:t>In these situations, it is frequently necessary for one process to send a message to all the other members of the group. </a:t>
            </a:r>
          </a:p>
          <a:p>
            <a:pPr algn="just">
              <a:spcAft>
                <a:spcPts val="1200"/>
              </a:spcAft>
            </a:pPr>
            <a:r>
              <a:rPr lang="en-US" dirty="0" smtClean="0"/>
              <a:t>If the group is small, it can just send each other member a point-to-point message. </a:t>
            </a:r>
          </a:p>
          <a:p>
            <a:pPr algn="just">
              <a:spcAft>
                <a:spcPts val="1200"/>
              </a:spcAft>
            </a:pPr>
            <a:r>
              <a:rPr lang="en-US" dirty="0" smtClean="0"/>
              <a:t>If the group is large, this strategy is expensive. </a:t>
            </a:r>
          </a:p>
          <a:p>
            <a:pPr algn="just">
              <a:spcAft>
                <a:spcPts val="1200"/>
              </a:spcAft>
            </a:pPr>
            <a:r>
              <a:rPr lang="en-US" dirty="0" smtClean="0"/>
              <a:t>Sometimes broadcasting can be used, but using broadcasting to inform 1000 machines on a million-node network is inefficient because most receivers are not interested in the message</a:t>
            </a:r>
          </a:p>
          <a:p>
            <a:pPr algn="just">
              <a:spcAft>
                <a:spcPts val="1200"/>
              </a:spcAft>
            </a:pPr>
            <a:r>
              <a:rPr lang="en-US" dirty="0" smtClean="0"/>
              <a:t>Thus, we need a way to send messages to well-defined groups that are numerically large in size but small compared to the network as a whole.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077200" cy="6400800"/>
          </a:xfrm>
        </p:spPr>
        <p:txBody>
          <a:bodyPr>
            <a:normAutofit/>
          </a:bodyPr>
          <a:lstStyle/>
          <a:p>
            <a:pPr>
              <a:buNone/>
            </a:pPr>
            <a:r>
              <a:rPr lang="en-US" b="1" dirty="0" smtClean="0"/>
              <a:t>3.1.2  Services Provided to the Transport Layer:</a:t>
            </a:r>
            <a:endParaRPr lang="en-US" dirty="0" smtClean="0"/>
          </a:p>
          <a:p>
            <a:pPr algn="just"/>
            <a:r>
              <a:rPr lang="en-US" dirty="0" smtClean="0"/>
              <a:t>The network layer provides services to the transport layer at the network layer/transport layer interface. </a:t>
            </a:r>
          </a:p>
          <a:p>
            <a:pPr algn="just"/>
            <a:r>
              <a:rPr lang="en-US" dirty="0" smtClean="0"/>
              <a:t>The network layer services have been designed with the following goals in mind. </a:t>
            </a:r>
          </a:p>
          <a:p>
            <a:pPr lvl="1" algn="just">
              <a:buNone/>
            </a:pPr>
            <a:r>
              <a:rPr lang="en-US" dirty="0" smtClean="0"/>
              <a:t>1. The services should be independent of the router technology. </a:t>
            </a:r>
          </a:p>
          <a:p>
            <a:pPr lvl="1" algn="just">
              <a:buNone/>
            </a:pPr>
            <a:r>
              <a:rPr lang="en-US" dirty="0" smtClean="0"/>
              <a:t>2. The transport layer should be shielded from the number, type and topology of the routers present. </a:t>
            </a:r>
          </a:p>
          <a:p>
            <a:pPr lvl="1" algn="just">
              <a:buNone/>
            </a:pPr>
            <a:r>
              <a:rPr lang="en-US" dirty="0" smtClean="0"/>
              <a:t>3. The network addresses made available to the transport layer should use a uniform numbering plan, even across LANs and WANs. </a:t>
            </a:r>
          </a:p>
          <a:p>
            <a:pPr lvl="1" algn="just">
              <a:buNone/>
            </a:pPr>
            <a:r>
              <a:rPr lang="en-US" dirty="0" smtClean="0"/>
              <a:t>Given these goals, the designers of the network layer have a lot of freedom in writing detailed specifications of the services to be offered to the transport layer. </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382000" cy="6248400"/>
          </a:xfrm>
        </p:spPr>
        <p:txBody>
          <a:bodyPr>
            <a:normAutofit fontScale="92500" lnSpcReduction="20000"/>
          </a:bodyPr>
          <a:lstStyle/>
          <a:p>
            <a:pPr algn="just">
              <a:spcAft>
                <a:spcPts val="1200"/>
              </a:spcAft>
            </a:pPr>
            <a:r>
              <a:rPr lang="en-US" dirty="0" smtClean="0"/>
              <a:t>Sending a message to such a group is called multicasting, and its routing algorithm is called </a:t>
            </a:r>
            <a:r>
              <a:rPr lang="en-US" b="1" dirty="0" smtClean="0"/>
              <a:t>multicast routing</a:t>
            </a:r>
            <a:r>
              <a:rPr lang="en-US" dirty="0" smtClean="0"/>
              <a:t>.</a:t>
            </a:r>
          </a:p>
          <a:p>
            <a:pPr algn="just">
              <a:spcAft>
                <a:spcPts val="1200"/>
              </a:spcAft>
            </a:pPr>
            <a:r>
              <a:rPr lang="en-US" dirty="0" smtClean="0"/>
              <a:t>Multicasting requires group management. Some way is needed to create and destroy groups, and to allow processes to join and leave groups. </a:t>
            </a:r>
          </a:p>
          <a:p>
            <a:pPr algn="just">
              <a:spcAft>
                <a:spcPts val="1200"/>
              </a:spcAft>
            </a:pPr>
            <a:r>
              <a:rPr lang="en-US" dirty="0" smtClean="0"/>
              <a:t>How these tasks are accomplished is not of concern to the routing algorithm. </a:t>
            </a:r>
          </a:p>
          <a:p>
            <a:pPr algn="just">
              <a:spcAft>
                <a:spcPts val="1200"/>
              </a:spcAft>
            </a:pPr>
            <a:r>
              <a:rPr lang="en-US" dirty="0" smtClean="0"/>
              <a:t>What is of concern is that when a process joins a group, it informs its host of this fact. </a:t>
            </a:r>
          </a:p>
          <a:p>
            <a:pPr algn="just">
              <a:spcAft>
                <a:spcPts val="1200"/>
              </a:spcAft>
            </a:pPr>
            <a:r>
              <a:rPr lang="en-US" dirty="0" smtClean="0"/>
              <a:t>It is important that routers know which of their hosts belong to which groups. </a:t>
            </a:r>
          </a:p>
          <a:p>
            <a:pPr algn="just">
              <a:spcAft>
                <a:spcPts val="1200"/>
              </a:spcAft>
            </a:pPr>
            <a:r>
              <a:rPr lang="en-US" dirty="0" smtClean="0"/>
              <a:t>Either hosts must inform their routers about changes in group membership, or routers must query their hosts periodically. </a:t>
            </a:r>
          </a:p>
          <a:p>
            <a:pPr algn="just">
              <a:spcAft>
                <a:spcPts val="1200"/>
              </a:spcAft>
            </a:pPr>
            <a:r>
              <a:rPr lang="en-US" dirty="0" smtClean="0"/>
              <a:t>Either way, routers learn about which of their hosts are in which groups. </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229600" cy="6629400"/>
          </a:xfrm>
        </p:spPr>
        <p:txBody>
          <a:bodyPr>
            <a:normAutofit fontScale="85000" lnSpcReduction="10000"/>
          </a:bodyPr>
          <a:lstStyle/>
          <a:p>
            <a:pPr algn="just">
              <a:spcAft>
                <a:spcPts val="1200"/>
              </a:spcAft>
            </a:pPr>
            <a:r>
              <a:rPr lang="en-US" dirty="0" smtClean="0"/>
              <a:t>Routers tell their neighbors, so the information propagates through the subnet. </a:t>
            </a:r>
          </a:p>
          <a:p>
            <a:pPr algn="just">
              <a:spcAft>
                <a:spcPts val="1200"/>
              </a:spcAft>
            </a:pPr>
            <a:r>
              <a:rPr lang="en-US" dirty="0" smtClean="0"/>
              <a:t>To do multicast routing, each router computes a spanning tree covering all other routers. </a:t>
            </a:r>
          </a:p>
          <a:p>
            <a:pPr algn="just">
              <a:spcAft>
                <a:spcPts val="1200"/>
              </a:spcAft>
            </a:pPr>
            <a:r>
              <a:rPr lang="en-US" dirty="0" smtClean="0"/>
              <a:t>For example, in Figure(a) we have two groups, 1 and 2. </a:t>
            </a:r>
          </a:p>
          <a:p>
            <a:pPr algn="just">
              <a:spcAft>
                <a:spcPts val="1200"/>
              </a:spcAft>
            </a:pPr>
            <a:r>
              <a:rPr lang="en-US" dirty="0" smtClean="0"/>
              <a:t>Some routers are attached to hosts that belong to one or both of these groups, as indicated in the figure. </a:t>
            </a:r>
          </a:p>
          <a:p>
            <a:pPr algn="just">
              <a:spcAft>
                <a:spcPts val="1200"/>
              </a:spcAft>
            </a:pPr>
            <a:r>
              <a:rPr lang="en-US" dirty="0" smtClean="0"/>
              <a:t>A spanning tree for the leftmost router is shown in Figure(b).</a:t>
            </a:r>
          </a:p>
          <a:p>
            <a:pPr algn="just">
              <a:spcAft>
                <a:spcPts val="1200"/>
              </a:spcAft>
            </a:pPr>
            <a:r>
              <a:rPr lang="en-US" dirty="0" smtClean="0"/>
              <a:t>When a process sends a multicast packet to a group, the first router examines its spanning tree and prunes it, removing all lines that do not lead to hosts that are members of the group. </a:t>
            </a:r>
          </a:p>
          <a:p>
            <a:pPr algn="just">
              <a:spcAft>
                <a:spcPts val="1200"/>
              </a:spcAft>
            </a:pPr>
            <a:r>
              <a:rPr lang="en-US" dirty="0" smtClean="0"/>
              <a:t>In our example, Figure(c) shows the pruned spanning tree for group 1. </a:t>
            </a:r>
          </a:p>
          <a:p>
            <a:pPr algn="just">
              <a:spcAft>
                <a:spcPts val="1200"/>
              </a:spcAft>
            </a:pPr>
            <a:r>
              <a:rPr lang="en-US" dirty="0" smtClean="0"/>
              <a:t>Similarly, Figure(d) shows the pruned spanning tree for group 2. </a:t>
            </a:r>
          </a:p>
          <a:p>
            <a:pPr algn="just">
              <a:spcAft>
                <a:spcPts val="1200"/>
              </a:spcAft>
            </a:pPr>
            <a:r>
              <a:rPr lang="en-US" dirty="0" smtClean="0"/>
              <a:t>Multicast packets are forwarded only along the appropriate spanning tree.</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ow\cnds\tanenbaum\cn3-jpg\5-21.jpg"/>
          <p:cNvPicPr>
            <a:picLocks noGrp="1" noChangeAspect="1" noChangeArrowheads="1"/>
          </p:cNvPicPr>
          <p:nvPr>
            <p:ph sz="quarter" idx="1"/>
          </p:nvPr>
        </p:nvPicPr>
        <p:blipFill>
          <a:blip r:embed="rId2"/>
          <a:srcRect/>
          <a:stretch>
            <a:fillRect/>
          </a:stretch>
        </p:blipFill>
        <p:spPr bwMode="auto">
          <a:xfrm>
            <a:off x="990600" y="304800"/>
            <a:ext cx="7045222" cy="3581400"/>
          </a:xfrm>
          <a:prstGeom prst="rect">
            <a:avLst/>
          </a:prstGeom>
          <a:noFill/>
        </p:spPr>
      </p:pic>
      <p:sp>
        <p:nvSpPr>
          <p:cNvPr id="3" name="Rectangle 2"/>
          <p:cNvSpPr/>
          <p:nvPr/>
        </p:nvSpPr>
        <p:spPr>
          <a:xfrm>
            <a:off x="304800" y="4267200"/>
            <a:ext cx="8305800" cy="2246769"/>
          </a:xfrm>
          <a:prstGeom prst="rect">
            <a:avLst/>
          </a:prstGeom>
        </p:spPr>
        <p:txBody>
          <a:bodyPr wrap="square">
            <a:spAutoFit/>
          </a:bodyPr>
          <a:lstStyle/>
          <a:p>
            <a:pPr algn="just">
              <a:buFont typeface="Arial" pitchFamily="34" charset="0"/>
              <a:buChar char="•"/>
            </a:pPr>
            <a:r>
              <a:rPr lang="en-US" sz="2000" dirty="0" smtClean="0"/>
              <a:t>Various ways of pruning the spanning tree are possible. </a:t>
            </a:r>
          </a:p>
          <a:p>
            <a:pPr algn="just">
              <a:buFont typeface="Arial" pitchFamily="34" charset="0"/>
              <a:buChar char="•"/>
            </a:pPr>
            <a:r>
              <a:rPr lang="en-US" sz="2000" dirty="0" smtClean="0"/>
              <a:t>The simplest one can be used if link state routing is used and each router is aware of the complete topology, including which hosts belong to which groups. </a:t>
            </a:r>
          </a:p>
          <a:p>
            <a:pPr algn="just">
              <a:buFont typeface="Arial" pitchFamily="34" charset="0"/>
              <a:buChar char="•"/>
            </a:pPr>
            <a:r>
              <a:rPr lang="en-US" sz="2000" dirty="0" smtClean="0"/>
              <a:t>Then the spanning tree can be pruned, starting at the end of each path, working toward the root, and removing all routers that do not belong to the group in question. </a:t>
            </a:r>
            <a:endParaRPr lang="en-US"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b="1" dirty="0" smtClean="0">
                <a:solidFill>
                  <a:schemeClr val="tx1"/>
                </a:solidFill>
              </a:rPr>
              <a:t>3.2.7 Routing for Mobile Hosts </a:t>
            </a:r>
            <a:endParaRPr lang="en-US" b="1" dirty="0">
              <a:solidFill>
                <a:schemeClr val="tx1"/>
              </a:solidFill>
            </a:endParaRPr>
          </a:p>
        </p:txBody>
      </p:sp>
      <p:sp>
        <p:nvSpPr>
          <p:cNvPr id="3" name="Content Placeholder 2"/>
          <p:cNvSpPr>
            <a:spLocks noGrp="1"/>
          </p:cNvSpPr>
          <p:nvPr>
            <p:ph sz="quarter" idx="1"/>
          </p:nvPr>
        </p:nvSpPr>
        <p:spPr>
          <a:xfrm>
            <a:off x="228600" y="762000"/>
            <a:ext cx="8458200" cy="5791200"/>
          </a:xfrm>
        </p:spPr>
        <p:txBody>
          <a:bodyPr>
            <a:normAutofit fontScale="92500"/>
          </a:bodyPr>
          <a:lstStyle/>
          <a:p>
            <a:pPr algn="just">
              <a:spcAft>
                <a:spcPts val="1200"/>
              </a:spcAft>
            </a:pPr>
            <a:r>
              <a:rPr lang="en-US" dirty="0" smtClean="0"/>
              <a:t>Millions of people have portable computers nowadays, and they generally want to read their email and access their normal file systems wherever in the world they may be. </a:t>
            </a:r>
          </a:p>
          <a:p>
            <a:pPr algn="just">
              <a:spcAft>
                <a:spcPts val="1200"/>
              </a:spcAft>
            </a:pPr>
            <a:r>
              <a:rPr lang="en-US" dirty="0" smtClean="0"/>
              <a:t>These mobile hosts introduce a new complication: to route a packet to a mobile host, the network first has to find it. </a:t>
            </a:r>
          </a:p>
          <a:p>
            <a:pPr algn="just">
              <a:spcAft>
                <a:spcPts val="1200"/>
              </a:spcAft>
            </a:pPr>
            <a:r>
              <a:rPr lang="en-US" dirty="0" smtClean="0"/>
              <a:t>The subject of incorporating mobile hosts into a network is very young, but in this section we will sketch some of the issues and give a possible solution. </a:t>
            </a:r>
          </a:p>
          <a:p>
            <a:pPr algn="just">
              <a:spcAft>
                <a:spcPts val="1200"/>
              </a:spcAft>
            </a:pPr>
            <a:r>
              <a:rPr lang="en-US" dirty="0" smtClean="0"/>
              <a:t>The model of the world that network designers typically use is shown in Figure. </a:t>
            </a:r>
          </a:p>
          <a:p>
            <a:pPr algn="just">
              <a:spcAft>
                <a:spcPts val="1200"/>
              </a:spcAft>
            </a:pPr>
            <a:r>
              <a:rPr lang="en-US" dirty="0" smtClean="0"/>
              <a:t>Here we have a WAN consisting of routers and hosts. Connected to the WAN are LANs, MANs, and wireless cells of the type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ow\cnds\tanenbaum\cn3-jpg\5-18.jpg"/>
          <p:cNvPicPr>
            <a:picLocks noGrp="1" noChangeAspect="1" noChangeArrowheads="1"/>
          </p:cNvPicPr>
          <p:nvPr>
            <p:ph sz="quarter" idx="1"/>
          </p:nvPr>
        </p:nvPicPr>
        <p:blipFill>
          <a:blip r:embed="rId2"/>
          <a:srcRect/>
          <a:stretch>
            <a:fillRect/>
          </a:stretch>
        </p:blipFill>
        <p:spPr bwMode="auto">
          <a:xfrm>
            <a:off x="457200" y="990600"/>
            <a:ext cx="7772400" cy="4572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305800" cy="6172200"/>
          </a:xfrm>
        </p:spPr>
        <p:txBody>
          <a:bodyPr>
            <a:normAutofit/>
          </a:bodyPr>
          <a:lstStyle/>
          <a:p>
            <a:pPr algn="just">
              <a:spcAft>
                <a:spcPts val="1200"/>
              </a:spcAft>
            </a:pPr>
            <a:r>
              <a:rPr lang="en-US" dirty="0" smtClean="0"/>
              <a:t>When a new host enters an area, either by connecting to it (e.g., plugging into the LAN) or just wandering into the cell, his computer must register itself with the foreign agent there. </a:t>
            </a:r>
          </a:p>
          <a:p>
            <a:pPr algn="just">
              <a:spcAft>
                <a:spcPts val="1200"/>
              </a:spcAft>
            </a:pPr>
            <a:r>
              <a:rPr lang="en-US" dirty="0" smtClean="0"/>
              <a:t>The registration procedure typically works like this:</a:t>
            </a:r>
          </a:p>
          <a:p>
            <a:pPr algn="just">
              <a:spcAft>
                <a:spcPts val="1200"/>
              </a:spcAft>
              <a:buNone/>
            </a:pPr>
            <a:r>
              <a:rPr lang="en-US" dirty="0" smtClean="0"/>
              <a:t>1. Periodically, each foreign agent broadcasts a packet announcing its existence and address. </a:t>
            </a:r>
          </a:p>
          <a:p>
            <a:pPr algn="just">
              <a:spcAft>
                <a:spcPts val="1200"/>
              </a:spcAft>
            </a:pPr>
            <a:r>
              <a:rPr lang="en-US" dirty="0" smtClean="0"/>
              <a:t>A newly-arrived mobile host may wait for one of these messages, but if none arrives quickly enough, the mobile host can broadcast a packet saying: Are there any foreign agents around? </a:t>
            </a:r>
          </a:p>
          <a:p>
            <a:pPr algn="just">
              <a:spcAft>
                <a:spcPts val="1200"/>
              </a:spcAft>
              <a:buNone/>
            </a:pPr>
            <a:r>
              <a:rPr lang="en-US" dirty="0" smtClean="0"/>
              <a:t>2. The mobile host registers with the foreign agent, giving its home address, current data link layer address, and some security information.</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305800" cy="6096000"/>
          </a:xfrm>
        </p:spPr>
        <p:txBody>
          <a:bodyPr>
            <a:normAutofit/>
          </a:bodyPr>
          <a:lstStyle/>
          <a:p>
            <a:pPr>
              <a:buNone/>
            </a:pPr>
            <a:r>
              <a:rPr lang="en-US" dirty="0" smtClean="0"/>
              <a:t>3. The foreign agent contacts the mobile host's home agent and says: </a:t>
            </a:r>
          </a:p>
          <a:p>
            <a:r>
              <a:rPr lang="en-US" dirty="0" smtClean="0"/>
              <a:t>One of your hosts is over here. The message from the foreign agent to the home agent contains the foreign agent's network address. </a:t>
            </a:r>
          </a:p>
          <a:p>
            <a:r>
              <a:rPr lang="en-US" dirty="0" smtClean="0"/>
              <a:t>It also includes the security information to convince the home agent that the mobile host is really there. </a:t>
            </a:r>
          </a:p>
          <a:p>
            <a:pPr>
              <a:buNone/>
            </a:pPr>
            <a:r>
              <a:rPr lang="en-US" dirty="0" smtClean="0"/>
              <a:t>4. The home agent examines the security information, which contains a timestamp, to prove that it was generated within the past few seconds. </a:t>
            </a:r>
          </a:p>
          <a:p>
            <a:r>
              <a:rPr lang="en-US" dirty="0" smtClean="0"/>
              <a:t>If it is happy, it tells the foreign agent to proceed. </a:t>
            </a:r>
          </a:p>
          <a:p>
            <a:pPr>
              <a:buNone/>
            </a:pPr>
            <a:r>
              <a:rPr lang="en-US" dirty="0" smtClean="0"/>
              <a:t>5. When the foreign agent gets the acknowledgement from the home agent, it makes an entry in its tables and informs the mobile host that it is now registered.</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229600" cy="6400800"/>
          </a:xfrm>
        </p:spPr>
        <p:txBody>
          <a:bodyPr>
            <a:normAutofit lnSpcReduction="10000"/>
          </a:bodyPr>
          <a:lstStyle/>
          <a:p>
            <a:pPr algn="just">
              <a:spcAft>
                <a:spcPts val="1200"/>
              </a:spcAft>
            </a:pPr>
            <a:r>
              <a:rPr lang="en-US" dirty="0" smtClean="0"/>
              <a:t>Ideally, when a host leaves an area, that, too, should be announced to allow deregistration, but many users abruptly turn off their computers when done. </a:t>
            </a:r>
          </a:p>
          <a:p>
            <a:pPr algn="just">
              <a:spcAft>
                <a:spcPts val="1200"/>
              </a:spcAft>
            </a:pPr>
            <a:r>
              <a:rPr lang="en-US" dirty="0" smtClean="0"/>
              <a:t>When a packet is sent to a mobile host, it is routed to the host's home LAN because that is what the address says should be done, as illustrated in step 1 of following Figure. </a:t>
            </a:r>
          </a:p>
          <a:p>
            <a:pPr algn="just">
              <a:spcAft>
                <a:spcPts val="1200"/>
              </a:spcAft>
            </a:pPr>
            <a:r>
              <a:rPr lang="en-US" dirty="0" smtClean="0"/>
              <a:t>Here the sender, in the northwest city of Seattle, wants to send a packet to a host normally across the United States in New York. </a:t>
            </a:r>
          </a:p>
          <a:p>
            <a:pPr algn="just">
              <a:spcAft>
                <a:spcPts val="1200"/>
              </a:spcAft>
            </a:pPr>
            <a:r>
              <a:rPr lang="en-US" dirty="0" smtClean="0"/>
              <a:t>Packets sent to the mobile host on its home LAN in New York are intercepted by the home agent there. </a:t>
            </a:r>
          </a:p>
          <a:p>
            <a:pPr algn="just">
              <a:spcAft>
                <a:spcPts val="1200"/>
              </a:spcAft>
            </a:pPr>
            <a:r>
              <a:rPr lang="en-US" dirty="0" smtClean="0"/>
              <a:t>The home agent then looks up the mobile host's new (temporary) location and finds the address of the foreign agent handling the mobile host, in Los Angeles.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ow\cnds\tanenbaum\cn3-jpg\5-19.jpg"/>
          <p:cNvPicPr>
            <a:picLocks noGrp="1" noChangeAspect="1" noChangeArrowheads="1"/>
          </p:cNvPicPr>
          <p:nvPr>
            <p:ph sz="quarter" idx="1"/>
          </p:nvPr>
        </p:nvPicPr>
        <p:blipFill>
          <a:blip r:embed="rId2"/>
          <a:srcRect/>
          <a:stretch>
            <a:fillRect/>
          </a:stretch>
        </p:blipFill>
        <p:spPr bwMode="auto">
          <a:xfrm>
            <a:off x="685800" y="685800"/>
            <a:ext cx="7848600" cy="5070007"/>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05800" cy="6324600"/>
          </a:xfrm>
        </p:spPr>
        <p:txBody>
          <a:bodyPr>
            <a:normAutofit fontScale="92500" lnSpcReduction="10000"/>
          </a:bodyPr>
          <a:lstStyle/>
          <a:p>
            <a:pPr algn="just">
              <a:spcAft>
                <a:spcPts val="1200"/>
              </a:spcAft>
            </a:pPr>
            <a:r>
              <a:rPr lang="en-US" dirty="0" smtClean="0"/>
              <a:t>The home agent then does two things. </a:t>
            </a:r>
          </a:p>
          <a:p>
            <a:pPr algn="just">
              <a:spcAft>
                <a:spcPts val="1200"/>
              </a:spcAft>
            </a:pPr>
            <a:r>
              <a:rPr lang="en-US" dirty="0" smtClean="0"/>
              <a:t>First, it encapsulates the packet in the payload field of an outer packet and sends the latter to the foreign agent (step 2 in Figure). </a:t>
            </a:r>
          </a:p>
          <a:p>
            <a:pPr algn="just">
              <a:spcAft>
                <a:spcPts val="1200"/>
              </a:spcAft>
            </a:pPr>
            <a:r>
              <a:rPr lang="en-US" dirty="0" smtClean="0"/>
              <a:t>This mechanism is called </a:t>
            </a:r>
            <a:r>
              <a:rPr lang="en-US" b="1" dirty="0" smtClean="0"/>
              <a:t>tunneling;</a:t>
            </a:r>
            <a:r>
              <a:rPr lang="en-US" dirty="0" smtClean="0"/>
              <a:t> </a:t>
            </a:r>
          </a:p>
          <a:p>
            <a:pPr algn="just">
              <a:spcAft>
                <a:spcPts val="1200"/>
              </a:spcAft>
            </a:pPr>
            <a:r>
              <a:rPr lang="en-US" dirty="0" smtClean="0"/>
              <a:t>After getting the encapsulated packet, the foreign agent removes the original packet from the payload field and sends it to the mobile host as a data link frame. </a:t>
            </a:r>
          </a:p>
          <a:p>
            <a:pPr algn="just">
              <a:spcAft>
                <a:spcPts val="1200"/>
              </a:spcAft>
            </a:pPr>
            <a:r>
              <a:rPr lang="en-US" dirty="0" smtClean="0"/>
              <a:t>Second, the home agent tells the sender to henceforth send packets to the mobile host by encapsulating them in the payload of packets explicitly addressed to the foreign agent instead of just sending them to the mobile host's home address (step 3). </a:t>
            </a:r>
          </a:p>
          <a:p>
            <a:pPr algn="just">
              <a:spcAft>
                <a:spcPts val="1200"/>
              </a:spcAft>
            </a:pPr>
            <a:r>
              <a:rPr lang="en-US" dirty="0" smtClean="0"/>
              <a:t>Subsequent packets can now be routed directly to the host via the foreign agent (step 4), bypassing the home location entirely.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077200" cy="6400800"/>
          </a:xfrm>
        </p:spPr>
        <p:txBody>
          <a:bodyPr>
            <a:normAutofit fontScale="92500" lnSpcReduction="10000"/>
          </a:bodyPr>
          <a:lstStyle/>
          <a:p>
            <a:pPr>
              <a:buNone/>
            </a:pPr>
            <a:r>
              <a:rPr lang="en-US" sz="2600" b="1" dirty="0" smtClean="0"/>
              <a:t>3.1.3 Implementation of Connectionless Service</a:t>
            </a:r>
          </a:p>
          <a:p>
            <a:pPr algn="just">
              <a:spcAft>
                <a:spcPts val="1200"/>
              </a:spcAft>
            </a:pPr>
            <a:r>
              <a:rPr lang="en-US" dirty="0" smtClean="0"/>
              <a:t>If connectionless service is offered, packets are injected into the subnet individually and routed independently of each other. No advance setup is needed. </a:t>
            </a:r>
          </a:p>
          <a:p>
            <a:pPr algn="just">
              <a:spcAft>
                <a:spcPts val="1200"/>
              </a:spcAft>
            </a:pPr>
            <a:r>
              <a:rPr lang="en-US" dirty="0" smtClean="0"/>
              <a:t>In this context, the packets are frequently called </a:t>
            </a:r>
            <a:r>
              <a:rPr lang="en-US" dirty="0" err="1" smtClean="0"/>
              <a:t>datagrams</a:t>
            </a:r>
            <a:r>
              <a:rPr lang="en-US" dirty="0" smtClean="0"/>
              <a:t> (in analogy with telegrams) and the subnet is called a datagram subnet. </a:t>
            </a:r>
          </a:p>
          <a:p>
            <a:pPr algn="just">
              <a:spcAft>
                <a:spcPts val="1200"/>
              </a:spcAft>
            </a:pPr>
            <a:r>
              <a:rPr lang="en-US" dirty="0" smtClean="0"/>
              <a:t>Let us now see how a datagram subnet works. Suppose that the process P1 in Figure has a long message for P2. </a:t>
            </a:r>
          </a:p>
          <a:p>
            <a:pPr algn="just">
              <a:spcAft>
                <a:spcPts val="1200"/>
              </a:spcAft>
            </a:pPr>
            <a:r>
              <a:rPr lang="en-US" dirty="0" smtClean="0"/>
              <a:t>It hands the message to the transport layer with instructions to deliver it to process P2 on host H2. </a:t>
            </a:r>
          </a:p>
          <a:p>
            <a:pPr algn="just">
              <a:spcAft>
                <a:spcPts val="1200"/>
              </a:spcAft>
            </a:pPr>
            <a:r>
              <a:rPr lang="en-US" dirty="0" smtClean="0"/>
              <a:t>The transport layer code runs on H1, typically within the operating system. </a:t>
            </a:r>
          </a:p>
          <a:p>
            <a:pPr algn="just">
              <a:spcAft>
                <a:spcPts val="1200"/>
              </a:spcAft>
            </a:pPr>
            <a:r>
              <a:rPr lang="en-US" dirty="0" smtClean="0"/>
              <a:t>It prepares a transport header to the front of the message and hands the result to the network layer, probably just another procedure within the operating system.</a:t>
            </a:r>
          </a:p>
          <a:p>
            <a:pPr algn="just"/>
            <a:endParaRPr lang="en-US"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fontScale="90000"/>
          </a:bodyPr>
          <a:lstStyle/>
          <a:p>
            <a:r>
              <a:rPr lang="en-GB" sz="3200" dirty="0" smtClean="0">
                <a:solidFill>
                  <a:srgbClr val="FF0000"/>
                </a:solidFill>
              </a:rPr>
              <a:t>Congestion Control Algorithms</a:t>
            </a:r>
            <a:br>
              <a:rPr lang="en-GB" sz="3200" dirty="0" smtClean="0">
                <a:solidFill>
                  <a:srgbClr val="FF0000"/>
                </a:solidFill>
              </a:rPr>
            </a:br>
            <a:endParaRPr lang="en-US" dirty="0"/>
          </a:p>
        </p:txBody>
      </p:sp>
      <p:sp>
        <p:nvSpPr>
          <p:cNvPr id="3" name="Content Placeholder 2"/>
          <p:cNvSpPr>
            <a:spLocks noGrp="1"/>
          </p:cNvSpPr>
          <p:nvPr>
            <p:ph sz="quarter" idx="1"/>
          </p:nvPr>
        </p:nvSpPr>
        <p:spPr>
          <a:xfrm>
            <a:off x="381000" y="838200"/>
            <a:ext cx="8305800" cy="5715000"/>
          </a:xfrm>
        </p:spPr>
        <p:txBody>
          <a:bodyPr>
            <a:normAutofit/>
          </a:bodyPr>
          <a:lstStyle/>
          <a:p>
            <a:pPr algn="just">
              <a:spcAft>
                <a:spcPts val="1200"/>
              </a:spcAft>
            </a:pPr>
            <a:r>
              <a:rPr lang="en-US" sz="2000" dirty="0" smtClean="0"/>
              <a:t>When too many packets are present in (a part of) the subnet, performance degrades. This situation is called </a:t>
            </a:r>
            <a:r>
              <a:rPr lang="en-US" sz="2000" b="1" dirty="0" smtClean="0"/>
              <a:t>congestion</a:t>
            </a:r>
            <a:r>
              <a:rPr lang="en-US" sz="2000" dirty="0" smtClean="0"/>
              <a:t>. </a:t>
            </a:r>
          </a:p>
          <a:p>
            <a:pPr algn="just">
              <a:spcAft>
                <a:spcPts val="1200"/>
              </a:spcAft>
            </a:pPr>
            <a:r>
              <a:rPr lang="en-US" sz="2000" dirty="0" smtClean="0"/>
              <a:t>When the number of packets dumped into the subnet by the hosts is within its carrying capacity, they are all delivered and the number delivered is proportional to the number sent. </a:t>
            </a:r>
          </a:p>
          <a:p>
            <a:pPr algn="just">
              <a:spcAft>
                <a:spcPts val="1200"/>
              </a:spcAft>
            </a:pPr>
            <a:r>
              <a:rPr lang="en-US" sz="2000" dirty="0" smtClean="0"/>
              <a:t>However, as traffic increases too far, the routers are no longer able to cope and they begin losing packets. </a:t>
            </a:r>
          </a:p>
          <a:p>
            <a:pPr algn="just">
              <a:spcAft>
                <a:spcPts val="1200"/>
              </a:spcAft>
            </a:pPr>
            <a:r>
              <a:rPr lang="en-US" sz="2000" dirty="0" smtClean="0"/>
              <a:t>This tends to make matters worse. At very high traffic, performance collapses completely and almost no packets are delivered. </a:t>
            </a:r>
            <a:endParaRPr lang="en-US" sz="20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sz="quarter" idx="1"/>
          </p:nvPr>
        </p:nvPicPr>
        <p:blipFill>
          <a:blip r:embed="rId2"/>
          <a:srcRect/>
          <a:stretch>
            <a:fillRect/>
          </a:stretch>
        </p:blipFill>
        <p:spPr bwMode="auto">
          <a:xfrm>
            <a:off x="4800600" y="1066800"/>
            <a:ext cx="3819640" cy="3048000"/>
          </a:xfrm>
          <a:prstGeom prst="rect">
            <a:avLst/>
          </a:prstGeom>
          <a:noFill/>
          <a:ln w="9525">
            <a:noFill/>
            <a:miter lim="800000"/>
            <a:headEnd/>
            <a:tailEnd/>
          </a:ln>
        </p:spPr>
      </p:pic>
      <p:sp>
        <p:nvSpPr>
          <p:cNvPr id="5" name="Rectangle 4"/>
          <p:cNvSpPr/>
          <p:nvPr/>
        </p:nvSpPr>
        <p:spPr>
          <a:xfrm>
            <a:off x="228600" y="76200"/>
            <a:ext cx="4419600" cy="5324535"/>
          </a:xfrm>
          <a:prstGeom prst="rect">
            <a:avLst/>
          </a:prstGeom>
        </p:spPr>
        <p:txBody>
          <a:bodyPr wrap="square">
            <a:spAutoFit/>
          </a:bodyPr>
          <a:lstStyle/>
          <a:p>
            <a:pPr algn="just"/>
            <a:r>
              <a:rPr lang="en-US" sz="2000" dirty="0" smtClean="0"/>
              <a:t>Congestion can be brought on by several factors. </a:t>
            </a:r>
          </a:p>
          <a:p>
            <a:pPr marL="457200" indent="-457200" algn="just">
              <a:buAutoNum type="arabicPeriod"/>
            </a:pPr>
            <a:r>
              <a:rPr lang="en-US" sz="2000" dirty="0" smtClean="0"/>
              <a:t>If all of a sudden, streams of packets begin arriving on </a:t>
            </a:r>
            <a:r>
              <a:rPr lang="en-US" sz="2000" b="1" dirty="0" smtClean="0"/>
              <a:t>three or four input lines and all need the same output line</a:t>
            </a:r>
            <a:r>
              <a:rPr lang="en-US" sz="2000" dirty="0" smtClean="0"/>
              <a:t>, a queue will build up. </a:t>
            </a:r>
          </a:p>
          <a:p>
            <a:pPr marL="457200" indent="-457200" algn="just">
              <a:buAutoNum type="arabicPeriod"/>
            </a:pPr>
            <a:r>
              <a:rPr lang="en-US" sz="2000" dirty="0" smtClean="0"/>
              <a:t>If there is </a:t>
            </a:r>
            <a:r>
              <a:rPr lang="en-US" sz="2000" b="1" dirty="0" smtClean="0"/>
              <a:t>insufficient memory </a:t>
            </a:r>
            <a:r>
              <a:rPr lang="en-US" sz="2000" dirty="0" smtClean="0"/>
              <a:t>to hold all of them, packets will be lost.</a:t>
            </a:r>
          </a:p>
          <a:p>
            <a:pPr marL="457200" indent="-457200" algn="just">
              <a:buAutoNum type="arabicPeriod"/>
            </a:pPr>
            <a:r>
              <a:rPr lang="en-US" sz="2000" b="1" dirty="0" smtClean="0"/>
              <a:t>Slow processors </a:t>
            </a:r>
            <a:r>
              <a:rPr lang="en-US" sz="2000" dirty="0" smtClean="0"/>
              <a:t>can also cause congestion. If the routers' CPUs are slow at performing the bookkeeping tasks required of them queues can build up, even though there is excess line capacity. </a:t>
            </a:r>
          </a:p>
        </p:txBody>
      </p:sp>
      <p:sp>
        <p:nvSpPr>
          <p:cNvPr id="6" name="Rectangle 5"/>
          <p:cNvSpPr/>
          <p:nvPr/>
        </p:nvSpPr>
        <p:spPr>
          <a:xfrm>
            <a:off x="228600" y="5410200"/>
            <a:ext cx="8153400" cy="1015663"/>
          </a:xfrm>
          <a:prstGeom prst="rect">
            <a:avLst/>
          </a:prstGeom>
        </p:spPr>
        <p:txBody>
          <a:bodyPr wrap="square">
            <a:spAutoFit/>
          </a:bodyPr>
          <a:lstStyle/>
          <a:p>
            <a:pPr marL="457200" indent="-457200" algn="just"/>
            <a:r>
              <a:rPr lang="en-US" sz="2000" dirty="0" smtClean="0"/>
              <a:t>4. Similarly, </a:t>
            </a:r>
            <a:r>
              <a:rPr lang="en-US" sz="2000" b="1" dirty="0" smtClean="0"/>
              <a:t>low-bandwidth lines </a:t>
            </a:r>
            <a:r>
              <a:rPr lang="en-US" sz="2000" dirty="0" smtClean="0"/>
              <a:t>can also cause congestion. Upgrading the lines but not changing the processors, or vice versa, often helps a little but not </a:t>
            </a:r>
            <a:r>
              <a:rPr lang="en-US" sz="2000" dirty="0" err="1" smtClean="0"/>
              <a:t>fequently</a:t>
            </a:r>
            <a:r>
              <a:rPr lang="en-US" sz="2000" dirty="0" smtClean="0"/>
              <a:t>.</a:t>
            </a:r>
            <a:endParaRPr lang="en-US" sz="20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305800" cy="6553200"/>
          </a:xfrm>
        </p:spPr>
        <p:txBody>
          <a:bodyPr>
            <a:normAutofit fontScale="92500" lnSpcReduction="10000"/>
          </a:bodyPr>
          <a:lstStyle/>
          <a:p>
            <a:pPr>
              <a:buNone/>
            </a:pPr>
            <a:r>
              <a:rPr lang="en-US" sz="2600" b="1" u="sng" dirty="0" smtClean="0"/>
              <a:t>General Principles of Congestion Control </a:t>
            </a:r>
          </a:p>
          <a:p>
            <a:pPr algn="just"/>
            <a:r>
              <a:rPr lang="en-US" dirty="0" smtClean="0"/>
              <a:t>Many problems in complex systems, such as computer networks, can be viewed from a </a:t>
            </a:r>
            <a:r>
              <a:rPr lang="en-US" b="1" dirty="0" smtClean="0"/>
              <a:t>control theory </a:t>
            </a:r>
            <a:r>
              <a:rPr lang="en-US" dirty="0" smtClean="0"/>
              <a:t>point of view.</a:t>
            </a:r>
          </a:p>
          <a:p>
            <a:pPr algn="just"/>
            <a:r>
              <a:rPr lang="en-US" dirty="0" smtClean="0"/>
              <a:t> This approach leads to dividing all solutions into two groups: </a:t>
            </a:r>
            <a:r>
              <a:rPr lang="en-US" b="1" dirty="0" smtClean="0"/>
              <a:t>open loop and closed loop</a:t>
            </a:r>
            <a:r>
              <a:rPr lang="en-US" dirty="0" smtClean="0"/>
              <a:t>. </a:t>
            </a:r>
          </a:p>
          <a:p>
            <a:pPr algn="just">
              <a:buNone/>
            </a:pPr>
            <a:r>
              <a:rPr lang="en-US" dirty="0" smtClean="0"/>
              <a:t>1 </a:t>
            </a:r>
            <a:r>
              <a:rPr lang="en-US" b="1" dirty="0" smtClean="0"/>
              <a:t>Open loop solutions </a:t>
            </a:r>
            <a:r>
              <a:rPr lang="en-US" dirty="0" smtClean="0"/>
              <a:t>attempt to solve the problem by good design, in essence, to make sure it does not occur in the first place. </a:t>
            </a:r>
          </a:p>
          <a:p>
            <a:pPr lvl="1" algn="just"/>
            <a:r>
              <a:rPr lang="en-US" sz="2400" dirty="0" smtClean="0"/>
              <a:t>Once the system is up and running, midcourse corrections are not made. </a:t>
            </a:r>
          </a:p>
          <a:p>
            <a:pPr lvl="1" algn="just"/>
            <a:r>
              <a:rPr lang="en-US" sz="2200" dirty="0" smtClean="0"/>
              <a:t>Tools for doing open-loop control include </a:t>
            </a:r>
          </a:p>
          <a:p>
            <a:pPr lvl="2" algn="just">
              <a:buClrTx/>
              <a:buFont typeface="Wingdings" pitchFamily="2" charset="2"/>
              <a:buChar char="Ø"/>
            </a:pPr>
            <a:r>
              <a:rPr lang="en-US" sz="2200" dirty="0" smtClean="0"/>
              <a:t>Deciding when to accept new traffic, </a:t>
            </a:r>
          </a:p>
          <a:p>
            <a:pPr lvl="2" algn="just">
              <a:buClrTx/>
              <a:buFont typeface="Wingdings" pitchFamily="2" charset="2"/>
              <a:buChar char="Ø"/>
            </a:pPr>
            <a:r>
              <a:rPr lang="en-US" sz="2200" dirty="0" smtClean="0"/>
              <a:t>Deciding when to discard packets and which ones, </a:t>
            </a:r>
          </a:p>
          <a:p>
            <a:pPr lvl="2" algn="just">
              <a:buClrTx/>
              <a:buFont typeface="Wingdings" pitchFamily="2" charset="2"/>
              <a:buChar char="Ø"/>
            </a:pPr>
            <a:r>
              <a:rPr lang="en-US" sz="2200" dirty="0" smtClean="0"/>
              <a:t>Making scheduling decisions at various points in the network. </a:t>
            </a:r>
          </a:p>
          <a:p>
            <a:pPr lvl="1" algn="just"/>
            <a:r>
              <a:rPr lang="en-US" sz="2400" dirty="0" smtClean="0"/>
              <a:t>All of these have in common the fact that they make decisions without regard to the current state of the network</a:t>
            </a:r>
            <a:r>
              <a:rPr lang="en-US" dirty="0" smtClean="0"/>
              <a:t>. </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7696200" cy="6245352"/>
          </a:xfrm>
        </p:spPr>
        <p:txBody>
          <a:bodyPr>
            <a:normAutofit fontScale="85000" lnSpcReduction="20000"/>
          </a:bodyPr>
          <a:lstStyle/>
          <a:p>
            <a:pPr algn="just">
              <a:spcAft>
                <a:spcPts val="1200"/>
              </a:spcAft>
              <a:buNone/>
            </a:pPr>
            <a:r>
              <a:rPr lang="en-US" sz="2700" b="1" dirty="0" smtClean="0"/>
              <a:t>2. Closed loop solutions </a:t>
            </a:r>
            <a:r>
              <a:rPr lang="en-US" sz="2700" dirty="0" smtClean="0"/>
              <a:t>are based on the concept of a feedback loop. This approach has three parts when applied to congestion control: </a:t>
            </a:r>
          </a:p>
          <a:p>
            <a:pPr lvl="1" algn="just">
              <a:buClrTx/>
              <a:buFont typeface="Wingdings" pitchFamily="2" charset="2"/>
              <a:buChar char="Ø"/>
            </a:pPr>
            <a:r>
              <a:rPr lang="en-US" sz="2400" dirty="0" smtClean="0"/>
              <a:t>Monitor the system to detect when and where congestion occurs. </a:t>
            </a:r>
          </a:p>
          <a:p>
            <a:pPr lvl="1" algn="just">
              <a:buClrTx/>
              <a:buFont typeface="Wingdings" pitchFamily="2" charset="2"/>
              <a:buChar char="Ø"/>
            </a:pPr>
            <a:r>
              <a:rPr lang="en-US" sz="2400" dirty="0" smtClean="0"/>
              <a:t>Pass this information to places where action can be taken. </a:t>
            </a:r>
          </a:p>
          <a:p>
            <a:pPr lvl="1" algn="just">
              <a:buClrTx/>
              <a:buFont typeface="Wingdings" pitchFamily="2" charset="2"/>
              <a:buChar char="Ø"/>
            </a:pPr>
            <a:r>
              <a:rPr lang="en-US" sz="2400" dirty="0" smtClean="0"/>
              <a:t>Adjust system operation to correct the problem.</a:t>
            </a:r>
          </a:p>
          <a:p>
            <a:pPr algn="just">
              <a:spcAft>
                <a:spcPts val="1200"/>
              </a:spcAft>
            </a:pPr>
            <a:r>
              <a:rPr lang="en-US" sz="2700" dirty="0" smtClean="0"/>
              <a:t>A variety of metrics can be used to monitor the subnet for congestion. </a:t>
            </a:r>
          </a:p>
          <a:p>
            <a:pPr algn="just">
              <a:spcAft>
                <a:spcPts val="1200"/>
              </a:spcAft>
            </a:pPr>
            <a:r>
              <a:rPr lang="en-US" sz="2700" dirty="0" smtClean="0"/>
              <a:t>Chief among these are </a:t>
            </a:r>
          </a:p>
          <a:p>
            <a:pPr marL="880110" lvl="1" indent="-514350" algn="just">
              <a:buClrTx/>
              <a:buFont typeface="+mj-lt"/>
              <a:buAutoNum type="arabicPeriod"/>
            </a:pPr>
            <a:r>
              <a:rPr lang="en-US" sz="2300" dirty="0" smtClean="0"/>
              <a:t>the percentage of all packets discarded for lack of buffer space, </a:t>
            </a:r>
          </a:p>
          <a:p>
            <a:pPr marL="880110" lvl="1" indent="-514350" algn="just">
              <a:buClrTx/>
              <a:buFont typeface="+mj-lt"/>
              <a:buAutoNum type="arabicPeriod"/>
            </a:pPr>
            <a:r>
              <a:rPr lang="en-US" sz="2300" dirty="0" smtClean="0"/>
              <a:t>the average queue lengths, </a:t>
            </a:r>
          </a:p>
          <a:p>
            <a:pPr marL="880110" lvl="1" indent="-514350" algn="just">
              <a:buClrTx/>
              <a:buFont typeface="+mj-lt"/>
              <a:buAutoNum type="arabicPeriod"/>
            </a:pPr>
            <a:r>
              <a:rPr lang="en-US" sz="2300" dirty="0" smtClean="0"/>
              <a:t>the number of packets that time out and are retransmitted, </a:t>
            </a:r>
          </a:p>
          <a:p>
            <a:pPr marL="880110" lvl="1" indent="-514350" algn="just">
              <a:buClrTx/>
              <a:buFont typeface="+mj-lt"/>
              <a:buAutoNum type="arabicPeriod"/>
            </a:pPr>
            <a:r>
              <a:rPr lang="en-US" sz="2300" dirty="0" smtClean="0"/>
              <a:t>the average packet delay, and the standard deviation of packet delay. </a:t>
            </a:r>
          </a:p>
          <a:p>
            <a:pPr algn="just">
              <a:spcAft>
                <a:spcPts val="1200"/>
              </a:spcAft>
            </a:pPr>
            <a:r>
              <a:rPr lang="en-US" sz="2700" dirty="0" smtClean="0"/>
              <a:t>In all cases, rising numbers indicate growing congestion.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458200" cy="6248400"/>
          </a:xfrm>
        </p:spPr>
        <p:txBody>
          <a:bodyPr>
            <a:normAutofit/>
          </a:bodyPr>
          <a:lstStyle/>
          <a:p>
            <a:pPr algn="just">
              <a:spcAft>
                <a:spcPts val="1200"/>
              </a:spcAft>
            </a:pPr>
            <a:r>
              <a:rPr lang="en-US" sz="2200" dirty="0" smtClean="0"/>
              <a:t>They further divide the </a:t>
            </a:r>
            <a:r>
              <a:rPr lang="en-US" sz="2200" b="1" dirty="0" smtClean="0"/>
              <a:t>open loop algorithms </a:t>
            </a:r>
            <a:r>
              <a:rPr lang="en-US" sz="2200" dirty="0" smtClean="0"/>
              <a:t>into ones that </a:t>
            </a:r>
            <a:r>
              <a:rPr lang="en-US" sz="2200" b="1" dirty="0" smtClean="0"/>
              <a:t>act at the source </a:t>
            </a:r>
            <a:r>
              <a:rPr lang="en-US" sz="2200" dirty="0" smtClean="0"/>
              <a:t>versus ones that </a:t>
            </a:r>
            <a:r>
              <a:rPr lang="en-US" sz="2200" b="1" dirty="0" smtClean="0"/>
              <a:t>act at the destination. </a:t>
            </a:r>
          </a:p>
          <a:p>
            <a:pPr algn="just">
              <a:spcAft>
                <a:spcPts val="1200"/>
              </a:spcAft>
            </a:pPr>
            <a:r>
              <a:rPr lang="en-US" sz="2200" dirty="0" smtClean="0"/>
              <a:t>The </a:t>
            </a:r>
            <a:r>
              <a:rPr lang="en-US" sz="2200" b="1" dirty="0" smtClean="0"/>
              <a:t>closed loop </a:t>
            </a:r>
            <a:r>
              <a:rPr lang="en-US" sz="2200" dirty="0" smtClean="0"/>
              <a:t>algorithms are also divided into two subcategories: </a:t>
            </a:r>
            <a:r>
              <a:rPr lang="en-US" sz="2200" b="1" dirty="0" smtClean="0"/>
              <a:t>explicit feedback</a:t>
            </a:r>
            <a:r>
              <a:rPr lang="en-US" sz="2200" dirty="0" smtClean="0"/>
              <a:t> versus </a:t>
            </a:r>
            <a:r>
              <a:rPr lang="en-US" sz="2200" b="1" dirty="0" smtClean="0"/>
              <a:t>implicit feedback</a:t>
            </a:r>
            <a:r>
              <a:rPr lang="en-US" sz="2200" dirty="0" smtClean="0"/>
              <a:t>. </a:t>
            </a:r>
          </a:p>
          <a:p>
            <a:pPr lvl="1" algn="just">
              <a:spcAft>
                <a:spcPts val="1200"/>
              </a:spcAft>
              <a:buNone/>
            </a:pPr>
            <a:r>
              <a:rPr lang="en-US" sz="2200" b="1" dirty="0" smtClean="0"/>
              <a:t>1. In Explicit feedback </a:t>
            </a:r>
            <a:r>
              <a:rPr lang="en-US" sz="2200" dirty="0" smtClean="0"/>
              <a:t>algorithms, packets are sent back from the point of congestion to warn the source.</a:t>
            </a:r>
          </a:p>
          <a:p>
            <a:pPr lvl="1" algn="just">
              <a:spcAft>
                <a:spcPts val="1200"/>
              </a:spcAft>
              <a:buNone/>
            </a:pPr>
            <a:r>
              <a:rPr lang="en-US" sz="2200" b="1" dirty="0" smtClean="0"/>
              <a:t>2. In Implicit algorithms</a:t>
            </a:r>
            <a:r>
              <a:rPr lang="en-US" sz="2200" dirty="0" smtClean="0"/>
              <a:t>, the source deduces the existence of congestion by making local observations, such as the time needed for acknowledgements to come back. </a:t>
            </a:r>
            <a:endParaRPr lang="en-US" sz="22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382000" cy="2438400"/>
          </a:xfrm>
        </p:spPr>
        <p:txBody>
          <a:bodyPr>
            <a:normAutofit fontScale="85000" lnSpcReduction="10000"/>
          </a:bodyPr>
          <a:lstStyle/>
          <a:p>
            <a:pPr>
              <a:buNone/>
            </a:pPr>
            <a:r>
              <a:rPr lang="en-US" sz="2800" b="1" dirty="0" smtClean="0"/>
              <a:t>Congestion Prevention Policies</a:t>
            </a:r>
            <a:r>
              <a:rPr lang="en-US" sz="2800" dirty="0" smtClean="0"/>
              <a:t>: </a:t>
            </a:r>
          </a:p>
          <a:p>
            <a:r>
              <a:rPr lang="en-US" dirty="0" smtClean="0"/>
              <a:t>There are methods to control congestion by looking at open loop systems. </a:t>
            </a:r>
          </a:p>
          <a:p>
            <a:r>
              <a:rPr lang="en-US" dirty="0" smtClean="0"/>
              <a:t>These systems are designed to minimize congestion in the first place, rather than letting it happen and reacting after the fact. </a:t>
            </a:r>
          </a:p>
          <a:p>
            <a:r>
              <a:rPr lang="en-US" dirty="0" smtClean="0"/>
              <a:t>They try to achieve their goal by using appropriate policies at various levels.</a:t>
            </a:r>
            <a:endParaRPr lang="en-US" dirty="0"/>
          </a:p>
        </p:txBody>
      </p:sp>
      <p:pic>
        <p:nvPicPr>
          <p:cNvPr id="4" name="Picture 5" descr="5-26"/>
          <p:cNvPicPr>
            <a:picLocks noChangeAspect="1" noChangeArrowheads="1"/>
          </p:cNvPicPr>
          <p:nvPr/>
        </p:nvPicPr>
        <p:blipFill>
          <a:blip r:embed="rId2"/>
          <a:srcRect/>
          <a:stretch>
            <a:fillRect/>
          </a:stretch>
        </p:blipFill>
        <p:spPr bwMode="auto">
          <a:xfrm>
            <a:off x="1066800" y="2743200"/>
            <a:ext cx="6324600" cy="384175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05800" cy="6092952"/>
          </a:xfrm>
        </p:spPr>
        <p:txBody>
          <a:bodyPr>
            <a:normAutofit/>
          </a:bodyPr>
          <a:lstStyle/>
          <a:p>
            <a:pPr>
              <a:spcAft>
                <a:spcPts val="1200"/>
              </a:spcAft>
              <a:buNone/>
            </a:pPr>
            <a:r>
              <a:rPr lang="en-US" b="1" dirty="0" smtClean="0"/>
              <a:t>Data Link Layer Policies:</a:t>
            </a:r>
          </a:p>
          <a:p>
            <a:pPr lvl="1" algn="just">
              <a:defRPr/>
            </a:pPr>
            <a:r>
              <a:rPr lang="en-US" b="1" dirty="0" smtClean="0"/>
              <a:t>Retransmission policy, </a:t>
            </a:r>
            <a:r>
              <a:rPr lang="en-US" dirty="0" smtClean="0"/>
              <a:t>is concerned with how fast a sender times out and retransmits. A jumpy sender that times out quickly and retransmits all outstanding packets using </a:t>
            </a:r>
            <a:r>
              <a:rPr lang="en-US" b="1" dirty="0" smtClean="0"/>
              <a:t>go back n </a:t>
            </a:r>
            <a:r>
              <a:rPr lang="en-US" dirty="0" smtClean="0"/>
              <a:t>will put a heavier load on the system than will a leisurely sender that uses </a:t>
            </a:r>
            <a:r>
              <a:rPr lang="en-US" b="1" dirty="0" smtClean="0"/>
              <a:t>selective repeat</a:t>
            </a:r>
            <a:r>
              <a:rPr lang="en-US" dirty="0" smtClean="0"/>
              <a:t>.</a:t>
            </a:r>
          </a:p>
          <a:p>
            <a:pPr lvl="1" algn="just">
              <a:defRPr/>
            </a:pPr>
            <a:r>
              <a:rPr lang="en-US" b="1" dirty="0" smtClean="0"/>
              <a:t>Out of order packets </a:t>
            </a:r>
            <a:r>
              <a:rPr lang="en-US" dirty="0" smtClean="0"/>
              <a:t>management depends upon buffering policy. If receivers routinely discard all out-of-order packets, these packets will have to be transmitted again later, creating extra load </a:t>
            </a:r>
            <a:r>
              <a:rPr lang="en-US" dirty="0" err="1" smtClean="0"/>
              <a:t>i.e</a:t>
            </a:r>
            <a:r>
              <a:rPr lang="en-US" dirty="0" smtClean="0"/>
              <a:t> prefer selective repeat instead of </a:t>
            </a:r>
            <a:r>
              <a:rPr lang="en-US" dirty="0" err="1" smtClean="0"/>
              <a:t>GoBackN</a:t>
            </a:r>
            <a:r>
              <a:rPr lang="en-US" dirty="0" smtClean="0"/>
              <a:t>.</a:t>
            </a:r>
          </a:p>
          <a:p>
            <a:pPr lvl="1" algn="just">
              <a:defRPr/>
            </a:pPr>
            <a:r>
              <a:rPr lang="en-US" b="1" dirty="0" smtClean="0"/>
              <a:t>Acknowledgement packets </a:t>
            </a:r>
            <a:r>
              <a:rPr lang="en-US" dirty="0" smtClean="0"/>
              <a:t>generate extra traffic. Solution? Piggyback.</a:t>
            </a:r>
          </a:p>
          <a:p>
            <a:pPr lvl="1" algn="just">
              <a:defRPr/>
            </a:pPr>
            <a:r>
              <a:rPr lang="en-US" b="1" dirty="0" smtClean="0"/>
              <a:t>Flow Control</a:t>
            </a:r>
            <a:r>
              <a:rPr lang="en-US" dirty="0" smtClean="0"/>
              <a:t>: Tight Flow and Loose Flow. Tight flow means smaller windows protocols, reduces data rate, helps fight congestion.</a:t>
            </a:r>
          </a:p>
          <a:p>
            <a:pPr algn="just">
              <a:spcAft>
                <a:spcPts val="1200"/>
              </a:spcAft>
              <a:buNone/>
            </a:pPr>
            <a:r>
              <a:rPr lang="en-US" sz="2000" dirty="0" smtClean="0"/>
              <a:t>. </a:t>
            </a:r>
            <a:endParaRPr lang="en-US" sz="2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077200" cy="6092952"/>
          </a:xfrm>
        </p:spPr>
        <p:txBody>
          <a:bodyPr>
            <a:normAutofit/>
          </a:bodyPr>
          <a:lstStyle/>
          <a:p>
            <a:pPr algn="just">
              <a:spcAft>
                <a:spcPts val="1200"/>
              </a:spcAft>
              <a:buNone/>
            </a:pPr>
            <a:r>
              <a:rPr lang="en-US" b="1" dirty="0" smtClean="0"/>
              <a:t>Network layer Policies: </a:t>
            </a:r>
          </a:p>
          <a:p>
            <a:pPr marL="880110" lvl="1" indent="-514350" algn="just">
              <a:defRPr/>
            </a:pPr>
            <a:r>
              <a:rPr lang="en-US" dirty="0" smtClean="0"/>
              <a:t>Choice between using </a:t>
            </a:r>
            <a:r>
              <a:rPr lang="en-US" b="1" dirty="0" smtClean="0"/>
              <a:t>virtual circuits and using datagram's </a:t>
            </a:r>
            <a:r>
              <a:rPr lang="en-US" dirty="0" smtClean="0"/>
              <a:t>affects congestion since many congestion control algorithms work only with virtual-circuit subnets.</a:t>
            </a:r>
          </a:p>
          <a:p>
            <a:pPr marL="880110" lvl="1" indent="-514350" algn="just">
              <a:defRPr/>
            </a:pPr>
            <a:r>
              <a:rPr lang="en-US" b="1" dirty="0" smtClean="0"/>
              <a:t>Packet queuing and service policy </a:t>
            </a:r>
            <a:r>
              <a:rPr lang="en-US" dirty="0" smtClean="0"/>
              <a:t>relates to whether routers have one queue per input line, one queue per output line, or both. round robin or priority based?</a:t>
            </a:r>
          </a:p>
          <a:p>
            <a:pPr marL="880110" lvl="1" indent="-514350" algn="just">
              <a:defRPr/>
            </a:pPr>
            <a:r>
              <a:rPr lang="en-US" b="1" dirty="0" smtClean="0"/>
              <a:t>Discard policy </a:t>
            </a:r>
            <a:r>
              <a:rPr lang="en-US" dirty="0" smtClean="0"/>
              <a:t>is the rule telling which packet is dropped when there is no space.</a:t>
            </a:r>
          </a:p>
          <a:p>
            <a:pPr marL="880110" lvl="1" indent="-514350" algn="just">
              <a:defRPr/>
            </a:pPr>
            <a:r>
              <a:rPr lang="en-US" b="1" dirty="0" smtClean="0"/>
              <a:t>Routing policy </a:t>
            </a:r>
            <a:r>
              <a:rPr lang="en-US" dirty="0" smtClean="0"/>
              <a:t>,following various routing algorithms.</a:t>
            </a:r>
          </a:p>
          <a:p>
            <a:pPr marL="880110" lvl="1" indent="-514350" algn="just">
              <a:defRPr/>
            </a:pPr>
            <a:r>
              <a:rPr lang="en-US" b="1" dirty="0" smtClean="0"/>
              <a:t>Packet lifetime management </a:t>
            </a:r>
            <a:r>
              <a:rPr lang="en-US" dirty="0" smtClean="0"/>
              <a:t>deals with how long a packet may live before being discarded.</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229600" cy="6172200"/>
          </a:xfrm>
        </p:spPr>
        <p:txBody>
          <a:bodyPr>
            <a:normAutofit/>
          </a:bodyPr>
          <a:lstStyle/>
          <a:p>
            <a:pPr algn="just">
              <a:spcAft>
                <a:spcPts val="1200"/>
              </a:spcAft>
              <a:buNone/>
            </a:pPr>
            <a:r>
              <a:rPr lang="en-US" b="1" dirty="0" smtClean="0"/>
              <a:t>Transport layer Policies: </a:t>
            </a:r>
          </a:p>
          <a:p>
            <a:pPr lvl="1">
              <a:defRPr/>
            </a:pPr>
            <a:r>
              <a:rPr lang="en-US" dirty="0" smtClean="0"/>
              <a:t>Same issues occur as in the data link layer</a:t>
            </a:r>
          </a:p>
          <a:p>
            <a:pPr lvl="1">
              <a:defRPr/>
            </a:pPr>
            <a:r>
              <a:rPr lang="en-US" dirty="0" smtClean="0"/>
              <a:t>If the </a:t>
            </a:r>
            <a:r>
              <a:rPr lang="en-US" b="1" dirty="0" smtClean="0"/>
              <a:t>timeout interval </a:t>
            </a:r>
            <a:r>
              <a:rPr lang="en-US" dirty="0" smtClean="0"/>
              <a:t>is too short, extra packets will be sent unnecessarily. If it is too long, congestion will be reduced but the response time will suffer whenever a packet is lost.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382000" cy="6400800"/>
          </a:xfrm>
        </p:spPr>
        <p:txBody>
          <a:bodyPr>
            <a:noAutofit/>
          </a:bodyPr>
          <a:lstStyle/>
          <a:p>
            <a:pPr>
              <a:buNone/>
            </a:pPr>
            <a:r>
              <a:rPr lang="en-US" sz="2600" b="1" dirty="0" smtClean="0"/>
              <a:t>Congestion Control in Virtual-Circuit Subnets:</a:t>
            </a:r>
          </a:p>
          <a:p>
            <a:pPr algn="just">
              <a:buClrTx/>
              <a:buFont typeface="Wingdings" pitchFamily="2" charset="2"/>
              <a:buChar char="q"/>
            </a:pPr>
            <a:r>
              <a:rPr lang="en-US" sz="2000" dirty="0" smtClean="0"/>
              <a:t>Once congestion has been signaled, no more virtual circuits are set up until the problem has gone away. </a:t>
            </a:r>
          </a:p>
          <a:p>
            <a:pPr algn="just">
              <a:buClrTx/>
              <a:buFont typeface="Wingdings" pitchFamily="2" charset="2"/>
              <a:buChar char="q"/>
            </a:pPr>
            <a:r>
              <a:rPr lang="en-US" sz="2000" dirty="0" smtClean="0"/>
              <a:t>Thus, attempts to set up new transport layer connections fail. </a:t>
            </a:r>
          </a:p>
          <a:p>
            <a:pPr algn="just">
              <a:buClrTx/>
              <a:buFont typeface="Wingdings" pitchFamily="2" charset="2"/>
              <a:buChar char="q"/>
            </a:pPr>
            <a:r>
              <a:rPr lang="en-US" sz="2000" dirty="0" smtClean="0"/>
              <a:t>In the telephone system, when a switch gets overloaded, it also practices admission control by not giving dial tones. </a:t>
            </a:r>
          </a:p>
          <a:p>
            <a:pPr algn="just">
              <a:buClrTx/>
              <a:buFont typeface="Wingdings" pitchFamily="2" charset="2"/>
              <a:buChar char="q"/>
            </a:pPr>
            <a:r>
              <a:rPr lang="en-US" sz="2000" dirty="0" smtClean="0"/>
              <a:t>An alternative approach is to allow new virtual circuits but carefully route all new virtual circuits around problem areas. </a:t>
            </a:r>
          </a:p>
          <a:p>
            <a:pPr algn="just">
              <a:buClrTx/>
              <a:buFont typeface="Wingdings" pitchFamily="2" charset="2"/>
              <a:buChar char="q"/>
            </a:pPr>
            <a:r>
              <a:rPr lang="en-US" sz="2000" dirty="0" smtClean="0"/>
              <a:t>For example, consider the subnet of Figure(a), in which two routers are congested, as indicated. </a:t>
            </a:r>
          </a:p>
          <a:p>
            <a:pPr algn="just">
              <a:buClrTx/>
              <a:buFont typeface="Wingdings" pitchFamily="2" charset="2"/>
              <a:buChar char="q"/>
            </a:pPr>
            <a:r>
              <a:rPr lang="en-US" sz="2000" dirty="0" smtClean="0"/>
              <a:t>Suppose that a host attached to router A wants to set up a connection to a host attached to router B. </a:t>
            </a:r>
          </a:p>
          <a:p>
            <a:pPr algn="just">
              <a:buClrTx/>
              <a:buFont typeface="Wingdings" pitchFamily="2" charset="2"/>
              <a:buChar char="q"/>
            </a:pPr>
            <a:r>
              <a:rPr lang="en-US" sz="2000" dirty="0" smtClean="0"/>
              <a:t>Normally, this connection would pass through one of the congested routers. </a:t>
            </a:r>
          </a:p>
          <a:p>
            <a:pPr algn="just">
              <a:buClrTx/>
              <a:buFont typeface="Wingdings" pitchFamily="2" charset="2"/>
              <a:buChar char="q"/>
            </a:pPr>
            <a:r>
              <a:rPr lang="en-US" sz="2000" dirty="0" smtClean="0"/>
              <a:t>To avoid this situation, we can redraw the subnet as shown in Fig.ure(b), omitting the congested routers and all of their lines. </a:t>
            </a:r>
          </a:p>
          <a:p>
            <a:pPr algn="just">
              <a:buClrTx/>
              <a:buFont typeface="Wingdings" pitchFamily="2" charset="2"/>
              <a:buChar char="q"/>
            </a:pPr>
            <a:r>
              <a:rPr lang="en-US" sz="2000" dirty="0" smtClean="0"/>
              <a:t>The dashed line shows a possible route for the virtual circuit that avoids the congested routers.</a:t>
            </a:r>
            <a:endParaRPr lang="en-US" sz="2000" b="1" dirty="0" smtClean="0"/>
          </a:p>
          <a:p>
            <a:pPr algn="just">
              <a:buClrTx/>
              <a:buFont typeface="Wingdings" pitchFamily="2" charset="2"/>
              <a:buChar char="q"/>
            </a:pPr>
            <a:endParaRPr lang="en-US" sz="2000" dirty="0" smtClean="0"/>
          </a:p>
        </p:txBody>
      </p:sp>
      <p:sp>
        <p:nvSpPr>
          <p:cNvPr id="6" name="Rectangle 5"/>
          <p:cNvSpPr/>
          <p:nvPr/>
        </p:nvSpPr>
        <p:spPr>
          <a:xfrm>
            <a:off x="381000" y="4572000"/>
            <a:ext cx="8382000" cy="369332"/>
          </a:xfrm>
          <a:prstGeom prst="rect">
            <a:avLst/>
          </a:prstGeom>
        </p:spPr>
        <p:txBody>
          <a:bodyPr wrap="square">
            <a:spAutoFit/>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9" descr="5-02"/>
          <p:cNvPicPr>
            <a:picLocks noChangeAspect="1" noChangeArrowheads="1"/>
          </p:cNvPicPr>
          <p:nvPr/>
        </p:nvPicPr>
        <p:blipFill>
          <a:blip r:embed="rId2"/>
          <a:srcRect/>
          <a:stretch>
            <a:fillRect/>
          </a:stretch>
        </p:blipFill>
        <p:spPr bwMode="auto">
          <a:xfrm>
            <a:off x="609600" y="838200"/>
            <a:ext cx="7696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sz="quarter" idx="1"/>
          </p:nvPr>
        </p:nvPicPr>
        <p:blipFill>
          <a:blip r:embed="rId2"/>
          <a:srcRect/>
          <a:stretch>
            <a:fillRect/>
          </a:stretch>
        </p:blipFill>
        <p:spPr bwMode="auto">
          <a:xfrm>
            <a:off x="1447800" y="304800"/>
            <a:ext cx="5943600" cy="2514600"/>
          </a:xfrm>
          <a:prstGeom prst="rect">
            <a:avLst/>
          </a:prstGeom>
          <a:noFill/>
          <a:ln w="9525">
            <a:noFill/>
            <a:miter lim="800000"/>
            <a:headEnd/>
            <a:tailEnd/>
          </a:ln>
        </p:spPr>
      </p:pic>
      <p:sp>
        <p:nvSpPr>
          <p:cNvPr id="7" name="Rectangle 6"/>
          <p:cNvSpPr/>
          <p:nvPr/>
        </p:nvSpPr>
        <p:spPr>
          <a:xfrm>
            <a:off x="304800" y="2819400"/>
            <a:ext cx="8382000" cy="3785652"/>
          </a:xfrm>
          <a:prstGeom prst="rect">
            <a:avLst/>
          </a:prstGeom>
        </p:spPr>
        <p:txBody>
          <a:bodyPr wrap="square">
            <a:spAutoFit/>
          </a:bodyPr>
          <a:lstStyle/>
          <a:p>
            <a:pPr indent="-457200" algn="just">
              <a:buFont typeface="Wingdings" pitchFamily="2" charset="2"/>
              <a:buChar char="q"/>
            </a:pPr>
            <a:r>
              <a:rPr lang="en-US" sz="2000" dirty="0" smtClean="0"/>
              <a:t>Another strategy relating to virtual circuits is to negotiate an agreement between the host and subnet when a virtual circuit is set up. </a:t>
            </a:r>
          </a:p>
          <a:p>
            <a:pPr indent="-457200" algn="just">
              <a:buFont typeface="Wingdings" pitchFamily="2" charset="2"/>
              <a:buChar char="q"/>
            </a:pPr>
            <a:r>
              <a:rPr lang="en-US" sz="2000" dirty="0" smtClean="0"/>
              <a:t>This agreement normally specifies the volume and shape of the traffic, quality of service required, and other parameters. </a:t>
            </a:r>
          </a:p>
          <a:p>
            <a:pPr indent="-457200" algn="just">
              <a:buFont typeface="Wingdings" pitchFamily="2" charset="2"/>
              <a:buChar char="q"/>
            </a:pPr>
            <a:r>
              <a:rPr lang="en-US" sz="2000" dirty="0" smtClean="0"/>
              <a:t>To keep its part of the agreement, the subnet will typically reserve resources along the path when the circuit is set up. </a:t>
            </a:r>
          </a:p>
          <a:p>
            <a:pPr indent="-457200" algn="just">
              <a:buFont typeface="Wingdings" pitchFamily="2" charset="2"/>
              <a:buChar char="q"/>
            </a:pPr>
            <a:r>
              <a:rPr lang="en-US" sz="2000" dirty="0" smtClean="0"/>
              <a:t>These resources can include table and buffer space in the routers and bandwidth on the lines. </a:t>
            </a:r>
          </a:p>
          <a:p>
            <a:pPr indent="-457200" algn="just">
              <a:buFont typeface="Wingdings" pitchFamily="2" charset="2"/>
              <a:buChar char="q"/>
            </a:pPr>
            <a:r>
              <a:rPr lang="en-US" sz="2000" dirty="0" smtClean="0"/>
              <a:t>In this way, congestion is unlikely to occur on the new virtual circuits because all the necessary resources are guaranteed to be available. </a:t>
            </a:r>
            <a:endParaRPr lang="en-US" sz="20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52400"/>
            <a:ext cx="8382000" cy="3124200"/>
          </a:xfrm>
        </p:spPr>
        <p:txBody>
          <a:bodyPr>
            <a:noAutofit/>
          </a:bodyPr>
          <a:lstStyle/>
          <a:p>
            <a:pPr>
              <a:buNone/>
            </a:pPr>
            <a:r>
              <a:rPr lang="en-US" sz="2800" b="1" dirty="0" smtClean="0"/>
              <a:t>Congestion Control in Datagram Subnet</a:t>
            </a:r>
            <a:r>
              <a:rPr lang="en-US" sz="2800" dirty="0" smtClean="0"/>
              <a:t>s</a:t>
            </a:r>
          </a:p>
          <a:p>
            <a:pPr>
              <a:buNone/>
            </a:pPr>
            <a:r>
              <a:rPr lang="en-US" sz="2000" dirty="0" smtClean="0"/>
              <a:t>Each router can easily monitor the utilization of its output lines and other resources. </a:t>
            </a:r>
          </a:p>
          <a:p>
            <a:pPr algn="just"/>
            <a:r>
              <a:rPr lang="en-US" sz="2000" dirty="0" smtClean="0"/>
              <a:t>For example, it can associate with each line a real variable, u, whose value, between 0.0 and 1.0, reflects the recent utilization of that line. </a:t>
            </a:r>
          </a:p>
          <a:p>
            <a:r>
              <a:rPr lang="en-US" sz="2000" dirty="0" smtClean="0"/>
              <a:t>To maintain a good estimate of u, a sample of the instantaneous line utilization, f (either 0 or 1), can be made periodically and u updated according to</a:t>
            </a:r>
          </a:p>
        </p:txBody>
      </p:sp>
      <p:graphicFrame>
        <p:nvGraphicFramePr>
          <p:cNvPr id="2051" name="Object 1030"/>
          <p:cNvGraphicFramePr>
            <a:graphicFrameLocks noChangeAspect="1"/>
          </p:cNvGraphicFramePr>
          <p:nvPr/>
        </p:nvGraphicFramePr>
        <p:xfrm>
          <a:off x="2895600" y="3124200"/>
          <a:ext cx="2971800" cy="609600"/>
        </p:xfrm>
        <a:graphic>
          <a:graphicData uri="http://schemas.openxmlformats.org/presentationml/2006/ole">
            <p:oleObj spid="_x0000_s2051" name="Equation" r:id="rId3" imgW="1346040" imgH="228600" progId="Equation.3">
              <p:embed/>
            </p:oleObj>
          </a:graphicData>
        </a:graphic>
      </p:graphicFrame>
      <p:sp>
        <p:nvSpPr>
          <p:cNvPr id="6" name="Rectangle 5"/>
          <p:cNvSpPr/>
          <p:nvPr/>
        </p:nvSpPr>
        <p:spPr>
          <a:xfrm>
            <a:off x="381000" y="4572000"/>
            <a:ext cx="8382000" cy="369332"/>
          </a:xfrm>
          <a:prstGeom prst="rect">
            <a:avLst/>
          </a:prstGeom>
        </p:spPr>
        <p:txBody>
          <a:bodyPr wrap="square">
            <a:spAutoFit/>
          </a:bodyPr>
          <a:lstStyle/>
          <a:p>
            <a:endParaRPr lang="en-US" dirty="0"/>
          </a:p>
        </p:txBody>
      </p:sp>
      <p:sp>
        <p:nvSpPr>
          <p:cNvPr id="8" name="Content Placeholder 2"/>
          <p:cNvSpPr txBox="1">
            <a:spLocks/>
          </p:cNvSpPr>
          <p:nvPr/>
        </p:nvSpPr>
        <p:spPr>
          <a:xfrm>
            <a:off x="304800" y="4114800"/>
            <a:ext cx="8458200" cy="2743200"/>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600"/>
              </a:spcAft>
              <a:buClr>
                <a:schemeClr val="accent1"/>
              </a:buClr>
              <a:buSzPct val="70000"/>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where the constant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determines how fast the router forgets recent history.</a:t>
            </a:r>
          </a:p>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Whenever u moves above the threshold, the output line enters a ''warning'' state. </a:t>
            </a:r>
          </a:p>
          <a:p>
            <a:pPr marL="274320" marR="0" lvl="0" indent="-274320" algn="just" defTabSz="914400" rtl="0" eaLnBrk="1" fontAlgn="auto" latinLnBrk="0" hangingPunct="1">
              <a:lnSpc>
                <a:spcPct val="100000"/>
              </a:lnSpc>
              <a:spcBef>
                <a:spcPts val="600"/>
              </a:spcBef>
              <a:spcAft>
                <a:spcPts val="600"/>
              </a:spcAft>
              <a:buClr>
                <a:schemeClr val="accent1"/>
              </a:buClr>
              <a:buSzPct val="7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Each newly arriving packet is checked to see if its output line is in warning state. If it is, some action is taken. The action taken can be one of several alternatives,</a:t>
            </a: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05800" cy="3810000"/>
          </a:xfrm>
        </p:spPr>
        <p:txBody>
          <a:bodyPr>
            <a:normAutofit/>
          </a:bodyPr>
          <a:lstStyle/>
          <a:p>
            <a:pPr>
              <a:buFont typeface="StarSymbol" charset="0"/>
              <a:buNone/>
            </a:pPr>
            <a:r>
              <a:rPr lang="en-US" b="1" dirty="0" smtClean="0"/>
              <a:t>Warning Bit</a:t>
            </a:r>
          </a:p>
          <a:p>
            <a:pPr algn="just">
              <a:buFont typeface="StarSymbol" charset="0"/>
              <a:buNone/>
            </a:pPr>
            <a:r>
              <a:rPr lang="en-US" sz="2000" dirty="0" smtClean="0"/>
              <a:t>The old DECNET(Digital Equipment Corporation to connect mini computers) and frame relay networks:</a:t>
            </a:r>
          </a:p>
          <a:p>
            <a:pPr algn="just">
              <a:buFont typeface="Wingdings" pitchFamily="2" charset="2"/>
              <a:buChar char="§"/>
            </a:pPr>
            <a:r>
              <a:rPr lang="en-US" sz="2000" dirty="0" smtClean="0"/>
              <a:t>A warning bit is sent back in the </a:t>
            </a:r>
            <a:r>
              <a:rPr lang="en-US" sz="2000" dirty="0" err="1" smtClean="0"/>
              <a:t>ack</a:t>
            </a:r>
            <a:r>
              <a:rPr lang="en-US" sz="2000" dirty="0" smtClean="0"/>
              <a:t>(A special bit in the header) to the source in the case of congestion. </a:t>
            </a:r>
          </a:p>
          <a:p>
            <a:pPr algn="just">
              <a:buFont typeface="Wingdings" pitchFamily="2" charset="2"/>
              <a:buChar char="§"/>
            </a:pPr>
            <a:r>
              <a:rPr lang="en-US" sz="2000" dirty="0" smtClean="0"/>
              <a:t>Every router on the path can set the warning bit.</a:t>
            </a:r>
          </a:p>
          <a:p>
            <a:pPr algn="just">
              <a:buFont typeface="Wingdings" pitchFamily="2" charset="2"/>
              <a:buChar char="§"/>
            </a:pPr>
            <a:r>
              <a:rPr lang="en-US" sz="2000" dirty="0" smtClean="0"/>
              <a:t>As long as the router was in warning state , it will continue to set it.</a:t>
            </a:r>
          </a:p>
          <a:p>
            <a:pPr algn="just">
              <a:buFont typeface="Wingdings" pitchFamily="2" charset="2"/>
              <a:buChar char="§"/>
            </a:pPr>
            <a:r>
              <a:rPr lang="en-US" sz="2000" dirty="0" smtClean="0"/>
              <a:t>Source will adjust its transmission rate accordingly</a:t>
            </a:r>
          </a:p>
          <a:p>
            <a:pPr>
              <a:buFont typeface="Wingdings" pitchFamily="2" charset="2"/>
              <a:buChar char="§"/>
            </a:pPr>
            <a:endParaRPr lang="en-US" dirty="0" smtClean="0"/>
          </a:p>
          <a:p>
            <a:endParaRPr lang="en-US" dirty="0"/>
          </a:p>
        </p:txBody>
      </p:sp>
      <p:pic>
        <p:nvPicPr>
          <p:cNvPr id="4" name="Picture 6"/>
          <p:cNvPicPr>
            <a:picLocks noChangeAspect="1" noChangeArrowheads="1"/>
          </p:cNvPicPr>
          <p:nvPr/>
        </p:nvPicPr>
        <p:blipFill>
          <a:blip r:embed="rId2"/>
          <a:srcRect/>
          <a:stretch>
            <a:fillRect/>
          </a:stretch>
        </p:blipFill>
        <p:spPr bwMode="auto">
          <a:xfrm>
            <a:off x="533400" y="4495800"/>
            <a:ext cx="8153400" cy="191135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001000" cy="3733800"/>
          </a:xfrm>
        </p:spPr>
        <p:txBody>
          <a:bodyPr/>
          <a:lstStyle/>
          <a:p>
            <a:pPr>
              <a:buNone/>
            </a:pPr>
            <a:r>
              <a:rPr lang="en-US" b="1" dirty="0" smtClean="0"/>
              <a:t>Choke Packets</a:t>
            </a:r>
          </a:p>
          <a:p>
            <a:pPr indent="-457200" algn="just">
              <a:buFont typeface="Wingdings" pitchFamily="2" charset="2"/>
              <a:buChar char="§"/>
            </a:pPr>
            <a:r>
              <a:rPr lang="en-US" dirty="0" smtClean="0"/>
              <a:t>A router detects congestion and it sends </a:t>
            </a:r>
            <a:r>
              <a:rPr lang="en-US" b="1" dirty="0" smtClean="0"/>
              <a:t>choke packets</a:t>
            </a:r>
            <a:r>
              <a:rPr lang="en-US" dirty="0" smtClean="0"/>
              <a:t> across the network to all the data sources associated with the congestion.</a:t>
            </a:r>
          </a:p>
          <a:p>
            <a:pPr indent="-457200" algn="just">
              <a:buFont typeface="Wingdings" pitchFamily="2" charset="2"/>
              <a:buChar char="§"/>
            </a:pPr>
            <a:r>
              <a:rPr lang="en-US" dirty="0" smtClean="0"/>
              <a:t>Source will reduce the traffic sent to the specified destination by </a:t>
            </a:r>
            <a:r>
              <a:rPr lang="en-US" i="1" dirty="0" smtClean="0"/>
              <a:t>X percent.</a:t>
            </a:r>
          </a:p>
          <a:p>
            <a:pPr indent="-457200" algn="just">
              <a:buFont typeface="Wingdings" pitchFamily="2" charset="2"/>
              <a:buChar char="§"/>
            </a:pPr>
            <a:r>
              <a:rPr lang="en-US" dirty="0" smtClean="0"/>
              <a:t>The host listens for more choke packets for another interval, host may increase or decrease the flow.</a:t>
            </a:r>
          </a:p>
          <a:p>
            <a:endParaRPr lang="en-US" dirty="0"/>
          </a:p>
        </p:txBody>
      </p:sp>
      <p:pic>
        <p:nvPicPr>
          <p:cNvPr id="4" name="Picture 6"/>
          <p:cNvPicPr>
            <a:picLocks noChangeAspect="1" noChangeArrowheads="1"/>
          </p:cNvPicPr>
          <p:nvPr/>
        </p:nvPicPr>
        <p:blipFill>
          <a:blip r:embed="rId2"/>
          <a:srcRect/>
          <a:stretch>
            <a:fillRect/>
          </a:stretch>
        </p:blipFill>
        <p:spPr bwMode="auto">
          <a:xfrm>
            <a:off x="685800" y="3986213"/>
            <a:ext cx="7994650" cy="2338387"/>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762000"/>
            <a:ext cx="8305800" cy="5867400"/>
          </a:xfrm>
        </p:spPr>
        <p:txBody>
          <a:bodyPr>
            <a:normAutofit/>
          </a:bodyPr>
          <a:lstStyle/>
          <a:p>
            <a:pPr algn="just">
              <a:lnSpc>
                <a:spcPct val="93000"/>
              </a:lnSpc>
              <a:spcAft>
                <a:spcPts val="120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smtClean="0"/>
              <a:t>At high speeds or over long distances, sending a choke packet to the source hosts does not work well because the reaction is so slow. </a:t>
            </a:r>
          </a:p>
          <a:p>
            <a:pPr algn="just">
              <a:lnSpc>
                <a:spcPct val="93000"/>
              </a:lnSpc>
              <a:spcAft>
                <a:spcPts val="120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smtClean="0"/>
              <a:t>Consider, for example, router A that is sending traffic to router D in Figure (a) at 155 Mbps. </a:t>
            </a:r>
          </a:p>
          <a:p>
            <a:pPr algn="just">
              <a:lnSpc>
                <a:spcPct val="93000"/>
              </a:lnSpc>
              <a:spcAft>
                <a:spcPts val="120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smtClean="0"/>
              <a:t>If the node B begins to run out of buffers, it will take about 30 </a:t>
            </a:r>
            <a:r>
              <a:rPr lang="en-US" sz="2000" dirty="0" err="1" smtClean="0"/>
              <a:t>msec</a:t>
            </a:r>
            <a:r>
              <a:rPr lang="en-US" sz="2000" dirty="0" smtClean="0"/>
              <a:t> for a choke packet to get back to </a:t>
            </a:r>
            <a:r>
              <a:rPr lang="en-US" sz="2000" dirty="0" err="1" smtClean="0"/>
              <a:t>nodeA</a:t>
            </a:r>
            <a:r>
              <a:rPr lang="en-US" sz="2000" dirty="0" smtClean="0"/>
              <a:t>  to tell it to slow down. </a:t>
            </a:r>
          </a:p>
          <a:p>
            <a:pPr algn="just">
              <a:lnSpc>
                <a:spcPct val="93000"/>
              </a:lnSpc>
              <a:spcAft>
                <a:spcPts val="120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smtClean="0"/>
              <a:t>The choke packet propagation is shown as the second, third, and fourth steps in Fig(a). </a:t>
            </a:r>
          </a:p>
          <a:p>
            <a:pPr algn="just">
              <a:lnSpc>
                <a:spcPct val="93000"/>
              </a:lnSpc>
              <a:spcAft>
                <a:spcPts val="120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smtClean="0"/>
              <a:t>In those 30 </a:t>
            </a:r>
            <a:r>
              <a:rPr lang="en-US" sz="2000" dirty="0" err="1" smtClean="0"/>
              <a:t>msec</a:t>
            </a:r>
            <a:r>
              <a:rPr lang="en-US" sz="2000" dirty="0" smtClean="0"/>
              <a:t>, another 4.6 megabits will have been sent. </a:t>
            </a:r>
          </a:p>
          <a:p>
            <a:pPr algn="just">
              <a:lnSpc>
                <a:spcPct val="93000"/>
              </a:lnSpc>
              <a:spcAft>
                <a:spcPts val="120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smtClean="0"/>
              <a:t>Even if the </a:t>
            </a:r>
            <a:r>
              <a:rPr lang="en-US" sz="2000" dirty="0" err="1" smtClean="0"/>
              <a:t>nodeA</a:t>
            </a:r>
            <a:r>
              <a:rPr lang="en-US" sz="2000" dirty="0" smtClean="0"/>
              <a:t> completely shuts down immediately, the 4.6 megabits in the pipe will continue to pour in and have to be dealt with. </a:t>
            </a:r>
            <a:endParaRPr lang="en-GB" sz="2000" dirty="0" smtClean="0"/>
          </a:p>
          <a:p>
            <a:pPr marL="608013" indent="-608013">
              <a:lnSpc>
                <a:spcPct val="93000"/>
              </a:lnSpc>
              <a:buClr>
                <a:srgbClr val="3333CC"/>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p:txBody>
      </p:sp>
      <p:sp>
        <p:nvSpPr>
          <p:cNvPr id="4" name="Rectangle 3"/>
          <p:cNvSpPr/>
          <p:nvPr/>
        </p:nvSpPr>
        <p:spPr>
          <a:xfrm>
            <a:off x="304800" y="152400"/>
            <a:ext cx="7848600" cy="493084"/>
          </a:xfrm>
          <a:prstGeom prst="rect">
            <a:avLst/>
          </a:prstGeom>
        </p:spPr>
        <p:txBody>
          <a:bodyPr wrap="square">
            <a:spAutoFit/>
          </a:bodyPr>
          <a:lstStyle/>
          <a:p>
            <a:pPr>
              <a:lnSpc>
                <a:spcPct val="93000"/>
              </a:lnSpc>
              <a:buClr>
                <a:srgbClr val="FF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smtClean="0"/>
              <a:t>Hop-by-Hop Choke Packets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sz="quarter" idx="1"/>
          </p:nvPr>
        </p:nvPicPr>
        <p:blipFill>
          <a:blip r:embed="rId2"/>
          <a:srcRect/>
          <a:stretch>
            <a:fillRect/>
          </a:stretch>
        </p:blipFill>
        <p:spPr bwMode="auto">
          <a:xfrm>
            <a:off x="4114800" y="381000"/>
            <a:ext cx="4800599" cy="6169025"/>
          </a:xfrm>
          <a:prstGeom prst="rect">
            <a:avLst/>
          </a:prstGeom>
          <a:noFill/>
          <a:ln w="9525">
            <a:noFill/>
            <a:miter lim="800000"/>
            <a:headEnd/>
            <a:tailEnd/>
          </a:ln>
        </p:spPr>
      </p:pic>
      <p:sp>
        <p:nvSpPr>
          <p:cNvPr id="3" name="Rectangle 2"/>
          <p:cNvSpPr/>
          <p:nvPr/>
        </p:nvSpPr>
        <p:spPr>
          <a:xfrm>
            <a:off x="381000" y="685800"/>
            <a:ext cx="3581400" cy="5170646"/>
          </a:xfrm>
          <a:prstGeom prst="rect">
            <a:avLst/>
          </a:prstGeom>
        </p:spPr>
        <p:txBody>
          <a:bodyPr wrap="square">
            <a:spAutoFit/>
          </a:bodyPr>
          <a:lstStyle/>
          <a:p>
            <a:pPr algn="just">
              <a:spcAft>
                <a:spcPts val="1800"/>
              </a:spcAft>
              <a:buFont typeface="Wingdings" pitchFamily="2" charset="2"/>
              <a:buChar char="q"/>
            </a:pPr>
            <a:r>
              <a:rPr lang="en-US" sz="2000" dirty="0" smtClean="0"/>
              <a:t>An alternative approach is to have the choke packet take effect at every hop it passes through, as shown in the sequence of Fig(b). </a:t>
            </a:r>
          </a:p>
          <a:p>
            <a:pPr algn="just">
              <a:spcAft>
                <a:spcPts val="1800"/>
              </a:spcAft>
              <a:buFont typeface="Wingdings" pitchFamily="2" charset="2"/>
              <a:buChar char="q"/>
            </a:pPr>
            <a:r>
              <a:rPr lang="en-US" sz="2000" dirty="0" smtClean="0"/>
              <a:t>Here, as soon as the choke packet reaches F, F is required to reduce the flow to D. </a:t>
            </a:r>
          </a:p>
          <a:p>
            <a:pPr algn="just">
              <a:spcAft>
                <a:spcPts val="1800"/>
              </a:spcAft>
              <a:buFont typeface="Wingdings" pitchFamily="2" charset="2"/>
              <a:buChar char="q"/>
            </a:pPr>
            <a:r>
              <a:rPr lang="en-US" sz="2000" dirty="0" smtClean="0"/>
              <a:t>Doing so will require F to devote more buffers to the flow, since the source is still sending away at full blast, but it gives D immediate relief</a:t>
            </a:r>
            <a:endParaRPr lang="en-US" sz="20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77200" cy="5715000"/>
          </a:xfrm>
        </p:spPr>
        <p:txBody>
          <a:bodyPr>
            <a:noAutofit/>
          </a:bodyPr>
          <a:lstStyle/>
          <a:p>
            <a:pPr>
              <a:lnSpc>
                <a:spcPct val="93000"/>
              </a:lnSpc>
              <a:spcAft>
                <a:spcPts val="1200"/>
              </a:spcAft>
              <a:buClr>
                <a:srgbClr val="000000"/>
              </a:buClr>
              <a:buSzPct val="10000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smtClean="0"/>
              <a:t>Load shedding: Wine Vs. Milk</a:t>
            </a:r>
          </a:p>
          <a:p>
            <a:pPr lvl="2" indent="-457200" algn="just">
              <a:lnSpc>
                <a:spcPct val="93000"/>
              </a:lnSpc>
              <a:spcAft>
                <a:spcPts val="1200"/>
              </a:spcAft>
              <a:buClr>
                <a:srgbClr val="000000"/>
              </a:buClr>
              <a:buSzPct val="100000"/>
              <a:buFont typeface="Wingdings"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smtClean="0"/>
              <a:t>Load shedding </a:t>
            </a:r>
            <a:r>
              <a:rPr lang="en-US" sz="2000" dirty="0" smtClean="0"/>
              <a:t>is a fancy way of saying that when routers cannot handle packets, they just throw them away.</a:t>
            </a:r>
            <a:endParaRPr lang="en-GB" sz="2000" dirty="0" smtClean="0"/>
          </a:p>
          <a:p>
            <a:pPr lvl="2" indent="-457200" algn="just">
              <a:lnSpc>
                <a:spcPct val="93000"/>
              </a:lnSpc>
              <a:spcAft>
                <a:spcPts val="1200"/>
              </a:spcAft>
              <a:buClr>
                <a:srgbClr val="000000"/>
              </a:buClr>
              <a:buSzPct val="100000"/>
              <a:buFont typeface="Wingdings"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smtClean="0"/>
              <a:t>Wine: drop new packets (keep old); good for file transfer</a:t>
            </a:r>
          </a:p>
          <a:p>
            <a:pPr lvl="2" indent="-457200" algn="just">
              <a:lnSpc>
                <a:spcPct val="93000"/>
              </a:lnSpc>
              <a:spcAft>
                <a:spcPts val="1200"/>
              </a:spcAft>
              <a:buClr>
                <a:srgbClr val="000000"/>
              </a:buClr>
              <a:buSzPct val="100000"/>
              <a:buFont typeface="Wingdings"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smtClean="0"/>
              <a:t>Milk: drop old packets (keep new); good for multimedia</a:t>
            </a:r>
            <a:endParaRPr lang="en-GB" sz="2400" dirty="0" smtClean="0"/>
          </a:p>
          <a:p>
            <a:pPr indent="-457200" algn="just">
              <a:lnSpc>
                <a:spcPct val="89000"/>
              </a:lnSpc>
              <a:spcAft>
                <a:spcPts val="1200"/>
              </a:spcAft>
              <a:buClr>
                <a:srgbClr val="000000"/>
              </a:buClr>
              <a:buSzPct val="10000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smtClean="0"/>
              <a:t>Random Early Detection</a:t>
            </a:r>
          </a:p>
          <a:p>
            <a:pPr lvl="2" indent="-457200" algn="just">
              <a:lnSpc>
                <a:spcPct val="93000"/>
              </a:lnSpc>
              <a:spcAft>
                <a:spcPts val="1200"/>
              </a:spcAft>
              <a:buClr>
                <a:srgbClr val="000000"/>
              </a:buClr>
              <a:buSzPct val="100000"/>
              <a:buFont typeface="Wingdings"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smtClean="0"/>
              <a:t>The idea is discarding packets before all the buffer space is really exhausted.</a:t>
            </a:r>
            <a:endParaRPr lang="en-GB" sz="2000" dirty="0" smtClean="0"/>
          </a:p>
          <a:p>
            <a:pPr lvl="2" indent="-457200" algn="just">
              <a:lnSpc>
                <a:spcPct val="93000"/>
              </a:lnSpc>
              <a:spcAft>
                <a:spcPts val="1200"/>
              </a:spcAft>
              <a:buClr>
                <a:srgbClr val="000000"/>
              </a:buClr>
              <a:buSzPct val="100000"/>
              <a:buFont typeface="Wingdings"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smtClean="0"/>
              <a:t>When the average queue length exceeds a threshold, packets are picked at random from the queue and discarded.</a:t>
            </a:r>
            <a:endParaRPr lang="en-US" sz="2000" dirty="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153400" cy="2971800"/>
          </a:xfrm>
        </p:spPr>
        <p:txBody>
          <a:bodyPr>
            <a:normAutofit/>
          </a:bodyPr>
          <a:lstStyle/>
          <a:p>
            <a:r>
              <a:rPr lang="en-GB" sz="2800" b="1" dirty="0" smtClean="0"/>
              <a:t>Jitter Control</a:t>
            </a:r>
          </a:p>
          <a:p>
            <a:pPr indent="-457200" algn="just">
              <a:spcAft>
                <a:spcPts val="1200"/>
              </a:spcAft>
              <a:buFont typeface="Arial" pitchFamily="34" charset="0"/>
              <a:buChar char="•"/>
              <a:defRPr/>
            </a:pPr>
            <a:r>
              <a:rPr lang="en-US" sz="2000" dirty="0" smtClean="0"/>
              <a:t>For applications such as audio and video streaming, The variation in the packet arrival times is called </a:t>
            </a:r>
            <a:r>
              <a:rPr lang="en-US" sz="2000" b="1" dirty="0" smtClean="0"/>
              <a:t>jitter.</a:t>
            </a:r>
          </a:p>
          <a:p>
            <a:pPr indent="-457200" algn="just">
              <a:spcAft>
                <a:spcPts val="1200"/>
              </a:spcAft>
              <a:buFont typeface="Arial" pitchFamily="34" charset="0"/>
              <a:buChar char="•"/>
              <a:defRPr/>
            </a:pPr>
            <a:r>
              <a:rPr lang="en-US" sz="2000" dirty="0" smtClean="0"/>
              <a:t>In some applications, such as video on demand, jitter can be eliminated by buffering at the receiver and then fetching data for display from the buffer instead of from the network in real time.</a:t>
            </a:r>
            <a:endParaRPr lang="en-GB" sz="2000" dirty="0" smtClean="0"/>
          </a:p>
          <a:p>
            <a:pPr marL="608013" indent="-608013">
              <a:lnSpc>
                <a:spcPct val="93000"/>
              </a:lnSpc>
              <a:buClr>
                <a:srgbClr val="3333CC"/>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p>
          <a:p>
            <a:endParaRPr lang="en-US" dirty="0"/>
          </a:p>
        </p:txBody>
      </p:sp>
      <p:pic>
        <p:nvPicPr>
          <p:cNvPr id="5" name="Picture 3"/>
          <p:cNvPicPr>
            <a:picLocks noChangeAspect="1" noChangeArrowheads="1"/>
          </p:cNvPicPr>
          <p:nvPr/>
        </p:nvPicPr>
        <p:blipFill>
          <a:blip r:embed="rId2"/>
          <a:srcRect/>
          <a:stretch>
            <a:fillRect/>
          </a:stretch>
        </p:blipFill>
        <p:spPr bwMode="auto">
          <a:xfrm>
            <a:off x="1295400" y="3428999"/>
            <a:ext cx="7391400" cy="2791239"/>
          </a:xfrm>
          <a:prstGeom prst="rect">
            <a:avLst/>
          </a:prstGeom>
          <a:noFill/>
          <a:ln w="9525">
            <a:noFill/>
            <a:miter lim="800000"/>
            <a:headEnd/>
            <a:tailEnd/>
          </a:ln>
        </p:spPr>
      </p:pic>
      <p:sp>
        <p:nvSpPr>
          <p:cNvPr id="6" name="Rectangle 5"/>
          <p:cNvSpPr/>
          <p:nvPr/>
        </p:nvSpPr>
        <p:spPr>
          <a:xfrm>
            <a:off x="228600" y="6422175"/>
            <a:ext cx="7315200" cy="435825"/>
          </a:xfrm>
          <a:prstGeom prst="rect">
            <a:avLst/>
          </a:prstGeom>
        </p:spPr>
        <p:txBody>
          <a:bodyPr wrap="square">
            <a:spAutoFit/>
          </a:bodyPr>
          <a:lstStyle/>
          <a:p>
            <a:pPr marL="2436813" lvl="4" indent="-608013">
              <a:lnSpc>
                <a:spcPct val="93000"/>
              </a:lnSpc>
              <a:spcBef>
                <a:spcPts val="600"/>
              </a:spcBef>
              <a:buClr>
                <a:srgbClr val="3333CC"/>
              </a:buClr>
              <a:buSzPct val="100000"/>
              <a:buFont typeface="Times New Roman" charset="0"/>
              <a:buAutoNum type="alphaLcParenBoth"/>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400" dirty="0" smtClean="0"/>
              <a:t>High jitter.       </a:t>
            </a:r>
            <a:r>
              <a:rPr lang="en-GB" sz="2400" dirty="0" smtClean="0">
                <a:solidFill>
                  <a:srgbClr val="3333CC"/>
                </a:solidFill>
              </a:rPr>
              <a:t>(b)</a:t>
            </a:r>
            <a:r>
              <a:rPr lang="en-GB" sz="2400" dirty="0" smtClean="0"/>
              <a:t> Low jitter.</a:t>
            </a:r>
            <a:endParaRPr lang="en-GB" sz="2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b="1" dirty="0" smtClean="0">
                <a:solidFill>
                  <a:schemeClr val="tx1"/>
                </a:solidFill>
              </a:rPr>
              <a:t>Quality of Service</a:t>
            </a:r>
            <a:endParaRPr lang="en-US" b="1" dirty="0">
              <a:solidFill>
                <a:schemeClr val="tx1"/>
              </a:solidFill>
            </a:endParaRPr>
          </a:p>
        </p:txBody>
      </p:sp>
      <p:sp>
        <p:nvSpPr>
          <p:cNvPr id="3" name="Content Placeholder 2"/>
          <p:cNvSpPr>
            <a:spLocks noGrp="1"/>
          </p:cNvSpPr>
          <p:nvPr>
            <p:ph sz="quarter" idx="1"/>
          </p:nvPr>
        </p:nvSpPr>
        <p:spPr>
          <a:xfrm>
            <a:off x="457200" y="990600"/>
            <a:ext cx="8077200" cy="5867400"/>
          </a:xfrm>
        </p:spPr>
        <p:txBody>
          <a:bodyPr>
            <a:normAutofit fontScale="92500" lnSpcReduction="20000"/>
          </a:bodyPr>
          <a:lstStyle/>
          <a:p>
            <a:pPr algn="just">
              <a:spcAft>
                <a:spcPts val="1200"/>
              </a:spcAft>
            </a:pPr>
            <a:r>
              <a:rPr lang="en-US" dirty="0" smtClean="0"/>
              <a:t>A stream of packets from a source to a destination is called a flow.</a:t>
            </a:r>
          </a:p>
          <a:p>
            <a:pPr algn="just">
              <a:spcAft>
                <a:spcPts val="1200"/>
              </a:spcAft>
            </a:pPr>
            <a:r>
              <a:rPr lang="en-US" dirty="0" smtClean="0"/>
              <a:t>In a connection-oriented network, all the packets belonging to a flow follow the same route; in a connectionless network, they may follow different routes. </a:t>
            </a:r>
          </a:p>
          <a:p>
            <a:pPr algn="just">
              <a:spcAft>
                <a:spcPts val="1200"/>
              </a:spcAft>
            </a:pPr>
            <a:r>
              <a:rPr lang="en-US" dirty="0" smtClean="0"/>
              <a:t>The needs of each flow can be characterized by four primary parameters: </a:t>
            </a:r>
          </a:p>
          <a:p>
            <a:pPr marL="822960" lvl="1" indent="-457200" algn="just">
              <a:spcAft>
                <a:spcPts val="1200"/>
              </a:spcAft>
              <a:buClrTx/>
              <a:buFont typeface="+mj-lt"/>
              <a:buAutoNum type="arabicPeriod"/>
            </a:pPr>
            <a:r>
              <a:rPr lang="en-US" sz="2200" dirty="0" smtClean="0"/>
              <a:t>Reliability, </a:t>
            </a:r>
          </a:p>
          <a:p>
            <a:pPr marL="822960" lvl="1" indent="-457200" algn="just">
              <a:spcAft>
                <a:spcPts val="1200"/>
              </a:spcAft>
              <a:buClrTx/>
              <a:buFont typeface="+mj-lt"/>
              <a:buAutoNum type="arabicPeriod"/>
            </a:pPr>
            <a:r>
              <a:rPr lang="en-US" sz="2200" dirty="0" smtClean="0"/>
              <a:t>Delay, </a:t>
            </a:r>
          </a:p>
          <a:p>
            <a:pPr marL="822960" lvl="1" indent="-457200" algn="just">
              <a:spcAft>
                <a:spcPts val="1200"/>
              </a:spcAft>
              <a:buClrTx/>
              <a:buFont typeface="+mj-lt"/>
              <a:buAutoNum type="arabicPeriod"/>
            </a:pPr>
            <a:r>
              <a:rPr lang="en-US" sz="2200" dirty="0" smtClean="0"/>
              <a:t>Jitter, and </a:t>
            </a:r>
          </a:p>
          <a:p>
            <a:pPr marL="822960" lvl="1" indent="-457200" algn="just">
              <a:spcAft>
                <a:spcPts val="1200"/>
              </a:spcAft>
              <a:buClrTx/>
              <a:buFont typeface="+mj-lt"/>
              <a:buAutoNum type="arabicPeriod"/>
            </a:pPr>
            <a:r>
              <a:rPr lang="en-US" sz="2200" dirty="0" smtClean="0"/>
              <a:t>Bandwidth. </a:t>
            </a:r>
          </a:p>
          <a:p>
            <a:pPr algn="just">
              <a:spcAft>
                <a:spcPts val="1200"/>
              </a:spcAft>
            </a:pPr>
            <a:r>
              <a:rPr lang="en-US" dirty="0" smtClean="0"/>
              <a:t>Together these determine the </a:t>
            </a:r>
            <a:r>
              <a:rPr lang="en-US" dirty="0" err="1" smtClean="0"/>
              <a:t>QoS</a:t>
            </a:r>
            <a:r>
              <a:rPr lang="en-US" dirty="0" smtClean="0"/>
              <a:t> (Quality of Service) the flow requires. </a:t>
            </a:r>
          </a:p>
          <a:p>
            <a:pPr algn="just">
              <a:spcAft>
                <a:spcPts val="1200"/>
              </a:spcAft>
            </a:pPr>
            <a:r>
              <a:rPr lang="en-US" dirty="0" smtClean="0"/>
              <a:t>Several common applications and the stringency of their requirements are listed in Figure</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Grp="1" noChangeAspect="1" noChangeArrowheads="1"/>
          </p:cNvPicPr>
          <p:nvPr>
            <p:ph sz="quarter" idx="1"/>
          </p:nvPr>
        </p:nvPicPr>
        <p:blipFill>
          <a:blip r:embed="rId2"/>
          <a:srcRect/>
          <a:stretch>
            <a:fillRect/>
          </a:stretch>
        </p:blipFill>
        <p:spPr bwMode="auto">
          <a:xfrm>
            <a:off x="685800" y="990600"/>
            <a:ext cx="7851720" cy="36226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7924800" cy="6629400"/>
          </a:xfrm>
        </p:spPr>
        <p:txBody>
          <a:bodyPr>
            <a:normAutofit/>
          </a:bodyPr>
          <a:lstStyle/>
          <a:p>
            <a:pPr algn="just">
              <a:spcAft>
                <a:spcPts val="1200"/>
              </a:spcAft>
            </a:pPr>
            <a:r>
              <a:rPr lang="en-US" sz="2000" dirty="0" smtClean="0"/>
              <a:t>Let us assume that the message is four times longer than the maximum packet size, so the network layer has to break it into four packets, 1, 2, 3, and 4 and sends each of them in turn to router </a:t>
            </a:r>
          </a:p>
          <a:p>
            <a:pPr algn="just">
              <a:spcAft>
                <a:spcPts val="1200"/>
              </a:spcAft>
            </a:pPr>
            <a:r>
              <a:rPr lang="en-US" sz="2000" dirty="0" smtClean="0"/>
              <a:t>A using some point-to-point protocol, for example, PPP. At this point the carrier takes over. </a:t>
            </a:r>
          </a:p>
          <a:p>
            <a:pPr algn="just">
              <a:spcAft>
                <a:spcPts val="1200"/>
              </a:spcAft>
            </a:pPr>
            <a:r>
              <a:rPr lang="en-US" sz="2000" dirty="0" smtClean="0"/>
              <a:t>Every router has an internal table telling it where to send packets for each possible destination. </a:t>
            </a:r>
          </a:p>
          <a:p>
            <a:pPr algn="just">
              <a:spcAft>
                <a:spcPts val="1200"/>
              </a:spcAft>
            </a:pPr>
            <a:r>
              <a:rPr lang="en-US" sz="2000" dirty="0" smtClean="0"/>
              <a:t>Each table entry is a pair consisting of a destination and the outgoing line to use for that destination. </a:t>
            </a:r>
          </a:p>
          <a:p>
            <a:pPr algn="just">
              <a:spcAft>
                <a:spcPts val="1200"/>
              </a:spcAft>
            </a:pPr>
            <a:r>
              <a:rPr lang="en-US" sz="2000" dirty="0" smtClean="0"/>
              <a:t>Only directly-connected lines can be used. For example, in Figure, </a:t>
            </a:r>
          </a:p>
          <a:p>
            <a:pPr algn="just">
              <a:spcAft>
                <a:spcPts val="1200"/>
              </a:spcAft>
            </a:pPr>
            <a:r>
              <a:rPr lang="en-US" sz="2000" dirty="0" smtClean="0"/>
              <a:t>A has only two outgoing lines—to B and C—so every incoming packet must be sent to one of these routers, even if the ultimate destination is some other router.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6248400"/>
          </a:xfrm>
        </p:spPr>
        <p:txBody>
          <a:bodyPr>
            <a:normAutofit fontScale="92500"/>
          </a:bodyPr>
          <a:lstStyle/>
          <a:p>
            <a:r>
              <a:rPr lang="en-US" dirty="0" smtClean="0"/>
              <a:t>Techniques for Achieving Good Quality of Service</a:t>
            </a:r>
          </a:p>
          <a:p>
            <a:pPr marL="822960" lvl="1" indent="-457200">
              <a:buClrTx/>
              <a:buSzPct val="94000"/>
              <a:buFont typeface="+mj-lt"/>
              <a:buAutoNum type="arabicPeriod"/>
            </a:pPr>
            <a:r>
              <a:rPr lang="en-US" dirty="0" smtClean="0"/>
              <a:t>Overprovisioning</a:t>
            </a:r>
          </a:p>
          <a:p>
            <a:pPr marL="822960" lvl="1" indent="-457200">
              <a:buClrTx/>
              <a:buSzPct val="94000"/>
              <a:buFont typeface="+mj-lt"/>
              <a:buAutoNum type="arabicPeriod"/>
            </a:pPr>
            <a:r>
              <a:rPr lang="en-US" dirty="0" smtClean="0"/>
              <a:t>Buffering </a:t>
            </a:r>
          </a:p>
          <a:p>
            <a:pPr marL="822960" lvl="1" indent="-457200">
              <a:buClrTx/>
              <a:buSzPct val="94000"/>
              <a:buFont typeface="+mj-lt"/>
              <a:buAutoNum type="arabicPeriod"/>
            </a:pPr>
            <a:r>
              <a:rPr lang="en-US" dirty="0" smtClean="0"/>
              <a:t>Traffic Shaping </a:t>
            </a:r>
          </a:p>
          <a:p>
            <a:pPr>
              <a:buNone/>
            </a:pPr>
            <a:r>
              <a:rPr lang="en-US" b="1" dirty="0" smtClean="0"/>
              <a:t>1.Overprovisioning:</a:t>
            </a:r>
            <a:r>
              <a:rPr lang="en-US" dirty="0" smtClean="0"/>
              <a:t> </a:t>
            </a:r>
          </a:p>
          <a:p>
            <a:pPr algn="just">
              <a:spcAft>
                <a:spcPts val="1200"/>
              </a:spcAft>
            </a:pPr>
            <a:r>
              <a:rPr lang="en-US" sz="2200" dirty="0" smtClean="0"/>
              <a:t>An easy solution is to provide so much router capacity, buffer space, and bandwidth that the packets just fly through easily. </a:t>
            </a:r>
          </a:p>
          <a:p>
            <a:pPr algn="just">
              <a:spcAft>
                <a:spcPts val="1200"/>
              </a:spcAft>
            </a:pPr>
            <a:r>
              <a:rPr lang="en-US" sz="2200" dirty="0" smtClean="0"/>
              <a:t>The trouble with this solution is that it is expensive.</a:t>
            </a:r>
          </a:p>
          <a:p>
            <a:pPr algn="just">
              <a:spcAft>
                <a:spcPts val="1200"/>
              </a:spcAft>
            </a:pPr>
            <a:r>
              <a:rPr lang="en-US" sz="2200" dirty="0" smtClean="0"/>
              <a:t>As time goes on and designers have a better idea of how much is enough, this technique may even become practical. </a:t>
            </a:r>
          </a:p>
          <a:p>
            <a:pPr algn="just">
              <a:spcAft>
                <a:spcPts val="1200"/>
              </a:spcAft>
            </a:pPr>
            <a:r>
              <a:rPr lang="en-US" sz="2200" dirty="0" smtClean="0"/>
              <a:t>To some extent, the telephone system is </a:t>
            </a:r>
            <a:r>
              <a:rPr lang="en-US" sz="2200" dirty="0" err="1" smtClean="0"/>
              <a:t>overprovisioned</a:t>
            </a:r>
            <a:r>
              <a:rPr lang="en-US" sz="2200" dirty="0" smtClean="0"/>
              <a:t>.</a:t>
            </a:r>
          </a:p>
          <a:p>
            <a:pPr algn="just">
              <a:spcAft>
                <a:spcPts val="1200"/>
              </a:spcAft>
            </a:pPr>
            <a:r>
              <a:rPr lang="en-US" sz="2200" dirty="0" smtClean="0"/>
              <a:t>It is rare to pick up a telephone and not get a dial tone instantly. </a:t>
            </a:r>
          </a:p>
          <a:p>
            <a:pPr algn="just">
              <a:spcAft>
                <a:spcPts val="1200"/>
              </a:spcAft>
            </a:pPr>
            <a:r>
              <a:rPr lang="en-US" sz="2200" dirty="0" smtClean="0"/>
              <a:t>There is simply so much capacity available there that demand can always be met. </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05800" cy="6324600"/>
          </a:xfrm>
        </p:spPr>
        <p:txBody>
          <a:bodyPr>
            <a:normAutofit fontScale="92500" lnSpcReduction="10000"/>
          </a:bodyPr>
          <a:lstStyle/>
          <a:p>
            <a:pPr algn="just">
              <a:buNone/>
            </a:pPr>
            <a:r>
              <a:rPr lang="en-US" b="1" dirty="0" smtClean="0"/>
              <a:t>2. Buffering: </a:t>
            </a:r>
            <a:r>
              <a:rPr lang="en-US" dirty="0" smtClean="0"/>
              <a:t> </a:t>
            </a:r>
          </a:p>
          <a:p>
            <a:pPr algn="just">
              <a:spcAft>
                <a:spcPts val="1200"/>
              </a:spcAft>
            </a:pPr>
            <a:r>
              <a:rPr lang="en-US" sz="2200" dirty="0" smtClean="0"/>
              <a:t>Flows can be buffered on the receiving side before being delivered. </a:t>
            </a:r>
          </a:p>
          <a:p>
            <a:pPr algn="just">
              <a:spcAft>
                <a:spcPts val="1200"/>
              </a:spcAft>
            </a:pPr>
            <a:r>
              <a:rPr lang="en-US" sz="2200" dirty="0" smtClean="0"/>
              <a:t>Buffering them does not affect the reliability or bandwidth, and increases the delay, but it </a:t>
            </a:r>
            <a:r>
              <a:rPr lang="en-US" sz="2200" dirty="0" err="1" smtClean="0"/>
              <a:t>smooths</a:t>
            </a:r>
            <a:r>
              <a:rPr lang="en-US" sz="2200" dirty="0" smtClean="0"/>
              <a:t> out the jitter. </a:t>
            </a:r>
          </a:p>
          <a:p>
            <a:pPr algn="just">
              <a:spcAft>
                <a:spcPts val="1200"/>
              </a:spcAft>
            </a:pPr>
            <a:r>
              <a:rPr lang="en-US" sz="2200" dirty="0" smtClean="0"/>
              <a:t>For audio and video on demand, jitter is the main problem, so this technique helps a lot. </a:t>
            </a:r>
          </a:p>
          <a:p>
            <a:pPr algn="just">
              <a:spcAft>
                <a:spcPts val="1200"/>
              </a:spcAft>
            </a:pPr>
            <a:r>
              <a:rPr lang="en-US" sz="2200" dirty="0" smtClean="0"/>
              <a:t>In the following figure, we see a stream of packets being delivered with substantial jitter. </a:t>
            </a:r>
          </a:p>
          <a:p>
            <a:pPr algn="just">
              <a:spcAft>
                <a:spcPts val="1200"/>
              </a:spcAft>
            </a:pPr>
            <a:r>
              <a:rPr lang="en-US" sz="2200" dirty="0" smtClean="0"/>
              <a:t>Unfortunately, packet 8 has been delayed so much that it is not available when its play slot comes up, so playback must stop until it arrives, creating an annoying gap in the music or movie. </a:t>
            </a:r>
          </a:p>
          <a:p>
            <a:pPr algn="just">
              <a:spcAft>
                <a:spcPts val="1200"/>
              </a:spcAft>
            </a:pPr>
            <a:r>
              <a:rPr lang="en-US" sz="2200" dirty="0" smtClean="0"/>
              <a:t>This problem can be alleviated by delaying the starting time even more, although doing so also requires a larger buffer. </a:t>
            </a:r>
          </a:p>
          <a:p>
            <a:pPr algn="just">
              <a:spcAft>
                <a:spcPts val="1200"/>
              </a:spcAft>
            </a:pPr>
            <a:r>
              <a:rPr lang="en-US" sz="2200" dirty="0" smtClean="0"/>
              <a:t>Commercial Web sites that contain streaming audio or video all use players that buffer for about 10 seconds before starting to play. </a:t>
            </a:r>
            <a:endParaRPr lang="en-US" sz="22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Grp="1" noChangeAspect="1" noChangeArrowheads="1"/>
          </p:cNvPicPr>
          <p:nvPr>
            <p:ph sz="quarter" idx="1"/>
          </p:nvPr>
        </p:nvPicPr>
        <p:blipFill>
          <a:blip r:embed="rId2"/>
          <a:srcRect/>
          <a:stretch>
            <a:fillRect/>
          </a:stretch>
        </p:blipFill>
        <p:spPr bwMode="auto">
          <a:xfrm>
            <a:off x="304800" y="1143000"/>
            <a:ext cx="8381999" cy="4191000"/>
          </a:xfrm>
          <a:prstGeom prst="rect">
            <a:avLst/>
          </a:prstGeom>
          <a:noFill/>
          <a:ln w="9525">
            <a:noFill/>
            <a:miter lim="800000"/>
            <a:headEnd/>
            <a:tailEnd/>
          </a:ln>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229600" cy="6477000"/>
          </a:xfrm>
        </p:spPr>
        <p:txBody>
          <a:bodyPr>
            <a:normAutofit fontScale="70000" lnSpcReduction="20000"/>
          </a:bodyPr>
          <a:lstStyle/>
          <a:p>
            <a:pPr algn="just">
              <a:spcAft>
                <a:spcPts val="1200"/>
              </a:spcAft>
              <a:buNone/>
            </a:pPr>
            <a:r>
              <a:rPr lang="en-US" sz="3400" b="1" dirty="0" smtClean="0"/>
              <a:t>3. Traffic Shaping :</a:t>
            </a:r>
          </a:p>
          <a:p>
            <a:pPr algn="just">
              <a:spcAft>
                <a:spcPts val="1200"/>
              </a:spcAft>
            </a:pPr>
            <a:r>
              <a:rPr lang="en-US" dirty="0" smtClean="0"/>
              <a:t>In the above example, the source outputs the packets with a uniform spacing between them, but in other cases, they may be emitted irregularly, which may cause congestion to occur in the network. </a:t>
            </a:r>
          </a:p>
          <a:p>
            <a:pPr algn="just">
              <a:spcAft>
                <a:spcPts val="1200"/>
              </a:spcAft>
            </a:pPr>
            <a:r>
              <a:rPr lang="en-US" dirty="0" smtClean="0"/>
              <a:t>Also, the approach </a:t>
            </a:r>
            <a:r>
              <a:rPr lang="en-US" b="1" dirty="0" smtClean="0"/>
              <a:t>buffering</a:t>
            </a:r>
            <a:r>
              <a:rPr lang="en-US" dirty="0" smtClean="0"/>
              <a:t> is not always possible, for example, with videoconferencing. </a:t>
            </a:r>
          </a:p>
          <a:p>
            <a:pPr algn="just">
              <a:spcAft>
                <a:spcPts val="1200"/>
              </a:spcAft>
            </a:pPr>
            <a:r>
              <a:rPr lang="en-US" dirty="0" smtClean="0"/>
              <a:t>Now let us  examine a technique</a:t>
            </a:r>
            <a:r>
              <a:rPr lang="en-US" b="1" dirty="0" smtClean="0"/>
              <a:t>, traffic shaping</a:t>
            </a:r>
            <a:r>
              <a:rPr lang="en-US" dirty="0" smtClean="0"/>
              <a:t>, which </a:t>
            </a:r>
            <a:r>
              <a:rPr lang="en-US" dirty="0" err="1" smtClean="0"/>
              <a:t>smooths</a:t>
            </a:r>
            <a:r>
              <a:rPr lang="en-US" dirty="0" smtClean="0"/>
              <a:t> out the traffic on the server side, rather than on the client side. </a:t>
            </a:r>
          </a:p>
          <a:p>
            <a:pPr algn="just">
              <a:spcAft>
                <a:spcPts val="1200"/>
              </a:spcAft>
            </a:pPr>
            <a:r>
              <a:rPr lang="en-US" b="1" dirty="0" smtClean="0"/>
              <a:t>Traffic shaping</a:t>
            </a:r>
            <a:r>
              <a:rPr lang="en-US" dirty="0" smtClean="0"/>
              <a:t> is about regulating the average rate (and </a:t>
            </a:r>
            <a:r>
              <a:rPr lang="en-US" dirty="0" err="1" smtClean="0"/>
              <a:t>burstiness</a:t>
            </a:r>
            <a:r>
              <a:rPr lang="en-US" dirty="0" smtClean="0"/>
              <a:t>) of data transmission. </a:t>
            </a:r>
          </a:p>
          <a:p>
            <a:pPr algn="just">
              <a:spcAft>
                <a:spcPts val="1200"/>
              </a:spcAft>
            </a:pPr>
            <a:r>
              <a:rPr lang="en-US" dirty="0" smtClean="0"/>
              <a:t>In contrast, the sliding window protocols limit the amount of data in transit at once, not the rate at which it is sent. </a:t>
            </a:r>
          </a:p>
          <a:p>
            <a:pPr algn="just">
              <a:spcAft>
                <a:spcPts val="1200"/>
              </a:spcAft>
            </a:pPr>
            <a:r>
              <a:rPr lang="en-US" dirty="0" smtClean="0"/>
              <a:t>When a connection is set up, the user and the subnet agree on a certain traffic pattern (i.e., shape) for that circuit. </a:t>
            </a:r>
          </a:p>
          <a:p>
            <a:pPr algn="just">
              <a:spcAft>
                <a:spcPts val="1200"/>
              </a:spcAft>
            </a:pPr>
            <a:r>
              <a:rPr lang="en-US" dirty="0" smtClean="0"/>
              <a:t>Sometimes this is called a </a:t>
            </a:r>
            <a:r>
              <a:rPr lang="en-US" b="1" dirty="0" smtClean="0"/>
              <a:t>service level agreement</a:t>
            </a:r>
            <a:r>
              <a:rPr lang="en-US" dirty="0" smtClean="0"/>
              <a:t>. As long as the customer fulfills her part of the bargain and only sends packets according to the agreed-on contract, the carrier promises to deliver them all in a timely fashion. </a:t>
            </a:r>
          </a:p>
          <a:p>
            <a:pPr algn="just">
              <a:spcAft>
                <a:spcPts val="1200"/>
              </a:spcAft>
            </a:pPr>
            <a:r>
              <a:rPr lang="en-US" b="1" dirty="0" smtClean="0"/>
              <a:t>Traffic shaping </a:t>
            </a:r>
            <a:r>
              <a:rPr lang="en-US" dirty="0" smtClean="0"/>
              <a:t>reduces congestion and thus helps the carrier live up to its promise. </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b="1" dirty="0" smtClean="0">
                <a:solidFill>
                  <a:schemeClr val="tx1"/>
                </a:solidFill>
              </a:rPr>
              <a:t>The Leaky Bucket Algorithm </a:t>
            </a:r>
            <a:endParaRPr lang="en-US" b="1" dirty="0">
              <a:solidFill>
                <a:schemeClr val="tx1"/>
              </a:solidFill>
            </a:endParaRPr>
          </a:p>
        </p:txBody>
      </p:sp>
      <p:sp>
        <p:nvSpPr>
          <p:cNvPr id="3" name="Content Placeholder 2"/>
          <p:cNvSpPr>
            <a:spLocks noGrp="1"/>
          </p:cNvSpPr>
          <p:nvPr>
            <p:ph sz="quarter" idx="1"/>
          </p:nvPr>
        </p:nvSpPr>
        <p:spPr>
          <a:xfrm>
            <a:off x="381000" y="685800"/>
            <a:ext cx="8229600" cy="6172200"/>
          </a:xfrm>
        </p:spPr>
        <p:txBody>
          <a:bodyPr>
            <a:noAutofit/>
          </a:bodyPr>
          <a:lstStyle/>
          <a:p>
            <a:pPr fontAlgn="base"/>
            <a:r>
              <a:rPr lang="en-US" sz="2000" dirty="0" smtClean="0"/>
              <a:t>There are 2 types of traffic shaping algorithms: </a:t>
            </a:r>
          </a:p>
          <a:p>
            <a:pPr marL="822960" lvl="1" indent="-457200" fontAlgn="base">
              <a:buClrTx/>
              <a:buSzPct val="97000"/>
              <a:buFont typeface="+mj-lt"/>
              <a:buAutoNum type="arabicPeriod"/>
            </a:pPr>
            <a:r>
              <a:rPr lang="en-US" sz="1800" dirty="0" smtClean="0"/>
              <a:t>Leaky Bucket</a:t>
            </a:r>
          </a:p>
          <a:p>
            <a:pPr marL="822960" lvl="1" indent="-457200" fontAlgn="base">
              <a:buClrTx/>
              <a:buSzPct val="97000"/>
              <a:buFont typeface="+mj-lt"/>
              <a:buAutoNum type="arabicPeriod"/>
            </a:pPr>
            <a:r>
              <a:rPr lang="en-US" sz="1800" dirty="0" smtClean="0"/>
              <a:t>Token Bucket</a:t>
            </a:r>
          </a:p>
          <a:p>
            <a:pPr algn="just">
              <a:spcAft>
                <a:spcPts val="1200"/>
              </a:spcAft>
            </a:pPr>
            <a:r>
              <a:rPr lang="en-US" sz="2000" dirty="0" smtClean="0"/>
              <a:t>Imagine a bucket with a small hole in the bottom, as illustrated in Figure(a). </a:t>
            </a:r>
          </a:p>
          <a:p>
            <a:pPr algn="just">
              <a:spcAft>
                <a:spcPts val="1200"/>
              </a:spcAft>
            </a:pPr>
            <a:r>
              <a:rPr lang="en-US" sz="2000" dirty="0" smtClean="0"/>
              <a:t>No matter the rate at which water enters the bucket, the outflow is at a constant rate, ρ, when there is any water in the bucket and zero when the bucket is empty. </a:t>
            </a:r>
          </a:p>
          <a:p>
            <a:pPr algn="just">
              <a:spcAft>
                <a:spcPts val="1200"/>
              </a:spcAft>
            </a:pPr>
            <a:r>
              <a:rPr lang="en-US" sz="2000" dirty="0" smtClean="0"/>
              <a:t>Also, once the bucket is full, any additional water entering it spills over the sides and is lost (i.e., does not appear in the output stream under the hole). </a:t>
            </a:r>
          </a:p>
          <a:p>
            <a:pPr algn="just">
              <a:spcAft>
                <a:spcPts val="1200"/>
              </a:spcAft>
            </a:pPr>
            <a:r>
              <a:rPr lang="en-US" sz="2000" dirty="0" smtClean="0"/>
              <a:t>The same idea can be applied to packets, as shown in Figure(b). </a:t>
            </a:r>
          </a:p>
          <a:p>
            <a:pPr algn="just">
              <a:spcAft>
                <a:spcPts val="1200"/>
              </a:spcAft>
            </a:pPr>
            <a:r>
              <a:rPr lang="en-US" sz="2000" dirty="0" smtClean="0"/>
              <a:t>Conceptually, each host is connected to the network by an interface containing a leaky bucket, that is, a finite internal queue.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Grp="1" noChangeAspect="1" noChangeArrowheads="1"/>
          </p:cNvPicPr>
          <p:nvPr>
            <p:ph sz="quarter" idx="1"/>
          </p:nvPr>
        </p:nvPicPr>
        <p:blipFill>
          <a:blip r:embed="rId2"/>
          <a:srcRect/>
          <a:stretch>
            <a:fillRect/>
          </a:stretch>
        </p:blipFill>
        <p:spPr bwMode="auto">
          <a:xfrm>
            <a:off x="685800" y="2286000"/>
            <a:ext cx="7696200" cy="4232275"/>
          </a:xfrm>
          <a:prstGeom prst="rect">
            <a:avLst/>
          </a:prstGeom>
          <a:noFill/>
          <a:ln w="9525">
            <a:noFill/>
            <a:miter lim="800000"/>
            <a:headEnd/>
            <a:tailEnd/>
          </a:ln>
          <a:effectLst/>
        </p:spPr>
      </p:pic>
      <p:sp>
        <p:nvSpPr>
          <p:cNvPr id="4" name="Rectangle 3"/>
          <p:cNvSpPr/>
          <p:nvPr/>
        </p:nvSpPr>
        <p:spPr>
          <a:xfrm>
            <a:off x="304800" y="228600"/>
            <a:ext cx="7848600" cy="1785104"/>
          </a:xfrm>
          <a:prstGeom prst="rect">
            <a:avLst/>
          </a:prstGeom>
        </p:spPr>
        <p:txBody>
          <a:bodyPr wrap="square">
            <a:spAutoFit/>
          </a:bodyPr>
          <a:lstStyle/>
          <a:p>
            <a:pPr algn="just">
              <a:spcAft>
                <a:spcPts val="1200"/>
              </a:spcAft>
              <a:buFont typeface="Arial" pitchFamily="34" charset="0"/>
              <a:buChar char="•"/>
            </a:pPr>
            <a:r>
              <a:rPr lang="en-US" sz="2000" dirty="0" smtClean="0"/>
              <a:t>If a packet arrives at the queue when it is full, the packet is discarded. </a:t>
            </a:r>
          </a:p>
          <a:p>
            <a:pPr algn="just">
              <a:spcAft>
                <a:spcPts val="1200"/>
              </a:spcAft>
              <a:buFont typeface="Arial" pitchFamily="34" charset="0"/>
              <a:buChar char="•"/>
            </a:pPr>
            <a:r>
              <a:rPr lang="en-US" sz="2000" dirty="0" smtClean="0"/>
              <a:t>In other words, if one or more processes within the host try to send a packet when the maximum number is already queued, the new packet is unceremoniously discarded.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153400" cy="6169152"/>
          </a:xfrm>
        </p:spPr>
        <p:txBody>
          <a:bodyPr>
            <a:normAutofit/>
          </a:bodyPr>
          <a:lstStyle/>
          <a:p>
            <a:pPr algn="just">
              <a:spcAft>
                <a:spcPts val="1200"/>
              </a:spcAft>
            </a:pPr>
            <a:r>
              <a:rPr lang="en-US" sz="2000" dirty="0" smtClean="0"/>
              <a:t>This arrangement can be built into the hardware interface or simulated by the host operating system. </a:t>
            </a:r>
          </a:p>
          <a:p>
            <a:pPr algn="just">
              <a:spcAft>
                <a:spcPts val="1200"/>
              </a:spcAft>
            </a:pPr>
            <a:r>
              <a:rPr lang="en-US" sz="2000" dirty="0" smtClean="0"/>
              <a:t>It was first proposed by Turner (1986) and is called the leaky bucket algorithm. </a:t>
            </a:r>
          </a:p>
          <a:p>
            <a:pPr algn="just">
              <a:spcAft>
                <a:spcPts val="1200"/>
              </a:spcAft>
            </a:pPr>
            <a:r>
              <a:rPr lang="en-US" sz="2000" dirty="0" smtClean="0"/>
              <a:t> The host is allowed to put one packet per clock tick onto the network. </a:t>
            </a:r>
          </a:p>
          <a:p>
            <a:pPr algn="just">
              <a:spcAft>
                <a:spcPts val="1200"/>
              </a:spcAft>
            </a:pPr>
            <a:r>
              <a:rPr lang="en-US" sz="2000" dirty="0" smtClean="0"/>
              <a:t>Again, this can be enforced by the interface card or by the operating system. </a:t>
            </a:r>
          </a:p>
          <a:p>
            <a:pPr algn="just">
              <a:spcAft>
                <a:spcPts val="1200"/>
              </a:spcAft>
            </a:pPr>
            <a:r>
              <a:rPr lang="en-US" sz="2000" dirty="0" smtClean="0"/>
              <a:t>This mechanism turns an uneven flow of packets from the user processes inside the host into an even flow of packets onto the network, smoothing out bursts and greatly reducing the chances of congestion.</a:t>
            </a:r>
            <a:endParaRPr lang="en-US" sz="20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153400" cy="6096000"/>
          </a:xfrm>
        </p:spPr>
        <p:txBody>
          <a:bodyPr>
            <a:noAutofit/>
          </a:bodyPr>
          <a:lstStyle/>
          <a:p>
            <a:pPr algn="just">
              <a:spcAft>
                <a:spcPts val="600"/>
              </a:spcAft>
            </a:pPr>
            <a:r>
              <a:rPr lang="en-US" sz="2000" dirty="0" smtClean="0"/>
              <a:t>Implementing the original leaky bucket algorithm is easy. </a:t>
            </a:r>
          </a:p>
          <a:p>
            <a:pPr algn="just">
              <a:spcAft>
                <a:spcPts val="600"/>
              </a:spcAft>
            </a:pPr>
            <a:r>
              <a:rPr lang="en-US" sz="2000" dirty="0" smtClean="0"/>
              <a:t>The leaky bucket consists of a finite queue. When a packet arrives, if there is room on the queue it is appended to the queue; otherwise, it is discarded. </a:t>
            </a:r>
          </a:p>
          <a:p>
            <a:pPr algn="just">
              <a:spcAft>
                <a:spcPts val="600"/>
              </a:spcAft>
            </a:pPr>
            <a:r>
              <a:rPr lang="en-US" sz="2000" dirty="0" smtClean="0"/>
              <a:t>At every clock tick, one packet is transmitted (unless the queue is empty). </a:t>
            </a:r>
          </a:p>
          <a:p>
            <a:pPr algn="just">
              <a:spcAft>
                <a:spcPts val="600"/>
              </a:spcAft>
            </a:pPr>
            <a:r>
              <a:rPr lang="en-US" sz="2000" dirty="0" smtClean="0"/>
              <a:t>As an example of a leaky bucket, imagine that a computer can produce data at 25 million bytes/sec (200 Mbps) and that the network also runs at this speed. </a:t>
            </a:r>
          </a:p>
          <a:p>
            <a:pPr algn="just">
              <a:spcAft>
                <a:spcPts val="600"/>
              </a:spcAft>
            </a:pPr>
            <a:r>
              <a:rPr lang="en-US" sz="2000" dirty="0" smtClean="0"/>
              <a:t>For long intervals, they work best at rates not exceeding 2 million bytes/sec. </a:t>
            </a:r>
          </a:p>
          <a:p>
            <a:pPr algn="just">
              <a:spcAft>
                <a:spcPts val="600"/>
              </a:spcAft>
            </a:pPr>
            <a:r>
              <a:rPr lang="en-US" sz="2000" dirty="0" smtClean="0"/>
              <a:t>Now suppose data comes in 1-million-byte bursts, one 40-msec burst every second. </a:t>
            </a:r>
          </a:p>
          <a:p>
            <a:pPr algn="just">
              <a:spcAft>
                <a:spcPts val="600"/>
              </a:spcAft>
            </a:pPr>
            <a:r>
              <a:rPr lang="en-US" sz="2000" dirty="0" smtClean="0"/>
              <a:t>To reduce the average rate to 2 MB/sec, we could use a leaky bucket with ρ=2 MB/sec and a capacity, C, of 1 MB. </a:t>
            </a:r>
          </a:p>
          <a:p>
            <a:pPr algn="just">
              <a:spcAft>
                <a:spcPts val="600"/>
              </a:spcAft>
            </a:pPr>
            <a:r>
              <a:rPr lang="en-US" sz="2000" dirty="0" smtClean="0"/>
              <a:t>This means that bursts of up to 1 MB can be handled without data loss and that such bursts are spread out over 500 </a:t>
            </a:r>
            <a:r>
              <a:rPr lang="en-US" sz="2000" dirty="0" err="1" smtClean="0"/>
              <a:t>msec</a:t>
            </a:r>
            <a:r>
              <a:rPr lang="en-US" sz="2000" dirty="0" smtClean="0"/>
              <a:t>, no matter how fast they come in. </a:t>
            </a:r>
            <a:endParaRPr lang="en-US" sz="20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p:cNvPicPr>
            <a:picLocks noGrp="1" noChangeAspect="1" noChangeArrowheads="1"/>
          </p:cNvPicPr>
          <p:nvPr>
            <p:ph sz="quarter" idx="1"/>
          </p:nvPr>
        </p:nvPicPr>
        <p:blipFill>
          <a:blip r:embed="rId2"/>
          <a:srcRect/>
          <a:stretch>
            <a:fillRect/>
          </a:stretch>
        </p:blipFill>
        <p:spPr bwMode="auto">
          <a:xfrm>
            <a:off x="228600" y="1371600"/>
            <a:ext cx="8429105" cy="3127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b="1" dirty="0" smtClean="0">
                <a:solidFill>
                  <a:schemeClr val="tx1"/>
                </a:solidFill>
              </a:rPr>
              <a:t>The Token Bucket Algorithm</a:t>
            </a:r>
            <a:endParaRPr lang="en-US" b="1" dirty="0">
              <a:solidFill>
                <a:schemeClr val="tx1"/>
              </a:solidFill>
            </a:endParaRPr>
          </a:p>
        </p:txBody>
      </p:sp>
      <p:sp>
        <p:nvSpPr>
          <p:cNvPr id="3" name="Content Placeholder 2"/>
          <p:cNvSpPr>
            <a:spLocks noGrp="1"/>
          </p:cNvSpPr>
          <p:nvPr>
            <p:ph sz="quarter" idx="1"/>
          </p:nvPr>
        </p:nvSpPr>
        <p:spPr>
          <a:xfrm>
            <a:off x="457200" y="914400"/>
            <a:ext cx="8153400" cy="5715000"/>
          </a:xfrm>
        </p:spPr>
        <p:txBody>
          <a:bodyPr>
            <a:normAutofit fontScale="85000" lnSpcReduction="10000"/>
          </a:bodyPr>
          <a:lstStyle/>
          <a:p>
            <a:pPr algn="just">
              <a:spcAft>
                <a:spcPts val="1200"/>
              </a:spcAft>
            </a:pPr>
            <a:r>
              <a:rPr lang="en-US" dirty="0" smtClean="0"/>
              <a:t>The leaky bucket algorithm enforces a rigid output pattern at the average rate, no matter how </a:t>
            </a:r>
            <a:r>
              <a:rPr lang="en-US" dirty="0" err="1" smtClean="0"/>
              <a:t>bursty</a:t>
            </a:r>
            <a:r>
              <a:rPr lang="en-US" dirty="0" smtClean="0"/>
              <a:t> the traffic is. </a:t>
            </a:r>
          </a:p>
          <a:p>
            <a:pPr algn="just">
              <a:spcAft>
                <a:spcPts val="1200"/>
              </a:spcAft>
            </a:pPr>
            <a:r>
              <a:rPr lang="en-US" dirty="0" smtClean="0"/>
              <a:t>For many applications, it is better to allow the output to speed up somewhat when large bursts arrive, so a more flexible algorithm is needed, preferably one that never loses data. </a:t>
            </a:r>
          </a:p>
          <a:p>
            <a:pPr algn="just">
              <a:spcAft>
                <a:spcPts val="1200"/>
              </a:spcAft>
            </a:pPr>
            <a:r>
              <a:rPr lang="en-US" dirty="0" smtClean="0"/>
              <a:t>One such algorithm is the </a:t>
            </a:r>
            <a:r>
              <a:rPr lang="en-US" b="1" dirty="0" smtClean="0"/>
              <a:t>token bucket algorithm</a:t>
            </a:r>
            <a:r>
              <a:rPr lang="en-US" dirty="0" smtClean="0"/>
              <a:t>. </a:t>
            </a:r>
          </a:p>
          <a:p>
            <a:pPr algn="just">
              <a:spcAft>
                <a:spcPts val="1200"/>
              </a:spcAft>
            </a:pPr>
            <a:r>
              <a:rPr lang="en-US" dirty="0" smtClean="0"/>
              <a:t>In this algorithm, the leaky bucket holds tokens, generated by a clock at the rate of one token every ∆T sec. </a:t>
            </a:r>
          </a:p>
          <a:p>
            <a:pPr algn="just">
              <a:spcAft>
                <a:spcPts val="1200"/>
              </a:spcAft>
            </a:pPr>
            <a:r>
              <a:rPr lang="en-US" dirty="0" smtClean="0"/>
              <a:t>In Figure(a) a bucket holding three tokens, with five packets waiting to be transmitted. </a:t>
            </a:r>
          </a:p>
          <a:p>
            <a:pPr algn="just">
              <a:spcAft>
                <a:spcPts val="1200"/>
              </a:spcAft>
            </a:pPr>
            <a:r>
              <a:rPr lang="en-US" dirty="0" smtClean="0"/>
              <a:t>For a packet to be transmitted, it must capture and destroy one token. </a:t>
            </a:r>
          </a:p>
          <a:p>
            <a:pPr algn="just">
              <a:spcAft>
                <a:spcPts val="1200"/>
              </a:spcAft>
            </a:pPr>
            <a:r>
              <a:rPr lang="en-US" dirty="0" smtClean="0"/>
              <a:t>In Figure(b)  three of the five packets have gotten through, but the other two are stuck waiting for two more tokens to be generated.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4904</TotalTime>
  <Words>13777</Words>
  <Application>Microsoft Office PowerPoint</Application>
  <PresentationFormat>On-screen Show (4:3)</PresentationFormat>
  <Paragraphs>781</Paragraphs>
  <Slides>132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132</vt:i4>
      </vt:variant>
    </vt:vector>
  </HeadingPairs>
  <TitlesOfParts>
    <vt:vector size="134" baseType="lpstr">
      <vt:lpstr>Oriel</vt:lpstr>
      <vt:lpstr>Equation</vt:lpstr>
      <vt:lpstr>UNIT-3 Network  Layer</vt:lpstr>
      <vt:lpstr>UNIT-3</vt:lpstr>
      <vt:lpstr>3.1 Design issues</vt:lpstr>
      <vt:lpstr>Slide 4</vt:lpstr>
      <vt:lpstr>Slide 5</vt:lpstr>
      <vt:lpstr>Slide 6</vt:lpstr>
      <vt:lpstr>Slide 7</vt:lpstr>
      <vt:lpstr>Slide 8</vt:lpstr>
      <vt:lpstr>Slide 9</vt:lpstr>
      <vt:lpstr>Slide 10</vt:lpstr>
      <vt:lpstr>Slide 11</vt:lpstr>
      <vt:lpstr>Slide 12</vt:lpstr>
      <vt:lpstr>Slide 13</vt:lpstr>
      <vt:lpstr>Slide 14</vt:lpstr>
      <vt:lpstr>3.2 Routing Algorithms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3.2.3 Distance Vector Routing</vt:lpstr>
      <vt:lpstr>Slide 30</vt:lpstr>
      <vt:lpstr>Slide 31</vt:lpstr>
      <vt:lpstr>Slide 32</vt:lpstr>
      <vt:lpstr>Slide 33</vt:lpstr>
      <vt:lpstr>Slide 34</vt:lpstr>
      <vt:lpstr>Slide 35</vt:lpstr>
      <vt:lpstr>Slide 36</vt:lpstr>
      <vt:lpstr>3.2.4 Link State Routing</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3.2.5 Hierarchical Routing</vt:lpstr>
      <vt:lpstr>Slide 51</vt:lpstr>
      <vt:lpstr>Slide 52</vt:lpstr>
      <vt:lpstr>3.2.5Broadcast Routing</vt:lpstr>
      <vt:lpstr>Slide 54</vt:lpstr>
      <vt:lpstr>Slide 55</vt:lpstr>
      <vt:lpstr>Slide 56</vt:lpstr>
      <vt:lpstr>Slide 57</vt:lpstr>
      <vt:lpstr>Slide 58</vt:lpstr>
      <vt:lpstr>2.3.6 Multicast Routing </vt:lpstr>
      <vt:lpstr>Slide 60</vt:lpstr>
      <vt:lpstr>Slide 61</vt:lpstr>
      <vt:lpstr>Slide 62</vt:lpstr>
      <vt:lpstr>3.2.7 Routing for Mobile Hosts </vt:lpstr>
      <vt:lpstr>Slide 64</vt:lpstr>
      <vt:lpstr>Slide 65</vt:lpstr>
      <vt:lpstr>Slide 66</vt:lpstr>
      <vt:lpstr>Slide 67</vt:lpstr>
      <vt:lpstr>Slide 68</vt:lpstr>
      <vt:lpstr>Slide 69</vt:lpstr>
      <vt:lpstr>Congestion Control Algorithms </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Quality of Service</vt:lpstr>
      <vt:lpstr>Slide 89</vt:lpstr>
      <vt:lpstr>Slide 90</vt:lpstr>
      <vt:lpstr>Slide 91</vt:lpstr>
      <vt:lpstr>Slide 92</vt:lpstr>
      <vt:lpstr>Slide 93</vt:lpstr>
      <vt:lpstr>The Leaky Bucket Algorithm </vt:lpstr>
      <vt:lpstr>Slide 95</vt:lpstr>
      <vt:lpstr>Slide 96</vt:lpstr>
      <vt:lpstr>Slide 97</vt:lpstr>
      <vt:lpstr>Slide 98</vt:lpstr>
      <vt:lpstr>The Token Bucket Algorithm</vt:lpstr>
      <vt:lpstr>Slide 100</vt:lpstr>
      <vt:lpstr>Slide 101</vt:lpstr>
      <vt:lpstr>Slide 102</vt:lpstr>
      <vt:lpstr>Internetworking</vt:lpstr>
      <vt:lpstr>Slide 104</vt:lpstr>
      <vt:lpstr>How Networks Differ</vt:lpstr>
      <vt:lpstr>How Networks Can Be Connected</vt:lpstr>
      <vt:lpstr>Slide 107</vt:lpstr>
      <vt:lpstr>Slide 108</vt:lpstr>
      <vt:lpstr>Slide 109</vt:lpstr>
      <vt:lpstr>Concatenated Virtual Circuits</vt:lpstr>
      <vt:lpstr>Connectionless Internetworking</vt:lpstr>
      <vt:lpstr>Tunneling </vt:lpstr>
      <vt:lpstr>Internetwork Routing</vt:lpstr>
      <vt:lpstr>Fragmentation </vt:lpstr>
      <vt:lpstr>Slide 115</vt:lpstr>
      <vt:lpstr>Slide 116</vt:lpstr>
      <vt:lpstr>The Network Layer in the Internet</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IPv4</vt:lpstr>
      <vt:lpstr>IPv6</vt:lpstr>
      <vt:lpstr>Difference between IPv4 &amp; IPv6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92</cp:revision>
  <dcterms:created xsi:type="dcterms:W3CDTF">2006-08-16T00:00:00Z</dcterms:created>
  <dcterms:modified xsi:type="dcterms:W3CDTF">2024-01-30T00:54:22Z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