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83"/>
  </p:notesMasterIdLst>
  <p:sldIdLst>
    <p:sldId id="256" r:id="rId2"/>
    <p:sldId id="257" r:id="rId3"/>
    <p:sldId id="258" r:id="rId4"/>
    <p:sldId id="262" r:id="rId5"/>
    <p:sldId id="261" r:id="rId6"/>
    <p:sldId id="263" r:id="rId7"/>
    <p:sldId id="264" r:id="rId8"/>
    <p:sldId id="259" r:id="rId9"/>
    <p:sldId id="260" r:id="rId10"/>
    <p:sldId id="265" r:id="rId11"/>
    <p:sldId id="266" r:id="rId12"/>
    <p:sldId id="267" r:id="rId13"/>
    <p:sldId id="268" r:id="rId14"/>
    <p:sldId id="269" r:id="rId15"/>
    <p:sldId id="270" r:id="rId16"/>
    <p:sldId id="271" r:id="rId17"/>
    <p:sldId id="274" r:id="rId18"/>
    <p:sldId id="275" r:id="rId19"/>
    <p:sldId id="276" r:id="rId20"/>
    <p:sldId id="278" r:id="rId21"/>
    <p:sldId id="283" r:id="rId22"/>
    <p:sldId id="280" r:id="rId23"/>
    <p:sldId id="282"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21" r:id="rId41"/>
    <p:sldId id="322" r:id="rId42"/>
    <p:sldId id="324" r:id="rId43"/>
    <p:sldId id="325" r:id="rId44"/>
    <p:sldId id="326"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7" r:id="rId66"/>
    <p:sldId id="328" r:id="rId67"/>
    <p:sldId id="329" r:id="rId68"/>
    <p:sldId id="330" r:id="rId69"/>
    <p:sldId id="331" r:id="rId70"/>
    <p:sldId id="333" r:id="rId71"/>
    <p:sldId id="334" r:id="rId72"/>
    <p:sldId id="335" r:id="rId73"/>
    <p:sldId id="336" r:id="rId74"/>
    <p:sldId id="337" r:id="rId75"/>
    <p:sldId id="338" r:id="rId76"/>
    <p:sldId id="339" r:id="rId77"/>
    <p:sldId id="340" r:id="rId78"/>
    <p:sldId id="341" r:id="rId79"/>
    <p:sldId id="342" r:id="rId80"/>
    <p:sldId id="343" r:id="rId81"/>
    <p:sldId id="344"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7849" autoAdjust="0"/>
  </p:normalViewPr>
  <p:slideViewPr>
    <p:cSldViewPr>
      <p:cViewPr varScale="1">
        <p:scale>
          <a:sx n="66" d="100"/>
          <a:sy n="66" d="100"/>
        </p:scale>
        <p:origin x="-20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C6D34-841E-46D4-AD06-BAEBF682E22A}" type="datetimeFigureOut">
              <a:rPr lang="en-US" smtClean="0"/>
              <a:pPr/>
              <a:t>7/21/2024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7C21F3-9EAB-43A9-B49A-4E36AF04549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eeksforgeeks.org/transport-layer-responsibilitie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Both Socket and Port are the terms used in </a:t>
            </a:r>
            <a:r>
              <a:rPr lang="en-US" sz="1200" b="0" i="0" u="sng" kern="1200" dirty="0" smtClean="0">
                <a:solidFill>
                  <a:schemeClr val="tx1"/>
                </a:solidFill>
                <a:latin typeface="+mn-lt"/>
                <a:ea typeface="+mn-ea"/>
                <a:cs typeface="+mn-cs"/>
                <a:hlinkClick r:id="rId3"/>
              </a:rPr>
              <a:t>Transport Layer</a:t>
            </a:r>
            <a:r>
              <a:rPr lang="en-US" sz="1200" b="0" i="0" kern="1200" dirty="0" smtClean="0">
                <a:solidFill>
                  <a:schemeClr val="tx1"/>
                </a:solidFill>
                <a:latin typeface="+mn-lt"/>
                <a:ea typeface="+mn-ea"/>
                <a:cs typeface="+mn-cs"/>
              </a:rPr>
              <a:t>. A port is a logical construct assigned to network processes so that they can be identified within the system. A socket is a combination of port and IP address. Port number can be represented  by a single number ( example: 1028) on the other hand socket address can be represented by (</a:t>
            </a:r>
            <a:r>
              <a:rPr lang="en-US" sz="1200" b="0" i="0" kern="1200" dirty="0" err="1" smtClean="0">
                <a:solidFill>
                  <a:schemeClr val="tx1"/>
                </a:solidFill>
                <a:latin typeface="+mn-lt"/>
                <a:ea typeface="+mn-ea"/>
                <a:cs typeface="+mn-cs"/>
              </a:rPr>
              <a:t>tcp</a:t>
            </a:r>
            <a:r>
              <a:rPr lang="en-US" sz="1200" b="0" i="0" kern="1200" dirty="0" smtClean="0">
                <a:solidFill>
                  <a:schemeClr val="tx1"/>
                </a:solidFill>
                <a:latin typeface="+mn-lt"/>
                <a:ea typeface="+mn-ea"/>
                <a:cs typeface="+mn-cs"/>
              </a:rPr>
              <a:t>, hostname ,1028). An incoming packet has a port number which is used to identify the process that needs to consume the packet. The lowest numbered 1024 port numbers are used for the most commonly used services. These ports are called the well-known ports. Higher-numbered ports are available for general use by applications and are known as ephemeral ports.</a:t>
            </a:r>
          </a:p>
          <a:p>
            <a:endParaRPr lang="en-US" sz="1200" b="0" i="0" kern="1200" dirty="0" smtClean="0">
              <a:solidFill>
                <a:schemeClr val="tx1"/>
              </a:solidFill>
              <a:latin typeface="+mn-lt"/>
              <a:ea typeface="+mn-ea"/>
              <a:cs typeface="+mn-cs"/>
            </a:endParaRPr>
          </a:p>
          <a:p>
            <a:pPr lvl="2"/>
            <a:r>
              <a:rPr lang="en-US" sz="1200" b="0" i="0" kern="1200" dirty="0" smtClean="0">
                <a:solidFill>
                  <a:schemeClr val="tx1"/>
                </a:solidFill>
                <a:latin typeface="+mn-lt"/>
                <a:ea typeface="+mn-ea"/>
                <a:cs typeface="+mn-cs"/>
              </a:rPr>
              <a:t>File Transfer Protocol - FTP-21</a:t>
            </a:r>
          </a:p>
          <a:p>
            <a:pPr lvl="2"/>
            <a:r>
              <a:rPr lang="en-US" sz="1200" b="0" i="0" kern="1200" dirty="0" smtClean="0">
                <a:solidFill>
                  <a:schemeClr val="tx1"/>
                </a:solidFill>
                <a:latin typeface="+mn-lt"/>
                <a:ea typeface="+mn-ea"/>
                <a:cs typeface="+mn-cs"/>
              </a:rPr>
              <a:t>Telephone Network - TELNET-</a:t>
            </a:r>
            <a:r>
              <a:rPr lang="en-US" sz="1200" b="0" i="0" kern="1200" baseline="0" dirty="0" smtClean="0">
                <a:solidFill>
                  <a:schemeClr val="tx1"/>
                </a:solidFill>
                <a:latin typeface="+mn-lt"/>
                <a:ea typeface="+mn-ea"/>
                <a:cs typeface="+mn-cs"/>
              </a:rPr>
              <a:t> 23 (remote login)</a:t>
            </a:r>
          </a:p>
          <a:p>
            <a:pPr lvl="2"/>
            <a:r>
              <a:rPr lang="en-US" sz="1200" b="0" i="0" kern="1200" baseline="0" dirty="0" smtClean="0">
                <a:solidFill>
                  <a:schemeClr val="tx1"/>
                </a:solidFill>
                <a:latin typeface="+mn-lt"/>
                <a:ea typeface="+mn-ea"/>
                <a:cs typeface="+mn-cs"/>
              </a:rPr>
              <a:t>Simple Message Transport Protocol- SMTP- 25 (e-mail)</a:t>
            </a:r>
          </a:p>
          <a:p>
            <a:pPr lvl="2"/>
            <a:r>
              <a:rPr lang="en-US" sz="1200" b="0" i="0" kern="1200" baseline="0" dirty="0" smtClean="0">
                <a:solidFill>
                  <a:schemeClr val="tx1"/>
                </a:solidFill>
                <a:latin typeface="+mn-lt"/>
                <a:ea typeface="+mn-ea"/>
                <a:cs typeface="+mn-cs"/>
              </a:rPr>
              <a:t>Trivial FTP - TFTP- 69  </a:t>
            </a:r>
          </a:p>
          <a:p>
            <a:pPr lvl="2"/>
            <a:r>
              <a:rPr lang="en-US" sz="1200" b="0" i="0" kern="1200" baseline="0" dirty="0" smtClean="0">
                <a:solidFill>
                  <a:schemeClr val="tx1"/>
                </a:solidFill>
                <a:latin typeface="+mn-lt"/>
                <a:ea typeface="+mn-ea"/>
                <a:cs typeface="+mn-cs"/>
              </a:rPr>
              <a:t>Hyper Text Transfer Protocol - HTTP- 80   (WWW)</a:t>
            </a:r>
          </a:p>
          <a:p>
            <a:pPr lvl="2"/>
            <a:r>
              <a:rPr lang="en-US" sz="1200" b="0" i="0" kern="1200" baseline="0" dirty="0" smtClean="0">
                <a:solidFill>
                  <a:schemeClr val="tx1"/>
                </a:solidFill>
                <a:latin typeface="+mn-lt"/>
                <a:ea typeface="+mn-ea"/>
                <a:cs typeface="+mn-cs"/>
              </a:rPr>
              <a:t>Post Office Protocol - POP-101 (Remote e-mail access)</a:t>
            </a: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57C21F3-9EAB-43A9-B49A-4E36AF045497}" type="slidenum">
              <a:rPr lang="en-US" smtClean="0"/>
              <a:pPr/>
              <a:t>57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7/21/2024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7/21/2024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7/21/2024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7/21/2024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4495800"/>
            <a:ext cx="3962400" cy="2362200"/>
          </a:xfrm>
        </p:spPr>
        <p:txBody>
          <a:bodyPr>
            <a:normAutofit/>
          </a:bodyPr>
          <a:lstStyle/>
          <a:p>
            <a:pPr algn="ctr"/>
            <a:r>
              <a:rPr lang="en-US" sz="2000" b="1" dirty="0" smtClean="0">
                <a:solidFill>
                  <a:srgbClr val="0070C0"/>
                </a:solidFill>
              </a:rPr>
              <a:t>By</a:t>
            </a:r>
          </a:p>
          <a:p>
            <a:pPr algn="ctr"/>
            <a:r>
              <a:rPr lang="en-US" sz="2000" b="1" dirty="0" smtClean="0">
                <a:solidFill>
                  <a:srgbClr val="0070C0"/>
                </a:solidFill>
              </a:rPr>
              <a:t>Dr. M. </a:t>
            </a:r>
            <a:r>
              <a:rPr lang="en-US" sz="2000" b="1" dirty="0" err="1" smtClean="0">
                <a:solidFill>
                  <a:srgbClr val="0070C0"/>
                </a:solidFill>
              </a:rPr>
              <a:t>Kalpana</a:t>
            </a:r>
            <a:r>
              <a:rPr lang="en-US" sz="2000" b="1" dirty="0" smtClean="0">
                <a:solidFill>
                  <a:srgbClr val="0070C0"/>
                </a:solidFill>
              </a:rPr>
              <a:t> Devi</a:t>
            </a:r>
          </a:p>
          <a:p>
            <a:pPr algn="ctr"/>
            <a:r>
              <a:rPr lang="en-US" sz="2000" b="1" dirty="0" smtClean="0">
                <a:solidFill>
                  <a:srgbClr val="0070C0"/>
                </a:solidFill>
              </a:rPr>
              <a:t>Professor &amp; HOD</a:t>
            </a:r>
          </a:p>
          <a:p>
            <a:pPr algn="ctr"/>
            <a:r>
              <a:rPr lang="en-US" sz="2000" b="1" dirty="0" smtClean="0">
                <a:solidFill>
                  <a:srgbClr val="0070C0"/>
                </a:solidFill>
              </a:rPr>
              <a:t>MCA Department</a:t>
            </a:r>
          </a:p>
          <a:p>
            <a:pPr algn="ctr"/>
            <a:r>
              <a:rPr lang="en-US" sz="2000" b="1" dirty="0" smtClean="0">
                <a:solidFill>
                  <a:srgbClr val="0070C0"/>
                </a:solidFill>
              </a:rPr>
              <a:t>SITAMS</a:t>
            </a:r>
            <a:endParaRPr lang="en-US" sz="2000" b="1" dirty="0">
              <a:solidFill>
                <a:srgbClr val="0070C0"/>
              </a:solidFill>
            </a:endParaRPr>
          </a:p>
        </p:txBody>
      </p:sp>
      <p:sp>
        <p:nvSpPr>
          <p:cNvPr id="2" name="Title 1"/>
          <p:cNvSpPr>
            <a:spLocks noGrp="1"/>
          </p:cNvSpPr>
          <p:nvPr>
            <p:ph type="ctrTitle"/>
          </p:nvPr>
        </p:nvSpPr>
        <p:spPr>
          <a:xfrm>
            <a:off x="1752600" y="1752600"/>
            <a:ext cx="5715000" cy="1222375"/>
          </a:xfrm>
        </p:spPr>
        <p:txBody>
          <a:bodyPr>
            <a:normAutofit/>
          </a:bodyPr>
          <a:lstStyle/>
          <a:p>
            <a:r>
              <a:rPr lang="en-US" sz="3600" b="1" dirty="0" smtClean="0">
                <a:solidFill>
                  <a:schemeClr val="bg1"/>
                </a:solidFill>
                <a:latin typeface="Algerian" pitchFamily="82" charset="0"/>
              </a:rPr>
              <a:t>The Transport Layer</a:t>
            </a:r>
            <a:endParaRPr lang="en-US" sz="3600" dirty="0">
              <a:solidFill>
                <a:schemeClr val="bg1"/>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5"/>
          <p:cNvPicPr>
            <a:picLocks noGrp="1" noChangeAspect="1" noChangeArrowheads="1"/>
          </p:cNvPicPr>
          <p:nvPr>
            <p:ph sz="quarter" idx="1"/>
          </p:nvPr>
        </p:nvPicPr>
        <p:blipFill>
          <a:blip r:embed="rId2"/>
          <a:srcRect/>
          <a:stretch>
            <a:fillRect/>
          </a:stretch>
        </p:blipFill>
        <p:spPr bwMode="auto">
          <a:xfrm>
            <a:off x="381000" y="609600"/>
            <a:ext cx="8268990" cy="4191000"/>
          </a:xfrm>
          <a:prstGeom prst="rect">
            <a:avLst/>
          </a:prstGeom>
          <a:noFill/>
          <a:ln w="9525">
            <a:noFill/>
            <a:miter lim="800000"/>
            <a:headEnd/>
            <a:tailEnd/>
          </a:ln>
        </p:spPr>
      </p:pic>
      <p:sp>
        <p:nvSpPr>
          <p:cNvPr id="5" name="Rectangle 4"/>
          <p:cNvSpPr/>
          <p:nvPr/>
        </p:nvSpPr>
        <p:spPr>
          <a:xfrm>
            <a:off x="304800" y="5105400"/>
            <a:ext cx="8534400" cy="1200329"/>
          </a:xfrm>
          <a:prstGeom prst="rect">
            <a:avLst/>
          </a:prstGeom>
        </p:spPr>
        <p:txBody>
          <a:bodyPr wrap="square">
            <a:spAutoFit/>
          </a:bodyPr>
          <a:lstStyle/>
          <a:p>
            <a:r>
              <a:rPr lang="en-US" sz="2400" dirty="0" smtClean="0"/>
              <a:t>A state diagram for a simple connection management scheme. Transitions labeled in italics are caused by packet arrivals. The solid lines show the client's state sequence. The dashed lines show the server's state sequence.</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563562"/>
          </a:xfrm>
        </p:spPr>
        <p:txBody>
          <a:bodyPr>
            <a:normAutofit fontScale="90000"/>
          </a:bodyPr>
          <a:lstStyle/>
          <a:p>
            <a:pPr algn="ctr"/>
            <a:r>
              <a:rPr lang="en-US" b="1" dirty="0" smtClean="0">
                <a:latin typeface="Times New Roman" pitchFamily="18" charset="0"/>
                <a:cs typeface="Times New Roman" pitchFamily="18" charset="0"/>
              </a:rPr>
              <a:t>Berkeley Sockets </a:t>
            </a:r>
            <a:endParaRPr lang="en-US"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914400"/>
            <a:ext cx="8534400" cy="1981200"/>
          </a:xfrm>
        </p:spPr>
        <p:txBody>
          <a:bodyPr>
            <a:normAutofit/>
          </a:bodyPr>
          <a:lstStyle/>
          <a:p>
            <a:r>
              <a:rPr lang="en-US" dirty="0" smtClean="0"/>
              <a:t>The socket primitives used in Berkeley UNIX for TCP. </a:t>
            </a:r>
          </a:p>
          <a:p>
            <a:r>
              <a:rPr lang="en-US" dirty="0" smtClean="0"/>
              <a:t>These primitives are widely used for Internet programming. </a:t>
            </a:r>
          </a:p>
          <a:p>
            <a:r>
              <a:rPr lang="en-US" dirty="0" smtClean="0"/>
              <a:t>They are listed in Figure. Roughly speaking, they follow the model of our first example but offer more features and flexibility. </a:t>
            </a:r>
          </a:p>
        </p:txBody>
      </p:sp>
      <p:graphicFrame>
        <p:nvGraphicFramePr>
          <p:cNvPr id="4" name="Group 61"/>
          <p:cNvGraphicFramePr>
            <a:graphicFrameLocks noGrp="1"/>
          </p:cNvGraphicFramePr>
          <p:nvPr/>
        </p:nvGraphicFramePr>
        <p:xfrm>
          <a:off x="1066800" y="2895599"/>
          <a:ext cx="7315200" cy="3739078"/>
        </p:xfrm>
        <a:graphic>
          <a:graphicData uri="http://schemas.openxmlformats.org/drawingml/2006/table">
            <a:tbl>
              <a:tblPr/>
              <a:tblGrid>
                <a:gridCol w="1143000"/>
                <a:gridCol w="6172200"/>
              </a:tblGrid>
              <a:tr h="426620">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socket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create new communication end point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20">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bind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attach a local address to a socket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326">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listen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announce willingness to accept connections; give queue size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326">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accept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block caller until a connection request arrives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5326">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connect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actively attempt to establish a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20">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send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send some data over the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20">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receive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receive some data from the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6620">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close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accent2"/>
                        </a:buClr>
                        <a:buSzPct val="85000"/>
                        <a:buFont typeface="Wingdings" pitchFamily="2" charset="2"/>
                        <a:buNone/>
                        <a:tabLst/>
                      </a:pPr>
                      <a:r>
                        <a:rPr kumimoji="0" lang="en-US" sz="1800" b="1" i="0" u="none" strike="noStrike" cap="none" normalizeH="0" baseline="0" dirty="0" smtClean="0">
                          <a:ln>
                            <a:noFill/>
                          </a:ln>
                          <a:solidFill>
                            <a:schemeClr val="tx1"/>
                          </a:solidFill>
                          <a:effectLst/>
                          <a:latin typeface="Times New Roman" charset="0"/>
                        </a:rPr>
                        <a:t>release the connection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458200" cy="6248400"/>
          </a:xfrm>
        </p:spPr>
        <p:txBody>
          <a:bodyPr>
            <a:normAutofit fontScale="92500"/>
          </a:bodyPr>
          <a:lstStyle/>
          <a:p>
            <a:pPr algn="just"/>
            <a:r>
              <a:rPr lang="en-US" dirty="0" smtClean="0"/>
              <a:t>The first four primitives in the list are executed in that order by servers. </a:t>
            </a:r>
          </a:p>
          <a:p>
            <a:pPr algn="just"/>
            <a:r>
              <a:rPr lang="en-US" dirty="0" smtClean="0"/>
              <a:t>The SOCKET primitive creates a new end point and allocates table space for it within the transport entity.</a:t>
            </a:r>
          </a:p>
          <a:p>
            <a:pPr algn="just"/>
            <a:r>
              <a:rPr lang="en-US" dirty="0" smtClean="0"/>
              <a:t> The parameters of the call specify the addressing format to be used, the type of service desired (e.g., reliable byte stream), and the protocol. </a:t>
            </a:r>
          </a:p>
          <a:p>
            <a:pPr algn="just"/>
            <a:r>
              <a:rPr lang="en-US" dirty="0" smtClean="0"/>
              <a:t>A successful SOCKET call returns an ordinary file descriptor for use in succeeding calls, the same way an OPEN call does. </a:t>
            </a:r>
          </a:p>
          <a:p>
            <a:pPr algn="just"/>
            <a:r>
              <a:rPr lang="en-US" dirty="0" smtClean="0"/>
              <a:t>Newly-created sockets do not have network addresses. These are assigned using the BIND primitive. </a:t>
            </a:r>
          </a:p>
          <a:p>
            <a:pPr algn="just"/>
            <a:r>
              <a:rPr lang="en-US" dirty="0" smtClean="0"/>
              <a:t>Once a server has bound an address to a socket, remote clients can connect to it. </a:t>
            </a:r>
          </a:p>
          <a:p>
            <a:pPr algn="just"/>
            <a:r>
              <a:rPr lang="en-US" dirty="0" smtClean="0"/>
              <a:t>The reason for not having the SOCKET call create an address directly is that some processes care about their address (e.g., they have been using the same address for years and everyone knows this address), whereas others do not care.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533400"/>
            <a:ext cx="8458200" cy="6019800"/>
          </a:xfrm>
        </p:spPr>
        <p:txBody>
          <a:bodyPr>
            <a:normAutofit/>
          </a:bodyPr>
          <a:lstStyle/>
          <a:p>
            <a:pPr algn="just"/>
            <a:r>
              <a:rPr lang="en-US" dirty="0" smtClean="0"/>
              <a:t>Next comes the LISTEN call, which allocates space to queue incoming calls for the case that several clients try to connect at the same time. </a:t>
            </a:r>
          </a:p>
          <a:p>
            <a:pPr algn="just"/>
            <a:r>
              <a:rPr lang="en-US" dirty="0" smtClean="0"/>
              <a:t>To block waiting for an incoming connection, the server executes an ACCEPT primitive. </a:t>
            </a:r>
          </a:p>
          <a:p>
            <a:pPr algn="just"/>
            <a:r>
              <a:rPr lang="en-US" dirty="0" smtClean="0"/>
              <a:t>When a TPDU asking for a connection arrives, the transport entity creates a new socket with the same properties as the original one and returns a file descriptor for it. </a:t>
            </a:r>
          </a:p>
          <a:p>
            <a:pPr algn="just"/>
            <a:r>
              <a:rPr lang="en-US" dirty="0" smtClean="0"/>
              <a:t>The server can then fork off a process or thread to handle the connection on the new socket and go back to waiting for the next connection on the original socket. </a:t>
            </a:r>
          </a:p>
          <a:p>
            <a:pPr algn="just"/>
            <a:r>
              <a:rPr lang="en-US" dirty="0" smtClean="0"/>
              <a:t>ACCEPT returns a normal file descriptor, which can be used for reading and writing in the standard way, the same as for files.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096000"/>
          </a:xfrm>
        </p:spPr>
        <p:txBody>
          <a:bodyPr>
            <a:normAutofit lnSpcReduction="10000"/>
          </a:bodyPr>
          <a:lstStyle/>
          <a:p>
            <a:pPr algn="just"/>
            <a:r>
              <a:rPr lang="en-US" dirty="0" smtClean="0"/>
              <a:t>Now let us look at the client side. Here, too, a socket must first be created using the SOCKET primitive, but BIND is not required since the address used does not matter to the server. </a:t>
            </a:r>
          </a:p>
          <a:p>
            <a:pPr algn="just"/>
            <a:r>
              <a:rPr lang="en-US" dirty="0" smtClean="0"/>
              <a:t>The CONNECT primitive blocks the caller and actively starts the connection process. </a:t>
            </a:r>
          </a:p>
          <a:p>
            <a:pPr algn="just"/>
            <a:r>
              <a:rPr lang="en-US" dirty="0" smtClean="0"/>
              <a:t>When it completes (i.e., when the appropriate TPDU is received from the server), the client process is unblocked and the connection is established. </a:t>
            </a:r>
          </a:p>
          <a:p>
            <a:pPr algn="just"/>
            <a:r>
              <a:rPr lang="en-US" dirty="0" smtClean="0"/>
              <a:t>Both sides can now use SEND and RECV to transmit and receive data over the full-duplex connection. </a:t>
            </a:r>
          </a:p>
          <a:p>
            <a:pPr algn="just"/>
            <a:r>
              <a:rPr lang="en-US" dirty="0" smtClean="0"/>
              <a:t>The standard UNIX READ and WRITE system calls can also be used if none of the special options of SEND and RECV are required. </a:t>
            </a:r>
          </a:p>
          <a:p>
            <a:pPr algn="just"/>
            <a:r>
              <a:rPr lang="en-US" dirty="0" smtClean="0"/>
              <a:t>Connection release with sockets is symmetric. When both sides have executed a CLOSE primitive, the connection is released.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772400" cy="639762"/>
          </a:xfrm>
        </p:spPr>
        <p:txBody>
          <a:bodyPr>
            <a:normAutofit fontScale="90000"/>
          </a:bodyPr>
          <a:lstStyle/>
          <a:p>
            <a:pPr algn="ctr"/>
            <a:r>
              <a:rPr lang="en-US" dirty="0" smtClean="0">
                <a:latin typeface="Times New Roman" pitchFamily="18" charset="0"/>
                <a:cs typeface="Times New Roman" pitchFamily="18" charset="0"/>
              </a:rPr>
              <a:t>Elements of Transport Protocols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143000"/>
            <a:ext cx="8610600" cy="5486400"/>
          </a:xfrm>
        </p:spPr>
        <p:txBody>
          <a:bodyPr>
            <a:normAutofit lnSpcReduction="10000"/>
          </a:bodyPr>
          <a:lstStyle/>
          <a:p>
            <a:pPr algn="just"/>
            <a:r>
              <a:rPr lang="en-US" dirty="0" smtClean="0"/>
              <a:t>The </a:t>
            </a:r>
            <a:r>
              <a:rPr lang="en-US" b="1" dirty="0" smtClean="0"/>
              <a:t>transport service </a:t>
            </a:r>
            <a:r>
              <a:rPr lang="en-US" dirty="0" smtClean="0"/>
              <a:t>is implemented by a </a:t>
            </a:r>
            <a:r>
              <a:rPr lang="en-US" b="1" dirty="0" smtClean="0"/>
              <a:t>transport protocol </a:t>
            </a:r>
            <a:r>
              <a:rPr lang="en-US" dirty="0" smtClean="0"/>
              <a:t>used between the two transport entities.</a:t>
            </a:r>
          </a:p>
          <a:p>
            <a:pPr algn="just"/>
            <a:r>
              <a:rPr lang="en-US" dirty="0" smtClean="0"/>
              <a:t> In some ways, transport protocols resemble the data link protocols. Both have to deal with </a:t>
            </a:r>
            <a:r>
              <a:rPr lang="en-US" b="1" dirty="0" smtClean="0"/>
              <a:t>error control</a:t>
            </a:r>
            <a:r>
              <a:rPr lang="en-US" dirty="0" smtClean="0"/>
              <a:t>, </a:t>
            </a:r>
            <a:r>
              <a:rPr lang="en-US" b="1" dirty="0" smtClean="0"/>
              <a:t>sequencing</a:t>
            </a:r>
            <a:r>
              <a:rPr lang="en-US" dirty="0" smtClean="0"/>
              <a:t>, and </a:t>
            </a:r>
            <a:r>
              <a:rPr lang="en-US" b="1" dirty="0" smtClean="0"/>
              <a:t>flow control</a:t>
            </a:r>
            <a:r>
              <a:rPr lang="en-US" dirty="0" smtClean="0"/>
              <a:t>, among other issues. </a:t>
            </a:r>
          </a:p>
          <a:p>
            <a:pPr algn="just"/>
            <a:r>
              <a:rPr lang="en-US" dirty="0" smtClean="0"/>
              <a:t>However, significant differences between the two also exist.</a:t>
            </a:r>
          </a:p>
          <a:p>
            <a:pPr algn="just"/>
            <a:r>
              <a:rPr lang="en-US" dirty="0" smtClean="0"/>
              <a:t> These differences are due to major dissimilarities between the environments in which the two protocols operate, as shown in the Figure. </a:t>
            </a:r>
          </a:p>
          <a:p>
            <a:pPr algn="just"/>
            <a:r>
              <a:rPr lang="en-US" dirty="0" smtClean="0"/>
              <a:t>At the </a:t>
            </a:r>
            <a:r>
              <a:rPr lang="en-US" b="1" dirty="0" smtClean="0"/>
              <a:t>data link layer</a:t>
            </a:r>
            <a:r>
              <a:rPr lang="en-US" dirty="0" smtClean="0"/>
              <a:t>, two routers communicate directly via a physical channel, whereas at the transport layer, this physical channel is replaced by the entire </a:t>
            </a:r>
            <a:r>
              <a:rPr lang="en-US" b="1" dirty="0" smtClean="0"/>
              <a:t>subnet</a:t>
            </a:r>
            <a:r>
              <a:rPr lang="en-US" dirty="0" smtClean="0"/>
              <a:t>. </a:t>
            </a:r>
          </a:p>
          <a:p>
            <a:pPr algn="just"/>
            <a:r>
              <a:rPr lang="en-US" dirty="0" smtClean="0"/>
              <a:t>This difference has many important implications for the protocols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7"/>
          <p:cNvPicPr>
            <a:picLocks noGrp="1" noChangeAspect="1" noChangeArrowheads="1"/>
          </p:cNvPicPr>
          <p:nvPr>
            <p:ph sz="quarter" idx="1"/>
          </p:nvPr>
        </p:nvPicPr>
        <p:blipFill>
          <a:blip r:embed="rId2"/>
          <a:srcRect/>
          <a:stretch>
            <a:fillRect/>
          </a:stretch>
        </p:blipFill>
        <p:spPr bwMode="auto">
          <a:xfrm>
            <a:off x="457200" y="533400"/>
            <a:ext cx="7772400" cy="1752600"/>
          </a:xfrm>
          <a:prstGeom prst="rect">
            <a:avLst/>
          </a:prstGeom>
          <a:noFill/>
          <a:ln w="9525">
            <a:noFill/>
            <a:miter lim="800000"/>
            <a:headEnd/>
            <a:tailEnd/>
          </a:ln>
        </p:spPr>
      </p:pic>
      <p:sp>
        <p:nvSpPr>
          <p:cNvPr id="5" name="Rectangle 4"/>
          <p:cNvSpPr/>
          <p:nvPr/>
        </p:nvSpPr>
        <p:spPr>
          <a:xfrm>
            <a:off x="228600" y="2286000"/>
            <a:ext cx="8534400" cy="4093428"/>
          </a:xfrm>
          <a:prstGeom prst="rect">
            <a:avLst/>
          </a:prstGeom>
        </p:spPr>
        <p:txBody>
          <a:bodyPr wrap="square">
            <a:spAutoFit/>
          </a:bodyPr>
          <a:lstStyle/>
          <a:p>
            <a:pPr algn="just">
              <a:spcAft>
                <a:spcPts val="600"/>
              </a:spcAft>
              <a:buFont typeface="Arial" pitchFamily="34" charset="0"/>
              <a:buChar char="•"/>
            </a:pPr>
            <a:r>
              <a:rPr lang="en-US" sz="2000" dirty="0" smtClean="0">
                <a:latin typeface="Times New Roman" pitchFamily="18" charset="0"/>
                <a:cs typeface="Times New Roman" pitchFamily="18" charset="0"/>
              </a:rPr>
              <a:t>For one thing, in the data link layer, it is not necessary for a router to specify which router it wants to talk to—each outgoing line uniquely specifies a particular router. </a:t>
            </a:r>
          </a:p>
          <a:p>
            <a:pPr algn="just">
              <a:spcAft>
                <a:spcPts val="600"/>
              </a:spcAft>
              <a:buFont typeface="Arial" pitchFamily="34" charset="0"/>
              <a:buChar char="•"/>
            </a:pPr>
            <a:r>
              <a:rPr lang="en-US" sz="2000" dirty="0" smtClean="0">
                <a:latin typeface="Times New Roman" pitchFamily="18" charset="0"/>
                <a:cs typeface="Times New Roman" pitchFamily="18" charset="0"/>
              </a:rPr>
              <a:t>In the transport layer, explicit addressing of destinations is required. </a:t>
            </a:r>
          </a:p>
          <a:p>
            <a:pPr algn="just">
              <a:spcAft>
                <a:spcPts val="600"/>
              </a:spcAft>
              <a:buFont typeface="Arial" pitchFamily="34" charset="0"/>
              <a:buChar char="•"/>
            </a:pPr>
            <a:r>
              <a:rPr lang="en-US" sz="2000" dirty="0" smtClean="0">
                <a:latin typeface="Times New Roman" pitchFamily="18" charset="0"/>
                <a:cs typeface="Times New Roman" pitchFamily="18" charset="0"/>
              </a:rPr>
              <a:t>For another thing, the process of establishing a connection over the wire of Figure(a) is simple: the other end is always there (unless it has crashed, in which case it is not there). </a:t>
            </a:r>
          </a:p>
          <a:p>
            <a:pPr algn="just">
              <a:spcAft>
                <a:spcPts val="600"/>
              </a:spcAft>
              <a:buFont typeface="Arial" pitchFamily="34" charset="0"/>
              <a:buChar char="•"/>
            </a:pPr>
            <a:r>
              <a:rPr lang="en-US" sz="2000" dirty="0" smtClean="0">
                <a:latin typeface="Times New Roman" pitchFamily="18" charset="0"/>
                <a:cs typeface="Times New Roman" pitchFamily="18" charset="0"/>
              </a:rPr>
              <a:t>Either way, there is not much to do. In the transport layer, initial connection establishment is more complicated.</a:t>
            </a:r>
          </a:p>
          <a:p>
            <a:pPr algn="just">
              <a:spcAft>
                <a:spcPts val="600"/>
              </a:spcAft>
              <a:buFont typeface="Arial" pitchFamily="34" charset="0"/>
              <a:buChar char="•"/>
            </a:pPr>
            <a:r>
              <a:rPr lang="en-US" sz="2000" dirty="0" smtClean="0">
                <a:latin typeface="Times New Roman" pitchFamily="18" charset="0"/>
                <a:cs typeface="Times New Roman" pitchFamily="18" charset="0"/>
              </a:rPr>
              <a:t>Buffering and flow control are needed in both layers, but the presence of a large and dynamically varying number of connections in the transport layer may require a different approach than we used in the data link layer. </a:t>
            </a:r>
            <a:endParaRPr lang="en-US" sz="20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487362"/>
          </a:xfrm>
        </p:spPr>
        <p:txBody>
          <a:bodyPr>
            <a:normAutofit fontScale="90000"/>
          </a:bodyPr>
          <a:lstStyle/>
          <a:p>
            <a:r>
              <a:rPr lang="en-US" dirty="0" smtClean="0"/>
              <a:t>Addressing</a:t>
            </a:r>
            <a:endParaRPr lang="en-US" dirty="0"/>
          </a:p>
        </p:txBody>
      </p:sp>
      <p:sp>
        <p:nvSpPr>
          <p:cNvPr id="3" name="Content Placeholder 2"/>
          <p:cNvSpPr>
            <a:spLocks noGrp="1"/>
          </p:cNvSpPr>
          <p:nvPr>
            <p:ph sz="quarter" idx="1"/>
          </p:nvPr>
        </p:nvSpPr>
        <p:spPr>
          <a:xfrm>
            <a:off x="228600" y="838200"/>
            <a:ext cx="8534400" cy="6019800"/>
          </a:xfrm>
        </p:spPr>
        <p:txBody>
          <a:bodyPr>
            <a:normAutofit fontScale="92500" lnSpcReduction="20000"/>
          </a:bodyPr>
          <a:lstStyle/>
          <a:p>
            <a:pPr algn="just"/>
            <a:r>
              <a:rPr lang="en-US" dirty="0" smtClean="0"/>
              <a:t>When an application (e.g., a user) process wishes to set up a connection to a remote application process, it must specify which one to connect to. </a:t>
            </a:r>
          </a:p>
          <a:p>
            <a:pPr algn="just"/>
            <a:r>
              <a:rPr lang="en-US" dirty="0" smtClean="0"/>
              <a:t>The method normally used is to define transport addresses to which processes can listen for connection requests. </a:t>
            </a:r>
          </a:p>
          <a:p>
            <a:pPr algn="just"/>
            <a:r>
              <a:rPr lang="en-US" dirty="0" smtClean="0"/>
              <a:t>In the Internet, these end points are called </a:t>
            </a:r>
            <a:r>
              <a:rPr lang="en-US" b="1" dirty="0" smtClean="0"/>
              <a:t>ports</a:t>
            </a:r>
            <a:r>
              <a:rPr lang="en-US" dirty="0" smtClean="0"/>
              <a:t>. In ATM networks, they are called AAL-SAPs. Also referred with the generic term </a:t>
            </a:r>
            <a:r>
              <a:rPr lang="en-US" b="1" dirty="0" smtClean="0"/>
              <a:t>TSAP, (Transport Service Access Point)</a:t>
            </a:r>
            <a:r>
              <a:rPr lang="en-US" dirty="0" smtClean="0"/>
              <a:t>. </a:t>
            </a:r>
          </a:p>
          <a:p>
            <a:pPr algn="just"/>
            <a:r>
              <a:rPr lang="en-US" dirty="0" smtClean="0"/>
              <a:t>The analogous end points in the network layer are then called NSAPs. IP addresses are examples of NSAPs. </a:t>
            </a:r>
          </a:p>
          <a:p>
            <a:pPr algn="just"/>
            <a:r>
              <a:rPr lang="en-US" dirty="0" smtClean="0"/>
              <a:t>The following Figure illustrates the relationship between the NSAP, TSAP and transport connection. </a:t>
            </a:r>
          </a:p>
          <a:p>
            <a:pPr algn="just"/>
            <a:r>
              <a:rPr lang="en-US" dirty="0" smtClean="0"/>
              <a:t>Application processes, both clients and servers, can attach themselves to a TSAP to establish a connection to a remote TSAP. These connections run through NSAPs on each host, as shown. </a:t>
            </a:r>
          </a:p>
          <a:p>
            <a:pPr algn="just"/>
            <a:r>
              <a:rPr lang="en-US" dirty="0" smtClean="0"/>
              <a:t>The purpose of having TSAPs is that in some networks, each computer has a single NSAP, so some way is needed to distinguish multiple transport end points that share that NSAP.</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6-08"/>
          <p:cNvPicPr>
            <a:picLocks noGrp="1" noChangeAspect="1" noChangeArrowheads="1"/>
          </p:cNvPicPr>
          <p:nvPr>
            <p:ph sz="quarter" idx="1"/>
          </p:nvPr>
        </p:nvPicPr>
        <p:blipFill>
          <a:blip r:embed="rId2"/>
          <a:srcRect/>
          <a:stretch>
            <a:fillRect/>
          </a:stretch>
        </p:blipFill>
        <p:spPr bwMode="auto">
          <a:xfrm>
            <a:off x="990600" y="568731"/>
            <a:ext cx="7086600" cy="588702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sz="quarter" idx="1"/>
          </p:nvPr>
        </p:nvSpPr>
        <p:spPr>
          <a:xfrm>
            <a:off x="304800" y="533400"/>
            <a:ext cx="8610600" cy="6019800"/>
          </a:xfrm>
          <a:solidFill>
            <a:schemeClr val="bg1"/>
          </a:solidFill>
        </p:spPr>
        <p:txBody>
          <a:bodyPr>
            <a:normAutofit fontScale="85000" lnSpcReduction="20000"/>
          </a:bodyPr>
          <a:lstStyle/>
          <a:p>
            <a:pPr algn="just" eaLnBrk="1" hangingPunct="1"/>
            <a:r>
              <a:rPr lang="en-US" b="1" dirty="0" smtClean="0"/>
              <a:t>Connection scenario</a:t>
            </a:r>
          </a:p>
          <a:p>
            <a:pPr lvl="1" algn="just" eaLnBrk="1" hangingPunct="1">
              <a:buFont typeface="Wingdings" pitchFamily="2" charset="2"/>
              <a:buChar char="Ø"/>
            </a:pPr>
            <a:r>
              <a:rPr lang="en-US" sz="2800" b="1" dirty="0" smtClean="0"/>
              <a:t>Host 2 (server)</a:t>
            </a:r>
          </a:p>
          <a:p>
            <a:pPr lvl="2" algn="just">
              <a:buFont typeface="Wingdings" pitchFamily="2" charset="2"/>
              <a:buChar char="Ø"/>
            </a:pPr>
            <a:r>
              <a:rPr lang="en-US" sz="2800" b="1" dirty="0" smtClean="0"/>
              <a:t>server attaches itself to TSAP 1522 </a:t>
            </a:r>
            <a:r>
              <a:rPr lang="en-US" sz="2800" dirty="0" smtClean="0"/>
              <a:t>to wait for an incoming call</a:t>
            </a:r>
            <a:endParaRPr lang="en-US" sz="2800" b="1" dirty="0" smtClean="0"/>
          </a:p>
          <a:p>
            <a:pPr lvl="1" algn="just" eaLnBrk="1" hangingPunct="1">
              <a:buFont typeface="Wingdings" pitchFamily="2" charset="2"/>
              <a:buChar char="Ø"/>
            </a:pPr>
            <a:r>
              <a:rPr lang="en-US" sz="2800" b="1" dirty="0" smtClean="0"/>
              <a:t>Host 1 (client)</a:t>
            </a:r>
          </a:p>
          <a:p>
            <a:pPr lvl="2" algn="just" eaLnBrk="1" hangingPunct="1">
              <a:buFont typeface="Wingdings" pitchFamily="2" charset="2"/>
              <a:buChar char="Ø"/>
            </a:pPr>
            <a:r>
              <a:rPr lang="en-US" sz="2800" b="1" dirty="0" smtClean="0"/>
              <a:t>Connect from TSAP 1208 to TSAP 1522</a:t>
            </a:r>
          </a:p>
          <a:p>
            <a:pPr lvl="2" algn="just" eaLnBrk="1" hangingPunct="1">
              <a:buFont typeface="Wingdings" pitchFamily="2" charset="2"/>
              <a:buChar char="Ø"/>
            </a:pPr>
            <a:r>
              <a:rPr lang="en-US" sz="2800" b="1" dirty="0" smtClean="0"/>
              <a:t>Setup network connection to host 2</a:t>
            </a:r>
          </a:p>
          <a:p>
            <a:pPr lvl="2" algn="just" eaLnBrk="1" hangingPunct="1">
              <a:buFont typeface="Wingdings" pitchFamily="2" charset="2"/>
              <a:buChar char="Ø"/>
            </a:pPr>
            <a:r>
              <a:rPr lang="en-US" sz="2800" b="1" dirty="0" smtClean="0"/>
              <a:t>Send transport connection request</a:t>
            </a:r>
          </a:p>
          <a:p>
            <a:pPr lvl="1" algn="just" eaLnBrk="1" hangingPunct="1">
              <a:buFont typeface="Wingdings" pitchFamily="2" charset="2"/>
              <a:buChar char="Ø"/>
            </a:pPr>
            <a:r>
              <a:rPr lang="en-US" sz="2800" b="1" dirty="0" smtClean="0"/>
              <a:t>Host 2</a:t>
            </a:r>
          </a:p>
          <a:p>
            <a:pPr lvl="2" algn="just" eaLnBrk="1" hangingPunct="1">
              <a:buFont typeface="Wingdings" pitchFamily="2" charset="2"/>
              <a:buChar char="Ø"/>
            </a:pPr>
            <a:r>
              <a:rPr lang="en-US" sz="2800" b="1" dirty="0" smtClean="0"/>
              <a:t>Accept connection request</a:t>
            </a:r>
          </a:p>
          <a:p>
            <a:pPr lvl="1" algn="just">
              <a:buFont typeface="Wingdings" pitchFamily="2" charset="2"/>
              <a:buChar char="Ø"/>
            </a:pPr>
            <a:r>
              <a:rPr lang="en-US" sz="3200" dirty="0" smtClean="0"/>
              <a:t>The transport connection is then released. </a:t>
            </a:r>
          </a:p>
          <a:p>
            <a:pPr lvl="1" algn="just"/>
            <a:endParaRPr lang="en-US" sz="3200" b="1" dirty="0" smtClean="0"/>
          </a:p>
          <a:p>
            <a:pPr lvl="1" algn="just"/>
            <a:r>
              <a:rPr lang="en-US" sz="3200" dirty="0" smtClean="0"/>
              <a:t>How does the user process on host 1 know that the time-of-day server is attached to TSAP 1522? </a:t>
            </a:r>
          </a:p>
          <a:p>
            <a:pPr lvl="1" algn="just"/>
            <a:r>
              <a:rPr lang="en-US" sz="3200" dirty="0" smtClean="0"/>
              <a:t>In this model, services have stable TSAP addresses that are listed in files in well-known places, such as the /etc/services file on UNIX systems, which lists which servers are permanently attached to which ports.</a:t>
            </a:r>
            <a:endParaRPr lang="en-US" sz="3200" b="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457200"/>
          </a:xfrm>
        </p:spPr>
        <p:txBody>
          <a:bodyPr>
            <a:normAutofit fontScale="90000"/>
          </a:bodyPr>
          <a:lstStyle/>
          <a:p>
            <a:pPr algn="ctr"/>
            <a:r>
              <a:rPr lang="en-US" sz="2800" dirty="0" smtClean="0">
                <a:latin typeface="Algerian" pitchFamily="82" charset="0"/>
              </a:rPr>
              <a:t>Unit-4</a:t>
            </a:r>
            <a:endParaRPr lang="en-US" sz="2800" dirty="0">
              <a:latin typeface="Algerian" pitchFamily="82" charset="0"/>
            </a:endParaRPr>
          </a:p>
        </p:txBody>
      </p:sp>
      <p:sp>
        <p:nvSpPr>
          <p:cNvPr id="3" name="Content Placeholder 2"/>
          <p:cNvSpPr>
            <a:spLocks noGrp="1"/>
          </p:cNvSpPr>
          <p:nvPr>
            <p:ph sz="quarter" idx="1"/>
          </p:nvPr>
        </p:nvSpPr>
        <p:spPr>
          <a:xfrm>
            <a:off x="228600" y="762000"/>
            <a:ext cx="4724400" cy="5410200"/>
          </a:xfrm>
        </p:spPr>
        <p:txBody>
          <a:bodyPr>
            <a:noAutofit/>
          </a:bodyPr>
          <a:lstStyle/>
          <a:p>
            <a:pPr>
              <a:spcBef>
                <a:spcPts val="0"/>
              </a:spcBef>
              <a:buNone/>
            </a:pPr>
            <a:r>
              <a:rPr lang="en-US" sz="2800" dirty="0" smtClean="0">
                <a:solidFill>
                  <a:schemeClr val="tx1"/>
                </a:solidFill>
              </a:rPr>
              <a:t>4.1 The Transport Service</a:t>
            </a:r>
          </a:p>
          <a:p>
            <a:pPr lvl="1">
              <a:spcBef>
                <a:spcPts val="0"/>
              </a:spcBef>
              <a:buNone/>
            </a:pPr>
            <a:r>
              <a:rPr lang="en-US" sz="2000" dirty="0" smtClean="0">
                <a:solidFill>
                  <a:schemeClr val="tx1"/>
                </a:solidFill>
              </a:rPr>
              <a:t>4.1.1   Services Provided to the Upper Layers</a:t>
            </a:r>
          </a:p>
          <a:p>
            <a:pPr lvl="1">
              <a:spcBef>
                <a:spcPts val="0"/>
              </a:spcBef>
              <a:buNone/>
            </a:pPr>
            <a:r>
              <a:rPr lang="en-US" sz="2000" dirty="0" smtClean="0">
                <a:solidFill>
                  <a:schemeClr val="tx1"/>
                </a:solidFill>
              </a:rPr>
              <a:t>4.1.2   Transport Service Primitives</a:t>
            </a:r>
          </a:p>
          <a:p>
            <a:pPr lvl="1">
              <a:spcBef>
                <a:spcPts val="0"/>
              </a:spcBef>
              <a:buNone/>
            </a:pPr>
            <a:r>
              <a:rPr lang="en-US" sz="2000" dirty="0" smtClean="0">
                <a:solidFill>
                  <a:schemeClr val="tx1"/>
                </a:solidFill>
              </a:rPr>
              <a:t>4.1.3   Berkeley Sockets</a:t>
            </a:r>
          </a:p>
          <a:p>
            <a:pPr>
              <a:spcBef>
                <a:spcPts val="0"/>
              </a:spcBef>
              <a:buNone/>
            </a:pPr>
            <a:r>
              <a:rPr lang="en-US" sz="2800" dirty="0" smtClean="0">
                <a:solidFill>
                  <a:schemeClr val="tx1"/>
                </a:solidFill>
              </a:rPr>
              <a:t>4.2 Elements of Transport Protocols</a:t>
            </a:r>
          </a:p>
          <a:p>
            <a:pPr lvl="1">
              <a:spcBef>
                <a:spcPts val="0"/>
              </a:spcBef>
              <a:buNone/>
            </a:pPr>
            <a:r>
              <a:rPr lang="en-US" sz="2000" dirty="0" smtClean="0">
                <a:solidFill>
                  <a:schemeClr val="tx1"/>
                </a:solidFill>
              </a:rPr>
              <a:t>4.2.1   Addressing</a:t>
            </a:r>
          </a:p>
          <a:p>
            <a:pPr lvl="1">
              <a:spcBef>
                <a:spcPts val="0"/>
              </a:spcBef>
              <a:buNone/>
            </a:pPr>
            <a:r>
              <a:rPr lang="en-US" sz="2000" dirty="0" smtClean="0">
                <a:solidFill>
                  <a:schemeClr val="tx1"/>
                </a:solidFill>
              </a:rPr>
              <a:t>4.2.2   Connection Establishment</a:t>
            </a:r>
          </a:p>
          <a:p>
            <a:pPr lvl="1">
              <a:spcBef>
                <a:spcPts val="0"/>
              </a:spcBef>
              <a:buNone/>
            </a:pPr>
            <a:r>
              <a:rPr lang="en-US" sz="2000" dirty="0" smtClean="0">
                <a:solidFill>
                  <a:schemeClr val="tx1"/>
                </a:solidFill>
              </a:rPr>
              <a:t>4.2.3   Connection Release</a:t>
            </a:r>
          </a:p>
          <a:p>
            <a:pPr lvl="1">
              <a:spcBef>
                <a:spcPts val="0"/>
              </a:spcBef>
              <a:buNone/>
            </a:pPr>
            <a:r>
              <a:rPr lang="en-US" sz="2000" dirty="0" smtClean="0">
                <a:solidFill>
                  <a:schemeClr val="tx1"/>
                </a:solidFill>
              </a:rPr>
              <a:t>4.2.4   Flow Control and Buffering</a:t>
            </a:r>
          </a:p>
          <a:p>
            <a:pPr lvl="1">
              <a:spcBef>
                <a:spcPts val="0"/>
              </a:spcBef>
              <a:buNone/>
            </a:pPr>
            <a:r>
              <a:rPr lang="en-US" sz="2000" dirty="0" smtClean="0">
                <a:solidFill>
                  <a:schemeClr val="tx1"/>
                </a:solidFill>
              </a:rPr>
              <a:t>4.2.5   Multiplexing</a:t>
            </a:r>
          </a:p>
          <a:p>
            <a:pPr>
              <a:spcBef>
                <a:spcPts val="0"/>
              </a:spcBef>
              <a:buNone/>
            </a:pPr>
            <a:r>
              <a:rPr lang="en-US" sz="2800" dirty="0" smtClean="0">
                <a:solidFill>
                  <a:schemeClr val="tx1"/>
                </a:solidFill>
              </a:rPr>
              <a:t>4.3 The Internet Transport Protocols: UDP</a:t>
            </a:r>
          </a:p>
          <a:p>
            <a:pPr lvl="1">
              <a:spcBef>
                <a:spcPts val="0"/>
              </a:spcBef>
              <a:buNone/>
            </a:pPr>
            <a:r>
              <a:rPr lang="en-US" sz="2000" dirty="0" smtClean="0">
                <a:solidFill>
                  <a:schemeClr val="tx1"/>
                </a:solidFill>
              </a:rPr>
              <a:t>4.3.1   Introduction to UDP </a:t>
            </a:r>
          </a:p>
          <a:p>
            <a:pPr lvl="1">
              <a:spcBef>
                <a:spcPts val="0"/>
              </a:spcBef>
              <a:buNone/>
            </a:pPr>
            <a:r>
              <a:rPr lang="en-US" sz="2000" dirty="0" smtClean="0">
                <a:solidFill>
                  <a:schemeClr val="tx1"/>
                </a:solidFill>
              </a:rPr>
              <a:t>4.3.2   Remote Procedure Call</a:t>
            </a:r>
          </a:p>
          <a:p>
            <a:pPr lvl="1">
              <a:spcBef>
                <a:spcPts val="0"/>
              </a:spcBef>
              <a:buNone/>
            </a:pPr>
            <a:r>
              <a:rPr lang="en-US" sz="2000" dirty="0" smtClean="0">
                <a:solidFill>
                  <a:schemeClr val="tx1"/>
                </a:solidFill>
              </a:rPr>
              <a:t>4.3.3   The Real-Time Transport Protocol</a:t>
            </a:r>
          </a:p>
        </p:txBody>
      </p:sp>
      <p:sp>
        <p:nvSpPr>
          <p:cNvPr id="4" name="Rectangle 3"/>
          <p:cNvSpPr/>
          <p:nvPr/>
        </p:nvSpPr>
        <p:spPr>
          <a:xfrm>
            <a:off x="4800600" y="762000"/>
            <a:ext cx="4191000" cy="3724096"/>
          </a:xfrm>
          <a:prstGeom prst="rect">
            <a:avLst/>
          </a:prstGeom>
        </p:spPr>
        <p:txBody>
          <a:bodyPr wrap="square">
            <a:spAutoFit/>
          </a:bodyPr>
          <a:lstStyle/>
          <a:p>
            <a:pPr>
              <a:buNone/>
            </a:pPr>
            <a:r>
              <a:rPr lang="en-US" sz="2800" dirty="0" smtClean="0"/>
              <a:t>4.4 The Internet Transport Protocols : TCP</a:t>
            </a:r>
          </a:p>
          <a:p>
            <a:pPr lvl="1">
              <a:buNone/>
            </a:pPr>
            <a:r>
              <a:rPr lang="en-US" sz="2000" dirty="0" smtClean="0"/>
              <a:t>4.4.1   Introduction to TCP, </a:t>
            </a:r>
          </a:p>
          <a:p>
            <a:pPr lvl="1">
              <a:buNone/>
            </a:pPr>
            <a:r>
              <a:rPr lang="en-US" sz="2000" dirty="0" smtClean="0"/>
              <a:t>4.4.2   The TCP Service Model,</a:t>
            </a:r>
          </a:p>
          <a:p>
            <a:pPr lvl="1">
              <a:buNone/>
            </a:pPr>
            <a:r>
              <a:rPr lang="en-US" sz="2000" dirty="0" smtClean="0"/>
              <a:t>4.4.3   The TCP Protocol, </a:t>
            </a:r>
          </a:p>
          <a:p>
            <a:pPr lvl="1">
              <a:buNone/>
            </a:pPr>
            <a:r>
              <a:rPr lang="en-US" sz="2000" dirty="0" smtClean="0"/>
              <a:t>4.4.4   The TCP Segment Header, </a:t>
            </a:r>
          </a:p>
          <a:p>
            <a:pPr lvl="1">
              <a:buNone/>
            </a:pPr>
            <a:r>
              <a:rPr lang="en-US" sz="2000" dirty="0" smtClean="0"/>
              <a:t>4.4.5   TCP Connection Establishment,</a:t>
            </a:r>
          </a:p>
          <a:p>
            <a:pPr lvl="1">
              <a:buNone/>
            </a:pPr>
            <a:r>
              <a:rPr lang="en-US" sz="2000" dirty="0" smtClean="0"/>
              <a:t>4.4.6   TCP Connection Release, </a:t>
            </a:r>
          </a:p>
          <a:p>
            <a:pPr lvl="1">
              <a:buNone/>
            </a:pPr>
            <a:r>
              <a:rPr lang="en-US" sz="2000" dirty="0" smtClean="0"/>
              <a:t>4.4.7   TCP Transmission Policy, </a:t>
            </a:r>
          </a:p>
          <a:p>
            <a:pPr lvl="1">
              <a:buNone/>
            </a:pPr>
            <a:r>
              <a:rPr lang="en-US" sz="2000" dirty="0" smtClean="0"/>
              <a:t>4.4.8   TCP Congestion Control</a:t>
            </a: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9"/>
          <p:cNvPicPr>
            <a:picLocks noGrp="1" noChangeAspect="1" noChangeArrowheads="1"/>
          </p:cNvPicPr>
          <p:nvPr>
            <p:ph sz="quarter" idx="1"/>
          </p:nvPr>
        </p:nvPicPr>
        <p:blipFill>
          <a:blip r:embed="rId2"/>
          <a:srcRect/>
          <a:stretch>
            <a:fillRect/>
          </a:stretch>
        </p:blipFill>
        <p:spPr bwMode="auto">
          <a:xfrm>
            <a:off x="838200" y="3276600"/>
            <a:ext cx="7048500" cy="3429000"/>
          </a:xfrm>
          <a:prstGeom prst="rect">
            <a:avLst/>
          </a:prstGeom>
          <a:noFill/>
          <a:ln w="9525">
            <a:noFill/>
            <a:miter lim="800000"/>
            <a:headEnd/>
            <a:tailEnd/>
          </a:ln>
        </p:spPr>
      </p:pic>
      <p:sp>
        <p:nvSpPr>
          <p:cNvPr id="5" name="Rectangle 4"/>
          <p:cNvSpPr/>
          <p:nvPr/>
        </p:nvSpPr>
        <p:spPr>
          <a:xfrm>
            <a:off x="228600" y="304800"/>
            <a:ext cx="8686800" cy="3046988"/>
          </a:xfrm>
          <a:prstGeom prst="rect">
            <a:avLst/>
          </a:prstGeom>
        </p:spPr>
        <p:txBody>
          <a:bodyPr wrap="square">
            <a:spAutoFit/>
          </a:bodyPr>
          <a:lstStyle/>
          <a:p>
            <a:pPr algn="just">
              <a:buFont typeface="Wingdings" pitchFamily="2" charset="2"/>
              <a:buChar char="Ø"/>
            </a:pPr>
            <a:r>
              <a:rPr lang="en-US" sz="2400" dirty="0" smtClean="0"/>
              <a:t>Instead of every conceivable server listening at a well-known TSAP, each machine that wishes to offer services to remote users has a special process server that acts as a proxy for less heavily used servers. </a:t>
            </a:r>
          </a:p>
          <a:p>
            <a:pPr algn="just">
              <a:buSzPct val="99000"/>
              <a:buFont typeface="Wingdings" pitchFamily="2" charset="2"/>
              <a:buChar char="Ø"/>
            </a:pPr>
            <a:r>
              <a:rPr lang="en-US" sz="2400" dirty="0" smtClean="0"/>
              <a:t>It listens to a set of ports at the same time, waiting for a connection request. Potential users of a service begin by doing a CONNECT request, specifying the TSAP address of the service they want. </a:t>
            </a:r>
          </a:p>
          <a:p>
            <a:pPr algn="just">
              <a:buFont typeface="Wingdings" pitchFamily="2" charset="2"/>
              <a:buChar char="Ø"/>
            </a:pPr>
            <a:r>
              <a:rPr lang="en-US" sz="2400" dirty="0" smtClean="0"/>
              <a:t>If no server is waiting for them, they get a connection to the process server, as shown in Figure(a).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248400"/>
          </a:xfrm>
        </p:spPr>
        <p:txBody>
          <a:bodyPr>
            <a:normAutofit fontScale="92500" lnSpcReduction="20000"/>
          </a:bodyPr>
          <a:lstStyle/>
          <a:p>
            <a:pPr algn="just"/>
            <a:r>
              <a:rPr lang="en-US" dirty="0" smtClean="0"/>
              <a:t>After it gets the incoming request, the </a:t>
            </a:r>
            <a:r>
              <a:rPr lang="en-US" b="1" dirty="0" smtClean="0"/>
              <a:t>process server </a:t>
            </a:r>
            <a:r>
              <a:rPr lang="en-US" dirty="0" smtClean="0"/>
              <a:t>spawns the requested server, allowing it to inherit the existing connection with the user. </a:t>
            </a:r>
          </a:p>
          <a:p>
            <a:pPr algn="just"/>
            <a:r>
              <a:rPr lang="en-US" dirty="0" smtClean="0"/>
              <a:t>The new server then does the requested work, while the process server goes back to listening for new requests, as shown in Figure(b).</a:t>
            </a:r>
          </a:p>
          <a:p>
            <a:pPr algn="just"/>
            <a:r>
              <a:rPr lang="en-US" dirty="0" smtClean="0"/>
              <a:t>An alternative scheme is often used. In this model, there exists a special process called a </a:t>
            </a:r>
            <a:r>
              <a:rPr lang="en-US" b="1" dirty="0" smtClean="0"/>
              <a:t>name server </a:t>
            </a:r>
            <a:r>
              <a:rPr lang="en-US" dirty="0" smtClean="0"/>
              <a:t>or sometimes a </a:t>
            </a:r>
            <a:r>
              <a:rPr lang="en-US" b="1" dirty="0" smtClean="0"/>
              <a:t>directory server</a:t>
            </a:r>
            <a:r>
              <a:rPr lang="en-US" dirty="0" smtClean="0"/>
              <a:t>. </a:t>
            </a:r>
          </a:p>
          <a:p>
            <a:pPr algn="just"/>
            <a:r>
              <a:rPr lang="en-US" dirty="0" smtClean="0"/>
              <a:t>To find the TSAP address corresponding to a given service name, such as '</a:t>
            </a:r>
            <a:r>
              <a:rPr lang="en-US" b="1" dirty="0" smtClean="0"/>
              <a:t>'time of day</a:t>
            </a:r>
            <a:r>
              <a:rPr lang="en-US" dirty="0" smtClean="0"/>
              <a:t>,'' a user sets up a connection to the </a:t>
            </a:r>
            <a:r>
              <a:rPr lang="en-US" b="1" dirty="0" smtClean="0"/>
              <a:t>name server </a:t>
            </a:r>
            <a:r>
              <a:rPr lang="en-US" dirty="0" smtClean="0"/>
              <a:t>(which listens to a well-known TSAP). </a:t>
            </a:r>
          </a:p>
          <a:p>
            <a:pPr algn="just"/>
            <a:r>
              <a:rPr lang="en-US" dirty="0" smtClean="0"/>
              <a:t>The user then sends a message specifying the service name, and the name server sends back the TSAP address. </a:t>
            </a:r>
          </a:p>
          <a:p>
            <a:pPr algn="just"/>
            <a:r>
              <a:rPr lang="en-US" dirty="0" smtClean="0"/>
              <a:t>Then the user releases the connection with the name server and establishes a new one with the desired service. </a:t>
            </a:r>
          </a:p>
          <a:p>
            <a:pPr algn="just"/>
            <a:r>
              <a:rPr lang="en-US" dirty="0" smtClean="0"/>
              <a:t>In this model, when a new service is created, it must register itself with the name server, giving both its service name (typically, an ASCII string) and its TSAP. </a:t>
            </a:r>
          </a:p>
          <a:p>
            <a:pPr algn="just"/>
            <a:r>
              <a:rPr lang="en-US" dirty="0" smtClean="0"/>
              <a:t>The name server records this information in its internal database so that when queries come in later, it will know the answers.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b="1" dirty="0" smtClean="0"/>
              <a:t>Connection Establishment </a:t>
            </a:r>
            <a:endParaRPr lang="en-US" sz="2800" b="1" dirty="0"/>
          </a:p>
        </p:txBody>
      </p:sp>
      <p:sp>
        <p:nvSpPr>
          <p:cNvPr id="3" name="Content Placeholder 2"/>
          <p:cNvSpPr>
            <a:spLocks noGrp="1"/>
          </p:cNvSpPr>
          <p:nvPr>
            <p:ph sz="quarter" idx="1"/>
          </p:nvPr>
        </p:nvSpPr>
        <p:spPr>
          <a:xfrm>
            <a:off x="228600" y="1066800"/>
            <a:ext cx="8458200" cy="5410200"/>
          </a:xfrm>
        </p:spPr>
        <p:txBody>
          <a:bodyPr>
            <a:normAutofit fontScale="92500" lnSpcReduction="20000"/>
          </a:bodyPr>
          <a:lstStyle/>
          <a:p>
            <a:pPr algn="just"/>
            <a:r>
              <a:rPr lang="en-US" dirty="0" smtClean="0"/>
              <a:t>Establishing a connection sounds easy, but it is actually surprisingly tricky. At first glance, it would seem sufficient for one transport entity to just send a CONNECTION REQUEST TPDU to the destination and wait for a CONNECTION ACCEPTED reply. </a:t>
            </a:r>
          </a:p>
          <a:p>
            <a:pPr algn="just"/>
            <a:r>
              <a:rPr lang="en-US" dirty="0" smtClean="0"/>
              <a:t>The problem occurs when the network can lose, store, and duplicate packets.</a:t>
            </a:r>
          </a:p>
          <a:p>
            <a:pPr algn="just"/>
            <a:r>
              <a:rPr lang="en-US" dirty="0" smtClean="0"/>
              <a:t> This behavior causes serious complications. The worst possible nightmare is as follows. </a:t>
            </a:r>
          </a:p>
          <a:p>
            <a:pPr algn="just"/>
            <a:r>
              <a:rPr lang="en-US" dirty="0" smtClean="0"/>
              <a:t>A user establishes a connection with a bank, sends messages telling the bank to transfer a large amount of money to the account of a not entirely-trustworthy person, and then releases the connection. </a:t>
            </a:r>
          </a:p>
          <a:p>
            <a:pPr algn="just"/>
            <a:r>
              <a:rPr lang="en-US" dirty="0" smtClean="0"/>
              <a:t>Unfortunately, each packet in the scenario is duplicated and stored in the subnet.</a:t>
            </a:r>
          </a:p>
          <a:p>
            <a:pPr algn="just"/>
            <a:r>
              <a:rPr lang="en-US" dirty="0" smtClean="0"/>
              <a:t>After the connection has been released, all the packets pop out of the subnet and arrive at the destination in order, asking the bank to establish a new connection, transfer money (again), and release the connection.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019800"/>
          </a:xfrm>
        </p:spPr>
        <p:txBody>
          <a:bodyPr/>
          <a:lstStyle/>
          <a:p>
            <a:r>
              <a:rPr lang="en-US" dirty="0" smtClean="0"/>
              <a:t>The bank has no way of telling that these are duplicates. It must assume that this is a second, independent transaction, and transfers the money again. </a:t>
            </a:r>
          </a:p>
          <a:p>
            <a:r>
              <a:rPr lang="en-US" dirty="0" smtClean="0"/>
              <a:t>Unfortunately, this scheme has a basic flaw: it requires each transport entity to maintain a certain amount of history information indefinitely. </a:t>
            </a:r>
          </a:p>
          <a:p>
            <a:r>
              <a:rPr lang="en-US" dirty="0" smtClean="0"/>
              <a:t>If a machine crashes and loses its memory, it will no longer know which connection identifiers have already been used. </a:t>
            </a:r>
          </a:p>
          <a:p>
            <a:r>
              <a:rPr lang="en-US" dirty="0" smtClean="0"/>
              <a:t>Packet lifetime can be restricted to a known maximum using one (or more) of the following techniques: </a:t>
            </a:r>
          </a:p>
          <a:p>
            <a:pPr lvl="2">
              <a:buNone/>
            </a:pPr>
            <a:r>
              <a:rPr lang="en-US" sz="2600" dirty="0" smtClean="0"/>
              <a:t>1. Restricted subnet design. </a:t>
            </a:r>
          </a:p>
          <a:p>
            <a:pPr lvl="2">
              <a:buNone/>
            </a:pPr>
            <a:r>
              <a:rPr lang="en-US" sz="2600" dirty="0" smtClean="0"/>
              <a:t>2. Putting a hop counter in each packet. </a:t>
            </a:r>
          </a:p>
          <a:p>
            <a:pPr lvl="2">
              <a:buNone/>
            </a:pPr>
            <a:r>
              <a:rPr lang="en-US" sz="2600" dirty="0" smtClean="0"/>
              <a:t>3. </a:t>
            </a:r>
            <a:r>
              <a:rPr lang="en-US" sz="2600" dirty="0" err="1" smtClean="0"/>
              <a:t>Timestamping</a:t>
            </a:r>
            <a:r>
              <a:rPr lang="en-US" sz="2600" dirty="0" smtClean="0"/>
              <a:t> each packet. </a:t>
            </a:r>
            <a:endParaRPr lang="en-US"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6324600"/>
          </a:xfrm>
        </p:spPr>
        <p:txBody>
          <a:bodyPr>
            <a:normAutofit fontScale="92500" lnSpcReduction="20000"/>
          </a:bodyPr>
          <a:lstStyle/>
          <a:p>
            <a:pPr algn="just">
              <a:spcAft>
                <a:spcPts val="600"/>
              </a:spcAft>
            </a:pPr>
            <a:r>
              <a:rPr lang="en-US" dirty="0" smtClean="0"/>
              <a:t>In practice, we will need to guarantee not only that a packet is dead, but also that all acknowledgements to it are also dead, so we will now introduce T, which is some small multiple of the true maximum packet lifetime.</a:t>
            </a:r>
          </a:p>
          <a:p>
            <a:pPr algn="just">
              <a:spcAft>
                <a:spcPts val="600"/>
              </a:spcAft>
            </a:pPr>
            <a:r>
              <a:rPr lang="en-US" dirty="0" smtClean="0"/>
              <a:t>To get around the problem of a machine losing all memory of where it was after a crash, </a:t>
            </a:r>
            <a:r>
              <a:rPr lang="en-US" b="1" dirty="0" smtClean="0"/>
              <a:t>Tomlinson </a:t>
            </a:r>
            <a:r>
              <a:rPr lang="en-US" dirty="0" smtClean="0"/>
              <a:t>proposed equipping each host with a time-of-day clock. The clocks at different hosts need not be synchronized.</a:t>
            </a:r>
          </a:p>
          <a:p>
            <a:pPr algn="just">
              <a:spcAft>
                <a:spcPts val="600"/>
              </a:spcAft>
            </a:pPr>
            <a:r>
              <a:rPr lang="en-US" dirty="0" smtClean="0"/>
              <a:t>The sequence space should be so large that by the time sequence numbers wrap around, old TPDUs with the same sequence number are long gone. </a:t>
            </a:r>
          </a:p>
          <a:p>
            <a:pPr algn="just">
              <a:spcAft>
                <a:spcPts val="600"/>
              </a:spcAft>
            </a:pPr>
            <a:r>
              <a:rPr lang="en-US" dirty="0" smtClean="0"/>
              <a:t>This linear relation between time and initial sequence numbers is shown in Figure.</a:t>
            </a:r>
          </a:p>
          <a:p>
            <a:pPr algn="just">
              <a:spcAft>
                <a:spcPts val="600"/>
              </a:spcAft>
            </a:pPr>
            <a:r>
              <a:rPr lang="en-US" dirty="0" smtClean="0"/>
              <a:t>A problem occurs when a host crashes. When it comes up again, its transport entity does not know where it was in the sequence space. </a:t>
            </a:r>
          </a:p>
          <a:p>
            <a:pPr algn="just">
              <a:spcAft>
                <a:spcPts val="600"/>
              </a:spcAft>
            </a:pPr>
            <a:r>
              <a:rPr lang="en-US" dirty="0" smtClean="0"/>
              <a:t>One solution is to require transport entities to be idle for T sec after a recovery to let all old TPDUs die off..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10"/>
          <p:cNvPicPr>
            <a:picLocks noGrp="1" noChangeAspect="1" noChangeArrowheads="1"/>
          </p:cNvPicPr>
          <p:nvPr>
            <p:ph sz="quarter" idx="1"/>
          </p:nvPr>
        </p:nvPicPr>
        <p:blipFill>
          <a:blip r:embed="rId2"/>
          <a:srcRect/>
          <a:stretch>
            <a:fillRect/>
          </a:stretch>
        </p:blipFill>
        <p:spPr bwMode="auto">
          <a:xfrm>
            <a:off x="457200" y="1447800"/>
            <a:ext cx="7772400" cy="3390950"/>
          </a:xfrm>
          <a:prstGeom prst="rect">
            <a:avLst/>
          </a:prstGeom>
          <a:noFill/>
          <a:ln w="9525">
            <a:noFill/>
            <a:miter lim="800000"/>
            <a:headEnd/>
            <a:tailEnd/>
          </a:ln>
        </p:spPr>
      </p:pic>
      <p:sp>
        <p:nvSpPr>
          <p:cNvPr id="5" name="Rectangle 4"/>
          <p:cNvSpPr/>
          <p:nvPr/>
        </p:nvSpPr>
        <p:spPr>
          <a:xfrm>
            <a:off x="1371600" y="5105400"/>
            <a:ext cx="5638800" cy="830997"/>
          </a:xfrm>
          <a:prstGeom prst="rect">
            <a:avLst/>
          </a:prstGeom>
        </p:spPr>
        <p:txBody>
          <a:bodyPr wrap="square">
            <a:spAutoFit/>
          </a:bodyPr>
          <a:lstStyle/>
          <a:p>
            <a:pPr marL="457200" indent="-457200">
              <a:buAutoNum type="alphaLcParenBoth"/>
            </a:pPr>
            <a:r>
              <a:rPr lang="en-US" sz="2400" dirty="0" smtClean="0"/>
              <a:t>TPDUs may not enter the forbidden region.</a:t>
            </a:r>
          </a:p>
          <a:p>
            <a:pPr marL="457200" indent="-457200"/>
            <a:r>
              <a:rPr lang="en-US" sz="2400" dirty="0" smtClean="0"/>
              <a:t>(b) The resynchronization problem.</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172200"/>
          </a:xfrm>
        </p:spPr>
        <p:txBody>
          <a:bodyPr>
            <a:normAutofit fontScale="92500" lnSpcReduction="20000"/>
          </a:bodyPr>
          <a:lstStyle/>
          <a:p>
            <a:pPr algn="just"/>
            <a:r>
              <a:rPr lang="en-US" dirty="0" smtClean="0"/>
              <a:t>To avoid requiring T sec of dead time after a crash, it is necessary to introduce a new restriction on the use of sequence numbers.</a:t>
            </a:r>
          </a:p>
          <a:p>
            <a:pPr algn="just"/>
            <a:r>
              <a:rPr lang="en-US" dirty="0" smtClean="0"/>
              <a:t>The illegal combinations of time and sequence number are shown as the forbidden region in Figure(a). </a:t>
            </a:r>
          </a:p>
          <a:p>
            <a:pPr algn="just"/>
            <a:r>
              <a:rPr lang="en-US" dirty="0" smtClean="0"/>
              <a:t>Before sending any TPDU on any connection, the transport entity must read the clock and check to see that it is not in the forbidden region.</a:t>
            </a:r>
          </a:p>
          <a:p>
            <a:pPr algn="just"/>
            <a:r>
              <a:rPr lang="en-US" dirty="0" smtClean="0"/>
              <a:t>The protocol can get itself into trouble in two distinct ways. </a:t>
            </a:r>
          </a:p>
          <a:p>
            <a:pPr algn="just"/>
            <a:r>
              <a:rPr lang="en-US" dirty="0" smtClean="0"/>
              <a:t>If a host sends too much data too fast on a newly-opened connection, the actual sequence number versus time curve may rise more steeply than the initial sequence number versus time curve. </a:t>
            </a:r>
          </a:p>
          <a:p>
            <a:pPr algn="just"/>
            <a:r>
              <a:rPr lang="en-US" dirty="0" smtClean="0"/>
              <a:t>This means that the maximum data rate on any connection is one TPDU per clock tick. </a:t>
            </a:r>
          </a:p>
          <a:p>
            <a:pPr algn="just"/>
            <a:r>
              <a:rPr lang="en-US" dirty="0" smtClean="0"/>
              <a:t>It also means that the transport entity must wait until the clock ticks before opening a new connection after a crash restart, lest the same number be used twice. </a:t>
            </a:r>
          </a:p>
          <a:p>
            <a:pPr algn="just"/>
            <a:r>
              <a:rPr lang="en-US" dirty="0" smtClean="0"/>
              <a:t>Both of these points argue in favor of a short clock tick (a few µsec or less).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382000" cy="6019800"/>
          </a:xfrm>
        </p:spPr>
        <p:txBody>
          <a:bodyPr>
            <a:normAutofit fontScale="92500" lnSpcReduction="10000"/>
          </a:bodyPr>
          <a:lstStyle/>
          <a:p>
            <a:pPr algn="just"/>
            <a:r>
              <a:rPr lang="en-US" dirty="0" smtClean="0"/>
              <a:t>Unfortunately, entering the forbidden region from underneath by sending too fast is not the only way to get into trouble. </a:t>
            </a:r>
          </a:p>
          <a:p>
            <a:pPr algn="just"/>
            <a:r>
              <a:rPr lang="en-US" dirty="0" smtClean="0"/>
              <a:t>From Figure(b), we see that at any data rate less than the clock rate, the curve of actual sequence numbers used versus time will eventually run into the forbidden region from the left. </a:t>
            </a:r>
          </a:p>
          <a:p>
            <a:pPr algn="just"/>
            <a:r>
              <a:rPr lang="en-US" dirty="0" smtClean="0"/>
              <a:t>The greater the slope of the actual sequence number curve, the longer this event will be delayed. </a:t>
            </a:r>
          </a:p>
          <a:p>
            <a:pPr algn="just"/>
            <a:r>
              <a:rPr lang="en-US" dirty="0" smtClean="0"/>
              <a:t>As we stated above, just before sending every TPDU, the transport entity must check to see if it is about to enter the forbidden region, and if so, either delay the TPDU for T sec or resynchronize the sequence numbers. </a:t>
            </a:r>
          </a:p>
          <a:p>
            <a:pPr algn="just"/>
            <a:r>
              <a:rPr lang="en-US" dirty="0" smtClean="0"/>
              <a:t>The clock-based method solves the delayed duplicate problem for data TPDUs, but for this method to be useful, a connection must first be established. </a:t>
            </a:r>
          </a:p>
          <a:p>
            <a:pPr algn="just"/>
            <a:r>
              <a:rPr lang="en-US" dirty="0" smtClean="0"/>
              <a:t>Since control TPDUs may also be delayed, there is a potential problem in getting both sides to agree on the initial sequence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228600"/>
            <a:ext cx="8382000" cy="3276600"/>
          </a:xfrm>
        </p:spPr>
        <p:txBody>
          <a:bodyPr>
            <a:normAutofit fontScale="77500" lnSpcReduction="20000"/>
          </a:bodyPr>
          <a:lstStyle/>
          <a:p>
            <a:pPr algn="just"/>
            <a:r>
              <a:rPr lang="en-US" dirty="0" smtClean="0"/>
              <a:t>To solve this problem, Tomlinson (1975) introduced the </a:t>
            </a:r>
            <a:r>
              <a:rPr lang="en-US" b="1" dirty="0" smtClean="0"/>
              <a:t>three-way handshake</a:t>
            </a:r>
            <a:r>
              <a:rPr lang="en-US" dirty="0" smtClean="0"/>
              <a:t>. </a:t>
            </a:r>
          </a:p>
          <a:p>
            <a:pPr algn="just"/>
            <a:r>
              <a:rPr lang="en-US" dirty="0" smtClean="0"/>
              <a:t>This establishment protocol does not require both sides to begin sending with the same sequence number, so it can be used with synchronization methods other than the global clock method. </a:t>
            </a:r>
          </a:p>
          <a:p>
            <a:pPr algn="just"/>
            <a:r>
              <a:rPr lang="en-US" dirty="0" smtClean="0"/>
              <a:t>The normal setup procedure when host 1 initiates is shown in Figure(a). </a:t>
            </a:r>
          </a:p>
          <a:p>
            <a:pPr algn="just"/>
            <a:r>
              <a:rPr lang="en-US" dirty="0" smtClean="0"/>
              <a:t>Host 1 chooses a sequence number, x, and sends a CONNECTION REQUEST  TPDU containing it to host 2. </a:t>
            </a:r>
          </a:p>
          <a:p>
            <a:pPr algn="just"/>
            <a:r>
              <a:rPr lang="en-US" dirty="0" smtClean="0"/>
              <a:t>Host 2 replies with an ACK TPDU acknowledging x and announcing its own initial sequence number, y. </a:t>
            </a:r>
          </a:p>
          <a:p>
            <a:pPr algn="just"/>
            <a:r>
              <a:rPr lang="en-US" dirty="0" smtClean="0"/>
              <a:t>Finally, host 1 acknowledges host 2's choice of an initial sequence number in the first data TPDU that it sends. </a:t>
            </a:r>
            <a:endParaRPr lang="en-US" dirty="0"/>
          </a:p>
        </p:txBody>
      </p:sp>
      <p:pic>
        <p:nvPicPr>
          <p:cNvPr id="4" name="Picture 1031" descr="6-11"/>
          <p:cNvPicPr>
            <a:picLocks noChangeAspect="1" noChangeArrowheads="1"/>
          </p:cNvPicPr>
          <p:nvPr/>
        </p:nvPicPr>
        <p:blipFill>
          <a:blip r:embed="rId2"/>
          <a:srcRect b="49904"/>
          <a:stretch>
            <a:fillRect/>
          </a:stretch>
        </p:blipFill>
        <p:spPr bwMode="auto">
          <a:xfrm>
            <a:off x="609600" y="3505200"/>
            <a:ext cx="4724400" cy="3025775"/>
          </a:xfrm>
          <a:prstGeom prst="rect">
            <a:avLst/>
          </a:prstGeom>
          <a:noFill/>
          <a:ln w="9525">
            <a:noFill/>
            <a:miter lim="800000"/>
            <a:headEnd/>
            <a:tailEnd/>
          </a:ln>
        </p:spPr>
      </p:pic>
      <p:pic>
        <p:nvPicPr>
          <p:cNvPr id="5" name="Picture 1030" descr="6-11"/>
          <p:cNvPicPr>
            <a:picLocks noChangeAspect="1" noChangeArrowheads="1"/>
          </p:cNvPicPr>
          <p:nvPr/>
        </p:nvPicPr>
        <p:blipFill>
          <a:blip r:embed="rId2"/>
          <a:srcRect l="22702" t="49501" r="21431"/>
          <a:stretch>
            <a:fillRect/>
          </a:stretch>
        </p:blipFill>
        <p:spPr bwMode="auto">
          <a:xfrm>
            <a:off x="5638800" y="3505200"/>
            <a:ext cx="3276600" cy="3063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5638800"/>
          </a:xfrm>
        </p:spPr>
        <p:txBody>
          <a:bodyPr/>
          <a:lstStyle/>
          <a:p>
            <a:pPr algn="just"/>
            <a:r>
              <a:rPr lang="en-US" dirty="0" smtClean="0"/>
              <a:t>Now let us see how the </a:t>
            </a:r>
            <a:r>
              <a:rPr lang="en-US" b="1" dirty="0" smtClean="0"/>
              <a:t>three-way handshake </a:t>
            </a:r>
            <a:r>
              <a:rPr lang="en-US" dirty="0" smtClean="0"/>
              <a:t>works in the presence of delayed duplicate control TPDUs. </a:t>
            </a:r>
          </a:p>
          <a:p>
            <a:pPr algn="just"/>
            <a:r>
              <a:rPr lang="en-US" dirty="0" smtClean="0"/>
              <a:t>In Figure(b), the first TPDU is a delayed duplicate CONNECTION REQUEST from an old connection. </a:t>
            </a:r>
          </a:p>
          <a:p>
            <a:pPr algn="just"/>
            <a:r>
              <a:rPr lang="en-US" dirty="0" smtClean="0"/>
              <a:t>This TPDU arrives at host 2 without host 1's knowledge. Host 2 reacts to this TPDU by sending host 1 an ACK TPDU, in effect asking for verification that host 1 was indeed trying to set up a new connection. </a:t>
            </a:r>
          </a:p>
          <a:p>
            <a:pPr algn="just"/>
            <a:r>
              <a:rPr lang="en-US" dirty="0" smtClean="0"/>
              <a:t>When host 1 rejects host 2's attempt to establish a connection, host 2 realizes that it was tricked by a delayed duplicate and abandons the connection. </a:t>
            </a:r>
          </a:p>
          <a:p>
            <a:pPr algn="just"/>
            <a:r>
              <a:rPr lang="en-US" dirty="0" smtClean="0"/>
              <a:t>In this way, a delayed duplicate does no damage.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09600"/>
          </a:xfrm>
        </p:spPr>
        <p:txBody>
          <a:bodyPr>
            <a:normAutofit fontScale="90000"/>
          </a:bodyPr>
          <a:lstStyle/>
          <a:p>
            <a:pPr algn="ctr"/>
            <a:r>
              <a:rPr lang="en-US" b="1" dirty="0" smtClean="0">
                <a:latin typeface="Times New Roman" pitchFamily="18" charset="0"/>
                <a:cs typeface="Times New Roman" pitchFamily="18" charset="0"/>
              </a:rPr>
              <a:t>Layer overview</a:t>
            </a:r>
            <a:endParaRPr lang="en-US" b="1" dirty="0">
              <a:latin typeface="Times New Roman" pitchFamily="18" charset="0"/>
              <a:cs typeface="Times New Roman" pitchFamily="18" charset="0"/>
            </a:endParaRPr>
          </a:p>
        </p:txBody>
      </p:sp>
      <p:sp>
        <p:nvSpPr>
          <p:cNvPr id="6" name="Content Placeholder 5"/>
          <p:cNvSpPr>
            <a:spLocks noGrp="1"/>
          </p:cNvSpPr>
          <p:nvPr>
            <p:ph sz="quarter" idx="1"/>
          </p:nvPr>
        </p:nvSpPr>
        <p:spPr>
          <a:xfrm>
            <a:off x="457200" y="1295400"/>
            <a:ext cx="8229600" cy="4724400"/>
          </a:xfrm>
        </p:spPr>
        <p:txBody>
          <a:bodyPr>
            <a:normAutofit fontScale="92500" lnSpcReduction="20000"/>
          </a:bodyPr>
          <a:lstStyle/>
          <a:p>
            <a:pPr algn="just">
              <a:spcAft>
                <a:spcPts val="1200"/>
              </a:spcAft>
              <a:buClrTx/>
              <a:buFont typeface="Wingdings" pitchFamily="2" charset="2"/>
              <a:buChar char="v"/>
            </a:pPr>
            <a:r>
              <a:rPr lang="en-US" sz="2800" dirty="0" smtClean="0"/>
              <a:t>The ultimate goal of the transport layer is to provide efficient, reliable, and cost-effective service to its users, normally processes in the application layer. </a:t>
            </a:r>
          </a:p>
          <a:p>
            <a:pPr algn="just">
              <a:spcAft>
                <a:spcPts val="1200"/>
              </a:spcAft>
              <a:buClrTx/>
              <a:buFont typeface="Wingdings" pitchFamily="2" charset="2"/>
              <a:buChar char="v"/>
            </a:pPr>
            <a:r>
              <a:rPr lang="en-US" sz="2800" dirty="0" smtClean="0"/>
              <a:t>The hardware and/or software within the transport layer that does the work is called the </a:t>
            </a:r>
            <a:r>
              <a:rPr lang="en-US" sz="2800" b="1" dirty="0" smtClean="0"/>
              <a:t>transport entity</a:t>
            </a:r>
            <a:r>
              <a:rPr lang="en-US" sz="2800" dirty="0" smtClean="0"/>
              <a:t>. </a:t>
            </a:r>
          </a:p>
          <a:p>
            <a:pPr algn="just">
              <a:spcAft>
                <a:spcPts val="1200"/>
              </a:spcAft>
              <a:buClrTx/>
              <a:buFont typeface="Wingdings" pitchFamily="2" charset="2"/>
              <a:buChar char="v"/>
            </a:pPr>
            <a:r>
              <a:rPr lang="en-US" sz="2800" dirty="0" smtClean="0"/>
              <a:t>The transport entity can be located in the </a:t>
            </a:r>
            <a:r>
              <a:rPr lang="en-US" sz="2800" b="1" dirty="0" smtClean="0"/>
              <a:t>operating system kernel</a:t>
            </a:r>
            <a:r>
              <a:rPr lang="en-US" sz="2800" dirty="0" smtClean="0"/>
              <a:t>, in a separate user process, in a library package bound into network applications, or conceivably on the </a:t>
            </a:r>
            <a:r>
              <a:rPr lang="en-US" sz="2800" b="1" dirty="0" smtClean="0"/>
              <a:t>network interface card</a:t>
            </a:r>
            <a:r>
              <a:rPr lang="en-US" sz="2800" dirty="0" smtClean="0"/>
              <a:t>.</a:t>
            </a:r>
          </a:p>
          <a:p>
            <a:pPr algn="just">
              <a:spcAft>
                <a:spcPts val="1200"/>
              </a:spcAft>
              <a:buClrTx/>
              <a:buFont typeface="Wingdings" pitchFamily="2" charset="2"/>
              <a:buChar char="v"/>
            </a:pPr>
            <a:r>
              <a:rPr lang="en-US" sz="2800" dirty="0" smtClean="0"/>
              <a:t>The (logical) relationship of the network, transport, and application layers is illustrated in Figure. </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458200" cy="6248400"/>
          </a:xfrm>
        </p:spPr>
        <p:txBody>
          <a:bodyPr>
            <a:normAutofit/>
          </a:bodyPr>
          <a:lstStyle/>
          <a:p>
            <a:pPr algn="just"/>
            <a:r>
              <a:rPr lang="en-US" dirty="0" smtClean="0"/>
              <a:t>The worst case is when both a delayed CONNECTION REQUEST and an ACK are floating around in the subnet. </a:t>
            </a:r>
          </a:p>
          <a:p>
            <a:pPr algn="just"/>
            <a:r>
              <a:rPr lang="en-US" dirty="0" smtClean="0"/>
              <a:t>This case is shown in Figure(c). As in the previous example, host 2 gets a delayed CONNECTION REQUEST and replies to it. </a:t>
            </a:r>
          </a:p>
          <a:p>
            <a:pPr algn="just"/>
            <a:r>
              <a:rPr lang="en-US" dirty="0" smtClean="0"/>
              <a:t>At this point it is crucial to realize that host 2 has proposed using y as the initial sequence number for host 2 to host 1 traffic, knowing full well that no TPDUs containing sequence number y or acknowledgements to y are still in existence. </a:t>
            </a:r>
          </a:p>
          <a:p>
            <a:pPr algn="just"/>
            <a:r>
              <a:rPr lang="en-US" dirty="0" smtClean="0"/>
              <a:t>When the second delayed TPDU arrives at host 2, the fact that z has been acknowledged rather than y tells host 2 that this, too, is an old duplicate.</a:t>
            </a:r>
          </a:p>
          <a:p>
            <a:pPr algn="just"/>
            <a:r>
              <a:rPr lang="en-US" dirty="0" smtClean="0"/>
              <a:t> The important thing to realize here is that there is no combination of old TPDUs that can cause the protocol to fail and have a connection set up by accident when no one wants it.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5181600" cy="6400800"/>
          </a:xfrm>
        </p:spPr>
        <p:txBody>
          <a:bodyPr>
            <a:normAutofit fontScale="92500" lnSpcReduction="20000"/>
          </a:bodyPr>
          <a:lstStyle/>
          <a:p>
            <a:pPr>
              <a:buNone/>
            </a:pPr>
            <a:r>
              <a:rPr lang="en-US" sz="3200" b="1" dirty="0" smtClean="0"/>
              <a:t>Connection Release </a:t>
            </a:r>
          </a:p>
          <a:p>
            <a:pPr algn="just"/>
            <a:r>
              <a:rPr lang="en-US" dirty="0" smtClean="0"/>
              <a:t>There are two styles of terminating a connection: </a:t>
            </a:r>
          </a:p>
          <a:p>
            <a:pPr lvl="1" algn="just">
              <a:buNone/>
            </a:pPr>
            <a:r>
              <a:rPr lang="en-US" b="1" dirty="0" smtClean="0"/>
              <a:t>1 Asymmetric release </a:t>
            </a:r>
            <a:r>
              <a:rPr lang="en-US" dirty="0" smtClean="0"/>
              <a:t>: Asymmetric release is the way the telephone system works: when one party hangs up, the connection is broken. Asymmetric release is abrupt and may result in data loss. </a:t>
            </a:r>
          </a:p>
          <a:p>
            <a:pPr lvl="1" algn="just">
              <a:buNone/>
            </a:pPr>
            <a:r>
              <a:rPr lang="en-US" b="1" dirty="0" smtClean="0"/>
              <a:t>2 Symmetric release </a:t>
            </a:r>
            <a:r>
              <a:rPr lang="en-US" dirty="0" smtClean="0"/>
              <a:t>: Symmetric release treats the connection as two separate unidirectional connections and requires each one to be released separately. </a:t>
            </a:r>
          </a:p>
          <a:p>
            <a:pPr algn="just"/>
            <a:r>
              <a:rPr lang="en-US" dirty="0" smtClean="0"/>
              <a:t>Consider the scenario of Figure. After the connection is established, host 1 sends a TPDU that arrives properly at host 2. </a:t>
            </a:r>
          </a:p>
          <a:p>
            <a:pPr algn="just"/>
            <a:r>
              <a:rPr lang="en-US" dirty="0" smtClean="0"/>
              <a:t>Then host 1 sends another TPDU. Unfortunately, host 2 issues a DISCONNECT before the second TPDU arrives. The result is that the connection is released and data are lost.</a:t>
            </a:r>
            <a:endParaRPr lang="en-US" dirty="0"/>
          </a:p>
        </p:txBody>
      </p:sp>
      <p:pic>
        <p:nvPicPr>
          <p:cNvPr id="4" name="Picture 6" descr="6-12"/>
          <p:cNvPicPr>
            <a:picLocks noChangeAspect="1" noChangeArrowheads="1"/>
          </p:cNvPicPr>
          <p:nvPr/>
        </p:nvPicPr>
        <p:blipFill>
          <a:blip r:embed="rId2"/>
          <a:srcRect/>
          <a:stretch>
            <a:fillRect/>
          </a:stretch>
        </p:blipFill>
        <p:spPr bwMode="auto">
          <a:xfrm>
            <a:off x="5638800" y="1371600"/>
            <a:ext cx="3200400" cy="397033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10600" cy="6400800"/>
          </a:xfrm>
        </p:spPr>
        <p:txBody>
          <a:bodyPr>
            <a:normAutofit lnSpcReduction="10000"/>
          </a:bodyPr>
          <a:lstStyle/>
          <a:p>
            <a:pPr algn="just"/>
            <a:r>
              <a:rPr lang="en-US" dirty="0" smtClean="0"/>
              <a:t>Symmetric release does the job when each process has a fixed amount of data to send and clearly knows when it has sent it, protocol in which host 1 says: I am done. Are you done too? If host 2 responds: I am done too. Goodbye, the connection can be safely released. </a:t>
            </a:r>
          </a:p>
          <a:p>
            <a:pPr algn="just"/>
            <a:r>
              <a:rPr lang="en-US" dirty="0" smtClean="0"/>
              <a:t>Unfortunately, this protocol does not always work. </a:t>
            </a:r>
          </a:p>
          <a:p>
            <a:pPr algn="just"/>
            <a:r>
              <a:rPr lang="en-US" dirty="0" smtClean="0"/>
              <a:t>There is a famous problem that illustrates this issue. It is called the </a:t>
            </a:r>
            <a:r>
              <a:rPr lang="en-US" b="1" dirty="0" smtClean="0"/>
              <a:t>two-army problem</a:t>
            </a:r>
            <a:r>
              <a:rPr lang="en-US" dirty="0" smtClean="0"/>
              <a:t>. </a:t>
            </a:r>
          </a:p>
          <a:p>
            <a:pPr algn="just"/>
            <a:r>
              <a:rPr lang="en-US" dirty="0" smtClean="0"/>
              <a:t>Imagine that a white army is encamped in a valley, as shown in Figure. </a:t>
            </a:r>
          </a:p>
          <a:p>
            <a:pPr algn="just"/>
            <a:r>
              <a:rPr lang="en-US" dirty="0" smtClean="0"/>
              <a:t>On both of the surrounding hillsides are blue armies. </a:t>
            </a:r>
          </a:p>
          <a:p>
            <a:pPr algn="just"/>
            <a:r>
              <a:rPr lang="en-US" dirty="0" smtClean="0"/>
              <a:t>The white army is larger than either of the blue armies alone, but together the blue armies are larger than the white army. </a:t>
            </a:r>
          </a:p>
          <a:p>
            <a:pPr algn="just"/>
            <a:r>
              <a:rPr lang="en-US" dirty="0" smtClean="0"/>
              <a:t>If either blue army attacks by itself, it will be defeated, but if the two blue armies attack simultaneously, they will be victorious.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13"/>
          <p:cNvPicPr>
            <a:picLocks noGrp="1" noChangeAspect="1" noChangeArrowheads="1"/>
          </p:cNvPicPr>
          <p:nvPr>
            <p:ph sz="quarter" idx="1"/>
          </p:nvPr>
        </p:nvPicPr>
        <p:blipFill>
          <a:blip r:embed="rId2"/>
          <a:srcRect/>
          <a:stretch>
            <a:fillRect/>
          </a:stretch>
        </p:blipFill>
        <p:spPr bwMode="auto">
          <a:xfrm>
            <a:off x="914400" y="2091887"/>
            <a:ext cx="7772400" cy="328382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305800" cy="1295400"/>
          </a:xfrm>
        </p:spPr>
        <p:txBody>
          <a:bodyPr/>
          <a:lstStyle/>
          <a:p>
            <a:pPr algn="just"/>
            <a:r>
              <a:rPr lang="en-US" dirty="0" smtClean="0"/>
              <a:t>The following figures illustrates four scenarios of releasing using a </a:t>
            </a:r>
            <a:r>
              <a:rPr lang="en-US" b="1" dirty="0" smtClean="0"/>
              <a:t>three-way handshake</a:t>
            </a:r>
            <a:r>
              <a:rPr lang="en-US" dirty="0" smtClean="0"/>
              <a:t>. </a:t>
            </a:r>
            <a:endParaRPr lang="en-US" dirty="0"/>
          </a:p>
        </p:txBody>
      </p:sp>
      <p:pic>
        <p:nvPicPr>
          <p:cNvPr id="4" name="Picture 1028" descr="6-14"/>
          <p:cNvPicPr>
            <a:picLocks noChangeAspect="1" noChangeArrowheads="1"/>
          </p:cNvPicPr>
          <p:nvPr/>
        </p:nvPicPr>
        <p:blipFill>
          <a:blip r:embed="rId2"/>
          <a:srcRect b="51152"/>
          <a:stretch>
            <a:fillRect/>
          </a:stretch>
        </p:blipFill>
        <p:spPr bwMode="auto">
          <a:xfrm>
            <a:off x="762000" y="2133600"/>
            <a:ext cx="7748588" cy="4724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6-14"/>
          <p:cNvPicPr>
            <a:picLocks noGrp="1" noChangeAspect="1" noChangeArrowheads="1"/>
          </p:cNvPicPr>
          <p:nvPr>
            <p:ph sz="quarter" idx="1"/>
          </p:nvPr>
        </p:nvPicPr>
        <p:blipFill>
          <a:blip r:embed="rId2"/>
          <a:srcRect t="50192"/>
          <a:stretch>
            <a:fillRect/>
          </a:stretch>
        </p:blipFill>
        <p:spPr bwMode="auto">
          <a:xfrm>
            <a:off x="674637" y="762000"/>
            <a:ext cx="7540551" cy="480059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6248400"/>
          </a:xfrm>
        </p:spPr>
        <p:txBody>
          <a:bodyPr>
            <a:normAutofit fontScale="92500" lnSpcReduction="10000"/>
          </a:bodyPr>
          <a:lstStyle/>
          <a:p>
            <a:pPr algn="just"/>
            <a:r>
              <a:rPr lang="en-US" dirty="0" smtClean="0"/>
              <a:t>In Figure(a), we see the normal case in which one of the users sends a DR (DISCONNECTION REQUEST) TPDU to initiate the connection release. </a:t>
            </a:r>
          </a:p>
          <a:p>
            <a:pPr algn="just"/>
            <a:r>
              <a:rPr lang="en-US" dirty="0" smtClean="0"/>
              <a:t>If the final ACK TPDU is lost, as shown in Figure(b), the situation is saved by the timer. </a:t>
            </a:r>
          </a:p>
          <a:p>
            <a:pPr algn="just"/>
            <a:r>
              <a:rPr lang="en-US" dirty="0" smtClean="0"/>
              <a:t>When the timer expires, the connection is released anyway. </a:t>
            </a:r>
          </a:p>
          <a:p>
            <a:pPr algn="just"/>
            <a:r>
              <a:rPr lang="en-US" dirty="0" smtClean="0"/>
              <a:t>Now consider the case of the second DR being lost. </a:t>
            </a:r>
          </a:p>
          <a:p>
            <a:pPr algn="just"/>
            <a:r>
              <a:rPr lang="en-US" dirty="0" smtClean="0"/>
              <a:t>The user initiating the disconnection will not receive the expected response, will time out, and will start all over again. </a:t>
            </a:r>
          </a:p>
          <a:p>
            <a:pPr algn="just"/>
            <a:r>
              <a:rPr lang="en-US" dirty="0" smtClean="0"/>
              <a:t>In Figure(c) we see how this works, assuming that the second time no TPDUs are lost and all TPDUs are delivered correctly and on time. </a:t>
            </a:r>
          </a:p>
          <a:p>
            <a:pPr algn="just"/>
            <a:r>
              <a:rPr lang="en-US" dirty="0" smtClean="0"/>
              <a:t>Our last scenario, Figure(d), is the same as Figure(c) except that now we assume all the repeated attempts to retransmit the DR also fail due to lost TPDUs. </a:t>
            </a:r>
          </a:p>
          <a:p>
            <a:pPr algn="just"/>
            <a:r>
              <a:rPr lang="en-US" dirty="0" smtClean="0"/>
              <a:t>After N retries, the sender just gives up and releases the connection. Meanwhile, the receiver times out and also exits. </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6096000"/>
          </a:xfrm>
        </p:spPr>
        <p:txBody>
          <a:bodyPr>
            <a:normAutofit/>
          </a:bodyPr>
          <a:lstStyle/>
          <a:p>
            <a:pPr>
              <a:buNone/>
            </a:pPr>
            <a:r>
              <a:rPr lang="en-US" b="1" dirty="0" smtClean="0"/>
              <a:t>Flow Control and Buffering</a:t>
            </a:r>
          </a:p>
          <a:p>
            <a:pPr algn="just"/>
            <a:r>
              <a:rPr lang="en-US" dirty="0" smtClean="0"/>
              <a:t>In some ways the flow control problem in the transport layer is the same as in the data link layer, but in other ways it is different. </a:t>
            </a:r>
          </a:p>
          <a:p>
            <a:pPr algn="just"/>
            <a:r>
              <a:rPr lang="en-US" dirty="0" smtClean="0"/>
              <a:t>The basic similarity is that in both layers a sliding window or other scheme is needed on each connection to keep a fast transmitter from overrunning a slow receiver. </a:t>
            </a:r>
          </a:p>
          <a:p>
            <a:pPr algn="just"/>
            <a:r>
              <a:rPr lang="en-US" dirty="0" smtClean="0"/>
              <a:t>The main difference is that a router usually has relatively few lines, whereas a host may have numerous connections. </a:t>
            </a:r>
          </a:p>
          <a:p>
            <a:pPr algn="just"/>
            <a:r>
              <a:rPr lang="en-US" dirty="0" smtClean="0"/>
              <a:t>This difference makes it impractical to implement the data link buffering strategy in the transport layer. </a:t>
            </a:r>
          </a:p>
          <a:p>
            <a:pPr algn="just"/>
            <a:r>
              <a:rPr lang="en-US" dirty="0" smtClean="0"/>
              <a:t>In the data link protocols, frames were buffered at both the sending router and at the receiving router. </a:t>
            </a:r>
          </a:p>
          <a:p>
            <a:pPr algn="just"/>
            <a:r>
              <a:rPr lang="en-US" dirty="0" smtClean="0"/>
              <a:t>For a host with a maximum of, say, 64 connections, and a 4-bit sequence number, this protocol would require 1024 buffers. </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19800"/>
          </a:xfrm>
        </p:spPr>
        <p:txBody>
          <a:bodyPr>
            <a:normAutofit/>
          </a:bodyPr>
          <a:lstStyle/>
          <a:p>
            <a:pPr algn="just"/>
            <a:r>
              <a:rPr lang="en-US" dirty="0" smtClean="0"/>
              <a:t>Even if the receiver has agreed to do the buffering, there still remains the question of the buffer size. </a:t>
            </a:r>
          </a:p>
          <a:p>
            <a:pPr algn="just"/>
            <a:r>
              <a:rPr lang="en-US" dirty="0" smtClean="0"/>
              <a:t>If most TPDUs are nearly the same size, it is natural to organize the buffers as a pool of identically-sized buffers, with one TPDU per buffer, as in Figure(a). </a:t>
            </a:r>
          </a:p>
          <a:p>
            <a:pPr algn="just"/>
            <a:r>
              <a:rPr lang="en-US" dirty="0" smtClean="0"/>
              <a:t>However, if there is wide variation in TPDU size, from a few characters typed at a terminal to thousands of characters from file transfers, a pool of fixed-sized buffers presents problems. </a:t>
            </a:r>
          </a:p>
          <a:p>
            <a:pPr algn="just"/>
            <a:r>
              <a:rPr lang="en-US" dirty="0" smtClean="0"/>
              <a:t>If the buffer size is chosen equal to the largest possible TPDU, space will be wasted whenever a short TPDU arrives. </a:t>
            </a:r>
          </a:p>
          <a:p>
            <a:pPr algn="just"/>
            <a:r>
              <a:rPr lang="en-US" dirty="0" smtClean="0"/>
              <a:t>If the buffer size is chosen less than the maximum TPDU size, multiple buffers will be needed for long TPDUs, with the attendant complexity.</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15"/>
          <p:cNvPicPr>
            <a:picLocks noGrp="1" noChangeAspect="1" noChangeArrowheads="1"/>
          </p:cNvPicPr>
          <p:nvPr>
            <p:ph sz="quarter" idx="1"/>
          </p:nvPr>
        </p:nvPicPr>
        <p:blipFill>
          <a:blip r:embed="rId2"/>
          <a:srcRect/>
          <a:stretch>
            <a:fillRect/>
          </a:stretch>
        </p:blipFill>
        <p:spPr bwMode="auto">
          <a:xfrm>
            <a:off x="914400" y="3581400"/>
            <a:ext cx="7772400" cy="2819400"/>
          </a:xfrm>
          <a:prstGeom prst="rect">
            <a:avLst/>
          </a:prstGeom>
          <a:noFill/>
        </p:spPr>
      </p:pic>
      <p:sp>
        <p:nvSpPr>
          <p:cNvPr id="5" name="Rectangle 4"/>
          <p:cNvSpPr/>
          <p:nvPr/>
        </p:nvSpPr>
        <p:spPr>
          <a:xfrm>
            <a:off x="381000" y="304800"/>
            <a:ext cx="8534400" cy="3046988"/>
          </a:xfrm>
          <a:prstGeom prst="rect">
            <a:avLst/>
          </a:prstGeom>
        </p:spPr>
        <p:txBody>
          <a:bodyPr wrap="square">
            <a:spAutoFit/>
          </a:bodyPr>
          <a:lstStyle/>
          <a:p>
            <a:pPr algn="just">
              <a:buFont typeface="Arial" pitchFamily="34" charset="0"/>
              <a:buChar char="•"/>
            </a:pPr>
            <a:r>
              <a:rPr lang="en-US" sz="2400" dirty="0" smtClean="0"/>
              <a:t>Another approach to the buffer size problem is to use variable-sized buffers, as in Figure(b). </a:t>
            </a:r>
          </a:p>
          <a:p>
            <a:pPr algn="just">
              <a:buFont typeface="Arial" pitchFamily="34" charset="0"/>
              <a:buChar char="•"/>
            </a:pPr>
            <a:r>
              <a:rPr lang="en-US" sz="2400" dirty="0" smtClean="0"/>
              <a:t>The advantage here is better memory utilization, at the price of more complicated buffer management. </a:t>
            </a:r>
          </a:p>
          <a:p>
            <a:pPr algn="just">
              <a:buFont typeface="Arial" pitchFamily="34" charset="0"/>
              <a:buChar char="•"/>
            </a:pPr>
            <a:r>
              <a:rPr lang="en-US" sz="2400" dirty="0" smtClean="0"/>
              <a:t>A third possibility is to dedicate a single large circular buffer per connection, as in Figure(c). </a:t>
            </a:r>
          </a:p>
          <a:p>
            <a:pPr algn="just">
              <a:buFont typeface="Arial" pitchFamily="34" charset="0"/>
              <a:buChar char="•"/>
            </a:pPr>
            <a:r>
              <a:rPr lang="en-US" sz="2400" dirty="0" smtClean="0"/>
              <a:t>This system also makes good use of memory, provided that all connections are heavily loaded, but is poor if some connections are lightly loaded.</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a:stretch>
            <a:fillRect/>
          </a:stretch>
        </p:blipFill>
        <p:spPr bwMode="auto">
          <a:xfrm>
            <a:off x="990600" y="1219200"/>
            <a:ext cx="7602406" cy="4376737"/>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96000"/>
          </a:xfrm>
        </p:spPr>
        <p:txBody>
          <a:bodyPr>
            <a:normAutofit lnSpcReduction="10000"/>
          </a:bodyPr>
          <a:lstStyle/>
          <a:p>
            <a:pPr>
              <a:buNone/>
            </a:pPr>
            <a:r>
              <a:rPr lang="en-US" sz="2800" b="1" dirty="0" smtClean="0"/>
              <a:t>Multiplexing</a:t>
            </a:r>
          </a:p>
          <a:p>
            <a:r>
              <a:rPr lang="en-US" dirty="0" smtClean="0"/>
              <a:t>Multiplexing several conversations onto connections, virtual circuits, and physical links plays a role in several layers of the network architecture. </a:t>
            </a:r>
          </a:p>
          <a:p>
            <a:r>
              <a:rPr lang="en-US" dirty="0" smtClean="0"/>
              <a:t>In the transport layer the need for multiplexing can arise in a number of ways. </a:t>
            </a:r>
          </a:p>
          <a:p>
            <a:r>
              <a:rPr lang="en-US" dirty="0" smtClean="0"/>
              <a:t>For example, if only one network address is available on a host, all transport connections on that machine have to use it. </a:t>
            </a:r>
          </a:p>
          <a:p>
            <a:r>
              <a:rPr lang="en-US" dirty="0" smtClean="0"/>
              <a:t>When a TPDU comes in, some way is needed to tell which process to give it to. </a:t>
            </a:r>
          </a:p>
          <a:p>
            <a:r>
              <a:rPr lang="en-US" dirty="0" smtClean="0"/>
              <a:t>This situation, called </a:t>
            </a:r>
            <a:r>
              <a:rPr lang="en-US" b="1" dirty="0" smtClean="0"/>
              <a:t>upward multiplexing</a:t>
            </a:r>
            <a:r>
              <a:rPr lang="en-US" dirty="0" smtClean="0"/>
              <a:t>, is shown in Figure(a). </a:t>
            </a:r>
          </a:p>
          <a:p>
            <a:r>
              <a:rPr lang="en-US" dirty="0" smtClean="0"/>
              <a:t>In this figure, four distinct transport connections all use the same network connection (e.g., IP address) to the remote host.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48400"/>
            <a:ext cx="7772400" cy="427038"/>
          </a:xfrm>
        </p:spPr>
        <p:txBody>
          <a:bodyPr>
            <a:normAutofit fontScale="90000"/>
          </a:bodyPr>
          <a:lstStyle/>
          <a:p>
            <a:r>
              <a:rPr lang="en-US" sz="2000" dirty="0" smtClean="0"/>
              <a:t>             (a) Upward multiplexing.            (b) Downward multiplexing.</a:t>
            </a:r>
            <a:endParaRPr lang="en-US" sz="2000" dirty="0"/>
          </a:p>
        </p:txBody>
      </p:sp>
      <p:pic>
        <p:nvPicPr>
          <p:cNvPr id="4" name="Picture 4" descr="6-17"/>
          <p:cNvPicPr>
            <a:picLocks noGrp="1" noChangeAspect="1" noChangeArrowheads="1"/>
          </p:cNvPicPr>
          <p:nvPr>
            <p:ph sz="quarter" idx="1"/>
          </p:nvPr>
        </p:nvPicPr>
        <p:blipFill>
          <a:blip r:embed="rId2"/>
          <a:srcRect/>
          <a:stretch>
            <a:fillRect/>
          </a:stretch>
        </p:blipFill>
        <p:spPr bwMode="auto">
          <a:xfrm>
            <a:off x="914400" y="2895600"/>
            <a:ext cx="7772400" cy="3429000"/>
          </a:xfrm>
          <a:prstGeom prst="rect">
            <a:avLst/>
          </a:prstGeom>
          <a:noFill/>
          <a:ln w="9525">
            <a:noFill/>
            <a:miter lim="800000"/>
            <a:headEnd/>
            <a:tailEnd/>
          </a:ln>
        </p:spPr>
      </p:pic>
      <p:sp>
        <p:nvSpPr>
          <p:cNvPr id="5" name="Content Placeholder 2"/>
          <p:cNvSpPr txBox="1">
            <a:spLocks/>
          </p:cNvSpPr>
          <p:nvPr/>
        </p:nvSpPr>
        <p:spPr>
          <a:xfrm>
            <a:off x="304800" y="304800"/>
            <a:ext cx="8458200" cy="2819400"/>
          </a:xfrm>
          <a:prstGeom prst="rect">
            <a:avLst/>
          </a:prstGeom>
        </p:spPr>
        <p:txBody>
          <a:bodyPr vert="horz">
            <a:normAutofit fontScale="92500" lnSpcReduction="1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Multiplexing can also be useful in the transport layer for another reason.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Suppose, for example, that a subnet uses virtual circuits internally and imposes a maximum data rate on 390 each one. </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If a user needs more bandwidth than one virtual circuit can provide, a way out is to open multiple network connections and distribute the traffic among them on a round-robin basis, as indicated in Figure(b).</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This modus operandi is called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downward multiplexing</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6096000"/>
          </a:xfrm>
        </p:spPr>
        <p:txBody>
          <a:bodyPr>
            <a:normAutofit fontScale="92500" lnSpcReduction="10000"/>
          </a:bodyPr>
          <a:lstStyle/>
          <a:p>
            <a:pPr>
              <a:buNone/>
            </a:pPr>
            <a:r>
              <a:rPr lang="en-US" sz="2800" b="1" dirty="0" smtClean="0"/>
              <a:t>Crash Recovery</a:t>
            </a:r>
          </a:p>
          <a:p>
            <a:pPr algn="just"/>
            <a:r>
              <a:rPr lang="en-US" dirty="0" smtClean="0"/>
              <a:t>If hosts and routers are subject to crashes, recovery from these crashes becomes an issue. </a:t>
            </a:r>
          </a:p>
          <a:p>
            <a:pPr algn="just"/>
            <a:r>
              <a:rPr lang="en-US" dirty="0" smtClean="0"/>
              <a:t>If the transport entity is entirely within the hosts, recovery from network and router crashes is straightforward. </a:t>
            </a:r>
          </a:p>
          <a:p>
            <a:pPr algn="just"/>
            <a:r>
              <a:rPr lang="en-US" dirty="0" smtClean="0"/>
              <a:t>If the network layer provides datagram service, the transport entities expect lost TPDUs all the time and know how to cope with them. </a:t>
            </a:r>
          </a:p>
          <a:p>
            <a:pPr algn="just"/>
            <a:r>
              <a:rPr lang="en-US" dirty="0" smtClean="0"/>
              <a:t>If the network layer provides connection-oriented service, then loss of a virtual circuit is handled by establishing a new one and then probing the remote transport entity to ask it which TPDUs it has received and which ones it has not received. </a:t>
            </a:r>
          </a:p>
          <a:p>
            <a:pPr algn="just"/>
            <a:r>
              <a:rPr lang="en-US" dirty="0" smtClean="0"/>
              <a:t>The latter ones can be retransmitted. </a:t>
            </a:r>
          </a:p>
          <a:p>
            <a:pPr algn="just"/>
            <a:r>
              <a:rPr lang="en-US" dirty="0" smtClean="0"/>
              <a:t>A more troublesome problem is how to recover from host crashes. </a:t>
            </a:r>
          </a:p>
          <a:p>
            <a:pPr algn="just"/>
            <a:r>
              <a:rPr lang="en-US" dirty="0" smtClean="0"/>
              <a:t>In particular, it may be desirable for clients to be able to continue working when servers crash and then quickly reboot. </a:t>
            </a:r>
          </a:p>
          <a:p>
            <a:pPr algn="just">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534400" cy="6096000"/>
          </a:xfrm>
        </p:spPr>
        <p:txBody>
          <a:bodyPr>
            <a:normAutofit fontScale="92500" lnSpcReduction="10000"/>
          </a:bodyPr>
          <a:lstStyle/>
          <a:p>
            <a:pPr algn="just"/>
            <a:r>
              <a:rPr lang="en-US" dirty="0" smtClean="0"/>
              <a:t>To illustrate the difficulty, let us assume that one host, the client, is sending a long file to another host, the file server, using a simple </a:t>
            </a:r>
            <a:r>
              <a:rPr lang="en-US" b="1" dirty="0" smtClean="0"/>
              <a:t>stop-and-wait protocol</a:t>
            </a:r>
            <a:r>
              <a:rPr lang="en-US" dirty="0" smtClean="0"/>
              <a:t>. </a:t>
            </a:r>
          </a:p>
          <a:p>
            <a:pPr algn="just"/>
            <a:r>
              <a:rPr lang="en-US" dirty="0" smtClean="0"/>
              <a:t>The transport layer on the server simply passes the incoming TPDUs to the transport user, one by one. </a:t>
            </a:r>
          </a:p>
          <a:p>
            <a:pPr algn="just"/>
            <a:r>
              <a:rPr lang="en-US" dirty="0" smtClean="0"/>
              <a:t>Partway through the transmission, the server crashes. </a:t>
            </a:r>
          </a:p>
          <a:p>
            <a:pPr algn="just"/>
            <a:r>
              <a:rPr lang="en-US" dirty="0" smtClean="0"/>
              <a:t>When it comes back up, its tables are reinitialized, so it no longer knows precisely where it was.</a:t>
            </a:r>
          </a:p>
          <a:p>
            <a:r>
              <a:rPr lang="en-US" dirty="0" smtClean="0"/>
              <a:t>In an attempt to recover its previous status, the server might send a broadcast TPDU to all other hosts, announcing that it had just crashed and requesting that its clients inform it of the status of all open connections. </a:t>
            </a:r>
          </a:p>
          <a:p>
            <a:r>
              <a:rPr lang="en-US" dirty="0" smtClean="0"/>
              <a:t>Each client can be in one of two states: one TPDU outstanding, S1, or no TPDUs outstanding, S0. </a:t>
            </a:r>
          </a:p>
          <a:p>
            <a:r>
              <a:rPr lang="en-US" dirty="0" smtClean="0"/>
              <a:t>Based on only this state information, the client must decide whether to retransmit the most recent TPDU.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172200"/>
          </a:xfrm>
        </p:spPr>
        <p:txBody>
          <a:bodyPr>
            <a:normAutofit fontScale="85000" lnSpcReduction="10000"/>
          </a:bodyPr>
          <a:lstStyle/>
          <a:p>
            <a:pPr algn="just"/>
            <a:r>
              <a:rPr lang="en-US" dirty="0" smtClean="0"/>
              <a:t>Recovery from a layer N crash can only be done by layer N + 1, and then only if the higher layer retains enough status information. </a:t>
            </a:r>
          </a:p>
          <a:p>
            <a:pPr algn="just"/>
            <a:r>
              <a:rPr lang="en-US" dirty="0" smtClean="0"/>
              <a:t>As mentioned above, the transport layer can recover from failures in the network layer, provided that each end of a connection keeps track of where it is. </a:t>
            </a:r>
          </a:p>
          <a:p>
            <a:pPr algn="just"/>
            <a:r>
              <a:rPr lang="en-US" dirty="0" smtClean="0"/>
              <a:t>This problem gets us into the issue of what a so-called end-to-end acknowledgement really means. </a:t>
            </a:r>
          </a:p>
          <a:p>
            <a:pPr algn="just"/>
            <a:r>
              <a:rPr lang="en-US" dirty="0" smtClean="0"/>
              <a:t>In principle, the transport protocol is end-to-end and not chained like the lower layers. </a:t>
            </a:r>
          </a:p>
          <a:p>
            <a:pPr algn="just"/>
            <a:r>
              <a:rPr lang="en-US" dirty="0" smtClean="0"/>
              <a:t>Now consider the case of a user entering requests for transactions against a remote database. </a:t>
            </a:r>
          </a:p>
          <a:p>
            <a:pPr algn="just"/>
            <a:r>
              <a:rPr lang="en-US" dirty="0" smtClean="0"/>
              <a:t>Suppose that the remote transport entity is programmed to first pass TPDUs to the next layer up and then acknowledge. </a:t>
            </a:r>
          </a:p>
          <a:p>
            <a:pPr algn="just"/>
            <a:r>
              <a:rPr lang="en-US" dirty="0" smtClean="0"/>
              <a:t>Even in this case, the receipt of an acknowledgement back at the user's machine does not necessarily mean that the remote host stayed up long enough to actually update the database. </a:t>
            </a:r>
          </a:p>
          <a:p>
            <a:pPr algn="just"/>
            <a:r>
              <a:rPr lang="en-US" dirty="0" smtClean="0"/>
              <a:t>A truly end-to-end acknowledgement, whose receipt means that the work has actually been done and lack thereof means that it has not, is probably impossible to achieve.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487362"/>
          </a:xfrm>
        </p:spPr>
        <p:txBody>
          <a:bodyPr>
            <a:normAutofit fontScale="90000"/>
          </a:bodyPr>
          <a:lstStyle/>
          <a:p>
            <a:r>
              <a:rPr lang="en-US" b="1" dirty="0" smtClean="0"/>
              <a:t>The Internet Transport Protocols: UDP</a:t>
            </a:r>
            <a:endParaRPr lang="en-US" b="1" dirty="0"/>
          </a:p>
        </p:txBody>
      </p:sp>
      <p:sp>
        <p:nvSpPr>
          <p:cNvPr id="3" name="Content Placeholder 2"/>
          <p:cNvSpPr>
            <a:spLocks noGrp="1"/>
          </p:cNvSpPr>
          <p:nvPr>
            <p:ph sz="quarter" idx="1"/>
          </p:nvPr>
        </p:nvSpPr>
        <p:spPr>
          <a:xfrm>
            <a:off x="381000" y="990600"/>
            <a:ext cx="8534400" cy="5638800"/>
          </a:xfrm>
        </p:spPr>
        <p:txBody>
          <a:bodyPr>
            <a:normAutofit lnSpcReduction="10000"/>
          </a:bodyPr>
          <a:lstStyle/>
          <a:p>
            <a:pPr algn="just"/>
            <a:r>
              <a:rPr lang="en-US" dirty="0" smtClean="0"/>
              <a:t>The Internet protocol suite supports a connectionless transport protocol, UDP (User Datagram Protocol). </a:t>
            </a:r>
          </a:p>
          <a:p>
            <a:pPr algn="just"/>
            <a:r>
              <a:rPr lang="en-US" dirty="0" smtClean="0"/>
              <a:t>UDP provides a way for applications to send encapsulated IP </a:t>
            </a:r>
            <a:r>
              <a:rPr lang="en-US" dirty="0" err="1" smtClean="0"/>
              <a:t>datagrams</a:t>
            </a:r>
            <a:r>
              <a:rPr lang="en-US" dirty="0" smtClean="0"/>
              <a:t> and send them without having to establish a connection. </a:t>
            </a:r>
          </a:p>
          <a:p>
            <a:pPr algn="just"/>
            <a:r>
              <a:rPr lang="en-US" dirty="0" smtClean="0"/>
              <a:t>UDP transmits segments consisting of an 8-byte header followed by the payload. The header is shown in the figure.</a:t>
            </a:r>
          </a:p>
          <a:p>
            <a:pPr algn="just"/>
            <a:r>
              <a:rPr lang="en-US" dirty="0" smtClean="0"/>
              <a:t> The two ports serve to identify the end points within the source and destination machines. </a:t>
            </a:r>
          </a:p>
          <a:p>
            <a:pPr algn="just"/>
            <a:r>
              <a:rPr lang="en-US" dirty="0" smtClean="0"/>
              <a:t>When a UDP packet arrives, its payload is handed to the process attached to the destination port. </a:t>
            </a:r>
          </a:p>
          <a:p>
            <a:pPr algn="just"/>
            <a:r>
              <a:rPr lang="en-US" dirty="0" smtClean="0"/>
              <a:t>This attachment occurs when BIND primitive or something similar is used. </a:t>
            </a:r>
          </a:p>
          <a:p>
            <a:pPr algn="just"/>
            <a:r>
              <a:rPr lang="en-US" dirty="0" smtClean="0"/>
              <a:t>Without the port fields, the transport layer would not know what to do with the packet. With them, it delivers segments correctly.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981200"/>
            <a:ext cx="8305800" cy="4648200"/>
          </a:xfrm>
        </p:spPr>
        <p:txBody>
          <a:bodyPr>
            <a:normAutofit fontScale="92500" lnSpcReduction="10000"/>
          </a:bodyPr>
          <a:lstStyle/>
          <a:p>
            <a:pPr algn="just"/>
            <a:r>
              <a:rPr lang="en-US" dirty="0" smtClean="0"/>
              <a:t>The </a:t>
            </a:r>
            <a:r>
              <a:rPr lang="en-US" b="1" dirty="0" smtClean="0"/>
              <a:t>source port </a:t>
            </a:r>
            <a:r>
              <a:rPr lang="en-US" dirty="0" smtClean="0"/>
              <a:t>is primarily needed when a reply must be sent back to the source. </a:t>
            </a:r>
          </a:p>
          <a:p>
            <a:pPr algn="just"/>
            <a:r>
              <a:rPr lang="en-US" dirty="0" smtClean="0"/>
              <a:t>By copying the source port field from the incoming segment into the </a:t>
            </a:r>
            <a:r>
              <a:rPr lang="en-US" b="1" dirty="0" smtClean="0"/>
              <a:t>destination port </a:t>
            </a:r>
            <a:r>
              <a:rPr lang="en-US" dirty="0" smtClean="0"/>
              <a:t>field of the outgoing segment, the process sending the reply can specify which process on the sending machine is to get it. </a:t>
            </a:r>
          </a:p>
          <a:p>
            <a:pPr algn="just"/>
            <a:r>
              <a:rPr lang="en-US" dirty="0" smtClean="0"/>
              <a:t>The </a:t>
            </a:r>
            <a:r>
              <a:rPr lang="en-US" b="1" dirty="0" smtClean="0"/>
              <a:t>UDP length </a:t>
            </a:r>
            <a:r>
              <a:rPr lang="en-US" dirty="0" smtClean="0"/>
              <a:t>field includes the 8-byte header and the data. </a:t>
            </a:r>
          </a:p>
          <a:p>
            <a:pPr algn="just"/>
            <a:r>
              <a:rPr lang="en-US" dirty="0" smtClean="0"/>
              <a:t>The </a:t>
            </a:r>
            <a:r>
              <a:rPr lang="en-US" b="1" dirty="0" smtClean="0"/>
              <a:t>UDP checksum </a:t>
            </a:r>
            <a:r>
              <a:rPr lang="en-US" dirty="0" smtClean="0"/>
              <a:t>is optional and stored as 0 if not computed</a:t>
            </a:r>
            <a:endParaRPr lang="en-US" b="1" dirty="0" smtClean="0"/>
          </a:p>
          <a:p>
            <a:pPr algn="just"/>
            <a:r>
              <a:rPr lang="en-US" dirty="0" smtClean="0"/>
              <a:t>It does not do flow control, error control, or retransmission upon receipt of a bad segment. </a:t>
            </a:r>
          </a:p>
          <a:p>
            <a:pPr algn="just"/>
            <a:r>
              <a:rPr lang="en-US" dirty="0" smtClean="0"/>
              <a:t>All of that is up to the user processes. What it does do is provide an interface to the IP protocol with the added feature of </a:t>
            </a:r>
            <a:r>
              <a:rPr lang="en-US" dirty="0" err="1" smtClean="0"/>
              <a:t>demultiplexing</a:t>
            </a:r>
            <a:r>
              <a:rPr lang="en-US" dirty="0" smtClean="0"/>
              <a:t> multiple processes using the ports. </a:t>
            </a:r>
            <a:endParaRPr lang="en-US" dirty="0"/>
          </a:p>
        </p:txBody>
      </p:sp>
      <p:pic>
        <p:nvPicPr>
          <p:cNvPr id="4" name="Picture 4" descr="6-34"/>
          <p:cNvPicPr>
            <a:picLocks noChangeAspect="1" noChangeArrowheads="1"/>
          </p:cNvPicPr>
          <p:nvPr/>
        </p:nvPicPr>
        <p:blipFill>
          <a:blip r:embed="rId2"/>
          <a:srcRect/>
          <a:stretch>
            <a:fillRect/>
          </a:stretch>
        </p:blipFill>
        <p:spPr bwMode="auto">
          <a:xfrm>
            <a:off x="381000" y="228600"/>
            <a:ext cx="8402638" cy="16319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534400" cy="6324600"/>
          </a:xfrm>
        </p:spPr>
        <p:txBody>
          <a:bodyPr>
            <a:normAutofit fontScale="85000" lnSpcReduction="10000"/>
          </a:bodyPr>
          <a:lstStyle/>
          <a:p>
            <a:pPr algn="just"/>
            <a:r>
              <a:rPr lang="en-US" dirty="0" smtClean="0"/>
              <a:t>One area where UDP is especially useful is in client-server situations. </a:t>
            </a:r>
          </a:p>
          <a:p>
            <a:pPr algn="just"/>
            <a:r>
              <a:rPr lang="en-US" dirty="0" smtClean="0"/>
              <a:t>Often, the client sends a short request to the server and expects a short reply back.</a:t>
            </a:r>
          </a:p>
          <a:p>
            <a:pPr algn="just"/>
            <a:r>
              <a:rPr lang="en-US" dirty="0" smtClean="0"/>
              <a:t> If either the request or reply is lost, the client can just time out and try again. </a:t>
            </a:r>
          </a:p>
          <a:p>
            <a:pPr algn="just"/>
            <a:r>
              <a:rPr lang="en-US" dirty="0" smtClean="0"/>
              <a:t>An application that uses UDP this way is DNS (the Domain Name System)</a:t>
            </a:r>
          </a:p>
          <a:p>
            <a:pPr algn="just">
              <a:buNone/>
            </a:pPr>
            <a:r>
              <a:rPr lang="en-US" sz="3000" b="1" dirty="0" smtClean="0"/>
              <a:t>Remote Procedure Call</a:t>
            </a:r>
          </a:p>
          <a:p>
            <a:pPr algn="just"/>
            <a:r>
              <a:rPr lang="en-US" dirty="0" smtClean="0"/>
              <a:t>In a certain sense, sending a message to a remote host and getting a reply back is a lot like making a function call in a programming language. </a:t>
            </a:r>
          </a:p>
          <a:p>
            <a:pPr algn="just"/>
            <a:r>
              <a:rPr lang="en-US" dirty="0" smtClean="0"/>
              <a:t>In both cases you start with one or more parameters and you get back a result. </a:t>
            </a:r>
          </a:p>
          <a:p>
            <a:pPr algn="just"/>
            <a:r>
              <a:rPr lang="en-US" dirty="0" smtClean="0"/>
              <a:t>When a process on machine 1 calls a procedure on machine 2, the calling process on 1 is suspended and execution of the called procedure takes place on 2. </a:t>
            </a:r>
          </a:p>
          <a:p>
            <a:pPr algn="just"/>
            <a:r>
              <a:rPr lang="en-US" dirty="0" smtClean="0"/>
              <a:t>Information can be transported from the caller to the </a:t>
            </a:r>
            <a:r>
              <a:rPr lang="en-US" dirty="0" err="1" smtClean="0"/>
              <a:t>callee</a:t>
            </a:r>
            <a:r>
              <a:rPr lang="en-US" dirty="0" smtClean="0"/>
              <a:t> in the parameters and can come back in the procedure result. </a:t>
            </a:r>
          </a:p>
          <a:p>
            <a:pPr algn="just"/>
            <a:r>
              <a:rPr lang="en-US" dirty="0" smtClean="0"/>
              <a:t>No message passing is visible to the programmer. </a:t>
            </a:r>
          </a:p>
          <a:p>
            <a:pPr algn="just"/>
            <a:r>
              <a:rPr lang="en-US" dirty="0" smtClean="0"/>
              <a:t>This technique is known as </a:t>
            </a:r>
            <a:r>
              <a:rPr lang="en-US" b="1" dirty="0" smtClean="0"/>
              <a:t>RPC (Remote Procedure Call)</a:t>
            </a:r>
            <a:r>
              <a:rPr lang="en-US" dirty="0" smtClean="0"/>
              <a:t> and has become the basis for many networking applications.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458200" cy="3048000"/>
          </a:xfrm>
        </p:spPr>
        <p:txBody>
          <a:bodyPr>
            <a:normAutofit/>
          </a:bodyPr>
          <a:lstStyle/>
          <a:p>
            <a:pPr algn="just"/>
            <a:r>
              <a:rPr lang="en-US" dirty="0" smtClean="0"/>
              <a:t>To call a remote procedure, the client program must be bound with a small library procedure, called the </a:t>
            </a:r>
            <a:r>
              <a:rPr lang="en-US" b="1" dirty="0" smtClean="0"/>
              <a:t>client stub</a:t>
            </a:r>
            <a:r>
              <a:rPr lang="en-US" dirty="0" smtClean="0"/>
              <a:t>, that represents the server procedure in the client's address space. </a:t>
            </a:r>
          </a:p>
          <a:p>
            <a:pPr algn="just"/>
            <a:r>
              <a:rPr lang="en-US" dirty="0" smtClean="0"/>
              <a:t>Similarly, the server is bound with a procedure called the </a:t>
            </a:r>
            <a:r>
              <a:rPr lang="en-US" b="1" dirty="0" smtClean="0"/>
              <a:t>server stub</a:t>
            </a:r>
            <a:r>
              <a:rPr lang="en-US" dirty="0" smtClean="0"/>
              <a:t>. These procedures hide the fact that the procedure call from the client to the server is not local. </a:t>
            </a:r>
            <a:endParaRPr lang="en-US" dirty="0"/>
          </a:p>
        </p:txBody>
      </p:sp>
      <p:pic>
        <p:nvPicPr>
          <p:cNvPr id="4" name="Picture 2"/>
          <p:cNvPicPr>
            <a:picLocks noChangeAspect="1" noChangeArrowheads="1"/>
          </p:cNvPicPr>
          <p:nvPr/>
        </p:nvPicPr>
        <p:blipFill>
          <a:blip r:embed="rId2"/>
          <a:srcRect/>
          <a:stretch>
            <a:fillRect/>
          </a:stretch>
        </p:blipFill>
        <p:spPr>
          <a:xfrm>
            <a:off x="838200" y="3352800"/>
            <a:ext cx="7010400" cy="29718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534400" cy="5943600"/>
          </a:xfrm>
        </p:spPr>
        <p:txBody>
          <a:bodyPr>
            <a:normAutofit/>
          </a:bodyPr>
          <a:lstStyle/>
          <a:p>
            <a:pPr algn="just"/>
            <a:r>
              <a:rPr lang="en-US" dirty="0" smtClean="0"/>
              <a:t>The actual steps in making an RPC are shown in the above Figure. Step 1 is the client calling the client stub.</a:t>
            </a:r>
          </a:p>
          <a:p>
            <a:pPr algn="just"/>
            <a:r>
              <a:rPr lang="en-US" dirty="0" smtClean="0"/>
              <a:t> This call is a local procedure call, with the parameters pushed onto the stack in the normal way. </a:t>
            </a:r>
          </a:p>
          <a:p>
            <a:pPr algn="just"/>
            <a:r>
              <a:rPr lang="en-US" dirty="0" smtClean="0"/>
              <a:t>Step 2 is the client stub packing the parameters into a message and making a system call to send the message. </a:t>
            </a:r>
          </a:p>
          <a:p>
            <a:pPr algn="just"/>
            <a:r>
              <a:rPr lang="en-US" dirty="0" smtClean="0"/>
              <a:t>Packing the parameters is called </a:t>
            </a:r>
            <a:r>
              <a:rPr lang="en-US" b="1" dirty="0" smtClean="0"/>
              <a:t>marshaling</a:t>
            </a:r>
            <a:r>
              <a:rPr lang="en-US" dirty="0" smtClean="0"/>
              <a:t>. </a:t>
            </a:r>
          </a:p>
          <a:p>
            <a:pPr algn="just"/>
            <a:r>
              <a:rPr lang="en-US" dirty="0" smtClean="0"/>
              <a:t>Step 3 is the kernel sending the message from the client machine to the server machine. </a:t>
            </a:r>
          </a:p>
          <a:p>
            <a:pPr algn="just"/>
            <a:r>
              <a:rPr lang="en-US" dirty="0" smtClean="0"/>
              <a:t>Step 4 is the kernel passing the incoming packet to the server stub. </a:t>
            </a:r>
          </a:p>
          <a:p>
            <a:pPr algn="just"/>
            <a:r>
              <a:rPr lang="en-US" dirty="0" smtClean="0"/>
              <a:t>Finally, step 5 is the server stub calling the server procedure with the </a:t>
            </a:r>
            <a:r>
              <a:rPr lang="en-US" b="1" dirty="0" err="1" smtClean="0"/>
              <a:t>unmarshaled</a:t>
            </a:r>
            <a:r>
              <a:rPr lang="en-US" dirty="0" smtClean="0"/>
              <a:t> parameters. </a:t>
            </a:r>
          </a:p>
          <a:p>
            <a:pPr algn="just"/>
            <a:r>
              <a:rPr lang="en-US" dirty="0" smtClean="0"/>
              <a:t>The reply traces the same path in the other direction</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457200"/>
          </a:xfrm>
        </p:spPr>
        <p:txBody>
          <a:bodyPr>
            <a:noAutofit/>
          </a:bodyPr>
          <a:lstStyle/>
          <a:p>
            <a:pPr algn="ctr"/>
            <a:r>
              <a:rPr lang="en-US" sz="3200" dirty="0" smtClean="0">
                <a:latin typeface="Times New Roman" pitchFamily="18" charset="0"/>
                <a:cs typeface="Times New Roman" pitchFamily="18" charset="0"/>
              </a:rPr>
              <a:t>Transport Service Primitives</a:t>
            </a:r>
            <a:endParaRPr lang="en-US" sz="32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143000"/>
            <a:ext cx="8610600" cy="5486400"/>
          </a:xfrm>
        </p:spPr>
        <p:txBody>
          <a:bodyPr>
            <a:normAutofit fontScale="85000" lnSpcReduction="20000"/>
          </a:bodyPr>
          <a:lstStyle/>
          <a:p>
            <a:pPr algn="just">
              <a:spcAft>
                <a:spcPts val="1200"/>
              </a:spcAft>
            </a:pPr>
            <a:r>
              <a:rPr lang="en-US" dirty="0" smtClean="0"/>
              <a:t>To allow users to access the transport service, the transport layer must provide some operations to application programs, that is, a transport service interface. </a:t>
            </a:r>
          </a:p>
          <a:p>
            <a:pPr algn="just">
              <a:spcAft>
                <a:spcPts val="1200"/>
              </a:spcAft>
            </a:pPr>
            <a:r>
              <a:rPr lang="en-US" dirty="0" smtClean="0"/>
              <a:t>Each transport service has its own interface. The transport service is similar to the network service, but there are also some important differences. </a:t>
            </a:r>
          </a:p>
          <a:p>
            <a:pPr algn="just">
              <a:spcAft>
                <a:spcPts val="1200"/>
              </a:spcAft>
            </a:pPr>
            <a:r>
              <a:rPr lang="en-US" dirty="0" smtClean="0"/>
              <a:t>The main difference is that the network service is intended to model the service offered by real networks. </a:t>
            </a:r>
          </a:p>
          <a:p>
            <a:pPr algn="just">
              <a:spcAft>
                <a:spcPts val="1200"/>
              </a:spcAft>
            </a:pPr>
            <a:r>
              <a:rPr lang="en-US" dirty="0" smtClean="0"/>
              <a:t>Real networks can lose packets, so the network service is generally unreliable, transport service, in contrast is reliable.</a:t>
            </a:r>
          </a:p>
          <a:p>
            <a:pPr algn="just">
              <a:spcAft>
                <a:spcPts val="1200"/>
              </a:spcAft>
            </a:pPr>
            <a:r>
              <a:rPr lang="en-US" dirty="0" smtClean="0"/>
              <a:t>To get an idea of what a transport service might be like, consider the five primitives listed in Figure. </a:t>
            </a:r>
          </a:p>
          <a:p>
            <a:pPr algn="just">
              <a:spcAft>
                <a:spcPts val="1200"/>
              </a:spcAft>
            </a:pPr>
            <a:r>
              <a:rPr lang="en-US" dirty="0" smtClean="0"/>
              <a:t>This transport interface is truly bare bones, but it gives the essential flavor of what a connection-oriented transport interface has to do. </a:t>
            </a:r>
          </a:p>
          <a:p>
            <a:pPr algn="just">
              <a:spcAft>
                <a:spcPts val="1200"/>
              </a:spcAft>
            </a:pPr>
            <a:r>
              <a:rPr lang="en-US" dirty="0" smtClean="0"/>
              <a:t>It allows application programs to establish, use, and then release connections, which is sufficient for many applications.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534400" cy="6172200"/>
          </a:xfrm>
        </p:spPr>
        <p:txBody>
          <a:bodyPr>
            <a:normAutofit/>
          </a:bodyPr>
          <a:lstStyle/>
          <a:p>
            <a:pPr>
              <a:buNone/>
            </a:pPr>
            <a:r>
              <a:rPr lang="en-US" sz="2800" b="1" dirty="0" smtClean="0"/>
              <a:t>The Real-Time Transport Protocol </a:t>
            </a:r>
          </a:p>
          <a:p>
            <a:r>
              <a:rPr lang="en-US" dirty="0" smtClean="0"/>
              <a:t>UDP is also used in real time multimedia applications.</a:t>
            </a:r>
          </a:p>
          <a:p>
            <a:pPr lvl="1">
              <a:buFont typeface="Wingdings" pitchFamily="2" charset="2"/>
              <a:buChar char="§"/>
            </a:pPr>
            <a:r>
              <a:rPr lang="en-US" dirty="0" smtClean="0"/>
              <a:t>Internet radio</a:t>
            </a:r>
          </a:p>
          <a:p>
            <a:pPr lvl="1">
              <a:buFont typeface="Wingdings" pitchFamily="2" charset="2"/>
              <a:buChar char="§"/>
            </a:pPr>
            <a:r>
              <a:rPr lang="en-US" dirty="0" smtClean="0"/>
              <a:t>Internet telephony</a:t>
            </a:r>
          </a:p>
          <a:p>
            <a:pPr lvl="1">
              <a:buFont typeface="Wingdings" pitchFamily="2" charset="2"/>
              <a:buChar char="§"/>
            </a:pPr>
            <a:r>
              <a:rPr lang="en-US" dirty="0" smtClean="0"/>
              <a:t>Music on demand</a:t>
            </a:r>
          </a:p>
          <a:p>
            <a:pPr lvl="1">
              <a:buFont typeface="Wingdings" pitchFamily="2" charset="2"/>
              <a:buChar char="§"/>
            </a:pPr>
            <a:r>
              <a:rPr lang="en-US" dirty="0" smtClean="0"/>
              <a:t>Video conferencing</a:t>
            </a:r>
          </a:p>
          <a:p>
            <a:pPr lvl="1">
              <a:buFont typeface="Wingdings" pitchFamily="2" charset="2"/>
              <a:buChar char="§"/>
            </a:pPr>
            <a:r>
              <a:rPr lang="en-US" dirty="0" smtClean="0"/>
              <a:t>Video on demand etc.</a:t>
            </a:r>
          </a:p>
          <a:p>
            <a:r>
              <a:rPr lang="en-US" dirty="0" smtClean="0"/>
              <a:t>The basic function of RTP is to multiplex several real-time data streams onto a single stream of UDP packets.</a:t>
            </a:r>
          </a:p>
          <a:p>
            <a:r>
              <a:rPr lang="en-US" dirty="0" smtClean="0"/>
              <a:t>The position of RTP in the protocol stack is somewhat strange. </a:t>
            </a:r>
          </a:p>
          <a:p>
            <a:r>
              <a:rPr lang="en-US" dirty="0" smtClean="0"/>
              <a:t>RTP is a transport protocol that is implemented in the application layer</a:t>
            </a:r>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a:srcRect/>
          <a:stretch>
            <a:fillRect/>
          </a:stretch>
        </p:blipFill>
        <p:spPr bwMode="auto">
          <a:xfrm>
            <a:off x="198299" y="1501602"/>
            <a:ext cx="8640901" cy="4137198"/>
          </a:xfrm>
          <a:prstGeom prst="rect">
            <a:avLst/>
          </a:prstGeom>
          <a:noFill/>
          <a:ln w="9525">
            <a:noFill/>
            <a:miter lim="800000"/>
            <a:headEnd/>
            <a:tailEnd type="none" w="lg" len="lg"/>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305800" cy="5791200"/>
          </a:xfrm>
        </p:spPr>
        <p:txBody>
          <a:bodyPr/>
          <a:lstStyle/>
          <a:p>
            <a:pPr>
              <a:defRPr/>
            </a:pPr>
            <a:r>
              <a:rPr lang="en-US" dirty="0" smtClean="0"/>
              <a:t>Each packet sent in an RTP stream is given a number one higher than its predecessor to determine if any packets are missing</a:t>
            </a:r>
          </a:p>
          <a:p>
            <a:pPr>
              <a:defRPr/>
            </a:pPr>
            <a:r>
              <a:rPr lang="en-US" dirty="0" smtClean="0"/>
              <a:t>Approximate the missing value by interpolation</a:t>
            </a:r>
          </a:p>
          <a:p>
            <a:pPr>
              <a:defRPr/>
            </a:pPr>
            <a:r>
              <a:rPr lang="en-US" dirty="0" smtClean="0"/>
              <a:t>Each RTP payload may contain multiple samples, which are encoded using </a:t>
            </a:r>
          </a:p>
          <a:p>
            <a:pPr lvl="1">
              <a:buFont typeface="Arial" pitchFamily="34" charset="0"/>
              <a:buChar char="•"/>
              <a:defRPr/>
            </a:pPr>
            <a:r>
              <a:rPr lang="en-US" dirty="0" smtClean="0"/>
              <a:t>Delta encoding</a:t>
            </a:r>
          </a:p>
          <a:p>
            <a:pPr lvl="1">
              <a:buFont typeface="Arial" pitchFamily="34" charset="0"/>
              <a:buChar char="•"/>
              <a:defRPr/>
            </a:pPr>
            <a:r>
              <a:rPr lang="en-US" dirty="0" smtClean="0"/>
              <a:t>Predictive encoding</a:t>
            </a:r>
          </a:p>
          <a:p>
            <a:pPr lvl="1">
              <a:buFont typeface="Arial" pitchFamily="34" charset="0"/>
              <a:buChar char="•"/>
              <a:defRPr/>
            </a:pPr>
            <a:r>
              <a:rPr lang="en-US" dirty="0" smtClean="0"/>
              <a:t>GSM encoding</a:t>
            </a:r>
          </a:p>
          <a:p>
            <a:pPr lvl="1">
              <a:buFont typeface="Arial" pitchFamily="34" charset="0"/>
              <a:buChar char="•"/>
              <a:defRPr/>
            </a:pPr>
            <a:r>
              <a:rPr lang="en-US" dirty="0" smtClean="0"/>
              <a:t>MP3, and so on</a:t>
            </a:r>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581400"/>
            <a:ext cx="8229600" cy="2438400"/>
          </a:xfrm>
        </p:spPr>
        <p:txBody>
          <a:bodyPr>
            <a:normAutofit fontScale="85000" lnSpcReduction="20000"/>
          </a:bodyPr>
          <a:lstStyle/>
          <a:p>
            <a:pPr algn="just">
              <a:buFont typeface="Wingdings" pitchFamily="2" charset="2"/>
              <a:buChar char="§"/>
            </a:pPr>
            <a:r>
              <a:rPr lang="en-US" sz="2800" b="1" i="1" dirty="0" smtClean="0">
                <a:solidFill>
                  <a:srgbClr val="C00000"/>
                </a:solidFill>
              </a:rPr>
              <a:t>P bit </a:t>
            </a:r>
            <a:r>
              <a:rPr lang="en-US" sz="2800" b="1" i="1" dirty="0" smtClean="0"/>
              <a:t>indicates that the packet has been padded to a multiple of 4 bytes</a:t>
            </a:r>
          </a:p>
          <a:p>
            <a:pPr algn="just">
              <a:buFont typeface="Wingdings" pitchFamily="2" charset="2"/>
              <a:buChar char="§"/>
            </a:pPr>
            <a:r>
              <a:rPr lang="en-US" sz="2800" b="1" i="1" dirty="0" smtClean="0">
                <a:solidFill>
                  <a:srgbClr val="C00000"/>
                </a:solidFill>
              </a:rPr>
              <a:t>X bit </a:t>
            </a:r>
            <a:r>
              <a:rPr lang="en-US" sz="2800" b="1" i="1" dirty="0" smtClean="0"/>
              <a:t>indicates that an extension header is present</a:t>
            </a:r>
          </a:p>
          <a:p>
            <a:pPr algn="just">
              <a:buFont typeface="Wingdings" pitchFamily="2" charset="2"/>
              <a:buChar char="§"/>
            </a:pPr>
            <a:r>
              <a:rPr lang="en-US" sz="2800" b="1" i="1" dirty="0" smtClean="0">
                <a:solidFill>
                  <a:srgbClr val="C00000"/>
                </a:solidFill>
              </a:rPr>
              <a:t>CC field </a:t>
            </a:r>
            <a:r>
              <a:rPr lang="en-US" sz="2800" b="1" i="1" dirty="0" smtClean="0"/>
              <a:t>tells how many contributing sources are present</a:t>
            </a:r>
          </a:p>
          <a:p>
            <a:pPr algn="just">
              <a:buFont typeface="Wingdings" pitchFamily="2" charset="2"/>
              <a:buChar char="§"/>
            </a:pPr>
            <a:r>
              <a:rPr lang="en-US" sz="2800" b="1" i="1" dirty="0" smtClean="0">
                <a:solidFill>
                  <a:srgbClr val="C00000"/>
                </a:solidFill>
              </a:rPr>
              <a:t>M bit </a:t>
            </a:r>
            <a:r>
              <a:rPr lang="en-US" sz="2800" b="1" i="1" dirty="0" smtClean="0"/>
              <a:t>is an application-specific marker bit. It can be used to mark the start of a video frame, the start of a word in an audio chan</a:t>
            </a:r>
            <a:r>
              <a:rPr lang="en-US" sz="2800" b="1" dirty="0" smtClean="0"/>
              <a:t>nel </a:t>
            </a:r>
          </a:p>
          <a:p>
            <a:pPr algn="just"/>
            <a:endParaRPr lang="en-US" dirty="0"/>
          </a:p>
        </p:txBody>
      </p:sp>
      <p:pic>
        <p:nvPicPr>
          <p:cNvPr id="4" name="Picture 2"/>
          <p:cNvPicPr>
            <a:picLocks noChangeAspect="1" noChangeArrowheads="1"/>
          </p:cNvPicPr>
          <p:nvPr/>
        </p:nvPicPr>
        <p:blipFill>
          <a:blip r:embed="rId2"/>
          <a:srcRect/>
          <a:stretch>
            <a:fillRect/>
          </a:stretch>
        </p:blipFill>
        <p:spPr bwMode="auto">
          <a:xfrm>
            <a:off x="609600" y="304800"/>
            <a:ext cx="7848600" cy="2895600"/>
          </a:xfrm>
          <a:prstGeom prst="rect">
            <a:avLst/>
          </a:prstGeom>
          <a:noFill/>
          <a:ln w="9525">
            <a:noFill/>
            <a:miter lim="800000"/>
            <a:headEnd/>
            <a:tailEnd type="none" w="lg" len="lg"/>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05800" cy="6096000"/>
          </a:xfrm>
        </p:spPr>
        <p:txBody>
          <a:bodyPr>
            <a:normAutofit lnSpcReduction="10000"/>
          </a:bodyPr>
          <a:lstStyle/>
          <a:p>
            <a:r>
              <a:rPr lang="en-US" sz="2800" b="1" i="1" dirty="0" smtClean="0">
                <a:solidFill>
                  <a:srgbClr val="C00000"/>
                </a:solidFill>
              </a:rPr>
              <a:t>Payload type field </a:t>
            </a:r>
            <a:r>
              <a:rPr lang="en-US" sz="2800" b="1" i="1" dirty="0" smtClean="0"/>
              <a:t>tells which encoding algorithm has been used</a:t>
            </a:r>
          </a:p>
          <a:p>
            <a:r>
              <a:rPr lang="en-US" sz="2800" b="1" i="1" dirty="0" smtClean="0">
                <a:solidFill>
                  <a:srgbClr val="C00000"/>
                </a:solidFill>
              </a:rPr>
              <a:t>Sequence number </a:t>
            </a:r>
            <a:r>
              <a:rPr lang="en-US" sz="2800" b="1" i="1" dirty="0" smtClean="0"/>
              <a:t>is just a counter that is incremented on each RTP packet sent. It is used to detect lost packets</a:t>
            </a:r>
          </a:p>
          <a:p>
            <a:r>
              <a:rPr lang="en-US" sz="2800" b="1" i="1" dirty="0" smtClean="0">
                <a:solidFill>
                  <a:srgbClr val="C00000"/>
                </a:solidFill>
              </a:rPr>
              <a:t>Timestamp</a:t>
            </a:r>
            <a:r>
              <a:rPr lang="en-US" sz="2800" b="1" i="1" dirty="0" smtClean="0"/>
              <a:t> is produced by the stream's source to note when the first sample in the packet was made. This value can help reduce jitter</a:t>
            </a:r>
          </a:p>
          <a:p>
            <a:r>
              <a:rPr lang="en-US" sz="2800" b="1" i="1" dirty="0" smtClean="0">
                <a:solidFill>
                  <a:srgbClr val="C00000"/>
                </a:solidFill>
              </a:rPr>
              <a:t>Synchronization source identifier </a:t>
            </a:r>
            <a:r>
              <a:rPr lang="en-US" sz="2800" b="1" i="1" dirty="0" smtClean="0"/>
              <a:t>tells which stream the packet belongs to</a:t>
            </a:r>
          </a:p>
          <a:p>
            <a:r>
              <a:rPr lang="en-US" sz="2800" b="1" i="1" dirty="0" smtClean="0">
                <a:solidFill>
                  <a:srgbClr val="C00000"/>
                </a:solidFill>
              </a:rPr>
              <a:t>Contributing source identifiers</a:t>
            </a:r>
            <a:r>
              <a:rPr lang="en-US" sz="2800" b="1" i="1" dirty="0" smtClean="0"/>
              <a:t>, if any, are used when mixers are present in the studio</a:t>
            </a:r>
          </a:p>
          <a:p>
            <a:pPr algn="just">
              <a:buFont typeface="Wingdings" pitchFamily="2" charset="2"/>
              <a:buNone/>
            </a:pPr>
            <a:r>
              <a:rPr lang="en-US" sz="2800" dirty="0" smtClean="0"/>
              <a:t>RTP has a sister protocol called RTCP (</a:t>
            </a:r>
            <a:r>
              <a:rPr lang="en-US" sz="2800" dirty="0" err="1" smtClean="0"/>
              <a:t>Realtime</a:t>
            </a:r>
            <a:r>
              <a:rPr lang="en-US" sz="2800" dirty="0" smtClean="0"/>
              <a:t> Transport Control Protocol). It handles feedback, synchronization, and the user interface but does not transport any data.</a:t>
            </a:r>
            <a:endParaRPr lang="en-US" sz="2800" i="1" dirty="0" smtClean="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334962"/>
          </a:xfrm>
        </p:spPr>
        <p:txBody>
          <a:bodyPr>
            <a:normAutofit fontScale="90000"/>
          </a:bodyPr>
          <a:lstStyle/>
          <a:p>
            <a:r>
              <a:rPr lang="en-US" b="1" dirty="0" smtClean="0"/>
              <a:t>The Internet Transport Protocols: TCP</a:t>
            </a:r>
            <a:endParaRPr lang="en-US" b="1" dirty="0"/>
          </a:p>
        </p:txBody>
      </p:sp>
      <p:sp>
        <p:nvSpPr>
          <p:cNvPr id="3" name="Content Placeholder 2"/>
          <p:cNvSpPr>
            <a:spLocks noGrp="1"/>
          </p:cNvSpPr>
          <p:nvPr>
            <p:ph sz="quarter" idx="1"/>
          </p:nvPr>
        </p:nvSpPr>
        <p:spPr>
          <a:xfrm>
            <a:off x="304800" y="1143000"/>
            <a:ext cx="8686800" cy="5334000"/>
          </a:xfrm>
        </p:spPr>
        <p:txBody>
          <a:bodyPr/>
          <a:lstStyle/>
          <a:p>
            <a:pPr algn="just"/>
            <a:r>
              <a:rPr lang="en-US" dirty="0" smtClean="0"/>
              <a:t>TCP (Transmission Control Protocol) was specifically designed to provide a reliable end-to-end byte stream over an unreliable internetwork. </a:t>
            </a:r>
          </a:p>
          <a:p>
            <a:pPr algn="just"/>
            <a:r>
              <a:rPr lang="en-US" dirty="0" smtClean="0"/>
              <a:t>An internetwork differs from a single network because different parts may have wildly different topologies, bandwidths, delays, packet sizes, and other parameters. </a:t>
            </a:r>
          </a:p>
          <a:p>
            <a:pPr algn="just"/>
            <a:r>
              <a:rPr lang="en-US" dirty="0" smtClean="0"/>
              <a:t>TCP was designed to dynamically adapt to properties of the internetwork and to be robust in the face of many kinds of failures. </a:t>
            </a:r>
          </a:p>
          <a:p>
            <a:pPr algn="just"/>
            <a:r>
              <a:rPr lang="en-US" dirty="0" smtClean="0"/>
              <a:t>Each machine supporting TCP has a TCP transport entity, either a library procedure, a user process, or part of the kernel. </a:t>
            </a:r>
          </a:p>
          <a:p>
            <a:pPr algn="just"/>
            <a:r>
              <a:rPr lang="en-US" dirty="0" smtClean="0"/>
              <a:t>In all cases, it manages TCP streams and interfaces to the IP layer. </a:t>
            </a:r>
          </a:p>
          <a:p>
            <a:pPr algn="just"/>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82000" cy="6096000"/>
          </a:xfrm>
        </p:spPr>
        <p:txBody>
          <a:bodyPr>
            <a:normAutofit/>
          </a:bodyPr>
          <a:lstStyle/>
          <a:p>
            <a:pPr algn="just"/>
            <a:r>
              <a:rPr lang="en-US" dirty="0" smtClean="0"/>
              <a:t>A TCP entity accepts user data streams from local processes, breaks them up into pieces not exceeding 64 KB and sends each piece as a separate IP datagram. </a:t>
            </a:r>
          </a:p>
          <a:p>
            <a:pPr algn="just"/>
            <a:r>
              <a:rPr lang="en-US" dirty="0" smtClean="0"/>
              <a:t>When </a:t>
            </a:r>
            <a:r>
              <a:rPr lang="en-US" dirty="0" err="1" smtClean="0"/>
              <a:t>datagrams</a:t>
            </a:r>
            <a:r>
              <a:rPr lang="en-US" dirty="0" smtClean="0"/>
              <a:t> containing TCP data arrive at a machine, they are given to the TCP entity, which reconstructs the original byte streams. </a:t>
            </a:r>
          </a:p>
          <a:p>
            <a:pPr algn="just"/>
            <a:r>
              <a:rPr lang="en-US" dirty="0" smtClean="0"/>
              <a:t>For simplicity, we will sometimes use just ''TCP'' to mean the TCP transport entity (a piece of software) or the TCP protocol (a set of rules). </a:t>
            </a:r>
          </a:p>
          <a:p>
            <a:pPr algn="just"/>
            <a:r>
              <a:rPr lang="en-US" dirty="0" smtClean="0"/>
              <a:t>From the context it will be clear which is meant. For example, in ''The user gives TCP the data,'' the TCP transport entity is clearly intended. </a:t>
            </a:r>
          </a:p>
          <a:p>
            <a:pPr algn="just"/>
            <a:r>
              <a:rPr lang="en-US" dirty="0" smtClean="0"/>
              <a:t>In short, TCP must furnish the reliability that most users want and that IP does not provide.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82000" cy="6477000"/>
          </a:xfrm>
        </p:spPr>
        <p:txBody>
          <a:bodyPr>
            <a:normAutofit fontScale="85000" lnSpcReduction="20000"/>
          </a:bodyPr>
          <a:lstStyle/>
          <a:p>
            <a:pPr>
              <a:buNone/>
            </a:pPr>
            <a:r>
              <a:rPr lang="en-US" sz="3000" b="1" dirty="0" smtClean="0"/>
              <a:t>The TCP Service Model</a:t>
            </a:r>
          </a:p>
          <a:p>
            <a:pPr algn="just"/>
            <a:r>
              <a:rPr lang="en-US" dirty="0" smtClean="0"/>
              <a:t>TCP service is obtained by both the sender and receiver creating end points, called sockets. </a:t>
            </a:r>
          </a:p>
          <a:p>
            <a:pPr algn="just"/>
            <a:r>
              <a:rPr lang="en-US" dirty="0" smtClean="0"/>
              <a:t>Each socket has a socket number (address) consisting of the IP address of the host and a 16-bit number local to that host, called a port. </a:t>
            </a:r>
          </a:p>
          <a:p>
            <a:pPr algn="just"/>
            <a:r>
              <a:rPr lang="en-US" dirty="0" smtClean="0"/>
              <a:t>A port is the TCP name for a TSAP. For TCP service to be obtained, a connection must be explicitly established between a socket on the sending machine and a socket on the receiving machine. </a:t>
            </a:r>
          </a:p>
          <a:p>
            <a:pPr algn="just"/>
            <a:r>
              <a:rPr lang="en-US" dirty="0" smtClean="0"/>
              <a:t>Port numbers below 1024 are called well-known ports and are reserved for standard services. </a:t>
            </a:r>
          </a:p>
          <a:p>
            <a:pPr algn="just"/>
            <a:r>
              <a:rPr lang="en-US" dirty="0" smtClean="0"/>
              <a:t>For example, any process wishing to establish a connection to a host to transfer a file using FTP can connect to the destination host's port 21 to contact its FTP daemon. </a:t>
            </a:r>
          </a:p>
          <a:p>
            <a:pPr algn="just"/>
            <a:r>
              <a:rPr lang="en-US" dirty="0" smtClean="0"/>
              <a:t>The list of well-known ports is given at www.iana.org. Over 300 have been assigned. </a:t>
            </a:r>
          </a:p>
          <a:p>
            <a:pPr algn="just"/>
            <a:r>
              <a:rPr lang="en-US" dirty="0" smtClean="0"/>
              <a:t>All TCP connections are full duplex and point-to-point. </a:t>
            </a:r>
          </a:p>
          <a:p>
            <a:pPr algn="just"/>
            <a:r>
              <a:rPr lang="en-US" dirty="0" smtClean="0"/>
              <a:t>Full duplex means that traffic can go in both directions at the same time. </a:t>
            </a:r>
          </a:p>
          <a:p>
            <a:pPr algn="just"/>
            <a:r>
              <a:rPr lang="en-US" dirty="0" smtClean="0"/>
              <a:t>Point-to-point means that each connection has exactly two end points. TCP does not support multicasting or broadcasting. </a:t>
            </a:r>
          </a:p>
          <a:p>
            <a:pPr algn="just"/>
            <a:endParaRPr lang="en-US" dirty="0" smtClean="0"/>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610600" cy="6172200"/>
          </a:xfrm>
        </p:spPr>
        <p:txBody>
          <a:bodyPr>
            <a:normAutofit fontScale="92500" lnSpcReduction="20000"/>
          </a:bodyPr>
          <a:lstStyle/>
          <a:p>
            <a:pPr algn="just">
              <a:buNone/>
            </a:pPr>
            <a:r>
              <a:rPr lang="en-US" sz="3000" b="1" dirty="0" smtClean="0"/>
              <a:t>The TCP Protocol</a:t>
            </a:r>
          </a:p>
          <a:p>
            <a:pPr algn="just"/>
            <a:r>
              <a:rPr lang="en-US" dirty="0" smtClean="0"/>
              <a:t>A key feature of TCP, and one which dominates the protocol design, is that every byte on a TCP connection has its own 32-bit sequence number. </a:t>
            </a:r>
          </a:p>
          <a:p>
            <a:pPr algn="just"/>
            <a:r>
              <a:rPr lang="en-US" dirty="0" smtClean="0"/>
              <a:t>The sending and receiving TCP entities exchange data in the form of </a:t>
            </a:r>
            <a:r>
              <a:rPr lang="en-US" b="1" dirty="0" smtClean="0"/>
              <a:t>segments</a:t>
            </a:r>
            <a:r>
              <a:rPr lang="en-US" dirty="0" smtClean="0"/>
              <a:t>. </a:t>
            </a:r>
          </a:p>
          <a:p>
            <a:pPr algn="just"/>
            <a:r>
              <a:rPr lang="en-US" dirty="0" smtClean="0"/>
              <a:t>A TCP segment consists of a fixed 20-byte header (plus an optional part) followed by zero or more data bytes. </a:t>
            </a:r>
          </a:p>
          <a:p>
            <a:pPr algn="just"/>
            <a:r>
              <a:rPr lang="en-US" dirty="0" smtClean="0"/>
              <a:t>The TCP software decides how big segments should be. It can accumulate data from several writes into one segment or can split data from one write over multiple segments. </a:t>
            </a:r>
          </a:p>
          <a:p>
            <a:pPr algn="just"/>
            <a:r>
              <a:rPr lang="en-US" dirty="0" smtClean="0"/>
              <a:t>Two limits restrict the segment size. First, each segment, including the TCP header, must fit in the 65,515-byte IP payload. </a:t>
            </a:r>
          </a:p>
          <a:p>
            <a:pPr algn="just"/>
            <a:r>
              <a:rPr lang="en-US" dirty="0" smtClean="0"/>
              <a:t>Second, each network has a </a:t>
            </a:r>
            <a:r>
              <a:rPr lang="en-US" b="1" dirty="0" smtClean="0"/>
              <a:t>maximum transfer unit</a:t>
            </a:r>
            <a:r>
              <a:rPr lang="en-US" dirty="0" smtClean="0"/>
              <a:t>, or MTU, and each segment must fit in the MTU. </a:t>
            </a:r>
          </a:p>
          <a:p>
            <a:pPr algn="just"/>
            <a:r>
              <a:rPr lang="en-US" dirty="0" smtClean="0"/>
              <a:t>In practice, the MTU is generally 1500 bytes (the Ethernet payload size) and thus defines the upper bound on segment size. </a:t>
            </a:r>
          </a:p>
          <a:p>
            <a:pPr algn="just"/>
            <a:r>
              <a:rPr lang="en-US" dirty="0" smtClean="0"/>
              <a:t>The basic protocol used by TCP entities is the </a:t>
            </a:r>
            <a:r>
              <a:rPr lang="en-US" b="1" dirty="0" smtClean="0"/>
              <a:t>sliding window protocol</a:t>
            </a:r>
            <a:r>
              <a:rPr lang="en-US" dirty="0" smtClean="0"/>
              <a:t>.</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381000"/>
            <a:ext cx="7772400" cy="3352800"/>
          </a:xfrm>
        </p:spPr>
        <p:txBody>
          <a:bodyPr>
            <a:normAutofit fontScale="92500" lnSpcReduction="20000"/>
          </a:bodyPr>
          <a:lstStyle/>
          <a:p>
            <a:pPr>
              <a:buNone/>
            </a:pPr>
            <a:r>
              <a:rPr lang="en-US" b="1" dirty="0" smtClean="0"/>
              <a:t>The TCP Segment Header</a:t>
            </a:r>
          </a:p>
          <a:p>
            <a:pPr algn="just"/>
            <a:r>
              <a:rPr lang="en-US" dirty="0" smtClean="0"/>
              <a:t>The following figure shows the layout of a TCP segment. </a:t>
            </a:r>
          </a:p>
          <a:p>
            <a:pPr algn="just"/>
            <a:r>
              <a:rPr lang="en-US" dirty="0" smtClean="0"/>
              <a:t>Every segment begins with a fixed-format, 20-byte header. </a:t>
            </a:r>
          </a:p>
          <a:p>
            <a:pPr algn="just"/>
            <a:r>
              <a:rPr lang="en-US" dirty="0" smtClean="0"/>
              <a:t>The fixed header may be followed by header options. </a:t>
            </a:r>
          </a:p>
          <a:p>
            <a:pPr algn="just"/>
            <a:r>
              <a:rPr lang="en-US" dirty="0" smtClean="0"/>
              <a:t>After the options, if any, up to 65,535 - 20 - 20 = 65,495 data bytes may follow, where the first 20 refer to the IP header and the second to the TCP header. </a:t>
            </a:r>
          </a:p>
          <a:p>
            <a:pPr algn="just"/>
            <a:r>
              <a:rPr lang="en-US" dirty="0" smtClean="0"/>
              <a:t>Segments without any data are legal and are commonly used for acknowledgements and control messages.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a:stretch>
            <a:fillRect/>
          </a:stretch>
        </p:blipFill>
        <p:spPr bwMode="auto">
          <a:xfrm>
            <a:off x="990599" y="228601"/>
            <a:ext cx="7239001" cy="2133600"/>
          </a:xfrm>
          <a:prstGeom prst="rect">
            <a:avLst/>
          </a:prstGeom>
          <a:noFill/>
          <a:ln w="9525">
            <a:noFill/>
            <a:miter lim="800000"/>
            <a:headEnd/>
            <a:tailEnd/>
          </a:ln>
          <a:effectLst/>
        </p:spPr>
      </p:pic>
      <p:sp>
        <p:nvSpPr>
          <p:cNvPr id="5" name="Rectangle 4"/>
          <p:cNvSpPr/>
          <p:nvPr/>
        </p:nvSpPr>
        <p:spPr>
          <a:xfrm>
            <a:off x="457200" y="2590800"/>
            <a:ext cx="8382000" cy="4154984"/>
          </a:xfrm>
          <a:prstGeom prst="rect">
            <a:avLst/>
          </a:prstGeom>
        </p:spPr>
        <p:txBody>
          <a:bodyPr wrap="square">
            <a:spAutoFit/>
          </a:bodyPr>
          <a:lstStyle/>
          <a:p>
            <a:pPr indent="-457200" algn="just">
              <a:buFont typeface="Wingdings" pitchFamily="2" charset="2"/>
              <a:buChar char="Ø"/>
            </a:pPr>
            <a:r>
              <a:rPr lang="en-US" sz="2400" dirty="0" smtClean="0"/>
              <a:t>To see how these primitives might be used, consider an application with a server and a number of remote clients. </a:t>
            </a:r>
          </a:p>
          <a:p>
            <a:pPr indent="-457200" algn="just">
              <a:buFont typeface="Wingdings" pitchFamily="2" charset="2"/>
              <a:buChar char="Ø"/>
            </a:pPr>
            <a:r>
              <a:rPr lang="en-US" sz="2400" dirty="0" smtClean="0"/>
              <a:t>To start with, the server executes a LISTEN primitive, typically by calling a library procedure that makes a system call to block the server until a client turns up.</a:t>
            </a:r>
          </a:p>
          <a:p>
            <a:pPr indent="-457200" algn="just">
              <a:buFont typeface="Wingdings" pitchFamily="2" charset="2"/>
              <a:buChar char="Ø"/>
            </a:pPr>
            <a:r>
              <a:rPr lang="en-US" sz="2400" dirty="0" smtClean="0"/>
              <a:t>When a client wants to talk to the server, it executes a CONNECT primitive. </a:t>
            </a:r>
          </a:p>
          <a:p>
            <a:pPr indent="-457200" algn="just">
              <a:buFont typeface="Wingdings" pitchFamily="2" charset="2"/>
              <a:buChar char="Ø"/>
            </a:pPr>
            <a:r>
              <a:rPr lang="en-US" sz="2400" dirty="0" smtClean="0"/>
              <a:t>The transport entity carries out this primitive by blocking the caller and sending a packet to the server. </a:t>
            </a:r>
          </a:p>
          <a:p>
            <a:pPr indent="-457200" algn="just">
              <a:buFont typeface="Wingdings" pitchFamily="2" charset="2"/>
              <a:buChar char="Ø"/>
            </a:pPr>
            <a:r>
              <a:rPr lang="en-US" sz="2400" dirty="0" smtClean="0"/>
              <a:t>Encapsulated in the payload of this packet is a transport layer message for the server's transport entity</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24"/>
          <p:cNvPicPr>
            <a:picLocks noGrp="1" noChangeAspect="1" noChangeArrowheads="1"/>
          </p:cNvPicPr>
          <p:nvPr>
            <p:ph sz="quarter" idx="1"/>
          </p:nvPr>
        </p:nvPicPr>
        <p:blipFill>
          <a:blip r:embed="rId2"/>
          <a:srcRect/>
          <a:stretch>
            <a:fillRect/>
          </a:stretch>
        </p:blipFill>
        <p:spPr bwMode="auto">
          <a:xfrm>
            <a:off x="990600" y="1066800"/>
            <a:ext cx="7329268" cy="4572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57200"/>
            <a:ext cx="8458200" cy="6172200"/>
          </a:xfrm>
        </p:spPr>
        <p:txBody>
          <a:bodyPr>
            <a:normAutofit fontScale="92500" lnSpcReduction="20000"/>
          </a:bodyPr>
          <a:lstStyle/>
          <a:p>
            <a:r>
              <a:rPr lang="en-US" dirty="0" smtClean="0"/>
              <a:t>The </a:t>
            </a:r>
            <a:r>
              <a:rPr lang="en-US" b="1" dirty="0" smtClean="0"/>
              <a:t>Source port </a:t>
            </a:r>
            <a:r>
              <a:rPr lang="en-US" dirty="0" smtClean="0"/>
              <a:t>and </a:t>
            </a:r>
            <a:r>
              <a:rPr lang="en-US" b="1" dirty="0" smtClean="0"/>
              <a:t>Destination port </a:t>
            </a:r>
            <a:r>
              <a:rPr lang="en-US" dirty="0" smtClean="0"/>
              <a:t>fields identify the local end points of the connection. </a:t>
            </a:r>
          </a:p>
          <a:p>
            <a:r>
              <a:rPr lang="en-US" dirty="0" smtClean="0"/>
              <a:t>A port plus its host's IP address forms a 48-bit unique end point. </a:t>
            </a:r>
          </a:p>
          <a:p>
            <a:r>
              <a:rPr lang="en-US" dirty="0" smtClean="0"/>
              <a:t>The source and destination end points together identify the connection. </a:t>
            </a:r>
          </a:p>
          <a:p>
            <a:r>
              <a:rPr lang="en-US" dirty="0" smtClean="0"/>
              <a:t>The </a:t>
            </a:r>
            <a:r>
              <a:rPr lang="en-US" b="1" dirty="0" smtClean="0"/>
              <a:t>Sequence number </a:t>
            </a:r>
            <a:r>
              <a:rPr lang="en-US" dirty="0" smtClean="0"/>
              <a:t>and </a:t>
            </a:r>
            <a:r>
              <a:rPr lang="en-US" b="1" dirty="0" smtClean="0"/>
              <a:t>Acknowledgement number </a:t>
            </a:r>
            <a:r>
              <a:rPr lang="en-US" dirty="0" smtClean="0"/>
              <a:t>fields perform their usual functions. </a:t>
            </a:r>
          </a:p>
          <a:p>
            <a:r>
              <a:rPr lang="en-US" dirty="0" smtClean="0"/>
              <a:t>Note that the latter specifies the next byte expected, not the last byte correctly received. </a:t>
            </a:r>
          </a:p>
          <a:p>
            <a:r>
              <a:rPr lang="en-US" dirty="0" smtClean="0"/>
              <a:t>Both are 32 bits long because every byte of data is numbered in a TCP stream. </a:t>
            </a:r>
          </a:p>
          <a:p>
            <a:r>
              <a:rPr lang="en-US" dirty="0" smtClean="0"/>
              <a:t>The </a:t>
            </a:r>
            <a:r>
              <a:rPr lang="en-US" b="1" dirty="0" smtClean="0"/>
              <a:t>TCP header length </a:t>
            </a:r>
            <a:r>
              <a:rPr lang="en-US" dirty="0" smtClean="0"/>
              <a:t>tells how many 32-bit words are contained in the TCP header. </a:t>
            </a:r>
          </a:p>
          <a:p>
            <a:r>
              <a:rPr lang="en-US" dirty="0" smtClean="0"/>
              <a:t>This information is needed because the </a:t>
            </a:r>
            <a:r>
              <a:rPr lang="en-US" b="1" dirty="0" smtClean="0"/>
              <a:t>Options field </a:t>
            </a:r>
            <a:r>
              <a:rPr lang="en-US" dirty="0" smtClean="0"/>
              <a:t>is of variable length, so the header is, too. </a:t>
            </a:r>
          </a:p>
          <a:p>
            <a:r>
              <a:rPr lang="en-US" dirty="0" smtClean="0"/>
              <a:t>Technically, this field really indicates the start of the data within the segment, measured in 32- bit words, but that number is just the header length in words, so the effect is the same.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6172200"/>
          </a:xfrm>
        </p:spPr>
        <p:txBody>
          <a:bodyPr>
            <a:normAutofit/>
          </a:bodyPr>
          <a:lstStyle/>
          <a:p>
            <a:pPr algn="just"/>
            <a:r>
              <a:rPr lang="en-US" dirty="0" smtClean="0"/>
              <a:t>Next comes a 6-bit field that is not used. </a:t>
            </a:r>
          </a:p>
          <a:p>
            <a:pPr algn="just"/>
            <a:r>
              <a:rPr lang="en-US" dirty="0" smtClean="0"/>
              <a:t>Now come six 1-bit flags. </a:t>
            </a:r>
            <a:r>
              <a:rPr lang="en-US" b="1" dirty="0" smtClean="0"/>
              <a:t>URG</a:t>
            </a:r>
            <a:r>
              <a:rPr lang="en-US" dirty="0" smtClean="0"/>
              <a:t> is set to 1 if the Urgent pointer is in use. </a:t>
            </a:r>
          </a:p>
          <a:p>
            <a:pPr algn="just"/>
            <a:r>
              <a:rPr lang="en-US" dirty="0" smtClean="0"/>
              <a:t>The </a:t>
            </a:r>
            <a:r>
              <a:rPr lang="en-US" b="1" dirty="0" smtClean="0"/>
              <a:t>Urgent pointer </a:t>
            </a:r>
            <a:r>
              <a:rPr lang="en-US" dirty="0" smtClean="0"/>
              <a:t>is used to indicate a byte offset from the current sequence number at which urgent data are to be found. </a:t>
            </a:r>
          </a:p>
          <a:p>
            <a:pPr algn="just"/>
            <a:r>
              <a:rPr lang="en-US" dirty="0" smtClean="0"/>
              <a:t>This facility is in lieu of interrupt messages. </a:t>
            </a:r>
          </a:p>
          <a:p>
            <a:pPr algn="just"/>
            <a:r>
              <a:rPr lang="en-US" dirty="0" smtClean="0"/>
              <a:t>As we mentioned above, this facility is a bare-bones way of allowing the sender to signal the receiver without getting TCP itself involved in the reason for the interrupt. </a:t>
            </a:r>
          </a:p>
          <a:p>
            <a:pPr algn="just"/>
            <a:r>
              <a:rPr lang="en-US" dirty="0" smtClean="0"/>
              <a:t>The </a:t>
            </a:r>
            <a:r>
              <a:rPr lang="en-US" b="1" dirty="0" smtClean="0"/>
              <a:t>ACK</a:t>
            </a:r>
            <a:r>
              <a:rPr lang="en-US" dirty="0" smtClean="0"/>
              <a:t> bit is set to 1 to indicate that the Acknowledgement number is valid. </a:t>
            </a:r>
          </a:p>
          <a:p>
            <a:pPr algn="just"/>
            <a:r>
              <a:rPr lang="en-US" dirty="0" smtClean="0"/>
              <a:t>If ACK is 0, the segment does not contain an acknowledgement so the Acknowledgement number field is ignored.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458200" cy="6248400"/>
          </a:xfrm>
        </p:spPr>
        <p:txBody>
          <a:bodyPr>
            <a:normAutofit fontScale="92500" lnSpcReduction="10000"/>
          </a:bodyPr>
          <a:lstStyle/>
          <a:p>
            <a:pPr algn="just"/>
            <a:r>
              <a:rPr lang="en-US" dirty="0" smtClean="0"/>
              <a:t>The </a:t>
            </a:r>
            <a:r>
              <a:rPr lang="en-US" b="1" dirty="0" smtClean="0"/>
              <a:t>PSH </a:t>
            </a:r>
            <a:r>
              <a:rPr lang="en-US" dirty="0" smtClean="0"/>
              <a:t>bit indicates </a:t>
            </a:r>
            <a:r>
              <a:rPr lang="en-US" dirty="0" err="1" smtClean="0"/>
              <a:t>PUSHed</a:t>
            </a:r>
            <a:r>
              <a:rPr lang="en-US" dirty="0" smtClean="0"/>
              <a:t> data. </a:t>
            </a:r>
          </a:p>
          <a:p>
            <a:pPr algn="just"/>
            <a:r>
              <a:rPr lang="en-US" dirty="0" smtClean="0"/>
              <a:t>The receiver is hereby kindly requested to deliver the data to the application upon arrival and not buffer it until a full buffer has been received</a:t>
            </a:r>
          </a:p>
          <a:p>
            <a:pPr algn="just"/>
            <a:r>
              <a:rPr lang="en-US" dirty="0" smtClean="0"/>
              <a:t>The </a:t>
            </a:r>
            <a:r>
              <a:rPr lang="en-US" b="1" dirty="0" smtClean="0"/>
              <a:t>RST</a:t>
            </a:r>
            <a:r>
              <a:rPr lang="en-US" dirty="0" smtClean="0"/>
              <a:t> bit is used to reset a connection that has become confused due to a host crash or some other reason. </a:t>
            </a:r>
          </a:p>
          <a:p>
            <a:pPr algn="just"/>
            <a:r>
              <a:rPr lang="en-US" dirty="0" smtClean="0"/>
              <a:t>It is also used to reject an invalid segment or refuse an attempt to open a connection. </a:t>
            </a:r>
          </a:p>
          <a:p>
            <a:pPr algn="just"/>
            <a:r>
              <a:rPr lang="en-US" dirty="0" smtClean="0"/>
              <a:t>The </a:t>
            </a:r>
            <a:r>
              <a:rPr lang="en-US" b="1" dirty="0" smtClean="0"/>
              <a:t>SYN</a:t>
            </a:r>
            <a:r>
              <a:rPr lang="en-US" dirty="0" smtClean="0"/>
              <a:t> bit is used to establish connections. </a:t>
            </a:r>
          </a:p>
          <a:p>
            <a:pPr algn="just"/>
            <a:r>
              <a:rPr lang="en-US" dirty="0" smtClean="0"/>
              <a:t>The connection request has SYN = 1 and ACK = 0 to indicate that the piggyback acknowledgement field is not in use. </a:t>
            </a:r>
          </a:p>
          <a:p>
            <a:pPr algn="just"/>
            <a:r>
              <a:rPr lang="en-US" dirty="0" smtClean="0"/>
              <a:t>The connection reply does bear an acknowledgement, so it has SYN = 1 and ACK = 1. </a:t>
            </a:r>
          </a:p>
          <a:p>
            <a:pPr algn="just"/>
            <a:r>
              <a:rPr lang="en-US" dirty="0" smtClean="0"/>
              <a:t>In essence the SYN bit is used to denote CONNECTION REQUEST and CONNECTION ACCEPTED, with the ACK bit used to distinguish between those two possibilities.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96000"/>
          </a:xfrm>
        </p:spPr>
        <p:txBody>
          <a:bodyPr>
            <a:normAutofit fontScale="92500" lnSpcReduction="10000"/>
          </a:bodyPr>
          <a:lstStyle/>
          <a:p>
            <a:pPr algn="just"/>
            <a:r>
              <a:rPr lang="en-US" dirty="0" smtClean="0"/>
              <a:t>The </a:t>
            </a:r>
            <a:r>
              <a:rPr lang="en-US" b="1" dirty="0" smtClean="0"/>
              <a:t>FIN</a:t>
            </a:r>
            <a:r>
              <a:rPr lang="en-US" dirty="0" smtClean="0"/>
              <a:t> bit is used to release a connection. </a:t>
            </a:r>
          </a:p>
          <a:p>
            <a:pPr algn="just"/>
            <a:r>
              <a:rPr lang="en-US" dirty="0" smtClean="0"/>
              <a:t>It specifies that the sender has no more data to transmit. </a:t>
            </a:r>
          </a:p>
          <a:p>
            <a:pPr algn="just"/>
            <a:r>
              <a:rPr lang="en-US" dirty="0" smtClean="0"/>
              <a:t>However, after closing a connection, the closing process may continue to receive data indefinitely. </a:t>
            </a:r>
          </a:p>
          <a:p>
            <a:pPr algn="just"/>
            <a:r>
              <a:rPr lang="en-US" dirty="0" smtClean="0"/>
              <a:t>Both SYN and FIN segments have sequence numbers and are thus guaranteed to be processed in the correct order. </a:t>
            </a:r>
          </a:p>
          <a:p>
            <a:pPr algn="just"/>
            <a:r>
              <a:rPr lang="en-US" dirty="0" smtClean="0"/>
              <a:t>Flow control in TCP is handled using a variable-sized sliding window. </a:t>
            </a:r>
          </a:p>
          <a:p>
            <a:pPr algn="just"/>
            <a:r>
              <a:rPr lang="en-US" dirty="0" smtClean="0"/>
              <a:t>The Window size field tells how many bytes may be sent starting at the byte acknowledged. </a:t>
            </a:r>
          </a:p>
          <a:p>
            <a:pPr algn="just"/>
            <a:r>
              <a:rPr lang="en-US" dirty="0" smtClean="0"/>
              <a:t>A </a:t>
            </a:r>
            <a:r>
              <a:rPr lang="en-US" b="1" dirty="0" smtClean="0"/>
              <a:t>Window size </a:t>
            </a:r>
            <a:r>
              <a:rPr lang="en-US" dirty="0" smtClean="0"/>
              <a:t>field of 0 is legal and says that the bytes up to and including Acknowledgement number - 1 have been received, but that the receiver is currently badly in need of a rest and would like no more data for the moment, thank you. </a:t>
            </a:r>
          </a:p>
          <a:p>
            <a:pPr algn="just"/>
            <a:r>
              <a:rPr lang="en-US" dirty="0" smtClean="0"/>
              <a:t>The receiver can later grant permission to send by transmitting a segment with the same Acknowledgement number and a nonzero Window size field.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096000"/>
          </a:xfrm>
        </p:spPr>
        <p:txBody>
          <a:bodyPr>
            <a:normAutofit/>
          </a:bodyPr>
          <a:lstStyle/>
          <a:p>
            <a:pPr>
              <a:buNone/>
            </a:pPr>
            <a:r>
              <a:rPr lang="en-US" sz="2800" b="1" dirty="0" smtClean="0"/>
              <a:t>TCP Connection Establishment</a:t>
            </a:r>
          </a:p>
          <a:p>
            <a:pPr algn="just"/>
            <a:r>
              <a:rPr lang="en-US" dirty="0" smtClean="0"/>
              <a:t>Connections are established in TCP by means of the </a:t>
            </a:r>
            <a:r>
              <a:rPr lang="en-US" b="1" dirty="0" smtClean="0"/>
              <a:t>three-way handshake. </a:t>
            </a:r>
          </a:p>
          <a:p>
            <a:pPr algn="just"/>
            <a:r>
              <a:rPr lang="en-US" dirty="0" smtClean="0"/>
              <a:t>To establish a connection, one side, say, the server, passively waits for an incoming connection by executing the LISTEN and ACCEPT primitives, either specifying a specific source or nobody in particular. </a:t>
            </a:r>
          </a:p>
          <a:p>
            <a:pPr algn="just"/>
            <a:r>
              <a:rPr lang="en-US" dirty="0" smtClean="0"/>
              <a:t>The other side, say, the client, executes a CONNECT primitive, specifying the IP address and port to which it wants to connect, the maximum TCP segment size it is willing to accept, and optionally some user data (e.g., a password). </a:t>
            </a:r>
          </a:p>
          <a:p>
            <a:pPr algn="just"/>
            <a:r>
              <a:rPr lang="en-US" dirty="0" smtClean="0"/>
              <a:t>The CONNECT primitive sends a TCP segment with the SYN bit on and ACK bit off and waits for a response.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82000" cy="6019800"/>
          </a:xfrm>
        </p:spPr>
        <p:txBody>
          <a:bodyPr/>
          <a:lstStyle/>
          <a:p>
            <a:pPr algn="just"/>
            <a:r>
              <a:rPr lang="en-US" dirty="0" smtClean="0"/>
              <a:t>When this segment arrives at the destination, the TCP entity there checks to see if there is a process that has done a LISTEN on the port given in the Destination port field. </a:t>
            </a:r>
          </a:p>
          <a:p>
            <a:pPr algn="just"/>
            <a:r>
              <a:rPr lang="en-US" dirty="0" smtClean="0"/>
              <a:t>If not, it sends a reply with the RST bit on to reject the connection. </a:t>
            </a:r>
          </a:p>
          <a:p>
            <a:pPr algn="just"/>
            <a:r>
              <a:rPr lang="en-US" dirty="0" smtClean="0"/>
              <a:t>If some process is listening to the port, that process is given the incoming TCP segment. </a:t>
            </a:r>
          </a:p>
          <a:p>
            <a:pPr algn="just"/>
            <a:r>
              <a:rPr lang="en-US" dirty="0" smtClean="0"/>
              <a:t>If it accepts, an acknowledgement segment is sent back. </a:t>
            </a:r>
          </a:p>
          <a:p>
            <a:pPr algn="just"/>
            <a:r>
              <a:rPr lang="en-US" dirty="0" smtClean="0"/>
              <a:t>The sequence of TCP segments sent in the normal case is shown in Figure(a). </a:t>
            </a:r>
          </a:p>
          <a:p>
            <a:pPr algn="just"/>
            <a:r>
              <a:rPr lang="en-US" dirty="0" smtClean="0"/>
              <a:t>Note that a SYN segment consumes 1 byte of sequence space so that it can be acknowledged unambiguously.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6-26"/>
          <p:cNvPicPr>
            <a:picLocks noChangeAspect="1" noChangeArrowheads="1"/>
          </p:cNvPicPr>
          <p:nvPr/>
        </p:nvPicPr>
        <p:blipFill>
          <a:blip r:embed="rId2"/>
          <a:srcRect/>
          <a:stretch>
            <a:fillRect/>
          </a:stretch>
        </p:blipFill>
        <p:spPr bwMode="auto">
          <a:xfrm>
            <a:off x="533400" y="1676400"/>
            <a:ext cx="8072438" cy="3960813"/>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305800" cy="6096000"/>
          </a:xfrm>
        </p:spPr>
        <p:txBody>
          <a:bodyPr>
            <a:normAutofit/>
          </a:bodyPr>
          <a:lstStyle/>
          <a:p>
            <a:pPr algn="just"/>
            <a:r>
              <a:rPr lang="en-US" dirty="0" smtClean="0"/>
              <a:t>In the event that two hosts simultaneously attempt to establish a connection between the same two sockets, the sequence of events is as illustrated in Figure(b). </a:t>
            </a:r>
          </a:p>
          <a:p>
            <a:pPr algn="just"/>
            <a:r>
              <a:rPr lang="en-US" dirty="0" smtClean="0"/>
              <a:t>The result of these events is that just one connection is established, not two because connections are identified by their end points. </a:t>
            </a:r>
          </a:p>
          <a:p>
            <a:pPr algn="just"/>
            <a:r>
              <a:rPr lang="en-US" dirty="0" smtClean="0"/>
              <a:t>If the first setup results in a connection identified by (x, y) and the second one does too, only one table entry is made, namely, for (x, y). </a:t>
            </a:r>
          </a:p>
          <a:p>
            <a:pPr algn="just"/>
            <a:r>
              <a:rPr lang="en-US" dirty="0" smtClean="0"/>
              <a:t>A clock-based scheme is used, with a clock tick every 4 µsec. For additional safety, when a host crashes, it may not reboot for the maximum packet lifetime to make sure that no packets from previous connections are still roaming around the Internet somewhere.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458200" cy="6019800"/>
          </a:xfrm>
        </p:spPr>
        <p:txBody>
          <a:bodyPr>
            <a:normAutofit fontScale="92500" lnSpcReduction="10000"/>
          </a:bodyPr>
          <a:lstStyle/>
          <a:p>
            <a:pPr>
              <a:buNone/>
            </a:pPr>
            <a:r>
              <a:rPr lang="en-US" sz="2800" b="1" dirty="0" smtClean="0"/>
              <a:t>TCP Connection Release</a:t>
            </a:r>
          </a:p>
          <a:p>
            <a:pPr algn="just"/>
            <a:r>
              <a:rPr lang="en-US" dirty="0" smtClean="0"/>
              <a:t>Although TCP connections are full duplex, to understand how connections are released it is best to think of them as a pair of simplex connections. </a:t>
            </a:r>
          </a:p>
          <a:p>
            <a:pPr algn="just"/>
            <a:r>
              <a:rPr lang="en-US" dirty="0" smtClean="0"/>
              <a:t>Each simplex connection is released independently of its sibling. </a:t>
            </a:r>
          </a:p>
          <a:p>
            <a:pPr algn="just"/>
            <a:r>
              <a:rPr lang="en-US" dirty="0" smtClean="0"/>
              <a:t>To release a connection, either party can send a TCP segment with the FIN bit set, which means that it has no more data to transmit. </a:t>
            </a:r>
          </a:p>
          <a:p>
            <a:pPr algn="just"/>
            <a:r>
              <a:rPr lang="en-US" dirty="0" smtClean="0"/>
              <a:t>When the FIN is acknowledged, that direction is shut down for new data. </a:t>
            </a:r>
          </a:p>
          <a:p>
            <a:pPr algn="just"/>
            <a:r>
              <a:rPr lang="en-US" dirty="0" smtClean="0"/>
              <a:t>Data may continue to flow indefinitely in the other direction, however. </a:t>
            </a:r>
          </a:p>
          <a:p>
            <a:pPr algn="just"/>
            <a:r>
              <a:rPr lang="en-US" dirty="0" smtClean="0"/>
              <a:t>When both directions have been shut down, the connection is released. </a:t>
            </a:r>
          </a:p>
          <a:p>
            <a:pPr algn="just"/>
            <a:r>
              <a:rPr lang="en-US" dirty="0" smtClean="0"/>
              <a:t>Normally, four TCP segments are needed to release a connection, one FIN and one ACK for each direction. </a:t>
            </a:r>
          </a:p>
          <a:p>
            <a:pPr algn="just"/>
            <a:r>
              <a:rPr lang="en-US" dirty="0" smtClean="0"/>
              <a:t>However, it is possible for the first ACK and the second FIN to be contained in the same segment, reducing the total count to three.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609600"/>
            <a:ext cx="8458200" cy="3810000"/>
          </a:xfrm>
        </p:spPr>
        <p:txBody>
          <a:bodyPr>
            <a:normAutofit fontScale="92500" lnSpcReduction="10000"/>
          </a:bodyPr>
          <a:lstStyle/>
          <a:p>
            <a:pPr algn="just"/>
            <a:r>
              <a:rPr lang="en-US" dirty="0" smtClean="0"/>
              <a:t>TPDU (Transport Protocol Data Unit), messages sent from transport entity to transport entity. </a:t>
            </a:r>
          </a:p>
          <a:p>
            <a:pPr algn="just"/>
            <a:r>
              <a:rPr lang="en-US" dirty="0" smtClean="0"/>
              <a:t>Thus, TPDUs are contained in packets (exchanged by the network layer). In turn, packets are contained in frames (exchanged by the data link layer). </a:t>
            </a:r>
          </a:p>
          <a:p>
            <a:pPr algn="just"/>
            <a:r>
              <a:rPr lang="en-US" dirty="0" smtClean="0"/>
              <a:t>When a frame arrives, the data link layer processes the frame header and passes the contents of the frame payload field up to the network entity. </a:t>
            </a:r>
          </a:p>
          <a:p>
            <a:pPr algn="just"/>
            <a:r>
              <a:rPr lang="en-US" dirty="0" smtClean="0"/>
              <a:t>The network entity processes the packet header and passes the contents of the packet payload up to the transport entity. This nesting is illustrated in Figure.</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305800" cy="6019800"/>
          </a:xfrm>
        </p:spPr>
        <p:txBody>
          <a:bodyPr>
            <a:normAutofit lnSpcReduction="10000"/>
          </a:bodyPr>
          <a:lstStyle/>
          <a:p>
            <a:pPr>
              <a:buNone/>
            </a:pPr>
            <a:r>
              <a:rPr lang="en-US" sz="2800" b="1" dirty="0" smtClean="0"/>
              <a:t>TCP Transmission Policy</a:t>
            </a:r>
          </a:p>
          <a:p>
            <a:r>
              <a:rPr lang="en-US" dirty="0" smtClean="0"/>
              <a:t>As mentioned earlier, window management in TCP is not directly tied to acknowledgements as it is in most data link protocols. </a:t>
            </a:r>
          </a:p>
          <a:p>
            <a:r>
              <a:rPr lang="en-US" dirty="0" smtClean="0"/>
              <a:t>For example, suppose the receiver has a 4096-byte buffer, as shown in Figure. </a:t>
            </a:r>
          </a:p>
          <a:p>
            <a:r>
              <a:rPr lang="en-US" dirty="0" smtClean="0"/>
              <a:t>If the sender transmits a 2048-byte segment that is correctly received, the receiver will acknowledge the segment. </a:t>
            </a:r>
          </a:p>
          <a:p>
            <a:r>
              <a:rPr lang="en-US" dirty="0" smtClean="0"/>
              <a:t>However, since it now has only 2048 bytes of buffer space, it will advertise a window of 2048 starting at the next byte expected.</a:t>
            </a:r>
          </a:p>
          <a:p>
            <a:pPr algn="just"/>
            <a:r>
              <a:rPr lang="en-US" dirty="0" smtClean="0"/>
              <a:t>Now the sender transmits another 2048 bytes, which are acknowledged, but the advertised window is 0. </a:t>
            </a:r>
          </a:p>
          <a:p>
            <a:pPr algn="just"/>
            <a:r>
              <a:rPr lang="en-US" dirty="0" smtClean="0"/>
              <a:t>The sender must stop until the application process on the receiving host has removed some data from the buffer, at which time TCP can advertise a larger window. </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6-29"/>
          <p:cNvPicPr>
            <a:picLocks noGrp="1" noChangeAspect="1" noChangeArrowheads="1"/>
          </p:cNvPicPr>
          <p:nvPr>
            <p:ph sz="quarter" idx="1"/>
          </p:nvPr>
        </p:nvPicPr>
        <p:blipFill>
          <a:blip r:embed="rId2"/>
          <a:srcRect/>
          <a:stretch>
            <a:fillRect/>
          </a:stretch>
        </p:blipFill>
        <p:spPr bwMode="auto">
          <a:xfrm>
            <a:off x="1066800" y="599571"/>
            <a:ext cx="6934200" cy="5420229"/>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534400" cy="6172200"/>
          </a:xfrm>
        </p:spPr>
        <p:txBody>
          <a:bodyPr>
            <a:normAutofit fontScale="92500" lnSpcReduction="10000"/>
          </a:bodyPr>
          <a:lstStyle/>
          <a:p>
            <a:pPr algn="just"/>
            <a:r>
              <a:rPr lang="en-US" dirty="0" smtClean="0"/>
              <a:t>When the window is 0, the sender may not normally send segments, with two exceptions. </a:t>
            </a:r>
          </a:p>
          <a:p>
            <a:pPr lvl="1" algn="just"/>
            <a:r>
              <a:rPr lang="en-US" sz="2600" dirty="0" smtClean="0"/>
              <a:t>First, urgent data may be sent, for example, to allow the user to kill the process running on the remote machine. </a:t>
            </a:r>
          </a:p>
          <a:p>
            <a:pPr lvl="1" algn="just"/>
            <a:r>
              <a:rPr lang="en-US" sz="2600" dirty="0" smtClean="0"/>
              <a:t>Second, the sender may send a 1-byte segment to make the receiver </a:t>
            </a:r>
            <a:r>
              <a:rPr lang="en-US" sz="2600" dirty="0" err="1" smtClean="0"/>
              <a:t>reannounce</a:t>
            </a:r>
            <a:r>
              <a:rPr lang="en-US" sz="2600" dirty="0" smtClean="0"/>
              <a:t> the next byte expected and window size. </a:t>
            </a:r>
          </a:p>
          <a:p>
            <a:pPr algn="just"/>
            <a:r>
              <a:rPr lang="en-US" dirty="0" smtClean="0"/>
              <a:t>The TCP standard explicitly provides this option to prevent deadlock if a window announcement ever gets lost.</a:t>
            </a:r>
          </a:p>
          <a:p>
            <a:pPr algn="just"/>
            <a:r>
              <a:rPr lang="en-US" dirty="0" smtClean="0"/>
              <a:t>Although this rule reduces the load placed on the network by the receiver.</a:t>
            </a:r>
          </a:p>
          <a:p>
            <a:pPr algn="just"/>
            <a:r>
              <a:rPr lang="en-US" dirty="0" smtClean="0"/>
              <a:t>A way to reduce this usage is known as </a:t>
            </a:r>
            <a:r>
              <a:rPr lang="en-US" b="1" dirty="0" smtClean="0"/>
              <a:t>Nagle's algorithm</a:t>
            </a:r>
            <a:r>
              <a:rPr lang="en-US" dirty="0" smtClean="0"/>
              <a:t>. </a:t>
            </a:r>
          </a:p>
          <a:p>
            <a:pPr algn="just"/>
            <a:r>
              <a:rPr lang="en-US" dirty="0" smtClean="0"/>
              <a:t>What Nagle suggested is simple: when data come into the sender one byte at a time, just send the first byte and buffer all the rest until the outstanding byte is acknowledged. </a:t>
            </a:r>
          </a:p>
          <a:p>
            <a:pPr algn="just"/>
            <a:r>
              <a:rPr lang="en-US" dirty="0" smtClean="0"/>
              <a:t>Then send all the buffered characters in one TCP segment and start buffering again until they are all acknowledged.</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1981200"/>
          </a:xfrm>
        </p:spPr>
        <p:txBody>
          <a:bodyPr>
            <a:normAutofit fontScale="92500" lnSpcReduction="10000"/>
          </a:bodyPr>
          <a:lstStyle/>
          <a:p>
            <a:pPr algn="just"/>
            <a:r>
              <a:rPr lang="en-US" dirty="0" smtClean="0"/>
              <a:t>Another problem that can degrade TCP performance is the </a:t>
            </a:r>
            <a:r>
              <a:rPr lang="en-US" b="1" dirty="0" smtClean="0"/>
              <a:t>silly window syndrome</a:t>
            </a:r>
            <a:r>
              <a:rPr lang="en-US" dirty="0" smtClean="0"/>
              <a:t>. </a:t>
            </a:r>
          </a:p>
          <a:p>
            <a:pPr algn="just"/>
            <a:r>
              <a:rPr lang="en-US" dirty="0" smtClean="0"/>
              <a:t>This problem occurs when data are passed to the sending TCP entity in large blocks, but an interactive application on the receiving side reads data 1 byte at a time. To see the problem, look at Figure.</a:t>
            </a:r>
            <a:endParaRPr lang="en-US" dirty="0"/>
          </a:p>
        </p:txBody>
      </p:sp>
      <p:pic>
        <p:nvPicPr>
          <p:cNvPr id="4" name="Picture 3" descr="6-30"/>
          <p:cNvPicPr>
            <a:picLocks noChangeAspect="1" noChangeArrowheads="1"/>
          </p:cNvPicPr>
          <p:nvPr/>
        </p:nvPicPr>
        <p:blipFill>
          <a:blip r:embed="rId2"/>
          <a:srcRect/>
          <a:stretch>
            <a:fillRect/>
          </a:stretch>
        </p:blipFill>
        <p:spPr bwMode="auto">
          <a:xfrm>
            <a:off x="1676401" y="2286000"/>
            <a:ext cx="6248400" cy="43434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04800"/>
            <a:ext cx="8305800" cy="6324600"/>
          </a:xfrm>
        </p:spPr>
        <p:txBody>
          <a:bodyPr>
            <a:normAutofit fontScale="92500"/>
          </a:bodyPr>
          <a:lstStyle/>
          <a:p>
            <a:pPr algn="just"/>
            <a:r>
              <a:rPr lang="en-US" b="1" dirty="0" smtClean="0"/>
              <a:t>Clark's solution </a:t>
            </a:r>
            <a:r>
              <a:rPr lang="en-US" dirty="0" smtClean="0"/>
              <a:t>is to prevent the receiver from sending a window update for 1 byte. </a:t>
            </a:r>
          </a:p>
          <a:p>
            <a:pPr algn="just"/>
            <a:r>
              <a:rPr lang="en-US" dirty="0" smtClean="0"/>
              <a:t>Instead it is forced to wait until it has a decent amount of space available and advertise that instead. </a:t>
            </a:r>
          </a:p>
          <a:p>
            <a:pPr algn="just"/>
            <a:r>
              <a:rPr lang="en-US" dirty="0" smtClean="0"/>
              <a:t>Specifically, the receiver should not send a window update until it can handle the maximum segment size it advertised when the connection was established or until its buffer is half empty, whichever is smaller.</a:t>
            </a:r>
          </a:p>
          <a:p>
            <a:pPr algn="just">
              <a:buNone/>
            </a:pPr>
            <a:r>
              <a:rPr lang="en-US" sz="2800" b="1" dirty="0" smtClean="0"/>
              <a:t>TCP Congestion Control </a:t>
            </a:r>
          </a:p>
          <a:p>
            <a:pPr algn="just"/>
            <a:r>
              <a:rPr lang="en-US" dirty="0" smtClean="0"/>
              <a:t>When the load offered to any network is more than it can handle, congestion builds up. The Internet is no exception.</a:t>
            </a:r>
          </a:p>
          <a:p>
            <a:pPr algn="just"/>
            <a:r>
              <a:rPr lang="en-US" dirty="0" smtClean="0"/>
              <a:t>The first step in managing congestion is detecting it. In the old days, detecting congestion was difficult. A timeout caused by a lost packet could have been caused by either </a:t>
            </a:r>
          </a:p>
          <a:p>
            <a:pPr lvl="1" algn="just">
              <a:buNone/>
            </a:pPr>
            <a:r>
              <a:rPr lang="en-US" dirty="0" smtClean="0"/>
              <a:t>(1) noise on a transmission line or </a:t>
            </a:r>
          </a:p>
          <a:p>
            <a:pPr lvl="1" algn="just">
              <a:buNone/>
            </a:pPr>
            <a:r>
              <a:rPr lang="en-US" dirty="0" smtClean="0"/>
              <a:t>(2) packet discard at a congested router. Telling the difference was difficult. </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04800"/>
            <a:ext cx="8382000" cy="6248400"/>
          </a:xfrm>
        </p:spPr>
        <p:txBody>
          <a:bodyPr>
            <a:normAutofit fontScale="92500" lnSpcReduction="10000"/>
          </a:bodyPr>
          <a:lstStyle/>
          <a:p>
            <a:pPr algn="just"/>
            <a:r>
              <a:rPr lang="en-US" dirty="0" smtClean="0"/>
              <a:t>Most transmission timeouts on the Internet are due to congestion. All the Internet TCP algorithms assume that timeouts are caused by congestion.</a:t>
            </a:r>
          </a:p>
          <a:p>
            <a:pPr algn="just"/>
            <a:r>
              <a:rPr lang="en-US" dirty="0" smtClean="0"/>
              <a:t>Before discussing how TCP reacts to congestion, let us first describe what it does to try to prevent congestion from occurring in the first place. </a:t>
            </a:r>
          </a:p>
          <a:p>
            <a:pPr algn="just"/>
            <a:r>
              <a:rPr lang="en-US" dirty="0" smtClean="0"/>
              <a:t>When a connection is established, a suitable window size has to be chosen. </a:t>
            </a:r>
          </a:p>
          <a:p>
            <a:pPr algn="just"/>
            <a:r>
              <a:rPr lang="en-US" dirty="0" smtClean="0"/>
              <a:t>The receiver can specify a window based on its buffer size.</a:t>
            </a:r>
          </a:p>
          <a:p>
            <a:pPr algn="just"/>
            <a:r>
              <a:rPr lang="en-US" dirty="0" smtClean="0"/>
              <a:t>In the following figure, we see a thick pipe leading to a small-capacity receiver. </a:t>
            </a:r>
          </a:p>
          <a:p>
            <a:pPr algn="just"/>
            <a:r>
              <a:rPr lang="en-US" dirty="0" smtClean="0"/>
              <a:t>As long as the sender does not send more water than the bucket can contain, no water will be lost. </a:t>
            </a:r>
          </a:p>
          <a:p>
            <a:pPr algn="just"/>
            <a:r>
              <a:rPr lang="en-US" dirty="0" smtClean="0"/>
              <a:t>In Figure(b), the limiting factor is not the bucket capacity, but the internal carrying capacity of the network. </a:t>
            </a:r>
          </a:p>
          <a:p>
            <a:pPr algn="just"/>
            <a:r>
              <a:rPr lang="en-US" dirty="0" smtClean="0"/>
              <a:t>If too much water comes in too fast, it will back up and some will be lost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31"/>
          <p:cNvPicPr>
            <a:picLocks noGrp="1" noChangeAspect="1" noChangeArrowheads="1"/>
          </p:cNvPicPr>
          <p:nvPr>
            <p:ph sz="quarter" idx="1"/>
          </p:nvPr>
        </p:nvPicPr>
        <p:blipFill>
          <a:blip r:embed="rId2"/>
          <a:srcRect/>
          <a:stretch>
            <a:fillRect/>
          </a:stretch>
        </p:blipFill>
        <p:spPr bwMode="auto">
          <a:xfrm>
            <a:off x="1219200" y="152400"/>
            <a:ext cx="6629400" cy="3886200"/>
          </a:xfrm>
          <a:prstGeom prst="rect">
            <a:avLst/>
          </a:prstGeom>
          <a:noFill/>
          <a:ln w="9525">
            <a:noFill/>
            <a:miter lim="800000"/>
            <a:headEnd/>
            <a:tailEnd/>
          </a:ln>
        </p:spPr>
      </p:pic>
      <p:sp>
        <p:nvSpPr>
          <p:cNvPr id="5" name="Rectangle 4"/>
          <p:cNvSpPr/>
          <p:nvPr/>
        </p:nvSpPr>
        <p:spPr>
          <a:xfrm>
            <a:off x="457200" y="4038600"/>
            <a:ext cx="8305800" cy="2677656"/>
          </a:xfrm>
          <a:prstGeom prst="rect">
            <a:avLst/>
          </a:prstGeom>
        </p:spPr>
        <p:txBody>
          <a:bodyPr wrap="square">
            <a:spAutoFit/>
          </a:bodyPr>
          <a:lstStyle/>
          <a:p>
            <a:pPr>
              <a:buFont typeface="Arial" pitchFamily="34" charset="0"/>
              <a:buChar char="•"/>
            </a:pPr>
            <a:r>
              <a:rPr lang="en-US" sz="2400" dirty="0" smtClean="0"/>
              <a:t>The Internet solution is to realize that two potential problems exist—network capacity and receiver capacity—and to deal with each of them separately. </a:t>
            </a:r>
          </a:p>
          <a:p>
            <a:pPr>
              <a:buFont typeface="Arial" pitchFamily="34" charset="0"/>
              <a:buChar char="•"/>
            </a:pPr>
            <a:r>
              <a:rPr lang="en-US" sz="2400" dirty="0" smtClean="0"/>
              <a:t>To do so, each sender maintains two windows: the window the receiver has granted and a second window, the </a:t>
            </a:r>
            <a:r>
              <a:rPr lang="en-US" sz="2400" b="1" dirty="0" smtClean="0"/>
              <a:t>congestion window</a:t>
            </a:r>
            <a:r>
              <a:rPr lang="en-US" sz="2400" dirty="0" smtClean="0"/>
              <a:t>. </a:t>
            </a:r>
          </a:p>
          <a:p>
            <a:pPr>
              <a:buFont typeface="Arial" pitchFamily="34" charset="0"/>
              <a:buChar char="•"/>
            </a:pPr>
            <a:r>
              <a:rPr lang="en-US" sz="2400" dirty="0" smtClean="0"/>
              <a:t>Each reflects the number of bytes the sender may transmit. The number of bytes that may be sent is the minimum of the two windows.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610600" cy="6172200"/>
          </a:xfrm>
        </p:spPr>
        <p:txBody>
          <a:bodyPr>
            <a:normAutofit lnSpcReduction="10000"/>
          </a:bodyPr>
          <a:lstStyle/>
          <a:p>
            <a:pPr algn="just"/>
            <a:r>
              <a:rPr lang="en-US" dirty="0" smtClean="0"/>
              <a:t>When a connection is established, the sender initializes the congestion window to the size of the maximum segment in use on the connection. It then sends one maximum segment. </a:t>
            </a:r>
          </a:p>
          <a:p>
            <a:pPr algn="just"/>
            <a:r>
              <a:rPr lang="en-US" dirty="0" smtClean="0"/>
              <a:t>If this segment is acknowledged before the timer goes off, it adds one segment's worth of bytes to the congestion window to make it two maximum size segments and sends two segments. </a:t>
            </a:r>
          </a:p>
          <a:p>
            <a:pPr algn="just"/>
            <a:r>
              <a:rPr lang="en-US" dirty="0" smtClean="0"/>
              <a:t>As each of these segments is acknowledged, the congestion window is increased by one maximum segment size. </a:t>
            </a:r>
          </a:p>
          <a:p>
            <a:pPr algn="just"/>
            <a:r>
              <a:rPr lang="en-US" dirty="0" smtClean="0"/>
              <a:t>When the congestion window is n segments, if all n are acknowledged on time, the congestion window is increased by the byte count corresponding to n segments.</a:t>
            </a:r>
          </a:p>
          <a:p>
            <a:pPr algn="just"/>
            <a:r>
              <a:rPr lang="en-US" dirty="0" smtClean="0"/>
              <a:t> In effect, each burst acknowledged doubles the congestion window.</a:t>
            </a:r>
          </a:p>
          <a:p>
            <a:pPr algn="just"/>
            <a:r>
              <a:rPr lang="en-US" dirty="0" smtClean="0"/>
              <a:t>Now let us look at the Internet congestion control algorithm. </a:t>
            </a:r>
          </a:p>
          <a:p>
            <a:pPr algn="just"/>
            <a:r>
              <a:rPr lang="en-US" dirty="0" smtClean="0"/>
              <a:t>It uses a third parameter, the </a:t>
            </a:r>
            <a:r>
              <a:rPr lang="en-US" b="1" dirty="0" smtClean="0"/>
              <a:t>threshold</a:t>
            </a:r>
            <a:r>
              <a:rPr lang="en-US" dirty="0" smtClean="0"/>
              <a:t>, initially 64 KB, in addition to the receiver and congestion windows. </a:t>
            </a:r>
          </a:p>
          <a:p>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381000"/>
            <a:ext cx="8382000" cy="6248400"/>
          </a:xfrm>
        </p:spPr>
        <p:txBody>
          <a:bodyPr>
            <a:normAutofit fontScale="92500" lnSpcReduction="10000"/>
          </a:bodyPr>
          <a:lstStyle/>
          <a:p>
            <a:pPr algn="just"/>
            <a:r>
              <a:rPr lang="en-US" dirty="0" smtClean="0"/>
              <a:t>When a timeout occurs, the threshold is set to half of the current congestion window, and the congestion window is reset to one maximum segment. </a:t>
            </a:r>
          </a:p>
          <a:p>
            <a:pPr algn="just"/>
            <a:r>
              <a:rPr lang="en-US" dirty="0" smtClean="0"/>
              <a:t>Slow start is then used to determine what the network can handle, except that exponential growth stops when the threshold is hit. </a:t>
            </a:r>
          </a:p>
          <a:p>
            <a:pPr algn="just"/>
            <a:r>
              <a:rPr lang="en-US" dirty="0" smtClean="0"/>
              <a:t>From that point on, successful transmissions grow the congestion window linearly instead of one per segment. </a:t>
            </a:r>
          </a:p>
          <a:p>
            <a:pPr algn="just"/>
            <a:r>
              <a:rPr lang="en-US" dirty="0" smtClean="0"/>
              <a:t>In effect, this algorithm is guessing that it is probably acceptable to cut the congestion window in half, and then it gradually works its way up from there. </a:t>
            </a:r>
          </a:p>
          <a:p>
            <a:pPr algn="just"/>
            <a:r>
              <a:rPr lang="en-US" dirty="0" smtClean="0"/>
              <a:t>As an illustration of how the congestion algorithm works, see the </a:t>
            </a:r>
            <a:r>
              <a:rPr lang="en-US" dirty="0" err="1" smtClean="0"/>
              <a:t>followig</a:t>
            </a:r>
            <a:r>
              <a:rPr lang="en-US" dirty="0" smtClean="0"/>
              <a:t> Figure. </a:t>
            </a:r>
          </a:p>
          <a:p>
            <a:pPr algn="just"/>
            <a:r>
              <a:rPr lang="en-US" dirty="0" smtClean="0"/>
              <a:t>The maximum segment size here is 1024 bytes. Initially, the congestion window was 64 KB, but a timeout occurred, so the threshold is set to 32 KB and the congestion window to 1 KB for transmission 0 here. </a:t>
            </a:r>
          </a:p>
          <a:p>
            <a:pPr algn="just"/>
            <a:r>
              <a:rPr lang="en-US" dirty="0" smtClean="0"/>
              <a:t>The congestion window then grows exponentially until it hits the threshold (32 KB). Starting then, it grows linearly.</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6-32"/>
          <p:cNvPicPr>
            <a:picLocks noGrp="1" noChangeAspect="1" noChangeArrowheads="1"/>
          </p:cNvPicPr>
          <p:nvPr>
            <p:ph sz="quarter" idx="1"/>
          </p:nvPr>
        </p:nvPicPr>
        <p:blipFill>
          <a:blip r:embed="rId2"/>
          <a:srcRect/>
          <a:stretch>
            <a:fillRect/>
          </a:stretch>
        </p:blipFill>
        <p:spPr bwMode="auto">
          <a:xfrm>
            <a:off x="1575854" y="1447800"/>
            <a:ext cx="6449491" cy="4572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685800"/>
          </a:xfrm>
        </p:spPr>
        <p:txBody>
          <a:bodyPr>
            <a:normAutofit/>
          </a:bodyPr>
          <a:lstStyle/>
          <a:p>
            <a:pPr algn="ctr"/>
            <a:r>
              <a:rPr lang="en-US" sz="2400" b="1" i="1" dirty="0" smtClean="0"/>
              <a:t>Nesting of TPDUs, packets, and frames</a:t>
            </a:r>
            <a:endParaRPr lang="en-US" sz="2400" b="1" dirty="0"/>
          </a:p>
        </p:txBody>
      </p:sp>
      <p:sp>
        <p:nvSpPr>
          <p:cNvPr id="4" name="Content Placeholder 3"/>
          <p:cNvSpPr>
            <a:spLocks noGrp="1"/>
          </p:cNvSpPr>
          <p:nvPr>
            <p:ph sz="quarter" idx="1"/>
          </p:nvPr>
        </p:nvSpPr>
        <p:spPr>
          <a:xfrm>
            <a:off x="304800" y="1554163"/>
            <a:ext cx="8686800" cy="830997"/>
          </a:xfrm>
          <a:prstGeom prst="rect">
            <a:avLst/>
          </a:prstGeom>
        </p:spPr>
        <p:txBody>
          <a:bodyPr wrap="square">
            <a:spAutoFit/>
          </a:bodyPr>
          <a:lstStyle/>
          <a:p>
            <a:pPr>
              <a:defRPr/>
            </a:pPr>
            <a:r>
              <a:rPr lang="en-US" sz="2400" b="1" dirty="0">
                <a:latin typeface="+mn-lt"/>
              </a:rPr>
              <a:t>TPDU (Transport Protocol Data Unit) for messages sent from transport entity to transport entity.</a:t>
            </a:r>
          </a:p>
        </p:txBody>
      </p:sp>
      <p:pic>
        <p:nvPicPr>
          <p:cNvPr id="5" name="Picture 2"/>
          <p:cNvPicPr>
            <a:picLocks noChangeAspect="1" noChangeArrowheads="1"/>
          </p:cNvPicPr>
          <p:nvPr/>
        </p:nvPicPr>
        <p:blipFill>
          <a:blip r:embed="rId2"/>
          <a:srcRect/>
          <a:stretch>
            <a:fillRect/>
          </a:stretch>
        </p:blipFill>
        <p:spPr bwMode="auto">
          <a:xfrm>
            <a:off x="1447800" y="2590800"/>
            <a:ext cx="6172200" cy="2514600"/>
          </a:xfrm>
          <a:prstGeom prst="rect">
            <a:avLst/>
          </a:prstGeom>
          <a:noFill/>
          <a:ln w="9525">
            <a:noFill/>
            <a:miter lim="800000"/>
            <a:headEnd/>
            <a:tailEnd type="none" w="lg" len="lg"/>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381000"/>
            <a:ext cx="8305800" cy="5638800"/>
          </a:xfrm>
        </p:spPr>
        <p:txBody>
          <a:bodyPr/>
          <a:lstStyle/>
          <a:p>
            <a:pPr algn="just"/>
            <a:r>
              <a:rPr lang="en-US" dirty="0" smtClean="0"/>
              <a:t>Transmission 13 is unlucky (it should have known) and a timeout occurs. </a:t>
            </a:r>
          </a:p>
          <a:p>
            <a:pPr algn="just"/>
            <a:r>
              <a:rPr lang="en-US" dirty="0" smtClean="0"/>
              <a:t>The threshold is set to half the current window (by now 40 KB, so half is 20 KB), and slow start is initiated all over again. </a:t>
            </a:r>
          </a:p>
          <a:p>
            <a:pPr algn="just"/>
            <a:r>
              <a:rPr lang="en-US" dirty="0" smtClean="0"/>
              <a:t>When the acknowledgements from transmission 14 start coming in, the first four each double the congestion window, but after that, growth becomes linear again. </a:t>
            </a:r>
          </a:p>
          <a:p>
            <a:pPr algn="just"/>
            <a:r>
              <a:rPr lang="en-US" dirty="0" smtClean="0"/>
              <a:t>If no more timeouts occur, the congestion window will continue to grow up to the size of the receiver's window. </a:t>
            </a:r>
          </a:p>
          <a:p>
            <a:pPr algn="just"/>
            <a:r>
              <a:rPr lang="en-US" dirty="0" smtClean="0"/>
              <a:t>At that point, it will stop growing and remain constant as long as there are no more timeouts and the receiver's window does not change size.</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438400"/>
            <a:ext cx="7772400" cy="1143000"/>
          </a:xfrm>
        </p:spPr>
        <p:txBody>
          <a:bodyPr/>
          <a:lstStyle/>
          <a:p>
            <a:pPr algn="ctr"/>
            <a:r>
              <a:rPr lang="en-US" dirty="0" smtClean="0">
                <a:latin typeface="Algerian" pitchFamily="82" charset="0"/>
              </a:rPr>
              <a:t>THANK YOU</a:t>
            </a:r>
            <a:endParaRPr lang="en-US" dirty="0">
              <a:latin typeface="Algerian" pitchFamily="8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305800" cy="6248400"/>
          </a:xfrm>
        </p:spPr>
        <p:txBody>
          <a:bodyPr>
            <a:normAutofit fontScale="92500" lnSpcReduction="20000"/>
          </a:bodyPr>
          <a:lstStyle/>
          <a:p>
            <a:pPr algn="just">
              <a:spcBef>
                <a:spcPts val="0"/>
              </a:spcBef>
              <a:spcAft>
                <a:spcPts val="1200"/>
              </a:spcAft>
            </a:pPr>
            <a:r>
              <a:rPr lang="en-US" dirty="0" smtClean="0"/>
              <a:t>When a connection is no longer needed, it must be released to free up table space within the two transport entities. </a:t>
            </a:r>
          </a:p>
          <a:p>
            <a:pPr algn="just">
              <a:spcBef>
                <a:spcPts val="0"/>
              </a:spcBef>
              <a:spcAft>
                <a:spcPts val="1200"/>
              </a:spcAft>
            </a:pPr>
            <a:r>
              <a:rPr lang="en-US" dirty="0" smtClean="0"/>
              <a:t>Disconnection has two variants: asymmetric and symmetric. In the asymmetric variant, either transport user can issue a DISCONNECT primitive, which results in a DISCONNECT TPDU being sent to the remote transport entity. Upon arrival, the connection is released. </a:t>
            </a:r>
          </a:p>
          <a:p>
            <a:pPr algn="just">
              <a:spcBef>
                <a:spcPts val="0"/>
              </a:spcBef>
              <a:spcAft>
                <a:spcPts val="1200"/>
              </a:spcAft>
            </a:pPr>
            <a:r>
              <a:rPr lang="en-US" dirty="0" smtClean="0"/>
              <a:t>In the symmetric variant, each direction is closed separately, independently of the other one</a:t>
            </a:r>
          </a:p>
          <a:p>
            <a:pPr algn="just">
              <a:spcBef>
                <a:spcPts val="0"/>
              </a:spcBef>
              <a:spcAft>
                <a:spcPts val="1200"/>
              </a:spcAft>
            </a:pPr>
            <a:r>
              <a:rPr lang="en-US" dirty="0" smtClean="0"/>
              <a:t>A state diagram for connection establishment and release for these simple primitives is given in Figure. </a:t>
            </a:r>
          </a:p>
          <a:p>
            <a:pPr algn="just">
              <a:spcBef>
                <a:spcPts val="0"/>
              </a:spcBef>
              <a:spcAft>
                <a:spcPts val="1200"/>
              </a:spcAft>
            </a:pPr>
            <a:r>
              <a:rPr lang="en-US" dirty="0" smtClean="0"/>
              <a:t>Each transition is triggered by some event, either a primitive executed by the local transport user or an incoming packet. </a:t>
            </a:r>
          </a:p>
          <a:p>
            <a:pPr algn="just">
              <a:spcBef>
                <a:spcPts val="0"/>
              </a:spcBef>
              <a:spcAft>
                <a:spcPts val="1200"/>
              </a:spcAft>
            </a:pPr>
            <a:r>
              <a:rPr lang="en-US" dirty="0" smtClean="0"/>
              <a:t>For simplicity, we assume here that each TPDU is separately acknowledged. </a:t>
            </a:r>
          </a:p>
          <a:p>
            <a:pPr algn="just">
              <a:spcBef>
                <a:spcPts val="0"/>
              </a:spcBef>
              <a:spcAft>
                <a:spcPts val="1200"/>
              </a:spcAft>
            </a:pPr>
            <a:r>
              <a:rPr lang="en-US" dirty="0" smtClean="0"/>
              <a:t>We also assume that a symmetric disconnection model is used, with the client going first.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1738</TotalTime>
  <Words>9101</Words>
  <Application>Microsoft Office PowerPoint</Application>
  <PresentationFormat>On-screen Show (4:3)</PresentationFormat>
  <Paragraphs>488</Paragraphs>
  <Slides>81</Slides>
  <Notes>1</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Equity</vt:lpstr>
      <vt:lpstr>The Transport Layer</vt:lpstr>
      <vt:lpstr>Unit-4</vt:lpstr>
      <vt:lpstr>Layer overview</vt:lpstr>
      <vt:lpstr>Slide 4</vt:lpstr>
      <vt:lpstr>Transport Service Primitives</vt:lpstr>
      <vt:lpstr>Slide 6</vt:lpstr>
      <vt:lpstr>Slide 7</vt:lpstr>
      <vt:lpstr>Nesting of TPDUs, packets, and frames</vt:lpstr>
      <vt:lpstr>Slide 9</vt:lpstr>
      <vt:lpstr>Slide 10</vt:lpstr>
      <vt:lpstr>Berkeley Sockets </vt:lpstr>
      <vt:lpstr>Slide 12</vt:lpstr>
      <vt:lpstr>Slide 13</vt:lpstr>
      <vt:lpstr>Slide 14</vt:lpstr>
      <vt:lpstr>Elements of Transport Protocols</vt:lpstr>
      <vt:lpstr>Slide 16</vt:lpstr>
      <vt:lpstr>Addressing</vt:lpstr>
      <vt:lpstr>Slide 18</vt:lpstr>
      <vt:lpstr>Slide 19</vt:lpstr>
      <vt:lpstr>Slide 20</vt:lpstr>
      <vt:lpstr>Slide 21</vt:lpstr>
      <vt:lpstr>Connection Establishment </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             (a) Upward multiplexing.            (b) Downward multiplexing.</vt:lpstr>
      <vt:lpstr>Slide 42</vt:lpstr>
      <vt:lpstr>Slide 43</vt:lpstr>
      <vt:lpstr>Slide 44</vt:lpstr>
      <vt:lpstr>The Internet Transport Protocols: UDP</vt:lpstr>
      <vt:lpstr>Slide 46</vt:lpstr>
      <vt:lpstr>Slide 47</vt:lpstr>
      <vt:lpstr>Slide 48</vt:lpstr>
      <vt:lpstr>Slide 49</vt:lpstr>
      <vt:lpstr>Slide 50</vt:lpstr>
      <vt:lpstr>Slide 51</vt:lpstr>
      <vt:lpstr>Slide 52</vt:lpstr>
      <vt:lpstr>Slide 53</vt:lpstr>
      <vt:lpstr>Slide 54</vt:lpstr>
      <vt:lpstr>The Internet Transport Protocols: TCP</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Transport Layer</dc:title>
  <dc:creator>ADMIN</dc:creator>
  <cp:lastModifiedBy>ADMIN</cp:lastModifiedBy>
  <cp:revision>49</cp:revision>
  <dcterms:created xsi:type="dcterms:W3CDTF">2006-08-16T00:00:00Z</dcterms:created>
  <dcterms:modified xsi:type="dcterms:W3CDTF">2024-07-21T05:43:10Z</dcterms:modified>
</cp:coreProperties>
</file>