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8"/>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5" r:id="rId17"/>
    <p:sldId id="271" r:id="rId18"/>
    <p:sldId id="276" r:id="rId19"/>
    <p:sldId id="277" r:id="rId20"/>
    <p:sldId id="278" r:id="rId21"/>
    <p:sldId id="279" r:id="rId22"/>
    <p:sldId id="280" r:id="rId23"/>
    <p:sldId id="281" r:id="rId24"/>
    <p:sldId id="282" r:id="rId25"/>
    <p:sldId id="283" r:id="rId26"/>
    <p:sldId id="284" r:id="rId27"/>
    <p:sldId id="286" r:id="rId28"/>
    <p:sldId id="287" r:id="rId29"/>
    <p:sldId id="289" r:id="rId30"/>
    <p:sldId id="291" r:id="rId31"/>
    <p:sldId id="293" r:id="rId32"/>
    <p:sldId id="294" r:id="rId33"/>
    <p:sldId id="295" r:id="rId34"/>
    <p:sldId id="297" r:id="rId35"/>
    <p:sldId id="298" r:id="rId36"/>
    <p:sldId id="304" r:id="rId37"/>
    <p:sldId id="305" r:id="rId38"/>
    <p:sldId id="306" r:id="rId39"/>
    <p:sldId id="308" r:id="rId40"/>
    <p:sldId id="307"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2" r:id="rId64"/>
    <p:sldId id="333" r:id="rId65"/>
    <p:sldId id="334" r:id="rId66"/>
    <p:sldId id="336" r:id="rId67"/>
    <p:sldId id="337" r:id="rId68"/>
    <p:sldId id="338" r:id="rId69"/>
    <p:sldId id="354" r:id="rId70"/>
    <p:sldId id="339" r:id="rId71"/>
    <p:sldId id="340" r:id="rId72"/>
    <p:sldId id="341" r:id="rId73"/>
    <p:sldId id="342" r:id="rId74"/>
    <p:sldId id="343" r:id="rId75"/>
    <p:sldId id="344" r:id="rId76"/>
    <p:sldId id="345" r:id="rId77"/>
    <p:sldId id="355" r:id="rId78"/>
    <p:sldId id="346" r:id="rId79"/>
    <p:sldId id="347" r:id="rId80"/>
    <p:sldId id="348" r:id="rId81"/>
    <p:sldId id="349" r:id="rId82"/>
    <p:sldId id="350" r:id="rId83"/>
    <p:sldId id="351" r:id="rId84"/>
    <p:sldId id="356" r:id="rId85"/>
    <p:sldId id="357" r:id="rId86"/>
    <p:sldId id="353"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1707" autoAdjust="0"/>
  </p:normalViewPr>
  <p:slideViewPr>
    <p:cSldViewPr>
      <p:cViewPr varScale="1">
        <p:scale>
          <a:sx n="60" d="100"/>
          <a:sy n="60" d="100"/>
        </p:scale>
        <p:origin x="-15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AF3FB-7FCC-4D44-A004-90ED5991EE42}" type="datetimeFigureOut">
              <a:rPr lang="en-US" smtClean="0"/>
              <a:pPr/>
              <a:t>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D597D-BE73-4E89-AF8B-A10DF2D7A4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Advanced Research Projects Agency Network (ARPANET)</a:t>
            </a:r>
            <a:endParaRPr lang="en-US" dirty="0"/>
          </a:p>
        </p:txBody>
      </p:sp>
      <p:sp>
        <p:nvSpPr>
          <p:cNvPr id="4" name="Slide Number Placeholder 3"/>
          <p:cNvSpPr>
            <a:spLocks noGrp="1"/>
          </p:cNvSpPr>
          <p:nvPr>
            <p:ph type="sldNum" sz="quarter" idx="10"/>
          </p:nvPr>
        </p:nvSpPr>
        <p:spPr/>
        <p:txBody>
          <a:bodyPr/>
          <a:lstStyle/>
          <a:p>
            <a:fld id="{842D597D-BE73-4E89-AF8B-A10DF2D7A4FE}"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D597D-BE73-4E89-AF8B-A10DF2D7A4FE}"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2/8/2024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2/8/2024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Application Layer</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By</a:t>
            </a:r>
          </a:p>
          <a:p>
            <a:r>
              <a:rPr lang="en-US" b="1" dirty="0" smtClean="0"/>
              <a:t>Dr. M. Kalpana Devi</a:t>
            </a:r>
          </a:p>
          <a:p>
            <a:r>
              <a:rPr lang="en-US" b="1" dirty="0" smtClean="0"/>
              <a:t>Professor &amp; HOD</a:t>
            </a:r>
          </a:p>
          <a:p>
            <a:r>
              <a:rPr lang="en-US" b="1" dirty="0" smtClean="0"/>
              <a:t>MCA Department</a:t>
            </a:r>
          </a:p>
          <a:p>
            <a:r>
              <a:rPr lang="en-US" b="1" dirty="0" smtClean="0"/>
              <a:t>SITAMS</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38912"/>
          </a:xfrm>
        </p:spPr>
        <p:txBody>
          <a:bodyPr>
            <a:noAutofit/>
          </a:bodyPr>
          <a:lstStyle/>
          <a:p>
            <a:r>
              <a:rPr lang="en-US" sz="3600" b="1" dirty="0" smtClean="0"/>
              <a:t>5.1.2</a:t>
            </a:r>
            <a:r>
              <a:rPr lang="en-US" sz="4000" b="1" dirty="0" smtClean="0"/>
              <a:t> </a:t>
            </a:r>
            <a:r>
              <a:rPr lang="en-US" sz="3600" b="1" dirty="0" smtClean="0"/>
              <a:t>Resource</a:t>
            </a:r>
            <a:r>
              <a:rPr lang="en-US" sz="4000" b="1" dirty="0" smtClean="0"/>
              <a:t> Records</a:t>
            </a:r>
            <a:endParaRPr lang="en-US" sz="4000" b="1" dirty="0"/>
          </a:p>
        </p:txBody>
      </p:sp>
      <p:sp>
        <p:nvSpPr>
          <p:cNvPr id="3" name="Content Placeholder 2"/>
          <p:cNvSpPr>
            <a:spLocks noGrp="1"/>
          </p:cNvSpPr>
          <p:nvPr>
            <p:ph idx="1"/>
          </p:nvPr>
        </p:nvSpPr>
        <p:spPr>
          <a:xfrm>
            <a:off x="228600" y="990600"/>
            <a:ext cx="8763000" cy="5867400"/>
          </a:xfrm>
        </p:spPr>
        <p:txBody>
          <a:bodyPr>
            <a:normAutofit fontScale="92500"/>
          </a:bodyPr>
          <a:lstStyle/>
          <a:p>
            <a:pPr algn="just">
              <a:spcAft>
                <a:spcPts val="600"/>
              </a:spcAft>
            </a:pPr>
            <a:r>
              <a:rPr lang="en-US" dirty="0" smtClean="0"/>
              <a:t>Every domain, whether it is a single host or a top-level domain, can have a set of resource records associated with it. </a:t>
            </a:r>
          </a:p>
          <a:p>
            <a:pPr algn="just">
              <a:spcAft>
                <a:spcPts val="600"/>
              </a:spcAft>
            </a:pPr>
            <a:r>
              <a:rPr lang="en-US" dirty="0" smtClean="0"/>
              <a:t>For a single host, the most common resource record is just its IP address, but many other kinds of resource records also exist. </a:t>
            </a:r>
          </a:p>
          <a:p>
            <a:pPr algn="just">
              <a:spcAft>
                <a:spcPts val="600"/>
              </a:spcAft>
            </a:pPr>
            <a:r>
              <a:rPr lang="en-US" dirty="0" smtClean="0"/>
              <a:t>When a resolver gives a domain name to DNS, what it gets back are the resource records associated with that name. </a:t>
            </a:r>
          </a:p>
          <a:p>
            <a:pPr algn="just">
              <a:spcAft>
                <a:spcPts val="600"/>
              </a:spcAft>
            </a:pPr>
            <a:r>
              <a:rPr lang="en-US" dirty="0" smtClean="0"/>
              <a:t>Thus, the primary function of DNS is to map domain names onto resource records. </a:t>
            </a:r>
          </a:p>
          <a:p>
            <a:pPr algn="just">
              <a:spcAft>
                <a:spcPts val="600"/>
              </a:spcAft>
            </a:pPr>
            <a:r>
              <a:rPr lang="en-US" dirty="0" smtClean="0"/>
              <a:t>A resource record is a five-</a:t>
            </a:r>
            <a:r>
              <a:rPr lang="en-US" dirty="0" err="1" smtClean="0"/>
              <a:t>tuple</a:t>
            </a:r>
            <a:r>
              <a:rPr lang="en-US" dirty="0" smtClean="0"/>
              <a:t>. Although they are encoded in binary for efficiency, in most expositions, resource records are presented as ASCII text, one line per resource record. </a:t>
            </a:r>
          </a:p>
          <a:p>
            <a:pPr algn="just">
              <a:spcAft>
                <a:spcPts val="600"/>
              </a:spcAft>
            </a:pPr>
            <a:r>
              <a:rPr lang="en-US" dirty="0" smtClean="0"/>
              <a:t>The format we will use is as follows: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389120"/>
          </a:xfrm>
        </p:spPr>
        <p:txBody>
          <a:bodyPr/>
          <a:lstStyle/>
          <a:p>
            <a:pPr marL="449263" indent="-449263">
              <a:spcBef>
                <a:spcPts val="750"/>
              </a:spcBef>
              <a:buClrTx/>
              <a:buSzPct val="89000"/>
              <a:buNone/>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pPr>
            <a:r>
              <a:rPr lang="en-US" sz="2400" b="1" dirty="0" smtClean="0">
                <a:solidFill>
                  <a:srgbClr val="C00000"/>
                </a:solidFill>
              </a:rPr>
              <a:t>Domain_name   Time_to_live   Class   Type    Value</a:t>
            </a:r>
          </a:p>
          <a:p>
            <a:pPr marL="449263" indent="-449263">
              <a:spcBef>
                <a:spcPts val="750"/>
              </a:spcBef>
              <a:buClrTx/>
              <a:buSzPct val="89000"/>
              <a:buFont typeface="Wingdings" pitchFamily="2" charset="2"/>
              <a:buChar char="Ø"/>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pPr>
            <a:r>
              <a:rPr lang="en-US" sz="2400" b="1" i="1" dirty="0" smtClean="0"/>
              <a:t>Domain_name</a:t>
            </a:r>
            <a:r>
              <a:rPr lang="en-US" sz="2400" i="1" dirty="0" smtClean="0"/>
              <a:t> tells the domain to which this record applies</a:t>
            </a:r>
          </a:p>
          <a:p>
            <a:pPr marL="449263" indent="-449263">
              <a:spcBef>
                <a:spcPts val="750"/>
              </a:spcBef>
              <a:buClrTx/>
              <a:buSzPct val="89000"/>
              <a:buFont typeface="Wingdings" pitchFamily="2" charset="2"/>
              <a:buChar char="Ø"/>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pPr>
            <a:r>
              <a:rPr lang="en-US" sz="2400" dirty="0" smtClean="0"/>
              <a:t>The </a:t>
            </a:r>
            <a:r>
              <a:rPr lang="en-US" sz="2400" b="1" i="1" dirty="0" smtClean="0"/>
              <a:t>Time_to_live</a:t>
            </a:r>
            <a:r>
              <a:rPr lang="en-US" sz="2400" i="1" dirty="0" smtClean="0"/>
              <a:t> field gives an indication of how stable the record is.</a:t>
            </a:r>
          </a:p>
          <a:p>
            <a:pPr marL="449263" indent="-449263">
              <a:spcBef>
                <a:spcPts val="750"/>
              </a:spcBef>
              <a:buClrTx/>
              <a:buSzPct val="89000"/>
              <a:buFont typeface="Wingdings" pitchFamily="2" charset="2"/>
              <a:buChar char="Ø"/>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pPr>
            <a:r>
              <a:rPr lang="en-US" sz="2400" dirty="0" smtClean="0"/>
              <a:t>The third field of every resource record is the </a:t>
            </a:r>
            <a:r>
              <a:rPr lang="en-US" sz="2400" b="1" i="1" dirty="0" smtClean="0"/>
              <a:t>Class</a:t>
            </a:r>
            <a:r>
              <a:rPr lang="en-US" sz="2400" i="1" dirty="0" smtClean="0"/>
              <a:t>. For Internet information, it is always IN.</a:t>
            </a:r>
          </a:p>
          <a:p>
            <a:pPr marL="449263" indent="-449263">
              <a:spcBef>
                <a:spcPts val="750"/>
              </a:spcBef>
              <a:buClrTx/>
              <a:buSzPct val="89000"/>
              <a:buFont typeface="Wingdings" pitchFamily="2" charset="2"/>
              <a:buChar char="Ø"/>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defRPr/>
            </a:pPr>
            <a:r>
              <a:rPr lang="en-US" sz="2400" dirty="0" smtClean="0"/>
              <a:t>The </a:t>
            </a:r>
            <a:r>
              <a:rPr lang="en-US" sz="2400" b="1" i="1" dirty="0" smtClean="0"/>
              <a:t>Type</a:t>
            </a:r>
            <a:r>
              <a:rPr lang="en-US" sz="2400" i="1" dirty="0" smtClean="0"/>
              <a:t> field tells what kind of record this is,</a:t>
            </a:r>
            <a:r>
              <a:rPr lang="en-US" sz="2400" dirty="0" smtClean="0"/>
              <a:t> The most important types are listed in the following table.</a:t>
            </a:r>
            <a:endParaRPr lang="en-US" sz="2400" b="1" dirty="0" smtClean="0">
              <a:solidFill>
                <a:srgbClr val="C00000"/>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0" y="1219200"/>
            <a:ext cx="9144000" cy="5638800"/>
          </a:xfrm>
          <a:solidFill>
            <a:schemeClr val="bg1"/>
          </a:solidFill>
        </p:spPr>
        <p:txBody>
          <a:bodyPr tIns="0"/>
          <a:lstStyle/>
          <a:p>
            <a:pPr marL="449263" indent="-449263" eaLnBrk="1" hangingPunct="1">
              <a:lnSpc>
                <a:spcPct val="150000"/>
              </a:lnSpc>
              <a:spcBef>
                <a:spcPts val="750"/>
              </a:spcBef>
              <a:buClrTx/>
              <a:buSzPct val="89000"/>
              <a:buFont typeface="Wingdings" charset="2"/>
              <a:buChar char="§"/>
              <a:tabLst>
                <a:tab pos="449263" algn="l"/>
                <a:tab pos="561975" algn="l"/>
                <a:tab pos="1019175" algn="l"/>
                <a:tab pos="1476375" algn="l"/>
                <a:tab pos="1933575" algn="l"/>
                <a:tab pos="2390775" algn="l"/>
                <a:tab pos="2847975" algn="l"/>
                <a:tab pos="3305175" algn="l"/>
                <a:tab pos="3762375" algn="l"/>
                <a:tab pos="4219575" algn="l"/>
                <a:tab pos="4676775" algn="l"/>
                <a:tab pos="5133975" algn="l"/>
                <a:tab pos="5591175" algn="l"/>
                <a:tab pos="6048375" algn="l"/>
                <a:tab pos="6505575" algn="l"/>
                <a:tab pos="6962775" algn="l"/>
                <a:tab pos="7419975" algn="l"/>
                <a:tab pos="7877175" algn="l"/>
                <a:tab pos="8334375" algn="l"/>
                <a:tab pos="8791575" algn="l"/>
                <a:tab pos="9248775" algn="l"/>
              </a:tabLst>
            </a:pPr>
            <a:r>
              <a:rPr lang="en-US" sz="2600" b="1" dirty="0" smtClean="0"/>
              <a:t>The principal DNS resource records types for IPv4.</a:t>
            </a:r>
          </a:p>
        </p:txBody>
      </p:sp>
      <p:pic>
        <p:nvPicPr>
          <p:cNvPr id="5" name="Picture 3"/>
          <p:cNvPicPr>
            <a:picLocks noChangeAspect="1" noChangeArrowheads="1"/>
          </p:cNvPicPr>
          <p:nvPr/>
        </p:nvPicPr>
        <p:blipFill>
          <a:blip r:embed="rId2"/>
          <a:srcRect/>
          <a:stretch>
            <a:fillRect/>
          </a:stretch>
        </p:blipFill>
        <p:spPr bwMode="auto">
          <a:xfrm>
            <a:off x="1295400" y="1905000"/>
            <a:ext cx="6781800" cy="3657600"/>
          </a:xfrm>
          <a:prstGeom prst="rect">
            <a:avLst/>
          </a:prstGeom>
          <a:noFill/>
          <a:ln w="9525">
            <a:noFill/>
            <a:round/>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304800"/>
          </a:xfrm>
        </p:spPr>
        <p:txBody>
          <a:bodyPr>
            <a:noAutofit/>
          </a:bodyPr>
          <a:lstStyle/>
          <a:p>
            <a:r>
              <a:rPr lang="en-US" sz="3600" b="1" dirty="0" smtClean="0"/>
              <a:t>5.1.3</a:t>
            </a:r>
            <a:r>
              <a:rPr lang="en-US" sz="4000" b="1" dirty="0" smtClean="0"/>
              <a:t> Name </a:t>
            </a:r>
            <a:r>
              <a:rPr lang="en-US" sz="3600" b="1" dirty="0" smtClean="0"/>
              <a:t>Servers</a:t>
            </a:r>
            <a:r>
              <a:rPr lang="en-US" sz="4000" b="1" dirty="0" smtClean="0"/>
              <a:t> </a:t>
            </a:r>
            <a:endParaRPr lang="en-US" sz="4000" b="1" dirty="0"/>
          </a:p>
        </p:txBody>
      </p:sp>
      <p:sp>
        <p:nvSpPr>
          <p:cNvPr id="3" name="Content Placeholder 2"/>
          <p:cNvSpPr>
            <a:spLocks noGrp="1"/>
          </p:cNvSpPr>
          <p:nvPr>
            <p:ph idx="1"/>
          </p:nvPr>
        </p:nvSpPr>
        <p:spPr>
          <a:xfrm>
            <a:off x="304800" y="1066800"/>
            <a:ext cx="8534400" cy="5410200"/>
          </a:xfrm>
        </p:spPr>
        <p:txBody>
          <a:bodyPr>
            <a:normAutofit fontScale="85000" lnSpcReduction="20000"/>
          </a:bodyPr>
          <a:lstStyle/>
          <a:p>
            <a:pPr algn="just"/>
            <a:r>
              <a:rPr lang="en-US" dirty="0" smtClean="0"/>
              <a:t>In theory at least, a single name server could contain the entire DNS database and respond to all queries about it. </a:t>
            </a:r>
          </a:p>
          <a:p>
            <a:pPr algn="just"/>
            <a:r>
              <a:rPr lang="en-US" dirty="0" smtClean="0"/>
              <a:t>In practice, this server would be so overloaded as to be useless. </a:t>
            </a:r>
          </a:p>
          <a:p>
            <a:pPr algn="just"/>
            <a:r>
              <a:rPr lang="en-US" dirty="0" smtClean="0"/>
              <a:t>Furthermore, if it ever went down, the entire Internet would be crippled. </a:t>
            </a:r>
          </a:p>
          <a:p>
            <a:pPr algn="just"/>
            <a:r>
              <a:rPr lang="en-US" dirty="0" smtClean="0"/>
              <a:t>To avoid the problems associated with having only a single source of information, the DNS name space is divided into </a:t>
            </a:r>
            <a:r>
              <a:rPr lang="en-US" dirty="0" err="1" smtClean="0"/>
              <a:t>nonoverlapping</a:t>
            </a:r>
            <a:r>
              <a:rPr lang="en-US" dirty="0" smtClean="0"/>
              <a:t> zones. </a:t>
            </a:r>
          </a:p>
          <a:p>
            <a:pPr algn="just"/>
            <a:r>
              <a:rPr lang="en-US" dirty="0" smtClean="0"/>
              <a:t>One possible way to divide the name space of above Figure is shown in  the following Figure. </a:t>
            </a:r>
          </a:p>
          <a:p>
            <a:pPr algn="just"/>
            <a:r>
              <a:rPr lang="en-US" dirty="0" smtClean="0"/>
              <a:t>Each zone contains some part of the tree and also contains name servers holding the information about that zone. </a:t>
            </a:r>
          </a:p>
          <a:p>
            <a:pPr algn="just"/>
            <a:r>
              <a:rPr lang="en-US" dirty="0" smtClean="0"/>
              <a:t>Normally, a zone will have one primary name server, which gets its information from a file on its disk, and one or more secondary name servers, which get their information from the primary name server. </a:t>
            </a:r>
          </a:p>
          <a:p>
            <a:pPr algn="just"/>
            <a:r>
              <a:rPr lang="en-US" dirty="0" smtClean="0"/>
              <a:t>To improve reliability, some servers for a zone can be located outside the zone.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381001" y="1066800"/>
            <a:ext cx="8229600" cy="3977483"/>
          </a:xfrm>
          <a:prstGeom prst="rect">
            <a:avLst/>
          </a:prstGeom>
          <a:noFill/>
          <a:ln w="9525">
            <a:noFill/>
            <a:round/>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6019800"/>
          </a:xfrm>
        </p:spPr>
        <p:txBody>
          <a:bodyPr>
            <a:normAutofit/>
          </a:bodyPr>
          <a:lstStyle/>
          <a:p>
            <a:pPr algn="just">
              <a:spcAft>
                <a:spcPts val="600"/>
              </a:spcAft>
            </a:pPr>
            <a:r>
              <a:rPr lang="en-US" sz="2400" dirty="0" smtClean="0"/>
              <a:t>When a resolver has a query about a domain name, it passes the query to one of the local name servers. </a:t>
            </a:r>
          </a:p>
          <a:p>
            <a:pPr algn="just">
              <a:spcAft>
                <a:spcPts val="600"/>
              </a:spcAft>
            </a:pPr>
            <a:r>
              <a:rPr lang="en-US" sz="2400" dirty="0" smtClean="0"/>
              <a:t>If the domain being sought falls under the jurisdiction of the name server, however, the domain is remote and no information about the requested domain is available locally, the name server sends a query message to the top-level name server for the domain requested. </a:t>
            </a:r>
          </a:p>
          <a:p>
            <a:pPr algn="just">
              <a:spcAft>
                <a:spcPts val="600"/>
              </a:spcAft>
            </a:pPr>
            <a:r>
              <a:rPr lang="en-US" sz="2400" dirty="0" smtClean="0"/>
              <a:t>To make this process clearer, consider the example of the following Figure.</a:t>
            </a:r>
          </a:p>
          <a:p>
            <a:pPr algn="just">
              <a:spcAft>
                <a:spcPts val="600"/>
              </a:spcAft>
            </a:pPr>
            <a:r>
              <a:rPr lang="en-US" sz="2400" dirty="0" smtClean="0"/>
              <a:t>Here, a resolver on </a:t>
            </a:r>
            <a:r>
              <a:rPr lang="en-US" sz="2400" b="1" dirty="0" smtClean="0"/>
              <a:t>flits.cs.vu.nl</a:t>
            </a:r>
            <a:r>
              <a:rPr lang="en-US" sz="2400" dirty="0" smtClean="0"/>
              <a:t> wants to know the IP address of the host </a:t>
            </a:r>
            <a:r>
              <a:rPr lang="en-US" sz="2400" b="1" dirty="0" smtClean="0"/>
              <a:t>linda.cs.yale.edu. </a:t>
            </a:r>
          </a:p>
          <a:p>
            <a:pPr algn="just">
              <a:spcAft>
                <a:spcPts val="600"/>
              </a:spcAft>
            </a:pPr>
            <a:r>
              <a:rPr lang="en-US" sz="2400" dirty="0" smtClean="0"/>
              <a:t>In step 1, it sends a query to the local name server, </a:t>
            </a:r>
            <a:r>
              <a:rPr lang="en-US" sz="2400" b="1" dirty="0" smtClean="0"/>
              <a:t>cs.vu.nl</a:t>
            </a:r>
            <a:r>
              <a:rPr lang="en-US" sz="2400" dirty="0" smtClean="0"/>
              <a:t>. </a:t>
            </a:r>
          </a:p>
          <a:p>
            <a:pPr algn="just">
              <a:spcAft>
                <a:spcPts val="600"/>
              </a:spcAft>
            </a:pPr>
            <a:r>
              <a:rPr lang="en-US" sz="2400" dirty="0" smtClean="0"/>
              <a:t>This query contains the domain name sought, the type (A) and the class (IN).</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3352800"/>
          </a:xfrm>
        </p:spPr>
        <p:txBody>
          <a:bodyPr>
            <a:normAutofit fontScale="92500" lnSpcReduction="20000"/>
          </a:bodyPr>
          <a:lstStyle/>
          <a:p>
            <a:pPr algn="just">
              <a:spcAft>
                <a:spcPts val="1200"/>
              </a:spcAft>
            </a:pPr>
            <a:r>
              <a:rPr lang="en-US" dirty="0" smtClean="0"/>
              <a:t>It sends a UDP packet to the server for </a:t>
            </a:r>
            <a:r>
              <a:rPr lang="en-US" b="1" dirty="0" err="1" smtClean="0"/>
              <a:t>edu</a:t>
            </a:r>
            <a:r>
              <a:rPr lang="en-US" dirty="0" smtClean="0"/>
              <a:t> given in its database </a:t>
            </a:r>
            <a:r>
              <a:rPr lang="en-US" b="1" dirty="0" smtClean="0"/>
              <a:t>, edu-server.net</a:t>
            </a:r>
            <a:r>
              <a:rPr lang="en-US" dirty="0" smtClean="0"/>
              <a:t>. </a:t>
            </a:r>
          </a:p>
          <a:p>
            <a:pPr algn="just">
              <a:spcAft>
                <a:spcPts val="1200"/>
              </a:spcAft>
            </a:pPr>
            <a:r>
              <a:rPr lang="en-US" dirty="0" smtClean="0"/>
              <a:t>It is unlikely that this server knows the address of </a:t>
            </a:r>
            <a:r>
              <a:rPr lang="en-US" b="1" dirty="0" smtClean="0"/>
              <a:t>linda.cs.yale.edu</a:t>
            </a:r>
            <a:r>
              <a:rPr lang="en-US" dirty="0" smtClean="0"/>
              <a:t>, and probably does not know </a:t>
            </a:r>
            <a:r>
              <a:rPr lang="en-US" b="1" dirty="0" smtClean="0"/>
              <a:t>cs.yale.edu </a:t>
            </a:r>
            <a:r>
              <a:rPr lang="en-US" dirty="0" smtClean="0"/>
              <a:t>either, but it must know all of its own children, so it forwards the request to the name server for </a:t>
            </a:r>
            <a:r>
              <a:rPr lang="en-US" b="1" dirty="0" smtClean="0"/>
              <a:t>yale.edu</a:t>
            </a:r>
            <a:r>
              <a:rPr lang="en-US" dirty="0" smtClean="0"/>
              <a:t>. </a:t>
            </a:r>
          </a:p>
          <a:p>
            <a:pPr algn="just">
              <a:spcAft>
                <a:spcPts val="1200"/>
              </a:spcAft>
            </a:pPr>
            <a:r>
              <a:rPr lang="en-US" dirty="0" smtClean="0"/>
              <a:t>In turn, this one forwards the request to </a:t>
            </a:r>
            <a:r>
              <a:rPr lang="en-US" b="1" dirty="0" smtClean="0"/>
              <a:t>cs.yale.edu</a:t>
            </a:r>
            <a:r>
              <a:rPr lang="en-US" dirty="0" smtClean="0"/>
              <a:t>, which must have the authoritative resource records.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ph idx="1"/>
          </p:nvPr>
        </p:nvGrpSpPr>
        <p:grpSpPr bwMode="auto">
          <a:xfrm>
            <a:off x="4038991" y="1905043"/>
            <a:ext cx="4941221" cy="4501356"/>
            <a:chOff x="2529" y="220"/>
            <a:chExt cx="3486" cy="3742"/>
          </a:xfrm>
        </p:grpSpPr>
        <p:pic>
          <p:nvPicPr>
            <p:cNvPr id="5" name="Picture 4"/>
            <p:cNvPicPr>
              <a:picLocks noChangeAspect="1" noChangeArrowheads="1"/>
            </p:cNvPicPr>
            <p:nvPr/>
          </p:nvPicPr>
          <p:blipFill>
            <a:blip r:embed="rId2"/>
            <a:srcRect/>
            <a:stretch>
              <a:fillRect/>
            </a:stretch>
          </p:blipFill>
          <p:spPr bwMode="auto">
            <a:xfrm>
              <a:off x="3266" y="2818"/>
              <a:ext cx="523" cy="400"/>
            </a:xfrm>
            <a:prstGeom prst="rect">
              <a:avLst/>
            </a:prstGeom>
            <a:noFill/>
            <a:ln w="9525">
              <a:noFill/>
              <a:round/>
              <a:headEnd/>
              <a:tailEnd/>
            </a:ln>
          </p:spPr>
        </p:pic>
        <p:sp>
          <p:nvSpPr>
            <p:cNvPr id="6" name="Text Box 5"/>
            <p:cNvSpPr txBox="1">
              <a:spLocks noChangeArrowheads="1"/>
            </p:cNvSpPr>
            <p:nvPr/>
          </p:nvSpPr>
          <p:spPr bwMode="auto">
            <a:xfrm>
              <a:off x="2690" y="3182"/>
              <a:ext cx="1337" cy="74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omic Sans MS" pitchFamily="64" charset="0"/>
                  <a:ea typeface="Gulim" pitchFamily="32" charset="-127"/>
                </a:rPr>
                <a:t>requesting </a:t>
              </a:r>
              <a:r>
                <a:rPr lang="en-US" b="1" dirty="0" smtClean="0">
                  <a:solidFill>
                    <a:srgbClr val="000000"/>
                  </a:solidFill>
                  <a:latin typeface="Comic Sans MS" pitchFamily="64" charset="0"/>
                  <a:ea typeface="Gulim" pitchFamily="32" charset="-127"/>
                </a:rPr>
                <a:t>host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t> flits.cs.vu.nl</a:t>
              </a:r>
              <a:r>
                <a:rPr lang="en-US" b="1" dirty="0" smtClean="0">
                  <a:solidFill>
                    <a:srgbClr val="000000"/>
                  </a:solidFill>
                  <a:latin typeface="Comic Sans MS" pitchFamily="64" charset="0"/>
                  <a:ea typeface="Gulim" pitchFamily="32" charset="-127"/>
                </a:rPr>
                <a:t> </a:t>
              </a:r>
              <a:endParaRPr lang="en-US" b="1" dirty="0">
                <a:solidFill>
                  <a:srgbClr val="000000"/>
                </a:solidFill>
                <a:latin typeface="Comic Sans MS" pitchFamily="64" charset="0"/>
                <a:ea typeface="Gulim" pitchFamily="32" charset="-127"/>
              </a:endParaRP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dirty="0">
                <a:solidFill>
                  <a:srgbClr val="000000"/>
                </a:solidFill>
                <a:latin typeface="Courier New" pitchFamily="49" charset="0"/>
                <a:ea typeface="Gulim" pitchFamily="32" charset="-127"/>
              </a:endParaRPr>
            </a:p>
          </p:txBody>
        </p:sp>
        <p:sp>
          <p:nvSpPr>
            <p:cNvPr id="7" name="Text Box 6"/>
            <p:cNvSpPr txBox="1">
              <a:spLocks noChangeArrowheads="1"/>
            </p:cNvSpPr>
            <p:nvPr/>
          </p:nvSpPr>
          <p:spPr bwMode="auto">
            <a:xfrm>
              <a:off x="4209" y="3679"/>
              <a:ext cx="1277" cy="283"/>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t>linda.cs.yale.edu</a:t>
              </a:r>
              <a:endParaRPr lang="en-US" sz="1600" b="1" dirty="0">
                <a:solidFill>
                  <a:srgbClr val="000000"/>
                </a:solidFill>
                <a:latin typeface="Courier New" pitchFamily="49" charset="0"/>
                <a:ea typeface="Gulim" pitchFamily="32" charset="-127"/>
              </a:endParaRPr>
            </a:p>
          </p:txBody>
        </p:sp>
        <p:pic>
          <p:nvPicPr>
            <p:cNvPr id="8" name="Picture 7"/>
            <p:cNvPicPr>
              <a:picLocks noChangeAspect="1" noChangeArrowheads="1"/>
            </p:cNvPicPr>
            <p:nvPr/>
          </p:nvPicPr>
          <p:blipFill>
            <a:blip r:embed="rId2"/>
            <a:srcRect/>
            <a:stretch>
              <a:fillRect/>
            </a:stretch>
          </p:blipFill>
          <p:spPr bwMode="auto">
            <a:xfrm>
              <a:off x="4604" y="3322"/>
              <a:ext cx="523" cy="400"/>
            </a:xfrm>
            <a:prstGeom prst="rect">
              <a:avLst/>
            </a:prstGeom>
            <a:noFill/>
            <a:ln w="9525">
              <a:noFill/>
              <a:round/>
              <a:headEnd/>
              <a:tailEnd/>
            </a:ln>
          </p:spPr>
        </p:pic>
        <p:grpSp>
          <p:nvGrpSpPr>
            <p:cNvPr id="9" name="Group 8"/>
            <p:cNvGrpSpPr>
              <a:grpSpLocks/>
            </p:cNvGrpSpPr>
            <p:nvPr/>
          </p:nvGrpSpPr>
          <p:grpSpPr bwMode="auto">
            <a:xfrm>
              <a:off x="3422" y="1511"/>
              <a:ext cx="234" cy="412"/>
              <a:chOff x="3422" y="1511"/>
              <a:chExt cx="234" cy="412"/>
            </a:xfrm>
          </p:grpSpPr>
          <p:sp>
            <p:nvSpPr>
              <p:cNvPr id="63" name="AutoShape 9"/>
              <p:cNvSpPr>
                <a:spLocks noChangeArrowheads="1"/>
              </p:cNvSpPr>
              <p:nvPr/>
            </p:nvSpPr>
            <p:spPr bwMode="auto">
              <a:xfrm>
                <a:off x="3422" y="1829"/>
                <a:ext cx="230" cy="94"/>
              </a:xfrm>
              <a:prstGeom prst="parallelogram">
                <a:avLst>
                  <a:gd name="adj" fmla="val 94259"/>
                </a:avLst>
              </a:prstGeom>
              <a:solidFill>
                <a:srgbClr val="33CCCC"/>
              </a:solidFill>
              <a:ln w="9525">
                <a:noFill/>
                <a:round/>
                <a:headEnd/>
                <a:tailEnd/>
              </a:ln>
            </p:spPr>
            <p:txBody>
              <a:bodyPr wrap="none" anchor="ctr"/>
              <a:lstStyle/>
              <a:p>
                <a:endParaRPr lang="en-US" b="1"/>
              </a:p>
            </p:txBody>
          </p:sp>
          <p:sp>
            <p:nvSpPr>
              <p:cNvPr id="64" name="Rectangle 10"/>
              <p:cNvSpPr>
                <a:spLocks noChangeArrowheads="1"/>
              </p:cNvSpPr>
              <p:nvPr/>
            </p:nvSpPr>
            <p:spPr bwMode="auto">
              <a:xfrm>
                <a:off x="3539" y="1514"/>
                <a:ext cx="105" cy="316"/>
              </a:xfrm>
              <a:prstGeom prst="rect">
                <a:avLst/>
              </a:prstGeom>
              <a:solidFill>
                <a:srgbClr val="33CCCC"/>
              </a:solidFill>
              <a:ln w="9525">
                <a:noFill/>
                <a:round/>
                <a:headEnd/>
                <a:tailEnd/>
              </a:ln>
            </p:spPr>
            <p:txBody>
              <a:bodyPr wrap="none" anchor="ctr"/>
              <a:lstStyle/>
              <a:p>
                <a:endParaRPr lang="en-US" b="1"/>
              </a:p>
            </p:txBody>
          </p:sp>
          <p:sp>
            <p:nvSpPr>
              <p:cNvPr id="65" name="Rectangle 11"/>
              <p:cNvSpPr>
                <a:spLocks noChangeArrowheads="1"/>
              </p:cNvSpPr>
              <p:nvPr/>
            </p:nvSpPr>
            <p:spPr bwMode="auto">
              <a:xfrm>
                <a:off x="3423" y="1604"/>
                <a:ext cx="145" cy="316"/>
              </a:xfrm>
              <a:prstGeom prst="rect">
                <a:avLst/>
              </a:prstGeom>
              <a:solidFill>
                <a:srgbClr val="33CCCC"/>
              </a:solidFill>
              <a:ln w="9360">
                <a:solidFill>
                  <a:srgbClr val="000000"/>
                </a:solidFill>
                <a:miter lim="800000"/>
                <a:headEnd/>
                <a:tailEnd/>
              </a:ln>
            </p:spPr>
            <p:txBody>
              <a:bodyPr wrap="none" anchor="ctr"/>
              <a:lstStyle/>
              <a:p>
                <a:endParaRPr lang="en-US" b="1"/>
              </a:p>
            </p:txBody>
          </p:sp>
          <p:sp>
            <p:nvSpPr>
              <p:cNvPr id="66" name="AutoShape 12"/>
              <p:cNvSpPr>
                <a:spLocks noChangeArrowheads="1"/>
              </p:cNvSpPr>
              <p:nvPr/>
            </p:nvSpPr>
            <p:spPr bwMode="auto">
              <a:xfrm>
                <a:off x="3422" y="1511"/>
                <a:ext cx="230" cy="94"/>
              </a:xfrm>
              <a:prstGeom prst="parallelogram">
                <a:avLst>
                  <a:gd name="adj" fmla="val 94259"/>
                </a:avLst>
              </a:prstGeom>
              <a:solidFill>
                <a:srgbClr val="33CCCC"/>
              </a:solidFill>
              <a:ln w="9360">
                <a:solidFill>
                  <a:srgbClr val="000000"/>
                </a:solidFill>
                <a:miter lim="800000"/>
                <a:headEnd/>
                <a:tailEnd/>
              </a:ln>
            </p:spPr>
            <p:txBody>
              <a:bodyPr wrap="none" anchor="ctr"/>
              <a:lstStyle/>
              <a:p>
                <a:endParaRPr lang="en-US" b="1"/>
              </a:p>
            </p:txBody>
          </p:sp>
          <p:sp>
            <p:nvSpPr>
              <p:cNvPr id="67" name="Line 13"/>
              <p:cNvSpPr>
                <a:spLocks noChangeShapeType="1"/>
              </p:cNvSpPr>
              <p:nvPr/>
            </p:nvSpPr>
            <p:spPr bwMode="auto">
              <a:xfrm>
                <a:off x="3654" y="1518"/>
                <a:ext cx="0" cy="309"/>
              </a:xfrm>
              <a:prstGeom prst="line">
                <a:avLst/>
              </a:prstGeom>
              <a:noFill/>
              <a:ln w="9360">
                <a:solidFill>
                  <a:srgbClr val="000000"/>
                </a:solidFill>
                <a:miter lim="800000"/>
                <a:headEnd/>
                <a:tailEnd/>
              </a:ln>
            </p:spPr>
            <p:txBody>
              <a:bodyPr/>
              <a:lstStyle/>
              <a:p>
                <a:endParaRPr lang="en-US"/>
              </a:p>
            </p:txBody>
          </p:sp>
          <p:sp>
            <p:nvSpPr>
              <p:cNvPr id="68" name="Line 14"/>
              <p:cNvSpPr>
                <a:spLocks noChangeShapeType="1"/>
              </p:cNvSpPr>
              <p:nvPr/>
            </p:nvSpPr>
            <p:spPr bwMode="auto">
              <a:xfrm flipH="1">
                <a:off x="3565" y="1829"/>
                <a:ext cx="91" cy="91"/>
              </a:xfrm>
              <a:prstGeom prst="line">
                <a:avLst/>
              </a:prstGeom>
              <a:noFill/>
              <a:ln w="9360">
                <a:solidFill>
                  <a:srgbClr val="000000"/>
                </a:solidFill>
                <a:miter lim="800000"/>
                <a:headEnd/>
                <a:tailEnd/>
              </a:ln>
            </p:spPr>
            <p:txBody>
              <a:bodyPr/>
              <a:lstStyle/>
              <a:p>
                <a:endParaRPr lang="en-US"/>
              </a:p>
            </p:txBody>
          </p:sp>
          <p:sp>
            <p:nvSpPr>
              <p:cNvPr id="69" name="Rectangle 15"/>
              <p:cNvSpPr>
                <a:spLocks noChangeArrowheads="1"/>
              </p:cNvSpPr>
              <p:nvPr/>
            </p:nvSpPr>
            <p:spPr bwMode="auto">
              <a:xfrm>
                <a:off x="3442" y="1646"/>
                <a:ext cx="96" cy="181"/>
              </a:xfrm>
              <a:prstGeom prst="rect">
                <a:avLst/>
              </a:prstGeom>
              <a:solidFill>
                <a:srgbClr val="3333CC"/>
              </a:solidFill>
              <a:ln w="9360">
                <a:solidFill>
                  <a:srgbClr val="000000"/>
                </a:solidFill>
                <a:miter lim="800000"/>
                <a:headEnd/>
                <a:tailEnd/>
              </a:ln>
            </p:spPr>
            <p:txBody>
              <a:bodyPr wrap="none" anchor="ctr"/>
              <a:lstStyle/>
              <a:p>
                <a:endParaRPr lang="en-US" b="1"/>
              </a:p>
            </p:txBody>
          </p:sp>
          <p:sp>
            <p:nvSpPr>
              <p:cNvPr id="70" name="Rectangle 16"/>
              <p:cNvSpPr>
                <a:spLocks noChangeArrowheads="1"/>
              </p:cNvSpPr>
              <p:nvPr/>
            </p:nvSpPr>
            <p:spPr bwMode="auto">
              <a:xfrm>
                <a:off x="3456" y="1701"/>
                <a:ext cx="72" cy="62"/>
              </a:xfrm>
              <a:prstGeom prst="rect">
                <a:avLst/>
              </a:prstGeom>
              <a:solidFill>
                <a:srgbClr val="FFFFFF"/>
              </a:solidFill>
              <a:ln w="9525">
                <a:noFill/>
                <a:round/>
                <a:headEnd/>
                <a:tailEnd/>
              </a:ln>
            </p:spPr>
            <p:txBody>
              <a:bodyPr wrap="none" anchor="ctr"/>
              <a:lstStyle/>
              <a:p>
                <a:endParaRPr lang="en-US" b="1"/>
              </a:p>
            </p:txBody>
          </p:sp>
        </p:grpSp>
        <p:sp>
          <p:nvSpPr>
            <p:cNvPr id="10" name="Text Box 17"/>
            <p:cNvSpPr txBox="1">
              <a:spLocks noChangeArrowheads="1"/>
            </p:cNvSpPr>
            <p:nvPr/>
          </p:nvSpPr>
          <p:spPr bwMode="auto">
            <a:xfrm>
              <a:off x="4195" y="220"/>
              <a:ext cx="1265" cy="769"/>
            </a:xfrm>
            <a:prstGeom prst="rect">
              <a:avLst/>
            </a:prstGeom>
            <a:noFill/>
            <a:ln w="9525">
              <a:noFill/>
              <a:round/>
              <a:headEnd/>
              <a:tailEnd/>
            </a:ln>
          </p:spPr>
          <p:txBody>
            <a:bodyPr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omic Sans MS" pitchFamily="64" charset="0"/>
                  <a:ea typeface="Gulim" pitchFamily="32" charset="-127"/>
                </a:rPr>
                <a:t>root name </a:t>
              </a:r>
              <a:r>
                <a:rPr lang="en-US" b="1" dirty="0" smtClean="0">
                  <a:solidFill>
                    <a:srgbClr val="000000"/>
                  </a:solidFill>
                  <a:latin typeface="Comic Sans MS" pitchFamily="64" charset="0"/>
                  <a:ea typeface="Gulim" pitchFamily="32" charset="-127"/>
                </a:rPr>
                <a:t>server</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edu-server.net</a:t>
              </a:r>
              <a:endParaRPr lang="en-US" b="1" dirty="0">
                <a:solidFill>
                  <a:srgbClr val="000000"/>
                </a:solidFill>
                <a:latin typeface="Comic Sans MS" pitchFamily="64" charset="0"/>
                <a:ea typeface="Gulim" pitchFamily="32" charset="-127"/>
              </a:endParaRPr>
            </a:p>
          </p:txBody>
        </p:sp>
        <p:sp>
          <p:nvSpPr>
            <p:cNvPr id="11" name="Line 18"/>
            <p:cNvSpPr>
              <a:spLocks noChangeShapeType="1"/>
            </p:cNvSpPr>
            <p:nvPr/>
          </p:nvSpPr>
          <p:spPr bwMode="auto">
            <a:xfrm flipV="1">
              <a:off x="3453" y="1939"/>
              <a:ext cx="0" cy="836"/>
            </a:xfrm>
            <a:prstGeom prst="line">
              <a:avLst/>
            </a:prstGeom>
            <a:noFill/>
            <a:ln w="28440">
              <a:solidFill>
                <a:srgbClr val="FF0000"/>
              </a:solidFill>
              <a:miter lim="800000"/>
              <a:headEnd/>
              <a:tailEnd type="triangle" w="med" len="med"/>
            </a:ln>
          </p:spPr>
          <p:txBody>
            <a:bodyPr/>
            <a:lstStyle/>
            <a:p>
              <a:endParaRPr lang="en-US"/>
            </a:p>
          </p:txBody>
        </p:sp>
        <p:sp>
          <p:nvSpPr>
            <p:cNvPr id="12" name="Line 19"/>
            <p:cNvSpPr>
              <a:spLocks noChangeShapeType="1"/>
            </p:cNvSpPr>
            <p:nvPr/>
          </p:nvSpPr>
          <p:spPr bwMode="auto">
            <a:xfrm flipV="1">
              <a:off x="3525" y="871"/>
              <a:ext cx="574" cy="620"/>
            </a:xfrm>
            <a:prstGeom prst="line">
              <a:avLst/>
            </a:prstGeom>
            <a:noFill/>
            <a:ln w="28440">
              <a:solidFill>
                <a:srgbClr val="FF0000"/>
              </a:solidFill>
              <a:miter lim="800000"/>
              <a:headEnd/>
              <a:tailEnd type="triangle" w="med" len="med"/>
            </a:ln>
          </p:spPr>
          <p:txBody>
            <a:bodyPr/>
            <a:lstStyle/>
            <a:p>
              <a:endParaRPr lang="en-US"/>
            </a:p>
          </p:txBody>
        </p:sp>
        <p:sp>
          <p:nvSpPr>
            <p:cNvPr id="13" name="Line 20"/>
            <p:cNvSpPr>
              <a:spLocks noChangeShapeType="1"/>
            </p:cNvSpPr>
            <p:nvPr/>
          </p:nvSpPr>
          <p:spPr bwMode="auto">
            <a:xfrm flipV="1">
              <a:off x="3705" y="1603"/>
              <a:ext cx="934" cy="14"/>
            </a:xfrm>
            <a:prstGeom prst="line">
              <a:avLst/>
            </a:prstGeom>
            <a:noFill/>
            <a:ln w="28440">
              <a:solidFill>
                <a:srgbClr val="FF0000"/>
              </a:solidFill>
              <a:miter lim="800000"/>
              <a:headEnd/>
              <a:tailEnd type="triangle" w="med" len="med"/>
            </a:ln>
          </p:spPr>
          <p:txBody>
            <a:bodyPr/>
            <a:lstStyle/>
            <a:p>
              <a:endParaRPr lang="en-US"/>
            </a:p>
          </p:txBody>
        </p:sp>
        <p:sp>
          <p:nvSpPr>
            <p:cNvPr id="14" name="Line 21"/>
            <p:cNvSpPr>
              <a:spLocks noChangeShapeType="1"/>
            </p:cNvSpPr>
            <p:nvPr/>
          </p:nvSpPr>
          <p:spPr bwMode="auto">
            <a:xfrm flipH="1">
              <a:off x="3700" y="1716"/>
              <a:ext cx="902" cy="0"/>
            </a:xfrm>
            <a:prstGeom prst="line">
              <a:avLst/>
            </a:prstGeom>
            <a:noFill/>
            <a:ln w="28440">
              <a:solidFill>
                <a:srgbClr val="FF0000"/>
              </a:solidFill>
              <a:miter lim="800000"/>
              <a:headEnd/>
              <a:tailEnd type="triangle" w="med" len="med"/>
            </a:ln>
          </p:spPr>
          <p:txBody>
            <a:bodyPr/>
            <a:lstStyle/>
            <a:p>
              <a:endParaRPr lang="en-US"/>
            </a:p>
          </p:txBody>
        </p:sp>
        <p:sp>
          <p:nvSpPr>
            <p:cNvPr id="15" name="Line 22"/>
            <p:cNvSpPr>
              <a:spLocks noChangeShapeType="1"/>
            </p:cNvSpPr>
            <p:nvPr/>
          </p:nvSpPr>
          <p:spPr bwMode="auto">
            <a:xfrm flipH="1">
              <a:off x="3652" y="1020"/>
              <a:ext cx="470" cy="478"/>
            </a:xfrm>
            <a:prstGeom prst="line">
              <a:avLst/>
            </a:prstGeom>
            <a:noFill/>
            <a:ln w="28440">
              <a:solidFill>
                <a:srgbClr val="FF0000"/>
              </a:solidFill>
              <a:miter lim="800000"/>
              <a:headEnd/>
              <a:tailEnd type="triangle" w="med" len="med"/>
            </a:ln>
          </p:spPr>
          <p:txBody>
            <a:bodyPr/>
            <a:lstStyle/>
            <a:p>
              <a:endParaRPr lang="en-US"/>
            </a:p>
          </p:txBody>
        </p:sp>
        <p:sp>
          <p:nvSpPr>
            <p:cNvPr id="16" name="Line 23"/>
            <p:cNvSpPr>
              <a:spLocks noChangeShapeType="1"/>
            </p:cNvSpPr>
            <p:nvPr/>
          </p:nvSpPr>
          <p:spPr bwMode="auto">
            <a:xfrm>
              <a:off x="3573" y="1962"/>
              <a:ext cx="4" cy="832"/>
            </a:xfrm>
            <a:prstGeom prst="line">
              <a:avLst/>
            </a:prstGeom>
            <a:noFill/>
            <a:ln w="28440">
              <a:solidFill>
                <a:srgbClr val="FF0000"/>
              </a:solidFill>
              <a:miter lim="800000"/>
              <a:headEnd/>
              <a:tailEnd type="triangle" w="med" len="med"/>
            </a:ln>
          </p:spPr>
          <p:txBody>
            <a:bodyPr/>
            <a:lstStyle/>
            <a:p>
              <a:endParaRPr lang="en-US"/>
            </a:p>
          </p:txBody>
        </p:sp>
        <p:grpSp>
          <p:nvGrpSpPr>
            <p:cNvPr id="17" name="Group 24"/>
            <p:cNvGrpSpPr>
              <a:grpSpLocks/>
            </p:cNvGrpSpPr>
            <p:nvPr/>
          </p:nvGrpSpPr>
          <p:grpSpPr bwMode="auto">
            <a:xfrm>
              <a:off x="2529" y="2057"/>
              <a:ext cx="1451" cy="462"/>
              <a:chOff x="2529" y="2057"/>
              <a:chExt cx="1451" cy="462"/>
            </a:xfrm>
          </p:grpSpPr>
          <p:sp>
            <p:nvSpPr>
              <p:cNvPr id="61" name="Rectangle 25"/>
              <p:cNvSpPr>
                <a:spLocks noChangeArrowheads="1"/>
              </p:cNvSpPr>
              <p:nvPr/>
            </p:nvSpPr>
            <p:spPr bwMode="auto">
              <a:xfrm>
                <a:off x="2763" y="2082"/>
                <a:ext cx="1180" cy="298"/>
              </a:xfrm>
              <a:prstGeom prst="rect">
                <a:avLst/>
              </a:prstGeom>
              <a:solidFill>
                <a:srgbClr val="FFFFFF"/>
              </a:solidFill>
              <a:ln w="9525">
                <a:noFill/>
                <a:round/>
                <a:headEnd/>
                <a:tailEnd/>
              </a:ln>
            </p:spPr>
            <p:txBody>
              <a:bodyPr wrap="none" anchor="ctr"/>
              <a:lstStyle/>
              <a:p>
                <a:endParaRPr lang="en-US" b="1"/>
              </a:p>
            </p:txBody>
          </p:sp>
          <p:sp>
            <p:nvSpPr>
              <p:cNvPr id="62" name="Text Box 26"/>
              <p:cNvSpPr txBox="1">
                <a:spLocks noChangeArrowheads="1"/>
              </p:cNvSpPr>
              <p:nvPr/>
            </p:nvSpPr>
            <p:spPr bwMode="auto">
              <a:xfrm>
                <a:off x="2529" y="2057"/>
                <a:ext cx="1451" cy="462"/>
              </a:xfrm>
              <a:prstGeom prst="rect">
                <a:avLst/>
              </a:prstGeom>
              <a:noFill/>
              <a:ln w="9525">
                <a:noFill/>
                <a:round/>
                <a:headEnd/>
                <a:tailEnd/>
              </a:ln>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000000"/>
                    </a:solidFill>
                    <a:latin typeface="Comic Sans MS" pitchFamily="64" charset="0"/>
                    <a:ea typeface="Gulim" pitchFamily="32" charset="-127"/>
                  </a:rPr>
                  <a:t>local name server</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t>cs.vu.nl</a:t>
                </a:r>
                <a:endParaRPr lang="en-US" sz="1600" b="1" dirty="0">
                  <a:solidFill>
                    <a:srgbClr val="000000"/>
                  </a:solidFill>
                  <a:latin typeface="Courier New" pitchFamily="49" charset="0"/>
                  <a:ea typeface="Gulim" pitchFamily="32" charset="-127"/>
                </a:endParaRPr>
              </a:p>
            </p:txBody>
          </p:sp>
        </p:grpSp>
        <p:sp>
          <p:nvSpPr>
            <p:cNvPr id="18" name="Text Box 27"/>
            <p:cNvSpPr txBox="1">
              <a:spLocks noChangeArrowheads="1"/>
            </p:cNvSpPr>
            <p:nvPr/>
          </p:nvSpPr>
          <p:spPr bwMode="auto">
            <a:xfrm>
              <a:off x="3271" y="2483"/>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1</a:t>
              </a:r>
            </a:p>
          </p:txBody>
        </p:sp>
        <p:sp>
          <p:nvSpPr>
            <p:cNvPr id="19" name="Text Box 28"/>
            <p:cNvSpPr txBox="1">
              <a:spLocks noChangeArrowheads="1"/>
            </p:cNvSpPr>
            <p:nvPr/>
          </p:nvSpPr>
          <p:spPr bwMode="auto">
            <a:xfrm>
              <a:off x="3613" y="1013"/>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2</a:t>
              </a:r>
            </a:p>
          </p:txBody>
        </p:sp>
        <p:sp>
          <p:nvSpPr>
            <p:cNvPr id="20" name="Text Box 29"/>
            <p:cNvSpPr txBox="1">
              <a:spLocks noChangeArrowheads="1"/>
            </p:cNvSpPr>
            <p:nvPr/>
          </p:nvSpPr>
          <p:spPr bwMode="auto">
            <a:xfrm>
              <a:off x="3889" y="1163"/>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3</a:t>
              </a:r>
            </a:p>
          </p:txBody>
        </p:sp>
        <p:sp>
          <p:nvSpPr>
            <p:cNvPr id="21" name="Text Box 30"/>
            <p:cNvSpPr txBox="1">
              <a:spLocks noChangeArrowheads="1"/>
            </p:cNvSpPr>
            <p:nvPr/>
          </p:nvSpPr>
          <p:spPr bwMode="auto">
            <a:xfrm>
              <a:off x="4087" y="1421"/>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4</a:t>
              </a:r>
            </a:p>
          </p:txBody>
        </p:sp>
        <p:sp>
          <p:nvSpPr>
            <p:cNvPr id="22" name="Text Box 31"/>
            <p:cNvSpPr txBox="1">
              <a:spLocks noChangeArrowheads="1"/>
            </p:cNvSpPr>
            <p:nvPr/>
          </p:nvSpPr>
          <p:spPr bwMode="auto">
            <a:xfrm>
              <a:off x="4447" y="2369"/>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5</a:t>
              </a:r>
            </a:p>
          </p:txBody>
        </p:sp>
        <p:sp>
          <p:nvSpPr>
            <p:cNvPr id="23" name="Text Box 32"/>
            <p:cNvSpPr txBox="1">
              <a:spLocks noChangeArrowheads="1"/>
            </p:cNvSpPr>
            <p:nvPr/>
          </p:nvSpPr>
          <p:spPr bwMode="auto">
            <a:xfrm>
              <a:off x="4855" y="2375"/>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6</a:t>
              </a:r>
            </a:p>
          </p:txBody>
        </p:sp>
        <p:grpSp>
          <p:nvGrpSpPr>
            <p:cNvPr id="24" name="Group 33"/>
            <p:cNvGrpSpPr>
              <a:grpSpLocks/>
            </p:cNvGrpSpPr>
            <p:nvPr/>
          </p:nvGrpSpPr>
          <p:grpSpPr bwMode="auto">
            <a:xfrm>
              <a:off x="4124" y="617"/>
              <a:ext cx="234" cy="411"/>
              <a:chOff x="4124" y="617"/>
              <a:chExt cx="234" cy="411"/>
            </a:xfrm>
          </p:grpSpPr>
          <p:sp>
            <p:nvSpPr>
              <p:cNvPr id="53" name="AutoShape 34"/>
              <p:cNvSpPr>
                <a:spLocks noChangeArrowheads="1"/>
              </p:cNvSpPr>
              <p:nvPr/>
            </p:nvSpPr>
            <p:spPr bwMode="auto">
              <a:xfrm>
                <a:off x="4124" y="935"/>
                <a:ext cx="230" cy="93"/>
              </a:xfrm>
              <a:prstGeom prst="parallelogram">
                <a:avLst>
                  <a:gd name="adj" fmla="val 95272"/>
                </a:avLst>
              </a:prstGeom>
              <a:solidFill>
                <a:srgbClr val="33CCCC"/>
              </a:solidFill>
              <a:ln w="9525">
                <a:noFill/>
                <a:round/>
                <a:headEnd/>
                <a:tailEnd/>
              </a:ln>
            </p:spPr>
            <p:txBody>
              <a:bodyPr wrap="none" anchor="ctr"/>
              <a:lstStyle/>
              <a:p>
                <a:endParaRPr lang="en-US" b="1"/>
              </a:p>
            </p:txBody>
          </p:sp>
          <p:sp>
            <p:nvSpPr>
              <p:cNvPr id="54" name="Rectangle 35"/>
              <p:cNvSpPr>
                <a:spLocks noChangeArrowheads="1"/>
              </p:cNvSpPr>
              <p:nvPr/>
            </p:nvSpPr>
            <p:spPr bwMode="auto">
              <a:xfrm>
                <a:off x="4241" y="620"/>
                <a:ext cx="104" cy="316"/>
              </a:xfrm>
              <a:prstGeom prst="rect">
                <a:avLst/>
              </a:prstGeom>
              <a:solidFill>
                <a:srgbClr val="33CCCC"/>
              </a:solidFill>
              <a:ln w="9525">
                <a:noFill/>
                <a:round/>
                <a:headEnd/>
                <a:tailEnd/>
              </a:ln>
            </p:spPr>
            <p:txBody>
              <a:bodyPr wrap="none" anchor="ctr"/>
              <a:lstStyle/>
              <a:p>
                <a:endParaRPr lang="en-US" b="1"/>
              </a:p>
            </p:txBody>
          </p:sp>
          <p:sp>
            <p:nvSpPr>
              <p:cNvPr id="55" name="Rectangle 36"/>
              <p:cNvSpPr>
                <a:spLocks noChangeArrowheads="1"/>
              </p:cNvSpPr>
              <p:nvPr/>
            </p:nvSpPr>
            <p:spPr bwMode="auto">
              <a:xfrm>
                <a:off x="4125" y="710"/>
                <a:ext cx="145" cy="316"/>
              </a:xfrm>
              <a:prstGeom prst="rect">
                <a:avLst/>
              </a:prstGeom>
              <a:solidFill>
                <a:srgbClr val="33CCCC"/>
              </a:solidFill>
              <a:ln w="9360">
                <a:solidFill>
                  <a:srgbClr val="000000"/>
                </a:solidFill>
                <a:miter lim="800000"/>
                <a:headEnd/>
                <a:tailEnd/>
              </a:ln>
            </p:spPr>
            <p:txBody>
              <a:bodyPr wrap="none" anchor="ctr"/>
              <a:lstStyle/>
              <a:p>
                <a:endParaRPr lang="en-US" b="1"/>
              </a:p>
            </p:txBody>
          </p:sp>
          <p:sp>
            <p:nvSpPr>
              <p:cNvPr id="56" name="AutoShape 37"/>
              <p:cNvSpPr>
                <a:spLocks noChangeArrowheads="1"/>
              </p:cNvSpPr>
              <p:nvPr/>
            </p:nvSpPr>
            <p:spPr bwMode="auto">
              <a:xfrm>
                <a:off x="4124" y="617"/>
                <a:ext cx="230" cy="93"/>
              </a:xfrm>
              <a:prstGeom prst="parallelogram">
                <a:avLst>
                  <a:gd name="adj" fmla="val 95272"/>
                </a:avLst>
              </a:prstGeom>
              <a:solidFill>
                <a:srgbClr val="33CCCC"/>
              </a:solidFill>
              <a:ln w="9360">
                <a:solidFill>
                  <a:srgbClr val="000000"/>
                </a:solidFill>
                <a:miter lim="800000"/>
                <a:headEnd/>
                <a:tailEnd/>
              </a:ln>
            </p:spPr>
            <p:txBody>
              <a:bodyPr wrap="none" anchor="ctr"/>
              <a:lstStyle/>
              <a:p>
                <a:endParaRPr lang="en-US" b="1"/>
              </a:p>
            </p:txBody>
          </p:sp>
          <p:sp>
            <p:nvSpPr>
              <p:cNvPr id="57" name="Line 38"/>
              <p:cNvSpPr>
                <a:spLocks noChangeShapeType="1"/>
              </p:cNvSpPr>
              <p:nvPr/>
            </p:nvSpPr>
            <p:spPr bwMode="auto">
              <a:xfrm>
                <a:off x="4356" y="624"/>
                <a:ext cx="0" cy="309"/>
              </a:xfrm>
              <a:prstGeom prst="line">
                <a:avLst/>
              </a:prstGeom>
              <a:noFill/>
              <a:ln w="9360">
                <a:solidFill>
                  <a:srgbClr val="000000"/>
                </a:solidFill>
                <a:miter lim="800000"/>
                <a:headEnd/>
                <a:tailEnd/>
              </a:ln>
            </p:spPr>
            <p:txBody>
              <a:bodyPr/>
              <a:lstStyle/>
              <a:p>
                <a:endParaRPr lang="en-US"/>
              </a:p>
            </p:txBody>
          </p:sp>
          <p:sp>
            <p:nvSpPr>
              <p:cNvPr id="58" name="Line 39"/>
              <p:cNvSpPr>
                <a:spLocks noChangeShapeType="1"/>
              </p:cNvSpPr>
              <p:nvPr/>
            </p:nvSpPr>
            <p:spPr bwMode="auto">
              <a:xfrm flipH="1">
                <a:off x="4267" y="935"/>
                <a:ext cx="91" cy="91"/>
              </a:xfrm>
              <a:prstGeom prst="line">
                <a:avLst/>
              </a:prstGeom>
              <a:noFill/>
              <a:ln w="9360">
                <a:solidFill>
                  <a:srgbClr val="000000"/>
                </a:solidFill>
                <a:miter lim="800000"/>
                <a:headEnd/>
                <a:tailEnd/>
              </a:ln>
            </p:spPr>
            <p:txBody>
              <a:bodyPr/>
              <a:lstStyle/>
              <a:p>
                <a:endParaRPr lang="en-US"/>
              </a:p>
            </p:txBody>
          </p:sp>
          <p:sp>
            <p:nvSpPr>
              <p:cNvPr id="59" name="Rectangle 40"/>
              <p:cNvSpPr>
                <a:spLocks noChangeArrowheads="1"/>
              </p:cNvSpPr>
              <p:nvPr/>
            </p:nvSpPr>
            <p:spPr bwMode="auto">
              <a:xfrm>
                <a:off x="4144" y="752"/>
                <a:ext cx="96" cy="181"/>
              </a:xfrm>
              <a:prstGeom prst="rect">
                <a:avLst/>
              </a:prstGeom>
              <a:solidFill>
                <a:srgbClr val="3333CC"/>
              </a:solidFill>
              <a:ln w="9360">
                <a:solidFill>
                  <a:srgbClr val="000000"/>
                </a:solidFill>
                <a:miter lim="800000"/>
                <a:headEnd/>
                <a:tailEnd/>
              </a:ln>
            </p:spPr>
            <p:txBody>
              <a:bodyPr wrap="none" anchor="ctr"/>
              <a:lstStyle/>
              <a:p>
                <a:endParaRPr lang="en-US" b="1"/>
              </a:p>
            </p:txBody>
          </p:sp>
          <p:sp>
            <p:nvSpPr>
              <p:cNvPr id="60" name="Rectangle 41"/>
              <p:cNvSpPr>
                <a:spLocks noChangeArrowheads="1"/>
              </p:cNvSpPr>
              <p:nvPr/>
            </p:nvSpPr>
            <p:spPr bwMode="auto">
              <a:xfrm>
                <a:off x="4158" y="807"/>
                <a:ext cx="72" cy="62"/>
              </a:xfrm>
              <a:prstGeom prst="rect">
                <a:avLst/>
              </a:prstGeom>
              <a:solidFill>
                <a:srgbClr val="FFFFFF"/>
              </a:solidFill>
              <a:ln w="9525">
                <a:noFill/>
                <a:round/>
                <a:headEnd/>
                <a:tailEnd/>
              </a:ln>
            </p:spPr>
            <p:txBody>
              <a:bodyPr wrap="none" anchor="ctr"/>
              <a:lstStyle/>
              <a:p>
                <a:endParaRPr lang="en-US" b="1"/>
              </a:p>
            </p:txBody>
          </p:sp>
        </p:grpSp>
        <p:grpSp>
          <p:nvGrpSpPr>
            <p:cNvPr id="25" name="Group 42"/>
            <p:cNvGrpSpPr>
              <a:grpSpLocks/>
            </p:cNvGrpSpPr>
            <p:nvPr/>
          </p:nvGrpSpPr>
          <p:grpSpPr bwMode="auto">
            <a:xfrm>
              <a:off x="4646" y="1517"/>
              <a:ext cx="233" cy="411"/>
              <a:chOff x="4646" y="1517"/>
              <a:chExt cx="233" cy="411"/>
            </a:xfrm>
          </p:grpSpPr>
          <p:sp>
            <p:nvSpPr>
              <p:cNvPr id="45" name="AutoShape 43"/>
              <p:cNvSpPr>
                <a:spLocks noChangeArrowheads="1"/>
              </p:cNvSpPr>
              <p:nvPr/>
            </p:nvSpPr>
            <p:spPr bwMode="auto">
              <a:xfrm>
                <a:off x="4646" y="1835"/>
                <a:ext cx="230" cy="93"/>
              </a:xfrm>
              <a:prstGeom prst="parallelogram">
                <a:avLst>
                  <a:gd name="adj" fmla="val 95272"/>
                </a:avLst>
              </a:prstGeom>
              <a:solidFill>
                <a:srgbClr val="33CCCC"/>
              </a:solidFill>
              <a:ln w="9525">
                <a:noFill/>
                <a:round/>
                <a:headEnd/>
                <a:tailEnd/>
              </a:ln>
            </p:spPr>
            <p:txBody>
              <a:bodyPr wrap="none" anchor="ctr"/>
              <a:lstStyle/>
              <a:p>
                <a:endParaRPr lang="en-US" b="1"/>
              </a:p>
            </p:txBody>
          </p:sp>
          <p:sp>
            <p:nvSpPr>
              <p:cNvPr id="46" name="Rectangle 44"/>
              <p:cNvSpPr>
                <a:spLocks noChangeArrowheads="1"/>
              </p:cNvSpPr>
              <p:nvPr/>
            </p:nvSpPr>
            <p:spPr bwMode="auto">
              <a:xfrm>
                <a:off x="4763" y="1520"/>
                <a:ext cx="104" cy="316"/>
              </a:xfrm>
              <a:prstGeom prst="rect">
                <a:avLst/>
              </a:prstGeom>
              <a:solidFill>
                <a:srgbClr val="33CCCC"/>
              </a:solidFill>
              <a:ln w="9525">
                <a:noFill/>
                <a:round/>
                <a:headEnd/>
                <a:tailEnd/>
              </a:ln>
            </p:spPr>
            <p:txBody>
              <a:bodyPr wrap="none" anchor="ctr"/>
              <a:lstStyle/>
              <a:p>
                <a:endParaRPr lang="en-US" b="1"/>
              </a:p>
            </p:txBody>
          </p:sp>
          <p:sp>
            <p:nvSpPr>
              <p:cNvPr id="47" name="Rectangle 45"/>
              <p:cNvSpPr>
                <a:spLocks noChangeArrowheads="1"/>
              </p:cNvSpPr>
              <p:nvPr/>
            </p:nvSpPr>
            <p:spPr bwMode="auto">
              <a:xfrm>
                <a:off x="4647" y="1610"/>
                <a:ext cx="144" cy="316"/>
              </a:xfrm>
              <a:prstGeom prst="rect">
                <a:avLst/>
              </a:prstGeom>
              <a:solidFill>
                <a:srgbClr val="33CCCC"/>
              </a:solidFill>
              <a:ln w="9360">
                <a:solidFill>
                  <a:srgbClr val="000000"/>
                </a:solidFill>
                <a:miter lim="800000"/>
                <a:headEnd/>
                <a:tailEnd/>
              </a:ln>
            </p:spPr>
            <p:txBody>
              <a:bodyPr wrap="none" anchor="ctr"/>
              <a:lstStyle/>
              <a:p>
                <a:endParaRPr lang="en-US" b="1"/>
              </a:p>
            </p:txBody>
          </p:sp>
          <p:sp>
            <p:nvSpPr>
              <p:cNvPr id="48" name="AutoShape 46"/>
              <p:cNvSpPr>
                <a:spLocks noChangeArrowheads="1"/>
              </p:cNvSpPr>
              <p:nvPr/>
            </p:nvSpPr>
            <p:spPr bwMode="auto">
              <a:xfrm>
                <a:off x="4646" y="1517"/>
                <a:ext cx="230" cy="93"/>
              </a:xfrm>
              <a:prstGeom prst="parallelogram">
                <a:avLst>
                  <a:gd name="adj" fmla="val 95272"/>
                </a:avLst>
              </a:prstGeom>
              <a:solidFill>
                <a:srgbClr val="33CCCC"/>
              </a:solidFill>
              <a:ln w="9360">
                <a:solidFill>
                  <a:srgbClr val="000000"/>
                </a:solidFill>
                <a:miter lim="800000"/>
                <a:headEnd/>
                <a:tailEnd/>
              </a:ln>
            </p:spPr>
            <p:txBody>
              <a:bodyPr wrap="none" anchor="ctr"/>
              <a:lstStyle/>
              <a:p>
                <a:endParaRPr lang="en-US" b="1"/>
              </a:p>
            </p:txBody>
          </p:sp>
          <p:sp>
            <p:nvSpPr>
              <p:cNvPr id="49" name="Line 47"/>
              <p:cNvSpPr>
                <a:spLocks noChangeShapeType="1"/>
              </p:cNvSpPr>
              <p:nvPr/>
            </p:nvSpPr>
            <p:spPr bwMode="auto">
              <a:xfrm>
                <a:off x="4878" y="1524"/>
                <a:ext cx="0" cy="309"/>
              </a:xfrm>
              <a:prstGeom prst="line">
                <a:avLst/>
              </a:prstGeom>
              <a:noFill/>
              <a:ln w="9360">
                <a:solidFill>
                  <a:srgbClr val="000000"/>
                </a:solidFill>
                <a:miter lim="800000"/>
                <a:headEnd/>
                <a:tailEnd/>
              </a:ln>
            </p:spPr>
            <p:txBody>
              <a:bodyPr/>
              <a:lstStyle/>
              <a:p>
                <a:endParaRPr lang="en-US"/>
              </a:p>
            </p:txBody>
          </p:sp>
          <p:sp>
            <p:nvSpPr>
              <p:cNvPr id="50" name="Line 48"/>
              <p:cNvSpPr>
                <a:spLocks noChangeShapeType="1"/>
              </p:cNvSpPr>
              <p:nvPr/>
            </p:nvSpPr>
            <p:spPr bwMode="auto">
              <a:xfrm flipH="1">
                <a:off x="4788" y="1835"/>
                <a:ext cx="91" cy="91"/>
              </a:xfrm>
              <a:prstGeom prst="line">
                <a:avLst/>
              </a:prstGeom>
              <a:noFill/>
              <a:ln w="9360">
                <a:solidFill>
                  <a:srgbClr val="000000"/>
                </a:solidFill>
                <a:miter lim="800000"/>
                <a:headEnd/>
                <a:tailEnd/>
              </a:ln>
            </p:spPr>
            <p:txBody>
              <a:bodyPr/>
              <a:lstStyle/>
              <a:p>
                <a:endParaRPr lang="en-US"/>
              </a:p>
            </p:txBody>
          </p:sp>
          <p:sp>
            <p:nvSpPr>
              <p:cNvPr id="51" name="Rectangle 49"/>
              <p:cNvSpPr>
                <a:spLocks noChangeArrowheads="1"/>
              </p:cNvSpPr>
              <p:nvPr/>
            </p:nvSpPr>
            <p:spPr bwMode="auto">
              <a:xfrm>
                <a:off x="4666" y="1652"/>
                <a:ext cx="95" cy="181"/>
              </a:xfrm>
              <a:prstGeom prst="rect">
                <a:avLst/>
              </a:prstGeom>
              <a:solidFill>
                <a:srgbClr val="3333CC"/>
              </a:solidFill>
              <a:ln w="9360">
                <a:solidFill>
                  <a:srgbClr val="000000"/>
                </a:solidFill>
                <a:miter lim="800000"/>
                <a:headEnd/>
                <a:tailEnd/>
              </a:ln>
            </p:spPr>
            <p:txBody>
              <a:bodyPr wrap="none" anchor="ctr"/>
              <a:lstStyle/>
              <a:p>
                <a:endParaRPr lang="en-US" b="1"/>
              </a:p>
            </p:txBody>
          </p:sp>
          <p:sp>
            <p:nvSpPr>
              <p:cNvPr id="52" name="Rectangle 50"/>
              <p:cNvSpPr>
                <a:spLocks noChangeArrowheads="1"/>
              </p:cNvSpPr>
              <p:nvPr/>
            </p:nvSpPr>
            <p:spPr bwMode="auto">
              <a:xfrm>
                <a:off x="4680" y="1707"/>
                <a:ext cx="71" cy="62"/>
              </a:xfrm>
              <a:prstGeom prst="rect">
                <a:avLst/>
              </a:prstGeom>
              <a:solidFill>
                <a:srgbClr val="FFFFFF"/>
              </a:solidFill>
              <a:ln w="9525">
                <a:noFill/>
                <a:round/>
                <a:headEnd/>
                <a:tailEnd/>
              </a:ln>
            </p:spPr>
            <p:txBody>
              <a:bodyPr wrap="none" anchor="ctr"/>
              <a:lstStyle/>
              <a:p>
                <a:endParaRPr lang="en-US" b="1"/>
              </a:p>
            </p:txBody>
          </p:sp>
        </p:grpSp>
        <p:grpSp>
          <p:nvGrpSpPr>
            <p:cNvPr id="26" name="Group 51"/>
            <p:cNvGrpSpPr>
              <a:grpSpLocks/>
            </p:cNvGrpSpPr>
            <p:nvPr/>
          </p:nvGrpSpPr>
          <p:grpSpPr bwMode="auto">
            <a:xfrm>
              <a:off x="4634" y="2537"/>
              <a:ext cx="234" cy="412"/>
              <a:chOff x="4634" y="2537"/>
              <a:chExt cx="234" cy="412"/>
            </a:xfrm>
          </p:grpSpPr>
          <p:sp>
            <p:nvSpPr>
              <p:cNvPr id="37" name="AutoShape 52"/>
              <p:cNvSpPr>
                <a:spLocks noChangeArrowheads="1"/>
              </p:cNvSpPr>
              <p:nvPr/>
            </p:nvSpPr>
            <p:spPr bwMode="auto">
              <a:xfrm>
                <a:off x="4634" y="2855"/>
                <a:ext cx="230" cy="94"/>
              </a:xfrm>
              <a:prstGeom prst="parallelogram">
                <a:avLst>
                  <a:gd name="adj" fmla="val 94259"/>
                </a:avLst>
              </a:prstGeom>
              <a:solidFill>
                <a:srgbClr val="33CCCC"/>
              </a:solidFill>
              <a:ln w="9525">
                <a:noFill/>
                <a:round/>
                <a:headEnd/>
                <a:tailEnd/>
              </a:ln>
            </p:spPr>
            <p:txBody>
              <a:bodyPr wrap="none" anchor="ctr"/>
              <a:lstStyle/>
              <a:p>
                <a:endParaRPr lang="en-US" b="1"/>
              </a:p>
            </p:txBody>
          </p:sp>
          <p:sp>
            <p:nvSpPr>
              <p:cNvPr id="38" name="Rectangle 53"/>
              <p:cNvSpPr>
                <a:spLocks noChangeArrowheads="1"/>
              </p:cNvSpPr>
              <p:nvPr/>
            </p:nvSpPr>
            <p:spPr bwMode="auto">
              <a:xfrm>
                <a:off x="4751" y="2540"/>
                <a:ext cx="104" cy="316"/>
              </a:xfrm>
              <a:prstGeom prst="rect">
                <a:avLst/>
              </a:prstGeom>
              <a:solidFill>
                <a:srgbClr val="33CCCC"/>
              </a:solidFill>
              <a:ln w="9525">
                <a:noFill/>
                <a:round/>
                <a:headEnd/>
                <a:tailEnd/>
              </a:ln>
            </p:spPr>
            <p:txBody>
              <a:bodyPr wrap="none" anchor="ctr"/>
              <a:lstStyle/>
              <a:p>
                <a:endParaRPr lang="en-US" b="1"/>
              </a:p>
            </p:txBody>
          </p:sp>
          <p:sp>
            <p:nvSpPr>
              <p:cNvPr id="39" name="Rectangle 54"/>
              <p:cNvSpPr>
                <a:spLocks noChangeArrowheads="1"/>
              </p:cNvSpPr>
              <p:nvPr/>
            </p:nvSpPr>
            <p:spPr bwMode="auto">
              <a:xfrm>
                <a:off x="4635" y="2630"/>
                <a:ext cx="144" cy="316"/>
              </a:xfrm>
              <a:prstGeom prst="rect">
                <a:avLst/>
              </a:prstGeom>
              <a:solidFill>
                <a:srgbClr val="33CCCC"/>
              </a:solidFill>
              <a:ln w="9360">
                <a:solidFill>
                  <a:srgbClr val="000000"/>
                </a:solidFill>
                <a:miter lim="800000"/>
                <a:headEnd/>
                <a:tailEnd/>
              </a:ln>
            </p:spPr>
            <p:txBody>
              <a:bodyPr wrap="none" anchor="ctr"/>
              <a:lstStyle/>
              <a:p>
                <a:endParaRPr lang="en-US" b="1"/>
              </a:p>
            </p:txBody>
          </p:sp>
          <p:sp>
            <p:nvSpPr>
              <p:cNvPr id="40" name="AutoShape 55"/>
              <p:cNvSpPr>
                <a:spLocks noChangeArrowheads="1"/>
              </p:cNvSpPr>
              <p:nvPr/>
            </p:nvSpPr>
            <p:spPr bwMode="auto">
              <a:xfrm>
                <a:off x="4634" y="2537"/>
                <a:ext cx="230" cy="94"/>
              </a:xfrm>
              <a:prstGeom prst="parallelogram">
                <a:avLst>
                  <a:gd name="adj" fmla="val 94259"/>
                </a:avLst>
              </a:prstGeom>
              <a:solidFill>
                <a:srgbClr val="33CCCC"/>
              </a:solidFill>
              <a:ln w="9360">
                <a:solidFill>
                  <a:srgbClr val="000000"/>
                </a:solidFill>
                <a:miter lim="800000"/>
                <a:headEnd/>
                <a:tailEnd/>
              </a:ln>
            </p:spPr>
            <p:txBody>
              <a:bodyPr wrap="none" anchor="ctr"/>
              <a:lstStyle/>
              <a:p>
                <a:endParaRPr lang="en-US" b="1"/>
              </a:p>
            </p:txBody>
          </p:sp>
          <p:sp>
            <p:nvSpPr>
              <p:cNvPr id="41" name="Line 56"/>
              <p:cNvSpPr>
                <a:spLocks noChangeShapeType="1"/>
              </p:cNvSpPr>
              <p:nvPr/>
            </p:nvSpPr>
            <p:spPr bwMode="auto">
              <a:xfrm>
                <a:off x="4866" y="2543"/>
                <a:ext cx="0" cy="309"/>
              </a:xfrm>
              <a:prstGeom prst="line">
                <a:avLst/>
              </a:prstGeom>
              <a:noFill/>
              <a:ln w="9360">
                <a:solidFill>
                  <a:srgbClr val="000000"/>
                </a:solidFill>
                <a:miter lim="800000"/>
                <a:headEnd/>
                <a:tailEnd/>
              </a:ln>
            </p:spPr>
            <p:txBody>
              <a:bodyPr/>
              <a:lstStyle/>
              <a:p>
                <a:endParaRPr lang="en-US"/>
              </a:p>
            </p:txBody>
          </p:sp>
          <p:sp>
            <p:nvSpPr>
              <p:cNvPr id="42" name="Line 57"/>
              <p:cNvSpPr>
                <a:spLocks noChangeShapeType="1"/>
              </p:cNvSpPr>
              <p:nvPr/>
            </p:nvSpPr>
            <p:spPr bwMode="auto">
              <a:xfrm flipH="1">
                <a:off x="4777" y="2855"/>
                <a:ext cx="91" cy="91"/>
              </a:xfrm>
              <a:prstGeom prst="line">
                <a:avLst/>
              </a:prstGeom>
              <a:noFill/>
              <a:ln w="9360">
                <a:solidFill>
                  <a:srgbClr val="000000"/>
                </a:solidFill>
                <a:miter lim="800000"/>
                <a:headEnd/>
                <a:tailEnd/>
              </a:ln>
            </p:spPr>
            <p:txBody>
              <a:bodyPr/>
              <a:lstStyle/>
              <a:p>
                <a:endParaRPr lang="en-US"/>
              </a:p>
            </p:txBody>
          </p:sp>
          <p:sp>
            <p:nvSpPr>
              <p:cNvPr id="43" name="Rectangle 58"/>
              <p:cNvSpPr>
                <a:spLocks noChangeArrowheads="1"/>
              </p:cNvSpPr>
              <p:nvPr/>
            </p:nvSpPr>
            <p:spPr bwMode="auto">
              <a:xfrm>
                <a:off x="4654" y="2672"/>
                <a:ext cx="96" cy="181"/>
              </a:xfrm>
              <a:prstGeom prst="rect">
                <a:avLst/>
              </a:prstGeom>
              <a:solidFill>
                <a:srgbClr val="3333CC"/>
              </a:solidFill>
              <a:ln w="9360">
                <a:solidFill>
                  <a:srgbClr val="000000"/>
                </a:solidFill>
                <a:miter lim="800000"/>
                <a:headEnd/>
                <a:tailEnd/>
              </a:ln>
            </p:spPr>
            <p:txBody>
              <a:bodyPr wrap="none" anchor="ctr"/>
              <a:lstStyle/>
              <a:p>
                <a:endParaRPr lang="en-US" b="1"/>
              </a:p>
            </p:txBody>
          </p:sp>
          <p:sp>
            <p:nvSpPr>
              <p:cNvPr id="44" name="Rectangle 59"/>
              <p:cNvSpPr>
                <a:spLocks noChangeArrowheads="1"/>
              </p:cNvSpPr>
              <p:nvPr/>
            </p:nvSpPr>
            <p:spPr bwMode="auto">
              <a:xfrm>
                <a:off x="4668" y="2727"/>
                <a:ext cx="71" cy="62"/>
              </a:xfrm>
              <a:prstGeom prst="rect">
                <a:avLst/>
              </a:prstGeom>
              <a:solidFill>
                <a:srgbClr val="FFFFFF"/>
              </a:solidFill>
              <a:ln w="9525">
                <a:noFill/>
                <a:round/>
                <a:headEnd/>
                <a:tailEnd/>
              </a:ln>
            </p:spPr>
            <p:txBody>
              <a:bodyPr wrap="none" anchor="ctr"/>
              <a:lstStyle/>
              <a:p>
                <a:endParaRPr lang="en-US" b="1"/>
              </a:p>
            </p:txBody>
          </p:sp>
        </p:grpSp>
        <p:sp>
          <p:nvSpPr>
            <p:cNvPr id="27" name="Text Box 60"/>
            <p:cNvSpPr txBox="1">
              <a:spLocks noChangeArrowheads="1"/>
            </p:cNvSpPr>
            <p:nvPr/>
          </p:nvSpPr>
          <p:spPr bwMode="auto">
            <a:xfrm>
              <a:off x="4048" y="2897"/>
              <a:ext cx="1950" cy="488"/>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000000"/>
                  </a:solidFill>
                  <a:latin typeface="Comic Sans MS" pitchFamily="64" charset="0"/>
                  <a:ea typeface="Gulim" pitchFamily="32" charset="-127"/>
                </a:rPr>
                <a:t>authoritative name server</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t> cs.yale.edu</a:t>
              </a:r>
              <a:endParaRPr lang="en-US" sz="1600" b="1" dirty="0">
                <a:solidFill>
                  <a:srgbClr val="000000"/>
                </a:solidFill>
                <a:latin typeface="Courier New" pitchFamily="49" charset="0"/>
                <a:ea typeface="Gulim" pitchFamily="32" charset="-127"/>
              </a:endParaRPr>
            </a:p>
          </p:txBody>
        </p:sp>
        <p:sp>
          <p:nvSpPr>
            <p:cNvPr id="28" name="Line 61"/>
            <p:cNvSpPr>
              <a:spLocks noChangeShapeType="1"/>
            </p:cNvSpPr>
            <p:nvPr/>
          </p:nvSpPr>
          <p:spPr bwMode="auto">
            <a:xfrm>
              <a:off x="4701" y="1962"/>
              <a:ext cx="4" cy="580"/>
            </a:xfrm>
            <a:prstGeom prst="line">
              <a:avLst/>
            </a:prstGeom>
            <a:noFill/>
            <a:ln w="28440">
              <a:solidFill>
                <a:srgbClr val="FF0000"/>
              </a:solidFill>
              <a:miter lim="800000"/>
              <a:headEnd/>
              <a:tailEnd type="triangle" w="med" len="med"/>
            </a:ln>
          </p:spPr>
          <p:txBody>
            <a:bodyPr/>
            <a:lstStyle/>
            <a:p>
              <a:endParaRPr lang="en-US"/>
            </a:p>
          </p:txBody>
        </p:sp>
        <p:sp>
          <p:nvSpPr>
            <p:cNvPr id="29" name="Line 62"/>
            <p:cNvSpPr>
              <a:spLocks noChangeShapeType="1"/>
            </p:cNvSpPr>
            <p:nvPr/>
          </p:nvSpPr>
          <p:spPr bwMode="auto">
            <a:xfrm flipV="1">
              <a:off x="4821" y="1963"/>
              <a:ext cx="0" cy="554"/>
            </a:xfrm>
            <a:prstGeom prst="line">
              <a:avLst/>
            </a:prstGeom>
            <a:noFill/>
            <a:ln w="28440">
              <a:solidFill>
                <a:srgbClr val="FF0000"/>
              </a:solidFill>
              <a:miter lim="800000"/>
              <a:headEnd/>
              <a:tailEnd type="triangle" w="med" len="med"/>
            </a:ln>
          </p:spPr>
          <p:txBody>
            <a:bodyPr/>
            <a:lstStyle/>
            <a:p>
              <a:endParaRPr lang="en-US"/>
            </a:p>
          </p:txBody>
        </p:sp>
        <p:grpSp>
          <p:nvGrpSpPr>
            <p:cNvPr id="30" name="Group 63"/>
            <p:cNvGrpSpPr>
              <a:grpSpLocks/>
            </p:cNvGrpSpPr>
            <p:nvPr/>
          </p:nvGrpSpPr>
          <p:grpSpPr bwMode="auto">
            <a:xfrm>
              <a:off x="4083" y="2051"/>
              <a:ext cx="1932" cy="488"/>
              <a:chOff x="4083" y="2051"/>
              <a:chExt cx="1932" cy="488"/>
            </a:xfrm>
          </p:grpSpPr>
          <p:sp>
            <p:nvSpPr>
              <p:cNvPr id="35" name="Rectangle 64"/>
              <p:cNvSpPr>
                <a:spLocks noChangeArrowheads="1"/>
              </p:cNvSpPr>
              <p:nvPr/>
            </p:nvSpPr>
            <p:spPr bwMode="auto">
              <a:xfrm>
                <a:off x="4137" y="2100"/>
                <a:ext cx="1510" cy="274"/>
              </a:xfrm>
              <a:prstGeom prst="rect">
                <a:avLst/>
              </a:prstGeom>
              <a:solidFill>
                <a:srgbClr val="FFFFFF"/>
              </a:solidFill>
              <a:ln w="9525">
                <a:noFill/>
                <a:round/>
                <a:headEnd/>
                <a:tailEnd/>
              </a:ln>
            </p:spPr>
            <p:txBody>
              <a:bodyPr wrap="none" anchor="ctr"/>
              <a:lstStyle/>
              <a:p>
                <a:endParaRPr lang="en-US" b="1"/>
              </a:p>
            </p:txBody>
          </p:sp>
          <p:sp>
            <p:nvSpPr>
              <p:cNvPr id="36" name="Text Box 65"/>
              <p:cNvSpPr txBox="1">
                <a:spLocks noChangeArrowheads="1"/>
              </p:cNvSpPr>
              <p:nvPr/>
            </p:nvSpPr>
            <p:spPr bwMode="auto">
              <a:xfrm>
                <a:off x="4083" y="2051"/>
                <a:ext cx="1932" cy="488"/>
              </a:xfrm>
              <a:prstGeom prst="rect">
                <a:avLst/>
              </a:prstGeom>
              <a:noFill/>
              <a:ln w="9525">
                <a:noFill/>
                <a:round/>
                <a:headEnd/>
                <a:tailEnd/>
              </a:ln>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000000"/>
                    </a:solidFill>
                    <a:latin typeface="Comic Sans MS" pitchFamily="64" charset="0"/>
                    <a:ea typeface="Gulim" pitchFamily="32" charset="-127"/>
                  </a:rPr>
                  <a:t>intermediate name server</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t>yale.edu </a:t>
                </a:r>
                <a:endParaRPr lang="en-US" sz="1600" b="1" dirty="0">
                  <a:solidFill>
                    <a:srgbClr val="000000"/>
                  </a:solidFill>
                  <a:latin typeface="Courier New" pitchFamily="49" charset="0"/>
                  <a:ea typeface="Gulim" pitchFamily="32" charset="-127"/>
                </a:endParaRPr>
              </a:p>
            </p:txBody>
          </p:sp>
        </p:grpSp>
        <p:sp>
          <p:nvSpPr>
            <p:cNvPr id="31" name="Text Box 66"/>
            <p:cNvSpPr txBox="1">
              <a:spLocks noChangeArrowheads="1"/>
            </p:cNvSpPr>
            <p:nvPr/>
          </p:nvSpPr>
          <p:spPr bwMode="auto">
            <a:xfrm>
              <a:off x="4111" y="1745"/>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0000"/>
                  </a:solidFill>
                  <a:ea typeface="Gulim" pitchFamily="32" charset="-127"/>
                </a:rPr>
                <a:t>7</a:t>
              </a:r>
            </a:p>
          </p:txBody>
        </p:sp>
        <p:sp>
          <p:nvSpPr>
            <p:cNvPr id="32" name="Text Box 67"/>
            <p:cNvSpPr txBox="1">
              <a:spLocks noChangeArrowheads="1"/>
            </p:cNvSpPr>
            <p:nvPr/>
          </p:nvSpPr>
          <p:spPr bwMode="auto">
            <a:xfrm>
              <a:off x="3619" y="2495"/>
              <a:ext cx="195" cy="234"/>
            </a:xfrm>
            <a:prstGeom prst="rect">
              <a:avLst/>
            </a:prstGeom>
            <a:noFill/>
            <a:ln w="9525">
              <a:noFill/>
              <a:round/>
              <a:headEnd/>
              <a:tailEnd/>
            </a:ln>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FF0000"/>
                  </a:solidFill>
                  <a:ea typeface="Gulim" pitchFamily="32" charset="-127"/>
                </a:rPr>
                <a:t>8</a:t>
              </a:r>
            </a:p>
          </p:txBody>
        </p:sp>
        <p:sp>
          <p:nvSpPr>
            <p:cNvPr id="33" name="Freeform 68"/>
            <p:cNvSpPr>
              <a:spLocks noChangeArrowheads="1"/>
            </p:cNvSpPr>
            <p:nvPr/>
          </p:nvSpPr>
          <p:spPr bwMode="auto">
            <a:xfrm>
              <a:off x="3795" y="1050"/>
              <a:ext cx="636" cy="166"/>
            </a:xfrm>
            <a:custGeom>
              <a:avLst/>
              <a:gdLst>
                <a:gd name="T0" fmla="*/ 302 w 638"/>
                <a:gd name="T1" fmla="*/ 106 h 168"/>
                <a:gd name="T2" fmla="*/ 282 w 638"/>
                <a:gd name="T3" fmla="*/ 30 h 168"/>
                <a:gd name="T4" fmla="*/ 54 w 638"/>
                <a:gd name="T5" fmla="*/ 26 h 168"/>
                <a:gd name="T6" fmla="*/ 54 w 638"/>
                <a:gd name="T7" fmla="*/ 148 h 168"/>
                <a:gd name="T8" fmla="*/ 238 w 638"/>
                <a:gd name="T9" fmla="*/ 160 h 168"/>
                <a:gd name="T10" fmla="*/ 304 w 638"/>
                <a:gd name="T11" fmla="*/ 116 h 168"/>
                <a:gd name="T12" fmla="*/ 634 w 638"/>
                <a:gd name="T13" fmla="*/ 36 h 168"/>
                <a:gd name="T14" fmla="*/ 0 60000 65536"/>
                <a:gd name="T15" fmla="*/ 0 60000 65536"/>
                <a:gd name="T16" fmla="*/ 0 60000 65536"/>
                <a:gd name="T17" fmla="*/ 0 60000 65536"/>
                <a:gd name="T18" fmla="*/ 0 60000 65536"/>
                <a:gd name="T19" fmla="*/ 0 60000 65536"/>
                <a:gd name="T20" fmla="*/ 0 60000 65536"/>
                <a:gd name="T21" fmla="*/ 0 w 638"/>
                <a:gd name="T22" fmla="*/ 0 h 168"/>
                <a:gd name="T23" fmla="*/ 638 w 638"/>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168">
                  <a:moveTo>
                    <a:pt x="304" y="108"/>
                  </a:moveTo>
                  <a:cubicBezTo>
                    <a:pt x="332" y="42"/>
                    <a:pt x="308" y="46"/>
                    <a:pt x="284" y="30"/>
                  </a:cubicBezTo>
                  <a:cubicBezTo>
                    <a:pt x="260" y="14"/>
                    <a:pt x="83" y="0"/>
                    <a:pt x="54" y="26"/>
                  </a:cubicBezTo>
                  <a:cubicBezTo>
                    <a:pt x="25" y="52"/>
                    <a:pt x="0" y="144"/>
                    <a:pt x="54" y="152"/>
                  </a:cubicBezTo>
                  <a:cubicBezTo>
                    <a:pt x="108" y="160"/>
                    <a:pt x="215" y="168"/>
                    <a:pt x="240" y="164"/>
                  </a:cubicBezTo>
                  <a:cubicBezTo>
                    <a:pt x="265" y="160"/>
                    <a:pt x="292" y="134"/>
                    <a:pt x="306" y="118"/>
                  </a:cubicBezTo>
                  <a:cubicBezTo>
                    <a:pt x="320" y="102"/>
                    <a:pt x="586" y="36"/>
                    <a:pt x="638" y="36"/>
                  </a:cubicBezTo>
                </a:path>
              </a:pathLst>
            </a:custGeom>
            <a:noFill/>
            <a:ln w="28440">
              <a:solidFill>
                <a:srgbClr val="3333CC"/>
              </a:solidFill>
              <a:round/>
              <a:headEnd/>
              <a:tailEnd/>
            </a:ln>
          </p:spPr>
          <p:txBody>
            <a:bodyPr wrap="none" anchor="ctr"/>
            <a:lstStyle/>
            <a:p>
              <a:endParaRPr lang="en-US" b="1"/>
            </a:p>
          </p:txBody>
        </p:sp>
        <p:sp>
          <p:nvSpPr>
            <p:cNvPr id="34" name="Text Box 69"/>
            <p:cNvSpPr txBox="1">
              <a:spLocks noChangeArrowheads="1"/>
            </p:cNvSpPr>
            <p:nvPr/>
          </p:nvSpPr>
          <p:spPr bwMode="auto">
            <a:xfrm>
              <a:off x="4409" y="942"/>
              <a:ext cx="1097" cy="409"/>
            </a:xfrm>
            <a:prstGeom prst="rect">
              <a:avLst/>
            </a:prstGeom>
            <a:noFill/>
            <a:ln w="9525">
              <a:noFill/>
              <a:round/>
              <a:headEnd/>
              <a:tailEnd/>
            </a:ln>
          </p:spPr>
          <p:txBody>
            <a:bodyPr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3333CC"/>
                  </a:solidFill>
                  <a:latin typeface="Comic Sans MS" pitchFamily="64" charset="0"/>
                  <a:ea typeface="Gulim" pitchFamily="32" charset="-127"/>
                </a:rPr>
                <a:t>iterated query</a:t>
              </a:r>
            </a:p>
          </p:txBody>
        </p:sp>
      </p:grpSp>
      <p:pic>
        <p:nvPicPr>
          <p:cNvPr id="71" name="Content Placeholder 3"/>
          <p:cNvPicPr>
            <a:picLocks noChangeAspect="1" noChangeArrowheads="1"/>
          </p:cNvPicPr>
          <p:nvPr/>
        </p:nvPicPr>
        <p:blipFill>
          <a:blip r:embed="rId3"/>
          <a:srcRect/>
          <a:stretch>
            <a:fillRect/>
          </a:stretch>
        </p:blipFill>
        <p:spPr bwMode="auto">
          <a:xfrm>
            <a:off x="304800" y="914400"/>
            <a:ext cx="5486400" cy="182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pPr algn="ctr"/>
            <a:r>
              <a:rPr lang="en-US" sz="4000" b="1" dirty="0" smtClean="0"/>
              <a:t>5.2 Electronic Mail</a:t>
            </a:r>
            <a:endParaRPr lang="en-US" sz="4000" b="1" dirty="0"/>
          </a:p>
        </p:txBody>
      </p:sp>
      <p:sp>
        <p:nvSpPr>
          <p:cNvPr id="3" name="Content Placeholder 2"/>
          <p:cNvSpPr>
            <a:spLocks noGrp="1"/>
          </p:cNvSpPr>
          <p:nvPr>
            <p:ph idx="1"/>
          </p:nvPr>
        </p:nvSpPr>
        <p:spPr>
          <a:xfrm>
            <a:off x="304800" y="1143000"/>
            <a:ext cx="8382000" cy="5181600"/>
          </a:xfrm>
        </p:spPr>
        <p:txBody>
          <a:bodyPr>
            <a:normAutofit fontScale="77500" lnSpcReduction="20000"/>
          </a:bodyPr>
          <a:lstStyle/>
          <a:p>
            <a:pPr algn="just">
              <a:spcAft>
                <a:spcPts val="1200"/>
              </a:spcAft>
            </a:pPr>
            <a:r>
              <a:rPr lang="en-US" b="1" dirty="0" smtClean="0"/>
              <a:t>Electronic Mail</a:t>
            </a:r>
            <a:r>
              <a:rPr lang="en-US" dirty="0" smtClean="0"/>
              <a:t> (e-mail) is one of most widely used services of Internet. </a:t>
            </a:r>
          </a:p>
          <a:p>
            <a:pPr algn="just">
              <a:spcAft>
                <a:spcPts val="1200"/>
              </a:spcAft>
            </a:pPr>
            <a:r>
              <a:rPr lang="en-US" dirty="0" smtClean="0"/>
              <a:t>Before 1990, it was mostly used in academia. </a:t>
            </a:r>
          </a:p>
          <a:p>
            <a:pPr algn="just">
              <a:spcAft>
                <a:spcPts val="1200"/>
              </a:spcAft>
            </a:pPr>
            <a:r>
              <a:rPr lang="en-US" dirty="0" smtClean="0"/>
              <a:t>During the 1990s, it became known to the public at large and grew exponentially.</a:t>
            </a:r>
          </a:p>
          <a:p>
            <a:pPr algn="just">
              <a:spcAft>
                <a:spcPts val="1200"/>
              </a:spcAft>
            </a:pPr>
            <a:r>
              <a:rPr lang="en-US" dirty="0" smtClean="0"/>
              <a:t>This service allows an Internet user to send a </a:t>
            </a:r>
            <a:r>
              <a:rPr lang="en-US" b="1" dirty="0" smtClean="0"/>
              <a:t>message in formatted manner (mail)</a:t>
            </a:r>
            <a:r>
              <a:rPr lang="en-US" dirty="0" smtClean="0"/>
              <a:t> to the other Internet user in any part of world. </a:t>
            </a:r>
          </a:p>
          <a:p>
            <a:pPr algn="just">
              <a:spcAft>
                <a:spcPts val="1200"/>
              </a:spcAft>
            </a:pPr>
            <a:r>
              <a:rPr lang="en-US" dirty="0" smtClean="0"/>
              <a:t>Message in mail not only contain text, but it also contains images, audio and videos data. </a:t>
            </a:r>
          </a:p>
          <a:p>
            <a:pPr algn="just">
              <a:spcAft>
                <a:spcPts val="1200"/>
              </a:spcAft>
            </a:pPr>
            <a:r>
              <a:rPr lang="en-US" dirty="0" smtClean="0"/>
              <a:t>The person who is sending mail is called </a:t>
            </a:r>
            <a:r>
              <a:rPr lang="en-US" b="1" dirty="0" smtClean="0"/>
              <a:t>sender</a:t>
            </a:r>
            <a:r>
              <a:rPr lang="en-US" dirty="0" smtClean="0"/>
              <a:t> and person who receives mail is called</a:t>
            </a:r>
            <a:r>
              <a:rPr lang="en-US" b="1" dirty="0" smtClean="0"/>
              <a:t> recipient</a:t>
            </a:r>
            <a:r>
              <a:rPr lang="en-US" dirty="0" smtClean="0"/>
              <a:t>. </a:t>
            </a:r>
          </a:p>
          <a:p>
            <a:pPr algn="just">
              <a:spcAft>
                <a:spcPts val="1200"/>
              </a:spcAft>
            </a:pPr>
            <a:r>
              <a:rPr lang="en-US" dirty="0" smtClean="0"/>
              <a:t>It is just like postal mail service. </a:t>
            </a:r>
          </a:p>
          <a:p>
            <a:pPr algn="just">
              <a:spcAft>
                <a:spcPts val="1200"/>
              </a:spcAft>
            </a:pPr>
            <a:r>
              <a:rPr lang="en-US" b="1" dirty="0" smtClean="0"/>
              <a:t>Components of E-Mail System :</a:t>
            </a:r>
            <a:r>
              <a:rPr lang="en-US" dirty="0" smtClean="0"/>
              <a:t> The basic components of an email system are : User Agent (UA), Message Transfer Agent (MTA), Mail Box, and Spool file.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6400800"/>
          </a:xfrm>
        </p:spPr>
        <p:txBody>
          <a:bodyPr>
            <a:normAutofit fontScale="85000" lnSpcReduction="20000"/>
          </a:bodyPr>
          <a:lstStyle/>
          <a:p>
            <a:pPr>
              <a:buNone/>
            </a:pPr>
            <a:r>
              <a:rPr lang="en-US" sz="4100" b="1" dirty="0" smtClean="0"/>
              <a:t>5.2.1 Architecture and Services</a:t>
            </a:r>
          </a:p>
          <a:p>
            <a:pPr algn="just">
              <a:spcAft>
                <a:spcPts val="600"/>
              </a:spcAft>
            </a:pPr>
            <a:r>
              <a:rPr lang="en-US" dirty="0" smtClean="0"/>
              <a:t>E-mail systems consist of two subsystems: </a:t>
            </a:r>
          </a:p>
          <a:p>
            <a:pPr lvl="1" algn="just">
              <a:spcAft>
                <a:spcPts val="600"/>
              </a:spcAft>
              <a:buFont typeface="Wingdings" pitchFamily="2" charset="2"/>
              <a:buChar char="Ø"/>
            </a:pPr>
            <a:r>
              <a:rPr lang="en-US" dirty="0" smtClean="0"/>
              <a:t>The </a:t>
            </a:r>
            <a:r>
              <a:rPr lang="en-US" sz="2800" b="1" dirty="0" smtClean="0"/>
              <a:t>user agents</a:t>
            </a:r>
            <a:r>
              <a:rPr lang="en-US" b="1" dirty="0" smtClean="0"/>
              <a:t>, </a:t>
            </a:r>
            <a:r>
              <a:rPr lang="en-US" dirty="0" smtClean="0"/>
              <a:t>which allow people to read and send e-mail, and </a:t>
            </a:r>
          </a:p>
          <a:p>
            <a:pPr lvl="1" algn="just">
              <a:spcAft>
                <a:spcPts val="600"/>
              </a:spcAft>
              <a:buFont typeface="Wingdings" pitchFamily="2" charset="2"/>
              <a:buChar char="Ø"/>
            </a:pPr>
            <a:r>
              <a:rPr lang="en-US" dirty="0" smtClean="0"/>
              <a:t>The </a:t>
            </a:r>
            <a:r>
              <a:rPr lang="en-US" sz="2800" b="1" dirty="0" smtClean="0"/>
              <a:t>message transfer agents</a:t>
            </a:r>
            <a:r>
              <a:rPr lang="en-US" dirty="0" smtClean="0"/>
              <a:t>, which move the messages from the source to the destination. </a:t>
            </a:r>
          </a:p>
          <a:p>
            <a:pPr algn="just" fontAlgn="base">
              <a:spcAft>
                <a:spcPts val="600"/>
              </a:spcAft>
              <a:buNone/>
            </a:pPr>
            <a:r>
              <a:rPr lang="en-US" b="1" dirty="0" smtClean="0"/>
              <a:t>User Agent (UA) :</a:t>
            </a:r>
            <a:r>
              <a:rPr lang="en-US" dirty="0" smtClean="0"/>
              <a:t> The UA is normally a program which is used to send and receive mail. </a:t>
            </a:r>
          </a:p>
          <a:p>
            <a:pPr algn="just" fontAlgn="base">
              <a:spcAft>
                <a:spcPts val="600"/>
              </a:spcAft>
            </a:pPr>
            <a:r>
              <a:rPr lang="en-US" dirty="0" smtClean="0"/>
              <a:t>Sometimes, it is called as mail reader. </a:t>
            </a:r>
          </a:p>
          <a:p>
            <a:pPr algn="just" fontAlgn="base">
              <a:spcAft>
                <a:spcPts val="600"/>
              </a:spcAft>
            </a:pPr>
            <a:r>
              <a:rPr lang="en-US" dirty="0" smtClean="0"/>
              <a:t>It accepts variety of commands for </a:t>
            </a:r>
            <a:r>
              <a:rPr lang="en-US" b="1" dirty="0" smtClean="0"/>
              <a:t>composing, receiving and replying </a:t>
            </a:r>
            <a:r>
              <a:rPr lang="en-US" dirty="0" smtClean="0"/>
              <a:t>to messages as well as for manipulation of the mailboxes.</a:t>
            </a:r>
          </a:p>
          <a:p>
            <a:pPr algn="just" fontAlgn="base">
              <a:spcAft>
                <a:spcPts val="600"/>
              </a:spcAft>
            </a:pPr>
            <a:r>
              <a:rPr lang="en-US" dirty="0" smtClean="0"/>
              <a:t>Some user agents have a fancy menu- or icon-driven interface that requires a mouse. </a:t>
            </a:r>
          </a:p>
          <a:p>
            <a:pPr algn="just" fontAlgn="base">
              <a:spcAft>
                <a:spcPts val="600"/>
              </a:spcAft>
              <a:buNone/>
            </a:pPr>
            <a:r>
              <a:rPr lang="en-US" b="1" dirty="0" smtClean="0"/>
              <a:t>Message Transfer Agent (MTA) :</a:t>
            </a:r>
            <a:r>
              <a:rPr lang="en-US" dirty="0" smtClean="0"/>
              <a:t> MTA is actually responsible for transfer of mail from one system to another. </a:t>
            </a:r>
          </a:p>
          <a:p>
            <a:pPr algn="just" fontAlgn="base">
              <a:spcAft>
                <a:spcPts val="600"/>
              </a:spcAft>
            </a:pPr>
            <a:r>
              <a:rPr lang="en-US" dirty="0" smtClean="0"/>
              <a:t>To send a mail, a system must have client MTA and system MTA.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87362"/>
          </a:xfrm>
        </p:spPr>
        <p:txBody>
          <a:bodyPr>
            <a:noAutofit/>
          </a:bodyPr>
          <a:lstStyle/>
          <a:p>
            <a:pPr algn="ctr"/>
            <a:r>
              <a:rPr lang="en-US" sz="3600" b="1" dirty="0" smtClean="0">
                <a:latin typeface="Times New Roman" pitchFamily="18" charset="0"/>
                <a:cs typeface="Times New Roman" pitchFamily="18" charset="0"/>
              </a:rPr>
              <a:t>UNIT-5</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534400" cy="5257800"/>
          </a:xfrm>
        </p:spPr>
        <p:txBody>
          <a:bodyPr>
            <a:normAutofit fontScale="77500" lnSpcReduction="20000"/>
          </a:bodyPr>
          <a:lstStyle/>
          <a:p>
            <a:pPr>
              <a:spcAft>
                <a:spcPts val="600"/>
              </a:spcAft>
              <a:buNone/>
            </a:pPr>
            <a:r>
              <a:rPr lang="en-US" sz="2200" dirty="0" smtClean="0"/>
              <a:t>5.1  DNS-The domain name system </a:t>
            </a:r>
          </a:p>
          <a:p>
            <a:pPr lvl="1">
              <a:spcAft>
                <a:spcPts val="600"/>
              </a:spcAft>
              <a:buNone/>
            </a:pPr>
            <a:r>
              <a:rPr lang="en-US" sz="2200" dirty="0" smtClean="0"/>
              <a:t>5.1.1 The DNS Name Space</a:t>
            </a:r>
          </a:p>
          <a:p>
            <a:pPr lvl="1">
              <a:spcAft>
                <a:spcPts val="600"/>
              </a:spcAft>
              <a:buNone/>
            </a:pPr>
            <a:r>
              <a:rPr lang="en-US" sz="2200" dirty="0" smtClean="0"/>
              <a:t>5.1.2 Resource Records</a:t>
            </a:r>
          </a:p>
          <a:p>
            <a:pPr lvl="1">
              <a:spcAft>
                <a:spcPts val="600"/>
              </a:spcAft>
              <a:buNone/>
            </a:pPr>
            <a:r>
              <a:rPr lang="en-US" sz="2200" dirty="0" smtClean="0"/>
              <a:t>5.1.3 Name Servers</a:t>
            </a:r>
          </a:p>
          <a:p>
            <a:pPr>
              <a:spcAft>
                <a:spcPts val="600"/>
              </a:spcAft>
              <a:buNone/>
            </a:pPr>
            <a:r>
              <a:rPr lang="en-US" sz="2200" dirty="0" smtClean="0"/>
              <a:t>5.2 Electronic mail </a:t>
            </a:r>
          </a:p>
          <a:p>
            <a:pPr lvl="1">
              <a:spcAft>
                <a:spcPts val="600"/>
              </a:spcAft>
              <a:buNone/>
            </a:pPr>
            <a:r>
              <a:rPr lang="en-US" sz="2200" dirty="0" smtClean="0"/>
              <a:t>5.2.1  Architecture and Services</a:t>
            </a:r>
          </a:p>
          <a:p>
            <a:pPr lvl="1">
              <a:spcAft>
                <a:spcPts val="600"/>
              </a:spcAft>
              <a:buNone/>
            </a:pPr>
            <a:r>
              <a:rPr lang="en-US" sz="2200" dirty="0" smtClean="0"/>
              <a:t>5.2.2 The User Agent</a:t>
            </a:r>
          </a:p>
          <a:p>
            <a:pPr lvl="1">
              <a:spcAft>
                <a:spcPts val="600"/>
              </a:spcAft>
              <a:buNone/>
            </a:pPr>
            <a:r>
              <a:rPr lang="en-US" sz="2200" dirty="0" smtClean="0"/>
              <a:t>5.2.3  Message Formats</a:t>
            </a:r>
          </a:p>
          <a:p>
            <a:pPr lvl="1">
              <a:spcAft>
                <a:spcPts val="600"/>
              </a:spcAft>
              <a:buNone/>
            </a:pPr>
            <a:r>
              <a:rPr lang="en-US" sz="2200" dirty="0" smtClean="0"/>
              <a:t>5.2.4  Message Transfer</a:t>
            </a:r>
          </a:p>
          <a:p>
            <a:pPr lvl="1">
              <a:spcAft>
                <a:spcPts val="600"/>
              </a:spcAft>
              <a:buNone/>
            </a:pPr>
            <a:r>
              <a:rPr lang="en-US" sz="2200" dirty="0" smtClean="0"/>
              <a:t>5.2.5Final Delivery</a:t>
            </a:r>
          </a:p>
          <a:p>
            <a:pPr>
              <a:spcAft>
                <a:spcPts val="600"/>
              </a:spcAft>
              <a:buNone/>
            </a:pPr>
            <a:r>
              <a:rPr lang="en-US" sz="2200" dirty="0" smtClean="0"/>
              <a:t>5.3 The World Wide Web </a:t>
            </a:r>
          </a:p>
          <a:p>
            <a:pPr lvl="1">
              <a:spcAft>
                <a:spcPts val="600"/>
              </a:spcAft>
              <a:buNone/>
            </a:pPr>
            <a:r>
              <a:rPr lang="en-US" sz="2200" dirty="0" smtClean="0"/>
              <a:t>5.3.1  Architectural Overview </a:t>
            </a:r>
          </a:p>
          <a:p>
            <a:pPr lvl="1">
              <a:spcAft>
                <a:spcPts val="600"/>
              </a:spcAft>
              <a:buNone/>
            </a:pPr>
            <a:r>
              <a:rPr lang="en-US" sz="2200" dirty="0" smtClean="0"/>
              <a:t>5.3.2 Static Web Documents </a:t>
            </a:r>
          </a:p>
          <a:p>
            <a:pPr lvl="1">
              <a:spcAft>
                <a:spcPts val="600"/>
              </a:spcAft>
              <a:buNone/>
            </a:pPr>
            <a:r>
              <a:rPr lang="en-US" sz="2200" dirty="0" smtClean="0"/>
              <a:t>5.3.3 Dynamic Web Documents</a:t>
            </a:r>
          </a:p>
          <a:p>
            <a:pPr lvl="1">
              <a:spcAft>
                <a:spcPts val="600"/>
              </a:spcAft>
              <a:buNone/>
            </a:pPr>
            <a:r>
              <a:rPr lang="en-US" sz="2200" dirty="0" smtClean="0"/>
              <a:t>5.3.4  HTTP-The Hypertext Transfer Protocol</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96000"/>
          </a:xfrm>
        </p:spPr>
        <p:txBody>
          <a:bodyPr>
            <a:normAutofit fontScale="85000" lnSpcReduction="10000"/>
          </a:bodyPr>
          <a:lstStyle/>
          <a:p>
            <a:pPr algn="just" fontAlgn="base">
              <a:spcAft>
                <a:spcPts val="600"/>
              </a:spcAft>
            </a:pPr>
            <a:r>
              <a:rPr lang="en-US" dirty="0" smtClean="0"/>
              <a:t>It transfer mail to mailboxes of recipients if they are connected in the same machine. </a:t>
            </a:r>
          </a:p>
          <a:p>
            <a:pPr algn="just" fontAlgn="base">
              <a:spcAft>
                <a:spcPts val="600"/>
              </a:spcAft>
            </a:pPr>
            <a:r>
              <a:rPr lang="en-US" dirty="0" smtClean="0"/>
              <a:t>It delivers mail to peer MTA if destination mailbox is in another machine. </a:t>
            </a:r>
          </a:p>
          <a:p>
            <a:pPr algn="just" fontAlgn="base">
              <a:spcAft>
                <a:spcPts val="600"/>
              </a:spcAft>
            </a:pPr>
            <a:r>
              <a:rPr lang="en-US" dirty="0" smtClean="0"/>
              <a:t>The delivery from one MTA to another MTA is done by Simple Mail Transfer Protocol(SMTP).</a:t>
            </a:r>
          </a:p>
          <a:p>
            <a:pPr algn="just">
              <a:spcAft>
                <a:spcPts val="600"/>
              </a:spcAft>
              <a:buNone/>
            </a:pPr>
            <a:r>
              <a:rPr lang="en-US" dirty="0" smtClean="0"/>
              <a:t>Typically, e-mail systems support </a:t>
            </a:r>
            <a:r>
              <a:rPr lang="en-US" b="1" dirty="0" smtClean="0"/>
              <a:t>five basic functions</a:t>
            </a:r>
            <a:r>
              <a:rPr lang="en-US" dirty="0" smtClean="0"/>
              <a:t>. Let us take a look at them. </a:t>
            </a:r>
          </a:p>
          <a:p>
            <a:pPr algn="just">
              <a:spcAft>
                <a:spcPts val="600"/>
              </a:spcAft>
              <a:buNone/>
            </a:pPr>
            <a:r>
              <a:rPr lang="en-US" b="1" dirty="0" smtClean="0"/>
              <a:t>1. Composition</a:t>
            </a:r>
            <a:r>
              <a:rPr lang="en-US" dirty="0" smtClean="0"/>
              <a:t> refers to the process of creating messages and answers. Although any text editor can be used for the body of the message, the system itself can provide assistance with addressing and the numerous header fields attached to each message.</a:t>
            </a:r>
            <a:endParaRPr lang="en-US" b="1" dirty="0" smtClean="0"/>
          </a:p>
          <a:p>
            <a:pPr algn="just">
              <a:spcAft>
                <a:spcPts val="1200"/>
              </a:spcAft>
              <a:buNone/>
            </a:pPr>
            <a:r>
              <a:rPr lang="en-US" b="1" dirty="0" smtClean="0"/>
              <a:t>2. Transfer</a:t>
            </a:r>
            <a:r>
              <a:rPr lang="en-US" dirty="0" smtClean="0"/>
              <a:t> refers to moving messages from the originator to the recipient. In large part, this requires establishing a connection to the destination or some intermediate machine, outputting the message, and releasing the connection. The e-mail system should do this automatically, without bothering the user.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6172200"/>
          </a:xfrm>
        </p:spPr>
        <p:txBody>
          <a:bodyPr>
            <a:normAutofit fontScale="85000" lnSpcReduction="20000"/>
          </a:bodyPr>
          <a:lstStyle/>
          <a:p>
            <a:pPr algn="just">
              <a:spcAft>
                <a:spcPts val="1200"/>
              </a:spcAft>
              <a:buNone/>
            </a:pPr>
            <a:r>
              <a:rPr lang="en-US" b="1" dirty="0" smtClean="0"/>
              <a:t>3. Reporting</a:t>
            </a:r>
            <a:r>
              <a:rPr lang="en-US" dirty="0" smtClean="0"/>
              <a:t> has to do with telling the originator what happened to the message. Was it delivered? Was it rejected? Was it lost? Numerous applications exist in which confirmation of delivery is important and may even have legal significance </a:t>
            </a:r>
          </a:p>
          <a:p>
            <a:pPr algn="just">
              <a:spcAft>
                <a:spcPts val="1200"/>
              </a:spcAft>
              <a:buNone/>
            </a:pPr>
            <a:r>
              <a:rPr lang="en-US" b="1" dirty="0" smtClean="0"/>
              <a:t>5. Displaying</a:t>
            </a:r>
            <a:r>
              <a:rPr lang="en-US" dirty="0" smtClean="0"/>
              <a:t> incoming messages is needed so people can read their e-mail. Sometimes conversion is required or a special viewer must be invoked,</a:t>
            </a:r>
            <a:endParaRPr lang="en-US" b="1" dirty="0" smtClean="0"/>
          </a:p>
          <a:p>
            <a:pPr indent="-339725" algn="jus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1" dirty="0" smtClean="0"/>
              <a:t>6. Disposition</a:t>
            </a:r>
            <a:r>
              <a:rPr lang="en-US" dirty="0" smtClean="0"/>
              <a:t> is the final step and concerns what the recipient does with the message after receiving it. Possibilities include throwing it away before reading, throwing it away after reading, saving it, and so on. It should also be possible to retrieve and reread saved messages, forward them, or process them in other ways</a:t>
            </a:r>
          </a:p>
          <a:p>
            <a:pPr indent="-339725" algn="jus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dirty="0" smtClean="0">
              <a:solidFill>
                <a:srgbClr val="C00000"/>
              </a:solidFill>
            </a:endParaRPr>
          </a:p>
          <a:p>
            <a:pPr indent="-339725" algn="jus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smtClean="0">
                <a:solidFill>
                  <a:srgbClr val="C00000"/>
                </a:solidFill>
              </a:rPr>
              <a:t>mailbox</a:t>
            </a:r>
            <a:r>
              <a:rPr lang="en-US" dirty="0" smtClean="0"/>
              <a:t> – storage where incoming emails are saved for later processing</a:t>
            </a:r>
          </a:p>
          <a:p>
            <a:pPr indent="-339725" algn="jus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smtClean="0">
                <a:solidFill>
                  <a:srgbClr val="C00000"/>
                </a:solidFill>
              </a:rPr>
              <a:t>mailing list </a:t>
            </a:r>
            <a:r>
              <a:rPr lang="en-US" dirty="0" smtClean="0"/>
              <a:t>– a representative email address of a group of people. Email sent to this address will be forwarded to all of its participants CC, BCC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5943600"/>
          </a:xfrm>
        </p:spPr>
        <p:txBody>
          <a:bodyPr>
            <a:normAutofit fontScale="85000" lnSpcReduction="10000"/>
          </a:bodyPr>
          <a:lstStyle/>
          <a:p>
            <a:pPr>
              <a:buNone/>
            </a:pPr>
            <a:r>
              <a:rPr lang="en-US" sz="3300" b="1" dirty="0" smtClean="0"/>
              <a:t>Sending E-mail</a:t>
            </a:r>
          </a:p>
          <a:p>
            <a:pPr algn="just">
              <a:spcAft>
                <a:spcPts val="600"/>
              </a:spcAft>
            </a:pPr>
            <a:r>
              <a:rPr lang="en-US" dirty="0" smtClean="0"/>
              <a:t>To send an e-mail message, a user must provide the message, the destination address, and possibly some other parameters. </a:t>
            </a:r>
          </a:p>
          <a:p>
            <a:pPr algn="just">
              <a:spcAft>
                <a:spcPts val="600"/>
              </a:spcAft>
            </a:pPr>
            <a:r>
              <a:rPr lang="en-US" dirty="0" smtClean="0"/>
              <a:t>The message can be produced with a free-standing text editor, a word processing program, or possibly with a specialized text editor built into the user agent. </a:t>
            </a:r>
          </a:p>
          <a:p>
            <a:pPr algn="just">
              <a:spcAft>
                <a:spcPts val="600"/>
              </a:spcAft>
            </a:pPr>
            <a:r>
              <a:rPr lang="en-US" dirty="0" smtClean="0"/>
              <a:t>The destination address must be in a format that the user agent can deal with. </a:t>
            </a:r>
          </a:p>
          <a:p>
            <a:pPr algn="just">
              <a:spcAft>
                <a:spcPts val="600"/>
              </a:spcAft>
            </a:pPr>
            <a:r>
              <a:rPr lang="en-US" dirty="0" smtClean="0"/>
              <a:t>Many user agents expect addresses of the form </a:t>
            </a:r>
            <a:r>
              <a:rPr lang="en-US" b="1" dirty="0" err="1" smtClean="0"/>
              <a:t>user@dns</a:t>
            </a:r>
            <a:r>
              <a:rPr lang="en-US" b="1" dirty="0" smtClean="0"/>
              <a:t>-address. </a:t>
            </a:r>
          </a:p>
          <a:p>
            <a:pPr algn="just">
              <a:spcAft>
                <a:spcPts val="600"/>
              </a:spcAft>
            </a:pPr>
            <a:r>
              <a:rPr lang="en-US" dirty="0" smtClean="0"/>
              <a:t>Most e-mail systems support mailing lists, so that a user can send the same message to a list of people with a single command. </a:t>
            </a:r>
          </a:p>
          <a:p>
            <a:pPr algn="just">
              <a:spcAft>
                <a:spcPts val="600"/>
              </a:spcAft>
            </a:pPr>
            <a:r>
              <a:rPr lang="en-US" dirty="0" smtClean="0"/>
              <a:t>If the mailing list is maintained locally, the user agent can just send a separate message to each intended recipient. </a:t>
            </a:r>
          </a:p>
          <a:p>
            <a:pPr algn="just">
              <a:spcAft>
                <a:spcPts val="600"/>
              </a:spcAft>
            </a:pPr>
            <a:r>
              <a:rPr lang="en-US" dirty="0" smtClean="0"/>
              <a:t>However, if the list is maintained remotely, then messages will be expanded there.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05800" cy="5486400"/>
          </a:xfrm>
        </p:spPr>
        <p:txBody>
          <a:bodyPr>
            <a:normAutofit/>
          </a:bodyPr>
          <a:lstStyle/>
          <a:p>
            <a:pPr>
              <a:buNone/>
            </a:pPr>
            <a:r>
              <a:rPr lang="en-US" b="1" dirty="0" smtClean="0"/>
              <a:t>Reading E-mail</a:t>
            </a:r>
          </a:p>
          <a:p>
            <a:pPr algn="just"/>
            <a:r>
              <a:rPr lang="en-US" dirty="0" smtClean="0"/>
              <a:t>Typically, when a user agent is started up, it looks at the user's mailbox for incoming e-mail before displaying anything on the screen. </a:t>
            </a:r>
          </a:p>
          <a:p>
            <a:pPr algn="just"/>
            <a:r>
              <a:rPr lang="en-US" dirty="0" smtClean="0"/>
              <a:t>Then it may announce the number of messages in the mailbox or display a one-line summary of each one and wait for a command. </a:t>
            </a:r>
          </a:p>
          <a:p>
            <a:pPr algn="just"/>
            <a:r>
              <a:rPr lang="en-US" dirty="0" smtClean="0"/>
              <a:t>As an example of how a user agent works, let us take a look at a typical mail scenario. </a:t>
            </a:r>
          </a:p>
          <a:p>
            <a:pPr algn="just"/>
            <a:r>
              <a:rPr lang="en-US" dirty="0" smtClean="0"/>
              <a:t>After starting up the user agent, the user asks for a summary of his e-mail. </a:t>
            </a:r>
          </a:p>
          <a:p>
            <a:pPr algn="just"/>
            <a:r>
              <a:rPr lang="en-US" dirty="0" smtClean="0"/>
              <a:t>Each line refers to one message.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85800" y="1447800"/>
            <a:ext cx="7696200" cy="4191000"/>
          </a:xfrm>
          <a:prstGeom prst="rect">
            <a:avLst/>
          </a:prstGeom>
          <a:noFill/>
          <a:ln w="9525">
            <a:noFill/>
            <a:round/>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10600" cy="6248400"/>
          </a:xfrm>
        </p:spPr>
        <p:txBody>
          <a:bodyPr>
            <a:normAutofit fontScale="92500" lnSpcReduction="10000"/>
          </a:bodyPr>
          <a:lstStyle/>
          <a:p>
            <a:pPr algn="just">
              <a:spcAft>
                <a:spcPts val="600"/>
              </a:spcAft>
            </a:pPr>
            <a:r>
              <a:rPr lang="en-US" dirty="0" smtClean="0"/>
              <a:t>Each line of the display contains several fields extracted from the envelope or header of the corresponding message. </a:t>
            </a:r>
          </a:p>
          <a:p>
            <a:pPr algn="just">
              <a:spcAft>
                <a:spcPts val="600"/>
              </a:spcAft>
            </a:pPr>
            <a:r>
              <a:rPr lang="en-US" dirty="0" smtClean="0"/>
              <a:t>In a simple e-mail system, the choice of fields displayed is built into the program. </a:t>
            </a:r>
          </a:p>
          <a:p>
            <a:pPr algn="just">
              <a:spcAft>
                <a:spcPts val="600"/>
              </a:spcAft>
            </a:pPr>
            <a:r>
              <a:rPr lang="en-US" dirty="0" smtClean="0"/>
              <a:t>In a more sophisticated system, the user can specify which fields are to be displayed by providing a user profile, a file describing the display format. </a:t>
            </a:r>
          </a:p>
          <a:p>
            <a:pPr algn="just">
              <a:spcAft>
                <a:spcPts val="600"/>
              </a:spcAft>
            </a:pPr>
            <a:r>
              <a:rPr lang="en-US" dirty="0" smtClean="0"/>
              <a:t>In this basic example, the </a:t>
            </a:r>
            <a:r>
              <a:rPr lang="en-US" b="1" dirty="0" smtClean="0"/>
              <a:t>first field </a:t>
            </a:r>
            <a:r>
              <a:rPr lang="en-US" dirty="0" smtClean="0"/>
              <a:t>is the </a:t>
            </a:r>
            <a:r>
              <a:rPr lang="en-US" b="1" dirty="0" smtClean="0"/>
              <a:t>message number</a:t>
            </a:r>
            <a:r>
              <a:rPr lang="en-US" dirty="0" smtClean="0"/>
              <a:t>. </a:t>
            </a:r>
          </a:p>
          <a:p>
            <a:pPr algn="just">
              <a:spcAft>
                <a:spcPts val="600"/>
              </a:spcAft>
            </a:pPr>
            <a:r>
              <a:rPr lang="en-US" dirty="0" smtClean="0"/>
              <a:t>The </a:t>
            </a:r>
            <a:r>
              <a:rPr lang="en-US" b="1" dirty="0" smtClean="0"/>
              <a:t>second field</a:t>
            </a:r>
            <a:r>
              <a:rPr lang="en-US" dirty="0" smtClean="0"/>
              <a:t>, Flags, can contain a </a:t>
            </a:r>
          </a:p>
          <a:p>
            <a:pPr lvl="1" algn="just">
              <a:spcAft>
                <a:spcPts val="600"/>
              </a:spcAft>
              <a:buFont typeface="Wingdings" pitchFamily="2" charset="2"/>
              <a:buChar char="Ø"/>
            </a:pPr>
            <a:r>
              <a:rPr lang="en-US" b="1" dirty="0" smtClean="0"/>
              <a:t>K,</a:t>
            </a:r>
            <a:r>
              <a:rPr lang="en-US" dirty="0" smtClean="0"/>
              <a:t> meaning that the message is not new but was read previously and kept in the mailbox; </a:t>
            </a:r>
          </a:p>
          <a:p>
            <a:pPr lvl="1" algn="just">
              <a:spcAft>
                <a:spcPts val="600"/>
              </a:spcAft>
              <a:buFont typeface="Wingdings" pitchFamily="2" charset="2"/>
              <a:buChar char="Ø"/>
            </a:pPr>
            <a:r>
              <a:rPr lang="en-US" dirty="0" smtClean="0"/>
              <a:t>an </a:t>
            </a:r>
            <a:r>
              <a:rPr lang="en-US" b="1" dirty="0" smtClean="0"/>
              <a:t>A,</a:t>
            </a:r>
            <a:r>
              <a:rPr lang="en-US" dirty="0" smtClean="0"/>
              <a:t> meaning that the message has already been answered; </a:t>
            </a:r>
          </a:p>
          <a:p>
            <a:pPr lvl="1" algn="just">
              <a:spcAft>
                <a:spcPts val="600"/>
              </a:spcAft>
              <a:buFont typeface="Wingdings" pitchFamily="2" charset="2"/>
              <a:buChar char="Ø"/>
            </a:pPr>
            <a:r>
              <a:rPr lang="en-US" dirty="0" smtClean="0"/>
              <a:t>an </a:t>
            </a:r>
            <a:r>
              <a:rPr lang="en-US" b="1" dirty="0" smtClean="0"/>
              <a:t>F, </a:t>
            </a:r>
            <a:r>
              <a:rPr lang="en-US" dirty="0" smtClean="0"/>
              <a:t>meaning that the message has been forwarded to someone else. </a:t>
            </a:r>
          </a:p>
          <a:p>
            <a:pPr algn="just">
              <a:spcAft>
                <a:spcPts val="600"/>
              </a:spcAft>
            </a:pPr>
            <a:r>
              <a:rPr lang="en-US" dirty="0" smtClean="0"/>
              <a:t>Other flags are also possible.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6248400"/>
          </a:xfrm>
        </p:spPr>
        <p:txBody>
          <a:bodyPr>
            <a:normAutofit fontScale="92500" lnSpcReduction="10000"/>
          </a:bodyPr>
          <a:lstStyle/>
          <a:p>
            <a:pPr algn="just">
              <a:spcAft>
                <a:spcPts val="600"/>
              </a:spcAft>
            </a:pPr>
            <a:r>
              <a:rPr lang="en-US" dirty="0" smtClean="0"/>
              <a:t>The </a:t>
            </a:r>
            <a:r>
              <a:rPr lang="en-US" b="1" dirty="0" smtClean="0"/>
              <a:t>third field </a:t>
            </a:r>
            <a:r>
              <a:rPr lang="en-US" dirty="0" smtClean="0"/>
              <a:t>tells how long the message is, and the fourth one tells who sent the message. </a:t>
            </a:r>
          </a:p>
          <a:p>
            <a:pPr algn="just">
              <a:spcAft>
                <a:spcPts val="600"/>
              </a:spcAft>
            </a:pPr>
            <a:r>
              <a:rPr lang="en-US" dirty="0" smtClean="0"/>
              <a:t>Since this field is simply extracted from the message, this field may contain first names, full names, initials, login names, or whatever else the sender chooses to put there. </a:t>
            </a:r>
          </a:p>
          <a:p>
            <a:pPr algn="just">
              <a:spcAft>
                <a:spcPts val="600"/>
              </a:spcAft>
            </a:pPr>
            <a:r>
              <a:rPr lang="en-US" dirty="0" smtClean="0"/>
              <a:t>Finally, the </a:t>
            </a:r>
            <a:r>
              <a:rPr lang="en-US" b="1" dirty="0" smtClean="0"/>
              <a:t>Subject field </a:t>
            </a:r>
            <a:r>
              <a:rPr lang="en-US" dirty="0" smtClean="0"/>
              <a:t>gives a brief summary of what the message is about. </a:t>
            </a:r>
          </a:p>
          <a:p>
            <a:pPr algn="just">
              <a:spcAft>
                <a:spcPts val="600"/>
              </a:spcAft>
            </a:pPr>
            <a:r>
              <a:rPr lang="en-US" dirty="0" smtClean="0"/>
              <a:t>After the headers have been displayed, the user can perform any of several actions, such as displaying a message, deleting a message, and so on. </a:t>
            </a:r>
          </a:p>
          <a:p>
            <a:pPr algn="just">
              <a:spcAft>
                <a:spcPts val="600"/>
              </a:spcAft>
            </a:pPr>
            <a:r>
              <a:rPr lang="en-US" dirty="0" smtClean="0"/>
              <a:t>The older systems were text based and typically used one-character commands for performing these tasks, such as </a:t>
            </a:r>
          </a:p>
          <a:p>
            <a:pPr lvl="1" algn="just">
              <a:buFont typeface="Wingdings" pitchFamily="2" charset="2"/>
              <a:buChar char="Ø"/>
            </a:pPr>
            <a:r>
              <a:rPr lang="en-US" b="1" dirty="0" smtClean="0"/>
              <a:t>T</a:t>
            </a:r>
            <a:r>
              <a:rPr lang="en-US" dirty="0" smtClean="0"/>
              <a:t> (type message), </a:t>
            </a:r>
          </a:p>
          <a:p>
            <a:pPr lvl="1" algn="just">
              <a:buFont typeface="Wingdings" pitchFamily="2" charset="2"/>
              <a:buChar char="Ø"/>
            </a:pPr>
            <a:r>
              <a:rPr lang="en-US" b="1" dirty="0" smtClean="0"/>
              <a:t>A</a:t>
            </a:r>
            <a:r>
              <a:rPr lang="en-US" dirty="0" smtClean="0"/>
              <a:t> (answer message), </a:t>
            </a:r>
          </a:p>
          <a:p>
            <a:pPr lvl="1" algn="just">
              <a:buFont typeface="Wingdings" pitchFamily="2" charset="2"/>
              <a:buChar char="Ø"/>
            </a:pPr>
            <a:r>
              <a:rPr lang="en-US" b="1" dirty="0" smtClean="0"/>
              <a:t>D</a:t>
            </a:r>
            <a:r>
              <a:rPr lang="en-US" dirty="0" smtClean="0"/>
              <a:t> (delete message), and </a:t>
            </a:r>
          </a:p>
          <a:p>
            <a:pPr lvl="1" algn="just">
              <a:buFont typeface="Wingdings" pitchFamily="2" charset="2"/>
              <a:buChar char="Ø"/>
            </a:pPr>
            <a:r>
              <a:rPr lang="en-US" b="1" dirty="0" smtClean="0"/>
              <a:t>F </a:t>
            </a:r>
            <a:r>
              <a:rPr lang="en-US" dirty="0" smtClean="0"/>
              <a:t>(forward message). </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6096000"/>
          </a:xfrm>
        </p:spPr>
        <p:txBody>
          <a:bodyPr>
            <a:normAutofit fontScale="85000" lnSpcReduction="20000"/>
          </a:bodyPr>
          <a:lstStyle/>
          <a:p>
            <a:pPr>
              <a:buNone/>
            </a:pPr>
            <a:r>
              <a:rPr lang="en-US" sz="3800" b="1" dirty="0" smtClean="0"/>
              <a:t>5.2.3 Message Formats </a:t>
            </a:r>
          </a:p>
          <a:p>
            <a:r>
              <a:rPr lang="en-US" dirty="0" smtClean="0"/>
              <a:t>There are two message formats are there . </a:t>
            </a:r>
          </a:p>
          <a:p>
            <a:pPr lvl="2">
              <a:buFont typeface="Wingdings" pitchFamily="2" charset="2"/>
              <a:buChar char="Ø"/>
            </a:pPr>
            <a:r>
              <a:rPr lang="en-US" sz="2400" dirty="0" smtClean="0"/>
              <a:t>Basic ASCII e-mail using RFC 822. </a:t>
            </a:r>
          </a:p>
          <a:p>
            <a:pPr lvl="2">
              <a:buFont typeface="Wingdings" pitchFamily="2" charset="2"/>
              <a:buChar char="Ø"/>
            </a:pPr>
            <a:r>
              <a:rPr lang="en-US" sz="2400" dirty="0" smtClean="0"/>
              <a:t>Multimedia extensions to RFC 822. </a:t>
            </a:r>
          </a:p>
          <a:p>
            <a:pPr>
              <a:buNone/>
            </a:pPr>
            <a:endParaRPr lang="en-US" dirty="0" smtClean="0"/>
          </a:p>
          <a:p>
            <a:pPr>
              <a:buNone/>
            </a:pPr>
            <a:r>
              <a:rPr lang="en-US" b="1" dirty="0" smtClean="0"/>
              <a:t>1. RFC 822 </a:t>
            </a:r>
          </a:p>
          <a:p>
            <a:pPr algn="just">
              <a:spcAft>
                <a:spcPts val="600"/>
              </a:spcAft>
            </a:pPr>
            <a:r>
              <a:rPr lang="en-US" dirty="0" smtClean="0"/>
              <a:t>Messages consist of a primitive envelope, some number of header fields, a blank line, and then the message body. Each header field (logically) consists of a single line of ASCII text containing the field name, a colon, and, for most fields, a value. </a:t>
            </a:r>
          </a:p>
          <a:p>
            <a:pPr algn="just">
              <a:spcAft>
                <a:spcPts val="600"/>
              </a:spcAft>
            </a:pPr>
            <a:r>
              <a:rPr lang="en-US" dirty="0" smtClean="0"/>
              <a:t>RFC 822 was designed decades ago and does not clearly distinguish the envelope fields from the header fields. </a:t>
            </a:r>
          </a:p>
          <a:p>
            <a:pPr algn="just">
              <a:spcAft>
                <a:spcPts val="600"/>
              </a:spcAft>
            </a:pPr>
            <a:r>
              <a:rPr lang="en-US" dirty="0" smtClean="0"/>
              <a:t>Although it was revised in RFC 2822, completely redoing it was not possible due to its widespread usage. </a:t>
            </a:r>
          </a:p>
          <a:p>
            <a:pPr algn="just">
              <a:spcAft>
                <a:spcPts val="600"/>
              </a:spcAft>
            </a:pPr>
            <a:r>
              <a:rPr lang="en-US" dirty="0" smtClean="0"/>
              <a:t>In normal usage, the user agent builds a message and passes it to the message transfer agent, which then uses some of the header fields to construct the actual envelope, a somewhat old-fashioned mixing of message and envelope. </a:t>
            </a:r>
          </a:p>
          <a:p>
            <a:pPr>
              <a:buNone/>
            </a:pPr>
            <a:endParaRPr lang="en-US" sz="29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3048000"/>
          </a:xfrm>
        </p:spPr>
        <p:txBody>
          <a:bodyPr>
            <a:normAutofit lnSpcReduction="10000"/>
          </a:bodyPr>
          <a:lstStyle/>
          <a:p>
            <a:pPr algn="just"/>
            <a:r>
              <a:rPr lang="en-US" sz="2400" dirty="0" smtClean="0"/>
              <a:t>The principal header fields related to message transport are listed in Figure. </a:t>
            </a:r>
          </a:p>
          <a:p>
            <a:pPr algn="just"/>
            <a:r>
              <a:rPr lang="en-US" sz="2400" dirty="0" smtClean="0"/>
              <a:t>The </a:t>
            </a:r>
            <a:r>
              <a:rPr lang="en-US" sz="2400" b="1" dirty="0" smtClean="0"/>
              <a:t>To:</a:t>
            </a:r>
            <a:r>
              <a:rPr lang="en-US" sz="2400" dirty="0" smtClean="0"/>
              <a:t> field gives the DNS address of the primary recipient. Having multiple recipients is also allowed. </a:t>
            </a:r>
          </a:p>
          <a:p>
            <a:pPr algn="just"/>
            <a:r>
              <a:rPr lang="en-US" sz="2400" dirty="0" smtClean="0"/>
              <a:t>The </a:t>
            </a:r>
            <a:r>
              <a:rPr lang="en-US" sz="2400" b="1" dirty="0" smtClean="0"/>
              <a:t>Cc:</a:t>
            </a:r>
            <a:r>
              <a:rPr lang="en-US" sz="2400" dirty="0" smtClean="0"/>
              <a:t> field gives the addresses of any secondary recipients. </a:t>
            </a:r>
          </a:p>
          <a:p>
            <a:pPr algn="just"/>
            <a:r>
              <a:rPr lang="en-US" sz="2400" dirty="0" smtClean="0"/>
              <a:t>In terms of delivery, there is no distinction between the primary and secondary recipients. </a:t>
            </a:r>
          </a:p>
          <a:p>
            <a:pPr algn="just"/>
            <a:endParaRPr lang="en-US" dirty="0" smtClean="0"/>
          </a:p>
        </p:txBody>
      </p:sp>
      <p:pic>
        <p:nvPicPr>
          <p:cNvPr id="4" name="Content Placeholder 3"/>
          <p:cNvPicPr>
            <a:picLocks noChangeAspect="1" noChangeArrowheads="1"/>
          </p:cNvPicPr>
          <p:nvPr/>
        </p:nvPicPr>
        <p:blipFill>
          <a:blip r:embed="rId2"/>
          <a:srcRect/>
          <a:stretch>
            <a:fillRect/>
          </a:stretch>
        </p:blipFill>
        <p:spPr bwMode="auto">
          <a:xfrm>
            <a:off x="914400" y="3886200"/>
            <a:ext cx="7543800" cy="2557054"/>
          </a:xfrm>
          <a:prstGeom prst="rect">
            <a:avLst/>
          </a:prstGeom>
          <a:noFill/>
          <a:ln w="9525">
            <a:noFill/>
            <a:round/>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85000" lnSpcReduction="10000"/>
          </a:bodyPr>
          <a:lstStyle/>
          <a:p>
            <a:pPr algn="just"/>
            <a:r>
              <a:rPr lang="en-US" dirty="0" smtClean="0"/>
              <a:t>The next two fields, </a:t>
            </a:r>
            <a:r>
              <a:rPr lang="en-US" b="1" dirty="0" smtClean="0"/>
              <a:t>From:</a:t>
            </a:r>
            <a:r>
              <a:rPr lang="en-US" dirty="0" smtClean="0"/>
              <a:t> and </a:t>
            </a:r>
            <a:r>
              <a:rPr lang="en-US" b="1" dirty="0" smtClean="0"/>
              <a:t>Sender:, </a:t>
            </a:r>
            <a:r>
              <a:rPr lang="en-US" dirty="0" smtClean="0"/>
              <a:t>tell who wrote and sent the message, respectively. </a:t>
            </a:r>
          </a:p>
          <a:p>
            <a:pPr algn="just"/>
            <a:r>
              <a:rPr lang="en-US" dirty="0" smtClean="0"/>
              <a:t>These need not be the same. For example, a business executive may write a message, but her secretary may be the one who actually transmits it. </a:t>
            </a:r>
          </a:p>
          <a:p>
            <a:pPr algn="just">
              <a:spcAft>
                <a:spcPts val="1200"/>
              </a:spcAft>
            </a:pPr>
            <a:r>
              <a:rPr lang="en-US" dirty="0" smtClean="0"/>
              <a:t>A line containing </a:t>
            </a:r>
            <a:r>
              <a:rPr lang="en-US" b="1" dirty="0" smtClean="0"/>
              <a:t>Received: </a:t>
            </a:r>
            <a:r>
              <a:rPr lang="en-US" dirty="0" smtClean="0"/>
              <a:t>is added by each message transfer agent along the way. </a:t>
            </a:r>
          </a:p>
          <a:p>
            <a:pPr algn="just">
              <a:spcAft>
                <a:spcPts val="1200"/>
              </a:spcAft>
            </a:pPr>
            <a:r>
              <a:rPr lang="en-US" dirty="0" smtClean="0"/>
              <a:t>The line contains the agent's identity, the date and time the message was received, and other information that can be used for finding bugs in the routing system.  </a:t>
            </a:r>
          </a:p>
          <a:p>
            <a:pPr algn="just">
              <a:spcAft>
                <a:spcPts val="1200"/>
              </a:spcAft>
            </a:pPr>
            <a:r>
              <a:rPr lang="en-US" dirty="0" smtClean="0"/>
              <a:t>The </a:t>
            </a:r>
            <a:r>
              <a:rPr lang="en-US" b="1" dirty="0" smtClean="0"/>
              <a:t>Return-Path: </a:t>
            </a:r>
            <a:r>
              <a:rPr lang="en-US" dirty="0" smtClean="0"/>
              <a:t>field is added by the final message transfer agent and was intended to tell how to get back to the sender. </a:t>
            </a:r>
          </a:p>
          <a:p>
            <a:pPr algn="just">
              <a:spcAft>
                <a:spcPts val="1200"/>
              </a:spcAft>
            </a:pPr>
            <a:r>
              <a:rPr lang="en-US" dirty="0" smtClean="0"/>
              <a:t>In addition to the fields of the above Figure, RFC 822 messages may also contain a variety of header fields used by the user agents or human recipients. </a:t>
            </a:r>
          </a:p>
          <a:p>
            <a:pPr algn="just"/>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153400" cy="5181600"/>
          </a:xfrm>
        </p:spPr>
        <p:txBody>
          <a:bodyPr>
            <a:normAutofit fontScale="92500"/>
          </a:bodyPr>
          <a:lstStyle/>
          <a:p>
            <a:pPr algn="just">
              <a:spcAft>
                <a:spcPts val="600"/>
              </a:spcAft>
            </a:pPr>
            <a:r>
              <a:rPr lang="en-US" dirty="0" smtClean="0"/>
              <a:t>The layers below the application layer are there to provide reliable transport, but they do not do real work for users. </a:t>
            </a:r>
          </a:p>
          <a:p>
            <a:pPr algn="just">
              <a:spcAft>
                <a:spcPts val="600"/>
              </a:spcAft>
            </a:pPr>
            <a:r>
              <a:rPr lang="en-US" dirty="0" smtClean="0"/>
              <a:t>However, even in the application layer there is a need for support protocols, to allow the applications to function</a:t>
            </a:r>
          </a:p>
          <a:p>
            <a:pPr marL="519113" indent="-51911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endParaRPr lang="en-US" b="1" dirty="0" smtClean="0"/>
          </a:p>
          <a:p>
            <a:pPr marL="519113" indent="-51911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Some network applications</a:t>
            </a:r>
          </a:p>
          <a:p>
            <a:pPr marL="1206500" lvl="1" indent="-46196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DNS: handles naming within the Internet</a:t>
            </a:r>
          </a:p>
          <a:p>
            <a:pPr marL="1206500" lvl="1" indent="-46196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Electronic mail</a:t>
            </a:r>
          </a:p>
          <a:p>
            <a:pPr marL="1206500" lvl="1" indent="-46196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FTP: File Transfer over the Internet</a:t>
            </a:r>
          </a:p>
          <a:p>
            <a:pPr marL="1206500" lvl="1" indent="-46196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WWW – HTTP: Web world web</a:t>
            </a:r>
          </a:p>
          <a:p>
            <a:pPr marL="1206500" lvl="1" indent="-461963">
              <a:buSzPct val="45000"/>
              <a:buFont typeface="Wingdings" charset="2"/>
              <a:buChar char=""/>
              <a:tabLst>
                <a:tab pos="519113"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a:pPr>
            <a:r>
              <a:rPr lang="en-US" dirty="0" smtClean="0"/>
              <a:t>Multimedia</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09600" y="1905000"/>
            <a:ext cx="8153400" cy="4114800"/>
          </a:xfrm>
          <a:prstGeom prst="rect">
            <a:avLst/>
          </a:prstGeom>
          <a:noFill/>
          <a:ln w="9525">
            <a:noFill/>
            <a:round/>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791200"/>
          </a:xfrm>
        </p:spPr>
        <p:txBody>
          <a:bodyPr>
            <a:normAutofit fontScale="92500" lnSpcReduction="20000"/>
          </a:bodyPr>
          <a:lstStyle/>
          <a:p>
            <a:pPr>
              <a:buNone/>
            </a:pPr>
            <a:r>
              <a:rPr lang="en-US" b="1" dirty="0" smtClean="0"/>
              <a:t>MIME—The Multipurpose Internet Mail Extensions</a:t>
            </a:r>
          </a:p>
          <a:p>
            <a:pPr algn="just">
              <a:spcAft>
                <a:spcPts val="600"/>
              </a:spcAft>
            </a:pPr>
            <a:r>
              <a:rPr lang="en-US" dirty="0" smtClean="0"/>
              <a:t>In the early days of the ARPANET, e-mail consisted exclusively of text messages written in English and expressed in ASCII. </a:t>
            </a:r>
          </a:p>
          <a:p>
            <a:pPr algn="just">
              <a:spcAft>
                <a:spcPts val="600"/>
              </a:spcAft>
            </a:pPr>
            <a:r>
              <a:rPr lang="en-US" dirty="0" smtClean="0"/>
              <a:t>For this environment, RFC 822 did the job completely: it specified the headers but left the content entirely up to the users. </a:t>
            </a:r>
          </a:p>
          <a:p>
            <a:pPr algn="just">
              <a:spcAft>
                <a:spcPts val="600"/>
              </a:spcAft>
            </a:pPr>
            <a:r>
              <a:rPr lang="en-US" dirty="0" smtClean="0"/>
              <a:t>Nowadays, on the worldwide Internet, this approach is no longer adequate. </a:t>
            </a:r>
          </a:p>
          <a:p>
            <a:pPr algn="just">
              <a:spcAft>
                <a:spcPts val="600"/>
              </a:spcAft>
            </a:pPr>
            <a:r>
              <a:rPr lang="en-US" dirty="0" smtClean="0"/>
              <a:t>The problems include sending and receiving </a:t>
            </a:r>
          </a:p>
          <a:p>
            <a:pPr lvl="1" algn="just">
              <a:spcAft>
                <a:spcPts val="600"/>
              </a:spcAft>
              <a:buNone/>
            </a:pPr>
            <a:r>
              <a:rPr lang="en-US" dirty="0" smtClean="0"/>
              <a:t>1. Messages in languages with accents (e.g., French and German). </a:t>
            </a:r>
          </a:p>
          <a:p>
            <a:pPr lvl="1" algn="just">
              <a:spcAft>
                <a:spcPts val="600"/>
              </a:spcAft>
              <a:buNone/>
            </a:pPr>
            <a:r>
              <a:rPr lang="en-US" dirty="0" smtClean="0"/>
              <a:t>2. Messages in non-Latin alphabets (e.g., Hebrew and Russian). </a:t>
            </a:r>
          </a:p>
          <a:p>
            <a:pPr lvl="1" algn="just">
              <a:spcAft>
                <a:spcPts val="600"/>
              </a:spcAft>
              <a:buNone/>
            </a:pPr>
            <a:r>
              <a:rPr lang="en-US" dirty="0" smtClean="0"/>
              <a:t>3. Messages in languages without alphabets (e.g., Chinese and Japanese). </a:t>
            </a:r>
          </a:p>
          <a:p>
            <a:pPr lvl="1" algn="just">
              <a:spcAft>
                <a:spcPts val="600"/>
              </a:spcAft>
              <a:buNone/>
            </a:pPr>
            <a:r>
              <a:rPr lang="en-US" dirty="0" smtClean="0"/>
              <a:t>4. Messages not containing text at all (e.g., audio or images).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lgn="just">
              <a:spcAft>
                <a:spcPts val="1200"/>
              </a:spcAft>
            </a:pPr>
            <a:r>
              <a:rPr lang="en-US" dirty="0" smtClean="0"/>
              <a:t>A solution was proposed in RFC 1341 and updated in RFCs 2045–2049. </a:t>
            </a:r>
          </a:p>
          <a:p>
            <a:pPr algn="just">
              <a:spcAft>
                <a:spcPts val="1200"/>
              </a:spcAft>
            </a:pPr>
            <a:r>
              <a:rPr lang="en-US" dirty="0" smtClean="0"/>
              <a:t>This solution, called </a:t>
            </a:r>
            <a:r>
              <a:rPr lang="en-US" b="1" dirty="0" smtClean="0"/>
              <a:t>MIME</a:t>
            </a:r>
            <a:r>
              <a:rPr lang="en-US" dirty="0" smtClean="0"/>
              <a:t> (Multipurpose Internet Mail Extensions) is now widely used. </a:t>
            </a:r>
          </a:p>
          <a:p>
            <a:pPr algn="just">
              <a:spcAft>
                <a:spcPts val="1200"/>
              </a:spcAft>
            </a:pPr>
            <a:r>
              <a:rPr lang="en-US" dirty="0" smtClean="0"/>
              <a:t>The basic idea of MIME is to continue to use the RFC 822 format, but to add structure to the message body and define encoding rules for non-ASCII messages. </a:t>
            </a:r>
          </a:p>
          <a:p>
            <a:pPr algn="just"/>
            <a:r>
              <a:rPr lang="en-US" dirty="0" smtClean="0"/>
              <a:t>MIME defines five new message headers, as shown in Figure. </a:t>
            </a:r>
          </a:p>
          <a:p>
            <a:pPr algn="just"/>
            <a:r>
              <a:rPr lang="en-US" dirty="0" smtClean="0"/>
              <a:t>The first of these simply tells the user agent receiving the message that it is dealing with a MIME message, and which </a:t>
            </a:r>
            <a:r>
              <a:rPr lang="en-US" b="1" dirty="0" smtClean="0"/>
              <a:t>version of MIME </a:t>
            </a:r>
            <a:r>
              <a:rPr lang="en-US" dirty="0" smtClean="0"/>
              <a:t>it uses. </a:t>
            </a:r>
          </a:p>
          <a:p>
            <a:pPr algn="just"/>
            <a:r>
              <a:rPr lang="en-US" dirty="0" smtClean="0"/>
              <a:t>Any message not containing a MIME-Version: header is assumed to be an English plaintext message and is processed as such.</a:t>
            </a:r>
          </a:p>
          <a:p>
            <a:pPr algn="just">
              <a:spcAft>
                <a:spcPts val="1200"/>
              </a:spcAft>
            </a:pPr>
            <a:endParaRPr lang="en-US" dirty="0" smtClean="0"/>
          </a:p>
          <a:p>
            <a:pPr algn="just">
              <a:spcAft>
                <a:spcPts val="1200"/>
              </a:spcAft>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381000"/>
            <a:ext cx="8534400" cy="2743200"/>
          </a:xfrm>
          <a:prstGeom prst="rect">
            <a:avLst/>
          </a:prstGeom>
          <a:noFill/>
          <a:ln w="9525">
            <a:noFill/>
            <a:round/>
            <a:headEnd/>
            <a:tailEnd/>
          </a:ln>
        </p:spPr>
      </p:pic>
      <p:sp>
        <p:nvSpPr>
          <p:cNvPr id="5" name="Content Placeholder 4"/>
          <p:cNvSpPr>
            <a:spLocks noGrp="1"/>
          </p:cNvSpPr>
          <p:nvPr>
            <p:ph idx="1"/>
          </p:nvPr>
        </p:nvSpPr>
        <p:spPr>
          <a:xfrm>
            <a:off x="457200" y="3429000"/>
            <a:ext cx="8229600" cy="3429000"/>
          </a:xfrm>
        </p:spPr>
        <p:txBody>
          <a:bodyPr>
            <a:normAutofit fontScale="85000" lnSpcReduction="20000"/>
          </a:bodyPr>
          <a:lstStyle/>
          <a:p>
            <a:pPr algn="just">
              <a:spcAft>
                <a:spcPts val="600"/>
              </a:spcAft>
            </a:pPr>
            <a:r>
              <a:rPr lang="en-US" dirty="0" smtClean="0"/>
              <a:t>The </a:t>
            </a:r>
            <a:r>
              <a:rPr lang="en-US" b="1" dirty="0" smtClean="0"/>
              <a:t>Content-Description</a:t>
            </a:r>
            <a:r>
              <a:rPr lang="en-US" dirty="0" smtClean="0"/>
              <a:t>: header is an ASCII string telling what is in the message. </a:t>
            </a:r>
          </a:p>
          <a:p>
            <a:pPr algn="just">
              <a:spcAft>
                <a:spcPts val="600"/>
              </a:spcAft>
            </a:pPr>
            <a:r>
              <a:rPr lang="en-US" dirty="0" smtClean="0"/>
              <a:t>This header is needed so the recipient will know whether it is worth decoding and reading the message. </a:t>
            </a:r>
          </a:p>
          <a:p>
            <a:pPr algn="just">
              <a:spcAft>
                <a:spcPts val="600"/>
              </a:spcAft>
            </a:pPr>
            <a:r>
              <a:rPr lang="en-US" dirty="0" smtClean="0"/>
              <a:t>The </a:t>
            </a:r>
            <a:r>
              <a:rPr lang="en-US" b="1" dirty="0" smtClean="0"/>
              <a:t>Content-Id: </a:t>
            </a:r>
            <a:r>
              <a:rPr lang="en-US" dirty="0" smtClean="0"/>
              <a:t>header identifies the content. It uses the same format as the standard </a:t>
            </a:r>
            <a:r>
              <a:rPr lang="en-US" b="1" dirty="0" smtClean="0"/>
              <a:t>Message-Id: </a:t>
            </a:r>
            <a:r>
              <a:rPr lang="en-US" dirty="0" smtClean="0"/>
              <a:t>header. </a:t>
            </a:r>
          </a:p>
          <a:p>
            <a:pPr algn="just">
              <a:spcAft>
                <a:spcPts val="600"/>
              </a:spcAft>
            </a:pPr>
            <a:r>
              <a:rPr lang="en-US" dirty="0" smtClean="0"/>
              <a:t>The </a:t>
            </a:r>
            <a:r>
              <a:rPr lang="en-US" b="1" dirty="0" smtClean="0"/>
              <a:t>Content-Transfer-Encoding:</a:t>
            </a:r>
            <a:r>
              <a:rPr lang="en-US" dirty="0" smtClean="0"/>
              <a:t> tells how the body is wrapped for transmission through a network that may object to most characters other than letters, numbers, and punctuation marks.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943600"/>
          </a:xfrm>
        </p:spPr>
        <p:txBody>
          <a:bodyPr>
            <a:normAutofit/>
          </a:bodyPr>
          <a:lstStyle/>
          <a:p>
            <a:pPr algn="just"/>
            <a:r>
              <a:rPr lang="en-US" b="1" dirty="0" smtClean="0"/>
              <a:t>Content-Type:</a:t>
            </a:r>
            <a:r>
              <a:rPr lang="en-US" dirty="0" smtClean="0"/>
              <a:t> It specifies the nature of the message body. </a:t>
            </a:r>
          </a:p>
          <a:p>
            <a:pPr algn="just"/>
            <a:r>
              <a:rPr lang="en-US" dirty="0" smtClean="0"/>
              <a:t>Seven types are defined in RFC 2045, each of which has one or more subtypes. </a:t>
            </a:r>
          </a:p>
          <a:p>
            <a:pPr algn="just"/>
            <a:r>
              <a:rPr lang="en-US" dirty="0" smtClean="0"/>
              <a:t>The type and subtype are separated by a slash, as in 		</a:t>
            </a:r>
            <a:r>
              <a:rPr lang="en-US" sz="2400" b="1" dirty="0" smtClean="0"/>
              <a:t>Content-Type: video/mpeg </a:t>
            </a:r>
            <a:endParaRPr lang="en-US" b="1" dirty="0" smtClean="0"/>
          </a:p>
          <a:p>
            <a:pPr algn="just"/>
            <a:r>
              <a:rPr lang="en-US" dirty="0" smtClean="0"/>
              <a:t>The subtype must be given explicitly in the header; no defaults are provided. </a:t>
            </a:r>
          </a:p>
          <a:p>
            <a:pPr algn="just"/>
            <a:r>
              <a:rPr lang="en-US" dirty="0" smtClean="0"/>
              <a:t>The initial list of types and subtypes specified in RFC 2045 is given in the following Figure. </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533400" y="838200"/>
            <a:ext cx="8077200" cy="5486400"/>
          </a:xfrm>
          <a:prstGeom prst="rect">
            <a:avLst/>
          </a:prstGeom>
          <a:noFill/>
          <a:ln w="9525">
            <a:noFill/>
            <a:round/>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6172200"/>
          </a:xfrm>
        </p:spPr>
        <p:txBody>
          <a:bodyPr>
            <a:normAutofit fontScale="77500" lnSpcReduction="20000"/>
          </a:bodyPr>
          <a:lstStyle/>
          <a:p>
            <a:pPr>
              <a:buNone/>
            </a:pPr>
            <a:r>
              <a:rPr lang="en-US" sz="4100" b="1" dirty="0" smtClean="0"/>
              <a:t>5.2.4 Message Transfer</a:t>
            </a:r>
          </a:p>
          <a:p>
            <a:pPr>
              <a:buNone/>
            </a:pPr>
            <a:r>
              <a:rPr lang="en-US" sz="3400" b="1" dirty="0" smtClean="0"/>
              <a:t>SMTP—The Simple Mail Transfer Protocol:</a:t>
            </a:r>
          </a:p>
          <a:p>
            <a:pPr algn="just">
              <a:spcAft>
                <a:spcPts val="600"/>
              </a:spcAft>
            </a:pPr>
            <a:r>
              <a:rPr lang="en-US" dirty="0" smtClean="0"/>
              <a:t>Within the Internet, e-mail is delivered by having the source machine establish a TCP connection to port 25 of the destination machine. </a:t>
            </a:r>
          </a:p>
          <a:p>
            <a:pPr algn="just">
              <a:spcAft>
                <a:spcPts val="600"/>
              </a:spcAft>
            </a:pPr>
            <a:r>
              <a:rPr lang="en-US" dirty="0" smtClean="0"/>
              <a:t>Listening to this port is an e-mail daemon that speaks SMTP (Simple Mail Transfer Protocol). </a:t>
            </a:r>
          </a:p>
          <a:p>
            <a:pPr algn="just">
              <a:spcAft>
                <a:spcPts val="600"/>
              </a:spcAft>
            </a:pPr>
            <a:r>
              <a:rPr lang="en-US" dirty="0" smtClean="0"/>
              <a:t>This daemon accepts incoming connections and copies messages from them into the appropriate mailboxes. </a:t>
            </a:r>
          </a:p>
          <a:p>
            <a:pPr algn="just">
              <a:spcAft>
                <a:spcPts val="600"/>
              </a:spcAft>
            </a:pPr>
            <a:r>
              <a:rPr lang="en-US" dirty="0" smtClean="0"/>
              <a:t>If a message cannot be delivered, an error report containing the first part of the undeliverable message is returned to the sender. </a:t>
            </a:r>
          </a:p>
          <a:p>
            <a:pPr algn="just">
              <a:spcAft>
                <a:spcPts val="600"/>
              </a:spcAft>
            </a:pPr>
            <a:r>
              <a:rPr lang="en-US" dirty="0" smtClean="0"/>
              <a:t>The server starts by sending a line of text giving its identity and telling whether it is prepared to receive mail. </a:t>
            </a:r>
          </a:p>
          <a:p>
            <a:pPr algn="just">
              <a:spcAft>
                <a:spcPts val="600"/>
              </a:spcAft>
            </a:pPr>
            <a:r>
              <a:rPr lang="en-US" dirty="0" smtClean="0"/>
              <a:t>If it is not, the client releases the connection and tries again later. </a:t>
            </a:r>
          </a:p>
          <a:p>
            <a:pPr algn="just">
              <a:spcAft>
                <a:spcPts val="600"/>
              </a:spcAft>
            </a:pPr>
            <a:r>
              <a:rPr lang="en-US" dirty="0" smtClean="0"/>
              <a:t>If the server is willing to accept e-mail, the client announces whom the e-mail is coming from and whom it is going to. </a:t>
            </a:r>
          </a:p>
          <a:p>
            <a:pPr algn="just">
              <a:spcAft>
                <a:spcPts val="600"/>
              </a:spcAft>
            </a:pPr>
            <a:r>
              <a:rPr lang="en-US" dirty="0" smtClean="0"/>
              <a:t>If such a recipient exists at the destination, the server gives the client the go-ahead to send the message. </a:t>
            </a:r>
          </a:p>
          <a:p>
            <a:pPr algn="just">
              <a:spcAft>
                <a:spcPts val="600"/>
              </a:spcAft>
            </a:pPr>
            <a:r>
              <a:rPr lang="en-US" dirty="0" smtClean="0"/>
              <a:t>Then the client sends the message and the server acknowledges it.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382000" cy="6172200"/>
          </a:xfrm>
        </p:spPr>
        <p:txBody>
          <a:bodyPr>
            <a:normAutofit fontScale="77500" lnSpcReduction="20000"/>
          </a:bodyPr>
          <a:lstStyle/>
          <a:p>
            <a:pPr algn="just">
              <a:spcAft>
                <a:spcPts val="600"/>
              </a:spcAft>
            </a:pPr>
            <a:r>
              <a:rPr lang="en-US" dirty="0" smtClean="0"/>
              <a:t>No checksums are needed because TCP provides a reliable byte stream.</a:t>
            </a:r>
          </a:p>
          <a:p>
            <a:pPr algn="just">
              <a:spcAft>
                <a:spcPts val="600"/>
              </a:spcAft>
            </a:pPr>
            <a:r>
              <a:rPr lang="en-US" dirty="0" smtClean="0"/>
              <a:t> If there is more e-mail, that is now sent. When all the e-mail has been exchanged in both directions, the connection is released. </a:t>
            </a:r>
          </a:p>
          <a:p>
            <a:pPr algn="just">
              <a:spcAft>
                <a:spcPts val="600"/>
              </a:spcAft>
            </a:pPr>
            <a:r>
              <a:rPr lang="en-US" dirty="0" smtClean="0"/>
              <a:t>Even though the SMTP protocol is completely well defined, a few problems can still arise. </a:t>
            </a:r>
          </a:p>
          <a:p>
            <a:pPr algn="just">
              <a:spcAft>
                <a:spcPts val="600"/>
              </a:spcAft>
            </a:pPr>
            <a:r>
              <a:rPr lang="en-US" dirty="0" smtClean="0"/>
              <a:t>One problem relates to message length. </a:t>
            </a:r>
          </a:p>
          <a:p>
            <a:pPr algn="just">
              <a:spcAft>
                <a:spcPts val="600"/>
              </a:spcAft>
            </a:pPr>
            <a:r>
              <a:rPr lang="en-US" dirty="0" smtClean="0"/>
              <a:t>Some older implementations cannot handle messages exceeding 64 KB. </a:t>
            </a:r>
          </a:p>
          <a:p>
            <a:pPr algn="just">
              <a:spcAft>
                <a:spcPts val="600"/>
              </a:spcAft>
            </a:pPr>
            <a:r>
              <a:rPr lang="en-US" dirty="0" smtClean="0"/>
              <a:t>Another problem relates to timeouts. If the client and server have different timeouts, one of them may give up while the other is still busy, unexpectedly terminating the connection. </a:t>
            </a:r>
          </a:p>
          <a:p>
            <a:pPr algn="just">
              <a:spcAft>
                <a:spcPts val="600"/>
              </a:spcAft>
            </a:pPr>
            <a:r>
              <a:rPr lang="en-US" sz="2800" dirty="0" smtClean="0"/>
              <a:t>To get around some of these problems, extended SMTP (ESMTP) has been defined in RFC 2821. </a:t>
            </a:r>
          </a:p>
          <a:p>
            <a:pPr algn="just">
              <a:spcAft>
                <a:spcPts val="600"/>
              </a:spcAft>
            </a:pPr>
            <a:r>
              <a:rPr lang="en-US" sz="2800" dirty="0" smtClean="0"/>
              <a:t>Clients wanting to use it should send an EHLO message instead of HELO initially. </a:t>
            </a:r>
          </a:p>
          <a:p>
            <a:pPr algn="just">
              <a:spcAft>
                <a:spcPts val="600"/>
              </a:spcAft>
            </a:pPr>
            <a:r>
              <a:rPr lang="en-US" sz="2800" dirty="0" smtClean="0"/>
              <a:t>If this is rejected, then the server is a regular SMTP server, and the client should proceed in the usual way. </a:t>
            </a:r>
          </a:p>
          <a:p>
            <a:pPr algn="just">
              <a:spcAft>
                <a:spcPts val="600"/>
              </a:spcAft>
            </a:pPr>
            <a:r>
              <a:rPr lang="en-US" sz="2800" dirty="0" smtClean="0"/>
              <a:t>If the EHLO is accepted, then new commands and parameters are allowed.</a:t>
            </a:r>
            <a:endParaRPr lang="en-US" sz="3200" dirty="0" smtClean="0"/>
          </a:p>
          <a:p>
            <a:pPr algn="just">
              <a:spcAft>
                <a:spcPts val="600"/>
              </a:spcAft>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6324600"/>
          </a:xfrm>
        </p:spPr>
        <p:txBody>
          <a:bodyPr>
            <a:noAutofit/>
          </a:bodyPr>
          <a:lstStyle/>
          <a:p>
            <a:pPr algn="just">
              <a:spcAft>
                <a:spcPts val="600"/>
              </a:spcAft>
              <a:buNone/>
            </a:pPr>
            <a:r>
              <a:rPr lang="en-US" sz="3200" b="1" dirty="0" smtClean="0"/>
              <a:t>5.2.5 Final Delivery</a:t>
            </a:r>
          </a:p>
          <a:p>
            <a:pPr algn="just">
              <a:spcAft>
                <a:spcPts val="600"/>
              </a:spcAft>
            </a:pPr>
            <a:r>
              <a:rPr lang="en-US" sz="2000" dirty="0" smtClean="0"/>
              <a:t>E-mail is delivered by having the sender establish a TCP connection to the receiver and then ship the e-mail over it. </a:t>
            </a:r>
          </a:p>
          <a:p>
            <a:pPr algn="just">
              <a:spcAft>
                <a:spcPts val="600"/>
              </a:spcAft>
            </a:pPr>
            <a:r>
              <a:rPr lang="en-US" sz="2000" dirty="0" smtClean="0"/>
              <a:t>This model worked fine for decades when all ARPANET hosts were, in fact, on-line all the time to accept TCP connections. </a:t>
            </a:r>
          </a:p>
          <a:p>
            <a:pPr algn="just">
              <a:spcAft>
                <a:spcPts val="600"/>
              </a:spcAft>
            </a:pPr>
            <a:r>
              <a:rPr lang="en-US" sz="2000" dirty="0" smtClean="0"/>
              <a:t>However, with the advent of people who access the Internet by calling their ISP over a modem, it breaks down. </a:t>
            </a:r>
          </a:p>
          <a:p>
            <a:pPr algn="just">
              <a:spcAft>
                <a:spcPts val="600"/>
              </a:spcAft>
            </a:pPr>
            <a:r>
              <a:rPr lang="en-US" sz="2000" dirty="0" smtClean="0"/>
              <a:t>The problem is this: what happens when sender  wants to send receiver  e-mail and receiver is not currently on-line? </a:t>
            </a:r>
          </a:p>
          <a:p>
            <a:pPr algn="just">
              <a:spcAft>
                <a:spcPts val="600"/>
              </a:spcAft>
            </a:pPr>
            <a:r>
              <a:rPr lang="en-US" sz="2000" dirty="0" smtClean="0"/>
              <a:t>Sender</a:t>
            </a:r>
            <a:r>
              <a:rPr lang="en-US" sz="2000" b="1" dirty="0" smtClean="0"/>
              <a:t> </a:t>
            </a:r>
            <a:r>
              <a:rPr lang="en-US" sz="2000" dirty="0" smtClean="0"/>
              <a:t>cannot establish a TCP connection to receiver and thus cannot run the SMTP protocol.</a:t>
            </a:r>
          </a:p>
          <a:p>
            <a:pPr algn="just">
              <a:spcAft>
                <a:spcPts val="600"/>
              </a:spcAft>
            </a:pPr>
            <a:r>
              <a:rPr lang="en-US" sz="2000" dirty="0" smtClean="0"/>
              <a:t>One solution is to have a message transfer agent on an ISP machine accept e-mail for its customers and store it in their mailboxes on an ISP machine. </a:t>
            </a:r>
          </a:p>
          <a:p>
            <a:pPr algn="just">
              <a:spcAft>
                <a:spcPts val="600"/>
              </a:spcAft>
            </a:pPr>
            <a:r>
              <a:rPr lang="en-US" sz="2000" dirty="0" smtClean="0"/>
              <a:t>Since this agent can be on-line all the time, e-mail can be sent to it 24 hours a day.</a:t>
            </a:r>
          </a:p>
          <a:p>
            <a:pPr algn="just">
              <a:spcAft>
                <a:spcPts val="600"/>
              </a:spcAft>
            </a:pPr>
            <a:endParaRPr lang="en-US" sz="20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477000"/>
          </a:xfrm>
        </p:spPr>
        <p:txBody>
          <a:bodyPr>
            <a:normAutofit fontScale="92500"/>
          </a:bodyPr>
          <a:lstStyle/>
          <a:p>
            <a:pPr algn="just">
              <a:spcAft>
                <a:spcPts val="600"/>
              </a:spcAft>
              <a:buNone/>
            </a:pPr>
            <a:r>
              <a:rPr lang="en-US" sz="3000" b="1" dirty="0" smtClean="0"/>
              <a:t>POP3(Post Office Protocol Version 3)</a:t>
            </a:r>
          </a:p>
          <a:p>
            <a:pPr algn="just">
              <a:spcAft>
                <a:spcPts val="600"/>
              </a:spcAft>
            </a:pPr>
            <a:r>
              <a:rPr lang="en-US" dirty="0" smtClean="0"/>
              <a:t>Unfortunately, this solution creates another problem: how does the user get the e-mail from the ISP's message transfer agent? </a:t>
            </a:r>
          </a:p>
          <a:p>
            <a:pPr algn="just">
              <a:spcAft>
                <a:spcPts val="600"/>
              </a:spcAft>
            </a:pPr>
            <a:r>
              <a:rPr lang="en-US" dirty="0" smtClean="0"/>
              <a:t>The solution to this problem is to create another protocol that allows user transfer agents (on client PCs) to contact the message transfer agent (on the ISP's machine) and allow e-mail to be copied from the ISP to the user. </a:t>
            </a:r>
          </a:p>
          <a:p>
            <a:pPr algn="just">
              <a:spcAft>
                <a:spcPts val="600"/>
              </a:spcAft>
            </a:pPr>
            <a:r>
              <a:rPr lang="en-US" dirty="0" smtClean="0"/>
              <a:t>One such protocol is POP3 (Post Office Protocol Version 3)</a:t>
            </a:r>
          </a:p>
          <a:p>
            <a:pPr algn="just">
              <a:spcAft>
                <a:spcPts val="600"/>
              </a:spcAft>
            </a:pPr>
            <a:r>
              <a:rPr lang="en-US" dirty="0" smtClean="0"/>
              <a:t>The situation that used to hold (both sender and receiver having a permanent connection to the Internet) is illustrated in the following Figure(a). </a:t>
            </a:r>
          </a:p>
          <a:p>
            <a:pPr algn="just">
              <a:spcAft>
                <a:spcPts val="600"/>
              </a:spcAft>
            </a:pPr>
            <a:r>
              <a:rPr lang="en-US" dirty="0" smtClean="0"/>
              <a:t>A situation in which the sender is (currently) on-line but the receiver is not is illustrated is in Figure(b).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477000"/>
          </a:xfrm>
        </p:spPr>
        <p:txBody>
          <a:bodyPr>
            <a:normAutofit fontScale="85000" lnSpcReduction="10000"/>
          </a:bodyPr>
          <a:lstStyle/>
          <a:p>
            <a:pPr algn="ctr">
              <a:spcAft>
                <a:spcPts val="600"/>
              </a:spcAft>
              <a:buNone/>
            </a:pPr>
            <a:r>
              <a:rPr lang="en-US" sz="3800" b="1" dirty="0" smtClean="0"/>
              <a:t>5.1 DNS—The Domain Name System</a:t>
            </a:r>
          </a:p>
          <a:p>
            <a:pPr algn="just">
              <a:spcAft>
                <a:spcPts val="600"/>
              </a:spcAft>
            </a:pPr>
            <a:r>
              <a:rPr lang="en-US" dirty="0" smtClean="0"/>
              <a:t>Although programs theoretically could refer to hosts, mailboxes, and other resources by their network addresses(e.g., IP), these addresses are hard for people to remember. </a:t>
            </a:r>
          </a:p>
          <a:p>
            <a:pPr algn="just">
              <a:spcAft>
                <a:spcPts val="600"/>
              </a:spcAft>
            </a:pPr>
            <a:r>
              <a:rPr lang="en-US" dirty="0" smtClean="0"/>
              <a:t>Also, sending e-mail to </a:t>
            </a:r>
            <a:r>
              <a:rPr lang="en-US" b="1" dirty="0" smtClean="0"/>
              <a:t>tana@128.111.24.41</a:t>
            </a:r>
            <a:r>
              <a:rPr lang="en-US" dirty="0" smtClean="0"/>
              <a:t> means that if </a:t>
            </a:r>
            <a:r>
              <a:rPr lang="en-US" dirty="0" err="1" smtClean="0"/>
              <a:t>Tana's</a:t>
            </a:r>
            <a:r>
              <a:rPr lang="en-US" dirty="0" smtClean="0"/>
              <a:t> ISP or organization moves the mail server to a different machine with a different IP address, her e-mail address has to change. </a:t>
            </a:r>
          </a:p>
          <a:p>
            <a:pPr algn="just">
              <a:spcAft>
                <a:spcPts val="600"/>
              </a:spcAft>
            </a:pPr>
            <a:r>
              <a:rPr lang="en-US" dirty="0" smtClean="0"/>
              <a:t>Consequently, ASCII names were introduced to decouple machine names from machine addresses. </a:t>
            </a:r>
          </a:p>
          <a:p>
            <a:pPr algn="just">
              <a:spcAft>
                <a:spcPts val="600"/>
              </a:spcAft>
            </a:pPr>
            <a:r>
              <a:rPr lang="en-US" dirty="0" smtClean="0"/>
              <a:t>In this way, </a:t>
            </a:r>
            <a:r>
              <a:rPr lang="en-US" dirty="0" err="1" smtClean="0"/>
              <a:t>Tana's</a:t>
            </a:r>
            <a:r>
              <a:rPr lang="en-US" dirty="0" smtClean="0"/>
              <a:t> address might be something like </a:t>
            </a:r>
            <a:r>
              <a:rPr lang="en-US" b="1" dirty="0" smtClean="0"/>
              <a:t>tana@art.ucsb.edu</a:t>
            </a:r>
            <a:r>
              <a:rPr lang="en-US" dirty="0" smtClean="0"/>
              <a:t>. </a:t>
            </a:r>
          </a:p>
          <a:p>
            <a:pPr algn="just">
              <a:spcAft>
                <a:spcPts val="600"/>
              </a:spcAft>
            </a:pPr>
            <a:r>
              <a:rPr lang="en-US" dirty="0" smtClean="0"/>
              <a:t>The network itself understands only numerical addresses, so some mechanism is required to convert the ASCII strings to network addresses.</a:t>
            </a:r>
          </a:p>
          <a:p>
            <a:pPr algn="just">
              <a:spcAft>
                <a:spcPts val="600"/>
              </a:spcAft>
            </a:pPr>
            <a:r>
              <a:rPr lang="en-US" dirty="0" smtClean="0"/>
              <a:t>When thousands of minicomputers and PCs were connected to the net, host name conflicts would occur constantly unless names were centrally managed.</a:t>
            </a:r>
          </a:p>
          <a:p>
            <a:pPr>
              <a:spcAft>
                <a:spcPts val="600"/>
              </a:spcAft>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914400" y="1066800"/>
            <a:ext cx="7467600" cy="4196913"/>
          </a:xfrm>
          <a:prstGeom prst="rect">
            <a:avLst/>
          </a:prstGeom>
          <a:noFill/>
          <a:ln w="9525">
            <a:noFill/>
            <a:round/>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943600"/>
          </a:xfrm>
        </p:spPr>
        <p:txBody>
          <a:bodyPr>
            <a:normAutofit fontScale="92500" lnSpcReduction="10000"/>
          </a:bodyPr>
          <a:lstStyle/>
          <a:p>
            <a:pPr algn="just">
              <a:spcAft>
                <a:spcPts val="600"/>
              </a:spcAft>
            </a:pPr>
            <a:r>
              <a:rPr lang="en-US" dirty="0" smtClean="0"/>
              <a:t>POP3 begins when the user starts the mail reader. </a:t>
            </a:r>
          </a:p>
          <a:p>
            <a:pPr algn="just">
              <a:spcAft>
                <a:spcPts val="600"/>
              </a:spcAft>
            </a:pPr>
            <a:r>
              <a:rPr lang="en-US" dirty="0" smtClean="0"/>
              <a:t>The mail reader calls up the ISP (unless there is already a connection) and establishes a TCP connection with the message transfer agent at port 110. </a:t>
            </a:r>
          </a:p>
          <a:p>
            <a:pPr algn="just">
              <a:spcAft>
                <a:spcPts val="600"/>
              </a:spcAft>
            </a:pPr>
            <a:r>
              <a:rPr lang="en-US" dirty="0" smtClean="0"/>
              <a:t>Once the connection has been established, the POP3 protocol goes through three states in sequence: </a:t>
            </a:r>
          </a:p>
          <a:p>
            <a:pPr lvl="2" algn="just">
              <a:spcAft>
                <a:spcPts val="600"/>
              </a:spcAft>
              <a:buNone/>
            </a:pPr>
            <a:r>
              <a:rPr lang="en-US" sz="2600" dirty="0" smtClean="0"/>
              <a:t>1. Authorization. </a:t>
            </a:r>
          </a:p>
          <a:p>
            <a:pPr lvl="2" algn="just">
              <a:spcAft>
                <a:spcPts val="600"/>
              </a:spcAft>
              <a:buNone/>
            </a:pPr>
            <a:r>
              <a:rPr lang="en-US" sz="2600" dirty="0" smtClean="0"/>
              <a:t>2. Transactions. </a:t>
            </a:r>
          </a:p>
          <a:p>
            <a:pPr lvl="2" algn="just">
              <a:spcAft>
                <a:spcPts val="600"/>
              </a:spcAft>
              <a:buNone/>
            </a:pPr>
            <a:r>
              <a:rPr lang="en-US" sz="2600" dirty="0" smtClean="0"/>
              <a:t>3. Update. </a:t>
            </a:r>
          </a:p>
          <a:p>
            <a:pPr algn="just">
              <a:spcAft>
                <a:spcPts val="600"/>
              </a:spcAft>
            </a:pPr>
            <a:r>
              <a:rPr lang="en-US" dirty="0" smtClean="0"/>
              <a:t>The authorization state deals with having the user log in. </a:t>
            </a:r>
          </a:p>
          <a:p>
            <a:pPr algn="just">
              <a:spcAft>
                <a:spcPts val="600"/>
              </a:spcAft>
            </a:pPr>
            <a:r>
              <a:rPr lang="en-US" dirty="0" smtClean="0"/>
              <a:t>The transaction state deals with the user collecting the e-mails and marking them for deletion from the mailbox. </a:t>
            </a:r>
          </a:p>
          <a:p>
            <a:pPr algn="just">
              <a:spcAft>
                <a:spcPts val="600"/>
              </a:spcAft>
            </a:pPr>
            <a:r>
              <a:rPr lang="en-US" dirty="0" smtClean="0"/>
              <a:t>The update state actually causes the e-mails to be deleted.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6019800"/>
          </a:xfrm>
        </p:spPr>
        <p:txBody>
          <a:bodyPr>
            <a:normAutofit/>
          </a:bodyPr>
          <a:lstStyle/>
          <a:p>
            <a:pPr>
              <a:buNone/>
            </a:pPr>
            <a:r>
              <a:rPr lang="en-US" b="1" dirty="0" smtClean="0"/>
              <a:t>IMAP(Internet Message Access Protocol)</a:t>
            </a:r>
          </a:p>
          <a:p>
            <a:pPr algn="just">
              <a:spcAft>
                <a:spcPts val="1200"/>
              </a:spcAft>
            </a:pPr>
            <a:r>
              <a:rPr lang="en-US" sz="2400" dirty="0" smtClean="0"/>
              <a:t>For a user with one e-mail account at one ISP that is always accessed from one PC, POP3 works fine and is widely used due to its simplicity and robustness. </a:t>
            </a:r>
          </a:p>
          <a:p>
            <a:pPr algn="just">
              <a:spcAft>
                <a:spcPts val="1200"/>
              </a:spcAft>
            </a:pPr>
            <a:r>
              <a:rPr lang="en-US" sz="2400" dirty="0" smtClean="0"/>
              <a:t>That happened with e-mail, too. For example, many people have a single e-mail account at work or school and want to access it from work, from their home PC, from their laptop when on business trips, and from </a:t>
            </a:r>
            <a:r>
              <a:rPr lang="en-US" sz="2400" dirty="0" err="1" smtClean="0"/>
              <a:t>cybercafes</a:t>
            </a:r>
            <a:r>
              <a:rPr lang="en-US" sz="2400" dirty="0" smtClean="0"/>
              <a:t> when on so-called vacation. </a:t>
            </a:r>
          </a:p>
          <a:p>
            <a:pPr algn="just">
              <a:spcAft>
                <a:spcPts val="1200"/>
              </a:spcAft>
            </a:pPr>
            <a:r>
              <a:rPr lang="en-US" sz="2400" dirty="0" smtClean="0"/>
              <a:t>While POP3 allows this, since it normally downloads all stored messages at each contact, the result is that the user's e-mail quickly gets spread over multiple machines, more or less at random, some of them not even the user's.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6248400"/>
          </a:xfrm>
        </p:spPr>
        <p:txBody>
          <a:bodyPr>
            <a:normAutofit fontScale="92500" lnSpcReduction="20000"/>
          </a:bodyPr>
          <a:lstStyle/>
          <a:p>
            <a:pPr algn="just">
              <a:spcAft>
                <a:spcPts val="600"/>
              </a:spcAft>
            </a:pPr>
            <a:r>
              <a:rPr lang="en-US" dirty="0" smtClean="0"/>
              <a:t>This disadvantage gave rise to an alternative final delivery protocol, IMAP (Internet Message Access Protocol), which is defined in RFC 2060. </a:t>
            </a:r>
          </a:p>
          <a:p>
            <a:pPr algn="just">
              <a:spcAft>
                <a:spcPts val="600"/>
              </a:spcAft>
            </a:pPr>
            <a:r>
              <a:rPr lang="en-US" dirty="0" smtClean="0"/>
              <a:t>Unlike POP3, which basically assumes that the user will clear out the mailbox on every contact and work off-line after that, IMAP assumes that all the e-mail will remain on the server indefinitely in multiple mailboxes. </a:t>
            </a:r>
          </a:p>
          <a:p>
            <a:pPr algn="just">
              <a:spcAft>
                <a:spcPts val="600"/>
              </a:spcAft>
            </a:pPr>
            <a:r>
              <a:rPr lang="en-US" dirty="0" smtClean="0"/>
              <a:t>IMAP provides extensive mechanisms for reading messages or even parts of messages, a feature useful when using a slow modem to read the text part of a multipart message with large audio and video attachments. </a:t>
            </a:r>
          </a:p>
          <a:p>
            <a:pPr algn="just">
              <a:spcAft>
                <a:spcPts val="600"/>
              </a:spcAft>
            </a:pPr>
            <a:r>
              <a:rPr lang="en-US" dirty="0" smtClean="0"/>
              <a:t>Since the working assumption is that messages will not be transferred to the user's computer for permanent storage, IMAP provides mechanisms for creating, destroying, and manipulating multiple mailboxes on the server. </a:t>
            </a:r>
          </a:p>
          <a:p>
            <a:pPr algn="just">
              <a:spcAft>
                <a:spcPts val="600"/>
              </a:spcAft>
            </a:pPr>
            <a:r>
              <a:rPr lang="en-US" dirty="0" smtClean="0"/>
              <a:t>In this way a user can maintain a mailbox for each correspondent and move messages there from the inbox after they have been read.</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77200" cy="6172200"/>
          </a:xfrm>
        </p:spPr>
        <p:txBody>
          <a:bodyPr>
            <a:normAutofit fontScale="92500" lnSpcReduction="10000"/>
          </a:bodyPr>
          <a:lstStyle/>
          <a:p>
            <a:pPr algn="just">
              <a:spcAft>
                <a:spcPts val="600"/>
              </a:spcAft>
            </a:pPr>
            <a:r>
              <a:rPr lang="en-US" dirty="0" smtClean="0"/>
              <a:t>IMAP has many features, such as the ability to address mail not by arrival number, but by using attributes (e.g., give me the first message from Bobbie). </a:t>
            </a:r>
          </a:p>
          <a:p>
            <a:pPr algn="just">
              <a:spcAft>
                <a:spcPts val="600"/>
              </a:spcAft>
            </a:pPr>
            <a:r>
              <a:rPr lang="en-US" dirty="0" smtClean="0"/>
              <a:t>Unlike POP3, IMAP can also accept outgoing e-mail for shipment to the destination as well as deliver incoming e-mail. </a:t>
            </a:r>
          </a:p>
          <a:p>
            <a:pPr algn="just">
              <a:spcAft>
                <a:spcPts val="600"/>
              </a:spcAft>
            </a:pPr>
            <a:r>
              <a:rPr lang="en-US" dirty="0" smtClean="0"/>
              <a:t>The general style of the IMAP protocol is similar to that of POP3, except that are there dozens of commands. </a:t>
            </a:r>
          </a:p>
          <a:p>
            <a:pPr algn="just">
              <a:spcAft>
                <a:spcPts val="600"/>
              </a:spcAft>
            </a:pPr>
            <a:r>
              <a:rPr lang="en-US" dirty="0" smtClean="0"/>
              <a:t>The IMAP server listens to port 143. A comparison of POP3 and IMAP is given in the following Figure. </a:t>
            </a:r>
          </a:p>
          <a:p>
            <a:pPr algn="just">
              <a:spcAft>
                <a:spcPts val="600"/>
              </a:spcAft>
            </a:pPr>
            <a:r>
              <a:rPr lang="en-US" dirty="0" smtClean="0"/>
              <a:t>It should be noted, however, that not every ISP supports both protocols and not every e-mail program supports both protocols. </a:t>
            </a:r>
          </a:p>
          <a:p>
            <a:pPr algn="just">
              <a:spcAft>
                <a:spcPts val="600"/>
              </a:spcAft>
            </a:pPr>
            <a:r>
              <a:rPr lang="en-US" dirty="0" smtClean="0"/>
              <a:t>Thus, when choosing an e-mail program, it is important to find out which protocol(s) it supports and make sure the ISP supports at least one of them.</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295400" y="914400"/>
            <a:ext cx="6400800" cy="5334000"/>
          </a:xfrm>
          <a:prstGeom prst="rect">
            <a:avLst/>
          </a:prstGeom>
          <a:noFill/>
          <a:ln w="9525">
            <a:noFill/>
            <a:round/>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05800" cy="6324600"/>
          </a:xfrm>
        </p:spPr>
        <p:txBody>
          <a:bodyPr>
            <a:normAutofit fontScale="77500" lnSpcReduction="20000"/>
          </a:bodyPr>
          <a:lstStyle/>
          <a:p>
            <a:pPr algn="just">
              <a:spcAft>
                <a:spcPts val="600"/>
              </a:spcAft>
              <a:buNone/>
            </a:pPr>
            <a:r>
              <a:rPr lang="en-US" sz="3600" b="1" dirty="0" smtClean="0"/>
              <a:t>Delivery Features</a:t>
            </a:r>
          </a:p>
          <a:p>
            <a:pPr algn="just">
              <a:spcAft>
                <a:spcPts val="600"/>
              </a:spcAft>
            </a:pPr>
            <a:r>
              <a:rPr lang="en-US" dirty="0" smtClean="0"/>
              <a:t>An especially valuable feature for many e-mail users is the ability to set up filters. </a:t>
            </a:r>
          </a:p>
          <a:p>
            <a:pPr algn="just">
              <a:spcAft>
                <a:spcPts val="600"/>
              </a:spcAft>
            </a:pPr>
            <a:r>
              <a:rPr lang="en-US" dirty="0" smtClean="0"/>
              <a:t>These are rules that are checked when e-mail comes in or when the user agent is started. </a:t>
            </a:r>
          </a:p>
          <a:p>
            <a:pPr algn="just">
              <a:spcAft>
                <a:spcPts val="600"/>
              </a:spcAft>
            </a:pPr>
            <a:r>
              <a:rPr lang="en-US" dirty="0" smtClean="0"/>
              <a:t>Each rule specifies a condition and an action. For example, a rule could say that any message received from the boss goes to mailbox number 1, any message from a select group of friends goes to mailbox number 2, and any message containing certain objectionable words in the Subject line is discarded without comment. </a:t>
            </a:r>
          </a:p>
          <a:p>
            <a:pPr algn="just">
              <a:spcAft>
                <a:spcPts val="600"/>
              </a:spcAft>
            </a:pPr>
            <a:r>
              <a:rPr lang="en-US" dirty="0" smtClean="0"/>
              <a:t>Another delivery feature often provided is the ability to (temporarily) forward incoming e-mail to a different address. </a:t>
            </a:r>
          </a:p>
          <a:p>
            <a:pPr algn="just">
              <a:spcAft>
                <a:spcPts val="600"/>
              </a:spcAft>
            </a:pPr>
            <a:r>
              <a:rPr lang="en-US" dirty="0" smtClean="0"/>
              <a:t>Still another common feature of final delivery is the ability to install a vacation daemon. </a:t>
            </a:r>
          </a:p>
          <a:p>
            <a:pPr algn="just">
              <a:spcAft>
                <a:spcPts val="600"/>
              </a:spcAft>
            </a:pPr>
            <a:r>
              <a:rPr lang="en-US" dirty="0" smtClean="0"/>
              <a:t>This is a program that examines each incoming message and sends the sender an insipid reply such as </a:t>
            </a:r>
          </a:p>
          <a:p>
            <a:pPr algn="just">
              <a:spcAft>
                <a:spcPts val="600"/>
              </a:spcAft>
              <a:buNone/>
            </a:pPr>
            <a:r>
              <a:rPr lang="en-US" dirty="0" smtClean="0"/>
              <a:t>      “</a:t>
            </a:r>
            <a:r>
              <a:rPr lang="en-US" b="1" dirty="0" smtClean="0"/>
              <a:t>Hi. I'm on vacation, I'll be back on the 24th of August. Have a nice summer</a:t>
            </a:r>
            <a:r>
              <a:rPr lang="en-US" dirty="0" smtClean="0"/>
              <a:t>”</a:t>
            </a:r>
          </a:p>
          <a:p>
            <a:pPr algn="just">
              <a:spcAft>
                <a:spcPts val="600"/>
              </a:spcAft>
            </a:pPr>
            <a:r>
              <a:rPr lang="en-US" dirty="0" smtClean="0"/>
              <a:t>Such replies can also specify how to handle urgent matters in the interim, other people to contact for specific problems, etc.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pPr algn="ctr"/>
            <a:r>
              <a:rPr lang="en-US" sz="4000" b="1" dirty="0" smtClean="0"/>
              <a:t>5.3 The World Wide Web</a:t>
            </a:r>
            <a:endParaRPr lang="en-US" sz="4000" b="1" dirty="0"/>
          </a:p>
        </p:txBody>
      </p:sp>
      <p:sp>
        <p:nvSpPr>
          <p:cNvPr id="3" name="Content Placeholder 2"/>
          <p:cNvSpPr>
            <a:spLocks noGrp="1"/>
          </p:cNvSpPr>
          <p:nvPr>
            <p:ph idx="1"/>
          </p:nvPr>
        </p:nvSpPr>
        <p:spPr>
          <a:xfrm>
            <a:off x="457200" y="1447800"/>
            <a:ext cx="8382000" cy="5029200"/>
          </a:xfrm>
        </p:spPr>
        <p:txBody>
          <a:bodyPr>
            <a:normAutofit fontScale="85000" lnSpcReduction="10000"/>
          </a:bodyPr>
          <a:lstStyle/>
          <a:p>
            <a:pPr algn="just">
              <a:spcAft>
                <a:spcPts val="1200"/>
              </a:spcAft>
            </a:pPr>
            <a:r>
              <a:rPr lang="en-US" sz="2400" dirty="0" smtClean="0"/>
              <a:t>The World Wide Web is an architectural framework for accessing linked documents spread over millions of machines all over the Internet. </a:t>
            </a:r>
          </a:p>
          <a:p>
            <a:pPr algn="just">
              <a:spcAft>
                <a:spcPts val="1200"/>
              </a:spcAft>
            </a:pPr>
            <a:r>
              <a:rPr lang="en-US" sz="2400" dirty="0" smtClean="0"/>
              <a:t>Its enormous popularity stems from the fact that it has a colorful graphical interface that is easy for beginners to use, and it provides an enormous wealth of information on almost every conceivable subject.</a:t>
            </a:r>
          </a:p>
          <a:p>
            <a:pPr algn="just">
              <a:spcAft>
                <a:spcPts val="1200"/>
              </a:spcAft>
            </a:pPr>
            <a:r>
              <a:rPr lang="en-US" sz="2400" dirty="0" smtClean="0"/>
              <a:t>The Web (also known as WWW) began in 1989 at CERN (European Council for Nuclear Research), it has several accelerators at which large teams of scientists from the participating European countries carry out research in particle physics. </a:t>
            </a:r>
          </a:p>
          <a:p>
            <a:pPr algn="just">
              <a:spcAft>
                <a:spcPts val="1200"/>
              </a:spcAft>
            </a:pPr>
            <a:r>
              <a:rPr lang="en-US" sz="2400" dirty="0" smtClean="0"/>
              <a:t>These teams often have members from half a dozen or more countries.</a:t>
            </a:r>
          </a:p>
          <a:p>
            <a:pPr algn="just">
              <a:spcAft>
                <a:spcPts val="1200"/>
              </a:spcAft>
            </a:pPr>
            <a:r>
              <a:rPr lang="en-US" sz="2400" dirty="0" smtClean="0"/>
              <a:t>In 1994, CERN and M.I.T. signed an agreement setting up the World Wide Web Consortium (sometimes abbreviated as W3C), an organization devoted to further developing the Web, standardizing protocols, and encouraging interoperability between sites.</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6172200"/>
          </a:xfrm>
        </p:spPr>
        <p:txBody>
          <a:bodyPr>
            <a:normAutofit fontScale="85000" lnSpcReduction="20000"/>
          </a:bodyPr>
          <a:lstStyle/>
          <a:p>
            <a:pPr>
              <a:buNone/>
            </a:pPr>
            <a:r>
              <a:rPr lang="en-US" sz="3800" b="1" dirty="0" smtClean="0"/>
              <a:t>5.3.1 Architectural Overview</a:t>
            </a:r>
          </a:p>
          <a:p>
            <a:pPr algn="just">
              <a:spcAft>
                <a:spcPts val="1200"/>
              </a:spcAft>
            </a:pPr>
            <a:r>
              <a:rPr lang="en-US" dirty="0" smtClean="0"/>
              <a:t>From the users' point of view, the Web consists of a vast, worldwide collection of documents or Web pages, often just called </a:t>
            </a:r>
            <a:r>
              <a:rPr lang="en-US" b="1" dirty="0" smtClean="0"/>
              <a:t>pages</a:t>
            </a:r>
            <a:r>
              <a:rPr lang="en-US" dirty="0" smtClean="0"/>
              <a:t> for short. </a:t>
            </a:r>
          </a:p>
          <a:p>
            <a:pPr algn="just">
              <a:spcAft>
                <a:spcPts val="1200"/>
              </a:spcAft>
            </a:pPr>
            <a:r>
              <a:rPr lang="en-US" dirty="0" smtClean="0"/>
              <a:t>Each page may contain links to other pages anywhere in the world. </a:t>
            </a:r>
          </a:p>
          <a:p>
            <a:pPr algn="just">
              <a:spcAft>
                <a:spcPts val="1200"/>
              </a:spcAft>
            </a:pPr>
            <a:r>
              <a:rPr lang="en-US" dirty="0" smtClean="0"/>
              <a:t>Users can follow a link by clicking on it, which then takes them to the page pointed to.</a:t>
            </a:r>
          </a:p>
          <a:p>
            <a:pPr algn="just">
              <a:spcAft>
                <a:spcPts val="1200"/>
              </a:spcAft>
            </a:pPr>
            <a:r>
              <a:rPr lang="en-US" dirty="0" smtClean="0"/>
              <a:t> This process can be repeated indefinitely.</a:t>
            </a:r>
          </a:p>
          <a:p>
            <a:pPr algn="just">
              <a:spcAft>
                <a:spcPts val="1200"/>
              </a:spcAft>
            </a:pPr>
            <a:r>
              <a:rPr lang="en-US" dirty="0" smtClean="0"/>
              <a:t> The idea of having one page point to another, now called </a:t>
            </a:r>
            <a:r>
              <a:rPr lang="en-US" b="1" dirty="0" smtClean="0"/>
              <a:t>hypertext</a:t>
            </a:r>
            <a:r>
              <a:rPr lang="en-US" dirty="0" smtClean="0"/>
              <a:t>, was invented by a visionary M.I.T. professor of electrical engineering, </a:t>
            </a:r>
            <a:r>
              <a:rPr lang="en-US" b="1" dirty="0" err="1" smtClean="0"/>
              <a:t>Vannevar</a:t>
            </a:r>
            <a:r>
              <a:rPr lang="en-US" b="1" dirty="0" smtClean="0"/>
              <a:t> Bush, in 1945</a:t>
            </a:r>
            <a:r>
              <a:rPr lang="en-US" dirty="0" smtClean="0"/>
              <a:t>, long before the Internet was invented. </a:t>
            </a:r>
          </a:p>
          <a:p>
            <a:pPr algn="just">
              <a:spcAft>
                <a:spcPts val="1200"/>
              </a:spcAft>
            </a:pPr>
            <a:r>
              <a:rPr lang="en-US" dirty="0" smtClean="0"/>
              <a:t>Pages are viewed with a program called a </a:t>
            </a:r>
            <a:r>
              <a:rPr lang="en-US" b="1" dirty="0" smtClean="0"/>
              <a:t>browser,</a:t>
            </a:r>
            <a:r>
              <a:rPr lang="en-US" dirty="0" smtClean="0"/>
              <a:t> of which Internet Explorer and Netscape Navigator are two popular ones.</a:t>
            </a:r>
          </a:p>
          <a:p>
            <a:pPr algn="just">
              <a:spcAft>
                <a:spcPts val="1200"/>
              </a:spcAft>
            </a:pPr>
            <a:r>
              <a:rPr lang="en-US" dirty="0" smtClean="0"/>
              <a:t> The browser fetches the page requested, interprets the text and formatting commands on it, and displays the page, properly formatted, on the screen.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6096000"/>
          </a:xfrm>
        </p:spPr>
        <p:txBody>
          <a:bodyPr>
            <a:normAutofit fontScale="92500" lnSpcReduction="10000"/>
          </a:bodyPr>
          <a:lstStyle/>
          <a:p>
            <a:pPr algn="just">
              <a:spcAft>
                <a:spcPts val="1200"/>
              </a:spcAft>
            </a:pPr>
            <a:r>
              <a:rPr lang="en-US" dirty="0" smtClean="0"/>
              <a:t>Like many Web pages, this one starts with a title, contains some information, and ends with the e-mail address of the page's maintainer. </a:t>
            </a:r>
          </a:p>
          <a:p>
            <a:pPr algn="just">
              <a:spcAft>
                <a:spcPts val="1200"/>
              </a:spcAft>
            </a:pPr>
            <a:r>
              <a:rPr lang="en-US" dirty="0" smtClean="0"/>
              <a:t>Strings of text that are links to other pages, called </a:t>
            </a:r>
            <a:r>
              <a:rPr lang="en-US" b="1" dirty="0" smtClean="0"/>
              <a:t>hyperlinks</a:t>
            </a:r>
            <a:r>
              <a:rPr lang="en-US" dirty="0" smtClean="0"/>
              <a:t>, are often highlighted, by underlining, displaying them in a special color, or both. </a:t>
            </a:r>
          </a:p>
          <a:p>
            <a:pPr algn="just">
              <a:spcAft>
                <a:spcPts val="1200"/>
              </a:spcAft>
            </a:pPr>
            <a:r>
              <a:rPr lang="en-US" dirty="0" smtClean="0"/>
              <a:t>To follow a link, the user places the mouse cursor on the highlighted area, which causes the cursor to change, and clicks on it. </a:t>
            </a:r>
          </a:p>
          <a:p>
            <a:pPr algn="just">
              <a:spcAft>
                <a:spcPts val="1200"/>
              </a:spcAft>
            </a:pPr>
            <a:r>
              <a:rPr lang="en-US" dirty="0" smtClean="0"/>
              <a:t>The user cannot tell. Page fetching is done by the browser, without any help from the user. </a:t>
            </a:r>
          </a:p>
          <a:p>
            <a:pPr algn="just">
              <a:spcAft>
                <a:spcPts val="1200"/>
              </a:spcAft>
            </a:pPr>
            <a:r>
              <a:rPr lang="en-US" dirty="0" smtClean="0"/>
              <a:t>If the user ever returns to the main page, the links that have already been followed may be shown with a dotted underline (and possibly a different color) to distinguish them from links that have not been followed.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5943600"/>
          </a:xfrm>
        </p:spPr>
        <p:txBody>
          <a:bodyPr>
            <a:normAutofit fontScale="92500" lnSpcReduction="20000"/>
          </a:bodyPr>
          <a:lstStyle/>
          <a:p>
            <a:pPr algn="just">
              <a:spcAft>
                <a:spcPts val="600"/>
              </a:spcAft>
            </a:pPr>
            <a:r>
              <a:rPr lang="en-US" dirty="0" smtClean="0"/>
              <a:t>To solve these problems, DNS (the Domain Name System) was invented.  </a:t>
            </a:r>
          </a:p>
          <a:p>
            <a:pPr algn="just">
              <a:spcAft>
                <a:spcPts val="600"/>
              </a:spcAft>
            </a:pPr>
            <a:r>
              <a:rPr lang="en-US" dirty="0" smtClean="0"/>
              <a:t>The essence of DNS is the invention of a hierarchical, domain-based naming scheme and a distributed database system for implementing this naming scheme. </a:t>
            </a:r>
          </a:p>
          <a:p>
            <a:pPr algn="just">
              <a:spcAft>
                <a:spcPts val="600"/>
              </a:spcAft>
            </a:pPr>
            <a:r>
              <a:rPr lang="en-US" dirty="0" smtClean="0"/>
              <a:t>It is primarily used for mapping host names and e-mail destinations to IP addresses but can also be used for other purposes.</a:t>
            </a:r>
          </a:p>
          <a:p>
            <a:pPr algn="just">
              <a:spcAft>
                <a:spcPts val="600"/>
              </a:spcAft>
            </a:pPr>
            <a:r>
              <a:rPr lang="en-US" dirty="0" smtClean="0"/>
              <a:t>To map a name onto an IP address, an application program calls a library procedure called the </a:t>
            </a:r>
            <a:r>
              <a:rPr lang="en-US" b="1" dirty="0" smtClean="0"/>
              <a:t>resolver</a:t>
            </a:r>
            <a:r>
              <a:rPr lang="en-US" dirty="0" smtClean="0"/>
              <a:t>, passing it the name as a parameter. </a:t>
            </a:r>
          </a:p>
          <a:p>
            <a:pPr algn="just">
              <a:spcAft>
                <a:spcPts val="600"/>
              </a:spcAft>
            </a:pPr>
            <a:r>
              <a:rPr lang="en-US" dirty="0" smtClean="0"/>
              <a:t>The resolver sends a UDP packet to a local </a:t>
            </a:r>
            <a:r>
              <a:rPr lang="en-US" b="1" dirty="0" smtClean="0"/>
              <a:t>DNS server</a:t>
            </a:r>
            <a:r>
              <a:rPr lang="en-US" dirty="0" smtClean="0"/>
              <a:t>, which then looks up the name and returns the IP address to the resolver, which then returns it to the caller. </a:t>
            </a:r>
          </a:p>
          <a:p>
            <a:pPr algn="just">
              <a:spcAft>
                <a:spcPts val="600"/>
              </a:spcAft>
            </a:pPr>
            <a:r>
              <a:rPr lang="en-US" dirty="0" smtClean="0"/>
              <a:t>Armed with the IP address, the program can then establish a TCP connection with the destination or send it UDP packets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6019800"/>
          </a:xfrm>
        </p:spPr>
        <p:txBody>
          <a:bodyPr/>
          <a:lstStyle/>
          <a:p>
            <a:pPr algn="just">
              <a:spcAft>
                <a:spcPts val="1200"/>
              </a:spcAft>
            </a:pPr>
            <a:r>
              <a:rPr lang="en-US" dirty="0" smtClean="0"/>
              <a:t>The basic model of how the Web works is shown in Figure. </a:t>
            </a:r>
          </a:p>
          <a:p>
            <a:pPr algn="just">
              <a:spcAft>
                <a:spcPts val="1200"/>
              </a:spcAft>
            </a:pPr>
            <a:r>
              <a:rPr lang="en-US" dirty="0" smtClean="0"/>
              <a:t>Here the browser is displaying a Web page on the client machine. </a:t>
            </a:r>
          </a:p>
          <a:p>
            <a:pPr algn="just">
              <a:spcAft>
                <a:spcPts val="1200"/>
              </a:spcAft>
            </a:pPr>
            <a:r>
              <a:rPr lang="en-US" dirty="0" smtClean="0"/>
              <a:t>When the user clicks on a line of text that is linked to a page on the abcd.com server, the browser follows the hyperlink by sending a message to the abcd.com server asking it for the page. </a:t>
            </a:r>
          </a:p>
          <a:p>
            <a:pPr algn="just">
              <a:spcAft>
                <a:spcPts val="1200"/>
              </a:spcAft>
            </a:pPr>
            <a:r>
              <a:rPr lang="en-US" dirty="0" smtClean="0"/>
              <a:t>When the page arrives, it is displayed. If this page contains a hyperlink to a page on the xyz.com server that is clicked on, the browser then sends a request to that machine for the page, and so on indefinitely.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85800" y="827881"/>
            <a:ext cx="7696199" cy="4887119"/>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6172200"/>
          </a:xfrm>
        </p:spPr>
        <p:txBody>
          <a:bodyPr>
            <a:normAutofit fontScale="85000" lnSpcReduction="20000"/>
          </a:bodyPr>
          <a:lstStyle/>
          <a:p>
            <a:pPr>
              <a:buNone/>
            </a:pPr>
            <a:r>
              <a:rPr lang="en-US" sz="3600" b="1" dirty="0" smtClean="0"/>
              <a:t>The Client Side</a:t>
            </a:r>
          </a:p>
          <a:p>
            <a:pPr algn="just">
              <a:spcAft>
                <a:spcPts val="1200"/>
              </a:spcAft>
            </a:pPr>
            <a:r>
              <a:rPr lang="en-US" dirty="0" smtClean="0"/>
              <a:t>Let us now examine the client side of Figure in more detail. </a:t>
            </a:r>
          </a:p>
          <a:p>
            <a:pPr algn="just">
              <a:spcAft>
                <a:spcPts val="1200"/>
              </a:spcAft>
            </a:pPr>
            <a:r>
              <a:rPr lang="en-US" dirty="0" smtClean="0"/>
              <a:t>In essence, a </a:t>
            </a:r>
            <a:r>
              <a:rPr lang="en-US" b="1" dirty="0" smtClean="0"/>
              <a:t>browser</a:t>
            </a:r>
            <a:r>
              <a:rPr lang="en-US" dirty="0" smtClean="0"/>
              <a:t> is a program that can display a </a:t>
            </a:r>
            <a:r>
              <a:rPr lang="en-US" b="1" dirty="0" smtClean="0"/>
              <a:t>Web page </a:t>
            </a:r>
            <a:r>
              <a:rPr lang="en-US" dirty="0" smtClean="0"/>
              <a:t>and catch mouse clicks to items on the displayed page. </a:t>
            </a:r>
          </a:p>
          <a:p>
            <a:pPr algn="just">
              <a:spcAft>
                <a:spcPts val="1200"/>
              </a:spcAft>
            </a:pPr>
            <a:r>
              <a:rPr lang="en-US" dirty="0" smtClean="0"/>
              <a:t>When an item is selected, the browser follows the </a:t>
            </a:r>
            <a:r>
              <a:rPr lang="en-US" b="1" dirty="0" smtClean="0"/>
              <a:t>hyperlink</a:t>
            </a:r>
            <a:r>
              <a:rPr lang="en-US" dirty="0" smtClean="0"/>
              <a:t> and fetches the page selected. </a:t>
            </a:r>
          </a:p>
          <a:p>
            <a:pPr algn="just">
              <a:spcAft>
                <a:spcPts val="1200"/>
              </a:spcAft>
            </a:pPr>
            <a:r>
              <a:rPr lang="en-US" dirty="0" smtClean="0"/>
              <a:t>Therefore, the embedded hyperlink needs a way to name any other page on the Web. </a:t>
            </a:r>
          </a:p>
          <a:p>
            <a:pPr algn="just">
              <a:spcAft>
                <a:spcPts val="1200"/>
              </a:spcAft>
            </a:pPr>
            <a:r>
              <a:rPr lang="en-US" dirty="0" smtClean="0"/>
              <a:t>Pages are named using </a:t>
            </a:r>
            <a:r>
              <a:rPr lang="en-US" b="1" dirty="0" smtClean="0"/>
              <a:t>URLs</a:t>
            </a:r>
            <a:r>
              <a:rPr lang="en-US" dirty="0" smtClean="0"/>
              <a:t> (Uniform Resource Locators). A typical URL is </a:t>
            </a:r>
            <a:r>
              <a:rPr lang="en-US" sz="2200" b="1" dirty="0" smtClean="0"/>
              <a:t>http://www.abcd.com/products.html</a:t>
            </a:r>
            <a:endParaRPr lang="en-US" b="1" dirty="0" smtClean="0"/>
          </a:p>
          <a:p>
            <a:pPr algn="just">
              <a:spcAft>
                <a:spcPts val="1200"/>
              </a:spcAft>
            </a:pPr>
            <a:r>
              <a:rPr lang="en-US" dirty="0" smtClean="0"/>
              <a:t>URL has three parts: </a:t>
            </a:r>
          </a:p>
          <a:p>
            <a:pPr lvl="2" algn="just">
              <a:buNone/>
            </a:pPr>
            <a:r>
              <a:rPr lang="en-US" sz="2600" dirty="0" smtClean="0"/>
              <a:t>1. The name of the protocol (http). </a:t>
            </a:r>
          </a:p>
          <a:p>
            <a:pPr lvl="2" algn="just">
              <a:buNone/>
            </a:pPr>
            <a:r>
              <a:rPr lang="en-US" sz="2600" dirty="0" smtClean="0"/>
              <a:t>2. The DNS name of the machine where the page is located (www.abcd.com). </a:t>
            </a:r>
          </a:p>
          <a:p>
            <a:pPr lvl="2" algn="just">
              <a:buNone/>
            </a:pPr>
            <a:r>
              <a:rPr lang="en-US" sz="2600" dirty="0" smtClean="0"/>
              <a:t>3.  The name of the file containing the page (products.html). </a:t>
            </a:r>
            <a:endParaRPr lang="en-US" sz="2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6248400"/>
          </a:xfrm>
        </p:spPr>
        <p:txBody>
          <a:bodyPr>
            <a:normAutofit fontScale="85000" lnSpcReduction="10000"/>
          </a:bodyPr>
          <a:lstStyle/>
          <a:p>
            <a:pPr algn="just">
              <a:spcAft>
                <a:spcPts val="1200"/>
              </a:spcAft>
            </a:pPr>
            <a:r>
              <a:rPr lang="en-US" dirty="0" smtClean="0"/>
              <a:t>When a user clicks on a hyperlink, the browser carries out a series of steps in order to fetch the page pointed to. </a:t>
            </a:r>
          </a:p>
          <a:p>
            <a:pPr algn="just">
              <a:spcAft>
                <a:spcPts val="1200"/>
              </a:spcAft>
            </a:pPr>
            <a:r>
              <a:rPr lang="en-US" dirty="0" smtClean="0"/>
              <a:t>Suppose that a user is browsing the Web and finds a link on Internet telephony that points to ITU's home page, which is </a:t>
            </a:r>
            <a:r>
              <a:rPr lang="en-US" sz="2400" b="1" dirty="0" smtClean="0"/>
              <a:t>http://www.itu.org/home/index.html. </a:t>
            </a:r>
            <a:endParaRPr lang="en-US" b="1" dirty="0" smtClean="0"/>
          </a:p>
          <a:p>
            <a:pPr algn="just">
              <a:spcAft>
                <a:spcPts val="1200"/>
              </a:spcAft>
            </a:pPr>
            <a:r>
              <a:rPr lang="en-US" dirty="0" smtClean="0"/>
              <a:t>Let us trace the steps that occur when this link is selected. </a:t>
            </a:r>
          </a:p>
          <a:p>
            <a:pPr lvl="1" algn="just">
              <a:buNone/>
            </a:pPr>
            <a:r>
              <a:rPr lang="en-US" sz="2600" dirty="0" smtClean="0"/>
              <a:t>1. The browser determines the URL (by seeing what was selected). </a:t>
            </a:r>
          </a:p>
          <a:p>
            <a:pPr lvl="1" algn="just">
              <a:buNone/>
            </a:pPr>
            <a:r>
              <a:rPr lang="en-US" sz="2600" dirty="0" smtClean="0"/>
              <a:t>2. The browser asks DNS for the IP address of </a:t>
            </a:r>
            <a:r>
              <a:rPr lang="en-US" sz="2600" b="1" dirty="0" smtClean="0"/>
              <a:t>www.itu.org</a:t>
            </a:r>
            <a:r>
              <a:rPr lang="en-US" sz="2600" dirty="0" smtClean="0"/>
              <a:t>. </a:t>
            </a:r>
          </a:p>
          <a:p>
            <a:pPr lvl="1" algn="just">
              <a:buNone/>
            </a:pPr>
            <a:r>
              <a:rPr lang="en-US" sz="2600" dirty="0" smtClean="0"/>
              <a:t>3. DNS replies with</a:t>
            </a:r>
            <a:r>
              <a:rPr lang="en-US" sz="2600" b="1" dirty="0" smtClean="0"/>
              <a:t> 156.106.192.32. </a:t>
            </a:r>
          </a:p>
          <a:p>
            <a:pPr lvl="1" algn="just">
              <a:buNone/>
            </a:pPr>
            <a:r>
              <a:rPr lang="en-US" sz="2600" dirty="0" smtClean="0"/>
              <a:t>4.The browser makes a TCP connection to </a:t>
            </a:r>
            <a:r>
              <a:rPr lang="en-US" sz="2600" b="1" dirty="0" smtClean="0"/>
              <a:t>port 80 </a:t>
            </a:r>
            <a:r>
              <a:rPr lang="en-US" sz="2600" dirty="0" smtClean="0"/>
              <a:t>on 156.106.192.32. </a:t>
            </a:r>
          </a:p>
          <a:p>
            <a:pPr lvl="1" algn="just">
              <a:buNone/>
            </a:pPr>
            <a:r>
              <a:rPr lang="en-US" sz="2600" dirty="0" smtClean="0"/>
              <a:t>5. It then sends over a request asking for file </a:t>
            </a:r>
            <a:r>
              <a:rPr lang="en-US" sz="2600" b="1" dirty="0" smtClean="0"/>
              <a:t>/home/index.html</a:t>
            </a:r>
            <a:r>
              <a:rPr lang="en-US" sz="2600" dirty="0" smtClean="0"/>
              <a:t>. </a:t>
            </a:r>
          </a:p>
          <a:p>
            <a:pPr lvl="1" algn="just">
              <a:buNone/>
            </a:pPr>
            <a:r>
              <a:rPr lang="en-US" sz="2600" dirty="0" smtClean="0"/>
              <a:t>6. The www.itu.org server sends the file /home/index.html. </a:t>
            </a:r>
          </a:p>
          <a:p>
            <a:pPr lvl="1" algn="just">
              <a:buNone/>
            </a:pPr>
            <a:r>
              <a:rPr lang="en-US" sz="2600" dirty="0" smtClean="0"/>
              <a:t>7. The TCP connection is released. </a:t>
            </a:r>
          </a:p>
          <a:p>
            <a:pPr lvl="1" algn="just">
              <a:buNone/>
            </a:pPr>
            <a:r>
              <a:rPr lang="en-US" sz="2600" dirty="0" smtClean="0"/>
              <a:t>8. The browser displays all the text and all images in this file  /home/index.html.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715000"/>
          </a:xfrm>
        </p:spPr>
        <p:txBody>
          <a:bodyPr>
            <a:normAutofit fontScale="77500" lnSpcReduction="20000"/>
          </a:bodyPr>
          <a:lstStyle/>
          <a:p>
            <a:pPr algn="just">
              <a:spcAft>
                <a:spcPts val="600"/>
              </a:spcAft>
            </a:pPr>
            <a:r>
              <a:rPr lang="en-US" dirty="0" smtClean="0"/>
              <a:t>Not all pages contain HTML. A page may consist of a formatted document in </a:t>
            </a:r>
            <a:r>
              <a:rPr lang="en-US" b="1" dirty="0" smtClean="0"/>
              <a:t>PDF format</a:t>
            </a:r>
            <a:r>
              <a:rPr lang="en-US" dirty="0" smtClean="0"/>
              <a:t>, an </a:t>
            </a:r>
            <a:r>
              <a:rPr lang="en-US" b="1" dirty="0" smtClean="0"/>
              <a:t>icon</a:t>
            </a:r>
            <a:r>
              <a:rPr lang="en-US" dirty="0" smtClean="0"/>
              <a:t> in </a:t>
            </a:r>
            <a:r>
              <a:rPr lang="en-US" b="1" dirty="0" smtClean="0"/>
              <a:t>GIF format</a:t>
            </a:r>
            <a:r>
              <a:rPr lang="en-US" dirty="0" smtClean="0"/>
              <a:t>, a </a:t>
            </a:r>
            <a:r>
              <a:rPr lang="en-US" b="1" dirty="0" smtClean="0"/>
              <a:t>photograph</a:t>
            </a:r>
            <a:r>
              <a:rPr lang="en-US" dirty="0" smtClean="0"/>
              <a:t> in </a:t>
            </a:r>
            <a:r>
              <a:rPr lang="en-US" b="1" dirty="0" smtClean="0"/>
              <a:t>JPEG format</a:t>
            </a:r>
            <a:r>
              <a:rPr lang="en-US" dirty="0" smtClean="0"/>
              <a:t>, a </a:t>
            </a:r>
            <a:r>
              <a:rPr lang="en-US" b="1" dirty="0" smtClean="0"/>
              <a:t>song in MP3 </a:t>
            </a:r>
            <a:r>
              <a:rPr lang="en-US" dirty="0" smtClean="0"/>
              <a:t>format, a </a:t>
            </a:r>
            <a:r>
              <a:rPr lang="en-US" b="1" dirty="0" smtClean="0"/>
              <a:t>video in MPEG format</a:t>
            </a:r>
            <a:r>
              <a:rPr lang="en-US" dirty="0" smtClean="0"/>
              <a:t>, or any one of hundreds of other file types. </a:t>
            </a:r>
          </a:p>
          <a:p>
            <a:pPr algn="just">
              <a:spcAft>
                <a:spcPts val="600"/>
              </a:spcAft>
            </a:pPr>
            <a:r>
              <a:rPr lang="en-US" dirty="0" smtClean="0"/>
              <a:t>When a server returns a page, it also returns some additional information about the page. </a:t>
            </a:r>
          </a:p>
          <a:p>
            <a:pPr algn="just">
              <a:spcAft>
                <a:spcPts val="600"/>
              </a:spcAft>
            </a:pPr>
            <a:r>
              <a:rPr lang="en-US" dirty="0" smtClean="0"/>
              <a:t>This information includes the MIME type of the page. </a:t>
            </a:r>
          </a:p>
          <a:p>
            <a:pPr algn="just">
              <a:spcAft>
                <a:spcPts val="600"/>
              </a:spcAft>
            </a:pPr>
            <a:r>
              <a:rPr lang="en-US" dirty="0" smtClean="0"/>
              <a:t>If the MIME type is not one of the built-in ones, the browser consults its table of MIME types to tell it how to display the page. </a:t>
            </a:r>
          </a:p>
          <a:p>
            <a:pPr algn="just">
              <a:spcAft>
                <a:spcPts val="600"/>
              </a:spcAft>
            </a:pPr>
            <a:r>
              <a:rPr lang="en-US" dirty="0" smtClean="0"/>
              <a:t>This table associates a MIME type with a </a:t>
            </a:r>
            <a:r>
              <a:rPr lang="en-US" b="1" dirty="0" smtClean="0"/>
              <a:t>viewer</a:t>
            </a:r>
            <a:r>
              <a:rPr lang="en-US" dirty="0" smtClean="0"/>
              <a:t>. </a:t>
            </a:r>
          </a:p>
          <a:p>
            <a:pPr algn="just">
              <a:spcAft>
                <a:spcPts val="600"/>
              </a:spcAft>
            </a:pPr>
            <a:r>
              <a:rPr lang="en-US" dirty="0" smtClean="0"/>
              <a:t>There are two possibilities: </a:t>
            </a:r>
            <a:r>
              <a:rPr lang="en-US" b="1" dirty="0" smtClean="0"/>
              <a:t>plug-ins</a:t>
            </a:r>
            <a:r>
              <a:rPr lang="en-US" dirty="0" smtClean="0"/>
              <a:t> and </a:t>
            </a:r>
            <a:r>
              <a:rPr lang="en-US" b="1" dirty="0" smtClean="0"/>
              <a:t>helper applications</a:t>
            </a:r>
            <a:r>
              <a:rPr lang="en-US" dirty="0" smtClean="0"/>
              <a:t>. A plug-in is a code module that the browser fetches from a special directory on the disk and installs as an extension to itself, as illustrated in Figure(a). </a:t>
            </a:r>
          </a:p>
          <a:p>
            <a:pPr algn="just">
              <a:spcAft>
                <a:spcPts val="600"/>
              </a:spcAft>
            </a:pPr>
            <a:r>
              <a:rPr lang="en-US" dirty="0" smtClean="0"/>
              <a:t>Because plug-ins run inside the browser, they have access to the current page and can modify its appearance. </a:t>
            </a:r>
          </a:p>
          <a:p>
            <a:pPr algn="just">
              <a:spcAft>
                <a:spcPts val="600"/>
              </a:spcAft>
            </a:pPr>
            <a:r>
              <a:rPr lang="en-US" dirty="0" smtClean="0"/>
              <a:t>After the plug-in has done its job (usually after the user has moved to a different Web page), the plug-in is removed from the browser's memory.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85800" y="1676400"/>
            <a:ext cx="8001000" cy="411479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92500" lnSpcReduction="10000"/>
          </a:bodyPr>
          <a:lstStyle/>
          <a:p>
            <a:pPr algn="just">
              <a:spcAft>
                <a:spcPts val="1200"/>
              </a:spcAft>
            </a:pPr>
            <a:r>
              <a:rPr lang="en-US" dirty="0" smtClean="0"/>
              <a:t>Before a plug-in can be used, it must be installed. </a:t>
            </a:r>
          </a:p>
          <a:p>
            <a:pPr algn="just">
              <a:spcAft>
                <a:spcPts val="1200"/>
              </a:spcAft>
            </a:pPr>
            <a:r>
              <a:rPr lang="en-US" dirty="0" smtClean="0"/>
              <a:t>The usual installation procedure is for the user to go to the plug-</a:t>
            </a:r>
            <a:r>
              <a:rPr lang="en-US" dirty="0" err="1" smtClean="0"/>
              <a:t>in's</a:t>
            </a:r>
            <a:r>
              <a:rPr lang="en-US" dirty="0" smtClean="0"/>
              <a:t> Web site and download an installation file. </a:t>
            </a:r>
          </a:p>
          <a:p>
            <a:pPr algn="just">
              <a:spcAft>
                <a:spcPts val="1200"/>
              </a:spcAft>
            </a:pPr>
            <a:r>
              <a:rPr lang="en-US" dirty="0" smtClean="0"/>
              <a:t>On Windows, this is typically a self-extracting </a:t>
            </a:r>
            <a:r>
              <a:rPr lang="en-US" b="1" dirty="0" smtClean="0"/>
              <a:t>zip file </a:t>
            </a:r>
            <a:r>
              <a:rPr lang="en-US" dirty="0" smtClean="0"/>
              <a:t>with extension </a:t>
            </a:r>
            <a:r>
              <a:rPr lang="en-US" b="1" dirty="0" smtClean="0"/>
              <a:t>.exe</a:t>
            </a:r>
            <a:r>
              <a:rPr lang="en-US" dirty="0" smtClean="0"/>
              <a:t>. The other way to extend a browser is to use a </a:t>
            </a:r>
            <a:r>
              <a:rPr lang="en-US" b="1" dirty="0" smtClean="0"/>
              <a:t>helper application</a:t>
            </a:r>
            <a:r>
              <a:rPr lang="en-US" dirty="0" smtClean="0"/>
              <a:t>. </a:t>
            </a:r>
          </a:p>
          <a:p>
            <a:pPr algn="just">
              <a:spcAft>
                <a:spcPts val="1200"/>
              </a:spcAft>
            </a:pPr>
            <a:r>
              <a:rPr lang="en-US" dirty="0" smtClean="0"/>
              <a:t>This is a complete program, running as a separate process. It is illustrated in Figure(b). </a:t>
            </a:r>
          </a:p>
          <a:p>
            <a:pPr algn="just">
              <a:spcAft>
                <a:spcPts val="1200"/>
              </a:spcAft>
            </a:pPr>
            <a:r>
              <a:rPr lang="en-US" dirty="0" smtClean="0"/>
              <a:t>Since the helper is a separate program, it offers no interface to the browser and makes no use of browser services. </a:t>
            </a:r>
          </a:p>
          <a:p>
            <a:pPr algn="just">
              <a:spcAft>
                <a:spcPts val="1200"/>
              </a:spcAft>
            </a:pPr>
            <a:r>
              <a:rPr lang="en-US" dirty="0" smtClean="0"/>
              <a:t>Typically, helpers are large programs that exist independently of the browser, such as </a:t>
            </a:r>
            <a:r>
              <a:rPr lang="en-US" b="1" dirty="0" smtClean="0"/>
              <a:t>Adobe's Acrobat Reader</a:t>
            </a:r>
            <a:r>
              <a:rPr lang="en-US" dirty="0" smtClean="0"/>
              <a:t> for displaying PDF files or </a:t>
            </a:r>
            <a:r>
              <a:rPr lang="en-US" b="1" dirty="0" smtClean="0"/>
              <a:t>Microsoft Word</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6096000"/>
          </a:xfrm>
        </p:spPr>
        <p:txBody>
          <a:bodyPr>
            <a:normAutofit lnSpcReduction="10000"/>
          </a:bodyPr>
          <a:lstStyle/>
          <a:p>
            <a:pPr>
              <a:buNone/>
            </a:pPr>
            <a:r>
              <a:rPr lang="en-US" b="1" dirty="0" smtClean="0"/>
              <a:t>The Server Side</a:t>
            </a:r>
          </a:p>
          <a:p>
            <a:pPr algn="just">
              <a:spcAft>
                <a:spcPts val="1200"/>
              </a:spcAft>
            </a:pPr>
            <a:r>
              <a:rPr lang="en-US" dirty="0" smtClean="0"/>
              <a:t>So much for the client side. Now let us take a look at the server side. </a:t>
            </a:r>
          </a:p>
          <a:p>
            <a:pPr algn="just">
              <a:spcAft>
                <a:spcPts val="1200"/>
              </a:spcAft>
            </a:pPr>
            <a:r>
              <a:rPr lang="en-US" dirty="0" smtClean="0"/>
              <a:t>As we saw above, when the user types in a URL or clicks on a line of hypertext, the browser </a:t>
            </a:r>
            <a:r>
              <a:rPr lang="en-US" b="1" dirty="0" smtClean="0"/>
              <a:t>parses</a:t>
            </a:r>
            <a:r>
              <a:rPr lang="en-US" dirty="0" smtClean="0"/>
              <a:t> the URL and </a:t>
            </a:r>
            <a:r>
              <a:rPr lang="en-US" b="1" dirty="0" smtClean="0"/>
              <a:t>interprets</a:t>
            </a:r>
            <a:r>
              <a:rPr lang="en-US" dirty="0" smtClean="0"/>
              <a:t> the part between http:// and the next slash as a DNS name to look up. </a:t>
            </a:r>
          </a:p>
          <a:p>
            <a:pPr algn="just">
              <a:spcAft>
                <a:spcPts val="1200"/>
              </a:spcAft>
            </a:pPr>
            <a:r>
              <a:rPr lang="en-US" dirty="0" smtClean="0"/>
              <a:t>Armed with the IP address of the server, the browser establishes a TCP connection to </a:t>
            </a:r>
            <a:r>
              <a:rPr lang="en-US" b="1" dirty="0" smtClean="0"/>
              <a:t>port 80 </a:t>
            </a:r>
            <a:r>
              <a:rPr lang="en-US" dirty="0" smtClean="0"/>
              <a:t>on that server. </a:t>
            </a:r>
          </a:p>
          <a:p>
            <a:pPr algn="just">
              <a:spcAft>
                <a:spcPts val="1200"/>
              </a:spcAft>
            </a:pPr>
            <a:r>
              <a:rPr lang="en-US" dirty="0" smtClean="0"/>
              <a:t>Then it sends over a command containing the rest of the URL, which is the name of a file on that server. </a:t>
            </a:r>
          </a:p>
          <a:p>
            <a:pPr algn="just">
              <a:spcAft>
                <a:spcPts val="1200"/>
              </a:spcAft>
            </a:pPr>
            <a:r>
              <a:rPr lang="en-US" dirty="0" smtClean="0"/>
              <a:t>The server then returns the file for the browser to display.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dirty="0" smtClean="0"/>
              <a:t>That server, like a real Web server, is given the name of a file to look up and return. </a:t>
            </a:r>
          </a:p>
          <a:p>
            <a:r>
              <a:rPr lang="en-US" dirty="0" smtClean="0"/>
              <a:t>In both cases, the steps that the server performs in its main loop are: </a:t>
            </a:r>
          </a:p>
          <a:p>
            <a:pPr lvl="1" algn="just">
              <a:buNone/>
            </a:pPr>
            <a:r>
              <a:rPr lang="en-US" dirty="0" smtClean="0"/>
              <a:t>1. Accept a TCP connection from a client (a browser). </a:t>
            </a:r>
          </a:p>
          <a:p>
            <a:pPr lvl="1" algn="just">
              <a:buNone/>
            </a:pPr>
            <a:r>
              <a:rPr lang="en-US" dirty="0" smtClean="0"/>
              <a:t>2. Get the name of the file requested. </a:t>
            </a:r>
          </a:p>
          <a:p>
            <a:pPr lvl="1" algn="just">
              <a:buNone/>
            </a:pPr>
            <a:r>
              <a:rPr lang="en-US" dirty="0" smtClean="0"/>
              <a:t>3. Get the file (from disk). </a:t>
            </a:r>
          </a:p>
          <a:p>
            <a:pPr lvl="1" algn="just">
              <a:buNone/>
            </a:pPr>
            <a:r>
              <a:rPr lang="en-US" dirty="0" smtClean="0"/>
              <a:t>4. Return the file to the client. </a:t>
            </a:r>
          </a:p>
          <a:p>
            <a:pPr lvl="1" algn="just">
              <a:buNone/>
            </a:pPr>
            <a:r>
              <a:rPr lang="en-US" dirty="0" smtClean="0"/>
              <a:t>5. Release the TCP connection. </a:t>
            </a:r>
          </a:p>
          <a:p>
            <a:pPr lvl="1" algn="just">
              <a:buNone/>
            </a:pPr>
            <a:r>
              <a:rPr lang="en-US" dirty="0" smtClean="0"/>
              <a:t>Modern Web servers have more features, but in essence, this is what a Web server does.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943600"/>
          </a:xfrm>
        </p:spPr>
        <p:txBody>
          <a:bodyPr>
            <a:normAutofit fontScale="92500" lnSpcReduction="10000"/>
          </a:bodyPr>
          <a:lstStyle/>
          <a:p>
            <a:pPr algn="just">
              <a:spcAft>
                <a:spcPts val="1200"/>
              </a:spcAft>
            </a:pPr>
            <a:r>
              <a:rPr lang="en-US" dirty="0" smtClean="0"/>
              <a:t>The next step for building a faster server is to make the server </a:t>
            </a:r>
            <a:r>
              <a:rPr lang="en-US" b="1" dirty="0" smtClean="0"/>
              <a:t>multithreaded</a:t>
            </a:r>
            <a:r>
              <a:rPr lang="en-US" dirty="0" smtClean="0"/>
              <a:t>. </a:t>
            </a:r>
          </a:p>
          <a:p>
            <a:pPr algn="just">
              <a:spcAft>
                <a:spcPts val="1200"/>
              </a:spcAft>
            </a:pPr>
            <a:r>
              <a:rPr lang="en-US" dirty="0" smtClean="0"/>
              <a:t>In one design, the server consists of a front-end module that accepts all incoming requests and k processing modules, as shown in Figure. </a:t>
            </a:r>
          </a:p>
          <a:p>
            <a:pPr algn="just">
              <a:spcAft>
                <a:spcPts val="1200"/>
              </a:spcAft>
            </a:pPr>
            <a:r>
              <a:rPr lang="en-US" dirty="0" smtClean="0"/>
              <a:t>The k + 1 threads all belong to the same process so the processing modules all have access to the cache within the process' address space. </a:t>
            </a:r>
          </a:p>
          <a:p>
            <a:pPr algn="just">
              <a:spcAft>
                <a:spcPts val="1200"/>
              </a:spcAft>
            </a:pPr>
            <a:r>
              <a:rPr lang="en-US" dirty="0" smtClean="0"/>
              <a:t>When a request comes in, the front end accepts it and builds a short record describing it. </a:t>
            </a:r>
          </a:p>
          <a:p>
            <a:pPr algn="just">
              <a:spcAft>
                <a:spcPts val="1200"/>
              </a:spcAft>
            </a:pPr>
            <a:r>
              <a:rPr lang="en-US" dirty="0" smtClean="0"/>
              <a:t>It then hands the record to one of the processing modules. </a:t>
            </a:r>
          </a:p>
          <a:p>
            <a:pPr algn="just">
              <a:spcAft>
                <a:spcPts val="1200"/>
              </a:spcAft>
            </a:pPr>
            <a:r>
              <a:rPr lang="en-US" dirty="0" smtClean="0"/>
              <a:t>In another possible design, the front end is eliminated and each processing module tries to acquire its own requests, but a locking protocol is then required to prevent conflicts.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362712"/>
          </a:xfrm>
        </p:spPr>
        <p:txBody>
          <a:bodyPr>
            <a:noAutofit/>
          </a:bodyPr>
          <a:lstStyle/>
          <a:p>
            <a:r>
              <a:rPr lang="en-US" sz="3600" b="1" dirty="0" smtClean="0"/>
              <a:t>5.1.1 The DNS Name Space</a:t>
            </a:r>
            <a:endParaRPr lang="en-US" sz="3600" b="1" dirty="0"/>
          </a:p>
        </p:txBody>
      </p:sp>
      <p:sp>
        <p:nvSpPr>
          <p:cNvPr id="3" name="Content Placeholder 2"/>
          <p:cNvSpPr>
            <a:spLocks noGrp="1"/>
          </p:cNvSpPr>
          <p:nvPr>
            <p:ph idx="1"/>
          </p:nvPr>
        </p:nvSpPr>
        <p:spPr>
          <a:xfrm>
            <a:off x="304800" y="1143000"/>
            <a:ext cx="8382000" cy="5715000"/>
          </a:xfrm>
        </p:spPr>
        <p:txBody>
          <a:bodyPr>
            <a:normAutofit fontScale="85000" lnSpcReduction="10000"/>
          </a:bodyPr>
          <a:lstStyle/>
          <a:p>
            <a:pPr algn="just">
              <a:spcAft>
                <a:spcPts val="1200"/>
              </a:spcAft>
            </a:pPr>
            <a:r>
              <a:rPr lang="en-US" dirty="0" smtClean="0"/>
              <a:t>Managing a large and constantly changing set of names is a nontrivial problem. </a:t>
            </a:r>
          </a:p>
          <a:p>
            <a:pPr algn="just">
              <a:spcAft>
                <a:spcPts val="1200"/>
              </a:spcAft>
            </a:pPr>
            <a:r>
              <a:rPr lang="en-US" dirty="0" smtClean="0"/>
              <a:t>In the postal system, name management is done by requiring letters to specify (implicitly or explicitly) the country, state or province, city, and street address of the addressee. </a:t>
            </a:r>
          </a:p>
          <a:p>
            <a:pPr algn="just">
              <a:spcAft>
                <a:spcPts val="1200"/>
              </a:spcAft>
            </a:pPr>
            <a:r>
              <a:rPr lang="en-US" dirty="0" smtClean="0"/>
              <a:t>Conceptually, the Internet is divided into over </a:t>
            </a:r>
            <a:r>
              <a:rPr lang="en-US" b="1" dirty="0" smtClean="0"/>
              <a:t>200 top-level domains</a:t>
            </a:r>
            <a:r>
              <a:rPr lang="en-US" dirty="0" smtClean="0"/>
              <a:t>, where each domain covers many hosts. </a:t>
            </a:r>
          </a:p>
          <a:p>
            <a:pPr algn="just">
              <a:spcAft>
                <a:spcPts val="1200"/>
              </a:spcAft>
            </a:pPr>
            <a:r>
              <a:rPr lang="en-US" dirty="0" smtClean="0"/>
              <a:t>Each domain is partitioned into </a:t>
            </a:r>
            <a:r>
              <a:rPr lang="en-US" b="1" dirty="0" err="1" smtClean="0"/>
              <a:t>subdomains</a:t>
            </a:r>
            <a:r>
              <a:rPr lang="en-US" dirty="0" smtClean="0"/>
              <a:t>, and these are further partitioned, and so on. </a:t>
            </a:r>
          </a:p>
          <a:p>
            <a:pPr algn="just">
              <a:spcAft>
                <a:spcPts val="1200"/>
              </a:spcAft>
            </a:pPr>
            <a:r>
              <a:rPr lang="en-US" dirty="0" smtClean="0"/>
              <a:t>All these domains can be represented by a tree, as shown in Figure. </a:t>
            </a:r>
          </a:p>
          <a:p>
            <a:pPr algn="just">
              <a:spcAft>
                <a:spcPts val="1200"/>
              </a:spcAft>
            </a:pPr>
            <a:r>
              <a:rPr lang="en-US" dirty="0" smtClean="0"/>
              <a:t>The leaves of the tree represent domains that have no </a:t>
            </a:r>
            <a:r>
              <a:rPr lang="en-US" dirty="0" err="1" smtClean="0"/>
              <a:t>subdomains</a:t>
            </a:r>
            <a:r>
              <a:rPr lang="en-US" dirty="0" smtClean="0"/>
              <a:t> (but do contain machines, of course). A leaf domain may contain a single host, or it may represent a company and contain thousands of hosts.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33400" y="1447800"/>
            <a:ext cx="8153399" cy="4139406"/>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91200"/>
          </a:xfrm>
        </p:spPr>
        <p:txBody>
          <a:bodyPr>
            <a:normAutofit fontScale="85000" lnSpcReduction="20000"/>
          </a:bodyPr>
          <a:lstStyle/>
          <a:p>
            <a:pPr algn="just">
              <a:spcAft>
                <a:spcPts val="1200"/>
              </a:spcAft>
            </a:pPr>
            <a:r>
              <a:rPr lang="en-US" dirty="0" smtClean="0"/>
              <a:t>The processing module first checks the cache to see if the file needed is there. </a:t>
            </a:r>
          </a:p>
          <a:p>
            <a:pPr algn="just">
              <a:spcAft>
                <a:spcPts val="1200"/>
              </a:spcAft>
            </a:pPr>
            <a:r>
              <a:rPr lang="en-US" dirty="0" smtClean="0"/>
              <a:t>If so, it updates the record to include a pointer to the file in the record.</a:t>
            </a:r>
          </a:p>
          <a:p>
            <a:pPr algn="just">
              <a:spcAft>
                <a:spcPts val="1200"/>
              </a:spcAft>
            </a:pPr>
            <a:r>
              <a:rPr lang="en-US" dirty="0" smtClean="0"/>
              <a:t> If it is not there, the processing module starts a disk operation to read it into the cache (possibly discarding some other cached files to make room for it). </a:t>
            </a:r>
          </a:p>
          <a:p>
            <a:pPr algn="just">
              <a:spcAft>
                <a:spcPts val="1200"/>
              </a:spcAft>
            </a:pPr>
            <a:r>
              <a:rPr lang="en-US" dirty="0" smtClean="0"/>
              <a:t>When the file comes in from the disk, it is put in the cache and also sent back to the client.</a:t>
            </a:r>
          </a:p>
          <a:p>
            <a:pPr algn="just">
              <a:spcAft>
                <a:spcPts val="1200"/>
              </a:spcAft>
            </a:pPr>
            <a:r>
              <a:rPr lang="en-US" dirty="0" smtClean="0"/>
              <a:t> The advantage of this scheme is that while one or more processing modules are blocked waiting for a disk operation to complete (and thus consuming no CPU time), other modules can be actively working on other requests. </a:t>
            </a:r>
          </a:p>
          <a:p>
            <a:pPr algn="just">
              <a:spcAft>
                <a:spcPts val="1200"/>
              </a:spcAft>
            </a:pPr>
            <a:r>
              <a:rPr lang="en-US" dirty="0" smtClean="0"/>
              <a:t>Of course, to get any real improvement over the </a:t>
            </a:r>
            <a:r>
              <a:rPr lang="en-US" b="1" dirty="0" smtClean="0"/>
              <a:t>single threaded model</a:t>
            </a:r>
            <a:r>
              <a:rPr lang="en-US" dirty="0" smtClean="0"/>
              <a:t>, it is necessary to have </a:t>
            </a:r>
            <a:r>
              <a:rPr lang="en-US" b="1" dirty="0" smtClean="0"/>
              <a:t>multiple disks</a:t>
            </a:r>
            <a:r>
              <a:rPr lang="en-US" dirty="0" smtClean="0"/>
              <a:t>, so more than one disk can be busy at the same time.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534400" cy="5867400"/>
          </a:xfrm>
        </p:spPr>
        <p:txBody>
          <a:bodyPr>
            <a:normAutofit fontScale="92500"/>
          </a:bodyPr>
          <a:lstStyle/>
          <a:p>
            <a:pPr>
              <a:buNone/>
            </a:pPr>
            <a:r>
              <a:rPr lang="en-US" b="1" dirty="0" smtClean="0"/>
              <a:t>URLs—Uniform Resource Locators</a:t>
            </a:r>
          </a:p>
          <a:p>
            <a:pPr algn="just">
              <a:spcAft>
                <a:spcPts val="1200"/>
              </a:spcAft>
            </a:pPr>
            <a:r>
              <a:rPr lang="en-US" dirty="0" smtClean="0"/>
              <a:t>We have repeatedly said that Web pages may contain pointers to other Web pages. </a:t>
            </a:r>
          </a:p>
          <a:p>
            <a:pPr algn="just">
              <a:spcAft>
                <a:spcPts val="1200"/>
              </a:spcAft>
            </a:pPr>
            <a:r>
              <a:rPr lang="en-US" dirty="0" smtClean="0"/>
              <a:t>Now it is time to see in a bit more detail how these pointers are implemented. </a:t>
            </a:r>
          </a:p>
          <a:p>
            <a:pPr algn="just">
              <a:spcAft>
                <a:spcPts val="1200"/>
              </a:spcAft>
            </a:pPr>
            <a:r>
              <a:rPr lang="en-US" dirty="0" smtClean="0"/>
              <a:t>When the Web was first created, it was immediately apparent that having one page point to another Web page required mechanisms for naming and locating pages.</a:t>
            </a:r>
          </a:p>
          <a:p>
            <a:pPr algn="just">
              <a:spcAft>
                <a:spcPts val="1200"/>
              </a:spcAft>
            </a:pPr>
            <a:r>
              <a:rPr lang="en-US" dirty="0" smtClean="0"/>
              <a:t> In particular, three questions had to be answered before a selected page could be displayed: </a:t>
            </a:r>
          </a:p>
          <a:p>
            <a:pPr lvl="2" algn="just">
              <a:buNone/>
            </a:pPr>
            <a:r>
              <a:rPr lang="en-US" sz="2400" dirty="0" smtClean="0"/>
              <a:t>1. What is the page called? </a:t>
            </a:r>
          </a:p>
          <a:p>
            <a:pPr lvl="2" algn="just">
              <a:buNone/>
            </a:pPr>
            <a:r>
              <a:rPr lang="en-US" sz="2400" dirty="0" smtClean="0"/>
              <a:t>2. Where is the page located?</a:t>
            </a:r>
          </a:p>
          <a:p>
            <a:pPr lvl="2" algn="just">
              <a:buNone/>
            </a:pPr>
            <a:r>
              <a:rPr lang="en-US" sz="2400" dirty="0" smtClean="0"/>
              <a:t>3. How can the page be accessed?</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867400"/>
          </a:xfrm>
        </p:spPr>
        <p:txBody>
          <a:bodyPr>
            <a:normAutofit fontScale="85000" lnSpcReduction="10000"/>
          </a:bodyPr>
          <a:lstStyle/>
          <a:p>
            <a:pPr algn="just">
              <a:spcAft>
                <a:spcPts val="1200"/>
              </a:spcAft>
            </a:pPr>
            <a:r>
              <a:rPr lang="en-US" dirty="0" smtClean="0"/>
              <a:t>If every page were somehow assigned a </a:t>
            </a:r>
            <a:r>
              <a:rPr lang="en-US" b="1" dirty="0" smtClean="0"/>
              <a:t>unique name</a:t>
            </a:r>
            <a:r>
              <a:rPr lang="en-US" dirty="0" smtClean="0"/>
              <a:t>, there would not be any ambiguity in identifying pages. </a:t>
            </a:r>
          </a:p>
          <a:p>
            <a:pPr algn="just">
              <a:spcAft>
                <a:spcPts val="1200"/>
              </a:spcAft>
            </a:pPr>
            <a:r>
              <a:rPr lang="en-US" dirty="0" smtClean="0"/>
              <a:t>The solution chosen identifies pages in a way that solves all three problems at once. </a:t>
            </a:r>
          </a:p>
          <a:p>
            <a:pPr algn="just">
              <a:spcAft>
                <a:spcPts val="1200"/>
              </a:spcAft>
            </a:pPr>
            <a:r>
              <a:rPr lang="en-US" dirty="0" smtClean="0"/>
              <a:t>Each page is assigned a </a:t>
            </a:r>
            <a:r>
              <a:rPr lang="en-US" b="1" dirty="0" smtClean="0"/>
              <a:t>URL (Uniform Resource Locator) </a:t>
            </a:r>
            <a:r>
              <a:rPr lang="en-US" dirty="0" smtClean="0"/>
              <a:t>that effectively serves as the page's worldwide name. </a:t>
            </a:r>
          </a:p>
          <a:p>
            <a:pPr algn="just">
              <a:spcAft>
                <a:spcPts val="1200"/>
              </a:spcAft>
            </a:pPr>
            <a:r>
              <a:rPr lang="en-US" dirty="0" smtClean="0"/>
              <a:t>URLs have three parts: the protocol (also known as the scheme), the DNS name of the machine on which the page is located, and a local name uniquely indicating the specific page (usually just a file name on the machine where it resides). </a:t>
            </a:r>
          </a:p>
          <a:p>
            <a:pPr algn="just">
              <a:spcAft>
                <a:spcPts val="1200"/>
              </a:spcAft>
            </a:pPr>
            <a:r>
              <a:rPr lang="en-US" dirty="0" smtClean="0"/>
              <a:t>As an example, the Web site for the author's department contains several videos about the university and the city of Amsterdam. </a:t>
            </a:r>
          </a:p>
          <a:p>
            <a:pPr>
              <a:spcAft>
                <a:spcPts val="1200"/>
              </a:spcAft>
            </a:pPr>
            <a:r>
              <a:rPr lang="en-US" dirty="0" smtClean="0"/>
              <a:t>The URL for the video page is </a:t>
            </a:r>
            <a:r>
              <a:rPr lang="en-US" b="1" dirty="0" smtClean="0"/>
              <a:t>http://www.cs.vu.nl/video/index-en.html </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791200"/>
          </a:xfrm>
        </p:spPr>
        <p:txBody>
          <a:bodyPr/>
          <a:lstStyle/>
          <a:p>
            <a:pPr algn="just"/>
            <a:r>
              <a:rPr lang="en-US" dirty="0" smtClean="0"/>
              <a:t>Many sites have built-in shortcuts for file names. </a:t>
            </a:r>
          </a:p>
          <a:p>
            <a:pPr algn="just"/>
            <a:r>
              <a:rPr lang="en-US" dirty="0" smtClean="0"/>
              <a:t>At many sites, a null file name defaults to the organization's main </a:t>
            </a:r>
            <a:r>
              <a:rPr lang="en-US" b="1" dirty="0" smtClean="0"/>
              <a:t>home page</a:t>
            </a:r>
            <a:r>
              <a:rPr lang="en-US" dirty="0" smtClean="0"/>
              <a:t>. </a:t>
            </a:r>
          </a:p>
          <a:p>
            <a:pPr algn="just"/>
            <a:r>
              <a:rPr lang="en-US" dirty="0" smtClean="0"/>
              <a:t>Typically, when the file named is a directory, this implies a file named </a:t>
            </a:r>
            <a:r>
              <a:rPr lang="en-US" b="1" dirty="0" smtClean="0"/>
              <a:t>index.html</a:t>
            </a:r>
            <a:r>
              <a:rPr lang="en-US" dirty="0" smtClean="0"/>
              <a:t>. </a:t>
            </a:r>
          </a:p>
          <a:p>
            <a:pPr algn="just"/>
            <a:r>
              <a:rPr lang="en-US" dirty="0" smtClean="0"/>
              <a:t>Finally, ~user/ might be mapped onto user's </a:t>
            </a:r>
            <a:r>
              <a:rPr lang="en-US" b="1" dirty="0" smtClean="0"/>
              <a:t>WWW directory</a:t>
            </a:r>
            <a:r>
              <a:rPr lang="en-US" dirty="0" smtClean="0"/>
              <a:t>, and then onto the file </a:t>
            </a:r>
            <a:r>
              <a:rPr lang="en-US" b="1" dirty="0" smtClean="0"/>
              <a:t>index.html</a:t>
            </a:r>
            <a:r>
              <a:rPr lang="en-US" dirty="0" smtClean="0"/>
              <a:t> in that directory. </a:t>
            </a:r>
          </a:p>
          <a:p>
            <a:pPr algn="just"/>
            <a:r>
              <a:rPr lang="en-US" dirty="0" smtClean="0"/>
              <a:t>Thus, the author's home page can be reached at http://www.cs.vu.nl/~ast/ even though the actual file name is index.html in a certain </a:t>
            </a:r>
            <a:r>
              <a:rPr lang="en-US" b="1" dirty="0" smtClean="0"/>
              <a:t>default directory</a:t>
            </a:r>
            <a:r>
              <a:rPr lang="en-US" dirty="0" smtClean="0"/>
              <a:t>.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2667000"/>
          </a:xfrm>
        </p:spPr>
        <p:txBody>
          <a:bodyPr>
            <a:normAutofit fontScale="85000" lnSpcReduction="10000"/>
          </a:bodyPr>
          <a:lstStyle/>
          <a:p>
            <a:pPr algn="just">
              <a:spcAft>
                <a:spcPts val="600"/>
              </a:spcAft>
            </a:pPr>
            <a:r>
              <a:rPr lang="en-US" dirty="0" smtClean="0"/>
              <a:t>Now we can see how hypertext works. </a:t>
            </a:r>
          </a:p>
          <a:p>
            <a:pPr algn="just">
              <a:spcAft>
                <a:spcPts val="600"/>
              </a:spcAft>
            </a:pPr>
            <a:r>
              <a:rPr lang="en-US" dirty="0" smtClean="0"/>
              <a:t>To make a piece of text clickable, the page writer must provide two items of information: the clickable text to be displayed and the URL of the page to go to if the text is selected. </a:t>
            </a:r>
          </a:p>
          <a:p>
            <a:pPr algn="just">
              <a:spcAft>
                <a:spcPts val="600"/>
              </a:spcAft>
            </a:pPr>
            <a:r>
              <a:rPr lang="en-US" dirty="0" smtClean="0"/>
              <a:t>In fact, URLs for various other common protocols have been defined. Slightly simplified forms of the more common ones are listed in the following Figure. </a:t>
            </a:r>
            <a:endParaRPr lang="en-US" dirty="0"/>
          </a:p>
        </p:txBody>
      </p:sp>
      <p:pic>
        <p:nvPicPr>
          <p:cNvPr id="4" name="Picture 2"/>
          <p:cNvPicPr>
            <a:picLocks noChangeAspect="1" noChangeArrowheads="1"/>
          </p:cNvPicPr>
          <p:nvPr/>
        </p:nvPicPr>
        <p:blipFill>
          <a:blip r:embed="rId2"/>
          <a:srcRect/>
          <a:stretch>
            <a:fillRect/>
          </a:stretch>
        </p:blipFill>
        <p:spPr bwMode="auto">
          <a:xfrm>
            <a:off x="838200" y="3505200"/>
            <a:ext cx="7315199" cy="3191669"/>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867400"/>
          </a:xfrm>
        </p:spPr>
        <p:txBody>
          <a:bodyPr>
            <a:normAutofit fontScale="92500" lnSpcReduction="10000"/>
          </a:bodyPr>
          <a:lstStyle/>
          <a:p>
            <a:pPr algn="just">
              <a:spcAft>
                <a:spcPts val="600"/>
              </a:spcAft>
            </a:pPr>
            <a:r>
              <a:rPr lang="en-US" dirty="0" smtClean="0"/>
              <a:t>Let us briefly go over the list. The </a:t>
            </a:r>
            <a:r>
              <a:rPr lang="en-US" b="1" dirty="0" smtClean="0"/>
              <a:t>http protocol </a:t>
            </a:r>
            <a:r>
              <a:rPr lang="en-US" dirty="0" smtClean="0"/>
              <a:t>is the Web's native language, the one spoken by Web servers. HTTP stands for </a:t>
            </a:r>
            <a:r>
              <a:rPr lang="en-US" dirty="0" err="1" smtClean="0"/>
              <a:t>HyperText</a:t>
            </a:r>
            <a:r>
              <a:rPr lang="en-US" dirty="0" smtClean="0"/>
              <a:t> Transfer Protocol. </a:t>
            </a:r>
          </a:p>
          <a:p>
            <a:pPr algn="just">
              <a:spcAft>
                <a:spcPts val="600"/>
              </a:spcAft>
            </a:pPr>
            <a:r>
              <a:rPr lang="en-US" dirty="0" smtClean="0"/>
              <a:t>The </a:t>
            </a:r>
            <a:r>
              <a:rPr lang="en-US" b="1" dirty="0" smtClean="0"/>
              <a:t>ftp protocol </a:t>
            </a:r>
            <a:r>
              <a:rPr lang="en-US" dirty="0" smtClean="0"/>
              <a:t>is used to access files by FTP, the Internet's file transfer protocol.</a:t>
            </a:r>
          </a:p>
          <a:p>
            <a:pPr algn="just">
              <a:spcAft>
                <a:spcPts val="600"/>
              </a:spcAft>
            </a:pPr>
            <a:r>
              <a:rPr lang="en-US" dirty="0" smtClean="0"/>
              <a:t>It is possible to access a </a:t>
            </a:r>
            <a:r>
              <a:rPr lang="en-US" b="1" dirty="0" smtClean="0"/>
              <a:t>local file </a:t>
            </a:r>
            <a:r>
              <a:rPr lang="en-US" dirty="0" smtClean="0"/>
              <a:t>as a Web page, either by using the file protocol, or more simply, by just naming it. </a:t>
            </a:r>
          </a:p>
          <a:p>
            <a:pPr algn="just">
              <a:spcAft>
                <a:spcPts val="600"/>
              </a:spcAft>
            </a:pPr>
            <a:r>
              <a:rPr lang="en-US" dirty="0" smtClean="0"/>
              <a:t>This approach is similar to using FTP but does not require having a server.</a:t>
            </a:r>
          </a:p>
          <a:p>
            <a:pPr algn="just">
              <a:spcAft>
                <a:spcPts val="600"/>
              </a:spcAft>
            </a:pPr>
            <a:r>
              <a:rPr lang="en-US" dirty="0" smtClean="0"/>
              <a:t>The </a:t>
            </a:r>
            <a:r>
              <a:rPr lang="en-US" b="1" dirty="0" smtClean="0"/>
              <a:t>news protocol </a:t>
            </a:r>
            <a:r>
              <a:rPr lang="en-US" dirty="0" smtClean="0"/>
              <a:t>can be used to call up a news article as though it were a Web page.</a:t>
            </a:r>
          </a:p>
          <a:p>
            <a:pPr algn="just">
              <a:spcAft>
                <a:spcPts val="600"/>
              </a:spcAft>
            </a:pPr>
            <a:r>
              <a:rPr lang="en-US" dirty="0" smtClean="0"/>
              <a:t>Two formats are supported for the news protocol. </a:t>
            </a:r>
          </a:p>
          <a:p>
            <a:pPr algn="just">
              <a:spcAft>
                <a:spcPts val="600"/>
              </a:spcAft>
            </a:pPr>
            <a:r>
              <a:rPr lang="en-US" dirty="0" smtClean="0"/>
              <a:t>The first format specifies a </a:t>
            </a:r>
            <a:r>
              <a:rPr lang="en-US" b="1" dirty="0" smtClean="0"/>
              <a:t>newsgroup</a:t>
            </a:r>
            <a:r>
              <a:rPr lang="en-US" dirty="0" smtClean="0"/>
              <a:t> and can be used to get a list of articles from a preconfigured news site.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638800"/>
          </a:xfrm>
        </p:spPr>
        <p:txBody>
          <a:bodyPr>
            <a:normAutofit fontScale="85000" lnSpcReduction="10000"/>
          </a:bodyPr>
          <a:lstStyle/>
          <a:p>
            <a:pPr algn="just">
              <a:spcAft>
                <a:spcPts val="600"/>
              </a:spcAft>
            </a:pPr>
            <a:r>
              <a:rPr lang="en-US" dirty="0" smtClean="0"/>
              <a:t>The second one requires the </a:t>
            </a:r>
            <a:r>
              <a:rPr lang="en-US" b="1" dirty="0" smtClean="0"/>
              <a:t>identifier of a specific news </a:t>
            </a:r>
            <a:r>
              <a:rPr lang="en-US" dirty="0" smtClean="0"/>
              <a:t>article to be given.</a:t>
            </a:r>
          </a:p>
          <a:p>
            <a:pPr algn="just">
              <a:spcAft>
                <a:spcPts val="600"/>
              </a:spcAft>
            </a:pPr>
            <a:r>
              <a:rPr lang="en-US" dirty="0" smtClean="0"/>
              <a:t>The browser then fetches the given article from its preconfigured news site using the </a:t>
            </a:r>
            <a:r>
              <a:rPr lang="en-US" b="1" dirty="0" smtClean="0"/>
              <a:t>NNTP</a:t>
            </a:r>
            <a:r>
              <a:rPr lang="en-US" dirty="0" smtClean="0"/>
              <a:t> (Network News Transfer Protocol)</a:t>
            </a:r>
          </a:p>
          <a:p>
            <a:pPr algn="just">
              <a:spcAft>
                <a:spcPts val="1200"/>
              </a:spcAft>
            </a:pPr>
            <a:r>
              <a:rPr lang="en-US" dirty="0" smtClean="0"/>
              <a:t>The </a:t>
            </a:r>
            <a:r>
              <a:rPr lang="en-US" b="1" dirty="0" smtClean="0"/>
              <a:t>gopher protocol </a:t>
            </a:r>
            <a:r>
              <a:rPr lang="en-US" dirty="0" smtClean="0"/>
              <a:t>was used by the Gopher system, which was designed at the University of Minnesota and named after the school's athletic teams, the Golden Gophers (as well as being a slang expression meaning ''go for'', i.e., go fetch).</a:t>
            </a:r>
          </a:p>
          <a:p>
            <a:pPr algn="just">
              <a:spcAft>
                <a:spcPts val="1200"/>
              </a:spcAft>
            </a:pPr>
            <a:r>
              <a:rPr lang="en-US" dirty="0" smtClean="0"/>
              <a:t>The last two protocols do not really have the flavor of fetching Web pages, but are useful anyway. </a:t>
            </a:r>
          </a:p>
          <a:p>
            <a:pPr algn="just">
              <a:spcAft>
                <a:spcPts val="1200"/>
              </a:spcAft>
            </a:pPr>
            <a:r>
              <a:rPr lang="en-US" dirty="0" smtClean="0"/>
              <a:t>The </a:t>
            </a:r>
            <a:r>
              <a:rPr lang="en-US" b="1" dirty="0" smtClean="0"/>
              <a:t>mailto protocol </a:t>
            </a:r>
            <a:r>
              <a:rPr lang="en-US" dirty="0" smtClean="0"/>
              <a:t>allows users to send e-mail from a Web browser.</a:t>
            </a:r>
          </a:p>
          <a:p>
            <a:pPr algn="just">
              <a:spcAft>
                <a:spcPts val="1200"/>
              </a:spcAft>
            </a:pPr>
            <a:r>
              <a:rPr lang="en-US" dirty="0" smtClean="0"/>
              <a:t>The </a:t>
            </a:r>
            <a:r>
              <a:rPr lang="en-US" b="1" dirty="0" smtClean="0"/>
              <a:t>telnet protocol </a:t>
            </a:r>
            <a:r>
              <a:rPr lang="en-US" dirty="0" smtClean="0"/>
              <a:t>is used to establish an on-line connection to a remote machine.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6324600"/>
          </a:xfrm>
        </p:spPr>
        <p:txBody>
          <a:bodyPr>
            <a:normAutofit fontScale="70000" lnSpcReduction="20000"/>
          </a:bodyPr>
          <a:lstStyle/>
          <a:p>
            <a:pPr>
              <a:buNone/>
            </a:pPr>
            <a:r>
              <a:rPr lang="en-US" sz="4000" b="1" dirty="0" smtClean="0"/>
              <a:t>Statelessness and Cookies </a:t>
            </a:r>
          </a:p>
          <a:p>
            <a:pPr algn="just">
              <a:spcAft>
                <a:spcPts val="1200"/>
              </a:spcAft>
            </a:pPr>
            <a:r>
              <a:rPr lang="en-US" dirty="0" smtClean="0"/>
              <a:t>The Web is basically stateless. There is no concept of a login session. </a:t>
            </a:r>
          </a:p>
          <a:p>
            <a:pPr algn="just">
              <a:spcAft>
                <a:spcPts val="1200"/>
              </a:spcAft>
            </a:pPr>
            <a:r>
              <a:rPr lang="en-US" dirty="0" smtClean="0"/>
              <a:t>The browser sends a request to a server and gets back a file. </a:t>
            </a:r>
          </a:p>
          <a:p>
            <a:pPr algn="just">
              <a:spcAft>
                <a:spcPts val="1200"/>
              </a:spcAft>
            </a:pPr>
            <a:r>
              <a:rPr lang="en-US" dirty="0" smtClean="0"/>
              <a:t>Then the server forgets that it has ever seen that particular client. </a:t>
            </a:r>
          </a:p>
          <a:p>
            <a:pPr algn="just">
              <a:spcAft>
                <a:spcPts val="1200"/>
              </a:spcAft>
            </a:pPr>
            <a:r>
              <a:rPr lang="en-US" dirty="0" smtClean="0"/>
              <a:t>Many users work on shared computers, especially at companies, and the IP address merely identifies the computer, not the user. </a:t>
            </a:r>
          </a:p>
          <a:p>
            <a:pPr algn="just">
              <a:spcAft>
                <a:spcPts val="1200"/>
              </a:spcAft>
            </a:pPr>
            <a:r>
              <a:rPr lang="en-US" dirty="0" smtClean="0"/>
              <a:t>Second, and even worse, many ISPs use NAT(Network Address Translation), so all outgoing packets from all users bear the same IP address. </a:t>
            </a:r>
          </a:p>
          <a:p>
            <a:pPr algn="just">
              <a:spcAft>
                <a:spcPts val="1200"/>
              </a:spcAft>
            </a:pPr>
            <a:r>
              <a:rPr lang="en-US" dirty="0" smtClean="0"/>
              <a:t>To solve this problem, Netscape devised a much-criticized technique called </a:t>
            </a:r>
            <a:r>
              <a:rPr lang="en-US" b="1" dirty="0" smtClean="0"/>
              <a:t>cookies</a:t>
            </a:r>
            <a:r>
              <a:rPr lang="en-US" dirty="0" smtClean="0"/>
              <a:t>. </a:t>
            </a:r>
          </a:p>
          <a:p>
            <a:pPr algn="just">
              <a:spcAft>
                <a:spcPts val="1200"/>
              </a:spcAft>
            </a:pPr>
            <a:r>
              <a:rPr lang="en-US" dirty="0" smtClean="0"/>
              <a:t>The name derives from ancient programmer slang in which a program calls a procedure and gets something back that it may need to present later to get some work done. </a:t>
            </a:r>
          </a:p>
          <a:p>
            <a:pPr algn="just">
              <a:spcAft>
                <a:spcPts val="1200"/>
              </a:spcAft>
            </a:pPr>
            <a:r>
              <a:rPr lang="en-US" dirty="0" smtClean="0"/>
              <a:t>In this sense, a </a:t>
            </a:r>
            <a:r>
              <a:rPr lang="en-US" b="1" dirty="0" smtClean="0"/>
              <a:t>UNIX file descriptor </a:t>
            </a:r>
            <a:r>
              <a:rPr lang="en-US" dirty="0" smtClean="0"/>
              <a:t>or a </a:t>
            </a:r>
            <a:r>
              <a:rPr lang="en-US" b="1" dirty="0" smtClean="0"/>
              <a:t>Windows object </a:t>
            </a:r>
            <a:r>
              <a:rPr lang="en-US" dirty="0" smtClean="0"/>
              <a:t>handle can be considered as a cookie.</a:t>
            </a:r>
          </a:p>
          <a:p>
            <a:pPr algn="just">
              <a:spcAft>
                <a:spcPts val="1200"/>
              </a:spcAft>
            </a:pPr>
            <a:r>
              <a:rPr lang="en-US" dirty="0" smtClean="0"/>
              <a:t>When a client requests a Web page, the server can supply additional information along with the requested page.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4572000"/>
          </a:xfrm>
        </p:spPr>
        <p:txBody>
          <a:bodyPr>
            <a:normAutofit fontScale="77500" lnSpcReduction="20000"/>
          </a:bodyPr>
          <a:lstStyle/>
          <a:p>
            <a:pPr algn="just">
              <a:spcAft>
                <a:spcPts val="600"/>
              </a:spcAft>
            </a:pPr>
            <a:r>
              <a:rPr lang="en-US" dirty="0" smtClean="0"/>
              <a:t>This information may include a cookie, which is a small (at most 4 KB) file (or string). </a:t>
            </a:r>
          </a:p>
          <a:p>
            <a:pPr algn="just">
              <a:spcAft>
                <a:spcPts val="600"/>
              </a:spcAft>
            </a:pPr>
            <a:r>
              <a:rPr lang="en-US" dirty="0" smtClean="0"/>
              <a:t>Browsers store offered cookies in a cookie directory on the client's hard disk unless the user has disabled cookies. </a:t>
            </a:r>
          </a:p>
          <a:p>
            <a:pPr algn="just">
              <a:spcAft>
                <a:spcPts val="600"/>
              </a:spcAft>
            </a:pPr>
            <a:r>
              <a:rPr lang="en-US" dirty="0" smtClean="0"/>
              <a:t>Cookies are just files or strings, not executable programs. </a:t>
            </a:r>
          </a:p>
          <a:p>
            <a:pPr algn="just">
              <a:spcAft>
                <a:spcPts val="600"/>
              </a:spcAft>
            </a:pPr>
            <a:r>
              <a:rPr lang="en-US" dirty="0" smtClean="0"/>
              <a:t>However, it is always possible for some hacker to exploit a browser bug to cause activation.</a:t>
            </a:r>
          </a:p>
          <a:p>
            <a:pPr algn="just">
              <a:spcAft>
                <a:spcPts val="600"/>
              </a:spcAft>
            </a:pPr>
            <a:r>
              <a:rPr lang="en-US" dirty="0" smtClean="0"/>
              <a:t>A cookie may contain up to five fields, as shown in the following Figure. </a:t>
            </a:r>
          </a:p>
          <a:p>
            <a:pPr algn="just">
              <a:spcAft>
                <a:spcPts val="600"/>
              </a:spcAft>
            </a:pPr>
            <a:r>
              <a:rPr lang="en-US" dirty="0" smtClean="0"/>
              <a:t>The Domain tells where the cookie came from. </a:t>
            </a:r>
          </a:p>
          <a:p>
            <a:pPr algn="just">
              <a:spcAft>
                <a:spcPts val="600"/>
              </a:spcAft>
            </a:pPr>
            <a:r>
              <a:rPr lang="en-US" dirty="0" smtClean="0"/>
              <a:t>Each domain may store no more than 20 cookies per client. </a:t>
            </a:r>
          </a:p>
          <a:p>
            <a:pPr algn="just">
              <a:spcAft>
                <a:spcPts val="600"/>
              </a:spcAft>
            </a:pPr>
            <a:r>
              <a:rPr lang="en-US" dirty="0" smtClean="0"/>
              <a:t>The Path is a path in the server's directory structure that identifies which parts of the server's file tree may use the cookie. </a:t>
            </a:r>
            <a:endParaRPr lang="en-US" dirty="0"/>
          </a:p>
        </p:txBody>
      </p:sp>
      <p:pic>
        <p:nvPicPr>
          <p:cNvPr id="4" name="Picture 2"/>
          <p:cNvPicPr>
            <a:picLocks noChangeAspect="1" noChangeArrowheads="1"/>
          </p:cNvPicPr>
          <p:nvPr/>
        </p:nvPicPr>
        <p:blipFill>
          <a:blip r:embed="rId2"/>
          <a:srcRect/>
          <a:stretch>
            <a:fillRect/>
          </a:stretch>
        </p:blipFill>
        <p:spPr bwMode="auto">
          <a:xfrm>
            <a:off x="914400" y="4961731"/>
            <a:ext cx="7696200" cy="189626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838200" y="1143000"/>
            <a:ext cx="7619999" cy="4495800"/>
          </a:xfrm>
          <a:prstGeom prst="rect">
            <a:avLst/>
          </a:prstGeom>
          <a:noFill/>
          <a:ln w="9525">
            <a:noFill/>
            <a:round/>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534400" cy="6019800"/>
          </a:xfrm>
        </p:spPr>
        <p:txBody>
          <a:bodyPr>
            <a:normAutofit fontScale="85000" lnSpcReduction="20000"/>
          </a:bodyPr>
          <a:lstStyle/>
          <a:p>
            <a:pPr algn="just">
              <a:spcAft>
                <a:spcPts val="600"/>
              </a:spcAft>
              <a:buNone/>
            </a:pPr>
            <a:r>
              <a:rPr lang="en-US" sz="4100" b="1" dirty="0" smtClean="0"/>
              <a:t>5.3.2  Static Web Documents </a:t>
            </a:r>
          </a:p>
          <a:p>
            <a:pPr algn="just">
              <a:spcAft>
                <a:spcPts val="600"/>
              </a:spcAft>
            </a:pPr>
            <a:r>
              <a:rPr lang="en-US" dirty="0" smtClean="0"/>
              <a:t>The basis of the Web is transferring Web pages from server to client. </a:t>
            </a:r>
          </a:p>
          <a:p>
            <a:pPr algn="just">
              <a:spcAft>
                <a:spcPts val="600"/>
              </a:spcAft>
            </a:pPr>
            <a:r>
              <a:rPr lang="en-US" dirty="0" smtClean="0"/>
              <a:t>In the simplest form, Web pages are static, that is, are just files sitting on some server waiting to be retrieved. </a:t>
            </a:r>
          </a:p>
          <a:p>
            <a:pPr algn="just">
              <a:spcAft>
                <a:spcPts val="600"/>
              </a:spcAft>
              <a:buNone/>
            </a:pPr>
            <a:r>
              <a:rPr lang="en-US" b="1" dirty="0" smtClean="0"/>
              <a:t>HTML—The </a:t>
            </a:r>
            <a:r>
              <a:rPr lang="en-US" b="1" dirty="0" err="1" smtClean="0"/>
              <a:t>HyperText</a:t>
            </a:r>
            <a:r>
              <a:rPr lang="en-US" b="1" dirty="0" smtClean="0"/>
              <a:t> Markup Language</a:t>
            </a:r>
          </a:p>
          <a:p>
            <a:pPr algn="just">
              <a:spcAft>
                <a:spcPts val="600"/>
              </a:spcAft>
            </a:pPr>
            <a:r>
              <a:rPr lang="en-US" dirty="0" smtClean="0"/>
              <a:t>Web pages are currently written in a language called HTML (</a:t>
            </a:r>
            <a:r>
              <a:rPr lang="en-US" dirty="0" err="1" smtClean="0"/>
              <a:t>HyperText</a:t>
            </a:r>
            <a:r>
              <a:rPr lang="en-US" dirty="0" smtClean="0"/>
              <a:t> Markup Language). </a:t>
            </a:r>
          </a:p>
          <a:p>
            <a:pPr algn="just">
              <a:spcAft>
                <a:spcPts val="600"/>
              </a:spcAft>
            </a:pPr>
            <a:r>
              <a:rPr lang="en-US" dirty="0" smtClean="0"/>
              <a:t>HTML allows users to produce Web pages that include text, graphics, and pointers to other Web pages. </a:t>
            </a:r>
          </a:p>
          <a:p>
            <a:pPr algn="just">
              <a:spcAft>
                <a:spcPts val="600"/>
              </a:spcAft>
            </a:pPr>
            <a:r>
              <a:rPr lang="en-US" dirty="0" smtClean="0"/>
              <a:t>HTML is a markup language, a language for describing how documents are to be formatted. </a:t>
            </a:r>
          </a:p>
          <a:p>
            <a:pPr algn="just">
              <a:spcAft>
                <a:spcPts val="600"/>
              </a:spcAft>
            </a:pPr>
            <a:r>
              <a:rPr lang="en-US" dirty="0" smtClean="0"/>
              <a:t>The term ''markup'' comes from the old days when copyeditors actually marked up documents to tell the printer—in those days, a human being—which fonts to use, and so on. </a:t>
            </a:r>
          </a:p>
          <a:p>
            <a:pPr algn="just">
              <a:spcAft>
                <a:spcPts val="600"/>
              </a:spcAft>
            </a:pPr>
            <a:r>
              <a:rPr lang="en-US" dirty="0" smtClean="0"/>
              <a:t>Markup languages thus contain explicit commands for formatting.</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6019800"/>
          </a:xfrm>
        </p:spPr>
        <p:txBody>
          <a:bodyPr>
            <a:normAutofit fontScale="85000" lnSpcReduction="20000"/>
          </a:bodyPr>
          <a:lstStyle/>
          <a:p>
            <a:pPr>
              <a:buNone/>
            </a:pPr>
            <a:r>
              <a:rPr lang="en-US" b="1" dirty="0" smtClean="0"/>
              <a:t>XHTML—The </a:t>
            </a:r>
            <a:r>
              <a:rPr lang="en-US" b="1" dirty="0" err="1" smtClean="0"/>
              <a:t>eXtended</a:t>
            </a:r>
            <a:r>
              <a:rPr lang="en-US" b="1" dirty="0" smtClean="0"/>
              <a:t> </a:t>
            </a:r>
            <a:r>
              <a:rPr lang="en-US" b="1" dirty="0" err="1" smtClean="0"/>
              <a:t>HyperText</a:t>
            </a:r>
            <a:r>
              <a:rPr lang="en-US" b="1" dirty="0" smtClean="0"/>
              <a:t> Markup Language</a:t>
            </a:r>
          </a:p>
          <a:p>
            <a:pPr algn="just">
              <a:spcAft>
                <a:spcPts val="1200"/>
              </a:spcAft>
            </a:pPr>
            <a:r>
              <a:rPr lang="en-US" dirty="0" smtClean="0"/>
              <a:t>HTML keeps evolving to meet new demands. Many people in the industry feel that in the future, the majority of Web-enabled devices will not be PCs, but wireless, handheld PDA-type devices. </a:t>
            </a:r>
          </a:p>
          <a:p>
            <a:pPr algn="just">
              <a:spcAft>
                <a:spcPts val="1200"/>
              </a:spcAft>
            </a:pPr>
            <a:r>
              <a:rPr lang="en-US" dirty="0" smtClean="0"/>
              <a:t>These devices have limited memory for large browsers full of heuristics that try to somehow deal with syntactically incorrect Web pages. </a:t>
            </a:r>
          </a:p>
          <a:p>
            <a:pPr algn="just">
              <a:spcAft>
                <a:spcPts val="1200"/>
              </a:spcAft>
            </a:pPr>
            <a:r>
              <a:rPr lang="en-US" dirty="0" smtClean="0"/>
              <a:t>Thus, the next step after HTML 4 is a language that is Very Picky. </a:t>
            </a:r>
          </a:p>
          <a:p>
            <a:pPr algn="just">
              <a:spcAft>
                <a:spcPts val="1200"/>
              </a:spcAft>
            </a:pPr>
            <a:r>
              <a:rPr lang="en-US" dirty="0" smtClean="0"/>
              <a:t>It is called XHTML (</a:t>
            </a:r>
            <a:r>
              <a:rPr lang="en-US" dirty="0" err="1" smtClean="0"/>
              <a:t>eXtended</a:t>
            </a:r>
            <a:r>
              <a:rPr lang="en-US" dirty="0" smtClean="0"/>
              <a:t> </a:t>
            </a:r>
            <a:r>
              <a:rPr lang="en-US" dirty="0" err="1" smtClean="0"/>
              <a:t>HyperText</a:t>
            </a:r>
            <a:r>
              <a:rPr lang="en-US" dirty="0" smtClean="0"/>
              <a:t> Markup Language) rather than HTML 5 because it is essentially HTML 4 reformulated in XML. </a:t>
            </a:r>
          </a:p>
          <a:p>
            <a:pPr algn="just">
              <a:spcAft>
                <a:spcPts val="1200"/>
              </a:spcAft>
            </a:pPr>
            <a:r>
              <a:rPr lang="en-US" dirty="0" smtClean="0"/>
              <a:t>By this we mean that tags such as have no intrinsic meaning. </a:t>
            </a:r>
          </a:p>
          <a:p>
            <a:pPr algn="just">
              <a:spcAft>
                <a:spcPts val="1200"/>
              </a:spcAft>
            </a:pPr>
            <a:r>
              <a:rPr lang="en-US" dirty="0" smtClean="0"/>
              <a:t>To get the HTML 4 effect, a definition is needed in the XSL file. XHTML is the new Web standard and should be used for all new Web pages to achieve maximum portability across platforms and browsers.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534400" cy="5943600"/>
          </a:xfrm>
        </p:spPr>
        <p:txBody>
          <a:bodyPr>
            <a:normAutofit fontScale="92500" lnSpcReduction="20000"/>
          </a:bodyPr>
          <a:lstStyle/>
          <a:p>
            <a:pPr algn="just">
              <a:spcAft>
                <a:spcPts val="1200"/>
              </a:spcAft>
              <a:buNone/>
            </a:pPr>
            <a:r>
              <a:rPr lang="en-US" sz="3500" b="1" dirty="0" smtClean="0"/>
              <a:t>5.3.3 Dynamic Web Documents </a:t>
            </a:r>
          </a:p>
          <a:p>
            <a:pPr algn="just">
              <a:spcAft>
                <a:spcPts val="1200"/>
              </a:spcAft>
            </a:pPr>
            <a:r>
              <a:rPr lang="en-US" dirty="0" smtClean="0"/>
              <a:t>In recent years, more and more content has become dynamic, that is, generated on demand, rather than stored on disk. </a:t>
            </a:r>
          </a:p>
          <a:p>
            <a:pPr algn="just">
              <a:spcAft>
                <a:spcPts val="1200"/>
              </a:spcAft>
            </a:pPr>
            <a:r>
              <a:rPr lang="en-US" dirty="0" smtClean="0"/>
              <a:t>Content generation can take place either on the server side or on the client side.</a:t>
            </a:r>
          </a:p>
          <a:p>
            <a:pPr algn="just">
              <a:spcAft>
                <a:spcPts val="1200"/>
              </a:spcAft>
              <a:buNone/>
            </a:pPr>
            <a:r>
              <a:rPr lang="en-US" b="1" dirty="0" smtClean="0"/>
              <a:t>Server-Side Dynamic Web Page Generation</a:t>
            </a:r>
          </a:p>
          <a:p>
            <a:pPr algn="just">
              <a:spcAft>
                <a:spcPts val="1200"/>
              </a:spcAft>
            </a:pPr>
            <a:r>
              <a:rPr lang="en-US" dirty="0" smtClean="0"/>
              <a:t>To see why server-side content generation is needed, consider the use of forms, </a:t>
            </a:r>
          </a:p>
          <a:p>
            <a:pPr algn="just">
              <a:spcAft>
                <a:spcPts val="1200"/>
              </a:spcAft>
            </a:pPr>
            <a:r>
              <a:rPr lang="en-US" dirty="0" smtClean="0"/>
              <a:t>When a user fills in a form and clicks on the submit button, a message is sent to the server indicating that it contains the contents of a form, along with the fields the user filled in. </a:t>
            </a:r>
          </a:p>
          <a:p>
            <a:pPr algn="just">
              <a:spcAft>
                <a:spcPts val="1200"/>
              </a:spcAft>
            </a:pPr>
            <a:r>
              <a:rPr lang="en-US" dirty="0" smtClean="0"/>
              <a:t>This message is not the name of a file to return. What is needed is that the message is given  to a program or script to process.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458200" cy="6096000"/>
          </a:xfrm>
        </p:spPr>
        <p:txBody>
          <a:bodyPr>
            <a:normAutofit fontScale="92500" lnSpcReduction="10000"/>
          </a:bodyPr>
          <a:lstStyle/>
          <a:p>
            <a:pPr algn="just">
              <a:spcAft>
                <a:spcPts val="1200"/>
              </a:spcAft>
            </a:pPr>
            <a:r>
              <a:rPr lang="en-US" dirty="0" smtClean="0"/>
              <a:t>Usually, the processing involves using the user-supplied information to look up a record in a database on the server's disk and generate a custom HTML page to send back to the client. </a:t>
            </a:r>
          </a:p>
          <a:p>
            <a:pPr algn="just">
              <a:spcAft>
                <a:spcPts val="1200"/>
              </a:spcAft>
            </a:pPr>
            <a:r>
              <a:rPr lang="en-US" dirty="0" smtClean="0"/>
              <a:t>For example, in an e-commerce application, after the user clicks on PROCEED TO CHECKOUT, the browser returns the cookie containing the contents of the shopping cart, but some program or script on the server has to be invoked to process the cookie and generate an HTML page in response. </a:t>
            </a:r>
          </a:p>
          <a:p>
            <a:pPr algn="just">
              <a:spcAft>
                <a:spcPts val="1200"/>
              </a:spcAft>
            </a:pPr>
            <a:r>
              <a:rPr lang="en-US" dirty="0" smtClean="0"/>
              <a:t>The HTML page might display a form containing the list of items in the cart and the user's last-known shipping address along with a request to verify the information and to specify the method of payment.</a:t>
            </a:r>
          </a:p>
          <a:p>
            <a:pPr algn="just">
              <a:spcAft>
                <a:spcPts val="1200"/>
              </a:spcAft>
            </a:pPr>
            <a:r>
              <a:rPr lang="en-US" dirty="0" smtClean="0"/>
              <a:t>The steps required to process the information from an HTML form are illustrated in the following Figure.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381000" y="609600"/>
            <a:ext cx="8229600" cy="2514600"/>
          </a:xfrm>
          <a:prstGeom prst="rect">
            <a:avLst/>
          </a:prstGeom>
          <a:noFill/>
          <a:ln w="9525">
            <a:noFill/>
            <a:miter lim="800000"/>
            <a:headEnd/>
            <a:tailEnd/>
          </a:ln>
          <a:effectLst/>
        </p:spPr>
      </p:pic>
      <p:sp>
        <p:nvSpPr>
          <p:cNvPr id="5" name="Rectangle 4"/>
          <p:cNvSpPr/>
          <p:nvPr/>
        </p:nvSpPr>
        <p:spPr>
          <a:xfrm>
            <a:off x="304800" y="3200400"/>
            <a:ext cx="8686800" cy="3400931"/>
          </a:xfrm>
          <a:prstGeom prst="rect">
            <a:avLst/>
          </a:prstGeom>
        </p:spPr>
        <p:txBody>
          <a:bodyPr wrap="square">
            <a:spAutoFit/>
          </a:bodyPr>
          <a:lstStyle/>
          <a:p>
            <a:pPr algn="just">
              <a:spcAft>
                <a:spcPts val="600"/>
              </a:spcAft>
              <a:buFont typeface="Arial" pitchFamily="34" charset="0"/>
              <a:buChar char="•"/>
            </a:pPr>
            <a:r>
              <a:rPr lang="en-US" sz="2000" dirty="0" smtClean="0"/>
              <a:t>The traditional way to handle forms and other interactive Web pages is a system called the </a:t>
            </a:r>
            <a:r>
              <a:rPr lang="en-US" sz="2000" b="1" dirty="0" smtClean="0"/>
              <a:t>CGI (Common Gateway Interface). </a:t>
            </a:r>
          </a:p>
          <a:p>
            <a:pPr algn="just">
              <a:spcAft>
                <a:spcPts val="600"/>
              </a:spcAft>
              <a:buFont typeface="Arial" pitchFamily="34" charset="0"/>
              <a:buChar char="•"/>
            </a:pPr>
            <a:r>
              <a:rPr lang="en-US" sz="2000" dirty="0" smtClean="0"/>
              <a:t>It is a standardized interface to allow Web servers to talk to back-end programs and scripts that can accept input (e.g., from forms) and generate HTML pages in response. </a:t>
            </a:r>
          </a:p>
          <a:p>
            <a:pPr algn="just">
              <a:spcAft>
                <a:spcPts val="600"/>
              </a:spcAft>
              <a:buFont typeface="Arial" pitchFamily="34" charset="0"/>
              <a:buChar char="•"/>
            </a:pPr>
            <a:r>
              <a:rPr lang="en-US" sz="2000" dirty="0" smtClean="0"/>
              <a:t>Usually, these back-ends are scripts written in the </a:t>
            </a:r>
            <a:r>
              <a:rPr lang="en-US" sz="2000" b="1" dirty="0" smtClean="0"/>
              <a:t>Perl scripting language </a:t>
            </a:r>
            <a:r>
              <a:rPr lang="en-US" sz="2000" dirty="0" smtClean="0"/>
              <a:t>because Perl scripts are easier and faster to write than programs (at least, if you know how to program in Perl). </a:t>
            </a:r>
          </a:p>
          <a:p>
            <a:pPr algn="just">
              <a:spcAft>
                <a:spcPts val="600"/>
              </a:spcAft>
              <a:buFont typeface="Arial" pitchFamily="34" charset="0"/>
              <a:buChar char="•"/>
            </a:pPr>
            <a:r>
              <a:rPr lang="en-US" sz="2000" dirty="0" smtClean="0"/>
              <a:t>By convention, they live in a directory called </a:t>
            </a:r>
            <a:r>
              <a:rPr lang="en-US" sz="2000" b="1" dirty="0" err="1" smtClean="0"/>
              <a:t>cgi</a:t>
            </a:r>
            <a:r>
              <a:rPr lang="en-US" sz="2000" b="1" dirty="0" smtClean="0"/>
              <a:t>-bin</a:t>
            </a:r>
            <a:r>
              <a:rPr lang="en-US" sz="2000" dirty="0" smtClean="0"/>
              <a:t>, which is visible in the URL. Sometimes another scripting language, </a:t>
            </a:r>
            <a:r>
              <a:rPr lang="en-US" sz="2000" b="1" dirty="0" smtClean="0"/>
              <a:t>Python,</a:t>
            </a:r>
            <a:r>
              <a:rPr lang="en-US" sz="2000" dirty="0" smtClean="0"/>
              <a:t> is used instead of Perl.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791200"/>
          </a:xfrm>
        </p:spPr>
        <p:txBody>
          <a:bodyPr>
            <a:normAutofit fontScale="85000" lnSpcReduction="20000"/>
          </a:bodyPr>
          <a:lstStyle/>
          <a:p>
            <a:pPr>
              <a:buNone/>
            </a:pPr>
            <a:r>
              <a:rPr lang="en-US" b="1" dirty="0" smtClean="0"/>
              <a:t>Client-Side Dynamic Web Page Generation </a:t>
            </a:r>
          </a:p>
          <a:p>
            <a:pPr algn="just">
              <a:spcAft>
                <a:spcPts val="1200"/>
              </a:spcAft>
            </a:pPr>
            <a:r>
              <a:rPr lang="en-US" dirty="0" smtClean="0"/>
              <a:t>CGI, PHP, JSP, and ASP scripts solve the problem of handling forms and interactions with databases on the server. </a:t>
            </a:r>
          </a:p>
          <a:p>
            <a:pPr algn="just">
              <a:spcAft>
                <a:spcPts val="1200"/>
              </a:spcAft>
            </a:pPr>
            <a:r>
              <a:rPr lang="en-US" dirty="0" smtClean="0"/>
              <a:t>They can all accept incoming information from forms, look up information in one or more databases, and generate HTML pages with the results. </a:t>
            </a:r>
          </a:p>
          <a:p>
            <a:pPr algn="just">
              <a:spcAft>
                <a:spcPts val="1200"/>
              </a:spcAft>
            </a:pPr>
            <a:r>
              <a:rPr lang="en-US" dirty="0" smtClean="0"/>
              <a:t>What none of them can do is respond to mouse movements or interact with users directly. </a:t>
            </a:r>
          </a:p>
          <a:p>
            <a:pPr algn="just">
              <a:spcAft>
                <a:spcPts val="1200"/>
              </a:spcAft>
            </a:pPr>
            <a:r>
              <a:rPr lang="en-US" dirty="0" smtClean="0"/>
              <a:t>For this purpose, it is necessary to have scripts embedded in HTML pages that are executed on the client machine rather than the server machine. </a:t>
            </a:r>
          </a:p>
          <a:p>
            <a:pPr algn="just">
              <a:spcAft>
                <a:spcPts val="1200"/>
              </a:spcAft>
            </a:pPr>
            <a:r>
              <a:rPr lang="en-US" dirty="0" smtClean="0"/>
              <a:t>Starting with HTML 4.0, such scripts are permitted using the tag.</a:t>
            </a:r>
          </a:p>
          <a:p>
            <a:pPr algn="just">
              <a:spcAft>
                <a:spcPts val="1200"/>
              </a:spcAft>
            </a:pPr>
            <a:r>
              <a:rPr lang="en-US" dirty="0" smtClean="0"/>
              <a:t>JavaScript is a scripting language, very loosely inspired by some ideas from the Java programming language. </a:t>
            </a:r>
          </a:p>
          <a:p>
            <a:pPr algn="just">
              <a:spcAft>
                <a:spcPts val="1200"/>
              </a:spcAft>
            </a:pPr>
            <a:r>
              <a:rPr lang="en-US" dirty="0" smtClean="0"/>
              <a:t>It is definitely not Java. Like other scripting languages, it is a very high level language.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34400" cy="2819400"/>
          </a:xfrm>
        </p:spPr>
        <p:txBody>
          <a:bodyPr>
            <a:normAutofit fontScale="92500"/>
          </a:bodyPr>
          <a:lstStyle/>
          <a:p>
            <a:r>
              <a:rPr lang="en-US" dirty="0" smtClean="0"/>
              <a:t>The difference between server-side scripting and client-side scripting is illustrated in the following Figure, including the steps involved.</a:t>
            </a:r>
          </a:p>
          <a:p>
            <a:r>
              <a:rPr lang="en-US" dirty="0" smtClean="0"/>
              <a:t> In both cases, the numbered steps start after the form has been displayed. Step 1 consists of accepting the user input. </a:t>
            </a:r>
          </a:p>
          <a:p>
            <a:r>
              <a:rPr lang="en-US" dirty="0" smtClean="0"/>
              <a:t>Then comes the processing of the input, which differs in the two cases. </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28600" y="3657600"/>
            <a:ext cx="8305800" cy="28956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791200"/>
          </a:xfrm>
        </p:spPr>
        <p:txBody>
          <a:bodyPr>
            <a:normAutofit fontScale="92500" lnSpcReduction="10000"/>
          </a:bodyPr>
          <a:lstStyle/>
          <a:p>
            <a:pPr algn="just">
              <a:spcAft>
                <a:spcPts val="600"/>
              </a:spcAft>
            </a:pPr>
            <a:r>
              <a:rPr lang="en-US" dirty="0" smtClean="0"/>
              <a:t>This difference does not mean that JavaScript is better than PHP. </a:t>
            </a:r>
          </a:p>
          <a:p>
            <a:pPr algn="just">
              <a:spcAft>
                <a:spcPts val="600"/>
              </a:spcAft>
            </a:pPr>
            <a:r>
              <a:rPr lang="en-US" dirty="0" smtClean="0"/>
              <a:t>Their uses are completely different. PHP (and, by implication, JSP and ASP) are used when interaction with a remote database is needed. </a:t>
            </a:r>
          </a:p>
          <a:p>
            <a:pPr algn="just">
              <a:spcAft>
                <a:spcPts val="600"/>
              </a:spcAft>
            </a:pPr>
            <a:r>
              <a:rPr lang="en-US" dirty="0" smtClean="0"/>
              <a:t>JavaScript is used when the interaction is with the user at the client computer. </a:t>
            </a:r>
          </a:p>
          <a:p>
            <a:pPr algn="just">
              <a:spcAft>
                <a:spcPts val="600"/>
              </a:spcAft>
            </a:pPr>
            <a:r>
              <a:rPr lang="en-US" dirty="0" smtClean="0"/>
              <a:t>It is certainly possible to have HTML pages that use both PHP and JavaScript, although they cannot do the same work. </a:t>
            </a:r>
          </a:p>
          <a:p>
            <a:pPr algn="just">
              <a:spcAft>
                <a:spcPts val="600"/>
              </a:spcAft>
            </a:pPr>
            <a:r>
              <a:rPr lang="en-US" dirty="0" smtClean="0"/>
              <a:t>JavaScript is a full-blown programming language, with all the power of C or Java. </a:t>
            </a:r>
          </a:p>
          <a:p>
            <a:pPr algn="just">
              <a:spcAft>
                <a:spcPts val="600"/>
              </a:spcAft>
            </a:pPr>
            <a:r>
              <a:rPr lang="en-US" dirty="0" smtClean="0"/>
              <a:t>It also has a large number of facilities specific for Web pages, including the ability to manage windows and frames, set and get cookies, deal with forms, and handle hyperlinks.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5791200"/>
          </a:xfrm>
        </p:spPr>
        <p:txBody>
          <a:bodyPr>
            <a:normAutofit fontScale="85000" lnSpcReduction="10000"/>
          </a:bodyPr>
          <a:lstStyle/>
          <a:p>
            <a:pPr algn="just">
              <a:spcAft>
                <a:spcPts val="1200"/>
              </a:spcAft>
              <a:buNone/>
            </a:pPr>
            <a:r>
              <a:rPr lang="en-US" sz="3300" b="1" dirty="0" smtClean="0"/>
              <a:t>5.3.4 HTTP—The </a:t>
            </a:r>
            <a:r>
              <a:rPr lang="en-US" sz="3300" b="1" dirty="0" err="1" smtClean="0"/>
              <a:t>HyperText</a:t>
            </a:r>
            <a:r>
              <a:rPr lang="en-US" sz="3300" b="1" dirty="0" smtClean="0"/>
              <a:t> Transfer Protocol</a:t>
            </a:r>
          </a:p>
          <a:p>
            <a:pPr algn="just"/>
            <a:r>
              <a:rPr lang="en-US" dirty="0" smtClean="0"/>
              <a:t>The transfer protocol used throughout the World Wide Web is HTTP (</a:t>
            </a:r>
            <a:r>
              <a:rPr lang="en-US" dirty="0" err="1" smtClean="0"/>
              <a:t>HyperText</a:t>
            </a:r>
            <a:r>
              <a:rPr lang="en-US" dirty="0" smtClean="0"/>
              <a:t> Transfer Protocol). </a:t>
            </a:r>
          </a:p>
          <a:p>
            <a:pPr algn="just"/>
            <a:r>
              <a:rPr lang="en-US" dirty="0" smtClean="0"/>
              <a:t>It specifies what messages clients may send to servers and what responses they get back in return. </a:t>
            </a:r>
          </a:p>
          <a:p>
            <a:pPr algn="just"/>
            <a:r>
              <a:rPr lang="en-US" dirty="0" smtClean="0"/>
              <a:t>Each interaction consists of one ASCII request, followed by one RFC 822 MIME-like response. </a:t>
            </a:r>
          </a:p>
          <a:p>
            <a:pPr algn="just"/>
            <a:r>
              <a:rPr lang="en-US" dirty="0" smtClean="0"/>
              <a:t>All clients and all servers must obey this protocol. </a:t>
            </a:r>
          </a:p>
          <a:p>
            <a:pPr algn="just">
              <a:buNone/>
            </a:pPr>
            <a:r>
              <a:rPr lang="en-US" sz="3300" b="1" dirty="0" smtClean="0"/>
              <a:t>Connections</a:t>
            </a:r>
          </a:p>
          <a:p>
            <a:pPr algn="just"/>
            <a:r>
              <a:rPr lang="en-US" dirty="0" smtClean="0"/>
              <a:t> The usual way for a browser to contact a server is to establish a TCP connection to port 80 on the server's machine, although this procedure is not formally required. </a:t>
            </a:r>
          </a:p>
          <a:p>
            <a:pPr algn="just"/>
            <a:r>
              <a:rPr lang="en-US" dirty="0" smtClean="0"/>
              <a:t>The value of using TCP is that neither browsers nor servers have to worry about lost messages, duplicate messages, long messages, or acknowledgements.</a:t>
            </a:r>
          </a:p>
          <a:p>
            <a:pPr algn="just"/>
            <a:r>
              <a:rPr lang="en-US" dirty="0" smtClean="0"/>
              <a:t> All of these matters are handled by the TCP implementation.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943600"/>
          </a:xfrm>
        </p:spPr>
        <p:txBody>
          <a:bodyPr>
            <a:normAutofit fontScale="85000" lnSpcReduction="20000"/>
          </a:bodyPr>
          <a:lstStyle/>
          <a:p>
            <a:pPr>
              <a:buNone/>
            </a:pPr>
            <a:r>
              <a:rPr lang="en-US" sz="3800" b="1" dirty="0" smtClean="0"/>
              <a:t>Methods </a:t>
            </a:r>
          </a:p>
          <a:p>
            <a:pPr algn="just">
              <a:spcAft>
                <a:spcPts val="1200"/>
              </a:spcAft>
            </a:pPr>
            <a:r>
              <a:rPr lang="en-US" dirty="0" smtClean="0"/>
              <a:t>Although HTTP was designed for use in the Web, it has been intentionally made more general than necessary with an eye to future object-oriented applications. </a:t>
            </a:r>
          </a:p>
          <a:p>
            <a:pPr algn="just">
              <a:spcAft>
                <a:spcPts val="1200"/>
              </a:spcAft>
            </a:pPr>
            <a:r>
              <a:rPr lang="en-US" dirty="0" smtClean="0"/>
              <a:t>For this reason, operations, called methods, other than just requesting a Web page are supported. </a:t>
            </a:r>
          </a:p>
          <a:p>
            <a:pPr algn="just">
              <a:spcAft>
                <a:spcPts val="1200"/>
              </a:spcAft>
            </a:pPr>
            <a:r>
              <a:rPr lang="en-US" dirty="0" smtClean="0"/>
              <a:t>This generality is what permitted SOAP (Simple Object Access Protocol) to come into existence. </a:t>
            </a:r>
          </a:p>
          <a:p>
            <a:pPr algn="just">
              <a:spcAft>
                <a:spcPts val="1200"/>
              </a:spcAft>
            </a:pPr>
            <a:r>
              <a:rPr lang="en-US" dirty="0" smtClean="0"/>
              <a:t>Each request consists of one or more lines of ASCII text, with the first word on the first line being the name of the method requested. </a:t>
            </a:r>
          </a:p>
          <a:p>
            <a:pPr algn="just">
              <a:spcAft>
                <a:spcPts val="1200"/>
              </a:spcAft>
            </a:pPr>
            <a:r>
              <a:rPr lang="en-US" dirty="0" smtClean="0"/>
              <a:t>The built-in methods are listed in the following Figure. </a:t>
            </a:r>
          </a:p>
          <a:p>
            <a:pPr algn="just">
              <a:spcAft>
                <a:spcPts val="1200"/>
              </a:spcAft>
            </a:pPr>
            <a:r>
              <a:rPr lang="en-US" dirty="0" smtClean="0"/>
              <a:t>For accessing general objects, additional object-specific methods may also be available. </a:t>
            </a:r>
          </a:p>
          <a:p>
            <a:pPr algn="just">
              <a:spcAft>
                <a:spcPts val="1200"/>
              </a:spcAft>
            </a:pPr>
            <a:r>
              <a:rPr lang="en-US" dirty="0" smtClean="0"/>
              <a:t>The names are case sensitive, so GET is a legal method but get is not.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a:bodyPr>
          <a:lstStyle/>
          <a:p>
            <a:pPr>
              <a:spcAft>
                <a:spcPts val="600"/>
              </a:spcAft>
            </a:pPr>
            <a:r>
              <a:rPr lang="en-US" dirty="0" smtClean="0"/>
              <a:t>The top-level domains come in two flavors: generic and countries. </a:t>
            </a:r>
          </a:p>
          <a:p>
            <a:pPr>
              <a:spcAft>
                <a:spcPts val="600"/>
              </a:spcAft>
            </a:pPr>
            <a:r>
              <a:rPr lang="en-US" dirty="0" smtClean="0"/>
              <a:t>The original generic domains were </a:t>
            </a:r>
          </a:p>
          <a:p>
            <a:pPr lvl="1">
              <a:spcAft>
                <a:spcPts val="600"/>
              </a:spcAft>
              <a:buFont typeface="Wingdings" pitchFamily="2" charset="2"/>
              <a:buChar char="Ø"/>
            </a:pPr>
            <a:r>
              <a:rPr lang="en-US" dirty="0" smtClean="0"/>
              <a:t>com (commercial), </a:t>
            </a:r>
          </a:p>
          <a:p>
            <a:pPr lvl="1">
              <a:spcAft>
                <a:spcPts val="600"/>
              </a:spcAft>
              <a:buFont typeface="Wingdings" pitchFamily="2" charset="2"/>
              <a:buChar char="Ø"/>
            </a:pPr>
            <a:r>
              <a:rPr lang="en-US" dirty="0" err="1" smtClean="0"/>
              <a:t>edu</a:t>
            </a:r>
            <a:r>
              <a:rPr lang="en-US" dirty="0" smtClean="0"/>
              <a:t> (educational institutions), </a:t>
            </a:r>
          </a:p>
          <a:p>
            <a:pPr lvl="1">
              <a:spcAft>
                <a:spcPts val="600"/>
              </a:spcAft>
              <a:buFont typeface="Wingdings" pitchFamily="2" charset="2"/>
              <a:buChar char="Ø"/>
            </a:pPr>
            <a:r>
              <a:rPr lang="en-US" dirty="0" err="1" smtClean="0"/>
              <a:t>gov</a:t>
            </a:r>
            <a:r>
              <a:rPr lang="en-US" dirty="0" smtClean="0"/>
              <a:t> (the U.S. Federal Government), </a:t>
            </a:r>
          </a:p>
          <a:p>
            <a:pPr lvl="1">
              <a:spcAft>
                <a:spcPts val="600"/>
              </a:spcAft>
              <a:buFont typeface="Wingdings" pitchFamily="2" charset="2"/>
              <a:buChar char="Ø"/>
            </a:pPr>
            <a:r>
              <a:rPr lang="en-US" dirty="0" err="1" smtClean="0"/>
              <a:t>int</a:t>
            </a:r>
            <a:r>
              <a:rPr lang="en-US" dirty="0" smtClean="0"/>
              <a:t> (certain international organizations), </a:t>
            </a:r>
          </a:p>
          <a:p>
            <a:pPr lvl="1">
              <a:spcAft>
                <a:spcPts val="600"/>
              </a:spcAft>
              <a:buFont typeface="Wingdings" pitchFamily="2" charset="2"/>
              <a:buChar char="Ø"/>
            </a:pPr>
            <a:r>
              <a:rPr lang="en-US" dirty="0" smtClean="0"/>
              <a:t>mil (the U.S. armed forces), </a:t>
            </a:r>
          </a:p>
          <a:p>
            <a:pPr lvl="1">
              <a:spcAft>
                <a:spcPts val="600"/>
              </a:spcAft>
              <a:buFont typeface="Wingdings" pitchFamily="2" charset="2"/>
              <a:buChar char="Ø"/>
            </a:pPr>
            <a:r>
              <a:rPr lang="en-US" dirty="0" smtClean="0"/>
              <a:t>net (network providers), and </a:t>
            </a:r>
          </a:p>
          <a:p>
            <a:pPr lvl="1">
              <a:spcAft>
                <a:spcPts val="600"/>
              </a:spcAft>
              <a:buFont typeface="Wingdings" pitchFamily="2" charset="2"/>
              <a:buChar char="Ø"/>
            </a:pPr>
            <a:r>
              <a:rPr lang="en-US" dirty="0" smtClean="0"/>
              <a:t>org (nonprofit organizations). </a:t>
            </a:r>
          </a:p>
          <a:p>
            <a:pPr>
              <a:spcAft>
                <a:spcPts val="600"/>
              </a:spcAft>
            </a:pPr>
            <a:r>
              <a:rPr lang="en-US" dirty="0" smtClean="0"/>
              <a:t>The country domains include one entry for every country. </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524000" y="1219200"/>
            <a:ext cx="5867400" cy="4495799"/>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638800"/>
          </a:xfrm>
        </p:spPr>
        <p:txBody>
          <a:bodyPr>
            <a:normAutofit fontScale="92500" lnSpcReduction="10000"/>
          </a:bodyPr>
          <a:lstStyle/>
          <a:p>
            <a:pPr algn="just">
              <a:spcAft>
                <a:spcPts val="1200"/>
              </a:spcAft>
            </a:pPr>
            <a:r>
              <a:rPr lang="en-US" dirty="0" smtClean="0"/>
              <a:t>The </a:t>
            </a:r>
            <a:r>
              <a:rPr lang="en-US" b="1" dirty="0" smtClean="0"/>
              <a:t>GET method </a:t>
            </a:r>
            <a:r>
              <a:rPr lang="en-US" dirty="0" smtClean="0"/>
              <a:t>requests the server to send the page (by which we mean object, in the most general case, but in practice normally just a file). </a:t>
            </a:r>
          </a:p>
          <a:p>
            <a:pPr algn="just">
              <a:spcAft>
                <a:spcPts val="1200"/>
              </a:spcAft>
            </a:pPr>
            <a:r>
              <a:rPr lang="en-US" dirty="0" smtClean="0"/>
              <a:t>The page is suitably encoded in MIME. The vast majority of requests to Web servers are GETs.</a:t>
            </a:r>
          </a:p>
          <a:p>
            <a:pPr algn="just">
              <a:spcAft>
                <a:spcPts val="1200"/>
              </a:spcAft>
            </a:pPr>
            <a:r>
              <a:rPr lang="en-US" dirty="0" smtClean="0"/>
              <a:t> The usual form of GET is GET filename </a:t>
            </a:r>
            <a:r>
              <a:rPr lang="en-US" b="1" dirty="0" smtClean="0"/>
              <a:t>HTTP/1.1</a:t>
            </a:r>
            <a:r>
              <a:rPr lang="en-US" dirty="0" smtClean="0"/>
              <a:t> where filename names the resource (file) to be fetched and 1.1 is the protocol version being used. </a:t>
            </a:r>
          </a:p>
          <a:p>
            <a:pPr algn="just">
              <a:spcAft>
                <a:spcPts val="1200"/>
              </a:spcAft>
            </a:pPr>
            <a:r>
              <a:rPr lang="en-US" dirty="0" smtClean="0"/>
              <a:t>The </a:t>
            </a:r>
            <a:r>
              <a:rPr lang="en-US" b="1" dirty="0" smtClean="0"/>
              <a:t>HEAD method </a:t>
            </a:r>
            <a:r>
              <a:rPr lang="en-US" dirty="0" smtClean="0"/>
              <a:t>just asks for the message header, without the actual page. </a:t>
            </a:r>
          </a:p>
          <a:p>
            <a:pPr algn="just">
              <a:spcAft>
                <a:spcPts val="1200"/>
              </a:spcAft>
            </a:pPr>
            <a:r>
              <a:rPr lang="en-US" dirty="0" smtClean="0"/>
              <a:t>This method can be used to get a page's time of last modification, to collect information for indexing purposes, or just to test a URL for validity.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5791200"/>
          </a:xfrm>
        </p:spPr>
        <p:txBody>
          <a:bodyPr>
            <a:normAutofit fontScale="92500" lnSpcReduction="20000"/>
          </a:bodyPr>
          <a:lstStyle/>
          <a:p>
            <a:pPr algn="just">
              <a:spcAft>
                <a:spcPts val="600"/>
              </a:spcAft>
            </a:pPr>
            <a:r>
              <a:rPr lang="en-US" dirty="0" smtClean="0"/>
              <a:t>The </a:t>
            </a:r>
            <a:r>
              <a:rPr lang="en-US" b="1" dirty="0" smtClean="0"/>
              <a:t>PUT method </a:t>
            </a:r>
            <a:r>
              <a:rPr lang="en-US" dirty="0" smtClean="0"/>
              <a:t>is the reverse of GET: instead of reading the page, it writes the page. </a:t>
            </a:r>
          </a:p>
          <a:p>
            <a:pPr algn="just">
              <a:spcAft>
                <a:spcPts val="600"/>
              </a:spcAft>
            </a:pPr>
            <a:r>
              <a:rPr lang="en-US" dirty="0" smtClean="0"/>
              <a:t>This method makes it possible to build a collection of Web pages on a remote server. </a:t>
            </a:r>
          </a:p>
          <a:p>
            <a:pPr algn="just">
              <a:spcAft>
                <a:spcPts val="600"/>
              </a:spcAft>
            </a:pPr>
            <a:r>
              <a:rPr lang="en-US" dirty="0" smtClean="0"/>
              <a:t>The body of the request contains the page. </a:t>
            </a:r>
          </a:p>
          <a:p>
            <a:pPr algn="just">
              <a:spcAft>
                <a:spcPts val="600"/>
              </a:spcAft>
            </a:pPr>
            <a:r>
              <a:rPr lang="en-US" dirty="0" smtClean="0"/>
              <a:t>It may be encoded using MIME, in which case the lines following the PUT might include Content-Type and authentication headers, to prove that the caller indeed has permission to perform the requested operation. </a:t>
            </a:r>
          </a:p>
          <a:p>
            <a:pPr algn="just">
              <a:spcAft>
                <a:spcPts val="600"/>
              </a:spcAft>
            </a:pPr>
            <a:r>
              <a:rPr lang="en-US" dirty="0" smtClean="0"/>
              <a:t>Somewhat similar to PUT is the </a:t>
            </a:r>
            <a:r>
              <a:rPr lang="en-US" b="1" dirty="0" smtClean="0"/>
              <a:t>POST method</a:t>
            </a:r>
            <a:r>
              <a:rPr lang="en-US" dirty="0" smtClean="0"/>
              <a:t>. </a:t>
            </a:r>
          </a:p>
          <a:p>
            <a:pPr algn="just">
              <a:spcAft>
                <a:spcPts val="600"/>
              </a:spcAft>
            </a:pPr>
            <a:r>
              <a:rPr lang="en-US" dirty="0" smtClean="0"/>
              <a:t>It, too, bears a URL, but instead of replacing the existing data, the new data is ''appended'' to it in some generalized sense. </a:t>
            </a:r>
          </a:p>
          <a:p>
            <a:pPr algn="just">
              <a:spcAft>
                <a:spcPts val="600"/>
              </a:spcAft>
            </a:pPr>
            <a:r>
              <a:rPr lang="en-US" dirty="0" smtClean="0"/>
              <a:t>Posting a message to a newsgroup or adding a file to a bulletin board system are examples of appending in this context.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943600"/>
          </a:xfrm>
        </p:spPr>
        <p:txBody>
          <a:bodyPr>
            <a:normAutofit fontScale="92500" lnSpcReduction="20000"/>
          </a:bodyPr>
          <a:lstStyle/>
          <a:p>
            <a:pPr algn="just">
              <a:spcAft>
                <a:spcPts val="600"/>
              </a:spcAft>
            </a:pPr>
            <a:r>
              <a:rPr lang="en-US" b="1" dirty="0" smtClean="0"/>
              <a:t>DELETE</a:t>
            </a:r>
            <a:r>
              <a:rPr lang="en-US" dirty="0" smtClean="0"/>
              <a:t> does what you might expect: it removes the page. As with PUT, authentication and permission play a major role here. </a:t>
            </a:r>
          </a:p>
          <a:p>
            <a:pPr algn="just">
              <a:spcAft>
                <a:spcPts val="600"/>
              </a:spcAft>
            </a:pPr>
            <a:r>
              <a:rPr lang="en-US" dirty="0" smtClean="0"/>
              <a:t>There is no guarantee that DELETE succeeds, since even if the remote HTTP server is willing to delete the page, the underlying file may have a mode that forbids the HTTP server from modifying or removing it. </a:t>
            </a:r>
          </a:p>
          <a:p>
            <a:pPr algn="just">
              <a:spcAft>
                <a:spcPts val="600"/>
              </a:spcAft>
            </a:pPr>
            <a:r>
              <a:rPr lang="en-US" dirty="0" smtClean="0"/>
              <a:t>The </a:t>
            </a:r>
            <a:r>
              <a:rPr lang="en-US" b="1" dirty="0" smtClean="0"/>
              <a:t>TRACE method </a:t>
            </a:r>
            <a:r>
              <a:rPr lang="en-US" dirty="0" smtClean="0"/>
              <a:t>is for debugging. It instructs the server to send back the request. </a:t>
            </a:r>
          </a:p>
          <a:p>
            <a:pPr algn="just">
              <a:spcAft>
                <a:spcPts val="600"/>
              </a:spcAft>
            </a:pPr>
            <a:r>
              <a:rPr lang="en-US" dirty="0" smtClean="0"/>
              <a:t>This method is useful when requests are not being processed correctly and the client wants to know what request the server actually got. </a:t>
            </a:r>
          </a:p>
          <a:p>
            <a:pPr algn="just">
              <a:spcAft>
                <a:spcPts val="600"/>
              </a:spcAft>
            </a:pPr>
            <a:r>
              <a:rPr lang="en-US" dirty="0" smtClean="0"/>
              <a:t>The </a:t>
            </a:r>
            <a:r>
              <a:rPr lang="en-US" b="1" dirty="0" smtClean="0"/>
              <a:t>CONNECT method </a:t>
            </a:r>
            <a:r>
              <a:rPr lang="en-US" dirty="0" smtClean="0"/>
              <a:t>is not currently used. It is reserved for future use.</a:t>
            </a:r>
          </a:p>
          <a:p>
            <a:pPr algn="just">
              <a:spcAft>
                <a:spcPts val="600"/>
              </a:spcAft>
            </a:pPr>
            <a:r>
              <a:rPr lang="en-US" dirty="0" smtClean="0"/>
              <a:t> The </a:t>
            </a:r>
            <a:r>
              <a:rPr lang="en-US" b="1" dirty="0" smtClean="0"/>
              <a:t>OPTIONS method </a:t>
            </a:r>
            <a:r>
              <a:rPr lang="en-US" dirty="0" smtClean="0"/>
              <a:t>provides a way for the client to query the server about its properties or those of a specific file.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b="1" dirty="0" smtClean="0"/>
              <a:t>Message Headers</a:t>
            </a:r>
          </a:p>
          <a:p>
            <a:pPr algn="just">
              <a:spcAft>
                <a:spcPts val="1200"/>
              </a:spcAft>
            </a:pPr>
            <a:r>
              <a:rPr lang="en-US" dirty="0" smtClean="0"/>
              <a:t>The request line (e.g., the line with the GET method) may be followed by additional lines with more information. </a:t>
            </a:r>
          </a:p>
          <a:p>
            <a:pPr algn="just">
              <a:spcAft>
                <a:spcPts val="1200"/>
              </a:spcAft>
            </a:pPr>
            <a:r>
              <a:rPr lang="en-US" dirty="0" smtClean="0"/>
              <a:t>They are called request headers.</a:t>
            </a:r>
          </a:p>
          <a:p>
            <a:pPr algn="just">
              <a:spcAft>
                <a:spcPts val="1200"/>
              </a:spcAft>
            </a:pPr>
            <a:r>
              <a:rPr lang="en-US" dirty="0" smtClean="0"/>
              <a:t> This information can be compared to the parameters of a procedure call. </a:t>
            </a:r>
          </a:p>
          <a:p>
            <a:pPr algn="just">
              <a:spcAft>
                <a:spcPts val="1200"/>
              </a:spcAft>
            </a:pPr>
            <a:r>
              <a:rPr lang="en-US" dirty="0" smtClean="0"/>
              <a:t>Responses may also have response headers. </a:t>
            </a:r>
          </a:p>
          <a:p>
            <a:pPr algn="just">
              <a:spcAft>
                <a:spcPts val="1200"/>
              </a:spcAft>
            </a:pPr>
            <a:r>
              <a:rPr lang="en-US" dirty="0" smtClean="0"/>
              <a:t>Some headers can be used in either direction. </a:t>
            </a:r>
          </a:p>
          <a:p>
            <a:pPr algn="just">
              <a:spcAft>
                <a:spcPts val="1200"/>
              </a:spcAft>
            </a:pPr>
            <a:r>
              <a:rPr lang="en-US" dirty="0" smtClean="0"/>
              <a:t>A selection of the most important ones is given in the following Figure</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609600" y="685800"/>
            <a:ext cx="8001000" cy="5791199"/>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194" y="2967335"/>
            <a:ext cx="5423006" cy="9188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867400"/>
          </a:xfrm>
        </p:spPr>
        <p:txBody>
          <a:bodyPr>
            <a:normAutofit lnSpcReduction="10000"/>
          </a:bodyPr>
          <a:lstStyle/>
          <a:p>
            <a:r>
              <a:rPr lang="en-US" dirty="0" smtClean="0"/>
              <a:t>In November 2000, ICANN ((Internet Corporation for Assigned Names and Numbers)approved four new, general-purpose, top-level domains, namely, </a:t>
            </a:r>
          </a:p>
          <a:p>
            <a:pPr lvl="2">
              <a:buFont typeface="Wingdings" pitchFamily="2" charset="2"/>
              <a:buChar char="Ø"/>
            </a:pPr>
            <a:r>
              <a:rPr lang="en-US" sz="2400" dirty="0" smtClean="0"/>
              <a:t>biz (businesses), </a:t>
            </a:r>
          </a:p>
          <a:p>
            <a:pPr lvl="2">
              <a:buFont typeface="Wingdings" pitchFamily="2" charset="2"/>
              <a:buChar char="Ø"/>
            </a:pPr>
            <a:r>
              <a:rPr lang="en-US" sz="2400" dirty="0" smtClean="0"/>
              <a:t>info (information), </a:t>
            </a:r>
          </a:p>
          <a:p>
            <a:pPr lvl="2">
              <a:buFont typeface="Wingdings" pitchFamily="2" charset="2"/>
              <a:buChar char="Ø"/>
            </a:pPr>
            <a:r>
              <a:rPr lang="en-US" sz="2400" dirty="0" smtClean="0"/>
              <a:t>name (people's names), and </a:t>
            </a:r>
          </a:p>
          <a:p>
            <a:pPr lvl="2">
              <a:buFont typeface="Wingdings" pitchFamily="2" charset="2"/>
              <a:buChar char="Ø"/>
            </a:pPr>
            <a:r>
              <a:rPr lang="en-US" sz="2400" dirty="0" smtClean="0"/>
              <a:t>pro (professions, such as doctors and lawyers). </a:t>
            </a:r>
          </a:p>
          <a:p>
            <a:r>
              <a:rPr lang="en-US" dirty="0" smtClean="0"/>
              <a:t>In addition, three more specialized top-level domains were introduced at the request of certain industries. These are </a:t>
            </a:r>
          </a:p>
          <a:p>
            <a:pPr lvl="2">
              <a:buFont typeface="Wingdings" pitchFamily="2" charset="2"/>
              <a:buChar char="Ø"/>
            </a:pPr>
            <a:r>
              <a:rPr lang="en-US" sz="2400" dirty="0" smtClean="0"/>
              <a:t>aero (aerospace industry), </a:t>
            </a:r>
          </a:p>
          <a:p>
            <a:pPr lvl="2">
              <a:buFont typeface="Wingdings" pitchFamily="2" charset="2"/>
              <a:buChar char="Ø"/>
            </a:pPr>
            <a:r>
              <a:rPr lang="en-US" sz="2400" dirty="0" smtClean="0"/>
              <a:t>coop (co-operatives), and </a:t>
            </a:r>
          </a:p>
          <a:p>
            <a:pPr lvl="2">
              <a:buFont typeface="Wingdings" pitchFamily="2" charset="2"/>
              <a:buChar char="Ø"/>
            </a:pPr>
            <a:r>
              <a:rPr lang="en-US" sz="2400" dirty="0" smtClean="0"/>
              <a:t>museum (museums). </a:t>
            </a:r>
          </a:p>
          <a:p>
            <a:r>
              <a:rPr lang="en-US" dirty="0" smtClean="0"/>
              <a:t>Other top-level domains will be added in the future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1783</TotalTime>
  <Words>8853</Words>
  <Application>Microsoft Office PowerPoint</Application>
  <PresentationFormat>On-screen Show (4:3)</PresentationFormat>
  <Paragraphs>528</Paragraphs>
  <Slides>86</Slides>
  <Notes>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Flow</vt:lpstr>
      <vt:lpstr>The Application Layer</vt:lpstr>
      <vt:lpstr>UNIT-5</vt:lpstr>
      <vt:lpstr>Slide 3</vt:lpstr>
      <vt:lpstr>Slide 4</vt:lpstr>
      <vt:lpstr>Slide 5</vt:lpstr>
      <vt:lpstr>5.1.1 The DNS Name Space</vt:lpstr>
      <vt:lpstr>Slide 7</vt:lpstr>
      <vt:lpstr>Slide 8</vt:lpstr>
      <vt:lpstr>Slide 9</vt:lpstr>
      <vt:lpstr>5.1.2 Resource Records</vt:lpstr>
      <vt:lpstr>Slide 11</vt:lpstr>
      <vt:lpstr>Slide 12</vt:lpstr>
      <vt:lpstr>5.1.3 Name Servers </vt:lpstr>
      <vt:lpstr>Slide 14</vt:lpstr>
      <vt:lpstr>Slide 15</vt:lpstr>
      <vt:lpstr>Slide 16</vt:lpstr>
      <vt:lpstr>Slide 17</vt:lpstr>
      <vt:lpstr>5.2 Electronic Mail</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5.3 The World Wide Web</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Layer</dc:title>
  <dc:creator>ADMIN</dc:creator>
  <cp:lastModifiedBy>ADMIN</cp:lastModifiedBy>
  <cp:revision>44</cp:revision>
  <dcterms:created xsi:type="dcterms:W3CDTF">2006-08-16T00:00:00Z</dcterms:created>
  <dcterms:modified xsi:type="dcterms:W3CDTF">2024-02-08T04:05:36Z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