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Lst>
  <p:notesMasterIdLst>
    <p:notesMasterId r:id="rId277"/>
  </p:notesMasterIdLst>
  <p:sldIdLst>
    <p:sldId id="256" r:id="rId6"/>
    <p:sldId id="257" r:id="rId7"/>
    <p:sldId id="258" r:id="rId8"/>
    <p:sldId id="259" r:id="rId9"/>
    <p:sldId id="260" r:id="rId10"/>
    <p:sldId id="261" r:id="rId11"/>
    <p:sldId id="262" r:id="rId12"/>
    <p:sldId id="263" r:id="rId13"/>
    <p:sldId id="264" r:id="rId14"/>
    <p:sldId id="288" r:id="rId15"/>
    <p:sldId id="266" r:id="rId16"/>
    <p:sldId id="267" r:id="rId17"/>
    <p:sldId id="297" r:id="rId18"/>
    <p:sldId id="275" r:id="rId19"/>
    <p:sldId id="276" r:id="rId20"/>
    <p:sldId id="270" r:id="rId21"/>
    <p:sldId id="271" r:id="rId22"/>
    <p:sldId id="272" r:id="rId23"/>
    <p:sldId id="273" r:id="rId24"/>
    <p:sldId id="274" r:id="rId25"/>
    <p:sldId id="278" r:id="rId26"/>
    <p:sldId id="279" r:id="rId27"/>
    <p:sldId id="280" r:id="rId28"/>
    <p:sldId id="281" r:id="rId29"/>
    <p:sldId id="282" r:id="rId30"/>
    <p:sldId id="283" r:id="rId31"/>
    <p:sldId id="284" r:id="rId32"/>
    <p:sldId id="285" r:id="rId33"/>
    <p:sldId id="286" r:id="rId34"/>
    <p:sldId id="296" r:id="rId35"/>
    <p:sldId id="289" r:id="rId36"/>
    <p:sldId id="291" r:id="rId37"/>
    <p:sldId id="292" r:id="rId38"/>
    <p:sldId id="293" r:id="rId39"/>
    <p:sldId id="294" r:id="rId40"/>
    <p:sldId id="295" r:id="rId41"/>
    <p:sldId id="348" r:id="rId42"/>
    <p:sldId id="351" r:id="rId43"/>
    <p:sldId id="354" r:id="rId44"/>
    <p:sldId id="357" r:id="rId45"/>
    <p:sldId id="360" r:id="rId46"/>
    <p:sldId id="363" r:id="rId47"/>
    <p:sldId id="366" r:id="rId48"/>
    <p:sldId id="369" r:id="rId49"/>
    <p:sldId id="372" r:id="rId50"/>
    <p:sldId id="375" r:id="rId51"/>
    <p:sldId id="378" r:id="rId52"/>
    <p:sldId id="381" r:id="rId53"/>
    <p:sldId id="384" r:id="rId54"/>
    <p:sldId id="387" r:id="rId55"/>
    <p:sldId id="390" r:id="rId56"/>
    <p:sldId id="393" r:id="rId57"/>
    <p:sldId id="396" r:id="rId58"/>
    <p:sldId id="399" r:id="rId59"/>
    <p:sldId id="402" r:id="rId60"/>
    <p:sldId id="405" r:id="rId61"/>
    <p:sldId id="408" r:id="rId62"/>
    <p:sldId id="411" r:id="rId63"/>
    <p:sldId id="414" r:id="rId64"/>
    <p:sldId id="417" r:id="rId65"/>
    <p:sldId id="420" r:id="rId66"/>
    <p:sldId id="423" r:id="rId67"/>
    <p:sldId id="426" r:id="rId68"/>
    <p:sldId id="429" r:id="rId69"/>
    <p:sldId id="432" r:id="rId70"/>
    <p:sldId id="435" r:id="rId71"/>
    <p:sldId id="438" r:id="rId72"/>
    <p:sldId id="441" r:id="rId73"/>
    <p:sldId id="444" r:id="rId74"/>
    <p:sldId id="447" r:id="rId75"/>
    <p:sldId id="450" r:id="rId76"/>
    <p:sldId id="453" r:id="rId77"/>
    <p:sldId id="456" r:id="rId78"/>
    <p:sldId id="459" r:id="rId79"/>
    <p:sldId id="462" r:id="rId80"/>
    <p:sldId id="465" r:id="rId81"/>
    <p:sldId id="468" r:id="rId82"/>
    <p:sldId id="471" r:id="rId83"/>
    <p:sldId id="474" r:id="rId84"/>
    <p:sldId id="477" r:id="rId85"/>
    <p:sldId id="480" r:id="rId86"/>
    <p:sldId id="483" r:id="rId87"/>
    <p:sldId id="486" r:id="rId88"/>
    <p:sldId id="489" r:id="rId89"/>
    <p:sldId id="492" r:id="rId90"/>
    <p:sldId id="495" r:id="rId91"/>
    <p:sldId id="498" r:id="rId92"/>
    <p:sldId id="501" r:id="rId93"/>
    <p:sldId id="504" r:id="rId94"/>
    <p:sldId id="507" r:id="rId95"/>
    <p:sldId id="510" r:id="rId96"/>
    <p:sldId id="513" r:id="rId97"/>
    <p:sldId id="516" r:id="rId98"/>
    <p:sldId id="519" r:id="rId99"/>
    <p:sldId id="522" r:id="rId100"/>
    <p:sldId id="525" r:id="rId101"/>
    <p:sldId id="528" r:id="rId102"/>
    <p:sldId id="531" r:id="rId103"/>
    <p:sldId id="534" r:id="rId104"/>
    <p:sldId id="537" r:id="rId105"/>
    <p:sldId id="540" r:id="rId106"/>
    <p:sldId id="543" r:id="rId107"/>
    <p:sldId id="546" r:id="rId108"/>
    <p:sldId id="549" r:id="rId109"/>
    <p:sldId id="552" r:id="rId110"/>
    <p:sldId id="555" r:id="rId111"/>
    <p:sldId id="558" r:id="rId112"/>
    <p:sldId id="561" r:id="rId113"/>
    <p:sldId id="564" r:id="rId114"/>
    <p:sldId id="567" r:id="rId115"/>
    <p:sldId id="570" r:id="rId116"/>
    <p:sldId id="573" r:id="rId117"/>
    <p:sldId id="576" r:id="rId118"/>
    <p:sldId id="579" r:id="rId119"/>
    <p:sldId id="582" r:id="rId120"/>
    <p:sldId id="585" r:id="rId121"/>
    <p:sldId id="588" r:id="rId122"/>
    <p:sldId id="591" r:id="rId123"/>
    <p:sldId id="594" r:id="rId124"/>
    <p:sldId id="597" r:id="rId125"/>
    <p:sldId id="600" r:id="rId126"/>
    <p:sldId id="603" r:id="rId127"/>
    <p:sldId id="606" r:id="rId128"/>
    <p:sldId id="609" r:id="rId129"/>
    <p:sldId id="612" r:id="rId130"/>
    <p:sldId id="615" r:id="rId131"/>
    <p:sldId id="618" r:id="rId132"/>
    <p:sldId id="621" r:id="rId133"/>
    <p:sldId id="624" r:id="rId134"/>
    <p:sldId id="627" r:id="rId135"/>
    <p:sldId id="630" r:id="rId136"/>
    <p:sldId id="633" r:id="rId137"/>
    <p:sldId id="636" r:id="rId138"/>
    <p:sldId id="639" r:id="rId139"/>
    <p:sldId id="642" r:id="rId140"/>
    <p:sldId id="645" r:id="rId141"/>
    <p:sldId id="648" r:id="rId142"/>
    <p:sldId id="651" r:id="rId143"/>
    <p:sldId id="654" r:id="rId144"/>
    <p:sldId id="657" r:id="rId145"/>
    <p:sldId id="660" r:id="rId146"/>
    <p:sldId id="663" r:id="rId147"/>
    <p:sldId id="666" r:id="rId148"/>
    <p:sldId id="669" r:id="rId149"/>
    <p:sldId id="672" r:id="rId150"/>
    <p:sldId id="675" r:id="rId151"/>
    <p:sldId id="678" r:id="rId152"/>
    <p:sldId id="681" r:id="rId153"/>
    <p:sldId id="684" r:id="rId154"/>
    <p:sldId id="687" r:id="rId155"/>
    <p:sldId id="690" r:id="rId156"/>
    <p:sldId id="693" r:id="rId157"/>
    <p:sldId id="696" r:id="rId158"/>
    <p:sldId id="699" r:id="rId159"/>
    <p:sldId id="702" r:id="rId160"/>
    <p:sldId id="705" r:id="rId161"/>
    <p:sldId id="708" r:id="rId162"/>
    <p:sldId id="711" r:id="rId163"/>
    <p:sldId id="714" r:id="rId164"/>
    <p:sldId id="717" r:id="rId165"/>
    <p:sldId id="720" r:id="rId166"/>
    <p:sldId id="723" r:id="rId167"/>
    <p:sldId id="726" r:id="rId168"/>
    <p:sldId id="729" r:id="rId169"/>
    <p:sldId id="732" r:id="rId170"/>
    <p:sldId id="735" r:id="rId171"/>
    <p:sldId id="738" r:id="rId172"/>
    <p:sldId id="741" r:id="rId173"/>
    <p:sldId id="744" r:id="rId174"/>
    <p:sldId id="747" r:id="rId175"/>
    <p:sldId id="750" r:id="rId176"/>
    <p:sldId id="753" r:id="rId177"/>
    <p:sldId id="756" r:id="rId178"/>
    <p:sldId id="759" r:id="rId179"/>
    <p:sldId id="762" r:id="rId180"/>
    <p:sldId id="765" r:id="rId181"/>
    <p:sldId id="768" r:id="rId182"/>
    <p:sldId id="771" r:id="rId183"/>
    <p:sldId id="774" r:id="rId184"/>
    <p:sldId id="777" r:id="rId185"/>
    <p:sldId id="780" r:id="rId186"/>
    <p:sldId id="783" r:id="rId187"/>
    <p:sldId id="786" r:id="rId188"/>
    <p:sldId id="789" r:id="rId189"/>
    <p:sldId id="792" r:id="rId190"/>
    <p:sldId id="795" r:id="rId191"/>
    <p:sldId id="798" r:id="rId192"/>
    <p:sldId id="801" r:id="rId193"/>
    <p:sldId id="804" r:id="rId194"/>
    <p:sldId id="807" r:id="rId195"/>
    <p:sldId id="810" r:id="rId196"/>
    <p:sldId id="813" r:id="rId197"/>
    <p:sldId id="816" r:id="rId198"/>
    <p:sldId id="819" r:id="rId199"/>
    <p:sldId id="822" r:id="rId200"/>
    <p:sldId id="825" r:id="rId201"/>
    <p:sldId id="828" r:id="rId202"/>
    <p:sldId id="831" r:id="rId203"/>
    <p:sldId id="834" r:id="rId204"/>
    <p:sldId id="837" r:id="rId205"/>
    <p:sldId id="840" r:id="rId206"/>
    <p:sldId id="843" r:id="rId207"/>
    <p:sldId id="846" r:id="rId208"/>
    <p:sldId id="849" r:id="rId209"/>
    <p:sldId id="852" r:id="rId210"/>
    <p:sldId id="855" r:id="rId211"/>
    <p:sldId id="858" r:id="rId212"/>
    <p:sldId id="861" r:id="rId213"/>
    <p:sldId id="864" r:id="rId214"/>
    <p:sldId id="867" r:id="rId215"/>
    <p:sldId id="870" r:id="rId216"/>
    <p:sldId id="873" r:id="rId217"/>
    <p:sldId id="876" r:id="rId218"/>
    <p:sldId id="879" r:id="rId219"/>
    <p:sldId id="882" r:id="rId220"/>
    <p:sldId id="885" r:id="rId221"/>
    <p:sldId id="888" r:id="rId222"/>
    <p:sldId id="891" r:id="rId223"/>
    <p:sldId id="894" r:id="rId224"/>
    <p:sldId id="897" r:id="rId225"/>
    <p:sldId id="900" r:id="rId226"/>
    <p:sldId id="903" r:id="rId227"/>
    <p:sldId id="906" r:id="rId228"/>
    <p:sldId id="909" r:id="rId229"/>
    <p:sldId id="912" r:id="rId230"/>
    <p:sldId id="915" r:id="rId231"/>
    <p:sldId id="918" r:id="rId232"/>
    <p:sldId id="921" r:id="rId233"/>
    <p:sldId id="924" r:id="rId234"/>
    <p:sldId id="927" r:id="rId235"/>
    <p:sldId id="930" r:id="rId236"/>
    <p:sldId id="933" r:id="rId237"/>
    <p:sldId id="936" r:id="rId238"/>
    <p:sldId id="939" r:id="rId239"/>
    <p:sldId id="942" r:id="rId240"/>
    <p:sldId id="945" r:id="rId241"/>
    <p:sldId id="948" r:id="rId242"/>
    <p:sldId id="951" r:id="rId243"/>
    <p:sldId id="954" r:id="rId244"/>
    <p:sldId id="957" r:id="rId245"/>
    <p:sldId id="960" r:id="rId246"/>
    <p:sldId id="963" r:id="rId247"/>
    <p:sldId id="966" r:id="rId248"/>
    <p:sldId id="969" r:id="rId249"/>
    <p:sldId id="972" r:id="rId250"/>
    <p:sldId id="975" r:id="rId251"/>
    <p:sldId id="978" r:id="rId252"/>
    <p:sldId id="981" r:id="rId253"/>
    <p:sldId id="984" r:id="rId254"/>
    <p:sldId id="987" r:id="rId255"/>
    <p:sldId id="990" r:id="rId256"/>
    <p:sldId id="993" r:id="rId257"/>
    <p:sldId id="996" r:id="rId258"/>
    <p:sldId id="999" r:id="rId259"/>
    <p:sldId id="1002" r:id="rId260"/>
    <p:sldId id="1005" r:id="rId261"/>
    <p:sldId id="1008" r:id="rId262"/>
    <p:sldId id="1011" r:id="rId263"/>
    <p:sldId id="1014" r:id="rId264"/>
    <p:sldId id="1017" r:id="rId265"/>
    <p:sldId id="1020" r:id="rId266"/>
    <p:sldId id="1023" r:id="rId267"/>
    <p:sldId id="1026" r:id="rId268"/>
    <p:sldId id="1029" r:id="rId269"/>
    <p:sldId id="1032" r:id="rId270"/>
    <p:sldId id="1035" r:id="rId271"/>
    <p:sldId id="1038" r:id="rId272"/>
    <p:sldId id="1041" r:id="rId273"/>
    <p:sldId id="1044" r:id="rId274"/>
    <p:sldId id="1047" r:id="rId275"/>
    <p:sldId id="1050" r:id="rId276"/>
  </p:sldIdLst>
  <p:sldSz cx="9144000" cy="6858000" type="screen4x3"/>
  <p:notesSz cx="6858000" cy="9144000"/>
  <p:custDataLst>
    <p:tags r:id="rId2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485" autoAdjust="0"/>
    <p:restoredTop sz="94660"/>
  </p:normalViewPr>
  <p:slideViewPr>
    <p:cSldViewPr>
      <p:cViewPr varScale="1">
        <p:scale>
          <a:sx n="68" d="100"/>
          <a:sy n="68" d="100"/>
        </p:scale>
        <p:origin x="-1692" y="-96"/>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presProps" Target="pres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viewProps" Target="viewProp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slide" Target="slides/slide260.xml"/><Relationship Id="rId281"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slideMaster" Target="slideMasters/slideMaster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71" Type="http://schemas.openxmlformats.org/officeDocument/2006/relationships/slide" Target="slides/slide266.xml"/><Relationship Id="rId276" Type="http://schemas.openxmlformats.org/officeDocument/2006/relationships/slide" Target="slides/slide271.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slide" Target="slides/slide26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282"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77" Type="http://schemas.openxmlformats.org/officeDocument/2006/relationships/notesMaster" Target="notesMasters/notes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tags" Target="tags/tag1.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413514-4503-43AD-B935-0874BBD56F84}" type="datetimeFigureOut">
              <a:rPr lang="en-US" smtClean="0"/>
              <a:pPr/>
              <a:t>9/12/2023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6D42D2-730B-42CF-AEBF-E37156A1007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E5B84C-2239-47B3-85E1-C1EC241F2948}" type="slidenum">
              <a:rPr lang="en-US" smtClean="0"/>
              <a:pPr/>
              <a:t>90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EA232B-1711-46A2-A045-FC0B1B4FDD6A}" type="slidenum">
              <a:rPr lang="en-US" smtClean="0"/>
              <a:pPr/>
              <a:t>195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One M B= 1,048,576, </a:t>
            </a:r>
            <a:r>
              <a:rPr lang="en-US" sz="1200" smtClean="0">
                <a:latin typeface="Times New Roman" pitchFamily="18" charset="0"/>
                <a:cs typeface="Times New Roman" pitchFamily="18" charset="0"/>
              </a:rPr>
              <a:t>512K=</a:t>
            </a:r>
            <a:r>
              <a:rPr lang="en-US" smtClean="0"/>
              <a:t> 524,288   ,</a:t>
            </a:r>
            <a:r>
              <a:rPr lang="en-US" sz="1200" smtClean="0">
                <a:latin typeface="Times New Roman" pitchFamily="18" charset="0"/>
                <a:cs typeface="Times New Roman" pitchFamily="18" charset="0"/>
              </a:rPr>
              <a:t> 512K*4=2,097,152</a:t>
            </a:r>
            <a:endParaRPr lang="en-US"/>
          </a:p>
        </p:txBody>
      </p:sp>
      <p:sp>
        <p:nvSpPr>
          <p:cNvPr id="4" name="Slide Number Placeholder 3"/>
          <p:cNvSpPr>
            <a:spLocks noGrp="1"/>
          </p:cNvSpPr>
          <p:nvPr>
            <p:ph type="sldNum" sz="quarter" idx="10"/>
          </p:nvPr>
        </p:nvSpPr>
        <p:spPr/>
        <p:txBody>
          <a:bodyPr/>
          <a:lstStyle/>
          <a:p>
            <a:fld id="{22EA232B-1711-46A2-A045-FC0B1B4FDD6A}" type="slidenum">
              <a:rPr lang="en-US" smtClean="0"/>
              <a:pPr/>
              <a:t>199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mtClean="0"/>
              <a:t>One M B= 1,048,576, </a:t>
            </a:r>
            <a:r>
              <a:rPr lang="en-US" sz="1200" smtClean="0">
                <a:latin typeface="Times New Roman" pitchFamily="18" charset="0"/>
                <a:cs typeface="Times New Roman" pitchFamily="18" charset="0"/>
              </a:rPr>
              <a:t>512K=</a:t>
            </a:r>
            <a:r>
              <a:rPr lang="en-US" smtClean="0"/>
              <a:t> 524,288   ,</a:t>
            </a:r>
            <a:r>
              <a:rPr lang="en-US" sz="1200" smtClean="0">
                <a:latin typeface="Times New Roman" pitchFamily="18" charset="0"/>
                <a:cs typeface="Times New Roman" pitchFamily="18" charset="0"/>
              </a:rPr>
              <a:t> 512K*4=2,097,152</a:t>
            </a:r>
            <a:endParaRPr lang="en-US" smtClean="0"/>
          </a:p>
          <a:p>
            <a:endParaRPr lang="en-US"/>
          </a:p>
        </p:txBody>
      </p:sp>
      <p:sp>
        <p:nvSpPr>
          <p:cNvPr id="4" name="Slide Number Placeholder 3"/>
          <p:cNvSpPr>
            <a:spLocks noGrp="1"/>
          </p:cNvSpPr>
          <p:nvPr>
            <p:ph type="sldNum" sz="quarter" idx="10"/>
          </p:nvPr>
        </p:nvSpPr>
        <p:spPr/>
        <p:txBody>
          <a:bodyPr/>
          <a:lstStyle/>
          <a:p>
            <a:fld id="{22EA232B-1711-46A2-A045-FC0B1B4FDD6A}" type="slidenum">
              <a:rPr lang="en-US" smtClean="0"/>
              <a:pPr/>
              <a:t>201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ct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p>
            <a:fld id="{1D8BD707-D9CF-40AE-B4C6-C98DA3205C09}" type="datetimeFigureOut">
              <a:rPr lang="en-US" smtClean="0"/>
              <a:pPr/>
              <a:t>9/12/2023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9/12/2023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a:p>
        </p:txBody>
      </p:sp>
      <p:sp>
        <p:nvSpPr>
          <p:cNvPr id="10" name="Freeform 9"/>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8" name="Freeform 7"/>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1" name="Freeform 10"/>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1D8BD707-D9CF-40AE-B4C6-C98DA3205C09}" type="datetimeFigureOut">
              <a:rPr lang="en-US" smtClean="0"/>
              <a:pPr/>
              <a:t>9/12/2023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ct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1D8BD707-D9CF-40AE-B4C6-C98DA3205C09}" type="datetimeFigureOut">
              <a:rPr lang="en-US" smtClean="0"/>
              <a:pPr/>
              <a:t>9/12/2023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a:p>
        </p:txBody>
      </p:sp>
      <p:sp>
        <p:nvSpPr>
          <p:cNvPr id="5" name="Date Placeholder 4"/>
          <p:cNvSpPr>
            <a:spLocks noGrp="1"/>
          </p:cNvSpPr>
          <p:nvPr>
            <p:ph type="dt" sz="half" idx="10"/>
          </p:nvPr>
        </p:nvSpPr>
        <p:spPr/>
        <p:txBody>
          <a:bodyPr/>
          <a:lstStyle>
            <a:lvl1pPr>
              <a:defRPr>
                <a:solidFill>
                  <a:schemeClr val="tx1"/>
                </a:solidFill>
              </a:defRPr>
            </a:lvl1p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9" name="Freeform 8"/>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0" name="Right Triangle 9"/>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defPPr>
              <a:defRPr lang="en-US"/>
            </a:defPP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defPPr>
              <a:defRPr lang="en-US"/>
            </a:defPPr>
          </a:lstStyle>
          <a:p>
            <a:pPr algn="ctr" eaLnBrk="1" latinLnBrk="0" hangingPunct="1"/>
            <a:endParaRPr kumimoji="0"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ct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defPPr>
              <a:defRPr lang="en-US"/>
            </a:defPP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defPPr>
              <a:defRPr lang="en-US"/>
            </a:defPPr>
          </a:lstStyle>
          <a:p>
            <a:pPr algn="ctr" eaLnBrk="1" latinLnBrk="0" hangingPunct="1"/>
            <a:endParaRPr kumimoji="0"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B6F15528-21DE-4FAA-801E-634DDDAF4B2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ct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defPPr>
              <a:defRPr lang="en-US"/>
            </a:defP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a:p>
        </p:txBody>
      </p:sp>
      <p:sp>
        <p:nvSpPr>
          <p:cNvPr id="9" name="Flowchart: Process 8"/>
          <p:cNvSpPr/>
          <p:nvPr/>
        </p:nvSpPr>
        <p:spPr>
          <a:xfrm rot="19468672">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ct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8" name="Freeform 7"/>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1" name="Freeform 10"/>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1D8BD707-D9CF-40AE-B4C6-C98DA3205C09}" type="datetimeFigureOut">
              <a:rPr lang="en-US" smtClean="0"/>
              <a:pPr/>
              <a:t>9/12/2023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ct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ct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ct val="0"/>
              </a:spcBef>
              <a:buNone/>
              <a:defRPr sz="2200" b="0" cap="all" baseline="0"/>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a:p>
        </p:txBody>
      </p:sp>
      <p:sp>
        <p:nvSpPr>
          <p:cNvPr id="5" name="Date Placeholder 4"/>
          <p:cNvSpPr>
            <a:spLocks noGrp="1"/>
          </p:cNvSpPr>
          <p:nvPr>
            <p:ph type="dt" sz="half" idx="10"/>
          </p:nvPr>
        </p:nvSpPr>
        <p:spPr/>
        <p:txBody>
          <a:bodyPr/>
          <a:lstStyle>
            <a:lvl1pPr>
              <a:defRPr>
                <a:solidFill>
                  <a:schemeClr val="tx1"/>
                </a:solidFill>
              </a:defRPr>
            </a:lvl1p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9" name="Freeform 8"/>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0" name="Right Triangle 9"/>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ct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1D8BD707-D9CF-40AE-B4C6-C98DA3205C09}" type="datetimeFigureOut">
              <a:rPr lang="en-US" smtClean="0"/>
              <a:pPr/>
              <a:t>9/12/2023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lstStyle>
          <a:p>
            <a:fld id="{B6F15528-21DE-4FAA-801E-634DDDAF4B2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ct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1D8BD707-D9CF-40AE-B4C6-C98DA3205C09}" type="datetimeFigureOut">
              <a:rPr lang="en-US" smtClean="0"/>
              <a:pPr/>
              <a:t>9/12/2023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lstStyle>
          <a:p>
            <a:fld id="{1D8BD707-D9CF-40AE-B4C6-C98DA3205C09}" type="datetimeFigureOut">
              <a:rPr lang="en-US" smtClean="0"/>
              <a:pPr/>
              <a:t>9/12/2023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p:titleStyle>
    <p:bodyStyle>
      <a:lvl1pPr marL="292100" indent="-292100" algn="l" rtl="0" eaLnBrk="1" latinLnBrk="0" hangingPunct="1">
        <a:spcBef>
          <a:spcPct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Tx/>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Tx/>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Tx/>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9/12/2023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2" name="Freeform 11"/>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4" name="Right Triangle 13"/>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defPPr>
              <a:defRPr lang="en-US"/>
            </a:defPPr>
            <a:lvl1pPr marL="0" algn="l" defTabSz="914400" rtl="0" eaLnBrk="1" latinLnBrk="0" hangingPunct="1">
              <a:defRPr kumimoji="0" sz="1000" kern="1200">
                <a:solidFill>
                  <a:schemeClr val="tx1"/>
                </a:solidFill>
                <a:latin typeface="+mn-lt"/>
                <a:ea typeface="+mn-ea"/>
                <a:cs typeface="+mn-cs"/>
              </a:defRPr>
            </a:lvl1pPr>
          </a:lstStyle>
          <a:p>
            <a:fld id="{1D8BD707-D9CF-40AE-B4C6-C98DA3205C09}" type="datetimeFigureOut">
              <a:rPr lang="en-US" smtClean="0"/>
              <a:pPr/>
              <a:t>9/12/2023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ct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Tx/>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defPPr>
              <a:defRPr lang="en-US"/>
            </a:defPPr>
            <a:lvl1pPr marL="0" algn="r" defTabSz="914400" rtl="0" eaLnBrk="1" latinLnBrk="0" hangingPunct="1">
              <a:defRPr kumimoji="0" sz="1200" kern="1200">
                <a:solidFill>
                  <a:schemeClr val="bg2">
                    <a:shade val="50000"/>
                    <a:satMod val="200000"/>
                  </a:schemeClr>
                </a:solidFill>
                <a:latin typeface="+mn-lt"/>
                <a:ea typeface="+mn-ea"/>
                <a:cs typeface="+mn-cs"/>
              </a:defRPr>
            </a:lvl1pPr>
          </a:lstStyle>
          <a:p>
            <a:fld id="{1D8BD707-D9CF-40AE-B4C6-C98DA3205C09}" type="datetimeFigureOut">
              <a:rPr lang="en-US" smtClean="0"/>
              <a:pPr/>
              <a:t>9/12/2023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defPPr>
              <a:defRPr lang="en-US"/>
            </a:defPPr>
            <a:lvl1pPr marL="0" algn="l" defTabSz="914400" rtl="0" eaLnBrk="1" latinLnBrk="0" hangingPunct="1">
              <a:defRPr kumimoji="0" sz="1200" kern="1200">
                <a:solidFill>
                  <a:schemeClr val="bg2">
                    <a:shade val="50000"/>
                    <a:satMod val="200000"/>
                  </a:schemeClr>
                </a:solidFill>
                <a:effectLst/>
                <a:latin typeface="+mn-lt"/>
                <a:ea typeface="+mn-ea"/>
                <a:cs typeface="+mn-cs"/>
              </a:defRPr>
            </a:lvl1pPr>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defPPr>
              <a:defRPr lang="en-US"/>
            </a:defPPr>
            <a:lvl1pPr marL="0" algn="ctr" defTabSz="914400" rtl="0" eaLnBrk="1" latinLnBrk="0" hangingPunct="1">
              <a:defRPr kumimoji="0" sz="1200" kern="1200">
                <a:solidFill>
                  <a:schemeClr val="bg2">
                    <a:shade val="50000"/>
                    <a:satMod val="200000"/>
                  </a:schemeClr>
                </a:solidFill>
                <a:effectLst/>
                <a:latin typeface="+mn-lt"/>
                <a:ea typeface="+mn-ea"/>
                <a:cs typeface="+mn-cs"/>
              </a:defRPr>
            </a:lvl1pPr>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2" name="Freeform 11"/>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4" name="Right Triangle 13"/>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defPPr>
              <a:defRPr lang="en-US"/>
            </a:defPPr>
            <a:lvl1pPr marL="0" algn="l" defTabSz="914400" rtl="0" eaLnBrk="1" latinLnBrk="0" hangingPunct="1">
              <a:defRPr kumimoji="0" sz="1000" kern="1200">
                <a:solidFill>
                  <a:schemeClr val="tx1"/>
                </a:solidFill>
                <a:latin typeface="+mn-lt"/>
                <a:ea typeface="+mn-ea"/>
                <a:cs typeface="+mn-cs"/>
              </a:defRPr>
            </a:lvl1pPr>
          </a:lstStyle>
          <a:p>
            <a:fld id="{1D8BD707-D9CF-40AE-B4C6-C98DA3205C09}" type="datetimeFigureOut">
              <a:rPr lang="en-US" smtClean="0"/>
              <a:pPr/>
              <a:t>9/12/2023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ct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Tx/>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6.xml"/></Relationships>
</file>

<file path=ppt/slides/_rels/slide1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6.xml"/></Relationships>
</file>

<file path=ppt/slides/_rels/slide1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6.xml"/></Relationships>
</file>

<file path=ppt/slides/_rels/slide1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6.xml"/></Relationships>
</file>

<file path=ppt/slides/_rels/slide1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6.xml"/></Relationships>
</file>

<file path=ppt/slides/_rels/slide19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6.xml"/></Relationships>
</file>

<file path=ppt/slides/_rels/slide1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6.xml"/></Relationships>
</file>

<file path=ppt/slides/_rels/slide1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1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6.xml"/></Relationships>
</file>

<file path=ppt/slides/_rels/slide1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6.xml"/></Relationships>
</file>

<file path=ppt/slides/_rels/slide1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6.xml"/></Relationships>
</file>

<file path=ppt/slides/_rels/slide20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6.xml"/></Relationships>
</file>

<file path=ppt/slides/_rels/slide20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6.xml"/></Relationships>
</file>

<file path=ppt/slides/_rels/slide20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6.xml"/></Relationships>
</file>

<file path=ppt/slides/_rels/slide20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6.xml"/></Relationships>
</file>

<file path=ppt/slides/_rels/slide20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6.xml"/></Relationships>
</file>

<file path=ppt/slides/_rels/slide20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6.xml"/></Relationships>
</file>

<file path=ppt/slides/_rels/slide20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6.xml"/></Relationships>
</file>

<file path=ppt/slides/_rels/slide21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6.xml"/></Relationships>
</file>

<file path=ppt/slides/_rels/slide21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6.xml"/></Relationships>
</file>

<file path=ppt/slides/_rels/slide23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6.xml"/></Relationships>
</file>

<file path=ppt/slides/_rels/slide23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6.xml"/></Relationships>
</file>

<file path=ppt/slides/_rels/slide24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6.xml"/></Relationships>
</file>

<file path=ppt/slides/_rels/slide24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6.xml"/></Relationships>
</file>

<file path=ppt/slides/_rels/slide24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6.xml"/></Relationships>
</file>

<file path=ppt/slides/_rels/slide25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6.xml"/></Relationships>
</file>

<file path=ppt/slides/_rels/slide25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6.xml"/></Relationships>
</file>

<file path=ppt/slides/_rels/slide25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6.xml"/></Relationships>
</file>

<file path=ppt/slides/_rels/slide25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5.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Fundamentals of Computers</a:t>
            </a:r>
            <a:endParaRPr lang="en-US"/>
          </a:p>
        </p:txBody>
      </p:sp>
      <p:sp>
        <p:nvSpPr>
          <p:cNvPr id="3" name="Subtitle 2"/>
          <p:cNvSpPr>
            <a:spLocks noGrp="1"/>
          </p:cNvSpPr>
          <p:nvPr>
            <p:ph type="subTitle" idx="1"/>
          </p:nvPr>
        </p:nvSpPr>
        <p:spPr/>
        <p:txBody>
          <a:bodyPr/>
          <a:lstStyle/>
          <a:p>
            <a:r>
              <a:rPr lang="en-US" smtClean="0"/>
              <a:t>By</a:t>
            </a:r>
          </a:p>
          <a:p>
            <a:r>
              <a:rPr lang="en-US" smtClean="0"/>
              <a:t>Dr. M. Kalpana Devi</a:t>
            </a:r>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91200"/>
          </a:xfrm>
        </p:spPr>
        <p:txBody>
          <a:bodyPr>
            <a:normAutofit lnSpcReduction="10000"/>
          </a:bodyPr>
          <a:lstStyle/>
          <a:p>
            <a:pPr>
              <a:buNone/>
            </a:pPr>
            <a:r>
              <a:rPr lang="en-US" sz="2800" u="sng" smtClean="0">
                <a:solidFill>
                  <a:srgbClr val="FF0000"/>
                </a:solidFill>
              </a:rPr>
              <a:t>Fifth Generation Computers</a:t>
            </a:r>
          </a:p>
          <a:p>
            <a:pPr algn="just"/>
            <a:r>
              <a:rPr lang="en-US" smtClean="0"/>
              <a:t>In fifth generation (1980-till date) computers, the VLSI technology was replaced with ULSI (Ultra Large Scale Integration). It made possible the production of microprocessor chips with ten million electronic components. This generation computers used parallel processing hardware and AI (Artificial Intelligence) software. </a:t>
            </a:r>
          </a:p>
          <a:p>
            <a:r>
              <a:rPr lang="en-US" smtClean="0"/>
              <a:t>Some of the popular fifth generation computers are;</a:t>
            </a:r>
          </a:p>
          <a:p>
            <a:pPr lvl="1">
              <a:buFont typeface="Wingdings" pitchFamily="2" charset="2"/>
              <a:buChar char="Ø"/>
            </a:pPr>
            <a:r>
              <a:rPr lang="en-US" b="1" smtClean="0"/>
              <a:t>Desktop</a:t>
            </a:r>
            <a:endParaRPr lang="en-US" smtClean="0"/>
          </a:p>
          <a:p>
            <a:pPr lvl="1">
              <a:buFont typeface="Wingdings" pitchFamily="2" charset="2"/>
              <a:buChar char="Ø"/>
            </a:pPr>
            <a:r>
              <a:rPr lang="en-US" b="1" smtClean="0"/>
              <a:t>Laptop</a:t>
            </a:r>
            <a:endParaRPr lang="en-US" smtClean="0"/>
          </a:p>
          <a:p>
            <a:pPr lvl="1">
              <a:buFont typeface="Wingdings" pitchFamily="2" charset="2"/>
              <a:buChar char="Ø"/>
            </a:pPr>
            <a:r>
              <a:rPr lang="en-US" b="1" err="1" smtClean="0"/>
              <a:t>NoteBook</a:t>
            </a:r>
            <a:endParaRPr lang="en-US" smtClean="0"/>
          </a:p>
          <a:p>
            <a:pPr lvl="1">
              <a:buFont typeface="Wingdings" pitchFamily="2" charset="2"/>
              <a:buChar char="Ø"/>
            </a:pPr>
            <a:r>
              <a:rPr lang="en-US" b="1" err="1" smtClean="0"/>
              <a:t>UltraBook</a:t>
            </a:r>
            <a:endParaRPr lang="en-US" smtClean="0"/>
          </a:p>
          <a:p>
            <a:pPr lvl="1">
              <a:buFont typeface="Wingdings" pitchFamily="2" charset="2"/>
              <a:buChar char="Ø"/>
            </a:pPr>
            <a:r>
              <a:rPr lang="en-US" b="1" err="1" smtClean="0"/>
              <a:t>ChromeBook</a:t>
            </a:r>
            <a:endParaRPr lang="en-US" smtClean="0"/>
          </a:p>
          <a:p>
            <a:pPr algn="just"/>
            <a:endParaRPr lang="en-US" smtClean="0"/>
          </a:p>
          <a:p>
            <a:endParaRPr lang="en-US"/>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790688" cy="6324600"/>
          </a:xfrm>
        </p:spPr>
        <p:txBody>
          <a:bodyPr>
            <a:normAutofit/>
          </a:bodyPr>
          <a:lstStyle/>
          <a:p>
            <a:pPr algn="just">
              <a:spcAft>
                <a:spcPts val="1800"/>
              </a:spcAft>
              <a:buFont typeface="Wingdings" pitchFamily="2" charset="2"/>
              <a:buChar char="Ø"/>
            </a:pPr>
            <a:r>
              <a:rPr lang="en-US" sz="2800" smtClean="0">
                <a:latin typeface="Agency FB" pitchFamily="34" charset="0"/>
              </a:rPr>
              <a:t>The register set stores intermediate data used during the execution of the instructions. </a:t>
            </a:r>
          </a:p>
          <a:p>
            <a:pPr algn="just">
              <a:spcAft>
                <a:spcPts val="1800"/>
              </a:spcAft>
              <a:buFont typeface="Wingdings" pitchFamily="2" charset="2"/>
              <a:buChar char="Ø"/>
            </a:pPr>
            <a:r>
              <a:rPr lang="en-US" sz="2800" smtClean="0">
                <a:latin typeface="Agency FB" pitchFamily="34" charset="0"/>
              </a:rPr>
              <a:t>The arithmetic logic unit (ALU) performs the required microoperations for executing the instructions. </a:t>
            </a:r>
          </a:p>
          <a:p>
            <a:pPr algn="just">
              <a:spcAft>
                <a:spcPts val="1800"/>
              </a:spcAft>
              <a:buFont typeface="Wingdings" pitchFamily="2" charset="2"/>
              <a:buChar char="Ø"/>
            </a:pPr>
            <a:r>
              <a:rPr lang="en-US" sz="2800" smtClean="0">
                <a:latin typeface="Agency FB" pitchFamily="34" charset="0"/>
              </a:rPr>
              <a:t>The control unit supervises the transfer of information among the registers and instructs the ALU as to which operation to perform</a:t>
            </a:r>
            <a:endParaRPr lang="en-US" sz="2800">
              <a:latin typeface="Agency FB"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04800"/>
            <a:ext cx="7714488" cy="5943600"/>
          </a:xfrm>
        </p:spPr>
        <p:txBody>
          <a:bodyPr>
            <a:normAutofit/>
          </a:bodyPr>
          <a:lstStyle/>
          <a:p>
            <a:pPr fontAlgn="base">
              <a:buNone/>
            </a:pPr>
            <a:r>
              <a:rPr lang="en-US" b="1" smtClean="0">
                <a:solidFill>
                  <a:srgbClr val="0070C0"/>
                </a:solidFill>
                <a:latin typeface="Agency FB" pitchFamily="34" charset="0"/>
              </a:rPr>
              <a:t>General Register organization</a:t>
            </a:r>
            <a:r>
              <a:rPr lang="en-US" b="1" u="sng" smtClean="0">
                <a:solidFill>
                  <a:srgbClr val="0070C0"/>
                </a:solidFill>
                <a:latin typeface="Agency FB" pitchFamily="34" charset="0"/>
              </a:rPr>
              <a:t/>
            </a:r>
            <a:br>
              <a:rPr lang="en-US" b="1" u="sng" smtClean="0">
                <a:solidFill>
                  <a:srgbClr val="0070C0"/>
                </a:solidFill>
                <a:latin typeface="Agency FB" pitchFamily="34" charset="0"/>
              </a:rPr>
            </a:br>
            <a:endParaRPr lang="en-US" smtClean="0">
              <a:solidFill>
                <a:srgbClr val="0070C0"/>
              </a:solidFill>
              <a:latin typeface="Agency FB" pitchFamily="34" charset="0"/>
            </a:endParaRPr>
          </a:p>
          <a:p>
            <a:pPr algn="just" fontAlgn="base">
              <a:spcAft>
                <a:spcPts val="1200"/>
              </a:spcAft>
              <a:buFont typeface="Wingdings" pitchFamily="2" charset="2"/>
              <a:buChar char="Ø"/>
            </a:pPr>
            <a:r>
              <a:rPr lang="en-US" sz="2800" smtClean="0">
                <a:latin typeface="Agency FB" pitchFamily="34" charset="0"/>
              </a:rPr>
              <a:t>Generally CPU has seven general registers.   </a:t>
            </a:r>
          </a:p>
          <a:p>
            <a:pPr algn="just" fontAlgn="base">
              <a:spcAft>
                <a:spcPts val="1200"/>
              </a:spcAft>
              <a:buFont typeface="Wingdings" pitchFamily="2" charset="2"/>
              <a:buChar char="Ø"/>
            </a:pPr>
            <a:r>
              <a:rPr lang="en-US" sz="2800" smtClean="0">
                <a:latin typeface="Agency FB" pitchFamily="34" charset="0"/>
              </a:rPr>
              <a:t>Register organization show how registers are selected and how data flow between register and ALU.   </a:t>
            </a:r>
          </a:p>
          <a:p>
            <a:pPr algn="just" fontAlgn="base">
              <a:spcAft>
                <a:spcPts val="1200"/>
              </a:spcAft>
              <a:buFont typeface="Wingdings" pitchFamily="2" charset="2"/>
              <a:buChar char="Ø"/>
            </a:pPr>
            <a:r>
              <a:rPr lang="en-US" sz="2800" smtClean="0">
                <a:latin typeface="Agency FB" pitchFamily="34" charset="0"/>
              </a:rPr>
              <a:t>A decoder is used to select a particular register.</a:t>
            </a:r>
          </a:p>
          <a:p>
            <a:pPr algn="just" fontAlgn="base">
              <a:spcAft>
                <a:spcPts val="1200"/>
              </a:spcAft>
              <a:buFont typeface="Wingdings" pitchFamily="2" charset="2"/>
              <a:buChar char="Ø"/>
            </a:pPr>
            <a:r>
              <a:rPr lang="en-US" sz="2800" smtClean="0">
                <a:latin typeface="Agency FB" pitchFamily="34" charset="0"/>
              </a:rPr>
              <a:t>The output of each register is connected to two multiplexers to form the two buses A and B. </a:t>
            </a:r>
          </a:p>
          <a:p>
            <a:pPr algn="just" fontAlgn="base">
              <a:spcAft>
                <a:spcPts val="1200"/>
              </a:spcAft>
              <a:buFont typeface="Wingdings" pitchFamily="2" charset="2"/>
              <a:buChar char="Ø"/>
            </a:pPr>
            <a:r>
              <a:rPr lang="en-US" sz="2800" smtClean="0">
                <a:latin typeface="Agency FB" pitchFamily="34" charset="0"/>
              </a:rPr>
              <a:t>The selection lines in each multiplexer select the input data for the particular bus. </a:t>
            </a:r>
          </a:p>
          <a:p>
            <a:endParaRPr lang="en-US"/>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85800"/>
            <a:ext cx="7714488" cy="5562600"/>
          </a:xfrm>
        </p:spPr>
        <p:txBody>
          <a:bodyPr>
            <a:normAutofit/>
          </a:bodyPr>
          <a:lstStyle/>
          <a:p>
            <a:pPr algn="just">
              <a:spcAft>
                <a:spcPts val="1200"/>
              </a:spcAft>
              <a:buFont typeface="Wingdings" pitchFamily="2" charset="2"/>
              <a:buChar char="Ø"/>
            </a:pPr>
            <a:r>
              <a:rPr lang="en-US" sz="2800" smtClean="0">
                <a:latin typeface="Agency FB" pitchFamily="34" charset="0"/>
              </a:rPr>
              <a:t>The A and B buses form the two inputs of an ALU.</a:t>
            </a:r>
          </a:p>
          <a:p>
            <a:pPr algn="just">
              <a:spcAft>
                <a:spcPts val="1200"/>
              </a:spcAft>
              <a:buFont typeface="Wingdings" pitchFamily="2" charset="2"/>
              <a:buChar char="Ø"/>
            </a:pPr>
            <a:r>
              <a:rPr lang="en-US" sz="2800" smtClean="0">
                <a:latin typeface="Agency FB" pitchFamily="34" charset="0"/>
              </a:rPr>
              <a:t>The operation select lines decide the micro operation to be performed by ALU. </a:t>
            </a:r>
          </a:p>
          <a:p>
            <a:pPr algn="just">
              <a:spcAft>
                <a:spcPts val="1200"/>
              </a:spcAft>
              <a:buFont typeface="Wingdings" pitchFamily="2" charset="2"/>
              <a:buChar char="Ø"/>
            </a:pPr>
            <a:r>
              <a:rPr lang="en-US" sz="2800" smtClean="0">
                <a:latin typeface="Agency FB" pitchFamily="34" charset="0"/>
              </a:rPr>
              <a:t>The result of the micro operation is available at the output bus. </a:t>
            </a:r>
          </a:p>
          <a:p>
            <a:pPr algn="just">
              <a:spcAft>
                <a:spcPts val="1200"/>
              </a:spcAft>
              <a:buFont typeface="Wingdings" pitchFamily="2" charset="2"/>
              <a:buChar char="Ø"/>
            </a:pPr>
            <a:r>
              <a:rPr lang="en-US" sz="2800" smtClean="0">
                <a:latin typeface="Agency FB" pitchFamily="34" charset="0"/>
              </a:rPr>
              <a:t>The output bus connected to the inputs of all registers, thus by selecting a destination register it is possible to store the result in it.</a:t>
            </a:r>
          </a:p>
          <a:p>
            <a:endParaRPr lang="en-US"/>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tretch>
            <a:fillRect/>
          </a:stretch>
        </p:blipFill>
        <p:spPr bwMode="auto">
          <a:xfrm>
            <a:off x="1106466" y="228600"/>
            <a:ext cx="7808934" cy="6629400"/>
          </a:xfrm>
          <a:prstGeom prst="rect">
            <a:avLst/>
          </a:prstGeom>
          <a:noFill/>
          <a:ln w="9525">
            <a:noFill/>
            <a:miter lim="800000"/>
          </a:ln>
          <a:effec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685800"/>
            <a:ext cx="7498080" cy="5562600"/>
          </a:xfrm>
        </p:spPr>
        <p:txBody>
          <a:bodyPr>
            <a:normAutofit/>
          </a:bodyPr>
          <a:lstStyle/>
          <a:p>
            <a:pPr fontAlgn="base">
              <a:buNone/>
            </a:pPr>
            <a:r>
              <a:rPr lang="en-US" sz="2800" b="1" i="1" smtClean="0">
                <a:solidFill>
                  <a:srgbClr val="0070C0"/>
                </a:solidFill>
                <a:latin typeface="Agency FB" pitchFamily="34" charset="0"/>
              </a:rPr>
              <a:t>EXAMPLE:</a:t>
            </a:r>
            <a:endParaRPr lang="en-US" sz="2800" b="1" smtClean="0">
              <a:solidFill>
                <a:srgbClr val="0070C0"/>
              </a:solidFill>
              <a:latin typeface="Agency FB" pitchFamily="34" charset="0"/>
            </a:endParaRPr>
          </a:p>
          <a:p>
            <a:pPr fontAlgn="base">
              <a:buNone/>
            </a:pPr>
            <a:r>
              <a:rPr lang="en-US" sz="2600" smtClean="0">
                <a:latin typeface="Agency FB" pitchFamily="34" charset="0"/>
              </a:rPr>
              <a:t>To perform the operation </a:t>
            </a:r>
            <a:r>
              <a:rPr lang="en-US" sz="2600" b="1" smtClean="0">
                <a:latin typeface="Agency FB" pitchFamily="34" charset="0"/>
              </a:rPr>
              <a:t>R3 = R1+R2</a:t>
            </a:r>
            <a:r>
              <a:rPr lang="en-US" sz="2600" smtClean="0">
                <a:latin typeface="Agency FB" pitchFamily="34" charset="0"/>
              </a:rPr>
              <a:t>  We have to provide following binary selection variable to the select inputs.</a:t>
            </a:r>
          </a:p>
          <a:p>
            <a:pPr fontAlgn="base">
              <a:buNone/>
            </a:pPr>
            <a:endParaRPr lang="en-US" sz="2600" smtClean="0">
              <a:latin typeface="Agency FB" pitchFamily="34" charset="0"/>
            </a:endParaRPr>
          </a:p>
          <a:p>
            <a:pPr fontAlgn="base">
              <a:buNone/>
            </a:pPr>
            <a:r>
              <a:rPr lang="en-US" sz="2600" smtClean="0">
                <a:latin typeface="Agency FB" pitchFamily="34" charset="0"/>
              </a:rPr>
              <a:t>1.      </a:t>
            </a:r>
            <a:r>
              <a:rPr lang="en-US" sz="2600" b="1" smtClean="0">
                <a:latin typeface="Agency FB" pitchFamily="34" charset="0"/>
              </a:rPr>
              <a:t>SEL A</a:t>
            </a:r>
            <a:r>
              <a:rPr lang="en-US" sz="2600" smtClean="0">
                <a:latin typeface="Agency FB" pitchFamily="34" charset="0"/>
              </a:rPr>
              <a:t> : </a:t>
            </a:r>
            <a:r>
              <a:rPr lang="en-US" sz="2600" b="1" smtClean="0">
                <a:latin typeface="Agency FB" pitchFamily="34" charset="0"/>
              </a:rPr>
              <a:t> 001</a:t>
            </a:r>
            <a:r>
              <a:rPr lang="en-US" sz="2600" smtClean="0">
                <a:latin typeface="Agency FB" pitchFamily="34" charset="0"/>
              </a:rPr>
              <a:t> -To place the contents of R1 into bus A.</a:t>
            </a:r>
          </a:p>
          <a:p>
            <a:pPr fontAlgn="base">
              <a:buNone/>
            </a:pPr>
            <a:r>
              <a:rPr lang="en-US" sz="2600" smtClean="0">
                <a:latin typeface="Agency FB" pitchFamily="34" charset="0"/>
              </a:rPr>
              <a:t>2.      </a:t>
            </a:r>
            <a:r>
              <a:rPr lang="en-US" sz="2600" b="1" smtClean="0">
                <a:latin typeface="Agency FB" pitchFamily="34" charset="0"/>
              </a:rPr>
              <a:t>SEL B</a:t>
            </a:r>
            <a:r>
              <a:rPr lang="en-US" sz="2600" smtClean="0">
                <a:latin typeface="Agency FB" pitchFamily="34" charset="0"/>
              </a:rPr>
              <a:t> :  </a:t>
            </a:r>
            <a:r>
              <a:rPr lang="en-US" sz="2600" b="1" smtClean="0">
                <a:latin typeface="Agency FB" pitchFamily="34" charset="0"/>
              </a:rPr>
              <a:t>010</a:t>
            </a:r>
            <a:r>
              <a:rPr lang="en-US" sz="2600" smtClean="0">
                <a:latin typeface="Agency FB" pitchFamily="34" charset="0"/>
              </a:rPr>
              <a:t> - to place the contents of R2 into bus B</a:t>
            </a:r>
          </a:p>
          <a:p>
            <a:pPr fontAlgn="base">
              <a:buNone/>
            </a:pPr>
            <a:r>
              <a:rPr lang="en-US" sz="2600" smtClean="0">
                <a:latin typeface="Agency FB" pitchFamily="34" charset="0"/>
              </a:rPr>
              <a:t>3.      </a:t>
            </a:r>
            <a:r>
              <a:rPr lang="en-US" sz="2600" b="1" smtClean="0">
                <a:latin typeface="Agency FB" pitchFamily="34" charset="0"/>
              </a:rPr>
              <a:t>SEL OPR</a:t>
            </a:r>
            <a:r>
              <a:rPr lang="en-US" sz="2600" smtClean="0">
                <a:latin typeface="Agency FB" pitchFamily="34" charset="0"/>
              </a:rPr>
              <a:t> :  </a:t>
            </a:r>
            <a:r>
              <a:rPr lang="en-US" sz="2600" b="1" smtClean="0">
                <a:latin typeface="Agency FB" pitchFamily="34" charset="0"/>
              </a:rPr>
              <a:t>10010 </a:t>
            </a:r>
            <a:r>
              <a:rPr lang="en-US" sz="2600" smtClean="0">
                <a:latin typeface="Agency FB" pitchFamily="34" charset="0"/>
              </a:rPr>
              <a:t> – to perform the arithmetic addition A+B</a:t>
            </a:r>
          </a:p>
          <a:p>
            <a:pPr fontAlgn="base">
              <a:buNone/>
            </a:pPr>
            <a:r>
              <a:rPr lang="en-US" sz="2600" smtClean="0">
                <a:latin typeface="Agency FB" pitchFamily="34" charset="0"/>
              </a:rPr>
              <a:t>4.      </a:t>
            </a:r>
            <a:r>
              <a:rPr lang="en-US" sz="2600" b="1" smtClean="0">
                <a:latin typeface="Agency FB" pitchFamily="34" charset="0"/>
              </a:rPr>
              <a:t>SEL REG or SEL D</a:t>
            </a:r>
            <a:r>
              <a:rPr lang="en-US" sz="2600" smtClean="0">
                <a:latin typeface="Agency FB" pitchFamily="34" charset="0"/>
              </a:rPr>
              <a:t> </a:t>
            </a:r>
            <a:r>
              <a:rPr lang="en-US" sz="2600" b="1" smtClean="0">
                <a:latin typeface="Agency FB" pitchFamily="34" charset="0"/>
              </a:rPr>
              <a:t>:  011</a:t>
            </a:r>
            <a:r>
              <a:rPr lang="en-US" sz="2600" smtClean="0">
                <a:latin typeface="Agency FB" pitchFamily="34" charset="0"/>
              </a:rPr>
              <a:t>  – to place the result available on output bus in R3.</a:t>
            </a:r>
          </a:p>
          <a:p>
            <a:endParaRPr lang="en-US"/>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1981200" y="1524000"/>
            <a:ext cx="5638800" cy="3733800"/>
          </a:xfrm>
          <a:prstGeom prst="rect">
            <a:avLst/>
          </a:prstGeom>
          <a:noFill/>
          <a:ln w="9525">
            <a:noFill/>
            <a:miter lim="800000"/>
          </a:ln>
          <a:effectLst/>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tretch>
            <a:fillRect/>
          </a:stretch>
        </p:blipFill>
        <p:spPr bwMode="auto">
          <a:xfrm>
            <a:off x="1905000" y="838200"/>
            <a:ext cx="5352303" cy="4786312"/>
          </a:xfrm>
          <a:prstGeom prst="rect">
            <a:avLst/>
          </a:prstGeom>
          <a:noFill/>
          <a:ln w="9525">
            <a:noFill/>
            <a:miter lim="800000"/>
          </a:ln>
          <a:effectLst/>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609600"/>
            <a:ext cx="7638288" cy="3657600"/>
          </a:xfrm>
        </p:spPr>
        <p:txBody>
          <a:bodyPr>
            <a:normAutofit lnSpcReduction="10000"/>
          </a:bodyPr>
          <a:lstStyle/>
          <a:p>
            <a:pPr fontAlgn="base">
              <a:buNone/>
            </a:pPr>
            <a:r>
              <a:rPr lang="en-US" sz="2800" b="1" smtClean="0">
                <a:solidFill>
                  <a:srgbClr val="0070C0"/>
                </a:solidFill>
                <a:latin typeface="Agency FB" pitchFamily="34" charset="0"/>
              </a:rPr>
              <a:t>CONTROL WORD?</a:t>
            </a:r>
            <a:endParaRPr lang="en-US" sz="2800" smtClean="0">
              <a:solidFill>
                <a:srgbClr val="0070C0"/>
              </a:solidFill>
              <a:latin typeface="Agency FB" pitchFamily="34" charset="0"/>
            </a:endParaRPr>
          </a:p>
          <a:p>
            <a:pPr fontAlgn="base">
              <a:spcAft>
                <a:spcPts val="1200"/>
              </a:spcAft>
              <a:buFont typeface="Wingdings" pitchFamily="2" charset="2"/>
              <a:buChar char="Ø"/>
            </a:pPr>
            <a:r>
              <a:rPr lang="en-US" sz="2800" smtClean="0">
                <a:latin typeface="Agency FB" pitchFamily="34" charset="0"/>
              </a:rPr>
              <a:t>The combined value of a binary selection inputs specifies the control word.</a:t>
            </a:r>
          </a:p>
          <a:p>
            <a:pPr fontAlgn="base">
              <a:spcAft>
                <a:spcPts val="1200"/>
              </a:spcAft>
              <a:buFont typeface="Wingdings" pitchFamily="2" charset="2"/>
              <a:buChar char="Ø"/>
            </a:pPr>
            <a:r>
              <a:rPr lang="en-US" sz="2800" smtClean="0">
                <a:latin typeface="Agency FB" pitchFamily="34" charset="0"/>
              </a:rPr>
              <a:t>It consist of four fields SELA, SELB,and SELD or SELREG contains three bit each and SELOPR field contains four bits thus the total bits in the control word are 13-bits.</a:t>
            </a:r>
          </a:p>
          <a:p>
            <a:pPr fontAlgn="base">
              <a:spcAft>
                <a:spcPts val="1200"/>
              </a:spcAft>
              <a:buFont typeface="Wingdings" pitchFamily="2" charset="2"/>
              <a:buChar char="Ø"/>
            </a:pPr>
            <a:r>
              <a:rPr lang="en-US" sz="2800" smtClean="0">
                <a:latin typeface="Agency FB" pitchFamily="34" charset="0"/>
              </a:rPr>
              <a:t>Control Word For Operation R2 = R1+r3</a:t>
            </a:r>
          </a:p>
          <a:p>
            <a:pPr fontAlgn="base">
              <a:spcAft>
                <a:spcPts val="1200"/>
              </a:spcAft>
              <a:buFont typeface="Wingdings" pitchFamily="2" charset="2"/>
              <a:buChar char="Ø"/>
            </a:pPr>
            <a:endParaRPr lang="en-US" sz="2800" smtClean="0">
              <a:latin typeface="Agency FB" pitchFamily="34" charset="0"/>
            </a:endParaRPr>
          </a:p>
          <a:p>
            <a:endParaRPr lang="en-US"/>
          </a:p>
        </p:txBody>
      </p:sp>
      <p:pic>
        <p:nvPicPr>
          <p:cNvPr id="4" name="Picture 2"/>
          <p:cNvPicPr>
            <a:picLocks noChangeAspect="1" noChangeArrowheads="1"/>
          </p:cNvPicPr>
          <p:nvPr/>
        </p:nvPicPr>
        <p:blipFill>
          <a:blip r:embed="rId2"/>
          <a:stretch>
            <a:fillRect/>
          </a:stretch>
        </p:blipFill>
        <p:spPr bwMode="auto">
          <a:xfrm>
            <a:off x="2133599" y="4343400"/>
            <a:ext cx="5486401" cy="1174132"/>
          </a:xfrm>
          <a:prstGeom prst="rect">
            <a:avLst/>
          </a:prstGeom>
          <a:noFill/>
          <a:ln w="9525">
            <a:noFill/>
            <a:miter lim="800000"/>
          </a:ln>
          <a:effec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14488" cy="6324600"/>
          </a:xfrm>
        </p:spPr>
        <p:txBody>
          <a:bodyPr>
            <a:normAutofit/>
          </a:bodyPr>
          <a:lstStyle/>
          <a:p>
            <a:pPr marL="596646" indent="-514350">
              <a:buAutoNum type="arabicPeriod"/>
            </a:pPr>
            <a:r>
              <a:rPr lang="en-US" smtClean="0">
                <a:solidFill>
                  <a:srgbClr val="FF0000"/>
                </a:solidFill>
                <a:latin typeface="Agency FB" pitchFamily="34" charset="0"/>
              </a:rPr>
              <a:t>Stack Organization: </a:t>
            </a:r>
          </a:p>
          <a:p>
            <a:pPr marL="870966" lvl="1" indent="-514350" algn="just">
              <a:buFont typeface="Wingdings" pitchFamily="2" charset="2"/>
              <a:buChar char="Ø"/>
            </a:pPr>
            <a:r>
              <a:rPr lang="en-US" b="1" smtClean="0">
                <a:latin typeface="Agency FB" pitchFamily="34" charset="0"/>
              </a:rPr>
              <a:t>Stack</a:t>
            </a:r>
            <a:r>
              <a:rPr lang="en-US" smtClean="0">
                <a:latin typeface="Agency FB" pitchFamily="34" charset="0"/>
              </a:rPr>
              <a:t>: A stack is a storage device that stores information in such a manner that the item stored last is the first item retrieved. </a:t>
            </a:r>
          </a:p>
          <a:p>
            <a:pPr marL="870966" lvl="1" indent="-514350" algn="just">
              <a:buFont typeface="Wingdings" pitchFamily="2" charset="2"/>
              <a:buChar char="Ø"/>
            </a:pPr>
            <a:r>
              <a:rPr lang="en-US" smtClean="0">
                <a:latin typeface="Agency FB" pitchFamily="34" charset="0"/>
              </a:rPr>
              <a:t>In the computer stack is a memory unit with an address register that can count the address only. </a:t>
            </a:r>
          </a:p>
          <a:p>
            <a:pPr marL="870966" lvl="1" indent="-514350" algn="just">
              <a:buFont typeface="Wingdings" pitchFamily="2" charset="2"/>
              <a:buChar char="Ø"/>
            </a:pPr>
            <a:r>
              <a:rPr lang="en-US" smtClean="0">
                <a:latin typeface="Agency FB" pitchFamily="34" charset="0"/>
              </a:rPr>
              <a:t>The register that holds the address for the stack is called a stack pointer (SP). It always points at the top item in the stack</a:t>
            </a:r>
            <a:endParaRPr lang="en-US">
              <a:latin typeface="Agency FB" pitchFamily="34"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04800"/>
            <a:ext cx="7714488" cy="5943600"/>
          </a:xfrm>
        </p:spPr>
        <p:txBody>
          <a:bodyPr>
            <a:normAutofit fontScale="77500" lnSpcReduction="20000"/>
          </a:bodyPr>
          <a:lstStyle/>
          <a:p>
            <a:pPr algn="just">
              <a:spcAft>
                <a:spcPts val="1800"/>
              </a:spcAft>
              <a:buFont typeface="Wingdings" pitchFamily="2" charset="2"/>
              <a:buChar char="Ø"/>
            </a:pPr>
            <a:r>
              <a:rPr lang="en-US" smtClean="0">
                <a:latin typeface="Agency FB" pitchFamily="34" charset="0"/>
              </a:rPr>
              <a:t>The two operations that are performed on stack are the insertion and deletion. </a:t>
            </a:r>
          </a:p>
          <a:p>
            <a:pPr algn="just">
              <a:spcAft>
                <a:spcPts val="1800"/>
              </a:spcAft>
              <a:buFont typeface="Wingdings" pitchFamily="2" charset="2"/>
              <a:buChar char="Ø"/>
            </a:pPr>
            <a:r>
              <a:rPr lang="en-US" smtClean="0">
                <a:latin typeface="Agency FB" pitchFamily="34" charset="0"/>
              </a:rPr>
              <a:t>The operation of insertion is called PUSH. </a:t>
            </a:r>
          </a:p>
          <a:p>
            <a:pPr algn="just">
              <a:spcAft>
                <a:spcPts val="1800"/>
              </a:spcAft>
              <a:buFont typeface="Wingdings" pitchFamily="2" charset="2"/>
              <a:buChar char="Ø"/>
            </a:pPr>
            <a:r>
              <a:rPr lang="en-US" smtClean="0">
                <a:latin typeface="Agency FB" pitchFamily="34" charset="0"/>
              </a:rPr>
              <a:t> The operation of deletion is called POP. </a:t>
            </a:r>
          </a:p>
          <a:p>
            <a:pPr algn="just">
              <a:spcAft>
                <a:spcPts val="1800"/>
              </a:spcAft>
              <a:buFont typeface="Wingdings" pitchFamily="2" charset="2"/>
              <a:buChar char="Ø"/>
            </a:pPr>
            <a:r>
              <a:rPr lang="en-US" smtClean="0">
                <a:latin typeface="Agency FB" pitchFamily="34" charset="0"/>
              </a:rPr>
              <a:t>These operations are simulated by incrementing and decrementing the stack pointer register (SP)</a:t>
            </a:r>
          </a:p>
          <a:p>
            <a:pPr algn="just">
              <a:spcAft>
                <a:spcPts val="1800"/>
              </a:spcAft>
              <a:buNone/>
            </a:pPr>
            <a:r>
              <a:rPr lang="en-US" sz="3600" b="1" smtClean="0">
                <a:solidFill>
                  <a:srgbClr val="0070C0"/>
                </a:solidFill>
                <a:latin typeface="Agency FB" pitchFamily="34" charset="0"/>
              </a:rPr>
              <a:t>Register Stack: </a:t>
            </a:r>
          </a:p>
          <a:p>
            <a:pPr algn="just">
              <a:spcAft>
                <a:spcPts val="1800"/>
              </a:spcAft>
              <a:buFont typeface="Wingdings" pitchFamily="2" charset="2"/>
              <a:buChar char="Ø"/>
            </a:pPr>
            <a:r>
              <a:rPr lang="en-US" smtClean="0">
                <a:latin typeface="Agency FB" pitchFamily="34" charset="0"/>
              </a:rPr>
              <a:t>A stack can be placed in a portion of a large memory or it can be organized as a collection of a finite number of memory words or registers. </a:t>
            </a:r>
          </a:p>
          <a:p>
            <a:pPr algn="just">
              <a:spcAft>
                <a:spcPts val="1800"/>
              </a:spcAft>
              <a:buFont typeface="Wingdings" pitchFamily="2" charset="2"/>
              <a:buChar char="Ø"/>
            </a:pPr>
            <a:r>
              <a:rPr lang="en-US" smtClean="0">
                <a:latin typeface="Agency FB" pitchFamily="34" charset="0"/>
              </a:rPr>
              <a:t>The below figure shows the organization of a 64-word register stack</a:t>
            </a:r>
          </a:p>
          <a:p>
            <a:pPr algn="just">
              <a:spcAft>
                <a:spcPts val="1800"/>
              </a:spcAft>
              <a:buFont typeface="Wingdings" pitchFamily="2" charset="2"/>
              <a:buChar char="Ø"/>
            </a:pPr>
            <a:endParaRPr lang="en-US">
              <a:latin typeface="Agency FB"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105400"/>
          </a:xfrm>
        </p:spPr>
        <p:txBody>
          <a:bodyPr>
            <a:normAutofit fontScale="47500" lnSpcReduction="20000"/>
          </a:bodyPr>
          <a:lstStyle/>
          <a:p>
            <a:pPr>
              <a:buNone/>
            </a:pPr>
            <a:r>
              <a:rPr lang="en-US" sz="4200" smtClean="0"/>
              <a:t>We can categorize computer by two ways: data handling capabilities and size.</a:t>
            </a:r>
          </a:p>
          <a:p>
            <a:pPr>
              <a:buNone/>
            </a:pPr>
            <a:r>
              <a:rPr lang="en-US" sz="5100" smtClean="0">
                <a:solidFill>
                  <a:srgbClr val="FF0000"/>
                </a:solidFill>
              </a:rPr>
              <a:t>1) </a:t>
            </a:r>
            <a:r>
              <a:rPr lang="en-US" sz="5100" u="sng" smtClean="0">
                <a:solidFill>
                  <a:srgbClr val="FF0000"/>
                </a:solidFill>
              </a:rPr>
              <a:t>Analogue Computer</a:t>
            </a:r>
          </a:p>
          <a:p>
            <a:pPr>
              <a:buNone/>
            </a:pPr>
            <a:r>
              <a:rPr lang="en-US" sz="4200" smtClean="0"/>
              <a:t>Analogue computers are designed to process the analogue data. Analogue data is continuous data that changes continuously and cannot have discrete values such as speed, temperature, pressure and current.</a:t>
            </a:r>
          </a:p>
          <a:p>
            <a:pPr>
              <a:buNone/>
            </a:pPr>
            <a:r>
              <a:rPr lang="en-US" sz="5100" smtClean="0">
                <a:solidFill>
                  <a:srgbClr val="FF0000"/>
                </a:solidFill>
              </a:rPr>
              <a:t>2) </a:t>
            </a:r>
            <a:r>
              <a:rPr lang="en-US" sz="5100" u="sng" smtClean="0">
                <a:solidFill>
                  <a:srgbClr val="FF0000"/>
                </a:solidFill>
              </a:rPr>
              <a:t>Digital Computer</a:t>
            </a:r>
          </a:p>
          <a:p>
            <a:pPr>
              <a:buNone/>
            </a:pPr>
            <a:r>
              <a:rPr lang="en-US" sz="4200" smtClean="0"/>
              <a:t>Digital computer is designed to perform calculations and logical operations at high speed. It accepts the raw data as digits or numbers and processes it with programs stored in its memory to produce output. All modern computers like laptops and desktops that we use at home or office are digital computers.</a:t>
            </a:r>
          </a:p>
          <a:p>
            <a:pPr>
              <a:buNone/>
            </a:pPr>
            <a:r>
              <a:rPr lang="en-US" sz="5100" smtClean="0">
                <a:solidFill>
                  <a:srgbClr val="FF0000"/>
                </a:solidFill>
              </a:rPr>
              <a:t>3) </a:t>
            </a:r>
            <a:r>
              <a:rPr lang="en-US" sz="5100" u="sng" smtClean="0">
                <a:solidFill>
                  <a:srgbClr val="FF0000"/>
                </a:solidFill>
              </a:rPr>
              <a:t>Hybrid Computer</a:t>
            </a:r>
          </a:p>
          <a:p>
            <a:pPr>
              <a:buNone/>
            </a:pPr>
            <a:r>
              <a:rPr lang="en-US" sz="4200" smtClean="0"/>
              <a:t>Hybrid computer has features of both analogue and digital computer. It is fast like analogue computer and has memory and accuracy like digital computers. It can process both continuous and discrete data. So it is widely used in specialized applications where both analogue and digital data is processed. </a:t>
            </a:r>
          </a:p>
          <a:p>
            <a:endParaRPr lang="en-US" smtClean="0"/>
          </a:p>
          <a:p>
            <a:endParaRPr lang="en-US" smtClean="0"/>
          </a:p>
          <a:p>
            <a:endParaRPr lang="en-US" smtClean="0"/>
          </a:p>
          <a:p>
            <a:endParaRPr lang="en-US"/>
          </a:p>
        </p:txBody>
      </p:sp>
      <p:sp>
        <p:nvSpPr>
          <p:cNvPr id="5" name="Rectangle 4"/>
          <p:cNvSpPr/>
          <p:nvPr/>
        </p:nvSpPr>
        <p:spPr>
          <a:xfrm>
            <a:off x="762000" y="762000"/>
            <a:ext cx="7543800" cy="584775"/>
          </a:xfrm>
          <a:prstGeom prst="rect">
            <a:avLst/>
          </a:prstGeom>
        </p:spPr>
        <p:txBody>
          <a:bodyPr wrap="square">
            <a:spAutoFit/>
          </a:bodyPr>
          <a:lstStyle/>
          <a:p>
            <a:r>
              <a:rPr lang="en-US" sz="3200" smtClean="0"/>
              <a:t>Types of Computer</a:t>
            </a:r>
            <a:endParaRPr lang="en-US" sz="3200"/>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2057401" y="912825"/>
            <a:ext cx="5065712" cy="4754550"/>
          </a:xfrm>
          <a:prstGeom prst="rect">
            <a:avLst/>
          </a:prstGeom>
          <a:noFill/>
          <a:ln w="9525">
            <a:noFill/>
            <a:miter lim="800000"/>
          </a:ln>
          <a:effec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5943600"/>
          </a:xfrm>
        </p:spPr>
        <p:txBody>
          <a:bodyPr>
            <a:normAutofit fontScale="85000" lnSpcReduction="20000"/>
          </a:bodyPr>
          <a:lstStyle/>
          <a:p>
            <a:pPr algn="just">
              <a:spcAft>
                <a:spcPts val="1200"/>
              </a:spcAft>
              <a:buFont typeface="Wingdings" pitchFamily="2" charset="2"/>
              <a:buChar char="Ø"/>
            </a:pPr>
            <a:r>
              <a:rPr lang="en-US" smtClean="0">
                <a:latin typeface="Agency FB" pitchFamily="34" charset="0"/>
              </a:rPr>
              <a:t>The stack pointer register SP contains a binary number whose value is equal to the address of the word is currently on top of the stack. Three items are placed in the stack: A, B, C, in that order. </a:t>
            </a:r>
          </a:p>
          <a:p>
            <a:pPr algn="just">
              <a:spcAft>
                <a:spcPts val="1200"/>
              </a:spcAft>
              <a:buFont typeface="Wingdings" pitchFamily="2" charset="2"/>
              <a:buChar char="Ø"/>
            </a:pPr>
            <a:r>
              <a:rPr lang="en-US" smtClean="0">
                <a:latin typeface="Agency FB" pitchFamily="34" charset="0"/>
              </a:rPr>
              <a:t>In above figure C is on top of the stack so that the content of SP is 3. </a:t>
            </a:r>
          </a:p>
          <a:p>
            <a:pPr algn="just">
              <a:spcAft>
                <a:spcPts val="1200"/>
              </a:spcAft>
              <a:buFont typeface="Wingdings" pitchFamily="2" charset="2"/>
              <a:buChar char="Ø"/>
            </a:pPr>
            <a:r>
              <a:rPr lang="en-US" smtClean="0">
                <a:latin typeface="Agency FB" pitchFamily="34" charset="0"/>
              </a:rPr>
              <a:t>For removing the top item, the stack is popped by reading the memory word at address 3 and decrementing the content of stack SP. </a:t>
            </a:r>
          </a:p>
          <a:p>
            <a:pPr algn="just">
              <a:spcAft>
                <a:spcPts val="1200"/>
              </a:spcAft>
              <a:buFont typeface="Wingdings" pitchFamily="2" charset="2"/>
              <a:buChar char="Ø"/>
            </a:pPr>
            <a:r>
              <a:rPr lang="en-US" smtClean="0">
                <a:latin typeface="Agency FB" pitchFamily="34" charset="0"/>
              </a:rPr>
              <a:t>Now the top of the stack is B, so that the content of SP is 2. </a:t>
            </a:r>
          </a:p>
          <a:p>
            <a:pPr algn="just">
              <a:spcAft>
                <a:spcPts val="1200"/>
              </a:spcAft>
              <a:buFont typeface="Wingdings" pitchFamily="2" charset="2"/>
              <a:buChar char="Ø"/>
            </a:pPr>
            <a:r>
              <a:rPr lang="en-US" smtClean="0">
                <a:latin typeface="Agency FB" pitchFamily="34" charset="0"/>
              </a:rPr>
              <a:t>Similarly for inserting the new item, the stack is pushed by incrementing SP and writing a word in the next higher location in the stack. </a:t>
            </a:r>
          </a:p>
          <a:p>
            <a:pPr algn="just">
              <a:spcAft>
                <a:spcPts val="1200"/>
              </a:spcAft>
              <a:buFont typeface="Wingdings" pitchFamily="2" charset="2"/>
              <a:buChar char="Ø"/>
            </a:pPr>
            <a:r>
              <a:rPr lang="en-US" smtClean="0">
                <a:latin typeface="Agency FB" pitchFamily="34" charset="0"/>
              </a:rPr>
              <a:t>In a 64-word stack, the stack pointer contains 6 bits because 26 = 64.</a:t>
            </a:r>
            <a:endParaRPr lang="en-US">
              <a:latin typeface="Agency FB" pitchFamily="34" charset="0"/>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790688" cy="6172200"/>
          </a:xfrm>
        </p:spPr>
        <p:txBody>
          <a:bodyPr>
            <a:normAutofit fontScale="92500" lnSpcReduction="10000"/>
          </a:bodyPr>
          <a:lstStyle/>
          <a:p>
            <a:pPr algn="just">
              <a:spcAft>
                <a:spcPts val="1200"/>
              </a:spcAft>
              <a:buFont typeface="Wingdings" pitchFamily="2" charset="2"/>
              <a:buChar char="Ø"/>
            </a:pPr>
            <a:r>
              <a:rPr lang="en-US" smtClean="0">
                <a:latin typeface="Agency FB" pitchFamily="34" charset="0"/>
              </a:rPr>
              <a:t>Since SP has only six bits, it cannot exceed a number greater than 63 (111111 in binary).</a:t>
            </a:r>
          </a:p>
          <a:p>
            <a:pPr algn="just">
              <a:spcAft>
                <a:spcPts val="1200"/>
              </a:spcAft>
              <a:buFont typeface="Wingdings" pitchFamily="2" charset="2"/>
              <a:buChar char="Ø"/>
            </a:pPr>
            <a:r>
              <a:rPr lang="en-US" smtClean="0">
                <a:latin typeface="Agency FB" pitchFamily="34" charset="0"/>
              </a:rPr>
              <a:t> When 63 is incremented by 1, the result is 0 since 111111 + 1. = 1000000 in binary, but SP can accommodate only the six least significant bits. </a:t>
            </a:r>
          </a:p>
          <a:p>
            <a:pPr algn="just">
              <a:spcAft>
                <a:spcPts val="1200"/>
              </a:spcAft>
              <a:buFont typeface="Wingdings" pitchFamily="2" charset="2"/>
              <a:buChar char="Ø"/>
            </a:pPr>
            <a:r>
              <a:rPr lang="en-US" smtClean="0">
                <a:latin typeface="Agency FB" pitchFamily="34" charset="0"/>
              </a:rPr>
              <a:t>Then the one-bit register FULL is set to 1, when the stack is full. </a:t>
            </a:r>
          </a:p>
          <a:p>
            <a:pPr algn="just">
              <a:spcAft>
                <a:spcPts val="1200"/>
              </a:spcAft>
              <a:buFont typeface="Wingdings" pitchFamily="2" charset="2"/>
              <a:buChar char="Ø"/>
            </a:pPr>
            <a:r>
              <a:rPr lang="en-US" smtClean="0">
                <a:latin typeface="Agency FB" pitchFamily="34" charset="0"/>
              </a:rPr>
              <a:t>Similarly when 000000 is decremented by 1, the result is 111111, and then the one-bit register EMTY is set 1 when the stack is empty of items. </a:t>
            </a:r>
          </a:p>
          <a:p>
            <a:pPr algn="just">
              <a:spcAft>
                <a:spcPts val="1200"/>
              </a:spcAft>
              <a:buFont typeface="Wingdings" pitchFamily="2" charset="2"/>
              <a:buChar char="Ø"/>
            </a:pPr>
            <a:r>
              <a:rPr lang="en-US" smtClean="0">
                <a:latin typeface="Agency FB" pitchFamily="34" charset="0"/>
              </a:rPr>
              <a:t>DR is the data register that holds the binary data to be written into or read out of the stack</a:t>
            </a:r>
            <a:endParaRPr lang="en-US">
              <a:latin typeface="Agency FB"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790688" cy="3733800"/>
          </a:xfrm>
        </p:spPr>
        <p:txBody>
          <a:bodyPr>
            <a:normAutofit fontScale="85000" lnSpcReduction="20000"/>
          </a:bodyPr>
          <a:lstStyle/>
          <a:p>
            <a:pPr>
              <a:buNone/>
            </a:pPr>
            <a:r>
              <a:rPr lang="en-US" b="1" smtClean="0">
                <a:solidFill>
                  <a:srgbClr val="0070C0"/>
                </a:solidFill>
              </a:rPr>
              <a:t>PUSH: </a:t>
            </a:r>
          </a:p>
          <a:p>
            <a:pPr algn="just">
              <a:spcAft>
                <a:spcPts val="1200"/>
              </a:spcAft>
              <a:buFont typeface="Wingdings" pitchFamily="2" charset="2"/>
              <a:buChar char="Ø"/>
            </a:pPr>
            <a:r>
              <a:rPr lang="en-US" smtClean="0">
                <a:latin typeface="Agency FB" pitchFamily="34" charset="0"/>
              </a:rPr>
              <a:t>Initially, SP is cleared to 0, EMTY is set to 1, and FULL is cleared to 0, so that SP points to the word at address 0 and the stack is marked empty and not full. </a:t>
            </a:r>
          </a:p>
          <a:p>
            <a:pPr algn="just">
              <a:spcAft>
                <a:spcPts val="1200"/>
              </a:spcAft>
              <a:buFont typeface="Wingdings" pitchFamily="2" charset="2"/>
              <a:buChar char="Ø"/>
            </a:pPr>
            <a:r>
              <a:rPr lang="en-US" smtClean="0">
                <a:latin typeface="Agency FB" pitchFamily="34" charset="0"/>
              </a:rPr>
              <a:t>If the stack is not full (if FULL = 0), a new item is inserted with a push operation. </a:t>
            </a:r>
          </a:p>
          <a:p>
            <a:pPr algn="just">
              <a:spcAft>
                <a:spcPts val="1200"/>
              </a:spcAft>
              <a:buFont typeface="Wingdings" pitchFamily="2" charset="2"/>
              <a:buChar char="Ø"/>
            </a:pPr>
            <a:r>
              <a:rPr lang="en-US" smtClean="0">
                <a:latin typeface="Agency FB" pitchFamily="34" charset="0"/>
              </a:rPr>
              <a:t>The push operation is implemented with the following sequence of microoperations</a:t>
            </a:r>
          </a:p>
          <a:p>
            <a:endParaRPr lang="en-US"/>
          </a:p>
        </p:txBody>
      </p:sp>
      <p:pic>
        <p:nvPicPr>
          <p:cNvPr id="5122" name="Picture 2"/>
          <p:cNvPicPr>
            <a:picLocks noChangeAspect="1" noChangeArrowheads="1"/>
          </p:cNvPicPr>
          <p:nvPr/>
        </p:nvPicPr>
        <p:blipFill>
          <a:blip r:embed="rId2"/>
          <a:stretch>
            <a:fillRect/>
          </a:stretch>
        </p:blipFill>
        <p:spPr bwMode="auto">
          <a:xfrm>
            <a:off x="1600200" y="4419600"/>
            <a:ext cx="6553200" cy="1981200"/>
          </a:xfrm>
          <a:prstGeom prst="rect">
            <a:avLst/>
          </a:prstGeom>
          <a:noFill/>
          <a:ln w="9525">
            <a:noFill/>
            <a:miter lim="800000"/>
          </a:ln>
          <a:effec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714488" cy="5867400"/>
          </a:xfrm>
        </p:spPr>
        <p:txBody>
          <a:bodyPr>
            <a:normAutofit fontScale="92500" lnSpcReduction="20000"/>
          </a:bodyPr>
          <a:lstStyle/>
          <a:p>
            <a:pPr algn="just">
              <a:spcAft>
                <a:spcPts val="1200"/>
              </a:spcAft>
              <a:buFont typeface="Wingdings" pitchFamily="2" charset="2"/>
              <a:buChar char="Ø"/>
            </a:pPr>
            <a:r>
              <a:rPr lang="en-US" smtClean="0">
                <a:latin typeface="Agency FB" pitchFamily="34" charset="0"/>
              </a:rPr>
              <a:t>The stack pointer is incremented so that it points to the address of next-higher word. </a:t>
            </a:r>
          </a:p>
          <a:p>
            <a:pPr algn="just">
              <a:spcAft>
                <a:spcPts val="1200"/>
              </a:spcAft>
              <a:buFont typeface="Wingdings" pitchFamily="2" charset="2"/>
              <a:buChar char="Ø"/>
            </a:pPr>
            <a:r>
              <a:rPr lang="en-US" smtClean="0">
                <a:latin typeface="Agency FB" pitchFamily="34" charset="0"/>
              </a:rPr>
              <a:t> A memory write operation inserts the word from DR the top of the stack. </a:t>
            </a:r>
          </a:p>
          <a:p>
            <a:pPr algn="just">
              <a:spcAft>
                <a:spcPts val="1200"/>
              </a:spcAft>
              <a:buFont typeface="Wingdings" pitchFamily="2" charset="2"/>
              <a:buChar char="Ø"/>
            </a:pPr>
            <a:r>
              <a:rPr lang="en-US" smtClean="0">
                <a:latin typeface="Agency FB" pitchFamily="34" charset="0"/>
              </a:rPr>
              <a:t> The first item stored in the stack is at address 1. </a:t>
            </a:r>
          </a:p>
          <a:p>
            <a:pPr algn="just">
              <a:spcAft>
                <a:spcPts val="1200"/>
              </a:spcAft>
              <a:buFont typeface="Wingdings" pitchFamily="2" charset="2"/>
              <a:buChar char="Ø"/>
            </a:pPr>
            <a:r>
              <a:rPr lang="en-US" smtClean="0">
                <a:latin typeface="Agency FB" pitchFamily="34" charset="0"/>
              </a:rPr>
              <a:t> The last item is stored at address 0. </a:t>
            </a:r>
          </a:p>
          <a:p>
            <a:pPr algn="just">
              <a:spcAft>
                <a:spcPts val="1200"/>
              </a:spcAft>
              <a:buFont typeface="Wingdings" pitchFamily="2" charset="2"/>
              <a:buChar char="Ø"/>
            </a:pPr>
            <a:r>
              <a:rPr lang="en-US" smtClean="0">
                <a:latin typeface="Agency FB" pitchFamily="34" charset="0"/>
              </a:rPr>
              <a:t> If SP reaches 0, the stack is full of items, so FULL is to 1. </a:t>
            </a:r>
          </a:p>
          <a:p>
            <a:pPr algn="just">
              <a:spcAft>
                <a:spcPts val="1200"/>
              </a:spcAft>
              <a:buFont typeface="Wingdings" pitchFamily="2" charset="2"/>
              <a:buChar char="Ø"/>
            </a:pPr>
            <a:r>
              <a:rPr lang="en-US" smtClean="0">
                <a:latin typeface="Agency FB" pitchFamily="34" charset="0"/>
              </a:rPr>
              <a:t> This condition is reached if the top item prior to the last push way location 63 and, after incrementing SP, the last item is stored in location 0. </a:t>
            </a:r>
          </a:p>
          <a:p>
            <a:pPr algn="just">
              <a:spcAft>
                <a:spcPts val="1200"/>
              </a:spcAft>
              <a:buFont typeface="Wingdings" pitchFamily="2" charset="2"/>
              <a:buChar char="Ø"/>
            </a:pPr>
            <a:r>
              <a:rPr lang="en-US" smtClean="0">
                <a:latin typeface="Agency FB" pitchFamily="34" charset="0"/>
              </a:rPr>
              <a:t>Once an item is stored in location 0, there are no more empty registers in the stack, so the EMTY is cleared to 0.</a:t>
            </a:r>
            <a:endParaRPr lang="en-US">
              <a:latin typeface="Agency FB" pitchFamily="34"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533400"/>
            <a:ext cx="7315200" cy="1905000"/>
          </a:xfrm>
        </p:spPr>
        <p:txBody>
          <a:bodyPr>
            <a:noAutofit/>
          </a:bodyPr>
          <a:lstStyle/>
          <a:p>
            <a:pPr>
              <a:buNone/>
            </a:pPr>
            <a:r>
              <a:rPr lang="en-US" sz="2800" b="1" smtClean="0">
                <a:solidFill>
                  <a:srgbClr val="0070C0"/>
                </a:solidFill>
                <a:latin typeface="Agency FB" pitchFamily="34" charset="0"/>
              </a:rPr>
              <a:t>POP: </a:t>
            </a:r>
          </a:p>
          <a:p>
            <a:pPr algn="just">
              <a:spcAft>
                <a:spcPts val="1200"/>
              </a:spcAft>
              <a:buFont typeface="Wingdings" pitchFamily="2" charset="2"/>
              <a:buChar char="Ø"/>
            </a:pPr>
            <a:r>
              <a:rPr lang="en-US" sz="2800" smtClean="0">
                <a:latin typeface="Agency FB" pitchFamily="34" charset="0"/>
              </a:rPr>
              <a:t>A new item is deleted from the stack if the stack is not empty (if EMTY = 0). </a:t>
            </a:r>
          </a:p>
          <a:p>
            <a:pPr algn="just">
              <a:spcAft>
                <a:spcPts val="1200"/>
              </a:spcAft>
              <a:buFont typeface="Wingdings" pitchFamily="2" charset="2"/>
              <a:buChar char="Ø"/>
            </a:pPr>
            <a:r>
              <a:rPr lang="en-US" sz="2800" smtClean="0">
                <a:latin typeface="Agency FB" pitchFamily="34" charset="0"/>
              </a:rPr>
              <a:t>The pop operation consists of the following sequence of min operations:</a:t>
            </a:r>
            <a:endParaRPr lang="en-US" sz="2800">
              <a:latin typeface="Agency FB" pitchFamily="34" charset="0"/>
            </a:endParaRPr>
          </a:p>
        </p:txBody>
      </p:sp>
      <p:pic>
        <p:nvPicPr>
          <p:cNvPr id="6146" name="Picture 2"/>
          <p:cNvPicPr>
            <a:picLocks noChangeAspect="1" noChangeArrowheads="1"/>
          </p:cNvPicPr>
          <p:nvPr/>
        </p:nvPicPr>
        <p:blipFill>
          <a:blip r:embed="rId2"/>
          <a:stretch>
            <a:fillRect/>
          </a:stretch>
        </p:blipFill>
        <p:spPr bwMode="auto">
          <a:xfrm>
            <a:off x="1447800" y="3581400"/>
            <a:ext cx="6774873" cy="1828800"/>
          </a:xfrm>
          <a:prstGeom prst="rect">
            <a:avLst/>
          </a:prstGeom>
          <a:noFill/>
          <a:ln w="9525">
            <a:noFill/>
            <a:miter lim="800000"/>
          </a:ln>
          <a:effec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790688" cy="5867400"/>
          </a:xfrm>
        </p:spPr>
        <p:txBody>
          <a:bodyPr>
            <a:normAutofit/>
          </a:bodyPr>
          <a:lstStyle/>
          <a:p>
            <a:pPr algn="just">
              <a:spcAft>
                <a:spcPts val="1200"/>
              </a:spcAft>
              <a:buFont typeface="Wingdings" pitchFamily="2" charset="2"/>
              <a:buChar char="Ø"/>
            </a:pPr>
            <a:r>
              <a:rPr lang="en-US" sz="2800" smtClean="0">
                <a:latin typeface="Agency FB" pitchFamily="34" charset="0"/>
              </a:rPr>
              <a:t>The top item is read from the stack into DR. </a:t>
            </a:r>
          </a:p>
          <a:p>
            <a:pPr algn="just">
              <a:spcAft>
                <a:spcPts val="1200"/>
              </a:spcAft>
              <a:buFont typeface="Wingdings" pitchFamily="2" charset="2"/>
              <a:buChar char="Ø"/>
            </a:pPr>
            <a:r>
              <a:rPr lang="en-US" sz="2800" smtClean="0">
                <a:latin typeface="Agency FB" pitchFamily="34" charset="0"/>
              </a:rPr>
              <a:t>The stack pointer is then decremented. If its value reaches zero, the stack is empty, so EMTY is set 1. </a:t>
            </a:r>
          </a:p>
          <a:p>
            <a:pPr algn="just">
              <a:spcAft>
                <a:spcPts val="1200"/>
              </a:spcAft>
              <a:buFont typeface="Wingdings" pitchFamily="2" charset="2"/>
              <a:buChar char="Ø"/>
            </a:pPr>
            <a:r>
              <a:rPr lang="en-US" sz="2800" smtClean="0">
                <a:latin typeface="Agency FB" pitchFamily="34" charset="0"/>
              </a:rPr>
              <a:t>This condition is reached if the item read was in location 1. Once this it is read out, SP is decremented and reaches the value 0, which is the initial value of SP. </a:t>
            </a:r>
          </a:p>
          <a:p>
            <a:pPr algn="just">
              <a:spcAft>
                <a:spcPts val="1200"/>
              </a:spcAft>
              <a:buFont typeface="Wingdings" pitchFamily="2" charset="2"/>
              <a:buChar char="Ø"/>
            </a:pPr>
            <a:r>
              <a:rPr lang="en-US" sz="2800" smtClean="0">
                <a:latin typeface="Agency FB" pitchFamily="34" charset="0"/>
              </a:rPr>
              <a:t>If a pop operation reads the item from location 0 and then is decremented, SP changes to 111111, which is equivalent to decimal 63 in above configuration, the word in address 0 receives the last item in the stack.</a:t>
            </a:r>
            <a:endParaRPr lang="en-US" sz="2800">
              <a:latin typeface="Agency FB" pitchFamily="34"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457200"/>
            <a:ext cx="7790688" cy="5791200"/>
          </a:xfrm>
        </p:spPr>
        <p:txBody>
          <a:bodyPr>
            <a:normAutofit/>
          </a:bodyPr>
          <a:lstStyle/>
          <a:p>
            <a:pPr>
              <a:spcAft>
                <a:spcPts val="1200"/>
              </a:spcAft>
              <a:buNone/>
            </a:pPr>
            <a:r>
              <a:rPr lang="en-US" b="1" smtClean="0">
                <a:solidFill>
                  <a:srgbClr val="0070C0"/>
                </a:solidFill>
                <a:latin typeface="Agency FB" pitchFamily="34" charset="0"/>
              </a:rPr>
              <a:t>Memory Stack: </a:t>
            </a:r>
          </a:p>
          <a:p>
            <a:pPr algn="just">
              <a:spcAft>
                <a:spcPts val="1200"/>
              </a:spcAft>
              <a:buFont typeface="Wingdings" pitchFamily="2" charset="2"/>
              <a:buChar char="Ø"/>
            </a:pPr>
            <a:r>
              <a:rPr lang="en-US" sz="2800" smtClean="0">
                <a:latin typeface="Agency FB" pitchFamily="34" charset="0"/>
              </a:rPr>
              <a:t>In the above discussion a stack can exist as a stand-alone unit. </a:t>
            </a:r>
          </a:p>
          <a:p>
            <a:pPr algn="just">
              <a:spcAft>
                <a:spcPts val="1200"/>
              </a:spcAft>
              <a:buFont typeface="Wingdings" pitchFamily="2" charset="2"/>
              <a:buChar char="Ø"/>
            </a:pPr>
            <a:r>
              <a:rPr lang="en-US" sz="2800" smtClean="0">
                <a:latin typeface="Agency FB" pitchFamily="34" charset="0"/>
              </a:rPr>
              <a:t>But in the CPU implementation of a stack is done by assigning a portion of memory to a stack operation and using a processor register as stack pointer. </a:t>
            </a:r>
          </a:p>
          <a:p>
            <a:pPr algn="just">
              <a:spcAft>
                <a:spcPts val="1200"/>
              </a:spcAft>
              <a:buFont typeface="Wingdings" pitchFamily="2" charset="2"/>
              <a:buChar char="Ø"/>
            </a:pPr>
            <a:r>
              <a:rPr lang="en-US" sz="2800" smtClean="0">
                <a:latin typeface="Agency FB" pitchFamily="34" charset="0"/>
              </a:rPr>
              <a:t>The below figure shows a portion computer memory partitioned into three segments: program, data, and stack. </a:t>
            </a:r>
            <a:endParaRPr lang="en-US" sz="2800">
              <a:latin typeface="Agency FB" pitchFamily="34"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tretch>
            <a:fillRect/>
          </a:stretch>
        </p:blipFill>
        <p:spPr bwMode="auto">
          <a:xfrm>
            <a:off x="1619230" y="1219200"/>
            <a:ext cx="5722957" cy="4219575"/>
          </a:xfrm>
          <a:prstGeom prst="rect">
            <a:avLst/>
          </a:prstGeom>
          <a:noFill/>
          <a:ln w="9525">
            <a:noFill/>
            <a:miter lim="800000"/>
          </a:ln>
          <a:effectLst/>
        </p:spPr>
      </p:pic>
      <p:pic>
        <p:nvPicPr>
          <p:cNvPr id="7171" name="Picture 3"/>
          <p:cNvPicPr>
            <a:picLocks noChangeAspect="1" noChangeArrowheads="1"/>
          </p:cNvPicPr>
          <p:nvPr/>
        </p:nvPicPr>
        <p:blipFill>
          <a:blip r:embed="rId3"/>
          <a:stretch>
            <a:fillRect/>
          </a:stretch>
        </p:blipFill>
        <p:spPr bwMode="auto">
          <a:xfrm>
            <a:off x="4343400" y="5715000"/>
            <a:ext cx="1828800" cy="484094"/>
          </a:xfrm>
          <a:prstGeom prst="rect">
            <a:avLst/>
          </a:prstGeom>
          <a:noFill/>
          <a:ln w="9525">
            <a:noFill/>
            <a:miter lim="800000"/>
          </a:ln>
          <a:effec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790688" cy="5867400"/>
          </a:xfrm>
        </p:spPr>
        <p:txBody>
          <a:bodyPr>
            <a:normAutofit lnSpcReduction="10000"/>
          </a:bodyPr>
          <a:lstStyle/>
          <a:p>
            <a:pPr>
              <a:spcAft>
                <a:spcPts val="1200"/>
              </a:spcAft>
              <a:buFont typeface="Wingdings" pitchFamily="2" charset="2"/>
              <a:buChar char="Ø"/>
            </a:pPr>
            <a:r>
              <a:rPr lang="en-US" smtClean="0">
                <a:latin typeface="Agency FB" pitchFamily="34" charset="0"/>
              </a:rPr>
              <a:t>The program counter PC points at the address of the next instruction in program.</a:t>
            </a:r>
          </a:p>
          <a:p>
            <a:pPr>
              <a:spcAft>
                <a:spcPts val="1200"/>
              </a:spcAft>
              <a:buFont typeface="Wingdings" pitchFamily="2" charset="2"/>
              <a:buChar char="Ø"/>
            </a:pPr>
            <a:r>
              <a:rPr lang="en-US" smtClean="0">
                <a:latin typeface="Agency FB" pitchFamily="34" charset="0"/>
              </a:rPr>
              <a:t>The address register AR points at an array of data. </a:t>
            </a:r>
          </a:p>
          <a:p>
            <a:pPr>
              <a:spcAft>
                <a:spcPts val="1200"/>
              </a:spcAft>
              <a:buFont typeface="Wingdings" pitchFamily="2" charset="2"/>
              <a:buChar char="Ø"/>
            </a:pPr>
            <a:r>
              <a:rPr lang="en-US" smtClean="0">
                <a:latin typeface="Agency FB" pitchFamily="34" charset="0"/>
              </a:rPr>
              <a:t>The stack pointer SP points at the top of the stack.</a:t>
            </a:r>
          </a:p>
          <a:p>
            <a:pPr>
              <a:spcAft>
                <a:spcPts val="1200"/>
              </a:spcAft>
              <a:buFont typeface="Wingdings" pitchFamily="2" charset="2"/>
              <a:buChar char="Ø"/>
            </a:pPr>
            <a:r>
              <a:rPr lang="en-US" smtClean="0">
                <a:latin typeface="Agency FB" pitchFamily="34" charset="0"/>
              </a:rPr>
              <a:t>The three registers are connected to a common address bus, and either one can provide an address for memory. </a:t>
            </a:r>
          </a:p>
          <a:p>
            <a:pPr lvl="1" algn="just">
              <a:spcAft>
                <a:spcPts val="600"/>
              </a:spcAft>
              <a:buFont typeface="Wingdings" pitchFamily="2" charset="2"/>
              <a:buChar char="§"/>
            </a:pPr>
            <a:r>
              <a:rPr lang="en-US" sz="3000" smtClean="0">
                <a:latin typeface="Agency FB" pitchFamily="34" charset="0"/>
              </a:rPr>
              <a:t>PC is used during the fetch phase to read an instruction. </a:t>
            </a:r>
          </a:p>
          <a:p>
            <a:pPr lvl="1" algn="just">
              <a:spcAft>
                <a:spcPts val="600"/>
              </a:spcAft>
              <a:buFont typeface="Wingdings" pitchFamily="2" charset="2"/>
              <a:buChar char="§"/>
            </a:pPr>
            <a:r>
              <a:rPr lang="en-US" sz="3000" smtClean="0">
                <a:latin typeface="Agency FB" pitchFamily="34" charset="0"/>
              </a:rPr>
              <a:t>AR is used during the exec phase to read an operand. </a:t>
            </a:r>
          </a:p>
          <a:p>
            <a:pPr lvl="1" algn="just">
              <a:spcAft>
                <a:spcPts val="600"/>
              </a:spcAft>
              <a:buFont typeface="Wingdings" pitchFamily="2" charset="2"/>
              <a:buChar char="§"/>
            </a:pPr>
            <a:r>
              <a:rPr lang="en-US" sz="3000" smtClean="0">
                <a:latin typeface="Agency FB" pitchFamily="34" charset="0"/>
              </a:rPr>
              <a:t>SP is used to push or pop items into or from stack. </a:t>
            </a:r>
            <a:endParaRPr lang="en-US" sz="3000">
              <a:latin typeface="Agency FB"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2999"/>
            <a:ext cx="8534400" cy="4343401"/>
          </a:xfrm>
        </p:spPr>
        <p:txBody>
          <a:bodyPr>
            <a:normAutofit/>
          </a:bodyPr>
          <a:lstStyle/>
          <a:p>
            <a:r>
              <a:rPr lang="en-US" b="1" smtClean="0"/>
              <a:t>On the basis of size</a:t>
            </a:r>
            <a:r>
              <a:rPr lang="en-US" smtClean="0"/>
              <a:t>, the computer can be of </a:t>
            </a:r>
            <a:r>
              <a:rPr lang="en-US" i="1" smtClean="0"/>
              <a:t>five</a:t>
            </a:r>
            <a:r>
              <a:rPr lang="en-US" smtClean="0"/>
              <a:t> types:</a:t>
            </a:r>
          </a:p>
          <a:p>
            <a:pPr>
              <a:buNone/>
            </a:pPr>
            <a:r>
              <a:rPr lang="en-US" smtClean="0">
                <a:solidFill>
                  <a:srgbClr val="FF0000"/>
                </a:solidFill>
              </a:rPr>
              <a:t>1) </a:t>
            </a:r>
            <a:r>
              <a:rPr lang="en-US" u="sng" smtClean="0">
                <a:solidFill>
                  <a:srgbClr val="FF0000"/>
                </a:solidFill>
              </a:rPr>
              <a:t>Supercomputer</a:t>
            </a:r>
          </a:p>
          <a:p>
            <a:r>
              <a:rPr lang="en-US" smtClean="0"/>
              <a:t>Supercomputers are the biggest and fastest computers. </a:t>
            </a:r>
          </a:p>
          <a:p>
            <a:r>
              <a:rPr lang="en-US" smtClean="0"/>
              <a:t>Supercomputers are particularly used in scientific and engineering applications such as weather forecasting, scientific simulations and nuclear energy research. </a:t>
            </a:r>
          </a:p>
          <a:p>
            <a:r>
              <a:rPr lang="en-US" smtClean="0"/>
              <a:t>First supercomputer was developed by Roger Cray in 1976.</a:t>
            </a:r>
          </a:p>
          <a:p>
            <a:endParaRPr lang="en-US"/>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714488" cy="5867400"/>
          </a:xfrm>
        </p:spPr>
        <p:txBody>
          <a:bodyPr>
            <a:normAutofit fontScale="92500" lnSpcReduction="20000"/>
          </a:bodyPr>
          <a:lstStyle/>
          <a:p>
            <a:pPr algn="just">
              <a:spcAft>
                <a:spcPts val="1200"/>
              </a:spcAft>
              <a:buFont typeface="Wingdings" pitchFamily="2" charset="2"/>
              <a:buChar char="Ø"/>
            </a:pPr>
            <a:r>
              <a:rPr lang="en-US" smtClean="0">
                <a:latin typeface="Agency FB" pitchFamily="34" charset="0"/>
              </a:rPr>
              <a:t>As shown in Fig. 8-4, the initial value of SP is 4001 and the stack grows with decreasing addresses. </a:t>
            </a:r>
          </a:p>
          <a:p>
            <a:pPr algn="just">
              <a:spcAft>
                <a:spcPts val="1200"/>
              </a:spcAft>
              <a:buFont typeface="Wingdings" pitchFamily="2" charset="2"/>
              <a:buChar char="Ø"/>
            </a:pPr>
            <a:r>
              <a:rPr lang="en-US" smtClean="0">
                <a:latin typeface="Agency FB" pitchFamily="34" charset="0"/>
              </a:rPr>
              <a:t>Thus the first item stored in the stack is at address 4000, the second item is stored at address 3999, and the last address that can be used for the stack is 3000. </a:t>
            </a:r>
          </a:p>
          <a:p>
            <a:pPr algn="just">
              <a:spcAft>
                <a:spcPts val="1200"/>
              </a:spcAft>
              <a:buFont typeface="Wingdings" pitchFamily="2" charset="2"/>
              <a:buChar char="Ø"/>
            </a:pPr>
            <a:r>
              <a:rPr lang="en-US" smtClean="0">
                <a:latin typeface="Agency FB" pitchFamily="34" charset="0"/>
              </a:rPr>
              <a:t>No provisions are available for stack limit checks. </a:t>
            </a:r>
          </a:p>
          <a:p>
            <a:pPr algn="just">
              <a:spcAft>
                <a:spcPts val="1200"/>
              </a:spcAft>
              <a:buFont typeface="Wingdings" pitchFamily="2" charset="2"/>
              <a:buChar char="Ø"/>
            </a:pPr>
            <a:r>
              <a:rPr lang="en-US" smtClean="0">
                <a:latin typeface="Agency FB" pitchFamily="34" charset="0"/>
              </a:rPr>
              <a:t>The items in the stack communicate with a data register DR. A new item is inserted with the push operation as follows: </a:t>
            </a:r>
          </a:p>
          <a:p>
            <a:pPr lvl="4">
              <a:buNone/>
            </a:pPr>
            <a:r>
              <a:rPr lang="en-US" sz="3000" smtClean="0">
                <a:latin typeface="Agency FB" pitchFamily="34" charset="0"/>
              </a:rPr>
              <a:t>SP</a:t>
            </a:r>
          </a:p>
          <a:p>
            <a:pPr lvl="4">
              <a:buNone/>
            </a:pPr>
            <a:r>
              <a:rPr lang="en-US" sz="3000" smtClean="0">
                <a:latin typeface="Agency FB" pitchFamily="34" charset="0"/>
              </a:rPr>
              <a:t>SP-1 M [SP] </a:t>
            </a:r>
          </a:p>
          <a:p>
            <a:pPr lvl="4">
              <a:buNone/>
            </a:pPr>
            <a:r>
              <a:rPr lang="en-US" sz="3000" smtClean="0">
                <a:latin typeface="Agency FB" pitchFamily="34" charset="0"/>
              </a:rPr>
              <a:t>DR </a:t>
            </a:r>
            <a:endParaRPr lang="en-US" sz="3000">
              <a:latin typeface="Agency FB"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790688" cy="5867400"/>
          </a:xfrm>
        </p:spPr>
        <p:txBody>
          <a:bodyPr>
            <a:normAutofit fontScale="92500" lnSpcReduction="20000"/>
          </a:bodyPr>
          <a:lstStyle/>
          <a:p>
            <a:pPr algn="just">
              <a:spcAft>
                <a:spcPts val="1200"/>
              </a:spcAft>
              <a:buFont typeface="Wingdings" pitchFamily="2" charset="2"/>
              <a:buChar char="Ø"/>
            </a:pPr>
            <a:r>
              <a:rPr lang="en-US" smtClean="0">
                <a:latin typeface="Agency FB" pitchFamily="34" charset="0"/>
              </a:rPr>
              <a:t>The stack pointer is decremented so that it points at the address of the next word. </a:t>
            </a:r>
          </a:p>
          <a:p>
            <a:pPr algn="just">
              <a:spcAft>
                <a:spcPts val="1200"/>
              </a:spcAft>
              <a:buFont typeface="Wingdings" pitchFamily="2" charset="2"/>
              <a:buChar char="Ø"/>
            </a:pPr>
            <a:r>
              <a:rPr lang="en-US" smtClean="0">
                <a:latin typeface="Agency FB" pitchFamily="34" charset="0"/>
              </a:rPr>
              <a:t>A memory write operation inserts the word from DR into the top of stack. A new item is deleted with a pop operation as follows: </a:t>
            </a:r>
          </a:p>
          <a:p>
            <a:pPr lvl="3">
              <a:buNone/>
            </a:pPr>
            <a:r>
              <a:rPr lang="en-US" sz="3000" smtClean="0">
                <a:latin typeface="Agency FB" pitchFamily="34" charset="0"/>
              </a:rPr>
              <a:t>DR </a:t>
            </a:r>
          </a:p>
          <a:p>
            <a:pPr lvl="3">
              <a:buNone/>
            </a:pPr>
            <a:r>
              <a:rPr lang="en-US" sz="3000" smtClean="0">
                <a:latin typeface="Agency FB" pitchFamily="34" charset="0"/>
              </a:rPr>
              <a:t>M [SP] SP</a:t>
            </a:r>
          </a:p>
          <a:p>
            <a:pPr lvl="3">
              <a:buNone/>
            </a:pPr>
            <a:r>
              <a:rPr lang="en-US" sz="3000" smtClean="0">
                <a:latin typeface="Agency FB" pitchFamily="34" charset="0"/>
              </a:rPr>
              <a:t>SP+1 </a:t>
            </a:r>
          </a:p>
          <a:p>
            <a:pPr algn="just">
              <a:spcAft>
                <a:spcPts val="1200"/>
              </a:spcAft>
              <a:buFont typeface="Wingdings" pitchFamily="2" charset="2"/>
              <a:buChar char="Ø"/>
            </a:pPr>
            <a:r>
              <a:rPr lang="en-US" smtClean="0">
                <a:latin typeface="Agency FB" pitchFamily="34" charset="0"/>
              </a:rPr>
              <a:t>The top item is read from the stack into DR. The stack pointer is then decremented to point at the next item in the stack. </a:t>
            </a:r>
          </a:p>
          <a:p>
            <a:pPr algn="just">
              <a:spcAft>
                <a:spcPts val="1200"/>
              </a:spcAft>
              <a:buFont typeface="Wingdings" pitchFamily="2" charset="2"/>
              <a:buChar char="Ø"/>
            </a:pPr>
            <a:r>
              <a:rPr lang="en-US" smtClean="0">
                <a:latin typeface="Agency FB" pitchFamily="34" charset="0"/>
              </a:rPr>
              <a:t>Most computers do not provide hardware to check for stack overflow (full stack) or underflow (empty stack)</a:t>
            </a:r>
            <a:endParaRPr lang="en-US">
              <a:latin typeface="Agency FB" pitchFamily="34"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6324600"/>
          </a:xfrm>
        </p:spPr>
        <p:txBody>
          <a:bodyPr>
            <a:noAutofit/>
          </a:bodyPr>
          <a:lstStyle/>
          <a:p>
            <a:pPr algn="just">
              <a:spcAft>
                <a:spcPts val="1200"/>
              </a:spcAft>
              <a:buFont typeface="Wingdings" pitchFamily="2" charset="2"/>
              <a:buChar char="Ø"/>
            </a:pPr>
            <a:r>
              <a:rPr lang="en-US" sz="2400" smtClean="0">
                <a:latin typeface="Agency FB" pitchFamily="34" charset="0"/>
              </a:rPr>
              <a:t>The stack limits can be checked by using processor registers: </a:t>
            </a:r>
          </a:p>
          <a:p>
            <a:pPr lvl="2" algn="just">
              <a:spcAft>
                <a:spcPts val="1200"/>
              </a:spcAft>
              <a:buFont typeface="Wingdings" pitchFamily="2" charset="2"/>
              <a:buChar char="§"/>
            </a:pPr>
            <a:r>
              <a:rPr lang="en-US" smtClean="0">
                <a:latin typeface="Agency FB" pitchFamily="34" charset="0"/>
              </a:rPr>
              <a:t>One to hold the upper limit (3000 in this case) </a:t>
            </a:r>
          </a:p>
          <a:p>
            <a:pPr lvl="2" algn="just">
              <a:spcAft>
                <a:spcPts val="1200"/>
              </a:spcAft>
              <a:buFont typeface="Wingdings" pitchFamily="2" charset="2"/>
              <a:buChar char="§"/>
            </a:pPr>
            <a:r>
              <a:rPr lang="en-US" smtClean="0">
                <a:latin typeface="Agency FB" pitchFamily="34" charset="0"/>
              </a:rPr>
              <a:t>Other to hold the lower limit (4001 in this case). </a:t>
            </a:r>
          </a:p>
          <a:p>
            <a:pPr algn="just">
              <a:spcAft>
                <a:spcPts val="1200"/>
              </a:spcAft>
              <a:buFont typeface="Wingdings" pitchFamily="2" charset="2"/>
              <a:buChar char="Ø"/>
            </a:pPr>
            <a:r>
              <a:rPr lang="en-US" sz="2400" smtClean="0">
                <a:latin typeface="Agency FB" pitchFamily="34" charset="0"/>
              </a:rPr>
              <a:t>After a push operation, SP compared with the upper-limit register and after a pop operation, SP is a compared with the lower-limit register. </a:t>
            </a:r>
          </a:p>
          <a:p>
            <a:pPr algn="just">
              <a:spcAft>
                <a:spcPts val="1200"/>
              </a:spcAft>
              <a:buFont typeface="Wingdings" pitchFamily="2" charset="2"/>
              <a:buChar char="Ø"/>
            </a:pPr>
            <a:r>
              <a:rPr lang="en-US" sz="2400" smtClean="0">
                <a:latin typeface="Agency FB" pitchFamily="34" charset="0"/>
              </a:rPr>
              <a:t>The two microoperations needed for either the push or pop are </a:t>
            </a:r>
          </a:p>
          <a:p>
            <a:pPr marL="870966" lvl="1" indent="-514350" algn="just">
              <a:spcAft>
                <a:spcPts val="1200"/>
              </a:spcAft>
              <a:buFont typeface="Wingdings" pitchFamily="2" charset="2"/>
              <a:buChar char="§"/>
            </a:pPr>
            <a:r>
              <a:rPr lang="en-US" sz="2400" smtClean="0">
                <a:latin typeface="Agency FB" pitchFamily="34" charset="0"/>
              </a:rPr>
              <a:t>An access to memory through SP </a:t>
            </a:r>
          </a:p>
          <a:p>
            <a:pPr marL="870966" lvl="1" indent="-514350" algn="just">
              <a:spcAft>
                <a:spcPts val="1200"/>
              </a:spcAft>
              <a:buFont typeface="Wingdings" pitchFamily="2" charset="2"/>
              <a:buChar char="§"/>
            </a:pPr>
            <a:r>
              <a:rPr lang="en-US" sz="2400" smtClean="0">
                <a:latin typeface="Agency FB" pitchFamily="34" charset="0"/>
              </a:rPr>
              <a:t>Updating SP. </a:t>
            </a:r>
          </a:p>
          <a:p>
            <a:pPr algn="just">
              <a:spcAft>
                <a:spcPts val="1200"/>
              </a:spcAft>
              <a:buFont typeface="Wingdings" pitchFamily="2" charset="2"/>
              <a:buChar char="Ø"/>
            </a:pPr>
            <a:r>
              <a:rPr lang="en-US" sz="2400" smtClean="0">
                <a:latin typeface="Agency FB" pitchFamily="34" charset="0"/>
              </a:rPr>
              <a:t>The advantage of a memory stack is that the CPU can refer to it without having specify an address, since the address is always available and automatically updated in the stack pointer.</a:t>
            </a:r>
            <a:endParaRPr lang="en-US" sz="2400">
              <a:latin typeface="Agency FB" pitchFamily="34"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790688" cy="6019800"/>
          </a:xfrm>
        </p:spPr>
        <p:txBody>
          <a:bodyPr>
            <a:normAutofit fontScale="92500" lnSpcReduction="20000"/>
          </a:bodyPr>
          <a:lstStyle/>
          <a:p>
            <a:pPr algn="just">
              <a:spcAft>
                <a:spcPts val="1200"/>
              </a:spcAft>
              <a:buNone/>
            </a:pPr>
            <a:r>
              <a:rPr lang="en-US" sz="3800" b="1" smtClean="0">
                <a:solidFill>
                  <a:srgbClr val="0070C0"/>
                </a:solidFill>
                <a:latin typeface="Agency FB" pitchFamily="34" charset="0"/>
              </a:rPr>
              <a:t>Reverse Polish Notation: </a:t>
            </a:r>
          </a:p>
          <a:p>
            <a:pPr algn="just">
              <a:spcAft>
                <a:spcPts val="1200"/>
              </a:spcAft>
            </a:pPr>
            <a:r>
              <a:rPr lang="en-US" smtClean="0">
                <a:latin typeface="Agency FB" pitchFamily="34" charset="0"/>
              </a:rPr>
              <a:t>A stack organization is very effective for evaluating arithmetic expressions. </a:t>
            </a:r>
          </a:p>
          <a:p>
            <a:pPr algn="just">
              <a:spcAft>
                <a:spcPts val="1200"/>
              </a:spcAft>
            </a:pPr>
            <a:r>
              <a:rPr lang="en-US" smtClean="0">
                <a:latin typeface="Agency FB" pitchFamily="34" charset="0"/>
              </a:rPr>
              <a:t>The common arithmetic expressions are written in infix notation, with each operator written between the operands. </a:t>
            </a:r>
          </a:p>
          <a:p>
            <a:pPr algn="just">
              <a:spcAft>
                <a:spcPts val="1200"/>
              </a:spcAft>
            </a:pPr>
            <a:r>
              <a:rPr lang="en-US" smtClean="0">
                <a:latin typeface="Agency FB" pitchFamily="34" charset="0"/>
              </a:rPr>
              <a:t>Consider the simple arithmetic expression. A*B+C*D </a:t>
            </a:r>
          </a:p>
          <a:p>
            <a:pPr algn="just">
              <a:spcAft>
                <a:spcPts val="1200"/>
              </a:spcAft>
            </a:pPr>
            <a:r>
              <a:rPr lang="en-US" smtClean="0">
                <a:latin typeface="Agency FB" pitchFamily="34" charset="0"/>
              </a:rPr>
              <a:t>For evaluating the above expression it is necessary to compute the product A*B, store this product result while computing C*D, and then sum the two products. </a:t>
            </a:r>
          </a:p>
          <a:p>
            <a:pPr algn="just">
              <a:spcAft>
                <a:spcPts val="1200"/>
              </a:spcAft>
            </a:pPr>
            <a:r>
              <a:rPr lang="en-US" smtClean="0">
                <a:latin typeface="Agency FB" pitchFamily="34" charset="0"/>
              </a:rPr>
              <a:t>For doing this type of infix notation, it is necessary to scan back and forth along the expression to determine the next operation to be performed. </a:t>
            </a:r>
            <a:endParaRPr lang="en-US">
              <a:latin typeface="Agency FB" pitchFamily="34"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04800"/>
            <a:ext cx="7714488" cy="5943600"/>
          </a:xfrm>
        </p:spPr>
        <p:txBody>
          <a:bodyPr>
            <a:normAutofit fontScale="92500" lnSpcReduction="20000"/>
          </a:bodyPr>
          <a:lstStyle/>
          <a:p>
            <a:pPr algn="just">
              <a:spcAft>
                <a:spcPts val="1200"/>
              </a:spcAft>
            </a:pPr>
            <a:r>
              <a:rPr lang="en-US" smtClean="0">
                <a:latin typeface="Agency FB" pitchFamily="34" charset="0"/>
              </a:rPr>
              <a:t>The Postfix notation, referred to as reverse Polish notation (RPN), places the operator after the operands. </a:t>
            </a:r>
          </a:p>
          <a:p>
            <a:pPr algn="just">
              <a:spcAft>
                <a:spcPts val="1200"/>
              </a:spcAft>
            </a:pPr>
            <a:r>
              <a:rPr lang="en-US" smtClean="0">
                <a:latin typeface="Agency FB" pitchFamily="34" charset="0"/>
              </a:rPr>
              <a:t>The following examples demonstrate the three representations </a:t>
            </a:r>
          </a:p>
          <a:p>
            <a:pPr lvl="2" algn="just">
              <a:spcAft>
                <a:spcPts val="1200"/>
              </a:spcAft>
              <a:buNone/>
            </a:pPr>
            <a:r>
              <a:rPr lang="en-US" sz="3300" err="1" smtClean="0">
                <a:latin typeface="Agency FB" pitchFamily="34" charset="0"/>
              </a:rPr>
              <a:t>Eg</a:t>
            </a:r>
            <a:r>
              <a:rPr lang="en-US" sz="3200" smtClean="0">
                <a:latin typeface="Agency FB" pitchFamily="34" charset="0"/>
              </a:rPr>
              <a:t>: A+B -----&gt;       Infix notation</a:t>
            </a:r>
          </a:p>
          <a:p>
            <a:pPr lvl="2" algn="just">
              <a:spcAft>
                <a:spcPts val="1200"/>
              </a:spcAft>
              <a:buNone/>
            </a:pPr>
            <a:r>
              <a:rPr lang="en-US" sz="3200" smtClean="0">
                <a:latin typeface="Agency FB" pitchFamily="34" charset="0"/>
              </a:rPr>
              <a:t>     +AB ------&gt;       Prefix or Polish notation </a:t>
            </a:r>
          </a:p>
          <a:p>
            <a:pPr lvl="2" algn="just">
              <a:spcAft>
                <a:spcPts val="1200"/>
              </a:spcAft>
              <a:buNone/>
            </a:pPr>
            <a:r>
              <a:rPr lang="en-US" sz="3200" smtClean="0">
                <a:latin typeface="Agency FB" pitchFamily="34" charset="0"/>
              </a:rPr>
              <a:t>      AB+ -------&gt;       Post or reverse Polish notation </a:t>
            </a:r>
          </a:p>
          <a:p>
            <a:pPr algn="just">
              <a:spcAft>
                <a:spcPts val="1200"/>
              </a:spcAft>
            </a:pPr>
            <a:r>
              <a:rPr lang="en-US" smtClean="0">
                <a:latin typeface="Agency FB" pitchFamily="34" charset="0"/>
              </a:rPr>
              <a:t>The reverse Polish notation is in a form suitable for stack manipulation. </a:t>
            </a:r>
          </a:p>
          <a:p>
            <a:pPr algn="just">
              <a:spcAft>
                <a:spcPts val="1200"/>
              </a:spcAft>
            </a:pPr>
            <a:r>
              <a:rPr lang="en-US" smtClean="0">
                <a:latin typeface="Agency FB" pitchFamily="34" charset="0"/>
              </a:rPr>
              <a:t>The expression A*B+C*D Is written in reverse polish notation as AB* CD* + And it is evaluated as follows </a:t>
            </a:r>
            <a:endParaRPr lang="en-US">
              <a:latin typeface="Agency FB" pitchFamily="34"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5943600"/>
          </a:xfrm>
        </p:spPr>
        <p:txBody>
          <a:bodyPr>
            <a:normAutofit/>
          </a:bodyPr>
          <a:lstStyle/>
          <a:p>
            <a:pPr algn="just">
              <a:spcAft>
                <a:spcPts val="1200"/>
              </a:spcAft>
              <a:buFont typeface="Wingdings" pitchFamily="2" charset="2"/>
              <a:buChar char="Ø"/>
            </a:pPr>
            <a:r>
              <a:rPr lang="en-US" sz="2800" smtClean="0">
                <a:latin typeface="Agency FB" pitchFamily="34" charset="0"/>
              </a:rPr>
              <a:t>Scan the expression from left to right. When operator is reached, perform the operation with the two operands found on the left side of the operator. </a:t>
            </a:r>
          </a:p>
          <a:p>
            <a:pPr algn="just">
              <a:spcAft>
                <a:spcPts val="1200"/>
              </a:spcAft>
              <a:buFont typeface="Wingdings" pitchFamily="2" charset="2"/>
              <a:buChar char="Ø"/>
            </a:pPr>
            <a:r>
              <a:rPr lang="en-US" sz="2800" smtClean="0">
                <a:latin typeface="Agency FB" pitchFamily="34" charset="0"/>
              </a:rPr>
              <a:t>Remove the two operands and the operator and replace them by the number obtained from the result of the operation. </a:t>
            </a:r>
          </a:p>
          <a:p>
            <a:pPr algn="just">
              <a:spcAft>
                <a:spcPts val="1200"/>
              </a:spcAft>
              <a:buFont typeface="Wingdings" pitchFamily="2" charset="2"/>
              <a:buChar char="Ø"/>
            </a:pPr>
            <a:r>
              <a:rPr lang="en-US" sz="2800" smtClean="0">
                <a:latin typeface="Agency FB" pitchFamily="34" charset="0"/>
              </a:rPr>
              <a:t>Continue to scan the expression and repeat the procedure for every operation encountered until there are no more operators.</a:t>
            </a:r>
            <a:endParaRPr lang="en-US" sz="2800">
              <a:latin typeface="Agency FB" pitchFamily="34" charset="0"/>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714488" cy="6248400"/>
          </a:xfrm>
        </p:spPr>
        <p:txBody>
          <a:bodyPr>
            <a:normAutofit fontScale="85000" lnSpcReduction="10000"/>
          </a:bodyPr>
          <a:lstStyle/>
          <a:p>
            <a:pPr algn="just">
              <a:spcAft>
                <a:spcPts val="1200"/>
              </a:spcAft>
              <a:buFont typeface="Wingdings" pitchFamily="2" charset="2"/>
              <a:buChar char="Ø"/>
            </a:pPr>
            <a:r>
              <a:rPr lang="en-US" smtClean="0">
                <a:latin typeface="Agency FB" pitchFamily="34" charset="0"/>
              </a:rPr>
              <a:t>For the expression above it find the operator * after A and B. So it perform the operation A*B and replace A, B and * with the result. </a:t>
            </a:r>
          </a:p>
          <a:p>
            <a:pPr algn="just">
              <a:spcAft>
                <a:spcPts val="1200"/>
              </a:spcAft>
              <a:buFont typeface="Wingdings" pitchFamily="2" charset="2"/>
              <a:buChar char="Ø"/>
            </a:pPr>
            <a:r>
              <a:rPr lang="en-US" smtClean="0">
                <a:latin typeface="Agency FB" pitchFamily="34" charset="0"/>
              </a:rPr>
              <a:t>The next operator is a * and it previous two operands are C and D, so it perform the operation C*D and places the result in places C, D and *. </a:t>
            </a:r>
          </a:p>
          <a:p>
            <a:pPr algn="just">
              <a:spcAft>
                <a:spcPts val="1200"/>
              </a:spcAft>
              <a:buFont typeface="Wingdings" pitchFamily="2" charset="2"/>
              <a:buChar char="Ø"/>
            </a:pPr>
            <a:r>
              <a:rPr lang="en-US" smtClean="0">
                <a:latin typeface="Agency FB" pitchFamily="34" charset="0"/>
              </a:rPr>
              <a:t>The next operator is + and the two operands to be added are the two products, so we add the two quantities to obtain the result. </a:t>
            </a:r>
          </a:p>
          <a:p>
            <a:pPr algn="just">
              <a:spcAft>
                <a:spcPts val="1200"/>
              </a:spcAft>
              <a:buFont typeface="Wingdings" pitchFamily="2" charset="2"/>
              <a:buChar char="Ø"/>
            </a:pPr>
            <a:r>
              <a:rPr lang="en-US" smtClean="0">
                <a:latin typeface="Agency FB" pitchFamily="34" charset="0"/>
              </a:rPr>
              <a:t>The conversion from infix notation to reverse Polish notation must take into consideration the operational hierarchy adopted for infix notation. </a:t>
            </a:r>
          </a:p>
          <a:p>
            <a:pPr algn="just">
              <a:spcAft>
                <a:spcPts val="1200"/>
              </a:spcAft>
              <a:buFont typeface="Wingdings" pitchFamily="2" charset="2"/>
              <a:buChar char="Ø"/>
            </a:pPr>
            <a:r>
              <a:rPr lang="en-US" smtClean="0">
                <a:latin typeface="Agency FB" pitchFamily="34" charset="0"/>
              </a:rPr>
              <a:t>This hierarchy dictates that we first perform all arithmetic inside inner parentheses, then inside outer parentheses, and do multiplication and division operations before addition and subtraction operations.</a:t>
            </a:r>
            <a:endParaRPr lang="en-US">
              <a:latin typeface="Agency FB" pitchFamily="34" charset="0"/>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6324600"/>
          </a:xfrm>
        </p:spPr>
        <p:txBody>
          <a:bodyPr>
            <a:normAutofit lnSpcReduction="10000"/>
          </a:bodyPr>
          <a:lstStyle/>
          <a:p>
            <a:pPr>
              <a:buNone/>
            </a:pPr>
            <a:r>
              <a:rPr lang="en-US" smtClean="0">
                <a:solidFill>
                  <a:srgbClr val="FF0000"/>
                </a:solidFill>
              </a:rPr>
              <a:t>Evaluation of Arithmetic Expressions: </a:t>
            </a:r>
          </a:p>
          <a:p>
            <a:pPr algn="just">
              <a:spcAft>
                <a:spcPts val="1200"/>
              </a:spcAft>
            </a:pPr>
            <a:r>
              <a:rPr lang="en-US" sz="2800" smtClean="0">
                <a:latin typeface="Agency FB" pitchFamily="34" charset="0"/>
              </a:rPr>
              <a:t>Reverse Polish notation, combined with a stack arrangement of registers, is the most efficient way known for evaluating arithmetic expressions. </a:t>
            </a:r>
          </a:p>
          <a:p>
            <a:pPr algn="just">
              <a:spcAft>
                <a:spcPts val="1200"/>
              </a:spcAft>
            </a:pPr>
            <a:r>
              <a:rPr lang="en-US" sz="2800" smtClean="0">
                <a:latin typeface="Agency FB" pitchFamily="34" charset="0"/>
              </a:rPr>
              <a:t>This procedure is employed in some electronic calculators and also in some computer. </a:t>
            </a:r>
          </a:p>
          <a:p>
            <a:pPr algn="just">
              <a:spcAft>
                <a:spcPts val="1200"/>
              </a:spcAft>
            </a:pPr>
            <a:r>
              <a:rPr lang="en-US" sz="2800" smtClean="0">
                <a:latin typeface="Agency FB" pitchFamily="34" charset="0"/>
              </a:rPr>
              <a:t>The following numerical example may clarify this procedure. Consider the arithmetic expression </a:t>
            </a:r>
          </a:p>
          <a:p>
            <a:pPr algn="just">
              <a:spcAft>
                <a:spcPts val="1200"/>
              </a:spcAft>
              <a:buNone/>
            </a:pPr>
            <a:r>
              <a:rPr lang="en-US" sz="2800" smtClean="0">
                <a:latin typeface="Agency FB" pitchFamily="34" charset="0"/>
              </a:rPr>
              <a:t>		(3*4) + (5*6) </a:t>
            </a:r>
          </a:p>
          <a:p>
            <a:pPr algn="just">
              <a:spcAft>
                <a:spcPts val="1200"/>
              </a:spcAft>
              <a:buNone/>
            </a:pPr>
            <a:r>
              <a:rPr lang="en-US" sz="2800" smtClean="0">
                <a:latin typeface="Agency FB" pitchFamily="34" charset="0"/>
              </a:rPr>
              <a:t>		In reverse polish notation, it is expressed as </a:t>
            </a:r>
          </a:p>
          <a:p>
            <a:pPr algn="just">
              <a:spcAft>
                <a:spcPts val="1200"/>
              </a:spcAft>
              <a:buNone/>
            </a:pPr>
            <a:r>
              <a:rPr lang="en-US" sz="2800" smtClean="0">
                <a:latin typeface="Agency FB" pitchFamily="34" charset="0"/>
              </a:rPr>
              <a:t>		34 * 56* + </a:t>
            </a:r>
          </a:p>
          <a:p>
            <a:pPr algn="just">
              <a:spcAft>
                <a:spcPts val="1200"/>
              </a:spcAft>
            </a:pPr>
            <a:r>
              <a:rPr lang="en-US" sz="2800" smtClean="0">
                <a:latin typeface="Agency FB" pitchFamily="34" charset="0"/>
              </a:rPr>
              <a:t>Now consider the stack operations shown in Figure. </a:t>
            </a:r>
            <a:endParaRPr lang="en-US" sz="2800">
              <a:latin typeface="Agency FB" pitchFamily="34"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tretch>
            <a:fillRect/>
          </a:stretch>
        </p:blipFill>
        <p:spPr bwMode="auto">
          <a:xfrm>
            <a:off x="1447799" y="381000"/>
            <a:ext cx="7304833" cy="2057400"/>
          </a:xfrm>
          <a:prstGeom prst="rect">
            <a:avLst/>
          </a:prstGeom>
          <a:noFill/>
          <a:ln w="9525">
            <a:noFill/>
            <a:miter lim="800000"/>
          </a:ln>
          <a:effectLst/>
        </p:spPr>
      </p:pic>
      <p:sp>
        <p:nvSpPr>
          <p:cNvPr id="5" name="Rectangle 4"/>
          <p:cNvSpPr/>
          <p:nvPr/>
        </p:nvSpPr>
        <p:spPr>
          <a:xfrm>
            <a:off x="1066800" y="2514601"/>
            <a:ext cx="7848600" cy="3416320"/>
          </a:xfrm>
          <a:prstGeom prst="rect">
            <a:avLst/>
          </a:prstGeom>
        </p:spPr>
        <p:txBody>
          <a:bodyPr wrap="square">
            <a:spAutoFit/>
          </a:bodyPr>
          <a:lstStyle>
            <a:defPPr>
              <a:defRPr lang="en-US"/>
            </a:defPPr>
          </a:lstStyle>
          <a:p>
            <a:pPr algn="just">
              <a:spcAft>
                <a:spcPts val="600"/>
              </a:spcAft>
              <a:buFont typeface="Wingdings" pitchFamily="2" charset="2"/>
              <a:buChar char="Ø"/>
            </a:pPr>
            <a:r>
              <a:rPr lang="en-US" sz="2800" smtClean="0">
                <a:latin typeface="Agency FB" pitchFamily="34" charset="0"/>
              </a:rPr>
              <a:t>Each box represents one stack operation and the arrow always points to the top of the stack. </a:t>
            </a:r>
          </a:p>
          <a:p>
            <a:pPr algn="just">
              <a:spcAft>
                <a:spcPts val="600"/>
              </a:spcAft>
              <a:buFont typeface="Wingdings" pitchFamily="2" charset="2"/>
              <a:buChar char="Ø"/>
            </a:pPr>
            <a:r>
              <a:rPr lang="en-US" sz="2800" smtClean="0">
                <a:latin typeface="Agency FB" pitchFamily="34" charset="0"/>
              </a:rPr>
              <a:t>Scanning the expression from left to right, we encounter two operands. </a:t>
            </a:r>
          </a:p>
          <a:p>
            <a:pPr algn="just">
              <a:spcAft>
                <a:spcPts val="600"/>
              </a:spcAft>
              <a:buFont typeface="Wingdings" pitchFamily="2" charset="2"/>
              <a:buChar char="Ø"/>
            </a:pPr>
            <a:r>
              <a:rPr lang="en-US" sz="2800" smtClean="0">
                <a:latin typeface="Agency FB" pitchFamily="34" charset="0"/>
              </a:rPr>
              <a:t>First the number 3 is pushed into the stack, then the number 4. </a:t>
            </a:r>
          </a:p>
          <a:p>
            <a:pPr algn="just">
              <a:spcAft>
                <a:spcPts val="600"/>
              </a:spcAft>
              <a:buFont typeface="Wingdings" pitchFamily="2" charset="2"/>
              <a:buChar char="Ø"/>
            </a:pPr>
            <a:r>
              <a:rPr lang="en-US" sz="2800" smtClean="0">
                <a:latin typeface="Agency FB" pitchFamily="34" charset="0"/>
              </a:rPr>
              <a:t>The next symbol is the multiplication operator *. </a:t>
            </a:r>
          </a:p>
          <a:p>
            <a:pPr algn="just">
              <a:spcAft>
                <a:spcPts val="600"/>
              </a:spcAft>
              <a:buFont typeface="Wingdings" pitchFamily="2" charset="2"/>
              <a:buChar char="Ø"/>
            </a:pPr>
            <a:r>
              <a:rPr lang="en-US" sz="2800" smtClean="0">
                <a:latin typeface="Agency FB" pitchFamily="34" charset="0"/>
              </a:rPr>
              <a:t>This causes a multiplication of the two top most items the stack. </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09600"/>
            <a:ext cx="7714488" cy="5638800"/>
          </a:xfrm>
        </p:spPr>
        <p:txBody>
          <a:bodyPr>
            <a:normAutofit/>
          </a:bodyPr>
          <a:lstStyle/>
          <a:p>
            <a:pPr algn="just">
              <a:spcAft>
                <a:spcPts val="600"/>
              </a:spcAft>
              <a:buFont typeface="Wingdings" pitchFamily="2" charset="2"/>
              <a:buChar char="Ø"/>
            </a:pPr>
            <a:r>
              <a:rPr lang="en-US" sz="2800" smtClean="0">
                <a:latin typeface="Agency FB" pitchFamily="34" charset="0"/>
              </a:rPr>
              <a:t>The stack is then popped and the product is placed on top of the stack, replacing the two original operands. </a:t>
            </a:r>
          </a:p>
          <a:p>
            <a:pPr algn="just">
              <a:spcAft>
                <a:spcPts val="600"/>
              </a:spcAft>
              <a:buFont typeface="Wingdings" pitchFamily="2" charset="2"/>
              <a:buChar char="Ø"/>
            </a:pPr>
            <a:r>
              <a:rPr lang="en-US" sz="2800" smtClean="0">
                <a:latin typeface="Agency FB" pitchFamily="34" charset="0"/>
              </a:rPr>
              <a:t>Next we encounter the two operands 5 and 6, so they are pushed into the stack. The stack operation results from the next * replaces these two numbers by their product. </a:t>
            </a:r>
          </a:p>
          <a:p>
            <a:pPr algn="just">
              <a:spcAft>
                <a:spcPts val="600"/>
              </a:spcAft>
              <a:buFont typeface="Wingdings" pitchFamily="2" charset="2"/>
              <a:buChar char="Ø"/>
            </a:pPr>
            <a:r>
              <a:rPr lang="en-US" sz="2800" smtClean="0">
                <a:latin typeface="Agency FB" pitchFamily="34" charset="0"/>
              </a:rPr>
              <a:t>The last operation causes an arithmetic addition of the two topmost numbers in the stack to produce the final result of 42.</a:t>
            </a:r>
          </a:p>
          <a:p>
            <a:endParaRPr lang="en-US" sz="280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762000" y="1371600"/>
            <a:ext cx="8096250" cy="4105275"/>
          </a:xfrm>
          <a:prstGeom prst="rect">
            <a:avLst/>
          </a:prstGeom>
          <a:noFill/>
          <a:ln w="9525">
            <a:noFill/>
            <a:miter lim="800000"/>
          </a:ln>
          <a:effectLst/>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04800"/>
            <a:ext cx="7866888" cy="5943600"/>
          </a:xfrm>
        </p:spPr>
        <p:txBody>
          <a:bodyPr>
            <a:normAutofit lnSpcReduction="10000"/>
          </a:bodyPr>
          <a:lstStyle/>
          <a:p>
            <a:pPr algn="just">
              <a:spcAft>
                <a:spcPts val="1200"/>
              </a:spcAft>
              <a:buFont typeface="Wingdings" pitchFamily="2" charset="2"/>
              <a:buChar char="Ø"/>
            </a:pPr>
            <a:r>
              <a:rPr lang="en-US" smtClean="0">
                <a:latin typeface="Agency FB" pitchFamily="34" charset="0"/>
              </a:rPr>
              <a:t>Computers may have instructions of several different lengths containing varying number of addresses. </a:t>
            </a:r>
          </a:p>
          <a:p>
            <a:pPr algn="just">
              <a:spcAft>
                <a:spcPts val="1200"/>
              </a:spcAft>
              <a:buFont typeface="Wingdings" pitchFamily="2" charset="2"/>
              <a:buChar char="Ø"/>
            </a:pPr>
            <a:r>
              <a:rPr lang="en-US" smtClean="0">
                <a:latin typeface="Agency FB" pitchFamily="34" charset="0"/>
              </a:rPr>
              <a:t>The number of address fields in the instruct format of a computer depends on the internal organization of its registers. </a:t>
            </a:r>
          </a:p>
          <a:p>
            <a:pPr algn="just">
              <a:spcAft>
                <a:spcPts val="1200"/>
              </a:spcAft>
              <a:buFont typeface="Wingdings" pitchFamily="2" charset="2"/>
              <a:buChar char="Ø"/>
            </a:pPr>
            <a:r>
              <a:rPr lang="en-US" smtClean="0">
                <a:latin typeface="Agency FB" pitchFamily="34" charset="0"/>
              </a:rPr>
              <a:t>Most computers fall into one of three types of CPU organizations: </a:t>
            </a:r>
          </a:p>
          <a:p>
            <a:pPr marL="1117854" lvl="2" indent="-514350" algn="just">
              <a:spcAft>
                <a:spcPts val="1200"/>
              </a:spcAft>
              <a:buAutoNum type="arabicPeriod"/>
            </a:pPr>
            <a:r>
              <a:rPr lang="en-US" sz="3200" smtClean="0">
                <a:latin typeface="Agency FB" pitchFamily="34" charset="0"/>
              </a:rPr>
              <a:t>Single accumulator organization. </a:t>
            </a:r>
          </a:p>
          <a:p>
            <a:pPr marL="1117854" lvl="2" indent="-514350" algn="just">
              <a:spcAft>
                <a:spcPts val="1200"/>
              </a:spcAft>
              <a:buAutoNum type="arabicPeriod"/>
            </a:pPr>
            <a:r>
              <a:rPr lang="en-US" sz="3200" smtClean="0">
                <a:latin typeface="Agency FB" pitchFamily="34" charset="0"/>
              </a:rPr>
              <a:t>General register organization. </a:t>
            </a:r>
          </a:p>
          <a:p>
            <a:pPr marL="1117854" lvl="2" indent="-514350" algn="just">
              <a:spcAft>
                <a:spcPts val="1200"/>
              </a:spcAft>
              <a:buAutoNum type="arabicPeriod"/>
            </a:pPr>
            <a:r>
              <a:rPr lang="en-US" sz="3200" smtClean="0">
                <a:latin typeface="Agency FB" pitchFamily="34" charset="0"/>
              </a:rPr>
              <a:t>Stack organization. </a:t>
            </a:r>
            <a:endParaRPr lang="en-US" sz="3200">
              <a:latin typeface="Agency FB" pitchFamily="34"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790688" cy="6019800"/>
          </a:xfrm>
        </p:spPr>
        <p:txBody>
          <a:bodyPr>
            <a:normAutofit fontScale="92500" lnSpcReduction="20000"/>
          </a:bodyPr>
          <a:lstStyle/>
          <a:p>
            <a:pPr algn="just">
              <a:spcAft>
                <a:spcPts val="1200"/>
              </a:spcAft>
              <a:buNone/>
            </a:pPr>
            <a:r>
              <a:rPr lang="en-US" sz="3300" b="1" smtClean="0">
                <a:solidFill>
                  <a:srgbClr val="0070C0"/>
                </a:solidFill>
                <a:latin typeface="Agency FB" pitchFamily="34" charset="0"/>
              </a:rPr>
              <a:t>Single Accumulator Organization: </a:t>
            </a:r>
          </a:p>
          <a:p>
            <a:pPr algn="just">
              <a:spcAft>
                <a:spcPts val="1200"/>
              </a:spcAft>
            </a:pPr>
            <a:r>
              <a:rPr lang="en-US" smtClean="0">
                <a:latin typeface="Agency FB" pitchFamily="34" charset="0"/>
              </a:rPr>
              <a:t>In an accumulator type organization all the operations are performed with an implied accumulator register. </a:t>
            </a:r>
          </a:p>
          <a:p>
            <a:pPr algn="just">
              <a:spcAft>
                <a:spcPts val="1200"/>
              </a:spcAft>
            </a:pPr>
            <a:r>
              <a:rPr lang="en-US" smtClean="0">
                <a:latin typeface="Agency FB" pitchFamily="34" charset="0"/>
              </a:rPr>
              <a:t>The instruction format in this type of computer uses one address field. </a:t>
            </a:r>
          </a:p>
          <a:p>
            <a:pPr algn="just">
              <a:spcAft>
                <a:spcPts val="1200"/>
              </a:spcAft>
            </a:pPr>
            <a:r>
              <a:rPr lang="en-US" smtClean="0">
                <a:latin typeface="Agency FB" pitchFamily="34" charset="0"/>
              </a:rPr>
              <a:t>For example, the instruction that specifies an arithmetic addition defined by an assembly language instruction as </a:t>
            </a:r>
          </a:p>
          <a:p>
            <a:pPr algn="just">
              <a:spcAft>
                <a:spcPts val="1200"/>
              </a:spcAft>
            </a:pPr>
            <a:r>
              <a:rPr lang="en-US" smtClean="0">
                <a:latin typeface="Agency FB" pitchFamily="34" charset="0"/>
              </a:rPr>
              <a:t>ADD X </a:t>
            </a:r>
          </a:p>
          <a:p>
            <a:pPr algn="just">
              <a:spcAft>
                <a:spcPts val="1200"/>
              </a:spcAft>
            </a:pPr>
            <a:r>
              <a:rPr lang="en-US" smtClean="0">
                <a:latin typeface="Agency FB" pitchFamily="34" charset="0"/>
              </a:rPr>
              <a:t>Where X is the address of the operand. The ADD instruction in this case results in the operation AC </a:t>
            </a:r>
          </a:p>
          <a:p>
            <a:pPr algn="just">
              <a:spcAft>
                <a:spcPts val="1200"/>
              </a:spcAft>
            </a:pPr>
            <a:r>
              <a:rPr lang="en-US" smtClean="0">
                <a:latin typeface="Agency FB" pitchFamily="34" charset="0"/>
              </a:rPr>
              <a:t>AC +M[X]. AC is the accumulator register and M[X] symbolizes the memory word located at address X.</a:t>
            </a:r>
            <a:endParaRPr lang="en-US">
              <a:latin typeface="Agency FB" pitchFamily="34"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790688" cy="5867400"/>
          </a:xfrm>
        </p:spPr>
        <p:txBody>
          <a:bodyPr>
            <a:normAutofit fontScale="85000" lnSpcReduction="10000"/>
          </a:bodyPr>
          <a:lstStyle/>
          <a:p>
            <a:pPr>
              <a:spcAft>
                <a:spcPts val="1200"/>
              </a:spcAft>
              <a:buNone/>
            </a:pPr>
            <a:r>
              <a:rPr lang="en-US" sz="3800" b="1" smtClean="0">
                <a:solidFill>
                  <a:srgbClr val="0070C0"/>
                </a:solidFill>
                <a:latin typeface="Agency FB" pitchFamily="34" charset="0"/>
              </a:rPr>
              <a:t>General register organization: </a:t>
            </a:r>
          </a:p>
          <a:p>
            <a:pPr algn="just">
              <a:spcAft>
                <a:spcPts val="1200"/>
              </a:spcAft>
              <a:buFont typeface="Wingdings" pitchFamily="2" charset="2"/>
              <a:buChar char="Ø"/>
            </a:pPr>
            <a:r>
              <a:rPr lang="en-US" smtClean="0">
                <a:latin typeface="Agency FB" pitchFamily="34" charset="0"/>
              </a:rPr>
              <a:t>The instruction format in this type of computer needs three register address fields. </a:t>
            </a:r>
          </a:p>
          <a:p>
            <a:pPr algn="just">
              <a:spcAft>
                <a:spcPts val="1200"/>
              </a:spcAft>
              <a:buFont typeface="Wingdings" pitchFamily="2" charset="2"/>
              <a:buChar char="Ø"/>
            </a:pPr>
            <a:r>
              <a:rPr lang="en-US" smtClean="0">
                <a:latin typeface="Agency FB" pitchFamily="34" charset="0"/>
              </a:rPr>
              <a:t>Thus the instruction for an arithmetic addition may be written in an assembly language as ADD R1, R2, R3 to denote the operation R1</a:t>
            </a:r>
          </a:p>
          <a:p>
            <a:pPr algn="just">
              <a:spcAft>
                <a:spcPts val="1200"/>
              </a:spcAft>
              <a:buFont typeface="Wingdings" pitchFamily="2" charset="2"/>
              <a:buChar char="Ø"/>
            </a:pPr>
            <a:r>
              <a:rPr lang="en-US" smtClean="0">
                <a:latin typeface="Agency FB" pitchFamily="34" charset="0"/>
              </a:rPr>
              <a:t>R2 + R3. The number of address fields in the instruction can be reduced from three to two if the destination register is the same as one of the source registers. </a:t>
            </a:r>
          </a:p>
          <a:p>
            <a:pPr algn="just">
              <a:spcAft>
                <a:spcPts val="1200"/>
              </a:spcAft>
              <a:buFont typeface="Wingdings" pitchFamily="2" charset="2"/>
              <a:buChar char="Ø"/>
            </a:pPr>
            <a:r>
              <a:rPr lang="en-US" smtClean="0">
                <a:latin typeface="Agency FB" pitchFamily="34" charset="0"/>
              </a:rPr>
              <a:t>Thus the instruction ADD R1, R2 would denote the operation R1</a:t>
            </a:r>
          </a:p>
          <a:p>
            <a:pPr algn="just">
              <a:spcAft>
                <a:spcPts val="1200"/>
              </a:spcAft>
              <a:buFont typeface="Wingdings" pitchFamily="2" charset="2"/>
              <a:buChar char="Ø"/>
            </a:pPr>
            <a:r>
              <a:rPr lang="en-US" smtClean="0">
                <a:latin typeface="Agency FB" pitchFamily="34" charset="0"/>
              </a:rPr>
              <a:t>R1 + R2. Only register addresses for R1 and R2 need be specified in this instruction</a:t>
            </a:r>
            <a:r>
              <a:rPr lang="en-US" smtClean="0"/>
              <a:t>. </a:t>
            </a:r>
            <a:endParaRPr lang="en-US"/>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14488" cy="6629400"/>
          </a:xfrm>
        </p:spPr>
        <p:txBody>
          <a:bodyPr>
            <a:normAutofit/>
          </a:bodyPr>
          <a:lstStyle/>
          <a:p>
            <a:pPr algn="just">
              <a:spcAft>
                <a:spcPts val="1200"/>
              </a:spcAft>
              <a:buFont typeface="Wingdings" pitchFamily="2" charset="2"/>
              <a:buChar char="Ø"/>
            </a:pPr>
            <a:r>
              <a:rPr lang="en-US" sz="2800" smtClean="0">
                <a:latin typeface="Agency FB" pitchFamily="34" charset="0"/>
              </a:rPr>
              <a:t>General register-type computers employ two or three address fields in their instruction format. </a:t>
            </a:r>
          </a:p>
          <a:p>
            <a:pPr algn="just">
              <a:spcAft>
                <a:spcPts val="1200"/>
              </a:spcAft>
              <a:buFont typeface="Wingdings" pitchFamily="2" charset="2"/>
              <a:buChar char="Ø"/>
            </a:pPr>
            <a:r>
              <a:rPr lang="en-US" sz="2800" smtClean="0">
                <a:latin typeface="Agency FB" pitchFamily="34" charset="0"/>
              </a:rPr>
              <a:t>Each address field may specify a processor register or a memory word. </a:t>
            </a:r>
          </a:p>
          <a:p>
            <a:pPr algn="just">
              <a:spcAft>
                <a:spcPts val="1200"/>
              </a:spcAft>
              <a:buFont typeface="Wingdings" pitchFamily="2" charset="2"/>
              <a:buChar char="Ø"/>
            </a:pPr>
            <a:r>
              <a:rPr lang="en-US" sz="2800" smtClean="0">
                <a:latin typeface="Agency FB" pitchFamily="34" charset="0"/>
              </a:rPr>
              <a:t>An instruction symbolized by ADD R1, X would specify the operation R1</a:t>
            </a:r>
          </a:p>
          <a:p>
            <a:pPr algn="just">
              <a:spcAft>
                <a:spcPts val="1200"/>
              </a:spcAft>
              <a:buFont typeface="Wingdings" pitchFamily="2" charset="2"/>
              <a:buChar char="Ø"/>
            </a:pPr>
            <a:r>
              <a:rPr lang="en-US" sz="2800" smtClean="0">
                <a:latin typeface="Agency FB" pitchFamily="34" charset="0"/>
              </a:rPr>
              <a:t>R1 + M[X]. </a:t>
            </a:r>
          </a:p>
          <a:p>
            <a:pPr algn="just">
              <a:spcAft>
                <a:spcPts val="1200"/>
              </a:spcAft>
              <a:buFont typeface="Wingdings" pitchFamily="2" charset="2"/>
              <a:buChar char="Ø"/>
            </a:pPr>
            <a:r>
              <a:rPr lang="en-US" sz="2800" smtClean="0">
                <a:latin typeface="Agency FB" pitchFamily="34" charset="0"/>
              </a:rPr>
              <a:t>It has two address fields, one for register R1 and the other for the memory address X.</a:t>
            </a:r>
            <a:endParaRPr lang="en-US" sz="2800">
              <a:latin typeface="Agency FB" pitchFamily="34" charset="0"/>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04800"/>
            <a:ext cx="7866888" cy="6553200"/>
          </a:xfrm>
        </p:spPr>
        <p:txBody>
          <a:bodyPr>
            <a:normAutofit fontScale="77500" lnSpcReduction="20000"/>
          </a:bodyPr>
          <a:lstStyle/>
          <a:p>
            <a:pPr>
              <a:spcAft>
                <a:spcPts val="600"/>
              </a:spcAft>
              <a:buNone/>
            </a:pPr>
            <a:r>
              <a:rPr lang="en-US" sz="4100" b="1" smtClean="0">
                <a:solidFill>
                  <a:srgbClr val="0070C0"/>
                </a:solidFill>
                <a:latin typeface="Agency FB" pitchFamily="34" charset="0"/>
              </a:rPr>
              <a:t>Stack organization: </a:t>
            </a:r>
          </a:p>
          <a:p>
            <a:pPr algn="just">
              <a:spcAft>
                <a:spcPts val="600"/>
              </a:spcAft>
              <a:buFont typeface="Wingdings" pitchFamily="2" charset="2"/>
              <a:buChar char="Ø"/>
            </a:pPr>
            <a:r>
              <a:rPr lang="en-US" smtClean="0">
                <a:latin typeface="Agency FB" pitchFamily="34" charset="0"/>
              </a:rPr>
              <a:t>The stack-organized CPU has PUSH and POP instructions which require an address field. </a:t>
            </a:r>
          </a:p>
          <a:p>
            <a:pPr algn="just">
              <a:spcAft>
                <a:spcPts val="600"/>
              </a:spcAft>
              <a:buFont typeface="Wingdings" pitchFamily="2" charset="2"/>
              <a:buChar char="Ø"/>
            </a:pPr>
            <a:r>
              <a:rPr lang="en-US" smtClean="0">
                <a:latin typeface="Agency FB" pitchFamily="34" charset="0"/>
              </a:rPr>
              <a:t>Thus the instruction PUSH X will push the word at address X to the top of the stack. </a:t>
            </a:r>
          </a:p>
          <a:p>
            <a:pPr algn="just">
              <a:spcAft>
                <a:spcPts val="600"/>
              </a:spcAft>
              <a:buFont typeface="Wingdings" pitchFamily="2" charset="2"/>
              <a:buChar char="Ø"/>
            </a:pPr>
            <a:r>
              <a:rPr lang="en-US" smtClean="0">
                <a:latin typeface="Agency FB" pitchFamily="34" charset="0"/>
              </a:rPr>
              <a:t>The stack pointer is updated automatically. </a:t>
            </a:r>
          </a:p>
          <a:p>
            <a:pPr algn="just">
              <a:spcAft>
                <a:spcPts val="600"/>
              </a:spcAft>
              <a:buFont typeface="Wingdings" pitchFamily="2" charset="2"/>
              <a:buChar char="Ø"/>
            </a:pPr>
            <a:r>
              <a:rPr lang="en-US" smtClean="0">
                <a:latin typeface="Agency FB" pitchFamily="34" charset="0"/>
              </a:rPr>
              <a:t>Operation-type instructions do not need an address field in stack-organized computers. </a:t>
            </a:r>
          </a:p>
          <a:p>
            <a:pPr algn="just">
              <a:spcAft>
                <a:spcPts val="600"/>
              </a:spcAft>
              <a:buFont typeface="Wingdings" pitchFamily="2" charset="2"/>
              <a:buChar char="Ø"/>
            </a:pPr>
            <a:r>
              <a:rPr lang="en-US" smtClean="0">
                <a:latin typeface="Agency FB" pitchFamily="34" charset="0"/>
              </a:rPr>
              <a:t>This is because the operation is performed on the two items that are on top of the stack. </a:t>
            </a:r>
          </a:p>
          <a:p>
            <a:pPr algn="just">
              <a:spcAft>
                <a:spcPts val="600"/>
              </a:spcAft>
              <a:buFont typeface="Wingdings" pitchFamily="2" charset="2"/>
              <a:buChar char="Ø"/>
            </a:pPr>
            <a:r>
              <a:rPr lang="en-US" smtClean="0">
                <a:latin typeface="Agency FB" pitchFamily="34" charset="0"/>
              </a:rPr>
              <a:t>The instruction ADD in a stack computer consists of an operation code only with no address field. </a:t>
            </a:r>
          </a:p>
          <a:p>
            <a:pPr algn="just">
              <a:spcAft>
                <a:spcPts val="600"/>
              </a:spcAft>
              <a:buFont typeface="Wingdings" pitchFamily="2" charset="2"/>
              <a:buChar char="Ø"/>
            </a:pPr>
            <a:r>
              <a:rPr lang="en-US" smtClean="0">
                <a:latin typeface="Agency FB" pitchFamily="34" charset="0"/>
              </a:rPr>
              <a:t>This operation has the effect of popping the two top numbers from the stack, adding the numbers, and pushing the sum into the stack. </a:t>
            </a:r>
          </a:p>
          <a:p>
            <a:pPr algn="just">
              <a:spcAft>
                <a:spcPts val="600"/>
              </a:spcAft>
              <a:buFont typeface="Wingdings" pitchFamily="2" charset="2"/>
              <a:buChar char="Ø"/>
            </a:pPr>
            <a:r>
              <a:rPr lang="en-US" smtClean="0">
                <a:latin typeface="Agency FB" pitchFamily="34" charset="0"/>
              </a:rPr>
              <a:t>There is no need to specify operands with an address field since all operands are implied to be in the stack. </a:t>
            </a:r>
            <a:endParaRPr lang="en-US">
              <a:latin typeface="Agency FB" pitchFamily="34"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790688" cy="5867400"/>
          </a:xfrm>
        </p:spPr>
        <p:txBody>
          <a:bodyPr>
            <a:normAutofit fontScale="77500" lnSpcReduction="20000"/>
          </a:bodyPr>
          <a:lstStyle/>
          <a:p>
            <a:pPr algn="just">
              <a:spcAft>
                <a:spcPts val="1200"/>
              </a:spcAft>
            </a:pPr>
            <a:r>
              <a:rPr lang="en-US" smtClean="0">
                <a:latin typeface="Agency FB" pitchFamily="34" charset="0"/>
              </a:rPr>
              <a:t>Most computers fall into one of the three types of organizations. </a:t>
            </a:r>
          </a:p>
          <a:p>
            <a:pPr algn="just">
              <a:spcAft>
                <a:spcPts val="1200"/>
              </a:spcAft>
            </a:pPr>
            <a:r>
              <a:rPr lang="en-US" smtClean="0">
                <a:latin typeface="Agency FB" pitchFamily="34" charset="0"/>
              </a:rPr>
              <a:t>Some computers combine features from more than one organizational structure. </a:t>
            </a:r>
          </a:p>
          <a:p>
            <a:pPr algn="just">
              <a:spcAft>
                <a:spcPts val="1200"/>
              </a:spcAft>
            </a:pPr>
            <a:r>
              <a:rPr lang="en-US" smtClean="0">
                <a:latin typeface="Agency FB" pitchFamily="34" charset="0"/>
              </a:rPr>
              <a:t>The influence of the number of addresses on computer programs, we will evaluate the arithmetic statement X= (A+B) * (C+D)</a:t>
            </a:r>
          </a:p>
          <a:p>
            <a:pPr algn="just">
              <a:spcAft>
                <a:spcPts val="1200"/>
              </a:spcAft>
            </a:pPr>
            <a:r>
              <a:rPr lang="en-US" smtClean="0">
                <a:latin typeface="Agency FB" pitchFamily="34" charset="0"/>
              </a:rPr>
              <a:t>Using zero, one, two, or three address instructions and using the symbols </a:t>
            </a:r>
          </a:p>
          <a:p>
            <a:pPr lvl="2" algn="just">
              <a:spcAft>
                <a:spcPts val="1200"/>
              </a:spcAft>
              <a:buFont typeface="Wingdings" pitchFamily="2" charset="2"/>
              <a:buChar char="§"/>
            </a:pPr>
            <a:r>
              <a:rPr lang="en-US" sz="3100" smtClean="0">
                <a:latin typeface="Agency FB" pitchFamily="34" charset="0"/>
              </a:rPr>
              <a:t>ADD, SUB, MUL and DIV for four arithmetic operations; </a:t>
            </a:r>
          </a:p>
          <a:p>
            <a:pPr lvl="2" algn="just">
              <a:spcAft>
                <a:spcPts val="1200"/>
              </a:spcAft>
              <a:buFont typeface="Wingdings" pitchFamily="2" charset="2"/>
              <a:buChar char="§"/>
            </a:pPr>
            <a:r>
              <a:rPr lang="en-US" sz="3100" smtClean="0">
                <a:latin typeface="Agency FB" pitchFamily="34" charset="0"/>
              </a:rPr>
              <a:t>MOV for the transfer type operations; and </a:t>
            </a:r>
          </a:p>
          <a:p>
            <a:pPr lvl="2" algn="just">
              <a:spcAft>
                <a:spcPts val="1200"/>
              </a:spcAft>
              <a:buFont typeface="Wingdings" pitchFamily="2" charset="2"/>
              <a:buChar char="§"/>
            </a:pPr>
            <a:r>
              <a:rPr lang="en-US" sz="3100" smtClean="0">
                <a:latin typeface="Agency FB" pitchFamily="34" charset="0"/>
              </a:rPr>
              <a:t>LOAD and STORE for transfer to and from memory and AC register. </a:t>
            </a:r>
          </a:p>
          <a:p>
            <a:pPr algn="just">
              <a:spcAft>
                <a:spcPts val="1200"/>
              </a:spcAft>
            </a:pPr>
            <a:r>
              <a:rPr lang="en-US" smtClean="0">
                <a:latin typeface="Agency FB" pitchFamily="34" charset="0"/>
              </a:rPr>
              <a:t>Assuming that the operands are in memory addresses A, B, C, and D and the result must be stored in memory ar address X and also the CPU has general purpose registers R1, R2, R3 and R4.</a:t>
            </a:r>
            <a:endParaRPr lang="en-US">
              <a:latin typeface="Agency FB" pitchFamily="34" charset="0"/>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371600"/>
            <a:ext cx="7790688" cy="3733800"/>
          </a:xfrm>
        </p:spPr>
        <p:txBody>
          <a:bodyPr>
            <a:normAutofit fontScale="77500" lnSpcReduction="20000"/>
          </a:bodyPr>
          <a:lstStyle/>
          <a:p>
            <a:pPr algn="just">
              <a:spcAft>
                <a:spcPts val="1200"/>
              </a:spcAft>
              <a:buNone/>
            </a:pPr>
            <a:r>
              <a:rPr lang="en-US" b="1" smtClean="0">
                <a:solidFill>
                  <a:srgbClr val="0070C0"/>
                </a:solidFill>
              </a:rPr>
              <a:t>Three Address Instructions: </a:t>
            </a:r>
          </a:p>
          <a:p>
            <a:pPr algn="just">
              <a:spcAft>
                <a:spcPts val="1200"/>
              </a:spcAft>
              <a:buFont typeface="Wingdings" pitchFamily="2" charset="2"/>
              <a:buChar char="Ø"/>
            </a:pPr>
            <a:r>
              <a:rPr lang="en-US" smtClean="0"/>
              <a:t>Three-address instruction formats can use each address field to specify either a processor register or a memory operand. </a:t>
            </a:r>
          </a:p>
          <a:p>
            <a:pPr algn="just">
              <a:spcAft>
                <a:spcPts val="1200"/>
              </a:spcAft>
              <a:buFont typeface="Wingdings" pitchFamily="2" charset="2"/>
              <a:buChar char="Ø"/>
            </a:pPr>
            <a:r>
              <a:rPr lang="en-US" smtClean="0"/>
              <a:t>The program assembly language that evaluates </a:t>
            </a:r>
          </a:p>
          <a:p>
            <a:pPr lvl="2" algn="just">
              <a:spcAft>
                <a:spcPts val="1200"/>
              </a:spcAft>
              <a:buNone/>
            </a:pPr>
            <a:r>
              <a:rPr lang="en-US" smtClean="0"/>
              <a:t>X = (A+B) * (C+D) </a:t>
            </a:r>
          </a:p>
          <a:p>
            <a:pPr algn="just">
              <a:spcAft>
                <a:spcPts val="1200"/>
              </a:spcAft>
              <a:buFont typeface="Wingdings" pitchFamily="2" charset="2"/>
              <a:buChar char="Ø"/>
            </a:pPr>
            <a:r>
              <a:rPr lang="en-US" smtClean="0"/>
              <a:t>is shown below, together with comments that explain the register transfer operation of each instruction</a:t>
            </a:r>
            <a:endParaRPr lang="en-US"/>
          </a:p>
        </p:txBody>
      </p:sp>
      <p:pic>
        <p:nvPicPr>
          <p:cNvPr id="9218" name="Picture 2"/>
          <p:cNvPicPr>
            <a:picLocks noChangeAspect="1" noChangeArrowheads="1"/>
          </p:cNvPicPr>
          <p:nvPr/>
        </p:nvPicPr>
        <p:blipFill>
          <a:blip r:embed="rId2"/>
          <a:stretch>
            <a:fillRect/>
          </a:stretch>
        </p:blipFill>
        <p:spPr bwMode="auto">
          <a:xfrm>
            <a:off x="1600200" y="5486400"/>
            <a:ext cx="6666614" cy="1371600"/>
          </a:xfrm>
          <a:prstGeom prst="rect">
            <a:avLst/>
          </a:prstGeom>
          <a:noFill/>
          <a:ln w="9525">
            <a:noFill/>
            <a:miter lim="800000"/>
          </a:ln>
          <a:effectLst/>
        </p:spPr>
      </p:pic>
      <p:sp>
        <p:nvSpPr>
          <p:cNvPr id="4" name="Content Placeholder 2"/>
          <p:cNvSpPr txBox="1"/>
          <p:nvPr/>
        </p:nvSpPr>
        <p:spPr>
          <a:xfrm>
            <a:off x="1066800" y="457200"/>
            <a:ext cx="7790688" cy="685800"/>
          </a:xfrm>
          <a:prstGeom prst="rect">
            <a:avLst/>
          </a:prstGeom>
        </p:spPr>
        <p:txBody>
          <a:bodyPr>
            <a:normAutofit/>
          </a:bodyPr>
          <a:lstStyle>
            <a:defPPr>
              <a:defRPr lang="en-US"/>
            </a:defPPr>
          </a:lstStyle>
          <a:p>
            <a:pPr marL="365760" marR="0" lvl="0" indent="-283464" algn="ctr" defTabSz="914400" rtl="0" eaLnBrk="1" fontAlgn="auto" latinLnBrk="0" hangingPunct="1">
              <a:lnSpc>
                <a:spcPct val="100000"/>
              </a:lnSpc>
              <a:spcBef>
                <a:spcPts val="600"/>
              </a:spcBef>
              <a:spcAft>
                <a:spcPts val="1200"/>
              </a:spcAft>
              <a:buClr>
                <a:schemeClr val="accent1"/>
              </a:buClr>
              <a:buSzPct val="80000"/>
              <a:buFont typeface="Wingdings 2"/>
              <a:buNone/>
              <a:defRPr/>
            </a:pPr>
            <a:r>
              <a:rPr kumimoji="0" lang="en-US" sz="3200" b="1" i="0" u="none" strike="noStrike" kern="1200" cap="none" spc="0" normalizeH="0" baseline="0" noProof="0" smtClean="0">
                <a:ln>
                  <a:noFill/>
                </a:ln>
                <a:solidFill>
                  <a:srgbClr val="0070C0"/>
                </a:solidFill>
                <a:effectLst/>
                <a:uLnTx/>
                <a:uFillTx/>
                <a:latin typeface="+mn-lt"/>
                <a:ea typeface="+mn-ea"/>
                <a:cs typeface="+mn-cs"/>
              </a:rPr>
              <a:t>Instruction  Formats: </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498080" cy="4800600"/>
          </a:xfrm>
        </p:spPr>
        <p:txBody>
          <a:bodyPr>
            <a:normAutofit/>
          </a:bodyPr>
          <a:lstStyle/>
          <a:p>
            <a:pPr algn="just">
              <a:spcAft>
                <a:spcPts val="1200"/>
              </a:spcAft>
              <a:buFont typeface="Wingdings" pitchFamily="2" charset="2"/>
              <a:buChar char="Ø"/>
            </a:pPr>
            <a:r>
              <a:rPr lang="en-US" sz="2800" smtClean="0">
                <a:latin typeface="Agency FB" pitchFamily="34" charset="0"/>
              </a:rPr>
              <a:t>The symbol M [A] denotes the operand at memory address symbolized by A. </a:t>
            </a:r>
          </a:p>
          <a:p>
            <a:pPr algn="just">
              <a:spcAft>
                <a:spcPts val="1200"/>
              </a:spcAft>
              <a:buFont typeface="Wingdings" pitchFamily="2" charset="2"/>
              <a:buChar char="Ø"/>
            </a:pPr>
            <a:r>
              <a:rPr lang="en-US" sz="2800" smtClean="0">
                <a:latin typeface="Agency FB" pitchFamily="34" charset="0"/>
              </a:rPr>
              <a:t>The advantage of the three-address format is that it results in short programs when evaluating arithmetic expressions. </a:t>
            </a:r>
          </a:p>
          <a:p>
            <a:pPr algn="just">
              <a:spcAft>
                <a:spcPts val="1200"/>
              </a:spcAft>
              <a:buFont typeface="Wingdings" pitchFamily="2" charset="2"/>
              <a:buChar char="Ø"/>
            </a:pPr>
            <a:r>
              <a:rPr lang="en-US" sz="2800" smtClean="0">
                <a:latin typeface="Agency FB" pitchFamily="34" charset="0"/>
              </a:rPr>
              <a:t>The disadvantage is that the binary-coded instructions require too many bits to specify three addresses.</a:t>
            </a:r>
            <a:endParaRPr lang="en-US" sz="2800">
              <a:latin typeface="Agency FB" pitchFamily="34"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790688" cy="2209800"/>
          </a:xfrm>
        </p:spPr>
        <p:txBody>
          <a:bodyPr>
            <a:normAutofit fontScale="92500" lnSpcReduction="10000"/>
          </a:bodyPr>
          <a:lstStyle/>
          <a:p>
            <a:pPr algn="just">
              <a:spcAft>
                <a:spcPts val="1200"/>
              </a:spcAft>
              <a:buNone/>
            </a:pPr>
            <a:r>
              <a:rPr lang="en-US" b="1" smtClean="0">
                <a:solidFill>
                  <a:srgbClr val="0070C0"/>
                </a:solidFill>
                <a:latin typeface="Agency FB" pitchFamily="34" charset="0"/>
              </a:rPr>
              <a:t>Two Address Instructions: </a:t>
            </a:r>
          </a:p>
          <a:p>
            <a:pPr algn="just">
              <a:spcAft>
                <a:spcPts val="1200"/>
              </a:spcAft>
            </a:pPr>
            <a:r>
              <a:rPr lang="en-US" smtClean="0">
                <a:latin typeface="Agency FB" pitchFamily="34" charset="0"/>
              </a:rPr>
              <a:t>Two-address instructions formats use each address field can specify either a processor register or memory word. </a:t>
            </a:r>
          </a:p>
          <a:p>
            <a:pPr algn="just">
              <a:spcAft>
                <a:spcPts val="1200"/>
              </a:spcAft>
            </a:pPr>
            <a:r>
              <a:rPr lang="en-US" smtClean="0">
                <a:latin typeface="Agency FB" pitchFamily="34" charset="0"/>
              </a:rPr>
              <a:t>The program to evaluate X = (A+B) * (C+D) is as follows</a:t>
            </a:r>
            <a:endParaRPr lang="en-US">
              <a:latin typeface="Agency FB" pitchFamily="34" charset="0"/>
            </a:endParaRPr>
          </a:p>
        </p:txBody>
      </p:sp>
      <p:pic>
        <p:nvPicPr>
          <p:cNvPr id="10242" name="Picture 2"/>
          <p:cNvPicPr>
            <a:picLocks noChangeAspect="1" noChangeArrowheads="1"/>
          </p:cNvPicPr>
          <p:nvPr/>
        </p:nvPicPr>
        <p:blipFill>
          <a:blip r:embed="rId2"/>
          <a:stretch>
            <a:fillRect/>
          </a:stretch>
        </p:blipFill>
        <p:spPr bwMode="auto">
          <a:xfrm>
            <a:off x="2438400" y="2438400"/>
            <a:ext cx="4641761" cy="1905000"/>
          </a:xfrm>
          <a:prstGeom prst="rect">
            <a:avLst/>
          </a:prstGeom>
          <a:noFill/>
          <a:ln w="9525">
            <a:noFill/>
            <a:miter lim="800000"/>
          </a:ln>
          <a:effectLst/>
        </p:spPr>
      </p:pic>
      <p:sp>
        <p:nvSpPr>
          <p:cNvPr id="5" name="Rectangle 4"/>
          <p:cNvSpPr/>
          <p:nvPr/>
        </p:nvSpPr>
        <p:spPr>
          <a:xfrm>
            <a:off x="1143000" y="4457343"/>
            <a:ext cx="7772400" cy="2400657"/>
          </a:xfrm>
          <a:prstGeom prst="rect">
            <a:avLst/>
          </a:prstGeom>
        </p:spPr>
        <p:txBody>
          <a:bodyPr wrap="square">
            <a:spAutoFit/>
          </a:bodyPr>
          <a:lstStyle>
            <a:defPPr>
              <a:defRPr lang="en-US"/>
            </a:defPPr>
          </a:lstStyle>
          <a:p>
            <a:pPr algn="just">
              <a:spcAft>
                <a:spcPts val="1200"/>
              </a:spcAft>
              <a:buFont typeface="Wingdings" pitchFamily="2" charset="2"/>
              <a:buChar char="Ø"/>
            </a:pPr>
            <a:r>
              <a:rPr lang="en-US" sz="2800" smtClean="0">
                <a:latin typeface="Agency FB" pitchFamily="34" charset="0"/>
              </a:rPr>
              <a:t>The MOV instruction moves or transfers the operands to and from memory and processor registers. </a:t>
            </a:r>
          </a:p>
          <a:p>
            <a:pPr algn="just">
              <a:spcAft>
                <a:spcPts val="1200"/>
              </a:spcAft>
              <a:buFont typeface="Wingdings" pitchFamily="2" charset="2"/>
              <a:buChar char="Ø"/>
            </a:pPr>
            <a:r>
              <a:rPr lang="en-US" sz="2800" smtClean="0">
                <a:latin typeface="Agency FB" pitchFamily="34" charset="0"/>
              </a:rPr>
              <a:t>The first symbol listed in an instruction is assumed be both a source and the destination where the result of the operation transferred</a:t>
            </a:r>
            <a:endParaRPr lang="en-US" sz="2800">
              <a:latin typeface="Agency FB" pitchFamily="34"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0"/>
            <a:ext cx="7866888" cy="3124200"/>
          </a:xfrm>
        </p:spPr>
        <p:txBody>
          <a:bodyPr>
            <a:normAutofit fontScale="77500" lnSpcReduction="20000"/>
          </a:bodyPr>
          <a:lstStyle/>
          <a:p>
            <a:pPr algn="just">
              <a:spcAft>
                <a:spcPts val="1200"/>
              </a:spcAft>
              <a:buNone/>
            </a:pPr>
            <a:r>
              <a:rPr lang="en-US" sz="4100" b="1" smtClean="0">
                <a:solidFill>
                  <a:srgbClr val="0070C0"/>
                </a:solidFill>
                <a:latin typeface="Agency FB" pitchFamily="34" charset="0"/>
              </a:rPr>
              <a:t>One Address Instructions</a:t>
            </a:r>
            <a:r>
              <a:rPr lang="en-US" sz="4100" b="1" smtClean="0">
                <a:latin typeface="Agency FB" pitchFamily="34" charset="0"/>
              </a:rPr>
              <a:t>: </a:t>
            </a:r>
          </a:p>
          <a:p>
            <a:pPr algn="just">
              <a:spcAft>
                <a:spcPts val="1200"/>
              </a:spcAft>
            </a:pPr>
            <a:r>
              <a:rPr lang="en-US" smtClean="0">
                <a:latin typeface="Agency FB" pitchFamily="34" charset="0"/>
              </a:rPr>
              <a:t>One-address instructions use an implied accumulator (AC) register for all data manipulation. </a:t>
            </a:r>
          </a:p>
          <a:p>
            <a:pPr algn="just">
              <a:spcAft>
                <a:spcPts val="1200"/>
              </a:spcAft>
            </a:pPr>
            <a:r>
              <a:rPr lang="en-US" smtClean="0">
                <a:latin typeface="Agency FB" pitchFamily="34" charset="0"/>
              </a:rPr>
              <a:t>For multiplication and division there is a need for a second register. But for the basic discussion we will neglect the second register and assume that the AC contains the result of all operations. </a:t>
            </a:r>
          </a:p>
          <a:p>
            <a:pPr algn="just">
              <a:spcAft>
                <a:spcPts val="1200"/>
              </a:spcAft>
            </a:pPr>
            <a:r>
              <a:rPr lang="en-US" smtClean="0">
                <a:latin typeface="Agency FB" pitchFamily="34" charset="0"/>
              </a:rPr>
              <a:t>The program to evaluate X=(A+B) * (C+D) is</a:t>
            </a:r>
            <a:endParaRPr lang="en-US">
              <a:latin typeface="Agency FB" pitchFamily="34" charset="0"/>
            </a:endParaRPr>
          </a:p>
        </p:txBody>
      </p:sp>
      <p:pic>
        <p:nvPicPr>
          <p:cNvPr id="11266" name="Picture 2"/>
          <p:cNvPicPr>
            <a:picLocks noChangeAspect="1" noChangeArrowheads="1"/>
          </p:cNvPicPr>
          <p:nvPr/>
        </p:nvPicPr>
        <p:blipFill>
          <a:blip r:embed="rId2"/>
          <a:stretch>
            <a:fillRect/>
          </a:stretch>
        </p:blipFill>
        <p:spPr bwMode="auto">
          <a:xfrm>
            <a:off x="2133600" y="3124200"/>
            <a:ext cx="4953000" cy="1752600"/>
          </a:xfrm>
          <a:prstGeom prst="rect">
            <a:avLst/>
          </a:prstGeom>
          <a:noFill/>
          <a:ln w="9525">
            <a:noFill/>
            <a:miter lim="800000"/>
          </a:ln>
          <a:effectLst/>
        </p:spPr>
      </p:pic>
      <p:sp>
        <p:nvSpPr>
          <p:cNvPr id="5" name="Rectangle 4"/>
          <p:cNvSpPr/>
          <p:nvPr/>
        </p:nvSpPr>
        <p:spPr>
          <a:xfrm>
            <a:off x="1066800" y="5105400"/>
            <a:ext cx="7848600" cy="1354217"/>
          </a:xfrm>
          <a:prstGeom prst="rect">
            <a:avLst/>
          </a:prstGeom>
        </p:spPr>
        <p:txBody>
          <a:bodyPr wrap="square">
            <a:spAutoFit/>
          </a:bodyPr>
          <a:lstStyle>
            <a:defPPr>
              <a:defRPr lang="en-US"/>
            </a:defPPr>
          </a:lstStyle>
          <a:p>
            <a:pPr algn="just">
              <a:spcAft>
                <a:spcPts val="1200"/>
              </a:spcAft>
              <a:buFont typeface="Wingdings" pitchFamily="2" charset="2"/>
              <a:buChar char="Ø"/>
            </a:pPr>
            <a:r>
              <a:rPr lang="en-US" sz="2400" smtClean="0">
                <a:latin typeface="Agency FB" pitchFamily="34" charset="0"/>
              </a:rPr>
              <a:t>All operations are done between the AC register and a memory operand. </a:t>
            </a:r>
          </a:p>
          <a:p>
            <a:pPr algn="just">
              <a:spcAft>
                <a:spcPts val="1200"/>
              </a:spcAft>
              <a:buFont typeface="Wingdings" pitchFamily="2" charset="2"/>
              <a:buChar char="Ø"/>
            </a:pPr>
            <a:r>
              <a:rPr lang="en-US" sz="2400" smtClean="0">
                <a:latin typeface="Agency FB" pitchFamily="34" charset="0"/>
              </a:rPr>
              <a:t>T is the address of a temporary memory location required for storing the intermediate result</a:t>
            </a:r>
            <a:endParaRPr lang="en-US" sz="2400">
              <a:latin typeface="Agency FB"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562600"/>
          </a:xfrm>
        </p:spPr>
        <p:txBody>
          <a:bodyPr>
            <a:normAutofit/>
          </a:bodyPr>
          <a:lstStyle/>
          <a:p>
            <a:pPr>
              <a:buNone/>
            </a:pPr>
            <a:r>
              <a:rPr lang="en-US" sz="2800" smtClean="0">
                <a:solidFill>
                  <a:srgbClr val="FF0000"/>
                </a:solidFill>
              </a:rPr>
              <a:t>2) </a:t>
            </a:r>
            <a:r>
              <a:rPr lang="en-US" sz="2800" u="sng" smtClean="0">
                <a:solidFill>
                  <a:srgbClr val="FF0000"/>
                </a:solidFill>
              </a:rPr>
              <a:t>Mainframe computer</a:t>
            </a:r>
          </a:p>
          <a:p>
            <a:pPr algn="just"/>
            <a:r>
              <a:rPr lang="en-US" smtClean="0"/>
              <a:t>Mainframe computers are designed to support hundreds or thousands of users simultaneously. </a:t>
            </a:r>
          </a:p>
          <a:p>
            <a:pPr algn="just"/>
            <a:r>
              <a:rPr lang="en-US" smtClean="0"/>
              <a:t>They can support multiple programs at the same time</a:t>
            </a:r>
          </a:p>
          <a:p>
            <a:pPr>
              <a:buNone/>
            </a:pPr>
            <a:r>
              <a:rPr lang="en-US" sz="2800" smtClean="0">
                <a:solidFill>
                  <a:srgbClr val="FF0000"/>
                </a:solidFill>
              </a:rPr>
              <a:t>3) </a:t>
            </a:r>
            <a:r>
              <a:rPr lang="en-US" sz="2800" u="sng" err="1" smtClean="0">
                <a:solidFill>
                  <a:srgbClr val="FF0000"/>
                </a:solidFill>
              </a:rPr>
              <a:t>Miniframe computer</a:t>
            </a:r>
          </a:p>
          <a:p>
            <a:r>
              <a:rPr lang="en-US" smtClean="0"/>
              <a:t>It is a midsize multiprocessing computer. It consists of two or more processors and can support 4 to 200 users at one time. </a:t>
            </a:r>
          </a:p>
          <a:p>
            <a:r>
              <a:rPr lang="en-US" err="1" smtClean="0"/>
              <a:t>Miniframe computers are used in institutes and departments for the tasks such as billing, accounting and inventory management.</a:t>
            </a:r>
          </a:p>
          <a:p>
            <a:pPr algn="just"/>
            <a:endParaRPr lang="en-US" smtClean="0"/>
          </a:p>
          <a:p>
            <a:endParaRPr lang="en-US"/>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
            <a:ext cx="7498080" cy="3352800"/>
          </a:xfrm>
        </p:spPr>
        <p:txBody>
          <a:bodyPr>
            <a:normAutofit fontScale="47500" lnSpcReduction="20000"/>
          </a:bodyPr>
          <a:lstStyle/>
          <a:p>
            <a:pPr algn="just">
              <a:spcAft>
                <a:spcPts val="1200"/>
              </a:spcAft>
              <a:buNone/>
            </a:pPr>
            <a:r>
              <a:rPr lang="en-US" sz="6700" b="1" smtClean="0">
                <a:solidFill>
                  <a:srgbClr val="0070C0"/>
                </a:solidFill>
                <a:latin typeface="Agency FB" pitchFamily="34" charset="0"/>
              </a:rPr>
              <a:t>Zero Address Instructions: </a:t>
            </a:r>
          </a:p>
          <a:p>
            <a:pPr algn="just">
              <a:spcAft>
                <a:spcPts val="1200"/>
              </a:spcAft>
            </a:pPr>
            <a:r>
              <a:rPr lang="en-US" sz="5100" smtClean="0">
                <a:latin typeface="Agency FB" pitchFamily="34" charset="0"/>
              </a:rPr>
              <a:t>A stack-organized computer does not use an address field for the instructions ADD and MUL. </a:t>
            </a:r>
          </a:p>
          <a:p>
            <a:pPr algn="just">
              <a:spcAft>
                <a:spcPts val="1200"/>
              </a:spcAft>
            </a:pPr>
            <a:r>
              <a:rPr lang="en-US" sz="5100" smtClean="0">
                <a:latin typeface="Agency FB" pitchFamily="34" charset="0"/>
              </a:rPr>
              <a:t>The PUSH and POP instructions, however, need an address field to specify the operand that communicates with the stack. </a:t>
            </a:r>
          </a:p>
          <a:p>
            <a:pPr algn="just">
              <a:spcAft>
                <a:spcPts val="1200"/>
              </a:spcAft>
            </a:pPr>
            <a:r>
              <a:rPr lang="en-US" sz="5100" smtClean="0">
                <a:latin typeface="Agency FB" pitchFamily="34" charset="0"/>
              </a:rPr>
              <a:t>The following program shows how X = (A+B) * (C+D) will be written for a stack-organized computer. (TOS stands for top of stack).</a:t>
            </a:r>
            <a:endParaRPr lang="en-US">
              <a:latin typeface="Agency FB" pitchFamily="34" charset="0"/>
            </a:endParaRPr>
          </a:p>
        </p:txBody>
      </p:sp>
      <p:pic>
        <p:nvPicPr>
          <p:cNvPr id="12290" name="Picture 2"/>
          <p:cNvPicPr>
            <a:picLocks noChangeAspect="1" noChangeArrowheads="1"/>
          </p:cNvPicPr>
          <p:nvPr/>
        </p:nvPicPr>
        <p:blipFill>
          <a:blip r:embed="rId2"/>
          <a:stretch>
            <a:fillRect/>
          </a:stretch>
        </p:blipFill>
        <p:spPr bwMode="auto">
          <a:xfrm>
            <a:off x="2286000" y="3657600"/>
            <a:ext cx="4648200" cy="2125559"/>
          </a:xfrm>
          <a:prstGeom prst="rect">
            <a:avLst/>
          </a:prstGeom>
          <a:noFill/>
          <a:ln w="9525">
            <a:noFill/>
            <a:miter lim="800000"/>
          </a:ln>
          <a:effec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04800"/>
            <a:ext cx="7714488" cy="5943600"/>
          </a:xfrm>
        </p:spPr>
        <p:txBody>
          <a:bodyPr>
            <a:normAutofit/>
          </a:bodyPr>
          <a:lstStyle/>
          <a:p>
            <a:pPr algn="just">
              <a:spcAft>
                <a:spcPts val="1200"/>
              </a:spcAft>
            </a:pPr>
            <a:r>
              <a:rPr lang="en-US" sz="2800" smtClean="0">
                <a:latin typeface="Agency FB" pitchFamily="34" charset="0"/>
              </a:rPr>
              <a:t>To evaluate arithmetic expressions in a stack computer, it is necessary to convert the expression into reverse Polish notation. </a:t>
            </a:r>
          </a:p>
          <a:p>
            <a:pPr algn="just">
              <a:spcAft>
                <a:spcPts val="1200"/>
              </a:spcAft>
            </a:pPr>
            <a:r>
              <a:rPr lang="en-US" sz="2800" smtClean="0">
                <a:latin typeface="Agency FB" pitchFamily="34" charset="0"/>
              </a:rPr>
              <a:t>The name "zero-address” is given to this type of computer because of the absence of an address field in the computational instructions.</a:t>
            </a:r>
            <a:endParaRPr lang="en-US" sz="2800">
              <a:latin typeface="Agency FB" pitchFamily="34" charset="0"/>
            </a:endParaRP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3886200"/>
          </a:xfrm>
        </p:spPr>
        <p:txBody>
          <a:bodyPr>
            <a:normAutofit fontScale="77500" lnSpcReduction="20000"/>
          </a:bodyPr>
          <a:lstStyle/>
          <a:p>
            <a:pPr algn="just">
              <a:spcAft>
                <a:spcPts val="1200"/>
              </a:spcAft>
              <a:buNone/>
            </a:pPr>
            <a:r>
              <a:rPr lang="en-US" sz="4100" b="1" smtClean="0">
                <a:solidFill>
                  <a:srgbClr val="0070C0"/>
                </a:solidFill>
                <a:latin typeface="Agency FB" pitchFamily="34" charset="0"/>
              </a:rPr>
              <a:t>RISC Instructions: </a:t>
            </a:r>
          </a:p>
          <a:p>
            <a:pPr algn="just">
              <a:spcAft>
                <a:spcPts val="1200"/>
              </a:spcAft>
            </a:pPr>
            <a:r>
              <a:rPr lang="en-US" smtClean="0">
                <a:latin typeface="Agency FB" pitchFamily="34" charset="0"/>
              </a:rPr>
              <a:t>The instruction set of a typical RISC processor is used to only load and store instructions for communicating between memory and CPU. </a:t>
            </a:r>
          </a:p>
          <a:p>
            <a:pPr algn="just">
              <a:spcAft>
                <a:spcPts val="1200"/>
              </a:spcAft>
            </a:pPr>
            <a:r>
              <a:rPr lang="en-US" smtClean="0">
                <a:latin typeface="Agency FB" pitchFamily="34" charset="0"/>
              </a:rPr>
              <a:t>All other instructions are executed within the registers of CPU without referring to memory. </a:t>
            </a:r>
          </a:p>
          <a:p>
            <a:pPr algn="just">
              <a:spcAft>
                <a:spcPts val="1200"/>
              </a:spcAft>
            </a:pPr>
            <a:r>
              <a:rPr lang="en-US" smtClean="0">
                <a:latin typeface="Agency FB" pitchFamily="34" charset="0"/>
              </a:rPr>
              <a:t>LOAD and STORE instructions that have one memory and one register address, and computational type instructions that have three addresses with all three specifying processor registers. </a:t>
            </a:r>
          </a:p>
          <a:p>
            <a:pPr algn="just">
              <a:spcAft>
                <a:spcPts val="1200"/>
              </a:spcAft>
            </a:pPr>
            <a:r>
              <a:rPr lang="en-US" smtClean="0">
                <a:latin typeface="Agency FB" pitchFamily="34" charset="0"/>
              </a:rPr>
              <a:t>The following is a program to evaluate X=(A+B)*(C+D)</a:t>
            </a:r>
            <a:endParaRPr lang="en-US">
              <a:latin typeface="Agency FB" pitchFamily="34" charset="0"/>
            </a:endParaRPr>
          </a:p>
        </p:txBody>
      </p:sp>
      <p:pic>
        <p:nvPicPr>
          <p:cNvPr id="4" name="Picture 2"/>
          <p:cNvPicPr>
            <a:picLocks noChangeAspect="1" noChangeArrowheads="1"/>
          </p:cNvPicPr>
          <p:nvPr/>
        </p:nvPicPr>
        <p:blipFill>
          <a:blip r:embed="rId2"/>
          <a:stretch>
            <a:fillRect/>
          </a:stretch>
        </p:blipFill>
        <p:spPr bwMode="auto">
          <a:xfrm>
            <a:off x="2438400" y="4267200"/>
            <a:ext cx="5410200" cy="2362200"/>
          </a:xfrm>
          <a:prstGeom prst="rect">
            <a:avLst/>
          </a:prstGeom>
          <a:noFill/>
          <a:ln w="9525">
            <a:noFill/>
            <a:miter lim="800000"/>
          </a:ln>
          <a:effectLst/>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990600"/>
            <a:ext cx="7866888" cy="3200400"/>
          </a:xfrm>
        </p:spPr>
        <p:txBody>
          <a:bodyPr>
            <a:normAutofit fontScale="85000" lnSpcReduction="20000"/>
          </a:bodyPr>
          <a:lstStyle/>
          <a:p>
            <a:pPr algn="just">
              <a:spcAft>
                <a:spcPts val="1200"/>
              </a:spcAft>
              <a:buNone/>
            </a:pPr>
            <a:r>
              <a:rPr lang="en-US" b="1" smtClean="0">
                <a:solidFill>
                  <a:srgbClr val="0070C0"/>
                </a:solidFill>
                <a:latin typeface="Agency FB" pitchFamily="34" charset="0"/>
              </a:rPr>
              <a:t>Data Transfer Instructions: </a:t>
            </a:r>
          </a:p>
          <a:p>
            <a:pPr algn="just">
              <a:spcAft>
                <a:spcPts val="1200"/>
              </a:spcAft>
            </a:pPr>
            <a:r>
              <a:rPr lang="en-US" sz="2800" smtClean="0">
                <a:latin typeface="Agency FB" pitchFamily="34" charset="0"/>
              </a:rPr>
              <a:t>Data transfer instructions move data from one place in the computer to another without changing the data content. </a:t>
            </a:r>
          </a:p>
          <a:p>
            <a:pPr algn="just">
              <a:spcAft>
                <a:spcPts val="1200"/>
              </a:spcAft>
            </a:pPr>
            <a:r>
              <a:rPr lang="en-US" sz="2800" smtClean="0">
                <a:latin typeface="Agency FB" pitchFamily="34" charset="0"/>
              </a:rPr>
              <a:t>The most common transfers are between memory and processor registers, between processor registers and input or output, and between the processor registers themselves. </a:t>
            </a:r>
          </a:p>
          <a:p>
            <a:pPr algn="just">
              <a:spcAft>
                <a:spcPts val="1200"/>
              </a:spcAft>
            </a:pPr>
            <a:r>
              <a:rPr lang="en-US" sz="2800" smtClean="0">
                <a:latin typeface="Agency FB" pitchFamily="34" charset="0"/>
              </a:rPr>
              <a:t>The following table gives a list of eight data transfer instructions used in many computers. </a:t>
            </a:r>
            <a:endParaRPr lang="en-US" sz="2800">
              <a:latin typeface="Agency FB" pitchFamily="34" charset="0"/>
            </a:endParaRPr>
          </a:p>
        </p:txBody>
      </p:sp>
      <p:pic>
        <p:nvPicPr>
          <p:cNvPr id="4" name="Picture 2"/>
          <p:cNvPicPr>
            <a:picLocks noChangeAspect="1" noChangeArrowheads="1"/>
          </p:cNvPicPr>
          <p:nvPr/>
        </p:nvPicPr>
        <p:blipFill>
          <a:blip r:embed="rId2"/>
          <a:stretch>
            <a:fillRect/>
          </a:stretch>
        </p:blipFill>
        <p:spPr bwMode="auto">
          <a:xfrm>
            <a:off x="1676400" y="4267200"/>
            <a:ext cx="5715000" cy="2438400"/>
          </a:xfrm>
          <a:prstGeom prst="rect">
            <a:avLst/>
          </a:prstGeom>
          <a:noFill/>
          <a:ln w="9525">
            <a:noFill/>
            <a:miter lim="800000"/>
          </a:ln>
          <a:effectLst/>
        </p:spPr>
      </p:pic>
      <p:sp>
        <p:nvSpPr>
          <p:cNvPr id="5" name="Content Placeholder 2"/>
          <p:cNvSpPr txBox="1"/>
          <p:nvPr/>
        </p:nvSpPr>
        <p:spPr>
          <a:xfrm>
            <a:off x="1066800" y="228600"/>
            <a:ext cx="7790688" cy="685800"/>
          </a:xfrm>
          <a:prstGeom prst="rect">
            <a:avLst/>
          </a:prstGeom>
        </p:spPr>
        <p:txBody>
          <a:bodyPr>
            <a:normAutofit/>
          </a:bodyPr>
          <a:lstStyle>
            <a:defPPr>
              <a:defRPr lang="en-US"/>
            </a:defPPr>
          </a:lstStyle>
          <a:p>
            <a:pPr marL="365760" marR="0" lvl="0" indent="-283464" algn="ctr" defTabSz="914400" rtl="0" eaLnBrk="1" fontAlgn="auto" latinLnBrk="0" hangingPunct="1">
              <a:lnSpc>
                <a:spcPct val="100000"/>
              </a:lnSpc>
              <a:spcBef>
                <a:spcPts val="600"/>
              </a:spcBef>
              <a:spcAft>
                <a:spcPts val="1200"/>
              </a:spcAft>
              <a:buClr>
                <a:schemeClr val="accent1"/>
              </a:buClr>
              <a:buSzPct val="80000"/>
              <a:buFont typeface="Wingdings 2"/>
              <a:buNone/>
              <a:defRPr/>
            </a:pPr>
            <a:r>
              <a:rPr kumimoji="0" lang="en-US" sz="3200" b="1" i="0" u="none" strike="noStrike" kern="1200" cap="none" spc="0" normalizeH="0" baseline="0" noProof="0" smtClean="0">
                <a:ln>
                  <a:noFill/>
                </a:ln>
                <a:solidFill>
                  <a:srgbClr val="0070C0"/>
                </a:solidFill>
                <a:effectLst/>
                <a:uLnTx/>
                <a:uFillTx/>
                <a:latin typeface="+mn-lt"/>
                <a:ea typeface="+mn-ea"/>
                <a:cs typeface="+mn-cs"/>
              </a:rPr>
              <a:t>Data Transfer and Manipulation </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6800" y="228600"/>
            <a:ext cx="7848600" cy="5878532"/>
          </a:xfrm>
          <a:prstGeom prst="rect">
            <a:avLst/>
          </a:prstGeom>
        </p:spPr>
        <p:txBody>
          <a:bodyPr wrap="square">
            <a:spAutoFit/>
          </a:bodyPr>
          <a:lstStyle>
            <a:defPPr>
              <a:defRPr lang="en-US"/>
            </a:defPPr>
          </a:lstStyle>
          <a:p>
            <a:pPr algn="just">
              <a:spcAft>
                <a:spcPts val="1200"/>
              </a:spcAft>
              <a:buFont typeface="Wingdings" pitchFamily="2" charset="2"/>
              <a:buChar char="Ø"/>
            </a:pPr>
            <a:r>
              <a:rPr lang="en-US" sz="2800" smtClean="0">
                <a:latin typeface="Agency FB" pitchFamily="34" charset="0"/>
              </a:rPr>
              <a:t>The load instruction has been used mostly to designate a transfer from memory to a processor register, usually an accumulator. </a:t>
            </a:r>
          </a:p>
          <a:p>
            <a:pPr algn="just">
              <a:spcAft>
                <a:spcPts val="1200"/>
              </a:spcAft>
              <a:buFont typeface="Wingdings" pitchFamily="2" charset="2"/>
              <a:buChar char="Ø"/>
            </a:pPr>
            <a:r>
              <a:rPr lang="en-US" sz="2800" smtClean="0">
                <a:latin typeface="Agency FB" pitchFamily="34" charset="0"/>
              </a:rPr>
              <a:t>The store instruction designates a transfer from a processor register into memory. </a:t>
            </a:r>
          </a:p>
          <a:p>
            <a:pPr algn="just">
              <a:spcAft>
                <a:spcPts val="1200"/>
              </a:spcAft>
              <a:buFont typeface="Wingdings" pitchFamily="2" charset="2"/>
              <a:buChar char="Ø"/>
            </a:pPr>
            <a:r>
              <a:rPr lang="en-US" sz="2800" smtClean="0">
                <a:latin typeface="Agency FB" pitchFamily="34" charset="0"/>
              </a:rPr>
              <a:t>The move instruction has been used in computers with multiple CPU registers to designate a transfer from one register to another and also between CPU registers and memory or between two memory words. </a:t>
            </a:r>
          </a:p>
          <a:p>
            <a:pPr algn="just">
              <a:spcAft>
                <a:spcPts val="1200"/>
              </a:spcAft>
              <a:buFont typeface="Wingdings" pitchFamily="2" charset="2"/>
              <a:buChar char="Ø"/>
            </a:pPr>
            <a:r>
              <a:rPr lang="en-US" sz="2800" smtClean="0">
                <a:latin typeface="Agency FB" pitchFamily="34" charset="0"/>
              </a:rPr>
              <a:t>The exchange instruction swaps information between two registers or a register and a memory word. </a:t>
            </a:r>
          </a:p>
          <a:p>
            <a:pPr algn="just">
              <a:spcAft>
                <a:spcPts val="1200"/>
              </a:spcAft>
              <a:buFont typeface="Wingdings" pitchFamily="2" charset="2"/>
              <a:buChar char="Ø"/>
            </a:pPr>
            <a:r>
              <a:rPr lang="en-US" sz="2800" smtClean="0">
                <a:latin typeface="Agency FB" pitchFamily="34" charset="0"/>
              </a:rPr>
              <a:t>The input and output instructions transfer data among processor registers and input or output terminals.</a:t>
            </a:r>
            <a:endParaRPr lang="en-US" sz="2800">
              <a:latin typeface="Agency FB"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14488" cy="6019800"/>
          </a:xfrm>
        </p:spPr>
        <p:txBody>
          <a:bodyPr>
            <a:normAutofit/>
          </a:bodyPr>
          <a:lstStyle/>
          <a:p>
            <a:pPr algn="just">
              <a:spcAft>
                <a:spcPts val="1200"/>
              </a:spcAft>
            </a:pPr>
            <a:r>
              <a:rPr lang="en-US" sz="2800" smtClean="0">
                <a:latin typeface="Agency FB" pitchFamily="34" charset="0"/>
              </a:rPr>
              <a:t>The push and pop instructions transfer data between processor registers and a memory stack. </a:t>
            </a:r>
          </a:p>
          <a:p>
            <a:pPr algn="just">
              <a:spcAft>
                <a:spcPts val="1200"/>
              </a:spcAft>
            </a:pPr>
            <a:r>
              <a:rPr lang="en-US" sz="2800" smtClean="0">
                <a:latin typeface="Agency FB" pitchFamily="34" charset="0"/>
              </a:rPr>
              <a:t>Different computers use different mnemonics symbols for differentiate the addressing modes. </a:t>
            </a:r>
          </a:p>
          <a:p>
            <a:pPr algn="just">
              <a:spcAft>
                <a:spcPts val="1200"/>
              </a:spcAft>
            </a:pPr>
            <a:r>
              <a:rPr lang="en-US" sz="2800" smtClean="0">
                <a:latin typeface="Agency FB" pitchFamily="34" charset="0"/>
              </a:rPr>
              <a:t>As an example, consider the load to accumulator instruction when used with eight different addressing modes. </a:t>
            </a:r>
          </a:p>
          <a:p>
            <a:pPr algn="just">
              <a:spcAft>
                <a:spcPts val="1200"/>
              </a:spcAft>
            </a:pPr>
            <a:r>
              <a:rPr lang="en-US" sz="2800" smtClean="0">
                <a:latin typeface="Agency FB" pitchFamily="34" charset="0"/>
              </a:rPr>
              <a:t>The following table shows the recommended assembly language convention and actual transfer accomplished in each case</a:t>
            </a:r>
            <a:endParaRPr lang="en-US" sz="2800">
              <a:latin typeface="Agency FB"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stretch>
            <a:fillRect/>
          </a:stretch>
        </p:blipFill>
        <p:spPr bwMode="auto">
          <a:xfrm>
            <a:off x="1295399" y="1066800"/>
            <a:ext cx="7467601" cy="4191000"/>
          </a:xfrm>
          <a:prstGeom prst="rect">
            <a:avLst/>
          </a:prstGeom>
          <a:noFill/>
          <a:ln w="9525">
            <a:noFill/>
            <a:miter lim="800000"/>
          </a:ln>
          <a:effectLst/>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5943600"/>
          </a:xfrm>
        </p:spPr>
        <p:txBody>
          <a:bodyPr>
            <a:noAutofit/>
          </a:bodyPr>
          <a:lstStyle/>
          <a:p>
            <a:pPr algn="just">
              <a:spcAft>
                <a:spcPts val="1200"/>
              </a:spcAft>
            </a:pPr>
            <a:r>
              <a:rPr lang="en-US" sz="2800" smtClean="0">
                <a:latin typeface="Agency FB" pitchFamily="34" charset="0"/>
              </a:rPr>
              <a:t>ADR stands for an address. </a:t>
            </a:r>
          </a:p>
          <a:p>
            <a:pPr algn="just">
              <a:spcAft>
                <a:spcPts val="1200"/>
              </a:spcAft>
            </a:pPr>
            <a:r>
              <a:rPr lang="en-US" sz="2800" smtClean="0">
                <a:latin typeface="Agency FB" pitchFamily="34" charset="0"/>
              </a:rPr>
              <a:t>NBA a number or operand. </a:t>
            </a:r>
          </a:p>
          <a:p>
            <a:pPr algn="just">
              <a:spcAft>
                <a:spcPts val="1200"/>
              </a:spcAft>
            </a:pPr>
            <a:r>
              <a:rPr lang="en-US" sz="2800" smtClean="0">
                <a:latin typeface="Agency FB" pitchFamily="34" charset="0"/>
              </a:rPr>
              <a:t>X is an index register. </a:t>
            </a:r>
          </a:p>
          <a:p>
            <a:pPr algn="just">
              <a:spcAft>
                <a:spcPts val="1200"/>
              </a:spcAft>
            </a:pPr>
            <a:r>
              <a:rPr lang="en-US" sz="2800" smtClean="0">
                <a:latin typeface="Agency FB" pitchFamily="34" charset="0"/>
              </a:rPr>
              <a:t>R1 is a processor register. </a:t>
            </a:r>
          </a:p>
          <a:p>
            <a:pPr algn="just">
              <a:spcAft>
                <a:spcPts val="1200"/>
              </a:spcAft>
            </a:pPr>
            <a:r>
              <a:rPr lang="en-US" sz="2800" smtClean="0">
                <a:latin typeface="Agency FB" pitchFamily="34" charset="0"/>
              </a:rPr>
              <a:t>AC is the accumulator register. </a:t>
            </a:r>
          </a:p>
          <a:p>
            <a:pPr algn="just">
              <a:spcAft>
                <a:spcPts val="1200"/>
              </a:spcAft>
            </a:pPr>
            <a:r>
              <a:rPr lang="en-US" sz="2800" smtClean="0">
                <a:latin typeface="Agency FB" pitchFamily="34" charset="0"/>
              </a:rPr>
              <a:t>The @ character symbolizes an indirect addressing. </a:t>
            </a:r>
          </a:p>
          <a:p>
            <a:pPr algn="just">
              <a:spcAft>
                <a:spcPts val="1200"/>
              </a:spcAft>
            </a:pPr>
            <a:r>
              <a:rPr lang="en-US" sz="2800" smtClean="0">
                <a:latin typeface="Agency FB" pitchFamily="34" charset="0"/>
              </a:rPr>
              <a:t>The $ character before an address makes the address relative to the program counter PC. </a:t>
            </a:r>
          </a:p>
          <a:p>
            <a:pPr algn="just">
              <a:spcAft>
                <a:spcPts val="1200"/>
              </a:spcAft>
            </a:pPr>
            <a:r>
              <a:rPr lang="en-US" sz="2800" smtClean="0">
                <a:latin typeface="Agency FB" pitchFamily="34" charset="0"/>
              </a:rPr>
              <a:t>The # character precedes the operand in an immediate-mode instruction.</a:t>
            </a:r>
            <a:endParaRPr lang="en-US" sz="2800">
              <a:latin typeface="Agency FB" pitchFamily="34" charset="0"/>
            </a:endParaRP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5943600"/>
          </a:xfrm>
        </p:spPr>
        <p:txBody>
          <a:bodyPr>
            <a:normAutofit/>
          </a:bodyPr>
          <a:lstStyle/>
          <a:p>
            <a:pPr algn="just">
              <a:spcAft>
                <a:spcPts val="1200"/>
              </a:spcAft>
            </a:pPr>
            <a:r>
              <a:rPr lang="en-US" sz="2800" smtClean="0">
                <a:latin typeface="Agency FB" pitchFamily="34" charset="0"/>
              </a:rPr>
              <a:t>An indexed mode instruction is recognized by a register that placed in parentheses after the symbolic address. </a:t>
            </a:r>
          </a:p>
          <a:p>
            <a:pPr algn="just">
              <a:spcAft>
                <a:spcPts val="1200"/>
              </a:spcAft>
            </a:pPr>
            <a:r>
              <a:rPr lang="en-US" sz="2800" smtClean="0">
                <a:latin typeface="Agency FB" pitchFamily="34" charset="0"/>
              </a:rPr>
              <a:t>The register mode is symbolized by giving the name of a processor register. </a:t>
            </a:r>
          </a:p>
          <a:p>
            <a:pPr algn="just">
              <a:spcAft>
                <a:spcPts val="1200"/>
              </a:spcAft>
            </a:pPr>
            <a:r>
              <a:rPr lang="en-US" sz="2800" smtClean="0">
                <a:latin typeface="Agency FB" pitchFamily="34" charset="0"/>
              </a:rPr>
              <a:t>In the register indirect mode, the name of the register that holds the memory address is enclosed in parentheses. </a:t>
            </a:r>
          </a:p>
          <a:p>
            <a:pPr algn="just">
              <a:spcAft>
                <a:spcPts val="1200"/>
              </a:spcAft>
            </a:pPr>
            <a:r>
              <a:rPr lang="en-US" sz="2800" smtClean="0">
                <a:latin typeface="Agency FB" pitchFamily="34" charset="0"/>
              </a:rPr>
              <a:t>The auto-increment mode is distinguished from the register indirect mode by placing a plus after the parenthesized register. </a:t>
            </a:r>
          </a:p>
          <a:p>
            <a:pPr algn="just">
              <a:spcAft>
                <a:spcPts val="1200"/>
              </a:spcAft>
            </a:pPr>
            <a:r>
              <a:rPr lang="en-US" sz="2800" smtClean="0">
                <a:latin typeface="Agency FB" pitchFamily="34" charset="0"/>
              </a:rPr>
              <a:t>The auto-decrement mode would use a minus instead.</a:t>
            </a:r>
            <a:endParaRPr lang="en-US" sz="2800">
              <a:latin typeface="Agency FB" pitchFamily="34" charset="0"/>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04800"/>
            <a:ext cx="7866888" cy="5943600"/>
          </a:xfrm>
        </p:spPr>
        <p:txBody>
          <a:bodyPr>
            <a:normAutofit/>
          </a:bodyPr>
          <a:lstStyle/>
          <a:p>
            <a:pPr>
              <a:spcAft>
                <a:spcPts val="1200"/>
              </a:spcAft>
              <a:buNone/>
            </a:pPr>
            <a:r>
              <a:rPr lang="en-US" b="1" smtClean="0">
                <a:solidFill>
                  <a:srgbClr val="0070C0"/>
                </a:solidFill>
                <a:latin typeface="Agency FB" pitchFamily="34" charset="0"/>
              </a:rPr>
              <a:t>Data Manipulation Instructions: </a:t>
            </a:r>
          </a:p>
          <a:p>
            <a:pPr algn="just">
              <a:spcAft>
                <a:spcPts val="1200"/>
              </a:spcAft>
            </a:pPr>
            <a:r>
              <a:rPr lang="en-US" sz="2800" smtClean="0">
                <a:latin typeface="Agency FB" pitchFamily="34" charset="0"/>
              </a:rPr>
              <a:t>Data manipulation instructions perform operations on data and provide the computational capabilities for the computer. </a:t>
            </a:r>
          </a:p>
          <a:p>
            <a:pPr algn="just">
              <a:spcAft>
                <a:spcPts val="1200"/>
              </a:spcAft>
            </a:pPr>
            <a:r>
              <a:rPr lang="en-US" sz="2800" smtClean="0">
                <a:latin typeface="Agency FB" pitchFamily="34" charset="0"/>
              </a:rPr>
              <a:t>The data manipulation instructions in a typical computer are usually divided into three basic types: </a:t>
            </a:r>
          </a:p>
          <a:p>
            <a:pPr marL="1117854" lvl="2" indent="-514350" algn="just">
              <a:spcAft>
                <a:spcPts val="1200"/>
              </a:spcAft>
              <a:buAutoNum type="arabicPeriod"/>
            </a:pPr>
            <a:r>
              <a:rPr lang="en-US" sz="2800" smtClean="0">
                <a:latin typeface="Agency FB" pitchFamily="34" charset="0"/>
              </a:rPr>
              <a:t>Arithmetic instructions </a:t>
            </a:r>
          </a:p>
          <a:p>
            <a:pPr marL="1117854" lvl="2" indent="-514350" algn="just">
              <a:spcAft>
                <a:spcPts val="1200"/>
              </a:spcAft>
              <a:buAutoNum type="arabicPeriod"/>
            </a:pPr>
            <a:r>
              <a:rPr lang="en-US" sz="2800" smtClean="0">
                <a:latin typeface="Agency FB" pitchFamily="34" charset="0"/>
              </a:rPr>
              <a:t>Logical and bit manipulation instructions </a:t>
            </a:r>
          </a:p>
          <a:p>
            <a:pPr marL="1117854" lvl="2" indent="-514350" algn="just">
              <a:spcAft>
                <a:spcPts val="1200"/>
              </a:spcAft>
              <a:buAutoNum type="arabicPeriod"/>
            </a:pPr>
            <a:r>
              <a:rPr lang="en-US" sz="2800" smtClean="0">
                <a:latin typeface="Agency FB" pitchFamily="34" charset="0"/>
              </a:rPr>
              <a:t>Shift instructions</a:t>
            </a:r>
            <a:endParaRPr lang="en-US" sz="2800">
              <a:latin typeface="Agency FB"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839200" cy="5410200"/>
          </a:xfrm>
        </p:spPr>
        <p:txBody>
          <a:bodyPr/>
          <a:lstStyle/>
          <a:p>
            <a:pPr>
              <a:buNone/>
            </a:pPr>
            <a:r>
              <a:rPr lang="en-US" sz="2800" smtClean="0">
                <a:solidFill>
                  <a:srgbClr val="FF0000"/>
                </a:solidFill>
              </a:rPr>
              <a:t>4) </a:t>
            </a:r>
            <a:r>
              <a:rPr lang="en-US" sz="2800" u="sng" smtClean="0">
                <a:solidFill>
                  <a:srgbClr val="FF0000"/>
                </a:solidFill>
              </a:rPr>
              <a:t>Workstation</a:t>
            </a:r>
          </a:p>
          <a:p>
            <a:pPr algn="just"/>
            <a:r>
              <a:rPr lang="en-US" smtClean="0"/>
              <a:t>Workstation is a single user computer that is designed for technical or scientific applications. </a:t>
            </a:r>
          </a:p>
          <a:p>
            <a:pPr algn="just"/>
            <a:r>
              <a:rPr lang="en-US" smtClean="0"/>
              <a:t>It has faster microprocessor, large amount of RAM and high speed graphic adapters.</a:t>
            </a:r>
          </a:p>
          <a:p>
            <a:pPr>
              <a:buNone/>
            </a:pPr>
            <a:r>
              <a:rPr lang="en-US" sz="2800" smtClean="0">
                <a:solidFill>
                  <a:srgbClr val="FF0000"/>
                </a:solidFill>
              </a:rPr>
              <a:t>5) </a:t>
            </a:r>
            <a:r>
              <a:rPr lang="en-US" sz="2800" u="sng" smtClean="0">
                <a:solidFill>
                  <a:srgbClr val="FF0000"/>
                </a:solidFill>
              </a:rPr>
              <a:t>Microcomputer</a:t>
            </a:r>
          </a:p>
          <a:p>
            <a:r>
              <a:rPr lang="en-US" smtClean="0"/>
              <a:t>Microcomputer is also known as personal computer. It is a general purpose computer that is designed for individual use.</a:t>
            </a:r>
          </a:p>
          <a:p>
            <a:pPr algn="just"/>
            <a:endParaRPr lang="en-US" smtClean="0"/>
          </a:p>
          <a:p>
            <a:endParaRPr lang="en-US"/>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14488" cy="3962400"/>
          </a:xfrm>
        </p:spPr>
        <p:txBody>
          <a:bodyPr>
            <a:normAutofit fontScale="85000" lnSpcReduction="10000"/>
          </a:bodyPr>
          <a:lstStyle/>
          <a:p>
            <a:pPr marL="596646" indent="-514350">
              <a:buAutoNum type="arabicPeriod"/>
            </a:pPr>
            <a:r>
              <a:rPr lang="en-US" sz="4000" b="1" smtClean="0">
                <a:solidFill>
                  <a:srgbClr val="0070C0"/>
                </a:solidFill>
                <a:latin typeface="Agency FB" pitchFamily="34" charset="0"/>
              </a:rPr>
              <a:t>Arithmetic instructions </a:t>
            </a:r>
          </a:p>
          <a:p>
            <a:pPr marL="596646" indent="-514350" algn="just">
              <a:spcAft>
                <a:spcPts val="1200"/>
              </a:spcAft>
              <a:buFont typeface="Wingdings" pitchFamily="2" charset="2"/>
              <a:buChar char="Ø"/>
            </a:pPr>
            <a:r>
              <a:rPr lang="en-US" smtClean="0">
                <a:latin typeface="Agency FB" pitchFamily="34" charset="0"/>
              </a:rPr>
              <a:t>The four basic arithmetic operations are addition, subtraction, multiplication and division. </a:t>
            </a:r>
          </a:p>
          <a:p>
            <a:pPr marL="596646" indent="-514350" algn="just">
              <a:spcAft>
                <a:spcPts val="1200"/>
              </a:spcAft>
              <a:buFont typeface="Wingdings" pitchFamily="2" charset="2"/>
              <a:buChar char="Ø"/>
            </a:pPr>
            <a:r>
              <a:rPr lang="en-US" smtClean="0">
                <a:latin typeface="Agency FB" pitchFamily="34" charset="0"/>
              </a:rPr>
              <a:t>Most computers provide instructions for all four operations. </a:t>
            </a:r>
          </a:p>
          <a:p>
            <a:pPr marL="596646" indent="-514350" algn="just">
              <a:spcAft>
                <a:spcPts val="1200"/>
              </a:spcAft>
              <a:buFont typeface="Wingdings" pitchFamily="2" charset="2"/>
              <a:buChar char="Ø"/>
            </a:pPr>
            <a:r>
              <a:rPr lang="en-US" smtClean="0">
                <a:latin typeface="Agency FB" pitchFamily="34" charset="0"/>
              </a:rPr>
              <a:t>Some small computers have only addition and possibly subtraction instructions. The multiplication and division must then be generated by mean software subroutines. </a:t>
            </a:r>
          </a:p>
          <a:p>
            <a:pPr marL="596646" indent="-514350" algn="just">
              <a:spcAft>
                <a:spcPts val="1200"/>
              </a:spcAft>
              <a:buFont typeface="Wingdings" pitchFamily="2" charset="2"/>
              <a:buChar char="Ø"/>
            </a:pPr>
            <a:r>
              <a:rPr lang="en-US" smtClean="0">
                <a:latin typeface="Agency FB" pitchFamily="34" charset="0"/>
              </a:rPr>
              <a:t>A list of typical arithmetic instructions is given in Table. </a:t>
            </a:r>
            <a:endParaRPr lang="en-US">
              <a:latin typeface="Agency FB" pitchFamily="34" charset="0"/>
            </a:endParaRPr>
          </a:p>
        </p:txBody>
      </p:sp>
      <p:pic>
        <p:nvPicPr>
          <p:cNvPr id="4" name="Picture 2"/>
          <p:cNvPicPr>
            <a:picLocks noChangeAspect="1" noChangeArrowheads="1"/>
          </p:cNvPicPr>
          <p:nvPr/>
        </p:nvPicPr>
        <p:blipFill>
          <a:blip r:embed="rId2"/>
          <a:stretch>
            <a:fillRect/>
          </a:stretch>
        </p:blipFill>
        <p:spPr bwMode="auto">
          <a:xfrm>
            <a:off x="3124200" y="4267200"/>
            <a:ext cx="4648200" cy="2590800"/>
          </a:xfrm>
          <a:prstGeom prst="rect">
            <a:avLst/>
          </a:prstGeom>
          <a:noFill/>
          <a:ln w="9525">
            <a:noFill/>
            <a:miter lim="800000"/>
          </a:ln>
          <a:effectLst/>
        </p:spPr>
      </p:pic>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6800" y="533400"/>
            <a:ext cx="7866888" cy="5715000"/>
          </a:xfrm>
        </p:spPr>
        <p:txBody>
          <a:bodyPr>
            <a:normAutofit fontScale="85000" lnSpcReduction="20000"/>
          </a:bodyPr>
          <a:lstStyle/>
          <a:p>
            <a:pPr algn="just">
              <a:spcAft>
                <a:spcPts val="1200"/>
              </a:spcAft>
            </a:pPr>
            <a:r>
              <a:rPr lang="en-US" smtClean="0">
                <a:latin typeface="Agency FB" pitchFamily="34" charset="0"/>
              </a:rPr>
              <a:t>The increment instruction adds 1 to the value stored in a register or memory word. </a:t>
            </a:r>
          </a:p>
          <a:p>
            <a:pPr algn="just">
              <a:spcAft>
                <a:spcPts val="1200"/>
              </a:spcAft>
            </a:pPr>
            <a:r>
              <a:rPr lang="en-US" smtClean="0">
                <a:latin typeface="Agency FB" pitchFamily="34" charset="0"/>
              </a:rPr>
              <a:t>A number with all 1's, when incremented, produces a number with all 0's. </a:t>
            </a:r>
          </a:p>
          <a:p>
            <a:pPr algn="just">
              <a:spcAft>
                <a:spcPts val="1200"/>
              </a:spcAft>
            </a:pPr>
            <a:r>
              <a:rPr lang="en-US" smtClean="0">
                <a:latin typeface="Agency FB" pitchFamily="34" charset="0"/>
              </a:rPr>
              <a:t>The decrement instruction subtracts 1 from a value stored in a register or memory word. </a:t>
            </a:r>
          </a:p>
          <a:p>
            <a:pPr algn="just">
              <a:spcAft>
                <a:spcPts val="1200"/>
              </a:spcAft>
            </a:pPr>
            <a:r>
              <a:rPr lang="en-US" smtClean="0">
                <a:latin typeface="Agency FB" pitchFamily="34" charset="0"/>
              </a:rPr>
              <a:t>A number with all 0's, when decremented, produces number with all 1's. </a:t>
            </a:r>
          </a:p>
          <a:p>
            <a:pPr algn="just">
              <a:spcAft>
                <a:spcPts val="1200"/>
              </a:spcAft>
            </a:pPr>
            <a:r>
              <a:rPr lang="en-US" smtClean="0">
                <a:latin typeface="Agency FB" pitchFamily="34" charset="0"/>
              </a:rPr>
              <a:t>The add, subtract, multiply, and divide instructions may be use different types of data. </a:t>
            </a:r>
          </a:p>
          <a:p>
            <a:pPr algn="just">
              <a:spcAft>
                <a:spcPts val="1200"/>
              </a:spcAft>
            </a:pPr>
            <a:r>
              <a:rPr lang="en-US" smtClean="0">
                <a:latin typeface="Agency FB" pitchFamily="34" charset="0"/>
              </a:rPr>
              <a:t>The data type assumed to be in processor register during the execution of these arithmetic operations is defined by an operation code. </a:t>
            </a:r>
            <a:endParaRPr lang="en-US">
              <a:latin typeface="Agency FB" pitchFamily="34" charset="0"/>
            </a:endParaRP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28600"/>
            <a:ext cx="7714488" cy="6629400"/>
          </a:xfrm>
        </p:spPr>
        <p:txBody>
          <a:bodyPr>
            <a:noAutofit/>
          </a:bodyPr>
          <a:lstStyle/>
          <a:p>
            <a:pPr algn="just"/>
            <a:r>
              <a:rPr lang="en-US" sz="2400" smtClean="0">
                <a:latin typeface="Agency FB" pitchFamily="34" charset="0"/>
              </a:rPr>
              <a:t>An arithmetic instruction may specify fixed-point or floating-point data, binary or decimal data, single-precision or double-precision data. </a:t>
            </a:r>
          </a:p>
          <a:p>
            <a:pPr algn="just"/>
            <a:r>
              <a:rPr lang="en-US" sz="2400" smtClean="0">
                <a:latin typeface="Agency FB" pitchFamily="34" charset="0"/>
              </a:rPr>
              <a:t>The mnemonics for three add instructions that specify different data types are shown below. </a:t>
            </a:r>
          </a:p>
          <a:p>
            <a:pPr marL="1117854" lvl="2" indent="-514350" algn="just">
              <a:spcBef>
                <a:spcPts val="600"/>
              </a:spcBef>
              <a:buFont typeface="+mj-lt"/>
              <a:buAutoNum type="arabicPeriod"/>
            </a:pPr>
            <a:r>
              <a:rPr lang="en-US" smtClean="0">
                <a:latin typeface="Agency FB" pitchFamily="34" charset="0"/>
              </a:rPr>
              <a:t>ADDI  - Add two binary integer numbers </a:t>
            </a:r>
          </a:p>
          <a:p>
            <a:pPr marL="1117854" lvl="2" indent="-514350" algn="just">
              <a:spcBef>
                <a:spcPts val="600"/>
              </a:spcBef>
              <a:buFont typeface="+mj-lt"/>
              <a:buAutoNum type="arabicPeriod"/>
            </a:pPr>
            <a:r>
              <a:rPr lang="en-US" smtClean="0">
                <a:latin typeface="Agency FB" pitchFamily="34" charset="0"/>
              </a:rPr>
              <a:t>ADDF  - Add two floating-point numbers </a:t>
            </a:r>
          </a:p>
          <a:p>
            <a:pPr marL="1117854" lvl="2" indent="-514350" algn="just">
              <a:spcBef>
                <a:spcPts val="600"/>
              </a:spcBef>
              <a:buFont typeface="+mj-lt"/>
              <a:buAutoNum type="arabicPeriod"/>
            </a:pPr>
            <a:r>
              <a:rPr lang="en-US" smtClean="0">
                <a:latin typeface="Agency FB" pitchFamily="34" charset="0"/>
              </a:rPr>
              <a:t>ADDD  - Add two decimal numbers in BCD </a:t>
            </a:r>
          </a:p>
          <a:p>
            <a:pPr algn="just"/>
            <a:r>
              <a:rPr lang="en-US" sz="2400" smtClean="0">
                <a:latin typeface="Agency FB" pitchFamily="34" charset="0"/>
              </a:rPr>
              <a:t>A special carry flip-flop is used to store the carry from an operation. </a:t>
            </a:r>
          </a:p>
          <a:p>
            <a:pPr algn="just"/>
            <a:r>
              <a:rPr lang="en-US" sz="2400" smtClean="0">
                <a:latin typeface="Agency FB" pitchFamily="34" charset="0"/>
              </a:rPr>
              <a:t>The instruction "add carry" performs the addition on two operands plus the value of the carry the previous computation. </a:t>
            </a:r>
          </a:p>
          <a:p>
            <a:pPr algn="just"/>
            <a:r>
              <a:rPr lang="en-US" sz="2400" smtClean="0">
                <a:latin typeface="Agency FB" pitchFamily="34" charset="0"/>
              </a:rPr>
              <a:t>Similarly, the "subtract with borrow" instruction subtracts two words and borrow which may have resulted from a previous subtract operation. </a:t>
            </a:r>
          </a:p>
          <a:p>
            <a:pPr algn="just"/>
            <a:r>
              <a:rPr lang="en-US" sz="2400" smtClean="0">
                <a:latin typeface="Agency FB" pitchFamily="34" charset="0"/>
              </a:rPr>
              <a:t>The negate instruction forms the 2's complement number, effectively reversing the sign of an integer when represented it signed-2's complement form.</a:t>
            </a:r>
            <a:endParaRPr lang="en-US" sz="2400">
              <a:latin typeface="Agency FB" pitchFamily="34"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714488" cy="5867400"/>
          </a:xfrm>
        </p:spPr>
        <p:txBody>
          <a:bodyPr>
            <a:normAutofit fontScale="85000" lnSpcReduction="10000"/>
          </a:bodyPr>
          <a:lstStyle/>
          <a:p>
            <a:pPr algn="just">
              <a:spcAft>
                <a:spcPts val="1200"/>
              </a:spcAft>
              <a:buNone/>
            </a:pPr>
            <a:r>
              <a:rPr lang="en-US" sz="3800" b="1" smtClean="0">
                <a:solidFill>
                  <a:srgbClr val="0070C0"/>
                </a:solidFill>
                <a:latin typeface="Agency FB" pitchFamily="34" charset="0"/>
              </a:rPr>
              <a:t>2</a:t>
            </a:r>
            <a:r>
              <a:rPr lang="en-US" sz="4000" smtClean="0">
                <a:latin typeface="Agency FB" pitchFamily="34" charset="0"/>
              </a:rPr>
              <a:t>. </a:t>
            </a:r>
            <a:r>
              <a:rPr lang="en-US" sz="3800" b="1" smtClean="0">
                <a:solidFill>
                  <a:srgbClr val="0070C0"/>
                </a:solidFill>
                <a:latin typeface="Agency FB" pitchFamily="34" charset="0"/>
              </a:rPr>
              <a:t>Logical and bit manipulation instructions</a:t>
            </a:r>
          </a:p>
          <a:p>
            <a:pPr algn="just">
              <a:spcAft>
                <a:spcPts val="1200"/>
              </a:spcAft>
            </a:pPr>
            <a:r>
              <a:rPr lang="en-US" smtClean="0">
                <a:latin typeface="Agency FB" pitchFamily="34" charset="0"/>
              </a:rPr>
              <a:t>Logical instructions perform binary operations on strings of bits store, registers. </a:t>
            </a:r>
          </a:p>
          <a:p>
            <a:pPr algn="just">
              <a:spcAft>
                <a:spcPts val="1200"/>
              </a:spcAft>
            </a:pPr>
            <a:r>
              <a:rPr lang="en-US" smtClean="0">
                <a:latin typeface="Agency FB" pitchFamily="34" charset="0"/>
              </a:rPr>
              <a:t>They are useful for manipulating individual bits or a group of that represent binary-coded information. </a:t>
            </a:r>
          </a:p>
          <a:p>
            <a:pPr algn="just">
              <a:spcAft>
                <a:spcPts val="1200"/>
              </a:spcAft>
            </a:pPr>
            <a:r>
              <a:rPr lang="en-US" smtClean="0">
                <a:latin typeface="Agency FB" pitchFamily="34" charset="0"/>
              </a:rPr>
              <a:t>The logical instructions consider each bit of the operand separately and treat it as a Boolean variable. </a:t>
            </a:r>
          </a:p>
          <a:p>
            <a:pPr algn="just">
              <a:spcAft>
                <a:spcPts val="1200"/>
              </a:spcAft>
            </a:pPr>
            <a:r>
              <a:rPr lang="en-US" smtClean="0">
                <a:latin typeface="Agency FB" pitchFamily="34" charset="0"/>
              </a:rPr>
              <a:t>By proper application of the logical instructions it is possible to change bit values, to clear a group of bits, or to insert new bit values into operands stored in register memory words. </a:t>
            </a:r>
          </a:p>
          <a:p>
            <a:pPr algn="just">
              <a:spcAft>
                <a:spcPts val="1200"/>
              </a:spcAft>
            </a:pPr>
            <a:r>
              <a:rPr lang="en-US" smtClean="0">
                <a:latin typeface="Agency FB" pitchFamily="34" charset="0"/>
              </a:rPr>
              <a:t>Some typical logical and bit manipulation instructions are listed in Table</a:t>
            </a:r>
            <a:endParaRPr lang="en-US">
              <a:latin typeface="Agency FB" pitchFamily="34"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stretch>
            <a:fillRect/>
          </a:stretch>
        </p:blipFill>
        <p:spPr bwMode="auto">
          <a:xfrm>
            <a:off x="2133600" y="228600"/>
            <a:ext cx="5562599" cy="3605212"/>
          </a:xfrm>
          <a:prstGeom prst="rect">
            <a:avLst/>
          </a:prstGeom>
          <a:noFill/>
          <a:ln w="9525">
            <a:noFill/>
            <a:miter lim="800000"/>
          </a:ln>
          <a:effectLst/>
        </p:spPr>
      </p:pic>
      <p:sp>
        <p:nvSpPr>
          <p:cNvPr id="4" name="Rectangle 3"/>
          <p:cNvSpPr/>
          <p:nvPr/>
        </p:nvSpPr>
        <p:spPr>
          <a:xfrm>
            <a:off x="990600" y="3962400"/>
            <a:ext cx="8001000" cy="2277547"/>
          </a:xfrm>
          <a:prstGeom prst="rect">
            <a:avLst/>
          </a:prstGeom>
        </p:spPr>
        <p:txBody>
          <a:bodyPr wrap="square">
            <a:spAutoFit/>
          </a:bodyPr>
          <a:lstStyle>
            <a:defPPr>
              <a:defRPr lang="en-US"/>
            </a:defPPr>
          </a:lstStyle>
          <a:p>
            <a:pPr algn="just">
              <a:spcAft>
                <a:spcPts val="1200"/>
              </a:spcAft>
            </a:pPr>
            <a:r>
              <a:rPr lang="en-US" sz="2800" smtClean="0">
                <a:latin typeface="Agency FB" pitchFamily="34" charset="0"/>
              </a:rPr>
              <a:t>There are three bit manipulation operations possible: </a:t>
            </a:r>
          </a:p>
          <a:p>
            <a:pPr marL="1117854" lvl="2" indent="-514350" algn="just">
              <a:spcAft>
                <a:spcPts val="1200"/>
              </a:spcAft>
              <a:buFont typeface="+mj-lt"/>
              <a:buAutoNum type="arabicPeriod"/>
            </a:pPr>
            <a:r>
              <a:rPr lang="en-US" sz="2800" smtClean="0">
                <a:latin typeface="Agency FB" pitchFamily="34" charset="0"/>
              </a:rPr>
              <a:t>a selected bit can cleared to 0, </a:t>
            </a:r>
          </a:p>
          <a:p>
            <a:pPr marL="1117854" lvl="2" indent="-514350" algn="just">
              <a:spcAft>
                <a:spcPts val="1200"/>
              </a:spcAft>
              <a:buFont typeface="+mj-lt"/>
              <a:buAutoNum type="arabicPeriod"/>
            </a:pPr>
            <a:r>
              <a:rPr lang="en-US" sz="2800" smtClean="0">
                <a:latin typeface="Agency FB" pitchFamily="34" charset="0"/>
              </a:rPr>
              <a:t>or can be set to 1, </a:t>
            </a:r>
          </a:p>
          <a:p>
            <a:pPr marL="1117854" lvl="2" indent="-514350" algn="just">
              <a:spcAft>
                <a:spcPts val="1200"/>
              </a:spcAft>
              <a:buFont typeface="+mj-lt"/>
              <a:buAutoNum type="arabicPeriod"/>
            </a:pPr>
            <a:r>
              <a:rPr lang="en-US" sz="2800" smtClean="0">
                <a:latin typeface="Agency FB" pitchFamily="34" charset="0"/>
              </a:rPr>
              <a:t>or can be complemented. </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714488" cy="5867400"/>
          </a:xfrm>
        </p:spPr>
        <p:txBody>
          <a:bodyPr>
            <a:normAutofit/>
          </a:bodyPr>
          <a:lstStyle/>
          <a:p>
            <a:pPr algn="just">
              <a:spcAft>
                <a:spcPts val="1200"/>
              </a:spcAft>
              <a:buNone/>
            </a:pPr>
            <a:r>
              <a:rPr lang="en-US" b="1" smtClean="0">
                <a:solidFill>
                  <a:srgbClr val="0070C0"/>
                </a:solidFill>
                <a:latin typeface="Agency FB" pitchFamily="34" charset="0"/>
              </a:rPr>
              <a:t>3. Shift Instructions: </a:t>
            </a:r>
          </a:p>
          <a:p>
            <a:pPr algn="just">
              <a:spcAft>
                <a:spcPts val="1200"/>
              </a:spcAft>
              <a:buFont typeface="Wingdings" pitchFamily="2" charset="2"/>
              <a:buChar char="Ø"/>
            </a:pPr>
            <a:r>
              <a:rPr lang="en-US" sz="2800" smtClean="0">
                <a:latin typeface="Agency FB" pitchFamily="34" charset="0"/>
              </a:rPr>
              <a:t>Shifts are operations in which the bits of a word are moved to the left or right. </a:t>
            </a:r>
          </a:p>
          <a:p>
            <a:pPr algn="just">
              <a:spcAft>
                <a:spcPts val="1200"/>
              </a:spcAft>
              <a:buFont typeface="Wingdings" pitchFamily="2" charset="2"/>
              <a:buChar char="Ø"/>
            </a:pPr>
            <a:r>
              <a:rPr lang="en-US" sz="2800" smtClean="0">
                <a:latin typeface="Agency FB" pitchFamily="34" charset="0"/>
              </a:rPr>
              <a:t>The bit shifted in at the end of the word determines the type of shift used. </a:t>
            </a:r>
          </a:p>
          <a:p>
            <a:pPr algn="just">
              <a:spcAft>
                <a:spcPts val="1200"/>
              </a:spcAft>
              <a:buFont typeface="Wingdings" pitchFamily="2" charset="2"/>
              <a:buChar char="Ø"/>
            </a:pPr>
            <a:r>
              <a:rPr lang="en-US" sz="2800" smtClean="0">
                <a:latin typeface="Agency FB" pitchFamily="34" charset="0"/>
              </a:rPr>
              <a:t>Shift instructions may specify logical shifts, arithmetic shifts, or rotate-type operations. </a:t>
            </a:r>
          </a:p>
          <a:p>
            <a:pPr algn="just">
              <a:spcAft>
                <a:spcPts val="1200"/>
              </a:spcAft>
              <a:buFont typeface="Wingdings" pitchFamily="2" charset="2"/>
              <a:buChar char="Ø"/>
            </a:pPr>
            <a:r>
              <a:rPr lang="en-US" sz="2800" smtClean="0">
                <a:latin typeface="Agency FB" pitchFamily="34" charset="0"/>
              </a:rPr>
              <a:t>In either case the shift may be to the right or to the left. </a:t>
            </a:r>
          </a:p>
          <a:p>
            <a:pPr algn="just">
              <a:spcAft>
                <a:spcPts val="1200"/>
              </a:spcAft>
              <a:buFont typeface="Wingdings" pitchFamily="2" charset="2"/>
              <a:buChar char="Ø"/>
            </a:pPr>
            <a:r>
              <a:rPr lang="en-US" sz="2800" smtClean="0">
                <a:latin typeface="Agency FB" pitchFamily="34" charset="0"/>
              </a:rPr>
              <a:t>The following table lists four types of shift instructions. </a:t>
            </a:r>
            <a:endParaRPr lang="en-US" sz="2800">
              <a:latin typeface="Agency FB"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stretch>
            <a:fillRect/>
          </a:stretch>
        </p:blipFill>
        <p:spPr bwMode="auto">
          <a:xfrm>
            <a:off x="2209800" y="381000"/>
            <a:ext cx="5562600" cy="2819400"/>
          </a:xfrm>
          <a:prstGeom prst="rect">
            <a:avLst/>
          </a:prstGeom>
          <a:noFill/>
          <a:ln w="9525">
            <a:noFill/>
            <a:miter lim="800000"/>
          </a:ln>
          <a:effectLst/>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714488" cy="5867400"/>
          </a:xfrm>
        </p:spPr>
        <p:txBody>
          <a:bodyPr>
            <a:normAutofit fontScale="92500" lnSpcReduction="10000"/>
          </a:bodyPr>
          <a:lstStyle/>
          <a:p>
            <a:pPr algn="just">
              <a:spcAft>
                <a:spcPts val="1200"/>
              </a:spcAft>
            </a:pPr>
            <a:r>
              <a:rPr lang="en-US" smtClean="0">
                <a:latin typeface="Agency FB" pitchFamily="34" charset="0"/>
              </a:rPr>
              <a:t>The logical shift insert 0 to the end bit position. </a:t>
            </a:r>
          </a:p>
          <a:p>
            <a:pPr algn="just">
              <a:spcAft>
                <a:spcPts val="1200"/>
              </a:spcAft>
            </a:pPr>
            <a:r>
              <a:rPr lang="en-US" smtClean="0">
                <a:latin typeface="Agency FB" pitchFamily="34" charset="0"/>
              </a:rPr>
              <a:t>The end position is the leftmost bit position for shift rights the rightmost bit position for the shift left. </a:t>
            </a:r>
          </a:p>
          <a:p>
            <a:pPr algn="just">
              <a:spcAft>
                <a:spcPts val="1200"/>
              </a:spcAft>
            </a:pPr>
            <a:r>
              <a:rPr lang="en-US" smtClean="0">
                <a:latin typeface="Agency FB" pitchFamily="34" charset="0"/>
              </a:rPr>
              <a:t>Arithmetic shifts usually conform to the rules for signed-2's complement numbers. </a:t>
            </a:r>
          </a:p>
          <a:p>
            <a:pPr algn="just">
              <a:spcAft>
                <a:spcPts val="1200"/>
              </a:spcAft>
            </a:pPr>
            <a:r>
              <a:rPr lang="en-US" smtClean="0">
                <a:latin typeface="Agency FB" pitchFamily="34" charset="0"/>
              </a:rPr>
              <a:t>The arithmetic shift-right instruction must preserve the sign bit in the leftmost position. </a:t>
            </a:r>
          </a:p>
          <a:p>
            <a:pPr algn="just">
              <a:spcAft>
                <a:spcPts val="1200"/>
              </a:spcAft>
            </a:pPr>
            <a:r>
              <a:rPr lang="en-US" smtClean="0">
                <a:latin typeface="Agency FB" pitchFamily="34" charset="0"/>
              </a:rPr>
              <a:t>The sign bit is shifted to the right together with the rest of the number, but the sign bit itself remains unchanged. </a:t>
            </a:r>
          </a:p>
          <a:p>
            <a:pPr algn="just">
              <a:spcAft>
                <a:spcPts val="1200"/>
              </a:spcAft>
            </a:pPr>
            <a:r>
              <a:rPr lang="en-US" smtClean="0">
                <a:latin typeface="Agency FB" pitchFamily="34" charset="0"/>
              </a:rPr>
              <a:t>This is a shift-right operation with the end bit remaining the same.</a:t>
            </a:r>
            <a:endParaRPr lang="en-US">
              <a:latin typeface="Agency FB" pitchFamily="34"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04800"/>
            <a:ext cx="7714488" cy="5943600"/>
          </a:xfrm>
        </p:spPr>
        <p:txBody>
          <a:bodyPr>
            <a:normAutofit/>
          </a:bodyPr>
          <a:lstStyle/>
          <a:p>
            <a:pPr algn="just">
              <a:spcAft>
                <a:spcPts val="1200"/>
              </a:spcAft>
            </a:pPr>
            <a:r>
              <a:rPr lang="en-US" sz="2800" smtClean="0">
                <a:latin typeface="Agency FB" pitchFamily="34" charset="0"/>
              </a:rPr>
              <a:t>The arithmetic shift-left instruction inserts 0 to the end position and is identical to the logical shift-instruction. </a:t>
            </a:r>
          </a:p>
          <a:p>
            <a:pPr algn="just">
              <a:spcAft>
                <a:spcPts val="1200"/>
              </a:spcAft>
            </a:pPr>
            <a:r>
              <a:rPr lang="en-US" sz="2800" smtClean="0">
                <a:latin typeface="Agency FB" pitchFamily="34" charset="0"/>
              </a:rPr>
              <a:t>The rotate instructions produce a circular shift. Bits shifted out at one of the word are not lost as in a logical shift but are circulated back into the other end. </a:t>
            </a:r>
          </a:p>
          <a:p>
            <a:pPr algn="just">
              <a:spcAft>
                <a:spcPts val="1200"/>
              </a:spcAft>
            </a:pPr>
            <a:r>
              <a:rPr lang="en-US" sz="2800" smtClean="0">
                <a:latin typeface="Agency FB" pitchFamily="34" charset="0"/>
              </a:rPr>
              <a:t>The rotate through carry instruction treats a carry bit as an extension of the register whose word is being rotated. </a:t>
            </a:r>
          </a:p>
          <a:p>
            <a:pPr algn="just">
              <a:spcAft>
                <a:spcPts val="1200"/>
              </a:spcAft>
            </a:pPr>
            <a:r>
              <a:rPr lang="en-US" sz="2800" smtClean="0">
                <a:latin typeface="Agency FB" pitchFamily="34" charset="0"/>
              </a:rPr>
              <a:t>Thus a rotate-left through carry instruction transfers the carry bit into the rightmost bit position of the register, transfers the leftmost bit position into the carry, and at the same time, shift the entire register to the left.</a:t>
            </a:r>
            <a:endParaRPr lang="en-US" sz="2800">
              <a:latin typeface="Agency FB" pitchFamily="34" charset="0"/>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457200"/>
            <a:ext cx="7638288" cy="5791200"/>
          </a:xfrm>
        </p:spPr>
        <p:txBody>
          <a:bodyPr>
            <a:normAutofit/>
          </a:bodyPr>
          <a:lstStyle/>
          <a:p>
            <a:pPr>
              <a:spcAft>
                <a:spcPts val="1200"/>
              </a:spcAft>
              <a:buNone/>
            </a:pPr>
            <a:r>
              <a:rPr lang="en-US" smtClean="0">
                <a:solidFill>
                  <a:srgbClr val="FF0000"/>
                </a:solidFill>
                <a:latin typeface="Agency FB" pitchFamily="34" charset="0"/>
              </a:rPr>
              <a:t>6. Reduced Instruction Set Computer (RISC): </a:t>
            </a:r>
          </a:p>
          <a:p>
            <a:pPr algn="just">
              <a:spcAft>
                <a:spcPts val="1200"/>
              </a:spcAft>
              <a:buFont typeface="Wingdings" pitchFamily="2" charset="2"/>
              <a:buChar char="Ø"/>
            </a:pPr>
            <a:r>
              <a:rPr lang="en-US" sz="2800" smtClean="0">
                <a:latin typeface="Agency FB" pitchFamily="34" charset="0"/>
              </a:rPr>
              <a:t>A computer with large number instructions is classified as a complex instruction set computer, abbreviated as CISC. </a:t>
            </a:r>
          </a:p>
          <a:p>
            <a:pPr algn="just">
              <a:spcAft>
                <a:spcPts val="1200"/>
              </a:spcAft>
              <a:buFont typeface="Wingdings" pitchFamily="2" charset="2"/>
              <a:buChar char="Ø"/>
            </a:pPr>
            <a:r>
              <a:rPr lang="en-US" sz="2800" smtClean="0">
                <a:latin typeface="Agency FB" pitchFamily="34" charset="0"/>
              </a:rPr>
              <a:t>The computer which is having the fewer instructions is classified as a reduced instruction set computer, abbreviated as RISC.</a:t>
            </a:r>
            <a:endParaRPr lang="en-US" sz="2800">
              <a:latin typeface="Agency FB"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572000"/>
          </a:xfrm>
        </p:spPr>
        <p:txBody>
          <a:bodyPr>
            <a:normAutofit/>
          </a:bodyPr>
          <a:lstStyle/>
          <a:p>
            <a:r>
              <a:rPr lang="en-US" smtClean="0"/>
              <a:t>There are 5 main computer components that are given below:</a:t>
            </a:r>
          </a:p>
          <a:p>
            <a:pPr marL="914400" lvl="1" indent="-514350">
              <a:buFont typeface="+mj-lt"/>
              <a:buAutoNum type="arabicPeriod"/>
            </a:pPr>
            <a:r>
              <a:rPr lang="en-US" smtClean="0"/>
              <a:t>Input Devices</a:t>
            </a:r>
          </a:p>
          <a:p>
            <a:pPr marL="914400" lvl="1" indent="-514350">
              <a:buFont typeface="+mj-lt"/>
              <a:buAutoNum type="arabicPeriod"/>
            </a:pPr>
            <a:r>
              <a:rPr lang="en-US" smtClean="0"/>
              <a:t>CPU</a:t>
            </a:r>
          </a:p>
          <a:p>
            <a:pPr marL="914400" lvl="1" indent="-514350">
              <a:buFont typeface="+mj-lt"/>
              <a:buAutoNum type="arabicPeriod"/>
            </a:pPr>
            <a:r>
              <a:rPr lang="en-US" smtClean="0"/>
              <a:t>Output Devices</a:t>
            </a:r>
          </a:p>
          <a:p>
            <a:pPr marL="914400" lvl="1" indent="-514350">
              <a:buFont typeface="+mj-lt"/>
              <a:buAutoNum type="arabicPeriod"/>
            </a:pPr>
            <a:r>
              <a:rPr lang="en-US" smtClean="0"/>
              <a:t>Primary Memory</a:t>
            </a:r>
          </a:p>
          <a:p>
            <a:pPr marL="914400" lvl="1" indent="-514350">
              <a:buFont typeface="+mj-lt"/>
              <a:buAutoNum type="arabicPeriod"/>
            </a:pPr>
            <a:r>
              <a:rPr lang="en-US" smtClean="0"/>
              <a:t>Secondary Memory</a:t>
            </a:r>
          </a:p>
          <a:p>
            <a:pPr marL="914400" lvl="1" indent="-514350">
              <a:buFont typeface="+mj-lt"/>
              <a:buAutoNum type="arabicPeriod"/>
            </a:pPr>
            <a:endParaRPr lang="en-US" smtClean="0"/>
          </a:p>
          <a:p>
            <a:endParaRPr lang="en-US"/>
          </a:p>
        </p:txBody>
      </p:sp>
      <p:pic>
        <p:nvPicPr>
          <p:cNvPr id="5123" name="Picture 3"/>
          <p:cNvPicPr>
            <a:picLocks noChangeAspect="1" noChangeArrowheads="1"/>
          </p:cNvPicPr>
          <p:nvPr/>
        </p:nvPicPr>
        <p:blipFill>
          <a:blip r:embed="rId2"/>
          <a:stretch>
            <a:fillRect/>
          </a:stretch>
        </p:blipFill>
        <p:spPr bwMode="auto">
          <a:xfrm>
            <a:off x="4419600" y="2476500"/>
            <a:ext cx="4000500" cy="3238500"/>
          </a:xfrm>
          <a:prstGeom prst="rect">
            <a:avLst/>
          </a:prstGeom>
          <a:noFill/>
          <a:ln w="9525">
            <a:noFill/>
            <a:miter lim="800000"/>
          </a:ln>
          <a:effectLst/>
        </p:spPr>
      </p:pic>
      <p:sp>
        <p:nvSpPr>
          <p:cNvPr id="6" name="Rectangle 5"/>
          <p:cNvSpPr/>
          <p:nvPr/>
        </p:nvSpPr>
        <p:spPr>
          <a:xfrm>
            <a:off x="533400" y="914400"/>
            <a:ext cx="7620000" cy="584775"/>
          </a:xfrm>
          <a:prstGeom prst="rect">
            <a:avLst/>
          </a:prstGeom>
        </p:spPr>
        <p:txBody>
          <a:bodyPr wrap="square">
            <a:spAutoFit/>
          </a:bodyPr>
          <a:lstStyle/>
          <a:p>
            <a:r>
              <a:rPr lang="en-US" sz="3200" smtClean="0"/>
              <a:t>Computer Components</a:t>
            </a:r>
            <a:endParaRPr lang="en-US" sz="3200"/>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5943600"/>
          </a:xfrm>
        </p:spPr>
        <p:txBody>
          <a:bodyPr>
            <a:noAutofit/>
          </a:bodyPr>
          <a:lstStyle/>
          <a:p>
            <a:pPr>
              <a:spcAft>
                <a:spcPts val="1200"/>
              </a:spcAft>
              <a:buNone/>
            </a:pPr>
            <a:r>
              <a:rPr lang="en-US" sz="2800" b="1" smtClean="0">
                <a:solidFill>
                  <a:srgbClr val="0070C0"/>
                </a:solidFill>
                <a:latin typeface="Agency FB" pitchFamily="34" charset="0"/>
              </a:rPr>
              <a:t>RISC Characteristics: </a:t>
            </a:r>
          </a:p>
          <a:p>
            <a:pPr algn="just">
              <a:spcAft>
                <a:spcPts val="1200"/>
              </a:spcAft>
              <a:buFont typeface="Wingdings" pitchFamily="2" charset="2"/>
              <a:buChar char="Ø"/>
            </a:pPr>
            <a:r>
              <a:rPr lang="en-US" sz="2800" smtClean="0">
                <a:latin typeface="Agency FB" pitchFamily="34" charset="0"/>
              </a:rPr>
              <a:t>Relatively few instructions </a:t>
            </a:r>
          </a:p>
          <a:p>
            <a:pPr algn="just">
              <a:spcAft>
                <a:spcPts val="1200"/>
              </a:spcAft>
              <a:buFont typeface="Wingdings" pitchFamily="2" charset="2"/>
              <a:buChar char="Ø"/>
            </a:pPr>
            <a:r>
              <a:rPr lang="en-US" sz="2800" smtClean="0">
                <a:latin typeface="Agency FB" pitchFamily="34" charset="0"/>
              </a:rPr>
              <a:t>Relatively few addressing modes </a:t>
            </a:r>
          </a:p>
          <a:p>
            <a:pPr algn="just">
              <a:spcAft>
                <a:spcPts val="1200"/>
              </a:spcAft>
              <a:buFont typeface="Wingdings" pitchFamily="2" charset="2"/>
              <a:buChar char="Ø"/>
            </a:pPr>
            <a:r>
              <a:rPr lang="en-US" sz="2800" smtClean="0">
                <a:latin typeface="Agency FB" pitchFamily="34" charset="0"/>
              </a:rPr>
              <a:t>Memory access limited to load and store instructions </a:t>
            </a:r>
          </a:p>
          <a:p>
            <a:pPr algn="just">
              <a:spcAft>
                <a:spcPts val="1200"/>
              </a:spcAft>
              <a:buFont typeface="Wingdings" pitchFamily="2" charset="2"/>
              <a:buChar char="Ø"/>
            </a:pPr>
            <a:r>
              <a:rPr lang="en-US" sz="2800" smtClean="0">
                <a:latin typeface="Agency FB" pitchFamily="34" charset="0"/>
              </a:rPr>
              <a:t>All operations done within the registers of the CPU </a:t>
            </a:r>
          </a:p>
          <a:p>
            <a:pPr algn="just">
              <a:spcAft>
                <a:spcPts val="1200"/>
              </a:spcAft>
              <a:buFont typeface="Wingdings" pitchFamily="2" charset="2"/>
              <a:buChar char="Ø"/>
            </a:pPr>
            <a:r>
              <a:rPr lang="en-US" sz="2800" smtClean="0">
                <a:latin typeface="Agency FB" pitchFamily="34" charset="0"/>
              </a:rPr>
              <a:t>Fixed-length, easily decoded instruction format </a:t>
            </a:r>
          </a:p>
          <a:p>
            <a:pPr algn="just">
              <a:spcAft>
                <a:spcPts val="1200"/>
              </a:spcAft>
              <a:buFont typeface="Wingdings" pitchFamily="2" charset="2"/>
              <a:buChar char="Ø"/>
            </a:pPr>
            <a:r>
              <a:rPr lang="en-US" sz="2800" smtClean="0">
                <a:latin typeface="Agency FB" pitchFamily="34" charset="0"/>
              </a:rPr>
              <a:t>Single-cycle instruction execution </a:t>
            </a:r>
          </a:p>
          <a:p>
            <a:pPr algn="just">
              <a:spcAft>
                <a:spcPts val="1200"/>
              </a:spcAft>
              <a:buFont typeface="Wingdings" pitchFamily="2" charset="2"/>
              <a:buChar char="Ø"/>
            </a:pPr>
            <a:r>
              <a:rPr lang="en-US" sz="2800" smtClean="0">
                <a:latin typeface="Agency FB" pitchFamily="34" charset="0"/>
              </a:rPr>
              <a:t>Hardwired rather than microprogrammed control </a:t>
            </a:r>
          </a:p>
          <a:p>
            <a:pPr algn="just">
              <a:spcAft>
                <a:spcPts val="1200"/>
              </a:spcAft>
              <a:buFont typeface="Wingdings" pitchFamily="2" charset="2"/>
              <a:buChar char="Ø"/>
            </a:pPr>
            <a:r>
              <a:rPr lang="en-US" sz="2800" smtClean="0">
                <a:latin typeface="Agency FB" pitchFamily="34" charset="0"/>
              </a:rPr>
              <a:t>A relatively large number of registers in the processor unit </a:t>
            </a:r>
          </a:p>
          <a:p>
            <a:pPr algn="just">
              <a:spcAft>
                <a:spcPts val="1200"/>
              </a:spcAft>
              <a:buFont typeface="Wingdings" pitchFamily="2" charset="2"/>
              <a:buChar char="Ø"/>
            </a:pPr>
            <a:r>
              <a:rPr lang="en-US" sz="2800" smtClean="0">
                <a:latin typeface="Agency FB" pitchFamily="34" charset="0"/>
              </a:rPr>
              <a:t>Efficient instruction pipeline</a:t>
            </a:r>
            <a:endParaRPr lang="en-US" sz="2800">
              <a:latin typeface="Agency FB" pitchFamily="34"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81000"/>
            <a:ext cx="7790688" cy="5867400"/>
          </a:xfrm>
        </p:spPr>
        <p:txBody>
          <a:bodyPr/>
          <a:lstStyle/>
          <a:p>
            <a:pPr>
              <a:spcAft>
                <a:spcPts val="1200"/>
              </a:spcAft>
              <a:buNone/>
            </a:pPr>
            <a:r>
              <a:rPr lang="en-US" b="1" smtClean="0">
                <a:solidFill>
                  <a:srgbClr val="0070C0"/>
                </a:solidFill>
                <a:latin typeface="Agency FB" pitchFamily="34" charset="0"/>
              </a:rPr>
              <a:t>CISC Characteristics: </a:t>
            </a:r>
          </a:p>
          <a:p>
            <a:pPr algn="just">
              <a:spcAft>
                <a:spcPts val="1200"/>
              </a:spcAft>
              <a:buFont typeface="Wingdings" pitchFamily="2" charset="2"/>
              <a:buChar char="Ø"/>
            </a:pPr>
            <a:r>
              <a:rPr lang="en-US" sz="2800" smtClean="0">
                <a:latin typeface="Agency FB" pitchFamily="34" charset="0"/>
              </a:rPr>
              <a:t>A large number of instructions--typically from 100 to 250 instructions. </a:t>
            </a:r>
          </a:p>
          <a:p>
            <a:pPr algn="just">
              <a:spcAft>
                <a:spcPts val="1200"/>
              </a:spcAft>
              <a:buFont typeface="Wingdings" pitchFamily="2" charset="2"/>
              <a:buChar char="Ø"/>
            </a:pPr>
            <a:r>
              <a:rPr lang="en-US" sz="2800" smtClean="0">
                <a:latin typeface="Agency FB" pitchFamily="34" charset="0"/>
              </a:rPr>
              <a:t>Some instructions that perform specialized tasks and are used infrequently. </a:t>
            </a:r>
          </a:p>
          <a:p>
            <a:pPr algn="just">
              <a:spcAft>
                <a:spcPts val="1200"/>
              </a:spcAft>
              <a:buFont typeface="Wingdings" pitchFamily="2" charset="2"/>
              <a:buChar char="Ø"/>
            </a:pPr>
            <a:r>
              <a:rPr lang="en-US" sz="2800" smtClean="0">
                <a:latin typeface="Agency FB" pitchFamily="34" charset="0"/>
              </a:rPr>
              <a:t>A large variety of addressing modes—typically from 5 to 20 differ modes. </a:t>
            </a:r>
          </a:p>
          <a:p>
            <a:pPr algn="just">
              <a:spcAft>
                <a:spcPts val="1200"/>
              </a:spcAft>
              <a:buFont typeface="Wingdings" pitchFamily="2" charset="2"/>
              <a:buChar char="Ø"/>
            </a:pPr>
            <a:r>
              <a:rPr lang="en-US" sz="2800" smtClean="0">
                <a:latin typeface="Agency FB" pitchFamily="34" charset="0"/>
              </a:rPr>
              <a:t>Variable-length instruction formats </a:t>
            </a:r>
          </a:p>
          <a:p>
            <a:pPr algn="just">
              <a:spcAft>
                <a:spcPts val="1200"/>
              </a:spcAft>
              <a:buFont typeface="Wingdings" pitchFamily="2" charset="2"/>
              <a:buChar char="Ø"/>
            </a:pPr>
            <a:r>
              <a:rPr lang="en-US" sz="2800" smtClean="0">
                <a:latin typeface="Agency FB" pitchFamily="34" charset="0"/>
              </a:rPr>
              <a:t>Instructions that manipulate operands in memory </a:t>
            </a:r>
            <a:endParaRPr lang="en-US" sz="2800">
              <a:latin typeface="Agency FB" pitchFamily="34" charset="0"/>
            </a:endParaRP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772400" cy="3200399"/>
          </a:xfrm>
        </p:spPr>
        <p:txBody>
          <a:bodyPr>
            <a:normAutofit fontScale="90000"/>
          </a:bodyPr>
          <a:lstStyle/>
          <a:p>
            <a:pPr algn="ctr"/>
            <a:r>
              <a:rPr lang="en-US" smtClean="0"/>
              <a:t> </a:t>
            </a:r>
            <a:br>
              <a:rPr lang="en-US" smtClean="0"/>
            </a:br>
            <a:r>
              <a:rPr lang="en-US" smtClean="0"/>
              <a:t> </a:t>
            </a:r>
            <a:br>
              <a:rPr lang="en-US" smtClean="0"/>
            </a:br>
            <a:r>
              <a:rPr lang="en-US" sz="2200" smtClean="0">
                <a:solidFill>
                  <a:srgbClr val="FF0000"/>
                </a:solidFill>
              </a:rPr>
              <a:t>SREENIVASA INSTITUTE OF TECHNOLOGY AND MANAGEMENT STUDIES.</a:t>
            </a:r>
            <a:br>
              <a:rPr lang="en-US" sz="2200" smtClean="0">
                <a:solidFill>
                  <a:srgbClr val="FF0000"/>
                </a:solidFill>
              </a:rPr>
            </a:br>
            <a:r>
              <a:rPr lang="en-US" sz="1800" smtClean="0">
                <a:solidFill>
                  <a:srgbClr val="FF0000"/>
                </a:solidFill>
              </a:rPr>
              <a:t>(AUTONOMOUS)</a:t>
            </a:r>
            <a:r>
              <a:rPr lang="en-US" sz="2200" smtClean="0">
                <a:solidFill>
                  <a:srgbClr val="FF0000"/>
                </a:solidFill>
              </a:rPr>
              <a:t/>
            </a:r>
            <a:br>
              <a:rPr lang="en-US" sz="2200" smtClean="0">
                <a:solidFill>
                  <a:srgbClr val="FF0000"/>
                </a:solidFill>
              </a:rPr>
            </a:br>
            <a:r>
              <a:rPr lang="en-US" sz="2200" smtClean="0">
                <a:solidFill>
                  <a:srgbClr val="FF0000"/>
                </a:solidFill>
              </a:rPr>
              <a:t>MCA  DEPARTMENT</a:t>
            </a:r>
            <a:r>
              <a:rPr lang="en-US" sz="2200" smtClean="0"/>
              <a:t/>
            </a:r>
            <a:br>
              <a:rPr lang="en-US" sz="2200" smtClean="0"/>
            </a:br>
            <a:r>
              <a:rPr lang="en-US" sz="2200" smtClean="0"/>
              <a:t/>
            </a:r>
            <a:br>
              <a:rPr lang="en-US" sz="2200" smtClean="0"/>
            </a:br>
            <a:r>
              <a:rPr lang="en-US" sz="2700" smtClean="0">
                <a:solidFill>
                  <a:srgbClr val="00B050"/>
                </a:solidFill>
              </a:rPr>
              <a:t>Computer Organization and Architecture</a:t>
            </a:r>
            <a:r>
              <a:rPr lang="en-US" sz="4900" smtClean="0">
                <a:solidFill>
                  <a:srgbClr val="00B050"/>
                </a:solidFill>
              </a:rPr>
              <a:t/>
            </a:r>
            <a:br>
              <a:rPr lang="en-US" sz="4900" smtClean="0">
                <a:solidFill>
                  <a:srgbClr val="00B050"/>
                </a:solidFill>
              </a:rPr>
            </a:br>
            <a:r>
              <a:rPr lang="en-US" sz="2200" smtClean="0">
                <a:solidFill>
                  <a:srgbClr val="00B050"/>
                </a:solidFill>
              </a:rPr>
              <a:t>UNIT-5</a:t>
            </a:r>
            <a:br>
              <a:rPr lang="en-US" sz="2200" smtClean="0">
                <a:solidFill>
                  <a:srgbClr val="00B050"/>
                </a:solidFill>
              </a:rPr>
            </a:br>
            <a:r>
              <a:rPr lang="en-US" sz="2200" smtClean="0">
                <a:solidFill>
                  <a:srgbClr val="00B050"/>
                </a:solidFill>
              </a:rPr>
              <a:t/>
            </a:r>
            <a:br>
              <a:rPr lang="en-US" sz="2200" smtClean="0">
                <a:solidFill>
                  <a:srgbClr val="00B050"/>
                </a:solidFill>
              </a:rPr>
            </a:br>
            <a:r>
              <a:rPr lang="en-US" smtClean="0">
                <a:solidFill>
                  <a:srgbClr val="0070C0"/>
                </a:solidFill>
              </a:rPr>
              <a:t>Memory Organization</a:t>
            </a:r>
            <a:endParaRPr lang="en-US">
              <a:solidFill>
                <a:srgbClr val="0070C0"/>
              </a:solidFill>
            </a:endParaRPr>
          </a:p>
        </p:txBody>
      </p:sp>
      <p:sp>
        <p:nvSpPr>
          <p:cNvPr id="3" name="Subtitle 2"/>
          <p:cNvSpPr>
            <a:spLocks noGrp="1"/>
          </p:cNvSpPr>
          <p:nvPr>
            <p:ph type="subTitle" idx="1"/>
          </p:nvPr>
        </p:nvSpPr>
        <p:spPr>
          <a:xfrm>
            <a:off x="1981200" y="4038600"/>
            <a:ext cx="6400800" cy="1199704"/>
          </a:xfrm>
        </p:spPr>
        <p:txBody>
          <a:bodyPr>
            <a:normAutofit/>
          </a:bodyPr>
          <a:lstStyle/>
          <a:p>
            <a:pPr algn="l"/>
            <a:r>
              <a:rPr lang="en-US" sz="2600" smtClean="0">
                <a:solidFill>
                  <a:srgbClr val="C00000"/>
                </a:solidFill>
              </a:rPr>
              <a:t>                                              By</a:t>
            </a:r>
          </a:p>
          <a:p>
            <a:r>
              <a:rPr lang="en-US" sz="2200" smtClean="0">
                <a:solidFill>
                  <a:srgbClr val="C00000"/>
                </a:solidFill>
              </a:rPr>
              <a:t>Dr. M. Kalpana Devi</a:t>
            </a:r>
            <a:endParaRPr lang="en-US" sz="2200">
              <a:solidFill>
                <a:srgbClr val="C00000"/>
              </a:solidFill>
            </a:endParaRP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5821363"/>
          </a:xfrm>
        </p:spPr>
        <p:txBody>
          <a:bodyPr>
            <a:normAutofit fontScale="85000" lnSpcReduction="20000"/>
          </a:bodyPr>
          <a:lstStyle/>
          <a:p>
            <a:pPr algn="just">
              <a:spcAft>
                <a:spcPts val="600"/>
              </a:spcAft>
            </a:pPr>
            <a:r>
              <a:rPr lang="en-US" sz="2600" smtClean="0"/>
              <a:t>A memory is just like a human brain. </a:t>
            </a:r>
          </a:p>
          <a:p>
            <a:pPr algn="just">
              <a:spcAft>
                <a:spcPts val="600"/>
              </a:spcAft>
            </a:pPr>
            <a:r>
              <a:rPr lang="en-US" sz="2600" smtClean="0"/>
              <a:t>It is used to store data and instructions. </a:t>
            </a:r>
          </a:p>
          <a:p>
            <a:pPr algn="just">
              <a:spcAft>
                <a:spcPts val="600"/>
              </a:spcAft>
            </a:pPr>
            <a:r>
              <a:rPr lang="en-US" sz="2600" smtClean="0"/>
              <a:t>Computer memory is the storage space in the computer, where data is to be processed and instructions required for processing are stored. </a:t>
            </a:r>
          </a:p>
          <a:p>
            <a:pPr algn="just">
              <a:spcAft>
                <a:spcPts val="600"/>
              </a:spcAft>
            </a:pPr>
            <a:r>
              <a:rPr lang="en-US" sz="2600" smtClean="0"/>
              <a:t>The memory is divided into large number of small parts called cells. </a:t>
            </a:r>
          </a:p>
          <a:p>
            <a:pPr algn="just">
              <a:spcAft>
                <a:spcPts val="600"/>
              </a:spcAft>
            </a:pPr>
            <a:r>
              <a:rPr lang="en-US" sz="2600" smtClean="0"/>
              <a:t>Each location or cell has a unique address, which varies from zero to memory size minus one. </a:t>
            </a:r>
          </a:p>
          <a:p>
            <a:pPr algn="just">
              <a:spcAft>
                <a:spcPts val="600"/>
              </a:spcAft>
            </a:pPr>
            <a:r>
              <a:rPr lang="en-US" sz="2600" smtClean="0"/>
              <a:t>For example, if the computer has 64k words, then this memory unit has 64 * 1024 = 65536 memory locations. The address of these locations varies from 0 to 65535.</a:t>
            </a:r>
          </a:p>
          <a:p>
            <a:pPr algn="just">
              <a:spcAft>
                <a:spcPts val="600"/>
              </a:spcAft>
            </a:pPr>
            <a:r>
              <a:rPr lang="en-US" sz="2600" smtClean="0"/>
              <a:t>Memory is primarily of three types −</a:t>
            </a:r>
          </a:p>
          <a:p>
            <a:pPr marL="1428750" lvl="2" indent="-514350" algn="just">
              <a:spcAft>
                <a:spcPts val="600"/>
              </a:spcAft>
              <a:buFont typeface="+mj-lt"/>
              <a:buAutoNum type="arabicPeriod"/>
            </a:pPr>
            <a:r>
              <a:rPr lang="en-US" sz="2600" smtClean="0"/>
              <a:t>Cache Memory</a:t>
            </a:r>
          </a:p>
          <a:p>
            <a:pPr marL="1428750" lvl="2" indent="-514350" algn="just">
              <a:spcAft>
                <a:spcPts val="600"/>
              </a:spcAft>
              <a:buFont typeface="+mj-lt"/>
              <a:buAutoNum type="arabicPeriod"/>
            </a:pPr>
            <a:r>
              <a:rPr lang="en-US" sz="2600" smtClean="0"/>
              <a:t>Primary Memory/Main Memory</a:t>
            </a:r>
          </a:p>
          <a:p>
            <a:pPr marL="1428750" lvl="2" indent="-514350" algn="just">
              <a:spcAft>
                <a:spcPts val="600"/>
              </a:spcAft>
              <a:buFont typeface="+mj-lt"/>
              <a:buAutoNum type="arabicPeriod"/>
            </a:pPr>
            <a:r>
              <a:rPr lang="en-US" sz="2600" smtClean="0"/>
              <a:t>Secondary Memory</a:t>
            </a:r>
          </a:p>
          <a:p>
            <a:endParaRPr lang="en-US"/>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382000" cy="6096000"/>
          </a:xfrm>
        </p:spPr>
        <p:txBody>
          <a:bodyPr>
            <a:noAutofit/>
          </a:bodyPr>
          <a:lstStyle/>
          <a:p>
            <a:pPr algn="just">
              <a:spcAft>
                <a:spcPts val="1800"/>
              </a:spcAft>
            </a:pPr>
            <a:r>
              <a:rPr lang="en-US" sz="2000" smtClean="0"/>
              <a:t>If the smallest addressable unit of information is a memory word, the machine is called word-addressable. </a:t>
            </a:r>
          </a:p>
          <a:p>
            <a:pPr algn="just">
              <a:spcAft>
                <a:spcPts val="1800"/>
              </a:spcAft>
            </a:pPr>
            <a:r>
              <a:rPr lang="en-US" sz="2000" smtClean="0"/>
              <a:t>If individual memory bytes are assigned distinct addresses, the computer is called byte-addressable. </a:t>
            </a:r>
          </a:p>
          <a:p>
            <a:pPr algn="just">
              <a:spcAft>
                <a:spcPts val="1800"/>
              </a:spcAft>
            </a:pPr>
            <a:r>
              <a:rPr lang="en-US" sz="2000" smtClean="0"/>
              <a:t>Most of the commercial machines are byte addressable. </a:t>
            </a:r>
          </a:p>
          <a:p>
            <a:pPr algn="just">
              <a:spcAft>
                <a:spcPts val="1800"/>
              </a:spcAft>
            </a:pPr>
            <a:r>
              <a:rPr lang="en-US" sz="2000" smtClean="0"/>
              <a:t>For example in a byte-addressable 32-bit computer, each memory word contains 4 bytes. </a:t>
            </a:r>
          </a:p>
          <a:p>
            <a:pPr algn="just">
              <a:spcAft>
                <a:spcPts val="1800"/>
              </a:spcAft>
            </a:pPr>
            <a:r>
              <a:rPr lang="en-US" sz="2000" smtClean="0"/>
              <a:t>A possible word-address assignment would be: Word Address Byte Address </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1681095" y="457200"/>
            <a:ext cx="5786505" cy="5714999"/>
          </a:xfrm>
          <a:prstGeom prst="rect">
            <a:avLst/>
          </a:prstGeom>
          <a:noFill/>
          <a:ln w="9525">
            <a:noFill/>
            <a:miter lim="800000"/>
          </a:ln>
          <a:effectLst/>
        </p:spPr>
      </p:pic>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r>
              <a:rPr lang="en-US" sz="2000" smtClean="0"/>
              <a:t>The term memory hierarchy is used in computer architecture when discussing performance issues in computer architectural design, algorithm predictions, and the lower level programming constructs such as involving locality of reference.</a:t>
            </a:r>
          </a:p>
          <a:p>
            <a:pPr algn="just"/>
            <a:endParaRPr lang="en-US" sz="2000" smtClean="0"/>
          </a:p>
          <a:p>
            <a:pPr algn="just"/>
            <a:r>
              <a:rPr lang="en-US" sz="2000" smtClean="0"/>
              <a:t> A "memory hierarchy" in computer storage distinguishes each level in the "hierarchy" by response time. </a:t>
            </a:r>
          </a:p>
          <a:p>
            <a:pPr algn="just">
              <a:buNone/>
            </a:pPr>
            <a:endParaRPr lang="en-US" sz="2000" smtClean="0"/>
          </a:p>
          <a:p>
            <a:pPr algn="just"/>
            <a:r>
              <a:rPr lang="en-US" sz="2000" smtClean="0"/>
              <a:t>Since response time, complexity, and capacity are related, the levels may also be distinguished by the controlling technology. </a:t>
            </a:r>
            <a:endParaRPr lang="en-US" sz="2000"/>
          </a:p>
        </p:txBody>
      </p:sp>
      <p:sp>
        <p:nvSpPr>
          <p:cNvPr id="2" name="Title 1"/>
          <p:cNvSpPr>
            <a:spLocks noGrp="1"/>
          </p:cNvSpPr>
          <p:nvPr>
            <p:ph type="title"/>
          </p:nvPr>
        </p:nvSpPr>
        <p:spPr/>
        <p:txBody>
          <a:bodyPr>
            <a:normAutofit/>
          </a:bodyPr>
          <a:lstStyle/>
          <a:p>
            <a:r>
              <a:rPr lang="en-US" sz="3200" smtClean="0"/>
              <a:t>Memory Hierarchy</a:t>
            </a:r>
            <a:endParaRPr lang="en-US" sz="3200"/>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2"/>
          <a:stretch>
            <a:fillRect/>
          </a:stretch>
        </p:blipFill>
        <p:spPr bwMode="auto">
          <a:xfrm>
            <a:off x="1219200" y="838200"/>
            <a:ext cx="7543800" cy="5257800"/>
          </a:xfrm>
          <a:prstGeom prst="rect">
            <a:avLst/>
          </a:prstGeom>
          <a:noFill/>
          <a:ln w="9525">
            <a:noFill/>
            <a:miter lim="800000"/>
          </a:ln>
          <a:effectLst/>
        </p:spPr>
      </p:pic>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8600"/>
            <a:ext cx="8077200" cy="6400800"/>
          </a:xfrm>
        </p:spPr>
        <p:txBody>
          <a:bodyPr>
            <a:normAutofit fontScale="70000" lnSpcReduction="20000"/>
          </a:bodyPr>
          <a:lstStyle/>
          <a:p>
            <a:pPr algn="just">
              <a:buNone/>
            </a:pPr>
            <a:r>
              <a:rPr lang="en-US" sz="3400" smtClean="0">
                <a:solidFill>
                  <a:srgbClr val="FF0000"/>
                </a:solidFill>
              </a:rPr>
              <a:t>Register:</a:t>
            </a:r>
            <a:r>
              <a:rPr lang="en-US" sz="3400" smtClean="0"/>
              <a:t> </a:t>
            </a:r>
          </a:p>
          <a:p>
            <a:pPr algn="just"/>
            <a:r>
              <a:rPr lang="en-US" smtClean="0"/>
              <a:t>This is a part of Central Processor Unit, so they reside inside the CPU. </a:t>
            </a:r>
          </a:p>
          <a:p>
            <a:pPr algn="just"/>
            <a:r>
              <a:rPr lang="en-US" smtClean="0"/>
              <a:t>The information from main memory is brought to CPU and keep the information in register. </a:t>
            </a:r>
          </a:p>
          <a:p>
            <a:pPr algn="just"/>
            <a:r>
              <a:rPr lang="en-US" smtClean="0"/>
              <a:t>Due to space and cost constraints, we have got a limited number of registers in a CPU. </a:t>
            </a:r>
          </a:p>
          <a:p>
            <a:pPr algn="just"/>
            <a:r>
              <a:rPr lang="en-US" smtClean="0"/>
              <a:t>These are basically faster devices. </a:t>
            </a:r>
          </a:p>
          <a:p>
            <a:pPr algn="just">
              <a:buNone/>
            </a:pPr>
            <a:r>
              <a:rPr lang="en-US" sz="3400" smtClean="0">
                <a:solidFill>
                  <a:srgbClr val="FF0000"/>
                </a:solidFill>
              </a:rPr>
              <a:t>Cache Memory</a:t>
            </a:r>
            <a:r>
              <a:rPr lang="en-US" sz="3400" smtClean="0"/>
              <a:t>: </a:t>
            </a:r>
            <a:endParaRPr lang="en-US" smtClean="0"/>
          </a:p>
          <a:p>
            <a:pPr algn="just"/>
            <a:r>
              <a:rPr lang="en-US" smtClean="0"/>
              <a:t>Cache memory is a storage device placed in between CPU and main memory. </a:t>
            </a:r>
          </a:p>
          <a:p>
            <a:pPr algn="just"/>
            <a:r>
              <a:rPr lang="en-US" smtClean="0"/>
              <a:t>These are semiconductor memories. </a:t>
            </a:r>
          </a:p>
          <a:p>
            <a:pPr algn="just"/>
            <a:r>
              <a:rPr lang="en-US" smtClean="0"/>
              <a:t>These are basically fast memory device, faster than main memory. </a:t>
            </a:r>
          </a:p>
          <a:p>
            <a:pPr algn="just"/>
            <a:r>
              <a:rPr lang="en-US" smtClean="0"/>
              <a:t>We can not have a big volume of cache memory due to its higher cost and some constraints of the CPU. </a:t>
            </a:r>
          </a:p>
          <a:p>
            <a:pPr algn="just"/>
            <a:r>
              <a:rPr lang="en-US" smtClean="0"/>
              <a:t>Due to higher cost we can not replace the whole main memory by faster memory. </a:t>
            </a:r>
          </a:p>
          <a:p>
            <a:pPr algn="just"/>
            <a:r>
              <a:rPr lang="en-US" smtClean="0"/>
              <a:t>Generally, the most recently used information is kept in the cache memory. </a:t>
            </a:r>
          </a:p>
          <a:p>
            <a:pPr algn="just"/>
            <a:r>
              <a:rPr lang="en-US" smtClean="0"/>
              <a:t>It is brought from the main memory and placed in the cache memory. Now a days, we get CPU with internal cache.</a:t>
            </a:r>
            <a:endParaRPr lang="en-US"/>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28600"/>
            <a:ext cx="8382000" cy="6781800"/>
          </a:xfrm>
        </p:spPr>
        <p:txBody>
          <a:bodyPr>
            <a:normAutofit fontScale="70000" lnSpcReduction="20000"/>
          </a:bodyPr>
          <a:lstStyle/>
          <a:p>
            <a:pPr>
              <a:buNone/>
            </a:pPr>
            <a:r>
              <a:rPr lang="en-US" sz="3400" smtClean="0">
                <a:solidFill>
                  <a:srgbClr val="FF0000"/>
                </a:solidFill>
              </a:rPr>
              <a:t>Main Memory</a:t>
            </a:r>
            <a:r>
              <a:rPr lang="en-US" smtClean="0">
                <a:solidFill>
                  <a:srgbClr val="FF0000"/>
                </a:solidFill>
              </a:rPr>
              <a:t>: </a:t>
            </a:r>
          </a:p>
          <a:p>
            <a:r>
              <a:rPr lang="en-US" smtClean="0"/>
              <a:t>Like cache memory, main memory is also semiconductor memory. </a:t>
            </a:r>
          </a:p>
          <a:p>
            <a:r>
              <a:rPr lang="en-US" smtClean="0"/>
              <a:t>But the main memory is relatively slower memory. We have to first bring the information (whether it is data or program), to main memory. </a:t>
            </a:r>
          </a:p>
          <a:p>
            <a:r>
              <a:rPr lang="en-US" smtClean="0"/>
              <a:t>CPU can work with the information available in main memory only.</a:t>
            </a:r>
          </a:p>
          <a:p>
            <a:pPr>
              <a:buNone/>
            </a:pPr>
            <a:r>
              <a:rPr lang="en-US" sz="3400" smtClean="0">
                <a:solidFill>
                  <a:srgbClr val="FF0000"/>
                </a:solidFill>
              </a:rPr>
              <a:t>Magnetic Disk:</a:t>
            </a:r>
            <a:r>
              <a:rPr lang="en-US" sz="3400" smtClean="0"/>
              <a:t> </a:t>
            </a:r>
          </a:p>
          <a:p>
            <a:r>
              <a:rPr lang="en-US" smtClean="0"/>
              <a:t>This is bulk storage device. We have to deal with huge amount of data in many application. </a:t>
            </a:r>
          </a:p>
          <a:p>
            <a:r>
              <a:rPr lang="en-US" smtClean="0"/>
              <a:t>But we don't have so much semiconductor memory to keep these information in our computer. </a:t>
            </a:r>
          </a:p>
          <a:p>
            <a:r>
              <a:rPr lang="en-US" smtClean="0"/>
              <a:t>On the other hand, semiconductor memories are volatile in nature. It loses its content once we switch off the computer.</a:t>
            </a:r>
          </a:p>
          <a:p>
            <a:r>
              <a:rPr lang="en-US" smtClean="0"/>
              <a:t> For permanent storage, we use magnetic disk. </a:t>
            </a:r>
          </a:p>
          <a:p>
            <a:r>
              <a:rPr lang="en-US" smtClean="0"/>
              <a:t>The storage capacity of magnetic disk is very high.</a:t>
            </a:r>
          </a:p>
          <a:p>
            <a:pPr>
              <a:buNone/>
            </a:pPr>
            <a:r>
              <a:rPr lang="en-US" sz="3400" smtClean="0">
                <a:solidFill>
                  <a:srgbClr val="FF0000"/>
                </a:solidFill>
              </a:rPr>
              <a:t>Removable media: </a:t>
            </a:r>
          </a:p>
          <a:p>
            <a:r>
              <a:rPr lang="en-US" smtClean="0"/>
              <a:t>For different application, we use different data.</a:t>
            </a:r>
          </a:p>
          <a:p>
            <a:r>
              <a:rPr lang="en-US" smtClean="0"/>
              <a:t> It may not be possible to keep all the information in magnetic disk.</a:t>
            </a:r>
          </a:p>
          <a:p>
            <a:r>
              <a:rPr lang="en-US" smtClean="0"/>
              <a:t> So, which ever data we are not using currently, can be kept in removable media. </a:t>
            </a:r>
          </a:p>
          <a:p>
            <a:pPr lvl="8"/>
            <a:r>
              <a:rPr lang="en-US" sz="2600" smtClean="0"/>
              <a:t>Magnetic tape is one kind of removable medium. CD is also a removable media, which is an optical device.</a:t>
            </a:r>
            <a:endParaRPr lang="en-US" sz="260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4495800" cy="4876800"/>
          </a:xfrm>
        </p:spPr>
        <p:txBody>
          <a:bodyPr>
            <a:normAutofit fontScale="77500" lnSpcReduction="20000"/>
          </a:bodyPr>
          <a:lstStyle/>
          <a:p>
            <a:r>
              <a:rPr lang="en-US" smtClean="0"/>
              <a:t>Input device enables the user to send data, information, or control signals to a computer.</a:t>
            </a:r>
          </a:p>
          <a:p>
            <a:pPr>
              <a:buNone/>
            </a:pPr>
            <a:r>
              <a:rPr lang="en-US" sz="3100" smtClean="0">
                <a:solidFill>
                  <a:srgbClr val="FF0000"/>
                </a:solidFill>
              </a:rPr>
              <a:t>1) Keyboard</a:t>
            </a:r>
          </a:p>
          <a:p>
            <a:r>
              <a:rPr lang="en-US" smtClean="0"/>
              <a:t>The keyboard is a basic input device that is used to enter data into a computer or any other electronic device by pressing keys. </a:t>
            </a:r>
          </a:p>
          <a:p>
            <a:r>
              <a:rPr lang="en-US" b="1" smtClean="0"/>
              <a:t>QWERTY Keyboard:</a:t>
            </a:r>
          </a:p>
          <a:p>
            <a:pPr>
              <a:buNone/>
            </a:pPr>
            <a:r>
              <a:rPr lang="en-US" sz="3100" smtClean="0">
                <a:solidFill>
                  <a:srgbClr val="FF0000"/>
                </a:solidFill>
              </a:rPr>
              <a:t>2) Mouse</a:t>
            </a:r>
          </a:p>
          <a:p>
            <a:r>
              <a:rPr lang="en-US" smtClean="0"/>
              <a:t>The mouse is a hand-held input device which is used to move cursor or pointer across the screen.</a:t>
            </a:r>
          </a:p>
          <a:p>
            <a:r>
              <a:rPr lang="en-US" b="1" smtClean="0"/>
              <a:t>Trackball Mouse:</a:t>
            </a:r>
          </a:p>
          <a:p>
            <a:r>
              <a:rPr lang="en-US" b="1" smtClean="0"/>
              <a:t>Mechanical Mouse:</a:t>
            </a:r>
          </a:p>
          <a:p>
            <a:r>
              <a:rPr lang="en-US" b="1" smtClean="0"/>
              <a:t>Optical Mouse:</a:t>
            </a:r>
            <a:endParaRPr lang="en-US" smtClean="0"/>
          </a:p>
          <a:p>
            <a:endParaRPr lang="en-US" b="1" smtClean="0"/>
          </a:p>
          <a:p>
            <a:endParaRPr lang="en-US" smtClean="0"/>
          </a:p>
          <a:p>
            <a:pPr>
              <a:buNone/>
            </a:pPr>
            <a:endParaRPr lang="en-US" smtClean="0"/>
          </a:p>
          <a:p>
            <a:endParaRPr lang="en-US"/>
          </a:p>
        </p:txBody>
      </p:sp>
      <p:pic>
        <p:nvPicPr>
          <p:cNvPr id="6146" name="Picture 2"/>
          <p:cNvPicPr>
            <a:picLocks noChangeAspect="1" noChangeArrowheads="1"/>
          </p:cNvPicPr>
          <p:nvPr/>
        </p:nvPicPr>
        <p:blipFill>
          <a:blip r:embed="rId2"/>
          <a:stretch>
            <a:fillRect/>
          </a:stretch>
        </p:blipFill>
        <p:spPr bwMode="auto">
          <a:xfrm>
            <a:off x="5314950" y="609600"/>
            <a:ext cx="3829050" cy="1514475"/>
          </a:xfrm>
          <a:prstGeom prst="rect">
            <a:avLst/>
          </a:prstGeom>
          <a:noFill/>
          <a:ln w="9525">
            <a:noFill/>
            <a:miter lim="800000"/>
          </a:ln>
          <a:effectLst/>
        </p:spPr>
      </p:pic>
      <p:pic>
        <p:nvPicPr>
          <p:cNvPr id="6147" name="Picture 3"/>
          <p:cNvPicPr>
            <a:picLocks noChangeAspect="1" noChangeArrowheads="1"/>
          </p:cNvPicPr>
          <p:nvPr/>
        </p:nvPicPr>
        <p:blipFill>
          <a:blip r:embed="rId3"/>
          <a:stretch>
            <a:fillRect/>
          </a:stretch>
        </p:blipFill>
        <p:spPr bwMode="auto">
          <a:xfrm>
            <a:off x="6324600" y="2209800"/>
            <a:ext cx="1905000" cy="1524000"/>
          </a:xfrm>
          <a:prstGeom prst="rect">
            <a:avLst/>
          </a:prstGeom>
          <a:noFill/>
          <a:ln w="9525">
            <a:noFill/>
            <a:miter lim="800000"/>
          </a:ln>
          <a:effectLst/>
        </p:spPr>
      </p:pic>
      <p:pic>
        <p:nvPicPr>
          <p:cNvPr id="6148" name="Picture 4"/>
          <p:cNvPicPr>
            <a:picLocks noChangeAspect="1" noChangeArrowheads="1"/>
          </p:cNvPicPr>
          <p:nvPr/>
        </p:nvPicPr>
        <p:blipFill>
          <a:blip r:embed="rId4"/>
          <a:stretch>
            <a:fillRect/>
          </a:stretch>
        </p:blipFill>
        <p:spPr bwMode="auto">
          <a:xfrm>
            <a:off x="6400800" y="3657600"/>
            <a:ext cx="1890712" cy="1371600"/>
          </a:xfrm>
          <a:prstGeom prst="rect">
            <a:avLst/>
          </a:prstGeom>
          <a:noFill/>
          <a:ln w="9525">
            <a:noFill/>
            <a:miter lim="800000"/>
          </a:ln>
          <a:effectLst/>
        </p:spPr>
      </p:pic>
      <p:pic>
        <p:nvPicPr>
          <p:cNvPr id="6149" name="Picture 5"/>
          <p:cNvPicPr>
            <a:picLocks noChangeAspect="1" noChangeArrowheads="1"/>
          </p:cNvPicPr>
          <p:nvPr/>
        </p:nvPicPr>
        <p:blipFill>
          <a:blip r:embed="rId5"/>
          <a:stretch>
            <a:fillRect/>
          </a:stretch>
        </p:blipFill>
        <p:spPr bwMode="auto">
          <a:xfrm>
            <a:off x="6172200" y="5105400"/>
            <a:ext cx="2181225" cy="1528762"/>
          </a:xfrm>
          <a:prstGeom prst="rect">
            <a:avLst/>
          </a:prstGeom>
          <a:noFill/>
          <a:ln w="9525">
            <a:noFill/>
            <a:miter lim="800000"/>
          </a:ln>
          <a:effectLst/>
        </p:spPr>
      </p:pic>
      <p:sp>
        <p:nvSpPr>
          <p:cNvPr id="9" name="Rectangle 8"/>
          <p:cNvSpPr/>
          <p:nvPr/>
        </p:nvSpPr>
        <p:spPr>
          <a:xfrm>
            <a:off x="685800" y="990600"/>
            <a:ext cx="4191000" cy="523220"/>
          </a:xfrm>
          <a:prstGeom prst="rect">
            <a:avLst/>
          </a:prstGeom>
        </p:spPr>
        <p:txBody>
          <a:bodyPr wrap="square">
            <a:spAutoFit/>
          </a:bodyPr>
          <a:lstStyle/>
          <a:p>
            <a:r>
              <a:rPr lang="en-US" sz="2800" smtClean="0"/>
              <a:t>Input Devices</a:t>
            </a:r>
            <a:endParaRPr lang="en-US" sz="2800"/>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066800"/>
            <a:ext cx="8229600" cy="5486400"/>
          </a:xfrm>
        </p:spPr>
        <p:txBody>
          <a:bodyPr>
            <a:noAutofit/>
          </a:bodyPr>
          <a:lstStyle/>
          <a:p>
            <a:pPr algn="just">
              <a:spcAft>
                <a:spcPts val="1800"/>
              </a:spcAft>
            </a:pPr>
            <a:r>
              <a:rPr lang="en-US" sz="2000" smtClean="0"/>
              <a:t>From the system standpoint, the Main Memory (MM) unit can be viewed as a “block box”. </a:t>
            </a:r>
          </a:p>
          <a:p>
            <a:pPr algn="just">
              <a:spcAft>
                <a:spcPts val="1800"/>
              </a:spcAft>
            </a:pPr>
            <a:r>
              <a:rPr lang="en-US" sz="2000" smtClean="0"/>
              <a:t>Data transfer between CPU and MM takes place through the use of two CPU registers, usually called MAR (Memory Address Register) and MDR (Memory Data Register).</a:t>
            </a:r>
          </a:p>
          <a:p>
            <a:pPr algn="just">
              <a:spcAft>
                <a:spcPts val="1800"/>
              </a:spcAft>
            </a:pPr>
            <a:r>
              <a:rPr lang="en-US" sz="2000" smtClean="0"/>
              <a:t>This transfer takes place over the processor bus, which has k address lines (address bus), n data lines (data bus) and control lines like Read, Write, Memory Function completed (MFC), Bytes specifiers etc (control bus). </a:t>
            </a:r>
          </a:p>
          <a:p>
            <a:pPr algn="just">
              <a:spcAft>
                <a:spcPts val="1800"/>
              </a:spcAft>
            </a:pPr>
            <a:r>
              <a:rPr lang="en-US" sz="2000" smtClean="0"/>
              <a:t>For a read operation, the CPU loads the address into MAR, set READ to 1 and sets other control signals if required.</a:t>
            </a:r>
          </a:p>
          <a:p>
            <a:pPr algn="just">
              <a:spcAft>
                <a:spcPts val="1800"/>
              </a:spcAft>
            </a:pPr>
            <a:r>
              <a:rPr lang="en-US" sz="2000" smtClean="0"/>
              <a:t> The data from the MM is loaded into MDR and MFC is set to 1. </a:t>
            </a:r>
          </a:p>
        </p:txBody>
      </p:sp>
      <p:sp>
        <p:nvSpPr>
          <p:cNvPr id="3" name="Title 2"/>
          <p:cNvSpPr>
            <a:spLocks noGrp="1"/>
          </p:cNvSpPr>
          <p:nvPr>
            <p:ph type="title"/>
          </p:nvPr>
        </p:nvSpPr>
        <p:spPr>
          <a:xfrm>
            <a:off x="533400" y="457200"/>
            <a:ext cx="8229600" cy="563562"/>
          </a:xfrm>
        </p:spPr>
        <p:txBody>
          <a:bodyPr>
            <a:noAutofit/>
          </a:bodyPr>
          <a:lstStyle/>
          <a:p>
            <a:r>
              <a:rPr lang="en-US" sz="2400" smtClean="0"/>
              <a:t>CPU-Main Memory Connection – A block schematic: </a:t>
            </a:r>
            <a:endParaRPr lang="en-US" sz="2400"/>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593221" y="2590800"/>
            <a:ext cx="8169779" cy="3806031"/>
          </a:xfrm>
          <a:prstGeom prst="rect">
            <a:avLst/>
          </a:prstGeom>
          <a:noFill/>
          <a:ln w="9525">
            <a:noFill/>
            <a:miter lim="800000"/>
          </a:ln>
          <a:effectLst/>
        </p:spPr>
      </p:pic>
      <p:sp>
        <p:nvSpPr>
          <p:cNvPr id="3" name="Rectangle 2"/>
          <p:cNvSpPr/>
          <p:nvPr/>
        </p:nvSpPr>
        <p:spPr>
          <a:xfrm>
            <a:off x="457200" y="457200"/>
            <a:ext cx="8382000" cy="1938992"/>
          </a:xfrm>
          <a:prstGeom prst="rect">
            <a:avLst/>
          </a:prstGeom>
        </p:spPr>
        <p:txBody>
          <a:bodyPr wrap="square">
            <a:spAutoFit/>
          </a:bodyPr>
          <a:lstStyle>
            <a:defPPr>
              <a:defRPr lang="en-US"/>
            </a:defPPr>
          </a:lstStyle>
          <a:p>
            <a:pPr algn="just">
              <a:spcAft>
                <a:spcPts val="1200"/>
              </a:spcAft>
              <a:buFont typeface="Wingdings" pitchFamily="2" charset="2"/>
              <a:buChar char="Ø"/>
            </a:pPr>
            <a:r>
              <a:rPr lang="en-US" sz="2000" smtClean="0"/>
              <a:t>For a write operation, MAR, MDR are suitably loaded by the CPU, write is set to 1 and other control signals are set suitably. </a:t>
            </a:r>
          </a:p>
          <a:p>
            <a:pPr algn="just">
              <a:spcAft>
                <a:spcPts val="1200"/>
              </a:spcAft>
              <a:buFont typeface="Wingdings" pitchFamily="2" charset="2"/>
              <a:buChar char="Ø"/>
            </a:pPr>
            <a:r>
              <a:rPr lang="en-US" sz="2000" smtClean="0"/>
              <a:t>The MM control circuitry loads the data into appropriate locations and sets MFC to 1. </a:t>
            </a:r>
          </a:p>
          <a:p>
            <a:pPr algn="just">
              <a:spcAft>
                <a:spcPts val="1200"/>
              </a:spcAft>
              <a:buFont typeface="Wingdings" pitchFamily="2" charset="2"/>
              <a:buChar char="Ø"/>
            </a:pPr>
            <a:r>
              <a:rPr lang="en-US" sz="2000" smtClean="0"/>
              <a:t>This organization is shown in the following block schematic.</a:t>
            </a:r>
            <a:endParaRPr lang="en-US" sz="2000"/>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19200"/>
            <a:ext cx="8458200" cy="5486400"/>
          </a:xfrm>
        </p:spPr>
        <p:txBody>
          <a:bodyPr>
            <a:noAutofit/>
          </a:bodyPr>
          <a:lstStyle/>
          <a:p>
            <a:pPr algn="just">
              <a:spcAft>
                <a:spcPts val="1200"/>
              </a:spcAft>
            </a:pPr>
            <a:r>
              <a:rPr lang="en-US" sz="2000" smtClean="0"/>
              <a:t>Memory chips are usually organized in the form of an array of cells, in which each cell is capable of storing one bit of information. </a:t>
            </a:r>
          </a:p>
          <a:p>
            <a:pPr algn="just">
              <a:spcAft>
                <a:spcPts val="1200"/>
              </a:spcAft>
            </a:pPr>
            <a:r>
              <a:rPr lang="en-US" sz="2000" smtClean="0"/>
              <a:t>A row of cells constitutes a memory word, and the cells of a row are connected to a common line referred to as the word line, and this line is driven by the address decoder on the chip. </a:t>
            </a:r>
          </a:p>
          <a:p>
            <a:pPr algn="just">
              <a:spcAft>
                <a:spcPts val="1200"/>
              </a:spcAft>
            </a:pPr>
            <a:r>
              <a:rPr lang="en-US" sz="2000" smtClean="0"/>
              <a:t>The cells in each column are connected to a sense/write circuit by two lines known as bit lines.</a:t>
            </a:r>
          </a:p>
          <a:p>
            <a:pPr algn="just">
              <a:spcAft>
                <a:spcPts val="1200"/>
              </a:spcAft>
            </a:pPr>
            <a:r>
              <a:rPr lang="en-US" sz="2000" smtClean="0"/>
              <a:t> The sense/write circuits are connected to the data input/output lines of the chip. </a:t>
            </a:r>
          </a:p>
          <a:p>
            <a:pPr algn="just">
              <a:spcAft>
                <a:spcPts val="1200"/>
              </a:spcAft>
            </a:pPr>
            <a:r>
              <a:rPr lang="en-US" sz="2000" smtClean="0"/>
              <a:t>During a READ operation, the Sense/Write circuits sense, or read, the information stored in the cells selected by a word line and transmit this information to the output lines. </a:t>
            </a:r>
          </a:p>
        </p:txBody>
      </p:sp>
      <p:sp>
        <p:nvSpPr>
          <p:cNvPr id="3" name="Title 2"/>
          <p:cNvSpPr>
            <a:spLocks noGrp="1"/>
          </p:cNvSpPr>
          <p:nvPr>
            <p:ph type="title"/>
          </p:nvPr>
        </p:nvSpPr>
        <p:spPr>
          <a:xfrm>
            <a:off x="457200" y="274638"/>
            <a:ext cx="8229600" cy="715962"/>
          </a:xfrm>
        </p:spPr>
        <p:txBody>
          <a:bodyPr>
            <a:noAutofit/>
          </a:bodyPr>
          <a:lstStyle/>
          <a:p>
            <a:pPr algn="ctr"/>
            <a:r>
              <a:rPr lang="en-US" sz="2800" smtClean="0"/>
              <a:t>Internal Organization of Semiconductor Memory Chips </a:t>
            </a:r>
            <a:endParaRPr lang="en-US" sz="2800"/>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1"/>
            <a:ext cx="8458200" cy="2057399"/>
          </a:xfrm>
        </p:spPr>
        <p:txBody>
          <a:bodyPr>
            <a:normAutofit fontScale="85000" lnSpcReduction="20000"/>
          </a:bodyPr>
          <a:lstStyle/>
          <a:p>
            <a:pPr algn="just"/>
            <a:r>
              <a:rPr lang="en-US" sz="2400" smtClean="0"/>
              <a:t>During a write operation, they receive input information and store it in the cells of the selected word.</a:t>
            </a:r>
          </a:p>
          <a:p>
            <a:pPr algn="just">
              <a:buNone/>
            </a:pPr>
            <a:endParaRPr lang="en-US" sz="2400" smtClean="0"/>
          </a:p>
          <a:p>
            <a:pPr algn="just"/>
            <a:r>
              <a:rPr lang="en-US" sz="2400" smtClean="0"/>
              <a:t>A memory cell is capable of storing 1-bit of information. A number of memory cells are organized in the form of a matrix to form the memory chip. One such internal organization of memory chip is shown in the Figure. </a:t>
            </a:r>
          </a:p>
        </p:txBody>
      </p:sp>
      <p:pic>
        <p:nvPicPr>
          <p:cNvPr id="2050" name="Picture 2"/>
          <p:cNvPicPr>
            <a:picLocks noChangeAspect="1" noChangeArrowheads="1"/>
          </p:cNvPicPr>
          <p:nvPr/>
        </p:nvPicPr>
        <p:blipFill>
          <a:blip r:embed="rId2"/>
          <a:stretch>
            <a:fillRect/>
          </a:stretch>
        </p:blipFill>
        <p:spPr bwMode="auto">
          <a:xfrm>
            <a:off x="1219200" y="2362201"/>
            <a:ext cx="7124700" cy="4495799"/>
          </a:xfrm>
          <a:prstGeom prst="rect">
            <a:avLst/>
          </a:prstGeom>
          <a:noFill/>
          <a:ln w="9525">
            <a:noFill/>
            <a:miter lim="800000"/>
          </a:ln>
          <a:effectLst/>
        </p:spPr>
      </p:pic>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0" y="2438400"/>
            <a:ext cx="4267200" cy="2590800"/>
          </a:xfrm>
          <a:prstGeom prst="rect">
            <a:avLst/>
          </a:prstGeom>
          <a:noFill/>
          <a:ln w="9525">
            <a:noFill/>
            <a:miter lim="800000"/>
          </a:ln>
          <a:effectLst/>
        </p:spPr>
      </p:pic>
      <p:pic>
        <p:nvPicPr>
          <p:cNvPr id="2051" name="Picture 3"/>
          <p:cNvPicPr>
            <a:picLocks noChangeAspect="1" noChangeArrowheads="1"/>
          </p:cNvPicPr>
          <p:nvPr/>
        </p:nvPicPr>
        <p:blipFill>
          <a:blip r:embed="rId3"/>
          <a:stretch>
            <a:fillRect/>
          </a:stretch>
        </p:blipFill>
        <p:spPr bwMode="auto">
          <a:xfrm>
            <a:off x="4114800" y="1905000"/>
            <a:ext cx="4547052" cy="3352800"/>
          </a:xfrm>
          <a:prstGeom prst="rect">
            <a:avLst/>
          </a:prstGeom>
          <a:noFill/>
          <a:ln w="9525">
            <a:noFill/>
            <a:miter lim="800000"/>
          </a:ln>
          <a:effectLst/>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533400"/>
            <a:ext cx="8382000" cy="5473891"/>
          </a:xfrm>
        </p:spPr>
        <p:txBody>
          <a:bodyPr>
            <a:normAutofit lnSpcReduction="10000"/>
          </a:bodyPr>
          <a:lstStyle/>
          <a:p>
            <a:pPr algn="just">
              <a:spcAft>
                <a:spcPts val="1200"/>
              </a:spcAft>
            </a:pPr>
            <a:r>
              <a:rPr lang="en-US" sz="2000" smtClean="0"/>
              <a:t>Each row of cells constitutes a memory word, and all cell of a row are connected to a common line which is referred as word line. </a:t>
            </a:r>
          </a:p>
          <a:p>
            <a:pPr algn="just">
              <a:spcAft>
                <a:spcPts val="1200"/>
              </a:spcAft>
            </a:pPr>
            <a:r>
              <a:rPr lang="en-US" sz="2000" smtClean="0"/>
              <a:t>An address decoder is used to drive the word line.</a:t>
            </a:r>
          </a:p>
          <a:p>
            <a:pPr algn="just">
              <a:spcAft>
                <a:spcPts val="1200"/>
              </a:spcAft>
            </a:pPr>
            <a:r>
              <a:rPr lang="en-US" sz="2000" smtClean="0"/>
              <a:t> At a particular instant, one word line is enabled depending on the address present in the address bus. </a:t>
            </a:r>
          </a:p>
          <a:p>
            <a:pPr algn="just">
              <a:spcAft>
                <a:spcPts val="1200"/>
              </a:spcAft>
            </a:pPr>
            <a:r>
              <a:rPr lang="en-US" sz="2000" smtClean="0"/>
              <a:t>The cells in each column are connected by two lines. These are known as bit lines. </a:t>
            </a:r>
          </a:p>
          <a:p>
            <a:pPr algn="just">
              <a:spcAft>
                <a:spcPts val="1200"/>
              </a:spcAft>
            </a:pPr>
            <a:r>
              <a:rPr lang="en-US" sz="2000" smtClean="0"/>
              <a:t>These bit lines are connected to data input line and data output line through a Sense/ Write circuit. </a:t>
            </a:r>
          </a:p>
          <a:p>
            <a:pPr algn="just">
              <a:spcAft>
                <a:spcPts val="1200"/>
              </a:spcAft>
            </a:pPr>
            <a:r>
              <a:rPr lang="en-US" sz="2000" smtClean="0"/>
              <a:t>During a Read operation, the Sense/Write circuit sense, or read the information stored in the cells selected by a word line and transmit this information to the output data line. </a:t>
            </a:r>
          </a:p>
          <a:p>
            <a:pPr algn="just">
              <a:spcAft>
                <a:spcPts val="1200"/>
              </a:spcAft>
            </a:pPr>
            <a:r>
              <a:rPr lang="en-US" sz="2000" smtClean="0"/>
              <a:t>During a write operation, the sense/write circuit receive information and store it in the cells of the selected word</a:t>
            </a:r>
            <a:endParaRPr lang="en-US" sz="2000"/>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02491"/>
          </a:xfrm>
        </p:spPr>
        <p:txBody>
          <a:bodyPr>
            <a:normAutofit/>
          </a:bodyPr>
          <a:lstStyle/>
          <a:p>
            <a:pPr algn="just">
              <a:spcAft>
                <a:spcPts val="1200"/>
              </a:spcAft>
            </a:pPr>
            <a:r>
              <a:rPr lang="en-US" sz="2000" smtClean="0"/>
              <a:t>The data input and data output line of each Sense/Write circuit are connected to a single bidirectional data line in order to reduce the pin required. </a:t>
            </a:r>
          </a:p>
          <a:p>
            <a:pPr algn="just">
              <a:spcAft>
                <a:spcPts val="1200"/>
              </a:spcAft>
            </a:pPr>
            <a:r>
              <a:rPr lang="en-US" sz="2000" smtClean="0"/>
              <a:t>For 16 words, we need an address bus of size 4. In addition to address and data lines, two control lines, R/W and CS, are provided. </a:t>
            </a:r>
          </a:p>
          <a:p>
            <a:pPr algn="just">
              <a:spcAft>
                <a:spcPts val="1200"/>
              </a:spcAft>
            </a:pPr>
            <a:r>
              <a:rPr lang="en-US" sz="2000" smtClean="0"/>
              <a:t>The line is to used to specify the required operation about read or write. </a:t>
            </a:r>
          </a:p>
          <a:p>
            <a:pPr algn="just">
              <a:spcAft>
                <a:spcPts val="1200"/>
              </a:spcAft>
            </a:pPr>
            <a:r>
              <a:rPr lang="en-US" sz="2000" smtClean="0"/>
              <a:t>The CS (Chip Select) line is required to select a given chip in a multi chip memory system.</a:t>
            </a:r>
            <a:endParaRPr lang="en-US" sz="2000"/>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
            <a:ext cx="8458200" cy="6172200"/>
          </a:xfrm>
        </p:spPr>
        <p:txBody>
          <a:bodyPr>
            <a:noAutofit/>
          </a:bodyPr>
          <a:lstStyle/>
          <a:p>
            <a:pPr algn="just">
              <a:spcAft>
                <a:spcPts val="1200"/>
              </a:spcAft>
            </a:pPr>
            <a:r>
              <a:rPr lang="en-US" sz="2000" smtClean="0"/>
              <a:t>The following figure shows such an organization of a memory chip consisting of 16 words of 8 bits each, which is usually referred to as a 16 x 8 organization. </a:t>
            </a:r>
          </a:p>
          <a:p>
            <a:pPr algn="just">
              <a:spcAft>
                <a:spcPts val="1200"/>
              </a:spcAft>
            </a:pPr>
            <a:r>
              <a:rPr lang="en-US" sz="2000" smtClean="0"/>
              <a:t>The data input and the data output of each Sense/Write circuit are connected to a single bi-directional data line in order to reduce the number of pins required. </a:t>
            </a:r>
          </a:p>
          <a:p>
            <a:pPr algn="just">
              <a:spcAft>
                <a:spcPts val="1200"/>
              </a:spcAft>
            </a:pPr>
            <a:r>
              <a:rPr lang="en-US" sz="2000" smtClean="0"/>
              <a:t>One control line, the R/W (Read/Write) input is used a specify the required operation and another control line, the CS (Chip Select) input is used to select a given chip in a multichip memory system.</a:t>
            </a:r>
          </a:p>
          <a:p>
            <a:pPr algn="just">
              <a:spcAft>
                <a:spcPts val="1200"/>
              </a:spcAft>
            </a:pPr>
            <a:r>
              <a:rPr lang="en-US" sz="2000" smtClean="0"/>
              <a:t> This circuit requires 14 external connections, and allowing 2 pins for power supply and ground connections, can be manufactured in the form of a 16-pin chip. </a:t>
            </a:r>
          </a:p>
          <a:p>
            <a:pPr algn="just">
              <a:spcAft>
                <a:spcPts val="1200"/>
              </a:spcAft>
            </a:pPr>
            <a:r>
              <a:rPr lang="en-US" sz="2000" smtClean="0"/>
              <a:t>It can store 16 x 8 = 128 bits. Another type of organization for 1k x 1 format is shown below</a:t>
            </a:r>
            <a:endParaRPr lang="en-US" sz="2000"/>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544176" y="457200"/>
            <a:ext cx="8599823" cy="5549900"/>
          </a:xfrm>
          <a:prstGeom prst="rect">
            <a:avLst/>
          </a:prstGeom>
          <a:noFill/>
          <a:ln w="9525">
            <a:noFill/>
            <a:miter lim="800000"/>
          </a:ln>
          <a:effectLst/>
        </p:spPr>
      </p:pic>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533400"/>
            <a:ext cx="8305800" cy="5473891"/>
          </a:xfrm>
        </p:spPr>
        <p:txBody>
          <a:bodyPr>
            <a:normAutofit/>
          </a:bodyPr>
          <a:lstStyle/>
          <a:p>
            <a:pPr algn="just">
              <a:spcAft>
                <a:spcPts val="1200"/>
              </a:spcAft>
            </a:pPr>
            <a:r>
              <a:rPr lang="en-US" sz="2000" smtClean="0"/>
              <a:t>Depending on the technology used to construct a RAM, there are two types of RAM – </a:t>
            </a:r>
          </a:p>
          <a:p>
            <a:pPr marL="880110" lvl="1" indent="-514350" algn="just">
              <a:spcAft>
                <a:spcPts val="1200"/>
              </a:spcAft>
              <a:buFont typeface="+mj-lt"/>
              <a:buAutoNum type="arabicPeriod"/>
            </a:pPr>
            <a:r>
              <a:rPr lang="en-US" sz="2000" smtClean="0"/>
              <a:t>SRAM: Static Random Access Memory. </a:t>
            </a:r>
          </a:p>
          <a:p>
            <a:pPr marL="880110" lvl="1" indent="-514350" algn="just">
              <a:spcAft>
                <a:spcPts val="1200"/>
              </a:spcAft>
              <a:buFont typeface="+mj-lt"/>
              <a:buAutoNum type="arabicPeriod"/>
            </a:pPr>
            <a:r>
              <a:rPr lang="en-US" sz="2000" smtClean="0"/>
              <a:t>DRAM: Dynamic Random Access Memory.</a:t>
            </a:r>
          </a:p>
          <a:p>
            <a:pPr marL="624078" indent="-514350" algn="just">
              <a:spcAft>
                <a:spcPts val="1200"/>
              </a:spcAft>
              <a:buNone/>
            </a:pPr>
            <a:r>
              <a:rPr lang="en-US" sz="2000" smtClean="0">
                <a:solidFill>
                  <a:srgbClr val="FF0000"/>
                </a:solidFill>
              </a:rPr>
              <a:t>Static RAM (SRAM): </a:t>
            </a:r>
          </a:p>
          <a:p>
            <a:pPr marL="624078" indent="-514350" algn="just">
              <a:spcAft>
                <a:spcPts val="1200"/>
              </a:spcAft>
            </a:pPr>
            <a:r>
              <a:rPr lang="en-US" sz="2000" smtClean="0"/>
              <a:t>In an SRAM, binary values are stored using traditional flip-flop constructed with the help of transistors. </a:t>
            </a:r>
          </a:p>
          <a:p>
            <a:pPr marL="624078" indent="-514350" algn="just">
              <a:spcAft>
                <a:spcPts val="1200"/>
              </a:spcAft>
            </a:pPr>
            <a:r>
              <a:rPr lang="en-US" sz="2000" smtClean="0"/>
              <a:t>A static RAM will hold its data as long as power is supplied to it. </a:t>
            </a:r>
          </a:p>
          <a:p>
            <a:pPr marL="624078" indent="-514350" algn="just">
              <a:spcAft>
                <a:spcPts val="1200"/>
              </a:spcAft>
            </a:pPr>
            <a:r>
              <a:rPr lang="en-US" sz="2000" smtClean="0"/>
              <a:t>A typical SRAM constructed with transistors is shown in the figure.</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4800600" cy="5135563"/>
          </a:xfrm>
        </p:spPr>
        <p:txBody>
          <a:bodyPr>
            <a:normAutofit/>
          </a:bodyPr>
          <a:lstStyle/>
          <a:p>
            <a:pPr>
              <a:buNone/>
            </a:pPr>
            <a:r>
              <a:rPr lang="en-US" sz="2800" smtClean="0">
                <a:solidFill>
                  <a:srgbClr val="FF0000"/>
                </a:solidFill>
              </a:rPr>
              <a:t>3) Scanner</a:t>
            </a:r>
          </a:p>
          <a:p>
            <a:pPr algn="just"/>
            <a:r>
              <a:rPr lang="en-US" smtClean="0"/>
              <a:t>The scanner uses the pictures and pages of text as input. It scans the picture or a document. The scanned picture or document then converted into a digital format or file and is displayed on the screen as an output.</a:t>
            </a:r>
          </a:p>
          <a:p>
            <a:pPr algn="just"/>
            <a:r>
              <a:rPr lang="en-US" b="1" smtClean="0"/>
              <a:t> Flatbed Scanner:</a:t>
            </a:r>
          </a:p>
          <a:p>
            <a:pPr algn="just"/>
            <a:r>
              <a:rPr lang="en-US" b="1" smtClean="0"/>
              <a:t>Handheld Scanner: </a:t>
            </a:r>
            <a:r>
              <a:rPr lang="en-US" smtClean="0"/>
              <a:t> </a:t>
            </a:r>
          </a:p>
          <a:p>
            <a:endParaRPr lang="en-US"/>
          </a:p>
        </p:txBody>
      </p:sp>
      <p:pic>
        <p:nvPicPr>
          <p:cNvPr id="7170" name="Picture 2"/>
          <p:cNvPicPr>
            <a:picLocks noChangeAspect="1" noChangeArrowheads="1"/>
          </p:cNvPicPr>
          <p:nvPr/>
        </p:nvPicPr>
        <p:blipFill>
          <a:blip r:embed="rId2"/>
          <a:stretch>
            <a:fillRect/>
          </a:stretch>
        </p:blipFill>
        <p:spPr bwMode="auto">
          <a:xfrm>
            <a:off x="5715000" y="1314450"/>
            <a:ext cx="2676525" cy="2495550"/>
          </a:xfrm>
          <a:prstGeom prst="rect">
            <a:avLst/>
          </a:prstGeom>
          <a:noFill/>
          <a:ln w="9525">
            <a:noFill/>
            <a:miter lim="800000"/>
          </a:ln>
          <a:effectLst/>
        </p:spPr>
      </p:pic>
      <p:pic>
        <p:nvPicPr>
          <p:cNvPr id="7171" name="Picture 3"/>
          <p:cNvPicPr>
            <a:picLocks noChangeAspect="1" noChangeArrowheads="1"/>
          </p:cNvPicPr>
          <p:nvPr/>
        </p:nvPicPr>
        <p:blipFill>
          <a:blip r:embed="rId3"/>
          <a:stretch>
            <a:fillRect/>
          </a:stretch>
        </p:blipFill>
        <p:spPr bwMode="auto">
          <a:xfrm>
            <a:off x="5867400" y="3905250"/>
            <a:ext cx="2514600" cy="2647950"/>
          </a:xfrm>
          <a:prstGeom prst="rect">
            <a:avLst/>
          </a:prstGeom>
          <a:noFill/>
          <a:ln w="9525">
            <a:noFill/>
            <a:miter lim="800000"/>
          </a:ln>
          <a:effectLst/>
        </p:spPr>
      </p:pic>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a:stretch>
            <a:fillRect/>
          </a:stretch>
        </p:blipFill>
        <p:spPr bwMode="auto">
          <a:xfrm>
            <a:off x="1981200" y="609600"/>
            <a:ext cx="6477000" cy="4800600"/>
          </a:xfrm>
          <a:prstGeom prst="rect">
            <a:avLst/>
          </a:prstGeom>
          <a:noFill/>
          <a:ln w="9525">
            <a:noFill/>
            <a:miter lim="800000"/>
          </a:ln>
          <a:effectLst/>
        </p:spPr>
      </p:pic>
      <p:sp>
        <p:nvSpPr>
          <p:cNvPr id="6" name="Content Placeholder 1"/>
          <p:cNvSpPr txBox="1"/>
          <p:nvPr/>
        </p:nvSpPr>
        <p:spPr>
          <a:xfrm>
            <a:off x="3276600" y="5638800"/>
            <a:ext cx="3505200" cy="597091"/>
          </a:xfrm>
          <a:prstGeom prst="rect">
            <a:avLst/>
          </a:prstGeom>
        </p:spPr>
        <p:txBody>
          <a:bodyPr vert="horz">
            <a:normAutofit/>
          </a:bodyPr>
          <a:lstStyle>
            <a:defPPr>
              <a:defRPr lang="en-US"/>
            </a:defPPr>
          </a:lstStyle>
          <a:p>
            <a:pPr marL="365760" marR="0" lvl="0" indent="-256032" algn="just" defTabSz="914400" rtl="0" eaLnBrk="1" fontAlgn="auto" latinLnBrk="0" hangingPunct="1">
              <a:lnSpc>
                <a:spcPct val="100000"/>
              </a:lnSpc>
              <a:spcBef>
                <a:spcPts val="400"/>
              </a:spcBef>
              <a:spcAft>
                <a:spcPts val="1200"/>
              </a:spcAft>
              <a:buClr>
                <a:schemeClr val="accent1"/>
              </a:buClr>
              <a:buSzPct val="68000"/>
              <a:defRPr/>
            </a:pPr>
            <a:r>
              <a:rPr kumimoji="0" lang="en-US" sz="2000" b="1" i="0" u="none" strike="noStrike" kern="1200" cap="none" spc="0" normalizeH="0" baseline="0" noProof="0" smtClean="0">
                <a:ln>
                  <a:noFill/>
                </a:ln>
                <a:solidFill>
                  <a:schemeClr val="tx1"/>
                </a:solidFill>
                <a:effectLst/>
                <a:uLnTx/>
                <a:uFillTx/>
                <a:latin typeface="+mn-lt"/>
                <a:ea typeface="+mn-ea"/>
                <a:cs typeface="+mn-cs"/>
              </a:rPr>
              <a:t>Fig.</a:t>
            </a:r>
            <a:r>
              <a:rPr kumimoji="0" lang="en-US" sz="2000" b="0" i="0" u="none" strike="noStrike" kern="1200" cap="none" spc="0" normalizeH="0" baseline="0" noProof="0" smtClean="0">
                <a:ln>
                  <a:noFill/>
                </a:ln>
                <a:solidFill>
                  <a:schemeClr val="tx1"/>
                </a:solidFill>
                <a:effectLst/>
                <a:uLnTx/>
                <a:uFillTx/>
                <a:latin typeface="+mn-lt"/>
                <a:ea typeface="+mn-ea"/>
                <a:cs typeface="+mn-cs"/>
              </a:rPr>
              <a:t> Static RAM Cell</a:t>
            </a:r>
            <a:endParaRPr kumimoji="0" lang="en-US" sz="20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tretch>
            <a:fillRect/>
          </a:stretch>
        </p:blipFill>
        <p:spPr bwMode="auto">
          <a:xfrm>
            <a:off x="1785937" y="685801"/>
            <a:ext cx="7358063" cy="5282406"/>
          </a:xfrm>
          <a:prstGeom prst="rect">
            <a:avLst/>
          </a:prstGeom>
          <a:noFill/>
          <a:ln w="9525">
            <a:noFill/>
            <a:miter lim="800000"/>
          </a:ln>
          <a:effectLst/>
        </p:spPr>
      </p:pic>
      <p:sp>
        <p:nvSpPr>
          <p:cNvPr id="5" name="Content Placeholder 1"/>
          <p:cNvSpPr txBox="1"/>
          <p:nvPr/>
        </p:nvSpPr>
        <p:spPr>
          <a:xfrm>
            <a:off x="3810000" y="6019800"/>
            <a:ext cx="3505200" cy="597091"/>
          </a:xfrm>
          <a:prstGeom prst="rect">
            <a:avLst/>
          </a:prstGeom>
        </p:spPr>
        <p:txBody>
          <a:bodyPr vert="horz">
            <a:normAutofit/>
          </a:bodyPr>
          <a:lstStyle>
            <a:defPPr>
              <a:defRPr lang="en-US"/>
            </a:defPPr>
          </a:lstStyle>
          <a:p>
            <a:pPr marL="365760" marR="0" lvl="0" indent="-256032" algn="just" defTabSz="914400" rtl="0" eaLnBrk="1" fontAlgn="auto" latinLnBrk="0" hangingPunct="1">
              <a:lnSpc>
                <a:spcPct val="100000"/>
              </a:lnSpc>
              <a:spcBef>
                <a:spcPts val="400"/>
              </a:spcBef>
              <a:spcAft>
                <a:spcPts val="1200"/>
              </a:spcAft>
              <a:buClr>
                <a:schemeClr val="accent1"/>
              </a:buClr>
              <a:buSzPct val="68000"/>
              <a:defRPr/>
            </a:pPr>
            <a:r>
              <a:rPr kumimoji="0" lang="en-US" sz="2000" b="1" i="0" u="none" strike="noStrike" kern="1200" cap="none" spc="0" normalizeH="0" baseline="0" noProof="0" smtClean="0">
                <a:ln>
                  <a:noFill/>
                </a:ln>
                <a:solidFill>
                  <a:schemeClr val="tx1"/>
                </a:solidFill>
                <a:effectLst/>
                <a:uLnTx/>
                <a:uFillTx/>
                <a:latin typeface="+mn-lt"/>
                <a:ea typeface="+mn-ea"/>
                <a:cs typeface="+mn-cs"/>
              </a:rPr>
              <a:t>Fig.</a:t>
            </a:r>
            <a:r>
              <a:rPr kumimoji="0" lang="en-US" sz="2000" b="0" i="0" u="none" strike="noStrike" kern="1200" cap="none" spc="0" normalizeH="0" baseline="0" noProof="0" smtClean="0">
                <a:ln>
                  <a:noFill/>
                </a:ln>
                <a:solidFill>
                  <a:schemeClr val="tx1"/>
                </a:solidFill>
                <a:effectLst/>
                <a:uLnTx/>
                <a:uFillTx/>
                <a:latin typeface="+mn-lt"/>
                <a:ea typeface="+mn-ea"/>
                <a:cs typeface="+mn-cs"/>
              </a:rPr>
              <a:t> CMOS Memory Cell</a:t>
            </a:r>
            <a:endParaRPr kumimoji="0" lang="en-US" sz="20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325681" y="990600"/>
            <a:ext cx="8818319" cy="4501356"/>
          </a:xfrm>
          <a:prstGeom prst="rect">
            <a:avLst/>
          </a:prstGeom>
          <a:noFill/>
          <a:ln w="9525">
            <a:noFill/>
            <a:miter lim="800000"/>
          </a:ln>
          <a:effectLst/>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0"/>
            <a:ext cx="8610600" cy="5715000"/>
          </a:xfrm>
        </p:spPr>
        <p:txBody>
          <a:bodyPr>
            <a:normAutofit/>
          </a:bodyPr>
          <a:lstStyle/>
          <a:p>
            <a:pPr>
              <a:buNone/>
            </a:pPr>
            <a:r>
              <a:rPr lang="en-US" smtClean="0">
                <a:solidFill>
                  <a:srgbClr val="FF0000"/>
                </a:solidFill>
              </a:rPr>
              <a:t>Dynamic Ram (DRAM): </a:t>
            </a:r>
          </a:p>
          <a:p>
            <a:pPr>
              <a:buNone/>
            </a:pPr>
            <a:r>
              <a:rPr lang="en-US" sz="2000" smtClean="0"/>
              <a:t>There are two types of DRAM available they are</a:t>
            </a:r>
          </a:p>
          <a:p>
            <a:pPr marL="624078" indent="-514350">
              <a:buAutoNum type="arabicPeriod"/>
            </a:pPr>
            <a:r>
              <a:rPr lang="en-US" sz="2000" smtClean="0"/>
              <a:t>Asynchronous DRAM</a:t>
            </a:r>
          </a:p>
          <a:p>
            <a:pPr marL="624078" indent="-514350">
              <a:buAutoNum type="arabicPeriod"/>
            </a:pPr>
            <a:r>
              <a:rPr lang="en-US" sz="2000" smtClean="0"/>
              <a:t>Synchronous DRAM</a:t>
            </a:r>
          </a:p>
          <a:p>
            <a:pPr marL="624078" indent="-514350">
              <a:buNone/>
            </a:pPr>
            <a:r>
              <a:rPr lang="en-US" sz="2000" b="1" smtClean="0">
                <a:solidFill>
                  <a:srgbClr val="0070C0"/>
                </a:solidFill>
              </a:rPr>
              <a:t>Asynchronous DRAM</a:t>
            </a:r>
            <a:endParaRPr lang="en-US" b="1" smtClean="0">
              <a:solidFill>
                <a:srgbClr val="0070C0"/>
              </a:solidFill>
            </a:endParaRPr>
          </a:p>
          <a:p>
            <a:pPr algn="just">
              <a:spcAft>
                <a:spcPts val="1200"/>
              </a:spcAft>
            </a:pPr>
            <a:r>
              <a:rPr lang="en-US" sz="2000" smtClean="0"/>
              <a:t>A DRAM is made with cells that store data as charge on capacitors. The presence or absence of charge in a capacitor is interpreted as binary 1 or 0. </a:t>
            </a:r>
          </a:p>
          <a:p>
            <a:pPr algn="just">
              <a:spcAft>
                <a:spcPts val="1200"/>
              </a:spcAft>
            </a:pPr>
            <a:r>
              <a:rPr lang="en-US" sz="2000" smtClean="0"/>
              <a:t>Because capacitors have a natural tendency to discharge due to leakage current, dynamic RAM require periodic charge refreshing to maintain data storage.</a:t>
            </a:r>
          </a:p>
          <a:p>
            <a:pPr algn="just">
              <a:spcAft>
                <a:spcPts val="1200"/>
              </a:spcAft>
            </a:pPr>
            <a:r>
              <a:rPr lang="en-US" sz="2000" smtClean="0"/>
              <a:t>The term dynamic refers to this tendency of the stored charge to leak away, even with power continuously applied. </a:t>
            </a:r>
          </a:p>
          <a:p>
            <a:pPr algn="just">
              <a:spcAft>
                <a:spcPts val="1200"/>
              </a:spcAft>
            </a:pPr>
            <a:r>
              <a:rPr lang="en-US" sz="2000" smtClean="0"/>
              <a:t>A typical DRAM structure for an individual cell that stores one bit information is shown in the figure.</a:t>
            </a:r>
            <a:endParaRPr lang="en-US" sz="2000"/>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tretch>
            <a:fillRect/>
          </a:stretch>
        </p:blipFill>
        <p:spPr bwMode="auto">
          <a:xfrm>
            <a:off x="1600200" y="304800"/>
            <a:ext cx="6445011" cy="4648200"/>
          </a:xfrm>
          <a:prstGeom prst="rect">
            <a:avLst/>
          </a:prstGeom>
          <a:noFill/>
          <a:ln w="9525">
            <a:noFill/>
            <a:miter lim="800000"/>
          </a:ln>
          <a:effectLst/>
        </p:spPr>
      </p:pic>
      <p:sp>
        <p:nvSpPr>
          <p:cNvPr id="5" name="Content Placeholder 1"/>
          <p:cNvSpPr txBox="1"/>
          <p:nvPr/>
        </p:nvSpPr>
        <p:spPr>
          <a:xfrm>
            <a:off x="3581400" y="5181600"/>
            <a:ext cx="3505200" cy="597091"/>
          </a:xfrm>
          <a:prstGeom prst="rect">
            <a:avLst/>
          </a:prstGeom>
        </p:spPr>
        <p:txBody>
          <a:bodyPr vert="horz">
            <a:normAutofit/>
          </a:bodyPr>
          <a:lstStyle>
            <a:defPPr>
              <a:defRPr lang="en-US"/>
            </a:defPPr>
          </a:lstStyle>
          <a:p>
            <a:pPr marL="365760" marR="0" lvl="0" indent="-256032" algn="just" defTabSz="914400" rtl="0" eaLnBrk="1" fontAlgn="auto" latinLnBrk="0" hangingPunct="1">
              <a:lnSpc>
                <a:spcPct val="100000"/>
              </a:lnSpc>
              <a:spcBef>
                <a:spcPts val="400"/>
              </a:spcBef>
              <a:spcAft>
                <a:spcPts val="1200"/>
              </a:spcAft>
              <a:buClr>
                <a:schemeClr val="accent1"/>
              </a:buClr>
              <a:buSzPct val="68000"/>
              <a:defRPr/>
            </a:pPr>
            <a:r>
              <a:rPr kumimoji="0" lang="en-US" sz="2000" b="1" i="0" u="none" strike="noStrike" kern="1200" cap="none" spc="0" normalizeH="0" baseline="0" noProof="0" smtClean="0">
                <a:ln>
                  <a:noFill/>
                </a:ln>
                <a:solidFill>
                  <a:schemeClr val="tx1"/>
                </a:solidFill>
                <a:effectLst/>
                <a:uLnTx/>
                <a:uFillTx/>
                <a:latin typeface="+mn-lt"/>
                <a:ea typeface="+mn-ea"/>
                <a:cs typeface="+mn-cs"/>
              </a:rPr>
              <a:t>Fig.</a:t>
            </a:r>
            <a:r>
              <a:rPr kumimoji="0" lang="en-US" sz="2000" b="0" i="0" u="none" strike="noStrike" kern="1200" cap="none" spc="0" normalizeH="0" baseline="0" noProof="0" smtClean="0">
                <a:ln>
                  <a:noFill/>
                </a:ln>
                <a:solidFill>
                  <a:schemeClr val="tx1"/>
                </a:solidFill>
                <a:effectLst/>
                <a:uLnTx/>
                <a:uFillTx/>
                <a:latin typeface="+mn-lt"/>
                <a:ea typeface="+mn-ea"/>
                <a:cs typeface="+mn-cs"/>
              </a:rPr>
              <a:t> Dynamic RAM Cell</a:t>
            </a:r>
            <a:endParaRPr kumimoji="0" lang="en-US" sz="20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57201"/>
            <a:ext cx="8305800" cy="3581400"/>
          </a:xfrm>
        </p:spPr>
        <p:txBody>
          <a:bodyPr>
            <a:normAutofit/>
          </a:bodyPr>
          <a:lstStyle/>
          <a:p>
            <a:pPr algn="just">
              <a:spcAft>
                <a:spcPts val="1200"/>
              </a:spcAft>
            </a:pPr>
            <a:r>
              <a:rPr lang="en-US" sz="2000" smtClean="0"/>
              <a:t>For the write operation, a voltage signal is applied to the bit line, a high voltage represents 1 and a low voltage represents 0. </a:t>
            </a:r>
          </a:p>
          <a:p>
            <a:pPr algn="just">
              <a:spcAft>
                <a:spcPts val="1200"/>
              </a:spcAft>
            </a:pPr>
            <a:r>
              <a:rPr lang="en-US" sz="2000" smtClean="0"/>
              <a:t>A signal is then applied to the address line, which will turn on the transistor T, allowing a charge to be transferred to the capacitor. </a:t>
            </a:r>
          </a:p>
          <a:p>
            <a:pPr algn="just">
              <a:spcAft>
                <a:spcPts val="1200"/>
              </a:spcAft>
            </a:pPr>
            <a:r>
              <a:rPr lang="en-US" sz="2000" smtClean="0"/>
              <a:t>For the read operation, when a signal is applied to the address line, the transistor T turns on and the charge stored on the capacitor is fed out onto the bit line.</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28600"/>
            <a:ext cx="8305800" cy="990600"/>
          </a:xfrm>
        </p:spPr>
        <p:txBody>
          <a:bodyPr/>
          <a:lstStyle/>
          <a:p>
            <a:pPr algn="ctr">
              <a:buNone/>
            </a:pPr>
            <a:r>
              <a:rPr lang="en-US" b="1" smtClean="0">
                <a:solidFill>
                  <a:srgbClr val="00B0F0"/>
                </a:solidFill>
              </a:rPr>
              <a:t>Typical Organization of a Dynamic </a:t>
            </a:r>
          </a:p>
          <a:p>
            <a:pPr algn="ctr">
              <a:buNone/>
            </a:pPr>
            <a:r>
              <a:rPr lang="en-US" b="1" smtClean="0">
                <a:solidFill>
                  <a:srgbClr val="00B0F0"/>
                </a:solidFill>
              </a:rPr>
              <a:t>Memory Chip</a:t>
            </a:r>
          </a:p>
        </p:txBody>
      </p:sp>
      <p:pic>
        <p:nvPicPr>
          <p:cNvPr id="1027" name="Picture 3"/>
          <p:cNvPicPr>
            <a:picLocks noChangeAspect="1" noChangeArrowheads="1"/>
          </p:cNvPicPr>
          <p:nvPr/>
        </p:nvPicPr>
        <p:blipFill>
          <a:blip r:embed="rId2"/>
          <a:stretch>
            <a:fillRect/>
          </a:stretch>
        </p:blipFill>
        <p:spPr bwMode="auto">
          <a:xfrm>
            <a:off x="1524000" y="1447800"/>
            <a:ext cx="7010400" cy="4724400"/>
          </a:xfrm>
          <a:prstGeom prst="rect">
            <a:avLst/>
          </a:prstGeom>
          <a:noFill/>
          <a:ln w="9525">
            <a:noFill/>
            <a:miter lim="800000"/>
          </a:ln>
          <a:effectLst/>
        </p:spPr>
      </p:pic>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305800" cy="6172200"/>
          </a:xfrm>
        </p:spPr>
        <p:txBody>
          <a:bodyPr>
            <a:normAutofit fontScale="70000" lnSpcReduction="20000"/>
          </a:bodyPr>
          <a:lstStyle/>
          <a:p>
            <a:pPr algn="just">
              <a:spcAft>
                <a:spcPts val="1200"/>
              </a:spcAft>
            </a:pPr>
            <a:r>
              <a:rPr lang="en-US" smtClean="0"/>
              <a:t>The cells are organized in the form of a square array such that the high-and lower-order 8 bits of the 16-bit address constitute the row and column addresses of a cell, respectively. </a:t>
            </a:r>
          </a:p>
          <a:p>
            <a:pPr algn="just">
              <a:spcAft>
                <a:spcPts val="1200"/>
              </a:spcAft>
            </a:pPr>
            <a:r>
              <a:rPr lang="en-US" smtClean="0"/>
              <a:t>In order to reduce the number of pins needed for external connections, the row and column address are multiplexed on 8 pins.</a:t>
            </a:r>
          </a:p>
          <a:p>
            <a:pPr algn="just">
              <a:spcAft>
                <a:spcPts val="1200"/>
              </a:spcAft>
            </a:pPr>
            <a:r>
              <a:rPr lang="en-US" smtClean="0"/>
              <a:t>To access a cell, the row address is applied first. </a:t>
            </a:r>
          </a:p>
          <a:p>
            <a:pPr algn="just">
              <a:spcAft>
                <a:spcPts val="1200"/>
              </a:spcAft>
            </a:pPr>
            <a:r>
              <a:rPr lang="en-US" smtClean="0"/>
              <a:t>It is loaded into the row address latch in response to a single pulse on the Row Address Strobe (RAS) input. </a:t>
            </a:r>
          </a:p>
          <a:p>
            <a:pPr algn="just">
              <a:spcAft>
                <a:spcPts val="1200"/>
              </a:spcAft>
            </a:pPr>
            <a:r>
              <a:rPr lang="en-US" smtClean="0"/>
              <a:t>This selects a row of cells. </a:t>
            </a:r>
          </a:p>
          <a:p>
            <a:pPr algn="just">
              <a:spcAft>
                <a:spcPts val="1200"/>
              </a:spcAft>
            </a:pPr>
            <a:r>
              <a:rPr lang="en-US" smtClean="0"/>
              <a:t>Now, the column address is applied to the address pins and is loaded into the column address latch under the control of the Column Address Strobe (CAS) input and this address selects the appropriate sense/write circuit. </a:t>
            </a:r>
          </a:p>
          <a:p>
            <a:pPr algn="just">
              <a:spcAft>
                <a:spcPts val="1200"/>
              </a:spcAft>
            </a:pPr>
            <a:r>
              <a:rPr lang="en-US" smtClean="0"/>
              <a:t>If the R/W signal indicates a Read operation, the output of the selected circuit is transferred to the data output. Do. </a:t>
            </a:r>
          </a:p>
          <a:p>
            <a:pPr algn="just">
              <a:spcAft>
                <a:spcPts val="1200"/>
              </a:spcAft>
            </a:pPr>
            <a:r>
              <a:rPr lang="en-US" smtClean="0"/>
              <a:t>For a write operation, the data on the DI line is used to overwrite the cell selected.</a:t>
            </a:r>
            <a:endParaRPr lang="en-US"/>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609601"/>
            <a:ext cx="8077200" cy="2308324"/>
          </a:xfrm>
          <a:prstGeom prst="rect">
            <a:avLst/>
          </a:prstGeom>
        </p:spPr>
        <p:txBody>
          <a:bodyPr wrap="square">
            <a:spAutoFit/>
          </a:bodyPr>
          <a:lstStyle>
            <a:defPPr>
              <a:defRPr lang="en-US"/>
            </a:defPPr>
          </a:lstStyle>
          <a:p>
            <a:pPr algn="just">
              <a:buNone/>
            </a:pPr>
            <a:r>
              <a:rPr lang="en-US" sz="2400" b="1" smtClean="0">
                <a:solidFill>
                  <a:srgbClr val="0070C0"/>
                </a:solidFill>
              </a:rPr>
              <a:t>Synchronous DRAM</a:t>
            </a:r>
          </a:p>
          <a:p>
            <a:pPr algn="just"/>
            <a:endParaRPr lang="en-US" sz="2000" b="1" smtClean="0">
              <a:solidFill>
                <a:srgbClr val="0070C0"/>
              </a:solidFill>
            </a:endParaRPr>
          </a:p>
          <a:p>
            <a:pPr indent="-457200" algn="just">
              <a:buFont typeface="Wingdings" pitchFamily="2" charset="2"/>
              <a:buChar char="Ø"/>
            </a:pPr>
            <a:r>
              <a:rPr lang="en-US" sz="2000" smtClean="0">
                <a:solidFill>
                  <a:schemeClr val="tx1">
                    <a:lumMod val="95000"/>
                    <a:lumOff val="5000"/>
                  </a:schemeClr>
                </a:solidFill>
              </a:rPr>
              <a:t>Most recent developments in memory technology has resulted in DRAMs whose operation is directly synchronized  with a clock signal. Such memories known as Synchronous DRAMs.</a:t>
            </a:r>
          </a:p>
          <a:p>
            <a:pPr indent="-457200" algn="just">
              <a:buFont typeface="Wingdings" pitchFamily="2" charset="2"/>
              <a:buChar char="Ø"/>
            </a:pPr>
            <a:r>
              <a:rPr lang="en-US" sz="2000" smtClean="0">
                <a:solidFill>
                  <a:schemeClr val="tx1">
                    <a:lumMod val="95000"/>
                    <a:lumOff val="5000"/>
                  </a:schemeClr>
                </a:solidFill>
              </a:rPr>
              <a:t>Cell array is same as Asynchronous DRAM.</a:t>
            </a:r>
            <a:endParaRPr lang="en-US" sz="2000"/>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tretch>
            <a:fillRect/>
          </a:stretch>
        </p:blipFill>
        <p:spPr bwMode="auto">
          <a:xfrm>
            <a:off x="304800" y="304800"/>
            <a:ext cx="8621627" cy="5410200"/>
          </a:xfrm>
          <a:prstGeom prst="rect">
            <a:avLst/>
          </a:prstGeom>
          <a:noFill/>
          <a:ln w="9525">
            <a:noFill/>
            <a:miter lim="800000"/>
          </a:ln>
          <a:effec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4953000" cy="5791200"/>
          </a:xfrm>
        </p:spPr>
        <p:txBody>
          <a:bodyPr>
            <a:normAutofit fontScale="92500" lnSpcReduction="20000"/>
          </a:bodyPr>
          <a:lstStyle/>
          <a:p>
            <a:pPr>
              <a:buNone/>
            </a:pPr>
            <a:r>
              <a:rPr lang="en-US" sz="3000" smtClean="0">
                <a:solidFill>
                  <a:srgbClr val="FF0000"/>
                </a:solidFill>
              </a:rPr>
              <a:t>4) Joystick</a:t>
            </a:r>
          </a:p>
          <a:p>
            <a:pPr algn="just"/>
            <a:r>
              <a:rPr lang="en-US" smtClean="0"/>
              <a:t>A joystick is also a pointing input device like a mouse. It is made up of a stick with a spherical base. The base is fitted in a socket that allows free movement of the stick. The movement of stick controls the cursor or pointer on the screen.</a:t>
            </a:r>
          </a:p>
          <a:p>
            <a:pPr algn="just">
              <a:buNone/>
            </a:pPr>
            <a:r>
              <a:rPr lang="en-US" smtClean="0">
                <a:solidFill>
                  <a:srgbClr val="FF0000"/>
                </a:solidFill>
              </a:rPr>
              <a:t>5) Light Pen</a:t>
            </a:r>
          </a:p>
          <a:p>
            <a:pPr algn="just">
              <a:buNone/>
            </a:pPr>
            <a:r>
              <a:rPr lang="en-US" smtClean="0"/>
              <a:t>A light pen is a computer input device that looks like a pen. The tip of the light pen contains a light-sensitive detector that enables the user to point to or select objects on the display screen. </a:t>
            </a:r>
          </a:p>
          <a:p>
            <a:pPr algn="just">
              <a:buNone/>
            </a:pPr>
            <a:endParaRPr lang="en-US" smtClean="0"/>
          </a:p>
          <a:p>
            <a:pPr algn="just"/>
            <a:endParaRPr lang="en-US"/>
          </a:p>
        </p:txBody>
      </p:sp>
      <p:pic>
        <p:nvPicPr>
          <p:cNvPr id="8194" name="Picture 2"/>
          <p:cNvPicPr>
            <a:picLocks noChangeAspect="1" noChangeArrowheads="1"/>
          </p:cNvPicPr>
          <p:nvPr/>
        </p:nvPicPr>
        <p:blipFill>
          <a:blip r:embed="rId2"/>
          <a:stretch>
            <a:fillRect/>
          </a:stretch>
        </p:blipFill>
        <p:spPr bwMode="auto">
          <a:xfrm>
            <a:off x="5638801" y="838200"/>
            <a:ext cx="2514600" cy="2286000"/>
          </a:xfrm>
          <a:prstGeom prst="rect">
            <a:avLst/>
          </a:prstGeom>
          <a:noFill/>
          <a:ln w="9525">
            <a:noFill/>
            <a:miter lim="800000"/>
          </a:ln>
          <a:effectLst/>
        </p:spPr>
      </p:pic>
      <p:pic>
        <p:nvPicPr>
          <p:cNvPr id="8195" name="Picture 3"/>
          <p:cNvPicPr>
            <a:picLocks noChangeAspect="1" noChangeArrowheads="1"/>
          </p:cNvPicPr>
          <p:nvPr/>
        </p:nvPicPr>
        <p:blipFill>
          <a:blip r:embed="rId3"/>
          <a:stretch>
            <a:fillRect/>
          </a:stretch>
        </p:blipFill>
        <p:spPr bwMode="auto">
          <a:xfrm>
            <a:off x="5715000" y="3352800"/>
            <a:ext cx="2943225" cy="2667000"/>
          </a:xfrm>
          <a:prstGeom prst="rect">
            <a:avLst/>
          </a:prstGeom>
          <a:noFill/>
          <a:ln w="9525">
            <a:noFill/>
            <a:miter lim="800000"/>
          </a:ln>
          <a:effectLst/>
        </p:spPr>
      </p:pic>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tretch>
            <a:fillRect/>
          </a:stretch>
        </p:blipFill>
        <p:spPr bwMode="auto">
          <a:xfrm>
            <a:off x="381000" y="158175"/>
            <a:ext cx="8382000" cy="6471225"/>
          </a:xfrm>
          <a:prstGeom prst="rect">
            <a:avLst/>
          </a:prstGeom>
          <a:noFill/>
          <a:ln w="9525">
            <a:noFill/>
            <a:miter lim="800000"/>
          </a:ln>
          <a:effectLst/>
        </p:spPr>
      </p:pic>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533400" y="762000"/>
            <a:ext cx="8229600" cy="3581400"/>
          </a:xfrm>
          <a:prstGeom prst="rect">
            <a:avLst/>
          </a:prstGeom>
          <a:noFill/>
          <a:ln w="9525">
            <a:noFill/>
            <a:miter lim="800000"/>
          </a:ln>
          <a:effectLst/>
        </p:spPr>
      </p:pic>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838200" y="685800"/>
            <a:ext cx="7674801" cy="5305497"/>
          </a:xfrm>
          <a:prstGeom prst="rect">
            <a:avLst/>
          </a:prstGeom>
          <a:noFill/>
          <a:ln w="9525">
            <a:noFill/>
            <a:miter lim="800000"/>
          </a:ln>
          <a:effectLst/>
        </p:spPr>
      </p:pic>
      <p:sp>
        <p:nvSpPr>
          <p:cNvPr id="5" name="Rectangle 4"/>
          <p:cNvSpPr/>
          <p:nvPr/>
        </p:nvSpPr>
        <p:spPr>
          <a:xfrm>
            <a:off x="914400" y="609600"/>
            <a:ext cx="12192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9pPr>
          </a:lstStyle>
          <a:p>
            <a:pPr algn="ctr"/>
            <a:endParaRPr lang="en-US"/>
          </a:p>
        </p:txBody>
      </p:sp>
      <p:sp>
        <p:nvSpPr>
          <p:cNvPr id="6" name="Rectangle 5"/>
          <p:cNvSpPr/>
          <p:nvPr/>
        </p:nvSpPr>
        <p:spPr>
          <a:xfrm>
            <a:off x="838200" y="5486400"/>
            <a:ext cx="12192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Lucida Sans Unicode"/>
                <a:ea typeface="Arial"/>
                <a:cs typeface="Arial"/>
                <a:sym typeface="Wingdings"/>
              </a:defRPr>
            </a:lvl9pPr>
          </a:lstStyle>
          <a:p>
            <a:pPr algn="ctr"/>
            <a:endParaRPr lang="en-US"/>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tretch>
            <a:fillRect/>
          </a:stretch>
        </p:blipFill>
        <p:spPr bwMode="auto">
          <a:xfrm>
            <a:off x="202657" y="304800"/>
            <a:ext cx="8712743" cy="5486400"/>
          </a:xfrm>
          <a:prstGeom prst="rect">
            <a:avLst/>
          </a:prstGeom>
          <a:noFill/>
          <a:ln w="9525">
            <a:noFill/>
            <a:miter lim="800000"/>
          </a:ln>
          <a:effectLst/>
        </p:spPr>
      </p:pic>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685800" y="1219200"/>
            <a:ext cx="7772400" cy="3810000"/>
          </a:xfrm>
          <a:prstGeom prst="rect">
            <a:avLst/>
          </a:prstGeom>
          <a:noFill/>
          <a:ln w="9525">
            <a:noFill/>
            <a:miter lim="800000"/>
          </a:ln>
          <a:effec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stretch>
            <a:fillRect/>
          </a:stretch>
        </p:blipFill>
        <p:spPr bwMode="auto">
          <a:xfrm>
            <a:off x="1143000" y="0"/>
            <a:ext cx="7239000" cy="6400800"/>
          </a:xfrm>
          <a:prstGeom prst="rect">
            <a:avLst/>
          </a:prstGeom>
          <a:noFill/>
          <a:ln w="9525">
            <a:noFill/>
            <a:miter lim="800000"/>
          </a:ln>
          <a:effectLst/>
        </p:spPr>
      </p:pic>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normAutofit/>
          </a:bodyPr>
          <a:lstStyle/>
          <a:p>
            <a:r>
              <a:rPr lang="en-US" sz="3200" smtClean="0">
                <a:solidFill>
                  <a:srgbClr val="FF0000"/>
                </a:solidFill>
              </a:rPr>
              <a:t>Latency and Bandwidth</a:t>
            </a:r>
            <a:endParaRPr lang="en-US" sz="3200">
              <a:solidFill>
                <a:srgbClr val="FF0000"/>
              </a:solidFill>
            </a:endParaRPr>
          </a:p>
        </p:txBody>
      </p:sp>
      <p:pic>
        <p:nvPicPr>
          <p:cNvPr id="4098" name="Picture 2"/>
          <p:cNvPicPr>
            <a:picLocks noGrp="1" noChangeAspect="1" noChangeArrowheads="1"/>
          </p:cNvPicPr>
          <p:nvPr>
            <p:ph idx="1"/>
          </p:nvPr>
        </p:nvPicPr>
        <p:blipFill>
          <a:blip r:embed="rId2"/>
          <a:stretch>
            <a:fillRect/>
          </a:stretch>
        </p:blipFill>
        <p:spPr bwMode="auto">
          <a:xfrm>
            <a:off x="661987" y="1143000"/>
            <a:ext cx="7820025" cy="4876799"/>
          </a:xfrm>
          <a:prstGeom prst="rect">
            <a:avLst/>
          </a:prstGeom>
          <a:noFill/>
          <a:ln w="9525">
            <a:noFill/>
            <a:miter lim="800000"/>
          </a:ln>
          <a:effectLst/>
        </p:spPr>
      </p:pic>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tretch>
            <a:fillRect/>
          </a:stretch>
        </p:blipFill>
        <p:spPr bwMode="auto">
          <a:xfrm>
            <a:off x="228600" y="609600"/>
            <a:ext cx="8744505" cy="2286000"/>
          </a:xfrm>
          <a:prstGeom prst="rect">
            <a:avLst/>
          </a:prstGeom>
          <a:noFill/>
          <a:ln w="9525">
            <a:noFill/>
            <a:miter lim="800000"/>
          </a:ln>
          <a:effectLst/>
        </p:spPr>
      </p:pic>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stretch>
            <a:fillRect/>
          </a:stretch>
        </p:blipFill>
        <p:spPr bwMode="auto">
          <a:xfrm>
            <a:off x="533400" y="304800"/>
            <a:ext cx="8153400" cy="6019800"/>
          </a:xfrm>
          <a:prstGeom prst="rect">
            <a:avLst/>
          </a:prstGeom>
          <a:noFill/>
          <a:ln w="9525">
            <a:noFill/>
            <a:miter lim="800000"/>
          </a:ln>
          <a:effectLst/>
        </p:spPr>
      </p:pic>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867400"/>
          </a:xfrm>
        </p:spPr>
        <p:txBody>
          <a:bodyPr>
            <a:normAutofit/>
          </a:bodyPr>
          <a:lstStyle/>
          <a:p>
            <a:pPr>
              <a:buNone/>
            </a:pPr>
            <a:r>
              <a:rPr lang="en-US" b="1" smtClean="0">
                <a:solidFill>
                  <a:srgbClr val="00B0F0"/>
                </a:solidFill>
              </a:rPr>
              <a:t>Static Memory System:</a:t>
            </a:r>
            <a:r>
              <a:rPr lang="en-US" smtClean="0">
                <a:solidFill>
                  <a:srgbClr val="00B0F0"/>
                </a:solidFill>
              </a:rPr>
              <a:t> </a:t>
            </a:r>
          </a:p>
          <a:p>
            <a:pPr algn="just">
              <a:spcAft>
                <a:spcPts val="1200"/>
              </a:spcAft>
            </a:pPr>
            <a:r>
              <a:rPr lang="en-US" sz="2400" smtClean="0">
                <a:latin typeface="Times New Roman" pitchFamily="18" charset="0"/>
                <a:cs typeface="Times New Roman" pitchFamily="18" charset="0"/>
              </a:rPr>
              <a:t>Consider a memory consisting of 2M (2,097,152) words of 32 bits each. </a:t>
            </a:r>
          </a:p>
          <a:p>
            <a:pPr algn="just">
              <a:spcAft>
                <a:spcPts val="1200"/>
              </a:spcAft>
            </a:pPr>
            <a:r>
              <a:rPr lang="en-US" sz="2400" smtClean="0">
                <a:latin typeface="Times New Roman" pitchFamily="18" charset="0"/>
                <a:cs typeface="Times New Roman" pitchFamily="18" charset="0"/>
              </a:rPr>
              <a:t>The following figure shows how we can implement this memory using 512K x 8 static memory chips. </a:t>
            </a:r>
          </a:p>
          <a:p>
            <a:pPr algn="just">
              <a:spcAft>
                <a:spcPts val="1200"/>
              </a:spcAft>
            </a:pPr>
            <a:r>
              <a:rPr lang="en-US" sz="2400" smtClean="0">
                <a:latin typeface="Times New Roman" pitchFamily="18" charset="0"/>
                <a:cs typeface="Times New Roman" pitchFamily="18" charset="0"/>
              </a:rPr>
              <a:t>Each column in the figure consists of four chips, which implement one byte position. </a:t>
            </a:r>
          </a:p>
          <a:p>
            <a:pPr algn="just">
              <a:spcAft>
                <a:spcPts val="1200"/>
              </a:spcAft>
            </a:pPr>
            <a:r>
              <a:rPr lang="en-US" sz="2400" smtClean="0">
                <a:latin typeface="Times New Roman" pitchFamily="18" charset="0"/>
                <a:cs typeface="Times New Roman" pitchFamily="18" charset="0"/>
              </a:rPr>
              <a:t>Four of these sets provide the required 2M x 32 memory. </a:t>
            </a:r>
          </a:p>
          <a:p>
            <a:pPr algn="just">
              <a:spcAft>
                <a:spcPts val="1200"/>
              </a:spcAft>
            </a:pPr>
            <a:r>
              <a:rPr lang="en-US" sz="2400" smtClean="0">
                <a:latin typeface="Times New Roman" pitchFamily="18" charset="0"/>
                <a:cs typeface="Times New Roman" pitchFamily="18" charset="0"/>
              </a:rPr>
              <a:t>Each chip has a control input called Chip Select. </a:t>
            </a:r>
          </a:p>
          <a:p>
            <a:pPr algn="just">
              <a:spcAft>
                <a:spcPts val="1200"/>
              </a:spcAft>
            </a:pPr>
            <a:r>
              <a:rPr lang="en-US" sz="2400" smtClean="0">
                <a:latin typeface="Times New Roman" pitchFamily="18" charset="0"/>
                <a:cs typeface="Times New Roman" pitchFamily="18" charset="0"/>
              </a:rPr>
              <a:t>When this input is set to 1, it enables the chip to accept data from or to place data on its data lines. </a:t>
            </a:r>
          </a:p>
        </p:txBody>
      </p:sp>
      <p:sp>
        <p:nvSpPr>
          <p:cNvPr id="3" name="Title 2"/>
          <p:cNvSpPr>
            <a:spLocks noGrp="1"/>
          </p:cNvSpPr>
          <p:nvPr>
            <p:ph type="title"/>
          </p:nvPr>
        </p:nvSpPr>
        <p:spPr>
          <a:xfrm>
            <a:off x="457200" y="274638"/>
            <a:ext cx="8229600" cy="639762"/>
          </a:xfrm>
        </p:spPr>
        <p:txBody>
          <a:bodyPr>
            <a:normAutofit fontScale="90000"/>
          </a:bodyPr>
          <a:lstStyle/>
          <a:p>
            <a:r>
              <a:rPr lang="en-US" sz="3100" smtClean="0">
                <a:solidFill>
                  <a:srgbClr val="FF0000"/>
                </a:solidFill>
              </a:rPr>
              <a:t>Structure of Larger Memories</a:t>
            </a:r>
            <a:r>
              <a:rPr lang="en-US" smtClean="0"/>
              <a:t/>
            </a:r>
            <a:br>
              <a:rPr lang="en-US" smtClean="0"/>
            </a:br>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History of Computers</a:t>
            </a:r>
            <a:br>
              <a:rPr lang="en-US" smtClean="0"/>
            </a:br>
            <a:endParaRPr lang="en-US"/>
          </a:p>
        </p:txBody>
      </p:sp>
      <p:sp>
        <p:nvSpPr>
          <p:cNvPr id="3" name="Content Placeholder 2"/>
          <p:cNvSpPr>
            <a:spLocks noGrp="1"/>
          </p:cNvSpPr>
          <p:nvPr>
            <p:ph idx="1"/>
          </p:nvPr>
        </p:nvSpPr>
        <p:spPr>
          <a:xfrm>
            <a:off x="762000" y="838200"/>
            <a:ext cx="8229600" cy="2819400"/>
          </a:xfrm>
        </p:spPr>
        <p:txBody>
          <a:bodyPr/>
          <a:lstStyle/>
          <a:p>
            <a:pPr>
              <a:buNone/>
            </a:pPr>
            <a:endParaRPr lang="en-US" smtClean="0"/>
          </a:p>
          <a:p>
            <a:pPr>
              <a:buNone/>
            </a:pPr>
            <a:r>
              <a:rPr lang="en-US" sz="2800" smtClean="0">
                <a:solidFill>
                  <a:srgbClr val="FF0000"/>
                </a:solidFill>
              </a:rPr>
              <a:t>Abacus</a:t>
            </a:r>
          </a:p>
          <a:p>
            <a:r>
              <a:rPr lang="en-US" smtClean="0"/>
              <a:t>The history of computer begins with the birth of abacus which is believed to be the first computer. It is said that Chinese invented Abacus around 4,000 years ago.</a:t>
            </a:r>
          </a:p>
          <a:p>
            <a:endParaRPr lang="en-US" smtClean="0"/>
          </a:p>
          <a:p>
            <a:endParaRPr lang="en-US"/>
          </a:p>
        </p:txBody>
      </p:sp>
      <p:pic>
        <p:nvPicPr>
          <p:cNvPr id="1027" name="Picture 3"/>
          <p:cNvPicPr>
            <a:picLocks noChangeAspect="1" noChangeArrowheads="1"/>
          </p:cNvPicPr>
          <p:nvPr/>
        </p:nvPicPr>
        <p:blipFill>
          <a:blip r:embed="rId2"/>
          <a:stretch>
            <a:fillRect/>
          </a:stretch>
        </p:blipFill>
        <p:spPr bwMode="auto">
          <a:xfrm>
            <a:off x="2590800" y="3429000"/>
            <a:ext cx="3686175" cy="3114675"/>
          </a:xfrm>
          <a:prstGeom prst="rect">
            <a:avLst/>
          </a:prstGeom>
          <a:noFill/>
          <a:ln w="9525">
            <a:noFill/>
            <a:miter lim="800000"/>
          </a:ln>
          <a:effec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4724400" cy="5638800"/>
          </a:xfrm>
        </p:spPr>
        <p:txBody>
          <a:bodyPr>
            <a:normAutofit fontScale="77500" lnSpcReduction="20000"/>
          </a:bodyPr>
          <a:lstStyle/>
          <a:p>
            <a:pPr>
              <a:buNone/>
            </a:pPr>
            <a:r>
              <a:rPr lang="en-US" sz="2800" smtClean="0">
                <a:solidFill>
                  <a:srgbClr val="FF0000"/>
                </a:solidFill>
              </a:rPr>
              <a:t>6)Digitizer</a:t>
            </a:r>
          </a:p>
          <a:p>
            <a:pPr>
              <a:buNone/>
            </a:pPr>
            <a:r>
              <a:rPr lang="en-US" smtClean="0"/>
              <a:t>Digitizer is a computer input device that has a flat surface and usually comes with a stylus. It enables the user to draw images and graphics using the stylus as we draw on paper with a pencil. </a:t>
            </a:r>
          </a:p>
          <a:p>
            <a:pPr>
              <a:buNone/>
            </a:pPr>
            <a:r>
              <a:rPr lang="en-US" sz="2800" smtClean="0">
                <a:solidFill>
                  <a:srgbClr val="FF0000"/>
                </a:solidFill>
              </a:rPr>
              <a:t>7) Microphone</a:t>
            </a:r>
          </a:p>
          <a:p>
            <a:pPr>
              <a:buNone/>
            </a:pPr>
            <a:r>
              <a:rPr lang="en-US" smtClean="0"/>
              <a:t>The microphone is a computer input device that is used to input the sound. It receives the sound vibrations and converts them into audio signals or sends to a recording medium.</a:t>
            </a:r>
          </a:p>
          <a:p>
            <a:pPr>
              <a:buNone/>
            </a:pPr>
            <a:r>
              <a:rPr lang="en-US" smtClean="0"/>
              <a:t> The audio signals are converted into digital data and stored in the computer. </a:t>
            </a:r>
          </a:p>
          <a:p>
            <a:r>
              <a:rPr lang="en-US" b="1" smtClean="0"/>
              <a:t>Dynamic</a:t>
            </a:r>
          </a:p>
          <a:p>
            <a:r>
              <a:rPr lang="en-US" b="1" smtClean="0"/>
              <a:t>Condenser</a:t>
            </a:r>
            <a:endParaRPr lang="en-US" smtClean="0"/>
          </a:p>
          <a:p>
            <a:pPr>
              <a:buNone/>
            </a:pPr>
            <a:endParaRPr lang="en-US" smtClean="0"/>
          </a:p>
          <a:p>
            <a:endParaRPr lang="en-US"/>
          </a:p>
        </p:txBody>
      </p:sp>
      <p:pic>
        <p:nvPicPr>
          <p:cNvPr id="9218" name="Picture 2"/>
          <p:cNvPicPr>
            <a:picLocks noChangeAspect="1" noChangeArrowheads="1"/>
          </p:cNvPicPr>
          <p:nvPr/>
        </p:nvPicPr>
        <p:blipFill>
          <a:blip r:embed="rId2"/>
          <a:stretch>
            <a:fillRect/>
          </a:stretch>
        </p:blipFill>
        <p:spPr bwMode="auto">
          <a:xfrm>
            <a:off x="5119687" y="457200"/>
            <a:ext cx="3643313" cy="3962400"/>
          </a:xfrm>
          <a:prstGeom prst="rect">
            <a:avLst/>
          </a:prstGeom>
          <a:noFill/>
          <a:ln w="9525">
            <a:noFill/>
            <a:miter lim="800000"/>
          </a:ln>
          <a:effectLst/>
        </p:spPr>
      </p:pic>
      <p:pic>
        <p:nvPicPr>
          <p:cNvPr id="9219" name="Picture 3"/>
          <p:cNvPicPr>
            <a:picLocks noChangeAspect="1" noChangeArrowheads="1"/>
          </p:cNvPicPr>
          <p:nvPr/>
        </p:nvPicPr>
        <p:blipFill>
          <a:blip r:embed="rId3"/>
          <a:stretch>
            <a:fillRect/>
          </a:stretch>
        </p:blipFill>
        <p:spPr bwMode="auto">
          <a:xfrm>
            <a:off x="4724400" y="5029200"/>
            <a:ext cx="1524000" cy="1600200"/>
          </a:xfrm>
          <a:prstGeom prst="rect">
            <a:avLst/>
          </a:prstGeom>
          <a:noFill/>
          <a:ln w="9525">
            <a:noFill/>
            <a:miter lim="800000"/>
          </a:ln>
          <a:effectLst/>
        </p:spPr>
      </p:pic>
      <p:pic>
        <p:nvPicPr>
          <p:cNvPr id="9220" name="Picture 4"/>
          <p:cNvPicPr>
            <a:picLocks noChangeAspect="1" noChangeArrowheads="1"/>
          </p:cNvPicPr>
          <p:nvPr/>
        </p:nvPicPr>
        <p:blipFill>
          <a:blip r:embed="rId4"/>
          <a:stretch>
            <a:fillRect/>
          </a:stretch>
        </p:blipFill>
        <p:spPr bwMode="auto">
          <a:xfrm>
            <a:off x="6562725" y="4419600"/>
            <a:ext cx="2200275" cy="2286000"/>
          </a:xfrm>
          <a:prstGeom prst="rect">
            <a:avLst/>
          </a:prstGeom>
          <a:noFill/>
          <a:ln w="9525">
            <a:noFill/>
            <a:miter lim="800000"/>
          </a:ln>
          <a:effectLst/>
        </p:spPr>
      </p:pic>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533400"/>
            <a:ext cx="8229600" cy="5715000"/>
          </a:xfrm>
        </p:spPr>
        <p:txBody>
          <a:bodyPr>
            <a:normAutofit/>
          </a:bodyPr>
          <a:lstStyle/>
          <a:p>
            <a:pPr algn="just">
              <a:spcAft>
                <a:spcPts val="1800"/>
              </a:spcAft>
            </a:pPr>
            <a:r>
              <a:rPr lang="en-US" sz="2200" smtClean="0">
                <a:latin typeface="Times New Roman" pitchFamily="18" charset="0"/>
                <a:cs typeface="Times New Roman" pitchFamily="18" charset="0"/>
              </a:rPr>
              <a:t>The data output for each chip is of the three-state type. </a:t>
            </a:r>
          </a:p>
          <a:p>
            <a:pPr algn="just">
              <a:spcAft>
                <a:spcPts val="1800"/>
              </a:spcAft>
            </a:pPr>
            <a:r>
              <a:rPr lang="en-US" sz="2200" smtClean="0">
                <a:latin typeface="Times New Roman" pitchFamily="18" charset="0"/>
                <a:cs typeface="Times New Roman" pitchFamily="18" charset="0"/>
              </a:rPr>
              <a:t>Only the selected chip places data on the data output line, while all other outputs are in the high-impedance state. </a:t>
            </a:r>
          </a:p>
          <a:p>
            <a:pPr algn="just">
              <a:spcAft>
                <a:spcPts val="1800"/>
              </a:spcAft>
            </a:pPr>
            <a:r>
              <a:rPr lang="en-US" sz="2200" smtClean="0">
                <a:latin typeface="Times New Roman" pitchFamily="18" charset="0"/>
                <a:cs typeface="Times New Roman" pitchFamily="18" charset="0"/>
              </a:rPr>
              <a:t>Twenty one address bits are needed to select a 32-bit word in this memory. </a:t>
            </a:r>
          </a:p>
          <a:p>
            <a:pPr algn="just">
              <a:spcAft>
                <a:spcPts val="1800"/>
              </a:spcAft>
            </a:pPr>
            <a:r>
              <a:rPr lang="en-US" sz="2200" smtClean="0">
                <a:latin typeface="Times New Roman" pitchFamily="18" charset="0"/>
                <a:cs typeface="Times New Roman" pitchFamily="18" charset="0"/>
              </a:rPr>
              <a:t>The high-order 2 bits of the address are decoded to determine which of the four Chip Select control signals should be activated and the remaining 19 address bits are used to access specific byte locations inside each chip of the selected row. </a:t>
            </a:r>
          </a:p>
          <a:p>
            <a:pPr algn="just">
              <a:spcAft>
                <a:spcPts val="1800"/>
              </a:spcAft>
            </a:pPr>
            <a:r>
              <a:rPr lang="en-US" sz="2200" smtClean="0">
                <a:latin typeface="Times New Roman" pitchFamily="18" charset="0"/>
                <a:cs typeface="Times New Roman" pitchFamily="18" charset="0"/>
              </a:rPr>
              <a:t>The R/W inputs of all chips are tied together to provide a common Rea d/Write control (not shown in the figure).</a:t>
            </a:r>
          </a:p>
          <a:p>
            <a:endParaRPr lang="en-US"/>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a:stretch>
            <a:fillRect/>
          </a:stretch>
        </p:blipFill>
        <p:spPr bwMode="auto">
          <a:xfrm>
            <a:off x="583312" y="228600"/>
            <a:ext cx="8179688" cy="5778500"/>
          </a:xfrm>
          <a:prstGeom prst="rect">
            <a:avLst/>
          </a:prstGeom>
          <a:noFill/>
          <a:ln w="9525">
            <a:noFill/>
            <a:miter lim="800000"/>
          </a:ln>
          <a:effectLst/>
        </p:spPr>
      </p:pic>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229600" cy="1143000"/>
          </a:xfrm>
        </p:spPr>
        <p:txBody>
          <a:bodyPr>
            <a:normAutofit/>
          </a:bodyPr>
          <a:lstStyle/>
          <a:p>
            <a:r>
              <a:rPr lang="en-US" sz="3200" smtClean="0">
                <a:solidFill>
                  <a:srgbClr val="FF0000"/>
                </a:solidFill>
              </a:rPr>
              <a:t>Memory System Considerations</a:t>
            </a:r>
            <a:endParaRPr lang="en-US" sz="3200">
              <a:solidFill>
                <a:srgbClr val="FF0000"/>
              </a:solidFill>
            </a:endParaRPr>
          </a:p>
        </p:txBody>
      </p:sp>
      <p:pic>
        <p:nvPicPr>
          <p:cNvPr id="6146" name="Picture 2"/>
          <p:cNvPicPr>
            <a:picLocks noGrp="1" noChangeAspect="1" noChangeArrowheads="1"/>
          </p:cNvPicPr>
          <p:nvPr>
            <p:ph idx="1"/>
          </p:nvPr>
        </p:nvPicPr>
        <p:blipFill>
          <a:blip r:embed="rId2"/>
          <a:stretch>
            <a:fillRect/>
          </a:stretch>
        </p:blipFill>
        <p:spPr bwMode="auto">
          <a:xfrm>
            <a:off x="381000" y="1219200"/>
            <a:ext cx="8458200" cy="4800600"/>
          </a:xfrm>
          <a:prstGeom prst="rect">
            <a:avLst/>
          </a:prstGeom>
          <a:noFill/>
          <a:ln w="9525">
            <a:noFill/>
            <a:miter lim="800000"/>
          </a:ln>
          <a:effectLst/>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tretch>
            <a:fillRect/>
          </a:stretch>
        </p:blipFill>
        <p:spPr bwMode="auto">
          <a:xfrm>
            <a:off x="295509" y="533400"/>
            <a:ext cx="8467491" cy="6172200"/>
          </a:xfrm>
          <a:prstGeom prst="rect">
            <a:avLst/>
          </a:prstGeom>
          <a:noFill/>
          <a:ln w="9525">
            <a:noFill/>
            <a:miter lim="800000"/>
          </a:ln>
          <a:effectLst/>
        </p:spPr>
      </p:pic>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tretch>
            <a:fillRect/>
          </a:stretch>
        </p:blipFill>
        <p:spPr bwMode="auto">
          <a:xfrm>
            <a:off x="381000" y="533400"/>
            <a:ext cx="8382000" cy="5029200"/>
          </a:xfrm>
          <a:prstGeom prst="rect">
            <a:avLst/>
          </a:prstGeom>
          <a:noFill/>
          <a:ln w="9525">
            <a:noFill/>
            <a:miter lim="800000"/>
          </a:ln>
          <a:effectLst/>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smtClean="0">
                <a:solidFill>
                  <a:srgbClr val="FF0000"/>
                </a:solidFill>
              </a:rPr>
              <a:t>Read Only Memory</a:t>
            </a:r>
            <a:endParaRPr lang="en-US" sz="3600">
              <a:solidFill>
                <a:srgbClr val="FF0000"/>
              </a:solidFill>
            </a:endParaRPr>
          </a:p>
        </p:txBody>
      </p:sp>
      <p:pic>
        <p:nvPicPr>
          <p:cNvPr id="9218" name="Picture 2"/>
          <p:cNvPicPr>
            <a:picLocks noGrp="1" noChangeAspect="1" noChangeArrowheads="1"/>
          </p:cNvPicPr>
          <p:nvPr>
            <p:ph idx="1"/>
          </p:nvPr>
        </p:nvPicPr>
        <p:blipFill>
          <a:blip r:embed="rId2"/>
          <a:stretch>
            <a:fillRect/>
          </a:stretch>
        </p:blipFill>
        <p:spPr bwMode="auto">
          <a:xfrm>
            <a:off x="533400" y="1362426"/>
            <a:ext cx="8229600" cy="5114574"/>
          </a:xfrm>
          <a:prstGeom prst="rect">
            <a:avLst/>
          </a:prstGeom>
          <a:noFill/>
          <a:ln w="9525">
            <a:noFill/>
            <a:miter lim="800000"/>
          </a:ln>
          <a:effectLst/>
        </p:spPr>
      </p:pic>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ROM Cell</a:t>
            </a:r>
            <a:endParaRPr lang="en-US"/>
          </a:p>
        </p:txBody>
      </p:sp>
      <p:pic>
        <p:nvPicPr>
          <p:cNvPr id="10242" name="Picture 2"/>
          <p:cNvPicPr>
            <a:picLocks noGrp="1" noChangeAspect="1" noChangeArrowheads="1"/>
          </p:cNvPicPr>
          <p:nvPr>
            <p:ph idx="1"/>
          </p:nvPr>
        </p:nvPicPr>
        <p:blipFill>
          <a:blip r:embed="rId2"/>
          <a:stretch>
            <a:fillRect/>
          </a:stretch>
        </p:blipFill>
        <p:spPr bwMode="auto">
          <a:xfrm>
            <a:off x="1237092" y="1828800"/>
            <a:ext cx="6611508" cy="3962400"/>
          </a:xfrm>
          <a:prstGeom prst="rect">
            <a:avLst/>
          </a:prstGeom>
          <a:noFill/>
          <a:ln w="9525">
            <a:noFill/>
            <a:miter lim="800000"/>
          </a:ln>
          <a:effectLst/>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Grp="1" noChangeAspect="1" noChangeArrowheads="1"/>
          </p:cNvPicPr>
          <p:nvPr>
            <p:ph idx="1"/>
          </p:nvPr>
        </p:nvPicPr>
        <p:blipFill>
          <a:blip r:embed="rId2"/>
          <a:stretch>
            <a:fillRect/>
          </a:stretch>
        </p:blipFill>
        <p:spPr bwMode="auto">
          <a:xfrm>
            <a:off x="533400" y="457200"/>
            <a:ext cx="8077200" cy="5410199"/>
          </a:xfrm>
          <a:prstGeom prst="rect">
            <a:avLst/>
          </a:prstGeom>
          <a:noFill/>
          <a:ln w="9525">
            <a:noFill/>
            <a:miter lim="800000"/>
          </a:ln>
          <a:effectLst/>
        </p:spPr>
      </p:pic>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381000" y="304800"/>
            <a:ext cx="8305800" cy="5943600"/>
          </a:xfrm>
          <a:prstGeom prst="rect">
            <a:avLst/>
          </a:prstGeom>
          <a:noFill/>
          <a:ln w="9525">
            <a:noFill/>
            <a:miter lim="800000"/>
          </a:ln>
          <a:effectLst/>
        </p:spPr>
      </p:pic>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457201" y="457200"/>
            <a:ext cx="8382000" cy="5943600"/>
          </a:xfrm>
          <a:prstGeom prst="rect">
            <a:avLst/>
          </a:prstGeom>
          <a:noFill/>
          <a:ln w="9525">
            <a:noFill/>
            <a:miter lim="800000"/>
          </a:ln>
          <a:effec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0"/>
            <a:ext cx="4572000" cy="5943600"/>
          </a:xfrm>
        </p:spPr>
        <p:txBody>
          <a:bodyPr>
            <a:normAutofit fontScale="85000" lnSpcReduction="20000"/>
          </a:bodyPr>
          <a:lstStyle/>
          <a:p>
            <a:pPr>
              <a:buNone/>
            </a:pPr>
            <a:r>
              <a:rPr lang="en-US" sz="2800" smtClean="0">
                <a:solidFill>
                  <a:srgbClr val="FF0000"/>
                </a:solidFill>
              </a:rPr>
              <a:t>8) </a:t>
            </a:r>
            <a:r>
              <a:rPr lang="en-US" sz="2800" u="sng" smtClean="0">
                <a:solidFill>
                  <a:srgbClr val="FF0000"/>
                </a:solidFill>
              </a:rPr>
              <a:t>Magnetic Ink Character Recognition (MICR)</a:t>
            </a:r>
          </a:p>
          <a:p>
            <a:pPr>
              <a:buNone/>
            </a:pPr>
            <a:r>
              <a:rPr lang="en-US" smtClean="0"/>
              <a:t>MICR computer input device is designed to read the text printed with magnetic ink. </a:t>
            </a:r>
          </a:p>
          <a:p>
            <a:pPr>
              <a:buNone/>
            </a:pPr>
            <a:r>
              <a:rPr lang="en-US" smtClean="0"/>
              <a:t>MICR is a character recognition technology that makes use of special magnetized ink which is sensitive to magnetic fields.</a:t>
            </a:r>
          </a:p>
          <a:p>
            <a:pPr>
              <a:buNone/>
            </a:pPr>
            <a:r>
              <a:rPr lang="en-US" smtClean="0"/>
              <a:t> It is widely used in banks to process the cheques </a:t>
            </a:r>
          </a:p>
          <a:p>
            <a:pPr>
              <a:buNone/>
            </a:pPr>
            <a:r>
              <a:rPr lang="en-US" u="sng" smtClean="0">
                <a:solidFill>
                  <a:srgbClr val="FF0000"/>
                </a:solidFill>
              </a:rPr>
              <a:t>9)Optical Character Reader (OCR)</a:t>
            </a:r>
          </a:p>
          <a:p>
            <a:pPr algn="just">
              <a:buNone/>
            </a:pPr>
            <a:r>
              <a:rPr lang="en-US" smtClean="0"/>
              <a:t>OCR computer input device is designed to convert the scanned images of handwritten, typed or printed text into digital text.</a:t>
            </a:r>
          </a:p>
          <a:p>
            <a:pPr algn="just">
              <a:buNone/>
            </a:pPr>
            <a:r>
              <a:rPr lang="en-US" smtClean="0"/>
              <a:t> It is widely used in offices and libraries to convert documents and books into electronic files.</a:t>
            </a:r>
          </a:p>
          <a:p>
            <a:pPr algn="just">
              <a:buNone/>
            </a:pPr>
            <a:endParaRPr lang="en-US" smtClean="0"/>
          </a:p>
          <a:p>
            <a:endParaRPr lang="en-US"/>
          </a:p>
        </p:txBody>
      </p:sp>
      <p:pic>
        <p:nvPicPr>
          <p:cNvPr id="10242" name="Picture 2"/>
          <p:cNvPicPr>
            <a:picLocks noChangeAspect="1" noChangeArrowheads="1"/>
          </p:cNvPicPr>
          <p:nvPr/>
        </p:nvPicPr>
        <p:blipFill>
          <a:blip r:embed="rId2"/>
          <a:stretch>
            <a:fillRect/>
          </a:stretch>
        </p:blipFill>
        <p:spPr bwMode="auto">
          <a:xfrm>
            <a:off x="5105400" y="3581400"/>
            <a:ext cx="3514725" cy="2790825"/>
          </a:xfrm>
          <a:prstGeom prst="rect">
            <a:avLst/>
          </a:prstGeom>
          <a:noFill/>
          <a:ln w="9525">
            <a:noFill/>
            <a:miter lim="800000"/>
          </a:ln>
          <a:effectLst/>
        </p:spPr>
      </p:pic>
      <p:pic>
        <p:nvPicPr>
          <p:cNvPr id="10243" name="Picture 3"/>
          <p:cNvPicPr>
            <a:picLocks noChangeAspect="1" noChangeArrowheads="1"/>
          </p:cNvPicPr>
          <p:nvPr/>
        </p:nvPicPr>
        <p:blipFill>
          <a:blip r:embed="rId3"/>
          <a:stretch>
            <a:fillRect/>
          </a:stretch>
        </p:blipFill>
        <p:spPr bwMode="auto">
          <a:xfrm>
            <a:off x="5715000" y="685800"/>
            <a:ext cx="2676525" cy="2219325"/>
          </a:xfrm>
          <a:prstGeom prst="rect">
            <a:avLst/>
          </a:prstGeom>
          <a:noFill/>
          <a:ln w="9525">
            <a:noFill/>
            <a:miter lim="800000"/>
          </a:ln>
          <a:effectLst/>
        </p:spPr>
      </p:pic>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533400" y="685800"/>
            <a:ext cx="8305800" cy="3810000"/>
          </a:xfrm>
          <a:prstGeom prst="rect">
            <a:avLst/>
          </a:prstGeom>
          <a:noFill/>
          <a:ln w="9525">
            <a:noFill/>
            <a:miter lim="800000"/>
          </a:ln>
          <a:effectLst/>
        </p:spPr>
      </p:pic>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457200" y="457200"/>
            <a:ext cx="8153400" cy="5549900"/>
          </a:xfrm>
          <a:prstGeom prst="rect">
            <a:avLst/>
          </a:prstGeom>
          <a:noFill/>
          <a:ln w="9525">
            <a:noFill/>
            <a:miter lim="800000"/>
          </a:ln>
          <a:effectLst/>
        </p:spPr>
      </p:pic>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tretch>
            <a:fillRect/>
          </a:stretch>
        </p:blipFill>
        <p:spPr bwMode="auto">
          <a:xfrm>
            <a:off x="457200" y="533400"/>
            <a:ext cx="8229600" cy="5334000"/>
          </a:xfrm>
          <a:prstGeom prst="rect">
            <a:avLst/>
          </a:prstGeom>
          <a:noFill/>
          <a:ln w="9525">
            <a:noFill/>
            <a:miter lim="800000"/>
          </a:ln>
          <a:effectLst/>
        </p:spPr>
      </p:pic>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90600"/>
            <a:ext cx="8382000" cy="5638800"/>
          </a:xfrm>
        </p:spPr>
        <p:txBody>
          <a:bodyPr>
            <a:normAutofit fontScale="70000" lnSpcReduction="20000"/>
          </a:bodyPr>
          <a:lstStyle/>
          <a:p>
            <a:pPr algn="just">
              <a:spcAft>
                <a:spcPts val="1200"/>
              </a:spcAft>
            </a:pPr>
            <a:r>
              <a:rPr lang="en-US" smtClean="0"/>
              <a:t>An ideal memory would be fast, large, and inexpensive. </a:t>
            </a:r>
          </a:p>
          <a:p>
            <a:pPr algn="just">
              <a:spcAft>
                <a:spcPts val="1200"/>
              </a:spcAft>
            </a:pPr>
            <a:r>
              <a:rPr lang="en-US" smtClean="0"/>
              <a:t>A very fast memory can be implemented if SRAM chips are used. </a:t>
            </a:r>
          </a:p>
          <a:p>
            <a:pPr algn="just">
              <a:spcAft>
                <a:spcPts val="1200"/>
              </a:spcAft>
            </a:pPr>
            <a:r>
              <a:rPr lang="en-US" smtClean="0"/>
              <a:t>But these chips are expensive because their basic cells have six transistors, which preclude packing a very large number of cells onto a single chip.</a:t>
            </a:r>
          </a:p>
          <a:p>
            <a:pPr algn="just">
              <a:spcAft>
                <a:spcPts val="1200"/>
              </a:spcAft>
            </a:pPr>
            <a:r>
              <a:rPr lang="en-US" smtClean="0"/>
              <a:t>Thus, for cost reasons, it is impractical to build a large memory using SRAM chips. </a:t>
            </a:r>
          </a:p>
          <a:p>
            <a:pPr algn="just">
              <a:spcAft>
                <a:spcPts val="1200"/>
              </a:spcAft>
            </a:pPr>
            <a:r>
              <a:rPr lang="en-US" smtClean="0"/>
              <a:t>The alternative is to use Dynamic RAM chips, which have much simpler basic cells and thus are much less expensive. </a:t>
            </a:r>
          </a:p>
          <a:p>
            <a:pPr algn="just">
              <a:spcAft>
                <a:spcPts val="1200"/>
              </a:spcAft>
            </a:pPr>
            <a:r>
              <a:rPr lang="en-US" smtClean="0"/>
              <a:t>But such memories are significantly slower.</a:t>
            </a:r>
          </a:p>
          <a:p>
            <a:pPr algn="just">
              <a:spcAft>
                <a:spcPts val="1200"/>
              </a:spcAft>
            </a:pPr>
            <a:r>
              <a:rPr lang="en-US" smtClean="0"/>
              <a:t>Although dynamic memory units in the range of hundreds of megabytes can be implemented at a reasonable cost, the affordable size is still small compared to the demands of large programs with voluminous data. </a:t>
            </a:r>
          </a:p>
          <a:p>
            <a:pPr algn="just">
              <a:spcAft>
                <a:spcPts val="1200"/>
              </a:spcAft>
            </a:pPr>
            <a:r>
              <a:rPr lang="en-US" smtClean="0"/>
              <a:t>A solution is provided by using secondary storage, mainly magnetic disks, to implement large memory spaces.</a:t>
            </a:r>
            <a:endParaRPr lang="en-US"/>
          </a:p>
        </p:txBody>
      </p:sp>
      <p:sp>
        <p:nvSpPr>
          <p:cNvPr id="3" name="Title 2"/>
          <p:cNvSpPr>
            <a:spLocks noGrp="1"/>
          </p:cNvSpPr>
          <p:nvPr>
            <p:ph type="title"/>
          </p:nvPr>
        </p:nvSpPr>
        <p:spPr>
          <a:xfrm>
            <a:off x="457200" y="274638"/>
            <a:ext cx="8229600" cy="792162"/>
          </a:xfrm>
        </p:spPr>
        <p:txBody>
          <a:bodyPr>
            <a:noAutofit/>
          </a:bodyPr>
          <a:lstStyle/>
          <a:p>
            <a:r>
              <a:rPr lang="en-US" sz="2800" smtClean="0">
                <a:solidFill>
                  <a:srgbClr val="FF0000"/>
                </a:solidFill>
              </a:rPr>
              <a:t>Speed, Size and Cost of Memories</a:t>
            </a:r>
            <a:br>
              <a:rPr lang="en-US" sz="2800" smtClean="0">
                <a:solidFill>
                  <a:srgbClr val="FF0000"/>
                </a:solidFill>
              </a:rPr>
            </a:br>
            <a:endParaRPr lang="en-US" sz="2800">
              <a:solidFill>
                <a:srgbClr val="FF0000"/>
              </a:solidFill>
            </a:endParaRP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04800"/>
            <a:ext cx="8610600" cy="6096000"/>
          </a:xfrm>
        </p:spPr>
        <p:txBody>
          <a:bodyPr>
            <a:normAutofit/>
          </a:bodyPr>
          <a:lstStyle/>
          <a:p>
            <a:pPr>
              <a:spcAft>
                <a:spcPts val="1200"/>
              </a:spcAft>
            </a:pPr>
            <a:r>
              <a:rPr lang="en-US" sz="2000" smtClean="0"/>
              <a:t>Very large disks are available at a reasonable price, and they are used extensively in computer systems. </a:t>
            </a:r>
          </a:p>
          <a:p>
            <a:pPr>
              <a:spcAft>
                <a:spcPts val="1200"/>
              </a:spcAft>
            </a:pPr>
            <a:r>
              <a:rPr lang="en-US" sz="2000" smtClean="0"/>
              <a:t>However, they are much slower than the semiconductor memory units. </a:t>
            </a:r>
          </a:p>
          <a:p>
            <a:pPr>
              <a:spcAft>
                <a:spcPts val="1200"/>
              </a:spcAft>
            </a:pPr>
            <a:r>
              <a:rPr lang="en-US" sz="2000" smtClean="0"/>
              <a:t>So A huge amount of cost-effective storage can be provided by magnetic disks. </a:t>
            </a:r>
          </a:p>
          <a:p>
            <a:pPr>
              <a:spcAft>
                <a:spcPts val="1200"/>
              </a:spcAft>
            </a:pPr>
            <a:r>
              <a:rPr lang="en-US" sz="2000" smtClean="0"/>
              <a:t>A large, yet affordable, main memory can be built with dynamic RAM technology. </a:t>
            </a:r>
          </a:p>
          <a:p>
            <a:pPr>
              <a:spcAft>
                <a:spcPts val="1200"/>
              </a:spcAft>
            </a:pPr>
            <a:r>
              <a:rPr lang="en-US" sz="2000" smtClean="0"/>
              <a:t>This leaves SRAMs to be used in smaller units where speed is of the essence, such as in cache memories.</a:t>
            </a:r>
          </a:p>
          <a:p>
            <a:pPr>
              <a:spcAft>
                <a:spcPts val="1200"/>
              </a:spcAft>
            </a:pPr>
            <a:r>
              <a:rPr lang="en-US" sz="2000" smtClean="0"/>
              <a:t>All of these different types of memory units are employed effectively in a computer. </a:t>
            </a:r>
          </a:p>
          <a:p>
            <a:pPr>
              <a:spcAft>
                <a:spcPts val="1200"/>
              </a:spcAft>
            </a:pPr>
            <a:r>
              <a:rPr lang="en-US" sz="2000" smtClean="0"/>
              <a:t>The entire computer memory can be viewed as the hierarchy depicted in the next slide. </a:t>
            </a:r>
          </a:p>
          <a:p>
            <a:endParaRPr lang="en-US" smtClean="0"/>
          </a:p>
          <a:p>
            <a:endParaRPr lang="en-US"/>
          </a:p>
        </p:txBody>
      </p:sp>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faadooengineers.com/notes/images/1/86/aecae0c3f5b4e954e7de3cc342e966de1.png"/>
          <p:cNvPicPr>
            <a:picLocks noGrp="1"/>
          </p:cNvPicPr>
          <p:nvPr>
            <p:ph idx="1"/>
          </p:nvPr>
        </p:nvPicPr>
        <p:blipFill>
          <a:blip r:embed="rId2"/>
          <a:stretch>
            <a:fillRect/>
          </a:stretch>
        </p:blipFill>
        <p:spPr bwMode="auto">
          <a:xfrm>
            <a:off x="1905000" y="152400"/>
            <a:ext cx="6019800" cy="6629400"/>
          </a:xfrm>
          <a:prstGeom prst="rect">
            <a:avLst/>
          </a:prstGeom>
          <a:noFill/>
          <a:ln w="9525">
            <a:noFill/>
            <a:miter lim="800000"/>
          </a:ln>
        </p:spPr>
      </p:pic>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382000" cy="5410200"/>
          </a:xfrm>
        </p:spPr>
        <p:txBody>
          <a:bodyPr>
            <a:normAutofit fontScale="70000" lnSpcReduction="20000"/>
          </a:bodyPr>
          <a:lstStyle/>
          <a:p>
            <a:pPr algn="just">
              <a:spcAft>
                <a:spcPts val="600"/>
              </a:spcAft>
            </a:pPr>
            <a:r>
              <a:rPr lang="en-US" smtClean="0"/>
              <a:t>Analysis of large number of programs has shown that a number of instructions are executed repeatedly. </a:t>
            </a:r>
          </a:p>
          <a:p>
            <a:pPr algn="just">
              <a:spcAft>
                <a:spcPts val="600"/>
              </a:spcAft>
            </a:pPr>
            <a:r>
              <a:rPr lang="en-US" smtClean="0"/>
              <a:t>This may be in the form of a simple loops, nested loops, or a few procedures that repeatedly call each other. </a:t>
            </a:r>
          </a:p>
          <a:p>
            <a:pPr algn="just">
              <a:spcAft>
                <a:spcPts val="600"/>
              </a:spcAft>
            </a:pPr>
            <a:r>
              <a:rPr lang="en-US" smtClean="0"/>
              <a:t>It is observed that many instructions in each of a few localized areas of the program are repeatedly executed, while the remainder of the program is accessed relatively less. </a:t>
            </a:r>
          </a:p>
          <a:p>
            <a:pPr algn="just">
              <a:spcAft>
                <a:spcPts val="600"/>
              </a:spcAft>
            </a:pPr>
            <a:r>
              <a:rPr lang="en-US" smtClean="0"/>
              <a:t>This phenomenon is referred to as </a:t>
            </a:r>
            <a:r>
              <a:rPr lang="en-US" b="1" smtClean="0">
                <a:solidFill>
                  <a:srgbClr val="0070C0"/>
                </a:solidFill>
              </a:rPr>
              <a:t>locality of reference</a:t>
            </a:r>
            <a:r>
              <a:rPr lang="en-US" smtClean="0"/>
              <a:t>.</a:t>
            </a:r>
          </a:p>
          <a:p>
            <a:pPr algn="just">
              <a:spcAft>
                <a:spcPts val="600"/>
              </a:spcAft>
            </a:pPr>
            <a:r>
              <a:rPr lang="en-US" smtClean="0"/>
              <a:t>Now, if it can be arranged to have the active segments of a program in a fast memory, then the total execution time can be significantly reduced. </a:t>
            </a:r>
          </a:p>
          <a:p>
            <a:pPr algn="just">
              <a:spcAft>
                <a:spcPts val="600"/>
              </a:spcAft>
            </a:pPr>
            <a:r>
              <a:rPr lang="en-US" smtClean="0"/>
              <a:t>It is the fact that CPU is a faster device and memory is a relatively slower device. Memory access is the main bottleneck for the performance efficiency. </a:t>
            </a:r>
          </a:p>
          <a:p>
            <a:pPr algn="just">
              <a:spcAft>
                <a:spcPts val="600"/>
              </a:spcAft>
            </a:pPr>
            <a:r>
              <a:rPr lang="en-US" smtClean="0"/>
              <a:t>If a faster memory device can be inserted between main memory and CPU, the efficiency can be increased. </a:t>
            </a:r>
          </a:p>
          <a:p>
            <a:pPr algn="just">
              <a:spcAft>
                <a:spcPts val="600"/>
              </a:spcAft>
            </a:pPr>
            <a:r>
              <a:rPr lang="en-US" smtClean="0"/>
              <a:t>The faster memory that is inserted between CPU and Main Memory is termed as Cache memory. </a:t>
            </a:r>
          </a:p>
        </p:txBody>
      </p:sp>
      <p:sp>
        <p:nvSpPr>
          <p:cNvPr id="3" name="Title 2"/>
          <p:cNvSpPr>
            <a:spLocks noGrp="1"/>
          </p:cNvSpPr>
          <p:nvPr>
            <p:ph type="title"/>
          </p:nvPr>
        </p:nvSpPr>
        <p:spPr>
          <a:xfrm>
            <a:off x="457200" y="274638"/>
            <a:ext cx="8229600" cy="715962"/>
          </a:xfrm>
        </p:spPr>
        <p:txBody>
          <a:bodyPr>
            <a:normAutofit fontScale="90000"/>
          </a:bodyPr>
          <a:lstStyle/>
          <a:p>
            <a:r>
              <a:rPr lang="en-US" smtClean="0">
                <a:solidFill>
                  <a:srgbClr val="FF0000"/>
                </a:solidFill>
              </a:rPr>
              <a:t>Cache Memory</a:t>
            </a:r>
            <a:endParaRPr lang="en-US">
              <a:solidFill>
                <a:srgbClr val="FF0000"/>
              </a:solidFill>
            </a:endParaRP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tretch>
            <a:fillRect/>
          </a:stretch>
        </p:blipFill>
        <p:spPr bwMode="auto">
          <a:xfrm>
            <a:off x="1295400" y="1524000"/>
            <a:ext cx="6962775" cy="2390775"/>
          </a:xfrm>
          <a:prstGeom prst="rect">
            <a:avLst/>
          </a:prstGeom>
          <a:noFill/>
          <a:ln w="9525">
            <a:noFill/>
            <a:miter lim="800000"/>
          </a:ln>
          <a:effec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8305800" cy="6324600"/>
          </a:xfrm>
        </p:spPr>
        <p:txBody>
          <a:bodyPr>
            <a:normAutofit fontScale="77500" lnSpcReduction="20000"/>
          </a:bodyPr>
          <a:lstStyle/>
          <a:p>
            <a:pPr algn="just">
              <a:spcAft>
                <a:spcPts val="600"/>
              </a:spcAft>
            </a:pPr>
            <a:r>
              <a:rPr lang="en-US" smtClean="0"/>
              <a:t>The memory control circuitry is designed to take advantage of the property of locality of reference. </a:t>
            </a:r>
          </a:p>
          <a:p>
            <a:pPr algn="just">
              <a:spcAft>
                <a:spcPts val="600"/>
              </a:spcAft>
            </a:pPr>
            <a:r>
              <a:rPr lang="en-US" smtClean="0"/>
              <a:t>Some assumptions are made while designing the memory control circuitry: </a:t>
            </a:r>
          </a:p>
          <a:p>
            <a:pPr marL="1117854" lvl="2" indent="-514350" algn="just">
              <a:spcAft>
                <a:spcPts val="600"/>
              </a:spcAft>
              <a:buAutoNum type="arabicPeriod"/>
            </a:pPr>
            <a:r>
              <a:rPr lang="en-US" sz="2600" smtClean="0"/>
              <a:t>The CPU does not need to know explicitly about the existence of the cache. </a:t>
            </a:r>
          </a:p>
          <a:p>
            <a:pPr marL="1117854" lvl="2" indent="-514350" algn="just">
              <a:spcAft>
                <a:spcPts val="600"/>
              </a:spcAft>
              <a:buAutoNum type="arabicPeriod"/>
            </a:pPr>
            <a:r>
              <a:rPr lang="en-US" sz="2600" smtClean="0"/>
              <a:t>The CPU simply makes Read and Write request. The nature of these two operations are same whether cache is present or not. </a:t>
            </a:r>
          </a:p>
          <a:p>
            <a:pPr marL="1117854" lvl="2" indent="-514350" algn="just">
              <a:spcAft>
                <a:spcPts val="600"/>
              </a:spcAft>
              <a:buAutoNum type="arabicPeriod"/>
            </a:pPr>
            <a:r>
              <a:rPr lang="en-US" sz="2600" smtClean="0"/>
              <a:t>The address generated by the CPU always refer to location of main memory. </a:t>
            </a:r>
          </a:p>
          <a:p>
            <a:pPr marL="1117854" lvl="2" indent="-514350" algn="just">
              <a:spcAft>
                <a:spcPts val="600"/>
              </a:spcAft>
              <a:buAutoNum type="arabicPeriod"/>
            </a:pPr>
            <a:r>
              <a:rPr lang="en-US" sz="2600" smtClean="0"/>
              <a:t>The memory access control circuitry determines whether or not the requested word currently exists in the cache. </a:t>
            </a:r>
            <a:endParaRPr lang="en-US" smtClean="0"/>
          </a:p>
          <a:p>
            <a:pPr marL="624078" indent="-514350" algn="just">
              <a:spcAft>
                <a:spcPts val="600"/>
              </a:spcAft>
            </a:pPr>
            <a:r>
              <a:rPr lang="en-US" smtClean="0"/>
              <a:t>When a Read request is received from the CPU, the contents of a block of memory words containing the location specified are transferred into the cache. </a:t>
            </a:r>
          </a:p>
          <a:p>
            <a:pPr marL="624078" indent="-514350" algn="just">
              <a:spcAft>
                <a:spcPts val="600"/>
              </a:spcAft>
            </a:pPr>
            <a:r>
              <a:rPr lang="en-US" smtClean="0"/>
              <a:t>When any of the locations in this block is referenced by the program, its contents are read directly from the cache. </a:t>
            </a: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0"/>
            <a:ext cx="8382000" cy="6248400"/>
          </a:xfrm>
        </p:spPr>
        <p:txBody>
          <a:bodyPr>
            <a:normAutofit lnSpcReduction="10000"/>
          </a:bodyPr>
          <a:lstStyle/>
          <a:p>
            <a:pPr marL="624078" indent="-514350" algn="just">
              <a:spcAft>
                <a:spcPts val="600"/>
              </a:spcAft>
            </a:pPr>
            <a:r>
              <a:rPr lang="en-US" sz="2000" smtClean="0"/>
              <a:t>The cache memory can store a number of such blocks at any given time. </a:t>
            </a:r>
          </a:p>
          <a:p>
            <a:pPr marL="624078" indent="-514350" algn="just">
              <a:spcAft>
                <a:spcPts val="600"/>
              </a:spcAft>
            </a:pPr>
            <a:r>
              <a:rPr lang="en-US" sz="2000" smtClean="0"/>
              <a:t>The correspondence between the Main Memory Blocks and those in the cache is specified by means of a mapping function.</a:t>
            </a:r>
          </a:p>
          <a:p>
            <a:pPr algn="just">
              <a:spcAft>
                <a:spcPts val="1800"/>
              </a:spcAft>
            </a:pPr>
            <a:r>
              <a:rPr lang="en-US" sz="2000" smtClean="0"/>
              <a:t>When the cache is full and a memory word is referenced that is not in the cache, a decision must be made as to which block should be removed from the cache to create space to bring the new block to the cache that contains the referenced word. </a:t>
            </a:r>
          </a:p>
          <a:p>
            <a:pPr algn="just">
              <a:spcAft>
                <a:spcPts val="1800"/>
              </a:spcAft>
            </a:pPr>
            <a:r>
              <a:rPr lang="en-US" sz="2000" b="1" smtClean="0"/>
              <a:t>Replacement algorithms </a:t>
            </a:r>
            <a:r>
              <a:rPr lang="en-US" sz="2000" smtClean="0"/>
              <a:t>are used to make the proper selection of block that must be replaced by the new one. </a:t>
            </a:r>
          </a:p>
          <a:p>
            <a:pPr algn="just">
              <a:spcAft>
                <a:spcPts val="1800"/>
              </a:spcAft>
            </a:pPr>
            <a:r>
              <a:rPr lang="en-US" sz="2000" smtClean="0"/>
              <a:t>When a write request is received from the CPU, there are two ways that the system can proceed. In the first case, the cache location and the main memory location are updated simultaneously. </a:t>
            </a:r>
          </a:p>
          <a:p>
            <a:pPr algn="just">
              <a:spcAft>
                <a:spcPts val="1800"/>
              </a:spcAft>
            </a:pPr>
            <a:r>
              <a:rPr lang="en-US" sz="2000" smtClean="0"/>
              <a:t>This is called the store through method or </a:t>
            </a:r>
            <a:r>
              <a:rPr lang="en-US" sz="2000" b="1" smtClean="0"/>
              <a:t>write through protocol.</a:t>
            </a:r>
            <a:endParaRPr lang="en-US" sz="2000" b="1"/>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5105400" cy="5257800"/>
          </a:xfrm>
        </p:spPr>
        <p:txBody>
          <a:bodyPr>
            <a:normAutofit fontScale="77500" lnSpcReduction="20000"/>
          </a:bodyPr>
          <a:lstStyle/>
          <a:p>
            <a:pPr>
              <a:buNone/>
            </a:pPr>
            <a:r>
              <a:rPr lang="en-US" sz="3100" smtClean="0">
                <a:solidFill>
                  <a:srgbClr val="FF0000"/>
                </a:solidFill>
              </a:rPr>
              <a:t>1) </a:t>
            </a:r>
            <a:r>
              <a:rPr lang="en-US" sz="3100" u="sng" smtClean="0">
                <a:solidFill>
                  <a:srgbClr val="FF0000"/>
                </a:solidFill>
              </a:rPr>
              <a:t>Monitor</a:t>
            </a:r>
          </a:p>
          <a:p>
            <a:r>
              <a:rPr lang="en-US" smtClean="0"/>
              <a:t>The monitor is the display unit or screen of the computer. It is the main output device that displays the processed data or information as text, images, audio or video.</a:t>
            </a:r>
          </a:p>
          <a:p>
            <a:r>
              <a:rPr lang="en-US" u="sng" smtClean="0">
                <a:solidFill>
                  <a:srgbClr val="FF0000"/>
                </a:solidFill>
              </a:rPr>
              <a:t>CRT Monitor:</a:t>
            </a:r>
          </a:p>
          <a:p>
            <a:pPr>
              <a:buNone/>
            </a:pPr>
            <a:r>
              <a:rPr lang="en-US" smtClean="0"/>
              <a:t>CRT monitors are based on the cathode ray tubes. They are like vacuum tubes which produce images in the form of video signals.</a:t>
            </a:r>
          </a:p>
          <a:p>
            <a:r>
              <a:rPr lang="en-US" u="sng" smtClean="0">
                <a:solidFill>
                  <a:srgbClr val="FF0000"/>
                </a:solidFill>
              </a:rPr>
              <a:t>LCD Monitor:</a:t>
            </a:r>
          </a:p>
          <a:p>
            <a:pPr>
              <a:buNone/>
            </a:pPr>
            <a:r>
              <a:rPr lang="en-US" smtClean="0"/>
              <a:t>The LCD monitor is a flat panel screen that is compact and light-weight as compared to CRT monitors. It is based on liquid crystal display technology which is used in the screens of laptops, tablets, smart phones, etc.</a:t>
            </a:r>
            <a:endParaRPr lang="en-US"/>
          </a:p>
        </p:txBody>
      </p:sp>
      <p:pic>
        <p:nvPicPr>
          <p:cNvPr id="11266" name="Picture 2"/>
          <p:cNvPicPr>
            <a:picLocks noChangeAspect="1" noChangeArrowheads="1"/>
          </p:cNvPicPr>
          <p:nvPr/>
        </p:nvPicPr>
        <p:blipFill>
          <a:blip r:embed="rId2"/>
          <a:stretch>
            <a:fillRect/>
          </a:stretch>
        </p:blipFill>
        <p:spPr bwMode="auto">
          <a:xfrm>
            <a:off x="5562600" y="609600"/>
            <a:ext cx="3390900" cy="3190875"/>
          </a:xfrm>
          <a:prstGeom prst="rect">
            <a:avLst/>
          </a:prstGeom>
          <a:noFill/>
          <a:ln w="9525">
            <a:noFill/>
            <a:miter lim="800000"/>
          </a:ln>
          <a:effectLst/>
        </p:spPr>
      </p:pic>
      <p:pic>
        <p:nvPicPr>
          <p:cNvPr id="11267" name="Picture 3"/>
          <p:cNvPicPr>
            <a:picLocks noChangeAspect="1" noChangeArrowheads="1"/>
          </p:cNvPicPr>
          <p:nvPr/>
        </p:nvPicPr>
        <p:blipFill>
          <a:blip r:embed="rId3"/>
          <a:stretch>
            <a:fillRect/>
          </a:stretch>
        </p:blipFill>
        <p:spPr bwMode="auto">
          <a:xfrm>
            <a:off x="5638800" y="4038600"/>
            <a:ext cx="3324225" cy="2381250"/>
          </a:xfrm>
          <a:prstGeom prst="rect">
            <a:avLst/>
          </a:prstGeom>
          <a:noFill/>
          <a:ln w="9525">
            <a:noFill/>
            <a:miter lim="800000"/>
          </a:ln>
          <a:effectLst/>
        </p:spPr>
      </p:pic>
      <p:sp>
        <p:nvSpPr>
          <p:cNvPr id="7" name="Rectangle 6"/>
          <p:cNvSpPr/>
          <p:nvPr/>
        </p:nvSpPr>
        <p:spPr>
          <a:xfrm>
            <a:off x="609600" y="838200"/>
            <a:ext cx="3962400" cy="584775"/>
          </a:xfrm>
          <a:prstGeom prst="rect">
            <a:avLst/>
          </a:prstGeom>
        </p:spPr>
        <p:txBody>
          <a:bodyPr wrap="square">
            <a:spAutoFit/>
          </a:bodyPr>
          <a:lstStyle/>
          <a:p>
            <a:r>
              <a:rPr lang="en-US" sz="3200" smtClean="0"/>
              <a:t>Output Devices</a:t>
            </a:r>
            <a:endParaRPr lang="en-US" sz="3200"/>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838200"/>
            <a:ext cx="8305800" cy="5169091"/>
          </a:xfrm>
        </p:spPr>
        <p:txBody>
          <a:bodyPr/>
          <a:lstStyle/>
          <a:p>
            <a:pPr algn="just"/>
            <a:r>
              <a:rPr lang="en-US" sz="2400" smtClean="0"/>
              <a:t>The mapping functions are used to map a particular block of main memory to a particular block of cache. </a:t>
            </a:r>
          </a:p>
          <a:p>
            <a:pPr algn="just"/>
            <a:r>
              <a:rPr lang="en-US" sz="2400" smtClean="0"/>
              <a:t>This mapping function is used to transfer the block from main memory to cache memory. </a:t>
            </a:r>
          </a:p>
          <a:p>
            <a:pPr algn="just"/>
            <a:r>
              <a:rPr lang="en-US" sz="2400" smtClean="0"/>
              <a:t>Three different mapping functions are available:</a:t>
            </a:r>
          </a:p>
          <a:p>
            <a:pPr marL="880110" lvl="1" indent="-514350">
              <a:buFont typeface="+mj-lt"/>
              <a:buAutoNum type="arabicPeriod"/>
            </a:pPr>
            <a:r>
              <a:rPr lang="en-US" smtClean="0"/>
              <a:t>Direct mapping:</a:t>
            </a:r>
          </a:p>
          <a:p>
            <a:pPr marL="880110" lvl="1" indent="-514350">
              <a:buFont typeface="+mj-lt"/>
              <a:buAutoNum type="arabicPeriod"/>
            </a:pPr>
            <a:r>
              <a:rPr lang="en-US" smtClean="0"/>
              <a:t>Associative mapping:</a:t>
            </a:r>
          </a:p>
          <a:p>
            <a:pPr marL="880110" lvl="1" indent="-514350">
              <a:buFont typeface="+mj-lt"/>
              <a:buAutoNum type="arabicPeriod"/>
            </a:pPr>
            <a:r>
              <a:rPr lang="en-US" smtClean="0"/>
              <a:t>Set-associative mapping:</a:t>
            </a:r>
            <a:endParaRPr lang="en-US"/>
          </a:p>
        </p:txBody>
      </p:sp>
      <p:sp>
        <p:nvSpPr>
          <p:cNvPr id="3" name="Title 2"/>
          <p:cNvSpPr>
            <a:spLocks noGrp="1"/>
          </p:cNvSpPr>
          <p:nvPr>
            <p:ph type="title"/>
          </p:nvPr>
        </p:nvSpPr>
        <p:spPr>
          <a:xfrm>
            <a:off x="457200" y="838200"/>
            <a:ext cx="8229600" cy="411162"/>
          </a:xfrm>
        </p:spPr>
        <p:txBody>
          <a:bodyPr>
            <a:normAutofit fontScale="90000"/>
          </a:bodyPr>
          <a:lstStyle/>
          <a:p>
            <a:r>
              <a:rPr lang="en-US" smtClean="0"/>
              <a:t>Mapping Functions</a:t>
            </a:r>
            <a:br>
              <a:rPr lang="en-US" smtClean="0"/>
            </a:br>
            <a:r>
              <a:rPr lang="en-US" smtClean="0"/>
              <a:t/>
            </a:r>
            <a:br>
              <a:rPr lang="en-US" smtClean="0"/>
            </a:br>
            <a:endParaRPr lang="en-US"/>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8458200" cy="6172200"/>
          </a:xfrm>
        </p:spPr>
        <p:txBody>
          <a:bodyPr>
            <a:normAutofit fontScale="62500" lnSpcReduction="20000"/>
          </a:bodyPr>
          <a:lstStyle/>
          <a:p>
            <a:pPr>
              <a:buNone/>
            </a:pPr>
            <a:r>
              <a:rPr lang="en-US" sz="3400" b="1" smtClean="0">
                <a:solidFill>
                  <a:srgbClr val="00B0F0"/>
                </a:solidFill>
              </a:rPr>
              <a:t>Direct Mapping Technique: </a:t>
            </a:r>
          </a:p>
          <a:p>
            <a:pPr>
              <a:buNone/>
            </a:pPr>
            <a:endParaRPr lang="en-US" sz="2800" b="1" smtClean="0">
              <a:solidFill>
                <a:srgbClr val="00B0F0"/>
              </a:solidFill>
            </a:endParaRPr>
          </a:p>
          <a:p>
            <a:pPr algn="just">
              <a:spcAft>
                <a:spcPts val="1200"/>
              </a:spcAft>
            </a:pPr>
            <a:r>
              <a:rPr lang="en-US" smtClean="0"/>
              <a:t>The simplest way of associating main memory blocks with cache block is the direct mapping technique. </a:t>
            </a:r>
          </a:p>
          <a:p>
            <a:pPr algn="just">
              <a:spcAft>
                <a:spcPts val="1200"/>
              </a:spcAft>
            </a:pPr>
            <a:r>
              <a:rPr lang="en-US" smtClean="0"/>
              <a:t>In this technique, block k of main memory maps into block </a:t>
            </a:r>
            <a:r>
              <a:rPr lang="en-US" smtClean="0">
                <a:solidFill>
                  <a:srgbClr val="FF0000"/>
                </a:solidFill>
              </a:rPr>
              <a:t>k modulo m </a:t>
            </a:r>
            <a:r>
              <a:rPr lang="en-US" smtClean="0"/>
              <a:t>of the cache, where m is the total number of blocks in cache. </a:t>
            </a:r>
          </a:p>
          <a:p>
            <a:pPr algn="just">
              <a:spcAft>
                <a:spcPts val="1200"/>
              </a:spcAft>
            </a:pPr>
            <a:r>
              <a:rPr lang="en-US" smtClean="0"/>
              <a:t>In this example, the value of m is 128. </a:t>
            </a:r>
          </a:p>
          <a:p>
            <a:pPr algn="just">
              <a:spcAft>
                <a:spcPts val="1200"/>
              </a:spcAft>
            </a:pPr>
            <a:r>
              <a:rPr lang="en-US" smtClean="0"/>
              <a:t>In direct mapping technique, one particular block of main memory can be transferred to a particular block of cache which is derived by the modulo function. </a:t>
            </a:r>
          </a:p>
          <a:p>
            <a:pPr algn="just">
              <a:spcAft>
                <a:spcPts val="1200"/>
              </a:spcAft>
            </a:pPr>
            <a:r>
              <a:rPr lang="en-US" smtClean="0"/>
              <a:t>Thus, whenever one of the main memory blocks 0, 128, 256,… is loaded in the cache, it is stored in cache block 0. Blocks 1, 129, 257,… are stored in cache block 1, and so on. </a:t>
            </a:r>
          </a:p>
          <a:p>
            <a:pPr algn="just">
              <a:spcAft>
                <a:spcPts val="1200"/>
              </a:spcAft>
            </a:pPr>
            <a:r>
              <a:rPr lang="en-US" smtClean="0"/>
              <a:t>Since more than one main memory block is mapped onto a given cache block position, contention may arise for that position. </a:t>
            </a:r>
          </a:p>
          <a:p>
            <a:pPr algn="just">
              <a:spcAft>
                <a:spcPts val="1200"/>
              </a:spcAft>
            </a:pPr>
            <a:r>
              <a:rPr lang="en-US" smtClean="0"/>
              <a:t>This situation may occurs even when the cache is not full. </a:t>
            </a:r>
          </a:p>
          <a:p>
            <a:pPr algn="just">
              <a:spcAft>
                <a:spcPts val="1200"/>
              </a:spcAft>
            </a:pPr>
            <a:r>
              <a:rPr lang="en-US" smtClean="0"/>
              <a:t>Contention is resolved by allowing the new block to overwrite the currently resident block. </a:t>
            </a:r>
          </a:p>
          <a:p>
            <a:pPr algn="just">
              <a:spcAft>
                <a:spcPts val="1200"/>
              </a:spcAft>
            </a:pPr>
            <a:r>
              <a:rPr lang="en-US" smtClean="0"/>
              <a:t>So the replacement algorithm is trivial. The detail operation of direct mapping technique is as follows:</a:t>
            </a:r>
            <a:endParaRPr lang="en-US"/>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2"/>
          <a:stretch>
            <a:fillRect/>
          </a:stretch>
        </p:blipFill>
        <p:spPr bwMode="auto">
          <a:xfrm>
            <a:off x="1371600" y="228600"/>
            <a:ext cx="6345450" cy="6400800"/>
          </a:xfrm>
          <a:prstGeom prst="rect">
            <a:avLst/>
          </a:prstGeom>
          <a:noFill/>
          <a:ln w="9525">
            <a:noFill/>
            <a:miter lim="800000"/>
          </a:ln>
          <a:effectLst/>
        </p:spPr>
      </p:pic>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686800" cy="6324600"/>
          </a:xfrm>
        </p:spPr>
        <p:txBody>
          <a:bodyPr>
            <a:normAutofit fontScale="77500" lnSpcReduction="20000"/>
          </a:bodyPr>
          <a:lstStyle/>
          <a:p>
            <a:pPr algn="just">
              <a:spcAft>
                <a:spcPts val="1200"/>
              </a:spcAft>
            </a:pPr>
            <a:r>
              <a:rPr lang="en-US" smtClean="0"/>
              <a:t>The main memory address is divided into three fields. </a:t>
            </a:r>
          </a:p>
          <a:p>
            <a:pPr algn="just">
              <a:spcAft>
                <a:spcPts val="1200"/>
              </a:spcAft>
            </a:pPr>
            <a:r>
              <a:rPr lang="en-US" smtClean="0"/>
              <a:t>The field size depends on the memory capacity and the block size of cache. </a:t>
            </a:r>
          </a:p>
          <a:p>
            <a:pPr algn="just">
              <a:spcAft>
                <a:spcPts val="1200"/>
              </a:spcAft>
            </a:pPr>
            <a:r>
              <a:rPr lang="en-US" smtClean="0"/>
              <a:t>In this example, the lower 5 bits of address is used to identify a word within a block. Next 7 bits are used to select a block out of 128 blocks (which is the capacity of the cache). </a:t>
            </a:r>
          </a:p>
          <a:p>
            <a:pPr algn="just">
              <a:spcAft>
                <a:spcPts val="1200"/>
              </a:spcAft>
            </a:pPr>
            <a:r>
              <a:rPr lang="en-US" smtClean="0"/>
              <a:t>The remaining 4 bits are used as a TAG to identify the proper block of main memory that is mapped to cache.</a:t>
            </a:r>
          </a:p>
          <a:p>
            <a:pPr algn="just">
              <a:spcAft>
                <a:spcPts val="1200"/>
              </a:spcAft>
            </a:pPr>
            <a:r>
              <a:rPr lang="en-US" smtClean="0"/>
              <a:t>When a new block is first brought into the cache, the high order 4 bits of the main memory address are stored in four TAG bits associated with its location in the cache. </a:t>
            </a:r>
          </a:p>
          <a:p>
            <a:pPr algn="just">
              <a:spcAft>
                <a:spcPts val="1200"/>
              </a:spcAft>
            </a:pPr>
            <a:r>
              <a:rPr lang="en-US" smtClean="0"/>
              <a:t>When the CPU generates a memory request, the 7-bit block address determines the corresponding cache block. </a:t>
            </a:r>
          </a:p>
          <a:p>
            <a:pPr algn="just">
              <a:spcAft>
                <a:spcPts val="1200"/>
              </a:spcAft>
            </a:pPr>
            <a:r>
              <a:rPr lang="en-US" smtClean="0"/>
              <a:t>The TAG field of that block is compared to the TAG field of the address. </a:t>
            </a:r>
          </a:p>
          <a:p>
            <a:pPr algn="just">
              <a:spcAft>
                <a:spcPts val="1200"/>
              </a:spcAft>
            </a:pPr>
            <a:r>
              <a:rPr lang="en-US" smtClean="0"/>
              <a:t>If they match, the desired word specified by the low-order 5 bits of the address is in that block of the cache.</a:t>
            </a:r>
            <a:endParaRPr lang="en-US"/>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57200"/>
            <a:ext cx="8305800" cy="5550091"/>
          </a:xfrm>
        </p:spPr>
        <p:txBody>
          <a:bodyPr/>
          <a:lstStyle/>
          <a:p>
            <a:pPr algn="just"/>
            <a:r>
              <a:rPr lang="en-US" sz="2000" smtClean="0"/>
              <a:t>If there is no match, the required word must be accessed from the main memory, that is, the contents of that block of the cache is replaced by the new block that is specified by the new address generated by the CPU and correspondingly the TAG bit will also be changed by the high order 4 bits of the address. </a:t>
            </a:r>
          </a:p>
          <a:p>
            <a:pPr>
              <a:buNone/>
            </a:pPr>
            <a:endParaRPr lang="en-US"/>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81000"/>
            <a:ext cx="8305800" cy="5626291"/>
          </a:xfrm>
        </p:spPr>
        <p:txBody>
          <a:bodyPr>
            <a:normAutofit/>
          </a:bodyPr>
          <a:lstStyle/>
          <a:p>
            <a:pPr>
              <a:buNone/>
            </a:pPr>
            <a:r>
              <a:rPr lang="en-US" b="1" smtClean="0">
                <a:solidFill>
                  <a:srgbClr val="00B0F0"/>
                </a:solidFill>
              </a:rPr>
              <a:t>Associated Mapping Technique: </a:t>
            </a:r>
          </a:p>
          <a:p>
            <a:pPr>
              <a:buNone/>
            </a:pPr>
            <a:endParaRPr lang="en-US" b="1" smtClean="0">
              <a:solidFill>
                <a:srgbClr val="00B0F0"/>
              </a:solidFill>
            </a:endParaRPr>
          </a:p>
          <a:p>
            <a:pPr algn="just">
              <a:spcAft>
                <a:spcPts val="1200"/>
              </a:spcAft>
            </a:pPr>
            <a:r>
              <a:rPr lang="en-US" sz="2000" smtClean="0"/>
              <a:t>In the associative mapping technique, a main memory block can potentially reside in any cache block position. </a:t>
            </a:r>
          </a:p>
          <a:p>
            <a:pPr algn="just">
              <a:spcAft>
                <a:spcPts val="1200"/>
              </a:spcAft>
            </a:pPr>
            <a:r>
              <a:rPr lang="en-US" sz="2000" smtClean="0"/>
              <a:t>In this case, the main memory address is divided into two groups, low-order bits identifies the location of a word within a block and high-order bits identifies the block. </a:t>
            </a:r>
          </a:p>
          <a:p>
            <a:pPr algn="just">
              <a:spcAft>
                <a:spcPts val="1200"/>
              </a:spcAft>
            </a:pPr>
            <a:r>
              <a:rPr lang="en-US" sz="2000" smtClean="0"/>
              <a:t>In the example here, 11 bits are required to identify a main memory block when it is resident in the cache , high-order 11 bits are used as TAG bits and low-order 5 bits are used to identify a word within a block. </a:t>
            </a:r>
          </a:p>
          <a:p>
            <a:pPr algn="just">
              <a:spcAft>
                <a:spcPts val="1200"/>
              </a:spcAft>
            </a:pPr>
            <a:r>
              <a:rPr lang="en-US" sz="2000" smtClean="0"/>
              <a:t>The TAG bits of an address received from the CPU must be compared to the TAG bits of each block of the cache to see if the desired block is present.</a:t>
            </a:r>
            <a:endParaRPr lang="en-US" sz="2000"/>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tretch>
            <a:fillRect/>
          </a:stretch>
        </p:blipFill>
        <p:spPr bwMode="auto">
          <a:xfrm>
            <a:off x="1371600" y="533400"/>
            <a:ext cx="7007339" cy="6172200"/>
          </a:xfrm>
          <a:prstGeom prst="rect">
            <a:avLst/>
          </a:prstGeom>
          <a:noFill/>
          <a:ln w="9525">
            <a:noFill/>
            <a:miter lim="800000"/>
          </a:ln>
          <a:effectLst/>
        </p:spPr>
      </p:pic>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8305800" cy="5702491"/>
          </a:xfrm>
        </p:spPr>
        <p:txBody>
          <a:bodyPr>
            <a:noAutofit/>
          </a:bodyPr>
          <a:lstStyle/>
          <a:p>
            <a:pPr algn="just">
              <a:spcAft>
                <a:spcPts val="1200"/>
              </a:spcAft>
            </a:pPr>
            <a:r>
              <a:rPr lang="en-US" sz="2000" smtClean="0"/>
              <a:t>In the associative mapping, any block of main memory can go to any block of cache, so it has got the complete flexibility and we have to use proper replacement policy to replace a block from cache if the currently accessed block of main memory is not present in cache. </a:t>
            </a:r>
          </a:p>
          <a:p>
            <a:pPr algn="just">
              <a:spcAft>
                <a:spcPts val="1200"/>
              </a:spcAft>
            </a:pPr>
            <a:r>
              <a:rPr lang="en-US" sz="2000" smtClean="0"/>
              <a:t>It might not be practical to use this complete flexibility of associative mapping technique due to searching overhead, because the TAG field of main memory address has to be compared with the TAG field of all the cache block. </a:t>
            </a:r>
          </a:p>
          <a:p>
            <a:pPr algn="just">
              <a:spcAft>
                <a:spcPts val="1200"/>
              </a:spcAft>
            </a:pPr>
            <a:r>
              <a:rPr lang="en-US" sz="2000" smtClean="0"/>
              <a:t>In this example, there are 128 blocks in cache and the size of TAG is 11 bits. </a:t>
            </a:r>
            <a:endParaRPr lang="en-US" sz="2000"/>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0"/>
            <a:ext cx="8382000" cy="6096000"/>
          </a:xfrm>
        </p:spPr>
        <p:txBody>
          <a:bodyPr>
            <a:normAutofit fontScale="70000" lnSpcReduction="20000"/>
          </a:bodyPr>
          <a:lstStyle/>
          <a:p>
            <a:pPr>
              <a:buNone/>
            </a:pPr>
            <a:r>
              <a:rPr lang="en-US" sz="3600" b="1" smtClean="0">
                <a:solidFill>
                  <a:srgbClr val="00B0F0"/>
                </a:solidFill>
              </a:rPr>
              <a:t>Set-Associative Mapping Technique: </a:t>
            </a:r>
          </a:p>
          <a:p>
            <a:pPr>
              <a:buNone/>
            </a:pPr>
            <a:endParaRPr lang="en-US" sz="3600" b="1" smtClean="0">
              <a:solidFill>
                <a:srgbClr val="00B0F0"/>
              </a:solidFill>
            </a:endParaRPr>
          </a:p>
          <a:p>
            <a:pPr algn="just">
              <a:spcAft>
                <a:spcPts val="1200"/>
              </a:spcAft>
            </a:pPr>
            <a:r>
              <a:rPr lang="en-US" smtClean="0"/>
              <a:t>A combination of the direct- and associative mapping techniques can be used.</a:t>
            </a:r>
          </a:p>
          <a:p>
            <a:pPr algn="just">
              <a:spcAft>
                <a:spcPts val="1200"/>
              </a:spcAft>
            </a:pPr>
            <a:r>
              <a:rPr lang="en-US" smtClean="0"/>
              <a:t>Blocks of the cache are grouped into sets, and the mapping allows a block of main memory to reside in any block of a specific set. </a:t>
            </a:r>
          </a:p>
          <a:p>
            <a:pPr algn="just">
              <a:spcAft>
                <a:spcPts val="1200"/>
              </a:spcAft>
            </a:pPr>
            <a:r>
              <a:rPr lang="en-US" smtClean="0"/>
              <a:t>Therefore, the flexibility of associative mapping is reduced from full freedom to a set of specific blocks. </a:t>
            </a:r>
          </a:p>
          <a:p>
            <a:pPr algn="just">
              <a:spcAft>
                <a:spcPts val="1200"/>
              </a:spcAft>
            </a:pPr>
            <a:r>
              <a:rPr lang="en-US" smtClean="0"/>
              <a:t>This also reduces the searching overhead, because the search is restricted to number of sets, instead of number of blocks.</a:t>
            </a:r>
          </a:p>
          <a:p>
            <a:pPr algn="just">
              <a:spcAft>
                <a:spcPts val="1200"/>
              </a:spcAft>
            </a:pPr>
            <a:r>
              <a:rPr lang="en-US" smtClean="0"/>
              <a:t>Also the contention problem of the direct mapping is eased by having a few choices for block replacement.</a:t>
            </a:r>
          </a:p>
          <a:p>
            <a:pPr algn="just">
              <a:spcAft>
                <a:spcPts val="1200"/>
              </a:spcAft>
            </a:pPr>
            <a:r>
              <a:rPr lang="en-US" smtClean="0"/>
              <a:t>Consider the same cache memory and main memory organization of the previous example. </a:t>
            </a:r>
          </a:p>
          <a:p>
            <a:pPr algn="just">
              <a:spcAft>
                <a:spcPts val="1200"/>
              </a:spcAft>
            </a:pPr>
            <a:r>
              <a:rPr lang="en-US" smtClean="0"/>
              <a:t>Organize the cache with 4 blocks in each set. </a:t>
            </a:r>
          </a:p>
          <a:p>
            <a:pPr algn="just">
              <a:spcAft>
                <a:spcPts val="1200"/>
              </a:spcAft>
            </a:pPr>
            <a:r>
              <a:rPr lang="en-US" smtClean="0"/>
              <a:t>The TAG field of associative mapping technique is divided into two groups, one is termed as SET bit and the second one is termed as TAG bit. </a:t>
            </a:r>
          </a:p>
          <a:p>
            <a:endParaRPr lang="en-US"/>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tretch>
            <a:fillRect/>
          </a:stretch>
        </p:blipFill>
        <p:spPr bwMode="auto">
          <a:xfrm>
            <a:off x="1066800" y="381000"/>
            <a:ext cx="6844155" cy="5943600"/>
          </a:xfrm>
          <a:prstGeom prst="rect">
            <a:avLst/>
          </a:prstGeom>
          <a:noFill/>
          <a:ln w="9525">
            <a:noFill/>
            <a:miter lim="800000"/>
          </a:ln>
          <a:effec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5410200" cy="6096000"/>
          </a:xfrm>
        </p:spPr>
        <p:txBody>
          <a:bodyPr>
            <a:normAutofit fontScale="85000" lnSpcReduction="20000"/>
          </a:bodyPr>
          <a:lstStyle/>
          <a:p>
            <a:pPr>
              <a:buNone/>
            </a:pPr>
            <a:endParaRPr lang="en-US" smtClean="0"/>
          </a:p>
          <a:p>
            <a:r>
              <a:rPr lang="en-US" u="sng" smtClean="0">
                <a:solidFill>
                  <a:srgbClr val="FF0000"/>
                </a:solidFill>
              </a:rPr>
              <a:t>LED monitor:</a:t>
            </a:r>
          </a:p>
          <a:p>
            <a:pPr>
              <a:buNone/>
            </a:pPr>
            <a:r>
              <a:rPr lang="en-US" smtClean="0"/>
              <a:t>The LED monitor is an improved version of an LCD monitor. The LED monitor has many LED panels, and each panel has several LEDs to backlight the display, it produces more brilliance and greater light intensity but also consumes less power.</a:t>
            </a:r>
          </a:p>
          <a:p>
            <a:r>
              <a:rPr lang="en-US" u="sng" smtClean="0">
                <a:solidFill>
                  <a:srgbClr val="FF0000"/>
                </a:solidFill>
              </a:rPr>
              <a:t>Plasma Monitor:</a:t>
            </a:r>
          </a:p>
          <a:p>
            <a:pPr>
              <a:buNone/>
            </a:pPr>
            <a:r>
              <a:rPr lang="en-US" smtClean="0"/>
              <a:t>The plasma monitor is also a flat panel display that is based on plasma display technology. It has small tiny cells between two glass panels. These cells contain mixtures of noble gases and a small amount of mercury. When voltage is applied, the gas in the cells turns into a plasma and emits ultraviolet light that creates images on the screen, i.e., the screen is illuminated by a tiny bit of plasma</a:t>
            </a:r>
          </a:p>
          <a:p>
            <a:endParaRPr lang="en-US"/>
          </a:p>
        </p:txBody>
      </p:sp>
      <p:pic>
        <p:nvPicPr>
          <p:cNvPr id="12290" name="Picture 2"/>
          <p:cNvPicPr>
            <a:picLocks noChangeAspect="1" noChangeArrowheads="1"/>
          </p:cNvPicPr>
          <p:nvPr/>
        </p:nvPicPr>
        <p:blipFill>
          <a:blip r:embed="rId2"/>
          <a:stretch>
            <a:fillRect/>
          </a:stretch>
        </p:blipFill>
        <p:spPr bwMode="auto">
          <a:xfrm>
            <a:off x="5715000" y="381000"/>
            <a:ext cx="3076575" cy="3114675"/>
          </a:xfrm>
          <a:prstGeom prst="rect">
            <a:avLst/>
          </a:prstGeom>
          <a:noFill/>
          <a:ln w="9525">
            <a:noFill/>
            <a:miter lim="800000"/>
          </a:ln>
          <a:effectLst/>
        </p:spPr>
      </p:pic>
      <p:pic>
        <p:nvPicPr>
          <p:cNvPr id="12291" name="Picture 3"/>
          <p:cNvPicPr>
            <a:picLocks noChangeAspect="1" noChangeArrowheads="1"/>
          </p:cNvPicPr>
          <p:nvPr/>
        </p:nvPicPr>
        <p:blipFill>
          <a:blip r:embed="rId3"/>
          <a:stretch>
            <a:fillRect/>
          </a:stretch>
        </p:blipFill>
        <p:spPr bwMode="auto">
          <a:xfrm>
            <a:off x="5715000" y="3962400"/>
            <a:ext cx="3200400" cy="2533650"/>
          </a:xfrm>
          <a:prstGeom prst="rect">
            <a:avLst/>
          </a:prstGeom>
          <a:noFill/>
          <a:ln w="9525">
            <a:noFill/>
            <a:miter lim="800000"/>
          </a:ln>
          <a:effectLst/>
        </p:spPr>
      </p:pic>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57200"/>
            <a:ext cx="8382000" cy="5550091"/>
          </a:xfrm>
        </p:spPr>
        <p:txBody>
          <a:bodyPr>
            <a:normAutofit/>
          </a:bodyPr>
          <a:lstStyle/>
          <a:p>
            <a:pPr algn="just">
              <a:spcAft>
                <a:spcPts val="1200"/>
              </a:spcAft>
            </a:pPr>
            <a:r>
              <a:rPr lang="en-US" sz="2000" smtClean="0"/>
              <a:t>Since each set contains 4 blocks, total number of set is 32. </a:t>
            </a:r>
          </a:p>
          <a:p>
            <a:pPr algn="just">
              <a:spcAft>
                <a:spcPts val="1200"/>
              </a:spcAft>
            </a:pPr>
            <a:r>
              <a:rPr lang="en-US" sz="2000" smtClean="0"/>
              <a:t>The main memory address is grouped into three parts: low-order 5 bits are used to identifies a word within a block.</a:t>
            </a:r>
          </a:p>
          <a:p>
            <a:pPr algn="just">
              <a:spcAft>
                <a:spcPts val="1200"/>
              </a:spcAft>
            </a:pPr>
            <a:r>
              <a:rPr lang="en-US" sz="2000" smtClean="0"/>
              <a:t>Since there are total 32 sets present, next 5 bits are used to identify the set. High-order 6 bits are used as TAG bits.</a:t>
            </a:r>
          </a:p>
          <a:p>
            <a:pPr algn="just">
              <a:spcAft>
                <a:spcPts val="1200"/>
              </a:spcAft>
            </a:pPr>
            <a:r>
              <a:rPr lang="en-US" sz="2000" smtClean="0"/>
              <a:t>The 5-bit set field of the address determines which set of the cache might contain the desired block. </a:t>
            </a:r>
          </a:p>
          <a:p>
            <a:pPr algn="just">
              <a:spcAft>
                <a:spcPts val="1200"/>
              </a:spcAft>
            </a:pPr>
            <a:r>
              <a:rPr lang="en-US" sz="2000" smtClean="0"/>
              <a:t>This is similar to direct mapping technique, in case of direct mapping, it looks for block, but in case of set-associative mapping, it looks for set. </a:t>
            </a:r>
          </a:p>
          <a:p>
            <a:pPr algn="just">
              <a:spcAft>
                <a:spcPts val="1200"/>
              </a:spcAft>
            </a:pPr>
            <a:r>
              <a:rPr lang="en-US" sz="2000" smtClean="0"/>
              <a:t>The TAG field of the address must then be compared with the TAGs of the four blocks of that set. </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457200"/>
            <a:ext cx="8229600" cy="6400800"/>
          </a:xfrm>
        </p:spPr>
        <p:txBody>
          <a:bodyPr>
            <a:normAutofit fontScale="92500" lnSpcReduction="20000"/>
          </a:bodyPr>
          <a:lstStyle/>
          <a:p>
            <a:pPr algn="just">
              <a:spcAft>
                <a:spcPts val="1200"/>
              </a:spcAft>
            </a:pPr>
            <a:r>
              <a:rPr lang="en-US" sz="2000" smtClean="0"/>
              <a:t>If a match occurs, then the block is present in the cache; otherwise the block containing the addressed word must be brought to the cache. </a:t>
            </a:r>
          </a:p>
          <a:p>
            <a:pPr algn="just">
              <a:spcAft>
                <a:spcPts val="1200"/>
              </a:spcAft>
            </a:pPr>
            <a:r>
              <a:rPr lang="en-US" sz="2000" smtClean="0"/>
              <a:t>This block will potentially come to the corresponding set only.</a:t>
            </a:r>
          </a:p>
          <a:p>
            <a:pPr algn="just">
              <a:spcAft>
                <a:spcPts val="1200"/>
              </a:spcAft>
            </a:pPr>
            <a:r>
              <a:rPr lang="en-US" sz="2000" smtClean="0"/>
              <a:t> Since, there are four blocks in the set, we have to choose appropriately which block to be replaced if all the blocks are occupied.</a:t>
            </a:r>
          </a:p>
          <a:p>
            <a:pPr algn="just">
              <a:spcAft>
                <a:spcPts val="1200"/>
              </a:spcAft>
            </a:pPr>
            <a:r>
              <a:rPr lang="en-US" sz="2000" smtClean="0"/>
              <a:t> Since the search is restricted to four block only, so the searching complexity is reduced.</a:t>
            </a:r>
          </a:p>
          <a:p>
            <a:pPr algn="just">
              <a:spcAft>
                <a:spcPts val="1200"/>
              </a:spcAft>
            </a:pPr>
            <a:r>
              <a:rPr lang="en-US" sz="2000" smtClean="0"/>
              <a:t>It is clear that if we increase the number of blocks per set, then the number of bits in SET field is reduced. </a:t>
            </a:r>
          </a:p>
          <a:p>
            <a:pPr algn="just">
              <a:spcAft>
                <a:spcPts val="1200"/>
              </a:spcAft>
            </a:pPr>
            <a:r>
              <a:rPr lang="en-US" sz="2000" smtClean="0"/>
              <a:t>Due to the increase of blocks per set, complexity of search is also increased. </a:t>
            </a:r>
          </a:p>
          <a:p>
            <a:pPr algn="just">
              <a:spcAft>
                <a:spcPts val="1200"/>
              </a:spcAft>
            </a:pPr>
            <a:r>
              <a:rPr lang="en-US" sz="2000" smtClean="0"/>
              <a:t>The extreme condition of 128 blocks per set requires no set bits and corresponds to the fully associative mapping technique with 11 TAG bits. </a:t>
            </a:r>
          </a:p>
          <a:p>
            <a:pPr algn="just">
              <a:spcAft>
                <a:spcPts val="1200"/>
              </a:spcAft>
            </a:pPr>
            <a:r>
              <a:rPr lang="en-US" sz="2000" smtClean="0"/>
              <a:t>The other extreme of one block per set is the direct mapping method</a:t>
            </a:r>
          </a:p>
          <a:p>
            <a:pPr algn="just">
              <a:spcAft>
                <a:spcPts val="1200"/>
              </a:spcAft>
              <a:buNone/>
            </a:pPr>
            <a:r>
              <a:rPr lang="en-US" sz="2000" smtClean="0"/>
              <a:t> </a:t>
            </a:r>
          </a:p>
          <a:p>
            <a:endParaRPr lang="en-US"/>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838200"/>
            <a:ext cx="8382000" cy="5486400"/>
          </a:xfrm>
        </p:spPr>
        <p:txBody>
          <a:bodyPr>
            <a:normAutofit lnSpcReduction="10000"/>
          </a:bodyPr>
          <a:lstStyle/>
          <a:p>
            <a:pPr algn="just">
              <a:spcAft>
                <a:spcPts val="1200"/>
              </a:spcAft>
            </a:pPr>
            <a:r>
              <a:rPr lang="en-US" sz="2000" smtClean="0"/>
              <a:t>When a new block must be brought into the cache and all the positions that it may occupy are full, a decision must be made as to which of the old blocks is to be overwritten. </a:t>
            </a:r>
          </a:p>
          <a:p>
            <a:pPr algn="just">
              <a:spcAft>
                <a:spcPts val="1200"/>
              </a:spcAft>
            </a:pPr>
            <a:r>
              <a:rPr lang="en-US" sz="2000" smtClean="0"/>
              <a:t>In general, a policy is required to keep the block in cache when they are likely to be referenced in near future. </a:t>
            </a:r>
          </a:p>
          <a:p>
            <a:pPr algn="just">
              <a:spcAft>
                <a:spcPts val="1200"/>
              </a:spcAft>
            </a:pPr>
            <a:r>
              <a:rPr lang="en-US" sz="2000" smtClean="0"/>
              <a:t>However, it is not easy to determine directly which of the block in the cache are about to be referenced. </a:t>
            </a:r>
          </a:p>
          <a:p>
            <a:pPr algn="just">
              <a:spcAft>
                <a:spcPts val="1200"/>
              </a:spcAft>
            </a:pPr>
            <a:r>
              <a:rPr lang="en-US" sz="2000" smtClean="0"/>
              <a:t>The property of locality of reference gives some clue to design good replacement policy.</a:t>
            </a:r>
          </a:p>
          <a:p>
            <a:pPr algn="just">
              <a:spcAft>
                <a:spcPts val="1200"/>
              </a:spcAft>
              <a:buNone/>
            </a:pPr>
            <a:r>
              <a:rPr lang="en-US" sz="2000" b="1" smtClean="0">
                <a:solidFill>
                  <a:srgbClr val="0070C0"/>
                </a:solidFill>
              </a:rPr>
              <a:t>Least Recently Used (LRU) Replacement policy: </a:t>
            </a:r>
          </a:p>
          <a:p>
            <a:pPr algn="just">
              <a:spcAft>
                <a:spcPts val="1200"/>
              </a:spcAft>
            </a:pPr>
            <a:r>
              <a:rPr lang="en-US" sz="2000" smtClean="0"/>
              <a:t>When a block is to be overwritten, it is a good decision to overwrite the one that has gone for longest time without being referenced. </a:t>
            </a:r>
          </a:p>
          <a:p>
            <a:pPr algn="just">
              <a:spcAft>
                <a:spcPts val="1200"/>
              </a:spcAft>
            </a:pPr>
            <a:r>
              <a:rPr lang="en-US" sz="2000" smtClean="0"/>
              <a:t>This is defined as the least recently used (LRU) block. </a:t>
            </a:r>
          </a:p>
        </p:txBody>
      </p:sp>
      <p:sp>
        <p:nvSpPr>
          <p:cNvPr id="3" name="Title 2"/>
          <p:cNvSpPr>
            <a:spLocks noGrp="1"/>
          </p:cNvSpPr>
          <p:nvPr>
            <p:ph type="title"/>
          </p:nvPr>
        </p:nvSpPr>
        <p:spPr>
          <a:xfrm>
            <a:off x="457200" y="274638"/>
            <a:ext cx="8229600" cy="639762"/>
          </a:xfrm>
        </p:spPr>
        <p:txBody>
          <a:bodyPr>
            <a:normAutofit/>
          </a:bodyPr>
          <a:lstStyle/>
          <a:p>
            <a:r>
              <a:rPr lang="en-US" sz="2800" smtClean="0">
                <a:solidFill>
                  <a:srgbClr val="FF0000"/>
                </a:solidFill>
              </a:rPr>
              <a:t>Replacement Algorithms</a:t>
            </a:r>
            <a:endParaRPr lang="en-US" sz="2800">
              <a:solidFill>
                <a:srgbClr val="FF0000"/>
              </a:solidFill>
            </a:endParaRP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57200"/>
            <a:ext cx="8305800" cy="5550091"/>
          </a:xfrm>
        </p:spPr>
        <p:txBody>
          <a:bodyPr>
            <a:noAutofit/>
          </a:bodyPr>
          <a:lstStyle/>
          <a:p>
            <a:pPr algn="just">
              <a:spcAft>
                <a:spcPts val="1800"/>
              </a:spcAft>
              <a:buNone/>
            </a:pPr>
            <a:r>
              <a:rPr lang="en-US" sz="2000" smtClean="0">
                <a:solidFill>
                  <a:srgbClr val="0070C0"/>
                </a:solidFill>
              </a:rPr>
              <a:t>For Example:</a:t>
            </a:r>
          </a:p>
          <a:p>
            <a:pPr algn="just">
              <a:spcAft>
                <a:spcPts val="1800"/>
              </a:spcAft>
            </a:pPr>
            <a:r>
              <a:rPr lang="en-US" sz="2000" smtClean="0"/>
              <a:t>Consider a specific cache with a four-block set. </a:t>
            </a:r>
          </a:p>
          <a:p>
            <a:pPr algn="just">
              <a:spcAft>
                <a:spcPts val="1800"/>
              </a:spcAft>
            </a:pPr>
            <a:r>
              <a:rPr lang="en-US" sz="2000" smtClean="0"/>
              <a:t>It is required to track the LRU block of this four-block set. </a:t>
            </a:r>
          </a:p>
          <a:p>
            <a:pPr algn="just">
              <a:spcAft>
                <a:spcPts val="1800"/>
              </a:spcAft>
            </a:pPr>
            <a:r>
              <a:rPr lang="en-US" sz="2000" smtClean="0"/>
              <a:t>A 2-bit counter may be used for each block. </a:t>
            </a:r>
          </a:p>
          <a:p>
            <a:pPr algn="just">
              <a:spcAft>
                <a:spcPts val="1800"/>
              </a:spcAft>
            </a:pPr>
            <a:r>
              <a:rPr lang="en-US" sz="2000" smtClean="0"/>
              <a:t>When a hit occurs, that is, when a read request is received for a word that is in the cache, the counter of the block that is referenced is set to 0. </a:t>
            </a:r>
          </a:p>
          <a:p>
            <a:pPr algn="just">
              <a:spcAft>
                <a:spcPts val="1800"/>
              </a:spcAft>
            </a:pPr>
            <a:r>
              <a:rPr lang="en-US" sz="2000" smtClean="0"/>
              <a:t>All counters which values originally lower than the referenced one are incremented by 1 and all other counters remain unchanged.</a:t>
            </a:r>
          </a:p>
          <a:p>
            <a:pPr algn="just">
              <a:spcAft>
                <a:spcPts val="1800"/>
              </a:spcAft>
            </a:pPr>
            <a:r>
              <a:rPr lang="en-US" sz="2000" smtClean="0"/>
              <a:t>When a miss occurs, that is, when a read request is received for a word and the word is not present in the cache, we have to bring the block to cache. </a:t>
            </a: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57200"/>
            <a:ext cx="8305800" cy="5550091"/>
          </a:xfrm>
        </p:spPr>
        <p:txBody>
          <a:bodyPr>
            <a:normAutofit fontScale="77500" lnSpcReduction="20000"/>
          </a:bodyPr>
          <a:lstStyle/>
          <a:p>
            <a:pPr algn="just">
              <a:spcAft>
                <a:spcPts val="1800"/>
              </a:spcAft>
            </a:pPr>
            <a:r>
              <a:rPr lang="en-US" smtClean="0"/>
              <a:t>There are two possibilities </a:t>
            </a:r>
          </a:p>
          <a:p>
            <a:pPr marL="1117854" lvl="2" indent="-514350" algn="just">
              <a:spcAft>
                <a:spcPts val="1800"/>
              </a:spcAft>
              <a:buFont typeface="+mj-lt"/>
              <a:buAutoNum type="arabicPeriod"/>
            </a:pPr>
            <a:r>
              <a:rPr lang="en-US" sz="2600" smtClean="0"/>
              <a:t>In case of a miss: If the set is not full, the counter associated with the new block loaded from the main memory is set to 0, and the values of all other counters are incremented by 1. </a:t>
            </a:r>
          </a:p>
          <a:p>
            <a:pPr marL="1117854" lvl="2" indent="-514350" algn="just">
              <a:spcAft>
                <a:spcPts val="1800"/>
              </a:spcAft>
              <a:buFont typeface="+mj-lt"/>
              <a:buAutoNum type="arabicPeriod"/>
            </a:pPr>
            <a:r>
              <a:rPr lang="en-US" sz="2600" smtClean="0"/>
              <a:t>If the set is full and a miss occurs, the block with the counter value 3 is removed , and the new block is put in its place. </a:t>
            </a:r>
            <a:endParaRPr lang="en-US" smtClean="0"/>
          </a:p>
          <a:p>
            <a:pPr algn="just">
              <a:spcAft>
                <a:spcPts val="1800"/>
              </a:spcAft>
            </a:pPr>
            <a:r>
              <a:rPr lang="en-US" smtClean="0"/>
              <a:t>The counter value is set to zero. The other three block counters are incremented by 1. </a:t>
            </a:r>
          </a:p>
          <a:p>
            <a:pPr algn="just">
              <a:spcAft>
                <a:spcPts val="1800"/>
              </a:spcAft>
            </a:pPr>
            <a:r>
              <a:rPr lang="en-US" smtClean="0"/>
              <a:t>It is easy to verify that the counter values of occupied blocks are always distinct. </a:t>
            </a:r>
          </a:p>
          <a:p>
            <a:pPr algn="just">
              <a:spcAft>
                <a:spcPts val="1800"/>
              </a:spcAft>
            </a:pPr>
            <a:r>
              <a:rPr lang="en-US" smtClean="0"/>
              <a:t>Also it is trivial that highest counter value indicates least recently used block. </a:t>
            </a:r>
          </a:p>
          <a:p>
            <a:pPr algn="just">
              <a:spcAft>
                <a:spcPts val="1800"/>
              </a:spcAft>
            </a:pPr>
            <a:endParaRPr lang="en-US"/>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8610600" cy="6248400"/>
          </a:xfrm>
        </p:spPr>
        <p:txBody>
          <a:bodyPr>
            <a:normAutofit/>
          </a:bodyPr>
          <a:lstStyle/>
          <a:p>
            <a:pPr>
              <a:buNone/>
            </a:pPr>
            <a:r>
              <a:rPr lang="en-US" b="1" smtClean="0">
                <a:solidFill>
                  <a:srgbClr val="0070C0"/>
                </a:solidFill>
              </a:rPr>
              <a:t>First In First Out (FIFO) replacement policy: </a:t>
            </a:r>
          </a:p>
          <a:p>
            <a:pPr>
              <a:buNone/>
            </a:pPr>
            <a:endParaRPr lang="en-US" b="1" smtClean="0">
              <a:solidFill>
                <a:srgbClr val="0070C0"/>
              </a:solidFill>
            </a:endParaRPr>
          </a:p>
          <a:p>
            <a:pPr algn="just">
              <a:spcAft>
                <a:spcPts val="1800"/>
              </a:spcAft>
            </a:pPr>
            <a:r>
              <a:rPr lang="en-US" sz="2000" smtClean="0"/>
              <a:t>A reasonable rule may be to remove the oldest from a full set when a new block must be brought in. </a:t>
            </a:r>
          </a:p>
          <a:p>
            <a:pPr algn="just">
              <a:spcAft>
                <a:spcPts val="1800"/>
              </a:spcAft>
            </a:pPr>
            <a:r>
              <a:rPr lang="en-US" sz="2000" smtClean="0"/>
              <a:t>While using this technique, no updation is required when a hit occurs. </a:t>
            </a:r>
          </a:p>
          <a:p>
            <a:pPr algn="just">
              <a:spcAft>
                <a:spcPts val="1800"/>
              </a:spcAft>
            </a:pPr>
            <a:r>
              <a:rPr lang="en-US" sz="2000" smtClean="0"/>
              <a:t>When a miss occurs and the set is not full, the new block is put into an empty block and the counter values of the occupied block will be increment by one. </a:t>
            </a:r>
          </a:p>
          <a:p>
            <a:pPr algn="just">
              <a:spcAft>
                <a:spcPts val="1800"/>
              </a:spcAft>
            </a:pPr>
            <a:r>
              <a:rPr lang="en-US" sz="2000" smtClean="0"/>
              <a:t>When a miss occurs and the set is full, the block with highest counter value is replaced by new block and counter is set to 0, counter value of all other blocks of that set is incremented by 1. </a:t>
            </a:r>
          </a:p>
          <a:p>
            <a:pPr algn="just">
              <a:spcAft>
                <a:spcPts val="1800"/>
              </a:spcAft>
            </a:pPr>
            <a:r>
              <a:rPr lang="en-US" sz="2000" smtClean="0"/>
              <a:t>The overhead of the policy is less, since no updation is required during hit. </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400" b="1" smtClean="0">
                <a:solidFill>
                  <a:srgbClr val="0070C0"/>
                </a:solidFill>
              </a:rPr>
              <a:t>Random replacement policy: </a:t>
            </a:r>
          </a:p>
          <a:p>
            <a:pPr>
              <a:buNone/>
            </a:pPr>
            <a:endParaRPr lang="en-US" b="1" smtClean="0">
              <a:solidFill>
                <a:srgbClr val="0070C0"/>
              </a:solidFill>
            </a:endParaRPr>
          </a:p>
          <a:p>
            <a:pPr algn="just"/>
            <a:r>
              <a:rPr lang="en-US" sz="2000" smtClean="0"/>
              <a:t>The simplest algorithm is to choose the block to be overwritten at random.</a:t>
            </a:r>
          </a:p>
          <a:p>
            <a:pPr algn="just">
              <a:buNone/>
            </a:pPr>
            <a:r>
              <a:rPr lang="en-US" sz="2000" smtClean="0"/>
              <a:t> </a:t>
            </a:r>
          </a:p>
          <a:p>
            <a:pPr algn="just"/>
            <a:r>
              <a:rPr lang="en-US" sz="2000" smtClean="0"/>
              <a:t>Interestingly enough, this simple algorithm has been found to be very effective in practice.</a:t>
            </a:r>
          </a:p>
          <a:p>
            <a:pPr algn="just"/>
            <a:endParaRPr lang="en-US"/>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tretch>
            <a:fillRect/>
          </a:stretch>
        </p:blipFill>
        <p:spPr bwMode="auto">
          <a:xfrm>
            <a:off x="457200" y="76200"/>
            <a:ext cx="8458200" cy="5486400"/>
          </a:xfrm>
          <a:prstGeom prst="rect">
            <a:avLst/>
          </a:prstGeom>
          <a:noFill/>
          <a:ln w="9525">
            <a:noFill/>
            <a:miter lim="800000"/>
          </a:ln>
          <a:effectLst/>
        </p:spPr>
      </p:pic>
      <p:sp>
        <p:nvSpPr>
          <p:cNvPr id="6" name="TextBox 5"/>
          <p:cNvSpPr txBox="1"/>
          <p:nvPr/>
        </p:nvSpPr>
        <p:spPr>
          <a:xfrm>
            <a:off x="1981200" y="5715000"/>
            <a:ext cx="4724400" cy="369332"/>
          </a:xfrm>
          <a:prstGeom prst="rect">
            <a:avLst/>
          </a:prstGeom>
          <a:noFill/>
        </p:spPr>
        <p:txBody>
          <a:bodyPr wrap="square" rtlCol="0">
            <a:spAutoFit/>
          </a:bodyPr>
          <a:lstStyle>
            <a:defPPr>
              <a:defRPr lang="en-US"/>
            </a:defPPr>
          </a:lstStyle>
          <a:p>
            <a:r>
              <a:rPr lang="en-US" smtClean="0">
                <a:solidFill>
                  <a:srgbClr val="FF0000"/>
                </a:solidFill>
              </a:rPr>
              <a:t>Fig:</a:t>
            </a:r>
            <a:r>
              <a:rPr lang="en-US" smtClean="0"/>
              <a:t>  </a:t>
            </a:r>
            <a:r>
              <a:rPr lang="en-US" b="1" smtClean="0"/>
              <a:t>An array stored in main memory</a:t>
            </a:r>
            <a:endParaRPr lang="en-US" b="1"/>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2667000" y="1676400"/>
            <a:ext cx="3733800" cy="2590800"/>
          </a:xfrm>
          <a:prstGeom prst="rect">
            <a:avLst/>
          </a:prstGeom>
          <a:noFill/>
          <a:ln w="9525">
            <a:noFill/>
            <a:miter lim="800000"/>
          </a:ln>
          <a:effectLst/>
        </p:spPr>
      </p:pic>
      <p:sp>
        <p:nvSpPr>
          <p:cNvPr id="6" name="TextBox 5"/>
          <p:cNvSpPr txBox="1"/>
          <p:nvPr/>
        </p:nvSpPr>
        <p:spPr>
          <a:xfrm>
            <a:off x="2362200" y="4876800"/>
            <a:ext cx="4724400" cy="369332"/>
          </a:xfrm>
          <a:prstGeom prst="rect">
            <a:avLst/>
          </a:prstGeom>
          <a:noFill/>
        </p:spPr>
        <p:txBody>
          <a:bodyPr wrap="square" rtlCol="0">
            <a:spAutoFit/>
          </a:bodyPr>
          <a:lstStyle>
            <a:defPPr>
              <a:defRPr lang="en-US"/>
            </a:defPPr>
          </a:lstStyle>
          <a:p>
            <a:r>
              <a:rPr lang="en-US" smtClean="0">
                <a:solidFill>
                  <a:srgbClr val="FF0000"/>
                </a:solidFill>
              </a:rPr>
              <a:t>Fig:</a:t>
            </a:r>
            <a:r>
              <a:rPr lang="en-US" smtClean="0"/>
              <a:t>  </a:t>
            </a:r>
            <a:r>
              <a:rPr lang="en-US" b="1" smtClean="0"/>
              <a:t>Task to run</a:t>
            </a:r>
            <a:endParaRPr lang="en-US" b="1"/>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609600" y="457200"/>
            <a:ext cx="7619999" cy="5410200"/>
          </a:xfrm>
          <a:prstGeom prst="rect">
            <a:avLst/>
          </a:prstGeom>
          <a:noFill/>
          <a:ln w="9525">
            <a:noFill/>
            <a:miter lim="800000"/>
          </a:ln>
          <a:effectLst/>
        </p:spPr>
      </p:pic>
      <p:sp>
        <p:nvSpPr>
          <p:cNvPr id="5" name="TextBox 4"/>
          <p:cNvSpPr txBox="1"/>
          <p:nvPr/>
        </p:nvSpPr>
        <p:spPr>
          <a:xfrm>
            <a:off x="2895600" y="5955268"/>
            <a:ext cx="5715000" cy="369332"/>
          </a:xfrm>
          <a:prstGeom prst="rect">
            <a:avLst/>
          </a:prstGeom>
          <a:noFill/>
        </p:spPr>
        <p:txBody>
          <a:bodyPr wrap="square" rtlCol="0">
            <a:spAutoFit/>
          </a:bodyPr>
          <a:lstStyle>
            <a:defPPr>
              <a:defRPr lang="en-US"/>
            </a:defPPr>
          </a:lstStyle>
          <a:p>
            <a:r>
              <a:rPr lang="en-US" smtClean="0">
                <a:solidFill>
                  <a:srgbClr val="FF0000"/>
                </a:solidFill>
              </a:rPr>
              <a:t>Fig:</a:t>
            </a:r>
            <a:r>
              <a:rPr lang="en-US" smtClean="0"/>
              <a:t>  </a:t>
            </a:r>
            <a:r>
              <a:rPr lang="en-US" b="1" smtClean="0"/>
              <a:t>Contents of direct mapped data cache</a:t>
            </a:r>
            <a:endParaRPr lang="en-US" b="1"/>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458200" cy="5257800"/>
          </a:xfrm>
        </p:spPr>
        <p:txBody>
          <a:bodyPr>
            <a:normAutofit/>
          </a:bodyPr>
          <a:lstStyle/>
          <a:p>
            <a:r>
              <a:rPr lang="en-US" smtClean="0"/>
              <a:t>Based on the printing mechanism, the printers are of two types: Impact Printers and Non-impact Printers.</a:t>
            </a:r>
          </a:p>
          <a:p>
            <a:r>
              <a:rPr lang="en-US" b="1" smtClean="0"/>
              <a:t>Impact Printers: They are of two types:</a:t>
            </a:r>
            <a:endParaRPr lang="en-US" smtClean="0"/>
          </a:p>
          <a:p>
            <a:pPr marL="971550" lvl="1" indent="-514350">
              <a:buFont typeface="+mj-lt"/>
              <a:buAutoNum type="arabicPeriod"/>
            </a:pPr>
            <a:r>
              <a:rPr lang="en-US" smtClean="0">
                <a:solidFill>
                  <a:srgbClr val="FF0000"/>
                </a:solidFill>
              </a:rPr>
              <a:t>Character Printers</a:t>
            </a:r>
          </a:p>
          <a:p>
            <a:pPr marL="1371600" lvl="2" indent="-457200"/>
            <a:r>
              <a:rPr lang="en-US" smtClean="0"/>
              <a:t>Dot Matrix printers</a:t>
            </a:r>
          </a:p>
          <a:p>
            <a:pPr marL="1371600" lvl="2" indent="-457200"/>
            <a:r>
              <a:rPr lang="en-US" smtClean="0"/>
              <a:t>Daisy Wheel printers</a:t>
            </a:r>
          </a:p>
          <a:p>
            <a:pPr marL="971550" lvl="1" indent="-514350">
              <a:buFont typeface="+mj-lt"/>
              <a:buAutoNum type="arabicPeriod"/>
            </a:pPr>
            <a:r>
              <a:rPr lang="en-US" smtClean="0">
                <a:solidFill>
                  <a:srgbClr val="FF0000"/>
                </a:solidFill>
              </a:rPr>
              <a:t>Line printers</a:t>
            </a:r>
          </a:p>
          <a:p>
            <a:pPr marL="1371600" lvl="2" indent="-457200"/>
            <a:r>
              <a:rPr lang="en-US" smtClean="0"/>
              <a:t>Drum printers</a:t>
            </a:r>
          </a:p>
          <a:p>
            <a:pPr marL="1371600" lvl="2" indent="-457200"/>
            <a:r>
              <a:rPr lang="en-US" smtClean="0"/>
              <a:t>Chain printers</a:t>
            </a:r>
          </a:p>
          <a:p>
            <a:r>
              <a:rPr lang="en-US" b="1" smtClean="0"/>
              <a:t>Non-impact printers: They are of two types:</a:t>
            </a:r>
            <a:endParaRPr lang="en-US" smtClean="0"/>
          </a:p>
          <a:p>
            <a:pPr marL="971550" lvl="1" indent="-514350">
              <a:buFont typeface="+mj-lt"/>
              <a:buAutoNum type="arabicPeriod"/>
            </a:pPr>
            <a:r>
              <a:rPr lang="en-US" smtClean="0">
                <a:solidFill>
                  <a:srgbClr val="FF0000"/>
                </a:solidFill>
              </a:rPr>
              <a:t>Laser printers</a:t>
            </a:r>
          </a:p>
          <a:p>
            <a:pPr marL="971550" lvl="1" indent="-514350">
              <a:buFont typeface="+mj-lt"/>
              <a:buAutoNum type="arabicPeriod"/>
            </a:pPr>
            <a:r>
              <a:rPr lang="en-US" smtClean="0">
                <a:solidFill>
                  <a:srgbClr val="FF0000"/>
                </a:solidFill>
              </a:rPr>
              <a:t>Inkjet printers</a:t>
            </a:r>
          </a:p>
          <a:p>
            <a:endParaRPr lang="en-US"/>
          </a:p>
        </p:txBody>
      </p:sp>
      <p:sp>
        <p:nvSpPr>
          <p:cNvPr id="4" name="Rectangle 3"/>
          <p:cNvSpPr/>
          <p:nvPr/>
        </p:nvSpPr>
        <p:spPr>
          <a:xfrm>
            <a:off x="914400" y="685800"/>
            <a:ext cx="4572000" cy="1323439"/>
          </a:xfrm>
          <a:prstGeom prst="rect">
            <a:avLst/>
          </a:prstGeom>
        </p:spPr>
        <p:txBody>
          <a:bodyPr>
            <a:spAutoFit/>
          </a:bodyPr>
          <a:lstStyle/>
          <a:p>
            <a:r>
              <a:rPr lang="en-US" sz="4000" smtClean="0"/>
              <a:t>Printers</a:t>
            </a:r>
            <a:br>
              <a:rPr lang="en-US" sz="4000" smtClean="0"/>
            </a:br>
            <a:endParaRPr lang="en-US" sz="4000"/>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1371600" y="76200"/>
            <a:ext cx="6307250" cy="5714999"/>
          </a:xfrm>
          <a:prstGeom prst="rect">
            <a:avLst/>
          </a:prstGeom>
          <a:noFill/>
          <a:ln w="9525">
            <a:noFill/>
            <a:miter lim="800000"/>
          </a:ln>
          <a:effectLst/>
        </p:spPr>
      </p:pic>
      <p:sp>
        <p:nvSpPr>
          <p:cNvPr id="5" name="TextBox 4"/>
          <p:cNvSpPr txBox="1"/>
          <p:nvPr/>
        </p:nvSpPr>
        <p:spPr>
          <a:xfrm>
            <a:off x="2514600" y="5867400"/>
            <a:ext cx="6096000" cy="369332"/>
          </a:xfrm>
          <a:prstGeom prst="rect">
            <a:avLst/>
          </a:prstGeom>
          <a:noFill/>
        </p:spPr>
        <p:txBody>
          <a:bodyPr wrap="square" rtlCol="0">
            <a:spAutoFit/>
          </a:bodyPr>
          <a:lstStyle>
            <a:defPPr>
              <a:defRPr lang="en-US"/>
            </a:defPPr>
          </a:lstStyle>
          <a:p>
            <a:r>
              <a:rPr lang="en-US" smtClean="0">
                <a:solidFill>
                  <a:srgbClr val="FF0000"/>
                </a:solidFill>
              </a:rPr>
              <a:t>Fig:  </a:t>
            </a:r>
            <a:r>
              <a:rPr lang="en-US" b="1" smtClean="0"/>
              <a:t>Contents of an associative mapped data cache </a:t>
            </a:r>
            <a:endParaRPr lang="en-US" b="1"/>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tretch>
            <a:fillRect/>
          </a:stretch>
        </p:blipFill>
        <p:spPr bwMode="auto">
          <a:xfrm>
            <a:off x="1143000" y="457200"/>
            <a:ext cx="7503614" cy="5105400"/>
          </a:xfrm>
          <a:prstGeom prst="rect">
            <a:avLst/>
          </a:prstGeom>
          <a:noFill/>
          <a:ln w="9525">
            <a:noFill/>
            <a:miter lim="800000"/>
          </a:ln>
          <a:effectLst/>
        </p:spPr>
      </p:pic>
      <p:sp>
        <p:nvSpPr>
          <p:cNvPr id="5" name="TextBox 4"/>
          <p:cNvSpPr txBox="1"/>
          <p:nvPr/>
        </p:nvSpPr>
        <p:spPr>
          <a:xfrm>
            <a:off x="2209800" y="5867400"/>
            <a:ext cx="6629400" cy="369332"/>
          </a:xfrm>
          <a:prstGeom prst="rect">
            <a:avLst/>
          </a:prstGeom>
          <a:noFill/>
        </p:spPr>
        <p:txBody>
          <a:bodyPr wrap="square" rtlCol="0">
            <a:spAutoFit/>
          </a:bodyPr>
          <a:lstStyle>
            <a:defPPr>
              <a:defRPr lang="en-US"/>
            </a:defPPr>
          </a:lstStyle>
          <a:p>
            <a:r>
              <a:rPr lang="en-US" smtClean="0">
                <a:solidFill>
                  <a:srgbClr val="FF0000"/>
                </a:solidFill>
              </a:rPr>
              <a:t>Fig:</a:t>
            </a:r>
            <a:r>
              <a:rPr lang="en-US" smtClean="0"/>
              <a:t>  </a:t>
            </a:r>
            <a:r>
              <a:rPr lang="en-US" b="1" smtClean="0"/>
              <a:t>Contents of an set-associative mapped data cache </a:t>
            </a:r>
            <a:endParaRPr lang="en-US" b="1"/>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tretch>
            <a:fillRect/>
          </a:stretch>
        </p:blipFill>
        <p:spPr bwMode="auto">
          <a:xfrm>
            <a:off x="457200" y="-12115"/>
            <a:ext cx="8382000" cy="6641515"/>
          </a:xfrm>
          <a:prstGeom prst="rect">
            <a:avLst/>
          </a:prstGeom>
          <a:noFill/>
          <a:ln w="9525">
            <a:noFill/>
            <a:miter lim="800000"/>
          </a:ln>
          <a:effectLst/>
        </p:spPr>
      </p:pic>
      <p:sp>
        <p:nvSpPr>
          <p:cNvPr id="5" name="TextBox 4"/>
          <p:cNvSpPr txBox="1"/>
          <p:nvPr/>
        </p:nvSpPr>
        <p:spPr>
          <a:xfrm>
            <a:off x="685800" y="4648200"/>
            <a:ext cx="1981200" cy="1107996"/>
          </a:xfrm>
          <a:prstGeom prst="rect">
            <a:avLst/>
          </a:prstGeom>
          <a:noFill/>
        </p:spPr>
        <p:txBody>
          <a:bodyPr wrap="square" rtlCol="0">
            <a:spAutoFit/>
          </a:bodyPr>
          <a:lstStyle>
            <a:defPPr>
              <a:defRPr lang="en-US"/>
            </a:defPPr>
          </a:lstStyle>
          <a:p>
            <a:r>
              <a:rPr lang="en-US" smtClean="0">
                <a:solidFill>
                  <a:srgbClr val="FF0000"/>
                </a:solidFill>
              </a:rPr>
              <a:t>Fig: </a:t>
            </a:r>
            <a:r>
              <a:rPr lang="en-US" sz="1600" b="1" smtClean="0"/>
              <a:t>Data Cache organization in the  68040 microprocessor</a:t>
            </a:r>
            <a:endParaRPr lang="en-US" b="1"/>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685800"/>
            <a:ext cx="8458200" cy="5715000"/>
          </a:xfrm>
        </p:spPr>
        <p:txBody>
          <a:bodyPr>
            <a:noAutofit/>
          </a:bodyPr>
          <a:lstStyle/>
          <a:p>
            <a:pPr algn="just">
              <a:spcAft>
                <a:spcPts val="1200"/>
              </a:spcAft>
            </a:pPr>
            <a:r>
              <a:rPr lang="en-US" sz="2000" smtClean="0"/>
              <a:t>Other than set bits, tag bits there is a control bits </a:t>
            </a:r>
            <a:r>
              <a:rPr lang="en-US" sz="2000" b="1" smtClean="0"/>
              <a:t>Valid Bit </a:t>
            </a:r>
            <a:r>
              <a:rPr lang="en-US" sz="2000" smtClean="0"/>
              <a:t>and</a:t>
            </a:r>
            <a:r>
              <a:rPr lang="en-US" sz="2000" b="1" smtClean="0"/>
              <a:t> Dirty Bit </a:t>
            </a:r>
            <a:r>
              <a:rPr lang="en-US" sz="2000" smtClean="0"/>
              <a:t>provided for each block</a:t>
            </a:r>
            <a:r>
              <a:rPr lang="en-US" sz="2000" b="1" smtClean="0"/>
              <a:t>.</a:t>
            </a:r>
          </a:p>
          <a:p>
            <a:pPr algn="just">
              <a:spcAft>
                <a:spcPts val="1200"/>
              </a:spcAft>
            </a:pPr>
            <a:r>
              <a:rPr lang="en-US" sz="2000" smtClean="0"/>
              <a:t>Valid bit indicates whether the block contains valid data or not.</a:t>
            </a:r>
          </a:p>
          <a:p>
            <a:pPr algn="just">
              <a:spcAft>
                <a:spcPts val="1200"/>
              </a:spcAft>
            </a:pPr>
            <a:r>
              <a:rPr lang="en-US" sz="2000" smtClean="0"/>
              <a:t>Dirty bit indicates whether the block has been modified during its cache residency.</a:t>
            </a:r>
          </a:p>
          <a:p>
            <a:pPr algn="just">
              <a:spcAft>
                <a:spcPts val="1200"/>
              </a:spcAft>
            </a:pPr>
            <a:r>
              <a:rPr lang="en-US" sz="2000" smtClean="0"/>
              <a:t>Valid bits all set to 0, when power is initially applied to the system or when main memory is loaded with new programs and data from the disk.</a:t>
            </a:r>
          </a:p>
          <a:p>
            <a:pPr algn="just">
              <a:spcAft>
                <a:spcPts val="1200"/>
              </a:spcAft>
            </a:pPr>
            <a:r>
              <a:rPr lang="en-US" sz="2000" smtClean="0"/>
              <a:t>Transfers from the disk to main memory is carried out by DMA mechanism.</a:t>
            </a:r>
          </a:p>
          <a:p>
            <a:pPr algn="just">
              <a:spcAft>
                <a:spcPts val="1200"/>
              </a:spcAft>
            </a:pPr>
            <a:r>
              <a:rPr lang="en-US" sz="2000" smtClean="0"/>
              <a:t>The valid bit of a particular cache block is set to 1,the first time this block is loaded from the main memory.</a:t>
            </a:r>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81000"/>
            <a:ext cx="8382000" cy="5626291"/>
          </a:xfrm>
        </p:spPr>
        <p:txBody>
          <a:bodyPr/>
          <a:lstStyle/>
          <a:p>
            <a:pPr>
              <a:buNone/>
            </a:pPr>
            <a:r>
              <a:rPr lang="en-US" smtClean="0"/>
              <a:t>Performance Considerations </a:t>
            </a:r>
          </a:p>
          <a:p>
            <a:pPr>
              <a:buNone/>
            </a:pPr>
            <a:endParaRPr lang="en-US" smtClean="0"/>
          </a:p>
          <a:p>
            <a:pPr>
              <a:spcAft>
                <a:spcPts val="1200"/>
              </a:spcAft>
            </a:pPr>
            <a:r>
              <a:rPr lang="en-US" sz="2000" smtClean="0"/>
              <a:t>Two key factors in the commercial success of a computer are performance and cost; the best possible performance at the lowest cost is the objective.</a:t>
            </a:r>
          </a:p>
          <a:p>
            <a:pPr>
              <a:spcAft>
                <a:spcPts val="1200"/>
              </a:spcAft>
            </a:pPr>
            <a:r>
              <a:rPr lang="en-US" sz="2000" smtClean="0"/>
              <a:t>The challenge in considering design alternatives is to improve the performance without increasing the cost.</a:t>
            </a:r>
          </a:p>
          <a:p>
            <a:pPr>
              <a:spcAft>
                <a:spcPts val="1200"/>
              </a:spcAft>
            </a:pPr>
            <a:r>
              <a:rPr lang="en-US" sz="2000" smtClean="0"/>
              <a:t>A common measure of success is the price/performance ratio</a:t>
            </a:r>
            <a:endParaRPr lang="en-US" sz="2000"/>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228600" y="533400"/>
            <a:ext cx="8105264" cy="4648200"/>
          </a:xfrm>
          <a:prstGeom prst="rect">
            <a:avLst/>
          </a:prstGeom>
          <a:noFill/>
          <a:ln w="9525">
            <a:noFill/>
            <a:miter lim="800000"/>
          </a:ln>
          <a:effectLst/>
        </p:spPr>
      </p:pic>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tretch>
            <a:fillRect/>
          </a:stretch>
        </p:blipFill>
        <p:spPr bwMode="auto">
          <a:xfrm>
            <a:off x="381000" y="533400"/>
            <a:ext cx="8305800" cy="6096000"/>
          </a:xfrm>
          <a:prstGeom prst="rect">
            <a:avLst/>
          </a:prstGeom>
          <a:noFill/>
          <a:ln w="9525">
            <a:noFill/>
            <a:miter lim="800000"/>
          </a:ln>
          <a:effectLst/>
        </p:spPr>
      </p:pic>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81000"/>
            <a:ext cx="8534400" cy="5867400"/>
          </a:xfrm>
        </p:spPr>
        <p:txBody>
          <a:bodyPr>
            <a:normAutofit fontScale="85000" lnSpcReduction="10000"/>
          </a:bodyPr>
          <a:lstStyle/>
          <a:p>
            <a:pPr>
              <a:buNone/>
            </a:pPr>
            <a:r>
              <a:rPr lang="en-US" sz="2800" smtClean="0"/>
              <a:t>Access Time Reduction:</a:t>
            </a:r>
          </a:p>
          <a:p>
            <a:pPr algn="just">
              <a:spcAft>
                <a:spcPts val="1200"/>
              </a:spcAft>
            </a:pPr>
            <a:r>
              <a:rPr lang="en-US" sz="2400" smtClean="0"/>
              <a:t>Consider the time needed to transfer a block of data from the main memory to the cache when a read miss occurs.  </a:t>
            </a:r>
          </a:p>
          <a:p>
            <a:pPr algn="just">
              <a:spcAft>
                <a:spcPts val="1200"/>
              </a:spcAft>
            </a:pPr>
            <a:r>
              <a:rPr lang="en-US" sz="2400" smtClean="0"/>
              <a:t>Suppose that a cache with 8-word blocks is used.</a:t>
            </a:r>
          </a:p>
          <a:p>
            <a:pPr algn="just">
              <a:spcAft>
                <a:spcPts val="1200"/>
              </a:spcAft>
            </a:pPr>
            <a:r>
              <a:rPr lang="en-US" sz="2400" smtClean="0"/>
              <a:t>On a read miss, the block that contains the desired word must be copies from the memory into the cache . </a:t>
            </a:r>
          </a:p>
          <a:p>
            <a:pPr algn="just">
              <a:spcAft>
                <a:spcPts val="1200"/>
              </a:spcAft>
            </a:pPr>
            <a:r>
              <a:rPr lang="en-US" sz="2400" smtClean="0"/>
              <a:t>Assume that the hardware has the following properties. </a:t>
            </a:r>
          </a:p>
          <a:p>
            <a:pPr algn="just">
              <a:spcAft>
                <a:spcPts val="1200"/>
              </a:spcAft>
            </a:pPr>
            <a:r>
              <a:rPr lang="en-US" sz="2400" smtClean="0"/>
              <a:t>It takes one clock cycle to send an address to the main memory. </a:t>
            </a:r>
          </a:p>
          <a:p>
            <a:pPr algn="just">
              <a:spcAft>
                <a:spcPts val="1200"/>
              </a:spcAft>
            </a:pPr>
            <a:r>
              <a:rPr lang="en-US" sz="2400" smtClean="0"/>
              <a:t>The main memory allows the first word to be accessed in 8 cycles, but subsequent words of the block area accessed in 4 cycles per word  </a:t>
            </a:r>
          </a:p>
          <a:p>
            <a:pPr algn="just">
              <a:spcAft>
                <a:spcPts val="1200"/>
              </a:spcAft>
            </a:pPr>
            <a:r>
              <a:rPr lang="en-US" sz="2400" smtClean="0"/>
              <a:t>Also, one clock cycle is needed to send one block to the cache.</a:t>
            </a:r>
          </a:p>
          <a:p>
            <a:pPr algn="just">
              <a:spcAft>
                <a:spcPts val="1200"/>
              </a:spcAft>
            </a:pPr>
            <a:r>
              <a:rPr lang="en-US" sz="2400" smtClean="0"/>
              <a:t>If a single memory module is used, then the time needed to load the desired block into the cache is  1+8+(7x4)+1=38 cycles </a:t>
            </a:r>
            <a:endParaRPr lang="en-US" sz="2400"/>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57200"/>
            <a:ext cx="8382000" cy="6019800"/>
          </a:xfrm>
        </p:spPr>
        <p:txBody>
          <a:bodyPr>
            <a:normAutofit fontScale="85000" lnSpcReduction="20000"/>
          </a:bodyPr>
          <a:lstStyle/>
          <a:p>
            <a:pPr algn="just">
              <a:spcAft>
                <a:spcPts val="1200"/>
              </a:spcAft>
            </a:pPr>
            <a:r>
              <a:rPr lang="en-US" smtClean="0"/>
              <a:t>Suppose now that the memory is constructed as four interleaved modules, using the scheme shown above.</a:t>
            </a:r>
          </a:p>
          <a:p>
            <a:pPr algn="just">
              <a:spcAft>
                <a:spcPts val="1200"/>
              </a:spcAft>
            </a:pPr>
            <a:r>
              <a:rPr lang="en-US" smtClean="0"/>
              <a:t>When the starting address of the block arrives at the memory, all four modules begin accessing the required data, using the high-order bits of the address. </a:t>
            </a:r>
          </a:p>
          <a:p>
            <a:pPr algn="just">
              <a:spcAft>
                <a:spcPts val="1200"/>
              </a:spcAft>
            </a:pPr>
            <a:r>
              <a:rPr lang="en-US" smtClean="0"/>
              <a:t>After 8 cycles, each module has one word of data in its data buffer register (DBR). </a:t>
            </a:r>
          </a:p>
          <a:p>
            <a:pPr algn="just">
              <a:spcAft>
                <a:spcPts val="1200"/>
              </a:spcAft>
            </a:pPr>
            <a:r>
              <a:rPr lang="en-US" smtClean="0"/>
              <a:t>These words are transferred to the cache, one word at a time, during the next 4 cycles. </a:t>
            </a:r>
          </a:p>
          <a:p>
            <a:pPr algn="just">
              <a:spcAft>
                <a:spcPts val="1200"/>
              </a:spcAft>
            </a:pPr>
            <a:r>
              <a:rPr lang="en-US" smtClean="0"/>
              <a:t>During this time, the next word in each module is accessed. </a:t>
            </a:r>
          </a:p>
          <a:p>
            <a:pPr algn="just">
              <a:spcAft>
                <a:spcPts val="1200"/>
              </a:spcAft>
            </a:pPr>
            <a:r>
              <a:rPr lang="en-US" smtClean="0"/>
              <a:t>Then it takes another 4 cycles to transfer these words to the cache.</a:t>
            </a:r>
          </a:p>
          <a:p>
            <a:pPr algn="just">
              <a:spcAft>
                <a:spcPts val="1200"/>
              </a:spcAft>
            </a:pPr>
            <a:r>
              <a:rPr lang="en-US" smtClean="0"/>
              <a:t>Therefore, the total time needed to load the block from the interleaved memory is  1+8+4+4=17 cycles</a:t>
            </a:r>
            <a:endParaRPr lang="en-US"/>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8305800" cy="5702491"/>
          </a:xfrm>
        </p:spPr>
        <p:txBody>
          <a:bodyPr>
            <a:noAutofit/>
          </a:bodyPr>
          <a:lstStyle/>
          <a:p>
            <a:pPr algn="just">
              <a:spcAft>
                <a:spcPts val="1200"/>
              </a:spcAft>
              <a:buNone/>
            </a:pPr>
            <a:r>
              <a:rPr lang="en-US" sz="2400" b="1" smtClean="0"/>
              <a:t>Hit Rate and Miss Penalty</a:t>
            </a:r>
          </a:p>
          <a:p>
            <a:pPr algn="just">
              <a:spcAft>
                <a:spcPts val="1200"/>
              </a:spcAft>
            </a:pPr>
            <a:r>
              <a:rPr lang="en-US" sz="2400" smtClean="0"/>
              <a:t>A successful access to data in a cache is called a hit. </a:t>
            </a:r>
          </a:p>
          <a:p>
            <a:pPr algn="just">
              <a:spcAft>
                <a:spcPts val="1200"/>
              </a:spcAft>
            </a:pPr>
            <a:r>
              <a:rPr lang="en-US" sz="2400" smtClean="0"/>
              <a:t>The number of hits stated as a fraction of all attempted accesses is called the hit rate, and the miss rate is the number of misses stated as a fraction of attempted accesses.</a:t>
            </a:r>
          </a:p>
          <a:p>
            <a:pPr algn="just">
              <a:spcAft>
                <a:spcPts val="1200"/>
              </a:spcAft>
            </a:pPr>
            <a:r>
              <a:rPr lang="en-US" sz="2400" smtClean="0"/>
              <a:t>High hit rates, well over 0.9, are essential for high-performance computers.</a:t>
            </a:r>
          </a:p>
          <a:p>
            <a:pPr algn="just">
              <a:spcAft>
                <a:spcPts val="1200"/>
              </a:spcAft>
            </a:pPr>
            <a:r>
              <a:rPr lang="en-US" sz="2400" smtClean="0"/>
              <a:t>Performance is adversely affected by the actions that must be taken after a miss. </a:t>
            </a:r>
          </a:p>
          <a:p>
            <a:pPr algn="just">
              <a:spcAft>
                <a:spcPts val="1200"/>
              </a:spcAft>
            </a:pPr>
            <a:r>
              <a:rPr lang="en-US" sz="2400" smtClean="0"/>
              <a:t>The extra time needed to bring the desired information into the cache is called the miss penalty</a:t>
            </a:r>
            <a:endParaRPr lang="en-US" sz="240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4419600" cy="5791200"/>
          </a:xfrm>
        </p:spPr>
        <p:txBody>
          <a:bodyPr>
            <a:normAutofit fontScale="92500" lnSpcReduction="10000"/>
          </a:bodyPr>
          <a:lstStyle/>
          <a:p>
            <a:r>
              <a:rPr lang="en-US" b="1" smtClean="0">
                <a:solidFill>
                  <a:srgbClr val="FF0000"/>
                </a:solidFill>
              </a:rPr>
              <a:t>Impact Printers</a:t>
            </a:r>
            <a:r>
              <a:rPr lang="en-US" b="1" smtClean="0"/>
              <a:t>: </a:t>
            </a:r>
            <a:r>
              <a:rPr lang="en-US" smtClean="0"/>
              <a:t>The impact printer uses a hammer or print head to print the character or images onto the paper. The hammer or print head strikes or presses an ink ribbon against the paper to print characters and images.</a:t>
            </a:r>
          </a:p>
          <a:p>
            <a:pPr marL="514350" indent="-514350">
              <a:buAutoNum type="alphaUcParenR"/>
            </a:pPr>
            <a:r>
              <a:rPr lang="en-US" smtClean="0">
                <a:solidFill>
                  <a:srgbClr val="FF0000"/>
                </a:solidFill>
              </a:rPr>
              <a:t>Character Printers:</a:t>
            </a:r>
          </a:p>
          <a:p>
            <a:pPr marL="514350" indent="-514350">
              <a:buNone/>
            </a:pPr>
            <a:r>
              <a:rPr lang="en-US" smtClean="0"/>
              <a:t>Character printer prints a single character at a time or with a single stroke of the print head or hammer. It does not print one line at a time. </a:t>
            </a:r>
          </a:p>
          <a:p>
            <a:pPr marL="514350" indent="-514350">
              <a:buNone/>
            </a:pPr>
            <a:r>
              <a:rPr lang="en-US" b="1" smtClean="0"/>
              <a:t>Dot Matrix Printer</a:t>
            </a:r>
          </a:p>
          <a:p>
            <a:pPr marL="514350" indent="-514350">
              <a:buNone/>
            </a:pPr>
            <a:r>
              <a:rPr lang="en-US" b="1" smtClean="0"/>
              <a:t>Daisy Wheel Printer</a:t>
            </a:r>
            <a:endParaRPr lang="en-US" smtClean="0"/>
          </a:p>
          <a:p>
            <a:endParaRPr lang="en-US"/>
          </a:p>
        </p:txBody>
      </p:sp>
      <p:pic>
        <p:nvPicPr>
          <p:cNvPr id="13314" name="Picture 2"/>
          <p:cNvPicPr>
            <a:picLocks noChangeAspect="1" noChangeArrowheads="1"/>
          </p:cNvPicPr>
          <p:nvPr/>
        </p:nvPicPr>
        <p:blipFill>
          <a:blip r:embed="rId2"/>
          <a:stretch>
            <a:fillRect/>
          </a:stretch>
        </p:blipFill>
        <p:spPr bwMode="auto">
          <a:xfrm>
            <a:off x="5181600" y="609600"/>
            <a:ext cx="3962400" cy="2438400"/>
          </a:xfrm>
          <a:prstGeom prst="rect">
            <a:avLst/>
          </a:prstGeom>
          <a:noFill/>
          <a:ln w="9525">
            <a:noFill/>
            <a:miter lim="800000"/>
          </a:ln>
          <a:effectLst/>
        </p:spPr>
      </p:pic>
      <p:pic>
        <p:nvPicPr>
          <p:cNvPr id="13315" name="Picture 3"/>
          <p:cNvPicPr>
            <a:picLocks noChangeAspect="1" noChangeArrowheads="1"/>
          </p:cNvPicPr>
          <p:nvPr/>
        </p:nvPicPr>
        <p:blipFill>
          <a:blip r:embed="rId3"/>
          <a:stretch>
            <a:fillRect/>
          </a:stretch>
        </p:blipFill>
        <p:spPr bwMode="auto">
          <a:xfrm>
            <a:off x="5257800" y="3810000"/>
            <a:ext cx="3657600" cy="2667000"/>
          </a:xfrm>
          <a:prstGeom prst="rect">
            <a:avLst/>
          </a:prstGeom>
          <a:noFill/>
          <a:ln w="9525">
            <a:noFill/>
            <a:miter lim="800000"/>
          </a:ln>
          <a:effectLst/>
        </p:spPr>
      </p:pic>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tretch>
            <a:fillRect/>
          </a:stretch>
        </p:blipFill>
        <p:spPr bwMode="auto">
          <a:xfrm>
            <a:off x="457200" y="304800"/>
            <a:ext cx="8365767" cy="5638800"/>
          </a:xfrm>
          <a:prstGeom prst="rect">
            <a:avLst/>
          </a:prstGeom>
          <a:noFill/>
          <a:ln w="9525">
            <a:noFill/>
            <a:miter lim="800000"/>
          </a:ln>
          <a:effectLst/>
        </p:spPr>
      </p:pic>
      <p:sp>
        <p:nvSpPr>
          <p:cNvPr id="4" name="Rectangle 3"/>
          <p:cNvSpPr/>
          <p:nvPr/>
        </p:nvSpPr>
        <p:spPr>
          <a:xfrm>
            <a:off x="7162800" y="381000"/>
            <a:ext cx="1447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ucida Sans Unicode"/>
                <a:ea typeface="Arial"/>
                <a:cs typeface="Arial"/>
                <a:sym typeface="Wingdings"/>
              </a:defRPr>
            </a:lvl9pPr>
          </a:lstStyle>
          <a:p>
            <a:pPr algn="ctr"/>
            <a:endParaRPr lang="en-US"/>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tretch>
            <a:fillRect/>
          </a:stretch>
        </p:blipFill>
        <p:spPr bwMode="auto">
          <a:xfrm>
            <a:off x="254058" y="196558"/>
            <a:ext cx="8661342" cy="6128042"/>
          </a:xfrm>
          <a:prstGeom prst="rect">
            <a:avLst/>
          </a:prstGeom>
          <a:noFill/>
          <a:ln w="9525">
            <a:noFill/>
            <a:miter lim="800000"/>
          </a:ln>
          <a:effectLst/>
        </p:spPr>
      </p:pic>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tretch>
            <a:fillRect/>
          </a:stretch>
        </p:blipFill>
        <p:spPr bwMode="auto">
          <a:xfrm>
            <a:off x="381001" y="304800"/>
            <a:ext cx="8458200" cy="6172200"/>
          </a:xfrm>
          <a:prstGeom prst="rect">
            <a:avLst/>
          </a:prstGeom>
          <a:noFill/>
          <a:ln w="9525">
            <a:noFill/>
            <a:miter lim="800000"/>
          </a:ln>
          <a:effectLst/>
        </p:spPr>
      </p:pic>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tretch>
            <a:fillRect/>
          </a:stretch>
        </p:blipFill>
        <p:spPr bwMode="auto">
          <a:xfrm>
            <a:off x="381000" y="304800"/>
            <a:ext cx="8382000" cy="6248399"/>
          </a:xfrm>
          <a:prstGeom prst="rect">
            <a:avLst/>
          </a:prstGeom>
          <a:noFill/>
          <a:ln w="9525">
            <a:noFill/>
            <a:miter lim="800000"/>
          </a:ln>
          <a:effectLst/>
        </p:spPr>
      </p:pic>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tretch>
            <a:fillRect/>
          </a:stretch>
        </p:blipFill>
        <p:spPr bwMode="auto">
          <a:xfrm>
            <a:off x="381000" y="304800"/>
            <a:ext cx="8610599" cy="6324600"/>
          </a:xfrm>
          <a:prstGeom prst="rect">
            <a:avLst/>
          </a:prstGeom>
          <a:noFill/>
          <a:ln w="9525">
            <a:noFill/>
            <a:miter lim="800000"/>
          </a:ln>
          <a:effectLst/>
        </p:spPr>
      </p:pic>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711891"/>
          </a:xfrm>
        </p:spPr>
        <p:txBody>
          <a:bodyPr>
            <a:normAutofit fontScale="77500" lnSpcReduction="20000"/>
          </a:bodyPr>
          <a:lstStyle/>
          <a:p>
            <a:pPr algn="just">
              <a:spcAft>
                <a:spcPts val="1200"/>
              </a:spcAft>
            </a:pPr>
            <a:r>
              <a:rPr lang="en-US" smtClean="0"/>
              <a:t>Paging is a method of writing and reading data from a secondary storage(Drive) for use in primary storage(RAM). </a:t>
            </a:r>
          </a:p>
          <a:p>
            <a:pPr algn="just">
              <a:spcAft>
                <a:spcPts val="1200"/>
              </a:spcAft>
            </a:pPr>
            <a:r>
              <a:rPr lang="en-US" smtClean="0"/>
              <a:t>When a computer runs out of RAM, the operating system (OS) will move pages of memory over to the computer’s hard disk to free up RAM for other processes. </a:t>
            </a:r>
          </a:p>
          <a:p>
            <a:pPr algn="just">
              <a:spcAft>
                <a:spcPts val="1200"/>
              </a:spcAft>
            </a:pPr>
            <a:r>
              <a:rPr lang="en-US" smtClean="0"/>
              <a:t>This ensures that the operating system will never run out of memory and crash. </a:t>
            </a:r>
          </a:p>
          <a:p>
            <a:pPr algn="just">
              <a:spcAft>
                <a:spcPts val="1200"/>
              </a:spcAft>
            </a:pPr>
            <a:r>
              <a:rPr lang="en-US" smtClean="0"/>
              <a:t>Too much reliance on memory paging can impair performance, however, because RAM operates much faster than disk memory. </a:t>
            </a:r>
          </a:p>
          <a:p>
            <a:pPr algn="just">
              <a:spcAft>
                <a:spcPts val="1200"/>
              </a:spcAft>
            </a:pPr>
            <a:r>
              <a:rPr lang="en-US" smtClean="0"/>
              <a:t>This means the operating system has to wait for the disk to catch up every time a page is swapped; </a:t>
            </a:r>
            <a:endParaRPr lang="en-US"/>
          </a:p>
        </p:txBody>
      </p:sp>
      <p:sp>
        <p:nvSpPr>
          <p:cNvPr id="4" name="Title 2"/>
          <p:cNvSpPr>
            <a:spLocks noGrp="1"/>
          </p:cNvSpPr>
          <p:nvPr>
            <p:ph type="title"/>
          </p:nvPr>
        </p:nvSpPr>
        <p:spPr>
          <a:xfrm>
            <a:off x="457200" y="274638"/>
            <a:ext cx="8229600" cy="868362"/>
          </a:xfrm>
        </p:spPr>
        <p:txBody>
          <a:bodyPr/>
          <a:lstStyle/>
          <a:p>
            <a:r>
              <a:rPr lang="en-US" smtClean="0"/>
              <a:t>Virtual Memory</a:t>
            </a:r>
            <a:endParaRPr lang="en-US"/>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685801" y="457200"/>
            <a:ext cx="7772400" cy="6172199"/>
          </a:xfrm>
          <a:prstGeom prst="rect">
            <a:avLst/>
          </a:prstGeom>
          <a:noFill/>
          <a:ln w="9525">
            <a:noFill/>
            <a:miter lim="800000"/>
          </a:ln>
          <a:effectLst/>
        </p:spPr>
      </p:pic>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609600"/>
            <a:ext cx="8305800" cy="5791200"/>
          </a:xfrm>
        </p:spPr>
        <p:txBody>
          <a:bodyPr>
            <a:normAutofit fontScale="85000" lnSpcReduction="20000"/>
          </a:bodyPr>
          <a:lstStyle/>
          <a:p>
            <a:pPr algn="just">
              <a:spcAft>
                <a:spcPts val="1200"/>
              </a:spcAft>
            </a:pPr>
            <a:r>
              <a:rPr lang="en-US" smtClean="0"/>
              <a:t>The concept of paging helps us to develop truly effective multiprogramming systems. </a:t>
            </a:r>
          </a:p>
          <a:p>
            <a:pPr algn="just">
              <a:spcAft>
                <a:spcPts val="1200"/>
              </a:spcAft>
            </a:pPr>
            <a:r>
              <a:rPr lang="en-US" smtClean="0"/>
              <a:t>Since a process need not be loaded into contiguous memory locations, it helps us to put a page of a process in any free page frame. </a:t>
            </a:r>
          </a:p>
          <a:p>
            <a:pPr algn="just">
              <a:spcAft>
                <a:spcPts val="1200"/>
              </a:spcAft>
            </a:pPr>
            <a:r>
              <a:rPr lang="en-US" smtClean="0"/>
              <a:t>On the other hand, it is not required to load the whole process to the main memory, because the execution may be confined to a small section of the program. (eg. a subroutine). </a:t>
            </a:r>
          </a:p>
          <a:p>
            <a:pPr algn="just">
              <a:spcAft>
                <a:spcPts val="1200"/>
              </a:spcAft>
            </a:pPr>
            <a:r>
              <a:rPr lang="en-US" smtClean="0"/>
              <a:t>It would clearly be wasteful to load in many pages for a process when only a few pages will be used before the program is suspended. </a:t>
            </a:r>
          </a:p>
          <a:p>
            <a:pPr algn="just">
              <a:spcAft>
                <a:spcPts val="1200"/>
              </a:spcAft>
            </a:pPr>
            <a:r>
              <a:rPr lang="en-US" smtClean="0"/>
              <a:t>Instead of loading all the pages of a process, each page of process is brought in only when it is needed, i.e on demand. </a:t>
            </a:r>
          </a:p>
          <a:p>
            <a:pPr algn="just">
              <a:spcAft>
                <a:spcPts val="1200"/>
              </a:spcAft>
            </a:pPr>
            <a:r>
              <a:rPr lang="en-US" smtClean="0"/>
              <a:t>This scheme is known as </a:t>
            </a:r>
            <a:r>
              <a:rPr lang="en-US" b="1" smtClean="0"/>
              <a:t>demand paging</a:t>
            </a:r>
            <a:endParaRPr lang="en-US" b="1"/>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normAutofit/>
          </a:bodyPr>
          <a:lstStyle/>
          <a:p>
            <a:pPr algn="just">
              <a:spcAft>
                <a:spcPts val="1200"/>
              </a:spcAft>
            </a:pPr>
            <a:r>
              <a:rPr lang="en-US" sz="2000" smtClean="0"/>
              <a:t>Demand paging also allows us to accommodate more process in the main memory, since we are not going to load the whole process in the main memory. </a:t>
            </a:r>
          </a:p>
          <a:p>
            <a:pPr algn="just">
              <a:spcAft>
                <a:spcPts val="1200"/>
              </a:spcAft>
            </a:pPr>
            <a:r>
              <a:rPr lang="en-US" sz="2000" smtClean="0"/>
              <a:t>Pages will be brought into the main memory as and when it is required. </a:t>
            </a:r>
          </a:p>
          <a:p>
            <a:pPr algn="just">
              <a:spcAft>
                <a:spcPts val="1200"/>
              </a:spcAft>
            </a:pPr>
            <a:r>
              <a:rPr lang="en-US" sz="2000" smtClean="0"/>
              <a:t>This concept leads us to an important consequence – It is possible for a process to be larger than the size of main memory. </a:t>
            </a:r>
          </a:p>
          <a:p>
            <a:pPr algn="just">
              <a:spcAft>
                <a:spcPts val="1200"/>
              </a:spcAft>
            </a:pPr>
            <a:r>
              <a:rPr lang="en-US" sz="2000" smtClean="0"/>
              <a:t>So, while developing a new process, it is not required to look for the main memory available in the machine. </a:t>
            </a:r>
          </a:p>
          <a:p>
            <a:pPr algn="just">
              <a:spcAft>
                <a:spcPts val="1200"/>
              </a:spcAft>
            </a:pPr>
            <a:r>
              <a:rPr lang="en-US" sz="2000" smtClean="0"/>
              <a:t>Because, the process will be divided into pages and pages will be brought to memory on demand.</a:t>
            </a:r>
          </a:p>
        </p:txBody>
      </p:sp>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229600" cy="5397691"/>
          </a:xfrm>
        </p:spPr>
        <p:txBody>
          <a:bodyPr>
            <a:normAutofit/>
          </a:bodyPr>
          <a:lstStyle/>
          <a:p>
            <a:pPr algn="just">
              <a:spcAft>
                <a:spcPts val="1200"/>
              </a:spcAft>
            </a:pPr>
            <a:r>
              <a:rPr lang="en-US" sz="2000" smtClean="0"/>
              <a:t>Because a process executes only in main memory, so the main memory is referred to as real memory or physical memory. </a:t>
            </a:r>
          </a:p>
          <a:p>
            <a:pPr algn="just">
              <a:spcAft>
                <a:spcPts val="1200"/>
              </a:spcAft>
            </a:pPr>
            <a:r>
              <a:rPr lang="en-US" sz="2000" smtClean="0"/>
              <a:t>A programmer or user perceives a much larger memory that is allocated on the disk. </a:t>
            </a:r>
          </a:p>
          <a:p>
            <a:pPr algn="just">
              <a:spcAft>
                <a:spcPts val="1200"/>
              </a:spcAft>
            </a:pPr>
            <a:r>
              <a:rPr lang="en-US" sz="2000" smtClean="0"/>
              <a:t>This memory is referred to as </a:t>
            </a:r>
            <a:r>
              <a:rPr lang="en-US" sz="2000" b="1" smtClean="0"/>
              <a:t>virtual memory</a:t>
            </a:r>
            <a:r>
              <a:rPr lang="en-US" sz="2000" smtClean="0"/>
              <a:t>.</a:t>
            </a:r>
          </a:p>
          <a:p>
            <a:pPr algn="just">
              <a:spcAft>
                <a:spcPts val="1200"/>
              </a:spcAft>
            </a:pPr>
            <a:r>
              <a:rPr lang="en-US" sz="2000" smtClean="0"/>
              <a:t>The program enjoys a huge virtual memory space to develop his or her program or software.</a:t>
            </a:r>
          </a:p>
          <a:p>
            <a:pPr algn="just">
              <a:spcAft>
                <a:spcPts val="1200"/>
              </a:spcAft>
            </a:pPr>
            <a:r>
              <a:rPr lang="en-US" sz="2000" smtClean="0"/>
              <a:t> The execution of a program is the job of operating system and the underlying hardware.</a:t>
            </a:r>
          </a:p>
          <a:p>
            <a:pPr algn="just">
              <a:spcAft>
                <a:spcPts val="1200"/>
              </a:spcAft>
            </a:pPr>
            <a:r>
              <a:rPr lang="en-US" sz="2000" smtClean="0"/>
              <a:t> To improve the performance some special hardware is added to the system. </a:t>
            </a:r>
          </a:p>
          <a:p>
            <a:pPr algn="just">
              <a:spcAft>
                <a:spcPts val="1200"/>
              </a:spcAft>
            </a:pPr>
            <a:endParaRPr lang="en-US" sz="2800" smtClean="0"/>
          </a:p>
          <a:p>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4419600" cy="5334000"/>
          </a:xfrm>
        </p:spPr>
        <p:txBody>
          <a:bodyPr/>
          <a:lstStyle/>
          <a:p>
            <a:pPr>
              <a:buNone/>
            </a:pPr>
            <a:r>
              <a:rPr lang="en-US" smtClean="0"/>
              <a:t>B</a:t>
            </a:r>
            <a:r>
              <a:rPr lang="en-US" smtClean="0">
                <a:solidFill>
                  <a:srgbClr val="FF0000"/>
                </a:solidFill>
              </a:rPr>
              <a:t>) Line Printers:</a:t>
            </a:r>
          </a:p>
          <a:p>
            <a:r>
              <a:rPr lang="en-US" smtClean="0"/>
              <a:t>Line printer, which is also as a bar printer, prints one line at a time. It is a high-speed impact printer as it can print 500 to 3000 lines per minute.</a:t>
            </a:r>
          </a:p>
          <a:p>
            <a:r>
              <a:rPr lang="en-US" b="1" smtClean="0"/>
              <a:t>Drum Printer:</a:t>
            </a:r>
          </a:p>
          <a:p>
            <a:r>
              <a:rPr lang="en-US" b="1" smtClean="0"/>
              <a:t>Chain Printer:</a:t>
            </a:r>
            <a:endParaRPr lang="en-US"/>
          </a:p>
        </p:txBody>
      </p:sp>
      <p:pic>
        <p:nvPicPr>
          <p:cNvPr id="14338" name="Picture 2"/>
          <p:cNvPicPr>
            <a:picLocks noChangeAspect="1" noChangeArrowheads="1"/>
          </p:cNvPicPr>
          <p:nvPr/>
        </p:nvPicPr>
        <p:blipFill>
          <a:blip r:embed="rId2"/>
          <a:stretch>
            <a:fillRect/>
          </a:stretch>
        </p:blipFill>
        <p:spPr bwMode="auto">
          <a:xfrm>
            <a:off x="5181600" y="838200"/>
            <a:ext cx="3667125" cy="3252139"/>
          </a:xfrm>
          <a:prstGeom prst="rect">
            <a:avLst/>
          </a:prstGeom>
          <a:noFill/>
          <a:ln w="9525">
            <a:noFill/>
            <a:miter lim="800000"/>
          </a:ln>
          <a:effectLst/>
        </p:spPr>
      </p:pic>
      <p:pic>
        <p:nvPicPr>
          <p:cNvPr id="14339" name="Picture 3"/>
          <p:cNvPicPr>
            <a:picLocks noChangeAspect="1" noChangeArrowheads="1"/>
          </p:cNvPicPr>
          <p:nvPr/>
        </p:nvPicPr>
        <p:blipFill>
          <a:blip r:embed="rId3"/>
          <a:stretch>
            <a:fillRect/>
          </a:stretch>
        </p:blipFill>
        <p:spPr bwMode="auto">
          <a:xfrm>
            <a:off x="3733800" y="4114800"/>
            <a:ext cx="5105400" cy="2514600"/>
          </a:xfrm>
          <a:prstGeom prst="rect">
            <a:avLst/>
          </a:prstGeom>
          <a:noFill/>
          <a:ln w="9525">
            <a:noFill/>
            <a:miter lim="800000"/>
          </a:ln>
          <a:effectLst/>
        </p:spPr>
      </p:pic>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6019800"/>
          </a:xfrm>
        </p:spPr>
        <p:txBody>
          <a:bodyPr>
            <a:noAutofit/>
          </a:bodyPr>
          <a:lstStyle/>
          <a:p>
            <a:pPr algn="just">
              <a:spcAft>
                <a:spcPts val="1200"/>
              </a:spcAft>
            </a:pPr>
            <a:r>
              <a:rPr lang="en-US" sz="2000" smtClean="0"/>
              <a:t>This hardware unit is known as </a:t>
            </a:r>
            <a:r>
              <a:rPr lang="en-US" sz="2000" b="1" smtClean="0"/>
              <a:t>Memory Management Unit (MMU). </a:t>
            </a:r>
          </a:p>
          <a:p>
            <a:pPr algn="just">
              <a:spcAft>
                <a:spcPts val="1200"/>
              </a:spcAft>
            </a:pPr>
            <a:r>
              <a:rPr lang="en-US" sz="2000" smtClean="0"/>
              <a:t>In paging system, we make a page table for the process. </a:t>
            </a:r>
          </a:p>
          <a:p>
            <a:pPr algn="just">
              <a:spcAft>
                <a:spcPts val="1200"/>
              </a:spcAft>
            </a:pPr>
            <a:r>
              <a:rPr lang="en-US" sz="2000" smtClean="0"/>
              <a:t>Page table helps us to find the physical address from virtual address.</a:t>
            </a:r>
          </a:p>
          <a:p>
            <a:pPr algn="just">
              <a:spcAft>
                <a:spcPts val="600"/>
              </a:spcAft>
            </a:pPr>
            <a:r>
              <a:rPr lang="en-US" sz="2000" smtClean="0"/>
              <a:t>The virtual address space is used to develop a process. </a:t>
            </a:r>
          </a:p>
          <a:p>
            <a:pPr algn="just">
              <a:spcAft>
                <a:spcPts val="600"/>
              </a:spcAft>
            </a:pPr>
            <a:r>
              <a:rPr lang="en-US" sz="2000" smtClean="0"/>
              <a:t>The special hardware unit , called Memory Management Unit (MMU) translates virtual address to physical address. </a:t>
            </a:r>
          </a:p>
          <a:p>
            <a:pPr algn="just">
              <a:spcAft>
                <a:spcPts val="600"/>
              </a:spcAft>
            </a:pPr>
            <a:r>
              <a:rPr lang="en-US" sz="2000" smtClean="0"/>
              <a:t>When the desired data is in the main memory, the CPU can work with these data.</a:t>
            </a:r>
          </a:p>
          <a:p>
            <a:pPr algn="just">
              <a:spcAft>
                <a:spcPts val="600"/>
              </a:spcAft>
            </a:pPr>
            <a:r>
              <a:rPr lang="en-US" sz="2000" smtClean="0"/>
              <a:t> If the data are not in the main memory, the MMU causes the operating system to bring into the memory from the disk. </a:t>
            </a:r>
            <a:endParaRPr lang="en-US" sz="2000"/>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tretch>
            <a:fillRect/>
          </a:stretch>
        </p:blipFill>
        <p:spPr bwMode="auto">
          <a:xfrm>
            <a:off x="1981200" y="457200"/>
            <a:ext cx="5791200" cy="6153150"/>
          </a:xfrm>
          <a:prstGeom prst="rect">
            <a:avLst/>
          </a:prstGeom>
          <a:noFill/>
          <a:ln w="9525">
            <a:noFill/>
            <a:miter lim="800000"/>
          </a:ln>
          <a:effectLst/>
        </p:spPr>
      </p:pic>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486400"/>
          </a:xfrm>
        </p:spPr>
        <p:txBody>
          <a:bodyPr>
            <a:normAutofit fontScale="77500" lnSpcReduction="20000"/>
          </a:bodyPr>
          <a:lstStyle/>
          <a:p>
            <a:pPr algn="just">
              <a:spcAft>
                <a:spcPts val="1200"/>
              </a:spcAft>
            </a:pPr>
            <a:r>
              <a:rPr lang="en-US" smtClean="0"/>
              <a:t>The basic mechanism for reading a word from memory involves the translation of a virtual or logical address, consisting of page number and offset, into a physical address, consisting of frame number and offset, using a page table. </a:t>
            </a:r>
          </a:p>
          <a:p>
            <a:pPr algn="just">
              <a:spcAft>
                <a:spcPts val="1200"/>
              </a:spcAft>
            </a:pPr>
            <a:r>
              <a:rPr lang="en-US" smtClean="0"/>
              <a:t>There is one page table for each process. But each process can occupy huge amount of virtual memory. </a:t>
            </a:r>
          </a:p>
          <a:p>
            <a:pPr algn="just">
              <a:spcAft>
                <a:spcPts val="1200"/>
              </a:spcAft>
            </a:pPr>
            <a:r>
              <a:rPr lang="en-US" smtClean="0"/>
              <a:t>But the virtual memory of a process cannot go beyond a certain limit which is restricted by the underlying hardware of the MMU. </a:t>
            </a:r>
          </a:p>
          <a:p>
            <a:pPr algn="just">
              <a:spcAft>
                <a:spcPts val="1200"/>
              </a:spcAft>
            </a:pPr>
            <a:r>
              <a:rPr lang="en-US" smtClean="0"/>
              <a:t>One of such component may be the size of the virtual address register. </a:t>
            </a:r>
          </a:p>
          <a:p>
            <a:pPr algn="just">
              <a:spcAft>
                <a:spcPts val="1200"/>
              </a:spcAft>
            </a:pPr>
            <a:r>
              <a:rPr lang="en-US" smtClean="0"/>
              <a:t>The sizes of pages are relatively small and so the size of page table increases as the size of process increases. </a:t>
            </a:r>
          </a:p>
          <a:p>
            <a:pPr algn="just">
              <a:spcAft>
                <a:spcPts val="1200"/>
              </a:spcAft>
            </a:pPr>
            <a:r>
              <a:rPr lang="en-US" smtClean="0"/>
              <a:t>Therefore, size of page table could be unacceptably high</a:t>
            </a:r>
            <a:endParaRPr lang="en-US"/>
          </a:p>
        </p:txBody>
      </p:sp>
      <p:sp>
        <p:nvSpPr>
          <p:cNvPr id="3" name="Title 2"/>
          <p:cNvSpPr>
            <a:spLocks noGrp="1"/>
          </p:cNvSpPr>
          <p:nvPr>
            <p:ph type="title"/>
          </p:nvPr>
        </p:nvSpPr>
        <p:spPr>
          <a:xfrm>
            <a:off x="457200" y="274638"/>
            <a:ext cx="8229600" cy="944562"/>
          </a:xfrm>
        </p:spPr>
        <p:txBody>
          <a:bodyPr>
            <a:normAutofit/>
          </a:bodyPr>
          <a:lstStyle/>
          <a:p>
            <a:r>
              <a:rPr lang="en-US" sz="3200" smtClean="0"/>
              <a:t>Address Translation</a:t>
            </a:r>
            <a:endParaRPr lang="en-US" sz="3200"/>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6172200"/>
          </a:xfrm>
        </p:spPr>
        <p:txBody>
          <a:bodyPr>
            <a:normAutofit/>
          </a:bodyPr>
          <a:lstStyle/>
          <a:p>
            <a:pPr algn="just">
              <a:spcAft>
                <a:spcPts val="1200"/>
              </a:spcAft>
            </a:pPr>
            <a:r>
              <a:rPr lang="en-US" sz="2000" smtClean="0"/>
              <a:t>To overcome this problem, most virtual memory scheme store page table in virtual memory rather than in real memory. </a:t>
            </a:r>
          </a:p>
          <a:p>
            <a:pPr algn="just">
              <a:spcAft>
                <a:spcPts val="1200"/>
              </a:spcAft>
            </a:pPr>
            <a:r>
              <a:rPr lang="en-US" sz="2000" smtClean="0"/>
              <a:t>When a process is running, at least a part of its page table must be in main memory, including the page table entry of the currently executing page.</a:t>
            </a:r>
            <a:endParaRPr lang="en-US" sz="2000"/>
          </a:p>
        </p:txBody>
      </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tretch>
            <a:fillRect/>
          </a:stretch>
        </p:blipFill>
        <p:spPr bwMode="auto">
          <a:xfrm>
            <a:off x="457200" y="304800"/>
            <a:ext cx="8077199" cy="6324599"/>
          </a:xfrm>
          <a:prstGeom prst="rect">
            <a:avLst/>
          </a:prstGeom>
          <a:noFill/>
          <a:ln w="9525">
            <a:noFill/>
            <a:miter lim="800000"/>
          </a:ln>
          <a:effectLst/>
        </p:spPr>
      </p:pic>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6019800"/>
          </a:xfrm>
        </p:spPr>
        <p:txBody>
          <a:bodyPr>
            <a:noAutofit/>
          </a:bodyPr>
          <a:lstStyle/>
          <a:p>
            <a:pPr algn="just">
              <a:spcAft>
                <a:spcPts val="1200"/>
              </a:spcAft>
            </a:pPr>
            <a:r>
              <a:rPr lang="en-US" sz="2000" smtClean="0"/>
              <a:t>Each virtual address generated by the processor is interpreted as virtual page number (high order list) followed by an offset (lower order bits) that specifies the location of a particular word within a page.</a:t>
            </a:r>
          </a:p>
          <a:p>
            <a:pPr algn="just">
              <a:spcAft>
                <a:spcPts val="1200"/>
              </a:spcAft>
            </a:pPr>
            <a:r>
              <a:rPr lang="en-US" sz="2000" smtClean="0"/>
              <a:t> Information about the main memory location of each page kept in a page table. </a:t>
            </a:r>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4940491"/>
          </a:xfrm>
        </p:spPr>
        <p:txBody>
          <a:bodyPr>
            <a:normAutofit fontScale="92500" lnSpcReduction="20000"/>
          </a:bodyPr>
          <a:lstStyle/>
          <a:p>
            <a:pPr algn="just">
              <a:spcAft>
                <a:spcPts val="1200"/>
              </a:spcAft>
              <a:buNone/>
            </a:pPr>
            <a:r>
              <a:rPr lang="en-US" sz="2200" b="1" smtClean="0"/>
              <a:t>Translation Look aside Buffer (TLB) </a:t>
            </a:r>
          </a:p>
          <a:p>
            <a:pPr algn="just">
              <a:spcAft>
                <a:spcPts val="1200"/>
              </a:spcAft>
            </a:pPr>
            <a:r>
              <a:rPr lang="en-US" sz="2000" smtClean="0"/>
              <a:t>Every virtual memory reference can cause two physical memory accesses. </a:t>
            </a:r>
          </a:p>
          <a:p>
            <a:pPr algn="just">
              <a:spcAft>
                <a:spcPts val="1200"/>
              </a:spcAft>
            </a:pPr>
            <a:r>
              <a:rPr lang="en-US" sz="2000" smtClean="0"/>
              <a:t>One to fetch the appropriate page table entry One to fetch the desired data. </a:t>
            </a:r>
          </a:p>
          <a:p>
            <a:pPr algn="just">
              <a:spcAft>
                <a:spcPts val="1200"/>
              </a:spcAft>
            </a:pPr>
            <a:r>
              <a:rPr lang="en-US" sz="2000" smtClean="0"/>
              <a:t>Thus a straight forward virtual memory scheme would have the effect of doubling the memory access time. </a:t>
            </a:r>
          </a:p>
          <a:p>
            <a:pPr algn="just">
              <a:spcAft>
                <a:spcPts val="1200"/>
              </a:spcAft>
            </a:pPr>
            <a:r>
              <a:rPr lang="en-US" sz="2000" smtClean="0"/>
              <a:t>To overcome this problem, most virtual memory schemes make use of a special cache for page table entries, usually called Translation Lookaside Buffer (TLB).</a:t>
            </a:r>
          </a:p>
          <a:p>
            <a:pPr algn="just">
              <a:spcAft>
                <a:spcPts val="1200"/>
              </a:spcAft>
            </a:pPr>
            <a:r>
              <a:rPr lang="en-US" sz="2000" smtClean="0"/>
              <a:t>This cache functions in the same way as a memory cache and contains those page table entries that have been most recently used. </a:t>
            </a:r>
          </a:p>
          <a:p>
            <a:pPr algn="just">
              <a:spcAft>
                <a:spcPts val="1200"/>
              </a:spcAft>
            </a:pPr>
            <a:r>
              <a:rPr lang="en-US" sz="2000" smtClean="0"/>
              <a:t>In addition to the information that constitutes a page table entry, the TLB must also include the virtual address of the entry</a:t>
            </a:r>
            <a:endParaRPr lang="en-US" sz="2000"/>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tretch>
            <a:fillRect/>
          </a:stretch>
        </p:blipFill>
        <p:spPr bwMode="auto">
          <a:xfrm>
            <a:off x="762000" y="533400"/>
            <a:ext cx="7772399" cy="5867400"/>
          </a:xfrm>
          <a:prstGeom prst="rect">
            <a:avLst/>
          </a:prstGeom>
          <a:noFill/>
          <a:ln w="9525">
            <a:noFill/>
            <a:miter lim="800000"/>
          </a:ln>
          <a:effectLst/>
        </p:spPr>
      </p:pic>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6096000"/>
          </a:xfrm>
        </p:spPr>
        <p:txBody>
          <a:bodyPr>
            <a:normAutofit/>
          </a:bodyPr>
          <a:lstStyle/>
          <a:p>
            <a:pPr algn="just">
              <a:spcAft>
                <a:spcPts val="1200"/>
              </a:spcAft>
            </a:pPr>
            <a:r>
              <a:rPr lang="en-US" sz="2400" smtClean="0"/>
              <a:t>Set-associative mapped TLBs are also found in commercial products. </a:t>
            </a:r>
          </a:p>
          <a:p>
            <a:pPr algn="just">
              <a:spcAft>
                <a:spcPts val="1200"/>
              </a:spcAft>
            </a:pPr>
            <a:r>
              <a:rPr lang="en-US" sz="2400" smtClean="0"/>
              <a:t>An essential requirement is that the contents of the TLB be coherent with the contents of the page table in the main memory. </a:t>
            </a:r>
          </a:p>
          <a:p>
            <a:pPr algn="just">
              <a:spcAft>
                <a:spcPts val="1200"/>
              </a:spcAft>
            </a:pPr>
            <a:r>
              <a:rPr lang="en-US" sz="2400" smtClean="0"/>
              <a:t>When the operating system changes the contents of the page table it must simultaneously invalidate the corresponding entries in the TLB. </a:t>
            </a:r>
          </a:p>
          <a:p>
            <a:pPr algn="just">
              <a:spcAft>
                <a:spcPts val="1200"/>
              </a:spcAft>
            </a:pPr>
            <a:r>
              <a:rPr lang="en-US" sz="2400" smtClean="0"/>
              <a:t>One of the control bits in the TLB is provided for this purpose.</a:t>
            </a:r>
            <a:endParaRPr lang="en-US" sz="2400"/>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6172200"/>
          </a:xfrm>
        </p:spPr>
        <p:txBody>
          <a:bodyPr>
            <a:noAutofit/>
          </a:bodyPr>
          <a:lstStyle/>
          <a:p>
            <a:pPr algn="just">
              <a:spcAft>
                <a:spcPts val="1200"/>
              </a:spcAft>
              <a:buNone/>
            </a:pPr>
            <a:r>
              <a:rPr lang="en-US" sz="2000" b="1" smtClean="0"/>
              <a:t>Address Translation proceeds as follows: </a:t>
            </a:r>
          </a:p>
          <a:p>
            <a:pPr algn="just">
              <a:spcAft>
                <a:spcPts val="1200"/>
              </a:spcAft>
              <a:buNone/>
            </a:pPr>
            <a:r>
              <a:rPr lang="en-US" sz="2000" smtClean="0"/>
              <a:t>● Given a virtual address, the MMU looks in the TLB for the reference page. </a:t>
            </a:r>
          </a:p>
          <a:p>
            <a:pPr algn="just">
              <a:spcAft>
                <a:spcPts val="1200"/>
              </a:spcAft>
              <a:buNone/>
            </a:pPr>
            <a:r>
              <a:rPr lang="en-US" sz="2000" smtClean="0"/>
              <a:t>● If the page table entry for this page is found in the TLB, the physical address is obtained immediately. </a:t>
            </a:r>
          </a:p>
          <a:p>
            <a:pPr algn="just">
              <a:spcAft>
                <a:spcPts val="1200"/>
              </a:spcAft>
              <a:buNone/>
            </a:pPr>
            <a:r>
              <a:rPr lang="en-US" sz="2000" smtClean="0"/>
              <a:t>● If there is a miss in the TLB, then the required entry is obtained from the page table in the main memory and the TLB is updated. </a:t>
            </a:r>
          </a:p>
          <a:p>
            <a:pPr algn="just">
              <a:spcAft>
                <a:spcPts val="1200"/>
              </a:spcAft>
              <a:buNone/>
            </a:pPr>
            <a:r>
              <a:rPr lang="en-US" sz="2000" smtClean="0"/>
              <a:t>● When a program generates an access request to a page that is not in the main memory, a page fault is said to have occurred. </a:t>
            </a:r>
          </a:p>
          <a:p>
            <a:pPr algn="just">
              <a:spcAft>
                <a:spcPts val="1200"/>
              </a:spcAft>
              <a:buNone/>
            </a:pPr>
            <a:r>
              <a:rPr lang="en-US" sz="2000" smtClean="0"/>
              <a:t>● The whole page must be brought from the disk into the memory before access can proceed. </a:t>
            </a:r>
          </a:p>
          <a:p>
            <a:pPr algn="just">
              <a:spcAft>
                <a:spcPts val="1200"/>
              </a:spcAft>
              <a:buNone/>
            </a:pPr>
            <a:r>
              <a:rPr lang="en-US" sz="2000" smtClean="0"/>
              <a:t>● When it detects a page fault, the MMU asks the operating system to intervene by raising an exception. (interrupt). </a:t>
            </a:r>
            <a:endParaRPr lang="en-US" sz="200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4267200" cy="5791200"/>
          </a:xfrm>
        </p:spPr>
        <p:txBody>
          <a:bodyPr>
            <a:normAutofit fontScale="85000" lnSpcReduction="10000"/>
          </a:bodyPr>
          <a:lstStyle/>
          <a:p>
            <a:endParaRPr lang="en-US" u="sng" smtClean="0"/>
          </a:p>
          <a:p>
            <a:r>
              <a:rPr lang="en-US" sz="2800" u="sng" smtClean="0">
                <a:solidFill>
                  <a:srgbClr val="FF0000"/>
                </a:solidFill>
              </a:rPr>
              <a:t>Non-Impact Printer:</a:t>
            </a:r>
          </a:p>
          <a:p>
            <a:pPr>
              <a:buNone/>
            </a:pPr>
            <a:r>
              <a:rPr lang="en-US" smtClean="0"/>
              <a:t>Non-impact printers don't print characters or images by striking a print head or hammer on the ink ribbon placed against the paper. </a:t>
            </a:r>
          </a:p>
          <a:p>
            <a:pPr>
              <a:buNone/>
            </a:pPr>
            <a:r>
              <a:rPr lang="en-US" smtClean="0"/>
              <a:t>These printers can print a complete page at a time</a:t>
            </a:r>
          </a:p>
          <a:p>
            <a:r>
              <a:rPr lang="en-US" sz="2800" b="1" smtClean="0"/>
              <a:t>Laser Printer:</a:t>
            </a:r>
            <a:r>
              <a:rPr lang="en-US" sz="2800" smtClean="0"/>
              <a:t> uses a laser beam to print the characters.</a:t>
            </a:r>
            <a:endParaRPr lang="en-US" sz="2800" b="1" smtClean="0"/>
          </a:p>
          <a:p>
            <a:r>
              <a:rPr lang="en-US" sz="2800" b="1" smtClean="0"/>
              <a:t>Inkjet Printer:</a:t>
            </a:r>
            <a:r>
              <a:rPr lang="en-US" sz="2800" smtClean="0"/>
              <a:t> prints images and characters by spraying fine, ionized drops of ink. The print head has tiny nozzles to spray the ink.</a:t>
            </a:r>
            <a:endParaRPr lang="en-US" sz="2800" b="1" smtClean="0"/>
          </a:p>
          <a:p>
            <a:pPr>
              <a:buNone/>
            </a:pPr>
            <a:endParaRPr lang="en-US" b="1" smtClean="0"/>
          </a:p>
          <a:p>
            <a:pPr>
              <a:buNone/>
            </a:pPr>
            <a:endParaRPr lang="en-US"/>
          </a:p>
        </p:txBody>
      </p:sp>
      <p:pic>
        <p:nvPicPr>
          <p:cNvPr id="15362" name="Picture 2"/>
          <p:cNvPicPr>
            <a:picLocks noChangeAspect="1" noChangeArrowheads="1"/>
          </p:cNvPicPr>
          <p:nvPr/>
        </p:nvPicPr>
        <p:blipFill>
          <a:blip r:embed="rId2"/>
          <a:stretch>
            <a:fillRect/>
          </a:stretch>
        </p:blipFill>
        <p:spPr bwMode="auto">
          <a:xfrm>
            <a:off x="5181600" y="685800"/>
            <a:ext cx="3609975" cy="2857500"/>
          </a:xfrm>
          <a:prstGeom prst="rect">
            <a:avLst/>
          </a:prstGeom>
          <a:noFill/>
          <a:ln w="9525">
            <a:noFill/>
            <a:miter lim="800000"/>
          </a:ln>
          <a:effectLst/>
        </p:spPr>
      </p:pic>
      <p:pic>
        <p:nvPicPr>
          <p:cNvPr id="15363" name="Picture 3"/>
          <p:cNvPicPr>
            <a:picLocks noChangeAspect="1" noChangeArrowheads="1"/>
          </p:cNvPicPr>
          <p:nvPr/>
        </p:nvPicPr>
        <p:blipFill>
          <a:blip r:embed="rId3"/>
          <a:stretch>
            <a:fillRect/>
          </a:stretch>
        </p:blipFill>
        <p:spPr bwMode="auto">
          <a:xfrm>
            <a:off x="5105400" y="3581400"/>
            <a:ext cx="3657600" cy="2514600"/>
          </a:xfrm>
          <a:prstGeom prst="rect">
            <a:avLst/>
          </a:prstGeom>
          <a:noFill/>
          <a:ln w="9525">
            <a:noFill/>
            <a:miter lim="800000"/>
          </a:ln>
          <a:effectLst/>
        </p:spPr>
      </p:pic>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6172200"/>
          </a:xfrm>
        </p:spPr>
        <p:txBody>
          <a:bodyPr>
            <a:normAutofit/>
          </a:bodyPr>
          <a:lstStyle/>
          <a:p>
            <a:pPr algn="just">
              <a:spcAft>
                <a:spcPts val="1200"/>
              </a:spcAft>
              <a:buNone/>
            </a:pPr>
            <a:r>
              <a:rPr lang="en-US" sz="2400" smtClean="0"/>
              <a:t>● </a:t>
            </a:r>
            <a:r>
              <a:rPr lang="en-US" sz="2000" smtClean="0"/>
              <a:t>Processing of active task is interrupted, and control is transferred to the operating system. </a:t>
            </a:r>
          </a:p>
          <a:p>
            <a:pPr algn="just">
              <a:spcAft>
                <a:spcPts val="1200"/>
              </a:spcAft>
              <a:buNone/>
            </a:pPr>
            <a:r>
              <a:rPr lang="en-US" sz="2000" smtClean="0"/>
              <a:t>● The operating system then copies the requested page from the disk into the main memory and returns control to the interrupted task. </a:t>
            </a:r>
          </a:p>
          <a:p>
            <a:pPr algn="just">
              <a:spcAft>
                <a:spcPts val="1200"/>
              </a:spcAft>
              <a:buNone/>
            </a:pPr>
            <a:r>
              <a:rPr lang="en-US" sz="2000" smtClean="0"/>
              <a:t>Because a long delay occurs due to a page transfer takes place, the operating system may suspend execution of the task that caused the page fault and begin execution of another task whose page are in the main memory.</a:t>
            </a:r>
          </a:p>
          <a:p>
            <a:endParaRPr lang="en-US"/>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2743200"/>
            <a:ext cx="4243469"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en-US"/>
            </a:defPPr>
          </a:lstStyle>
          <a:p>
            <a:pPr algn="ctr"/>
            <a:r>
              <a:rPr lang="en-US" sz="5400" b="1" cap="all"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Thank You</a:t>
            </a:r>
            <a:endParaRPr lang="en-US" sz="5400" b="1" cap="all">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smtClean="0"/>
              <a:t>Projector</a:t>
            </a:r>
            <a:br>
              <a:rPr lang="en-US" smtClean="0"/>
            </a:br>
            <a:endParaRPr lang="en-US"/>
          </a:p>
        </p:txBody>
      </p:sp>
      <p:sp>
        <p:nvSpPr>
          <p:cNvPr id="3" name="Content Placeholder 2"/>
          <p:cNvSpPr>
            <a:spLocks noGrp="1"/>
          </p:cNvSpPr>
          <p:nvPr>
            <p:ph idx="1"/>
          </p:nvPr>
        </p:nvSpPr>
        <p:spPr>
          <a:xfrm>
            <a:off x="457200" y="1828800"/>
            <a:ext cx="4114800" cy="4297363"/>
          </a:xfrm>
        </p:spPr>
        <p:txBody>
          <a:bodyPr/>
          <a:lstStyle/>
          <a:p>
            <a:r>
              <a:rPr lang="en-US" smtClean="0"/>
              <a:t>A projector is an output device that enables the user to project the output onto a large surface such as a big screen or wall. </a:t>
            </a:r>
          </a:p>
          <a:p>
            <a:endParaRPr lang="en-US"/>
          </a:p>
        </p:txBody>
      </p:sp>
      <p:pic>
        <p:nvPicPr>
          <p:cNvPr id="16387" name="Picture 3"/>
          <p:cNvPicPr>
            <a:picLocks noChangeAspect="1" noChangeArrowheads="1"/>
          </p:cNvPicPr>
          <p:nvPr/>
        </p:nvPicPr>
        <p:blipFill>
          <a:blip r:embed="rId2"/>
          <a:stretch>
            <a:fillRect/>
          </a:stretch>
        </p:blipFill>
        <p:spPr bwMode="auto">
          <a:xfrm>
            <a:off x="4724400" y="1905000"/>
            <a:ext cx="3962400" cy="3200400"/>
          </a:xfrm>
          <a:prstGeom prst="rect">
            <a:avLst/>
          </a:prstGeom>
          <a:noFill/>
          <a:ln w="9525">
            <a:noFill/>
            <a:miter lim="800000"/>
          </a:ln>
          <a:effec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smtClean="0"/>
              <a:t>Motherboard</a:t>
            </a:r>
            <a:br>
              <a:rPr lang="en-US" smtClean="0"/>
            </a:br>
            <a:endParaRPr lang="en-US"/>
          </a:p>
        </p:txBody>
      </p:sp>
      <p:pic>
        <p:nvPicPr>
          <p:cNvPr id="17410" name="Picture 2"/>
          <p:cNvPicPr>
            <a:picLocks noGrp="1" noChangeAspect="1" noChangeArrowheads="1"/>
          </p:cNvPicPr>
          <p:nvPr>
            <p:ph idx="1"/>
          </p:nvPr>
        </p:nvPicPr>
        <p:blipFill>
          <a:blip r:embed="rId2"/>
          <a:stretch>
            <a:fillRect/>
          </a:stretch>
        </p:blipFill>
        <p:spPr bwMode="auto">
          <a:xfrm>
            <a:off x="457200" y="1219200"/>
            <a:ext cx="8382000" cy="4800600"/>
          </a:xfrm>
          <a:prstGeom prst="rect">
            <a:avLst/>
          </a:prstGeom>
          <a:noFill/>
          <a:ln w="9525">
            <a:noFill/>
            <a:miter lim="800000"/>
          </a:ln>
          <a:effec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382000" cy="3276599"/>
          </a:xfrm>
        </p:spPr>
        <p:txBody>
          <a:bodyPr>
            <a:normAutofit lnSpcReduction="10000"/>
          </a:bodyPr>
          <a:lstStyle/>
          <a:p>
            <a:pPr>
              <a:buNone/>
            </a:pPr>
            <a:endParaRPr lang="en-US" smtClean="0"/>
          </a:p>
          <a:p>
            <a:pPr>
              <a:buNone/>
            </a:pPr>
            <a:r>
              <a:rPr lang="en-US" sz="2800" smtClean="0">
                <a:solidFill>
                  <a:srgbClr val="FF0000"/>
                </a:solidFill>
              </a:rPr>
              <a:t>Napier's Bones</a:t>
            </a:r>
          </a:p>
          <a:p>
            <a:r>
              <a:rPr lang="en-US" smtClean="0"/>
              <a:t>It was a manually-operated calculating device which was invented by John Napier (1550-1617) of Merchiston. In this calculating tool, he used 9 different ivory strips or bones marked with numbers to multiply and divide. So, the tool became known as "Napier's Bones. It was also the first machine to use the decimal point.</a:t>
            </a:r>
          </a:p>
          <a:p>
            <a:endParaRPr lang="en-US"/>
          </a:p>
        </p:txBody>
      </p:sp>
      <p:pic>
        <p:nvPicPr>
          <p:cNvPr id="2050" name="Picture 2"/>
          <p:cNvPicPr>
            <a:picLocks noChangeAspect="1" noChangeArrowheads="1"/>
          </p:cNvPicPr>
          <p:nvPr/>
        </p:nvPicPr>
        <p:blipFill>
          <a:blip r:embed="rId2"/>
          <a:stretch>
            <a:fillRect/>
          </a:stretch>
        </p:blipFill>
        <p:spPr bwMode="auto">
          <a:xfrm>
            <a:off x="1447800" y="3810000"/>
            <a:ext cx="5562600" cy="2873830"/>
          </a:xfrm>
          <a:prstGeom prst="rect">
            <a:avLst/>
          </a:prstGeom>
          <a:noFill/>
          <a:ln w="9525">
            <a:noFill/>
            <a:miter lim="800000"/>
          </a:ln>
          <a:effec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00200"/>
            <a:ext cx="8153400" cy="4389120"/>
          </a:xfrm>
        </p:spPr>
        <p:txBody>
          <a:bodyPr/>
          <a:lstStyle/>
          <a:p>
            <a:pPr>
              <a:spcAft>
                <a:spcPts val="600"/>
              </a:spcAft>
            </a:pPr>
            <a:r>
              <a:rPr lang="en-US" b="1" smtClean="0"/>
              <a:t>PCI</a:t>
            </a:r>
            <a:r>
              <a:rPr lang="en-US" smtClean="0"/>
              <a:t>- Peripheral Component Interface</a:t>
            </a:r>
          </a:p>
          <a:p>
            <a:pPr>
              <a:spcAft>
                <a:spcPts val="600"/>
              </a:spcAft>
            </a:pPr>
            <a:r>
              <a:rPr lang="en-US" b="1" smtClean="0"/>
              <a:t>AGP</a:t>
            </a:r>
            <a:r>
              <a:rPr lang="en-US" smtClean="0"/>
              <a:t>-  Accelerated Graphics Port</a:t>
            </a:r>
          </a:p>
          <a:p>
            <a:pPr>
              <a:spcAft>
                <a:spcPts val="600"/>
              </a:spcAft>
            </a:pPr>
            <a:r>
              <a:rPr lang="en-US" b="1" smtClean="0"/>
              <a:t>IDE</a:t>
            </a:r>
            <a:r>
              <a:rPr lang="en-US" smtClean="0"/>
              <a:t>- Integrated Drive Electronics</a:t>
            </a:r>
          </a:p>
          <a:p>
            <a:pPr>
              <a:spcAft>
                <a:spcPts val="600"/>
              </a:spcAft>
            </a:pPr>
            <a:r>
              <a:rPr lang="en-US" b="1" smtClean="0"/>
              <a:t>CMOS</a:t>
            </a:r>
            <a:r>
              <a:rPr lang="en-US" smtClean="0"/>
              <a:t>- Complementary Metal Oxide Semiconductor</a:t>
            </a:r>
          </a:p>
          <a:p>
            <a:pPr>
              <a:spcAft>
                <a:spcPts val="600"/>
              </a:spcAft>
            </a:pPr>
            <a:r>
              <a:rPr lang="en-US" b="1" smtClean="0"/>
              <a:t>ATX</a:t>
            </a:r>
            <a:r>
              <a:rPr lang="en-US" smtClean="0"/>
              <a:t> – Advanced Technology Extended</a:t>
            </a:r>
          </a:p>
          <a:p>
            <a:pPr>
              <a:spcAft>
                <a:spcPts val="600"/>
              </a:spcAft>
            </a:pPr>
            <a:r>
              <a:rPr lang="en-US" b="1" smtClean="0"/>
              <a:t>DRAM</a:t>
            </a:r>
            <a:r>
              <a:rPr lang="en-US" smtClean="0"/>
              <a:t>- Dynamic Random Access Memory</a:t>
            </a:r>
          </a:p>
          <a:p>
            <a:endParaRPr lang="en-US" smtClean="0"/>
          </a:p>
          <a:p>
            <a:endParaRPr lang="en-US" smtClean="0"/>
          </a:p>
          <a:p>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lpana\Desktop\coImage1.png"/>
          <p:cNvPicPr>
            <a:picLocks noGrp="1" noChangeAspect="1" noChangeArrowheads="1"/>
          </p:cNvPicPr>
          <p:nvPr>
            <p:ph idx="1"/>
          </p:nvPr>
        </p:nvPicPr>
        <p:blipFill>
          <a:blip r:embed="rId2"/>
          <a:stretch>
            <a:fillRect/>
          </a:stretch>
        </p:blipFill>
        <p:spPr bwMode="auto">
          <a:xfrm>
            <a:off x="609600" y="2286000"/>
            <a:ext cx="3352800" cy="3810000"/>
          </a:xfrm>
          <a:prstGeom prst="rect">
            <a:avLst/>
          </a:prstGeom>
          <a:noFill/>
        </p:spPr>
      </p:pic>
      <p:sp>
        <p:nvSpPr>
          <p:cNvPr id="3" name="TextBox 2"/>
          <p:cNvSpPr txBox="1"/>
          <p:nvPr/>
        </p:nvSpPr>
        <p:spPr>
          <a:xfrm>
            <a:off x="3352800" y="914400"/>
            <a:ext cx="3200400" cy="523220"/>
          </a:xfrm>
          <a:prstGeom prst="rect">
            <a:avLst/>
          </a:prstGeom>
          <a:noFill/>
        </p:spPr>
        <p:txBody>
          <a:bodyPr wrap="square" rtlCol="0">
            <a:spAutoFit/>
          </a:bodyPr>
          <a:lstStyle/>
          <a:p>
            <a:r>
              <a:rPr lang="en-US" sz="2800" b="1" smtClean="0"/>
              <a:t>LOGIC GATES</a:t>
            </a:r>
            <a:endParaRPr lang="en-US" sz="2800" b="1"/>
          </a:p>
        </p:txBody>
      </p:sp>
      <p:pic>
        <p:nvPicPr>
          <p:cNvPr id="4" name="Picture 2" descr="C:\Users\kalpana\Desktop\and2.gif"/>
          <p:cNvPicPr>
            <a:picLocks noChangeAspect="1" noChangeArrowheads="1"/>
          </p:cNvPicPr>
          <p:nvPr/>
        </p:nvPicPr>
        <p:blipFill>
          <a:blip r:embed="rId3"/>
          <a:stretch>
            <a:fillRect/>
          </a:stretch>
        </p:blipFill>
        <p:spPr bwMode="auto">
          <a:xfrm>
            <a:off x="4191000" y="1828800"/>
            <a:ext cx="4648200" cy="4114800"/>
          </a:xfrm>
          <a:prstGeom prst="rect">
            <a:avLst/>
          </a:prstGeom>
          <a:noFill/>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lpana\Desktop\download (1).jpg"/>
          <p:cNvPicPr>
            <a:picLocks noGrp="1" noChangeAspect="1" noChangeArrowheads="1"/>
          </p:cNvPicPr>
          <p:nvPr>
            <p:ph idx="1"/>
          </p:nvPr>
        </p:nvPicPr>
        <p:blipFill>
          <a:blip r:embed="rId2"/>
          <a:stretch>
            <a:fillRect/>
          </a:stretch>
        </p:blipFill>
        <p:spPr bwMode="auto">
          <a:xfrm>
            <a:off x="228600" y="1494503"/>
            <a:ext cx="4487008" cy="3763297"/>
          </a:xfrm>
          <a:prstGeom prst="rect">
            <a:avLst/>
          </a:prstGeom>
          <a:noFill/>
        </p:spPr>
      </p:pic>
      <p:pic>
        <p:nvPicPr>
          <p:cNvPr id="3075" name="Picture 3" descr="C:\Users\kalpana\Desktop\images4.jpg"/>
          <p:cNvPicPr>
            <a:picLocks noChangeAspect="1" noChangeArrowheads="1"/>
          </p:cNvPicPr>
          <p:nvPr/>
        </p:nvPicPr>
        <p:blipFill>
          <a:blip r:embed="rId3"/>
          <a:stretch>
            <a:fillRect/>
          </a:stretch>
        </p:blipFill>
        <p:spPr bwMode="auto">
          <a:xfrm>
            <a:off x="4725930" y="1219200"/>
            <a:ext cx="4037070" cy="4053348"/>
          </a:xfrm>
          <a:prstGeom prst="rect">
            <a:avLst/>
          </a:prstGeom>
          <a:noFill/>
        </p:spPr>
      </p:pic>
      <p:sp>
        <p:nvSpPr>
          <p:cNvPr id="4" name="TextBox 3"/>
          <p:cNvSpPr txBox="1"/>
          <p:nvPr/>
        </p:nvSpPr>
        <p:spPr>
          <a:xfrm>
            <a:off x="3352800" y="762000"/>
            <a:ext cx="2209800" cy="523220"/>
          </a:xfrm>
          <a:prstGeom prst="rect">
            <a:avLst/>
          </a:prstGeom>
          <a:noFill/>
        </p:spPr>
        <p:txBody>
          <a:bodyPr wrap="square" rtlCol="0">
            <a:spAutoFit/>
          </a:bodyPr>
          <a:lstStyle/>
          <a:p>
            <a:r>
              <a:rPr lang="en-US" sz="2800" smtClean="0"/>
              <a:t>HARD DISK</a:t>
            </a:r>
            <a:endParaRPr lang="en-US" sz="280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alpana\Desktop\download4.jpg"/>
          <p:cNvPicPr>
            <a:picLocks noGrp="1" noChangeAspect="1" noChangeArrowheads="1"/>
          </p:cNvPicPr>
          <p:nvPr>
            <p:ph idx="1"/>
          </p:nvPr>
        </p:nvPicPr>
        <p:blipFill>
          <a:blip r:embed="rId2"/>
          <a:stretch>
            <a:fillRect/>
          </a:stretch>
        </p:blipFill>
        <p:spPr bwMode="auto">
          <a:xfrm>
            <a:off x="533400" y="2209800"/>
            <a:ext cx="3810000" cy="3276600"/>
          </a:xfrm>
          <a:prstGeom prst="rect">
            <a:avLst/>
          </a:prstGeom>
          <a:noFill/>
        </p:spPr>
      </p:pic>
      <p:pic>
        <p:nvPicPr>
          <p:cNvPr id="4099" name="Picture 3" descr="C:\Users\kalpana\Desktop\images5.jpg"/>
          <p:cNvPicPr>
            <a:picLocks noChangeAspect="1" noChangeArrowheads="1"/>
          </p:cNvPicPr>
          <p:nvPr/>
        </p:nvPicPr>
        <p:blipFill>
          <a:blip r:embed="rId3"/>
          <a:stretch>
            <a:fillRect/>
          </a:stretch>
        </p:blipFill>
        <p:spPr bwMode="auto">
          <a:xfrm>
            <a:off x="4799029" y="2133600"/>
            <a:ext cx="4040171" cy="3254828"/>
          </a:xfrm>
          <a:prstGeom prst="rect">
            <a:avLst/>
          </a:prstGeom>
          <a:noFill/>
        </p:spPr>
      </p:pic>
      <p:sp>
        <p:nvSpPr>
          <p:cNvPr id="4" name="TextBox 3"/>
          <p:cNvSpPr txBox="1"/>
          <p:nvPr/>
        </p:nvSpPr>
        <p:spPr>
          <a:xfrm>
            <a:off x="2819400" y="762000"/>
            <a:ext cx="3657600" cy="461665"/>
          </a:xfrm>
          <a:prstGeom prst="rect">
            <a:avLst/>
          </a:prstGeom>
          <a:noFill/>
        </p:spPr>
        <p:txBody>
          <a:bodyPr wrap="square" rtlCol="0">
            <a:spAutoFit/>
          </a:bodyPr>
          <a:lstStyle/>
          <a:p>
            <a:r>
              <a:rPr lang="en-US" sz="2400" smtClean="0"/>
              <a:t>EXTERNAL HARD DISK</a:t>
            </a:r>
            <a:endParaRPr lang="en-US" sz="240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alpana\Desktop\images6.jpg"/>
          <p:cNvPicPr>
            <a:picLocks noGrp="1" noChangeAspect="1" noChangeArrowheads="1"/>
          </p:cNvPicPr>
          <p:nvPr>
            <p:ph idx="1"/>
          </p:nvPr>
        </p:nvPicPr>
        <p:blipFill>
          <a:blip r:embed="rId2"/>
          <a:stretch>
            <a:fillRect/>
          </a:stretch>
        </p:blipFill>
        <p:spPr bwMode="auto">
          <a:xfrm>
            <a:off x="1981200" y="1600200"/>
            <a:ext cx="5105400" cy="3919297"/>
          </a:xfrm>
          <a:prstGeom prst="rect">
            <a:avLst/>
          </a:prstGeom>
          <a:noFill/>
        </p:spPr>
      </p:pic>
      <p:sp>
        <p:nvSpPr>
          <p:cNvPr id="3" name="TextBox 2"/>
          <p:cNvSpPr txBox="1"/>
          <p:nvPr/>
        </p:nvSpPr>
        <p:spPr>
          <a:xfrm>
            <a:off x="4114800" y="838200"/>
            <a:ext cx="1295400" cy="523220"/>
          </a:xfrm>
          <a:prstGeom prst="rect">
            <a:avLst/>
          </a:prstGeom>
          <a:noFill/>
        </p:spPr>
        <p:txBody>
          <a:bodyPr wrap="square" rtlCol="0">
            <a:spAutoFit/>
          </a:bodyPr>
          <a:lstStyle/>
          <a:p>
            <a:r>
              <a:rPr lang="en-US" sz="2800" smtClean="0"/>
              <a:t>RAM</a:t>
            </a:r>
            <a:endParaRPr lang="en-US" sz="280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lpana\Desktop\logic-gates-AND-chip.png"/>
          <p:cNvPicPr>
            <a:picLocks noGrp="1" noChangeAspect="1" noChangeArrowheads="1"/>
          </p:cNvPicPr>
          <p:nvPr>
            <p:ph idx="1"/>
          </p:nvPr>
        </p:nvPicPr>
        <p:blipFill>
          <a:blip r:embed="rId2"/>
          <a:stretch>
            <a:fillRect/>
          </a:stretch>
        </p:blipFill>
        <p:spPr bwMode="auto">
          <a:xfrm>
            <a:off x="4038600" y="1447800"/>
            <a:ext cx="4943910" cy="1771897"/>
          </a:xfrm>
          <a:prstGeom prst="rect">
            <a:avLst/>
          </a:prstGeom>
          <a:noFill/>
        </p:spPr>
      </p:pic>
      <p:pic>
        <p:nvPicPr>
          <p:cNvPr id="6147" name="Picture 3" descr="C:\Users\kalpana\Desktop\download.jpg"/>
          <p:cNvPicPr>
            <a:picLocks noChangeAspect="1" noChangeArrowheads="1"/>
          </p:cNvPicPr>
          <p:nvPr/>
        </p:nvPicPr>
        <p:blipFill>
          <a:blip r:embed="rId3"/>
          <a:stretch>
            <a:fillRect/>
          </a:stretch>
        </p:blipFill>
        <p:spPr bwMode="auto">
          <a:xfrm>
            <a:off x="6400800" y="4419600"/>
            <a:ext cx="2495550" cy="1828800"/>
          </a:xfrm>
          <a:prstGeom prst="rect">
            <a:avLst/>
          </a:prstGeom>
          <a:noFill/>
        </p:spPr>
      </p:pic>
      <p:pic>
        <p:nvPicPr>
          <p:cNvPr id="6148" name="Picture 4" descr="C:\Users\kalpana\Desktop\ic.png"/>
          <p:cNvPicPr>
            <a:picLocks noChangeAspect="1" noChangeArrowheads="1"/>
          </p:cNvPicPr>
          <p:nvPr/>
        </p:nvPicPr>
        <p:blipFill>
          <a:blip r:embed="rId4"/>
          <a:stretch>
            <a:fillRect/>
          </a:stretch>
        </p:blipFill>
        <p:spPr bwMode="auto">
          <a:xfrm>
            <a:off x="3657600" y="3886200"/>
            <a:ext cx="2410887" cy="2715100"/>
          </a:xfrm>
          <a:prstGeom prst="rect">
            <a:avLst/>
          </a:prstGeom>
          <a:noFill/>
        </p:spPr>
      </p:pic>
      <p:pic>
        <p:nvPicPr>
          <p:cNvPr id="6149" name="Picture 5" descr="C:\Users\kalpana\Desktop\integrated-circuit-fingernail.jpg"/>
          <p:cNvPicPr>
            <a:picLocks noChangeAspect="1" noChangeArrowheads="1"/>
          </p:cNvPicPr>
          <p:nvPr/>
        </p:nvPicPr>
        <p:blipFill>
          <a:blip r:embed="rId5"/>
          <a:stretch>
            <a:fillRect/>
          </a:stretch>
        </p:blipFill>
        <p:spPr bwMode="auto">
          <a:xfrm>
            <a:off x="355854" y="3810000"/>
            <a:ext cx="2920746" cy="2743200"/>
          </a:xfrm>
          <a:prstGeom prst="rect">
            <a:avLst/>
          </a:prstGeom>
          <a:noFill/>
        </p:spPr>
      </p:pic>
      <p:pic>
        <p:nvPicPr>
          <p:cNvPr id="6150" name="Picture 6" descr="C:\Users\kalpana\Desktop\ic-and-discrete.jpg"/>
          <p:cNvPicPr>
            <a:picLocks noChangeAspect="1" noChangeArrowheads="1"/>
          </p:cNvPicPr>
          <p:nvPr/>
        </p:nvPicPr>
        <p:blipFill>
          <a:blip r:embed="rId6"/>
          <a:stretch>
            <a:fillRect/>
          </a:stretch>
        </p:blipFill>
        <p:spPr bwMode="auto">
          <a:xfrm>
            <a:off x="0" y="1752600"/>
            <a:ext cx="4038600" cy="1316736"/>
          </a:xfrm>
          <a:prstGeom prst="rect">
            <a:avLst/>
          </a:prstGeom>
          <a:noFill/>
        </p:spPr>
      </p:pic>
      <p:sp>
        <p:nvSpPr>
          <p:cNvPr id="7" name="TextBox 6"/>
          <p:cNvSpPr txBox="1"/>
          <p:nvPr/>
        </p:nvSpPr>
        <p:spPr>
          <a:xfrm>
            <a:off x="1600200" y="685800"/>
            <a:ext cx="6629400" cy="461665"/>
          </a:xfrm>
          <a:prstGeom prst="rect">
            <a:avLst/>
          </a:prstGeom>
          <a:noFill/>
        </p:spPr>
        <p:txBody>
          <a:bodyPr wrap="square" rtlCol="0">
            <a:spAutoFit/>
          </a:bodyPr>
          <a:lstStyle/>
          <a:p>
            <a:r>
              <a:rPr lang="en-US" sz="2400" smtClean="0"/>
              <a:t>INTEGRATED CIRCUIT CHIPS (IC  Chip)</a:t>
            </a:r>
            <a:endParaRPr lang="en-US" sz="24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3600" b="1" smtClean="0"/>
              <a:t>PROCESSOR</a:t>
            </a:r>
            <a:endParaRPr lang="en-US" sz="3600" b="1"/>
          </a:p>
        </p:txBody>
      </p:sp>
      <p:pic>
        <p:nvPicPr>
          <p:cNvPr id="1026" name="Picture 2" descr="C:\Users\kalpana\Desktop\pro.jpg"/>
          <p:cNvPicPr>
            <a:picLocks noGrp="1" noChangeAspect="1" noChangeArrowheads="1"/>
          </p:cNvPicPr>
          <p:nvPr>
            <p:ph idx="1"/>
          </p:nvPr>
        </p:nvPicPr>
        <p:blipFill>
          <a:blip r:embed="rId2"/>
          <a:stretch>
            <a:fillRect/>
          </a:stretch>
        </p:blipFill>
        <p:spPr bwMode="auto">
          <a:xfrm>
            <a:off x="1066800" y="2286000"/>
            <a:ext cx="2466975" cy="1847850"/>
          </a:xfrm>
          <a:prstGeom prst="rect">
            <a:avLst/>
          </a:prstGeom>
          <a:noFill/>
        </p:spPr>
      </p:pic>
      <p:pic>
        <p:nvPicPr>
          <p:cNvPr id="1027" name="Picture 3" descr="C:\Users\kalpana\Desktop\pp.jpg"/>
          <p:cNvPicPr>
            <a:picLocks noChangeAspect="1" noChangeArrowheads="1"/>
          </p:cNvPicPr>
          <p:nvPr/>
        </p:nvPicPr>
        <p:blipFill>
          <a:blip r:embed="rId3"/>
          <a:stretch>
            <a:fillRect/>
          </a:stretch>
        </p:blipFill>
        <p:spPr bwMode="auto">
          <a:xfrm>
            <a:off x="1143000" y="4876800"/>
            <a:ext cx="2847975" cy="1600200"/>
          </a:xfrm>
          <a:prstGeom prst="rect">
            <a:avLst/>
          </a:prstGeom>
          <a:noFill/>
        </p:spPr>
      </p:pic>
      <p:pic>
        <p:nvPicPr>
          <p:cNvPr id="1028" name="Picture 4" descr="C:\Users\kalpana\Desktop\images8.jpg"/>
          <p:cNvPicPr>
            <a:picLocks noChangeAspect="1" noChangeArrowheads="1"/>
          </p:cNvPicPr>
          <p:nvPr/>
        </p:nvPicPr>
        <p:blipFill>
          <a:blip r:embed="rId4"/>
          <a:stretch>
            <a:fillRect/>
          </a:stretch>
        </p:blipFill>
        <p:spPr bwMode="auto">
          <a:xfrm>
            <a:off x="5257800" y="4495800"/>
            <a:ext cx="2828925" cy="1619250"/>
          </a:xfrm>
          <a:prstGeom prst="rect">
            <a:avLst/>
          </a:prstGeom>
          <a:noFill/>
        </p:spPr>
      </p:pic>
      <p:pic>
        <p:nvPicPr>
          <p:cNvPr id="1029" name="Picture 5" descr="C:\Users\kalpana\Desktop\PROCESSOR.jpg"/>
          <p:cNvPicPr>
            <a:picLocks noChangeAspect="1" noChangeArrowheads="1"/>
          </p:cNvPicPr>
          <p:nvPr/>
        </p:nvPicPr>
        <p:blipFill>
          <a:blip r:embed="rId5"/>
          <a:stretch>
            <a:fillRect/>
          </a:stretch>
        </p:blipFill>
        <p:spPr bwMode="auto">
          <a:xfrm>
            <a:off x="4419600" y="2514600"/>
            <a:ext cx="3267075" cy="1400175"/>
          </a:xfrm>
          <a:prstGeom prst="rect">
            <a:avLst/>
          </a:prstGeom>
          <a:noFill/>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latin typeface="Algerian" pitchFamily="82" charset="0"/>
              </a:rPr>
              <a:t>Parallel Processing</a:t>
            </a:r>
            <a:endParaRPr lang="en-US">
              <a:latin typeface="Algerian" panose="04020705040A02060702" pitchFamily="82" charset="0"/>
            </a:endParaRPr>
          </a:p>
        </p:txBody>
      </p:sp>
      <p:sp>
        <p:nvSpPr>
          <p:cNvPr id="3" name="Subtitle 2"/>
          <p:cNvSpPr>
            <a:spLocks noGrp="1"/>
          </p:cNvSpPr>
          <p:nvPr>
            <p:ph type="subTitle" idx="1"/>
          </p:nvPr>
        </p:nvSpPr>
        <p:spPr/>
        <p:txBody>
          <a:bodyPr>
            <a:normAutofit fontScale="92500" lnSpcReduction="20000"/>
          </a:bodyPr>
          <a:lstStyle/>
          <a:p>
            <a:r>
              <a:rPr lang="en-US" sz="2800" b="1" smtClean="0">
                <a:solidFill>
                  <a:srgbClr val="0070C0"/>
                </a:solidFill>
                <a:latin typeface="Agency FB" pitchFamily="34" charset="0"/>
              </a:rPr>
              <a:t>By</a:t>
            </a:r>
          </a:p>
          <a:p>
            <a:r>
              <a:rPr lang="en-US" sz="2800" b="1" smtClean="0">
                <a:solidFill>
                  <a:srgbClr val="0070C0"/>
                </a:solidFill>
                <a:latin typeface="Agency FB" pitchFamily="34" charset="0"/>
              </a:rPr>
              <a:t>Dr. M. Kalpana Devi</a:t>
            </a:r>
          </a:p>
          <a:p>
            <a:r>
              <a:rPr lang="en-US" sz="2800" b="1" smtClean="0">
                <a:solidFill>
                  <a:srgbClr val="0070C0"/>
                </a:solidFill>
                <a:latin typeface="Agency FB" pitchFamily="34" charset="0"/>
              </a:rPr>
              <a:t>Assoc. Professor</a:t>
            </a:r>
            <a:endParaRPr lang="en-US" sz="2800" b="1">
              <a:solidFill>
                <a:srgbClr val="0070C0"/>
              </a:solidFill>
              <a:latin typeface="Agency FB"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43000"/>
            <a:ext cx="8610600" cy="4953000"/>
          </a:xfrm>
        </p:spPr>
        <p:txBody>
          <a:bodyPr>
            <a:normAutofit fontScale="92500" lnSpcReduction="20000"/>
          </a:bodyPr>
          <a:lstStyle/>
          <a:p>
            <a:pPr algn="just"/>
            <a:r>
              <a:rPr lang="en-US" sz="2600" smtClean="0">
                <a:latin typeface="Times New Roman" pitchFamily="18" charset="0"/>
                <a:cs typeface="Times New Roman" pitchFamily="18" charset="0"/>
              </a:rPr>
              <a:t>Whenever a pipeline has to stall due to some reason it is called pipeline hazards or conflicts. </a:t>
            </a:r>
          </a:p>
          <a:p>
            <a:pPr algn="just">
              <a:buNone/>
            </a:pPr>
            <a:endParaRPr lang="en-US" sz="2600" smtClean="0">
              <a:latin typeface="Times New Roman" pitchFamily="18" charset="0"/>
              <a:cs typeface="Times New Roman" pitchFamily="18" charset="0"/>
            </a:endParaRPr>
          </a:p>
          <a:p>
            <a:pPr algn="just"/>
            <a:r>
              <a:rPr lang="en-US" sz="2600" smtClean="0">
                <a:latin typeface="Times New Roman" pitchFamily="18" charset="0"/>
                <a:cs typeface="Times New Roman" pitchFamily="18" charset="0"/>
              </a:rPr>
              <a:t>In general there are three major difficulties that cause the instruction pipeline to deviate from its normal operation:</a:t>
            </a:r>
          </a:p>
          <a:p>
            <a:pPr lvl="3">
              <a:buNone/>
            </a:pPr>
            <a:r>
              <a:rPr lang="en-US" sz="2600" smtClean="0">
                <a:latin typeface="Times New Roman" pitchFamily="18" charset="0"/>
                <a:cs typeface="Times New Roman" pitchFamily="18" charset="0"/>
              </a:rPr>
              <a:t>1. Resource conflicts</a:t>
            </a:r>
          </a:p>
          <a:p>
            <a:pPr lvl="3">
              <a:buNone/>
            </a:pPr>
            <a:r>
              <a:rPr lang="en-US" sz="2600" smtClean="0">
                <a:latin typeface="Times New Roman" pitchFamily="18" charset="0"/>
                <a:cs typeface="Times New Roman" pitchFamily="18" charset="0"/>
              </a:rPr>
              <a:t>2. Data dependency</a:t>
            </a:r>
          </a:p>
          <a:p>
            <a:pPr lvl="3">
              <a:buNone/>
            </a:pPr>
            <a:r>
              <a:rPr lang="en-US" sz="2600" smtClean="0">
                <a:latin typeface="Times New Roman" pitchFamily="18" charset="0"/>
                <a:cs typeface="Times New Roman" pitchFamily="18" charset="0"/>
              </a:rPr>
              <a:t>3. Branch difficulties</a:t>
            </a:r>
          </a:p>
          <a:p>
            <a:pPr lvl="3">
              <a:buNone/>
            </a:pPr>
            <a:r>
              <a:rPr lang="en-US" sz="2600" smtClean="0">
                <a:latin typeface="Times New Roman" pitchFamily="18" charset="0"/>
                <a:cs typeface="Times New Roman" pitchFamily="18" charset="0"/>
              </a:rPr>
              <a:t>4. Memory delay</a:t>
            </a:r>
          </a:p>
          <a:p>
            <a:pPr lvl="3">
              <a:buNone/>
            </a:pPr>
            <a:r>
              <a:rPr lang="en-US" sz="2600" smtClean="0">
                <a:latin typeface="Times New Roman" pitchFamily="18" charset="0"/>
                <a:cs typeface="Times New Roman" pitchFamily="18" charset="0"/>
              </a:rPr>
              <a:t>5. Resource limitation</a:t>
            </a:r>
          </a:p>
          <a:p>
            <a:pPr marL="624078" indent="-514350">
              <a:buAutoNum type="arabicPeriod"/>
            </a:pPr>
            <a:r>
              <a:rPr lang="en-US" sz="2600" b="1" smtClean="0">
                <a:solidFill>
                  <a:srgbClr val="0070C0"/>
                </a:solidFill>
                <a:latin typeface="Times New Roman" pitchFamily="18" charset="0"/>
                <a:cs typeface="Times New Roman" pitchFamily="18" charset="0"/>
              </a:rPr>
              <a:t>Resource conflicts:</a:t>
            </a:r>
          </a:p>
          <a:p>
            <a:pPr marL="624078" indent="-514350">
              <a:buNone/>
            </a:pPr>
            <a:r>
              <a:rPr lang="en-US" sz="2600" smtClean="0">
                <a:latin typeface="Times New Roman" pitchFamily="18" charset="0"/>
                <a:cs typeface="Times New Roman" pitchFamily="18" charset="0"/>
              </a:rPr>
              <a:t>	Which is caused by access to memory by two segments at a time. Most of these conflicts can be resolved by using separate instruction and data memories</a:t>
            </a:r>
          </a:p>
          <a:p>
            <a:pPr marL="624078" indent="-514350">
              <a:buAutoNum type="arabicPeriod"/>
            </a:pPr>
            <a:endParaRPr lang="en-US"/>
          </a:p>
        </p:txBody>
      </p:sp>
      <p:sp>
        <p:nvSpPr>
          <p:cNvPr id="3" name="Title 2"/>
          <p:cNvSpPr>
            <a:spLocks noGrp="1"/>
          </p:cNvSpPr>
          <p:nvPr>
            <p:ph type="title"/>
          </p:nvPr>
        </p:nvSpPr>
        <p:spPr>
          <a:xfrm>
            <a:off x="457200" y="274638"/>
            <a:ext cx="8229600" cy="868362"/>
          </a:xfrm>
        </p:spPr>
        <p:txBody>
          <a:bodyPr/>
          <a:lstStyle/>
          <a:p>
            <a:r>
              <a:rPr lang="en-US" smtClean="0"/>
              <a:t>Pipelining Conflicts</a:t>
            </a:r>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1"/>
            <a:ext cx="8382000" cy="1905000"/>
          </a:xfrm>
        </p:spPr>
        <p:txBody>
          <a:bodyPr/>
          <a:lstStyle/>
          <a:p>
            <a:pPr marL="365760" lvl="3" indent="-256032">
              <a:spcBef>
                <a:spcPts val="400"/>
              </a:spcBef>
              <a:buClr>
                <a:schemeClr val="accent1"/>
              </a:buClr>
              <a:buSzPct val="68000"/>
              <a:buNone/>
            </a:pPr>
            <a:r>
              <a:rPr lang="en-US" sz="2600" b="1" smtClean="0">
                <a:solidFill>
                  <a:srgbClr val="0070C0"/>
                </a:solidFill>
                <a:latin typeface="Times New Roman" pitchFamily="18" charset="0"/>
                <a:cs typeface="Times New Roman" pitchFamily="18" charset="0"/>
              </a:rPr>
              <a:t>2. Data dependency</a:t>
            </a:r>
          </a:p>
          <a:p>
            <a:r>
              <a:rPr lang="en-US" smtClean="0"/>
              <a:t>Conflicts arise when an instruction depends on the result of a previous instruction, but the result is not yet available.</a:t>
            </a:r>
            <a:endParaRPr lang="en-US"/>
          </a:p>
        </p:txBody>
      </p:sp>
      <p:pic>
        <p:nvPicPr>
          <p:cNvPr id="4" name="Picture 3" descr="Data Dependency"/>
          <p:cNvPicPr/>
          <p:nvPr/>
        </p:nvPicPr>
        <p:blipFill>
          <a:blip r:embed="rId2"/>
          <a:stretch>
            <a:fillRect/>
          </a:stretch>
        </p:blipFill>
        <p:spPr bwMode="auto">
          <a:xfrm>
            <a:off x="838200" y="2386012"/>
            <a:ext cx="7543800" cy="3024188"/>
          </a:xfrm>
          <a:prstGeom prst="rect">
            <a:avLst/>
          </a:prstGeom>
          <a:noFill/>
          <a:ln w="9525">
            <a:noFill/>
            <a:miter lim="800000"/>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2743199"/>
          </a:xfrm>
        </p:spPr>
        <p:txBody>
          <a:bodyPr>
            <a:normAutofit/>
          </a:bodyPr>
          <a:lstStyle/>
          <a:p>
            <a:pPr>
              <a:buNone/>
            </a:pPr>
            <a:r>
              <a:rPr lang="en-US" sz="2800" err="1" smtClean="0">
                <a:solidFill>
                  <a:srgbClr val="FF0000"/>
                </a:solidFill>
              </a:rPr>
              <a:t>Pascaline</a:t>
            </a:r>
            <a:endParaRPr lang="en-US" sz="2800" smtClean="0">
              <a:solidFill>
                <a:srgbClr val="FF0000"/>
              </a:solidFill>
            </a:endParaRPr>
          </a:p>
          <a:p>
            <a:r>
              <a:rPr lang="en-US" err="1" smtClean="0"/>
              <a:t>Pascaline is also known as Arithmetic Machine or Adding Machine. It was invented between 1642 and 1644 by a French mathematician-philosopher Biaise Pascal. It is believed that it was the first mechanical and automatic calculator.</a:t>
            </a:r>
          </a:p>
          <a:p>
            <a:endParaRPr lang="en-US"/>
          </a:p>
        </p:txBody>
      </p:sp>
      <p:pic>
        <p:nvPicPr>
          <p:cNvPr id="3074" name="Picture 2"/>
          <p:cNvPicPr>
            <a:picLocks noChangeAspect="1" noChangeArrowheads="1"/>
          </p:cNvPicPr>
          <p:nvPr/>
        </p:nvPicPr>
        <p:blipFill>
          <a:blip r:embed="rId2"/>
          <a:stretch>
            <a:fillRect/>
          </a:stretch>
        </p:blipFill>
        <p:spPr bwMode="auto">
          <a:xfrm>
            <a:off x="1905000" y="3810000"/>
            <a:ext cx="5410200" cy="2743200"/>
          </a:xfrm>
          <a:prstGeom prst="rect">
            <a:avLst/>
          </a:prstGeom>
          <a:noFill/>
          <a:ln w="9525">
            <a:noFill/>
            <a:miter lim="800000"/>
          </a:ln>
          <a:effec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04800"/>
            <a:ext cx="8458200" cy="6248400"/>
          </a:xfrm>
        </p:spPr>
        <p:txBody>
          <a:bodyPr>
            <a:normAutofit fontScale="85000" lnSpcReduction="20000"/>
          </a:bodyPr>
          <a:lstStyle/>
          <a:p>
            <a:pPr algn="just"/>
            <a:r>
              <a:rPr lang="en-US" smtClean="0"/>
              <a:t>Pipeline Computers deal with this conflict in variety of ways, few of them are:</a:t>
            </a:r>
          </a:p>
          <a:p>
            <a:pPr marL="624078" indent="-514350" algn="just">
              <a:buNone/>
            </a:pPr>
            <a:r>
              <a:rPr lang="en-US" smtClean="0">
                <a:solidFill>
                  <a:srgbClr val="C00000"/>
                </a:solidFill>
              </a:rPr>
              <a:t>	1. Hardware interlocks: </a:t>
            </a:r>
            <a:r>
              <a:rPr lang="en-US" smtClean="0"/>
              <a:t>The most strait forward method is to use Hardware interlocks. </a:t>
            </a:r>
          </a:p>
          <a:p>
            <a:pPr marL="624078" indent="-514350" algn="just">
              <a:buAutoNum type="arabicPeriod"/>
            </a:pPr>
            <a:endParaRPr lang="en-US" sz="1100" smtClean="0"/>
          </a:p>
          <a:p>
            <a:pPr marL="624078" indent="-514350" algn="just">
              <a:buNone/>
            </a:pPr>
            <a:r>
              <a:rPr lang="en-US" smtClean="0"/>
              <a:t>	An interlock is a circuit that detect instructions whose source operands are not available and those instructions will be delayed by inserting enough clock cycles to resolve the conflict.</a:t>
            </a:r>
          </a:p>
          <a:p>
            <a:pPr marL="624078" indent="-514350" algn="just">
              <a:buNone/>
            </a:pPr>
            <a:r>
              <a:rPr lang="en-US" smtClean="0"/>
              <a:t> </a:t>
            </a:r>
          </a:p>
          <a:p>
            <a:pPr marL="624078" indent="-514350" algn="just">
              <a:buNone/>
            </a:pPr>
            <a:r>
              <a:rPr lang="en-US" smtClean="0">
                <a:solidFill>
                  <a:srgbClr val="C00000"/>
                </a:solidFill>
              </a:rPr>
              <a:t>	2. Operator forwarding</a:t>
            </a:r>
            <a:r>
              <a:rPr lang="en-US" smtClean="0"/>
              <a:t>: uses special hardware to detect the conflict and avoid it by routing the data through special paths between pipeline segments. </a:t>
            </a:r>
          </a:p>
          <a:p>
            <a:pPr marL="624078" indent="-514350" algn="just">
              <a:buNone/>
            </a:pPr>
            <a:endParaRPr lang="en-US" sz="1300" smtClean="0"/>
          </a:p>
          <a:p>
            <a:pPr marL="624078" indent="-514350" algn="just">
              <a:buNone/>
            </a:pPr>
            <a:r>
              <a:rPr lang="en-US" smtClean="0"/>
              <a:t>	For example instead of transferring the result into destination register, if it is needed as source to the next instruction, it passes the result directly to the ALU input. </a:t>
            </a:r>
          </a:p>
          <a:p>
            <a:pPr marL="624078" indent="-514350" algn="just">
              <a:buNone/>
            </a:pPr>
            <a:endParaRPr lang="en-US" sz="1400" smtClean="0"/>
          </a:p>
          <a:p>
            <a:pPr marL="624078" indent="-514350" algn="just">
              <a:buNone/>
            </a:pPr>
            <a:r>
              <a:rPr lang="en-US" smtClean="0"/>
              <a:t>	This method requires additional hardware paths and circuit to detect the conflict.</a:t>
            </a:r>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81000"/>
            <a:ext cx="8458200" cy="5626291"/>
          </a:xfrm>
        </p:spPr>
        <p:txBody>
          <a:bodyPr>
            <a:normAutofit/>
          </a:bodyPr>
          <a:lstStyle/>
          <a:p>
            <a:pPr algn="just">
              <a:buNone/>
            </a:pPr>
            <a:r>
              <a:rPr lang="en-US" sz="2200" smtClean="0">
                <a:solidFill>
                  <a:srgbClr val="C00000"/>
                </a:solidFill>
              </a:rPr>
              <a:t>3. Delayed load</a:t>
            </a:r>
            <a:r>
              <a:rPr lang="en-US" sz="2200" smtClean="0"/>
              <a:t>: Some computers resolve this conflict by giving the responsibility to the compiler that translates the high level programming language to machine level programming language.</a:t>
            </a:r>
          </a:p>
          <a:p>
            <a:pPr algn="just">
              <a:buNone/>
            </a:pPr>
            <a:endParaRPr lang="en-US" sz="2200" smtClean="0"/>
          </a:p>
          <a:p>
            <a:pPr algn="just">
              <a:buNone/>
            </a:pPr>
            <a:r>
              <a:rPr lang="en-US" sz="2200" smtClean="0"/>
              <a:t>	The compiler is designed in such a way that it detects the conflict and reorder the instructions as necessary to delay the  loading of the conflicting data by inserting no operation instructions. </a:t>
            </a:r>
          </a:p>
          <a:p>
            <a:pPr algn="just">
              <a:buNone/>
            </a:pPr>
            <a:endParaRPr lang="en-US" sz="240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04800"/>
            <a:ext cx="9144000" cy="2819400"/>
          </a:xfrm>
        </p:spPr>
        <p:txBody>
          <a:bodyPr>
            <a:normAutofit fontScale="85000" lnSpcReduction="20000"/>
          </a:bodyPr>
          <a:lstStyle/>
          <a:p>
            <a:pPr>
              <a:buNone/>
            </a:pPr>
            <a:r>
              <a:rPr lang="en-US" sz="2800" b="1" smtClean="0">
                <a:solidFill>
                  <a:srgbClr val="0070C0"/>
                </a:solidFill>
                <a:latin typeface="Times New Roman" pitchFamily="18" charset="0"/>
                <a:cs typeface="Times New Roman" pitchFamily="18" charset="0"/>
              </a:rPr>
              <a:t>3. Branch difficulties</a:t>
            </a:r>
          </a:p>
          <a:p>
            <a:r>
              <a:rPr lang="en-US" sz="2800" smtClean="0">
                <a:latin typeface="Times New Roman" pitchFamily="18" charset="0"/>
                <a:cs typeface="Times New Roman" pitchFamily="18" charset="0"/>
              </a:rPr>
              <a:t>Conflict arise from branch or other instructions that change the value of PC. </a:t>
            </a:r>
          </a:p>
          <a:p>
            <a:r>
              <a:rPr lang="en-US" sz="2800" smtClean="0">
                <a:latin typeface="Times New Roman" pitchFamily="18" charset="0"/>
                <a:cs typeface="Times New Roman" pitchFamily="18" charset="0"/>
              </a:rPr>
              <a:t>In the following example instruction-1 is a branch instruction and its target instruction is k.</a:t>
            </a:r>
          </a:p>
          <a:p>
            <a:r>
              <a:rPr lang="en-US" sz="2800" smtClean="0">
                <a:latin typeface="Times New Roman" pitchFamily="18" charset="0"/>
                <a:cs typeface="Times New Roman" pitchFamily="18" charset="0"/>
              </a:rPr>
              <a:t>As I</a:t>
            </a:r>
            <a:r>
              <a:rPr lang="en-US" sz="2800" baseline="-25000" smtClean="0">
                <a:latin typeface="Times New Roman" pitchFamily="18" charset="0"/>
                <a:cs typeface="Times New Roman" pitchFamily="18" charset="0"/>
              </a:rPr>
              <a:t>1 </a:t>
            </a:r>
            <a:r>
              <a:rPr lang="en-US" sz="2800" smtClean="0">
                <a:latin typeface="Times New Roman" pitchFamily="18" charset="0"/>
                <a:cs typeface="Times New Roman" pitchFamily="18" charset="0"/>
              </a:rPr>
              <a:t>is found to be a branch instruction, the instructions I</a:t>
            </a:r>
            <a:r>
              <a:rPr lang="en-US" sz="2800" baseline="-25000" smtClean="0">
                <a:latin typeface="Times New Roman" pitchFamily="18" charset="0"/>
                <a:cs typeface="Times New Roman" pitchFamily="18" charset="0"/>
              </a:rPr>
              <a:t>2</a:t>
            </a:r>
            <a:r>
              <a:rPr lang="en-US" sz="2800" smtClean="0">
                <a:latin typeface="Times New Roman" pitchFamily="18" charset="0"/>
                <a:cs typeface="Times New Roman" pitchFamily="18" charset="0"/>
              </a:rPr>
              <a:t>, I</a:t>
            </a:r>
            <a:r>
              <a:rPr lang="en-US" sz="2800" baseline="-25000" smtClean="0">
                <a:latin typeface="Times New Roman" pitchFamily="18" charset="0"/>
                <a:cs typeface="Times New Roman" pitchFamily="18" charset="0"/>
              </a:rPr>
              <a:t>3,</a:t>
            </a:r>
            <a:r>
              <a:rPr lang="en-US" sz="2800" smtClean="0">
                <a:latin typeface="Times New Roman" pitchFamily="18" charset="0"/>
                <a:cs typeface="Times New Roman" pitchFamily="18" charset="0"/>
              </a:rPr>
              <a:t> I</a:t>
            </a:r>
            <a:r>
              <a:rPr lang="en-US" sz="2800" baseline="-25000" smtClean="0">
                <a:latin typeface="Times New Roman" pitchFamily="18" charset="0"/>
                <a:cs typeface="Times New Roman" pitchFamily="18" charset="0"/>
              </a:rPr>
              <a:t>4</a:t>
            </a:r>
            <a:r>
              <a:rPr lang="en-US" sz="2800" smtClean="0">
                <a:latin typeface="Times New Roman" pitchFamily="18" charset="0"/>
                <a:cs typeface="Times New Roman" pitchFamily="18" charset="0"/>
              </a:rPr>
              <a:t> has to be discarded because the instruction I</a:t>
            </a:r>
            <a:r>
              <a:rPr lang="en-US" sz="2800" baseline="-25000" err="1" smtClean="0">
                <a:latin typeface="Times New Roman" pitchFamily="18" charset="0"/>
                <a:cs typeface="Times New Roman" pitchFamily="18" charset="0"/>
              </a:rPr>
              <a:t>k</a:t>
            </a:r>
            <a:r>
              <a:rPr lang="en-US" sz="2800" smtClean="0">
                <a:latin typeface="Times New Roman" pitchFamily="18" charset="0"/>
                <a:cs typeface="Times New Roman" pitchFamily="18" charset="0"/>
              </a:rPr>
              <a:t> has to be processed next to I</a:t>
            </a:r>
            <a:r>
              <a:rPr lang="en-US" sz="2800" baseline="-25000" smtClean="0">
                <a:latin typeface="Times New Roman" pitchFamily="18" charset="0"/>
                <a:cs typeface="Times New Roman" pitchFamily="18" charset="0"/>
              </a:rPr>
              <a:t>1</a:t>
            </a:r>
            <a:r>
              <a:rPr lang="en-US" sz="2800" smtClean="0">
                <a:latin typeface="Times New Roman" pitchFamily="18" charset="0"/>
                <a:cs typeface="Times New Roman" pitchFamily="18" charset="0"/>
              </a:rPr>
              <a:t>. So, this delay of three cycles 1, 2, 3 is a </a:t>
            </a:r>
            <a:r>
              <a:rPr lang="en-US" sz="2800" b="1" smtClean="0">
                <a:latin typeface="Times New Roman" pitchFamily="18" charset="0"/>
                <a:cs typeface="Times New Roman" pitchFamily="18" charset="0"/>
              </a:rPr>
              <a:t>branch delay</a:t>
            </a:r>
            <a:r>
              <a:rPr lang="en-US" sz="2800" smtClean="0">
                <a:latin typeface="Times New Roman" pitchFamily="18" charset="0"/>
                <a:cs typeface="Times New Roman" pitchFamily="18" charset="0"/>
              </a:rPr>
              <a:t>.</a:t>
            </a:r>
          </a:p>
          <a:p>
            <a:endParaRPr lang="en-US" sz="2000" smtClean="0">
              <a:latin typeface="Times New Roman" panose="02020603050405020304" pitchFamily="18" charset="0"/>
              <a:cs typeface="Times New Roman" panose="02020603050405020304" pitchFamily="18" charset="0"/>
            </a:endParaRPr>
          </a:p>
        </p:txBody>
      </p:sp>
      <p:pic>
        <p:nvPicPr>
          <p:cNvPr id="4" name="Picture 3" descr="Branch Delay"/>
          <p:cNvPicPr/>
          <p:nvPr/>
        </p:nvPicPr>
        <p:blipFill>
          <a:blip r:embed="rId2"/>
          <a:stretch>
            <a:fillRect/>
          </a:stretch>
        </p:blipFill>
        <p:spPr bwMode="auto">
          <a:xfrm>
            <a:off x="381000" y="3200400"/>
            <a:ext cx="8305800" cy="3505200"/>
          </a:xfrm>
          <a:prstGeom prst="rect">
            <a:avLst/>
          </a:prstGeom>
          <a:noFill/>
          <a:ln w="9525">
            <a:noFill/>
            <a:miter lim="800000"/>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610600" cy="1524000"/>
          </a:xfrm>
        </p:spPr>
        <p:txBody>
          <a:bodyPr>
            <a:normAutofit fontScale="92500"/>
          </a:bodyPr>
          <a:lstStyle/>
          <a:p>
            <a:pPr algn="just"/>
            <a:r>
              <a:rPr lang="en-US" err="1" smtClean="0">
                <a:latin typeface="Times New Roman" pitchFamily="18" charset="0"/>
                <a:cs typeface="Times New Roman" pitchFamily="18" charset="0"/>
              </a:rPr>
              <a:t>Prefetching the target branch address will reduce the branch delay. Like if the target branch is identified at the decode stage then the branch delay will reduce to 1 clock cycle.</a:t>
            </a:r>
          </a:p>
          <a:p>
            <a:endParaRPr lang="en-US"/>
          </a:p>
        </p:txBody>
      </p:sp>
      <p:pic>
        <p:nvPicPr>
          <p:cNvPr id="4" name="Picture 3" descr="Branch Delay reduced 1"/>
          <p:cNvPicPr/>
          <p:nvPr/>
        </p:nvPicPr>
        <p:blipFill>
          <a:blip r:embed="rId2"/>
          <a:stretch>
            <a:fillRect/>
          </a:stretch>
        </p:blipFill>
        <p:spPr bwMode="auto">
          <a:xfrm>
            <a:off x="685800" y="2136362"/>
            <a:ext cx="7543800" cy="4035838"/>
          </a:xfrm>
          <a:prstGeom prst="rect">
            <a:avLst/>
          </a:prstGeom>
          <a:noFill/>
          <a:ln w="9525">
            <a:noFill/>
            <a:miter lim="800000"/>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04800"/>
            <a:ext cx="8458200" cy="6400800"/>
          </a:xfrm>
        </p:spPr>
        <p:txBody>
          <a:bodyPr>
            <a:normAutofit fontScale="62500" lnSpcReduction="20000"/>
          </a:bodyPr>
          <a:lstStyle/>
          <a:p>
            <a:pPr algn="just">
              <a:spcAft>
                <a:spcPts val="1200"/>
              </a:spcAft>
            </a:pPr>
            <a:r>
              <a:rPr lang="en-US" sz="3400" smtClean="0">
                <a:latin typeface="Times New Roman" pitchFamily="18" charset="0"/>
                <a:cs typeface="Times New Roman" pitchFamily="18" charset="0"/>
              </a:rPr>
              <a:t>Pipeline computers employ various hardware techniques to handle branch instruction conflict.</a:t>
            </a:r>
          </a:p>
          <a:p>
            <a:pPr marL="624078" indent="-514350" algn="just">
              <a:spcAft>
                <a:spcPts val="1200"/>
              </a:spcAft>
              <a:buNone/>
            </a:pPr>
            <a:r>
              <a:rPr lang="en-US" sz="3400" smtClean="0">
                <a:solidFill>
                  <a:srgbClr val="FF0000"/>
                </a:solidFill>
                <a:latin typeface="Times New Roman" pitchFamily="18" charset="0"/>
                <a:cs typeface="Times New Roman" pitchFamily="18" charset="0"/>
              </a:rPr>
              <a:t>	1. Prefetching target instruction</a:t>
            </a:r>
            <a:r>
              <a:rPr lang="en-US" sz="3400" smtClean="0">
                <a:latin typeface="Times New Roman" pitchFamily="18" charset="0"/>
                <a:cs typeface="Times New Roman" pitchFamily="18" charset="0"/>
              </a:rPr>
              <a:t>: One way to handle the conditional branching is to prefetch the target instruction in addition to the instruction following the branch. </a:t>
            </a:r>
          </a:p>
          <a:p>
            <a:pPr marL="624078" indent="-514350" algn="just">
              <a:spcAft>
                <a:spcPts val="1200"/>
              </a:spcAft>
              <a:buNone/>
            </a:pPr>
            <a:r>
              <a:rPr lang="en-US" sz="3400" smtClean="0">
                <a:latin typeface="Times New Roman" pitchFamily="18" charset="0"/>
                <a:cs typeface="Times New Roman" pitchFamily="18" charset="0"/>
              </a:rPr>
              <a:t>	Both are saved until the branch instruction is executed.</a:t>
            </a:r>
          </a:p>
          <a:p>
            <a:pPr marL="624078" indent="-514350" algn="just">
              <a:spcAft>
                <a:spcPts val="1200"/>
              </a:spcAft>
              <a:buNone/>
            </a:pPr>
            <a:r>
              <a:rPr lang="en-US" sz="3400" smtClean="0">
                <a:solidFill>
                  <a:srgbClr val="FF0000"/>
                </a:solidFill>
                <a:latin typeface="Times New Roman" pitchFamily="18" charset="0"/>
                <a:cs typeface="Times New Roman" pitchFamily="18" charset="0"/>
              </a:rPr>
              <a:t>	2. Branch target buffer</a:t>
            </a:r>
            <a:r>
              <a:rPr lang="en-US" sz="3400" smtClean="0">
                <a:latin typeface="Times New Roman" pitchFamily="18" charset="0"/>
                <a:cs typeface="Times New Roman" pitchFamily="18" charset="0"/>
              </a:rPr>
              <a:t>: The BTB is an associative memory included in the fetch segment of the pipeline. </a:t>
            </a:r>
          </a:p>
          <a:p>
            <a:pPr marL="624078" indent="-514350" algn="just">
              <a:spcAft>
                <a:spcPts val="1200"/>
              </a:spcAft>
              <a:buNone/>
            </a:pPr>
            <a:r>
              <a:rPr lang="en-US" sz="3400" smtClean="0">
                <a:latin typeface="Times New Roman" pitchFamily="18" charset="0"/>
                <a:cs typeface="Times New Roman" pitchFamily="18" charset="0"/>
              </a:rPr>
              <a:t>	Each entry in the BTB consists of the address of the previously executed branch instruction and the target instruction for that branch. </a:t>
            </a:r>
          </a:p>
          <a:p>
            <a:pPr marL="624078" indent="-514350" algn="just">
              <a:spcAft>
                <a:spcPts val="1200"/>
              </a:spcAft>
              <a:buNone/>
            </a:pPr>
            <a:r>
              <a:rPr lang="en-US" sz="3400" smtClean="0">
                <a:latin typeface="Times New Roman" pitchFamily="18" charset="0"/>
                <a:cs typeface="Times New Roman" pitchFamily="18" charset="0"/>
              </a:rPr>
              <a:t>	It also stores the next few instructions after branch target instruction.</a:t>
            </a:r>
          </a:p>
          <a:p>
            <a:pPr marL="624078" indent="-514350" algn="just">
              <a:spcAft>
                <a:spcPts val="1200"/>
              </a:spcAft>
              <a:buNone/>
            </a:pPr>
            <a:r>
              <a:rPr lang="en-US" sz="3400" smtClean="0">
                <a:latin typeface="Times New Roman" pitchFamily="18" charset="0"/>
                <a:cs typeface="Times New Roman" pitchFamily="18" charset="0"/>
              </a:rPr>
              <a:t>	When the pipeline decodes the branch instruction, it searches associative memory BTB for the address of the target instruction. If it is in BTB the instruction is available directly. If it not available the pipeline shifts to the new instruction stream and stores the target instruction in the BTB.</a:t>
            </a:r>
          </a:p>
          <a:p>
            <a:pPr marL="624078" indent="-514350" algn="just">
              <a:spcAft>
                <a:spcPts val="1200"/>
              </a:spcAft>
              <a:buNone/>
            </a:pPr>
            <a:r>
              <a:rPr lang="en-US" sz="2900" smtClean="0">
                <a:latin typeface="Times New Roman" pitchFamily="18" charset="0"/>
                <a:cs typeface="Times New Roman" pitchFamily="18" charset="0"/>
              </a:rPr>
              <a:t>	</a:t>
            </a:r>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381000"/>
            <a:ext cx="8458200" cy="5715000"/>
          </a:xfrm>
        </p:spPr>
        <p:txBody>
          <a:bodyPr>
            <a:normAutofit fontScale="77500" lnSpcReduction="20000"/>
          </a:bodyPr>
          <a:lstStyle/>
          <a:p>
            <a:pPr marL="624078" indent="-514350" algn="just">
              <a:spcAft>
                <a:spcPts val="1200"/>
              </a:spcAft>
              <a:buNone/>
            </a:pPr>
            <a:r>
              <a:rPr lang="en-US" sz="2800" smtClean="0">
                <a:solidFill>
                  <a:srgbClr val="FF0000"/>
                </a:solidFill>
                <a:latin typeface="Times New Roman" pitchFamily="18" charset="0"/>
                <a:cs typeface="Times New Roman" pitchFamily="18" charset="0"/>
              </a:rPr>
              <a:t>3. Loop Buffer: </a:t>
            </a:r>
            <a:r>
              <a:rPr lang="en-US" sz="2800" smtClean="0">
                <a:latin typeface="Times New Roman" pitchFamily="18" charset="0"/>
                <a:cs typeface="Times New Roman" pitchFamily="18" charset="0"/>
              </a:rPr>
              <a:t>is a small very high speed register file maintained by the instruction fetch segment of the pipeline. When a program loop is detected it is stored in the loop buffer in its entirety, including all branches.</a:t>
            </a:r>
          </a:p>
          <a:p>
            <a:pPr marL="624078" indent="-514350" algn="just">
              <a:spcAft>
                <a:spcPts val="1200"/>
              </a:spcAft>
              <a:buNone/>
            </a:pPr>
            <a:r>
              <a:rPr lang="en-US" sz="2800" smtClean="0">
                <a:latin typeface="Times New Roman" pitchFamily="18" charset="0"/>
                <a:cs typeface="Times New Roman" pitchFamily="18" charset="0"/>
              </a:rPr>
              <a:t>	The program loop can be executed directly without having to access memory.</a:t>
            </a:r>
          </a:p>
          <a:p>
            <a:pPr marL="624078" indent="-514350" algn="just">
              <a:spcAft>
                <a:spcPts val="1200"/>
              </a:spcAft>
              <a:buNone/>
            </a:pPr>
            <a:r>
              <a:rPr lang="en-US" sz="2800" smtClean="0">
                <a:solidFill>
                  <a:srgbClr val="FF0000"/>
                </a:solidFill>
                <a:latin typeface="Times New Roman" pitchFamily="18" charset="0"/>
                <a:cs typeface="Times New Roman" pitchFamily="18" charset="0"/>
              </a:rPr>
              <a:t>4. Branch prediction</a:t>
            </a:r>
            <a:r>
              <a:rPr lang="en-US" sz="2800" smtClean="0">
                <a:latin typeface="Times New Roman" pitchFamily="18" charset="0"/>
                <a:cs typeface="Times New Roman" pitchFamily="18" charset="0"/>
              </a:rPr>
              <a:t>: A pipeline with branch prediction uses some additional logic to guess the outcome of a conditional branch before it is executed.</a:t>
            </a:r>
          </a:p>
          <a:p>
            <a:pPr marL="624078" indent="-514350" algn="just">
              <a:spcAft>
                <a:spcPts val="1200"/>
              </a:spcAft>
              <a:buNone/>
            </a:pPr>
            <a:r>
              <a:rPr lang="en-US" sz="2800" smtClean="0">
                <a:latin typeface="Times New Roman" pitchFamily="18" charset="0"/>
                <a:cs typeface="Times New Roman" pitchFamily="18" charset="0"/>
              </a:rPr>
              <a:t>	The pipeline then begins prefetching the instruction stream from the predicted path.</a:t>
            </a:r>
          </a:p>
          <a:p>
            <a:pPr indent="-1645920" algn="just">
              <a:buNone/>
            </a:pPr>
            <a:r>
              <a:rPr lang="en-US" sz="2800" smtClean="0">
                <a:solidFill>
                  <a:srgbClr val="FF0000"/>
                </a:solidFill>
                <a:latin typeface="Times New Roman" pitchFamily="18" charset="0"/>
                <a:cs typeface="Times New Roman" pitchFamily="18" charset="0"/>
              </a:rPr>
              <a:t>  5. Delayed branch</a:t>
            </a:r>
            <a:r>
              <a:rPr lang="en-US" sz="2800" smtClean="0">
                <a:latin typeface="Times New Roman" pitchFamily="18" charset="0"/>
                <a:cs typeface="Times New Roman" pitchFamily="18" charset="0"/>
              </a:rPr>
              <a:t>: The procedure employed in most RISC processors is  delayed branch.</a:t>
            </a:r>
          </a:p>
          <a:p>
            <a:pPr lvl="1" algn="just">
              <a:buNone/>
            </a:pPr>
            <a:endParaRPr lang="en-US" sz="2800" smtClean="0">
              <a:latin typeface="Times New Roman" pitchFamily="18" charset="0"/>
              <a:cs typeface="Times New Roman" pitchFamily="18" charset="0"/>
            </a:endParaRPr>
          </a:p>
          <a:p>
            <a:pPr lvl="1" algn="just">
              <a:buNone/>
            </a:pPr>
            <a:r>
              <a:rPr lang="en-US" sz="2800" smtClean="0">
                <a:latin typeface="Times New Roman" pitchFamily="18" charset="0"/>
                <a:cs typeface="Times New Roman" pitchFamily="18" charset="0"/>
              </a:rPr>
              <a:t>	In this procedure the compiler detects the branch instructions and rearranges the machine language code sequence by inserting useful instructions that keep pipeline operates without interrupts.</a:t>
            </a:r>
          </a:p>
          <a:p>
            <a:pPr marL="624078" indent="-514350" algn="just">
              <a:spcAft>
                <a:spcPts val="1200"/>
              </a:spcAft>
              <a:buNone/>
            </a:pPr>
            <a:endParaRPr lang="en-US" sz="2800" smtClean="0">
              <a:latin typeface="Times New Roman" pitchFamily="18" charset="0"/>
              <a:cs typeface="Times New Roman" pitchFamily="18" charset="0"/>
            </a:endParaRPr>
          </a:p>
          <a:p>
            <a:pPr marL="624078" indent="-514350">
              <a:buNone/>
            </a:pPr>
            <a:endParaRPr lang="en-US" sz="3600" smtClean="0">
              <a:latin typeface="Times New Roman" panose="02020603050405020304" pitchFamily="18" charset="0"/>
              <a:cs typeface="Times New Roman" panose="02020603050405020304" pitchFamily="18" charset="0"/>
            </a:endParaRPr>
          </a:p>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0"/>
            <a:ext cx="8382000" cy="5702491"/>
          </a:xfrm>
        </p:spPr>
        <p:txBody>
          <a:bodyPr>
            <a:normAutofit fontScale="92500" lnSpcReduction="10000"/>
          </a:bodyPr>
          <a:lstStyle/>
          <a:p>
            <a:pPr algn="just">
              <a:buNone/>
            </a:pPr>
            <a:r>
              <a:rPr lang="en-US" sz="2400" b="1" smtClean="0">
                <a:solidFill>
                  <a:srgbClr val="0070C0"/>
                </a:solidFill>
                <a:latin typeface="Times New Roman" pitchFamily="18" charset="0"/>
                <a:cs typeface="Times New Roman" pitchFamily="18" charset="0"/>
              </a:rPr>
              <a:t>4. Memory Delay</a:t>
            </a:r>
            <a:endParaRPr lang="en-US" sz="2400" smtClean="0">
              <a:solidFill>
                <a:srgbClr val="0070C0"/>
              </a:solidFill>
              <a:latin typeface="Times New Roman" panose="02020603050405020304" pitchFamily="18" charset="0"/>
              <a:cs typeface="Times New Roman" panose="02020603050405020304" pitchFamily="18" charset="0"/>
            </a:endParaRPr>
          </a:p>
          <a:p>
            <a:pPr algn="just"/>
            <a:r>
              <a:rPr lang="en-US" sz="2400" smtClean="0">
                <a:latin typeface="Times New Roman" pitchFamily="18" charset="0"/>
                <a:cs typeface="Times New Roman" pitchFamily="18" charset="0"/>
              </a:rPr>
              <a:t>When an instruction or data is required, it is first searched in the cache memory if not found then it is a </a:t>
            </a:r>
            <a:r>
              <a:rPr lang="en-US" sz="2400" b="1" smtClean="0">
                <a:latin typeface="Times New Roman" pitchFamily="18" charset="0"/>
                <a:cs typeface="Times New Roman" pitchFamily="18" charset="0"/>
              </a:rPr>
              <a:t>cache miss</a:t>
            </a:r>
            <a:r>
              <a:rPr lang="en-US" sz="2400" smtClean="0">
                <a:latin typeface="Times New Roman" pitchFamily="18" charset="0"/>
                <a:cs typeface="Times New Roman" pitchFamily="18" charset="0"/>
              </a:rPr>
              <a:t>. </a:t>
            </a:r>
          </a:p>
          <a:p>
            <a:pPr algn="just"/>
            <a:r>
              <a:rPr lang="en-US" sz="2400" smtClean="0">
                <a:latin typeface="Times New Roman" pitchFamily="18" charset="0"/>
                <a:cs typeface="Times New Roman" pitchFamily="18" charset="0"/>
              </a:rPr>
              <a:t>The data is further searched in the memory which may take ten or more cycles. </a:t>
            </a:r>
          </a:p>
          <a:p>
            <a:pPr algn="just"/>
            <a:r>
              <a:rPr lang="en-US" sz="2400" smtClean="0">
                <a:latin typeface="Times New Roman" pitchFamily="18" charset="0"/>
                <a:cs typeface="Times New Roman" pitchFamily="18" charset="0"/>
              </a:rPr>
              <a:t>So, for that number of cycle the pipeline has to stall and this is a </a:t>
            </a:r>
            <a:r>
              <a:rPr lang="en-US" sz="2400" b="1" smtClean="0">
                <a:latin typeface="Times New Roman" pitchFamily="18" charset="0"/>
                <a:cs typeface="Times New Roman" pitchFamily="18" charset="0"/>
              </a:rPr>
              <a:t>memory delay</a:t>
            </a:r>
            <a:r>
              <a:rPr lang="en-US" sz="2400" smtClean="0">
                <a:latin typeface="Times New Roman" pitchFamily="18" charset="0"/>
                <a:cs typeface="Times New Roman" pitchFamily="18" charset="0"/>
              </a:rPr>
              <a:t> hazard. </a:t>
            </a:r>
          </a:p>
          <a:p>
            <a:pPr algn="just"/>
            <a:r>
              <a:rPr lang="en-US" sz="2400" smtClean="0">
                <a:latin typeface="Times New Roman" pitchFamily="18" charset="0"/>
                <a:cs typeface="Times New Roman" pitchFamily="18" charset="0"/>
              </a:rPr>
              <a:t>The cache miss, also results in the delay of all the subsequent instructions.</a:t>
            </a:r>
          </a:p>
          <a:p>
            <a:pPr algn="just">
              <a:buNone/>
            </a:pPr>
            <a:endParaRPr lang="en-US" sz="2400" smtClean="0">
              <a:latin typeface="Times New Roman" pitchFamily="18" charset="0"/>
              <a:cs typeface="Times New Roman" pitchFamily="18" charset="0"/>
            </a:endParaRPr>
          </a:p>
          <a:p>
            <a:pPr algn="just">
              <a:buNone/>
            </a:pPr>
            <a:r>
              <a:rPr lang="en-US" sz="2400" b="1" smtClean="0">
                <a:solidFill>
                  <a:srgbClr val="0070C0"/>
                </a:solidFill>
                <a:latin typeface="Times New Roman" pitchFamily="18" charset="0"/>
                <a:cs typeface="Times New Roman" pitchFamily="18" charset="0"/>
              </a:rPr>
              <a:t> 5. Resource Limitation</a:t>
            </a:r>
            <a:endParaRPr lang="en-US" sz="2400" smtClean="0">
              <a:solidFill>
                <a:srgbClr val="0070C0"/>
              </a:solidFill>
              <a:latin typeface="Times New Roman" pitchFamily="18" charset="0"/>
              <a:cs typeface="Times New Roman" pitchFamily="18" charset="0"/>
            </a:endParaRPr>
          </a:p>
          <a:p>
            <a:pPr algn="just"/>
            <a:r>
              <a:rPr lang="en-US" sz="2400" smtClean="0">
                <a:latin typeface="Times New Roman" pitchFamily="18" charset="0"/>
                <a:cs typeface="Times New Roman" pitchFamily="18" charset="0"/>
              </a:rPr>
              <a:t>If the two instructions request for accessing the same resource in the same clock cycle, then one of the instruction has to stall and let the other instruction to use the resource. </a:t>
            </a:r>
          </a:p>
          <a:p>
            <a:pPr algn="just"/>
            <a:r>
              <a:rPr lang="en-US" sz="2400" smtClean="0">
                <a:latin typeface="Times New Roman" pitchFamily="18" charset="0"/>
                <a:cs typeface="Times New Roman" pitchFamily="18" charset="0"/>
              </a:rPr>
              <a:t>This stalling is due to </a:t>
            </a:r>
            <a:r>
              <a:rPr lang="en-US" sz="2400" b="1" smtClean="0">
                <a:latin typeface="Times New Roman" pitchFamily="18" charset="0"/>
                <a:cs typeface="Times New Roman" pitchFamily="18" charset="0"/>
              </a:rPr>
              <a:t>resource limitation</a:t>
            </a:r>
            <a:r>
              <a:rPr lang="en-US" sz="2400" smtClean="0">
                <a:latin typeface="Times New Roman" pitchFamily="18" charset="0"/>
                <a:cs typeface="Times New Roman" pitchFamily="18" charset="0"/>
              </a:rPr>
              <a:t>. However, it can be prevented by adding more hardware</a:t>
            </a:r>
            <a:r>
              <a:rPr lang="en-US" smtClean="0"/>
              <a:t>.</a:t>
            </a:r>
            <a:endParaRPr lang="en-US" b="1"/>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376672"/>
          </a:xfrm>
        </p:spPr>
        <p:txBody>
          <a:bodyPr>
            <a:normAutofit fontScale="92500"/>
          </a:bodyPr>
          <a:lstStyle/>
          <a:p>
            <a:pPr algn="just"/>
            <a:r>
              <a:rPr lang="en-US" b="1" smtClean="0">
                <a:latin typeface="Times New Roman" pitchFamily="18" charset="0"/>
                <a:cs typeface="Times New Roman" pitchFamily="18" charset="0"/>
              </a:rPr>
              <a:t>RISC</a:t>
            </a:r>
            <a:r>
              <a:rPr lang="en-US" smtClean="0">
                <a:latin typeface="Times New Roman" pitchFamily="18" charset="0"/>
                <a:cs typeface="Times New Roman" pitchFamily="18" charset="0"/>
              </a:rPr>
              <a:t> is an abbreviation of </a:t>
            </a:r>
            <a:r>
              <a:rPr lang="en-US" b="1" smtClean="0">
                <a:latin typeface="Times New Roman" pitchFamily="18" charset="0"/>
                <a:cs typeface="Times New Roman" pitchFamily="18" charset="0"/>
              </a:rPr>
              <a:t>Reduced Instruction Set Computer</a:t>
            </a:r>
            <a:r>
              <a:rPr lang="en-US" smtClean="0">
                <a:latin typeface="Times New Roman" pitchFamily="18" charset="0"/>
                <a:cs typeface="Times New Roman" pitchFamily="18" charset="0"/>
              </a:rPr>
              <a:t>. </a:t>
            </a:r>
          </a:p>
          <a:p>
            <a:pPr algn="just"/>
            <a:r>
              <a:rPr lang="en-US" smtClean="0">
                <a:latin typeface="Times New Roman" pitchFamily="18" charset="0"/>
                <a:cs typeface="Times New Roman" pitchFamily="18" charset="0"/>
              </a:rPr>
              <a:t>RISC processor has ‘instruction sets’ that are simple and have simple ‘addressing modes’. </a:t>
            </a:r>
          </a:p>
          <a:p>
            <a:pPr algn="just"/>
            <a:r>
              <a:rPr lang="en-US" smtClean="0">
                <a:latin typeface="Times New Roman" pitchFamily="18" charset="0"/>
                <a:cs typeface="Times New Roman" pitchFamily="18" charset="0"/>
              </a:rPr>
              <a:t>A RISC style instruction engages “one word” in memory. </a:t>
            </a:r>
          </a:p>
          <a:p>
            <a:pPr algn="just"/>
            <a:r>
              <a:rPr lang="en-US" smtClean="0">
                <a:latin typeface="Times New Roman" pitchFamily="18" charset="0"/>
                <a:cs typeface="Times New Roman" pitchFamily="18" charset="0"/>
              </a:rPr>
              <a:t>Execution of the RISC instructions are </a:t>
            </a:r>
            <a:r>
              <a:rPr lang="en-US" b="1" smtClean="0">
                <a:latin typeface="Times New Roman" pitchFamily="18" charset="0"/>
                <a:cs typeface="Times New Roman" pitchFamily="18" charset="0"/>
              </a:rPr>
              <a:t>faster</a:t>
            </a:r>
            <a:r>
              <a:rPr lang="en-US" smtClean="0">
                <a:latin typeface="Times New Roman" pitchFamily="18" charset="0"/>
                <a:cs typeface="Times New Roman" pitchFamily="18" charset="0"/>
              </a:rPr>
              <a:t> and take </a:t>
            </a:r>
            <a:r>
              <a:rPr lang="en-US" b="1" smtClean="0">
                <a:latin typeface="Times New Roman" pitchFamily="18" charset="0"/>
                <a:cs typeface="Times New Roman" pitchFamily="18" charset="0"/>
              </a:rPr>
              <a:t>one clock cycle</a:t>
            </a:r>
            <a:r>
              <a:rPr lang="en-US" smtClean="0">
                <a:latin typeface="Times New Roman" pitchFamily="18" charset="0"/>
                <a:cs typeface="Times New Roman" pitchFamily="18" charset="0"/>
              </a:rPr>
              <a:t> per instruction.</a:t>
            </a:r>
          </a:p>
          <a:p>
            <a:pPr algn="just"/>
            <a:r>
              <a:rPr lang="en-US" smtClean="0">
                <a:latin typeface="Times New Roman" pitchFamily="18" charset="0"/>
                <a:cs typeface="Times New Roman" pitchFamily="18" charset="0"/>
              </a:rPr>
              <a:t>The simplicity of the instruction set can be utilized to implement an instruction pipeline using a small number of sub operations, with each being executed in one clock cycle.</a:t>
            </a:r>
          </a:p>
          <a:p>
            <a:pPr algn="just">
              <a:buNone/>
            </a:pPr>
            <a:r>
              <a:rPr lang="en-US" smtClean="0">
                <a:latin typeface="Times New Roman" pitchFamily="18" charset="0"/>
                <a:cs typeface="Times New Roman" pitchFamily="18" charset="0"/>
              </a:rPr>
              <a:t> </a:t>
            </a:r>
            <a:r>
              <a:rPr lang="en-US" smtClean="0"/>
              <a:t/>
            </a:r>
            <a:br>
              <a:rPr lang="en-US" smtClean="0"/>
            </a:br>
            <a:endParaRPr lang="en-US"/>
          </a:p>
        </p:txBody>
      </p:sp>
      <p:sp>
        <p:nvSpPr>
          <p:cNvPr id="3" name="Title 2"/>
          <p:cNvSpPr>
            <a:spLocks noGrp="1"/>
          </p:cNvSpPr>
          <p:nvPr>
            <p:ph type="title"/>
          </p:nvPr>
        </p:nvSpPr>
        <p:spPr/>
        <p:txBody>
          <a:bodyPr/>
          <a:lstStyle/>
          <a:p>
            <a:r>
              <a:rPr lang="en-US" b="0" smtClean="0">
                <a:latin typeface="Times New Roman" pitchFamily="18" charset="0"/>
                <a:cs typeface="Times New Roman" pitchFamily="18" charset="0"/>
              </a:rPr>
              <a:t>RISC Pipeline</a:t>
            </a:r>
            <a:endParaRPr lang="en-US" b="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8610600" cy="6096000"/>
          </a:xfrm>
        </p:spPr>
        <p:txBody>
          <a:bodyPr>
            <a:normAutofit/>
          </a:bodyPr>
          <a:lstStyle/>
          <a:p>
            <a:pPr algn="just"/>
            <a:r>
              <a:rPr lang="en-US" smtClean="0">
                <a:latin typeface="Times New Roman" pitchFamily="18" charset="0"/>
                <a:cs typeface="Times New Roman" pitchFamily="18" charset="0"/>
              </a:rPr>
              <a:t>Therefore the total operations can be categorized as one segment will be fetching the instruction from program memory.</a:t>
            </a:r>
          </a:p>
          <a:p>
            <a:pPr algn="just">
              <a:buNone/>
            </a:pPr>
            <a:endParaRPr lang="en-US" smtClean="0">
              <a:latin typeface="Times New Roman" pitchFamily="18" charset="0"/>
              <a:cs typeface="Times New Roman" pitchFamily="18" charset="0"/>
            </a:endParaRPr>
          </a:p>
          <a:p>
            <a:pPr algn="just"/>
            <a:r>
              <a:rPr lang="en-US" smtClean="0">
                <a:latin typeface="Times New Roman" pitchFamily="18" charset="0"/>
                <a:cs typeface="Times New Roman" pitchFamily="18" charset="0"/>
              </a:rPr>
              <a:t>The second segment executes the instruction in the ALU. </a:t>
            </a:r>
          </a:p>
          <a:p>
            <a:pPr algn="just">
              <a:buNone/>
            </a:pPr>
            <a:r>
              <a:rPr lang="en-US" smtClean="0">
                <a:latin typeface="Times New Roman" pitchFamily="18" charset="0"/>
                <a:cs typeface="Times New Roman" pitchFamily="18" charset="0"/>
              </a:rPr>
              <a:t> </a:t>
            </a:r>
          </a:p>
          <a:p>
            <a:pPr algn="just"/>
            <a:r>
              <a:rPr lang="en-US" smtClean="0">
                <a:latin typeface="Times New Roman" pitchFamily="18" charset="0"/>
                <a:cs typeface="Times New Roman" pitchFamily="18" charset="0"/>
              </a:rPr>
              <a:t>The third segment may be used to store the result of the ALU operation in a destination register.</a:t>
            </a:r>
          </a:p>
          <a:p>
            <a:pPr algn="just">
              <a:buNone/>
            </a:pPr>
            <a:r>
              <a:rPr lang="en-US" smtClean="0">
                <a:latin typeface="Times New Roman" pitchFamily="18" charset="0"/>
                <a:cs typeface="Times New Roman" pitchFamily="18" charset="0"/>
              </a:rPr>
              <a:t> </a:t>
            </a:r>
          </a:p>
          <a:p>
            <a:pPr algn="just"/>
            <a:r>
              <a:rPr lang="en-US" smtClean="0">
                <a:latin typeface="Times New Roman" pitchFamily="18" charset="0"/>
                <a:cs typeface="Times New Roman" pitchFamily="18" charset="0"/>
              </a:rPr>
              <a:t>The data transfer instructions in RISC are limited to only Load and Store instructions.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
            <a:ext cx="8610600" cy="6324600"/>
          </a:xfrm>
        </p:spPr>
        <p:txBody>
          <a:bodyPr>
            <a:normAutofit lnSpcReduction="10000"/>
          </a:bodyPr>
          <a:lstStyle/>
          <a:p>
            <a:r>
              <a:rPr lang="en-US" smtClean="0">
                <a:latin typeface="Times New Roman" pitchFamily="18" charset="0"/>
                <a:cs typeface="Times New Roman" pitchFamily="18" charset="0"/>
              </a:rPr>
              <a:t>To prevent conflicts in data transfer, we will be using two separate buses one for storing the instructions and other for storing the data. </a:t>
            </a:r>
          </a:p>
          <a:p>
            <a:pPr>
              <a:buNone/>
            </a:pPr>
            <a:endParaRPr lang="en-US" sz="1600" smtClean="0">
              <a:latin typeface="Times New Roman" panose="02020603050405020304" pitchFamily="18" charset="0"/>
              <a:cs typeface="Times New Roman" panose="02020603050405020304" pitchFamily="18" charset="0"/>
            </a:endParaRPr>
          </a:p>
          <a:p>
            <a:r>
              <a:rPr lang="en-US" smtClean="0">
                <a:latin typeface="Times New Roman" pitchFamily="18" charset="0"/>
                <a:cs typeface="Times New Roman" pitchFamily="18" charset="0"/>
              </a:rPr>
              <a:t>Therefore as per the instruction cycle, we will be having the following steps:</a:t>
            </a:r>
          </a:p>
          <a:p>
            <a:pPr lvl="3">
              <a:buNone/>
            </a:pPr>
            <a:r>
              <a:rPr lang="en-US" sz="2400" smtClean="0">
                <a:latin typeface="Times New Roman" pitchFamily="18" charset="0"/>
                <a:cs typeface="Times New Roman" pitchFamily="18" charset="0"/>
              </a:rPr>
              <a:t>1. I: Instruction Fetch  </a:t>
            </a:r>
          </a:p>
          <a:p>
            <a:pPr lvl="3">
              <a:buNone/>
            </a:pPr>
            <a:r>
              <a:rPr lang="en-US" sz="2400" smtClean="0">
                <a:latin typeface="Times New Roman" pitchFamily="18" charset="0"/>
                <a:cs typeface="Times New Roman" pitchFamily="18" charset="0"/>
              </a:rPr>
              <a:t>2. A: ALU Operation  </a:t>
            </a:r>
          </a:p>
          <a:p>
            <a:pPr lvl="3">
              <a:buNone/>
            </a:pPr>
            <a:r>
              <a:rPr lang="en-US" sz="2400" smtClean="0">
                <a:latin typeface="Times New Roman" pitchFamily="18" charset="0"/>
                <a:cs typeface="Times New Roman" pitchFamily="18" charset="0"/>
              </a:rPr>
              <a:t>3. E: Execute Instruction. </a:t>
            </a:r>
          </a:p>
          <a:p>
            <a:pPr>
              <a:buNone/>
            </a:pPr>
            <a:endParaRPr lang="en-US" sz="900">
              <a:latin typeface="Times New Roman" panose="02020603050405020304" pitchFamily="18" charset="0"/>
              <a:cs typeface="Times New Roman" panose="02020603050405020304" pitchFamily="18" charset="0"/>
            </a:endParaRPr>
          </a:p>
          <a:p>
            <a:pPr algn="just"/>
            <a:r>
              <a:rPr lang="en-US" smtClean="0">
                <a:latin typeface="Times New Roman" pitchFamily="18" charset="0"/>
                <a:cs typeface="Times New Roman" pitchFamily="18" charset="0"/>
              </a:rPr>
              <a:t>The I segment will be fetching the instruction from program memory. The instruction is decoded and an ALU operation is performed in the A segment.</a:t>
            </a:r>
          </a:p>
          <a:p>
            <a:pPr algn="just">
              <a:buNone/>
            </a:pPr>
            <a:endParaRPr lang="en-US" sz="500" smtClean="0">
              <a:latin typeface="Times New Roman" panose="02020603050405020304" pitchFamily="18" charset="0"/>
              <a:cs typeface="Times New Roman" panose="02020603050405020304" pitchFamily="18" charset="0"/>
            </a:endParaRPr>
          </a:p>
          <a:p>
            <a:pPr algn="just"/>
            <a:r>
              <a:rPr lang="en-US" smtClean="0">
                <a:latin typeface="Times New Roman" pitchFamily="18" charset="0"/>
                <a:cs typeface="Times New Roman" pitchFamily="18" charset="0"/>
              </a:rPr>
              <a:t>In the A segment the ALU operation instruction will be fetched and the effective address will be retrieved and finally in the E segment the instruction will be executed. </a:t>
            </a:r>
          </a:p>
          <a:p>
            <a:pPr lvl="1">
              <a:buNone/>
            </a:pPr>
            <a:endParaRPr lang="en-US" sz="2800" smtClean="0">
              <a:latin typeface="Times New Roman" pitchFamily="18" charset="0"/>
              <a:cs typeface="Times New Roman"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2743200"/>
          </a:xfrm>
        </p:spPr>
        <p:txBody>
          <a:bodyPr>
            <a:normAutofit/>
          </a:bodyPr>
          <a:lstStyle/>
          <a:p>
            <a:pPr>
              <a:buNone/>
            </a:pPr>
            <a:r>
              <a:rPr lang="en-US" sz="2800" smtClean="0">
                <a:solidFill>
                  <a:srgbClr val="FF0000"/>
                </a:solidFill>
              </a:rPr>
              <a:t>Analytical Engine</a:t>
            </a:r>
          </a:p>
          <a:p>
            <a:r>
              <a:rPr lang="en-US" smtClean="0"/>
              <a:t>This calculating machine was also developed by Charles Babbage in 1830. It was a mechanical computer that used punch-cards as input. It was capable of solving any mathematical problem and storing information as a permanent memory.</a:t>
            </a:r>
            <a:endParaRPr lang="en-US"/>
          </a:p>
        </p:txBody>
      </p:sp>
      <p:pic>
        <p:nvPicPr>
          <p:cNvPr id="4098" name="Picture 2"/>
          <p:cNvPicPr>
            <a:picLocks noChangeAspect="1" noChangeArrowheads="1"/>
          </p:cNvPicPr>
          <p:nvPr/>
        </p:nvPicPr>
        <p:blipFill>
          <a:blip r:embed="rId2"/>
          <a:stretch>
            <a:fillRect/>
          </a:stretch>
        </p:blipFill>
        <p:spPr bwMode="auto">
          <a:xfrm>
            <a:off x="2133600" y="3581400"/>
            <a:ext cx="4267200" cy="3105150"/>
          </a:xfrm>
          <a:prstGeom prst="rect">
            <a:avLst/>
          </a:prstGeom>
          <a:noFill/>
          <a:ln w="9525">
            <a:noFill/>
            <a:miter lim="800000"/>
          </a:ln>
          <a:effec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458200" cy="5778691"/>
          </a:xfrm>
        </p:spPr>
        <p:txBody>
          <a:bodyPr>
            <a:normAutofit/>
          </a:bodyPr>
          <a:lstStyle/>
          <a:p>
            <a:pPr algn="just">
              <a:buNone/>
            </a:pPr>
            <a:r>
              <a:rPr lang="en-US" smtClean="0">
                <a:solidFill>
                  <a:srgbClr val="0070C0"/>
                </a:solidFill>
                <a:latin typeface="Times New Roman" pitchFamily="18" charset="0"/>
                <a:cs typeface="Times New Roman" pitchFamily="18" charset="0"/>
              </a:rPr>
              <a:t>Pipeline conflict handling</a:t>
            </a:r>
          </a:p>
          <a:p>
            <a:pPr algn="just">
              <a:buNone/>
            </a:pPr>
            <a:r>
              <a:rPr lang="en-US" smtClean="0">
                <a:solidFill>
                  <a:srgbClr val="FF0000"/>
                </a:solidFill>
                <a:latin typeface="Times New Roman" pitchFamily="18" charset="0"/>
                <a:cs typeface="Times New Roman" pitchFamily="18" charset="0"/>
              </a:rPr>
              <a:t>Delayed Load: </a:t>
            </a:r>
          </a:p>
          <a:p>
            <a:pPr algn="just"/>
            <a:r>
              <a:rPr lang="en-US" smtClean="0">
                <a:latin typeface="Times New Roman" pitchFamily="18" charset="0"/>
                <a:cs typeface="Times New Roman" pitchFamily="18" charset="0"/>
              </a:rPr>
              <a:t>Consider the following instructions: </a:t>
            </a:r>
          </a:p>
          <a:p>
            <a:pPr lvl="3" algn="just">
              <a:buNone/>
            </a:pPr>
            <a:r>
              <a:rPr lang="en-US" sz="2400" smtClean="0">
                <a:latin typeface="Times New Roman" pitchFamily="18" charset="0"/>
                <a:cs typeface="Times New Roman" pitchFamily="18" charset="0"/>
              </a:rPr>
              <a:t>1. LOAD: R1 ← M[address 1] </a:t>
            </a:r>
          </a:p>
          <a:p>
            <a:pPr lvl="3" algn="just">
              <a:buNone/>
            </a:pPr>
            <a:r>
              <a:rPr lang="en-US" sz="2400" smtClean="0">
                <a:latin typeface="Times New Roman" pitchFamily="18" charset="0"/>
                <a:cs typeface="Times New Roman" pitchFamily="18" charset="0"/>
              </a:rPr>
              <a:t>2. LOAD: R2 ← M[address 2] </a:t>
            </a:r>
          </a:p>
          <a:p>
            <a:pPr lvl="3" algn="just">
              <a:buNone/>
            </a:pPr>
            <a:r>
              <a:rPr lang="en-US" sz="2400" smtClean="0">
                <a:latin typeface="Times New Roman" pitchFamily="18" charset="0"/>
                <a:cs typeface="Times New Roman" pitchFamily="18" charset="0"/>
              </a:rPr>
              <a:t>3. ADD: R3 ← R1 + R2 </a:t>
            </a:r>
          </a:p>
          <a:p>
            <a:pPr lvl="3" algn="just">
              <a:buNone/>
            </a:pPr>
            <a:r>
              <a:rPr lang="en-US" sz="2400" smtClean="0">
                <a:latin typeface="Times New Roman" pitchFamily="18" charset="0"/>
                <a:cs typeface="Times New Roman" pitchFamily="18" charset="0"/>
              </a:rPr>
              <a:t>4. STORE</a:t>
            </a:r>
            <a:r>
              <a:rPr lang="en-US" smtClean="0">
                <a:latin typeface="Times New Roman" pitchFamily="18" charset="0"/>
                <a:cs typeface="Times New Roman" pitchFamily="18" charset="0"/>
              </a:rPr>
              <a:t>: </a:t>
            </a:r>
            <a:r>
              <a:rPr lang="en-US" sz="2400" smtClean="0">
                <a:latin typeface="Times New Roman" pitchFamily="18" charset="0"/>
                <a:cs typeface="Times New Roman" pitchFamily="18" charset="0"/>
              </a:rPr>
              <a:t>M[address 3] ← R3</a:t>
            </a:r>
            <a:endParaRPr lang="en-US" smtClean="0">
              <a:latin typeface="Times New Roman" pitchFamily="18" charset="0"/>
              <a:cs typeface="Times New Roman" pitchFamily="18" charset="0"/>
            </a:endParaRPr>
          </a:p>
          <a:p>
            <a:pPr algn="just">
              <a:buFont typeface="Wingdings" pitchFamily="2" charset="2"/>
              <a:buChar char="Ø"/>
            </a:pPr>
            <a:r>
              <a:rPr lang="en-US" smtClean="0">
                <a:latin typeface="Times New Roman" pitchFamily="18" charset="0"/>
                <a:cs typeface="Times New Roman" pitchFamily="18" charset="0"/>
              </a:rPr>
              <a:t>The below tables will be showing the pipelining concept with the data conflict and without data conflict.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1524000" y="381000"/>
            <a:ext cx="7010400" cy="5781773"/>
          </a:xfrm>
          <a:prstGeom prst="rect">
            <a:avLst/>
          </a:prstGeom>
          <a:noFill/>
          <a:ln w="9525">
            <a:noFill/>
            <a:miter lim="800000"/>
          </a:ln>
          <a:effec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62000"/>
            <a:ext cx="8458200" cy="5245291"/>
          </a:xfrm>
        </p:spPr>
        <p:txBody>
          <a:bodyPr>
            <a:normAutofit/>
          </a:bodyPr>
          <a:lstStyle/>
          <a:p>
            <a:pPr>
              <a:buNone/>
            </a:pPr>
            <a:r>
              <a:rPr lang="en-US" smtClean="0">
                <a:solidFill>
                  <a:srgbClr val="FF0000"/>
                </a:solidFill>
              </a:rPr>
              <a:t>Delayed Branch</a:t>
            </a:r>
            <a:r>
              <a:rPr lang="en-US" smtClean="0"/>
              <a:t>:</a:t>
            </a:r>
          </a:p>
          <a:p>
            <a:pPr algn="just"/>
            <a:r>
              <a:rPr lang="en-US" sz="2000" smtClean="0"/>
              <a:t>Several techniques for branch penalties were there, but the method used in the RISC processors is to relay on the compiler to redefine the branches so that they effect at the proper time in the pipeline.</a:t>
            </a:r>
          </a:p>
          <a:p>
            <a:pPr algn="just"/>
            <a:endParaRPr lang="en-US" sz="2000" smtClean="0"/>
          </a:p>
          <a:p>
            <a:pPr algn="just"/>
            <a:r>
              <a:rPr lang="en-US" sz="2000" smtClean="0"/>
              <a:t>For example the following program consists of five instructions:</a:t>
            </a:r>
          </a:p>
          <a:p>
            <a:pPr lvl="3" algn="just">
              <a:buNone/>
            </a:pPr>
            <a:r>
              <a:rPr lang="en-US" sz="2000" smtClean="0"/>
              <a:t>1. Load from memory to R1.</a:t>
            </a:r>
          </a:p>
          <a:p>
            <a:pPr lvl="3" algn="just">
              <a:buNone/>
            </a:pPr>
            <a:r>
              <a:rPr lang="en-US" sz="2000" smtClean="0"/>
              <a:t>2. Increment R2.</a:t>
            </a:r>
          </a:p>
          <a:p>
            <a:pPr lvl="3" algn="just">
              <a:buNone/>
            </a:pPr>
            <a:r>
              <a:rPr lang="en-US" sz="2000" smtClean="0"/>
              <a:t>3. Add r3 to R4.</a:t>
            </a:r>
          </a:p>
          <a:p>
            <a:pPr lvl="3" algn="just">
              <a:buNone/>
            </a:pPr>
            <a:r>
              <a:rPr lang="en-US" sz="2000" smtClean="0"/>
              <a:t>4. Subtract R5 from R6.</a:t>
            </a:r>
          </a:p>
          <a:p>
            <a:pPr lvl="3" algn="just">
              <a:buNone/>
            </a:pPr>
            <a:r>
              <a:rPr lang="en-US" sz="2000" smtClean="0"/>
              <a:t>5. Branch to address X</a:t>
            </a:r>
            <a:endParaRPr lang="en-US" sz="280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457200" y="228600"/>
            <a:ext cx="6076950" cy="3581400"/>
          </a:xfrm>
          <a:prstGeom prst="rect">
            <a:avLst/>
          </a:prstGeom>
          <a:noFill/>
          <a:ln w="9525">
            <a:noFill/>
            <a:miter lim="800000"/>
          </a:ln>
          <a:effectLst/>
        </p:spPr>
      </p:pic>
      <p:pic>
        <p:nvPicPr>
          <p:cNvPr id="1027" name="Picture 3"/>
          <p:cNvPicPr>
            <a:picLocks noChangeAspect="1" noChangeArrowheads="1"/>
          </p:cNvPicPr>
          <p:nvPr/>
        </p:nvPicPr>
        <p:blipFill>
          <a:blip r:embed="rId3"/>
          <a:stretch>
            <a:fillRect/>
          </a:stretch>
        </p:blipFill>
        <p:spPr bwMode="auto">
          <a:xfrm>
            <a:off x="3733800" y="3851214"/>
            <a:ext cx="5105400" cy="3006786"/>
          </a:xfrm>
          <a:prstGeom prst="rect">
            <a:avLst/>
          </a:prstGeom>
          <a:noFill/>
          <a:ln w="9525">
            <a:noFill/>
            <a:miter lim="800000"/>
          </a:ln>
          <a:effec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382000" cy="5181600"/>
          </a:xfrm>
        </p:spPr>
        <p:txBody>
          <a:bodyPr>
            <a:normAutofit fontScale="70000" lnSpcReduction="20000"/>
          </a:bodyPr>
          <a:lstStyle/>
          <a:p>
            <a:pPr algn="just"/>
            <a:r>
              <a:rPr lang="en-US" smtClean="0"/>
              <a:t>Normal computational systems are not enough in some special processing requirements. </a:t>
            </a:r>
          </a:p>
          <a:p>
            <a:pPr algn="just">
              <a:buNone/>
            </a:pPr>
            <a:endParaRPr lang="en-US" smtClean="0"/>
          </a:p>
          <a:p>
            <a:pPr algn="just"/>
            <a:r>
              <a:rPr lang="en-US" smtClean="0"/>
              <a:t>Special processing systems like </a:t>
            </a:r>
          </a:p>
          <a:p>
            <a:pPr marL="1117854" lvl="2" indent="-514350" algn="just">
              <a:buAutoNum type="arabicPeriod"/>
            </a:pPr>
            <a:r>
              <a:rPr lang="en-US" sz="2600" smtClean="0"/>
              <a:t>Artificial intelligence systems and some </a:t>
            </a:r>
          </a:p>
          <a:p>
            <a:pPr marL="1117854" lvl="2" indent="-514350" algn="just">
              <a:buAutoNum type="arabicPeriod"/>
            </a:pPr>
            <a:r>
              <a:rPr lang="en-US" sz="2600" smtClean="0"/>
              <a:t>Weather forecasting systems, </a:t>
            </a:r>
          </a:p>
          <a:p>
            <a:pPr marL="1117854" lvl="2" indent="-514350" algn="just">
              <a:buAutoNum type="arabicPeriod"/>
            </a:pPr>
            <a:r>
              <a:rPr lang="en-US" sz="2600" smtClean="0"/>
              <a:t>Terrain analysis etc.,</a:t>
            </a:r>
          </a:p>
          <a:p>
            <a:pPr marL="1117854" lvl="2" indent="-514350" algn="just">
              <a:buNone/>
            </a:pPr>
            <a:endParaRPr lang="en-US" sz="2600" smtClean="0"/>
          </a:p>
          <a:p>
            <a:pPr algn="just"/>
            <a:r>
              <a:rPr lang="en-US" smtClean="0"/>
              <a:t>In such systems the data processing will be involving on very high amount of data, we can classify the large data as a very big arrays. </a:t>
            </a:r>
          </a:p>
          <a:p>
            <a:pPr algn="just">
              <a:buNone/>
            </a:pPr>
            <a:endParaRPr lang="en-US" smtClean="0"/>
          </a:p>
          <a:p>
            <a:pPr algn="just"/>
            <a:r>
              <a:rPr lang="en-US" smtClean="0"/>
              <a:t>Now if we want to process this data, naturally we will need new methods of data processing.</a:t>
            </a:r>
          </a:p>
          <a:p>
            <a:pPr algn="just">
              <a:buNone/>
            </a:pPr>
            <a:endParaRPr lang="en-US" smtClean="0"/>
          </a:p>
          <a:p>
            <a:pPr algn="just"/>
            <a:r>
              <a:rPr lang="en-US" smtClean="0"/>
              <a:t>These numbers are usually formulated as vectors and matrices of floating point numbers.</a:t>
            </a:r>
          </a:p>
          <a:p>
            <a:pPr algn="just">
              <a:buNone/>
            </a:pPr>
            <a:endParaRPr lang="en-US" smtClean="0"/>
          </a:p>
          <a:p>
            <a:pPr algn="just"/>
            <a:r>
              <a:rPr lang="en-US" smtClean="0"/>
              <a:t>The vector is an ordered set of large one dimensional array of data items.</a:t>
            </a:r>
          </a:p>
        </p:txBody>
      </p:sp>
      <p:sp>
        <p:nvSpPr>
          <p:cNvPr id="3" name="Title 2"/>
          <p:cNvSpPr>
            <a:spLocks noGrp="1"/>
          </p:cNvSpPr>
          <p:nvPr>
            <p:ph type="title"/>
          </p:nvPr>
        </p:nvSpPr>
        <p:spPr>
          <a:xfrm>
            <a:off x="457200" y="381000"/>
            <a:ext cx="8229600" cy="639762"/>
          </a:xfrm>
        </p:spPr>
        <p:txBody>
          <a:bodyPr>
            <a:normAutofit fontScale="90000"/>
          </a:bodyPr>
          <a:lstStyle/>
          <a:p>
            <a:r>
              <a:rPr lang="en-US" smtClean="0"/>
              <a:t>Vector Processing:</a:t>
            </a:r>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
            <a:ext cx="8686800" cy="5867400"/>
          </a:xfrm>
        </p:spPr>
        <p:txBody>
          <a:bodyPr>
            <a:normAutofit fontScale="70000" lnSpcReduction="20000"/>
          </a:bodyPr>
          <a:lstStyle/>
          <a:p>
            <a:pPr algn="just"/>
            <a:r>
              <a:rPr lang="en-US" smtClean="0"/>
              <a:t>A vector V of length n is represented as a row vector as </a:t>
            </a:r>
          </a:p>
          <a:p>
            <a:pPr algn="just">
              <a:buNone/>
            </a:pPr>
            <a:r>
              <a:rPr lang="en-US" smtClean="0"/>
              <a:t>			V=[V1,V2,V3 …Vn] </a:t>
            </a:r>
          </a:p>
          <a:p>
            <a:pPr algn="just"/>
            <a:r>
              <a:rPr lang="en-US" smtClean="0"/>
              <a:t>The term vector processing involves the data processing on the vectors of such large data. </a:t>
            </a:r>
          </a:p>
          <a:p>
            <a:pPr algn="just"/>
            <a:r>
              <a:rPr lang="en-US" smtClean="0"/>
              <a:t>The vector processing system can be understand by the example below. </a:t>
            </a:r>
          </a:p>
          <a:p>
            <a:pPr algn="just"/>
            <a:r>
              <a:rPr lang="en-US" smtClean="0"/>
              <a:t>Consider a program which is adding two arrays A and B of length 100; Machine level program.</a:t>
            </a:r>
          </a:p>
          <a:p>
            <a:pPr marL="1117854" lvl="2" indent="-514350" algn="just">
              <a:buFont typeface="+mj-lt"/>
              <a:buAutoNum type="arabicPeriod"/>
            </a:pPr>
            <a:r>
              <a:rPr lang="en-US" sz="2800" smtClean="0"/>
              <a:t>Initialize I=0  </a:t>
            </a:r>
          </a:p>
          <a:p>
            <a:pPr marL="1117854" lvl="2" indent="-514350" algn="just">
              <a:buFont typeface="+mj-lt"/>
              <a:buAutoNum type="arabicPeriod"/>
            </a:pPr>
            <a:r>
              <a:rPr lang="en-US" sz="2800" smtClean="0"/>
              <a:t>20: Read A(I) </a:t>
            </a:r>
          </a:p>
          <a:p>
            <a:pPr marL="1117854" lvl="2" indent="-514350" algn="just">
              <a:buFont typeface="+mj-lt"/>
              <a:buAutoNum type="arabicPeriod"/>
            </a:pPr>
            <a:r>
              <a:rPr lang="en-US" sz="2800" smtClean="0"/>
              <a:t>Read B(I) </a:t>
            </a:r>
          </a:p>
          <a:p>
            <a:pPr marL="1117854" lvl="2" indent="-514350" algn="just">
              <a:buFont typeface="+mj-lt"/>
              <a:buAutoNum type="arabicPeriod"/>
            </a:pPr>
            <a:r>
              <a:rPr lang="en-US" sz="2800" smtClean="0"/>
              <a:t>Store C(I)=A(I)+B(I) </a:t>
            </a:r>
          </a:p>
          <a:p>
            <a:pPr marL="1117854" lvl="2" indent="-514350" algn="just">
              <a:buFont typeface="+mj-lt"/>
              <a:buAutoNum type="arabicPeriod"/>
            </a:pPr>
            <a:r>
              <a:rPr lang="en-US" sz="2800" smtClean="0"/>
              <a:t>Increment I=I+1 If I&lt;=</a:t>
            </a:r>
            <a:r>
              <a:rPr lang="en-US" sz="2400" smtClean="0"/>
              <a:t>100 </a:t>
            </a:r>
            <a:r>
              <a:rPr lang="en-US" sz="2800" smtClean="0"/>
              <a:t>go to 20 continue </a:t>
            </a:r>
            <a:endParaRPr lang="en-US" sz="2400" smtClean="0"/>
          </a:p>
          <a:p>
            <a:pPr marL="624078" indent="-514350" algn="just"/>
            <a:r>
              <a:rPr lang="en-US" smtClean="0"/>
              <a:t>So in this above program we can see that the two arrays are being added in a loop format.</a:t>
            </a:r>
          </a:p>
          <a:p>
            <a:pPr marL="624078" indent="-514350" algn="just"/>
            <a:r>
              <a:rPr lang="en-US" smtClean="0"/>
              <a:t>First we are starting from the value of 0 and then we are continuing the loop with the addition operation until the I value has reached to 100. </a:t>
            </a:r>
          </a:p>
          <a:p>
            <a:pPr marL="624078" indent="-514350" algn="just"/>
            <a:r>
              <a:rPr lang="en-US" smtClean="0"/>
              <a:t>In the above program there are 4 loop statements which will be executing 100 times.</a:t>
            </a:r>
          </a:p>
          <a:p>
            <a:pPr marL="624078" indent="-514350" algn="just"/>
            <a:r>
              <a:rPr lang="en-US" smtClean="0"/>
              <a:t>Therefore the total cycles of the CPU taken is 500 cycles. </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8600"/>
            <a:ext cx="8305800" cy="5778691"/>
          </a:xfrm>
        </p:spPr>
        <p:txBody>
          <a:bodyPr>
            <a:normAutofit fontScale="92500" lnSpcReduction="20000"/>
          </a:bodyPr>
          <a:lstStyle/>
          <a:p>
            <a:pPr algn="just"/>
            <a:r>
              <a:rPr lang="en-US" sz="2200" smtClean="0"/>
              <a:t>But if we use the concept of vector processing then we can reduce the unnecessary fetch cycles, since the fetch cycles are used in the creation of the vector.</a:t>
            </a:r>
          </a:p>
          <a:p>
            <a:pPr algn="just">
              <a:buNone/>
            </a:pPr>
            <a:endParaRPr lang="en-US" sz="2200" smtClean="0"/>
          </a:p>
          <a:p>
            <a:pPr algn="just"/>
            <a:r>
              <a:rPr lang="en-US" sz="2200" smtClean="0"/>
              <a:t>The same program written in the vector processing statement is given below.</a:t>
            </a:r>
          </a:p>
          <a:p>
            <a:pPr algn="just">
              <a:buNone/>
            </a:pPr>
            <a:r>
              <a:rPr lang="en-US" sz="2200" smtClean="0"/>
              <a:t>			C(1:100)=A(1:100)+B(1:100)</a:t>
            </a:r>
          </a:p>
          <a:p>
            <a:pPr algn="just">
              <a:buNone/>
            </a:pPr>
            <a:endParaRPr lang="en-US" sz="2200" smtClean="0"/>
          </a:p>
          <a:p>
            <a:pPr algn="just"/>
            <a:r>
              <a:rPr lang="en-US" sz="2200" smtClean="0"/>
              <a:t>In the above statement, when the system is creating a vector like this the original source values are fetched from the memory into the vector, therefore the data is readily available in the vector. </a:t>
            </a:r>
          </a:p>
          <a:p>
            <a:pPr algn="just">
              <a:buNone/>
            </a:pPr>
            <a:endParaRPr lang="en-US" sz="2200" smtClean="0"/>
          </a:p>
          <a:p>
            <a:pPr algn="just"/>
            <a:r>
              <a:rPr lang="en-US" sz="2200" smtClean="0"/>
              <a:t>So when a operation is initiated on the data, naturally the operation will be performed directly on the data and will not wait for the fetch cycle. </a:t>
            </a:r>
          </a:p>
          <a:p>
            <a:pPr algn="just">
              <a:buNone/>
            </a:pPr>
            <a:endParaRPr lang="en-US" sz="2200" smtClean="0"/>
          </a:p>
          <a:p>
            <a:pPr algn="just"/>
            <a:r>
              <a:rPr lang="en-US" sz="2200" smtClean="0"/>
              <a:t>So the total no of CPU Cycles taken by the above instruction is only 100.</a:t>
            </a:r>
          </a:p>
          <a:p>
            <a:pPr algn="just">
              <a:buNone/>
            </a:pPr>
            <a:endParaRPr lang="en-US" sz="2200" smtClean="0"/>
          </a:p>
          <a:p>
            <a:pPr algn="just"/>
            <a:r>
              <a:rPr lang="en-US" sz="2200" smtClean="0"/>
              <a:t>The floating point addition is done as in the following figure. </a:t>
            </a:r>
          </a:p>
          <a:p>
            <a:endParaRPr 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media.geeksforgeeks.org/wp-content/uploads/20200511154658/Untitled-Diagram66-3.jpg"/>
          <p:cNvPicPr>
            <a:picLocks noGrp="1"/>
          </p:cNvPicPr>
          <p:nvPr>
            <p:ph idx="1"/>
          </p:nvPr>
        </p:nvPicPr>
        <p:blipFill>
          <a:blip r:embed="rId2"/>
          <a:stretch>
            <a:fillRect/>
          </a:stretch>
        </p:blipFill>
        <p:spPr bwMode="auto">
          <a:xfrm>
            <a:off x="2133600" y="152400"/>
            <a:ext cx="5257800" cy="6705600"/>
          </a:xfrm>
          <a:prstGeom prst="rect">
            <a:avLst/>
          </a:prstGeom>
          <a:noFill/>
          <a:ln w="9525">
            <a:noFill/>
            <a:miter lim="800000"/>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590800"/>
            <a:ext cx="8229600" cy="957072"/>
          </a:xfrm>
        </p:spPr>
        <p:txBody>
          <a:bodyPr>
            <a:normAutofit fontScale="77500" lnSpcReduction="20000"/>
          </a:bodyPr>
          <a:lstStyle/>
          <a:p>
            <a:r>
              <a:rPr lang="en-US" smtClean="0"/>
              <a:t>It is also possible to design the processor with large number of registers and store more number of operands in the registers prior to the addition operation.</a:t>
            </a:r>
          </a:p>
          <a:p>
            <a:endParaRPr lang="en-US"/>
          </a:p>
        </p:txBody>
      </p:sp>
      <p:pic>
        <p:nvPicPr>
          <p:cNvPr id="2050" name="Picture 2"/>
          <p:cNvPicPr>
            <a:picLocks noChangeAspect="1" noChangeArrowheads="1"/>
          </p:cNvPicPr>
          <p:nvPr/>
        </p:nvPicPr>
        <p:blipFill>
          <a:blip r:embed="rId2"/>
          <a:stretch>
            <a:fillRect/>
          </a:stretch>
        </p:blipFill>
        <p:spPr bwMode="auto">
          <a:xfrm>
            <a:off x="685800" y="1524000"/>
            <a:ext cx="7581900" cy="1047750"/>
          </a:xfrm>
          <a:prstGeom prst="rect">
            <a:avLst/>
          </a:prstGeom>
          <a:noFill/>
          <a:ln w="9525">
            <a:noFill/>
            <a:miter lim="800000"/>
          </a:ln>
          <a:effectLst/>
        </p:spPr>
      </p:pic>
      <p:sp>
        <p:nvSpPr>
          <p:cNvPr id="5" name="Content Placeholder 1"/>
          <p:cNvSpPr txBox="1"/>
          <p:nvPr/>
        </p:nvSpPr>
        <p:spPr>
          <a:xfrm>
            <a:off x="457200" y="609600"/>
            <a:ext cx="8229600" cy="957072"/>
          </a:xfrm>
          <a:prstGeom prst="rect">
            <a:avLst/>
          </a:prstGeom>
        </p:spPr>
        <p:txBody>
          <a:bodyPr vert="horz">
            <a:normAutofit fontScale="77500" lnSpcReduction="20000"/>
          </a:bodyPr>
          <a:lstStyle>
            <a:defPPr>
              <a:defRPr lang="en-US"/>
            </a:defPPr>
          </a:lstStyle>
          <a:p>
            <a:pPr marL="365760" marR="0" lvl="0" indent="-256032" algn="l" defTabSz="914400" rtl="0" eaLnBrk="1" fontAlgn="auto" latinLnBrk="0" hangingPunct="1">
              <a:lnSpc>
                <a:spcPct val="100000"/>
              </a:lnSpc>
              <a:spcBef>
                <a:spcPts val="400"/>
              </a:spcBef>
              <a:spcAft>
                <a:spcPct val="0"/>
              </a:spcAft>
              <a:buClr>
                <a:schemeClr val="accent1"/>
              </a:buClr>
              <a:buSzPct val="68000"/>
              <a:buFont typeface="Wingdings 3"/>
              <a:buChar char=""/>
              <a:defRPr/>
            </a:pPr>
            <a:endParaRPr kumimoji="0" lang="en-US" sz="2700" b="0" i="0" u="none" strike="noStrike" kern="1200" cap="none" spc="0" normalizeH="0" baseline="0" noProof="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ct val="0"/>
              </a:spcAft>
              <a:buClr>
                <a:schemeClr val="accent1"/>
              </a:buClr>
              <a:buSzPct val="68000"/>
              <a:buFont typeface="Wingdings 3"/>
              <a:buChar char=""/>
              <a:defRPr/>
            </a:pPr>
            <a:r>
              <a:rPr kumimoji="0" lang="en-US" sz="2700" b="0" i="0" u="none" strike="noStrike" kern="1200" cap="none" spc="0" normalizeH="0" baseline="0" noProof="0" smtClean="0">
                <a:ln>
                  <a:noFill/>
                </a:ln>
                <a:solidFill>
                  <a:schemeClr val="tx1"/>
                </a:solidFill>
                <a:effectLst/>
                <a:uLnTx/>
                <a:uFillTx/>
                <a:latin typeface="+mn-lt"/>
                <a:ea typeface="+mn-ea"/>
                <a:cs typeface="+mn-cs"/>
              </a:rPr>
              <a:t>The instruction format for vector instruction is as follows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57200"/>
            <a:ext cx="8382000" cy="3124200"/>
          </a:xfrm>
        </p:spPr>
        <p:txBody>
          <a:bodyPr>
            <a:normAutofit fontScale="70000" lnSpcReduction="20000"/>
          </a:bodyPr>
          <a:lstStyle/>
          <a:p>
            <a:pPr>
              <a:buNone/>
            </a:pPr>
            <a:r>
              <a:rPr lang="en-US" sz="3800" smtClean="0"/>
              <a:t>Matrix multiplication</a:t>
            </a:r>
          </a:p>
          <a:p>
            <a:pPr>
              <a:buNone/>
            </a:pPr>
            <a:endParaRPr lang="en-US" sz="3200" smtClean="0"/>
          </a:p>
          <a:p>
            <a:pPr algn="just"/>
            <a:r>
              <a:rPr lang="en-US" smtClean="0"/>
              <a:t>Now let us see the implementation of the vector processing concept on the following matrix multiplication. </a:t>
            </a:r>
          </a:p>
          <a:p>
            <a:pPr algn="just"/>
            <a:endParaRPr lang="en-US" smtClean="0"/>
          </a:p>
          <a:p>
            <a:pPr algn="just"/>
            <a:r>
              <a:rPr lang="en-US" smtClean="0"/>
              <a:t>The multiplication of two nxn matrices consists of n2 inner products or n3 multiply-add operations.</a:t>
            </a:r>
          </a:p>
          <a:p>
            <a:pPr algn="just"/>
            <a:endParaRPr lang="en-US" smtClean="0"/>
          </a:p>
          <a:p>
            <a:pPr algn="just"/>
            <a:r>
              <a:rPr lang="en-US" smtClean="0"/>
              <a:t>An nxm matrix of numbers may be considered as constituting a set of n row vectors and m column vectors. For example a 3x3 matrix multiplication.</a:t>
            </a:r>
          </a:p>
          <a:p>
            <a:pPr>
              <a:buNone/>
            </a:pPr>
            <a:endParaRPr lang="en-US" smtClean="0"/>
          </a:p>
        </p:txBody>
      </p:sp>
      <p:pic>
        <p:nvPicPr>
          <p:cNvPr id="3074" name="Picture 2"/>
          <p:cNvPicPr>
            <a:picLocks noChangeAspect="1" noChangeArrowheads="1"/>
          </p:cNvPicPr>
          <p:nvPr/>
        </p:nvPicPr>
        <p:blipFill>
          <a:blip r:embed="rId2"/>
          <a:stretch>
            <a:fillRect/>
          </a:stretch>
        </p:blipFill>
        <p:spPr bwMode="auto">
          <a:xfrm>
            <a:off x="1676399" y="3886200"/>
            <a:ext cx="6238045" cy="1295400"/>
          </a:xfrm>
          <a:prstGeom prst="rect">
            <a:avLst/>
          </a:prstGeom>
          <a:noFill/>
          <a:ln w="9525">
            <a:noFill/>
            <a:miter lim="800000"/>
          </a:ln>
          <a:effectLst/>
        </p:spPr>
      </p:pic>
      <p:pic>
        <p:nvPicPr>
          <p:cNvPr id="3075" name="Picture 3"/>
          <p:cNvPicPr>
            <a:picLocks noChangeAspect="1" noChangeArrowheads="1"/>
          </p:cNvPicPr>
          <p:nvPr/>
        </p:nvPicPr>
        <p:blipFill>
          <a:blip r:embed="rId3"/>
          <a:stretch>
            <a:fillRect/>
          </a:stretch>
        </p:blipFill>
        <p:spPr bwMode="auto">
          <a:xfrm>
            <a:off x="3581400" y="5562600"/>
            <a:ext cx="2743200" cy="850512"/>
          </a:xfrm>
          <a:prstGeom prst="rect">
            <a:avLst/>
          </a:prstGeom>
          <a:noFill/>
          <a:ln w="9525">
            <a:noFill/>
            <a:miter lim="800000"/>
          </a:ln>
          <a:effec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normAutofit fontScale="90000"/>
          </a:bodyPr>
          <a:lstStyle/>
          <a:p>
            <a:r>
              <a:rPr lang="en-US" smtClean="0"/>
              <a:t/>
            </a:r>
            <a:br>
              <a:rPr lang="en-US" smtClean="0"/>
            </a:br>
            <a:endParaRPr lang="en-US"/>
          </a:p>
        </p:txBody>
      </p:sp>
      <p:sp>
        <p:nvSpPr>
          <p:cNvPr id="3" name="Content Placeholder 2"/>
          <p:cNvSpPr>
            <a:spLocks noGrp="1"/>
          </p:cNvSpPr>
          <p:nvPr>
            <p:ph idx="1"/>
          </p:nvPr>
        </p:nvSpPr>
        <p:spPr>
          <a:xfrm>
            <a:off x="0" y="1447800"/>
            <a:ext cx="9144000" cy="5105400"/>
          </a:xfrm>
        </p:spPr>
        <p:txBody>
          <a:bodyPr>
            <a:normAutofit fontScale="85000" lnSpcReduction="20000"/>
          </a:bodyPr>
          <a:lstStyle/>
          <a:p>
            <a:pPr>
              <a:buNone/>
            </a:pPr>
            <a:r>
              <a:rPr lang="en-US" smtClean="0"/>
              <a:t>	A generation of computers refers to the specific improvements in computer technology with time.</a:t>
            </a:r>
          </a:p>
          <a:p>
            <a:pPr>
              <a:buNone/>
            </a:pPr>
            <a:r>
              <a:rPr lang="en-US" smtClean="0"/>
              <a:t>	</a:t>
            </a:r>
            <a:r>
              <a:rPr lang="en-US" sz="3300" u="sng" smtClean="0">
                <a:solidFill>
                  <a:srgbClr val="FF0000"/>
                </a:solidFill>
              </a:rPr>
              <a:t>First Generation Computers</a:t>
            </a:r>
            <a:endParaRPr lang="en-US" u="sng" smtClean="0">
              <a:solidFill>
                <a:srgbClr val="FF0000"/>
              </a:solidFill>
            </a:endParaRPr>
          </a:p>
          <a:p>
            <a:pPr algn="just">
              <a:buNone/>
            </a:pPr>
            <a:r>
              <a:rPr lang="en-US" smtClean="0"/>
              <a:t>	The first generation (1946-1959) computers were slow, huge and expensive. In these computers, vacuum tubes were used as the basic components of CPU and memory. These computers were mainly depended on batch operating system and punch cards. Magnetic tape and paper tape were used as output and input devices in this generation;</a:t>
            </a:r>
          </a:p>
          <a:p>
            <a:pPr algn="just">
              <a:buNone/>
            </a:pPr>
            <a:endParaRPr lang="en-US" smtClean="0"/>
          </a:p>
          <a:p>
            <a:pPr algn="just">
              <a:buNone/>
            </a:pPr>
            <a:r>
              <a:rPr lang="en-US" smtClean="0"/>
              <a:t>	Some of the popular first generation computers are;</a:t>
            </a:r>
          </a:p>
          <a:p>
            <a:pPr lvl="1" algn="just">
              <a:buFont typeface="Wingdings" pitchFamily="2" charset="2"/>
              <a:buChar char="Ø"/>
            </a:pPr>
            <a:r>
              <a:rPr lang="en-US" b="1" smtClean="0"/>
              <a:t>ENIAC</a:t>
            </a:r>
            <a:r>
              <a:rPr lang="en-US" smtClean="0"/>
              <a:t> ( Electronic Numerical Integrator and Computer)</a:t>
            </a:r>
          </a:p>
          <a:p>
            <a:pPr lvl="1" algn="just">
              <a:buFont typeface="Wingdings" pitchFamily="2" charset="2"/>
              <a:buChar char="Ø"/>
            </a:pPr>
            <a:r>
              <a:rPr lang="en-US" b="1" smtClean="0"/>
              <a:t>EDVAC</a:t>
            </a:r>
            <a:r>
              <a:rPr lang="en-US" smtClean="0"/>
              <a:t> ( Electronic Discrete Variable Automatic Computer)</a:t>
            </a:r>
          </a:p>
          <a:p>
            <a:pPr lvl="1" algn="just">
              <a:buFont typeface="Wingdings" pitchFamily="2" charset="2"/>
              <a:buChar char="Ø"/>
            </a:pPr>
            <a:r>
              <a:rPr lang="en-US" b="1" smtClean="0"/>
              <a:t>UNIVACI</a:t>
            </a:r>
            <a:r>
              <a:rPr lang="en-US" smtClean="0"/>
              <a:t>( Universal Automatic Computer)</a:t>
            </a:r>
          </a:p>
          <a:p>
            <a:pPr lvl="1" algn="just">
              <a:buFont typeface="Wingdings" pitchFamily="2" charset="2"/>
              <a:buChar char="Ø"/>
            </a:pPr>
            <a:r>
              <a:rPr lang="en-US" b="1" smtClean="0"/>
              <a:t>IBM-701 (</a:t>
            </a:r>
            <a:r>
              <a:rPr lang="en-US" smtClean="0"/>
              <a:t>International  Business Machines  Corporation)</a:t>
            </a:r>
          </a:p>
          <a:p>
            <a:pPr lvl="1" algn="just">
              <a:buFont typeface="Wingdings" pitchFamily="2" charset="2"/>
              <a:buChar char="Ø"/>
            </a:pPr>
            <a:r>
              <a:rPr lang="en-US" b="1" smtClean="0"/>
              <a:t>IBM-650</a:t>
            </a:r>
            <a:endParaRPr lang="en-US" smtClean="0"/>
          </a:p>
          <a:p>
            <a:endParaRPr lang="en-US" u="sng" smtClean="0"/>
          </a:p>
          <a:p>
            <a:pPr>
              <a:buNone/>
            </a:pPr>
            <a:endParaRPr lang="en-US"/>
          </a:p>
        </p:txBody>
      </p:sp>
      <p:sp>
        <p:nvSpPr>
          <p:cNvPr id="4" name="Rectangle 3"/>
          <p:cNvSpPr/>
          <p:nvPr/>
        </p:nvSpPr>
        <p:spPr>
          <a:xfrm>
            <a:off x="381000" y="838200"/>
            <a:ext cx="7696200" cy="584775"/>
          </a:xfrm>
          <a:prstGeom prst="rect">
            <a:avLst/>
          </a:prstGeom>
        </p:spPr>
        <p:txBody>
          <a:bodyPr wrap="square">
            <a:spAutoFit/>
          </a:bodyPr>
          <a:lstStyle/>
          <a:p>
            <a:r>
              <a:rPr lang="en-US" sz="3200" smtClean="0"/>
              <a:t>Generations of Computers</a:t>
            </a:r>
            <a:endParaRPr lang="en-US" sz="320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1219200" y="914400"/>
            <a:ext cx="6838950" cy="2039687"/>
          </a:xfrm>
          <a:prstGeom prst="rect">
            <a:avLst/>
          </a:prstGeom>
          <a:noFill/>
          <a:ln w="9525">
            <a:noFill/>
            <a:miter lim="800000"/>
          </a:ln>
          <a:effectLst/>
        </p:spPr>
      </p:pic>
      <p:sp>
        <p:nvSpPr>
          <p:cNvPr id="5" name="Rectangle 4"/>
          <p:cNvSpPr/>
          <p:nvPr/>
        </p:nvSpPr>
        <p:spPr>
          <a:xfrm>
            <a:off x="304800" y="304800"/>
            <a:ext cx="8534400" cy="646331"/>
          </a:xfrm>
          <a:prstGeom prst="rect">
            <a:avLst/>
          </a:prstGeom>
        </p:spPr>
        <p:txBody>
          <a:bodyPr wrap="square">
            <a:spAutoFit/>
          </a:bodyPr>
          <a:lstStyle>
            <a:defPPr>
              <a:defRPr lang="en-US"/>
            </a:defPPr>
          </a:lstStyle>
          <a:p>
            <a:pPr>
              <a:buFont typeface="Wingdings" pitchFamily="2" charset="2"/>
              <a:buChar char="Ø"/>
            </a:pPr>
            <a:r>
              <a:rPr lang="en-US" smtClean="0"/>
              <a:t>The following figure shows how the inner product calculation on pipeline vector processor is doing.</a:t>
            </a:r>
          </a:p>
        </p:txBody>
      </p:sp>
      <p:pic>
        <p:nvPicPr>
          <p:cNvPr id="4099" name="Picture 3"/>
          <p:cNvPicPr>
            <a:picLocks noChangeAspect="1" noChangeArrowheads="1"/>
          </p:cNvPicPr>
          <p:nvPr/>
        </p:nvPicPr>
        <p:blipFill>
          <a:blip r:embed="rId3"/>
          <a:stretch>
            <a:fillRect/>
          </a:stretch>
        </p:blipFill>
        <p:spPr bwMode="auto">
          <a:xfrm>
            <a:off x="2286000" y="2667000"/>
            <a:ext cx="4781550" cy="1695450"/>
          </a:xfrm>
          <a:prstGeom prst="rect">
            <a:avLst/>
          </a:prstGeom>
          <a:noFill/>
          <a:ln w="9525">
            <a:noFill/>
            <a:miter lim="800000"/>
          </a:ln>
          <a:effectLst/>
        </p:spPr>
      </p:pic>
      <p:sp>
        <p:nvSpPr>
          <p:cNvPr id="7" name="Rectangle 6"/>
          <p:cNvSpPr/>
          <p:nvPr/>
        </p:nvSpPr>
        <p:spPr>
          <a:xfrm>
            <a:off x="228600" y="4343401"/>
            <a:ext cx="8534400" cy="2585323"/>
          </a:xfrm>
          <a:prstGeom prst="rect">
            <a:avLst/>
          </a:prstGeom>
        </p:spPr>
        <p:txBody>
          <a:bodyPr wrap="square">
            <a:spAutoFit/>
          </a:bodyPr>
          <a:lstStyle>
            <a:defPPr>
              <a:defRPr lang="en-US"/>
            </a:defPPr>
          </a:lstStyle>
          <a:p>
            <a:pPr algn="just">
              <a:buFont typeface="Wingdings" pitchFamily="2" charset="2"/>
              <a:buChar char="Ø"/>
            </a:pPr>
            <a:r>
              <a:rPr lang="en-US" smtClean="0"/>
              <a:t>Now from the source A vector we will be taking the first 4 values and will be sending to the multiplier pipeline along with the 4 values from the vector B. The resultant 1 value is stored in the adder pipeline. The resultant 1 value is stored in the adder pipeline. </a:t>
            </a:r>
          </a:p>
          <a:p>
            <a:pPr algn="just">
              <a:buFont typeface="Wingdings" pitchFamily="2" charset="2"/>
              <a:buChar char="Ø"/>
            </a:pPr>
            <a:r>
              <a:rPr lang="en-US" smtClean="0"/>
              <a:t>Like wise remaining values from a row and column multiplication will be brought into the adder pipeline, which will be performing the addition of all the things finally we will have the result of one row to column multiplication. </a:t>
            </a:r>
          </a:p>
          <a:p>
            <a:pPr>
              <a:buFont typeface="Wingdings" pitchFamily="2" charset="2"/>
              <a:buChar char="Ø"/>
            </a:pPr>
            <a:endParaRPr lang="en-US" smtClean="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905000"/>
            <a:ext cx="7848600" cy="2286000"/>
          </a:xfrm>
        </p:spPr>
        <p:txBody>
          <a:bodyPr>
            <a:normAutofit fontScale="90000"/>
          </a:bodyPr>
          <a:lstStyle/>
          <a:p>
            <a:pPr algn="ctr"/>
            <a:r>
              <a:rPr lang="en-US" sz="4900" b="1" smtClean="0">
                <a:solidFill>
                  <a:srgbClr val="FF0000"/>
                </a:solidFill>
                <a:latin typeface="Bradley Hand ITC" pitchFamily="66" charset="0"/>
              </a:rPr>
              <a:t>Micro Programmed Control And </a:t>
            </a:r>
            <a:br>
              <a:rPr lang="en-US" sz="4900" b="1" smtClean="0">
                <a:solidFill>
                  <a:srgbClr val="FF0000"/>
                </a:solidFill>
                <a:latin typeface="Bradley Hand ITC" pitchFamily="66" charset="0"/>
              </a:rPr>
            </a:br>
            <a:r>
              <a:rPr lang="en-US" sz="4900" b="1" smtClean="0">
                <a:solidFill>
                  <a:srgbClr val="FF0000"/>
                </a:solidFill>
                <a:latin typeface="Bradley Hand ITC" pitchFamily="66" charset="0"/>
              </a:rPr>
              <a:t>Central Processing Unit </a:t>
            </a:r>
            <a:r>
              <a:rPr lang="en-US" b="1" smtClean="0">
                <a:solidFill>
                  <a:srgbClr val="FF0000"/>
                </a:solidFill>
                <a:latin typeface="Bradley Hand ITC" pitchFamily="66" charset="0"/>
              </a:rPr>
              <a:t/>
            </a:r>
            <a:br>
              <a:rPr lang="en-US" b="1" smtClean="0">
                <a:solidFill>
                  <a:srgbClr val="FF0000"/>
                </a:solidFill>
                <a:latin typeface="Bradley Hand ITC" pitchFamily="66" charset="0"/>
              </a:rPr>
            </a:br>
            <a:endParaRPr lang="en-US" b="1">
              <a:solidFill>
                <a:srgbClr val="FF0000"/>
              </a:solidFill>
              <a:latin typeface="Bradley Hand ITC" pitchFamily="66" charset="0"/>
            </a:endParaRPr>
          </a:p>
        </p:txBody>
      </p:sp>
      <p:sp>
        <p:nvSpPr>
          <p:cNvPr id="3" name="Subtitle 2"/>
          <p:cNvSpPr>
            <a:spLocks noGrp="1"/>
          </p:cNvSpPr>
          <p:nvPr>
            <p:ph type="subTitle" idx="1"/>
          </p:nvPr>
        </p:nvSpPr>
        <p:spPr>
          <a:xfrm>
            <a:off x="1905000" y="4114800"/>
            <a:ext cx="6553200" cy="914400"/>
          </a:xfrm>
        </p:spPr>
        <p:txBody>
          <a:bodyPr>
            <a:noAutofit/>
          </a:bodyPr>
          <a:lstStyle/>
          <a:p>
            <a:pPr algn="ctr"/>
            <a:r>
              <a:rPr lang="en-US" sz="3200" b="1" smtClean="0">
                <a:solidFill>
                  <a:srgbClr val="00B050"/>
                </a:solidFill>
                <a:latin typeface="Agency FB" pitchFamily="34" charset="0"/>
              </a:rPr>
              <a:t>By</a:t>
            </a:r>
          </a:p>
          <a:p>
            <a:pPr algn="ctr"/>
            <a:r>
              <a:rPr lang="en-US" sz="3200" b="1" smtClean="0">
                <a:solidFill>
                  <a:srgbClr val="00B050"/>
                </a:solidFill>
                <a:latin typeface="Agency FB" pitchFamily="34" charset="0"/>
              </a:rPr>
              <a:t>Dr. M. Kalpana Devi</a:t>
            </a:r>
            <a:endParaRPr lang="en-US" sz="3200" b="1">
              <a:solidFill>
                <a:srgbClr val="00B050"/>
              </a:solidFill>
              <a:latin typeface="Agency FB"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9762"/>
          </a:xfrm>
        </p:spPr>
        <p:txBody>
          <a:bodyPr>
            <a:normAutofit fontScale="90000"/>
          </a:bodyPr>
          <a:lstStyle/>
          <a:p>
            <a:r>
              <a:rPr lang="en-US" b="1" smtClean="0">
                <a:solidFill>
                  <a:srgbClr val="0070C0"/>
                </a:solidFill>
                <a:latin typeface="Agency FB" pitchFamily="34" charset="0"/>
              </a:rPr>
              <a:t>Introduction</a:t>
            </a:r>
            <a:endParaRPr lang="en-US" b="1">
              <a:solidFill>
                <a:srgbClr val="0070C0"/>
              </a:solidFill>
              <a:latin typeface="Agency FB" pitchFamily="34" charset="0"/>
            </a:endParaRPr>
          </a:p>
        </p:txBody>
      </p:sp>
      <p:sp>
        <p:nvSpPr>
          <p:cNvPr id="3" name="Content Placeholder 2"/>
          <p:cNvSpPr>
            <a:spLocks noGrp="1"/>
          </p:cNvSpPr>
          <p:nvPr>
            <p:ph idx="1"/>
          </p:nvPr>
        </p:nvSpPr>
        <p:spPr>
          <a:xfrm>
            <a:off x="914400" y="990600"/>
            <a:ext cx="8001000" cy="5867400"/>
          </a:xfrm>
        </p:spPr>
        <p:txBody>
          <a:bodyPr>
            <a:normAutofit fontScale="85000" lnSpcReduction="20000"/>
          </a:bodyPr>
          <a:lstStyle/>
          <a:p>
            <a:pPr algn="just">
              <a:buFont typeface="Wingdings" pitchFamily="2" charset="2"/>
              <a:buChar char="Ø"/>
            </a:pPr>
            <a:r>
              <a:rPr lang="en-US" smtClean="0"/>
              <a:t> </a:t>
            </a:r>
            <a:r>
              <a:rPr lang="en-US" smtClean="0">
                <a:latin typeface="Agency FB" pitchFamily="34" charset="0"/>
              </a:rPr>
              <a:t>The function of the control unit in a digital computer is to initiate sequence of microoperations. </a:t>
            </a:r>
          </a:p>
          <a:p>
            <a:pPr algn="just">
              <a:buFont typeface="Wingdings" pitchFamily="2" charset="2"/>
              <a:buChar char="Ø"/>
            </a:pPr>
            <a:r>
              <a:rPr lang="en-US" smtClean="0">
                <a:latin typeface="Agency FB" pitchFamily="34" charset="0"/>
              </a:rPr>
              <a:t> Control unit can be implemented in two ways</a:t>
            </a:r>
          </a:p>
          <a:p>
            <a:pPr marL="914400" lvl="1" indent="-514350" algn="just">
              <a:buFont typeface="+mj-lt"/>
              <a:buAutoNum type="arabicPeriod"/>
            </a:pPr>
            <a:r>
              <a:rPr lang="en-US" smtClean="0">
                <a:latin typeface="Agency FB" pitchFamily="34" charset="0"/>
              </a:rPr>
              <a:t>Hardwired control </a:t>
            </a:r>
          </a:p>
          <a:p>
            <a:pPr marL="914400" lvl="1" indent="-514350" algn="just">
              <a:buFont typeface="+mj-lt"/>
              <a:buAutoNum type="arabicPeriod"/>
            </a:pPr>
            <a:r>
              <a:rPr lang="en-US" err="1" smtClean="0">
                <a:latin typeface="Agency FB" pitchFamily="34" charset="0"/>
              </a:rPr>
              <a:t>Microprogrammed control</a:t>
            </a:r>
          </a:p>
          <a:p>
            <a:pPr marL="514350" indent="-514350" algn="just">
              <a:buNone/>
            </a:pPr>
            <a:r>
              <a:rPr lang="en-US" b="1" smtClean="0">
                <a:solidFill>
                  <a:srgbClr val="FF0000"/>
                </a:solidFill>
                <a:latin typeface="Agency FB" pitchFamily="34" charset="0"/>
              </a:rPr>
              <a:t>Hardwired Control: </a:t>
            </a:r>
          </a:p>
          <a:p>
            <a:pPr marL="514350" indent="-514350" algn="just">
              <a:buFont typeface="Wingdings" pitchFamily="2" charset="2"/>
              <a:buChar char="Ø"/>
            </a:pPr>
            <a:r>
              <a:rPr lang="en-US" smtClean="0">
                <a:latin typeface="Agency FB" pitchFamily="34" charset="0"/>
              </a:rPr>
              <a:t>When the control signals are generated by hardware using conventional logic design techniques, the control unit is said to be hardwired. </a:t>
            </a:r>
          </a:p>
          <a:p>
            <a:pPr marL="514350" indent="-514350" algn="just">
              <a:buFont typeface="Wingdings" pitchFamily="2" charset="2"/>
              <a:buChar char="Ø"/>
            </a:pPr>
            <a:r>
              <a:rPr lang="en-US" smtClean="0">
                <a:latin typeface="Agency FB" pitchFamily="34" charset="0"/>
              </a:rPr>
              <a:t>The key characteristics are </a:t>
            </a:r>
          </a:p>
          <a:p>
            <a:pPr marL="914400" lvl="1" indent="-514350" algn="just"/>
            <a:r>
              <a:rPr lang="en-US" smtClean="0">
                <a:latin typeface="Agency FB" pitchFamily="34" charset="0"/>
              </a:rPr>
              <a:t>High speed of operation</a:t>
            </a:r>
          </a:p>
          <a:p>
            <a:pPr marL="914400" lvl="1" indent="-514350" algn="just"/>
            <a:r>
              <a:rPr lang="en-US" smtClean="0">
                <a:latin typeface="Agency FB" pitchFamily="34" charset="0"/>
              </a:rPr>
              <a:t>Expensive </a:t>
            </a:r>
          </a:p>
          <a:p>
            <a:pPr marL="914400" lvl="1" indent="-514350" algn="just"/>
            <a:r>
              <a:rPr lang="en-US" smtClean="0">
                <a:latin typeface="Agency FB" pitchFamily="34" charset="0"/>
              </a:rPr>
              <a:t>Relatively complex </a:t>
            </a:r>
          </a:p>
          <a:p>
            <a:pPr marL="914400" lvl="1" indent="-514350" algn="just"/>
            <a:r>
              <a:rPr lang="en-US" smtClean="0">
                <a:latin typeface="Agency FB" pitchFamily="34" charset="0"/>
              </a:rPr>
              <a:t>No flexibility of adding new instructions </a:t>
            </a:r>
          </a:p>
          <a:p>
            <a:pPr marL="514350" indent="-514350" algn="just">
              <a:buNone/>
            </a:pPr>
            <a:r>
              <a:rPr lang="en-US" smtClean="0">
                <a:latin typeface="Agency FB" pitchFamily="34" charset="0"/>
              </a:rPr>
              <a:t> </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81000"/>
            <a:ext cx="7772400" cy="6248400"/>
          </a:xfrm>
        </p:spPr>
        <p:txBody>
          <a:bodyPr>
            <a:normAutofit fontScale="85000" lnSpcReduction="10000"/>
          </a:bodyPr>
          <a:lstStyle/>
          <a:p>
            <a:pPr marL="514350" indent="-514350" algn="just">
              <a:buNone/>
            </a:pPr>
            <a:r>
              <a:rPr lang="en-US" smtClean="0">
                <a:latin typeface="Agency FB" pitchFamily="34" charset="0"/>
              </a:rPr>
              <a:t>Examples of CPU with hardwired control unit are </a:t>
            </a:r>
          </a:p>
          <a:p>
            <a:pPr marL="914400" lvl="1" indent="-514350" algn="just"/>
            <a:r>
              <a:rPr lang="en-US" smtClean="0">
                <a:latin typeface="Agency FB" pitchFamily="34" charset="0"/>
              </a:rPr>
              <a:t>Intel 8085, </a:t>
            </a:r>
          </a:p>
          <a:p>
            <a:pPr marL="914400" lvl="1" indent="-514350" algn="just"/>
            <a:r>
              <a:rPr lang="en-US" smtClean="0">
                <a:latin typeface="Agency FB" pitchFamily="34" charset="0"/>
              </a:rPr>
              <a:t>Motorola 6802, </a:t>
            </a:r>
          </a:p>
          <a:p>
            <a:pPr marL="914400" lvl="1" indent="-514350" algn="just"/>
            <a:r>
              <a:rPr lang="en-US" err="1" smtClean="0">
                <a:latin typeface="Agency FB" pitchFamily="34" charset="0"/>
              </a:rPr>
              <a:t>Zilog 80, </a:t>
            </a:r>
          </a:p>
          <a:p>
            <a:pPr marL="914400" lvl="1" indent="-514350" algn="just"/>
            <a:r>
              <a:rPr lang="en-US" smtClean="0">
                <a:latin typeface="Agency FB" pitchFamily="34" charset="0"/>
              </a:rPr>
              <a:t>and any RISC CPUs.</a:t>
            </a:r>
          </a:p>
          <a:p>
            <a:pPr algn="just">
              <a:buNone/>
            </a:pPr>
            <a:r>
              <a:rPr lang="en-US" b="1" err="1" smtClean="0">
                <a:solidFill>
                  <a:srgbClr val="0070C0"/>
                </a:solidFill>
                <a:latin typeface="Agency FB" pitchFamily="34" charset="0"/>
              </a:rPr>
              <a:t>Microprogrammed Control: </a:t>
            </a:r>
          </a:p>
          <a:p>
            <a:pPr algn="just">
              <a:buFont typeface="Wingdings" pitchFamily="2" charset="2"/>
              <a:buChar char="Ø"/>
            </a:pPr>
            <a:r>
              <a:rPr lang="en-US" sz="3300" smtClean="0">
                <a:latin typeface="Agency FB" pitchFamily="34" charset="0"/>
              </a:rPr>
              <a:t>Control information is stored in control memory. </a:t>
            </a:r>
          </a:p>
          <a:p>
            <a:pPr algn="just">
              <a:buFont typeface="Wingdings" pitchFamily="2" charset="2"/>
              <a:buChar char="Ø"/>
            </a:pPr>
            <a:r>
              <a:rPr lang="en-US" sz="3300" smtClean="0">
                <a:latin typeface="Agency FB" pitchFamily="34" charset="0"/>
              </a:rPr>
              <a:t>Control memory is programmed to initiate the required sequence of micro-operations. </a:t>
            </a:r>
          </a:p>
          <a:p>
            <a:pPr algn="just">
              <a:buFont typeface="Wingdings" pitchFamily="2" charset="2"/>
              <a:buChar char="Ø"/>
            </a:pPr>
            <a:r>
              <a:rPr lang="en-US" sz="3300" smtClean="0">
                <a:latin typeface="Agency FB" pitchFamily="34" charset="0"/>
              </a:rPr>
              <a:t>The key characteristics are </a:t>
            </a:r>
          </a:p>
          <a:p>
            <a:pPr lvl="1" algn="just"/>
            <a:r>
              <a:rPr lang="en-US" sz="3300" smtClean="0">
                <a:latin typeface="Agency FB" pitchFamily="34" charset="0"/>
              </a:rPr>
              <a:t>Speed of operation is low when compared with hardwired </a:t>
            </a:r>
          </a:p>
          <a:p>
            <a:pPr lvl="1" algn="just"/>
            <a:r>
              <a:rPr lang="en-US" sz="3300" smtClean="0">
                <a:latin typeface="Agency FB" pitchFamily="34" charset="0"/>
              </a:rPr>
              <a:t>Less complex </a:t>
            </a:r>
          </a:p>
          <a:p>
            <a:pPr lvl="1" algn="just"/>
            <a:r>
              <a:rPr lang="en-US" sz="3300" smtClean="0">
                <a:latin typeface="Agency FB" pitchFamily="34" charset="0"/>
              </a:rPr>
              <a:t>Less expensive </a:t>
            </a:r>
          </a:p>
          <a:p>
            <a:pPr lvl="1" algn="just"/>
            <a:r>
              <a:rPr lang="en-US" sz="3300" smtClean="0">
                <a:latin typeface="Agency FB" pitchFamily="34" charset="0"/>
              </a:rPr>
              <a:t>Flexibility to add new instructions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81000"/>
            <a:ext cx="7772400" cy="5745163"/>
          </a:xfrm>
        </p:spPr>
        <p:txBody>
          <a:bodyPr/>
          <a:lstStyle/>
          <a:p>
            <a:pPr algn="just">
              <a:buFont typeface="Wingdings" pitchFamily="2" charset="2"/>
              <a:buChar char="Ø"/>
            </a:pPr>
            <a:r>
              <a:rPr lang="en-US" smtClean="0">
                <a:latin typeface="Agency FB" pitchFamily="34" charset="0"/>
              </a:rPr>
              <a:t>Examples of CPU with microprogrammed control unit are </a:t>
            </a:r>
          </a:p>
          <a:p>
            <a:pPr lvl="1" algn="just"/>
            <a:r>
              <a:rPr lang="en-US" smtClean="0">
                <a:latin typeface="Agency FB" pitchFamily="34" charset="0"/>
              </a:rPr>
              <a:t>Intel 8080, </a:t>
            </a:r>
          </a:p>
          <a:p>
            <a:pPr lvl="1" algn="just"/>
            <a:r>
              <a:rPr lang="en-US" smtClean="0">
                <a:latin typeface="Agency FB" pitchFamily="34" charset="0"/>
              </a:rPr>
              <a:t>Motorola 68000 </a:t>
            </a:r>
          </a:p>
          <a:p>
            <a:pPr lvl="1" algn="just"/>
            <a:r>
              <a:rPr lang="en-US" smtClean="0">
                <a:latin typeface="Agency FB" pitchFamily="34" charset="0"/>
              </a:rPr>
              <a:t>and any CISC CPUs. </a:t>
            </a:r>
          </a:p>
          <a:p>
            <a:pPr lvl="1" algn="just">
              <a:buNone/>
            </a:pPr>
            <a:endParaRPr lang="en-US" smtClean="0">
              <a:latin typeface="Agency FB" pitchFamily="34" charset="0"/>
            </a:endParaRPr>
          </a:p>
          <a:p>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lstStyle/>
          <a:p>
            <a:r>
              <a:rPr lang="en-US" b="1" smtClean="0">
                <a:solidFill>
                  <a:srgbClr val="0070C0"/>
                </a:solidFill>
                <a:latin typeface="Agency FB" pitchFamily="34" charset="0"/>
              </a:rPr>
              <a:t>1. Control Memory:</a:t>
            </a:r>
            <a:endParaRPr lang="en-US"/>
          </a:p>
        </p:txBody>
      </p:sp>
      <p:sp>
        <p:nvSpPr>
          <p:cNvPr id="3" name="Content Placeholder 2"/>
          <p:cNvSpPr>
            <a:spLocks noGrp="1"/>
          </p:cNvSpPr>
          <p:nvPr>
            <p:ph idx="1"/>
          </p:nvPr>
        </p:nvSpPr>
        <p:spPr>
          <a:xfrm>
            <a:off x="1066800" y="1219200"/>
            <a:ext cx="7866888" cy="5486400"/>
          </a:xfrm>
        </p:spPr>
        <p:txBody>
          <a:bodyPr>
            <a:normAutofit fontScale="70000" lnSpcReduction="20000"/>
          </a:bodyPr>
          <a:lstStyle/>
          <a:p>
            <a:pPr algn="just">
              <a:spcAft>
                <a:spcPts val="1200"/>
              </a:spcAft>
            </a:pPr>
            <a:r>
              <a:rPr lang="en-US" sz="3400" smtClean="0">
                <a:latin typeface="Agency FB" pitchFamily="34" charset="0"/>
                <a:cs typeface="Times New Roman" pitchFamily="18" charset="0"/>
              </a:rPr>
              <a:t>A control memory is a part of the control unit. Any computer that involves microprogrammed control consists of two memories. They are the main memory and the control memory. </a:t>
            </a:r>
          </a:p>
          <a:p>
            <a:pPr algn="just">
              <a:spcAft>
                <a:spcPts val="1200"/>
              </a:spcAft>
            </a:pPr>
            <a:r>
              <a:rPr lang="en-US" sz="3400" smtClean="0">
                <a:latin typeface="Agency FB" pitchFamily="34" charset="0"/>
                <a:cs typeface="Times New Roman" pitchFamily="18" charset="0"/>
              </a:rPr>
              <a:t>Programs are usually stored in the main memory by the users. Whenever the programs change, the data is also modified in the main memory. They consist of machine instructions and data.</a:t>
            </a:r>
          </a:p>
          <a:p>
            <a:pPr algn="just">
              <a:spcAft>
                <a:spcPts val="1200"/>
              </a:spcAft>
            </a:pPr>
            <a:r>
              <a:rPr lang="en-US" sz="3400" smtClean="0">
                <a:latin typeface="Agency FB" pitchFamily="34" charset="0"/>
                <a:cs typeface="Times New Roman" pitchFamily="18" charset="0"/>
              </a:rPr>
              <a:t>The control memory consists of microprograms that are fixed and cannot be modified frequently. They contain microinstructions that specify the internal control signals required to execute register micro-operations.</a:t>
            </a:r>
          </a:p>
          <a:p>
            <a:pPr algn="just">
              <a:spcAft>
                <a:spcPts val="1200"/>
              </a:spcAft>
            </a:pPr>
            <a:r>
              <a:rPr lang="en-US" sz="3400" smtClean="0">
                <a:latin typeface="Agency FB" pitchFamily="34" charset="0"/>
                <a:cs typeface="Times New Roman" pitchFamily="18" charset="0"/>
              </a:rPr>
              <a:t>The machine instructions generate a chain of microinstructions in the control memory. Their function is to generate micro-operations that can fetch instructions from the main memory, compute the effective address, execute the operation, and return control to fetch phase and continue the cycle.</a:t>
            </a:r>
          </a:p>
          <a:p>
            <a:pPr algn="just">
              <a:spcAft>
                <a:spcPts val="1200"/>
              </a:spcAft>
            </a:pPr>
            <a:endParaRPr lang="en-US">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990600"/>
            <a:ext cx="7924800" cy="5715000"/>
          </a:xfrm>
        </p:spPr>
        <p:txBody>
          <a:bodyPr>
            <a:normAutofit fontScale="92500" lnSpcReduction="20000"/>
          </a:bodyPr>
          <a:lstStyle/>
          <a:p>
            <a:pPr algn="just">
              <a:spcAft>
                <a:spcPts val="1200"/>
              </a:spcAft>
              <a:buFont typeface="Wingdings" pitchFamily="2" charset="2"/>
              <a:buChar char="Ø"/>
            </a:pPr>
            <a:r>
              <a:rPr lang="en-US" smtClean="0">
                <a:latin typeface="Agency FB" pitchFamily="34" charset="0"/>
              </a:rPr>
              <a:t>The control function that specifies a microoperation is called as </a:t>
            </a:r>
            <a:r>
              <a:rPr lang="en-US" b="1" smtClean="0">
                <a:latin typeface="Agency FB" pitchFamily="34" charset="0"/>
              </a:rPr>
              <a:t>control variable. </a:t>
            </a:r>
          </a:p>
          <a:p>
            <a:pPr algn="just">
              <a:spcAft>
                <a:spcPts val="1200"/>
              </a:spcAft>
              <a:buFont typeface="Wingdings" pitchFamily="2" charset="2"/>
              <a:buChar char="Ø"/>
            </a:pPr>
            <a:r>
              <a:rPr lang="en-US" smtClean="0">
                <a:latin typeface="Agency FB" pitchFamily="34" charset="0"/>
              </a:rPr>
              <a:t>When control variable is in one binary state, the corresponding microoperation is executed. For the other binary state the state of registers does not change. </a:t>
            </a:r>
          </a:p>
          <a:p>
            <a:pPr algn="just">
              <a:spcAft>
                <a:spcPts val="1200"/>
              </a:spcAft>
              <a:buFont typeface="Wingdings" pitchFamily="2" charset="2"/>
              <a:buChar char="Ø"/>
            </a:pPr>
            <a:r>
              <a:rPr lang="en-US" smtClean="0">
                <a:latin typeface="Agency FB" pitchFamily="34" charset="0"/>
              </a:rPr>
              <a:t>The active state of a control variable may be either 1 state or the 0 state, depending on the application. </a:t>
            </a:r>
          </a:p>
          <a:p>
            <a:pPr algn="just">
              <a:spcAft>
                <a:spcPts val="1200"/>
              </a:spcAft>
              <a:buFont typeface="Wingdings" pitchFamily="2" charset="2"/>
              <a:buChar char="Ø"/>
            </a:pPr>
            <a:r>
              <a:rPr lang="en-US" b="1" smtClean="0">
                <a:latin typeface="Agency FB" pitchFamily="34" charset="0"/>
              </a:rPr>
              <a:t>Control Word: </a:t>
            </a:r>
            <a:r>
              <a:rPr lang="en-US" smtClean="0">
                <a:latin typeface="Agency FB" pitchFamily="34" charset="0"/>
              </a:rPr>
              <a:t>The control variables at any given time can be represented by a string of 1’s and 0's called a control word. </a:t>
            </a:r>
          </a:p>
          <a:p>
            <a:pPr algn="just">
              <a:spcAft>
                <a:spcPts val="1200"/>
              </a:spcAft>
              <a:buFont typeface="Wingdings" pitchFamily="2" charset="2"/>
              <a:buChar char="Ø"/>
            </a:pPr>
            <a:r>
              <a:rPr lang="en-US" smtClean="0">
                <a:latin typeface="Agency FB" pitchFamily="34" charset="0"/>
              </a:rPr>
              <a:t>All control words can be programmed to perform various operations on the components of the system.</a:t>
            </a:r>
            <a:endParaRPr lang="en-US">
              <a:latin typeface="Agency FB"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304800"/>
            <a:ext cx="7696200" cy="6324600"/>
          </a:xfrm>
        </p:spPr>
        <p:txBody>
          <a:bodyPr>
            <a:normAutofit fontScale="85000" lnSpcReduction="10000"/>
          </a:bodyPr>
          <a:lstStyle/>
          <a:p>
            <a:pPr algn="just">
              <a:spcAft>
                <a:spcPts val="1200"/>
              </a:spcAft>
              <a:buFont typeface="Wingdings" pitchFamily="2" charset="2"/>
              <a:buChar char="Ø"/>
            </a:pPr>
            <a:r>
              <a:rPr lang="en-US" b="1" err="1" smtClean="0">
                <a:latin typeface="Agency FB" pitchFamily="34" charset="0"/>
              </a:rPr>
              <a:t>Microprogram control unit</a:t>
            </a:r>
            <a:r>
              <a:rPr lang="en-US" smtClean="0">
                <a:latin typeface="Agency FB" pitchFamily="34" charset="0"/>
              </a:rPr>
              <a:t>: A control unit whose binary control variables are stored in memory is called a microprogram control unit. </a:t>
            </a:r>
          </a:p>
          <a:p>
            <a:pPr algn="just">
              <a:spcAft>
                <a:spcPts val="1200"/>
              </a:spcAft>
              <a:buFont typeface="Wingdings" pitchFamily="2" charset="2"/>
              <a:buChar char="Ø"/>
            </a:pPr>
            <a:r>
              <a:rPr lang="en-US" smtClean="0">
                <a:latin typeface="Agency FB" pitchFamily="34" charset="0"/>
              </a:rPr>
              <a:t>The control word in control memory contains a microinstruction. </a:t>
            </a:r>
          </a:p>
          <a:p>
            <a:pPr algn="just">
              <a:spcAft>
                <a:spcPts val="1200"/>
              </a:spcAft>
              <a:buFont typeface="Wingdings" pitchFamily="2" charset="2"/>
              <a:buChar char="Ø"/>
            </a:pPr>
            <a:r>
              <a:rPr lang="en-US" smtClean="0">
                <a:latin typeface="Agency FB" pitchFamily="34" charset="0"/>
              </a:rPr>
              <a:t>The microinstruction specifies one or more micro-operations for the system. </a:t>
            </a:r>
          </a:p>
          <a:p>
            <a:pPr algn="just">
              <a:spcAft>
                <a:spcPts val="1200"/>
              </a:spcAft>
              <a:buFont typeface="Wingdings" pitchFamily="2" charset="2"/>
              <a:buChar char="Ø"/>
            </a:pPr>
            <a:r>
              <a:rPr lang="en-US" smtClean="0">
                <a:latin typeface="Agency FB" pitchFamily="34" charset="0"/>
              </a:rPr>
              <a:t>A sequence of microinstructions constitutes a microprogram. </a:t>
            </a:r>
          </a:p>
          <a:p>
            <a:pPr algn="just">
              <a:spcAft>
                <a:spcPts val="1200"/>
              </a:spcAft>
              <a:buFont typeface="Wingdings" pitchFamily="2" charset="2"/>
              <a:buChar char="Ø"/>
            </a:pPr>
            <a:r>
              <a:rPr lang="en-US" smtClean="0">
                <a:latin typeface="Agency FB" pitchFamily="34" charset="0"/>
              </a:rPr>
              <a:t>The control unit consists of control memory used to store the microprogram. </a:t>
            </a:r>
          </a:p>
          <a:p>
            <a:pPr algn="just">
              <a:spcAft>
                <a:spcPts val="1200"/>
              </a:spcAft>
              <a:buFont typeface="Wingdings" pitchFamily="2" charset="2"/>
              <a:buChar char="Ø"/>
            </a:pPr>
            <a:r>
              <a:rPr lang="en-US" smtClean="0">
                <a:latin typeface="Agency FB" pitchFamily="34" charset="0"/>
              </a:rPr>
              <a:t>Control memory is a permanent i.e., read only memory (ROM). </a:t>
            </a:r>
          </a:p>
          <a:p>
            <a:pPr algn="just">
              <a:spcAft>
                <a:spcPts val="1200"/>
              </a:spcAft>
              <a:buFont typeface="Wingdings" pitchFamily="2" charset="2"/>
              <a:buChar char="Ø"/>
            </a:pPr>
            <a:r>
              <a:rPr lang="en-US" smtClean="0">
                <a:latin typeface="Agency FB" pitchFamily="34" charset="0"/>
              </a:rPr>
              <a:t>The general configuration of a micro-programmed control unit organization is shown as block diagram below.</a:t>
            </a:r>
            <a:endParaRPr lang="en-US">
              <a:latin typeface="Agency FB"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1066800" y="1752600"/>
            <a:ext cx="7848600" cy="3120231"/>
          </a:xfrm>
          <a:prstGeom prst="rect">
            <a:avLst/>
          </a:prstGeom>
          <a:noFill/>
          <a:ln w="9525">
            <a:noFill/>
            <a:miter lim="800000"/>
          </a:ln>
          <a:effec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28600"/>
            <a:ext cx="7943088" cy="6629400"/>
          </a:xfrm>
        </p:spPr>
        <p:txBody>
          <a:bodyPr>
            <a:normAutofit fontScale="77500" lnSpcReduction="20000"/>
          </a:bodyPr>
          <a:lstStyle/>
          <a:p>
            <a:pPr algn="just">
              <a:spcAft>
                <a:spcPts val="1200"/>
              </a:spcAft>
              <a:buFont typeface="Wingdings" pitchFamily="2" charset="2"/>
              <a:buChar char="Ø"/>
            </a:pPr>
            <a:r>
              <a:rPr lang="en-US" smtClean="0">
                <a:latin typeface="Agency FB" pitchFamily="34" charset="0"/>
              </a:rPr>
              <a:t>The control memory is ROM so all control information is permanently stored. </a:t>
            </a:r>
          </a:p>
          <a:p>
            <a:pPr algn="just">
              <a:spcAft>
                <a:spcPts val="1200"/>
              </a:spcAft>
              <a:buFont typeface="Wingdings" pitchFamily="2" charset="2"/>
              <a:buChar char="Ø"/>
            </a:pPr>
            <a:r>
              <a:rPr lang="en-US" smtClean="0">
                <a:latin typeface="Agency FB" pitchFamily="34" charset="0"/>
              </a:rPr>
              <a:t>The control memory address register (CAR) specifies the address of the microinstruction and the control data register (CDR) holds the microinstruction read from memory. </a:t>
            </a:r>
          </a:p>
          <a:p>
            <a:pPr algn="just">
              <a:spcAft>
                <a:spcPts val="1200"/>
              </a:spcAft>
              <a:buFont typeface="Wingdings" pitchFamily="2" charset="2"/>
              <a:buChar char="Ø"/>
            </a:pPr>
            <a:r>
              <a:rPr lang="en-US" smtClean="0">
                <a:latin typeface="Agency FB" pitchFamily="34" charset="0"/>
              </a:rPr>
              <a:t>The next address generator is sometimes called a microprogram sequencer. It is used to generate the next micro instruction address. </a:t>
            </a:r>
          </a:p>
          <a:p>
            <a:pPr algn="just">
              <a:spcAft>
                <a:spcPts val="1200"/>
              </a:spcAft>
              <a:buFont typeface="Wingdings" pitchFamily="2" charset="2"/>
              <a:buChar char="Ø"/>
            </a:pPr>
            <a:r>
              <a:rPr lang="en-US" smtClean="0">
                <a:latin typeface="Agency FB" pitchFamily="34" charset="0"/>
              </a:rPr>
              <a:t>The location of the next microinstruction may be the one next in sequence or it may be located somewhere else in the control memory. </a:t>
            </a:r>
          </a:p>
          <a:p>
            <a:pPr algn="just">
              <a:spcAft>
                <a:spcPts val="1200"/>
              </a:spcAft>
              <a:buFont typeface="Wingdings" pitchFamily="2" charset="2"/>
              <a:buChar char="Ø"/>
            </a:pPr>
            <a:r>
              <a:rPr lang="en-US" smtClean="0">
                <a:latin typeface="Agency FB" pitchFamily="34" charset="0"/>
              </a:rPr>
              <a:t>So it is necessary to use some bits of the present microinstruction to control the generation of the address of the microinstruction. </a:t>
            </a:r>
          </a:p>
          <a:p>
            <a:pPr algn="just">
              <a:spcAft>
                <a:spcPts val="1200"/>
              </a:spcAft>
              <a:buFont typeface="Wingdings" pitchFamily="2" charset="2"/>
              <a:buChar char="Ø"/>
            </a:pPr>
            <a:r>
              <a:rPr lang="en-US" smtClean="0">
                <a:latin typeface="Agency FB" pitchFamily="34" charset="0"/>
              </a:rPr>
              <a:t>Sometimes the next address may also be a function of external input conditions. </a:t>
            </a:r>
          </a:p>
          <a:p>
            <a:pPr algn="just">
              <a:spcAft>
                <a:spcPts val="1200"/>
              </a:spcAft>
              <a:buFont typeface="Wingdings" pitchFamily="2" charset="2"/>
              <a:buChar char="Ø"/>
            </a:pPr>
            <a:r>
              <a:rPr lang="en-US" smtClean="0">
                <a:latin typeface="Agency FB" pitchFamily="34" charset="0"/>
              </a:rPr>
              <a:t>The control data register holds the present microinstruction while next address is computed and read from memory. The data register is times called a pipeline register.</a:t>
            </a:r>
            <a:endParaRPr lang="en-US">
              <a:latin typeface="Agency FB"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257799"/>
          </a:xfrm>
        </p:spPr>
        <p:txBody>
          <a:bodyPr>
            <a:normAutofit/>
          </a:bodyPr>
          <a:lstStyle/>
          <a:p>
            <a:pPr>
              <a:buNone/>
            </a:pPr>
            <a:r>
              <a:rPr lang="en-US" sz="2800" u="sng" smtClean="0">
                <a:solidFill>
                  <a:srgbClr val="FF0000"/>
                </a:solidFill>
              </a:rPr>
              <a:t>Second Generation Computers</a:t>
            </a:r>
          </a:p>
          <a:p>
            <a:r>
              <a:rPr lang="en-US" smtClean="0"/>
              <a:t>The second generation (1959-1965) was the era of the transistor computers. These computers used transistors which were cheap, compact and consuming less power; it made transistor computers faster than the first generation computers.</a:t>
            </a:r>
          </a:p>
          <a:p>
            <a:r>
              <a:rPr lang="en-US" smtClean="0"/>
              <a:t>Some of the popular second generation computers are;</a:t>
            </a:r>
          </a:p>
          <a:p>
            <a:pPr lvl="1">
              <a:buFont typeface="Wingdings" pitchFamily="2" charset="2"/>
              <a:buChar char="Ø"/>
            </a:pPr>
            <a:r>
              <a:rPr lang="en-US" b="1" smtClean="0"/>
              <a:t>IBM 1620</a:t>
            </a:r>
            <a:endParaRPr lang="en-US" smtClean="0"/>
          </a:p>
          <a:p>
            <a:pPr lvl="1">
              <a:buFont typeface="Wingdings" pitchFamily="2" charset="2"/>
              <a:buChar char="Ø"/>
            </a:pPr>
            <a:r>
              <a:rPr lang="en-US" b="1" smtClean="0"/>
              <a:t>IBM 7094</a:t>
            </a:r>
            <a:endParaRPr lang="en-US" smtClean="0"/>
          </a:p>
          <a:p>
            <a:pPr lvl="1">
              <a:buFont typeface="Wingdings" pitchFamily="2" charset="2"/>
              <a:buChar char="Ø"/>
            </a:pPr>
            <a:r>
              <a:rPr lang="en-US" b="1" smtClean="0"/>
              <a:t>CDC 1604</a:t>
            </a:r>
            <a:r>
              <a:rPr lang="en-US" smtClean="0"/>
              <a:t>(Control Data Corporation)</a:t>
            </a:r>
          </a:p>
          <a:p>
            <a:pPr lvl="1">
              <a:buFont typeface="Wingdings" pitchFamily="2" charset="2"/>
              <a:buChar char="Ø"/>
            </a:pPr>
            <a:r>
              <a:rPr lang="en-US" b="1" smtClean="0"/>
              <a:t>CDC 3600</a:t>
            </a:r>
            <a:endParaRPr lang="en-US" smtClean="0"/>
          </a:p>
          <a:p>
            <a:pPr lvl="1">
              <a:buFont typeface="Wingdings" pitchFamily="2" charset="2"/>
              <a:buChar char="Ø"/>
            </a:pPr>
            <a:r>
              <a:rPr lang="en-US" b="1" smtClean="0"/>
              <a:t>UNIVAC 1108 </a:t>
            </a:r>
            <a:r>
              <a:rPr lang="en-US" smtClean="0"/>
              <a:t>(Universal Automatic Computer)</a:t>
            </a:r>
          </a:p>
          <a:p>
            <a:endParaRPr lang="en-US" smtClean="0"/>
          </a:p>
          <a:p>
            <a:endParaRPr lang="en-US"/>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smtClean="0">
                <a:solidFill>
                  <a:srgbClr val="FF0000"/>
                </a:solidFill>
                <a:latin typeface="Agency FB" pitchFamily="34" charset="0"/>
              </a:rPr>
              <a:t>2. Address Sequencing:</a:t>
            </a:r>
            <a:endParaRPr lang="en-US">
              <a:solidFill>
                <a:srgbClr val="FF0000"/>
              </a:solidFill>
              <a:latin typeface="Agency FB" pitchFamily="34" charset="0"/>
            </a:endParaRPr>
          </a:p>
        </p:txBody>
      </p:sp>
      <p:sp>
        <p:nvSpPr>
          <p:cNvPr id="3" name="Content Placeholder 2"/>
          <p:cNvSpPr>
            <a:spLocks noGrp="1"/>
          </p:cNvSpPr>
          <p:nvPr>
            <p:ph idx="1"/>
          </p:nvPr>
        </p:nvSpPr>
        <p:spPr>
          <a:xfrm>
            <a:off x="990600" y="1219200"/>
            <a:ext cx="7943088" cy="5638800"/>
          </a:xfrm>
        </p:spPr>
        <p:txBody>
          <a:bodyPr>
            <a:normAutofit/>
          </a:bodyPr>
          <a:lstStyle/>
          <a:p>
            <a:pPr algn="just">
              <a:spcAft>
                <a:spcPts val="1200"/>
              </a:spcAft>
              <a:buFont typeface="Wingdings" pitchFamily="2" charset="2"/>
              <a:buChar char="Ø"/>
            </a:pPr>
            <a:r>
              <a:rPr lang="en-US" sz="2400" smtClean="0">
                <a:latin typeface="Agency FB" pitchFamily="34" charset="0"/>
              </a:rPr>
              <a:t>Microinstructions are stored in control memory in groups, with each group specifying a routine. </a:t>
            </a:r>
          </a:p>
          <a:p>
            <a:pPr algn="just">
              <a:spcAft>
                <a:spcPts val="1200"/>
              </a:spcAft>
              <a:buFont typeface="Wingdings" pitchFamily="2" charset="2"/>
              <a:buChar char="Ø"/>
            </a:pPr>
            <a:r>
              <a:rPr lang="en-US" sz="2400" smtClean="0">
                <a:latin typeface="Agency FB" pitchFamily="34" charset="0"/>
              </a:rPr>
              <a:t>Each computer instruction has its own microprogram routine to generate the microoperations. </a:t>
            </a:r>
          </a:p>
          <a:p>
            <a:pPr algn="just">
              <a:spcAft>
                <a:spcPts val="1200"/>
              </a:spcAft>
              <a:buFont typeface="Wingdings" pitchFamily="2" charset="2"/>
              <a:buChar char="Ø"/>
            </a:pPr>
            <a:r>
              <a:rPr lang="en-US" sz="2400" smtClean="0">
                <a:latin typeface="Agency FB" pitchFamily="34" charset="0"/>
              </a:rPr>
              <a:t>The hardware that controls the address sequencing of the control memory must be capable of sequencing the microinstructions within a routine and be able to branch from one routine to another </a:t>
            </a:r>
          </a:p>
          <a:p>
            <a:pPr algn="just">
              <a:spcAft>
                <a:spcPts val="1200"/>
              </a:spcAft>
              <a:buFont typeface="Wingdings" pitchFamily="2" charset="2"/>
              <a:buChar char="Ø"/>
            </a:pPr>
            <a:r>
              <a:rPr lang="en-US" sz="2400" smtClean="0">
                <a:latin typeface="Agency FB" pitchFamily="34" charset="0"/>
              </a:rPr>
              <a:t>Control must undergo the following steps during the execution of a single computer instruction: </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28600"/>
            <a:ext cx="7866888" cy="6858000"/>
          </a:xfrm>
        </p:spPr>
        <p:txBody>
          <a:bodyPr>
            <a:normAutofit lnSpcReduction="10000"/>
          </a:bodyPr>
          <a:lstStyle/>
          <a:p>
            <a:pPr lvl="1" algn="just">
              <a:spcAft>
                <a:spcPts val="1200"/>
              </a:spcAft>
              <a:buFont typeface="Wingdings" pitchFamily="2" charset="2"/>
              <a:buChar char="v"/>
            </a:pPr>
            <a:r>
              <a:rPr lang="en-US" sz="2400" smtClean="0">
                <a:latin typeface="Agency FB" pitchFamily="34" charset="0"/>
              </a:rPr>
              <a:t>Load an initial address into the CAR when power is turned on in the computer. This address is usually the address of the first microinstruction that activates the instruction fetch routine – IR holds instruction </a:t>
            </a:r>
          </a:p>
          <a:p>
            <a:pPr lvl="1" algn="just">
              <a:spcAft>
                <a:spcPts val="1200"/>
              </a:spcAft>
              <a:buFont typeface="Wingdings" pitchFamily="2" charset="2"/>
              <a:buChar char="v"/>
            </a:pPr>
            <a:r>
              <a:rPr lang="en-US" sz="2400" smtClean="0">
                <a:latin typeface="Agency FB" pitchFamily="34" charset="0"/>
              </a:rPr>
              <a:t>The control memory then goes through the routine to determine the effective address of the operand – AR holds operand address</a:t>
            </a:r>
          </a:p>
          <a:p>
            <a:pPr lvl="1" algn="just">
              <a:spcAft>
                <a:spcPts val="1200"/>
              </a:spcAft>
              <a:buFont typeface="Wingdings" pitchFamily="2" charset="2"/>
              <a:buChar char="v"/>
            </a:pPr>
            <a:r>
              <a:rPr lang="en-US" sz="2400" smtClean="0">
                <a:latin typeface="Agency FB" pitchFamily="34" charset="0"/>
              </a:rPr>
              <a:t>The next step is to generate the microoperations that execute the instruction by considering the opcode and applying a mapping process. </a:t>
            </a:r>
          </a:p>
          <a:p>
            <a:pPr algn="just">
              <a:spcAft>
                <a:spcPts val="1200"/>
              </a:spcAft>
              <a:buFont typeface="Wingdings" pitchFamily="2" charset="2"/>
              <a:buChar char="Ø"/>
            </a:pPr>
            <a:r>
              <a:rPr lang="en-US" sz="2400" smtClean="0">
                <a:latin typeface="Agency FB" pitchFamily="34" charset="0"/>
              </a:rPr>
              <a:t>The transformation of the instruction code bits to an address in control memory where the routine of instruction located is referred to as </a:t>
            </a:r>
            <a:r>
              <a:rPr lang="en-US" sz="2400" b="1" smtClean="0">
                <a:latin typeface="Agency FB" pitchFamily="34" charset="0"/>
              </a:rPr>
              <a:t>mapping process. </a:t>
            </a:r>
          </a:p>
          <a:p>
            <a:pPr algn="just">
              <a:spcAft>
                <a:spcPts val="1200"/>
              </a:spcAft>
              <a:buFont typeface="Wingdings" pitchFamily="2" charset="2"/>
              <a:buChar char="Ø"/>
            </a:pPr>
            <a:r>
              <a:rPr lang="en-US" sz="2400" smtClean="0">
                <a:latin typeface="Agency FB" pitchFamily="34" charset="0"/>
              </a:rPr>
              <a:t>After execution, control must return to the fetch routine by executing an unconditional branch.</a:t>
            </a:r>
          </a:p>
          <a:p>
            <a:pPr algn="just">
              <a:spcAft>
                <a:spcPts val="1200"/>
              </a:spcAft>
              <a:buFont typeface="Wingdings" pitchFamily="2" charset="2"/>
              <a:buChar char="Ø"/>
            </a:pPr>
            <a:r>
              <a:rPr lang="en-US" sz="2400" smtClean="0">
                <a:latin typeface="Agency FB" pitchFamily="34" charset="0"/>
              </a:rPr>
              <a:t>The below figure shows a block diagram of a control memory and the associated hardware needed for selecting the next microinstruction address.</a:t>
            </a:r>
          </a:p>
          <a:p>
            <a:pPr lvl="1" algn="just">
              <a:spcAft>
                <a:spcPts val="1200"/>
              </a:spcAft>
              <a:buNone/>
            </a:pPr>
            <a:endParaRPr lang="en-US" sz="2000" smtClean="0"/>
          </a:p>
          <a:p>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1447800" y="7731"/>
            <a:ext cx="7239000" cy="6088269"/>
          </a:xfrm>
          <a:prstGeom prst="rect">
            <a:avLst/>
          </a:prstGeom>
          <a:noFill/>
          <a:ln w="9525">
            <a:noFill/>
            <a:miter lim="800000"/>
          </a:ln>
          <a:effec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76200"/>
            <a:ext cx="7866888" cy="6553200"/>
          </a:xfrm>
        </p:spPr>
        <p:txBody>
          <a:bodyPr>
            <a:noAutofit/>
          </a:bodyPr>
          <a:lstStyle/>
          <a:p>
            <a:pPr algn="just">
              <a:spcAft>
                <a:spcPts val="600"/>
              </a:spcAft>
              <a:buFont typeface="Wingdings" pitchFamily="2" charset="2"/>
              <a:buChar char="Ø"/>
            </a:pPr>
            <a:r>
              <a:rPr lang="en-US" sz="2400" smtClean="0">
                <a:latin typeface="Agency FB" pitchFamily="34" charset="0"/>
              </a:rPr>
              <a:t>The microinstruction in control memory contains a set of bits to initiate microoperations in computer registers and other bits to specify the method by which the next address is obtained. </a:t>
            </a:r>
          </a:p>
          <a:p>
            <a:pPr algn="just">
              <a:spcAft>
                <a:spcPts val="600"/>
              </a:spcAft>
              <a:buFont typeface="Wingdings" pitchFamily="2" charset="2"/>
              <a:buChar char="Ø"/>
            </a:pPr>
            <a:r>
              <a:rPr lang="en-US" sz="2400" smtClean="0">
                <a:latin typeface="Agency FB" pitchFamily="34" charset="0"/>
              </a:rPr>
              <a:t>In the figure four different paths form which the control address register (CAR) receives the address. </a:t>
            </a:r>
          </a:p>
          <a:p>
            <a:pPr lvl="1" algn="just">
              <a:spcAft>
                <a:spcPts val="600"/>
              </a:spcAft>
              <a:buFont typeface="Wingdings" pitchFamily="2" charset="2"/>
              <a:buChar char="v"/>
            </a:pPr>
            <a:r>
              <a:rPr lang="en-US" sz="2400" smtClean="0">
                <a:latin typeface="Agency FB" pitchFamily="34" charset="0"/>
              </a:rPr>
              <a:t>The incrementer increments the content of the control register address register by one, to select the next microinstruction in sequence. </a:t>
            </a:r>
          </a:p>
          <a:p>
            <a:pPr lvl="1" algn="just">
              <a:spcAft>
                <a:spcPts val="600"/>
              </a:spcAft>
              <a:buFont typeface="Wingdings" pitchFamily="2" charset="2"/>
              <a:buChar char="v"/>
            </a:pPr>
            <a:r>
              <a:rPr lang="en-US" sz="2400" smtClean="0">
                <a:latin typeface="Agency FB" pitchFamily="34" charset="0"/>
              </a:rPr>
              <a:t>Branching is achieved by specifying the branch address in one of the fields of the microinstruction. </a:t>
            </a:r>
          </a:p>
          <a:p>
            <a:pPr lvl="1" algn="just">
              <a:spcAft>
                <a:spcPts val="600"/>
              </a:spcAft>
              <a:buFont typeface="Wingdings" pitchFamily="2" charset="2"/>
              <a:buChar char="v"/>
            </a:pPr>
            <a:r>
              <a:rPr lang="en-US" sz="2400" smtClean="0">
                <a:latin typeface="Agency FB" pitchFamily="34" charset="0"/>
              </a:rPr>
              <a:t>Conditional branching is obtained by using part of the microinstruction to select a specific status bit in order to determine its condition. </a:t>
            </a:r>
          </a:p>
          <a:p>
            <a:pPr lvl="1" algn="just">
              <a:spcAft>
                <a:spcPts val="600"/>
              </a:spcAft>
              <a:buFont typeface="Wingdings" pitchFamily="2" charset="2"/>
              <a:buChar char="v"/>
            </a:pPr>
            <a:r>
              <a:rPr lang="en-US" sz="2400" smtClean="0">
                <a:latin typeface="Agency FB" pitchFamily="34" charset="0"/>
              </a:rPr>
              <a:t>An external address is transferred into control memory via a mapping logic circuit. </a:t>
            </a:r>
          </a:p>
          <a:p>
            <a:pPr lvl="1" algn="just">
              <a:spcAft>
                <a:spcPts val="600"/>
              </a:spcAft>
              <a:buFont typeface="Wingdings" pitchFamily="2" charset="2"/>
              <a:buChar char="v"/>
            </a:pPr>
            <a:r>
              <a:rPr lang="en-US" sz="2400" smtClean="0">
                <a:latin typeface="Agency FB" pitchFamily="34" charset="0"/>
              </a:rPr>
              <a:t>The return address for a subroutine is stored in a special register, that value is used when the micoprogram wishes to return from the subroutine.</a:t>
            </a:r>
            <a:endParaRPr lang="en-US" sz="2400">
              <a:latin typeface="Agency FB"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04800"/>
            <a:ext cx="7866888" cy="6400800"/>
          </a:xfrm>
        </p:spPr>
        <p:txBody>
          <a:bodyPr>
            <a:normAutofit fontScale="77500" lnSpcReduction="20000"/>
          </a:bodyPr>
          <a:lstStyle/>
          <a:p>
            <a:pPr>
              <a:buNone/>
            </a:pPr>
            <a:r>
              <a:rPr lang="en-US" b="1" smtClean="0">
                <a:solidFill>
                  <a:srgbClr val="0070C0"/>
                </a:solidFill>
                <a:latin typeface="Agency FB" pitchFamily="34" charset="0"/>
              </a:rPr>
              <a:t>Conditional Branching</a:t>
            </a:r>
            <a:r>
              <a:rPr lang="en-US" smtClean="0">
                <a:solidFill>
                  <a:srgbClr val="0070C0"/>
                </a:solidFill>
                <a:latin typeface="Agency FB" pitchFamily="34" charset="0"/>
              </a:rPr>
              <a:t>: </a:t>
            </a:r>
          </a:p>
          <a:p>
            <a:pPr algn="just">
              <a:spcAft>
                <a:spcPts val="1200"/>
              </a:spcAft>
              <a:buFont typeface="Wingdings" pitchFamily="2" charset="2"/>
              <a:buChar char="Ø"/>
            </a:pPr>
            <a:r>
              <a:rPr lang="en-US" smtClean="0">
                <a:latin typeface="Agency FB" pitchFamily="34" charset="0"/>
              </a:rPr>
              <a:t>Conditional branching is obtained by using part of the microinstruction to select a specific status bit in order to determine its condition. </a:t>
            </a:r>
          </a:p>
          <a:p>
            <a:pPr algn="just">
              <a:spcAft>
                <a:spcPts val="1200"/>
              </a:spcAft>
              <a:buFont typeface="Wingdings" pitchFamily="2" charset="2"/>
              <a:buChar char="Ø"/>
            </a:pPr>
            <a:r>
              <a:rPr lang="en-US" smtClean="0">
                <a:latin typeface="Agency FB" pitchFamily="34" charset="0"/>
              </a:rPr>
              <a:t>The status conditions are special bits in the system that provide parameter information such as the carry-out of an adder, the sign bit of a number, the mode bits of an instruction, and i/o status conditions. </a:t>
            </a:r>
          </a:p>
          <a:p>
            <a:pPr algn="just">
              <a:spcAft>
                <a:spcPts val="1200"/>
              </a:spcAft>
              <a:buFont typeface="Wingdings" pitchFamily="2" charset="2"/>
              <a:buChar char="Ø"/>
            </a:pPr>
            <a:r>
              <a:rPr lang="en-US" smtClean="0">
                <a:latin typeface="Agency FB" pitchFamily="34" charset="0"/>
              </a:rPr>
              <a:t>The status bits, together with the field in the microinstruction that specifies a branch address, control the branch logic.</a:t>
            </a:r>
          </a:p>
          <a:p>
            <a:pPr algn="just">
              <a:spcAft>
                <a:spcPts val="1200"/>
              </a:spcAft>
              <a:buFont typeface="Wingdings" pitchFamily="2" charset="2"/>
              <a:buChar char="Ø"/>
            </a:pPr>
            <a:r>
              <a:rPr lang="en-US" smtClean="0">
                <a:latin typeface="Agency FB" pitchFamily="34" charset="0"/>
              </a:rPr>
              <a:t>The branch logic tests the condition, if met then branches, otherwise, increments the CAR. </a:t>
            </a:r>
          </a:p>
          <a:p>
            <a:pPr algn="just">
              <a:spcAft>
                <a:spcPts val="1200"/>
              </a:spcAft>
              <a:buFont typeface="Wingdings" pitchFamily="2" charset="2"/>
              <a:buChar char="Ø"/>
            </a:pPr>
            <a:r>
              <a:rPr lang="en-US" smtClean="0">
                <a:latin typeface="Agency FB" pitchFamily="34" charset="0"/>
              </a:rPr>
              <a:t>If there are 8 status bit conditions, then 3 bits in the microinstruction are used to specify the condition and provide the selection variables for the multiplexer. </a:t>
            </a:r>
          </a:p>
          <a:p>
            <a:pPr algn="just">
              <a:spcAft>
                <a:spcPts val="1200"/>
              </a:spcAft>
              <a:buFont typeface="Wingdings" pitchFamily="2" charset="2"/>
              <a:buChar char="Ø"/>
            </a:pPr>
            <a:r>
              <a:rPr lang="en-US" smtClean="0">
                <a:latin typeface="Agency FB" pitchFamily="34" charset="0"/>
              </a:rPr>
              <a:t>For unconditional branching, fix the value of one status bit to be one load the branch address from control memory into the CAR.</a:t>
            </a:r>
            <a:endParaRPr lang="en-US">
              <a:latin typeface="Agency FB"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81000"/>
            <a:ext cx="7866888" cy="5867400"/>
          </a:xfrm>
        </p:spPr>
        <p:txBody>
          <a:bodyPr>
            <a:normAutofit/>
          </a:bodyPr>
          <a:lstStyle/>
          <a:p>
            <a:pPr>
              <a:buNone/>
            </a:pPr>
            <a:r>
              <a:rPr lang="en-US" b="1" smtClean="0">
                <a:solidFill>
                  <a:srgbClr val="0070C0"/>
                </a:solidFill>
                <a:latin typeface="Agency FB" pitchFamily="34" charset="0"/>
              </a:rPr>
              <a:t>Mapping of Instruction: </a:t>
            </a:r>
          </a:p>
          <a:p>
            <a:pPr algn="just">
              <a:spcAft>
                <a:spcPts val="1200"/>
              </a:spcAft>
              <a:buFont typeface="Wingdings" pitchFamily="2" charset="2"/>
              <a:buChar char="Ø"/>
            </a:pPr>
            <a:r>
              <a:rPr lang="en-US" sz="2400" smtClean="0">
                <a:latin typeface="Agency FB" pitchFamily="34" charset="0"/>
              </a:rPr>
              <a:t>A special type of branch exists when a microinstruction specifies a branch to the first word in control memory where a microprogram routine is located. </a:t>
            </a:r>
          </a:p>
          <a:p>
            <a:pPr algn="just">
              <a:spcAft>
                <a:spcPts val="1200"/>
              </a:spcAft>
              <a:buFont typeface="Wingdings" pitchFamily="2" charset="2"/>
              <a:buChar char="Ø"/>
            </a:pPr>
            <a:r>
              <a:rPr lang="en-US" sz="2400" smtClean="0">
                <a:latin typeface="Agency FB" pitchFamily="34" charset="0"/>
              </a:rPr>
              <a:t>The status bits for this type of branch are the bits in the opcode. </a:t>
            </a:r>
          </a:p>
          <a:p>
            <a:pPr algn="just">
              <a:spcAft>
                <a:spcPts val="1200"/>
              </a:spcAft>
              <a:buFont typeface="Wingdings" pitchFamily="2" charset="2"/>
              <a:buChar char="Ø"/>
            </a:pPr>
            <a:r>
              <a:rPr lang="en-US" sz="2400" smtClean="0">
                <a:latin typeface="Agency FB" pitchFamily="34" charset="0"/>
              </a:rPr>
              <a:t>Assume an opcode of four bits and a control memory of 128 locations. The mapping process converts the 4-bit opcode to a 7-bit address for control memory shown in below figure</a:t>
            </a:r>
            <a:endParaRPr lang="en-US" sz="2400">
              <a:latin typeface="Agency FB"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1219200" y="304800"/>
            <a:ext cx="7239000" cy="3200400"/>
          </a:xfrm>
          <a:prstGeom prst="rect">
            <a:avLst/>
          </a:prstGeom>
          <a:noFill/>
          <a:ln w="9525">
            <a:noFill/>
            <a:miter lim="800000"/>
          </a:ln>
          <a:effectLst/>
        </p:spPr>
      </p:pic>
      <p:sp>
        <p:nvSpPr>
          <p:cNvPr id="5" name="Rectangle 4"/>
          <p:cNvSpPr/>
          <p:nvPr/>
        </p:nvSpPr>
        <p:spPr>
          <a:xfrm>
            <a:off x="990600" y="3810000"/>
            <a:ext cx="8153400" cy="2092881"/>
          </a:xfrm>
          <a:prstGeom prst="rect">
            <a:avLst/>
          </a:prstGeom>
        </p:spPr>
        <p:txBody>
          <a:bodyPr wrap="square">
            <a:spAutoFit/>
          </a:bodyPr>
          <a:lstStyle>
            <a:defPPr>
              <a:defRPr lang="en-US"/>
            </a:defPPr>
          </a:lstStyle>
          <a:p>
            <a:pPr algn="just">
              <a:spcAft>
                <a:spcPts val="1200"/>
              </a:spcAft>
              <a:buFont typeface="Wingdings" pitchFamily="2" charset="2"/>
              <a:buChar char="Ø"/>
            </a:pPr>
            <a:r>
              <a:rPr lang="en-US" sz="2400" smtClean="0">
                <a:latin typeface="Agency FB" pitchFamily="34" charset="0"/>
              </a:rPr>
              <a:t>Mapping consists of placing a 0 in the most significant bit of the address, transferring the four operation code bits, and clearing the two least significant bits of the control address register. </a:t>
            </a:r>
          </a:p>
          <a:p>
            <a:pPr algn="just">
              <a:spcAft>
                <a:spcPts val="1200"/>
              </a:spcAft>
              <a:buFont typeface="Wingdings" pitchFamily="2" charset="2"/>
              <a:buChar char="Ø"/>
            </a:pPr>
            <a:r>
              <a:rPr lang="en-US" sz="2400" smtClean="0">
                <a:latin typeface="Agency FB" pitchFamily="34" charset="0"/>
              </a:rPr>
              <a:t>This provides for each computer instruction a microprogram routine with a capacity of four microinstructions. </a:t>
            </a:r>
            <a:endParaRPr lang="en-US" sz="2400">
              <a:latin typeface="Agency FB"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81000"/>
            <a:ext cx="7866888" cy="6477000"/>
          </a:xfrm>
        </p:spPr>
        <p:txBody>
          <a:bodyPr>
            <a:normAutofit/>
          </a:bodyPr>
          <a:lstStyle/>
          <a:p>
            <a:pPr>
              <a:buNone/>
            </a:pPr>
            <a:r>
              <a:rPr lang="en-US" smtClean="0">
                <a:solidFill>
                  <a:srgbClr val="0070C0"/>
                </a:solidFill>
                <a:latin typeface="Agency FB" pitchFamily="34" charset="0"/>
              </a:rPr>
              <a:t>Subroutines: </a:t>
            </a:r>
          </a:p>
          <a:p>
            <a:pPr algn="just">
              <a:spcAft>
                <a:spcPts val="1200"/>
              </a:spcAft>
              <a:buFont typeface="Wingdings" pitchFamily="2" charset="2"/>
              <a:buChar char="Ø"/>
            </a:pPr>
            <a:r>
              <a:rPr lang="en-US" sz="2600" smtClean="0">
                <a:latin typeface="Agency FB" pitchFamily="34" charset="0"/>
              </a:rPr>
              <a:t>Subroutines are programs that are used by other routines to accomplish a particular task and can be called from any point within the main body of the microprogram. </a:t>
            </a:r>
          </a:p>
          <a:p>
            <a:pPr algn="just">
              <a:spcAft>
                <a:spcPts val="1200"/>
              </a:spcAft>
              <a:buFont typeface="Wingdings" pitchFamily="2" charset="2"/>
              <a:buChar char="Ø"/>
            </a:pPr>
            <a:r>
              <a:rPr lang="en-US" sz="2600" smtClean="0">
                <a:latin typeface="Agency FB" pitchFamily="34" charset="0"/>
              </a:rPr>
              <a:t>Frequently many microprograms contain identical section of code. </a:t>
            </a:r>
          </a:p>
          <a:p>
            <a:pPr algn="just">
              <a:spcAft>
                <a:spcPts val="1200"/>
              </a:spcAft>
              <a:buFont typeface="Wingdings" pitchFamily="2" charset="2"/>
              <a:buChar char="Ø"/>
            </a:pPr>
            <a:r>
              <a:rPr lang="en-US" sz="2600" smtClean="0">
                <a:latin typeface="Agency FB" pitchFamily="34" charset="0"/>
              </a:rPr>
              <a:t>Microinstructions can be saved by employing subroutines that use common sections of microcode. </a:t>
            </a:r>
          </a:p>
          <a:p>
            <a:pPr algn="just">
              <a:spcAft>
                <a:spcPts val="1200"/>
              </a:spcAft>
              <a:buFont typeface="Wingdings" pitchFamily="2" charset="2"/>
              <a:buChar char="Ø"/>
            </a:pPr>
            <a:r>
              <a:rPr lang="en-US" sz="2600" err="1" smtClean="0">
                <a:latin typeface="Agency FB" pitchFamily="34" charset="0"/>
              </a:rPr>
              <a:t>Microprograms that use subroutines must have a provision for storing the return address during a subroutine call and restoring the address during a subroutine return. </a:t>
            </a:r>
          </a:p>
          <a:p>
            <a:pPr algn="just">
              <a:spcAft>
                <a:spcPts val="1200"/>
              </a:spcAft>
              <a:buFont typeface="Wingdings" pitchFamily="2" charset="2"/>
              <a:buChar char="Ø"/>
            </a:pPr>
            <a:r>
              <a:rPr lang="en-US" sz="2600" smtClean="0">
                <a:latin typeface="Agency FB" pitchFamily="34" charset="0"/>
              </a:rPr>
              <a:t>A subroutine register is used as the source and destination for the addresses</a:t>
            </a:r>
            <a:endParaRPr lang="en-US" sz="2600">
              <a:latin typeface="Agency FB"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28600"/>
            <a:ext cx="7866888" cy="6629400"/>
          </a:xfrm>
        </p:spPr>
        <p:txBody>
          <a:bodyPr>
            <a:normAutofit/>
          </a:bodyPr>
          <a:lstStyle/>
          <a:p>
            <a:pPr>
              <a:buNone/>
            </a:pPr>
            <a:r>
              <a:rPr lang="en-US" sz="3000" b="1" smtClean="0">
                <a:solidFill>
                  <a:srgbClr val="FF0000"/>
                </a:solidFill>
                <a:latin typeface="Agency FB" pitchFamily="34" charset="0"/>
              </a:rPr>
              <a:t>3. Microprogram Example: </a:t>
            </a:r>
          </a:p>
          <a:p>
            <a:pPr algn="just">
              <a:spcAft>
                <a:spcPts val="600"/>
              </a:spcAft>
              <a:buFont typeface="Wingdings" pitchFamily="2" charset="2"/>
              <a:buChar char="Ø"/>
            </a:pPr>
            <a:r>
              <a:rPr lang="en-US" sz="2600" smtClean="0">
                <a:latin typeface="Agency FB" pitchFamily="34" charset="0"/>
              </a:rPr>
              <a:t>The process of code generation for the control memory is called microprogramming. </a:t>
            </a:r>
          </a:p>
          <a:p>
            <a:pPr algn="just">
              <a:spcAft>
                <a:spcPts val="600"/>
              </a:spcAft>
              <a:buFont typeface="Wingdings" pitchFamily="2" charset="2"/>
              <a:buChar char="Ø"/>
            </a:pPr>
            <a:r>
              <a:rPr lang="en-US" sz="2600" smtClean="0">
                <a:latin typeface="Agency FB" pitchFamily="34" charset="0"/>
              </a:rPr>
              <a:t>The block diagram of the computer configuration is shown in the figure. </a:t>
            </a:r>
          </a:p>
          <a:p>
            <a:pPr algn="just">
              <a:spcAft>
                <a:spcPts val="600"/>
              </a:spcAft>
              <a:buFont typeface="Wingdings" pitchFamily="2" charset="2"/>
              <a:buChar char="Ø"/>
            </a:pPr>
            <a:r>
              <a:rPr lang="en-US" sz="2600" smtClean="0">
                <a:latin typeface="Agency FB" pitchFamily="34" charset="0"/>
              </a:rPr>
              <a:t>Two memory units: </a:t>
            </a:r>
          </a:p>
          <a:p>
            <a:pPr marL="870966" lvl="1" indent="-514350">
              <a:spcAft>
                <a:spcPts val="600"/>
              </a:spcAft>
              <a:buFont typeface="+mj-lt"/>
              <a:buAutoNum type="arabicPeriod"/>
            </a:pPr>
            <a:r>
              <a:rPr lang="en-US" sz="2600" smtClean="0">
                <a:latin typeface="Agency FB" pitchFamily="34" charset="0"/>
              </a:rPr>
              <a:t>Main memory – stores instructions and data </a:t>
            </a:r>
          </a:p>
          <a:p>
            <a:pPr marL="870966" lvl="1" indent="-514350">
              <a:spcAft>
                <a:spcPts val="600"/>
              </a:spcAft>
              <a:buFont typeface="+mj-lt"/>
              <a:buAutoNum type="arabicPeriod"/>
            </a:pPr>
            <a:r>
              <a:rPr lang="en-US" sz="2600" smtClean="0">
                <a:latin typeface="Agency FB" pitchFamily="34" charset="0"/>
              </a:rPr>
              <a:t>Control memory – stores microprogram </a:t>
            </a:r>
          </a:p>
          <a:p>
            <a:pPr>
              <a:spcAft>
                <a:spcPts val="600"/>
              </a:spcAft>
              <a:buFont typeface="Wingdings" pitchFamily="2" charset="2"/>
              <a:buChar char="Ø"/>
            </a:pPr>
            <a:r>
              <a:rPr lang="en-US" sz="2600" smtClean="0">
                <a:latin typeface="Agency FB" pitchFamily="34" charset="0"/>
              </a:rPr>
              <a:t>Four processor registers </a:t>
            </a:r>
          </a:p>
          <a:p>
            <a:pPr marL="870966" lvl="1" indent="-514350">
              <a:buFont typeface="+mj-lt"/>
              <a:buAutoNum type="arabicPeriod"/>
            </a:pPr>
            <a:r>
              <a:rPr lang="en-US" sz="2600" smtClean="0">
                <a:latin typeface="Agency FB" pitchFamily="34" charset="0"/>
              </a:rPr>
              <a:t>Program counter – PC </a:t>
            </a:r>
          </a:p>
          <a:p>
            <a:pPr marL="870966" lvl="1" indent="-514350">
              <a:buFont typeface="+mj-lt"/>
              <a:buAutoNum type="arabicPeriod"/>
            </a:pPr>
            <a:r>
              <a:rPr lang="en-US" sz="2600" smtClean="0">
                <a:latin typeface="Agency FB" pitchFamily="34" charset="0"/>
              </a:rPr>
              <a:t>Address register – AR </a:t>
            </a:r>
          </a:p>
          <a:p>
            <a:pPr marL="870966" lvl="1" indent="-514350">
              <a:buFont typeface="+mj-lt"/>
              <a:buAutoNum type="arabicPeriod"/>
            </a:pPr>
            <a:r>
              <a:rPr lang="en-US" sz="2600" smtClean="0">
                <a:latin typeface="Agency FB" pitchFamily="34" charset="0"/>
              </a:rPr>
              <a:t>Data register – DR </a:t>
            </a:r>
          </a:p>
          <a:p>
            <a:pPr marL="870966" lvl="1" indent="-514350">
              <a:spcAft>
                <a:spcPts val="600"/>
              </a:spcAft>
              <a:buFont typeface="+mj-lt"/>
              <a:buAutoNum type="arabicPeriod"/>
            </a:pPr>
            <a:r>
              <a:rPr lang="en-US" sz="2600" smtClean="0">
                <a:latin typeface="Agency FB" pitchFamily="34" charset="0"/>
              </a:rPr>
              <a:t>Accumulator register – AC </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609600"/>
            <a:ext cx="7498080" cy="4800600"/>
          </a:xfrm>
        </p:spPr>
        <p:txBody>
          <a:bodyPr/>
          <a:lstStyle/>
          <a:p>
            <a:pPr algn="just">
              <a:spcAft>
                <a:spcPts val="1200"/>
              </a:spcAft>
              <a:buFont typeface="Wingdings" pitchFamily="2" charset="2"/>
              <a:buChar char="Ø"/>
            </a:pPr>
            <a:r>
              <a:rPr lang="en-US" sz="2800" smtClean="0">
                <a:latin typeface="Agency FB" pitchFamily="34" charset="0"/>
              </a:rPr>
              <a:t>Two control unit registers </a:t>
            </a:r>
          </a:p>
          <a:p>
            <a:pPr marL="870966" lvl="1" indent="-514350" algn="just">
              <a:spcAft>
                <a:spcPts val="1200"/>
              </a:spcAft>
              <a:buFont typeface="+mj-lt"/>
              <a:buAutoNum type="arabicPeriod"/>
            </a:pPr>
            <a:r>
              <a:rPr lang="en-US" smtClean="0">
                <a:latin typeface="Agency FB" pitchFamily="34" charset="0"/>
              </a:rPr>
              <a:t>Control address register – CAR </a:t>
            </a:r>
          </a:p>
          <a:p>
            <a:pPr marL="870966" lvl="1" indent="-514350" algn="just">
              <a:spcAft>
                <a:spcPts val="1200"/>
              </a:spcAft>
              <a:buFont typeface="+mj-lt"/>
              <a:buAutoNum type="arabicPeriod"/>
            </a:pPr>
            <a:r>
              <a:rPr lang="en-US" smtClean="0">
                <a:latin typeface="Agency FB" pitchFamily="34" charset="0"/>
              </a:rPr>
              <a:t>Subroutine register – SBR</a:t>
            </a:r>
          </a:p>
          <a:p>
            <a:pPr algn="just">
              <a:spcAft>
                <a:spcPts val="1200"/>
              </a:spcAft>
              <a:buFont typeface="Wingdings" pitchFamily="2" charset="2"/>
              <a:buChar char="Ø"/>
            </a:pPr>
            <a:r>
              <a:rPr lang="en-US" sz="2800" smtClean="0">
                <a:latin typeface="Agency FB" pitchFamily="34" charset="0"/>
              </a:rPr>
              <a:t>Transfer of information among registers in the processor is through MUXs rather than a bus.</a:t>
            </a:r>
          </a:p>
          <a:p>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714999"/>
          </a:xfrm>
        </p:spPr>
        <p:txBody>
          <a:bodyPr>
            <a:normAutofit/>
          </a:bodyPr>
          <a:lstStyle/>
          <a:p>
            <a:pPr>
              <a:buNone/>
            </a:pPr>
            <a:r>
              <a:rPr lang="en-US" sz="2800" u="sng" smtClean="0">
                <a:solidFill>
                  <a:srgbClr val="FF0000"/>
                </a:solidFill>
              </a:rPr>
              <a:t>Third Generation Computers</a:t>
            </a:r>
          </a:p>
          <a:p>
            <a:pPr algn="just"/>
            <a:r>
              <a:rPr lang="en-US" smtClean="0"/>
              <a:t>The third generation computers used integrated circuits (ICs) instead of transistors. A single IC can pack huge number of transistors which increased the power of a computer and reduced the cost.</a:t>
            </a:r>
          </a:p>
          <a:p>
            <a:pPr>
              <a:buNone/>
            </a:pPr>
            <a:r>
              <a:rPr lang="en-US" smtClean="0"/>
              <a:t>Some of the popular third generation computers are;</a:t>
            </a:r>
          </a:p>
          <a:p>
            <a:pPr lvl="1">
              <a:buFont typeface="Wingdings" pitchFamily="2" charset="2"/>
              <a:buChar char="Ø"/>
            </a:pPr>
            <a:r>
              <a:rPr lang="en-US" b="1" smtClean="0"/>
              <a:t>IBM-360 series</a:t>
            </a:r>
            <a:endParaRPr lang="en-US" smtClean="0"/>
          </a:p>
          <a:p>
            <a:pPr lvl="1">
              <a:buFont typeface="Wingdings" pitchFamily="2" charset="2"/>
              <a:buChar char="Ø"/>
            </a:pPr>
            <a:r>
              <a:rPr lang="en-US" b="1" smtClean="0"/>
              <a:t>Honeywell-6000 series</a:t>
            </a:r>
            <a:endParaRPr lang="en-US" smtClean="0"/>
          </a:p>
          <a:p>
            <a:pPr lvl="1">
              <a:buFont typeface="Wingdings" pitchFamily="2" charset="2"/>
              <a:buChar char="Ø"/>
            </a:pPr>
            <a:r>
              <a:rPr lang="en-US" b="1" smtClean="0"/>
              <a:t>PDP(Personal Data Processor)</a:t>
            </a:r>
            <a:endParaRPr lang="en-US" smtClean="0"/>
          </a:p>
          <a:p>
            <a:pPr lvl="1">
              <a:buFont typeface="Wingdings" pitchFamily="2" charset="2"/>
              <a:buChar char="Ø"/>
            </a:pPr>
            <a:r>
              <a:rPr lang="en-US" b="1" smtClean="0"/>
              <a:t>IBM-370/168</a:t>
            </a:r>
            <a:endParaRPr lang="en-US" smtClean="0"/>
          </a:p>
          <a:p>
            <a:pPr lvl="1">
              <a:buFont typeface="Wingdings" pitchFamily="2" charset="2"/>
              <a:buChar char="Ø"/>
            </a:pPr>
            <a:r>
              <a:rPr lang="en-US" b="1" smtClean="0"/>
              <a:t>TDC-316</a:t>
            </a:r>
            <a:endParaRPr lang="en-US" smtClean="0"/>
          </a:p>
          <a:p>
            <a:pPr algn="just"/>
            <a:endParaRPr lang="en-US" smtClean="0"/>
          </a:p>
          <a:p>
            <a:pPr>
              <a:buNone/>
            </a:pPr>
            <a:endParaRPr lang="en-US"/>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1" y="-685800"/>
            <a:ext cx="9143999" cy="7010400"/>
          </a:xfrm>
          <a:prstGeom prst="rect">
            <a:avLst/>
          </a:prstGeom>
          <a:noFill/>
          <a:ln w="9525">
            <a:noFill/>
            <a:miter lim="800000"/>
          </a:ln>
          <a:effec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533400"/>
            <a:ext cx="7498080" cy="914400"/>
          </a:xfrm>
        </p:spPr>
        <p:txBody>
          <a:bodyPr>
            <a:normAutofit/>
          </a:bodyPr>
          <a:lstStyle/>
          <a:p>
            <a:pPr algn="just">
              <a:buFont typeface="Wingdings" pitchFamily="2" charset="2"/>
              <a:buChar char="Ø"/>
            </a:pPr>
            <a:r>
              <a:rPr lang="en-US" sz="2400" smtClean="0">
                <a:latin typeface="Agency FB" pitchFamily="34" charset="0"/>
              </a:rPr>
              <a:t>The computer instruction format is shown in below figure.</a:t>
            </a:r>
            <a:endParaRPr lang="en-US" sz="2400">
              <a:latin typeface="Agency FB" pitchFamily="34" charset="0"/>
            </a:endParaRPr>
          </a:p>
        </p:txBody>
      </p:sp>
      <p:pic>
        <p:nvPicPr>
          <p:cNvPr id="5122" name="Picture 2"/>
          <p:cNvPicPr>
            <a:picLocks noChangeAspect="1" noChangeArrowheads="1"/>
          </p:cNvPicPr>
          <p:nvPr/>
        </p:nvPicPr>
        <p:blipFill>
          <a:blip r:embed="rId2"/>
          <a:stretch>
            <a:fillRect/>
          </a:stretch>
        </p:blipFill>
        <p:spPr bwMode="auto">
          <a:xfrm>
            <a:off x="1295400" y="1066800"/>
            <a:ext cx="7315200" cy="1828800"/>
          </a:xfrm>
          <a:prstGeom prst="rect">
            <a:avLst/>
          </a:prstGeom>
          <a:noFill/>
          <a:ln w="9525">
            <a:noFill/>
            <a:miter lim="800000"/>
          </a:ln>
          <a:effectLst/>
        </p:spPr>
      </p:pic>
      <p:sp>
        <p:nvSpPr>
          <p:cNvPr id="5" name="Rectangle 4"/>
          <p:cNvSpPr/>
          <p:nvPr/>
        </p:nvSpPr>
        <p:spPr>
          <a:xfrm>
            <a:off x="1066800" y="2971800"/>
            <a:ext cx="8077200" cy="3293209"/>
          </a:xfrm>
          <a:prstGeom prst="rect">
            <a:avLst/>
          </a:prstGeom>
        </p:spPr>
        <p:txBody>
          <a:bodyPr wrap="square">
            <a:spAutoFit/>
          </a:bodyPr>
          <a:lstStyle>
            <a:defPPr>
              <a:defRPr lang="en-US"/>
            </a:defPPr>
          </a:lstStyle>
          <a:p>
            <a:pPr>
              <a:spcAft>
                <a:spcPts val="1200"/>
              </a:spcAft>
              <a:buFont typeface="Wingdings" pitchFamily="2" charset="2"/>
              <a:buChar char="Ø"/>
            </a:pPr>
            <a:r>
              <a:rPr lang="en-US" sz="2800" smtClean="0">
                <a:latin typeface="Agency FB" pitchFamily="34" charset="0"/>
              </a:rPr>
              <a:t>Three fields for an instruction: </a:t>
            </a:r>
          </a:p>
          <a:p>
            <a:pPr marL="1371600" lvl="2" indent="-457200">
              <a:spcAft>
                <a:spcPts val="1200"/>
              </a:spcAft>
              <a:buFont typeface="+mj-lt"/>
              <a:buAutoNum type="arabicPeriod"/>
            </a:pPr>
            <a:r>
              <a:rPr lang="en-US" sz="2800" smtClean="0">
                <a:latin typeface="Agency FB" pitchFamily="34" charset="0"/>
              </a:rPr>
              <a:t>1-bit field for indirect addressing </a:t>
            </a:r>
          </a:p>
          <a:p>
            <a:pPr marL="1371600" lvl="2" indent="-457200">
              <a:spcAft>
                <a:spcPts val="1200"/>
              </a:spcAft>
              <a:buFont typeface="+mj-lt"/>
              <a:buAutoNum type="arabicPeriod"/>
            </a:pPr>
            <a:r>
              <a:rPr lang="en-US" sz="2800" smtClean="0">
                <a:latin typeface="Agency FB" pitchFamily="34" charset="0"/>
              </a:rPr>
              <a:t>4-bit opcode </a:t>
            </a:r>
          </a:p>
          <a:p>
            <a:pPr marL="1371600" lvl="2" indent="-457200">
              <a:spcAft>
                <a:spcPts val="1200"/>
              </a:spcAft>
              <a:buFont typeface="+mj-lt"/>
              <a:buAutoNum type="arabicPeriod"/>
            </a:pPr>
            <a:r>
              <a:rPr lang="en-US" sz="2800" smtClean="0">
                <a:latin typeface="Agency FB" pitchFamily="34" charset="0"/>
              </a:rPr>
              <a:t>11-bit address field </a:t>
            </a:r>
          </a:p>
          <a:p>
            <a:pPr>
              <a:spcAft>
                <a:spcPts val="1200"/>
              </a:spcAft>
              <a:buFont typeface="Wingdings" pitchFamily="2" charset="2"/>
              <a:buChar char="Ø"/>
            </a:pPr>
            <a:r>
              <a:rPr lang="en-US" sz="2800" smtClean="0">
                <a:latin typeface="Agency FB" pitchFamily="34" charset="0"/>
              </a:rPr>
              <a:t>The example will only consider the following 4 of the possible 16 memory instructions</a:t>
            </a:r>
            <a:endParaRPr lang="en-US" sz="2800">
              <a:latin typeface="Agency FB"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tretch>
            <a:fillRect/>
          </a:stretch>
        </p:blipFill>
        <p:spPr bwMode="auto">
          <a:xfrm>
            <a:off x="1371600" y="990600"/>
            <a:ext cx="7391400" cy="4240161"/>
          </a:xfrm>
          <a:prstGeom prst="rect">
            <a:avLst/>
          </a:prstGeom>
          <a:noFill/>
          <a:ln w="9525">
            <a:noFill/>
            <a:miter lim="800000"/>
          </a:ln>
          <a:effec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685800"/>
            <a:ext cx="7498080" cy="1371600"/>
          </a:xfrm>
        </p:spPr>
        <p:txBody>
          <a:bodyPr>
            <a:normAutofit/>
          </a:bodyPr>
          <a:lstStyle/>
          <a:p>
            <a:pPr>
              <a:buNone/>
            </a:pPr>
            <a:r>
              <a:rPr lang="en-US" sz="2800" smtClean="0">
                <a:latin typeface="Agency FB" pitchFamily="34" charset="0"/>
              </a:rPr>
              <a:t>The microinstruction format for the control memory is shown in below figure.</a:t>
            </a:r>
            <a:endParaRPr lang="en-US" sz="2800">
              <a:latin typeface="Agency FB" pitchFamily="34" charset="0"/>
            </a:endParaRPr>
          </a:p>
        </p:txBody>
      </p:sp>
      <p:pic>
        <p:nvPicPr>
          <p:cNvPr id="6146" name="Picture 2"/>
          <p:cNvPicPr>
            <a:picLocks noChangeAspect="1" noChangeArrowheads="1"/>
          </p:cNvPicPr>
          <p:nvPr/>
        </p:nvPicPr>
        <p:blipFill>
          <a:blip r:embed="rId2"/>
          <a:stretch>
            <a:fillRect/>
          </a:stretch>
        </p:blipFill>
        <p:spPr bwMode="auto">
          <a:xfrm>
            <a:off x="1752600" y="1600200"/>
            <a:ext cx="6781800" cy="3876675"/>
          </a:xfrm>
          <a:prstGeom prst="rect">
            <a:avLst/>
          </a:prstGeom>
          <a:noFill/>
          <a:ln w="9525">
            <a:noFill/>
            <a:miter lim="800000"/>
          </a:ln>
          <a:effec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81000"/>
            <a:ext cx="7866888" cy="6248400"/>
          </a:xfrm>
        </p:spPr>
        <p:txBody>
          <a:bodyPr>
            <a:normAutofit fontScale="77500" lnSpcReduction="20000"/>
          </a:bodyPr>
          <a:lstStyle/>
          <a:p>
            <a:pPr algn="just">
              <a:spcAft>
                <a:spcPts val="1200"/>
              </a:spcAft>
              <a:buFont typeface="Wingdings" pitchFamily="2" charset="2"/>
              <a:buChar char="Ø"/>
            </a:pPr>
            <a:r>
              <a:rPr lang="en-US" smtClean="0">
                <a:latin typeface="Agency FB" pitchFamily="34" charset="0"/>
              </a:rPr>
              <a:t>The microinstruction format is composed of 20 bits with four parts to it </a:t>
            </a:r>
          </a:p>
          <a:p>
            <a:pPr algn="just">
              <a:spcAft>
                <a:spcPts val="1200"/>
              </a:spcAft>
              <a:buFont typeface="Wingdings" pitchFamily="2" charset="2"/>
              <a:buChar char="Ø"/>
            </a:pPr>
            <a:r>
              <a:rPr lang="en-US" smtClean="0">
                <a:latin typeface="Agency FB" pitchFamily="34" charset="0"/>
              </a:rPr>
              <a:t>Three fields F1, F2, and F3 specify microoperations for the computer [3 bits each] </a:t>
            </a:r>
          </a:p>
          <a:p>
            <a:pPr algn="just">
              <a:spcAft>
                <a:spcPts val="1200"/>
              </a:spcAft>
              <a:buFont typeface="Wingdings" pitchFamily="2" charset="2"/>
              <a:buChar char="Ø"/>
            </a:pPr>
            <a:r>
              <a:rPr lang="en-US" smtClean="0">
                <a:latin typeface="Agency FB" pitchFamily="34" charset="0"/>
              </a:rPr>
              <a:t>The CD field selects status bit conditions [2 bits] </a:t>
            </a:r>
          </a:p>
          <a:p>
            <a:pPr algn="just">
              <a:spcAft>
                <a:spcPts val="1200"/>
              </a:spcAft>
              <a:buFont typeface="Wingdings" pitchFamily="2" charset="2"/>
              <a:buChar char="Ø"/>
            </a:pPr>
            <a:r>
              <a:rPr lang="en-US" smtClean="0">
                <a:latin typeface="Agency FB" pitchFamily="34" charset="0"/>
              </a:rPr>
              <a:t>The BR field specifies the type of branch to be used [2 bits] </a:t>
            </a:r>
          </a:p>
          <a:p>
            <a:pPr algn="just">
              <a:spcAft>
                <a:spcPts val="1200"/>
              </a:spcAft>
              <a:buFont typeface="Wingdings" pitchFamily="2" charset="2"/>
              <a:buChar char="Ø"/>
            </a:pPr>
            <a:r>
              <a:rPr lang="en-US" smtClean="0">
                <a:latin typeface="Agency FB" pitchFamily="34" charset="0"/>
              </a:rPr>
              <a:t>The AD field contains a branch address [7 bits] </a:t>
            </a:r>
          </a:p>
          <a:p>
            <a:pPr algn="just">
              <a:spcAft>
                <a:spcPts val="1200"/>
              </a:spcAft>
              <a:buFont typeface="Wingdings" pitchFamily="2" charset="2"/>
              <a:buChar char="Ø"/>
            </a:pPr>
            <a:r>
              <a:rPr lang="en-US" smtClean="0">
                <a:latin typeface="Agency FB" pitchFamily="34" charset="0"/>
              </a:rPr>
              <a:t>Each of the three microoperation fields can specify one of seven possibilities. </a:t>
            </a:r>
          </a:p>
          <a:p>
            <a:pPr algn="just">
              <a:spcAft>
                <a:spcPts val="1200"/>
              </a:spcAft>
              <a:buFont typeface="Wingdings" pitchFamily="2" charset="2"/>
              <a:buChar char="Ø"/>
            </a:pPr>
            <a:r>
              <a:rPr lang="en-US" smtClean="0">
                <a:latin typeface="Agency FB" pitchFamily="34" charset="0"/>
              </a:rPr>
              <a:t>No more than three microoperations can be chosen for a microinstruction. </a:t>
            </a:r>
          </a:p>
          <a:p>
            <a:pPr algn="just">
              <a:spcAft>
                <a:spcPts val="1200"/>
              </a:spcAft>
              <a:buFont typeface="Wingdings" pitchFamily="2" charset="2"/>
              <a:buChar char="Ø"/>
            </a:pPr>
            <a:r>
              <a:rPr lang="en-US" smtClean="0">
                <a:latin typeface="Agency FB" pitchFamily="34" charset="0"/>
              </a:rPr>
              <a:t>If fewer than three are needed, the code 000 = NOP. </a:t>
            </a:r>
          </a:p>
          <a:p>
            <a:pPr algn="just">
              <a:spcAft>
                <a:spcPts val="1200"/>
              </a:spcAft>
              <a:buFont typeface="Wingdings" pitchFamily="2" charset="2"/>
              <a:buChar char="Ø"/>
            </a:pPr>
            <a:r>
              <a:rPr lang="en-US" smtClean="0">
                <a:latin typeface="Agency FB" pitchFamily="34" charset="0"/>
              </a:rPr>
              <a:t>The three bits in each field are encoded to specify seven distinct microoperations listed in below table</a:t>
            </a:r>
            <a:endParaRPr lang="en-US">
              <a:latin typeface="Agency FB"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1066800" y="457200"/>
            <a:ext cx="3914775" cy="2819400"/>
          </a:xfrm>
          <a:prstGeom prst="rect">
            <a:avLst/>
          </a:prstGeom>
          <a:noFill/>
          <a:ln w="9525">
            <a:noFill/>
            <a:miter lim="800000"/>
          </a:ln>
          <a:effectLst/>
        </p:spPr>
      </p:pic>
      <p:pic>
        <p:nvPicPr>
          <p:cNvPr id="1027" name="Picture 3"/>
          <p:cNvPicPr>
            <a:picLocks noChangeAspect="1" noChangeArrowheads="1"/>
          </p:cNvPicPr>
          <p:nvPr/>
        </p:nvPicPr>
        <p:blipFill>
          <a:blip r:embed="rId3"/>
          <a:stretch>
            <a:fillRect/>
          </a:stretch>
        </p:blipFill>
        <p:spPr bwMode="auto">
          <a:xfrm>
            <a:off x="4953000" y="352425"/>
            <a:ext cx="3867150" cy="2847975"/>
          </a:xfrm>
          <a:prstGeom prst="rect">
            <a:avLst/>
          </a:prstGeom>
          <a:noFill/>
          <a:ln w="9525">
            <a:noFill/>
            <a:miter lim="800000"/>
          </a:ln>
          <a:effectLst/>
        </p:spPr>
      </p:pic>
      <p:pic>
        <p:nvPicPr>
          <p:cNvPr id="1028" name="Picture 4"/>
          <p:cNvPicPr>
            <a:picLocks noChangeAspect="1" noChangeArrowheads="1"/>
          </p:cNvPicPr>
          <p:nvPr/>
        </p:nvPicPr>
        <p:blipFill>
          <a:blip r:embed="rId4"/>
          <a:stretch>
            <a:fillRect/>
          </a:stretch>
        </p:blipFill>
        <p:spPr bwMode="auto">
          <a:xfrm>
            <a:off x="2895600" y="3657600"/>
            <a:ext cx="3886200" cy="2867025"/>
          </a:xfrm>
          <a:prstGeom prst="rect">
            <a:avLst/>
          </a:prstGeom>
          <a:noFill/>
          <a:ln w="9525">
            <a:noFill/>
            <a:miter lim="800000"/>
          </a:ln>
          <a:effec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304800"/>
            <a:ext cx="7943088" cy="5562600"/>
          </a:xfrm>
        </p:spPr>
        <p:txBody>
          <a:bodyPr>
            <a:normAutofit fontScale="92500" lnSpcReduction="20000"/>
          </a:bodyPr>
          <a:lstStyle/>
          <a:p>
            <a:pPr algn="just">
              <a:spcAft>
                <a:spcPts val="1200"/>
              </a:spcAft>
              <a:buFont typeface="Wingdings" pitchFamily="2" charset="2"/>
              <a:buChar char="Ø"/>
            </a:pPr>
            <a:r>
              <a:rPr lang="en-US" smtClean="0">
                <a:latin typeface="Agency FB" pitchFamily="34" charset="0"/>
              </a:rPr>
              <a:t>Five letters to specify a transfer-type microoperation </a:t>
            </a:r>
          </a:p>
          <a:p>
            <a:pPr algn="just">
              <a:spcAft>
                <a:spcPts val="1200"/>
              </a:spcAft>
              <a:buFont typeface="Wingdings" pitchFamily="2" charset="2"/>
              <a:buChar char="Ø"/>
            </a:pPr>
            <a:r>
              <a:rPr lang="en-US" smtClean="0">
                <a:latin typeface="Agency FB" pitchFamily="34" charset="0"/>
              </a:rPr>
              <a:t>First two designate the source register </a:t>
            </a:r>
          </a:p>
          <a:p>
            <a:pPr algn="just">
              <a:spcAft>
                <a:spcPts val="1200"/>
              </a:spcAft>
              <a:buFont typeface="Wingdings" pitchFamily="2" charset="2"/>
              <a:buChar char="Ø"/>
            </a:pPr>
            <a:r>
              <a:rPr lang="en-US" smtClean="0">
                <a:latin typeface="Agency FB" pitchFamily="34" charset="0"/>
              </a:rPr>
              <a:t>Third is a ‘T’ </a:t>
            </a:r>
          </a:p>
          <a:p>
            <a:pPr algn="just">
              <a:spcAft>
                <a:spcPts val="1200"/>
              </a:spcAft>
              <a:buFont typeface="Wingdings" pitchFamily="2" charset="2"/>
              <a:buChar char="Ø"/>
            </a:pPr>
            <a:r>
              <a:rPr lang="en-US" smtClean="0">
                <a:latin typeface="Agency FB" pitchFamily="34" charset="0"/>
              </a:rPr>
              <a:t>Last two designate the destination register AC ← DR </a:t>
            </a:r>
          </a:p>
          <a:p>
            <a:pPr algn="just">
              <a:spcAft>
                <a:spcPts val="1200"/>
              </a:spcAft>
              <a:buNone/>
            </a:pPr>
            <a:r>
              <a:rPr lang="en-US" smtClean="0">
                <a:latin typeface="Agency FB" pitchFamily="34" charset="0"/>
              </a:rPr>
              <a:t>    F1 = 100 = DRTAC </a:t>
            </a:r>
          </a:p>
          <a:p>
            <a:pPr algn="just">
              <a:spcAft>
                <a:spcPts val="1200"/>
              </a:spcAft>
              <a:buFont typeface="Wingdings" pitchFamily="2" charset="2"/>
              <a:buChar char="Ø"/>
            </a:pPr>
            <a:r>
              <a:rPr lang="en-US" smtClean="0">
                <a:latin typeface="Agency FB" pitchFamily="34" charset="0"/>
              </a:rPr>
              <a:t>The condition field (CD) is two bits to specify four status bit conditions shown below </a:t>
            </a:r>
          </a:p>
          <a:p>
            <a:pPr algn="just">
              <a:spcAft>
                <a:spcPts val="1200"/>
              </a:spcAft>
              <a:buFont typeface="Wingdings" pitchFamily="2" charset="2"/>
              <a:buChar char="Ø"/>
            </a:pPr>
            <a:r>
              <a:rPr lang="en-US" smtClean="0">
                <a:latin typeface="Agency FB" pitchFamily="34" charset="0"/>
              </a:rPr>
              <a:t>The branch field (BR) consists of two bits and is used with the address field to choose the address of the next microinstruction</a:t>
            </a:r>
            <a:endParaRPr lang="en-US">
              <a:latin typeface="Agency FB"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1143000" y="609600"/>
            <a:ext cx="7620000" cy="5486400"/>
          </a:xfrm>
          <a:prstGeom prst="rect">
            <a:avLst/>
          </a:prstGeom>
          <a:noFill/>
          <a:ln w="9525">
            <a:noFill/>
            <a:miter lim="800000"/>
          </a:ln>
          <a:effec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04800"/>
            <a:ext cx="7790688" cy="6324600"/>
          </a:xfrm>
        </p:spPr>
        <p:txBody>
          <a:bodyPr>
            <a:normAutofit/>
          </a:bodyPr>
          <a:lstStyle/>
          <a:p>
            <a:pPr marL="596646" indent="-514350" algn="just">
              <a:spcAft>
                <a:spcPts val="1200"/>
              </a:spcAft>
              <a:buNone/>
            </a:pPr>
            <a:r>
              <a:rPr lang="en-US" sz="3600" b="1" smtClean="0">
                <a:solidFill>
                  <a:srgbClr val="0070C0"/>
                </a:solidFill>
                <a:latin typeface="Agency FB" pitchFamily="34" charset="0"/>
              </a:rPr>
              <a:t>Fetch Routine: </a:t>
            </a:r>
          </a:p>
          <a:p>
            <a:pPr marL="596646" indent="-514350" algn="just">
              <a:spcAft>
                <a:spcPts val="1200"/>
              </a:spcAft>
              <a:buFont typeface="Wingdings" pitchFamily="2" charset="2"/>
              <a:buChar char="Ø"/>
            </a:pPr>
            <a:r>
              <a:rPr lang="en-US" smtClean="0">
                <a:latin typeface="Agency FB" pitchFamily="34" charset="0"/>
              </a:rPr>
              <a:t>The control memory has 128 locations, each one is 20 bits. </a:t>
            </a:r>
          </a:p>
          <a:p>
            <a:pPr marL="596646" indent="-514350" algn="just">
              <a:spcAft>
                <a:spcPts val="1200"/>
              </a:spcAft>
              <a:buFont typeface="Wingdings" pitchFamily="2" charset="2"/>
              <a:buChar char="Ø"/>
            </a:pPr>
            <a:r>
              <a:rPr lang="en-US" smtClean="0">
                <a:latin typeface="Agency FB" pitchFamily="34" charset="0"/>
              </a:rPr>
              <a:t>The first 64 locations are occupied by the routines for the 16 instructions, addresses 0-63. </a:t>
            </a:r>
          </a:p>
          <a:p>
            <a:pPr marL="596646" indent="-514350" algn="just">
              <a:spcAft>
                <a:spcPts val="1200"/>
              </a:spcAft>
              <a:buFont typeface="Wingdings" pitchFamily="2" charset="2"/>
              <a:buChar char="Ø"/>
            </a:pPr>
            <a:r>
              <a:rPr lang="en-US" smtClean="0">
                <a:latin typeface="Agency FB" pitchFamily="34" charset="0"/>
              </a:rPr>
              <a:t>Can start the fetch routine at address 64. </a:t>
            </a:r>
          </a:p>
          <a:p>
            <a:pPr marL="596646" indent="-514350" algn="just">
              <a:spcAft>
                <a:spcPts val="1200"/>
              </a:spcAft>
              <a:buFont typeface="Wingdings" pitchFamily="2" charset="2"/>
              <a:buChar char="Ø"/>
            </a:pPr>
            <a:r>
              <a:rPr lang="en-US" smtClean="0">
                <a:latin typeface="Agency FB" pitchFamily="34" charset="0"/>
              </a:rPr>
              <a:t>The fetch routine requires the following three microinstructions (locations 64-66). </a:t>
            </a:r>
          </a:p>
          <a:p>
            <a:pPr marL="596646" indent="-514350" algn="just">
              <a:spcAft>
                <a:spcPts val="1200"/>
              </a:spcAft>
              <a:buFont typeface="Wingdings" pitchFamily="2" charset="2"/>
              <a:buChar char="Ø"/>
            </a:pPr>
            <a:r>
              <a:rPr lang="en-US" smtClean="0">
                <a:latin typeface="Agency FB" pitchFamily="34" charset="0"/>
              </a:rPr>
              <a:t>The microinstructions needed for fetch routine are:</a:t>
            </a:r>
          </a:p>
          <a:p>
            <a:endParaRPr lang="en-US"/>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2133600" y="304800"/>
            <a:ext cx="6477000" cy="1676400"/>
          </a:xfrm>
          <a:prstGeom prst="rect">
            <a:avLst/>
          </a:prstGeom>
          <a:noFill/>
          <a:ln w="9525">
            <a:noFill/>
            <a:miter lim="800000"/>
          </a:ln>
          <a:effectLst/>
        </p:spPr>
      </p:pic>
      <p:sp>
        <p:nvSpPr>
          <p:cNvPr id="5" name="Rectangle 4"/>
          <p:cNvSpPr/>
          <p:nvPr/>
        </p:nvSpPr>
        <p:spPr>
          <a:xfrm>
            <a:off x="1219200" y="2133600"/>
            <a:ext cx="3934090" cy="584775"/>
          </a:xfrm>
          <a:prstGeom prst="rect">
            <a:avLst/>
          </a:prstGeom>
        </p:spPr>
        <p:txBody>
          <a:bodyPr wrap="none">
            <a:spAutoFit/>
          </a:bodyPr>
          <a:lstStyle>
            <a:defPPr>
              <a:defRPr lang="en-US"/>
            </a:defPPr>
          </a:lstStyle>
          <a:p>
            <a:pPr marL="514350" indent="-514350">
              <a:buFont typeface="Wingdings" pitchFamily="2" charset="2"/>
              <a:buChar char="Ø"/>
            </a:pPr>
            <a:r>
              <a:rPr lang="en-US" sz="2800" smtClean="0">
                <a:latin typeface="Agency FB" pitchFamily="34" charset="0"/>
              </a:rPr>
              <a:t>It’s Symbolic microprogram</a:t>
            </a:r>
            <a:r>
              <a:rPr lang="en-US" sz="3200" smtClean="0">
                <a:latin typeface="Agency FB" pitchFamily="34" charset="0"/>
              </a:rPr>
              <a:t>:</a:t>
            </a:r>
            <a:endParaRPr lang="en-US" sz="3200">
              <a:latin typeface="Agency FB" pitchFamily="34" charset="0"/>
            </a:endParaRPr>
          </a:p>
        </p:txBody>
      </p:sp>
      <p:pic>
        <p:nvPicPr>
          <p:cNvPr id="3075" name="Picture 3"/>
          <p:cNvPicPr>
            <a:picLocks noChangeAspect="1" noChangeArrowheads="1"/>
          </p:cNvPicPr>
          <p:nvPr/>
        </p:nvPicPr>
        <p:blipFill>
          <a:blip r:embed="rId3"/>
          <a:stretch>
            <a:fillRect/>
          </a:stretch>
        </p:blipFill>
        <p:spPr bwMode="auto">
          <a:xfrm>
            <a:off x="1676400" y="2895600"/>
            <a:ext cx="6048375" cy="1066800"/>
          </a:xfrm>
          <a:prstGeom prst="rect">
            <a:avLst/>
          </a:prstGeom>
          <a:noFill/>
          <a:ln w="9525">
            <a:noFill/>
            <a:miter lim="800000"/>
          </a:ln>
          <a:effectLst/>
        </p:spPr>
      </p:pic>
      <p:pic>
        <p:nvPicPr>
          <p:cNvPr id="3076" name="Picture 4"/>
          <p:cNvPicPr>
            <a:picLocks noChangeAspect="1" noChangeArrowheads="1"/>
          </p:cNvPicPr>
          <p:nvPr/>
        </p:nvPicPr>
        <p:blipFill>
          <a:blip r:embed="rId4"/>
          <a:stretch>
            <a:fillRect/>
          </a:stretch>
        </p:blipFill>
        <p:spPr bwMode="auto">
          <a:xfrm>
            <a:off x="1600200" y="4724400"/>
            <a:ext cx="6629400" cy="2133600"/>
          </a:xfrm>
          <a:prstGeom prst="rect">
            <a:avLst/>
          </a:prstGeom>
          <a:noFill/>
          <a:ln w="9525">
            <a:noFill/>
            <a:miter lim="800000"/>
          </a:ln>
          <a:effectLst/>
        </p:spPr>
      </p:pic>
      <p:sp>
        <p:nvSpPr>
          <p:cNvPr id="8" name="Rectangle 7"/>
          <p:cNvSpPr/>
          <p:nvPr/>
        </p:nvSpPr>
        <p:spPr>
          <a:xfrm>
            <a:off x="1219200" y="4114800"/>
            <a:ext cx="3393878" cy="523220"/>
          </a:xfrm>
          <a:prstGeom prst="rect">
            <a:avLst/>
          </a:prstGeom>
        </p:spPr>
        <p:txBody>
          <a:bodyPr wrap="none">
            <a:spAutoFit/>
          </a:bodyPr>
          <a:lstStyle>
            <a:defPPr>
              <a:defRPr lang="en-US"/>
            </a:defPPr>
          </a:lstStyle>
          <a:p>
            <a:pPr>
              <a:buFont typeface="Wingdings" pitchFamily="2" charset="2"/>
              <a:buChar char="Ø"/>
            </a:pPr>
            <a:r>
              <a:rPr lang="en-US" sz="2800" smtClean="0">
                <a:latin typeface="Agency FB" pitchFamily="34" charset="0"/>
              </a:rPr>
              <a:t>It’s Binary microprogram</a:t>
            </a:r>
            <a:r>
              <a:rPr lang="en-US" smtClean="0"/>
              <a:t>:</a:t>
            </a:r>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867400"/>
          </a:xfrm>
        </p:spPr>
        <p:txBody>
          <a:bodyPr>
            <a:normAutofit/>
          </a:bodyPr>
          <a:lstStyle/>
          <a:p>
            <a:pPr>
              <a:buNone/>
            </a:pPr>
            <a:r>
              <a:rPr lang="en-US" sz="2800" u="sng" smtClean="0">
                <a:solidFill>
                  <a:srgbClr val="FF0000"/>
                </a:solidFill>
              </a:rPr>
              <a:t>Fourth Generation Computers</a:t>
            </a:r>
          </a:p>
          <a:p>
            <a:pPr algn="just"/>
            <a:r>
              <a:rPr lang="en-US" smtClean="0"/>
              <a:t>The fourth generation (1971-1980) computers used very large scale integrated (VLSI) circuits; a chip containing millions of transistors and other circuit elements. These chips made this generation computers more compact, powerful, fast and affordable. </a:t>
            </a:r>
          </a:p>
          <a:p>
            <a:r>
              <a:rPr lang="en-US" smtClean="0"/>
              <a:t>Some of the popular fourth generation computers are;</a:t>
            </a:r>
          </a:p>
          <a:p>
            <a:pPr lvl="1">
              <a:buFont typeface="Wingdings" pitchFamily="2" charset="2"/>
              <a:buChar char="Ø"/>
            </a:pPr>
            <a:r>
              <a:rPr lang="en-US" b="1" smtClean="0"/>
              <a:t>DEC 10</a:t>
            </a:r>
            <a:endParaRPr lang="en-US" smtClean="0"/>
          </a:p>
          <a:p>
            <a:pPr lvl="1">
              <a:buFont typeface="Wingdings" pitchFamily="2" charset="2"/>
              <a:buChar char="Ø"/>
            </a:pPr>
            <a:r>
              <a:rPr lang="en-US" b="1" smtClean="0"/>
              <a:t>STAR 1000</a:t>
            </a:r>
            <a:endParaRPr lang="en-US" smtClean="0"/>
          </a:p>
          <a:p>
            <a:pPr lvl="1">
              <a:buFont typeface="Wingdings" pitchFamily="2" charset="2"/>
              <a:buChar char="Ø"/>
            </a:pPr>
            <a:r>
              <a:rPr lang="en-US" b="1" smtClean="0"/>
              <a:t>PDP 11</a:t>
            </a:r>
            <a:endParaRPr lang="en-US" smtClean="0"/>
          </a:p>
          <a:p>
            <a:pPr lvl="1">
              <a:buFont typeface="Wingdings" pitchFamily="2" charset="2"/>
              <a:buChar char="Ø"/>
            </a:pPr>
            <a:r>
              <a:rPr lang="en-US" b="1" smtClean="0"/>
              <a:t>CRAY-1(Super Computer)</a:t>
            </a:r>
            <a:endParaRPr lang="en-US" smtClean="0"/>
          </a:p>
          <a:p>
            <a:pPr lvl="1">
              <a:buFont typeface="Wingdings" pitchFamily="2" charset="2"/>
              <a:buChar char="Ø"/>
            </a:pPr>
            <a:r>
              <a:rPr lang="en-US" b="1" smtClean="0"/>
              <a:t>CRAY-X-MP(Super Computer)</a:t>
            </a:r>
            <a:endParaRPr lang="en-US" smtClean="0"/>
          </a:p>
          <a:p>
            <a:pPr algn="just"/>
            <a:endParaRPr lang="en-US" smtClean="0"/>
          </a:p>
          <a:p>
            <a:endParaRPr lang="en-US"/>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9762"/>
          </a:xfrm>
        </p:spPr>
        <p:txBody>
          <a:bodyPr>
            <a:normAutofit fontScale="90000"/>
          </a:bodyPr>
          <a:lstStyle/>
          <a:p>
            <a:r>
              <a:rPr lang="en-US" smtClean="0">
                <a:solidFill>
                  <a:srgbClr val="FF0000"/>
                </a:solidFill>
                <a:latin typeface="Agency FB" pitchFamily="34" charset="0"/>
              </a:rPr>
              <a:t>4. Design of control Unit</a:t>
            </a:r>
            <a:endParaRPr lang="en-US">
              <a:solidFill>
                <a:srgbClr val="FF0000"/>
              </a:solidFill>
              <a:latin typeface="Agency FB" pitchFamily="34" charset="0"/>
            </a:endParaRPr>
          </a:p>
        </p:txBody>
      </p:sp>
      <p:sp>
        <p:nvSpPr>
          <p:cNvPr id="3" name="Content Placeholder 2"/>
          <p:cNvSpPr>
            <a:spLocks noGrp="1"/>
          </p:cNvSpPr>
          <p:nvPr>
            <p:ph idx="1"/>
          </p:nvPr>
        </p:nvSpPr>
        <p:spPr>
          <a:xfrm>
            <a:off x="1066800" y="990600"/>
            <a:ext cx="7866888" cy="5867400"/>
          </a:xfrm>
        </p:spPr>
        <p:txBody>
          <a:bodyPr>
            <a:normAutofit fontScale="92500" lnSpcReduction="20000"/>
          </a:bodyPr>
          <a:lstStyle/>
          <a:p>
            <a:pPr algn="just">
              <a:spcAft>
                <a:spcPts val="1800"/>
              </a:spcAft>
              <a:buFont typeface="Wingdings" pitchFamily="2" charset="2"/>
              <a:buChar char="Ø"/>
            </a:pPr>
            <a:r>
              <a:rPr lang="en-US" smtClean="0">
                <a:latin typeface="Agency FB" pitchFamily="34" charset="0"/>
              </a:rPr>
              <a:t>The control memory out of each subfield must be decoded to provide the distinct microoperations. </a:t>
            </a:r>
          </a:p>
          <a:p>
            <a:pPr algn="just">
              <a:spcAft>
                <a:spcPts val="1800"/>
              </a:spcAft>
              <a:buFont typeface="Wingdings" pitchFamily="2" charset="2"/>
              <a:buChar char="Ø"/>
            </a:pPr>
            <a:r>
              <a:rPr lang="en-US" smtClean="0">
                <a:latin typeface="Agency FB" pitchFamily="34" charset="0"/>
              </a:rPr>
              <a:t>The outputs of the decoders are connected to the appropriate inputs in the processor unit. </a:t>
            </a:r>
          </a:p>
          <a:p>
            <a:pPr algn="just">
              <a:spcAft>
                <a:spcPts val="1800"/>
              </a:spcAft>
              <a:buFont typeface="Wingdings" pitchFamily="2" charset="2"/>
              <a:buChar char="Ø"/>
            </a:pPr>
            <a:r>
              <a:rPr lang="en-US" smtClean="0">
                <a:latin typeface="Agency FB" pitchFamily="34" charset="0"/>
              </a:rPr>
              <a:t>The below figure shows the three decoders and some of the connections that must be made from their outputs. </a:t>
            </a:r>
          </a:p>
          <a:p>
            <a:pPr algn="just">
              <a:spcAft>
                <a:spcPts val="1800"/>
              </a:spcAft>
              <a:buFont typeface="Wingdings" pitchFamily="2" charset="2"/>
              <a:buChar char="Ø"/>
            </a:pPr>
            <a:r>
              <a:rPr lang="en-US" smtClean="0">
                <a:latin typeface="Agency FB" pitchFamily="34" charset="0"/>
              </a:rPr>
              <a:t>The three fields of the microinstruction in the output of control memory are decoded with a 3x8 decoder to provide eight outputs. </a:t>
            </a:r>
          </a:p>
          <a:p>
            <a:pPr algn="just">
              <a:spcAft>
                <a:spcPts val="1800"/>
              </a:spcAft>
              <a:buFont typeface="Wingdings" pitchFamily="2" charset="2"/>
              <a:buChar char="Ø"/>
            </a:pPr>
            <a:r>
              <a:rPr lang="en-US" smtClean="0">
                <a:latin typeface="Agency FB" pitchFamily="34" charset="0"/>
              </a:rPr>
              <a:t>Each of the output must be connected to proper circuit to initiate the corresponding microoperation as specified in previous topic. </a:t>
            </a:r>
            <a:endParaRPr lang="en-US">
              <a:latin typeface="Agency FB"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1143000" y="228600"/>
            <a:ext cx="7620000" cy="6400799"/>
          </a:xfrm>
          <a:prstGeom prst="rect">
            <a:avLst/>
          </a:prstGeom>
          <a:noFill/>
          <a:ln w="9525">
            <a:noFill/>
            <a:miter lim="800000"/>
          </a:ln>
          <a:effectLst/>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04800"/>
            <a:ext cx="7866888" cy="6248400"/>
          </a:xfrm>
        </p:spPr>
        <p:txBody>
          <a:bodyPr>
            <a:normAutofit fontScale="85000" lnSpcReduction="20000"/>
          </a:bodyPr>
          <a:lstStyle/>
          <a:p>
            <a:pPr algn="just">
              <a:spcAft>
                <a:spcPts val="1800"/>
              </a:spcAft>
              <a:buFont typeface="Wingdings" pitchFamily="2" charset="2"/>
              <a:buChar char="Ø"/>
            </a:pPr>
            <a:r>
              <a:rPr lang="en-US" smtClean="0">
                <a:latin typeface="Agency FB" pitchFamily="34" charset="0"/>
              </a:rPr>
              <a:t>When F1 = 101 (binary 5), the next pulse transition transfers the content of DR (0-10) to AR. </a:t>
            </a:r>
          </a:p>
          <a:p>
            <a:pPr algn="just">
              <a:spcAft>
                <a:spcPts val="1800"/>
              </a:spcAft>
              <a:buFont typeface="Wingdings" pitchFamily="2" charset="2"/>
              <a:buChar char="Ø"/>
            </a:pPr>
            <a:r>
              <a:rPr lang="en-US" smtClean="0">
                <a:latin typeface="Agency FB" pitchFamily="34" charset="0"/>
              </a:rPr>
              <a:t>Similarly, when F1= 110 (binary 6) there is a transfer from PC to AR (symbolized by PCTAR). As shown in Fig, outputs 5 and 6 of decoder F1 are connected to the load input of AR so that when either one of these outputs is active, information from the multiplexers is transferred to AR. </a:t>
            </a:r>
          </a:p>
          <a:p>
            <a:pPr algn="just">
              <a:spcAft>
                <a:spcPts val="1800"/>
              </a:spcAft>
              <a:buFont typeface="Wingdings" pitchFamily="2" charset="2"/>
              <a:buChar char="Ø"/>
            </a:pPr>
            <a:r>
              <a:rPr lang="en-US" smtClean="0">
                <a:latin typeface="Agency FB" pitchFamily="34" charset="0"/>
              </a:rPr>
              <a:t>The multiplexers select the information from DR when output 5 is active and from PC when output 5 is inactive. </a:t>
            </a:r>
          </a:p>
          <a:p>
            <a:pPr algn="just">
              <a:spcAft>
                <a:spcPts val="1800"/>
              </a:spcAft>
              <a:buFont typeface="Wingdings" pitchFamily="2" charset="2"/>
              <a:buChar char="Ø"/>
            </a:pPr>
            <a:r>
              <a:rPr lang="en-US" smtClean="0">
                <a:latin typeface="Agency FB" pitchFamily="34" charset="0"/>
              </a:rPr>
              <a:t>The transfer into AR occurs with a clock transition only when output 5 or output 6 of the decoder is active. </a:t>
            </a:r>
          </a:p>
          <a:p>
            <a:pPr algn="just">
              <a:spcAft>
                <a:spcPts val="1800"/>
              </a:spcAft>
              <a:buFont typeface="Wingdings" pitchFamily="2" charset="2"/>
              <a:buChar char="Ø"/>
            </a:pPr>
            <a:r>
              <a:rPr lang="en-US" smtClean="0">
                <a:latin typeface="Agency FB" pitchFamily="34" charset="0"/>
              </a:rPr>
              <a:t>For the arithmetic logic shift unit the control signals are instead of coming from the logical gates, now these inputs will now come from the outputs of AND, ADD and DRTAC respectively</a:t>
            </a:r>
            <a:endParaRPr lang="en-US">
              <a:latin typeface="Agency FB"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04800"/>
            <a:ext cx="7866888" cy="6324600"/>
          </a:xfrm>
        </p:spPr>
        <p:txBody>
          <a:bodyPr>
            <a:normAutofit fontScale="92500"/>
          </a:bodyPr>
          <a:lstStyle/>
          <a:p>
            <a:pPr>
              <a:buNone/>
            </a:pPr>
            <a:r>
              <a:rPr lang="en-US" b="1" err="1" smtClean="0">
                <a:solidFill>
                  <a:srgbClr val="0070C0"/>
                </a:solidFill>
                <a:latin typeface="Agency FB" pitchFamily="34" charset="0"/>
              </a:rPr>
              <a:t>Microprogram Sequencer: </a:t>
            </a:r>
          </a:p>
          <a:p>
            <a:pPr algn="just">
              <a:spcAft>
                <a:spcPts val="1200"/>
              </a:spcAft>
              <a:buFont typeface="Wingdings" pitchFamily="2" charset="2"/>
              <a:buChar char="Ø"/>
            </a:pPr>
            <a:r>
              <a:rPr lang="en-US" sz="3000" smtClean="0">
                <a:latin typeface="Agency FB" pitchFamily="34" charset="0"/>
              </a:rPr>
              <a:t>The basic components of a microprogrammed control unit are the control memory and the circuits that select the next address. </a:t>
            </a:r>
          </a:p>
          <a:p>
            <a:pPr algn="just">
              <a:spcAft>
                <a:spcPts val="1200"/>
              </a:spcAft>
              <a:buFont typeface="Wingdings" pitchFamily="2" charset="2"/>
              <a:buChar char="Ø"/>
            </a:pPr>
            <a:r>
              <a:rPr lang="en-US" sz="3000" smtClean="0">
                <a:latin typeface="Agency FB" pitchFamily="34" charset="0"/>
              </a:rPr>
              <a:t>The address selection part is called a microprogram sequencer. </a:t>
            </a:r>
          </a:p>
          <a:p>
            <a:pPr algn="just">
              <a:spcAft>
                <a:spcPts val="1200"/>
              </a:spcAft>
              <a:buFont typeface="Wingdings" pitchFamily="2" charset="2"/>
              <a:buChar char="Ø"/>
            </a:pPr>
            <a:r>
              <a:rPr lang="en-US" sz="3000" smtClean="0">
                <a:latin typeface="Agency FB" pitchFamily="34" charset="0"/>
              </a:rPr>
              <a:t>The purpose of a microprogram sequencer is to present an address to the control memory so that a microinstruction may be read and executed. </a:t>
            </a:r>
          </a:p>
          <a:p>
            <a:pPr algn="just">
              <a:spcAft>
                <a:spcPts val="1200"/>
              </a:spcAft>
              <a:buFont typeface="Wingdings" pitchFamily="2" charset="2"/>
              <a:buChar char="Ø"/>
            </a:pPr>
            <a:r>
              <a:rPr lang="en-US" sz="3000" smtClean="0">
                <a:latin typeface="Agency FB" pitchFamily="34" charset="0"/>
              </a:rPr>
              <a:t>The next-address logic of the sequencer determines the specific address source to be loaded into the control address register. </a:t>
            </a:r>
          </a:p>
          <a:p>
            <a:pPr algn="just">
              <a:spcAft>
                <a:spcPts val="1200"/>
              </a:spcAft>
              <a:buFont typeface="Wingdings" pitchFamily="2" charset="2"/>
              <a:buChar char="Ø"/>
            </a:pPr>
            <a:r>
              <a:rPr lang="en-US" sz="3000" smtClean="0">
                <a:latin typeface="Agency FB" pitchFamily="34" charset="0"/>
              </a:rPr>
              <a:t>The block diagram of the microprogram sequencer is shown in below figure.</a:t>
            </a:r>
            <a:endParaRPr lang="en-US" sz="3000">
              <a:latin typeface="Agency FB" pitchFamily="34"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1143000" y="0"/>
            <a:ext cx="7315200" cy="6705600"/>
          </a:xfrm>
          <a:prstGeom prst="rect">
            <a:avLst/>
          </a:prstGeom>
          <a:noFill/>
          <a:ln w="9525">
            <a:noFill/>
            <a:miter lim="800000"/>
          </a:ln>
          <a:effec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790688" cy="6400800"/>
          </a:xfrm>
        </p:spPr>
        <p:txBody>
          <a:bodyPr>
            <a:normAutofit fontScale="92500" lnSpcReduction="10000"/>
          </a:bodyPr>
          <a:lstStyle/>
          <a:p>
            <a:pPr algn="just">
              <a:spcAft>
                <a:spcPts val="1200"/>
              </a:spcAft>
              <a:buFont typeface="Wingdings" pitchFamily="2" charset="2"/>
              <a:buChar char="Ø"/>
            </a:pPr>
            <a:r>
              <a:rPr lang="en-US" smtClean="0">
                <a:latin typeface="Agency FB" pitchFamily="34" charset="0"/>
              </a:rPr>
              <a:t>The control memory is included in the diagram to show the interaction between the sequencer and the memory attached to it. </a:t>
            </a:r>
          </a:p>
          <a:p>
            <a:pPr algn="just">
              <a:spcAft>
                <a:spcPts val="1200"/>
              </a:spcAft>
              <a:buFont typeface="Wingdings" pitchFamily="2" charset="2"/>
              <a:buChar char="Ø"/>
            </a:pPr>
            <a:r>
              <a:rPr lang="en-US" smtClean="0">
                <a:latin typeface="Agency FB" pitchFamily="34" charset="0"/>
              </a:rPr>
              <a:t>There are two multiplexers in the circuit. </a:t>
            </a:r>
          </a:p>
          <a:p>
            <a:pPr lvl="1" algn="just">
              <a:spcAft>
                <a:spcPts val="1200"/>
              </a:spcAft>
              <a:buFont typeface="Wingdings" pitchFamily="2" charset="2"/>
              <a:buChar char="q"/>
            </a:pPr>
            <a:r>
              <a:rPr lang="en-US" smtClean="0">
                <a:latin typeface="Agency FB" pitchFamily="34" charset="0"/>
              </a:rPr>
              <a:t>The first multiplexer selects an address from one of four sources and routes it into control address register CAR. </a:t>
            </a:r>
          </a:p>
          <a:p>
            <a:pPr lvl="1" algn="just">
              <a:spcAft>
                <a:spcPts val="1200"/>
              </a:spcAft>
              <a:buFont typeface="Wingdings" pitchFamily="2" charset="2"/>
              <a:buChar char="q"/>
            </a:pPr>
            <a:r>
              <a:rPr lang="en-US" smtClean="0">
                <a:latin typeface="Agency FB" pitchFamily="34" charset="0"/>
              </a:rPr>
              <a:t>The second multiplexer tests the value of a selected status bit and the result of the test is applied to an input logic circuit. </a:t>
            </a:r>
          </a:p>
          <a:p>
            <a:pPr algn="just">
              <a:spcAft>
                <a:spcPts val="1200"/>
              </a:spcAft>
              <a:buFont typeface="Wingdings" pitchFamily="2" charset="2"/>
              <a:buChar char="Ø"/>
            </a:pPr>
            <a:r>
              <a:rPr lang="en-US" smtClean="0">
                <a:latin typeface="Agency FB" pitchFamily="34" charset="0"/>
              </a:rPr>
              <a:t>The output from CAR provides the address for the control memory.</a:t>
            </a:r>
          </a:p>
          <a:p>
            <a:pPr algn="just">
              <a:spcAft>
                <a:spcPts val="1200"/>
              </a:spcAft>
              <a:buFont typeface="Wingdings" pitchFamily="2" charset="2"/>
              <a:buChar char="Ø"/>
            </a:pPr>
            <a:r>
              <a:rPr lang="en-US" smtClean="0">
                <a:latin typeface="Agency FB" pitchFamily="34" charset="0"/>
              </a:rPr>
              <a:t>The content of CAR is incremented and applied to one of the multiplexer inputs and to the subroutine register SBR. </a:t>
            </a:r>
            <a:endParaRPr lang="en-US">
              <a:latin typeface="Agency FB" pitchFamily="34"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
            <a:ext cx="7790688" cy="6400800"/>
          </a:xfrm>
        </p:spPr>
        <p:txBody>
          <a:bodyPr>
            <a:normAutofit fontScale="92500" lnSpcReduction="20000"/>
          </a:bodyPr>
          <a:lstStyle/>
          <a:p>
            <a:pPr algn="just">
              <a:spcAft>
                <a:spcPts val="1200"/>
              </a:spcAft>
              <a:buFont typeface="Wingdings" pitchFamily="2" charset="2"/>
              <a:buChar char="Ø"/>
            </a:pPr>
            <a:r>
              <a:rPr lang="en-US" smtClean="0">
                <a:latin typeface="Agency FB" pitchFamily="34" charset="0"/>
              </a:rPr>
              <a:t>The other three inputs to multiplexer come from </a:t>
            </a:r>
          </a:p>
          <a:p>
            <a:pPr lvl="1" algn="just">
              <a:spcAft>
                <a:spcPts val="1200"/>
              </a:spcAft>
              <a:buFont typeface="Wingdings" pitchFamily="2" charset="2"/>
              <a:buChar char="q"/>
            </a:pPr>
            <a:r>
              <a:rPr lang="en-US" smtClean="0">
                <a:latin typeface="Agency FB" pitchFamily="34" charset="0"/>
              </a:rPr>
              <a:t>The address field of the present microinstruction </a:t>
            </a:r>
          </a:p>
          <a:p>
            <a:pPr lvl="1" algn="just">
              <a:spcAft>
                <a:spcPts val="1200"/>
              </a:spcAft>
              <a:buFont typeface="Wingdings" pitchFamily="2" charset="2"/>
              <a:buChar char="q"/>
            </a:pPr>
            <a:r>
              <a:rPr lang="en-US" smtClean="0">
                <a:latin typeface="Agency FB" pitchFamily="34" charset="0"/>
              </a:rPr>
              <a:t>From the out of SBR </a:t>
            </a:r>
          </a:p>
          <a:p>
            <a:pPr lvl="1" algn="just">
              <a:spcAft>
                <a:spcPts val="1200"/>
              </a:spcAft>
              <a:buFont typeface="Wingdings" pitchFamily="2" charset="2"/>
              <a:buChar char="q"/>
            </a:pPr>
            <a:r>
              <a:rPr lang="en-US" smtClean="0">
                <a:latin typeface="Agency FB" pitchFamily="34" charset="0"/>
              </a:rPr>
              <a:t>From an external source that maps the instruction </a:t>
            </a:r>
          </a:p>
          <a:p>
            <a:pPr algn="just">
              <a:spcAft>
                <a:spcPts val="1200"/>
              </a:spcAft>
              <a:buFont typeface="Wingdings" pitchFamily="2" charset="2"/>
              <a:buChar char="Ø"/>
            </a:pPr>
            <a:r>
              <a:rPr lang="en-US" smtClean="0">
                <a:latin typeface="Agency FB" pitchFamily="34" charset="0"/>
              </a:rPr>
              <a:t>The CD (condition) field of the microinstruction selects one of the status bits in the second multiplexer. </a:t>
            </a:r>
          </a:p>
          <a:p>
            <a:pPr algn="just">
              <a:spcAft>
                <a:spcPts val="1200"/>
              </a:spcAft>
              <a:buFont typeface="Wingdings" pitchFamily="2" charset="2"/>
              <a:buChar char="Ø"/>
            </a:pPr>
            <a:r>
              <a:rPr lang="en-US" smtClean="0">
                <a:latin typeface="Agency FB" pitchFamily="34" charset="0"/>
              </a:rPr>
              <a:t>If the bit selected is equal to 1, the T variable is equal to 1; otherwise, it is equal to 0. </a:t>
            </a:r>
          </a:p>
          <a:p>
            <a:pPr algn="just">
              <a:spcAft>
                <a:spcPts val="1200"/>
              </a:spcAft>
              <a:buFont typeface="Wingdings" pitchFamily="2" charset="2"/>
              <a:buChar char="Ø"/>
            </a:pPr>
            <a:r>
              <a:rPr lang="en-US" smtClean="0">
                <a:latin typeface="Agency FB" pitchFamily="34" charset="0"/>
              </a:rPr>
              <a:t>The T value together with two bits from the BR (branch) field goes to an input logic circuit. </a:t>
            </a:r>
          </a:p>
          <a:p>
            <a:pPr algn="just">
              <a:spcAft>
                <a:spcPts val="1200"/>
              </a:spcAft>
              <a:buFont typeface="Wingdings" pitchFamily="2" charset="2"/>
              <a:buChar char="Ø"/>
            </a:pPr>
            <a:r>
              <a:rPr lang="en-US" smtClean="0">
                <a:latin typeface="Agency FB" pitchFamily="34" charset="0"/>
              </a:rPr>
              <a:t>The input logic in a particular sequencer will determine the type of operations that are available in the unit. </a:t>
            </a:r>
            <a:endParaRPr lang="en-US">
              <a:latin typeface="Agency FB" pitchFamily="34"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28600"/>
            <a:ext cx="7866888" cy="6400800"/>
          </a:xfrm>
        </p:spPr>
        <p:txBody>
          <a:bodyPr>
            <a:normAutofit lnSpcReduction="10000"/>
          </a:bodyPr>
          <a:lstStyle/>
          <a:p>
            <a:pPr algn="just">
              <a:spcAft>
                <a:spcPts val="1800"/>
              </a:spcAft>
              <a:buFont typeface="Wingdings" pitchFamily="2" charset="2"/>
              <a:buChar char="Ø"/>
            </a:pPr>
            <a:r>
              <a:rPr lang="en-US" smtClean="0">
                <a:latin typeface="Agency FB" pitchFamily="34" charset="0"/>
              </a:rPr>
              <a:t>The input logic circuit in above figure has three inputs I0, I1, and T, and three outputs, S0, S1, and L. </a:t>
            </a:r>
          </a:p>
          <a:p>
            <a:pPr algn="just">
              <a:spcAft>
                <a:spcPts val="1800"/>
              </a:spcAft>
              <a:buFont typeface="Wingdings" pitchFamily="2" charset="2"/>
              <a:buChar char="Ø"/>
            </a:pPr>
            <a:r>
              <a:rPr lang="en-US" smtClean="0">
                <a:latin typeface="Agency FB" pitchFamily="34" charset="0"/>
              </a:rPr>
              <a:t>Variables S0 and S1 select one of the source addresses for CAR. Variable L enables the load input in SBR. </a:t>
            </a:r>
          </a:p>
          <a:p>
            <a:pPr algn="just">
              <a:spcAft>
                <a:spcPts val="1800"/>
              </a:spcAft>
              <a:buFont typeface="Wingdings" pitchFamily="2" charset="2"/>
              <a:buChar char="Ø"/>
            </a:pPr>
            <a:r>
              <a:rPr lang="en-US" smtClean="0">
                <a:latin typeface="Agency FB" pitchFamily="34" charset="0"/>
              </a:rPr>
              <a:t>The binary values of the selection variables determine the path in the multiplexer. </a:t>
            </a:r>
          </a:p>
          <a:p>
            <a:pPr algn="just">
              <a:spcAft>
                <a:spcPts val="1800"/>
              </a:spcAft>
              <a:buFont typeface="Wingdings" pitchFamily="2" charset="2"/>
              <a:buChar char="Ø"/>
            </a:pPr>
            <a:r>
              <a:rPr lang="en-US" smtClean="0">
                <a:latin typeface="Agency FB" pitchFamily="34" charset="0"/>
              </a:rPr>
              <a:t>For example, with S1,S0 = 10, multiplexer input number 2 is selected and establishes transfer path from SBR to CAR. </a:t>
            </a:r>
          </a:p>
          <a:p>
            <a:pPr algn="just">
              <a:spcAft>
                <a:spcPts val="1800"/>
              </a:spcAft>
              <a:buFont typeface="Wingdings" pitchFamily="2" charset="2"/>
              <a:buChar char="Ø"/>
            </a:pPr>
            <a:r>
              <a:rPr lang="en-US" smtClean="0">
                <a:latin typeface="Agency FB" pitchFamily="34" charset="0"/>
              </a:rPr>
              <a:t>The truth table for the input logic circuit is shown in Table below.</a:t>
            </a:r>
            <a:endParaRPr lang="en-US">
              <a:latin typeface="Agency FB" pitchFamily="34"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Grp="1" noChangeAspect="1" noChangeArrowheads="1"/>
          </p:cNvPicPr>
          <p:nvPr>
            <p:ph idx="1"/>
          </p:nvPr>
        </p:nvPicPr>
        <p:blipFill>
          <a:blip r:embed="rId2"/>
          <a:stretch>
            <a:fillRect/>
          </a:stretch>
        </p:blipFill>
        <p:spPr bwMode="auto">
          <a:xfrm>
            <a:off x="1600200" y="0"/>
            <a:ext cx="6324600" cy="2667000"/>
          </a:xfrm>
          <a:prstGeom prst="rect">
            <a:avLst/>
          </a:prstGeom>
          <a:noFill/>
          <a:ln w="9525">
            <a:noFill/>
            <a:miter lim="800000"/>
          </a:ln>
          <a:effectLst/>
        </p:spPr>
      </p:pic>
      <p:sp>
        <p:nvSpPr>
          <p:cNvPr id="9" name="Rectangle 8"/>
          <p:cNvSpPr/>
          <p:nvPr/>
        </p:nvSpPr>
        <p:spPr>
          <a:xfrm>
            <a:off x="914400" y="2438400"/>
            <a:ext cx="8077200" cy="3970318"/>
          </a:xfrm>
          <a:prstGeom prst="rect">
            <a:avLst/>
          </a:prstGeom>
        </p:spPr>
        <p:txBody>
          <a:bodyPr wrap="square">
            <a:spAutoFit/>
          </a:bodyPr>
          <a:lstStyle>
            <a:defPPr>
              <a:defRPr lang="en-US"/>
            </a:defPPr>
          </a:lstStyle>
          <a:p>
            <a:pPr algn="just">
              <a:buFont typeface="Wingdings" pitchFamily="2" charset="2"/>
              <a:buChar char="Ø"/>
            </a:pPr>
            <a:r>
              <a:rPr lang="en-US" sz="2400" smtClean="0">
                <a:latin typeface="Agency FB" pitchFamily="34" charset="0"/>
              </a:rPr>
              <a:t>Inputs I1 and I0 are identical to the bit values in the BR field. </a:t>
            </a:r>
          </a:p>
          <a:p>
            <a:pPr algn="just">
              <a:buFont typeface="Wingdings" pitchFamily="2" charset="2"/>
              <a:buChar char="Ø"/>
            </a:pPr>
            <a:r>
              <a:rPr lang="en-US" sz="2400" smtClean="0">
                <a:latin typeface="Agency FB" pitchFamily="34" charset="0"/>
              </a:rPr>
              <a:t>The bit values for S1 and S0 are determined from the stated function and the path in the multiplexer that establishes the required transfer. </a:t>
            </a:r>
          </a:p>
          <a:p>
            <a:pPr algn="just">
              <a:buFont typeface="Wingdings" pitchFamily="2" charset="2"/>
              <a:buChar char="Ø"/>
            </a:pPr>
            <a:r>
              <a:rPr lang="en-US" sz="2400" smtClean="0">
                <a:latin typeface="Agency FB" pitchFamily="34" charset="0"/>
              </a:rPr>
              <a:t>The subroutine register is loaded with the incremented value of CAR during a call microinstruction (BR = 01) provided that the status bit condition is satisfied (T = 1). </a:t>
            </a:r>
          </a:p>
          <a:p>
            <a:pPr algn="just">
              <a:buFont typeface="Wingdings" pitchFamily="2" charset="2"/>
              <a:buChar char="Ø"/>
            </a:pPr>
            <a:r>
              <a:rPr lang="en-US" sz="2400" smtClean="0">
                <a:latin typeface="Agency FB" pitchFamily="34" charset="0"/>
              </a:rPr>
              <a:t>The truth table can be used to obtain the simplified Boolean functions for the input logic circuit: </a:t>
            </a:r>
          </a:p>
          <a:p>
            <a:pPr lvl="4" algn="just"/>
            <a:r>
              <a:rPr lang="en-US" sz="2000" b="1" smtClean="0">
                <a:latin typeface="Agency FB" pitchFamily="34" charset="0"/>
              </a:rPr>
              <a:t>S1=I1 </a:t>
            </a:r>
          </a:p>
          <a:p>
            <a:pPr lvl="4" algn="just"/>
            <a:r>
              <a:rPr lang="en-US" sz="2000" b="1" smtClean="0">
                <a:latin typeface="Agency FB" pitchFamily="34" charset="0"/>
              </a:rPr>
              <a:t>S0=I1I0+I’ 1T</a:t>
            </a:r>
          </a:p>
          <a:p>
            <a:pPr lvl="4" algn="just"/>
            <a:r>
              <a:rPr lang="en-US" sz="2000" b="1" smtClean="0">
                <a:latin typeface="Agency FB" pitchFamily="34" charset="0"/>
              </a:rPr>
              <a:t> L = I ’ 1T I0</a:t>
            </a:r>
            <a:endParaRPr lang="en-US" sz="2000" b="1">
              <a:latin typeface="Agency FB" pitchFamily="34"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latin typeface="Agency FB" pitchFamily="34" charset="0"/>
              </a:rPr>
              <a:t>Central Processing Unit</a:t>
            </a:r>
            <a:endParaRPr lang="en-US">
              <a:solidFill>
                <a:srgbClr val="FF0000"/>
              </a:solidFill>
              <a:latin typeface="Agency FB" pitchFamily="34" charset="0"/>
            </a:endParaRPr>
          </a:p>
        </p:txBody>
      </p:sp>
      <p:sp>
        <p:nvSpPr>
          <p:cNvPr id="3" name="Content Placeholder 2"/>
          <p:cNvSpPr>
            <a:spLocks noGrp="1"/>
          </p:cNvSpPr>
          <p:nvPr>
            <p:ph idx="1"/>
          </p:nvPr>
        </p:nvSpPr>
        <p:spPr>
          <a:xfrm>
            <a:off x="1435608" y="1447800"/>
            <a:ext cx="7498080" cy="2438400"/>
          </a:xfrm>
        </p:spPr>
        <p:txBody>
          <a:bodyPr>
            <a:normAutofit fontScale="85000" lnSpcReduction="10000"/>
          </a:bodyPr>
          <a:lstStyle/>
          <a:p>
            <a:pPr>
              <a:buNone/>
            </a:pPr>
            <a:r>
              <a:rPr lang="en-US" smtClean="0">
                <a:solidFill>
                  <a:srgbClr val="0070C0"/>
                </a:solidFill>
              </a:rPr>
              <a:t>Introduction: </a:t>
            </a:r>
          </a:p>
          <a:p>
            <a:pPr algn="just">
              <a:spcAft>
                <a:spcPts val="1800"/>
              </a:spcAft>
              <a:buFont typeface="Wingdings" pitchFamily="2" charset="2"/>
              <a:buChar char="Ø"/>
            </a:pPr>
            <a:r>
              <a:rPr lang="en-US" smtClean="0">
                <a:latin typeface="Agency FB" pitchFamily="34" charset="0"/>
              </a:rPr>
              <a:t>The main part of the computer that performs the bulk of data-processing operations is called the central processing unit and is referred to as the CPU. </a:t>
            </a:r>
          </a:p>
          <a:p>
            <a:pPr algn="just">
              <a:spcAft>
                <a:spcPts val="1800"/>
              </a:spcAft>
              <a:buFont typeface="Wingdings" pitchFamily="2" charset="2"/>
              <a:buChar char="Ø"/>
            </a:pPr>
            <a:r>
              <a:rPr lang="en-US" smtClean="0">
                <a:latin typeface="Agency FB" pitchFamily="34" charset="0"/>
              </a:rPr>
              <a:t>The CPU is made up of three major parts, as shown in Figure</a:t>
            </a:r>
            <a:endParaRPr lang="en-US">
              <a:latin typeface="Agency FB" pitchFamily="34" charset="0"/>
            </a:endParaRPr>
          </a:p>
        </p:txBody>
      </p:sp>
      <p:pic>
        <p:nvPicPr>
          <p:cNvPr id="4098" name="Picture 2"/>
          <p:cNvPicPr>
            <a:picLocks noChangeAspect="1" noChangeArrowheads="1"/>
          </p:cNvPicPr>
          <p:nvPr/>
        </p:nvPicPr>
        <p:blipFill>
          <a:blip r:embed="rId2"/>
          <a:stretch>
            <a:fillRect/>
          </a:stretch>
        </p:blipFill>
        <p:spPr bwMode="auto">
          <a:xfrm>
            <a:off x="2362200" y="3962400"/>
            <a:ext cx="5334000" cy="2590800"/>
          </a:xfrm>
          <a:prstGeom prst="rect">
            <a:avLst/>
          </a:prstGeom>
          <a:noFill/>
          <a:ln w="9525">
            <a:noFill/>
            <a:miter lim="800000"/>
          </a:ln>
          <a:effec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Arial"/>
        <a:cs typeface="Arial"/>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Arial"/>
        <a:cs typeface="Arial"/>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Arial"/>
        <a:cs typeface="Arial"/>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Arial"/>
        <a:cs typeface="Arial"/>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Arial"/>
        <a:cs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Arial"/>
        <a:cs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Arial"/>
        <a:cs typeface="Arial"/>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Arial"/>
        <a:cs typeface="Arial"/>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Arial"/>
        <a:cs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Arial"/>
        <a:cs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598</TotalTime>
  <Words>16177</Words>
  <Application>Aspose.Slides for .NET</Application>
  <PresentationFormat>On-screen Show (4:3)</PresentationFormat>
  <Paragraphs>1206</Paragraphs>
  <Slides>271</Slides>
  <Notes>4</Notes>
  <HiddenSlides>0</HiddenSlides>
  <MMClips>0</MMClips>
  <ScaleCrop>false</ScaleCrop>
  <HeadingPairs>
    <vt:vector size="4" baseType="variant">
      <vt:variant>
        <vt:lpstr>Theme</vt:lpstr>
      </vt:variant>
      <vt:variant>
        <vt:i4>5</vt:i4>
      </vt:variant>
      <vt:variant>
        <vt:lpstr>Slide Titles</vt:lpstr>
      </vt:variant>
      <vt:variant>
        <vt:i4>271</vt:i4>
      </vt:variant>
    </vt:vector>
  </HeadingPairs>
  <TitlesOfParts>
    <vt:vector size="276" baseType="lpstr">
      <vt:lpstr>Foundry</vt:lpstr>
      <vt:lpstr>Flow</vt:lpstr>
      <vt:lpstr>Concourse</vt:lpstr>
      <vt:lpstr>Solstice</vt:lpstr>
      <vt:lpstr>Concourse</vt:lpstr>
      <vt:lpstr>Fundamentals of Computers</vt:lpstr>
      <vt:lpstr>History of Computers </vt:lpstr>
      <vt:lpstr>Slide 3</vt:lpstr>
      <vt:lpstr>Slide 4</vt:lpstr>
      <vt:lpstr>Slide 5</vt:lpstr>
      <vt:lpstr> </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Projector </vt:lpstr>
      <vt:lpstr>Motherboard </vt:lpstr>
      <vt:lpstr>Slide 30</vt:lpstr>
      <vt:lpstr>Slide 31</vt:lpstr>
      <vt:lpstr>Slide 32</vt:lpstr>
      <vt:lpstr>Slide 33</vt:lpstr>
      <vt:lpstr>Slide 34</vt:lpstr>
      <vt:lpstr>Slide 35</vt:lpstr>
      <vt:lpstr>PROCESSOR</vt:lpstr>
      <vt:lpstr>Parallel Processing</vt:lpstr>
      <vt:lpstr>Pipelining Conflicts</vt:lpstr>
      <vt:lpstr>Slide 39</vt:lpstr>
      <vt:lpstr>Slide 40</vt:lpstr>
      <vt:lpstr>Slide 41</vt:lpstr>
      <vt:lpstr>Slide 42</vt:lpstr>
      <vt:lpstr>Slide 43</vt:lpstr>
      <vt:lpstr>Slide 44</vt:lpstr>
      <vt:lpstr>Slide 45</vt:lpstr>
      <vt:lpstr>Slide 46</vt:lpstr>
      <vt:lpstr>RISC Pipeline</vt:lpstr>
      <vt:lpstr>Slide 48</vt:lpstr>
      <vt:lpstr>Slide 49</vt:lpstr>
      <vt:lpstr>Slide 50</vt:lpstr>
      <vt:lpstr>Slide 51</vt:lpstr>
      <vt:lpstr>Slide 52</vt:lpstr>
      <vt:lpstr>Slide 53</vt:lpstr>
      <vt:lpstr>Vector Processing:</vt:lpstr>
      <vt:lpstr>Slide 55</vt:lpstr>
      <vt:lpstr>Slide 56</vt:lpstr>
      <vt:lpstr>Slide 57</vt:lpstr>
      <vt:lpstr>Slide 58</vt:lpstr>
      <vt:lpstr>Slide 59</vt:lpstr>
      <vt:lpstr>Slide 60</vt:lpstr>
      <vt:lpstr>Micro Programmed Control And  Central Processing Unit  </vt:lpstr>
      <vt:lpstr>Introduction</vt:lpstr>
      <vt:lpstr>Slide 63</vt:lpstr>
      <vt:lpstr>Slide 64</vt:lpstr>
      <vt:lpstr>1. Control Memory:</vt:lpstr>
      <vt:lpstr>Slide 66</vt:lpstr>
      <vt:lpstr>Slide 67</vt:lpstr>
      <vt:lpstr>Slide 68</vt:lpstr>
      <vt:lpstr>Slide 69</vt:lpstr>
      <vt:lpstr>2. Address Sequencing:</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4. Design of control Unit</vt:lpstr>
      <vt:lpstr>Slide 91</vt:lpstr>
      <vt:lpstr>Slide 92</vt:lpstr>
      <vt:lpstr>Slide 93</vt:lpstr>
      <vt:lpstr>Slide 94</vt:lpstr>
      <vt:lpstr>Slide 95</vt:lpstr>
      <vt:lpstr>Slide 96</vt:lpstr>
      <vt:lpstr>Slide 97</vt:lpstr>
      <vt:lpstr>Slide 98</vt:lpstr>
      <vt:lpstr>Central Processing Unit</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    SREENIVASA INSTITUTE OF TECHNOLOGY AND MANAGEMENT STUDIES. (AUTONOMOUS) MCA  DEPARTMENT  Computer Organization and Architecture UNIT-5  Memory Organization</vt:lpstr>
      <vt:lpstr>Slide 163</vt:lpstr>
      <vt:lpstr>Slide 164</vt:lpstr>
      <vt:lpstr>Slide 165</vt:lpstr>
      <vt:lpstr>Memory Hierarchy</vt:lpstr>
      <vt:lpstr>Slide 167</vt:lpstr>
      <vt:lpstr>Slide 168</vt:lpstr>
      <vt:lpstr>Slide 169</vt:lpstr>
      <vt:lpstr>CPU-Main Memory Connection – A block schematic: </vt:lpstr>
      <vt:lpstr>Slide 171</vt:lpstr>
      <vt:lpstr>Internal Organization of Semiconductor Memory Chips </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Latency and Bandwidth</vt:lpstr>
      <vt:lpstr>Slide 197</vt:lpstr>
      <vt:lpstr>Slide 198</vt:lpstr>
      <vt:lpstr>Structure of Larger Memories </vt:lpstr>
      <vt:lpstr>Slide 200</vt:lpstr>
      <vt:lpstr>Slide 201</vt:lpstr>
      <vt:lpstr>Memory System Considerations</vt:lpstr>
      <vt:lpstr>Slide 203</vt:lpstr>
      <vt:lpstr>Slide 204</vt:lpstr>
      <vt:lpstr>Read Only Memory</vt:lpstr>
      <vt:lpstr>ROM Cell</vt:lpstr>
      <vt:lpstr>Slide 207</vt:lpstr>
      <vt:lpstr>Slide 208</vt:lpstr>
      <vt:lpstr>Slide 209</vt:lpstr>
      <vt:lpstr>Slide 210</vt:lpstr>
      <vt:lpstr>Slide 211</vt:lpstr>
      <vt:lpstr>Slide 212</vt:lpstr>
      <vt:lpstr>Speed, Size and Cost of Memories </vt:lpstr>
      <vt:lpstr>Slide 214</vt:lpstr>
      <vt:lpstr>Slide 215</vt:lpstr>
      <vt:lpstr>Cache Memory</vt:lpstr>
      <vt:lpstr>Slide 217</vt:lpstr>
      <vt:lpstr>Slide 218</vt:lpstr>
      <vt:lpstr>Slide 219</vt:lpstr>
      <vt:lpstr>Mapping Functions  </vt:lpstr>
      <vt:lpstr>Slide 221</vt:lpstr>
      <vt:lpstr>Slide 222</vt:lpstr>
      <vt:lpstr>Slide 223</vt:lpstr>
      <vt:lpstr>Slide 224</vt:lpstr>
      <vt:lpstr>Slide 225</vt:lpstr>
      <vt:lpstr>Slide 226</vt:lpstr>
      <vt:lpstr>Slide 227</vt:lpstr>
      <vt:lpstr>Slide 228</vt:lpstr>
      <vt:lpstr>Slide 229</vt:lpstr>
      <vt:lpstr>Slide 230</vt:lpstr>
      <vt:lpstr>Slide 231</vt:lpstr>
      <vt:lpstr>Replacement Algorithms</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Virtual Memory</vt:lpstr>
      <vt:lpstr>Slide 256</vt:lpstr>
      <vt:lpstr>Slide 257</vt:lpstr>
      <vt:lpstr>Slide 258</vt:lpstr>
      <vt:lpstr>Slide 259</vt:lpstr>
      <vt:lpstr>Slide 260</vt:lpstr>
      <vt:lpstr>Slide 261</vt:lpstr>
      <vt:lpstr>Address Translation</vt:lpstr>
      <vt:lpstr>Slide 263</vt:lpstr>
      <vt:lpstr>Slide 264</vt:lpstr>
      <vt:lpstr>Slide 265</vt:lpstr>
      <vt:lpstr>Slide 266</vt:lpstr>
      <vt:lpstr>Slide 267</vt:lpstr>
      <vt:lpstr>Slide 268</vt:lpstr>
      <vt:lpstr>Slide 269</vt:lpstr>
      <vt:lpstr>Slide 270</vt:lpstr>
      <vt:lpstr>Slide 271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Computers</dc:title>
  <dc:creator>kalpana</dc:creator>
  <cp:lastModifiedBy>ADMIN</cp:lastModifiedBy>
  <cp:revision>52</cp:revision>
  <dcterms:created xsi:type="dcterms:W3CDTF">2006-08-16T00:00:00Z</dcterms:created>
  <dcterms:modified xsi:type="dcterms:W3CDTF">2023-09-12T00:52:28Z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