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2" r:id="rId3"/>
    <p:sldId id="308" r:id="rId4"/>
    <p:sldId id="257" r:id="rId5"/>
    <p:sldId id="259" r:id="rId6"/>
    <p:sldId id="258" r:id="rId7"/>
    <p:sldId id="260" r:id="rId8"/>
    <p:sldId id="261" r:id="rId9"/>
    <p:sldId id="262" r:id="rId10"/>
    <p:sldId id="263" r:id="rId11"/>
    <p:sldId id="265" r:id="rId12"/>
    <p:sldId id="266" r:id="rId13"/>
    <p:sldId id="264"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7" r:id="rId50"/>
    <p:sldId id="304" r:id="rId51"/>
    <p:sldId id="305" r:id="rId52"/>
    <p:sldId id="30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A9EAF1"/>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32FDE-878C-4B64-9900-9922FCD916AD}" v="1" dt="2023-09-14T07:56:20.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3969" autoAdjust="0"/>
  </p:normalViewPr>
  <p:slideViewPr>
    <p:cSldViewPr>
      <p:cViewPr varScale="1">
        <p:scale>
          <a:sx n="70" d="100"/>
          <a:sy n="70" d="100"/>
        </p:scale>
        <p:origin x="1037" y="58"/>
      </p:cViewPr>
      <p:guideLst>
        <p:guide orient="horz" pos="2160"/>
        <p:guide pos="2880"/>
      </p:guideLst>
    </p:cSldViewPr>
  </p:slideViewPr>
  <p:outlineViewPr>
    <p:cViewPr>
      <p:scale>
        <a:sx n="33" d="100"/>
        <a:sy n="33" d="100"/>
      </p:scale>
      <p:origin x="0" y="-9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N. J." userId="060db618a1fa89ff" providerId="LiveId" clId="{C3932FDE-878C-4B64-9900-9922FCD916AD}"/>
    <pc:docChg chg="addSld modSld sldOrd">
      <pc:chgData name="Chathura N. J." userId="060db618a1fa89ff" providerId="LiveId" clId="{C3932FDE-878C-4B64-9900-9922FCD916AD}" dt="2023-09-14T07:56:32.067" v="9" actId="20577"/>
      <pc:docMkLst>
        <pc:docMk/>
      </pc:docMkLst>
      <pc:sldChg chg="ord">
        <pc:chgData name="Chathura N. J." userId="060db618a1fa89ff" providerId="LiveId" clId="{C3932FDE-878C-4B64-9900-9922FCD916AD}" dt="2023-09-14T07:56:24.488" v="4"/>
        <pc:sldMkLst>
          <pc:docMk/>
          <pc:sldMk cId="3598584002" sldId="308"/>
        </pc:sldMkLst>
      </pc:sldChg>
      <pc:sldChg chg="modSp add mod ord">
        <pc:chgData name="Chathura N. J." userId="060db618a1fa89ff" providerId="LiveId" clId="{C3932FDE-878C-4B64-9900-9922FCD916AD}" dt="2023-09-14T07:56:32.067" v="9" actId="20577"/>
        <pc:sldMkLst>
          <pc:docMk/>
          <pc:sldMk cId="1608722734" sldId="322"/>
        </pc:sldMkLst>
        <pc:spChg chg="mod">
          <ac:chgData name="Chathura N. J." userId="060db618a1fa89ff" providerId="LiveId" clId="{C3932FDE-878C-4B64-9900-9922FCD916AD}" dt="2023-09-14T07:56:32.067" v="9" actId="20577"/>
          <ac:spMkLst>
            <pc:docMk/>
            <pc:sldMk cId="1608722734" sldId="322"/>
            <ac:spMk id="3" creationId="{761ECBCA-6AFF-CCD4-B817-D6BACE825A30}"/>
          </ac:spMkLst>
        </pc:spChg>
      </pc:sldChg>
    </pc:docChg>
  </pc:docChgLst>
  <pc:docChgLst>
    <pc:chgData name="Chathura N. J." userId="060db618a1fa89ff" providerId="LiveId" clId="{AF7AEC4C-8F7F-4712-8507-B7495ADC911A}"/>
    <pc:docChg chg="undo custSel modSld">
      <pc:chgData name="Chathura N. J." userId="060db618a1fa89ff" providerId="LiveId" clId="{AF7AEC4C-8F7F-4712-8507-B7495ADC911A}" dt="2023-09-14T08:54:50.001" v="152" actId="207"/>
      <pc:docMkLst>
        <pc:docMk/>
      </pc:docMkLst>
      <pc:sldChg chg="modSp mod">
        <pc:chgData name="Chathura N. J." userId="060db618a1fa89ff" providerId="LiveId" clId="{AF7AEC4C-8F7F-4712-8507-B7495ADC911A}" dt="2023-09-14T08:54:50.001" v="152" actId="207"/>
        <pc:sldMkLst>
          <pc:docMk/>
          <pc:sldMk cId="0" sldId="257"/>
        </pc:sldMkLst>
        <pc:spChg chg="mod">
          <ac:chgData name="Chathura N. J." userId="060db618a1fa89ff" providerId="LiveId" clId="{AF7AEC4C-8F7F-4712-8507-B7495ADC911A}" dt="2023-09-14T08:54:50.001" v="152" actId="207"/>
          <ac:spMkLst>
            <pc:docMk/>
            <pc:sldMk cId="0" sldId="257"/>
            <ac:spMk id="5" creationId="{00000000-0000-0000-0000-000000000000}"/>
          </ac:spMkLst>
        </pc:spChg>
      </pc:sldChg>
      <pc:sldChg chg="modSp mod">
        <pc:chgData name="Chathura N. J." userId="060db618a1fa89ff" providerId="LiveId" clId="{AF7AEC4C-8F7F-4712-8507-B7495ADC911A}" dt="2023-09-14T08:43:37.271" v="11" actId="207"/>
        <pc:sldMkLst>
          <pc:docMk/>
          <pc:sldMk cId="0" sldId="258"/>
        </pc:sldMkLst>
        <pc:spChg chg="mod">
          <ac:chgData name="Chathura N. J." userId="060db618a1fa89ff" providerId="LiveId" clId="{AF7AEC4C-8F7F-4712-8507-B7495ADC911A}" dt="2023-09-14T08:43:37.271" v="11" actId="207"/>
          <ac:spMkLst>
            <pc:docMk/>
            <pc:sldMk cId="0" sldId="258"/>
            <ac:spMk id="5" creationId="{00000000-0000-0000-0000-000000000000}"/>
          </ac:spMkLst>
        </pc:spChg>
      </pc:sldChg>
      <pc:sldChg chg="modSp mod">
        <pc:chgData name="Chathura N. J." userId="060db618a1fa89ff" providerId="LiveId" clId="{AF7AEC4C-8F7F-4712-8507-B7495ADC911A}" dt="2023-09-14T08:43:46.851" v="12" actId="207"/>
        <pc:sldMkLst>
          <pc:docMk/>
          <pc:sldMk cId="0" sldId="259"/>
        </pc:sldMkLst>
        <pc:spChg chg="mod">
          <ac:chgData name="Chathura N. J." userId="060db618a1fa89ff" providerId="LiveId" clId="{AF7AEC4C-8F7F-4712-8507-B7495ADC911A}" dt="2023-09-14T08:43:46.851" v="12" actId="207"/>
          <ac:spMkLst>
            <pc:docMk/>
            <pc:sldMk cId="0" sldId="259"/>
            <ac:spMk id="4" creationId="{00000000-0000-0000-0000-000000000000}"/>
          </ac:spMkLst>
        </pc:spChg>
      </pc:sldChg>
      <pc:sldChg chg="modSp mod">
        <pc:chgData name="Chathura N. J." userId="060db618a1fa89ff" providerId="LiveId" clId="{AF7AEC4C-8F7F-4712-8507-B7495ADC911A}" dt="2023-09-14T08:44:16.863" v="15" actId="255"/>
        <pc:sldMkLst>
          <pc:docMk/>
          <pc:sldMk cId="0" sldId="260"/>
        </pc:sldMkLst>
        <pc:spChg chg="mod">
          <ac:chgData name="Chathura N. J." userId="060db618a1fa89ff" providerId="LiveId" clId="{AF7AEC4C-8F7F-4712-8507-B7495ADC911A}" dt="2023-09-14T08:44:16.863" v="15" actId="255"/>
          <ac:spMkLst>
            <pc:docMk/>
            <pc:sldMk cId="0" sldId="260"/>
            <ac:spMk id="5" creationId="{00000000-0000-0000-0000-000000000000}"/>
          </ac:spMkLst>
        </pc:spChg>
      </pc:sldChg>
      <pc:sldChg chg="modSp mod">
        <pc:chgData name="Chathura N. J." userId="060db618a1fa89ff" providerId="LiveId" clId="{AF7AEC4C-8F7F-4712-8507-B7495ADC911A}" dt="2023-09-14T08:44:49.904" v="20" actId="207"/>
        <pc:sldMkLst>
          <pc:docMk/>
          <pc:sldMk cId="0" sldId="261"/>
        </pc:sldMkLst>
        <pc:spChg chg="mod">
          <ac:chgData name="Chathura N. J." userId="060db618a1fa89ff" providerId="LiveId" clId="{AF7AEC4C-8F7F-4712-8507-B7495ADC911A}" dt="2023-09-14T08:44:49.904" v="20" actId="207"/>
          <ac:spMkLst>
            <pc:docMk/>
            <pc:sldMk cId="0" sldId="261"/>
            <ac:spMk id="5" creationId="{00000000-0000-0000-0000-000000000000}"/>
          </ac:spMkLst>
        </pc:spChg>
      </pc:sldChg>
      <pc:sldChg chg="modSp mod">
        <pc:chgData name="Chathura N. J." userId="060db618a1fa89ff" providerId="LiveId" clId="{AF7AEC4C-8F7F-4712-8507-B7495ADC911A}" dt="2023-09-14T08:45:09.814" v="23" actId="207"/>
        <pc:sldMkLst>
          <pc:docMk/>
          <pc:sldMk cId="0" sldId="262"/>
        </pc:sldMkLst>
        <pc:spChg chg="mod">
          <ac:chgData name="Chathura N. J." userId="060db618a1fa89ff" providerId="LiveId" clId="{AF7AEC4C-8F7F-4712-8507-B7495ADC911A}" dt="2023-09-14T08:45:09.814" v="23" actId="207"/>
          <ac:spMkLst>
            <pc:docMk/>
            <pc:sldMk cId="0" sldId="262"/>
            <ac:spMk id="5" creationId="{00000000-0000-0000-0000-000000000000}"/>
          </ac:spMkLst>
        </pc:spChg>
      </pc:sldChg>
      <pc:sldChg chg="modSp mod">
        <pc:chgData name="Chathura N. J." userId="060db618a1fa89ff" providerId="LiveId" clId="{AF7AEC4C-8F7F-4712-8507-B7495ADC911A}" dt="2023-09-14T08:45:21.828" v="26" actId="207"/>
        <pc:sldMkLst>
          <pc:docMk/>
          <pc:sldMk cId="0" sldId="263"/>
        </pc:sldMkLst>
        <pc:spChg chg="mod">
          <ac:chgData name="Chathura N. J." userId="060db618a1fa89ff" providerId="LiveId" clId="{AF7AEC4C-8F7F-4712-8507-B7495ADC911A}" dt="2023-09-14T08:45:21.828" v="26" actId="207"/>
          <ac:spMkLst>
            <pc:docMk/>
            <pc:sldMk cId="0" sldId="263"/>
            <ac:spMk id="8" creationId="{00000000-0000-0000-0000-000000000000}"/>
          </ac:spMkLst>
        </pc:spChg>
      </pc:sldChg>
      <pc:sldChg chg="modSp mod">
        <pc:chgData name="Chathura N. J." userId="060db618a1fa89ff" providerId="LiveId" clId="{AF7AEC4C-8F7F-4712-8507-B7495ADC911A}" dt="2023-09-14T08:46:08.147" v="35" actId="207"/>
        <pc:sldMkLst>
          <pc:docMk/>
          <pc:sldMk cId="0" sldId="264"/>
        </pc:sldMkLst>
        <pc:spChg chg="mod">
          <ac:chgData name="Chathura N. J." userId="060db618a1fa89ff" providerId="LiveId" clId="{AF7AEC4C-8F7F-4712-8507-B7495ADC911A}" dt="2023-09-14T08:46:08.147" v="35" actId="207"/>
          <ac:spMkLst>
            <pc:docMk/>
            <pc:sldMk cId="0" sldId="264"/>
            <ac:spMk id="12" creationId="{00000000-0000-0000-0000-000000000000}"/>
          </ac:spMkLst>
        </pc:spChg>
      </pc:sldChg>
      <pc:sldChg chg="modSp mod">
        <pc:chgData name="Chathura N. J." userId="060db618a1fa89ff" providerId="LiveId" clId="{AF7AEC4C-8F7F-4712-8507-B7495ADC911A}" dt="2023-09-14T08:45:33.931" v="29" actId="207"/>
        <pc:sldMkLst>
          <pc:docMk/>
          <pc:sldMk cId="0" sldId="265"/>
        </pc:sldMkLst>
        <pc:spChg chg="mod">
          <ac:chgData name="Chathura N. J." userId="060db618a1fa89ff" providerId="LiveId" clId="{AF7AEC4C-8F7F-4712-8507-B7495ADC911A}" dt="2023-09-14T08:45:33.931" v="29" actId="207"/>
          <ac:spMkLst>
            <pc:docMk/>
            <pc:sldMk cId="0" sldId="265"/>
            <ac:spMk id="5" creationId="{00000000-0000-0000-0000-000000000000}"/>
          </ac:spMkLst>
        </pc:spChg>
      </pc:sldChg>
      <pc:sldChg chg="modSp mod">
        <pc:chgData name="Chathura N. J." userId="060db618a1fa89ff" providerId="LiveId" clId="{AF7AEC4C-8F7F-4712-8507-B7495ADC911A}" dt="2023-09-14T08:45:52.437" v="32" actId="207"/>
        <pc:sldMkLst>
          <pc:docMk/>
          <pc:sldMk cId="0" sldId="266"/>
        </pc:sldMkLst>
        <pc:picChg chg="mod">
          <ac:chgData name="Chathura N. J." userId="060db618a1fa89ff" providerId="LiveId" clId="{AF7AEC4C-8F7F-4712-8507-B7495ADC911A}" dt="2023-09-14T08:45:52.437" v="32" actId="207"/>
          <ac:picMkLst>
            <pc:docMk/>
            <pc:sldMk cId="0" sldId="266"/>
            <ac:picMk id="23554" creationId="{00000000-0000-0000-0000-000000000000}"/>
          </ac:picMkLst>
        </pc:picChg>
      </pc:sldChg>
      <pc:sldChg chg="modSp mod">
        <pc:chgData name="Chathura N. J." userId="060db618a1fa89ff" providerId="LiveId" clId="{AF7AEC4C-8F7F-4712-8507-B7495ADC911A}" dt="2023-09-14T08:46:18.401" v="38" actId="207"/>
        <pc:sldMkLst>
          <pc:docMk/>
          <pc:sldMk cId="0" sldId="267"/>
        </pc:sldMkLst>
        <pc:spChg chg="mod">
          <ac:chgData name="Chathura N. J." userId="060db618a1fa89ff" providerId="LiveId" clId="{AF7AEC4C-8F7F-4712-8507-B7495ADC911A}" dt="2023-09-14T08:46:18.401" v="38" actId="207"/>
          <ac:spMkLst>
            <pc:docMk/>
            <pc:sldMk cId="0" sldId="267"/>
            <ac:spMk id="12" creationId="{00000000-0000-0000-0000-000000000000}"/>
          </ac:spMkLst>
        </pc:spChg>
      </pc:sldChg>
      <pc:sldChg chg="modSp mod">
        <pc:chgData name="Chathura N. J." userId="060db618a1fa89ff" providerId="LiveId" clId="{AF7AEC4C-8F7F-4712-8507-B7495ADC911A}" dt="2023-09-14T08:46:42.522" v="42" actId="207"/>
        <pc:sldMkLst>
          <pc:docMk/>
          <pc:sldMk cId="1671907973" sldId="270"/>
        </pc:sldMkLst>
        <pc:spChg chg="mod">
          <ac:chgData name="Chathura N. J." userId="060db618a1fa89ff" providerId="LiveId" clId="{AF7AEC4C-8F7F-4712-8507-B7495ADC911A}" dt="2023-09-14T08:46:42.522" v="42" actId="207"/>
          <ac:spMkLst>
            <pc:docMk/>
            <pc:sldMk cId="1671907973" sldId="270"/>
            <ac:spMk id="13" creationId="{2DE68DEA-0F79-47AA-852F-B37948937858}"/>
          </ac:spMkLst>
        </pc:spChg>
      </pc:sldChg>
      <pc:sldChg chg="modSp mod">
        <pc:chgData name="Chathura N. J." userId="060db618a1fa89ff" providerId="LiveId" clId="{AF7AEC4C-8F7F-4712-8507-B7495ADC911A}" dt="2023-09-14T08:47:02.205" v="46" actId="14100"/>
        <pc:sldMkLst>
          <pc:docMk/>
          <pc:sldMk cId="1646020493" sldId="271"/>
        </pc:sldMkLst>
        <pc:spChg chg="mod">
          <ac:chgData name="Chathura N. J." userId="060db618a1fa89ff" providerId="LiveId" clId="{AF7AEC4C-8F7F-4712-8507-B7495ADC911A}" dt="2023-09-14T08:47:02.205" v="46" actId="14100"/>
          <ac:spMkLst>
            <pc:docMk/>
            <pc:sldMk cId="1646020493" sldId="271"/>
            <ac:spMk id="13" creationId="{2DE68DEA-0F79-47AA-852F-B37948937858}"/>
          </ac:spMkLst>
        </pc:spChg>
      </pc:sldChg>
      <pc:sldChg chg="modSp mod">
        <pc:chgData name="Chathura N. J." userId="060db618a1fa89ff" providerId="LiveId" clId="{AF7AEC4C-8F7F-4712-8507-B7495ADC911A}" dt="2023-09-14T08:47:14.876" v="49" actId="207"/>
        <pc:sldMkLst>
          <pc:docMk/>
          <pc:sldMk cId="1503718561" sldId="273"/>
        </pc:sldMkLst>
        <pc:spChg chg="mod">
          <ac:chgData name="Chathura N. J." userId="060db618a1fa89ff" providerId="LiveId" clId="{AF7AEC4C-8F7F-4712-8507-B7495ADC911A}" dt="2023-09-14T08:47:14.876" v="49" actId="207"/>
          <ac:spMkLst>
            <pc:docMk/>
            <pc:sldMk cId="1503718561" sldId="273"/>
            <ac:spMk id="5" creationId="{00000000-0000-0000-0000-000000000000}"/>
          </ac:spMkLst>
        </pc:spChg>
      </pc:sldChg>
      <pc:sldChg chg="modSp mod">
        <pc:chgData name="Chathura N. J." userId="060db618a1fa89ff" providerId="LiveId" clId="{AF7AEC4C-8F7F-4712-8507-B7495ADC911A}" dt="2023-09-14T08:47:33.759" v="52" actId="207"/>
        <pc:sldMkLst>
          <pc:docMk/>
          <pc:sldMk cId="3979691064" sldId="275"/>
        </pc:sldMkLst>
        <pc:spChg chg="mod">
          <ac:chgData name="Chathura N. J." userId="060db618a1fa89ff" providerId="LiveId" clId="{AF7AEC4C-8F7F-4712-8507-B7495ADC911A}" dt="2023-09-14T08:47:33.759" v="52" actId="207"/>
          <ac:spMkLst>
            <pc:docMk/>
            <pc:sldMk cId="3979691064" sldId="275"/>
            <ac:spMk id="7" creationId="{81540251-9653-40E6-A622-835162BC9B90}"/>
          </ac:spMkLst>
        </pc:spChg>
      </pc:sldChg>
      <pc:sldChg chg="modSp mod">
        <pc:chgData name="Chathura N. J." userId="060db618a1fa89ff" providerId="LiveId" clId="{AF7AEC4C-8F7F-4712-8507-B7495ADC911A}" dt="2023-09-14T08:47:49.262" v="56" actId="14100"/>
        <pc:sldMkLst>
          <pc:docMk/>
          <pc:sldMk cId="3310371961" sldId="276"/>
        </pc:sldMkLst>
        <pc:spChg chg="mod">
          <ac:chgData name="Chathura N. J." userId="060db618a1fa89ff" providerId="LiveId" clId="{AF7AEC4C-8F7F-4712-8507-B7495ADC911A}" dt="2023-09-14T08:47:49.262" v="56" actId="14100"/>
          <ac:spMkLst>
            <pc:docMk/>
            <pc:sldMk cId="3310371961" sldId="276"/>
            <ac:spMk id="7" creationId="{81540251-9653-40E6-A622-835162BC9B90}"/>
          </ac:spMkLst>
        </pc:spChg>
      </pc:sldChg>
      <pc:sldChg chg="modSp mod">
        <pc:chgData name="Chathura N. J." userId="060db618a1fa89ff" providerId="LiveId" clId="{AF7AEC4C-8F7F-4712-8507-B7495ADC911A}" dt="2023-09-14T08:48:03.485" v="60" actId="207"/>
        <pc:sldMkLst>
          <pc:docMk/>
          <pc:sldMk cId="4217729523" sldId="277"/>
        </pc:sldMkLst>
        <pc:spChg chg="mod">
          <ac:chgData name="Chathura N. J." userId="060db618a1fa89ff" providerId="LiveId" clId="{AF7AEC4C-8F7F-4712-8507-B7495ADC911A}" dt="2023-09-14T08:48:03.485" v="60" actId="207"/>
          <ac:spMkLst>
            <pc:docMk/>
            <pc:sldMk cId="4217729523" sldId="277"/>
            <ac:spMk id="7" creationId="{81540251-9653-40E6-A622-835162BC9B90}"/>
          </ac:spMkLst>
        </pc:spChg>
      </pc:sldChg>
      <pc:sldChg chg="modSp mod">
        <pc:chgData name="Chathura N. J." userId="060db618a1fa89ff" providerId="LiveId" clId="{AF7AEC4C-8F7F-4712-8507-B7495ADC911A}" dt="2023-09-14T08:48:59.211" v="71" actId="1076"/>
        <pc:sldMkLst>
          <pc:docMk/>
          <pc:sldMk cId="506530004" sldId="279"/>
        </pc:sldMkLst>
        <pc:spChg chg="mod">
          <ac:chgData name="Chathura N. J." userId="060db618a1fa89ff" providerId="LiveId" clId="{AF7AEC4C-8F7F-4712-8507-B7495ADC911A}" dt="2023-09-14T08:48:59.211" v="71" actId="1076"/>
          <ac:spMkLst>
            <pc:docMk/>
            <pc:sldMk cId="506530004" sldId="279"/>
            <ac:spMk id="6" creationId="{615CC212-47D7-44D2-960E-5F603510F612}"/>
          </ac:spMkLst>
        </pc:spChg>
        <pc:picChg chg="mod">
          <ac:chgData name="Chathura N. J." userId="060db618a1fa89ff" providerId="LiveId" clId="{AF7AEC4C-8F7F-4712-8507-B7495ADC911A}" dt="2023-09-14T08:48:55.172" v="70" actId="1076"/>
          <ac:picMkLst>
            <pc:docMk/>
            <pc:sldMk cId="506530004" sldId="279"/>
            <ac:picMk id="8" creationId="{33035936-07E2-47A3-A991-029D45416B7F}"/>
          </ac:picMkLst>
        </pc:picChg>
      </pc:sldChg>
      <pc:sldChg chg="modSp mod">
        <pc:chgData name="Chathura N. J." userId="060db618a1fa89ff" providerId="LiveId" clId="{AF7AEC4C-8F7F-4712-8507-B7495ADC911A}" dt="2023-09-14T08:48:47.694" v="69" actId="14100"/>
        <pc:sldMkLst>
          <pc:docMk/>
          <pc:sldMk cId="1397811749" sldId="280"/>
        </pc:sldMkLst>
        <pc:spChg chg="mod">
          <ac:chgData name="Chathura N. J." userId="060db618a1fa89ff" providerId="LiveId" clId="{AF7AEC4C-8F7F-4712-8507-B7495ADC911A}" dt="2023-09-14T08:48:37.159" v="67" actId="14100"/>
          <ac:spMkLst>
            <pc:docMk/>
            <pc:sldMk cId="1397811749" sldId="280"/>
            <ac:spMk id="7" creationId="{D0B6D88C-8B97-4D80-B1AB-1C3B8563431E}"/>
          </ac:spMkLst>
        </pc:spChg>
        <pc:picChg chg="mod">
          <ac:chgData name="Chathura N. J." userId="060db618a1fa89ff" providerId="LiveId" clId="{AF7AEC4C-8F7F-4712-8507-B7495ADC911A}" dt="2023-09-14T08:48:47.694" v="69" actId="14100"/>
          <ac:picMkLst>
            <pc:docMk/>
            <pc:sldMk cId="1397811749" sldId="280"/>
            <ac:picMk id="9" creationId="{3949E275-98F3-47D5-AC1B-B7F68DDA2966}"/>
          </ac:picMkLst>
        </pc:picChg>
      </pc:sldChg>
      <pc:sldChg chg="modSp mod">
        <pc:chgData name="Chathura N. J." userId="060db618a1fa89ff" providerId="LiveId" clId="{AF7AEC4C-8F7F-4712-8507-B7495ADC911A}" dt="2023-09-14T08:49:24.228" v="77" actId="6549"/>
        <pc:sldMkLst>
          <pc:docMk/>
          <pc:sldMk cId="3039484446" sldId="281"/>
        </pc:sldMkLst>
        <pc:spChg chg="mod">
          <ac:chgData name="Chathura N. J." userId="060db618a1fa89ff" providerId="LiveId" clId="{AF7AEC4C-8F7F-4712-8507-B7495ADC911A}" dt="2023-09-14T08:49:18.196" v="75" actId="14100"/>
          <ac:spMkLst>
            <pc:docMk/>
            <pc:sldMk cId="3039484446" sldId="281"/>
            <ac:spMk id="3" creationId="{00000000-0000-0000-0000-000000000000}"/>
          </ac:spMkLst>
        </pc:spChg>
        <pc:spChg chg="mod">
          <ac:chgData name="Chathura N. J." userId="060db618a1fa89ff" providerId="LiveId" clId="{AF7AEC4C-8F7F-4712-8507-B7495ADC911A}" dt="2023-09-14T08:49:24.228" v="77" actId="6549"/>
          <ac:spMkLst>
            <pc:docMk/>
            <pc:sldMk cId="3039484446" sldId="281"/>
            <ac:spMk id="6" creationId="{E3EF2FBE-F1CB-40C7-A707-36BF88DA28C8}"/>
          </ac:spMkLst>
        </pc:spChg>
      </pc:sldChg>
      <pc:sldChg chg="modSp mod">
        <pc:chgData name="Chathura N. J." userId="060db618a1fa89ff" providerId="LiveId" clId="{AF7AEC4C-8F7F-4712-8507-B7495ADC911A}" dt="2023-09-14T08:49:53.508" v="83" actId="207"/>
        <pc:sldMkLst>
          <pc:docMk/>
          <pc:sldMk cId="3368243547" sldId="283"/>
        </pc:sldMkLst>
        <pc:spChg chg="mod">
          <ac:chgData name="Chathura N. J." userId="060db618a1fa89ff" providerId="LiveId" clId="{AF7AEC4C-8F7F-4712-8507-B7495ADC911A}" dt="2023-09-14T08:49:46.615" v="80" actId="14100"/>
          <ac:spMkLst>
            <pc:docMk/>
            <pc:sldMk cId="3368243547" sldId="283"/>
            <ac:spMk id="3" creationId="{00000000-0000-0000-0000-000000000000}"/>
          </ac:spMkLst>
        </pc:spChg>
        <pc:spChg chg="mod">
          <ac:chgData name="Chathura N. J." userId="060db618a1fa89ff" providerId="LiveId" clId="{AF7AEC4C-8F7F-4712-8507-B7495ADC911A}" dt="2023-09-14T08:49:53.508" v="83" actId="207"/>
          <ac:spMkLst>
            <pc:docMk/>
            <pc:sldMk cId="3368243547" sldId="283"/>
            <ac:spMk id="6" creationId="{777E289C-E294-414F-BF3F-50386FC3B3D2}"/>
          </ac:spMkLst>
        </pc:spChg>
      </pc:sldChg>
      <pc:sldChg chg="modSp mod">
        <pc:chgData name="Chathura N. J." userId="060db618a1fa89ff" providerId="LiveId" clId="{AF7AEC4C-8F7F-4712-8507-B7495ADC911A}" dt="2023-09-14T08:50:11.652" v="87" actId="207"/>
        <pc:sldMkLst>
          <pc:docMk/>
          <pc:sldMk cId="850871787" sldId="284"/>
        </pc:sldMkLst>
        <pc:spChg chg="mod">
          <ac:chgData name="Chathura N. J." userId="060db618a1fa89ff" providerId="LiveId" clId="{AF7AEC4C-8F7F-4712-8507-B7495ADC911A}" dt="2023-09-14T08:50:11.652" v="87" actId="207"/>
          <ac:spMkLst>
            <pc:docMk/>
            <pc:sldMk cId="850871787" sldId="284"/>
            <ac:spMk id="6" creationId="{777E289C-E294-414F-BF3F-50386FC3B3D2}"/>
          </ac:spMkLst>
        </pc:spChg>
      </pc:sldChg>
      <pc:sldChg chg="modSp mod">
        <pc:chgData name="Chathura N. J." userId="060db618a1fa89ff" providerId="LiveId" clId="{AF7AEC4C-8F7F-4712-8507-B7495ADC911A}" dt="2023-09-14T08:50:27.809" v="92" actId="207"/>
        <pc:sldMkLst>
          <pc:docMk/>
          <pc:sldMk cId="2477647921" sldId="285"/>
        </pc:sldMkLst>
        <pc:spChg chg="mod">
          <ac:chgData name="Chathura N. J." userId="060db618a1fa89ff" providerId="LiveId" clId="{AF7AEC4C-8F7F-4712-8507-B7495ADC911A}" dt="2023-09-14T08:50:27.809" v="92" actId="207"/>
          <ac:spMkLst>
            <pc:docMk/>
            <pc:sldMk cId="2477647921" sldId="285"/>
            <ac:spMk id="5" creationId="{E81E2B0C-9C65-4951-8E05-08FDA7EC6E0A}"/>
          </ac:spMkLst>
        </pc:spChg>
      </pc:sldChg>
      <pc:sldChg chg="modSp mod">
        <pc:chgData name="Chathura N. J." userId="060db618a1fa89ff" providerId="LiveId" clId="{AF7AEC4C-8F7F-4712-8507-B7495ADC911A}" dt="2023-09-14T08:50:42.986" v="95" actId="207"/>
        <pc:sldMkLst>
          <pc:docMk/>
          <pc:sldMk cId="1067364149" sldId="287"/>
        </pc:sldMkLst>
        <pc:spChg chg="mod">
          <ac:chgData name="Chathura N. J." userId="060db618a1fa89ff" providerId="LiveId" clId="{AF7AEC4C-8F7F-4712-8507-B7495ADC911A}" dt="2023-09-14T08:50:42.986" v="95" actId="207"/>
          <ac:spMkLst>
            <pc:docMk/>
            <pc:sldMk cId="1067364149" sldId="287"/>
            <ac:spMk id="5" creationId="{E81E2B0C-9C65-4951-8E05-08FDA7EC6E0A}"/>
          </ac:spMkLst>
        </pc:spChg>
      </pc:sldChg>
      <pc:sldChg chg="modSp mod">
        <pc:chgData name="Chathura N. J." userId="060db618a1fa89ff" providerId="LiveId" clId="{AF7AEC4C-8F7F-4712-8507-B7495ADC911A}" dt="2023-09-14T08:51:07.719" v="100" actId="207"/>
        <pc:sldMkLst>
          <pc:docMk/>
          <pc:sldMk cId="1691970792" sldId="288"/>
        </pc:sldMkLst>
        <pc:spChg chg="mod">
          <ac:chgData name="Chathura N. J." userId="060db618a1fa89ff" providerId="LiveId" clId="{AF7AEC4C-8F7F-4712-8507-B7495ADC911A}" dt="2023-09-14T08:51:07.719" v="100" actId="207"/>
          <ac:spMkLst>
            <pc:docMk/>
            <pc:sldMk cId="1691970792" sldId="288"/>
            <ac:spMk id="5" creationId="{E81E2B0C-9C65-4951-8E05-08FDA7EC6E0A}"/>
          </ac:spMkLst>
        </pc:spChg>
      </pc:sldChg>
      <pc:sldChg chg="modSp mod">
        <pc:chgData name="Chathura N. J." userId="060db618a1fa89ff" providerId="LiveId" clId="{AF7AEC4C-8F7F-4712-8507-B7495ADC911A}" dt="2023-09-14T08:51:27.142" v="105" actId="207"/>
        <pc:sldMkLst>
          <pc:docMk/>
          <pc:sldMk cId="800168906" sldId="291"/>
        </pc:sldMkLst>
        <pc:spChg chg="mod">
          <ac:chgData name="Chathura N. J." userId="060db618a1fa89ff" providerId="LiveId" clId="{AF7AEC4C-8F7F-4712-8507-B7495ADC911A}" dt="2023-09-14T08:51:27.142" v="105" actId="207"/>
          <ac:spMkLst>
            <pc:docMk/>
            <pc:sldMk cId="800168906" sldId="291"/>
            <ac:spMk id="2" creationId="{34378CFF-46E3-4E13-9AEE-2DFF51D62B74}"/>
          </ac:spMkLst>
        </pc:spChg>
      </pc:sldChg>
      <pc:sldChg chg="modSp mod">
        <pc:chgData name="Chathura N. J." userId="060db618a1fa89ff" providerId="LiveId" clId="{AF7AEC4C-8F7F-4712-8507-B7495ADC911A}" dt="2023-09-14T08:51:49.044" v="110" actId="1076"/>
        <pc:sldMkLst>
          <pc:docMk/>
          <pc:sldMk cId="1842446482" sldId="295"/>
        </pc:sldMkLst>
        <pc:spChg chg="mod">
          <ac:chgData name="Chathura N. J." userId="060db618a1fa89ff" providerId="LiveId" clId="{AF7AEC4C-8F7F-4712-8507-B7495ADC911A}" dt="2023-09-14T08:51:49.044" v="110" actId="1076"/>
          <ac:spMkLst>
            <pc:docMk/>
            <pc:sldMk cId="1842446482" sldId="295"/>
            <ac:spMk id="6" creationId="{516AD227-6140-469E-B5F8-EAE894AE8E1F}"/>
          </ac:spMkLst>
        </pc:spChg>
      </pc:sldChg>
      <pc:sldChg chg="modSp mod">
        <pc:chgData name="Chathura N. J." userId="060db618a1fa89ff" providerId="LiveId" clId="{AF7AEC4C-8F7F-4712-8507-B7495ADC911A}" dt="2023-09-14T08:52:36.643" v="126" actId="207"/>
        <pc:sldMkLst>
          <pc:docMk/>
          <pc:sldMk cId="1420868955" sldId="296"/>
        </pc:sldMkLst>
        <pc:spChg chg="mod">
          <ac:chgData name="Chathura N. J." userId="060db618a1fa89ff" providerId="LiveId" clId="{AF7AEC4C-8F7F-4712-8507-B7495ADC911A}" dt="2023-09-14T08:52:36.643" v="126" actId="207"/>
          <ac:spMkLst>
            <pc:docMk/>
            <pc:sldMk cId="1420868955" sldId="296"/>
            <ac:spMk id="6" creationId="{516AD227-6140-469E-B5F8-EAE894AE8E1F}"/>
          </ac:spMkLst>
        </pc:spChg>
      </pc:sldChg>
      <pc:sldChg chg="modSp mod">
        <pc:chgData name="Chathura N. J." userId="060db618a1fa89ff" providerId="LiveId" clId="{AF7AEC4C-8F7F-4712-8507-B7495ADC911A}" dt="2023-09-14T08:52:52.860" v="131" actId="207"/>
        <pc:sldMkLst>
          <pc:docMk/>
          <pc:sldMk cId="3946802790" sldId="297"/>
        </pc:sldMkLst>
        <pc:spChg chg="mod">
          <ac:chgData name="Chathura N. J." userId="060db618a1fa89ff" providerId="LiveId" clId="{AF7AEC4C-8F7F-4712-8507-B7495ADC911A}" dt="2023-09-14T08:52:52.860" v="131" actId="207"/>
          <ac:spMkLst>
            <pc:docMk/>
            <pc:sldMk cId="3946802790" sldId="297"/>
            <ac:spMk id="6" creationId="{516AD227-6140-469E-B5F8-EAE894AE8E1F}"/>
          </ac:spMkLst>
        </pc:spChg>
      </pc:sldChg>
      <pc:sldChg chg="modSp mod">
        <pc:chgData name="Chathura N. J." userId="060db618a1fa89ff" providerId="LiveId" clId="{AF7AEC4C-8F7F-4712-8507-B7495ADC911A}" dt="2023-09-14T08:53:13.976" v="134" actId="207"/>
        <pc:sldMkLst>
          <pc:docMk/>
          <pc:sldMk cId="520185204" sldId="300"/>
        </pc:sldMkLst>
        <pc:spChg chg="mod">
          <ac:chgData name="Chathura N. J." userId="060db618a1fa89ff" providerId="LiveId" clId="{AF7AEC4C-8F7F-4712-8507-B7495ADC911A}" dt="2023-09-14T08:53:13.976" v="134" actId="207"/>
          <ac:spMkLst>
            <pc:docMk/>
            <pc:sldMk cId="520185204" sldId="300"/>
            <ac:spMk id="9" creationId="{DA3AF904-6562-4058-A4CC-15F632551CDF}"/>
          </ac:spMkLst>
        </pc:spChg>
      </pc:sldChg>
      <pc:sldChg chg="modSp mod">
        <pc:chgData name="Chathura N. J." userId="060db618a1fa89ff" providerId="LiveId" clId="{AF7AEC4C-8F7F-4712-8507-B7495ADC911A}" dt="2023-09-14T08:53:35.783" v="137" actId="207"/>
        <pc:sldMkLst>
          <pc:docMk/>
          <pc:sldMk cId="2190941440" sldId="302"/>
        </pc:sldMkLst>
        <pc:spChg chg="mod">
          <ac:chgData name="Chathura N. J." userId="060db618a1fa89ff" providerId="LiveId" clId="{AF7AEC4C-8F7F-4712-8507-B7495ADC911A}" dt="2023-09-14T08:53:35.783" v="137" actId="207"/>
          <ac:spMkLst>
            <pc:docMk/>
            <pc:sldMk cId="2190941440" sldId="302"/>
            <ac:spMk id="4" creationId="{00000000-0000-0000-0000-000000000000}"/>
          </ac:spMkLst>
        </pc:spChg>
      </pc:sldChg>
      <pc:sldChg chg="modSp mod">
        <pc:chgData name="Chathura N. J." userId="060db618a1fa89ff" providerId="LiveId" clId="{AF7AEC4C-8F7F-4712-8507-B7495ADC911A}" dt="2023-09-14T08:53:56.388" v="147" actId="207"/>
        <pc:sldMkLst>
          <pc:docMk/>
          <pc:sldMk cId="2159295181" sldId="303"/>
        </pc:sldMkLst>
        <pc:spChg chg="mod">
          <ac:chgData name="Chathura N. J." userId="060db618a1fa89ff" providerId="LiveId" clId="{AF7AEC4C-8F7F-4712-8507-B7495ADC911A}" dt="2023-09-14T08:53:56.388" v="147" actId="207"/>
          <ac:spMkLst>
            <pc:docMk/>
            <pc:sldMk cId="2159295181" sldId="303"/>
            <ac:spMk id="2" creationId="{00000000-0000-0000-0000-000000000000}"/>
          </ac:spMkLst>
        </pc:spChg>
      </pc:sldChg>
      <pc:sldChg chg="modSp mod">
        <pc:chgData name="Chathura N. J." userId="060db618a1fa89ff" providerId="LiveId" clId="{AF7AEC4C-8F7F-4712-8507-B7495ADC911A}" dt="2023-09-14T08:54:06.103" v="150" actId="207"/>
        <pc:sldMkLst>
          <pc:docMk/>
          <pc:sldMk cId="2701706267" sldId="307"/>
        </pc:sldMkLst>
        <pc:spChg chg="mod">
          <ac:chgData name="Chathura N. J." userId="060db618a1fa89ff" providerId="LiveId" clId="{AF7AEC4C-8F7F-4712-8507-B7495ADC911A}" dt="2023-09-14T08:54:06.103" v="150" actId="207"/>
          <ac:spMkLst>
            <pc:docMk/>
            <pc:sldMk cId="2701706267" sldId="307"/>
            <ac:spMk id="2" creationId="{00000000-0000-0000-0000-000000000000}"/>
          </ac:spMkLst>
        </pc:spChg>
      </pc:sldChg>
    </pc:docChg>
  </pc:docChgLst>
  <pc:docChgLst>
    <pc:chgData name="Chathura N. J." userId="060db618a1fa89ff" providerId="LiveId" clId="{77F678BA-D2F7-4574-860E-AD1C3C95386E}"/>
    <pc:docChg chg="mod">
      <pc:chgData name="Chathura N. J." userId="060db618a1fa89ff" providerId="LiveId" clId="{77F678BA-D2F7-4574-860E-AD1C3C95386E}" dt="2023-09-14T08:06:22.389" v="0"/>
      <pc:docMkLst>
        <pc:docMk/>
      </pc:docMkLst>
    </pc:docChg>
  </pc:docChgLst>
  <pc:docChgLst>
    <pc:chgData name="Padmaja Kishore" userId="71e196b71ab20ee6" providerId="LiveId" clId="{BF945184-5981-40F6-B86A-D8A9CAE86892}"/>
    <pc:docChg chg="custSel addSld delSld modSld">
      <pc:chgData name="Padmaja Kishore" userId="71e196b71ab20ee6" providerId="LiveId" clId="{BF945184-5981-40F6-B86A-D8A9CAE86892}" dt="2023-08-15T04:29:21.239" v="58" actId="1076"/>
      <pc:docMkLst>
        <pc:docMk/>
      </pc:docMkLst>
      <pc:sldChg chg="del">
        <pc:chgData name="Padmaja Kishore" userId="71e196b71ab20ee6" providerId="LiveId" clId="{BF945184-5981-40F6-B86A-D8A9CAE86892}" dt="2023-08-12T05:04:57.915" v="43" actId="2696"/>
        <pc:sldMkLst>
          <pc:docMk/>
          <pc:sldMk cId="0" sldId="256"/>
        </pc:sldMkLst>
      </pc:sldChg>
      <pc:sldChg chg="modSp mod">
        <pc:chgData name="Padmaja Kishore" userId="71e196b71ab20ee6" providerId="LiveId" clId="{BF945184-5981-40F6-B86A-D8A9CAE86892}" dt="2023-08-15T04:29:21.239" v="58" actId="1076"/>
        <pc:sldMkLst>
          <pc:docMk/>
          <pc:sldMk cId="2239841887" sldId="301"/>
        </pc:sldMkLst>
        <pc:graphicFrameChg chg="mod">
          <ac:chgData name="Padmaja Kishore" userId="71e196b71ab20ee6" providerId="LiveId" clId="{BF945184-5981-40F6-B86A-D8A9CAE86892}" dt="2023-08-15T04:29:21.239" v="58" actId="1076"/>
          <ac:graphicFrameMkLst>
            <pc:docMk/>
            <pc:sldMk cId="2239841887" sldId="301"/>
            <ac:graphicFrameMk id="2" creationId="{1A917F16-1C12-43D3-BB84-BEC122BBA041}"/>
          </ac:graphicFrameMkLst>
        </pc:graphicFrameChg>
      </pc:sldChg>
      <pc:sldChg chg="delSp modSp add mod setBg delDesignElem">
        <pc:chgData name="Padmaja Kishore" userId="71e196b71ab20ee6" providerId="LiveId" clId="{BF945184-5981-40F6-B86A-D8A9CAE86892}" dt="2023-08-12T05:05:21.269" v="57" actId="1076"/>
        <pc:sldMkLst>
          <pc:docMk/>
          <pc:sldMk cId="3598584002" sldId="308"/>
        </pc:sldMkLst>
        <pc:spChg chg="mod">
          <ac:chgData name="Padmaja Kishore" userId="71e196b71ab20ee6" providerId="LiveId" clId="{BF945184-5981-40F6-B86A-D8A9CAE86892}" dt="2023-08-12T05:05:21.269" v="57" actId="1076"/>
          <ac:spMkLst>
            <pc:docMk/>
            <pc:sldMk cId="3598584002" sldId="308"/>
            <ac:spMk id="2" creationId="{00000000-0000-0000-0000-000000000000}"/>
          </ac:spMkLst>
        </pc:spChg>
        <pc:spChg chg="mod">
          <ac:chgData name="Padmaja Kishore" userId="71e196b71ab20ee6" providerId="LiveId" clId="{BF945184-5981-40F6-B86A-D8A9CAE86892}" dt="2023-08-12T05:05:13.719" v="56" actId="14100"/>
          <ac:spMkLst>
            <pc:docMk/>
            <pc:sldMk cId="3598584002" sldId="308"/>
            <ac:spMk id="3" creationId="{00000000-0000-0000-0000-000000000000}"/>
          </ac:spMkLst>
        </pc:spChg>
        <pc:spChg chg="del">
          <ac:chgData name="Padmaja Kishore" userId="71e196b71ab20ee6" providerId="LiveId" clId="{BF945184-5981-40F6-B86A-D8A9CAE86892}" dt="2023-08-12T05:02:29.158" v="1"/>
          <ac:spMkLst>
            <pc:docMk/>
            <pc:sldMk cId="3598584002" sldId="308"/>
            <ac:spMk id="22" creationId="{59A309A7-1751-4ABE-A3C1-EEC40366AD89}"/>
          </ac:spMkLst>
        </pc:spChg>
        <pc:spChg chg="del">
          <ac:chgData name="Padmaja Kishore" userId="71e196b71ab20ee6" providerId="LiveId" clId="{BF945184-5981-40F6-B86A-D8A9CAE86892}" dt="2023-08-12T05:02:29.158" v="1"/>
          <ac:spMkLst>
            <pc:docMk/>
            <pc:sldMk cId="3598584002" sldId="308"/>
            <ac:spMk id="24" creationId="{967D8EB6-EAE1-4F9C-B398-83321E287204}"/>
          </ac:spMkLst>
        </pc:spChg>
        <pc:picChg chg="mod">
          <ac:chgData name="Padmaja Kishore" userId="71e196b71ab20ee6" providerId="LiveId" clId="{BF945184-5981-40F6-B86A-D8A9CAE86892}" dt="2023-08-12T05:03:07.302" v="5" actId="14100"/>
          <ac:picMkLst>
            <pc:docMk/>
            <pc:sldMk cId="3598584002" sldId="308"/>
            <ac:picMk id="16" creationId="{DD105D0D-7FA6-C634-4420-BF1C4ECCEFB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E9767F-FFCD-41EB-B313-93BF1288D85C}"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9767F-FFCD-41EB-B313-93BF1288D85C}"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9767F-FFCD-41EB-B313-93BF1288D85C}"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55650"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706411"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500"/>
            </a:lvl1pPr>
          </a:lstStyle>
          <a:p>
            <a:r>
              <a:rPr lang="en-US"/>
              <a:t>Click to edit Master title style</a:t>
            </a:r>
            <a:endParaRPr lang="en-US" dirty="0"/>
          </a:p>
        </p:txBody>
      </p:sp>
      <p:sp>
        <p:nvSpPr>
          <p:cNvPr id="3" name="Subtitle 2"/>
          <p:cNvSpPr>
            <a:spLocks noGrp="1"/>
          </p:cNvSpPr>
          <p:nvPr>
            <p:ph type="subTitle" idx="1"/>
          </p:nvPr>
        </p:nvSpPr>
        <p:spPr>
          <a:xfrm>
            <a:off x="2079206" y="2268787"/>
            <a:ext cx="4018200" cy="1160213"/>
          </a:xfrm>
        </p:spPr>
        <p:txBody>
          <a:bodyPr tIns="0" anchor="b">
            <a:normAutofit/>
          </a:bodyPr>
          <a:lstStyle>
            <a:lvl1pPr marL="0" indent="0" algn="r">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1643462" y="3262852"/>
            <a:ext cx="311727"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8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9203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164620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3175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1643882" y="296258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3147254"/>
            <a:ext cx="5967420" cy="1424746"/>
          </a:xfrm>
        </p:spPr>
        <p:txBody>
          <a:bodyPr anchor="t">
            <a:normAutofit/>
          </a:bodyPr>
          <a:lstStyle>
            <a:lvl1pPr algn="r">
              <a:defRPr sz="2400"/>
            </a:lvl1pPr>
          </a:lstStyle>
          <a:p>
            <a:r>
              <a:rPr lang="en-US"/>
              <a:t>Click to edit Master title style</a:t>
            </a:r>
            <a:endParaRPr lang="en-US" dirty="0"/>
          </a:p>
        </p:txBody>
      </p:sp>
      <p:sp>
        <p:nvSpPr>
          <p:cNvPr id="3" name="Text Placeholder 2"/>
          <p:cNvSpPr>
            <a:spLocks noGrp="1"/>
          </p:cNvSpPr>
          <p:nvPr>
            <p:ph type="body" idx="1"/>
          </p:nvPr>
        </p:nvSpPr>
        <p:spPr>
          <a:xfrm>
            <a:off x="2080477" y="2268786"/>
            <a:ext cx="5843948" cy="878468"/>
          </a:xfrm>
        </p:spPr>
        <p:txBody>
          <a:bodyPr tIns="0" anchor="b">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418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805818"/>
            <a:ext cx="5963238"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54031" y="2052116"/>
            <a:ext cx="291897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99977" y="2052115"/>
            <a:ext cx="2920667"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1647129" y="641223"/>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6733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1645238" y="636424"/>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805818"/>
            <a:ext cx="596742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56964" y="2052115"/>
            <a:ext cx="2922350"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56964" y="2851331"/>
            <a:ext cx="2920217"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99975" y="2052115"/>
            <a:ext cx="2924849"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99976" y="2851331"/>
            <a:ext cx="292484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9/14/2023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580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9/14/2023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1647129" y="64122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0533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9/14/2023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703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165616"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7743" y="1282452"/>
            <a:ext cx="1998271" cy="1903241"/>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840115" y="805818"/>
            <a:ext cx="4084709"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7742" y="3186155"/>
            <a:ext cx="1998271" cy="238639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9923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9767F-FFCD-41EB-B313-93BF1288D85C}"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5060296" y="3229"/>
            <a:ext cx="3472301"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Box 9"/>
          <p:cNvSpPr txBox="1"/>
          <p:nvPr/>
        </p:nvSpPr>
        <p:spPr>
          <a:xfrm>
            <a:off x="1166015"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8430" y="1282453"/>
            <a:ext cx="2978240" cy="1900473"/>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77741" y="3182928"/>
            <a:ext cx="2978906" cy="2386394"/>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30993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164567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965568"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4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7700901" y="450686"/>
            <a:ext cx="415636"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929536"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56564" y="970410"/>
            <a:ext cx="4850177"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992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9767F-FFCD-41EB-B313-93BF1288D85C}"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9767F-FFCD-41EB-B313-93BF1288D85C}"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9767F-FFCD-41EB-B313-93BF1288D85C}"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9767F-FFCD-41EB-B313-93BF1288D85C}"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9767F-FFCD-41EB-B313-93BF1288D85C}"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E9767F-FFCD-41EB-B313-93BF1288D85C}"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E9767F-FFCD-41EB-B313-93BF1288D85C}"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B8358-08D9-40A9-A7DF-79ED022521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9767F-FFCD-41EB-B313-93BF1288D85C}"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8358-08D9-40A9-A7DF-79ED022521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3846" y="2105202"/>
            <a:ext cx="7020154"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42400" cy="6858000"/>
          </a:xfrm>
          <a:prstGeom prst="rect">
            <a:avLst/>
          </a:prstGeom>
        </p:spPr>
      </p:pic>
      <p:sp>
        <p:nvSpPr>
          <p:cNvPr id="8" name="Rectangle 7"/>
          <p:cNvSpPr/>
          <p:nvPr/>
        </p:nvSpPr>
        <p:spPr>
          <a:xfrm>
            <a:off x="0" y="0"/>
            <a:ext cx="7231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58857" y="808057"/>
            <a:ext cx="5968748"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80199" y="2052116"/>
            <a:ext cx="5847405"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940390" y="5293464"/>
            <a:ext cx="2662729" cy="137160"/>
          </a:xfrm>
          <a:prstGeom prst="rect">
            <a:avLst/>
          </a:prstGeom>
        </p:spPr>
        <p:txBody>
          <a:bodyPr vert="horz" lIns="91440" tIns="18288" rIns="91440" bIns="45720" rtlCol="0" anchor="t"/>
          <a:lstStyle>
            <a:lvl1pPr algn="r">
              <a:defRPr sz="600">
                <a:solidFill>
                  <a:schemeClr val="tx1">
                    <a:tint val="75000"/>
                  </a:schemeClr>
                </a:solidFill>
                <a:latin typeface="+mn-lt"/>
              </a:defRPr>
            </a:lvl1pPr>
          </a:lstStyle>
          <a:p>
            <a:fld id="{3CBC1C18-307B-4F68-A007-B5B542270E8D}" type="datetimeFigureOut">
              <a:rPr lang="en-US" dirty="0"/>
              <a:t>9/14/2023</a:t>
            </a:fld>
            <a:endParaRPr lang="en-US" dirty="0"/>
          </a:p>
        </p:txBody>
      </p:sp>
      <p:sp>
        <p:nvSpPr>
          <p:cNvPr id="5" name="Footer Placeholder 4"/>
          <p:cNvSpPr>
            <a:spLocks noGrp="1"/>
          </p:cNvSpPr>
          <p:nvPr>
            <p:ph type="ftr" sz="quarter" idx="3"/>
          </p:nvPr>
        </p:nvSpPr>
        <p:spPr>
          <a:xfrm rot="5400000">
            <a:off x="-2413517" y="3683541"/>
            <a:ext cx="5885352" cy="134382"/>
          </a:xfrm>
          <a:prstGeom prst="rect">
            <a:avLst/>
          </a:prstGeom>
        </p:spPr>
        <p:txBody>
          <a:bodyPr vert="horz" lIns="91440" tIns="45720" rIns="91440" bIns="18288" rtlCol="0" anchor="b"/>
          <a:lstStyle>
            <a:lvl1pPr algn="r">
              <a:defRPr sz="6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18806" y="164593"/>
            <a:ext cx="477545" cy="322851"/>
          </a:xfrm>
          <a:prstGeom prst="rect">
            <a:avLst/>
          </a:prstGeom>
        </p:spPr>
        <p:txBody>
          <a:bodyPr vert="horz" lIns="91440" tIns="45720" rIns="45720" bIns="45720" rtlCol="0" anchor="ctr"/>
          <a:lstStyle>
            <a:lvl1pPr algn="r">
              <a:defRPr sz="135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721532"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49264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685800" rtl="0" eaLnBrk="1" latinLnBrk="0" hangingPunct="1">
        <a:lnSpc>
          <a:spcPct val="90000"/>
        </a:lnSpc>
        <a:spcBef>
          <a:spcPct val="0"/>
        </a:spcBef>
        <a:buNone/>
        <a:defRPr sz="255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5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35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05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a:solidFill>
            <a:schemeClr val="tx1"/>
          </a:solidFill>
          <a:effectLst/>
          <a:latin typeface="+mn-lt"/>
          <a:ea typeface="+mn-ea"/>
          <a:cs typeface="+mn-cs"/>
        </a:defRPr>
      </a:lvl5pPr>
      <a:lvl6pPr marL="1981962"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6pPr>
      <a:lvl7pPr marL="2331720"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7pPr>
      <a:lvl8pPr marL="2681478"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8pPr>
      <a:lvl9pPr marL="3031236"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1ECBCA-6AFF-CCD4-B817-D6BACE825A30}"/>
              </a:ext>
            </a:extLst>
          </p:cNvPr>
          <p:cNvSpPr>
            <a:spLocks noGrp="1"/>
          </p:cNvSpPr>
          <p:nvPr>
            <p:ph type="subTitle" idx="1"/>
          </p:nvPr>
        </p:nvSpPr>
        <p:spPr>
          <a:xfrm>
            <a:off x="1010461" y="2639235"/>
            <a:ext cx="5384259" cy="448688"/>
          </a:xfrm>
        </p:spPr>
        <p:txBody>
          <a:bodyPr>
            <a:noAutofit/>
          </a:bodyPr>
          <a:lstStyle/>
          <a:p>
            <a:pPr algn="ctr"/>
            <a:r>
              <a:rPr lang="en-IN" sz="3200" b="1">
                <a:solidFill>
                  <a:schemeClr val="accent5"/>
                </a:solidFill>
                <a:latin typeface="Cambria" panose="02040503050406030204" pitchFamily="18" charset="0"/>
                <a:ea typeface="Cambria" panose="02040503050406030204" pitchFamily="18" charset="0"/>
              </a:rPr>
              <a:t>UNIT  IV </a:t>
            </a:r>
            <a:endParaRPr lang="en-IN" sz="3200" b="1" dirty="0">
              <a:solidFill>
                <a:schemeClr val="accent5"/>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883FF8C7-8F02-F0F0-AA62-3BA4F5BA6813}"/>
              </a:ext>
            </a:extLst>
          </p:cNvPr>
          <p:cNvSpPr txBox="1"/>
          <p:nvPr/>
        </p:nvSpPr>
        <p:spPr>
          <a:xfrm>
            <a:off x="886433" y="304800"/>
            <a:ext cx="5508287" cy="1685783"/>
          </a:xfrm>
          <a:prstGeom prst="rect">
            <a:avLst/>
          </a:prstGeom>
          <a:noFill/>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5FAEB">
                    <a:lumMod val="75000"/>
                  </a:srgbClr>
                </a:solidFill>
                <a:effectLst/>
                <a:uLnTx/>
                <a:uFillTx/>
                <a:latin typeface="Cambria" panose="02040503050406030204" pitchFamily="18" charset="0"/>
                <a:ea typeface="Cambria" panose="02040503050406030204" pitchFamily="18" charset="0"/>
                <a:cs typeface="+mn-cs"/>
              </a:rPr>
              <a:t>SUBJECT CODE </a:t>
            </a:r>
            <a:r>
              <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IN" sz="2400" b="0" i="0" u="none" strike="noStrike" kern="1200" cap="none" spc="0" normalizeH="0" baseline="0" noProof="0" dirty="0">
                <a:ln>
                  <a:noFill/>
                </a:ln>
                <a:solidFill>
                  <a:srgbClr val="FFC715"/>
                </a:solidFill>
                <a:effectLst/>
                <a:uLnTx/>
                <a:uFillTx/>
                <a:latin typeface="Cambria" panose="02040503050406030204" pitchFamily="18" charset="0"/>
                <a:ea typeface="Cambria" panose="02040503050406030204" pitchFamily="18" charset="0"/>
                <a:cs typeface="+mn-cs"/>
              </a:rPr>
              <a:t>20MCA125</a:t>
            </a:r>
            <a:r>
              <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br>
              <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IN" sz="2400" b="0" i="0" u="none" strike="noStrike" kern="1200" cap="none" spc="0" normalizeH="0" baseline="0" noProof="0" dirty="0">
                <a:ln>
                  <a:noFill/>
                </a:ln>
                <a:solidFill>
                  <a:srgbClr val="C5FAEB">
                    <a:lumMod val="75000"/>
                  </a:srgbClr>
                </a:solidFill>
                <a:effectLst/>
                <a:uLnTx/>
                <a:uFillTx/>
                <a:latin typeface="Cambria" panose="02040503050406030204" pitchFamily="18" charset="0"/>
                <a:ea typeface="Cambria" panose="02040503050406030204" pitchFamily="18" charset="0"/>
                <a:cs typeface="+mn-cs"/>
              </a:rPr>
              <a:t>SUBJECT NAME </a:t>
            </a:r>
            <a:r>
              <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IN" sz="2400" b="0" i="0" u="none" strike="noStrike" kern="1200" cap="none" spc="0" normalizeH="0" baseline="0" noProof="0" dirty="0">
                <a:ln>
                  <a:noFill/>
                </a:ln>
                <a:solidFill>
                  <a:srgbClr val="FFC715"/>
                </a:solidFill>
                <a:effectLst/>
                <a:uLnTx/>
                <a:uFillTx/>
                <a:latin typeface="Cambria" panose="02040503050406030204" pitchFamily="18" charset="0"/>
                <a:ea typeface="Cambria" panose="02040503050406030204" pitchFamily="18" charset="0"/>
                <a:cs typeface="+mn-cs"/>
              </a:rPr>
              <a:t>OBJECT</a:t>
            </a:r>
            <a:r>
              <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IN" sz="2400" b="0" i="0" u="none" strike="noStrike" kern="1200" cap="none" spc="0" normalizeH="0" baseline="0" noProof="0" dirty="0">
                <a:ln>
                  <a:noFill/>
                </a:ln>
                <a:solidFill>
                  <a:srgbClr val="FFC715"/>
                </a:solidFill>
                <a:effectLst/>
                <a:uLnTx/>
                <a:uFillTx/>
                <a:latin typeface="Cambria" panose="02040503050406030204" pitchFamily="18" charset="0"/>
                <a:ea typeface="Cambria" panose="02040503050406030204" pitchFamily="18" charset="0"/>
                <a:cs typeface="+mn-cs"/>
              </a:rPr>
              <a:t>ORIENTED PROGRAMMING THROUGH JAVA</a:t>
            </a:r>
            <a:endParaRPr kumimoji="0" lang="en-I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8B17846D-BE05-4AF8-D427-3EA9542CFC3C}"/>
              </a:ext>
            </a:extLst>
          </p:cNvPr>
          <p:cNvSpPr txBox="1"/>
          <p:nvPr/>
        </p:nvSpPr>
        <p:spPr>
          <a:xfrm>
            <a:off x="1054235" y="3994421"/>
            <a:ext cx="5340485" cy="3244030"/>
          </a:xfrm>
          <a:prstGeom prst="rect">
            <a:avLst/>
          </a:prstGeom>
          <a:noFill/>
        </p:spPr>
        <p:txBody>
          <a:bodyPr wrap="square" rtlCol="0">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rPr>
              <a:t>BY</a:t>
            </a:r>
          </a:p>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rPr>
              <a:t>Mrs. R.PADMAJA</a:t>
            </a:r>
          </a:p>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rPr>
              <a:t>Assistant Professor</a:t>
            </a:r>
          </a:p>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rPr>
              <a:t>MCA Department</a:t>
            </a:r>
          </a:p>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rPr>
              <a:t>SITAMS</a:t>
            </a:r>
            <a:endParaRPr kumimoji="0" lang="en-IN" sz="2800" b="0" i="0" u="none" strike="noStrike" kern="1200" cap="none" spc="0" normalizeH="0" baseline="0" noProof="0" dirty="0">
              <a:ln>
                <a:noFill/>
              </a:ln>
              <a:solidFill>
                <a:srgbClr val="C5FAEB">
                  <a:lumMod val="50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0872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5" name="TextBox 4"/>
          <p:cNvSpPr txBox="1"/>
          <p:nvPr/>
        </p:nvSpPr>
        <p:spPr>
          <a:xfrm>
            <a:off x="152400" y="914400"/>
            <a:ext cx="8534400" cy="4801314"/>
          </a:xfrm>
          <a:prstGeom prst="rect">
            <a:avLst/>
          </a:prstGeom>
          <a:solidFill>
            <a:schemeClr val="accent3">
              <a:lumMod val="40000"/>
              <a:lumOff val="60000"/>
            </a:schemeClr>
          </a:solidFill>
          <a:ln>
            <a:solidFill>
              <a:srgbClr val="C2E49C"/>
            </a:solidFill>
          </a:ln>
        </p:spPr>
        <p:txBody>
          <a:bodyPr wrap="square" rtlCol="0">
            <a:spAutoFit/>
          </a:bodyPr>
          <a:lstStyle/>
          <a:p>
            <a:r>
              <a:rPr lang="en-US" dirty="0">
                <a:latin typeface="Baskerville Old Face" pitchFamily="18" charset="0"/>
              </a:rPr>
              <a:t>class </a:t>
            </a:r>
            <a:r>
              <a:rPr lang="en-US" dirty="0" err="1">
                <a:latin typeface="Baskerville Old Face" pitchFamily="18" charset="0"/>
              </a:rPr>
              <a:t>ExceptionDemo</a:t>
            </a:r>
            <a:endParaRPr lang="en-US" dirty="0">
              <a:latin typeface="Baskerville Old Face" pitchFamily="18" charset="0"/>
            </a:endParaRPr>
          </a:p>
          <a:p>
            <a:r>
              <a:rPr lang="en-US" dirty="0">
                <a:latin typeface="Baskerville Old Face" pitchFamily="18" charset="0"/>
              </a:rPr>
              <a:t>{</a:t>
            </a:r>
          </a:p>
          <a:p>
            <a:r>
              <a:rPr lang="en-US" dirty="0">
                <a:latin typeface="Baskerville Old Face" pitchFamily="18" charset="0"/>
              </a:rPr>
              <a:t>	Public static void main(String </a:t>
            </a:r>
            <a:r>
              <a:rPr lang="en-US" dirty="0" err="1">
                <a:latin typeface="Baskerville Old Face" pitchFamily="18" charset="0"/>
              </a:rPr>
              <a:t>args</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int</a:t>
            </a:r>
            <a:r>
              <a:rPr lang="en-US" dirty="0">
                <a:latin typeface="Baskerville Old Face" pitchFamily="18" charset="0"/>
              </a:rPr>
              <a:t> </a:t>
            </a:r>
            <a:r>
              <a:rPr lang="en-US" dirty="0" err="1">
                <a:latin typeface="Baskerville Old Face" pitchFamily="18" charset="0"/>
              </a:rPr>
              <a:t>d,a</a:t>
            </a:r>
            <a:r>
              <a:rPr lang="en-US" dirty="0">
                <a:latin typeface="Baskerville Old Face" pitchFamily="18" charset="0"/>
              </a:rPr>
              <a:t>;</a:t>
            </a:r>
          </a:p>
          <a:p>
            <a:r>
              <a:rPr lang="en-US" dirty="0">
                <a:latin typeface="Baskerville Old Face" pitchFamily="18" charset="0"/>
              </a:rPr>
              <a:t>		try</a:t>
            </a:r>
          </a:p>
          <a:p>
            <a:r>
              <a:rPr lang="en-US" dirty="0">
                <a:latin typeface="Baskerville Old Face" pitchFamily="18" charset="0"/>
              </a:rPr>
              <a:t>		{</a:t>
            </a:r>
          </a:p>
          <a:p>
            <a:r>
              <a:rPr lang="en-US" dirty="0">
                <a:latin typeface="Baskerville Old Face" pitchFamily="18" charset="0"/>
              </a:rPr>
              <a:t>			d=0;</a:t>
            </a:r>
          </a:p>
          <a:p>
            <a:r>
              <a:rPr lang="en-US" dirty="0">
                <a:latin typeface="Baskerville Old Face" pitchFamily="18" charset="0"/>
              </a:rPr>
              <a:t>			a=42/d;	</a:t>
            </a:r>
          </a:p>
          <a:p>
            <a:r>
              <a:rPr lang="en-US" dirty="0">
                <a:latin typeface="Baskerville Old Face" pitchFamily="18" charset="0"/>
              </a:rPr>
              <a:t>		}</a:t>
            </a:r>
          </a:p>
          <a:p>
            <a:r>
              <a:rPr lang="en-US" dirty="0">
                <a:latin typeface="Baskerville Old Face" pitchFamily="18" charset="0"/>
              </a:rPr>
              <a:t>		catch(</a:t>
            </a:r>
            <a:r>
              <a:rPr lang="en-US" dirty="0" err="1">
                <a:latin typeface="Baskerville Old Face" pitchFamily="18" charset="0"/>
              </a:rPr>
              <a:t>ArthimeticException</a:t>
            </a:r>
            <a:r>
              <a:rPr lang="en-US" dirty="0">
                <a:latin typeface="Baskerville Old Face" pitchFamily="18" charset="0"/>
              </a:rPr>
              <a:t> </a:t>
            </a:r>
            <a:r>
              <a:rPr lang="en-US" dirty="0" err="1">
                <a:latin typeface="Baskerville Old Face" pitchFamily="18" charset="0"/>
              </a:rPr>
              <a:t>ae</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(“Division by Zero Occurred”);</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(“statement 1”);</a:t>
            </a:r>
          </a:p>
          <a:p>
            <a:r>
              <a:rPr lang="en-US" dirty="0">
                <a:latin typeface="Baskerville Old Face" pitchFamily="18" charset="0"/>
              </a:rPr>
              <a:t>	}</a:t>
            </a:r>
          </a:p>
          <a:p>
            <a:r>
              <a:rPr lang="en-US" dirty="0">
                <a:latin typeface="Baskerville Old Face" pitchFamily="18" charset="0"/>
              </a:rPr>
              <a:t>}</a:t>
            </a:r>
            <a:endParaRPr lang="en-US" dirty="0"/>
          </a:p>
        </p:txBody>
      </p:sp>
      <p:sp>
        <p:nvSpPr>
          <p:cNvPr id="7" name="Oval Callout 6"/>
          <p:cNvSpPr/>
          <p:nvPr/>
        </p:nvSpPr>
        <p:spPr>
          <a:xfrm>
            <a:off x="4953000" y="3581400"/>
            <a:ext cx="3276600" cy="609600"/>
          </a:xfrm>
          <a:prstGeom prst="wedgeEllipseCallout">
            <a:avLst>
              <a:gd name="adj1" fmla="val -64386"/>
              <a:gd name="adj2" fmla="val -116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F0000"/>
                </a:solidFill>
                <a:latin typeface="Baskerville Old Face" pitchFamily="18" charset="0"/>
              </a:rPr>
              <a:t>Thrown Object is caught</a:t>
            </a:r>
          </a:p>
        </p:txBody>
      </p:sp>
      <p:sp>
        <p:nvSpPr>
          <p:cNvPr id="8" name="Oval Callout 7"/>
          <p:cNvSpPr/>
          <p:nvPr/>
        </p:nvSpPr>
        <p:spPr>
          <a:xfrm>
            <a:off x="3886200" y="2362200"/>
            <a:ext cx="3962400" cy="990600"/>
          </a:xfrm>
          <a:prstGeom prst="wedgeEllipseCallout">
            <a:avLst>
              <a:gd name="adj1" fmla="val -50833"/>
              <a:gd name="adj2" fmla="val 543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Baskerville Old Face" pitchFamily="18" charset="0"/>
              </a:rPr>
              <a:t>Since Division by zero abnormal condition is raised here, JVM creates object to </a:t>
            </a:r>
            <a:r>
              <a:rPr lang="en-US" sz="1200" dirty="0" err="1">
                <a:solidFill>
                  <a:srgbClr val="FF0000"/>
                </a:solidFill>
                <a:latin typeface="Baskerville Old Face" pitchFamily="18" charset="0"/>
              </a:rPr>
              <a:t>Arthimetic</a:t>
            </a:r>
            <a:r>
              <a:rPr lang="en-US" sz="1200" dirty="0">
                <a:solidFill>
                  <a:srgbClr val="FF0000"/>
                </a:solidFill>
                <a:latin typeface="Baskerville Old Face" pitchFamily="18" charset="0"/>
              </a:rPr>
              <a:t> Exception class and throws it to the program </a:t>
            </a:r>
          </a:p>
        </p:txBody>
      </p:sp>
      <p:sp>
        <p:nvSpPr>
          <p:cNvPr id="9" name="Oval Callout 8"/>
          <p:cNvSpPr/>
          <p:nvPr/>
        </p:nvSpPr>
        <p:spPr>
          <a:xfrm>
            <a:off x="5867400" y="4648200"/>
            <a:ext cx="3048000" cy="609600"/>
          </a:xfrm>
          <a:prstGeom prst="wedgeEllipseCallout">
            <a:avLst>
              <a:gd name="adj1" fmla="val -75017"/>
              <a:gd name="adj2" fmla="val -759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Baskerville Old Face" pitchFamily="18" charset="0"/>
              </a:rPr>
              <a:t>Exception is handled</a:t>
            </a:r>
          </a:p>
        </p:txBody>
      </p:sp>
      <p:sp>
        <p:nvSpPr>
          <p:cNvPr id="10" name="Oval Callout 9"/>
          <p:cNvSpPr/>
          <p:nvPr/>
        </p:nvSpPr>
        <p:spPr>
          <a:xfrm>
            <a:off x="4495800" y="5181600"/>
            <a:ext cx="3048000" cy="609600"/>
          </a:xfrm>
          <a:prstGeom prst="wedgeEllipseCallout">
            <a:avLst>
              <a:gd name="adj1" fmla="val -75017"/>
              <a:gd name="adj2" fmla="val -759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Baskerville Old Face" pitchFamily="18" charset="0"/>
              </a:rPr>
              <a:t>This Statement will be executed</a:t>
            </a:r>
          </a:p>
        </p:txBody>
      </p:sp>
      <p:sp>
        <p:nvSpPr>
          <p:cNvPr id="11" name="TextBox 10"/>
          <p:cNvSpPr txBox="1"/>
          <p:nvPr/>
        </p:nvSpPr>
        <p:spPr>
          <a:xfrm>
            <a:off x="304800" y="5867400"/>
            <a:ext cx="8610600" cy="830997"/>
          </a:xfrm>
          <a:prstGeom prst="rect">
            <a:avLst/>
          </a:prstGeom>
          <a:noFill/>
        </p:spPr>
        <p:txBody>
          <a:bodyPr wrap="square" rtlCol="0">
            <a:spAutoFit/>
          </a:bodyPr>
          <a:lstStyle/>
          <a:p>
            <a:r>
              <a:rPr lang="en-US" sz="2400" b="1" dirty="0">
                <a:solidFill>
                  <a:srgbClr val="0000FF"/>
                </a:solidFill>
                <a:latin typeface="Baskerville Old Face" pitchFamily="18" charset="0"/>
              </a:rPr>
              <a:t>By handling Exception, we are able to </a:t>
            </a:r>
            <a:r>
              <a:rPr lang="en-US" sz="2400" b="1" dirty="0">
                <a:solidFill>
                  <a:srgbClr val="00B050"/>
                </a:solidFill>
                <a:latin typeface="Baskerville Old Face" pitchFamily="18" charset="0"/>
              </a:rPr>
              <a:t>fix Errors </a:t>
            </a:r>
            <a:r>
              <a:rPr lang="en-US" sz="2400" b="1" dirty="0">
                <a:solidFill>
                  <a:srgbClr val="0000FF"/>
                </a:solidFill>
                <a:latin typeface="Baskerville Old Face" pitchFamily="18" charset="0"/>
              </a:rPr>
              <a:t>and </a:t>
            </a:r>
            <a:r>
              <a:rPr lang="en-US" sz="2400" b="1" dirty="0">
                <a:solidFill>
                  <a:srgbClr val="00B050"/>
                </a:solidFill>
                <a:latin typeface="Baskerville Old Face" pitchFamily="18" charset="0"/>
              </a:rPr>
              <a:t>stops abnormal Terminate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pic>
        <p:nvPicPr>
          <p:cNvPr id="1026" name="Picture 2" descr="Image result for exception handling in java "/>
          <p:cNvPicPr>
            <a:picLocks noChangeAspect="1" noChangeArrowheads="1"/>
          </p:cNvPicPr>
          <p:nvPr/>
        </p:nvPicPr>
        <p:blipFill>
          <a:blip r:embed="rId2"/>
          <a:srcRect/>
          <a:stretch>
            <a:fillRect/>
          </a:stretch>
        </p:blipFill>
        <p:spPr bwMode="auto">
          <a:xfrm>
            <a:off x="228600" y="4191000"/>
            <a:ext cx="3962400" cy="2438400"/>
          </a:xfrm>
          <a:prstGeom prst="rect">
            <a:avLst/>
          </a:prstGeom>
          <a:noFill/>
        </p:spPr>
      </p:pic>
      <p:pic>
        <p:nvPicPr>
          <p:cNvPr id="6" name="Picture 14" descr="Image result for exception handling in java"/>
          <p:cNvPicPr>
            <a:picLocks noChangeAspect="1" noChangeArrowheads="1"/>
          </p:cNvPicPr>
          <p:nvPr/>
        </p:nvPicPr>
        <p:blipFill>
          <a:blip r:embed="rId3"/>
          <a:srcRect/>
          <a:stretch>
            <a:fillRect/>
          </a:stretch>
        </p:blipFill>
        <p:spPr bwMode="auto">
          <a:xfrm>
            <a:off x="4419600" y="4191000"/>
            <a:ext cx="3933825" cy="2438400"/>
          </a:xfrm>
          <a:prstGeom prst="rect">
            <a:avLst/>
          </a:prstGeom>
          <a:noFill/>
        </p:spPr>
      </p:pic>
      <p:pic>
        <p:nvPicPr>
          <p:cNvPr id="23554" name="Picture 2"/>
          <p:cNvPicPr>
            <a:picLocks noChangeAspect="1" noChangeArrowheads="1"/>
          </p:cNvPicPr>
          <p:nvPr/>
        </p:nvPicPr>
        <p:blipFill>
          <a:blip r:embed="rId4"/>
          <a:srcRect/>
          <a:stretch>
            <a:fillRect/>
          </a:stretch>
        </p:blipFill>
        <p:spPr bwMode="auto">
          <a:xfrm>
            <a:off x="609600" y="1066800"/>
            <a:ext cx="7467600" cy="2819400"/>
          </a:xfrm>
          <a:prstGeom prst="rect">
            <a:avLst/>
          </a:prstGeom>
          <a:solidFill>
            <a:schemeClr val="accent3">
              <a:lumMod val="40000"/>
              <a:lumOff val="60000"/>
            </a:schemeClr>
          </a:solidFill>
          <a:ln w="9525">
            <a:solidFill>
              <a:srgbClr val="C2E49C"/>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28600" y="1371600"/>
            <a:ext cx="8458200" cy="3361818"/>
          </a:xfrm>
          <a:prstGeom prst="rect">
            <a:avLst/>
          </a:prstGeom>
          <a:solidFill>
            <a:schemeClr val="accent3">
              <a:lumMod val="40000"/>
              <a:lumOff val="60000"/>
            </a:schemeClr>
          </a:solidFill>
          <a:ln>
            <a:solidFill>
              <a:srgbClr val="C2E49C"/>
            </a:solidFill>
          </a:ln>
        </p:spPr>
        <p:txBody>
          <a:bodyPr wrap="square" rtlCol="0">
            <a:spAutoFit/>
          </a:bodyPr>
          <a:lstStyle/>
          <a:p>
            <a:pPr marL="508000" lvl="0" indent="-508000" algn="just">
              <a:lnSpc>
                <a:spcPct val="150000"/>
              </a:lnSpc>
              <a:buFont typeface="Wingdings" pitchFamily="2" charset="2"/>
              <a:buChar char="q"/>
            </a:pPr>
            <a:r>
              <a:rPr lang="en-US" sz="2400" dirty="0">
                <a:latin typeface="Baskerville Old Face" pitchFamily="18" charset="0"/>
              </a:rPr>
              <a:t>Once an exception is thrown, program control transfers out of the try block into the catch block.</a:t>
            </a:r>
          </a:p>
          <a:p>
            <a:pPr marL="508000" lvl="0" indent="-508000" algn="just">
              <a:lnSpc>
                <a:spcPct val="150000"/>
              </a:lnSpc>
              <a:buFont typeface="Wingdings" pitchFamily="2" charset="2"/>
              <a:buChar char="q"/>
            </a:pPr>
            <a:r>
              <a:rPr lang="en-US" sz="2400" dirty="0">
                <a:latin typeface="Baskerville Old Face" pitchFamily="18" charset="0"/>
              </a:rPr>
              <a:t>Once the catch statement has executed program control continues with in the next line in the program following the entire try/catch block mechanism.</a:t>
            </a:r>
          </a:p>
          <a:p>
            <a:pPr marL="508000" indent="-508000" algn="just">
              <a:lnSpc>
                <a:spcPct val="150000"/>
              </a:lnSpc>
              <a:buFont typeface="Wingdings" pitchFamily="2" charset="2"/>
              <a:buChar char="q"/>
            </a:pPr>
            <a:endParaRPr lang="en-US" sz="2400" dirty="0">
              <a:latin typeface="Baskerville Old Fac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28600" y="990600"/>
            <a:ext cx="8458200" cy="5452903"/>
          </a:xfrm>
          <a:prstGeom prst="rect">
            <a:avLst/>
          </a:prstGeom>
          <a:solidFill>
            <a:schemeClr val="accent3">
              <a:lumMod val="40000"/>
              <a:lumOff val="60000"/>
            </a:schemeClr>
          </a:solidFill>
          <a:ln>
            <a:solidFill>
              <a:srgbClr val="C2E49C"/>
            </a:solidFill>
          </a:ln>
        </p:spPr>
        <p:txBody>
          <a:bodyPr wrap="square" rtlCol="0">
            <a:spAutoFit/>
          </a:bodyPr>
          <a:lstStyle/>
          <a:p>
            <a:r>
              <a:rPr lang="en-US" b="1" u="sng" dirty="0">
                <a:latin typeface="Baskerville Old Face" pitchFamily="18" charset="0"/>
              </a:rPr>
              <a:t>General Form Of An Exception Handling Block</a:t>
            </a:r>
            <a:endParaRPr lang="en-US" dirty="0">
              <a:latin typeface="Baskerville Old Face" pitchFamily="18" charset="0"/>
            </a:endParaRPr>
          </a:p>
          <a:p>
            <a:r>
              <a:rPr lang="en-US" b="1" dirty="0">
                <a:solidFill>
                  <a:srgbClr val="0000FF"/>
                </a:solidFill>
                <a:latin typeface="Baskerville Old Face" pitchFamily="18" charset="0"/>
              </a:rPr>
              <a:t>try</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	Block of code to </a:t>
            </a:r>
            <a:r>
              <a:rPr lang="en-US" b="1" dirty="0" err="1">
                <a:solidFill>
                  <a:srgbClr val="0000FF"/>
                </a:solidFill>
                <a:latin typeface="Baskerville Old Face" pitchFamily="18" charset="0"/>
              </a:rPr>
              <a:t>moniter</a:t>
            </a:r>
            <a:r>
              <a:rPr lang="en-US" b="1" dirty="0">
                <a:solidFill>
                  <a:srgbClr val="0000FF"/>
                </a:solidFill>
                <a:latin typeface="Baskerville Old Face" pitchFamily="18" charset="0"/>
              </a:rPr>
              <a:t> for errors</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Catch(Exception type1 </a:t>
            </a:r>
            <a:r>
              <a:rPr lang="en-US" b="1" dirty="0" err="1">
                <a:solidFill>
                  <a:srgbClr val="0000FF"/>
                </a:solidFill>
                <a:latin typeface="Baskerville Old Face" pitchFamily="18" charset="0"/>
              </a:rPr>
              <a:t>exod</a:t>
            </a:r>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a:t>
            </a:r>
            <a:br>
              <a:rPr lang="en-US" b="1" dirty="0">
                <a:solidFill>
                  <a:srgbClr val="0000FF"/>
                </a:solidFill>
                <a:latin typeface="Baskerville Old Face" pitchFamily="18" charset="0"/>
              </a:rPr>
            </a:br>
            <a:r>
              <a:rPr lang="en-US" b="1" dirty="0">
                <a:solidFill>
                  <a:srgbClr val="0000FF"/>
                </a:solidFill>
                <a:latin typeface="Baskerville Old Face" pitchFamily="18" charset="0"/>
              </a:rPr>
              <a:t> 	Exception handler for Exception type1</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Catch(Exception type2 </a:t>
            </a:r>
            <a:r>
              <a:rPr lang="en-US" b="1" dirty="0" err="1">
                <a:solidFill>
                  <a:srgbClr val="0000FF"/>
                </a:solidFill>
                <a:latin typeface="Baskerville Old Face" pitchFamily="18" charset="0"/>
              </a:rPr>
              <a:t>exob</a:t>
            </a:r>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	Exception handler for Exception tpye2</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Finally</a:t>
            </a:r>
          </a:p>
          <a:p>
            <a:r>
              <a:rPr lang="en-US" b="1" dirty="0">
                <a:solidFill>
                  <a:srgbClr val="0000FF"/>
                </a:solidFill>
                <a:latin typeface="Baskerville Old Face" pitchFamily="18" charset="0"/>
              </a:rPr>
              <a:t>{</a:t>
            </a:r>
          </a:p>
          <a:p>
            <a:r>
              <a:rPr lang="en-US" b="1" dirty="0">
                <a:solidFill>
                  <a:srgbClr val="0000FF"/>
                </a:solidFill>
                <a:latin typeface="Baskerville Old Face" pitchFamily="18" charset="0"/>
              </a:rPr>
              <a:t>	Block of code to be executed after</a:t>
            </a:r>
          </a:p>
          <a:p>
            <a:r>
              <a:rPr lang="en-US" b="1" dirty="0">
                <a:solidFill>
                  <a:srgbClr val="0000FF"/>
                </a:solidFill>
                <a:latin typeface="Baskerville Old Face" pitchFamily="18" charset="0"/>
              </a:rPr>
              <a:t>	Try block ends</a:t>
            </a:r>
          </a:p>
          <a:p>
            <a:r>
              <a:rPr lang="en-US" b="1" dirty="0">
                <a:solidFill>
                  <a:srgbClr val="0000FF"/>
                </a:solidFill>
                <a:latin typeface="Baskerville Old Face" pitchFamily="18" charset="0"/>
              </a:rPr>
              <a:t>}</a:t>
            </a:r>
          </a:p>
          <a:p>
            <a:pPr marL="508000" indent="-508000" algn="just">
              <a:lnSpc>
                <a:spcPct val="150000"/>
              </a:lnSpc>
              <a:buFont typeface="Wingdings" pitchFamily="2" charset="2"/>
              <a:buChar char="q"/>
            </a:pPr>
            <a:endParaRPr lang="en-US" dirty="0">
              <a:latin typeface="Baskerville Old Fa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175" y="381000"/>
            <a:ext cx="8631825" cy="369332"/>
          </a:xfrm>
          <a:prstGeom prst="rect">
            <a:avLst/>
          </a:prstGeom>
          <a:solidFill>
            <a:schemeClr val="accent3">
              <a:lumMod val="40000"/>
              <a:lumOff val="60000"/>
            </a:schemeClr>
          </a:solidFill>
        </p:spPr>
        <p:txBody>
          <a:bodyPr wrap="square" rtlCol="0">
            <a:spAutoFit/>
          </a:bodyPr>
          <a:lstStyle/>
          <a:p>
            <a:r>
              <a:rPr lang="en-US" dirty="0"/>
              <a:t>2) </a:t>
            </a:r>
            <a:r>
              <a:rPr lang="en-US" b="1" dirty="0">
                <a:solidFill>
                  <a:srgbClr val="0000FF"/>
                </a:solidFill>
                <a:latin typeface="Baskerville Old Face" pitchFamily="18" charset="0"/>
              </a:rPr>
              <a:t>EXCEPTION TYPES</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31175" y="1204714"/>
            <a:ext cx="8458200" cy="466923"/>
          </a:xfrm>
          <a:prstGeom prst="rect">
            <a:avLst/>
          </a:prstGeom>
          <a:noFill/>
        </p:spPr>
        <p:txBody>
          <a:bodyPr wrap="square" rtlCol="0">
            <a:spAutoFit/>
          </a:bodyPr>
          <a:lstStyle/>
          <a:p>
            <a:pPr marL="508000" indent="-508000" algn="just">
              <a:lnSpc>
                <a:spcPct val="150000"/>
              </a:lnSpc>
              <a:buFont typeface="Wingdings" pitchFamily="2" charset="2"/>
              <a:buChar char="q"/>
            </a:pPr>
            <a:endParaRPr lang="en-US" dirty="0">
              <a:latin typeface="Baskerville Old Face" pitchFamily="18" charset="0"/>
            </a:endParaRPr>
          </a:p>
        </p:txBody>
      </p:sp>
      <p:pic>
        <p:nvPicPr>
          <p:cNvPr id="1028" name="Picture 4" descr="Java Tutorials - Exception Handling in Java">
            <a:extLst>
              <a:ext uri="{FF2B5EF4-FFF2-40B4-BE49-F238E27FC236}">
                <a16:creationId xmlns:a16="http://schemas.microsoft.com/office/drawing/2014/main" id="{D9C6C400-39E0-4FF5-8986-E7F63700D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25" y="990600"/>
            <a:ext cx="803475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8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175" y="381000"/>
            <a:ext cx="8631825" cy="369332"/>
          </a:xfrm>
          <a:prstGeom prst="rect">
            <a:avLst/>
          </a:prstGeom>
          <a:solidFill>
            <a:schemeClr val="accent3">
              <a:lumMod val="40000"/>
              <a:lumOff val="60000"/>
            </a:schemeClr>
          </a:solidFill>
        </p:spPr>
        <p:txBody>
          <a:bodyPr wrap="square" rtlCol="0">
            <a:spAutoFit/>
          </a:bodyPr>
          <a:lstStyle/>
          <a:p>
            <a:r>
              <a:rPr lang="en-US" dirty="0"/>
              <a:t>2) </a:t>
            </a:r>
            <a:r>
              <a:rPr lang="en-US" b="1" dirty="0">
                <a:solidFill>
                  <a:srgbClr val="0000FF"/>
                </a:solidFill>
                <a:latin typeface="Baskerville Old Face" pitchFamily="18" charset="0"/>
              </a:rPr>
              <a:t>EXCEPTION TYPES</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31175" y="1204714"/>
            <a:ext cx="8458200" cy="466923"/>
          </a:xfrm>
          <a:prstGeom prst="rect">
            <a:avLst/>
          </a:prstGeom>
          <a:noFill/>
        </p:spPr>
        <p:txBody>
          <a:bodyPr wrap="square" rtlCol="0">
            <a:spAutoFit/>
          </a:bodyPr>
          <a:lstStyle/>
          <a:p>
            <a:pPr marL="508000" indent="-508000" algn="just">
              <a:lnSpc>
                <a:spcPct val="150000"/>
              </a:lnSpc>
              <a:buFont typeface="Wingdings" pitchFamily="2" charset="2"/>
              <a:buChar char="q"/>
            </a:pPr>
            <a:endParaRPr lang="en-US" dirty="0">
              <a:latin typeface="Baskerville Old Face" pitchFamily="18" charset="0"/>
            </a:endParaRPr>
          </a:p>
        </p:txBody>
      </p:sp>
      <p:pic>
        <p:nvPicPr>
          <p:cNvPr id="1026" name="Picture 2" descr="Types of Exception in Java - Javatpoint">
            <a:extLst>
              <a:ext uri="{FF2B5EF4-FFF2-40B4-BE49-F238E27FC236}">
                <a16:creationId xmlns:a16="http://schemas.microsoft.com/office/drawing/2014/main" id="{D1104706-0436-45C1-9C69-28ADC8FC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26" y="1204714"/>
            <a:ext cx="8034750" cy="519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2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175" y="381000"/>
            <a:ext cx="8631825" cy="369332"/>
          </a:xfrm>
          <a:prstGeom prst="rect">
            <a:avLst/>
          </a:prstGeom>
          <a:solidFill>
            <a:schemeClr val="accent3">
              <a:lumMod val="40000"/>
              <a:lumOff val="60000"/>
            </a:schemeClr>
          </a:solidFill>
        </p:spPr>
        <p:txBody>
          <a:bodyPr wrap="square" rtlCol="0">
            <a:spAutoFit/>
          </a:bodyPr>
          <a:lstStyle/>
          <a:p>
            <a:r>
              <a:rPr lang="en-US" dirty="0"/>
              <a:t>3)  </a:t>
            </a:r>
            <a:r>
              <a:rPr lang="en-US" b="1" dirty="0">
                <a:solidFill>
                  <a:srgbClr val="0000FF"/>
                </a:solidFill>
                <a:latin typeface="Baskerville Old Face" pitchFamily="18" charset="0"/>
              </a:rPr>
              <a:t>UNCAUGHT EXCEPTION </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31175" y="1204714"/>
            <a:ext cx="8458200" cy="466923"/>
          </a:xfrm>
          <a:prstGeom prst="rect">
            <a:avLst/>
          </a:prstGeom>
          <a:noFill/>
        </p:spPr>
        <p:txBody>
          <a:bodyPr wrap="square" rtlCol="0">
            <a:spAutoFit/>
          </a:bodyPr>
          <a:lstStyle/>
          <a:p>
            <a:pPr marL="508000" indent="-508000" algn="just">
              <a:lnSpc>
                <a:spcPct val="150000"/>
              </a:lnSpc>
              <a:buFont typeface="Wingdings" pitchFamily="2" charset="2"/>
              <a:buChar char="q"/>
            </a:pPr>
            <a:endParaRPr lang="en-US" dirty="0">
              <a:latin typeface="Baskerville Old Face" pitchFamily="18" charset="0"/>
            </a:endParaRPr>
          </a:p>
        </p:txBody>
      </p:sp>
      <p:sp>
        <p:nvSpPr>
          <p:cNvPr id="13" name="TextBox 12">
            <a:extLst>
              <a:ext uri="{FF2B5EF4-FFF2-40B4-BE49-F238E27FC236}">
                <a16:creationId xmlns:a16="http://schemas.microsoft.com/office/drawing/2014/main" id="{2DE68DEA-0F79-47AA-852F-B37948937858}"/>
              </a:ext>
            </a:extLst>
          </p:cNvPr>
          <p:cNvSpPr txBox="1"/>
          <p:nvPr/>
        </p:nvSpPr>
        <p:spPr>
          <a:xfrm>
            <a:off x="179975" y="1204714"/>
            <a:ext cx="8832850" cy="5632311"/>
          </a:xfrm>
          <a:prstGeom prst="rect">
            <a:avLst/>
          </a:prstGeom>
          <a:solidFill>
            <a:schemeClr val="accent3">
              <a:lumMod val="40000"/>
              <a:lumOff val="60000"/>
            </a:schemeClr>
          </a:solidFill>
          <a:ln>
            <a:solidFill>
              <a:srgbClr val="C2E49C"/>
            </a:solidFill>
          </a:ln>
        </p:spPr>
        <p:txBody>
          <a:bodyPr wrap="square">
            <a:spAutoFit/>
          </a:bodyPr>
          <a:lstStyle/>
          <a:p>
            <a:r>
              <a:rPr lang="en-US" dirty="0">
                <a:latin typeface="Baskerville Old Face" pitchFamily="18" charset="0"/>
              </a:rPr>
              <a:t>class </a:t>
            </a:r>
            <a:r>
              <a:rPr lang="en-US" dirty="0" err="1">
                <a:latin typeface="Baskerville Old Face" pitchFamily="18" charset="0"/>
              </a:rPr>
              <a:t>ExceptionDemo</a:t>
            </a:r>
            <a:endParaRPr lang="en-US" dirty="0">
              <a:latin typeface="Baskerville Old Face" pitchFamily="18" charset="0"/>
            </a:endParaRPr>
          </a:p>
          <a:p>
            <a:r>
              <a:rPr lang="en-US" dirty="0">
                <a:latin typeface="Baskerville Old Face" pitchFamily="18" charset="0"/>
              </a:rPr>
              <a:t>{</a:t>
            </a:r>
          </a:p>
          <a:p>
            <a:r>
              <a:rPr lang="en-US" dirty="0">
                <a:latin typeface="Baskerville Old Face" pitchFamily="18" charset="0"/>
              </a:rPr>
              <a:t>	Public static void main(String </a:t>
            </a:r>
            <a:r>
              <a:rPr lang="en-US" dirty="0" err="1">
                <a:latin typeface="Baskerville Old Face" pitchFamily="18" charset="0"/>
              </a:rPr>
              <a:t>args</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int </a:t>
            </a:r>
            <a:r>
              <a:rPr lang="en-US" dirty="0" err="1">
                <a:latin typeface="Baskerville Old Face" pitchFamily="18" charset="0"/>
              </a:rPr>
              <a:t>d,a</a:t>
            </a:r>
            <a:r>
              <a:rPr lang="en-US" dirty="0">
                <a:latin typeface="Baskerville Old Face" pitchFamily="18" charset="0"/>
              </a:rPr>
              <a:t>;</a:t>
            </a:r>
          </a:p>
          <a:p>
            <a:r>
              <a:rPr lang="en-US" dirty="0">
                <a:latin typeface="Baskerville Old Face" pitchFamily="18" charset="0"/>
              </a:rPr>
              <a:t>		d=0;</a:t>
            </a:r>
          </a:p>
          <a:p>
            <a:r>
              <a:rPr lang="en-US" dirty="0">
                <a:latin typeface="Baskerville Old Face" pitchFamily="18" charset="0"/>
              </a:rPr>
              <a:t>		a=42/d;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(“statement 1”);</a:t>
            </a:r>
          </a:p>
          <a:p>
            <a:r>
              <a:rPr lang="en-US" dirty="0">
                <a:latin typeface="Baskerville Old Face" pitchFamily="18" charset="0"/>
              </a:rPr>
              <a:t>	}</a:t>
            </a:r>
          </a:p>
          <a:p>
            <a:r>
              <a:rPr lang="en-US" dirty="0">
                <a:latin typeface="Baskerville Old Face" pitchFamily="18" charset="0"/>
              </a:rPr>
              <a:t>}</a:t>
            </a:r>
          </a:p>
          <a:p>
            <a:endParaRPr lang="en-US" dirty="0">
              <a:latin typeface="Baskerville Old Face" pitchFamily="18" charset="0"/>
            </a:endParaRPr>
          </a:p>
          <a:p>
            <a:r>
              <a:rPr lang="en-US" b="1" dirty="0" err="1">
                <a:solidFill>
                  <a:srgbClr val="00B050"/>
                </a:solidFill>
                <a:latin typeface="Baskerville Old Face" pitchFamily="18" charset="0"/>
              </a:rPr>
              <a:t>ArithmeticException</a:t>
            </a:r>
            <a:r>
              <a:rPr lang="en-US" b="1" dirty="0">
                <a:solidFill>
                  <a:srgbClr val="00B050"/>
                </a:solidFill>
                <a:latin typeface="Baskerville Old Face" pitchFamily="18" charset="0"/>
              </a:rPr>
              <a:t> raised and thrown  but nobody to catch and handle . So, the default handler catches  and terminates the program.</a:t>
            </a:r>
          </a:p>
          <a:p>
            <a:r>
              <a:rPr lang="en-US" dirty="0" err="1">
                <a:latin typeface="Baskerville Old Face" pitchFamily="18" charset="0"/>
              </a:rPr>
              <a:t>OutPut</a:t>
            </a:r>
            <a:r>
              <a:rPr lang="en-US" dirty="0">
                <a:latin typeface="Baskerville Old Face" pitchFamily="18" charset="0"/>
              </a:rPr>
              <a:t>:</a:t>
            </a:r>
          </a:p>
          <a:p>
            <a:endParaRPr lang="en-US" dirty="0">
              <a:latin typeface="Baskerville Old Face" pitchFamily="18" charset="0"/>
            </a:endParaRPr>
          </a:p>
          <a:p>
            <a:r>
              <a:rPr lang="en-US" dirty="0">
                <a:latin typeface="Baskerville Old Face" pitchFamily="18" charset="0"/>
              </a:rPr>
              <a:t>Z:&gt;javac ExceptionDemo.java</a:t>
            </a:r>
          </a:p>
          <a:p>
            <a:r>
              <a:rPr lang="en-US" dirty="0">
                <a:latin typeface="Baskerville Old Face" pitchFamily="18" charset="0"/>
              </a:rPr>
              <a:t>Z:&gt;java </a:t>
            </a:r>
            <a:r>
              <a:rPr lang="en-US" dirty="0" err="1">
                <a:latin typeface="Baskerville Old Face" pitchFamily="18" charset="0"/>
              </a:rPr>
              <a:t>ExceptionDemo</a:t>
            </a:r>
            <a:endParaRPr lang="en-US" dirty="0">
              <a:latin typeface="Baskerville Old Face" pitchFamily="18" charset="0"/>
            </a:endParaRPr>
          </a:p>
          <a:p>
            <a:endParaRPr lang="en-US" dirty="0">
              <a:latin typeface="Baskerville Old Face" pitchFamily="18" charset="0"/>
            </a:endParaRPr>
          </a:p>
          <a:p>
            <a:r>
              <a:rPr lang="en-US" b="1" dirty="0">
                <a:solidFill>
                  <a:srgbClr val="0000FF"/>
                </a:solidFill>
                <a:latin typeface="Baskerville Old Face" pitchFamily="18" charset="0"/>
              </a:rPr>
              <a:t>Exception in thread "main" </a:t>
            </a:r>
            <a:r>
              <a:rPr lang="en-US" b="1" dirty="0" err="1">
                <a:solidFill>
                  <a:srgbClr val="0000FF"/>
                </a:solidFill>
                <a:latin typeface="Baskerville Old Face" pitchFamily="18" charset="0"/>
              </a:rPr>
              <a:t>java.lang.ArithmeticException</a:t>
            </a:r>
            <a:r>
              <a:rPr lang="en-US" b="1" dirty="0">
                <a:solidFill>
                  <a:srgbClr val="0000FF"/>
                </a:solidFill>
                <a:latin typeface="Baskerville Old Face" pitchFamily="18" charset="0"/>
              </a:rPr>
              <a:t>: / by zero at </a:t>
            </a:r>
            <a:r>
              <a:rPr lang="en-US" b="1" dirty="0" err="1">
                <a:solidFill>
                  <a:srgbClr val="0000FF"/>
                </a:solidFill>
                <a:latin typeface="Baskerville Old Face" pitchFamily="18" charset="0"/>
              </a:rPr>
              <a:t>ExceptionDemo.main</a:t>
            </a:r>
            <a:r>
              <a:rPr lang="en-US" b="1" dirty="0">
                <a:solidFill>
                  <a:srgbClr val="0000FF"/>
                </a:solidFill>
                <a:latin typeface="Baskerville Old Face" pitchFamily="18" charset="0"/>
              </a:rPr>
              <a:t>(ExceptionDemo.java:7)</a:t>
            </a:r>
          </a:p>
        </p:txBody>
      </p:sp>
    </p:spTree>
    <p:extLst>
      <p:ext uri="{BB962C8B-B14F-4D97-AF65-F5344CB8AC3E}">
        <p14:creationId xmlns:p14="http://schemas.microsoft.com/office/powerpoint/2010/main" val="167190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175" y="381000"/>
            <a:ext cx="8631825" cy="369332"/>
          </a:xfrm>
          <a:prstGeom prst="rect">
            <a:avLst/>
          </a:prstGeom>
          <a:solidFill>
            <a:schemeClr val="accent3">
              <a:lumMod val="40000"/>
              <a:lumOff val="60000"/>
            </a:schemeClr>
          </a:solidFill>
        </p:spPr>
        <p:txBody>
          <a:bodyPr wrap="square" rtlCol="0">
            <a:spAutoFit/>
          </a:bodyPr>
          <a:lstStyle/>
          <a:p>
            <a:r>
              <a:rPr lang="en-US" dirty="0"/>
              <a:t>3)  </a:t>
            </a:r>
            <a:r>
              <a:rPr lang="en-US" b="1" dirty="0">
                <a:solidFill>
                  <a:srgbClr val="0000FF"/>
                </a:solidFill>
                <a:latin typeface="Baskerville Old Face" pitchFamily="18" charset="0"/>
              </a:rPr>
              <a:t>UNCAUGHT EXCEPTION </a:t>
            </a:r>
            <a:endParaRPr lang="en-US" dirty="0">
              <a:solidFill>
                <a:srgbClr val="0000FF"/>
              </a:solidFill>
              <a:latin typeface="Baskerville Old Face" pitchFamily="18" charset="0"/>
            </a:endParaRPr>
          </a:p>
        </p:txBody>
      </p:sp>
      <p:sp>
        <p:nvSpPr>
          <p:cNvPr id="21506" name="AutoShape 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Image result for exception handling in ja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31175" y="1204714"/>
            <a:ext cx="8458200" cy="466923"/>
          </a:xfrm>
          <a:prstGeom prst="rect">
            <a:avLst/>
          </a:prstGeom>
          <a:noFill/>
        </p:spPr>
        <p:txBody>
          <a:bodyPr wrap="square" rtlCol="0">
            <a:spAutoFit/>
          </a:bodyPr>
          <a:lstStyle/>
          <a:p>
            <a:pPr marL="508000" indent="-508000" algn="just">
              <a:lnSpc>
                <a:spcPct val="150000"/>
              </a:lnSpc>
              <a:buFont typeface="Wingdings" pitchFamily="2" charset="2"/>
              <a:buChar char="q"/>
            </a:pPr>
            <a:endParaRPr lang="en-US" dirty="0">
              <a:latin typeface="Baskerville Old Face" pitchFamily="18" charset="0"/>
            </a:endParaRPr>
          </a:p>
        </p:txBody>
      </p:sp>
      <p:sp>
        <p:nvSpPr>
          <p:cNvPr id="13" name="TextBox 12">
            <a:extLst>
              <a:ext uri="{FF2B5EF4-FFF2-40B4-BE49-F238E27FC236}">
                <a16:creationId xmlns:a16="http://schemas.microsoft.com/office/drawing/2014/main" id="{2DE68DEA-0F79-47AA-852F-B37948937858}"/>
              </a:ext>
            </a:extLst>
          </p:cNvPr>
          <p:cNvSpPr txBox="1"/>
          <p:nvPr/>
        </p:nvSpPr>
        <p:spPr>
          <a:xfrm>
            <a:off x="201024" y="1204714"/>
            <a:ext cx="8631826" cy="4651915"/>
          </a:xfrm>
          <a:prstGeom prst="rect">
            <a:avLst/>
          </a:prstGeom>
          <a:solidFill>
            <a:srgbClr val="C2E49C"/>
          </a:solidFill>
          <a:ln>
            <a:solidFill>
              <a:srgbClr val="C2E49C"/>
            </a:solidFill>
          </a:ln>
        </p:spPr>
        <p:txBody>
          <a:bodyPr wrap="square">
            <a:spAutoFit/>
          </a:bodyPr>
          <a:lstStyle/>
          <a:p>
            <a:pPr marL="536575" indent="-536575" algn="just">
              <a:lnSpc>
                <a:spcPct val="150000"/>
              </a:lnSpc>
              <a:buFont typeface="Wingdings" panose="05000000000000000000" pitchFamily="2" charset="2"/>
              <a:buChar char="q"/>
            </a:pPr>
            <a:r>
              <a:rPr lang="en-US" sz="2000" dirty="0">
                <a:latin typeface="Cambria" panose="02040503050406030204" pitchFamily="18" charset="0"/>
                <a:ea typeface="Cambria" panose="02040503050406030204" pitchFamily="18" charset="0"/>
              </a:rPr>
              <a:t>Any Exception that is not caught by the program will ultimately be processed by the default handler. </a:t>
            </a:r>
          </a:p>
          <a:p>
            <a:pPr marL="536575" indent="-536575" algn="just">
              <a:lnSpc>
                <a:spcPct val="150000"/>
              </a:lnSpc>
              <a:buFont typeface="Wingdings" panose="05000000000000000000" pitchFamily="2" charset="2"/>
              <a:buChar char="q"/>
            </a:pPr>
            <a:r>
              <a:rPr lang="en-US" sz="2000" dirty="0">
                <a:latin typeface="Cambria" panose="02040503050406030204" pitchFamily="18" charset="0"/>
                <a:ea typeface="Cambria" panose="02040503050406030204" pitchFamily="18" charset="0"/>
              </a:rPr>
              <a:t>The Default Handler displays a string describing the exception, prints a stack trace from the point at which the exception occurred, and terminates the program.</a:t>
            </a:r>
          </a:p>
          <a:p>
            <a:pPr marL="536575" indent="-536575" algn="just">
              <a:lnSpc>
                <a:spcPct val="150000"/>
              </a:lnSpc>
              <a:buFont typeface="Wingdings" panose="05000000000000000000" pitchFamily="2" charset="2"/>
              <a:buChar char="q"/>
            </a:pPr>
            <a:r>
              <a:rPr lang="en-US" sz="2000" dirty="0">
                <a:latin typeface="Cambria" panose="02040503050406030204" pitchFamily="18" charset="0"/>
                <a:ea typeface="Cambria" panose="02040503050406030204" pitchFamily="18" charset="0"/>
              </a:rPr>
              <a:t>Here is the Exception generated when the above example is executed 	</a:t>
            </a:r>
            <a:r>
              <a:rPr lang="en-US" sz="2000" b="1" dirty="0" err="1">
                <a:latin typeface="Cambria" panose="02040503050406030204" pitchFamily="18" charset="0"/>
                <a:ea typeface="Cambria" panose="02040503050406030204" pitchFamily="18" charset="0"/>
              </a:rPr>
              <a:t>java.lang.ArithmeticException</a:t>
            </a:r>
            <a:r>
              <a:rPr lang="en-US" sz="2000" b="1" dirty="0">
                <a:latin typeface="Cambria" panose="02040503050406030204" pitchFamily="18" charset="0"/>
                <a:ea typeface="Cambria" panose="02040503050406030204" pitchFamily="18" charset="0"/>
              </a:rPr>
              <a:t>: /by Zero </a:t>
            </a:r>
          </a:p>
          <a:p>
            <a:pPr marL="0" lvl="2" algn="just">
              <a:lnSpc>
                <a:spcPct val="150000"/>
              </a:lnSpc>
            </a:pPr>
            <a:r>
              <a:rPr lang="en-US" sz="2000" b="1" dirty="0">
                <a:latin typeface="Cambria" panose="02040503050406030204" pitchFamily="18" charset="0"/>
                <a:ea typeface="Cambria" panose="02040503050406030204" pitchFamily="18" charset="0"/>
              </a:rPr>
              <a:t>	at Exc0.main(Exc0.java:4) </a:t>
            </a:r>
          </a:p>
          <a:p>
            <a:pPr marL="536575" indent="-536575" algn="just">
              <a:lnSpc>
                <a:spcPct val="150000"/>
              </a:lnSpc>
              <a:buFont typeface="Wingdings" panose="05000000000000000000" pitchFamily="2" charset="2"/>
              <a:buChar char="q"/>
            </a:pPr>
            <a:r>
              <a:rPr lang="en-US" sz="2000" dirty="0">
                <a:latin typeface="Cambria" panose="02040503050406030204" pitchFamily="18" charset="0"/>
                <a:ea typeface="Cambria" panose="02040503050406030204" pitchFamily="18" charset="0"/>
              </a:rPr>
              <a:t>the class name, Exc0; the method name, main; the filename,Exc0.java;and the line number,4, are all included in the simple stack trace. </a:t>
            </a:r>
            <a:endParaRPr lang="en-US" sz="2000"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602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r>
              <a:rPr lang="en-US" dirty="0"/>
              <a:t> </a:t>
            </a:r>
            <a:r>
              <a:rPr lang="en-US" b="1" dirty="0">
                <a:solidFill>
                  <a:srgbClr val="0000FF"/>
                </a:solidFill>
                <a:latin typeface="Baskerville Old Face" pitchFamily="18" charset="0"/>
              </a:rPr>
              <a:t>Using Try and Catch</a:t>
            </a:r>
            <a:endParaRPr lang="en-US" dirty="0">
              <a:solidFill>
                <a:srgbClr val="0000FF"/>
              </a:solidFill>
              <a:latin typeface="Baskerville Old Face" pitchFamily="18" charset="0"/>
            </a:endParaRPr>
          </a:p>
        </p:txBody>
      </p:sp>
      <p:sp>
        <p:nvSpPr>
          <p:cNvPr id="5" name="TextBox 4"/>
          <p:cNvSpPr txBox="1"/>
          <p:nvPr/>
        </p:nvSpPr>
        <p:spPr>
          <a:xfrm>
            <a:off x="152400" y="914400"/>
            <a:ext cx="8534400" cy="4801314"/>
          </a:xfrm>
          <a:prstGeom prst="rect">
            <a:avLst/>
          </a:prstGeom>
          <a:solidFill>
            <a:srgbClr val="C2E49C"/>
          </a:solidFill>
          <a:ln>
            <a:solidFill>
              <a:srgbClr val="C2E49C"/>
            </a:solidFill>
          </a:ln>
        </p:spPr>
        <p:txBody>
          <a:bodyPr wrap="square" rtlCol="0">
            <a:spAutoFit/>
          </a:bodyPr>
          <a:lstStyle/>
          <a:p>
            <a:r>
              <a:rPr lang="en-US" dirty="0">
                <a:latin typeface="Baskerville Old Face" pitchFamily="18" charset="0"/>
              </a:rPr>
              <a:t>class </a:t>
            </a:r>
            <a:r>
              <a:rPr lang="en-US" dirty="0" err="1">
                <a:latin typeface="Baskerville Old Face" pitchFamily="18" charset="0"/>
              </a:rPr>
              <a:t>ExceptionDemo</a:t>
            </a:r>
            <a:endParaRPr lang="en-US" dirty="0">
              <a:latin typeface="Baskerville Old Face" pitchFamily="18" charset="0"/>
            </a:endParaRPr>
          </a:p>
          <a:p>
            <a:r>
              <a:rPr lang="en-US" dirty="0">
                <a:latin typeface="Baskerville Old Face" pitchFamily="18" charset="0"/>
              </a:rPr>
              <a:t>{</a:t>
            </a:r>
          </a:p>
          <a:p>
            <a:r>
              <a:rPr lang="en-US" dirty="0">
                <a:latin typeface="Baskerville Old Face" pitchFamily="18" charset="0"/>
              </a:rPr>
              <a:t>	Public static void main(String </a:t>
            </a:r>
            <a:r>
              <a:rPr lang="en-US" dirty="0" err="1">
                <a:latin typeface="Baskerville Old Face" pitchFamily="18" charset="0"/>
              </a:rPr>
              <a:t>args</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int</a:t>
            </a:r>
            <a:r>
              <a:rPr lang="en-US" dirty="0">
                <a:latin typeface="Baskerville Old Face" pitchFamily="18" charset="0"/>
              </a:rPr>
              <a:t> </a:t>
            </a:r>
            <a:r>
              <a:rPr lang="en-US" dirty="0" err="1">
                <a:latin typeface="Baskerville Old Face" pitchFamily="18" charset="0"/>
              </a:rPr>
              <a:t>d,a</a:t>
            </a:r>
            <a:r>
              <a:rPr lang="en-US" dirty="0">
                <a:latin typeface="Baskerville Old Face" pitchFamily="18" charset="0"/>
              </a:rPr>
              <a:t>;</a:t>
            </a:r>
          </a:p>
          <a:p>
            <a:r>
              <a:rPr lang="en-US" dirty="0">
                <a:latin typeface="Baskerville Old Face" pitchFamily="18" charset="0"/>
              </a:rPr>
              <a:t>		try</a:t>
            </a:r>
          </a:p>
          <a:p>
            <a:r>
              <a:rPr lang="en-US" dirty="0">
                <a:latin typeface="Baskerville Old Face" pitchFamily="18" charset="0"/>
              </a:rPr>
              <a:t>		{</a:t>
            </a:r>
          </a:p>
          <a:p>
            <a:r>
              <a:rPr lang="en-US" dirty="0">
                <a:latin typeface="Baskerville Old Face" pitchFamily="18" charset="0"/>
              </a:rPr>
              <a:t>			d=0;</a:t>
            </a:r>
          </a:p>
          <a:p>
            <a:r>
              <a:rPr lang="en-US" dirty="0">
                <a:latin typeface="Baskerville Old Face" pitchFamily="18" charset="0"/>
              </a:rPr>
              <a:t>			a=42/d;	</a:t>
            </a:r>
          </a:p>
          <a:p>
            <a:r>
              <a:rPr lang="en-US" dirty="0">
                <a:latin typeface="Baskerville Old Face" pitchFamily="18" charset="0"/>
              </a:rPr>
              <a:t>		}</a:t>
            </a:r>
          </a:p>
          <a:p>
            <a:r>
              <a:rPr lang="en-US" dirty="0">
                <a:latin typeface="Baskerville Old Face" pitchFamily="18" charset="0"/>
              </a:rPr>
              <a:t>		catch(</a:t>
            </a:r>
            <a:r>
              <a:rPr lang="en-US" dirty="0" err="1">
                <a:latin typeface="Baskerville Old Face" pitchFamily="18" charset="0"/>
              </a:rPr>
              <a:t>ArthimeticException</a:t>
            </a:r>
            <a:r>
              <a:rPr lang="en-US" dirty="0">
                <a:latin typeface="Baskerville Old Face" pitchFamily="18" charset="0"/>
              </a:rPr>
              <a:t> </a:t>
            </a:r>
            <a:r>
              <a:rPr lang="en-US" dirty="0" err="1">
                <a:latin typeface="Baskerville Old Face" pitchFamily="18" charset="0"/>
              </a:rPr>
              <a:t>ae</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(“Division by Zero Occurred”);</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(“statement 1”);</a:t>
            </a:r>
          </a:p>
          <a:p>
            <a:r>
              <a:rPr lang="en-US" dirty="0">
                <a:latin typeface="Baskerville Old Face" pitchFamily="18" charset="0"/>
              </a:rPr>
              <a:t>	}</a:t>
            </a:r>
          </a:p>
          <a:p>
            <a:r>
              <a:rPr lang="en-US" dirty="0">
                <a:latin typeface="Baskerville Old Face" pitchFamily="18" charset="0"/>
              </a:rPr>
              <a:t>}</a:t>
            </a:r>
            <a:endParaRPr lang="en-US" dirty="0"/>
          </a:p>
        </p:txBody>
      </p:sp>
      <p:sp>
        <p:nvSpPr>
          <p:cNvPr id="7" name="Oval Callout 6"/>
          <p:cNvSpPr/>
          <p:nvPr/>
        </p:nvSpPr>
        <p:spPr>
          <a:xfrm>
            <a:off x="4953000" y="3581400"/>
            <a:ext cx="3276600" cy="609600"/>
          </a:xfrm>
          <a:prstGeom prst="wedgeEllipseCallout">
            <a:avLst>
              <a:gd name="adj1" fmla="val -64386"/>
              <a:gd name="adj2" fmla="val -116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F0000"/>
                </a:solidFill>
                <a:latin typeface="Baskerville Old Face" pitchFamily="18" charset="0"/>
              </a:rPr>
              <a:t>Thrown Object is caught</a:t>
            </a:r>
          </a:p>
        </p:txBody>
      </p:sp>
      <p:sp>
        <p:nvSpPr>
          <p:cNvPr id="8" name="Oval Callout 7"/>
          <p:cNvSpPr/>
          <p:nvPr/>
        </p:nvSpPr>
        <p:spPr>
          <a:xfrm>
            <a:off x="3886200" y="2362200"/>
            <a:ext cx="3962400" cy="990600"/>
          </a:xfrm>
          <a:prstGeom prst="wedgeEllipseCallout">
            <a:avLst>
              <a:gd name="adj1" fmla="val -50833"/>
              <a:gd name="adj2" fmla="val 543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Baskerville Old Face" pitchFamily="18" charset="0"/>
              </a:rPr>
              <a:t>Since Division by zero abnormal condition is raised here, JVM creates object to </a:t>
            </a:r>
            <a:r>
              <a:rPr lang="en-US" sz="1200" dirty="0" err="1">
                <a:solidFill>
                  <a:srgbClr val="FF0000"/>
                </a:solidFill>
                <a:latin typeface="Baskerville Old Face" pitchFamily="18" charset="0"/>
              </a:rPr>
              <a:t>Arthimetic</a:t>
            </a:r>
            <a:r>
              <a:rPr lang="en-US" sz="1200" dirty="0">
                <a:solidFill>
                  <a:srgbClr val="FF0000"/>
                </a:solidFill>
                <a:latin typeface="Baskerville Old Face" pitchFamily="18" charset="0"/>
              </a:rPr>
              <a:t> Exception class and throws it to the program </a:t>
            </a:r>
          </a:p>
        </p:txBody>
      </p:sp>
      <p:sp>
        <p:nvSpPr>
          <p:cNvPr id="9" name="Oval Callout 8"/>
          <p:cNvSpPr/>
          <p:nvPr/>
        </p:nvSpPr>
        <p:spPr>
          <a:xfrm>
            <a:off x="5867400" y="4648200"/>
            <a:ext cx="3048000" cy="609600"/>
          </a:xfrm>
          <a:prstGeom prst="wedgeEllipseCallout">
            <a:avLst>
              <a:gd name="adj1" fmla="val -75017"/>
              <a:gd name="adj2" fmla="val -759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Baskerville Old Face" pitchFamily="18" charset="0"/>
              </a:rPr>
              <a:t>Exception is handled</a:t>
            </a:r>
          </a:p>
        </p:txBody>
      </p:sp>
      <p:sp>
        <p:nvSpPr>
          <p:cNvPr id="10" name="Oval Callout 9"/>
          <p:cNvSpPr/>
          <p:nvPr/>
        </p:nvSpPr>
        <p:spPr>
          <a:xfrm>
            <a:off x="4495800" y="5181600"/>
            <a:ext cx="3048000" cy="609600"/>
          </a:xfrm>
          <a:prstGeom prst="wedgeEllipseCallout">
            <a:avLst>
              <a:gd name="adj1" fmla="val -75017"/>
              <a:gd name="adj2" fmla="val -759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Baskerville Old Face" pitchFamily="18" charset="0"/>
              </a:rPr>
              <a:t>This Statement will be executed</a:t>
            </a:r>
          </a:p>
        </p:txBody>
      </p:sp>
      <p:sp>
        <p:nvSpPr>
          <p:cNvPr id="11" name="TextBox 10"/>
          <p:cNvSpPr txBox="1"/>
          <p:nvPr/>
        </p:nvSpPr>
        <p:spPr>
          <a:xfrm>
            <a:off x="304800" y="5867400"/>
            <a:ext cx="8610600" cy="830997"/>
          </a:xfrm>
          <a:prstGeom prst="rect">
            <a:avLst/>
          </a:prstGeom>
          <a:noFill/>
        </p:spPr>
        <p:txBody>
          <a:bodyPr wrap="square" rtlCol="0">
            <a:spAutoFit/>
          </a:bodyPr>
          <a:lstStyle/>
          <a:p>
            <a:r>
              <a:rPr lang="en-US" sz="2400" b="1" dirty="0">
                <a:solidFill>
                  <a:srgbClr val="0000FF"/>
                </a:solidFill>
                <a:latin typeface="Baskerville Old Face" pitchFamily="18" charset="0"/>
              </a:rPr>
              <a:t>By handling Exception, we are able to </a:t>
            </a:r>
            <a:r>
              <a:rPr lang="en-US" sz="2400" b="1" dirty="0">
                <a:solidFill>
                  <a:srgbClr val="00B050"/>
                </a:solidFill>
                <a:latin typeface="Baskerville Old Face" pitchFamily="18" charset="0"/>
              </a:rPr>
              <a:t>fix Errors </a:t>
            </a:r>
            <a:r>
              <a:rPr lang="en-US" sz="2400" b="1" dirty="0">
                <a:solidFill>
                  <a:srgbClr val="0000FF"/>
                </a:solidFill>
                <a:latin typeface="Baskerville Old Face" pitchFamily="18" charset="0"/>
              </a:rPr>
              <a:t>and </a:t>
            </a:r>
            <a:r>
              <a:rPr lang="en-US" sz="2400" b="1" dirty="0">
                <a:solidFill>
                  <a:srgbClr val="00B050"/>
                </a:solidFill>
                <a:latin typeface="Baskerville Old Face" pitchFamily="18" charset="0"/>
              </a:rPr>
              <a:t>stops abnormal Terminate </a:t>
            </a:r>
          </a:p>
        </p:txBody>
      </p:sp>
    </p:spTree>
    <p:extLst>
      <p:ext uri="{BB962C8B-B14F-4D97-AF65-F5344CB8AC3E}">
        <p14:creationId xmlns:p14="http://schemas.microsoft.com/office/powerpoint/2010/main" val="150371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pic>
        <p:nvPicPr>
          <p:cNvPr id="1026" name="Picture 2" descr="Image result for exception handling in java "/>
          <p:cNvPicPr>
            <a:picLocks noChangeAspect="1" noChangeArrowheads="1"/>
          </p:cNvPicPr>
          <p:nvPr/>
        </p:nvPicPr>
        <p:blipFill>
          <a:blip r:embed="rId2"/>
          <a:srcRect/>
          <a:stretch>
            <a:fillRect/>
          </a:stretch>
        </p:blipFill>
        <p:spPr bwMode="auto">
          <a:xfrm>
            <a:off x="228600" y="4191000"/>
            <a:ext cx="3962400" cy="2438400"/>
          </a:xfrm>
          <a:prstGeom prst="rect">
            <a:avLst/>
          </a:prstGeom>
          <a:noFill/>
        </p:spPr>
      </p:pic>
      <p:pic>
        <p:nvPicPr>
          <p:cNvPr id="6" name="Picture 14" descr="Image result for exception handling in java"/>
          <p:cNvPicPr>
            <a:picLocks noChangeAspect="1" noChangeArrowheads="1"/>
          </p:cNvPicPr>
          <p:nvPr/>
        </p:nvPicPr>
        <p:blipFill>
          <a:blip r:embed="rId3"/>
          <a:srcRect/>
          <a:stretch>
            <a:fillRect/>
          </a:stretch>
        </p:blipFill>
        <p:spPr bwMode="auto">
          <a:xfrm>
            <a:off x="4419600" y="4191000"/>
            <a:ext cx="3933825" cy="2438400"/>
          </a:xfrm>
          <a:prstGeom prst="rect">
            <a:avLst/>
          </a:prstGeom>
          <a:noFill/>
        </p:spPr>
      </p:pic>
      <p:pic>
        <p:nvPicPr>
          <p:cNvPr id="23554" name="Picture 2"/>
          <p:cNvPicPr>
            <a:picLocks noChangeAspect="1" noChangeArrowheads="1"/>
          </p:cNvPicPr>
          <p:nvPr/>
        </p:nvPicPr>
        <p:blipFill>
          <a:blip r:embed="rId4"/>
          <a:srcRect/>
          <a:stretch>
            <a:fillRect/>
          </a:stretch>
        </p:blipFill>
        <p:spPr bwMode="auto">
          <a:xfrm>
            <a:off x="609600" y="1066800"/>
            <a:ext cx="7467600" cy="2819400"/>
          </a:xfrm>
          <a:prstGeom prst="rect">
            <a:avLst/>
          </a:prstGeom>
          <a:noFill/>
          <a:ln w="9525">
            <a:noFill/>
            <a:miter lim="800000"/>
            <a:headEnd/>
            <a:tailEnd/>
          </a:ln>
          <a:effectLst/>
        </p:spPr>
      </p:pic>
    </p:spTree>
    <p:extLst>
      <p:ext uri="{BB962C8B-B14F-4D97-AF65-F5344CB8AC3E}">
        <p14:creationId xmlns:p14="http://schemas.microsoft.com/office/powerpoint/2010/main" val="395440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90394"/>
            <a:ext cx="5605629" cy="724006"/>
          </a:xfrm>
        </p:spPr>
        <p:txBody>
          <a:bodyPr>
            <a:normAutofit fontScale="90000"/>
          </a:bodyPr>
          <a:lstStyle/>
          <a:p>
            <a:pPr algn="ctr"/>
            <a:r>
              <a:rPr lang="en-US" sz="1600" b="1" dirty="0">
                <a:latin typeface="Baskerville Old Face" pitchFamily="18" charset="0"/>
              </a:rPr>
              <a:t>UNIT IV-   </a:t>
            </a:r>
            <a:br>
              <a:rPr lang="en-US" sz="1600" b="1" dirty="0">
                <a:latin typeface="Baskerville Old Face" pitchFamily="18" charset="0"/>
              </a:rPr>
            </a:br>
            <a:r>
              <a:rPr lang="en-US" sz="1600" b="1" dirty="0">
                <a:latin typeface="Baskerville Old Face" pitchFamily="18" charset="0"/>
              </a:rPr>
              <a:t>EXCEPTION  HANDLING, MULTITHREADING AND APPLETS</a:t>
            </a:r>
            <a:endParaRPr lang="en-US" sz="1600" dirty="0">
              <a:latin typeface="Baskerville Old Face" pitchFamily="18" charset="0"/>
            </a:endParaRPr>
          </a:p>
        </p:txBody>
      </p:sp>
      <p:sp>
        <p:nvSpPr>
          <p:cNvPr id="2" name="Content Placeholder 1"/>
          <p:cNvSpPr>
            <a:spLocks noGrp="1"/>
          </p:cNvSpPr>
          <p:nvPr>
            <p:ph idx="1"/>
          </p:nvPr>
        </p:nvSpPr>
        <p:spPr>
          <a:xfrm>
            <a:off x="762000" y="886691"/>
            <a:ext cx="5033221" cy="5371665"/>
          </a:xfrm>
        </p:spPr>
        <p:txBody>
          <a:bodyPr anchor="ctr">
            <a:normAutofit/>
          </a:bodyPr>
          <a:lstStyle/>
          <a:p>
            <a:pPr marL="457200" lvl="0" indent="-457200">
              <a:lnSpc>
                <a:spcPct val="150000"/>
              </a:lnSpc>
              <a:buFont typeface="+mj-lt"/>
              <a:buAutoNum type="arabicParenR"/>
            </a:pPr>
            <a:r>
              <a:rPr lang="en-US" sz="1600" dirty="0">
                <a:latin typeface="Baskerville Old Face" pitchFamily="18" charset="0"/>
              </a:rPr>
              <a:t>Exception Handling Fundamentals</a:t>
            </a:r>
          </a:p>
          <a:p>
            <a:pPr marL="457200" lvl="0" indent="-457200">
              <a:lnSpc>
                <a:spcPct val="150000"/>
              </a:lnSpc>
              <a:buFont typeface="+mj-lt"/>
              <a:buAutoNum type="arabicParenR"/>
            </a:pPr>
            <a:r>
              <a:rPr lang="en-US" sz="1600" dirty="0">
                <a:latin typeface="Baskerville Old Face" pitchFamily="18" charset="0"/>
              </a:rPr>
              <a:t>Exception Types</a:t>
            </a:r>
          </a:p>
          <a:p>
            <a:pPr marL="457200" lvl="0" indent="-457200">
              <a:lnSpc>
                <a:spcPct val="150000"/>
              </a:lnSpc>
              <a:buFont typeface="+mj-lt"/>
              <a:buAutoNum type="arabicParenR"/>
            </a:pPr>
            <a:r>
              <a:rPr lang="en-US" sz="1600" dirty="0">
                <a:latin typeface="Baskerville Old Face" pitchFamily="18" charset="0"/>
              </a:rPr>
              <a:t>Uncaught Exception</a:t>
            </a:r>
          </a:p>
          <a:p>
            <a:pPr marL="457200" lvl="0" indent="-457200">
              <a:lnSpc>
                <a:spcPct val="150000"/>
              </a:lnSpc>
              <a:buFont typeface="+mj-lt"/>
              <a:buAutoNum type="arabicParenR"/>
            </a:pPr>
            <a:r>
              <a:rPr lang="en-US" sz="1600" dirty="0">
                <a:latin typeface="Baskerville Old Face" pitchFamily="18" charset="0"/>
              </a:rPr>
              <a:t>Using try and catch</a:t>
            </a:r>
          </a:p>
          <a:p>
            <a:pPr marL="457200" lvl="0" indent="-457200">
              <a:lnSpc>
                <a:spcPct val="150000"/>
              </a:lnSpc>
              <a:buFont typeface="+mj-lt"/>
              <a:buAutoNum type="arabicParenR"/>
            </a:pPr>
            <a:r>
              <a:rPr lang="en-US" sz="1600" dirty="0">
                <a:latin typeface="Baskerville Old Face" pitchFamily="18" charset="0"/>
              </a:rPr>
              <a:t>Multiple Catch Clauses</a:t>
            </a:r>
          </a:p>
          <a:p>
            <a:pPr marL="457200" lvl="0" indent="-457200">
              <a:lnSpc>
                <a:spcPct val="150000"/>
              </a:lnSpc>
              <a:buFont typeface="+mj-lt"/>
              <a:buAutoNum type="arabicParenR"/>
            </a:pPr>
            <a:r>
              <a:rPr lang="en-US" sz="1600" dirty="0">
                <a:latin typeface="Baskerville Old Face" pitchFamily="18" charset="0"/>
              </a:rPr>
              <a:t>Nested try Statements</a:t>
            </a:r>
          </a:p>
          <a:p>
            <a:pPr marL="457200" lvl="0" indent="-457200">
              <a:lnSpc>
                <a:spcPct val="150000"/>
              </a:lnSpc>
              <a:buFont typeface="+mj-lt"/>
              <a:buAutoNum type="arabicParenR"/>
            </a:pPr>
            <a:r>
              <a:rPr lang="en-US" sz="1600" dirty="0">
                <a:latin typeface="Baskerville Old Face" pitchFamily="18" charset="0"/>
              </a:rPr>
              <a:t>Throw</a:t>
            </a:r>
          </a:p>
          <a:p>
            <a:pPr marL="457200" lvl="0" indent="-457200">
              <a:lnSpc>
                <a:spcPct val="150000"/>
              </a:lnSpc>
              <a:buFont typeface="+mj-lt"/>
              <a:buAutoNum type="arabicParenR"/>
            </a:pPr>
            <a:r>
              <a:rPr lang="en-US" sz="1600" dirty="0">
                <a:latin typeface="Baskerville Old Face" pitchFamily="18" charset="0"/>
              </a:rPr>
              <a:t>Throws</a:t>
            </a:r>
          </a:p>
          <a:p>
            <a:pPr marL="457200" lvl="0" indent="-457200">
              <a:lnSpc>
                <a:spcPct val="150000"/>
              </a:lnSpc>
              <a:buFont typeface="+mj-lt"/>
              <a:buAutoNum type="arabicParenR"/>
            </a:pPr>
            <a:r>
              <a:rPr lang="en-US" sz="1600" dirty="0">
                <a:latin typeface="Baskerville Old Face" pitchFamily="18" charset="0"/>
              </a:rPr>
              <a:t>Finally</a:t>
            </a:r>
          </a:p>
          <a:p>
            <a:pPr marL="457200" lvl="0" indent="-457200">
              <a:lnSpc>
                <a:spcPct val="150000"/>
              </a:lnSpc>
              <a:buFont typeface="+mj-lt"/>
              <a:buAutoNum type="arabicParenR"/>
            </a:pPr>
            <a:r>
              <a:rPr lang="en-US" sz="1600" dirty="0">
                <a:latin typeface="Baskerville Old Face" pitchFamily="18" charset="0"/>
              </a:rPr>
              <a:t>Java’s Built-in Exception</a:t>
            </a:r>
          </a:p>
          <a:p>
            <a:pPr marL="457200" lvl="0" indent="-457200">
              <a:lnSpc>
                <a:spcPct val="150000"/>
              </a:lnSpc>
              <a:buFont typeface="+mj-lt"/>
              <a:buAutoNum type="arabicParenR"/>
            </a:pPr>
            <a:r>
              <a:rPr lang="en-US" sz="1600" dirty="0">
                <a:latin typeface="Baskerville Old Face" pitchFamily="18" charset="0"/>
              </a:rPr>
              <a:t>Creating your Own Exception Subclasses</a:t>
            </a:r>
            <a:endParaRPr lang="en-IN" sz="1600" dirty="0">
              <a:latin typeface="Cambria" panose="02040503050406030204" pitchFamily="18" charset="0"/>
              <a:ea typeface="Cambria" panose="02040503050406030204" pitchFamily="18" charset="0"/>
            </a:endParaRPr>
          </a:p>
          <a:p>
            <a:pPr marL="452628" indent="-342900">
              <a:lnSpc>
                <a:spcPct val="90000"/>
              </a:lnSpc>
              <a:buClr>
                <a:schemeClr val="tx1"/>
              </a:buClr>
              <a:buFont typeface="+mj-lt"/>
              <a:buAutoNum type="arabicParenR"/>
            </a:pPr>
            <a:endParaRPr lang="en-IN" sz="1600" dirty="0">
              <a:latin typeface="Cambria" panose="02040503050406030204" pitchFamily="18" charset="0"/>
              <a:ea typeface="Cambria" panose="02040503050406030204" pitchFamily="18" charset="0"/>
            </a:endParaRPr>
          </a:p>
          <a:p>
            <a:pPr marL="452628" indent="-342900">
              <a:lnSpc>
                <a:spcPct val="90000"/>
              </a:lnSpc>
              <a:buClr>
                <a:schemeClr val="tx1"/>
              </a:buClr>
              <a:buFont typeface="+mj-lt"/>
              <a:buAutoNum type="arabicParenR"/>
            </a:pPr>
            <a:endParaRPr lang="en-IN" sz="1600" dirty="0">
              <a:latin typeface="Cambria" panose="02040503050406030204" pitchFamily="18" charset="0"/>
              <a:ea typeface="Cambria" panose="02040503050406030204" pitchFamily="18" charset="0"/>
            </a:endParaRPr>
          </a:p>
        </p:txBody>
      </p:sp>
      <p:sp>
        <p:nvSpPr>
          <p:cNvPr id="5" name="Footer Placeholder 4"/>
          <p:cNvSpPr>
            <a:spLocks noGrp="1"/>
          </p:cNvSpPr>
          <p:nvPr>
            <p:ph type="ftr" sz="quarter" idx="11"/>
          </p:nvPr>
        </p:nvSpPr>
        <p:spPr>
          <a:xfrm>
            <a:off x="307916" y="6423463"/>
            <a:ext cx="3670627" cy="273844"/>
          </a:xfrm>
        </p:spPr>
        <p:txBody>
          <a:bodyPr>
            <a:noAutofit/>
          </a:bodyPr>
          <a:lstStyle/>
          <a:p>
            <a:pPr algn="l">
              <a:spcAft>
                <a:spcPts val="600"/>
              </a:spcAft>
            </a:pPr>
            <a:r>
              <a:rPr kumimoji="0" lang="pt-BR" b="1" dirty="0">
                <a:solidFill>
                  <a:schemeClr val="tx1"/>
                </a:solidFill>
                <a:latin typeface="Cambria" panose="02040503050406030204" pitchFamily="18" charset="0"/>
                <a:ea typeface="Cambria" panose="02040503050406030204" pitchFamily="18" charset="0"/>
              </a:rPr>
              <a:t>R.Padmaja, Asst.Professor, SITAMS</a:t>
            </a:r>
            <a:endParaRPr kumimoji="0" lang="en-US" b="1" dirty="0">
              <a:solidFill>
                <a:schemeClr val="tx1"/>
              </a:solidFill>
              <a:latin typeface="Cambria" panose="02040503050406030204" pitchFamily="18" charset="0"/>
              <a:ea typeface="Cambria" panose="02040503050406030204" pitchFamily="18" charset="0"/>
            </a:endParaRPr>
          </a:p>
        </p:txBody>
      </p:sp>
      <p:pic>
        <p:nvPicPr>
          <p:cNvPr id="16" name="Picture 6" descr="Computer script on a screen">
            <a:extLst>
              <a:ext uri="{FF2B5EF4-FFF2-40B4-BE49-F238E27FC236}">
                <a16:creationId xmlns:a16="http://schemas.microsoft.com/office/drawing/2014/main" id="{DD105D0D-7FA6-C634-4420-BF1C4ECCEFBA}"/>
              </a:ext>
            </a:extLst>
          </p:cNvPr>
          <p:cNvPicPr>
            <a:picLocks noChangeAspect="1"/>
          </p:cNvPicPr>
          <p:nvPr/>
        </p:nvPicPr>
        <p:blipFill rotWithShape="1">
          <a:blip r:embed="rId2"/>
          <a:srcRect l="10367" r="50139" b="-2"/>
          <a:stretch/>
        </p:blipFill>
        <p:spPr>
          <a:xfrm>
            <a:off x="6477000" y="304800"/>
            <a:ext cx="2438400" cy="5943599"/>
          </a:xfrm>
          <a:prstGeom prst="rect">
            <a:avLst/>
          </a:prstGeom>
        </p:spPr>
      </p:pic>
    </p:spTree>
    <p:extLst>
      <p:ext uri="{BB962C8B-B14F-4D97-AF65-F5344CB8AC3E}">
        <p14:creationId xmlns:p14="http://schemas.microsoft.com/office/powerpoint/2010/main" val="35985840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MULTITHREADING PROGRAMMING</a:t>
            </a:r>
            <a:endParaRPr lang="en-US" dirty="0">
              <a:solidFill>
                <a:srgbClr val="0000FF"/>
              </a:solidFill>
              <a:latin typeface="Baskerville Old Face" pitchFamily="18" charset="0"/>
            </a:endParaRPr>
          </a:p>
        </p:txBody>
      </p:sp>
      <p:sp>
        <p:nvSpPr>
          <p:cNvPr id="7" name="TextBox 6">
            <a:extLst>
              <a:ext uri="{FF2B5EF4-FFF2-40B4-BE49-F238E27FC236}">
                <a16:creationId xmlns:a16="http://schemas.microsoft.com/office/drawing/2014/main" id="{81540251-9653-40E6-A622-835162BC9B90}"/>
              </a:ext>
            </a:extLst>
          </p:cNvPr>
          <p:cNvSpPr txBox="1"/>
          <p:nvPr/>
        </p:nvSpPr>
        <p:spPr>
          <a:xfrm>
            <a:off x="196644" y="990600"/>
            <a:ext cx="8185355" cy="2248629"/>
          </a:xfrm>
          <a:prstGeom prst="rect">
            <a:avLst/>
          </a:prstGeom>
          <a:solidFill>
            <a:srgbClr val="C2E49C"/>
          </a:solidFill>
          <a:ln>
            <a:solidFill>
              <a:srgbClr val="C2E49C"/>
            </a:solidFill>
          </a:ln>
        </p:spPr>
        <p:txBody>
          <a:bodyPr wrap="square">
            <a:spAutoFit/>
          </a:bodyPr>
          <a:lstStyle/>
          <a:p>
            <a:pPr marL="342900" marR="38100" lvl="0" indent="-342900" algn="just" fontAlgn="base">
              <a:lnSpc>
                <a:spcPct val="150000"/>
              </a:lnSpc>
              <a:spcAft>
                <a:spcPts val="20"/>
              </a:spcAft>
              <a:buClr>
                <a:srgbClr val="000000"/>
              </a:buClr>
              <a:buSzPts val="1400"/>
              <a:buFont typeface="+mj-lt"/>
              <a:buAutoNum type="arabicParenR"/>
            </a:pPr>
            <a:r>
              <a:rPr lang="en-IN" sz="24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Introduction </a:t>
            </a: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rabicParenR"/>
            </a:pPr>
            <a:r>
              <a:rPr lang="en-IN" sz="24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Thread States </a:t>
            </a: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rabicParenR"/>
            </a:pPr>
            <a:r>
              <a:rPr lang="en-IN" sz="24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Creating a Multiple Threads </a:t>
            </a: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1025"/>
              </a:spcAft>
              <a:buClr>
                <a:srgbClr val="000000"/>
              </a:buClr>
              <a:buSzPts val="1400"/>
              <a:buFont typeface="+mj-lt"/>
              <a:buAutoNum type="arabicParenR"/>
            </a:pPr>
            <a:r>
              <a:rPr lang="en-IN" sz="24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Thread Priorities </a:t>
            </a: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69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1)	INTRODUCTION</a:t>
            </a:r>
            <a:endParaRPr lang="en-US" dirty="0">
              <a:solidFill>
                <a:srgbClr val="0000FF"/>
              </a:solidFill>
              <a:latin typeface="Baskerville Old Face" pitchFamily="18" charset="0"/>
            </a:endParaRPr>
          </a:p>
        </p:txBody>
      </p:sp>
      <p:sp>
        <p:nvSpPr>
          <p:cNvPr id="7" name="TextBox 6">
            <a:extLst>
              <a:ext uri="{FF2B5EF4-FFF2-40B4-BE49-F238E27FC236}">
                <a16:creationId xmlns:a16="http://schemas.microsoft.com/office/drawing/2014/main" id="{81540251-9653-40E6-A622-835162BC9B90}"/>
              </a:ext>
            </a:extLst>
          </p:cNvPr>
          <p:cNvSpPr txBox="1"/>
          <p:nvPr/>
        </p:nvSpPr>
        <p:spPr>
          <a:xfrm>
            <a:off x="196644" y="990600"/>
            <a:ext cx="8642556" cy="5033557"/>
          </a:xfrm>
          <a:prstGeom prst="rect">
            <a:avLst/>
          </a:prstGeom>
          <a:solidFill>
            <a:srgbClr val="C2E49C"/>
          </a:solidFill>
          <a:ln>
            <a:solidFill>
              <a:srgbClr val="C2E49C"/>
            </a:solidFill>
          </a:ln>
        </p:spPr>
        <p:txBody>
          <a:bodyPr wrap="square">
            <a:spAutoFit/>
          </a:bodyPr>
          <a:lstStyle/>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rPr>
              <a:t>Java is a multithreaded programming language means  - we can develop multithreaded programs using Java. </a:t>
            </a:r>
          </a:p>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rPr>
              <a:t>A multithreaded program contains two or more parts that can run concurrently and each part can handle different task at the same time making optimal use of the available resources specially the processor.</a:t>
            </a:r>
          </a:p>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By definition multitasking is when multiple processes share common processing resources such as a CPU. </a:t>
            </a:r>
          </a:p>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Multithreading extends the idea of multitasking into applications where you can subdivide specific operations within a single application into individual threads. </a:t>
            </a:r>
          </a:p>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Each of the threads can run in parallel.</a:t>
            </a:r>
          </a:p>
          <a:p>
            <a:pPr marL="285750" marR="38100" indent="-285750" algn="just" fontAlgn="base">
              <a:lnSpc>
                <a:spcPct val="150000"/>
              </a:lnSpc>
              <a:spcAft>
                <a:spcPts val="20"/>
              </a:spcAft>
              <a:buClr>
                <a:srgbClr val="000000"/>
              </a:buClr>
              <a:buSzPts val="1400"/>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The OS divides processing time not only among different applications, but also among each thread within an application</a:t>
            </a: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37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7" name="TextBox 6">
            <a:extLst>
              <a:ext uri="{FF2B5EF4-FFF2-40B4-BE49-F238E27FC236}">
                <a16:creationId xmlns:a16="http://schemas.microsoft.com/office/drawing/2014/main" id="{81540251-9653-40E6-A622-835162BC9B90}"/>
              </a:ext>
            </a:extLst>
          </p:cNvPr>
          <p:cNvSpPr txBox="1"/>
          <p:nvPr/>
        </p:nvSpPr>
        <p:spPr>
          <a:xfrm>
            <a:off x="196644" y="990600"/>
            <a:ext cx="8566356" cy="4347793"/>
          </a:xfrm>
          <a:prstGeom prst="rect">
            <a:avLst/>
          </a:prstGeom>
          <a:solidFill>
            <a:srgbClr val="C2E49C"/>
          </a:solidFill>
          <a:ln>
            <a:solidFill>
              <a:srgbClr val="C2E49C"/>
            </a:solidFill>
          </a:ln>
        </p:spPr>
        <p:txBody>
          <a:bodyPr wrap="square">
            <a:spAutoFit/>
          </a:bodyPr>
          <a:lstStyle/>
          <a:p>
            <a:pPr marL="12065" marR="38100" indent="-6350" algn="just">
              <a:lnSpc>
                <a:spcPct val="150000"/>
              </a:lnSpc>
              <a:spcAft>
                <a:spcPts val="1075"/>
              </a:spcAft>
            </a:pPr>
            <a:r>
              <a:rPr lang="en-IN" sz="1800" dirty="0">
                <a:solidFill>
                  <a:srgbClr val="000000"/>
                </a:solidFill>
                <a:effectLst/>
                <a:latin typeface="Cambria" panose="02040503050406030204" pitchFamily="18" charset="0"/>
                <a:ea typeface="Calibri" panose="020F0502020204030204" pitchFamily="34" charset="0"/>
              </a:rPr>
              <a:t>During the life time of a thread there are many states it can enter. They are  </a:t>
            </a:r>
            <a:endParaRPr lang="en-IN" sz="1800" dirty="0">
              <a:solidFill>
                <a:srgbClr val="000000"/>
              </a:solidFill>
              <a:effectLst/>
              <a:latin typeface="Calibri" panose="020F0502020204030204" pitchFamily="34" charset="0"/>
              <a:ea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lphaUcPeriod"/>
            </a:pPr>
            <a:r>
              <a:rPr lang="en-IN" sz="1800" u="none" strike="noStrike" dirty="0" err="1">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NewBorn</a:t>
            </a:r>
            <a:r>
              <a:rPr lang="en-IN" sz="18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 state </a:t>
            </a:r>
            <a:endParaRPr lang="en-IN"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lphaUcPeriod"/>
            </a:pPr>
            <a:r>
              <a:rPr lang="en-IN" sz="18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Runnable  state </a:t>
            </a:r>
            <a:endParaRPr lang="en-IN"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lphaUcPeriod"/>
            </a:pPr>
            <a:r>
              <a:rPr lang="en-IN" sz="18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Running State </a:t>
            </a:r>
            <a:endParaRPr lang="en-IN"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38100" lvl="0" indent="-342900" algn="just" fontAlgn="base">
              <a:lnSpc>
                <a:spcPct val="150000"/>
              </a:lnSpc>
              <a:spcAft>
                <a:spcPts val="20"/>
              </a:spcAft>
              <a:buClr>
                <a:srgbClr val="000000"/>
              </a:buClr>
              <a:buSzPts val="1400"/>
              <a:buFont typeface="+mj-lt"/>
              <a:buAutoNum type="alphaUcPeriod"/>
            </a:pPr>
            <a:r>
              <a:rPr lang="en-IN" sz="18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Blocked state</a:t>
            </a:r>
          </a:p>
          <a:p>
            <a:pPr marL="342900" marR="38100" lvl="0" indent="-342900" algn="just" fontAlgn="base">
              <a:lnSpc>
                <a:spcPct val="150000"/>
              </a:lnSpc>
              <a:spcAft>
                <a:spcPts val="20"/>
              </a:spcAft>
              <a:buClr>
                <a:srgbClr val="000000"/>
              </a:buClr>
              <a:buSzPts val="1400"/>
              <a:buFont typeface="+mj-lt"/>
              <a:buAutoNum type="alphaUcPeriod"/>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Dead state </a:t>
            </a:r>
          </a:p>
          <a:p>
            <a:pPr marR="38100" lvl="0" algn="just" fontAlgn="base">
              <a:lnSpc>
                <a:spcPct val="150000"/>
              </a:lnSpc>
              <a:spcAft>
                <a:spcPts val="20"/>
              </a:spcAft>
              <a:buClr>
                <a:srgbClr val="000000"/>
              </a:buClr>
              <a:buSzPts val="1400"/>
            </a:pPr>
            <a:endParaRPr lang="en-IN" u="none" strike="noStrike" dirty="0">
              <a:solidFill>
                <a:srgbClr val="000000"/>
              </a:solidFill>
              <a:uFill>
                <a:solidFill>
                  <a:srgbClr val="000000"/>
                </a:solidFill>
              </a:uFill>
              <a:latin typeface="Cambria" panose="02040503050406030204" pitchFamily="18" charset="0"/>
              <a:ea typeface="Calibri" panose="020F0502020204030204" pitchFamily="34" charset="0"/>
              <a:cs typeface="Calibri" panose="020F0502020204030204" pitchFamily="34" charset="0"/>
            </a:endParaRPr>
          </a:p>
          <a:p>
            <a:pPr marR="38100" algn="just" fontAlgn="base">
              <a:lnSpc>
                <a:spcPct val="150000"/>
              </a:lnSpc>
              <a:spcAft>
                <a:spcPts val="20"/>
              </a:spcAft>
              <a:buClr>
                <a:srgbClr val="000000"/>
              </a:buClr>
              <a:buSzPts val="1400"/>
            </a:pPr>
            <a:r>
              <a:rPr lang="en-IN" sz="1800" dirty="0">
                <a:solidFill>
                  <a:srgbClr val="000000"/>
                </a:solidFill>
                <a:effectLst/>
                <a:latin typeface="Cambria" panose="02040503050406030204" pitchFamily="18" charset="0"/>
                <a:ea typeface="Calibri" panose="020F0502020204030204" pitchFamily="34" charset="0"/>
              </a:rPr>
              <a:t>A thread is always in any one of these five </a:t>
            </a:r>
            <a:r>
              <a:rPr lang="en-IN" sz="1800" dirty="0" err="1">
                <a:solidFill>
                  <a:srgbClr val="000000"/>
                </a:solidFill>
                <a:effectLst/>
                <a:latin typeface="Cambria" panose="02040503050406030204" pitchFamily="18" charset="0"/>
                <a:ea typeface="Calibri" panose="020F0502020204030204" pitchFamily="34" charset="0"/>
              </a:rPr>
              <a:t>states.It</a:t>
            </a:r>
            <a:r>
              <a:rPr lang="en-IN" sz="1800" dirty="0">
                <a:solidFill>
                  <a:srgbClr val="000000"/>
                </a:solidFill>
                <a:effectLst/>
                <a:latin typeface="Cambria" panose="02040503050406030204" pitchFamily="18" charset="0"/>
                <a:ea typeface="Calibri" panose="020F0502020204030204" pitchFamily="34" charset="0"/>
              </a:rPr>
              <a:t> can move from one state  to another via a variety of ways as shown below </a:t>
            </a:r>
            <a:endParaRPr lang="en-IN" sz="1800" dirty="0">
              <a:solidFill>
                <a:srgbClr val="000000"/>
              </a:solidFill>
              <a:effectLst/>
              <a:latin typeface="Calibri" panose="020F0502020204030204" pitchFamily="34" charset="0"/>
              <a:ea typeface="Calibri" panose="020F0502020204030204" pitchFamily="34" charset="0"/>
            </a:endParaRPr>
          </a:p>
          <a:p>
            <a:pPr marR="38100" lvl="0" algn="just" fontAlgn="base">
              <a:lnSpc>
                <a:spcPct val="106000"/>
              </a:lnSpc>
              <a:spcAft>
                <a:spcPts val="20"/>
              </a:spcAft>
              <a:buClr>
                <a:srgbClr val="000000"/>
              </a:buClr>
              <a:buSzPts val="1400"/>
            </a:pPr>
            <a:endParaRPr lang="en-IN" sz="2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772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pic>
        <p:nvPicPr>
          <p:cNvPr id="5" name="Picture 4" descr="smartclass.co: Life Cycle of a Thread">
            <a:extLst>
              <a:ext uri="{FF2B5EF4-FFF2-40B4-BE49-F238E27FC236}">
                <a16:creationId xmlns:a16="http://schemas.microsoft.com/office/drawing/2014/main" id="{49D273DE-130A-4ACA-9C89-82B72AAB5E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15199" cy="4953000"/>
          </a:xfrm>
          <a:prstGeom prst="rect">
            <a:avLst/>
          </a:prstGeom>
          <a:noFill/>
          <a:ln>
            <a:noFill/>
          </a:ln>
        </p:spPr>
      </p:pic>
    </p:spTree>
    <p:extLst>
      <p:ext uri="{BB962C8B-B14F-4D97-AF65-F5344CB8AC3E}">
        <p14:creationId xmlns:p14="http://schemas.microsoft.com/office/powerpoint/2010/main" val="93962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615CC212-47D7-44D2-960E-5F603510F612}"/>
              </a:ext>
            </a:extLst>
          </p:cNvPr>
          <p:cNvSpPr txBox="1"/>
          <p:nvPr/>
        </p:nvSpPr>
        <p:spPr>
          <a:xfrm>
            <a:off x="152400" y="551163"/>
            <a:ext cx="8534400" cy="3174780"/>
          </a:xfrm>
          <a:prstGeom prst="rect">
            <a:avLst/>
          </a:prstGeom>
          <a:solidFill>
            <a:srgbClr val="C2E49C"/>
          </a:solidFill>
          <a:ln>
            <a:solidFill>
              <a:srgbClr val="C2E49C"/>
            </a:solidFill>
          </a:ln>
        </p:spPr>
        <p:txBody>
          <a:bodyPr wrap="square">
            <a:spAutoFit/>
          </a:bodyPr>
          <a:lstStyle/>
          <a:p>
            <a:pPr marL="342900" marR="38100" lvl="0" indent="-342900" algn="just" fontAlgn="base">
              <a:lnSpc>
                <a:spcPct val="106000"/>
              </a:lnSpc>
              <a:spcAft>
                <a:spcPts val="950"/>
              </a:spcAft>
              <a:buClr>
                <a:srgbClr val="000000"/>
              </a:buClr>
              <a:buSzPts val="1400"/>
              <a:buFont typeface="+mj-lt"/>
              <a:buAutoNum type="alphaUcPeriod"/>
            </a:pPr>
            <a:r>
              <a:rPr lang="en-IN" sz="18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New Born stat</a:t>
            </a:r>
            <a:r>
              <a:rPr lang="en-IN" sz="20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e : </a:t>
            </a:r>
            <a:endParaRPr lang="en-IN"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58190" marR="38100" indent="-285750" algn="just">
              <a:lnSpc>
                <a:spcPct val="150000"/>
              </a:lnSpc>
              <a:spcAft>
                <a:spcPts val="20"/>
              </a:spcAft>
              <a:buFont typeface="Wingdings" panose="05000000000000000000" pitchFamily="2" charset="2"/>
              <a:buChar char="ü"/>
            </a:pPr>
            <a:r>
              <a:rPr lang="en-IN" dirty="0">
                <a:solidFill>
                  <a:srgbClr val="000000"/>
                </a:solidFill>
                <a:effectLst/>
                <a:latin typeface="Cambria" panose="02040503050406030204" pitchFamily="18" charset="0"/>
                <a:ea typeface="Calibri" panose="020F0502020204030204" pitchFamily="34" charset="0"/>
              </a:rPr>
              <a:t>when we create a thread object, the thread is born and is said to be in new born state.</a:t>
            </a:r>
            <a:r>
              <a:rPr lang="en-IN" sz="2000" dirty="0">
                <a:solidFill>
                  <a:srgbClr val="000000"/>
                </a:solidFill>
                <a:effectLst/>
                <a:latin typeface="Cambria" panose="02040503050406030204" pitchFamily="18" charset="0"/>
                <a:ea typeface="Calibri" panose="020F0502020204030204" pitchFamily="34" charset="0"/>
              </a:rPr>
              <a:t> </a:t>
            </a:r>
          </a:p>
          <a:p>
            <a:pPr marL="758190" marR="38100" indent="-285750" algn="just">
              <a:lnSpc>
                <a:spcPct val="150000"/>
              </a:lnSpc>
              <a:spcAft>
                <a:spcPts val="20"/>
              </a:spcAft>
              <a:buFont typeface="Wingdings" panose="05000000000000000000" pitchFamily="2" charset="2"/>
              <a:buChar char="ü"/>
            </a:pPr>
            <a:r>
              <a:rPr lang="en-IN" sz="1800" dirty="0">
                <a:solidFill>
                  <a:srgbClr val="000000"/>
                </a:solidFill>
                <a:effectLst/>
                <a:latin typeface="Cambria" panose="02040503050406030204" pitchFamily="18" charset="0"/>
                <a:ea typeface="Calibri" panose="020F0502020204030204" pitchFamily="34" charset="0"/>
              </a:rPr>
              <a:t>The thread is not yet  scheduled for running .At this state, we can do only one of  the  following things with it.</a:t>
            </a:r>
            <a:r>
              <a:rPr lang="en-IN" sz="2000" dirty="0">
                <a:solidFill>
                  <a:srgbClr val="000000"/>
                </a:solidFill>
                <a:effectLst/>
                <a:latin typeface="Cambria" panose="02040503050406030204" pitchFamily="18" charset="0"/>
                <a:ea typeface="Calibri" panose="020F0502020204030204" pitchFamily="34" charset="0"/>
              </a:rPr>
              <a:t> </a:t>
            </a:r>
            <a:endParaRPr lang="en-IN" sz="1800" dirty="0">
              <a:solidFill>
                <a:srgbClr val="000000"/>
              </a:solidFill>
              <a:effectLst/>
              <a:latin typeface="Calibri" panose="020F0502020204030204" pitchFamily="34" charset="0"/>
              <a:ea typeface="Calibri" panose="020F0502020204030204" pitchFamily="34" charset="0"/>
            </a:endParaRPr>
          </a:p>
          <a:p>
            <a:pPr marL="1673225" marR="1870075" indent="-285750" algn="just">
              <a:lnSpc>
                <a:spcPct val="150000"/>
              </a:lnSpc>
              <a:spcAft>
                <a:spcPts val="20"/>
              </a:spcAft>
              <a:buFont typeface="Wingdings" panose="05000000000000000000" pitchFamily="2" charset="2"/>
              <a:buChar char="v"/>
            </a:pPr>
            <a:r>
              <a:rPr lang="en-IN" sz="1800" dirty="0">
                <a:solidFill>
                  <a:srgbClr val="000000"/>
                </a:solidFill>
                <a:effectLst/>
                <a:latin typeface="Cambria" panose="02040503050406030204" pitchFamily="18" charset="0"/>
                <a:ea typeface="Calibri" panose="020F0502020204030204" pitchFamily="34" charset="0"/>
              </a:rPr>
              <a:t>Schedule it for running using start() method.</a:t>
            </a:r>
            <a:r>
              <a:rPr lang="en-IN" sz="2000" dirty="0">
                <a:solidFill>
                  <a:srgbClr val="000000"/>
                </a:solidFill>
                <a:effectLst/>
                <a:latin typeface="Cambria" panose="02040503050406030204" pitchFamily="18" charset="0"/>
                <a:ea typeface="Calibri" panose="020F0502020204030204" pitchFamily="34" charset="0"/>
              </a:rPr>
              <a:t> </a:t>
            </a:r>
          </a:p>
          <a:p>
            <a:pPr marL="1673225" marR="1870075" indent="-285750" algn="just">
              <a:lnSpc>
                <a:spcPct val="150000"/>
              </a:lnSpc>
              <a:spcAft>
                <a:spcPts val="20"/>
              </a:spcAft>
              <a:buFont typeface="Wingdings" panose="05000000000000000000" pitchFamily="2" charset="2"/>
              <a:buChar char="v"/>
            </a:pPr>
            <a:r>
              <a:rPr lang="en-IN" sz="1800" dirty="0">
                <a:solidFill>
                  <a:srgbClr val="000000"/>
                </a:solidFill>
                <a:effectLst/>
                <a:latin typeface="Cambria" panose="02040503050406030204" pitchFamily="18" charset="0"/>
                <a:ea typeface="Calibri" panose="020F0502020204030204" pitchFamily="34" charset="0"/>
              </a:rPr>
              <a:t>Kill it using stop() method.</a:t>
            </a:r>
            <a:r>
              <a:rPr lang="en-IN" sz="2000" dirty="0">
                <a:solidFill>
                  <a:srgbClr val="000000"/>
                </a:solidFill>
                <a:effectLst/>
                <a:latin typeface="Cambria" panose="02040503050406030204" pitchFamily="18" charset="0"/>
                <a:ea typeface="Calibri" panose="020F0502020204030204" pitchFamily="34" charset="0"/>
              </a:rPr>
              <a:t> </a:t>
            </a:r>
            <a:endParaRPr lang="en-IN" sz="1800" dirty="0">
              <a:solidFill>
                <a:srgbClr val="000000"/>
              </a:solidFill>
              <a:effectLst/>
              <a:latin typeface="Calibri" panose="020F0502020204030204" pitchFamily="34" charset="0"/>
              <a:ea typeface="Calibri" panose="020F0502020204030204" pitchFamily="34" charset="0"/>
            </a:endParaRPr>
          </a:p>
        </p:txBody>
      </p:sp>
      <p:pic>
        <p:nvPicPr>
          <p:cNvPr id="8" name="Picture 7" descr="Explain Life cycle of threads in Java | Computers Professor">
            <a:extLst>
              <a:ext uri="{FF2B5EF4-FFF2-40B4-BE49-F238E27FC236}">
                <a16:creationId xmlns:a16="http://schemas.microsoft.com/office/drawing/2014/main" id="{33035936-07E2-47A3-A991-029D45416B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4100" y="3865943"/>
            <a:ext cx="3886200" cy="2057400"/>
          </a:xfrm>
          <a:prstGeom prst="rect">
            <a:avLst/>
          </a:prstGeom>
          <a:noFill/>
          <a:ln>
            <a:noFill/>
          </a:ln>
        </p:spPr>
      </p:pic>
      <p:sp>
        <p:nvSpPr>
          <p:cNvPr id="11" name="TextBox 10">
            <a:extLst>
              <a:ext uri="{FF2B5EF4-FFF2-40B4-BE49-F238E27FC236}">
                <a16:creationId xmlns:a16="http://schemas.microsoft.com/office/drawing/2014/main" id="{7DF55BBC-DF85-4E66-9AB4-54CD2CEB1F62}"/>
              </a:ext>
            </a:extLst>
          </p:cNvPr>
          <p:cNvSpPr txBox="1"/>
          <p:nvPr/>
        </p:nvSpPr>
        <p:spPr>
          <a:xfrm>
            <a:off x="609600" y="6019800"/>
            <a:ext cx="7086600" cy="402739"/>
          </a:xfrm>
          <a:prstGeom prst="rect">
            <a:avLst/>
          </a:prstGeom>
          <a:noFill/>
        </p:spPr>
        <p:txBody>
          <a:bodyPr wrap="square">
            <a:spAutoFit/>
          </a:bodyPr>
          <a:lstStyle/>
          <a:p>
            <a:pPr marL="478790" marR="38100" indent="-6350" algn="ctr">
              <a:lnSpc>
                <a:spcPct val="106000"/>
              </a:lnSpc>
              <a:spcAft>
                <a:spcPts val="1075"/>
              </a:spcAft>
            </a:pPr>
            <a:r>
              <a:rPr lang="en-IN" sz="2000" b="1" dirty="0">
                <a:solidFill>
                  <a:srgbClr val="FF0000"/>
                </a:solidFill>
                <a:effectLst/>
                <a:latin typeface="Cambria" panose="02040503050406030204" pitchFamily="18" charset="0"/>
                <a:ea typeface="Calibri" panose="020F0502020204030204" pitchFamily="34" charset="0"/>
              </a:rPr>
              <a:t>If  scheduled ,it moves to the runnable state. </a:t>
            </a:r>
            <a:endParaRPr lang="en-IN" sz="2000" b="1"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653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7" name="TextBox 6">
            <a:extLst>
              <a:ext uri="{FF2B5EF4-FFF2-40B4-BE49-F238E27FC236}">
                <a16:creationId xmlns:a16="http://schemas.microsoft.com/office/drawing/2014/main" id="{D0B6D88C-8B97-4D80-B1AB-1C3B8563431E}"/>
              </a:ext>
            </a:extLst>
          </p:cNvPr>
          <p:cNvSpPr txBox="1"/>
          <p:nvPr/>
        </p:nvSpPr>
        <p:spPr>
          <a:xfrm>
            <a:off x="228600" y="532181"/>
            <a:ext cx="8534400" cy="3467552"/>
          </a:xfrm>
          <a:prstGeom prst="rect">
            <a:avLst/>
          </a:prstGeom>
          <a:solidFill>
            <a:srgbClr val="C2E49C"/>
          </a:solidFill>
          <a:ln>
            <a:solidFill>
              <a:srgbClr val="C2E49C"/>
            </a:solidFill>
          </a:ln>
        </p:spPr>
        <p:txBody>
          <a:bodyPr wrap="square">
            <a:spAutoFit/>
          </a:bodyPr>
          <a:lstStyle/>
          <a:p>
            <a:pPr marL="442913" marR="38100" lvl="0" indent="-442913" algn="just" fontAlgn="base">
              <a:lnSpc>
                <a:spcPct val="150000"/>
              </a:lnSpc>
              <a:spcAft>
                <a:spcPts val="265"/>
              </a:spcAft>
              <a:buClr>
                <a:srgbClr val="000000"/>
              </a:buClr>
              <a:buSzPts val="1400"/>
            </a:pPr>
            <a:r>
              <a:rPr lang="en-IN"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B.	Runnable State: </a:t>
            </a:r>
            <a:endParaRPr lang="en-IN"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38100" lvl="1" indent="-285750" algn="just" fontAlgn="base">
              <a:lnSpc>
                <a:spcPct val="150000"/>
              </a:lnSpc>
              <a:spcAft>
                <a:spcPts val="26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runnable state means that the thread is ready for execution and is waiting for availability of the processor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i.e</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the thread  has joined the queue of threads that are waiting for execution.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38100" lvl="1" indent="-285750" algn="just" fontAlgn="base">
              <a:lnSpc>
                <a:spcPct val="150000"/>
              </a:lnSpc>
              <a:spcAft>
                <a:spcPts val="235"/>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If  all threads have equal priority, then they are given time slots for execution in Round Robin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fashion,i.e</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FCFS manner.  </a:t>
            </a:r>
          </a:p>
          <a:p>
            <a:pPr marL="742950" marR="38100" lvl="1" indent="-285750" algn="just" fontAlgn="base">
              <a:lnSpc>
                <a:spcPct val="150000"/>
              </a:lnSpc>
              <a:spcAft>
                <a:spcPts val="235"/>
              </a:spcAft>
              <a:buClr>
                <a:srgbClr val="000000"/>
              </a:buClr>
              <a:buSzPts val="1400"/>
              <a:buFont typeface="Arial" panose="020B0604020202020204" pitchFamily="34" charset="0"/>
              <a:buChar char="•"/>
            </a:pPr>
            <a:r>
              <a:rPr lang="en-IN"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The thread that </a:t>
            </a:r>
            <a:r>
              <a:rPr lang="en-IN"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relinguishes</a:t>
            </a:r>
            <a:r>
              <a:rPr lang="en-IN"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control joins the queue at the end &amp; again waits for its turn</a:t>
            </a:r>
          </a:p>
        </p:txBody>
      </p:sp>
      <p:pic>
        <p:nvPicPr>
          <p:cNvPr id="9" name="Picture 8" descr="THREADS. - ppt download">
            <a:extLst>
              <a:ext uri="{FF2B5EF4-FFF2-40B4-BE49-F238E27FC236}">
                <a16:creationId xmlns:a16="http://schemas.microsoft.com/office/drawing/2014/main" id="{3949E275-98F3-47D5-AC1B-B7F68DDA29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95319"/>
            <a:ext cx="8534400" cy="2534082"/>
          </a:xfrm>
          <a:prstGeom prst="rect">
            <a:avLst/>
          </a:prstGeom>
          <a:noFill/>
          <a:ln>
            <a:noFill/>
          </a:ln>
        </p:spPr>
      </p:pic>
    </p:spTree>
    <p:extLst>
      <p:ext uri="{BB962C8B-B14F-4D97-AF65-F5344CB8AC3E}">
        <p14:creationId xmlns:p14="http://schemas.microsoft.com/office/powerpoint/2010/main" val="139781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E3EF2FBE-F1CB-40C7-A707-36BF88DA28C8}"/>
              </a:ext>
            </a:extLst>
          </p:cNvPr>
          <p:cNvSpPr txBox="1"/>
          <p:nvPr/>
        </p:nvSpPr>
        <p:spPr>
          <a:xfrm>
            <a:off x="304800" y="609600"/>
            <a:ext cx="8534400" cy="5988819"/>
          </a:xfrm>
          <a:prstGeom prst="rect">
            <a:avLst/>
          </a:prstGeom>
          <a:solidFill>
            <a:srgbClr val="C2E49C"/>
          </a:solidFill>
          <a:ln>
            <a:solidFill>
              <a:srgbClr val="C2E49C"/>
            </a:solidFill>
          </a:ln>
        </p:spPr>
        <p:txBody>
          <a:bodyPr wrap="square">
            <a:spAutoFit/>
          </a:bodyPr>
          <a:lstStyle/>
          <a:p>
            <a:pPr marL="442913" marR="38100" lvl="0" indent="-442913" algn="just" fontAlgn="base">
              <a:lnSpc>
                <a:spcPct val="150000"/>
              </a:lnSpc>
              <a:spcAft>
                <a:spcPts val="270"/>
              </a:spcAft>
              <a:buClr>
                <a:srgbClr val="000000"/>
              </a:buClr>
              <a:buSzPts val="1400"/>
            </a:pPr>
            <a:r>
              <a:rPr lang="en-IN"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C.	Running State: </a:t>
            </a:r>
            <a:endParaRPr lang="en-IN"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38100" lvl="1" indent="-285750" algn="just" fontAlgn="base">
              <a:lnSpc>
                <a:spcPct val="150000"/>
              </a:lnSpc>
              <a:spcAft>
                <a:spcPts val="2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Running means that the processor has given its time to the thread for its execution.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38100" lvl="1" indent="-285750" algn="just" fontAlgn="base">
              <a:lnSpc>
                <a:spcPct val="150000"/>
              </a:lnSpc>
              <a:spcAft>
                <a:spcPts val="2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thread runs until it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relinguishes</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its control in one of the following situations.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076325" marR="38100" lvl="1" indent="-354013" algn="just" fontAlgn="base">
              <a:lnSpc>
                <a:spcPct val="150000"/>
              </a:lnSpc>
              <a:spcAft>
                <a:spcPts val="1200"/>
              </a:spcAft>
              <a:buClr>
                <a:srgbClr val="000000"/>
              </a:buClr>
              <a:buSzPts val="1400"/>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1)	It has been suspended using suspend().</a:t>
            </a:r>
          </a:p>
          <a:p>
            <a:pPr marL="1657350" marR="38100" lvl="3" indent="-285750" algn="just" fontAlgn="base">
              <a:lnSpc>
                <a:spcPct val="150000"/>
              </a:lnSpc>
              <a:spcAft>
                <a:spcPts val="1200"/>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a suspended thread can be received by using the resume() method. </a:t>
            </a:r>
            <a:endParaRPr lang="en-IN" dirty="0">
              <a:solidFill>
                <a:srgbClr val="000000"/>
              </a:solidFill>
              <a:uFill>
                <a:solidFill>
                  <a:srgbClr val="000000"/>
                </a:solidFill>
              </a:uFill>
              <a:latin typeface="Cambria" panose="02040503050406030204" pitchFamily="18" charset="0"/>
              <a:ea typeface="Arial" panose="020B0604020202020204" pitchFamily="34" charset="0"/>
              <a:cs typeface="Arial" panose="020B0604020202020204" pitchFamily="34" charset="0"/>
            </a:endParaRPr>
          </a:p>
          <a:p>
            <a:pPr marL="1076325" marR="38100" lvl="3" indent="-354013" algn="just" fontAlgn="base">
              <a:lnSpc>
                <a:spcPct val="150000"/>
              </a:lnSpc>
              <a:spcAft>
                <a:spcPts val="1200"/>
              </a:spcAft>
              <a:buClr>
                <a:srgbClr val="000000"/>
              </a:buClr>
              <a:buSzPts val="1400"/>
              <a:buAutoNum type="arabicParenR" startAt="2"/>
            </a:pPr>
            <a:r>
              <a:rPr lang="en-IN" dirty="0">
                <a:solidFill>
                  <a:srgbClr val="000000"/>
                </a:solidFill>
                <a:uFill>
                  <a:solidFill>
                    <a:srgbClr val="000000"/>
                  </a:solidFill>
                </a:uFill>
                <a:latin typeface="Cambria" panose="02040503050406030204" pitchFamily="18" charset="0"/>
                <a:ea typeface="Arial" panose="020B0604020202020204" pitchFamily="34" charset="0"/>
                <a:cs typeface="Arial" panose="020B0604020202020204" pitchFamily="34" charset="0"/>
              </a:rPr>
              <a:t>It has been made wait by using wait() method</a:t>
            </a:r>
          </a:p>
          <a:p>
            <a:pPr marL="1708150" marR="38100" lvl="6" indent="-361950" algn="just" fontAlgn="base">
              <a:lnSpc>
                <a:spcPct val="150000"/>
              </a:lnSpc>
              <a:spcAft>
                <a:spcPts val="1200"/>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A thread that is waiting will get resumed after notify() method</a:t>
            </a:r>
          </a:p>
          <a:p>
            <a:pPr marL="1069975" marR="38100" lvl="6" indent="-346075" algn="just" fontAlgn="base">
              <a:lnSpc>
                <a:spcPct val="150000"/>
              </a:lnSpc>
              <a:spcAft>
                <a:spcPts val="1200"/>
              </a:spcAft>
              <a:buClr>
                <a:srgbClr val="000000"/>
              </a:buClr>
              <a:buSzPts val="1400"/>
              <a:buAutoNum type="arabicParenR" startAt="3"/>
            </a:pPr>
            <a:r>
              <a:rPr lang="en-IN" dirty="0">
                <a:solidFill>
                  <a:srgbClr val="000000"/>
                </a:solidFill>
                <a:uFill>
                  <a:solidFill>
                    <a:srgbClr val="000000"/>
                  </a:solidFill>
                </a:uFill>
                <a:latin typeface="Cambria" panose="02040503050406030204" pitchFamily="18" charset="0"/>
                <a:ea typeface="Arial" panose="020B0604020202020204" pitchFamily="34" charset="0"/>
                <a:cs typeface="Arial" panose="020B0604020202020204" pitchFamily="34" charset="0"/>
              </a:rPr>
              <a:t>It has been slept for a t seconds</a:t>
            </a:r>
          </a:p>
          <a:p>
            <a:pPr marL="1708150" marR="38100" lvl="6" indent="-361950" algn="just" fontAlgn="base">
              <a:lnSpc>
                <a:spcPct val="150000"/>
              </a:lnSpc>
              <a:spcAft>
                <a:spcPts val="1200"/>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A thread will get invoked after t second</a:t>
            </a:r>
          </a:p>
          <a:p>
            <a:pPr marR="38100" lvl="2" algn="just" fontAlgn="base">
              <a:lnSpc>
                <a:spcPct val="150000"/>
              </a:lnSpc>
              <a:spcAft>
                <a:spcPts val="1200"/>
              </a:spcAft>
              <a:buClr>
                <a:srgbClr val="000000"/>
              </a:buClr>
              <a:buSzPts val="1400"/>
            </a:pP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48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pic>
        <p:nvPicPr>
          <p:cNvPr id="4" name="Picture 3" descr="THREAD MODEL. - ppt video online download">
            <a:extLst>
              <a:ext uri="{FF2B5EF4-FFF2-40B4-BE49-F238E27FC236}">
                <a16:creationId xmlns:a16="http://schemas.microsoft.com/office/drawing/2014/main" id="{26BDF487-042E-4D01-AB55-E06755E593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696199" cy="4800599"/>
          </a:xfrm>
          <a:prstGeom prst="rect">
            <a:avLst/>
          </a:prstGeom>
          <a:noFill/>
          <a:ln>
            <a:noFill/>
          </a:ln>
        </p:spPr>
      </p:pic>
      <p:sp>
        <p:nvSpPr>
          <p:cNvPr id="2" name="TextBox 1">
            <a:extLst>
              <a:ext uri="{FF2B5EF4-FFF2-40B4-BE49-F238E27FC236}">
                <a16:creationId xmlns:a16="http://schemas.microsoft.com/office/drawing/2014/main" id="{A1B6F4B4-D5DE-4F0A-92CB-ABE1E31B377D}"/>
              </a:ext>
            </a:extLst>
          </p:cNvPr>
          <p:cNvSpPr txBox="1"/>
          <p:nvPr/>
        </p:nvSpPr>
        <p:spPr>
          <a:xfrm>
            <a:off x="457200" y="729735"/>
            <a:ext cx="1092607" cy="369332"/>
          </a:xfrm>
          <a:prstGeom prst="rect">
            <a:avLst/>
          </a:prstGeom>
          <a:noFill/>
        </p:spPr>
        <p:txBody>
          <a:bodyPr wrap="none" rtlCol="0">
            <a:spAutoFit/>
          </a:bodyPr>
          <a:lstStyle/>
          <a:p>
            <a:r>
              <a:rPr lang="en-US" dirty="0"/>
              <a:t>Example :</a:t>
            </a:r>
            <a:endParaRPr lang="en-IN" dirty="0"/>
          </a:p>
        </p:txBody>
      </p:sp>
    </p:spTree>
    <p:extLst>
      <p:ext uri="{BB962C8B-B14F-4D97-AF65-F5344CB8AC3E}">
        <p14:creationId xmlns:p14="http://schemas.microsoft.com/office/powerpoint/2010/main" val="296627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777E289C-E294-414F-BF3F-50386FC3B3D2}"/>
              </a:ext>
            </a:extLst>
          </p:cNvPr>
          <p:cNvSpPr txBox="1"/>
          <p:nvPr/>
        </p:nvSpPr>
        <p:spPr>
          <a:xfrm>
            <a:off x="152400" y="815464"/>
            <a:ext cx="8763000" cy="5204336"/>
          </a:xfrm>
          <a:prstGeom prst="rect">
            <a:avLst/>
          </a:prstGeom>
          <a:solidFill>
            <a:schemeClr val="accent3">
              <a:lumMod val="40000"/>
              <a:lumOff val="60000"/>
            </a:schemeClr>
          </a:solidFill>
          <a:ln>
            <a:solidFill>
              <a:srgbClr val="C2E49C"/>
            </a:solidFill>
          </a:ln>
        </p:spPr>
        <p:txBody>
          <a:bodyPr wrap="square">
            <a:spAutoFit/>
          </a:bodyPr>
          <a:lstStyle/>
          <a:p>
            <a:pPr marL="442913" marR="38100" lvl="0" indent="-442913" algn="just" fontAlgn="base">
              <a:lnSpc>
                <a:spcPct val="150000"/>
              </a:lnSpc>
              <a:spcAft>
                <a:spcPts val="265"/>
              </a:spcAft>
              <a:buClr>
                <a:srgbClr val="000000"/>
              </a:buClr>
              <a:buSzPts val="1400"/>
            </a:pPr>
            <a:r>
              <a:rPr lang="en-IN"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D.	Blocked state: </a:t>
            </a:r>
            <a:endParaRPr lang="en-IN"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38100" lvl="1" indent="-285750" algn="just" fontAlgn="base">
              <a:lnSpc>
                <a:spcPct val="150000"/>
              </a:lnSpc>
              <a:spcAft>
                <a:spcPts val="119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A thread can also be temporarily suspended or blocked from entering into the runnable and subsequently running state by using either of the following thread methods.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08025" marR="38100" indent="-6350" algn="just">
              <a:lnSpc>
                <a:spcPct val="150000"/>
              </a:lnSpc>
              <a:spcAft>
                <a:spcPts val="1025"/>
              </a:spcAft>
            </a:pPr>
            <a:r>
              <a:rPr lang="en-IN" dirty="0">
                <a:solidFill>
                  <a:srgbClr val="000000"/>
                </a:solidFill>
                <a:effectLst/>
                <a:latin typeface="Cambria" panose="02040503050406030204" pitchFamily="18" charset="0"/>
                <a:ea typeface="Calibri" panose="020F0502020204030204" pitchFamily="34" charset="0"/>
              </a:rPr>
              <a:t>Sleep()           // blocked for a specified time </a:t>
            </a:r>
            <a:endParaRPr lang="en-IN" dirty="0">
              <a:solidFill>
                <a:srgbClr val="000000"/>
              </a:solidFill>
              <a:effectLst/>
              <a:latin typeface="Calibri" panose="020F0502020204030204" pitchFamily="34" charset="0"/>
              <a:ea typeface="Calibri" panose="020F0502020204030204" pitchFamily="34" charset="0"/>
            </a:endParaRPr>
          </a:p>
          <a:p>
            <a:pPr marL="708025" marR="38100" indent="-6350" algn="just">
              <a:lnSpc>
                <a:spcPct val="150000"/>
              </a:lnSpc>
              <a:spcAft>
                <a:spcPts val="1025"/>
              </a:spcAft>
            </a:pPr>
            <a:r>
              <a:rPr lang="en-IN" dirty="0">
                <a:solidFill>
                  <a:srgbClr val="000000"/>
                </a:solidFill>
                <a:effectLst/>
                <a:latin typeface="Cambria" panose="02040503050406030204" pitchFamily="18" charset="0"/>
                <a:ea typeface="Calibri" panose="020F0502020204030204" pitchFamily="34" charset="0"/>
              </a:rPr>
              <a:t>Suspended()   // blocked until further orders </a:t>
            </a:r>
            <a:endParaRPr lang="en-IN" dirty="0">
              <a:solidFill>
                <a:srgbClr val="000000"/>
              </a:solidFill>
              <a:effectLst/>
              <a:latin typeface="Calibri" panose="020F0502020204030204" pitchFamily="34" charset="0"/>
              <a:ea typeface="Calibri" panose="020F0502020204030204" pitchFamily="34" charset="0"/>
            </a:endParaRPr>
          </a:p>
          <a:p>
            <a:pPr marL="708025" marR="38100" indent="-6350" algn="just">
              <a:lnSpc>
                <a:spcPct val="150000"/>
              </a:lnSpc>
              <a:spcAft>
                <a:spcPts val="1270"/>
              </a:spcAft>
            </a:pPr>
            <a:r>
              <a:rPr lang="en-IN" dirty="0">
                <a:solidFill>
                  <a:srgbClr val="000000"/>
                </a:solidFill>
                <a:effectLst/>
                <a:latin typeface="Cambria" panose="02040503050406030204" pitchFamily="18" charset="0"/>
                <a:ea typeface="Calibri" panose="020F0502020204030204" pitchFamily="34" charset="0"/>
              </a:rPr>
              <a:t>Wait()          // blocked until certain condition occurs. </a:t>
            </a:r>
            <a:endParaRPr lang="en-IN" dirty="0">
              <a:solidFill>
                <a:srgbClr val="000000"/>
              </a:solidFill>
              <a:effectLst/>
              <a:latin typeface="Calibri" panose="020F0502020204030204" pitchFamily="34" charset="0"/>
              <a:ea typeface="Calibri" panose="020F0502020204030204" pitchFamily="34" charset="0"/>
            </a:endParaRPr>
          </a:p>
          <a:p>
            <a:pPr marL="742950" marR="38100" lvl="1" indent="-285750" algn="just" fontAlgn="base">
              <a:lnSpc>
                <a:spcPct val="150000"/>
              </a:lnSpc>
              <a:spcAft>
                <a:spcPts val="24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These methods cause the thread to go into the blocked sate. The thread will return to runnable state when the specified time is elapsed in the case of sleep(),the resume() method is invoked in case of suspend(),and notify() method is called in case of wait(). E. Dead State: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24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2)	Thread states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777E289C-E294-414F-BF3F-50386FC3B3D2}"/>
              </a:ext>
            </a:extLst>
          </p:cNvPr>
          <p:cNvSpPr txBox="1"/>
          <p:nvPr/>
        </p:nvSpPr>
        <p:spPr>
          <a:xfrm>
            <a:off x="163286" y="773017"/>
            <a:ext cx="8382000" cy="2655983"/>
          </a:xfrm>
          <a:prstGeom prst="rect">
            <a:avLst/>
          </a:prstGeom>
          <a:solidFill>
            <a:schemeClr val="accent3">
              <a:lumMod val="40000"/>
              <a:lumOff val="60000"/>
            </a:schemeClr>
          </a:solidFill>
          <a:ln>
            <a:solidFill>
              <a:srgbClr val="C2E49C"/>
            </a:solidFill>
          </a:ln>
        </p:spPr>
        <p:txBody>
          <a:bodyPr wrap="square">
            <a:spAutoFit/>
          </a:bodyPr>
          <a:lstStyle/>
          <a:p>
            <a:pPr marR="38100" lvl="1" indent="-457200" algn="just" fontAlgn="base">
              <a:lnSpc>
                <a:spcPct val="150000"/>
              </a:lnSpc>
              <a:spcAft>
                <a:spcPts val="260"/>
              </a:spcAft>
              <a:buClr>
                <a:srgbClr val="000000"/>
              </a:buClr>
              <a:buSzPts val="1400"/>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E.	Dead State </a:t>
            </a:r>
          </a:p>
          <a:p>
            <a:pPr marL="742950" marR="38100" lvl="1" indent="-285750" algn="just" fontAlgn="base">
              <a:lnSpc>
                <a:spcPct val="150000"/>
              </a:lnSpc>
              <a:spcAft>
                <a:spcPts val="26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Every thread has a life cycle .</a:t>
            </a:r>
          </a:p>
          <a:p>
            <a:pPr marL="742950" marR="38100" lvl="1" indent="-285750" algn="just" fontAlgn="base">
              <a:lnSpc>
                <a:spcPct val="150000"/>
              </a:lnSpc>
              <a:spcAft>
                <a:spcPts val="260"/>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A running thread ends its life when it has completed executing its run().it  is natural death.</a:t>
            </a:r>
          </a:p>
          <a:p>
            <a:pPr marL="742950" marR="38100" lvl="1" indent="-285750" algn="just" fontAlgn="base">
              <a:lnSpc>
                <a:spcPct val="150000"/>
              </a:lnSpc>
              <a:spcAft>
                <a:spcPts val="260"/>
              </a:spcAft>
              <a:buClr>
                <a:srgbClr val="000000"/>
              </a:buClr>
              <a:buSzPts val="1400"/>
              <a:buFont typeface="Arial" panose="020B0604020202020204" pitchFamily="34" charset="0"/>
              <a:buChar char="•"/>
            </a:pPr>
            <a:r>
              <a:rPr lang="en-IN"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However, we can kill it by using stop message to it at any </a:t>
            </a:r>
            <a:r>
              <a:rPr lang="en-IN"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stage.Thus</a:t>
            </a:r>
            <a:r>
              <a:rPr lang="en-IN"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causing premature death to it.</a:t>
            </a:r>
            <a:endParaRPr lang="en-IN" dirty="0"/>
          </a:p>
        </p:txBody>
      </p:sp>
    </p:spTree>
    <p:extLst>
      <p:ext uri="{BB962C8B-B14F-4D97-AF65-F5344CB8AC3E}">
        <p14:creationId xmlns:p14="http://schemas.microsoft.com/office/powerpoint/2010/main" val="85087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534400" cy="369332"/>
          </a:xfrm>
          <a:prstGeom prst="rect">
            <a:avLst/>
          </a:prstGeom>
          <a:solidFill>
            <a:schemeClr val="accent3">
              <a:lumMod val="40000"/>
              <a:lumOff val="60000"/>
            </a:schemeClr>
          </a:solidFill>
        </p:spPr>
        <p:txBody>
          <a:bodyPr wrap="square" rtlCol="0">
            <a:spAutoFit/>
          </a:bodyPr>
          <a:lstStyle/>
          <a:p>
            <a:pPr marL="342900" indent="-342900"/>
            <a:r>
              <a:rPr lang="en-US" dirty="0">
                <a:latin typeface="Baskerville Old Face" pitchFamily="18" charset="0"/>
              </a:rPr>
              <a:t>INTRODUCTION</a:t>
            </a:r>
          </a:p>
        </p:txBody>
      </p:sp>
      <p:sp>
        <p:nvSpPr>
          <p:cNvPr id="5" name="TextBox 4"/>
          <p:cNvSpPr txBox="1"/>
          <p:nvPr/>
        </p:nvSpPr>
        <p:spPr>
          <a:xfrm>
            <a:off x="228600" y="762000"/>
            <a:ext cx="8610600" cy="6001643"/>
          </a:xfrm>
          <a:prstGeom prst="rect">
            <a:avLst/>
          </a:prstGeom>
          <a:solidFill>
            <a:schemeClr val="accent3">
              <a:lumMod val="40000"/>
              <a:lumOff val="60000"/>
            </a:schemeClr>
          </a:solidFill>
          <a:ln>
            <a:solidFill>
              <a:schemeClr val="tx2">
                <a:lumMod val="50000"/>
              </a:schemeClr>
            </a:solidFill>
          </a:ln>
        </p:spPr>
        <p:txBody>
          <a:bodyPr wrap="square" rtlCol="0">
            <a:spAutoFit/>
          </a:bodyPr>
          <a:lstStyle/>
          <a:p>
            <a:pPr marL="465138" lvl="0" indent="-465138" algn="just">
              <a:buFont typeface="Wingdings" pitchFamily="2" charset="2"/>
              <a:buChar char="q"/>
            </a:pPr>
            <a:r>
              <a:rPr lang="en-US" sz="2400" dirty="0">
                <a:latin typeface="Baskerville Old Face" pitchFamily="18" charset="0"/>
              </a:rPr>
              <a:t>Java Errors are classified into 3 types</a:t>
            </a:r>
          </a:p>
          <a:p>
            <a:pPr marL="914400" lvl="0" indent="-449263" algn="just">
              <a:buFont typeface="+mj-lt"/>
              <a:buAutoNum type="arabicParenR"/>
            </a:pPr>
            <a:r>
              <a:rPr lang="en-US" sz="2400" dirty="0">
                <a:latin typeface="Baskerville Old Face" pitchFamily="18" charset="0"/>
              </a:rPr>
              <a:t>Compile -Time Errors</a:t>
            </a:r>
          </a:p>
          <a:p>
            <a:pPr marL="914400" lvl="0" indent="-449263" algn="just">
              <a:buFont typeface="+mj-lt"/>
              <a:buAutoNum type="arabicParenR"/>
            </a:pPr>
            <a:r>
              <a:rPr lang="en-US" sz="2400" dirty="0">
                <a:latin typeface="Baskerville Old Face" pitchFamily="18" charset="0"/>
              </a:rPr>
              <a:t>Run -Time Errors</a:t>
            </a:r>
          </a:p>
          <a:p>
            <a:pPr marL="914400" lvl="0" indent="-449263" algn="just">
              <a:buFont typeface="+mj-lt"/>
              <a:buAutoNum type="arabicParenR"/>
            </a:pPr>
            <a:r>
              <a:rPr lang="en-US" sz="2400" dirty="0">
                <a:latin typeface="Baskerville Old Face" pitchFamily="18" charset="0"/>
              </a:rPr>
              <a:t>Logical Errors</a:t>
            </a:r>
          </a:p>
          <a:p>
            <a:pPr marL="465138" lvl="0" indent="-465138" algn="just"/>
            <a:r>
              <a:rPr lang="en-US" sz="2400" b="1" dirty="0">
                <a:solidFill>
                  <a:srgbClr val="0070C0"/>
                </a:solidFill>
                <a:latin typeface="Baskerville Old Face" pitchFamily="18" charset="0"/>
              </a:rPr>
              <a:t>1)	Compile-Time Errors</a:t>
            </a:r>
          </a:p>
          <a:p>
            <a:pPr marL="914400" lvl="0" indent="-404813" algn="just">
              <a:buFont typeface="Wingdings" pitchFamily="2" charset="2"/>
              <a:buChar char="q"/>
            </a:pPr>
            <a:r>
              <a:rPr lang="en-US" sz="2400" dirty="0">
                <a:latin typeface="Baskerville Old Face" pitchFamily="18" charset="0"/>
              </a:rPr>
              <a:t>Errors occurred at Compile Time are called Compile Time Errors</a:t>
            </a:r>
          </a:p>
          <a:p>
            <a:pPr marL="914400" lvl="0" indent="-404813" algn="just">
              <a:buFont typeface="Wingdings" pitchFamily="2" charset="2"/>
              <a:buChar char="q"/>
            </a:pPr>
            <a:r>
              <a:rPr lang="en-US" sz="2400" dirty="0">
                <a:latin typeface="Baskerville Old Face" pitchFamily="18" charset="0"/>
              </a:rPr>
              <a:t>Syntax Errors are detected at Compile Time.</a:t>
            </a:r>
          </a:p>
          <a:p>
            <a:pPr marL="914400" indent="-404813" algn="just">
              <a:buFont typeface="Wingdings" pitchFamily="2" charset="2"/>
              <a:buChar char="q"/>
            </a:pPr>
            <a:r>
              <a:rPr lang="en-US" sz="2400" b="1" dirty="0">
                <a:solidFill>
                  <a:srgbClr val="FF3399"/>
                </a:solidFill>
                <a:latin typeface="Baskerville Old Face" pitchFamily="18" charset="0"/>
              </a:rPr>
              <a:t>These  are Syntactical Errors found in the code, due to  which a program fails to compile.</a:t>
            </a:r>
          </a:p>
          <a:p>
            <a:pPr marL="914400" lvl="0" indent="-404813" algn="just">
              <a:buFont typeface="Wingdings" pitchFamily="2" charset="2"/>
              <a:buChar char="q"/>
            </a:pPr>
            <a:r>
              <a:rPr lang="en-US" sz="2400" dirty="0">
                <a:latin typeface="Baskerville Old Face" pitchFamily="18" charset="0"/>
              </a:rPr>
              <a:t>For Example, forgetting a semicolon at the end of a Java statement, or writing a statement without proper syntax will result in compile-time error.</a:t>
            </a:r>
          </a:p>
          <a:p>
            <a:pPr marL="914400" lvl="0" indent="-404813" algn="just">
              <a:buFont typeface="Wingdings" pitchFamily="2" charset="2"/>
              <a:buChar char="q"/>
            </a:pPr>
            <a:r>
              <a:rPr lang="en-US" sz="2400" dirty="0">
                <a:latin typeface="Baskerville Old Face" pitchFamily="18" charset="0"/>
              </a:rPr>
              <a:t>Detecting and Correcting compile-time errors is easy as the Java Compiler displays the list of errors with the line numbers along with their description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sp>
        <p:nvSpPr>
          <p:cNvPr id="5" name="TextBox 4">
            <a:extLst>
              <a:ext uri="{FF2B5EF4-FFF2-40B4-BE49-F238E27FC236}">
                <a16:creationId xmlns:a16="http://schemas.microsoft.com/office/drawing/2014/main" id="{E81E2B0C-9C65-4951-8E05-08FDA7EC6E0A}"/>
              </a:ext>
            </a:extLst>
          </p:cNvPr>
          <p:cNvSpPr txBox="1"/>
          <p:nvPr/>
        </p:nvSpPr>
        <p:spPr>
          <a:xfrm>
            <a:off x="304800" y="724670"/>
            <a:ext cx="8534400" cy="5173852"/>
          </a:xfrm>
          <a:prstGeom prst="rect">
            <a:avLst/>
          </a:prstGeom>
          <a:solidFill>
            <a:schemeClr val="accent3">
              <a:lumMod val="40000"/>
              <a:lumOff val="60000"/>
            </a:schemeClr>
          </a:solidFill>
          <a:ln>
            <a:solidFill>
              <a:srgbClr val="C2E49C"/>
            </a:solidFill>
          </a:ln>
        </p:spPr>
        <p:txBody>
          <a:bodyPr wrap="square">
            <a:spAutoFit/>
          </a:bodyPr>
          <a:lstStyle/>
          <a:p>
            <a:pPr marL="1158875" marR="640080" indent="-915035">
              <a:lnSpc>
                <a:spcPct val="150000"/>
              </a:lnSpc>
              <a:spcAft>
                <a:spcPts val="20"/>
              </a:spcAft>
            </a:pPr>
            <a:r>
              <a:rPr lang="en-IN" dirty="0">
                <a:solidFill>
                  <a:srgbClr val="000000"/>
                </a:solidFill>
                <a:effectLst/>
                <a:latin typeface="Cambria" panose="02040503050406030204" pitchFamily="18" charset="0"/>
                <a:ea typeface="Calibri" panose="020F0502020204030204" pitchFamily="34" charset="0"/>
              </a:rPr>
              <a:t>Creating threads in java is simple. Threads in java can be created in two ways  </a:t>
            </a:r>
          </a:p>
          <a:p>
            <a:pPr marL="1158875" marR="640080" indent="-915035">
              <a:lnSpc>
                <a:spcPct val="150000"/>
              </a:lnSpc>
              <a:spcAft>
                <a:spcPts val="20"/>
              </a:spcAft>
            </a:pPr>
            <a:r>
              <a:rPr lang="en-IN" dirty="0">
                <a:solidFill>
                  <a:srgbClr val="000000"/>
                </a:solidFill>
                <a:effectLst/>
                <a:latin typeface="Cambria" panose="02040503050406030204" pitchFamily="18" charset="0"/>
                <a:ea typeface="Calibri" panose="020F0502020204030204" pitchFamily="34" charset="0"/>
              </a:rPr>
              <a:t>	</a:t>
            </a:r>
            <a:r>
              <a:rPr lang="en-IN" b="1" dirty="0">
                <a:solidFill>
                  <a:srgbClr val="FF0000"/>
                </a:solidFill>
                <a:effectLst/>
                <a:latin typeface="Cambria" panose="02040503050406030204" pitchFamily="18" charset="0"/>
                <a:ea typeface="Calibri" panose="020F0502020204030204" pitchFamily="34" charset="0"/>
              </a:rPr>
              <a:t>1)</a:t>
            </a:r>
            <a:r>
              <a:rPr lang="en-IN" b="1" dirty="0">
                <a:solidFill>
                  <a:srgbClr val="FF0000"/>
                </a:solidFill>
                <a:effectLst/>
                <a:latin typeface="Cambria" panose="02040503050406030204" pitchFamily="18" charset="0"/>
                <a:ea typeface="Arial" panose="020B0604020202020204" pitchFamily="34" charset="0"/>
                <a:cs typeface="Arial" panose="020B0604020202020204" pitchFamily="34" charset="0"/>
              </a:rPr>
              <a:t> </a:t>
            </a:r>
            <a:r>
              <a:rPr lang="en-IN" b="1" dirty="0">
                <a:solidFill>
                  <a:srgbClr val="FF0000"/>
                </a:solidFill>
                <a:effectLst/>
                <a:latin typeface="Cambria" panose="02040503050406030204" pitchFamily="18" charset="0"/>
                <a:ea typeface="Calibri" panose="020F0502020204030204" pitchFamily="34" charset="0"/>
              </a:rPr>
              <a:t>By extending the thread class. </a:t>
            </a:r>
            <a:endParaRPr lang="en-IN" b="1" dirty="0">
              <a:solidFill>
                <a:srgbClr val="FF0000"/>
              </a:solidFill>
              <a:effectLst/>
              <a:latin typeface="Calibri" panose="020F0502020204030204" pitchFamily="34" charset="0"/>
              <a:ea typeface="Calibri" panose="020F0502020204030204" pitchFamily="34" charset="0"/>
            </a:endParaRPr>
          </a:p>
          <a:p>
            <a:pPr marL="1165225" marR="38100" indent="-6350" algn="just">
              <a:lnSpc>
                <a:spcPct val="150000"/>
              </a:lnSpc>
              <a:spcAft>
                <a:spcPts val="20"/>
              </a:spcAft>
            </a:pPr>
            <a:r>
              <a:rPr lang="en-IN" b="1" dirty="0">
                <a:solidFill>
                  <a:srgbClr val="FF0000"/>
                </a:solidFill>
                <a:effectLst/>
                <a:latin typeface="Cambria" panose="02040503050406030204" pitchFamily="18" charset="0"/>
                <a:ea typeface="Calibri" panose="020F0502020204030204" pitchFamily="34" charset="0"/>
              </a:rPr>
              <a:t>2)</a:t>
            </a:r>
            <a:r>
              <a:rPr lang="en-IN" b="1" dirty="0">
                <a:solidFill>
                  <a:srgbClr val="FF0000"/>
                </a:solidFill>
                <a:effectLst/>
                <a:latin typeface="Cambria" panose="02040503050406030204" pitchFamily="18" charset="0"/>
                <a:ea typeface="Arial" panose="020B0604020202020204" pitchFamily="34" charset="0"/>
                <a:cs typeface="Arial" panose="020B0604020202020204" pitchFamily="34" charset="0"/>
              </a:rPr>
              <a:t> </a:t>
            </a:r>
            <a:r>
              <a:rPr lang="en-IN" b="1" dirty="0">
                <a:solidFill>
                  <a:srgbClr val="FF0000"/>
                </a:solidFill>
                <a:effectLst/>
                <a:latin typeface="Cambria" panose="02040503050406030204" pitchFamily="18" charset="0"/>
                <a:ea typeface="Calibri" panose="020F0502020204030204" pitchFamily="34" charset="0"/>
              </a:rPr>
              <a:t>By implementing the runnable interface. </a:t>
            </a:r>
            <a:endParaRPr lang="en-IN" b="1" dirty="0">
              <a:solidFill>
                <a:srgbClr val="FF0000"/>
              </a:solidFill>
              <a:effectLst/>
              <a:latin typeface="Calibri" panose="020F0502020204030204" pitchFamily="34" charset="0"/>
              <a:ea typeface="Calibri" panose="020F0502020204030204" pitchFamily="34" charset="0"/>
            </a:endParaRPr>
          </a:p>
          <a:p>
            <a:pPr marL="1387475" indent="-6350" algn="l">
              <a:lnSpc>
                <a:spcPct val="150000"/>
              </a:lnSpc>
              <a:spcAft>
                <a:spcPts val="20"/>
              </a:spcAft>
            </a:pPr>
            <a:r>
              <a:rPr lang="en-IN" dirty="0">
                <a:solidFill>
                  <a:srgbClr val="000000"/>
                </a:solidFill>
                <a:effectLst/>
                <a:latin typeface="Cambria" panose="02040503050406030204" pitchFamily="18" charset="0"/>
                <a:ea typeface="Calibri" panose="020F0502020204030204" pitchFamily="34" charset="0"/>
              </a:rPr>
              <a:t> </a:t>
            </a:r>
            <a:endParaRPr lang="en-IN" dirty="0">
              <a:solidFill>
                <a:srgbClr val="000000"/>
              </a:solidFill>
              <a:effectLst/>
              <a:latin typeface="Calibri" panose="020F0502020204030204" pitchFamily="34" charset="0"/>
              <a:ea typeface="Calibri" panose="020F0502020204030204" pitchFamily="34" charset="0"/>
            </a:endParaRPr>
          </a:p>
          <a:p>
            <a:pPr marL="342900" indent="-342900">
              <a:lnSpc>
                <a:spcPct val="150000"/>
              </a:lnSpc>
              <a:buAutoNum type="arabicParenR"/>
            </a:pPr>
            <a:r>
              <a:rPr lang="en-IN" b="1"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Creating threads by extending the thread class: </a:t>
            </a:r>
          </a:p>
          <a:p>
            <a:pPr marL="898525" indent="-363538">
              <a:lnSpc>
                <a:spcPct val="150000"/>
              </a:lnSpc>
              <a:buFont typeface="Wingdings" panose="05000000000000000000" pitchFamily="2" charset="2"/>
              <a:buChar char="q"/>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Define a class that extends thread class and override its run()with the code required by the thread. </a:t>
            </a:r>
          </a:p>
          <a:p>
            <a:pPr marL="898525" indent="-363538">
              <a:lnSpc>
                <a:spcPct val="150000"/>
              </a:lnSpc>
              <a:buFont typeface="Wingdings" panose="05000000000000000000" pitchFamily="2" charset="2"/>
              <a:buChar char="q"/>
            </a:pPr>
            <a:r>
              <a:rPr lang="en-IN"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Steps to create thread by extending thread class are </a:t>
            </a:r>
          </a:p>
          <a:p>
            <a:pPr marL="1257300" marR="38100" lvl="2" indent="-342900" algn="just" fontAlgn="base">
              <a:lnSpc>
                <a:spcPct val="150000"/>
              </a:lnSpc>
              <a:spcAft>
                <a:spcPts val="20"/>
              </a:spcAft>
              <a:buClr>
                <a:srgbClr val="000000"/>
              </a:buClr>
              <a:buSzPts val="1400"/>
              <a:buFont typeface="+mj-lt"/>
              <a:buAutoNum type="alphaLcParenR"/>
            </a:pPr>
            <a:r>
              <a:rPr lang="en-IN" sz="20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Declaring  the class </a:t>
            </a:r>
            <a:endParaRPr lang="en-IN" sz="20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257300" marR="38100" lvl="2" indent="-342900" algn="just" fontAlgn="base">
              <a:lnSpc>
                <a:spcPct val="150000"/>
              </a:lnSpc>
              <a:spcAft>
                <a:spcPts val="20"/>
              </a:spcAft>
              <a:buClr>
                <a:srgbClr val="000000"/>
              </a:buClr>
              <a:buSzPts val="1400"/>
              <a:buFont typeface="+mj-lt"/>
              <a:buAutoNum type="alphaLcParenR"/>
            </a:pPr>
            <a:r>
              <a:rPr lang="en-IN" sz="20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Implementing the run() method. </a:t>
            </a:r>
            <a:endParaRPr lang="en-IN" sz="20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257300" marR="38100" lvl="2" indent="-342900" algn="just" fontAlgn="base">
              <a:lnSpc>
                <a:spcPct val="150000"/>
              </a:lnSpc>
              <a:spcAft>
                <a:spcPts val="20"/>
              </a:spcAft>
              <a:buClr>
                <a:srgbClr val="000000"/>
              </a:buClr>
              <a:buSzPts val="1400"/>
              <a:buFont typeface="+mj-lt"/>
              <a:buAutoNum type="alphaLcParenR"/>
            </a:pPr>
            <a:r>
              <a:rPr lang="en-IN" sz="2000" u="none" strike="noStrike" dirty="0">
                <a:solidFill>
                  <a:srgbClr val="000000"/>
                </a:solidFill>
                <a:effectLst/>
                <a:uFill>
                  <a:solidFill>
                    <a:srgbClr val="000000"/>
                  </a:solidFill>
                </a:uFill>
                <a:latin typeface="Cambria" panose="02040503050406030204" pitchFamily="18" charset="0"/>
                <a:ea typeface="Calibri" panose="020F0502020204030204" pitchFamily="34" charset="0"/>
                <a:cs typeface="Calibri" panose="020F0502020204030204" pitchFamily="34" charset="0"/>
              </a:rPr>
              <a:t>Starting New Thread. </a:t>
            </a:r>
            <a:endParaRPr lang="en-IN" sz="20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898525" indent="-363538">
              <a:lnSpc>
                <a:spcPct val="150000"/>
              </a:lnSpc>
              <a:buFont typeface="Wingdings" panose="05000000000000000000" pitchFamily="2" charset="2"/>
              <a:buChar char="q"/>
            </a:pPr>
            <a:endParaRPr lang="en-IN" b="1" dirty="0">
              <a:solidFill>
                <a:srgbClr val="FF0000"/>
              </a:solidFill>
            </a:endParaRPr>
          </a:p>
        </p:txBody>
      </p:sp>
    </p:spTree>
    <p:extLst>
      <p:ext uri="{BB962C8B-B14F-4D97-AF65-F5344CB8AC3E}">
        <p14:creationId xmlns:p14="http://schemas.microsoft.com/office/powerpoint/2010/main" val="247764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sp>
        <p:nvSpPr>
          <p:cNvPr id="5" name="TextBox 4">
            <a:extLst>
              <a:ext uri="{FF2B5EF4-FFF2-40B4-BE49-F238E27FC236}">
                <a16:creationId xmlns:a16="http://schemas.microsoft.com/office/drawing/2014/main" id="{E81E2B0C-9C65-4951-8E05-08FDA7EC6E0A}"/>
              </a:ext>
            </a:extLst>
          </p:cNvPr>
          <p:cNvSpPr txBox="1"/>
          <p:nvPr/>
        </p:nvSpPr>
        <p:spPr>
          <a:xfrm>
            <a:off x="0" y="369332"/>
            <a:ext cx="9144000" cy="6963253"/>
          </a:xfrm>
          <a:prstGeom prst="rect">
            <a:avLst/>
          </a:prstGeom>
          <a:solidFill>
            <a:schemeClr val="accent3">
              <a:lumMod val="40000"/>
              <a:lumOff val="60000"/>
            </a:schemeClr>
          </a:solidFill>
          <a:ln>
            <a:solidFill>
              <a:srgbClr val="C2E49C"/>
            </a:solidFill>
          </a:ln>
        </p:spPr>
        <p:txBody>
          <a:bodyPr wrap="square">
            <a:spAutoFit/>
          </a:bodyPr>
          <a:lstStyle/>
          <a:p>
            <a:pPr marL="225425" indent="-6350" algn="l">
              <a:lnSpc>
                <a:spcPct val="107000"/>
              </a:lnSpc>
              <a:spcAft>
                <a:spcPts val="20"/>
              </a:spcAft>
            </a:pPr>
            <a:r>
              <a:rPr lang="en-IN" sz="1800" u="sng" dirty="0">
                <a:solidFill>
                  <a:srgbClr val="000000"/>
                </a:solidFill>
                <a:effectLst/>
                <a:uFill>
                  <a:solidFill>
                    <a:srgbClr val="000000"/>
                  </a:solidFill>
                </a:uFill>
                <a:latin typeface="Cambria" panose="02040503050406030204" pitchFamily="18" charset="0"/>
                <a:ea typeface="Calibri" panose="020F0502020204030204" pitchFamily="34" charset="0"/>
              </a:rPr>
              <a:t>a)</a:t>
            </a:r>
            <a:r>
              <a:rPr lang="en-IN" sz="1800" b="1" i="1" dirty="0">
                <a:solidFill>
                  <a:srgbClr val="000000"/>
                </a:solidFill>
                <a:effectLst/>
                <a:latin typeface="Cambria" panose="02040503050406030204" pitchFamily="18" charset="0"/>
                <a:ea typeface="Arial" panose="020B0604020202020204" pitchFamily="34" charset="0"/>
                <a:cs typeface="Arial" panose="020B0604020202020204" pitchFamily="34" charset="0"/>
              </a:rPr>
              <a:t> </a:t>
            </a:r>
            <a:r>
              <a:rPr lang="en-IN" sz="2000" u="sng" dirty="0">
                <a:solidFill>
                  <a:srgbClr val="000000"/>
                </a:solidFill>
                <a:effectLst/>
                <a:uFill>
                  <a:solidFill>
                    <a:srgbClr val="000000"/>
                  </a:solidFill>
                </a:uFill>
                <a:latin typeface="Cambria" panose="02040503050406030204" pitchFamily="18" charset="0"/>
                <a:ea typeface="Calibri" panose="020F0502020204030204" pitchFamily="34" charset="0"/>
              </a:rPr>
              <a:t>Declaring  the class:</a:t>
            </a:r>
            <a:r>
              <a:rPr lang="en-IN" sz="2000" dirty="0">
                <a:solidFill>
                  <a:srgbClr val="000000"/>
                </a:solidFill>
                <a:effectLst/>
                <a:latin typeface="Cambria" panose="02040503050406030204" pitchFamily="18" charset="0"/>
                <a:ea typeface="Calibri" panose="020F0502020204030204" pitchFamily="34" charset="0"/>
              </a:rPr>
              <a:t>  </a:t>
            </a:r>
            <a:endParaRPr lang="en-IN" sz="2000" dirty="0">
              <a:solidFill>
                <a:srgbClr val="000000"/>
              </a:solidFill>
              <a:effectLst/>
              <a:latin typeface="Calibri" panose="020F0502020204030204" pitchFamily="34" charset="0"/>
              <a:ea typeface="Calibri" panose="020F0502020204030204" pitchFamily="34" charset="0"/>
            </a:endParaRPr>
          </a:p>
          <a:p>
            <a:pPr marL="250190" marR="38100" indent="-6350" algn="just">
              <a:lnSpc>
                <a:spcPct val="106000"/>
              </a:lnSpc>
              <a:spcAft>
                <a:spcPts val="20"/>
              </a:spcAft>
            </a:pPr>
            <a:r>
              <a:rPr lang="en-IN" sz="2000" dirty="0">
                <a:solidFill>
                  <a:srgbClr val="000000"/>
                </a:solidFill>
                <a:effectLst/>
                <a:latin typeface="Cambria" panose="02040503050406030204" pitchFamily="18" charset="0"/>
                <a:ea typeface="Segoe UI Symbol" panose="020B0502040204020203" pitchFamily="34" charset="0"/>
                <a:cs typeface="Segoe UI Symbol" panose="020B0502040204020203" pitchFamily="34" charset="0"/>
              </a:rPr>
              <a:t></a:t>
            </a:r>
            <a:r>
              <a:rPr lang="en-IN" sz="2000" dirty="0">
                <a:solidFill>
                  <a:srgbClr val="000000"/>
                </a:solidFill>
                <a:effectLst/>
                <a:latin typeface="Cambria" panose="02040503050406030204" pitchFamily="18" charset="0"/>
                <a:ea typeface="Arial" panose="020B0604020202020204" pitchFamily="34" charset="0"/>
                <a:cs typeface="Arial" panose="020B0604020202020204" pitchFamily="34" charset="0"/>
              </a:rPr>
              <a:t> </a:t>
            </a:r>
            <a:r>
              <a:rPr lang="en-IN" sz="2000" dirty="0">
                <a:solidFill>
                  <a:srgbClr val="000000"/>
                </a:solidFill>
                <a:effectLst/>
                <a:latin typeface="Cambria" panose="02040503050406030204" pitchFamily="18" charset="0"/>
                <a:ea typeface="Calibri" panose="020F0502020204030204" pitchFamily="34" charset="0"/>
              </a:rPr>
              <a:t>declare the class by extending the thread class as: </a:t>
            </a:r>
            <a:endParaRPr lang="en-IN" sz="2000" dirty="0">
              <a:solidFill>
                <a:srgbClr val="000000"/>
              </a:solidFill>
              <a:effectLst/>
              <a:latin typeface="Calibri" panose="020F0502020204030204" pitchFamily="34" charset="0"/>
              <a:ea typeface="Calibri" panose="020F0502020204030204" pitchFamily="34" charset="0"/>
            </a:endParaRPr>
          </a:p>
          <a:p>
            <a:pPr marL="935990" marR="38100" lvl="1"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Class  </a:t>
            </a:r>
            <a:r>
              <a:rPr lang="en-IN" sz="2000" dirty="0" err="1">
                <a:solidFill>
                  <a:srgbClr val="FF0000"/>
                </a:solidFill>
                <a:effectLst/>
                <a:latin typeface="Cambria" panose="02040503050406030204" pitchFamily="18" charset="0"/>
                <a:ea typeface="Calibri" panose="020F0502020204030204" pitchFamily="34" charset="0"/>
              </a:rPr>
              <a:t>MyThread</a:t>
            </a:r>
            <a:r>
              <a:rPr lang="en-IN" sz="2000" dirty="0">
                <a:solidFill>
                  <a:srgbClr val="FF0000"/>
                </a:solidFill>
                <a:effectLst/>
                <a:latin typeface="Cambria" panose="02040503050406030204" pitchFamily="18" charset="0"/>
                <a:ea typeface="Calibri" panose="020F0502020204030204" pitchFamily="34" charset="0"/>
              </a:rPr>
              <a:t> extends Thread </a:t>
            </a:r>
            <a:endParaRPr lang="en-IN" sz="2000" dirty="0">
              <a:solidFill>
                <a:srgbClr val="FF0000"/>
              </a:solidFill>
              <a:effectLst/>
              <a:latin typeface="Calibri" panose="020F0502020204030204" pitchFamily="34" charset="0"/>
              <a:ea typeface="Calibri" panose="020F0502020204030204" pitchFamily="34" charset="0"/>
            </a:endParaRPr>
          </a:p>
          <a:p>
            <a:pPr marL="935990" marR="38100" lvl="1"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a:t>
            </a:r>
            <a:endParaRPr lang="en-IN" sz="2000" dirty="0">
              <a:solidFill>
                <a:srgbClr val="FF0000"/>
              </a:solidFill>
              <a:effectLst/>
              <a:latin typeface="Calibri" panose="020F0502020204030204" pitchFamily="34" charset="0"/>
              <a:ea typeface="Calibri" panose="020F0502020204030204" pitchFamily="34" charset="0"/>
            </a:endParaRPr>
          </a:p>
          <a:p>
            <a:pPr marL="935990" marR="38100" lvl="1"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 </a:t>
            </a:r>
            <a:endParaRPr lang="en-IN" sz="2000" dirty="0">
              <a:solidFill>
                <a:srgbClr val="FF0000"/>
              </a:solidFill>
              <a:effectLst/>
              <a:latin typeface="Calibri" panose="020F0502020204030204" pitchFamily="34" charset="0"/>
              <a:ea typeface="Calibri" panose="020F0502020204030204" pitchFamily="34" charset="0"/>
            </a:endParaRPr>
          </a:p>
          <a:p>
            <a:pPr marL="935990" marR="38100" lvl="1"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 </a:t>
            </a:r>
            <a:endParaRPr lang="en-IN" sz="2000" dirty="0">
              <a:solidFill>
                <a:srgbClr val="FF0000"/>
              </a:solidFill>
              <a:effectLst/>
              <a:latin typeface="Calibri" panose="020F0502020204030204" pitchFamily="34" charset="0"/>
              <a:ea typeface="Calibri" panose="020F0502020204030204" pitchFamily="34" charset="0"/>
            </a:endParaRPr>
          </a:p>
          <a:p>
            <a:pPr marL="935990" marR="38100" lvl="1"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a:t>
            </a:r>
            <a:endParaRPr lang="en-IN" sz="2000" dirty="0">
              <a:solidFill>
                <a:srgbClr val="FF0000"/>
              </a:solidFill>
              <a:effectLst/>
              <a:latin typeface="Calibri" panose="020F0502020204030204" pitchFamily="34" charset="0"/>
              <a:ea typeface="Calibri" panose="020F0502020204030204" pitchFamily="34" charset="0"/>
            </a:endParaRPr>
          </a:p>
          <a:p>
            <a:pPr marL="225425" indent="-6350" algn="l">
              <a:lnSpc>
                <a:spcPct val="107000"/>
              </a:lnSpc>
              <a:spcAft>
                <a:spcPts val="20"/>
              </a:spcAft>
            </a:pPr>
            <a:r>
              <a:rPr lang="en-IN" sz="2000" u="sng" dirty="0">
                <a:solidFill>
                  <a:srgbClr val="000000"/>
                </a:solidFill>
                <a:effectLst/>
                <a:uFill>
                  <a:solidFill>
                    <a:srgbClr val="000000"/>
                  </a:solidFill>
                </a:uFill>
                <a:latin typeface="Cambria" panose="02040503050406030204" pitchFamily="18" charset="0"/>
                <a:ea typeface="Calibri" panose="020F0502020204030204" pitchFamily="34" charset="0"/>
              </a:rPr>
              <a:t>b)</a:t>
            </a:r>
            <a:r>
              <a:rPr lang="en-IN" sz="2000" b="1" i="1" dirty="0">
                <a:solidFill>
                  <a:srgbClr val="000000"/>
                </a:solidFill>
                <a:effectLst/>
                <a:latin typeface="Cambria" panose="02040503050406030204" pitchFamily="18" charset="0"/>
                <a:ea typeface="Arial" panose="020B0604020202020204" pitchFamily="34" charset="0"/>
                <a:cs typeface="Arial" panose="020B0604020202020204" pitchFamily="34" charset="0"/>
              </a:rPr>
              <a:t> </a:t>
            </a:r>
            <a:r>
              <a:rPr lang="en-IN" sz="2000" u="sng" dirty="0">
                <a:solidFill>
                  <a:srgbClr val="000000"/>
                </a:solidFill>
                <a:effectLst/>
                <a:uFill>
                  <a:solidFill>
                    <a:srgbClr val="000000"/>
                  </a:solidFill>
                </a:uFill>
                <a:latin typeface="Cambria" panose="02040503050406030204" pitchFamily="18" charset="0"/>
                <a:ea typeface="Calibri" panose="020F0502020204030204" pitchFamily="34" charset="0"/>
              </a:rPr>
              <a:t>Implementing the run() method:</a:t>
            </a:r>
            <a:r>
              <a:rPr lang="en-IN" sz="2000" dirty="0">
                <a:solidFill>
                  <a:srgbClr val="000000"/>
                </a:solidFill>
                <a:effectLst/>
                <a:latin typeface="Cambria" panose="02040503050406030204" pitchFamily="18" charset="0"/>
                <a:ea typeface="Calibri" panose="020F0502020204030204" pitchFamily="34" charset="0"/>
              </a:rPr>
              <a:t> </a:t>
            </a:r>
            <a:endParaRPr lang="en-IN" sz="2000" dirty="0">
              <a:solidFill>
                <a:srgbClr val="000000"/>
              </a:solidFill>
              <a:effectLst/>
              <a:latin typeface="Calibri" panose="020F0502020204030204" pitchFamily="34" charset="0"/>
              <a:ea typeface="Calibri" panose="020F050202020403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run method is the heart and soul of any thread.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We have to override this method in order to implement the code to be executed by our thread.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It makes up the entire body of a thread and is the only method in which the threads </a:t>
            </a:r>
            <a:r>
              <a:rPr lang="en-IN" sz="2000"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behavior</a:t>
            </a: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can be implemented.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basic implementation of run() will look like              </a:t>
            </a:r>
          </a:p>
          <a:p>
            <a:pPr marR="38100" lvl="0" algn="just" fontAlgn="base">
              <a:lnSpc>
                <a:spcPct val="106000"/>
              </a:lnSpc>
              <a:spcAft>
                <a:spcPts val="20"/>
              </a:spcAft>
              <a:buClr>
                <a:srgbClr val="000000"/>
              </a:buClr>
              <a:buSzPts val="1400"/>
            </a:pPr>
            <a:r>
              <a:rPr lang="en-IN" sz="2000" dirty="0">
                <a:solidFill>
                  <a:srgbClr val="000000"/>
                </a:solidFill>
                <a:uFill>
                  <a:solidFill>
                    <a:srgbClr val="000000"/>
                  </a:solidFill>
                </a:uFill>
                <a:latin typeface="Cambria" panose="02040503050406030204" pitchFamily="18" charset="0"/>
                <a:ea typeface="Arial" panose="020B0604020202020204" pitchFamily="34" charset="0"/>
                <a:cs typeface="Arial" panose="020B0604020202020204" pitchFamily="34" charset="0"/>
              </a:rPr>
              <a:t>	</a:t>
            </a:r>
            <a:r>
              <a:rPr lang="en-IN" sz="2000" dirty="0">
                <a:solidFill>
                  <a:srgbClr val="FF0000"/>
                </a:solidFill>
                <a:uFill>
                  <a:solidFill>
                    <a:srgbClr val="000000"/>
                  </a:solidFill>
                </a:uFill>
                <a:latin typeface="Cambria" panose="02040503050406030204" pitchFamily="18" charset="0"/>
                <a:ea typeface="Arial" panose="020B0604020202020204" pitchFamily="34" charset="0"/>
                <a:cs typeface="Arial" panose="020B0604020202020204" pitchFamily="34" charset="0"/>
              </a:rPr>
              <a:t>p</a:t>
            </a:r>
            <a:r>
              <a:rPr lang="en-IN" sz="2000" u="none" strike="noStrike" dirty="0">
                <a:solidFill>
                  <a:srgbClr val="FF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ublic void run() </a:t>
            </a:r>
            <a:endParaRPr lang="en-IN" sz="2000" u="none" strike="noStrike" dirty="0">
              <a:solidFill>
                <a:srgbClr val="FF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478790" marR="38100"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 </a:t>
            </a:r>
            <a:endParaRPr lang="en-IN" sz="2000" dirty="0">
              <a:solidFill>
                <a:srgbClr val="FF0000"/>
              </a:solidFill>
              <a:effectLst/>
              <a:latin typeface="Calibri" panose="020F0502020204030204" pitchFamily="34" charset="0"/>
              <a:ea typeface="Calibri" panose="020F0502020204030204" pitchFamily="34" charset="0"/>
            </a:endParaRPr>
          </a:p>
          <a:p>
            <a:pPr marL="936625" marR="38100"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Thread code </a:t>
            </a:r>
            <a:endParaRPr lang="en-IN" sz="2000" dirty="0">
              <a:solidFill>
                <a:srgbClr val="FF0000"/>
              </a:solidFill>
              <a:effectLst/>
              <a:latin typeface="Calibri" panose="020F0502020204030204" pitchFamily="34" charset="0"/>
              <a:ea typeface="Calibri" panose="020F0502020204030204" pitchFamily="34" charset="0"/>
            </a:endParaRPr>
          </a:p>
          <a:p>
            <a:pPr marL="478790" marR="38100"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 </a:t>
            </a:r>
          </a:p>
          <a:p>
            <a:pPr marL="478790" marR="38100" indent="-6350" algn="just">
              <a:lnSpc>
                <a:spcPct val="106000"/>
              </a:lnSpc>
              <a:spcAft>
                <a:spcPts val="20"/>
              </a:spcAft>
            </a:pPr>
            <a:r>
              <a:rPr lang="en-IN" sz="18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When we start new thread ,java calls the threads run() method. </a:t>
            </a:r>
            <a:endParaRPr lang="en-IN"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478790" marR="38100" indent="-6350" algn="just">
              <a:lnSpc>
                <a:spcPct val="106000"/>
              </a:lnSpc>
              <a:spcAft>
                <a:spcPts val="20"/>
              </a:spcAft>
            </a:pPr>
            <a:endParaRPr lang="en-IN" sz="2000" dirty="0">
              <a:solidFill>
                <a:srgbClr val="FF0000"/>
              </a:solidFill>
              <a:effectLst/>
              <a:latin typeface="Calibri" panose="020F0502020204030204" pitchFamily="34" charset="0"/>
              <a:ea typeface="Calibri" panose="020F0502020204030204" pitchFamily="34" charset="0"/>
            </a:endParaRPr>
          </a:p>
          <a:p>
            <a:pPr marL="898525" indent="-363538">
              <a:lnSpc>
                <a:spcPct val="150000"/>
              </a:lnSpc>
              <a:buFont typeface="Wingdings" panose="05000000000000000000" pitchFamily="2" charset="2"/>
              <a:buChar char="q"/>
            </a:pPr>
            <a:endParaRPr lang="en-IN" b="1" dirty="0">
              <a:solidFill>
                <a:srgbClr val="FF0000"/>
              </a:solidFill>
            </a:endParaRPr>
          </a:p>
        </p:txBody>
      </p:sp>
    </p:spTree>
    <p:extLst>
      <p:ext uri="{BB962C8B-B14F-4D97-AF65-F5344CB8AC3E}">
        <p14:creationId xmlns:p14="http://schemas.microsoft.com/office/powerpoint/2010/main" val="1067364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sp>
        <p:nvSpPr>
          <p:cNvPr id="5" name="TextBox 4">
            <a:extLst>
              <a:ext uri="{FF2B5EF4-FFF2-40B4-BE49-F238E27FC236}">
                <a16:creationId xmlns:a16="http://schemas.microsoft.com/office/drawing/2014/main" id="{E81E2B0C-9C65-4951-8E05-08FDA7EC6E0A}"/>
              </a:ext>
            </a:extLst>
          </p:cNvPr>
          <p:cNvSpPr txBox="1"/>
          <p:nvPr/>
        </p:nvSpPr>
        <p:spPr>
          <a:xfrm>
            <a:off x="381000" y="685800"/>
            <a:ext cx="8458200" cy="4382866"/>
          </a:xfrm>
          <a:prstGeom prst="rect">
            <a:avLst/>
          </a:prstGeom>
          <a:solidFill>
            <a:schemeClr val="accent3">
              <a:lumMod val="40000"/>
              <a:lumOff val="60000"/>
            </a:schemeClr>
          </a:solidFill>
          <a:ln>
            <a:solidFill>
              <a:srgbClr val="C2E49C"/>
            </a:solidFill>
          </a:ln>
        </p:spPr>
        <p:txBody>
          <a:bodyPr wrap="square">
            <a:spAutoFit/>
          </a:bodyPr>
          <a:lstStyle/>
          <a:p>
            <a:pPr marL="225425" indent="-6350" algn="l">
              <a:lnSpc>
                <a:spcPct val="107000"/>
              </a:lnSpc>
              <a:spcAft>
                <a:spcPts val="20"/>
              </a:spcAft>
            </a:pPr>
            <a:r>
              <a:rPr lang="en-IN" sz="2000" u="sng" dirty="0">
                <a:solidFill>
                  <a:srgbClr val="000000"/>
                </a:solidFill>
                <a:effectLst/>
                <a:uFill>
                  <a:solidFill>
                    <a:srgbClr val="000000"/>
                  </a:solidFill>
                </a:uFill>
                <a:latin typeface="Cambria" panose="02040503050406030204" pitchFamily="18" charset="0"/>
                <a:ea typeface="Calibri" panose="020F0502020204030204" pitchFamily="34" charset="0"/>
              </a:rPr>
              <a:t>C )Starting New Thread:</a:t>
            </a:r>
            <a:r>
              <a:rPr lang="en-IN" sz="2000" dirty="0">
                <a:solidFill>
                  <a:srgbClr val="000000"/>
                </a:solidFill>
                <a:effectLst/>
                <a:latin typeface="Cambria" panose="02040503050406030204" pitchFamily="18" charset="0"/>
                <a:ea typeface="Calibri" panose="020F0502020204030204" pitchFamily="34" charset="0"/>
              </a:rPr>
              <a:t>  </a:t>
            </a:r>
            <a:endParaRPr lang="en-IN" sz="2000" dirty="0">
              <a:solidFill>
                <a:srgbClr val="000000"/>
              </a:solidFill>
              <a:effectLst/>
              <a:latin typeface="Calibri" panose="020F0502020204030204" pitchFamily="34" charset="0"/>
              <a:ea typeface="Calibri" panose="020F050202020403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create a thread object and call the start() method to initiate the thread execution.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To create and run an instance of our thread class, we must write the following: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478790" marR="38100" indent="-6350" algn="just">
              <a:lnSpc>
                <a:spcPct val="106000"/>
              </a:lnSpc>
              <a:spcAft>
                <a:spcPts val="20"/>
              </a:spcAft>
            </a:pPr>
            <a:r>
              <a:rPr lang="en-IN" sz="2000" dirty="0">
                <a:solidFill>
                  <a:srgbClr val="000000"/>
                </a:solidFill>
                <a:effectLst/>
                <a:latin typeface="Cambria" panose="02040503050406030204" pitchFamily="18" charset="0"/>
                <a:ea typeface="Calibri" panose="020F0502020204030204" pitchFamily="34" charset="0"/>
              </a:rPr>
              <a:t>      </a:t>
            </a:r>
            <a:r>
              <a:rPr lang="en-IN" sz="2000" dirty="0" err="1">
                <a:solidFill>
                  <a:srgbClr val="FF0000"/>
                </a:solidFill>
                <a:effectLst/>
                <a:latin typeface="Cambria" panose="02040503050406030204" pitchFamily="18" charset="0"/>
                <a:ea typeface="Calibri" panose="020F0502020204030204" pitchFamily="34" charset="0"/>
              </a:rPr>
              <a:t>MyThread</a:t>
            </a:r>
            <a:r>
              <a:rPr lang="en-IN" sz="2000" dirty="0">
                <a:solidFill>
                  <a:srgbClr val="FF0000"/>
                </a:solidFill>
                <a:effectLst/>
                <a:latin typeface="Cambria" panose="02040503050406030204" pitchFamily="18" charset="0"/>
                <a:ea typeface="Calibri" panose="020F0502020204030204" pitchFamily="34" charset="0"/>
              </a:rPr>
              <a:t>    t1=new    </a:t>
            </a:r>
            <a:r>
              <a:rPr lang="en-IN" sz="2000" dirty="0" err="1">
                <a:solidFill>
                  <a:srgbClr val="FF0000"/>
                </a:solidFill>
                <a:effectLst/>
                <a:latin typeface="Cambria" panose="02040503050406030204" pitchFamily="18" charset="0"/>
                <a:ea typeface="Calibri" panose="020F0502020204030204" pitchFamily="34" charset="0"/>
              </a:rPr>
              <a:t>MyThread</a:t>
            </a:r>
            <a:r>
              <a:rPr lang="en-IN" sz="2000" dirty="0">
                <a:solidFill>
                  <a:srgbClr val="FF0000"/>
                </a:solidFill>
                <a:effectLst/>
                <a:latin typeface="Cambria" panose="02040503050406030204" pitchFamily="18" charset="0"/>
                <a:ea typeface="Calibri" panose="020F0502020204030204" pitchFamily="34" charset="0"/>
              </a:rPr>
              <a:t>(); </a:t>
            </a:r>
            <a:endParaRPr lang="en-IN" sz="2000" dirty="0">
              <a:solidFill>
                <a:srgbClr val="FF0000"/>
              </a:solidFill>
              <a:effectLst/>
              <a:latin typeface="Calibri" panose="020F0502020204030204" pitchFamily="34" charset="0"/>
              <a:ea typeface="Calibri" panose="020F0502020204030204" pitchFamily="34" charset="0"/>
            </a:endParaRPr>
          </a:p>
          <a:p>
            <a:pPr marL="478790" marR="38100" indent="-6350" algn="just">
              <a:lnSpc>
                <a:spcPct val="106000"/>
              </a:lnSpc>
              <a:spcAft>
                <a:spcPts val="20"/>
              </a:spcAft>
            </a:pPr>
            <a:r>
              <a:rPr lang="en-IN" sz="2000" dirty="0">
                <a:solidFill>
                  <a:srgbClr val="FF0000"/>
                </a:solidFill>
                <a:effectLst/>
                <a:latin typeface="Cambria" panose="02040503050406030204" pitchFamily="18" charset="0"/>
                <a:ea typeface="Calibri" panose="020F0502020204030204" pitchFamily="34" charset="0"/>
              </a:rPr>
              <a:t>      T1.start(); </a:t>
            </a:r>
            <a:endParaRPr lang="en-IN" sz="2000" dirty="0">
              <a:solidFill>
                <a:srgbClr val="FF0000"/>
              </a:solidFill>
              <a:effectLst/>
              <a:latin typeface="Calibri" panose="020F0502020204030204" pitchFamily="34" charset="0"/>
              <a:ea typeface="Calibri" panose="020F050202020403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first line instantiates a new object of class </a:t>
            </a:r>
            <a:r>
              <a:rPr lang="en-IN" sz="2000"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MyThread</a:t>
            </a: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second line calls start() causing the thread to move into runnable state.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06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Then, the java runtime will schedule the thread to run by invoking its run().Hence the thread is said to be in Running state.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898525" indent="-363538">
              <a:lnSpc>
                <a:spcPct val="150000"/>
              </a:lnSpc>
              <a:buFont typeface="Wingdings" panose="05000000000000000000" pitchFamily="2" charset="2"/>
              <a:buChar char="q"/>
            </a:pPr>
            <a:endParaRPr lang="en-IN" b="1" dirty="0">
              <a:solidFill>
                <a:srgbClr val="FF0000"/>
              </a:solidFill>
            </a:endParaRPr>
          </a:p>
        </p:txBody>
      </p:sp>
    </p:spTree>
    <p:extLst>
      <p:ext uri="{BB962C8B-B14F-4D97-AF65-F5344CB8AC3E}">
        <p14:creationId xmlns:p14="http://schemas.microsoft.com/office/powerpoint/2010/main" val="1691970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pic>
        <p:nvPicPr>
          <p:cNvPr id="4" name="Picture 3">
            <a:extLst>
              <a:ext uri="{FF2B5EF4-FFF2-40B4-BE49-F238E27FC236}">
                <a16:creationId xmlns:a16="http://schemas.microsoft.com/office/drawing/2014/main" id="{30024452-8AE9-48BB-A502-87D16A44C7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3874"/>
            <a:ext cx="8763000" cy="6257925"/>
          </a:xfrm>
          <a:prstGeom prst="rect">
            <a:avLst/>
          </a:prstGeom>
          <a:noFill/>
          <a:ln>
            <a:noFill/>
          </a:ln>
        </p:spPr>
      </p:pic>
    </p:spTree>
    <p:extLst>
      <p:ext uri="{BB962C8B-B14F-4D97-AF65-F5344CB8AC3E}">
        <p14:creationId xmlns:p14="http://schemas.microsoft.com/office/powerpoint/2010/main" val="21022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pic>
        <p:nvPicPr>
          <p:cNvPr id="5" name="Picture 4">
            <a:extLst>
              <a:ext uri="{FF2B5EF4-FFF2-40B4-BE49-F238E27FC236}">
                <a16:creationId xmlns:a16="http://schemas.microsoft.com/office/drawing/2014/main" id="{02C3775D-03D1-4ABB-B677-31D3FE7744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5553075" cy="4376737"/>
          </a:xfrm>
          <a:prstGeom prst="rect">
            <a:avLst/>
          </a:prstGeom>
          <a:noFill/>
          <a:ln>
            <a:noFill/>
          </a:ln>
        </p:spPr>
      </p:pic>
    </p:spTree>
    <p:extLst>
      <p:ext uri="{BB962C8B-B14F-4D97-AF65-F5344CB8AC3E}">
        <p14:creationId xmlns:p14="http://schemas.microsoft.com/office/powerpoint/2010/main" val="2442358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sp>
        <p:nvSpPr>
          <p:cNvPr id="2" name="TextBox 1">
            <a:extLst>
              <a:ext uri="{FF2B5EF4-FFF2-40B4-BE49-F238E27FC236}">
                <a16:creationId xmlns:a16="http://schemas.microsoft.com/office/drawing/2014/main" id="{34378CFF-46E3-4E13-9AEE-2DFF51D62B74}"/>
              </a:ext>
            </a:extLst>
          </p:cNvPr>
          <p:cNvSpPr txBox="1"/>
          <p:nvPr/>
        </p:nvSpPr>
        <p:spPr>
          <a:xfrm>
            <a:off x="152400" y="1066800"/>
            <a:ext cx="8534400" cy="2118465"/>
          </a:xfrm>
          <a:prstGeom prst="rect">
            <a:avLst/>
          </a:prstGeom>
          <a:solidFill>
            <a:schemeClr val="accent3">
              <a:lumMod val="40000"/>
              <a:lumOff val="60000"/>
            </a:schemeClr>
          </a:solidFill>
          <a:ln>
            <a:solidFill>
              <a:srgbClr val="C2E49C"/>
            </a:solidFill>
          </a:ln>
        </p:spPr>
        <p:txBody>
          <a:bodyPr wrap="square" rtlCol="0">
            <a:spAutoFit/>
          </a:bodyPr>
          <a:lstStyle/>
          <a:p>
            <a:pPr marL="342900" indent="-342900">
              <a:lnSpc>
                <a:spcPct val="150000"/>
              </a:lnSpc>
              <a:buAutoNum type="arabicParenR" startAt="2"/>
            </a:pPr>
            <a:r>
              <a:rPr lang="en-US" dirty="0">
                <a:latin typeface="Cambria" panose="02040503050406030204" pitchFamily="18" charset="0"/>
                <a:ea typeface="Cambria" panose="02040503050406030204" pitchFamily="18" charset="0"/>
              </a:rPr>
              <a:t>Creating Thread using Runnable Interface</a:t>
            </a:r>
          </a:p>
          <a:p>
            <a:pPr marL="993775" lvl="1" indent="-631825">
              <a:lnSpc>
                <a:spcPct val="150000"/>
              </a:lnSpc>
            </a:pPr>
            <a:r>
              <a:rPr lang="en-US" dirty="0">
                <a:latin typeface="Cambria" panose="02040503050406030204" pitchFamily="18" charset="0"/>
                <a:ea typeface="Cambria" panose="02040503050406030204" pitchFamily="18" charset="0"/>
              </a:rPr>
              <a:t>A)	Create a Class that implements Runnable Interface</a:t>
            </a:r>
          </a:p>
          <a:p>
            <a:pPr marL="993775" lvl="1" indent="-631825">
              <a:lnSpc>
                <a:spcPct val="150000"/>
              </a:lnSpc>
            </a:pPr>
            <a:r>
              <a:rPr lang="en-US" dirty="0">
                <a:latin typeface="Cambria" panose="02040503050406030204" pitchFamily="18" charset="0"/>
                <a:ea typeface="Cambria" panose="02040503050406030204" pitchFamily="18" charset="0"/>
              </a:rPr>
              <a:t>B)	override run() method</a:t>
            </a:r>
          </a:p>
          <a:p>
            <a:pPr marL="993775" lvl="1" indent="-631825">
              <a:lnSpc>
                <a:spcPct val="150000"/>
              </a:lnSpc>
            </a:pPr>
            <a:r>
              <a:rPr lang="en-US" dirty="0">
                <a:latin typeface="Cambria" panose="02040503050406030204" pitchFamily="18" charset="0"/>
                <a:ea typeface="Cambria" panose="02040503050406030204" pitchFamily="18" charset="0"/>
              </a:rPr>
              <a:t>C)	create a thread by passing an object to the implementation class of runnable interface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01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pic>
        <p:nvPicPr>
          <p:cNvPr id="5" name="Picture 4">
            <a:extLst>
              <a:ext uri="{FF2B5EF4-FFF2-40B4-BE49-F238E27FC236}">
                <a16:creationId xmlns:a16="http://schemas.microsoft.com/office/drawing/2014/main" id="{6AB23511-F560-4C69-9883-1392728AB700}"/>
              </a:ext>
            </a:extLst>
          </p:cNvPr>
          <p:cNvPicPr>
            <a:picLocks noChangeAspect="1"/>
          </p:cNvPicPr>
          <p:nvPr/>
        </p:nvPicPr>
        <p:blipFill>
          <a:blip r:embed="rId2"/>
          <a:stretch>
            <a:fillRect/>
          </a:stretch>
        </p:blipFill>
        <p:spPr>
          <a:xfrm>
            <a:off x="304800" y="442912"/>
            <a:ext cx="8534399" cy="5972175"/>
          </a:xfrm>
          <a:prstGeom prst="rect">
            <a:avLst/>
          </a:prstGeom>
        </p:spPr>
      </p:pic>
    </p:spTree>
    <p:extLst>
      <p:ext uri="{BB962C8B-B14F-4D97-AF65-F5344CB8AC3E}">
        <p14:creationId xmlns:p14="http://schemas.microsoft.com/office/powerpoint/2010/main" val="229299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pic>
        <p:nvPicPr>
          <p:cNvPr id="4" name="Picture 3">
            <a:extLst>
              <a:ext uri="{FF2B5EF4-FFF2-40B4-BE49-F238E27FC236}">
                <a16:creationId xmlns:a16="http://schemas.microsoft.com/office/drawing/2014/main" id="{04E27F7C-C017-4D4E-B466-6122E276AB7A}"/>
              </a:ext>
            </a:extLst>
          </p:cNvPr>
          <p:cNvPicPr>
            <a:picLocks noChangeAspect="1"/>
          </p:cNvPicPr>
          <p:nvPr/>
        </p:nvPicPr>
        <p:blipFill>
          <a:blip r:embed="rId2"/>
          <a:stretch>
            <a:fillRect/>
          </a:stretch>
        </p:blipFill>
        <p:spPr>
          <a:xfrm>
            <a:off x="533400" y="685800"/>
            <a:ext cx="7848600" cy="6172200"/>
          </a:xfrm>
          <a:prstGeom prst="rect">
            <a:avLst/>
          </a:prstGeom>
        </p:spPr>
      </p:pic>
    </p:spTree>
    <p:extLst>
      <p:ext uri="{BB962C8B-B14F-4D97-AF65-F5344CB8AC3E}">
        <p14:creationId xmlns:p14="http://schemas.microsoft.com/office/powerpoint/2010/main" val="3250087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pic>
        <p:nvPicPr>
          <p:cNvPr id="5" name="Picture 4">
            <a:extLst>
              <a:ext uri="{FF2B5EF4-FFF2-40B4-BE49-F238E27FC236}">
                <a16:creationId xmlns:a16="http://schemas.microsoft.com/office/drawing/2014/main" id="{ED0BCD5E-CE90-4067-8789-7C846231BB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599" y="523874"/>
            <a:ext cx="4267199" cy="6257925"/>
          </a:xfrm>
          <a:prstGeom prst="rect">
            <a:avLst/>
          </a:prstGeom>
          <a:noFill/>
          <a:ln>
            <a:noFill/>
          </a:ln>
        </p:spPr>
      </p:pic>
      <p:pic>
        <p:nvPicPr>
          <p:cNvPr id="6" name="Picture 5">
            <a:extLst>
              <a:ext uri="{FF2B5EF4-FFF2-40B4-BE49-F238E27FC236}">
                <a16:creationId xmlns:a16="http://schemas.microsoft.com/office/drawing/2014/main" id="{6D944786-781E-4B95-A54F-A9C63E39E875}"/>
              </a:ext>
            </a:extLst>
          </p:cNvPr>
          <p:cNvPicPr>
            <a:picLocks noChangeAspect="1"/>
          </p:cNvPicPr>
          <p:nvPr/>
        </p:nvPicPr>
        <p:blipFill>
          <a:blip r:embed="rId3"/>
          <a:stretch>
            <a:fillRect/>
          </a:stretch>
        </p:blipFill>
        <p:spPr>
          <a:xfrm>
            <a:off x="4572000" y="523874"/>
            <a:ext cx="4267199" cy="6029326"/>
          </a:xfrm>
          <a:prstGeom prst="rect">
            <a:avLst/>
          </a:prstGeom>
        </p:spPr>
      </p:pic>
    </p:spTree>
    <p:extLst>
      <p:ext uri="{BB962C8B-B14F-4D97-AF65-F5344CB8AC3E}">
        <p14:creationId xmlns:p14="http://schemas.microsoft.com/office/powerpoint/2010/main" val="2777519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Creating a Multiple Threads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516AD227-6140-469E-B5F8-EAE894AE8E1F}"/>
              </a:ext>
            </a:extLst>
          </p:cNvPr>
          <p:cNvSpPr txBox="1"/>
          <p:nvPr/>
        </p:nvSpPr>
        <p:spPr>
          <a:xfrm>
            <a:off x="87086" y="1219200"/>
            <a:ext cx="8458200" cy="4202561"/>
          </a:xfrm>
          <a:prstGeom prst="rect">
            <a:avLst/>
          </a:prstGeom>
          <a:solidFill>
            <a:schemeClr val="accent3">
              <a:lumMod val="60000"/>
              <a:lumOff val="40000"/>
            </a:schemeClr>
          </a:solidFill>
          <a:ln>
            <a:solidFill>
              <a:srgbClr val="C2E49C"/>
            </a:solidFill>
          </a:ln>
        </p:spPr>
        <p:txBody>
          <a:bodyPr wrap="square">
            <a:spAutoFit/>
          </a:bodyPr>
          <a:lstStyle/>
          <a:p>
            <a:pPr marL="12065" marR="38100" indent="-6350" algn="just">
              <a:lnSpc>
                <a:spcPct val="150000"/>
              </a:lnSpc>
              <a:spcAft>
                <a:spcPts val="20"/>
              </a:spcAft>
            </a:pPr>
            <a:r>
              <a:rPr lang="en-IN" dirty="0">
                <a:solidFill>
                  <a:srgbClr val="000000"/>
                </a:solidFill>
                <a:latin typeface="Cambria" panose="02040503050406030204" pitchFamily="18" charset="0"/>
                <a:ea typeface="Calibri" panose="020F0502020204030204" pitchFamily="34" charset="0"/>
              </a:rPr>
              <a:t>Among two ways of creating threads </a:t>
            </a:r>
            <a:r>
              <a:rPr lang="en-IN" dirty="0" err="1">
                <a:solidFill>
                  <a:srgbClr val="000000"/>
                </a:solidFill>
                <a:latin typeface="Cambria" panose="02040503050406030204" pitchFamily="18" charset="0"/>
                <a:ea typeface="Calibri" panose="020F0502020204030204" pitchFamily="34" charset="0"/>
              </a:rPr>
              <a:t>i.e</a:t>
            </a:r>
            <a:endParaRPr lang="en-IN" dirty="0">
              <a:solidFill>
                <a:srgbClr val="000000"/>
              </a:solidFill>
              <a:latin typeface="Cambria" panose="02040503050406030204" pitchFamily="18" charset="0"/>
              <a:ea typeface="Calibri" panose="020F0502020204030204" pitchFamily="34" charset="0"/>
            </a:endParaRPr>
          </a:p>
          <a:p>
            <a:pPr marL="348615" marR="38100" indent="-342900" algn="just">
              <a:lnSpc>
                <a:spcPct val="150000"/>
              </a:lnSpc>
              <a:spcAft>
                <a:spcPts val="20"/>
              </a:spcAft>
              <a:buAutoNum type="arabicParenR"/>
            </a:pPr>
            <a:r>
              <a:rPr lang="en-IN" sz="1800" dirty="0">
                <a:solidFill>
                  <a:srgbClr val="000000"/>
                </a:solidFill>
                <a:effectLst/>
                <a:latin typeface="Cambria" panose="02040503050406030204" pitchFamily="18" charset="0"/>
                <a:ea typeface="Calibri" panose="020F0502020204030204" pitchFamily="34" charset="0"/>
              </a:rPr>
              <a:t>By exte</a:t>
            </a:r>
            <a:r>
              <a:rPr lang="en-IN" dirty="0">
                <a:solidFill>
                  <a:srgbClr val="000000"/>
                </a:solidFill>
                <a:latin typeface="Cambria" panose="02040503050406030204" pitchFamily="18" charset="0"/>
                <a:ea typeface="Calibri" panose="020F0502020204030204" pitchFamily="34" charset="0"/>
              </a:rPr>
              <a:t>nding Thread class</a:t>
            </a:r>
          </a:p>
          <a:p>
            <a:pPr marL="348615" marR="38100" indent="-342900" algn="just">
              <a:lnSpc>
                <a:spcPct val="150000"/>
              </a:lnSpc>
              <a:spcAft>
                <a:spcPts val="20"/>
              </a:spcAft>
              <a:buAutoNum type="arabicParenR"/>
            </a:pPr>
            <a:r>
              <a:rPr lang="en-IN" sz="1800" dirty="0">
                <a:solidFill>
                  <a:srgbClr val="000000"/>
                </a:solidFill>
                <a:effectLst/>
                <a:latin typeface="Cambria" panose="02040503050406030204" pitchFamily="18" charset="0"/>
                <a:ea typeface="Calibri" panose="020F0502020204030204" pitchFamily="34" charset="0"/>
              </a:rPr>
              <a:t>Implements Runnable interface</a:t>
            </a:r>
          </a:p>
          <a:p>
            <a:pPr marL="748665" marR="38100" lvl="1" indent="-285750" algn="just">
              <a:lnSpc>
                <a:spcPct val="150000"/>
              </a:lnSpc>
              <a:spcAft>
                <a:spcPts val="20"/>
              </a:spcAft>
              <a:buFont typeface="Wingdings" panose="05000000000000000000" pitchFamily="2" charset="2"/>
              <a:buChar char="v"/>
            </a:pPr>
            <a:r>
              <a:rPr lang="en-IN" dirty="0">
                <a:solidFill>
                  <a:srgbClr val="000000"/>
                </a:solidFill>
                <a:effectLst/>
                <a:latin typeface="Cambria" panose="02040503050406030204" pitchFamily="18" charset="0"/>
                <a:ea typeface="Calibri" panose="020F0502020204030204" pitchFamily="34" charset="0"/>
              </a:rPr>
              <a:t>if you will not be over riding any of threads methods other than run() method ,it is probably best simply to implement runnable.  </a:t>
            </a:r>
          </a:p>
          <a:p>
            <a:pPr marL="748665" marR="38100" lvl="1" indent="-285750" algn="just">
              <a:lnSpc>
                <a:spcPct val="150000"/>
              </a:lnSpc>
              <a:spcAft>
                <a:spcPts val="20"/>
              </a:spcAft>
              <a:buFont typeface="Wingdings" panose="05000000000000000000" pitchFamily="2" charset="2"/>
              <a:buChar char="v"/>
            </a:pPr>
            <a:r>
              <a:rPr lang="en-IN" dirty="0">
                <a:solidFill>
                  <a:srgbClr val="000000"/>
                </a:solidFill>
                <a:effectLst/>
                <a:latin typeface="Cambria" panose="02040503050406030204" pitchFamily="18" charset="0"/>
                <a:ea typeface="Calibri" panose="020F0502020204030204" pitchFamily="34" charset="0"/>
              </a:rPr>
              <a:t>In </a:t>
            </a:r>
            <a:r>
              <a:rPr lang="en-IN" dirty="0" err="1">
                <a:solidFill>
                  <a:srgbClr val="000000"/>
                </a:solidFill>
                <a:effectLst/>
                <a:latin typeface="Cambria" panose="02040503050406030204" pitchFamily="18" charset="0"/>
                <a:ea typeface="Calibri" panose="020F0502020204030204" pitchFamily="34" charset="0"/>
              </a:rPr>
              <a:t>short,if</a:t>
            </a:r>
            <a:r>
              <a:rPr lang="en-IN" dirty="0">
                <a:solidFill>
                  <a:srgbClr val="000000"/>
                </a:solidFill>
                <a:effectLst/>
                <a:latin typeface="Cambria" panose="02040503050406030204" pitchFamily="18" charset="0"/>
                <a:ea typeface="Calibri" panose="020F0502020204030204" pitchFamily="34" charset="0"/>
              </a:rPr>
              <a:t> we want to override only run() method better to use Runnable interface .</a:t>
            </a:r>
          </a:p>
          <a:p>
            <a:pPr marL="748665" marR="38100" lvl="1" indent="-285750" algn="just">
              <a:lnSpc>
                <a:spcPct val="150000"/>
              </a:lnSpc>
              <a:spcAft>
                <a:spcPts val="20"/>
              </a:spcAft>
              <a:buFont typeface="Wingdings" panose="05000000000000000000" pitchFamily="2" charset="2"/>
              <a:buChar char="v"/>
            </a:pPr>
            <a:r>
              <a:rPr lang="en-IN" dirty="0">
                <a:solidFill>
                  <a:srgbClr val="000000"/>
                </a:solidFill>
                <a:effectLst/>
                <a:latin typeface="Cambria" panose="02040503050406030204" pitchFamily="18" charset="0"/>
                <a:ea typeface="Calibri" panose="020F0502020204030204" pitchFamily="34" charset="0"/>
              </a:rPr>
              <a:t>If it requires to extend other than Thread class, we have no choice but to implement the runnable interface since java classes cannot have two super class. </a:t>
            </a:r>
            <a:endParaRPr lang="en-IN"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4244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501139"/>
          </a:xfrm>
          <a:prstGeom prst="rect">
            <a:avLst/>
          </a:prstGeom>
          <a:solidFill>
            <a:schemeClr val="accent3">
              <a:lumMod val="40000"/>
              <a:lumOff val="60000"/>
            </a:schemeClr>
          </a:solidFill>
          <a:ln>
            <a:solidFill>
              <a:schemeClr val="tx2">
                <a:lumMod val="50000"/>
              </a:schemeClr>
            </a:solidFill>
          </a:ln>
        </p:spPr>
        <p:txBody>
          <a:bodyPr wrap="square" rtlCol="0">
            <a:spAutoFit/>
          </a:bodyPr>
          <a:lstStyle/>
          <a:p>
            <a:pPr marL="457200" indent="-457200">
              <a:buAutoNum type="arabicParenR" startAt="2"/>
            </a:pPr>
            <a:r>
              <a:rPr lang="en-US" sz="2400" b="1" dirty="0">
                <a:solidFill>
                  <a:srgbClr val="0000FF"/>
                </a:solidFill>
                <a:latin typeface="Baskerville Old Face" pitchFamily="18" charset="0"/>
              </a:rPr>
              <a:t>Run Time Errors</a:t>
            </a:r>
          </a:p>
          <a:p>
            <a:pPr marL="457200" indent="7938">
              <a:lnSpc>
                <a:spcPct val="150000"/>
              </a:lnSpc>
              <a:buFont typeface="Wingdings" pitchFamily="2" charset="2"/>
              <a:buChar char="q"/>
            </a:pPr>
            <a:r>
              <a:rPr lang="en-US" sz="2400" b="1" dirty="0">
                <a:solidFill>
                  <a:srgbClr val="0000FF"/>
                </a:solidFill>
                <a:latin typeface="Baskerville Old Face" pitchFamily="18" charset="0"/>
              </a:rPr>
              <a:t>	</a:t>
            </a:r>
            <a:r>
              <a:rPr lang="en-US" sz="2400" dirty="0">
                <a:solidFill>
                  <a:srgbClr val="FF0000"/>
                </a:solidFill>
                <a:latin typeface="Baskerville Old Face" pitchFamily="18" charset="0"/>
              </a:rPr>
              <a:t>Errors</a:t>
            </a:r>
            <a:r>
              <a:rPr lang="en-US" sz="2400" dirty="0">
                <a:latin typeface="Baskerville Old Face" pitchFamily="18" charset="0"/>
              </a:rPr>
              <a:t> occurred at </a:t>
            </a:r>
            <a:r>
              <a:rPr lang="en-US" sz="2400" b="1" dirty="0">
                <a:solidFill>
                  <a:srgbClr val="FF0000"/>
                </a:solidFill>
                <a:latin typeface="Baskerville Old Face" pitchFamily="18" charset="0"/>
              </a:rPr>
              <a:t>Run Time </a:t>
            </a:r>
            <a:r>
              <a:rPr lang="en-US" sz="2400" dirty="0">
                <a:latin typeface="Baskerville Old Face" pitchFamily="18" charset="0"/>
              </a:rPr>
              <a:t>are called Run Time Errors</a:t>
            </a:r>
          </a:p>
          <a:p>
            <a:pPr marL="974725" indent="-509588">
              <a:lnSpc>
                <a:spcPct val="150000"/>
              </a:lnSpc>
              <a:buFont typeface="Wingdings" pitchFamily="2" charset="2"/>
              <a:buChar char="q"/>
            </a:pPr>
            <a:r>
              <a:rPr lang="en-US" sz="2400" dirty="0">
                <a:latin typeface="Baskerville Old Face" pitchFamily="18" charset="0"/>
              </a:rPr>
              <a:t>Run time errors are not detected by the </a:t>
            </a:r>
            <a:r>
              <a:rPr lang="en-US" sz="2400" b="1" dirty="0">
                <a:solidFill>
                  <a:srgbClr val="FF0000"/>
                </a:solidFill>
                <a:latin typeface="Baskerville Old Face" pitchFamily="18" charset="0"/>
              </a:rPr>
              <a:t>java compiler</a:t>
            </a:r>
            <a:r>
              <a:rPr lang="en-US" sz="2400" dirty="0">
                <a:latin typeface="Baskerville Old Face" pitchFamily="18" charset="0"/>
              </a:rPr>
              <a:t>. </a:t>
            </a:r>
          </a:p>
          <a:p>
            <a:pPr marL="974725" indent="-509588">
              <a:lnSpc>
                <a:spcPct val="150000"/>
              </a:lnSpc>
              <a:buFont typeface="Wingdings" pitchFamily="2" charset="2"/>
              <a:buChar char="q"/>
            </a:pPr>
            <a:r>
              <a:rPr lang="en-US" sz="2400" dirty="0">
                <a:latin typeface="Baskerville Old Face" pitchFamily="18" charset="0"/>
              </a:rPr>
              <a:t>It is the </a:t>
            </a:r>
            <a:r>
              <a:rPr lang="en-US" sz="2400" dirty="0">
                <a:solidFill>
                  <a:srgbClr val="FF0000"/>
                </a:solidFill>
                <a:latin typeface="Baskerville Old Face" pitchFamily="18" charset="0"/>
              </a:rPr>
              <a:t>JVM</a:t>
            </a:r>
            <a:r>
              <a:rPr lang="en-US" sz="2400" dirty="0">
                <a:latin typeface="Baskerville Old Face" pitchFamily="18" charset="0"/>
              </a:rPr>
              <a:t> which detects it while the program is running.</a:t>
            </a:r>
          </a:p>
          <a:p>
            <a:pPr marL="974725" indent="-509588">
              <a:lnSpc>
                <a:spcPct val="150000"/>
              </a:lnSpc>
              <a:buFont typeface="Wingdings" pitchFamily="2" charset="2"/>
              <a:buChar char="q"/>
            </a:pPr>
            <a:r>
              <a:rPr lang="en-US" sz="2400" b="1" dirty="0">
                <a:solidFill>
                  <a:srgbClr val="FF0000"/>
                </a:solidFill>
                <a:latin typeface="Baskerville Old Face" pitchFamily="18" charset="0"/>
              </a:rPr>
              <a:t>Semantic Errors </a:t>
            </a:r>
            <a:r>
              <a:rPr lang="en-US" sz="2400" dirty="0">
                <a:latin typeface="Baskerville Old Face" pitchFamily="18" charset="0"/>
              </a:rPr>
              <a:t>like division by zero, Index out of Bound are detected by JVM at runtime.</a:t>
            </a:r>
          </a:p>
          <a:p>
            <a:pPr marL="465138" indent="-465138">
              <a:lnSpc>
                <a:spcPct val="150000"/>
              </a:lnSpc>
              <a:buAutoNum type="arabicParenR" startAt="3"/>
            </a:pPr>
            <a:r>
              <a:rPr lang="en-US" sz="2400" b="1" dirty="0">
                <a:solidFill>
                  <a:srgbClr val="0000FF"/>
                </a:solidFill>
                <a:latin typeface="Baskerville Old Face" pitchFamily="18" charset="0"/>
              </a:rPr>
              <a:t>Logical Errors</a:t>
            </a:r>
          </a:p>
          <a:p>
            <a:pPr marL="974725" indent="-509588" algn="just">
              <a:lnSpc>
                <a:spcPct val="150000"/>
              </a:lnSpc>
              <a:buFont typeface="Wingdings" pitchFamily="2" charset="2"/>
              <a:buChar char="q"/>
            </a:pPr>
            <a:r>
              <a:rPr lang="en-US" sz="2400" dirty="0">
                <a:latin typeface="Baskerville Old Face" pitchFamily="18" charset="0"/>
              </a:rPr>
              <a:t>These errors are due to the mistakes made by the programmer.</a:t>
            </a:r>
          </a:p>
          <a:p>
            <a:pPr marL="974725" indent="-509588" algn="just">
              <a:lnSpc>
                <a:spcPct val="150000"/>
              </a:lnSpc>
              <a:buFont typeface="Wingdings" pitchFamily="2" charset="2"/>
              <a:buChar char="q"/>
            </a:pPr>
            <a:r>
              <a:rPr lang="en-US" sz="2400" dirty="0">
                <a:latin typeface="Baskerville Old Face" pitchFamily="18" charset="0"/>
              </a:rPr>
              <a:t>It will not be detected by a </a:t>
            </a:r>
            <a:r>
              <a:rPr lang="en-US" sz="2400" b="1" dirty="0">
                <a:solidFill>
                  <a:srgbClr val="FF0000"/>
                </a:solidFill>
                <a:latin typeface="Baskerville Old Face" pitchFamily="18" charset="0"/>
              </a:rPr>
              <a:t>compiler nor by the JVM.</a:t>
            </a:r>
            <a:r>
              <a:rPr lang="en-US" sz="2400" dirty="0">
                <a:latin typeface="Baskerville Old Face" pitchFamily="18" charset="0"/>
              </a:rPr>
              <a:t> </a:t>
            </a:r>
          </a:p>
          <a:p>
            <a:pPr marL="974725" indent="-509588" algn="just">
              <a:lnSpc>
                <a:spcPct val="150000"/>
              </a:lnSpc>
              <a:buFont typeface="Wingdings" pitchFamily="2" charset="2"/>
              <a:buChar char="q"/>
            </a:pPr>
            <a:r>
              <a:rPr lang="en-US" sz="2400" dirty="0">
                <a:latin typeface="Baskerville Old Face" pitchFamily="18" charset="0"/>
              </a:rPr>
              <a:t>Errors may be due to wrong idea or concept used by a programmer while coding.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4)   THREAD PRIORITIES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516AD227-6140-469E-B5F8-EAE894AE8E1F}"/>
              </a:ext>
            </a:extLst>
          </p:cNvPr>
          <p:cNvSpPr txBox="1"/>
          <p:nvPr/>
        </p:nvSpPr>
        <p:spPr>
          <a:xfrm>
            <a:off x="685800" y="533400"/>
            <a:ext cx="7924800" cy="6215548"/>
          </a:xfrm>
          <a:prstGeom prst="rect">
            <a:avLst/>
          </a:prstGeom>
          <a:solidFill>
            <a:schemeClr val="accent3">
              <a:lumMod val="40000"/>
              <a:lumOff val="60000"/>
            </a:schemeClr>
          </a:solidFill>
          <a:ln>
            <a:solidFill>
              <a:srgbClr val="C2E49C"/>
            </a:solidFill>
          </a:ln>
        </p:spPr>
        <p:txBody>
          <a:bodyPr wrap="square">
            <a:spAutoFit/>
          </a:bodyPr>
          <a:lstStyle/>
          <a:p>
            <a:pPr marL="342900" marR="38100" lvl="0" indent="-342900" algn="just" fontAlgn="base">
              <a:lnSpc>
                <a:spcPct val="150000"/>
              </a:lnSpc>
              <a:spcAft>
                <a:spcPts val="265"/>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In java, each thread is assigned a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priority,which</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affects the order in which it is scheduled for running.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50000"/>
              </a:lnSpc>
              <a:spcAft>
                <a:spcPts val="235"/>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The thread of the same priority are given equal treatment by java scheduler and therefore they share the processor on a first come, first serve basis.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0" lvl="0" indent="-342900" algn="just" fontAlgn="base">
              <a:lnSpc>
                <a:spcPct val="150000"/>
              </a:lnSpc>
              <a:spcAft>
                <a:spcPts val="1025"/>
              </a:spcAft>
              <a:buClr>
                <a:srgbClr val="000000"/>
              </a:buClr>
              <a:buSzPts val="1400"/>
              <a:buFont typeface="Wingdings" panose="05000000000000000000" pitchFamily="2" charset="2"/>
              <a:buChar char="v"/>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Java permits us to set and get priority of a thread using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setPriority</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and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getPriority</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as follows </a:t>
            </a:r>
          </a:p>
          <a:p>
            <a:pPr marL="478790" marR="38100" indent="-6350" algn="just">
              <a:lnSpc>
                <a:spcPct val="150000"/>
              </a:lnSpc>
              <a:spcAft>
                <a:spcPts val="20"/>
              </a:spcAft>
            </a:pPr>
            <a:r>
              <a:rPr lang="en-IN" dirty="0" err="1">
                <a:solidFill>
                  <a:srgbClr val="FF0000"/>
                </a:solidFill>
                <a:effectLst/>
                <a:latin typeface="Cambria" panose="02040503050406030204" pitchFamily="18" charset="0"/>
                <a:ea typeface="Calibri" panose="020F0502020204030204" pitchFamily="34" charset="0"/>
              </a:rPr>
              <a:t>ThreadName.setPriority</a:t>
            </a:r>
            <a:r>
              <a:rPr lang="en-IN" dirty="0">
                <a:solidFill>
                  <a:srgbClr val="FF0000"/>
                </a:solidFill>
                <a:effectLst/>
                <a:latin typeface="Cambria" panose="02040503050406030204" pitchFamily="18" charset="0"/>
                <a:ea typeface="Calibri" panose="020F0502020204030204" pitchFamily="34" charset="0"/>
              </a:rPr>
              <a:t>(int Number) </a:t>
            </a:r>
            <a:endParaRPr lang="en-IN" dirty="0">
              <a:solidFill>
                <a:srgbClr val="FF0000"/>
              </a:solidFill>
              <a:effectLst/>
              <a:latin typeface="Calibri" panose="020F0502020204030204" pitchFamily="34" charset="0"/>
              <a:ea typeface="Calibri" panose="020F0502020204030204" pitchFamily="34" charset="0"/>
            </a:endParaRPr>
          </a:p>
          <a:p>
            <a:pPr marL="478790" marR="38100" indent="-6350" algn="just">
              <a:lnSpc>
                <a:spcPct val="150000"/>
              </a:lnSpc>
              <a:spcAft>
                <a:spcPts val="20"/>
              </a:spcAft>
            </a:pPr>
            <a:r>
              <a:rPr lang="en-IN" dirty="0" err="1">
                <a:solidFill>
                  <a:srgbClr val="FF0000"/>
                </a:solidFill>
                <a:effectLst/>
                <a:latin typeface="Cambria" panose="02040503050406030204" pitchFamily="18" charset="0"/>
                <a:ea typeface="Calibri" panose="020F0502020204030204" pitchFamily="34" charset="0"/>
              </a:rPr>
              <a:t>ThreadName.getPriority</a:t>
            </a:r>
            <a:r>
              <a:rPr lang="en-IN" dirty="0">
                <a:solidFill>
                  <a:srgbClr val="FF0000"/>
                </a:solidFill>
                <a:effectLst/>
                <a:latin typeface="Cambria" panose="02040503050406030204" pitchFamily="18" charset="0"/>
                <a:ea typeface="Calibri" panose="020F0502020204030204" pitchFamily="34" charset="0"/>
              </a:rPr>
              <a:t>() </a:t>
            </a:r>
            <a:endParaRPr lang="en-IN" dirty="0">
              <a:solidFill>
                <a:srgbClr val="FF0000"/>
              </a:solidFill>
              <a:effectLst/>
              <a:latin typeface="Calibri" panose="020F0502020204030204" pitchFamily="34" charset="0"/>
              <a:ea typeface="Calibri" panose="020F0502020204030204" pitchFamily="34" charset="0"/>
            </a:endParaRPr>
          </a:p>
          <a:p>
            <a:pPr marL="342900" marR="38100" lvl="0" indent="-342900" algn="just" fontAlgn="base">
              <a:lnSpc>
                <a:spcPct val="150000"/>
              </a:lnSpc>
              <a:spcAft>
                <a:spcPts val="885"/>
              </a:spcAft>
              <a:buClr>
                <a:srgbClr val="000000"/>
              </a:buClr>
              <a:buSzPts val="1400"/>
              <a:buFont typeface="Arial" panose="020B0604020202020204" pitchFamily="34" charset="0"/>
              <a:buChar char="•"/>
            </a:pP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Thread class constants are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478790" marR="38100" indent="-6350" algn="just">
              <a:lnSpc>
                <a:spcPct val="150000"/>
              </a:lnSpc>
              <a:spcAft>
                <a:spcPts val="20"/>
              </a:spcAft>
            </a:pPr>
            <a:r>
              <a:rPr lang="en-IN" dirty="0">
                <a:solidFill>
                  <a:srgbClr val="FF0000"/>
                </a:solidFill>
                <a:effectLst/>
                <a:latin typeface="Cambria" panose="02040503050406030204" pitchFamily="18" charset="0"/>
                <a:ea typeface="Calibri" panose="020F0502020204030204" pitchFamily="34" charset="0"/>
              </a:rPr>
              <a:t>MIN_PRIORITY=1 </a:t>
            </a:r>
            <a:endParaRPr lang="en-IN" dirty="0">
              <a:solidFill>
                <a:srgbClr val="FF0000"/>
              </a:solidFill>
              <a:effectLst/>
              <a:latin typeface="Calibri" panose="020F0502020204030204" pitchFamily="34" charset="0"/>
              <a:ea typeface="Calibri" panose="020F0502020204030204" pitchFamily="34" charset="0"/>
            </a:endParaRPr>
          </a:p>
          <a:p>
            <a:pPr marL="478790" marR="38100" indent="-6350" algn="just">
              <a:lnSpc>
                <a:spcPct val="150000"/>
              </a:lnSpc>
              <a:spcAft>
                <a:spcPts val="20"/>
              </a:spcAft>
            </a:pPr>
            <a:r>
              <a:rPr lang="en-IN" dirty="0">
                <a:solidFill>
                  <a:srgbClr val="FF0000"/>
                </a:solidFill>
                <a:effectLst/>
                <a:latin typeface="Cambria" panose="02040503050406030204" pitchFamily="18" charset="0"/>
                <a:ea typeface="Calibri" panose="020F0502020204030204" pitchFamily="34" charset="0"/>
              </a:rPr>
              <a:t>MAX_PRIORITY=10 </a:t>
            </a:r>
            <a:endParaRPr lang="en-IN" dirty="0">
              <a:solidFill>
                <a:srgbClr val="FF0000"/>
              </a:solidFill>
              <a:effectLst/>
              <a:latin typeface="Calibri" panose="020F0502020204030204" pitchFamily="34" charset="0"/>
              <a:ea typeface="Calibri" panose="020F0502020204030204" pitchFamily="34" charset="0"/>
            </a:endParaRPr>
          </a:p>
          <a:p>
            <a:pPr marL="478790" marR="38100" indent="-6350" algn="just">
              <a:lnSpc>
                <a:spcPct val="150000"/>
              </a:lnSpc>
              <a:spcAft>
                <a:spcPts val="20"/>
              </a:spcAft>
            </a:pPr>
            <a:r>
              <a:rPr lang="en-IN" dirty="0">
                <a:solidFill>
                  <a:srgbClr val="FF0000"/>
                </a:solidFill>
                <a:effectLst/>
                <a:latin typeface="Cambria" panose="02040503050406030204" pitchFamily="18" charset="0"/>
                <a:ea typeface="Calibri" panose="020F0502020204030204" pitchFamily="34" charset="0"/>
              </a:rPr>
              <a:t>NORM_PRIORITY=5 </a:t>
            </a:r>
            <a:endParaRPr lang="en-IN" dirty="0">
              <a:solidFill>
                <a:srgbClr val="FF0000"/>
              </a:solidFill>
              <a:effectLst/>
              <a:latin typeface="Calibri" panose="020F0502020204030204" pitchFamily="34" charset="0"/>
              <a:ea typeface="Calibri" panose="020F0502020204030204" pitchFamily="34" charset="0"/>
            </a:endParaRPr>
          </a:p>
          <a:p>
            <a:pPr marL="291465" marR="38100" indent="-285750" algn="just">
              <a:lnSpc>
                <a:spcPct val="150000"/>
              </a:lnSpc>
              <a:spcAft>
                <a:spcPts val="20"/>
              </a:spcAft>
              <a:buFont typeface="Wingdings" panose="05000000000000000000" pitchFamily="2" charset="2"/>
              <a:buChar char="v"/>
            </a:pPr>
            <a:r>
              <a:rPr lang="en-IN" dirty="0">
                <a:solidFill>
                  <a:srgbClr val="000000"/>
                </a:solidFill>
                <a:effectLst/>
                <a:latin typeface="Cambria" panose="02040503050406030204" pitchFamily="18" charset="0"/>
                <a:ea typeface="Calibri" panose="020F0502020204030204" pitchFamily="34" charset="0"/>
              </a:rPr>
              <a:t> </a:t>
            </a:r>
            <a:r>
              <a:rPr lang="en-IN"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NORM_PRIORIty</a:t>
            </a:r>
            <a:r>
              <a:rPr lang="en-IN"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is the default priority. </a:t>
            </a:r>
            <a:endParaRPr lang="en-IN"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91465" marR="38100" indent="-285750" algn="just">
              <a:lnSpc>
                <a:spcPct val="150000"/>
              </a:lnSpc>
              <a:spcAft>
                <a:spcPts val="20"/>
              </a:spcAft>
              <a:buFont typeface="Wingdings" panose="05000000000000000000" pitchFamily="2" charset="2"/>
              <a:buChar char="v"/>
            </a:pPr>
            <a:endParaRPr lang="en-IN"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0868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THREAD PRIORITIES</a:t>
            </a:r>
            <a:endParaRPr lang="en-US"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516AD227-6140-469E-B5F8-EAE894AE8E1F}"/>
              </a:ext>
            </a:extLst>
          </p:cNvPr>
          <p:cNvSpPr txBox="1"/>
          <p:nvPr/>
        </p:nvSpPr>
        <p:spPr>
          <a:xfrm>
            <a:off x="152400" y="838200"/>
            <a:ext cx="8610600" cy="3299942"/>
          </a:xfrm>
          <a:prstGeom prst="rect">
            <a:avLst/>
          </a:prstGeom>
          <a:solidFill>
            <a:schemeClr val="accent3">
              <a:lumMod val="40000"/>
              <a:lumOff val="60000"/>
            </a:schemeClr>
          </a:solidFill>
          <a:ln>
            <a:solidFill>
              <a:srgbClr val="C2E49C"/>
            </a:solidFill>
          </a:ln>
        </p:spPr>
        <p:txBody>
          <a:bodyPr wrap="square">
            <a:spAutoFit/>
          </a:bodyPr>
          <a:lstStyle/>
          <a:p>
            <a:pPr marL="342900" marR="38100" lvl="0" indent="-342900" algn="just" fontAlgn="base">
              <a:lnSpc>
                <a:spcPct val="150000"/>
              </a:lnSpc>
              <a:spcAft>
                <a:spcPts val="20"/>
              </a:spcAft>
              <a:buClr>
                <a:srgbClr val="000000"/>
              </a:buClr>
              <a:buSzPts val="1400"/>
              <a:buFont typeface="Arial" panose="020B0604020202020204" pitchFamily="34" charset="0"/>
              <a:buChar char="•"/>
            </a:pP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Java run time system usually applies one of the two following strategies </a:t>
            </a:r>
            <a:endParaRPr lang="en-IN"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914400" marR="38100" lvl="1" indent="-457200" algn="just" fontAlgn="base">
              <a:lnSpc>
                <a:spcPct val="150000"/>
              </a:lnSpc>
              <a:spcAft>
                <a:spcPts val="235"/>
              </a:spcAft>
              <a:buClr>
                <a:srgbClr val="000000"/>
              </a:buClr>
              <a:buSzPts val="1400"/>
              <a:buFont typeface="+mj-lt"/>
              <a:buAutoNum type="arabicParenR"/>
            </a:pPr>
            <a:r>
              <a:rPr lang="en-IN" sz="2000"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Preemptive</a:t>
            </a: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a:t>
            </a:r>
            <a:r>
              <a:rPr lang="en-IN" sz="2000" u="none" strike="noStrike" dirty="0" err="1">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scheduling:if</a:t>
            </a:r>
            <a:r>
              <a:rPr lang="en-IN" sz="2000" u="none" strike="noStrike" dirty="0">
                <a:solidFill>
                  <a:srgbClr val="000000"/>
                </a:solidFill>
                <a:effectLst/>
                <a:uFill>
                  <a:solidFill>
                    <a:srgbClr val="000000"/>
                  </a:solidFill>
                </a:uFill>
                <a:latin typeface="Cambria" panose="02040503050406030204" pitchFamily="18" charset="0"/>
                <a:ea typeface="Arial" panose="020B0604020202020204" pitchFamily="34" charset="0"/>
                <a:cs typeface="Arial" panose="020B0604020202020204" pitchFamily="34" charset="0"/>
              </a:rPr>
              <a:t> the thread has a higher priority then the current running thread leaves runnable state and higher priority enter to runnable state. </a:t>
            </a:r>
          </a:p>
          <a:p>
            <a:pPr marL="914400" marR="38100" lvl="1" indent="-457200" algn="just" fontAlgn="base">
              <a:lnSpc>
                <a:spcPct val="150000"/>
              </a:lnSpc>
              <a:spcAft>
                <a:spcPts val="235"/>
              </a:spcAft>
              <a:buClr>
                <a:srgbClr val="000000"/>
              </a:buClr>
              <a:buSzPts val="1400"/>
              <a:buFont typeface="+mj-lt"/>
              <a:buAutoNum type="arabicParenR"/>
            </a:pPr>
            <a:r>
              <a:rPr lang="en-IN" sz="20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Time-sliced(Round robin):A running thread is allowed to be execute for the fixed time, after completion of time , current thread indicates to the another thread to enter it in the runnable state</a:t>
            </a:r>
            <a:endParaRPr lang="en-IN"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46802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THREAD PRIORITIES</a:t>
            </a:r>
            <a:endParaRPr lang="en-US" dirty="0">
              <a:solidFill>
                <a:srgbClr val="0000FF"/>
              </a:solidFill>
              <a:latin typeface="Baskerville Old Face" pitchFamily="18" charset="0"/>
            </a:endParaRPr>
          </a:p>
        </p:txBody>
      </p:sp>
      <p:pic>
        <p:nvPicPr>
          <p:cNvPr id="4" name="Picture 3">
            <a:extLst>
              <a:ext uri="{FF2B5EF4-FFF2-40B4-BE49-F238E27FC236}">
                <a16:creationId xmlns:a16="http://schemas.microsoft.com/office/drawing/2014/main" id="{053F5011-708E-4428-B82D-E7C6450CCA88}"/>
              </a:ext>
            </a:extLst>
          </p:cNvPr>
          <p:cNvPicPr>
            <a:picLocks noChangeAspect="1"/>
          </p:cNvPicPr>
          <p:nvPr/>
        </p:nvPicPr>
        <p:blipFill>
          <a:blip r:embed="rId2"/>
          <a:stretch>
            <a:fillRect/>
          </a:stretch>
        </p:blipFill>
        <p:spPr>
          <a:xfrm>
            <a:off x="304801" y="369332"/>
            <a:ext cx="5410199" cy="6260067"/>
          </a:xfrm>
          <a:prstGeom prst="rect">
            <a:avLst/>
          </a:prstGeom>
        </p:spPr>
      </p:pic>
      <p:pic>
        <p:nvPicPr>
          <p:cNvPr id="7" name="Picture 6">
            <a:extLst>
              <a:ext uri="{FF2B5EF4-FFF2-40B4-BE49-F238E27FC236}">
                <a16:creationId xmlns:a16="http://schemas.microsoft.com/office/drawing/2014/main" id="{42DB7932-2658-4930-850F-04D2DB7A4092}"/>
              </a:ext>
            </a:extLst>
          </p:cNvPr>
          <p:cNvPicPr>
            <a:picLocks noChangeAspect="1"/>
          </p:cNvPicPr>
          <p:nvPr/>
        </p:nvPicPr>
        <p:blipFill>
          <a:blip r:embed="rId3"/>
          <a:stretch>
            <a:fillRect/>
          </a:stretch>
        </p:blipFill>
        <p:spPr>
          <a:xfrm>
            <a:off x="5715000" y="422790"/>
            <a:ext cx="3267075" cy="6206609"/>
          </a:xfrm>
          <a:prstGeom prst="rect">
            <a:avLst/>
          </a:prstGeom>
        </p:spPr>
      </p:pic>
    </p:spTree>
    <p:extLst>
      <p:ext uri="{BB962C8B-B14F-4D97-AF65-F5344CB8AC3E}">
        <p14:creationId xmlns:p14="http://schemas.microsoft.com/office/powerpoint/2010/main" val="220563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solidFill>
            <a:schemeClr val="accent3">
              <a:lumMod val="40000"/>
              <a:lumOff val="60000"/>
            </a:schemeClr>
          </a:solidFill>
        </p:spPr>
        <p:txBody>
          <a:bodyPr wrap="square" rtlCol="0">
            <a:spAutoFit/>
          </a:bodyPr>
          <a:lstStyle/>
          <a:p>
            <a:r>
              <a:rPr lang="en-US" b="1" dirty="0">
                <a:solidFill>
                  <a:srgbClr val="0000FF"/>
                </a:solidFill>
                <a:latin typeface="Baskerville Old Face" pitchFamily="18" charset="0"/>
              </a:rPr>
              <a:t>3)   THREAD PRIORITIES</a:t>
            </a:r>
            <a:endParaRPr lang="en-US" dirty="0">
              <a:solidFill>
                <a:srgbClr val="0000FF"/>
              </a:solidFill>
              <a:latin typeface="Baskerville Old Face" pitchFamily="18" charset="0"/>
            </a:endParaRPr>
          </a:p>
        </p:txBody>
      </p:sp>
      <p:pic>
        <p:nvPicPr>
          <p:cNvPr id="5" name="Picture 4">
            <a:extLst>
              <a:ext uri="{FF2B5EF4-FFF2-40B4-BE49-F238E27FC236}">
                <a16:creationId xmlns:a16="http://schemas.microsoft.com/office/drawing/2014/main" id="{43FB24CC-DA64-48CC-9504-134B0B2AB7EC}"/>
              </a:ext>
            </a:extLst>
          </p:cNvPr>
          <p:cNvPicPr>
            <a:picLocks noChangeAspect="1"/>
          </p:cNvPicPr>
          <p:nvPr/>
        </p:nvPicPr>
        <p:blipFill>
          <a:blip r:embed="rId2"/>
          <a:stretch>
            <a:fillRect/>
          </a:stretch>
        </p:blipFill>
        <p:spPr>
          <a:xfrm>
            <a:off x="151931" y="609599"/>
            <a:ext cx="5589301" cy="6206609"/>
          </a:xfrm>
          <a:prstGeom prst="rect">
            <a:avLst/>
          </a:prstGeom>
        </p:spPr>
      </p:pic>
      <p:pic>
        <p:nvPicPr>
          <p:cNvPr id="8" name="Picture 7">
            <a:extLst>
              <a:ext uri="{FF2B5EF4-FFF2-40B4-BE49-F238E27FC236}">
                <a16:creationId xmlns:a16="http://schemas.microsoft.com/office/drawing/2014/main" id="{521B42E4-8900-470F-B79D-CB68FA6C1757}"/>
              </a:ext>
            </a:extLst>
          </p:cNvPr>
          <p:cNvPicPr>
            <a:picLocks noChangeAspect="1"/>
          </p:cNvPicPr>
          <p:nvPr/>
        </p:nvPicPr>
        <p:blipFill>
          <a:blip r:embed="rId3"/>
          <a:stretch>
            <a:fillRect/>
          </a:stretch>
        </p:blipFill>
        <p:spPr>
          <a:xfrm>
            <a:off x="5703757" y="639579"/>
            <a:ext cx="2981325" cy="5989821"/>
          </a:xfrm>
          <a:prstGeom prst="rect">
            <a:avLst/>
          </a:prstGeom>
        </p:spPr>
      </p:pic>
    </p:spTree>
    <p:extLst>
      <p:ext uri="{BB962C8B-B14F-4D97-AF65-F5344CB8AC3E}">
        <p14:creationId xmlns:p14="http://schemas.microsoft.com/office/powerpoint/2010/main" val="1716581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461665"/>
          </a:xfrm>
          <a:prstGeom prst="rect">
            <a:avLst/>
          </a:prstGeom>
          <a:solidFill>
            <a:schemeClr val="accent3">
              <a:lumMod val="40000"/>
              <a:lumOff val="60000"/>
            </a:schemeClr>
          </a:solidFill>
        </p:spPr>
        <p:txBody>
          <a:bodyPr wrap="square" rtlCol="0">
            <a:spAutoFit/>
          </a:bodyPr>
          <a:lstStyle/>
          <a:p>
            <a:pPr algn="ctr"/>
            <a:r>
              <a:rPr lang="en-US" sz="2400" b="1" dirty="0">
                <a:solidFill>
                  <a:srgbClr val="0000FF"/>
                </a:solidFill>
                <a:latin typeface="Baskerville Old Face" pitchFamily="18" charset="0"/>
              </a:rPr>
              <a:t>  APPLETS</a:t>
            </a:r>
            <a:endParaRPr lang="en-US" sz="2400" dirty="0">
              <a:solidFill>
                <a:srgbClr val="0000FF"/>
              </a:solidFill>
              <a:latin typeface="Baskerville Old Face" pitchFamily="18" charset="0"/>
            </a:endParaRPr>
          </a:p>
        </p:txBody>
      </p:sp>
      <p:sp>
        <p:nvSpPr>
          <p:cNvPr id="6" name="TextBox 5">
            <a:extLst>
              <a:ext uri="{FF2B5EF4-FFF2-40B4-BE49-F238E27FC236}">
                <a16:creationId xmlns:a16="http://schemas.microsoft.com/office/drawing/2014/main" id="{DA6298F3-5FB2-449D-8223-0434F4322213}"/>
              </a:ext>
            </a:extLst>
          </p:cNvPr>
          <p:cNvSpPr txBox="1"/>
          <p:nvPr/>
        </p:nvSpPr>
        <p:spPr>
          <a:xfrm>
            <a:off x="152400" y="5257800"/>
            <a:ext cx="8534400" cy="707886"/>
          </a:xfrm>
          <a:prstGeom prst="rect">
            <a:avLst/>
          </a:prstGeom>
          <a:noFill/>
        </p:spPr>
        <p:txBody>
          <a:bodyPr wrap="square">
            <a:spAutoFit/>
          </a:bodyPr>
          <a:lstStyle/>
          <a:p>
            <a:endParaRPr lang="en-US" sz="2000" b="1" i="0" dirty="0">
              <a:solidFill>
                <a:srgbClr val="FF0000"/>
              </a:solidFill>
              <a:effectLst/>
              <a:latin typeface="Cambria" panose="02040503050406030204" pitchFamily="18" charset="0"/>
              <a:ea typeface="Cambria" panose="02040503050406030204" pitchFamily="18" charset="0"/>
            </a:endParaRPr>
          </a:p>
          <a:p>
            <a:pPr algn="ctr"/>
            <a:r>
              <a:rPr lang="en-US" sz="2000" b="1" i="0" dirty="0">
                <a:solidFill>
                  <a:srgbClr val="FF0000"/>
                </a:solidFill>
                <a:effectLst/>
                <a:latin typeface="Cambria" panose="02040503050406030204" pitchFamily="18" charset="0"/>
                <a:ea typeface="Cambria" panose="02040503050406030204" pitchFamily="18" charset="0"/>
              </a:rPr>
              <a:t>An applet is a Java program that runs in a Web browser.</a:t>
            </a:r>
            <a:endParaRPr lang="en-IN" sz="20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A3AF904-6562-4058-A4CC-15F632551CDF}"/>
              </a:ext>
            </a:extLst>
          </p:cNvPr>
          <p:cNvSpPr txBox="1"/>
          <p:nvPr/>
        </p:nvSpPr>
        <p:spPr>
          <a:xfrm>
            <a:off x="144904" y="643740"/>
            <a:ext cx="8541895" cy="4455772"/>
          </a:xfrm>
          <a:prstGeom prst="rect">
            <a:avLst/>
          </a:prstGeom>
          <a:solidFill>
            <a:schemeClr val="accent3">
              <a:lumMod val="40000"/>
              <a:lumOff val="60000"/>
            </a:schemeClr>
          </a:solidFill>
          <a:ln>
            <a:solidFill>
              <a:srgbClr val="C2E49C"/>
            </a:solidFill>
          </a:ln>
        </p:spPr>
        <p:txBody>
          <a:bodyPr wrap="square">
            <a:spAutoFit/>
          </a:bodyPr>
          <a:lstStyle/>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Applets</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How Applets differ from Applications</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Building Applet Code</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Applet Life Cycle</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Designing a web page</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Applet tag,</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Adding Applet to HTML File,</a:t>
            </a:r>
          </a:p>
          <a:p>
            <a:pPr marL="461645" indent="-342900" algn="just">
              <a:lnSpc>
                <a:spcPct val="150000"/>
              </a:lnSpc>
              <a:buFont typeface="+mj-lt"/>
              <a:buAutoNum type="arabicParenR"/>
            </a:pPr>
            <a:r>
              <a:rPr lang="en-US" sz="2400" dirty="0">
                <a:effectLst/>
                <a:latin typeface="Cambria" panose="02040503050406030204" pitchFamily="18" charset="0"/>
                <a:ea typeface="Cambria" panose="02040503050406030204" pitchFamily="18" charset="0"/>
                <a:cs typeface="Times New Roman" panose="02020603050405020304" pitchFamily="18" charset="0"/>
              </a:rPr>
              <a:t>Running the Applet.</a:t>
            </a:r>
            <a:endParaRPr lang="en-IN"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20185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534400" cy="461665"/>
          </a:xfrm>
          <a:prstGeom prst="rect">
            <a:avLst/>
          </a:prstGeom>
          <a:solidFill>
            <a:schemeClr val="accent3">
              <a:lumMod val="40000"/>
              <a:lumOff val="60000"/>
            </a:schemeClr>
          </a:solidFill>
        </p:spPr>
        <p:txBody>
          <a:bodyPr wrap="square" rtlCol="0">
            <a:spAutoFit/>
          </a:bodyPr>
          <a:lstStyle/>
          <a:p>
            <a:r>
              <a:rPr lang="en-US" sz="2400" b="1" dirty="0">
                <a:solidFill>
                  <a:srgbClr val="0000FF"/>
                </a:solidFill>
                <a:latin typeface="Baskerville Old Face" pitchFamily="18" charset="0"/>
              </a:rPr>
              <a:t>  2) How Applets differ from Applications</a:t>
            </a:r>
            <a:endParaRPr lang="en-US" sz="2400" dirty="0">
              <a:solidFill>
                <a:srgbClr val="0000FF"/>
              </a:solidFill>
              <a:latin typeface="Baskerville Old Face" pitchFamily="18" charset="0"/>
            </a:endParaRPr>
          </a:p>
        </p:txBody>
      </p:sp>
      <p:graphicFrame>
        <p:nvGraphicFramePr>
          <p:cNvPr id="2" name="Table 1">
            <a:extLst>
              <a:ext uri="{FF2B5EF4-FFF2-40B4-BE49-F238E27FC236}">
                <a16:creationId xmlns:a16="http://schemas.microsoft.com/office/drawing/2014/main" id="{1A917F16-1C12-43D3-BB84-BEC122BBA041}"/>
              </a:ext>
            </a:extLst>
          </p:cNvPr>
          <p:cNvGraphicFramePr>
            <a:graphicFrameLocks noGrp="1"/>
          </p:cNvGraphicFramePr>
          <p:nvPr>
            <p:extLst>
              <p:ext uri="{D42A27DB-BD31-4B8C-83A1-F6EECF244321}">
                <p14:modId xmlns:p14="http://schemas.microsoft.com/office/powerpoint/2010/main" val="3300260042"/>
              </p:ext>
            </p:extLst>
          </p:nvPr>
        </p:nvGraphicFramePr>
        <p:xfrm>
          <a:off x="419100" y="609600"/>
          <a:ext cx="8305800" cy="5943601"/>
        </p:xfrm>
        <a:graphic>
          <a:graphicData uri="http://schemas.openxmlformats.org/drawingml/2006/table">
            <a:tbl>
              <a:tblPr>
                <a:tableStyleId>{5940675A-B579-460E-94D1-54222C63F5DA}</a:tableStyleId>
              </a:tblPr>
              <a:tblGrid>
                <a:gridCol w="4070775">
                  <a:extLst>
                    <a:ext uri="{9D8B030D-6E8A-4147-A177-3AD203B41FA5}">
                      <a16:colId xmlns:a16="http://schemas.microsoft.com/office/drawing/2014/main" val="1881766565"/>
                    </a:ext>
                  </a:extLst>
                </a:gridCol>
                <a:gridCol w="4235025">
                  <a:extLst>
                    <a:ext uri="{9D8B030D-6E8A-4147-A177-3AD203B41FA5}">
                      <a16:colId xmlns:a16="http://schemas.microsoft.com/office/drawing/2014/main" val="3368719634"/>
                    </a:ext>
                  </a:extLst>
                </a:gridCol>
              </a:tblGrid>
              <a:tr h="329609">
                <a:tc>
                  <a:txBody>
                    <a:bodyPr/>
                    <a:lstStyle/>
                    <a:p>
                      <a:pPr algn="just"/>
                      <a:r>
                        <a:rPr lang="en-IN" sz="1600" b="1" dirty="0">
                          <a:effectLst/>
                        </a:rPr>
                        <a:t>Application</a:t>
                      </a:r>
                      <a:endParaRPr lang="en-IN"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IN" sz="1600" b="1">
                          <a:effectLst/>
                        </a:rPr>
                        <a:t>Applet</a:t>
                      </a:r>
                      <a:endParaRPr lang="en-IN" sz="160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1456005415"/>
                  </a:ext>
                </a:extLst>
              </a:tr>
              <a:tr h="1208044">
                <a:tc>
                  <a:txBody>
                    <a:bodyPr/>
                    <a:lstStyle/>
                    <a:p>
                      <a:pPr algn="just"/>
                      <a:r>
                        <a:rPr lang="en-US" sz="1600" dirty="0">
                          <a:effectLst/>
                        </a:rPr>
                        <a:t>Applications are stand-alone programs that can be run independently without having to use a web browser.</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a:effectLst/>
                        </a:rPr>
                        <a:t>Applets are small Java programs that are designed to be included in a HTML web document. They require a Java-enabled browser for execution.</a:t>
                      </a:r>
                      <a:endParaRPr lang="en-US" sz="160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3044830584"/>
                  </a:ext>
                </a:extLst>
              </a:tr>
              <a:tr h="750260">
                <a:tc>
                  <a:txBody>
                    <a:bodyPr/>
                    <a:lstStyle/>
                    <a:p>
                      <a:pPr algn="just"/>
                      <a:r>
                        <a:rPr lang="en-US" sz="1600" dirty="0">
                          <a:effectLst/>
                        </a:rPr>
                        <a:t>Java Applications  can read ,write or access the file from local file system</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dirty="0">
                          <a:effectLst/>
                        </a:rPr>
                        <a:t>Applets cannot read ,write or access the file from local file system</a:t>
                      </a:r>
                      <a:endParaRPr lang="en-US" sz="1600" dirty="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3505001259"/>
                  </a:ext>
                </a:extLst>
              </a:tr>
              <a:tr h="594108">
                <a:tc>
                  <a:txBody>
                    <a:bodyPr/>
                    <a:lstStyle/>
                    <a:p>
                      <a:pPr algn="just"/>
                      <a:r>
                        <a:rPr lang="en-US" sz="1600" dirty="0">
                          <a:effectLst/>
                        </a:rPr>
                        <a:t>It requires a main method() for its execution.</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dirty="0">
                          <a:effectLst/>
                        </a:rPr>
                        <a:t>It does not require a main method() for its execution.</a:t>
                      </a:r>
                      <a:endParaRPr lang="en-US" sz="1600" dirty="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1890667532"/>
                  </a:ext>
                </a:extLst>
              </a:tr>
              <a:tr h="594108">
                <a:tc>
                  <a:txBody>
                    <a:bodyPr/>
                    <a:lstStyle/>
                    <a:p>
                      <a:pPr algn="just"/>
                      <a:r>
                        <a:rPr lang="en-US" sz="1600" dirty="0">
                          <a:effectLst/>
                        </a:rPr>
                        <a:t>Applications can run programs from the local system.</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a:effectLst/>
                        </a:rPr>
                        <a:t>Applets cannot run programs from the local machine.</a:t>
                      </a:r>
                      <a:endParaRPr lang="en-US" sz="160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3020427868"/>
                  </a:ext>
                </a:extLst>
              </a:tr>
              <a:tr h="750260">
                <a:tc>
                  <a:txBody>
                    <a:bodyPr/>
                    <a:lstStyle/>
                    <a:p>
                      <a:pPr algn="just"/>
                      <a:r>
                        <a:rPr lang="en-US" sz="1600" dirty="0">
                          <a:effectLst/>
                        </a:rPr>
                        <a:t>An application program is used to perform some task directly for the user.</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a:effectLst/>
                        </a:rPr>
                        <a:t>An applet program is used to perform small tasks or part of it.</a:t>
                      </a:r>
                      <a:endParaRPr lang="en-US" sz="160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2060759021"/>
                  </a:ext>
                </a:extLst>
              </a:tr>
              <a:tr h="858606">
                <a:tc>
                  <a:txBody>
                    <a:bodyPr/>
                    <a:lstStyle/>
                    <a:p>
                      <a:pPr algn="just"/>
                      <a:r>
                        <a:rPr lang="en-US" sz="1600" dirty="0">
                          <a:effectLst/>
                        </a:rPr>
                        <a:t>Java Applications programs can access all the resources of the system including data and information on that system</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algn="just"/>
                      <a:r>
                        <a:rPr lang="en-US" sz="1600" dirty="0">
                          <a:effectLst/>
                        </a:rPr>
                        <a:t>Applets cannot access or modify any resource  on the system except only the browser specific services</a:t>
                      </a:r>
                      <a:endParaRPr lang="en-US" sz="1600" dirty="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2794547912"/>
                  </a:ext>
                </a:extLst>
              </a:tr>
              <a:tr h="858606">
                <a:tc>
                  <a:txBody>
                    <a:bodyPr/>
                    <a:lstStyle/>
                    <a:p>
                      <a:pPr algn="just"/>
                      <a:r>
                        <a:rPr lang="en-US" sz="1600" dirty="0">
                          <a:effectLst/>
                        </a:rPr>
                        <a:t>Applications are not restricted rom using libraries from other languages</a:t>
                      </a:r>
                      <a:endParaRPr lang="en-US" sz="1600" dirty="0">
                        <a:effectLst/>
                        <a:latin typeface="Cambria" panose="02040503050406030204" pitchFamily="18" charset="0"/>
                        <a:ea typeface="Cambria" panose="02040503050406030204" pitchFamily="18" charset="0"/>
                      </a:endParaRPr>
                    </a:p>
                  </a:txBody>
                  <a:tcPr marL="45020" marR="45020" marT="30013" marB="30013"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effectLst/>
                        </a:rPr>
                        <a:t>Applets are restricted rom using libraries from other languages</a:t>
                      </a:r>
                    </a:p>
                    <a:p>
                      <a:pPr algn="just"/>
                      <a:endParaRPr lang="en-US" sz="1600" dirty="0">
                        <a:effectLst/>
                        <a:latin typeface="Cambria" panose="02040503050406030204" pitchFamily="18" charset="0"/>
                        <a:ea typeface="Cambria" panose="02040503050406030204" pitchFamily="18" charset="0"/>
                      </a:endParaRPr>
                    </a:p>
                  </a:txBody>
                  <a:tcPr marL="45020" marR="45020" marT="30013" marB="30013" anchor="ctr"/>
                </a:tc>
                <a:extLst>
                  <a:ext uri="{0D108BD9-81ED-4DB2-BD59-A6C34878D82A}">
                    <a16:rowId xmlns:a16="http://schemas.microsoft.com/office/drawing/2014/main" val="1580258755"/>
                  </a:ext>
                </a:extLst>
              </a:tr>
            </a:tbl>
          </a:graphicData>
        </a:graphic>
      </p:graphicFrame>
    </p:spTree>
    <p:extLst>
      <p:ext uri="{BB962C8B-B14F-4D97-AF65-F5344CB8AC3E}">
        <p14:creationId xmlns:p14="http://schemas.microsoft.com/office/powerpoint/2010/main" val="223984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171" y="187958"/>
            <a:ext cx="8693658" cy="2977738"/>
          </a:xfrm>
          <a:prstGeom prst="rect">
            <a:avLst/>
          </a:prstGeom>
          <a:solidFill>
            <a:schemeClr val="accent3">
              <a:lumMod val="40000"/>
              <a:lumOff val="60000"/>
            </a:schemeClr>
          </a:solidFill>
          <a:ln>
            <a:solidFill>
              <a:srgbClr val="C2E49C"/>
            </a:solidFill>
          </a:ln>
        </p:spPr>
        <p:txBody>
          <a:bodyPr wrap="square">
            <a:spAutoFit/>
          </a:bodyPr>
          <a:lstStyle/>
          <a:p>
            <a:r>
              <a:rPr lang="en-US" sz="2400" b="1" dirty="0">
                <a:solidFill>
                  <a:srgbClr val="0000FF"/>
                </a:solidFill>
                <a:latin typeface="Baskerville Old Face" pitchFamily="18" charset="0"/>
              </a:rPr>
              <a:t>Applet Life Cycle </a:t>
            </a:r>
          </a:p>
          <a:p>
            <a:pPr marL="342900" indent="-342900">
              <a:lnSpc>
                <a:spcPct val="150000"/>
              </a:lnSpc>
              <a:buFont typeface="Wingdings" panose="05000000000000000000" pitchFamily="2" charset="2"/>
              <a:buChar char="v"/>
            </a:pPr>
            <a:r>
              <a:rPr lang="en-US" sz="2000" dirty="0">
                <a:solidFill>
                  <a:srgbClr val="333333"/>
                </a:solidFill>
                <a:latin typeface="Cambria" panose="02040503050406030204" pitchFamily="18" charset="0"/>
                <a:ea typeface="Cambria" panose="02040503050406030204" pitchFamily="18" charset="0"/>
              </a:rPr>
              <a:t>Applet is a java program executed on web browser</a:t>
            </a:r>
          </a:p>
          <a:p>
            <a:pPr marL="342900" indent="-342900">
              <a:lnSpc>
                <a:spcPct val="150000"/>
              </a:lnSpc>
              <a:buFont typeface="Wingdings" panose="05000000000000000000" pitchFamily="2" charset="2"/>
              <a:buChar char="v"/>
            </a:pPr>
            <a:r>
              <a:rPr lang="en-US" sz="2000" dirty="0">
                <a:solidFill>
                  <a:srgbClr val="333333"/>
                </a:solidFill>
                <a:latin typeface="Cambria" panose="02040503050406030204" pitchFamily="18" charset="0"/>
                <a:ea typeface="Cambria" panose="02040503050406030204" pitchFamily="18" charset="0"/>
              </a:rPr>
              <a:t>Applet is a special type of program that is embedded in the webpage to generate the dynamic content. It runs inside the browser and works at client side.</a:t>
            </a:r>
          </a:p>
          <a:p>
            <a:pPr marL="342900" indent="-342900">
              <a:lnSpc>
                <a:spcPct val="150000"/>
              </a:lnSpc>
              <a:buFont typeface="Wingdings" panose="05000000000000000000" pitchFamily="2" charset="2"/>
              <a:buChar char="v"/>
            </a:pPr>
            <a:r>
              <a:rPr lang="en-US" sz="2000" dirty="0">
                <a:latin typeface="Cambria" panose="02040503050406030204" pitchFamily="18" charset="0"/>
                <a:ea typeface="Cambria" panose="02040503050406030204" pitchFamily="18" charset="0"/>
              </a:rPr>
              <a:t>The life cycle of an applet is as shown in the figure below:</a:t>
            </a:r>
          </a:p>
          <a:p>
            <a:endParaRPr lang="en-IN" sz="1350" dirty="0"/>
          </a:p>
        </p:txBody>
      </p:sp>
      <p:pic>
        <p:nvPicPr>
          <p:cNvPr id="1026" name="Picture 2" descr="apple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3729780"/>
            <a:ext cx="57721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41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65" y="152400"/>
            <a:ext cx="8789670" cy="6273449"/>
          </a:xfrm>
          <a:prstGeom prst="rect">
            <a:avLst/>
          </a:prstGeom>
          <a:solidFill>
            <a:schemeClr val="accent3">
              <a:lumMod val="40000"/>
              <a:lumOff val="60000"/>
            </a:schemeClr>
          </a:solidFill>
          <a:ln>
            <a:solidFill>
              <a:srgbClr val="C2E49C"/>
            </a:solidFill>
          </a:ln>
        </p:spPr>
        <p:txBody>
          <a:bodyPr wrap="square">
            <a:spAutoFit/>
          </a:bodyPr>
          <a:lstStyle/>
          <a:p>
            <a:pPr marL="536575" indent="-536575" algn="just">
              <a:lnSpc>
                <a:spcPct val="150000"/>
              </a:lnSpc>
              <a:buFont typeface="Wingdings" panose="05000000000000000000" pitchFamily="2" charset="2"/>
              <a:buChar char="v"/>
            </a:pPr>
            <a:r>
              <a:rPr lang="en-US" dirty="0">
                <a:solidFill>
                  <a:srgbClr val="333333"/>
                </a:solidFill>
                <a:latin typeface="Cambria" panose="02040503050406030204" pitchFamily="18" charset="0"/>
                <a:ea typeface="Cambria" panose="02040503050406030204" pitchFamily="18" charset="0"/>
              </a:rPr>
              <a:t>As shown in the above diagram, the life cycle of an applet starts with </a:t>
            </a:r>
            <a:r>
              <a:rPr lang="en-US" i="1" dirty="0" err="1">
                <a:solidFill>
                  <a:srgbClr val="333333"/>
                </a:solidFill>
                <a:latin typeface="Cambria" panose="02040503050406030204" pitchFamily="18" charset="0"/>
                <a:ea typeface="Cambria" panose="02040503050406030204" pitchFamily="18" charset="0"/>
              </a:rPr>
              <a:t>init</a:t>
            </a:r>
            <a:r>
              <a:rPr lang="en-US" i="1" dirty="0">
                <a:solidFill>
                  <a:srgbClr val="333333"/>
                </a:solidFill>
                <a:latin typeface="Cambria" panose="02040503050406030204" pitchFamily="18" charset="0"/>
                <a:ea typeface="Cambria" panose="02040503050406030204" pitchFamily="18" charset="0"/>
              </a:rPr>
              <a:t>()</a:t>
            </a:r>
            <a:r>
              <a:rPr lang="en-US" dirty="0">
                <a:solidFill>
                  <a:srgbClr val="333333"/>
                </a:solidFill>
                <a:latin typeface="Cambria" panose="02040503050406030204" pitchFamily="18" charset="0"/>
                <a:ea typeface="Cambria" panose="02040503050406030204" pitchFamily="18" charset="0"/>
              </a:rPr>
              <a:t> method and ends with </a:t>
            </a:r>
            <a:r>
              <a:rPr lang="en-US" i="1" dirty="0">
                <a:solidFill>
                  <a:srgbClr val="333333"/>
                </a:solidFill>
                <a:latin typeface="Cambria" panose="02040503050406030204" pitchFamily="18" charset="0"/>
                <a:ea typeface="Cambria" panose="02040503050406030204" pitchFamily="18" charset="0"/>
              </a:rPr>
              <a:t>destroy()</a:t>
            </a:r>
            <a:r>
              <a:rPr lang="en-US" dirty="0">
                <a:solidFill>
                  <a:srgbClr val="333333"/>
                </a:solidFill>
                <a:latin typeface="Cambria" panose="02040503050406030204" pitchFamily="18" charset="0"/>
                <a:ea typeface="Cambria" panose="02040503050406030204" pitchFamily="18" charset="0"/>
              </a:rPr>
              <a:t> method. </a:t>
            </a:r>
          </a:p>
          <a:p>
            <a:pPr marL="536575" indent="-536575" algn="just">
              <a:lnSpc>
                <a:spcPct val="150000"/>
              </a:lnSpc>
              <a:buFont typeface="Wingdings" panose="05000000000000000000" pitchFamily="2" charset="2"/>
              <a:buChar char="v"/>
            </a:pPr>
            <a:r>
              <a:rPr lang="en-US" dirty="0">
                <a:solidFill>
                  <a:srgbClr val="333333"/>
                </a:solidFill>
                <a:latin typeface="Cambria" panose="02040503050406030204" pitchFamily="18" charset="0"/>
                <a:ea typeface="Cambria" panose="02040503050406030204" pitchFamily="18" charset="0"/>
              </a:rPr>
              <a:t>Other life cycle methods are </a:t>
            </a:r>
            <a:r>
              <a:rPr lang="en-US" i="1" dirty="0">
                <a:solidFill>
                  <a:srgbClr val="333333"/>
                </a:solidFill>
                <a:latin typeface="Cambria" panose="02040503050406030204" pitchFamily="18" charset="0"/>
                <a:ea typeface="Cambria" panose="02040503050406030204" pitchFamily="18" charset="0"/>
              </a:rPr>
              <a:t>start(), stop()</a:t>
            </a:r>
            <a:r>
              <a:rPr lang="en-US" dirty="0">
                <a:solidFill>
                  <a:srgbClr val="333333"/>
                </a:solidFill>
                <a:latin typeface="Cambria" panose="02040503050406030204" pitchFamily="18" charset="0"/>
                <a:ea typeface="Cambria" panose="02040503050406030204" pitchFamily="18" charset="0"/>
              </a:rPr>
              <a:t> and </a:t>
            </a:r>
            <a:r>
              <a:rPr lang="en-US" i="1" dirty="0">
                <a:solidFill>
                  <a:srgbClr val="333333"/>
                </a:solidFill>
                <a:latin typeface="Cambria" panose="02040503050406030204" pitchFamily="18" charset="0"/>
                <a:ea typeface="Cambria" panose="02040503050406030204" pitchFamily="18" charset="0"/>
              </a:rPr>
              <a:t>paint()</a:t>
            </a:r>
            <a:r>
              <a:rPr lang="en-US" dirty="0">
                <a:solidFill>
                  <a:srgbClr val="333333"/>
                </a:solidFill>
                <a:latin typeface="Cambria" panose="02040503050406030204" pitchFamily="18" charset="0"/>
                <a:ea typeface="Cambria" panose="02040503050406030204" pitchFamily="18" charset="0"/>
              </a:rPr>
              <a:t>. </a:t>
            </a:r>
          </a:p>
          <a:p>
            <a:pPr marL="536575" indent="-536575" algn="just">
              <a:lnSpc>
                <a:spcPct val="150000"/>
              </a:lnSpc>
              <a:buFont typeface="Wingdings" panose="05000000000000000000" pitchFamily="2" charset="2"/>
              <a:buChar char="v"/>
            </a:pPr>
            <a:r>
              <a:rPr lang="en-US" dirty="0">
                <a:solidFill>
                  <a:srgbClr val="333333"/>
                </a:solidFill>
                <a:latin typeface="Cambria" panose="02040503050406030204" pitchFamily="18" charset="0"/>
                <a:ea typeface="Cambria" panose="02040503050406030204" pitchFamily="18" charset="0"/>
              </a:rPr>
              <a:t>The methods to execute only once in the applet life cycle are </a:t>
            </a:r>
            <a:r>
              <a:rPr lang="en-US" i="1" dirty="0" err="1">
                <a:solidFill>
                  <a:srgbClr val="333333"/>
                </a:solidFill>
                <a:latin typeface="Cambria" panose="02040503050406030204" pitchFamily="18" charset="0"/>
                <a:ea typeface="Cambria" panose="02040503050406030204" pitchFamily="18" charset="0"/>
              </a:rPr>
              <a:t>init</a:t>
            </a:r>
            <a:r>
              <a:rPr lang="en-US" i="1" dirty="0">
                <a:solidFill>
                  <a:srgbClr val="333333"/>
                </a:solidFill>
                <a:latin typeface="Cambria" panose="02040503050406030204" pitchFamily="18" charset="0"/>
                <a:ea typeface="Cambria" panose="02040503050406030204" pitchFamily="18" charset="0"/>
              </a:rPr>
              <a:t>()</a:t>
            </a:r>
            <a:r>
              <a:rPr lang="en-US" dirty="0">
                <a:solidFill>
                  <a:srgbClr val="333333"/>
                </a:solidFill>
                <a:latin typeface="Cambria" panose="02040503050406030204" pitchFamily="18" charset="0"/>
                <a:ea typeface="Cambria" panose="02040503050406030204" pitchFamily="18" charset="0"/>
              </a:rPr>
              <a:t> and </a:t>
            </a:r>
            <a:r>
              <a:rPr lang="en-US" i="1" dirty="0">
                <a:solidFill>
                  <a:srgbClr val="333333"/>
                </a:solidFill>
                <a:latin typeface="Cambria" panose="02040503050406030204" pitchFamily="18" charset="0"/>
                <a:ea typeface="Cambria" panose="02040503050406030204" pitchFamily="18" charset="0"/>
              </a:rPr>
              <a:t>destroy()</a:t>
            </a:r>
            <a:r>
              <a:rPr lang="en-US" dirty="0">
                <a:solidFill>
                  <a:srgbClr val="333333"/>
                </a:solidFill>
                <a:latin typeface="Cambria" panose="02040503050406030204" pitchFamily="18" charset="0"/>
                <a:ea typeface="Cambria" panose="02040503050406030204" pitchFamily="18" charset="0"/>
              </a:rPr>
              <a:t>. Other methods execute multiple times.</a:t>
            </a:r>
          </a:p>
          <a:p>
            <a:pPr marL="536575" indent="-536575" algn="just">
              <a:lnSpc>
                <a:spcPct val="150000"/>
              </a:lnSpc>
              <a:buAutoNum type="arabicParenR"/>
            </a:pPr>
            <a:r>
              <a:rPr lang="en-US" b="1" dirty="0" err="1">
                <a:solidFill>
                  <a:srgbClr val="333333"/>
                </a:solidFill>
                <a:latin typeface="Cambria" panose="02040503050406030204" pitchFamily="18" charset="0"/>
                <a:ea typeface="Cambria" panose="02040503050406030204" pitchFamily="18" charset="0"/>
              </a:rPr>
              <a:t>init</a:t>
            </a:r>
            <a:r>
              <a:rPr lang="en-US" b="1" dirty="0">
                <a:solidFill>
                  <a:srgbClr val="333333"/>
                </a:solidFill>
                <a:latin typeface="Cambria" panose="02040503050406030204" pitchFamily="18" charset="0"/>
                <a:ea typeface="Cambria" panose="02040503050406030204" pitchFamily="18" charset="0"/>
              </a:rPr>
              <a:t>():</a:t>
            </a:r>
            <a:r>
              <a:rPr lang="en-US" dirty="0">
                <a:solidFill>
                  <a:srgbClr val="333333"/>
                </a:solidFill>
                <a:latin typeface="Cambria" panose="02040503050406030204" pitchFamily="18" charset="0"/>
                <a:ea typeface="Cambria" panose="02040503050406030204" pitchFamily="18" charset="0"/>
              </a:rPr>
              <a:t> The </a:t>
            </a:r>
            <a:r>
              <a:rPr lang="en-US" dirty="0" err="1">
                <a:solidFill>
                  <a:srgbClr val="333333"/>
                </a:solidFill>
                <a:latin typeface="Cambria" panose="02040503050406030204" pitchFamily="18" charset="0"/>
                <a:ea typeface="Cambria" panose="02040503050406030204" pitchFamily="18" charset="0"/>
              </a:rPr>
              <a:t>init</a:t>
            </a:r>
            <a:r>
              <a:rPr lang="en-US" dirty="0">
                <a:solidFill>
                  <a:srgbClr val="333333"/>
                </a:solidFill>
                <a:latin typeface="Cambria" panose="02040503050406030204" pitchFamily="18" charset="0"/>
                <a:ea typeface="Cambria" panose="02040503050406030204" pitchFamily="18" charset="0"/>
              </a:rPr>
              <a:t>() method is the first method to execute when the applet is executed. Variable declaration and initialization operations are performed in 	this method.</a:t>
            </a:r>
          </a:p>
          <a:p>
            <a:pPr marL="536575" indent="-536575" algn="just">
              <a:lnSpc>
                <a:spcPct val="150000"/>
              </a:lnSpc>
              <a:buAutoNum type="arabicParenR"/>
            </a:pPr>
            <a:r>
              <a:rPr lang="en-US" b="1" dirty="0">
                <a:latin typeface="Cambria" panose="02040503050406030204" pitchFamily="18" charset="0"/>
                <a:ea typeface="Cambria" panose="02040503050406030204" pitchFamily="18" charset="0"/>
              </a:rPr>
              <a:t>start():</a:t>
            </a:r>
            <a:r>
              <a:rPr lang="en-US" dirty="0">
                <a:latin typeface="Cambria" panose="02040503050406030204" pitchFamily="18" charset="0"/>
                <a:ea typeface="Cambria" panose="02040503050406030204" pitchFamily="18" charset="0"/>
              </a:rPr>
              <a:t> The start() method contains the actual code of the applet that should run. The start() method executes immediately after the </a:t>
            </a:r>
            <a:r>
              <a:rPr lang="en-US" i="1" dirty="0" err="1">
                <a:latin typeface="Cambria" panose="02040503050406030204" pitchFamily="18" charset="0"/>
                <a:ea typeface="Cambria" panose="02040503050406030204" pitchFamily="18" charset="0"/>
              </a:rPr>
              <a:t>init</a:t>
            </a:r>
            <a:r>
              <a:rPr lang="en-US" i="1"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method. It also executes whenever the applet is restored, maximized or moving from one tab to another tab in the browser.</a:t>
            </a:r>
          </a:p>
          <a:p>
            <a:pPr marL="536575" indent="-536575" algn="just">
              <a:lnSpc>
                <a:spcPct val="150000"/>
              </a:lnSpc>
              <a:buAutoNum type="arabicParenR"/>
            </a:pPr>
            <a:r>
              <a:rPr lang="en-US" b="1" dirty="0">
                <a:latin typeface="Cambria" panose="02040503050406030204" pitchFamily="18" charset="0"/>
                <a:ea typeface="Cambria" panose="02040503050406030204" pitchFamily="18" charset="0"/>
              </a:rPr>
              <a:t>stop():</a:t>
            </a:r>
            <a:r>
              <a:rPr lang="en-US" dirty="0">
                <a:latin typeface="Cambria" panose="02040503050406030204" pitchFamily="18" charset="0"/>
                <a:ea typeface="Cambria" panose="02040503050406030204" pitchFamily="18" charset="0"/>
              </a:rPr>
              <a:t> The stop() method stops the execution of the applet. The stop() method executes when the applet is minimized or when moving from one tab to another in the browser.</a:t>
            </a:r>
            <a:endParaRPr lang="en-US"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9295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65" y="533400"/>
            <a:ext cx="8789670" cy="2308324"/>
          </a:xfrm>
          <a:prstGeom prst="rect">
            <a:avLst/>
          </a:prstGeom>
          <a:solidFill>
            <a:schemeClr val="accent3">
              <a:lumMod val="40000"/>
              <a:lumOff val="60000"/>
            </a:schemeClr>
          </a:solidFill>
          <a:ln>
            <a:solidFill>
              <a:srgbClr val="C2E49C"/>
            </a:solidFill>
          </a:ln>
        </p:spPr>
        <p:txBody>
          <a:bodyPr wrap="square">
            <a:spAutoFit/>
          </a:bodyPr>
          <a:lstStyle/>
          <a:p>
            <a:pPr marL="536575" indent="-536575" algn="just"/>
            <a:r>
              <a:rPr lang="en-US" b="1" dirty="0">
                <a:latin typeface="Cambria" panose="02040503050406030204" pitchFamily="18" charset="0"/>
                <a:ea typeface="Cambria" panose="02040503050406030204" pitchFamily="18" charset="0"/>
              </a:rPr>
              <a:t>4)	destroy():</a:t>
            </a:r>
            <a:r>
              <a:rPr lang="en-US" dirty="0">
                <a:latin typeface="Cambria" panose="02040503050406030204" pitchFamily="18" charset="0"/>
                <a:ea typeface="Cambria" panose="02040503050406030204" pitchFamily="18" charset="0"/>
              </a:rPr>
              <a:t> The destroy() method executes when the applet window is closed or when the tab containing the webpage is closed. </a:t>
            </a:r>
            <a:r>
              <a:rPr lang="en-US" i="1" dirty="0">
                <a:latin typeface="Cambria" panose="02040503050406030204" pitchFamily="18" charset="0"/>
                <a:ea typeface="Cambria" panose="02040503050406030204" pitchFamily="18" charset="0"/>
              </a:rPr>
              <a:t>stop()</a:t>
            </a:r>
            <a:r>
              <a:rPr lang="en-US" dirty="0">
                <a:latin typeface="Cambria" panose="02040503050406030204" pitchFamily="18" charset="0"/>
                <a:ea typeface="Cambria" panose="02040503050406030204" pitchFamily="18" charset="0"/>
              </a:rPr>
              <a:t> method executes just before when destroy() method is invoked. The destroy() method removes the applet object from memory.</a:t>
            </a:r>
          </a:p>
          <a:p>
            <a:pPr algn="just"/>
            <a:r>
              <a:rPr lang="en-US" dirty="0">
                <a:latin typeface="Cambria" panose="02040503050406030204" pitchFamily="18" charset="0"/>
                <a:ea typeface="Cambria" panose="02040503050406030204" pitchFamily="18" charset="0"/>
              </a:rPr>
              <a:t> </a:t>
            </a:r>
          </a:p>
          <a:p>
            <a:pPr marL="536575" indent="-536575" algn="just"/>
            <a:r>
              <a:rPr lang="en-US" b="1" dirty="0">
                <a:latin typeface="Cambria" panose="02040503050406030204" pitchFamily="18" charset="0"/>
                <a:ea typeface="Cambria" panose="02040503050406030204" pitchFamily="18" charset="0"/>
              </a:rPr>
              <a:t>5)	paint(): </a:t>
            </a:r>
            <a:r>
              <a:rPr lang="en-US" dirty="0">
                <a:latin typeface="Cambria" panose="02040503050406030204" pitchFamily="18" charset="0"/>
                <a:ea typeface="Cambria" panose="02040503050406030204" pitchFamily="18" charset="0"/>
              </a:rPr>
              <a:t>The paint() method is used to redraw the output on the applet display area. The paint() method executes after the execution of </a:t>
            </a:r>
            <a:r>
              <a:rPr lang="en-US" i="1" dirty="0">
                <a:latin typeface="Cambria" panose="02040503050406030204" pitchFamily="18" charset="0"/>
                <a:ea typeface="Cambria" panose="02040503050406030204" pitchFamily="18" charset="0"/>
              </a:rPr>
              <a:t>start()</a:t>
            </a:r>
            <a:r>
              <a:rPr lang="en-US" dirty="0">
                <a:latin typeface="Cambria" panose="02040503050406030204" pitchFamily="18" charset="0"/>
                <a:ea typeface="Cambria" panose="02040503050406030204" pitchFamily="18" charset="0"/>
              </a:rPr>
              <a:t> method and whenever the applet or browser is resized.</a:t>
            </a:r>
          </a:p>
        </p:txBody>
      </p:sp>
    </p:spTree>
    <p:extLst>
      <p:ext uri="{BB962C8B-B14F-4D97-AF65-F5344CB8AC3E}">
        <p14:creationId xmlns:p14="http://schemas.microsoft.com/office/powerpoint/2010/main" val="2701706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44068" y="1044274"/>
            <a:ext cx="5600700" cy="2734485"/>
          </a:xfrm>
          <a:prstGeom prst="rect">
            <a:avLst/>
          </a:prstGeom>
        </p:spPr>
      </p:pic>
      <p:pic>
        <p:nvPicPr>
          <p:cNvPr id="13" name="Picture 12"/>
          <p:cNvPicPr>
            <a:picLocks noChangeAspect="1"/>
          </p:cNvPicPr>
          <p:nvPr/>
        </p:nvPicPr>
        <p:blipFill>
          <a:blip r:embed="rId3"/>
          <a:stretch>
            <a:fillRect/>
          </a:stretch>
        </p:blipFill>
        <p:spPr>
          <a:xfrm>
            <a:off x="544068" y="3655314"/>
            <a:ext cx="5750719" cy="2263140"/>
          </a:xfrm>
          <a:prstGeom prst="rect">
            <a:avLst/>
          </a:prstGeom>
        </p:spPr>
      </p:pic>
    </p:spTree>
    <p:extLst>
      <p:ext uri="{BB962C8B-B14F-4D97-AF65-F5344CB8AC3E}">
        <p14:creationId xmlns:p14="http://schemas.microsoft.com/office/powerpoint/2010/main" val="182895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5" name="TextBox 4"/>
          <p:cNvSpPr txBox="1"/>
          <p:nvPr/>
        </p:nvSpPr>
        <p:spPr>
          <a:xfrm>
            <a:off x="152400" y="932948"/>
            <a:ext cx="8686800" cy="5577168"/>
          </a:xfrm>
          <a:prstGeom prst="rect">
            <a:avLst/>
          </a:prstGeom>
          <a:solidFill>
            <a:schemeClr val="accent3">
              <a:lumMod val="40000"/>
              <a:lumOff val="60000"/>
            </a:schemeClr>
          </a:solidFill>
        </p:spPr>
        <p:txBody>
          <a:bodyPr wrap="square" rtlCol="0">
            <a:spAutoFit/>
          </a:bodyPr>
          <a:lstStyle/>
          <a:p>
            <a:pPr marL="465138" lvl="0" indent="-465138" algn="just">
              <a:lnSpc>
                <a:spcPct val="150000"/>
              </a:lnSpc>
              <a:buFont typeface="Wingdings" pitchFamily="2" charset="2"/>
              <a:buChar char="q"/>
            </a:pPr>
            <a:r>
              <a:rPr lang="en-US" sz="2400" dirty="0">
                <a:latin typeface="Baskerville Old Face" pitchFamily="18" charset="0"/>
              </a:rPr>
              <a:t>An Exception is  a </a:t>
            </a:r>
            <a:r>
              <a:rPr lang="en-US" sz="2400" b="1" dirty="0">
                <a:solidFill>
                  <a:srgbClr val="C00000"/>
                </a:solidFill>
                <a:latin typeface="Baskerville Old Face" pitchFamily="18" charset="0"/>
              </a:rPr>
              <a:t>Run Time Error </a:t>
            </a:r>
            <a:r>
              <a:rPr lang="en-US" sz="2400" dirty="0">
                <a:latin typeface="Baskerville Old Face" pitchFamily="18" charset="0"/>
              </a:rPr>
              <a:t>(or) An exception is </a:t>
            </a:r>
            <a:r>
              <a:rPr lang="en-US" sz="2400" b="1" dirty="0">
                <a:solidFill>
                  <a:srgbClr val="C00000"/>
                </a:solidFill>
                <a:latin typeface="Baskerville Old Face" pitchFamily="18" charset="0"/>
              </a:rPr>
              <a:t>abnormal condition </a:t>
            </a:r>
            <a:r>
              <a:rPr lang="en-US" sz="2400" dirty="0">
                <a:latin typeface="Baskerville Old Face" pitchFamily="18" charset="0"/>
              </a:rPr>
              <a:t>that arises in a code sequence at the </a:t>
            </a:r>
            <a:r>
              <a:rPr lang="en-US" sz="2400" b="1" dirty="0">
                <a:solidFill>
                  <a:srgbClr val="C00000"/>
                </a:solidFill>
                <a:latin typeface="Baskerville Old Face" pitchFamily="18" charset="0"/>
              </a:rPr>
              <a:t>run time.</a:t>
            </a:r>
          </a:p>
          <a:p>
            <a:pPr marL="465138" lvl="0" indent="-465138" algn="just">
              <a:lnSpc>
                <a:spcPct val="150000"/>
              </a:lnSpc>
              <a:buFont typeface="Wingdings" pitchFamily="2" charset="2"/>
              <a:buChar char="q"/>
            </a:pPr>
            <a:r>
              <a:rPr lang="en-US" sz="2400" dirty="0">
                <a:latin typeface="Baskerville Old Face" pitchFamily="18" charset="0"/>
              </a:rPr>
              <a:t>When the </a:t>
            </a:r>
            <a:r>
              <a:rPr lang="en-US" sz="2400" dirty="0" err="1">
                <a:latin typeface="Baskerville Old Face" pitchFamily="18" charset="0"/>
              </a:rPr>
              <a:t>jvm</a:t>
            </a:r>
            <a:r>
              <a:rPr lang="en-US" sz="2400" dirty="0">
                <a:latin typeface="Baskerville Old Face" pitchFamily="18" charset="0"/>
              </a:rPr>
              <a:t> encounter an </a:t>
            </a:r>
            <a:r>
              <a:rPr lang="en-US" sz="2400" b="1" dirty="0">
                <a:solidFill>
                  <a:srgbClr val="C00000"/>
                </a:solidFill>
                <a:latin typeface="Baskerville Old Face" pitchFamily="18" charset="0"/>
              </a:rPr>
              <a:t>Run Time Error</a:t>
            </a:r>
            <a:r>
              <a:rPr lang="en-US" sz="2400" dirty="0">
                <a:latin typeface="Baskerville Old Face" pitchFamily="18" charset="0"/>
              </a:rPr>
              <a:t> such as </a:t>
            </a:r>
            <a:r>
              <a:rPr lang="en-US" sz="2400" b="1" dirty="0">
                <a:solidFill>
                  <a:srgbClr val="C00000"/>
                </a:solidFill>
                <a:latin typeface="Baskerville Old Face" pitchFamily="18" charset="0"/>
              </a:rPr>
              <a:t>Division by zero</a:t>
            </a:r>
            <a:r>
              <a:rPr lang="en-US" sz="2400" dirty="0">
                <a:latin typeface="Baskerville Old Face" pitchFamily="18" charset="0"/>
              </a:rPr>
              <a:t>, JVM  creates an object to the Corresponding Class and throws it. </a:t>
            </a:r>
          </a:p>
          <a:p>
            <a:pPr marL="465138" lvl="0" indent="-465138" algn="just">
              <a:lnSpc>
                <a:spcPct val="150000"/>
              </a:lnSpc>
              <a:buFont typeface="Wingdings" pitchFamily="2" charset="2"/>
              <a:buChar char="q"/>
            </a:pPr>
            <a:r>
              <a:rPr lang="en-US" sz="2400" dirty="0">
                <a:latin typeface="Baskerville Old Face" pitchFamily="18" charset="0"/>
              </a:rPr>
              <a:t>If the Programmer does not catch the thrown object and handles properly, </a:t>
            </a:r>
            <a:r>
              <a:rPr lang="en-US" sz="2400" b="1" i="1" dirty="0">
                <a:solidFill>
                  <a:srgbClr val="C00000"/>
                </a:solidFill>
                <a:latin typeface="Baskerville Old Face" pitchFamily="18" charset="0"/>
              </a:rPr>
              <a:t>the interpreter will display an error message and the program gets terminated abnormally</a:t>
            </a:r>
            <a:r>
              <a:rPr lang="en-US" sz="2400" dirty="0">
                <a:latin typeface="Baskerville Old Face" pitchFamily="18" charset="0"/>
              </a:rPr>
              <a:t>.</a:t>
            </a:r>
          </a:p>
          <a:p>
            <a:pPr marL="465138" lvl="0" indent="-465138" algn="just">
              <a:lnSpc>
                <a:spcPct val="150000"/>
              </a:lnSpc>
              <a:buFont typeface="Wingdings" pitchFamily="2" charset="2"/>
              <a:buChar char="q"/>
            </a:pPr>
            <a:r>
              <a:rPr lang="en-US" sz="2400" b="1" u="sng" dirty="0">
                <a:solidFill>
                  <a:srgbClr val="0000FF"/>
                </a:solidFill>
                <a:latin typeface="Baskerville Old Face" pitchFamily="18" charset="0"/>
              </a:rPr>
              <a:t>In order to stop abnormal termination of the program and to fix the error, exceptions should be caught and handled.</a:t>
            </a:r>
            <a:endParaRPr lang="en-US" b="1" u="sng"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450" y="272055"/>
            <a:ext cx="8844534" cy="1702967"/>
          </a:xfrm>
          <a:prstGeom prst="rect">
            <a:avLst/>
          </a:prstGeom>
        </p:spPr>
        <p:txBody>
          <a:bodyPr wrap="square">
            <a:spAutoFit/>
          </a:bodyPr>
          <a:lstStyle/>
          <a:p>
            <a:pPr algn="just">
              <a:lnSpc>
                <a:spcPct val="150000"/>
              </a:lnSpc>
            </a:pPr>
            <a:r>
              <a:rPr lang="en-US" dirty="0">
                <a:solidFill>
                  <a:srgbClr val="610B4B"/>
                </a:solidFill>
                <a:latin typeface="Cambria" panose="02040503050406030204" pitchFamily="18" charset="0"/>
                <a:ea typeface="Cambria" panose="02040503050406030204" pitchFamily="18" charset="0"/>
              </a:rPr>
              <a:t>How to run an Applet?</a:t>
            </a:r>
          </a:p>
          <a:p>
            <a:pPr algn="just">
              <a:lnSpc>
                <a:spcPct val="150000"/>
              </a:lnSpc>
            </a:pPr>
            <a:r>
              <a:rPr lang="en-US" dirty="0">
                <a:solidFill>
                  <a:srgbClr val="333333"/>
                </a:solidFill>
                <a:latin typeface="Cambria" panose="02040503050406030204" pitchFamily="18" charset="0"/>
                <a:ea typeface="Cambria" panose="02040503050406030204" pitchFamily="18" charset="0"/>
              </a:rPr>
              <a:t>There are two ways to run an applet</a:t>
            </a:r>
          </a:p>
          <a:p>
            <a:pPr algn="just">
              <a:lnSpc>
                <a:spcPct val="150000"/>
              </a:lnSpc>
              <a:buFont typeface="+mj-lt"/>
              <a:buAutoNum type="arabicPeriod"/>
            </a:pPr>
            <a:r>
              <a:rPr lang="en-US" dirty="0">
                <a:solidFill>
                  <a:srgbClr val="000000"/>
                </a:solidFill>
                <a:latin typeface="Cambria" panose="02040503050406030204" pitchFamily="18" charset="0"/>
                <a:ea typeface="Cambria" panose="02040503050406030204" pitchFamily="18" charset="0"/>
              </a:rPr>
              <a:t>By html file.</a:t>
            </a:r>
          </a:p>
          <a:p>
            <a:pPr algn="just">
              <a:lnSpc>
                <a:spcPct val="150000"/>
              </a:lnSpc>
              <a:buFont typeface="+mj-lt"/>
              <a:buAutoNum type="arabicPeriod"/>
            </a:pPr>
            <a:r>
              <a:rPr lang="en-US" dirty="0">
                <a:solidFill>
                  <a:srgbClr val="000000"/>
                </a:solidFill>
                <a:latin typeface="Cambria" panose="02040503050406030204" pitchFamily="18" charset="0"/>
                <a:ea typeface="Cambria" panose="02040503050406030204" pitchFamily="18" charset="0"/>
              </a:rPr>
              <a:t>By </a:t>
            </a:r>
            <a:r>
              <a:rPr lang="en-US" dirty="0" err="1">
                <a:solidFill>
                  <a:srgbClr val="000000"/>
                </a:solidFill>
                <a:latin typeface="Cambria" panose="02040503050406030204" pitchFamily="18" charset="0"/>
                <a:ea typeface="Cambria" panose="02040503050406030204" pitchFamily="18" charset="0"/>
              </a:rPr>
              <a:t>appletViewer</a:t>
            </a:r>
            <a:r>
              <a:rPr lang="en-US" dirty="0">
                <a:solidFill>
                  <a:srgbClr val="000000"/>
                </a:solidFill>
                <a:latin typeface="Cambria" panose="02040503050406030204" pitchFamily="18" charset="0"/>
                <a:ea typeface="Cambria" panose="02040503050406030204" pitchFamily="18" charset="0"/>
              </a:rPr>
              <a:t> tool (for testing purpose).</a:t>
            </a:r>
          </a:p>
        </p:txBody>
      </p:sp>
      <p:pic>
        <p:nvPicPr>
          <p:cNvPr id="7" name="Picture 6"/>
          <p:cNvPicPr>
            <a:picLocks noChangeAspect="1"/>
          </p:cNvPicPr>
          <p:nvPr/>
        </p:nvPicPr>
        <p:blipFill>
          <a:blip r:embed="rId2"/>
          <a:stretch>
            <a:fillRect/>
          </a:stretch>
        </p:blipFill>
        <p:spPr>
          <a:xfrm>
            <a:off x="132588" y="2098549"/>
            <a:ext cx="4818888" cy="3635168"/>
          </a:xfrm>
          <a:prstGeom prst="rect">
            <a:avLst/>
          </a:prstGeom>
        </p:spPr>
      </p:pic>
      <p:pic>
        <p:nvPicPr>
          <p:cNvPr id="8" name="Picture 7"/>
          <p:cNvPicPr>
            <a:picLocks noChangeAspect="1"/>
          </p:cNvPicPr>
          <p:nvPr/>
        </p:nvPicPr>
        <p:blipFill>
          <a:blip r:embed="rId3"/>
          <a:stretch>
            <a:fillRect/>
          </a:stretch>
        </p:blipFill>
        <p:spPr>
          <a:xfrm>
            <a:off x="4951476" y="2257425"/>
            <a:ext cx="4025646" cy="3599307"/>
          </a:xfrm>
          <a:prstGeom prst="rect">
            <a:avLst/>
          </a:prstGeom>
        </p:spPr>
      </p:pic>
    </p:spTree>
    <p:extLst>
      <p:ext uri="{BB962C8B-B14F-4D97-AF65-F5344CB8AC3E}">
        <p14:creationId xmlns:p14="http://schemas.microsoft.com/office/powerpoint/2010/main" val="369529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28" y="1296162"/>
            <a:ext cx="8894826" cy="4505706"/>
          </a:xfrm>
          <a:prstGeom prst="rect">
            <a:avLst/>
          </a:prstGeom>
        </p:spPr>
      </p:pic>
    </p:spTree>
    <p:extLst>
      <p:ext uri="{BB962C8B-B14F-4D97-AF65-F5344CB8AC3E}">
        <p14:creationId xmlns:p14="http://schemas.microsoft.com/office/powerpoint/2010/main" val="292084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5" name="TextBox 4"/>
          <p:cNvSpPr txBox="1"/>
          <p:nvPr/>
        </p:nvSpPr>
        <p:spPr>
          <a:xfrm>
            <a:off x="228600" y="838200"/>
            <a:ext cx="8610600" cy="4663521"/>
          </a:xfrm>
          <a:prstGeom prst="rect">
            <a:avLst/>
          </a:prstGeom>
          <a:solidFill>
            <a:schemeClr val="accent3">
              <a:lumMod val="40000"/>
              <a:lumOff val="60000"/>
            </a:schemeClr>
          </a:solidFill>
          <a:ln>
            <a:solidFill>
              <a:schemeClr val="tx2">
                <a:lumMod val="50000"/>
              </a:schemeClr>
            </a:solidFill>
          </a:ln>
        </p:spPr>
        <p:txBody>
          <a:bodyPr wrap="square" rtlCol="0">
            <a:spAutoFit/>
          </a:bodyPr>
          <a:lstStyle/>
          <a:p>
            <a:pPr marL="465138" lvl="0" indent="-465138" algn="just">
              <a:lnSpc>
                <a:spcPct val="150000"/>
              </a:lnSpc>
              <a:buFont typeface="Wingdings" pitchFamily="2" charset="2"/>
              <a:buChar char="q"/>
            </a:pPr>
            <a:r>
              <a:rPr lang="en-US" sz="2000" dirty="0">
                <a:latin typeface="Baskerville Old Face" pitchFamily="18" charset="0"/>
              </a:rPr>
              <a:t>Java exception handling is managed via five keywords</a:t>
            </a:r>
          </a:p>
          <a:p>
            <a:pPr marL="465138" lvl="0" algn="just">
              <a:lnSpc>
                <a:spcPct val="150000"/>
              </a:lnSpc>
            </a:pPr>
            <a:r>
              <a:rPr lang="en-US" sz="2000" dirty="0">
                <a:latin typeface="Baskerville Old Face" pitchFamily="18" charset="0"/>
              </a:rPr>
              <a:t>Try</a:t>
            </a:r>
          </a:p>
          <a:p>
            <a:pPr marL="465138" lvl="0" algn="just">
              <a:lnSpc>
                <a:spcPct val="150000"/>
              </a:lnSpc>
            </a:pPr>
            <a:r>
              <a:rPr lang="en-US" sz="2000" dirty="0">
                <a:latin typeface="Baskerville Old Face" pitchFamily="18" charset="0"/>
              </a:rPr>
              <a:t>Catch</a:t>
            </a:r>
          </a:p>
          <a:p>
            <a:pPr marL="465138" lvl="0" algn="just">
              <a:lnSpc>
                <a:spcPct val="150000"/>
              </a:lnSpc>
            </a:pPr>
            <a:r>
              <a:rPr lang="en-US" sz="2000" dirty="0">
                <a:latin typeface="Baskerville Old Face" pitchFamily="18" charset="0"/>
              </a:rPr>
              <a:t>Throw</a:t>
            </a:r>
          </a:p>
          <a:p>
            <a:pPr marL="465138" lvl="0" algn="just">
              <a:lnSpc>
                <a:spcPct val="150000"/>
              </a:lnSpc>
            </a:pPr>
            <a:r>
              <a:rPr lang="en-US" sz="2000" dirty="0">
                <a:latin typeface="Baskerville Old Face" pitchFamily="18" charset="0"/>
              </a:rPr>
              <a:t>Throws</a:t>
            </a:r>
          </a:p>
          <a:p>
            <a:pPr marL="465138" lvl="0" algn="just">
              <a:lnSpc>
                <a:spcPct val="150000"/>
              </a:lnSpc>
            </a:pPr>
            <a:r>
              <a:rPr lang="en-US" sz="2000" dirty="0">
                <a:latin typeface="Baskerville Old Face" pitchFamily="18" charset="0"/>
              </a:rPr>
              <a:t>Finally</a:t>
            </a:r>
          </a:p>
          <a:p>
            <a:pPr marL="465138" lvl="0" indent="-465138" algn="just">
              <a:lnSpc>
                <a:spcPct val="150000"/>
              </a:lnSpc>
              <a:buFont typeface="Wingdings" pitchFamily="2" charset="2"/>
              <a:buChar char="q"/>
            </a:pPr>
            <a:r>
              <a:rPr lang="en-US" sz="2000" dirty="0">
                <a:latin typeface="Baskerville Old Face" pitchFamily="18" charset="0"/>
              </a:rPr>
              <a:t>Statements  that need to be  monitored  for exceptions should be placed within </a:t>
            </a:r>
            <a:r>
              <a:rPr lang="en-US" sz="2000" b="1" dirty="0">
                <a:solidFill>
                  <a:srgbClr val="FF0000"/>
                </a:solidFill>
                <a:latin typeface="Baskerville Old Face" pitchFamily="18" charset="0"/>
              </a:rPr>
              <a:t>a try </a:t>
            </a:r>
            <a:r>
              <a:rPr lang="en-US" sz="2000" dirty="0">
                <a:latin typeface="Baskerville Old Face" pitchFamily="18" charset="0"/>
              </a:rPr>
              <a:t>block</a:t>
            </a:r>
          </a:p>
          <a:p>
            <a:pPr marL="465138" lvl="0" indent="-465138" algn="just">
              <a:lnSpc>
                <a:spcPct val="150000"/>
              </a:lnSpc>
              <a:buFont typeface="Wingdings" pitchFamily="2" charset="2"/>
              <a:buChar char="q"/>
            </a:pPr>
            <a:r>
              <a:rPr lang="en-US" sz="2000" dirty="0">
                <a:latin typeface="Baskerville Old Face" pitchFamily="18" charset="0"/>
              </a:rPr>
              <a:t>If an exception occurs within the try block, it is thrown and Your code can catch this exception using </a:t>
            </a:r>
            <a:r>
              <a:rPr lang="en-US" sz="2000" b="1" dirty="0">
                <a:solidFill>
                  <a:srgbClr val="FF0000"/>
                </a:solidFill>
                <a:latin typeface="Baskerville Old Face" pitchFamily="18" charset="0"/>
              </a:rPr>
              <a:t>catch</a:t>
            </a:r>
            <a:r>
              <a:rPr lang="en-US" sz="2000" b="1" dirty="0">
                <a:latin typeface="Baskerville Old Face" pitchFamily="18" charset="0"/>
              </a:rPr>
              <a:t> </a:t>
            </a:r>
            <a:r>
              <a:rPr lang="en-US" sz="2000" dirty="0">
                <a:latin typeface="Baskerville Old Face" pitchFamily="18" charset="0"/>
              </a:rPr>
              <a:t>block and handles it in some rational manner.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5" name="TextBox 4"/>
          <p:cNvSpPr txBox="1"/>
          <p:nvPr/>
        </p:nvSpPr>
        <p:spPr>
          <a:xfrm>
            <a:off x="228600" y="990600"/>
            <a:ext cx="8458200" cy="3361818"/>
          </a:xfrm>
          <a:prstGeom prst="rect">
            <a:avLst/>
          </a:prstGeom>
          <a:solidFill>
            <a:schemeClr val="accent3">
              <a:lumMod val="40000"/>
              <a:lumOff val="60000"/>
            </a:schemeClr>
          </a:solidFill>
          <a:ln>
            <a:solidFill>
              <a:srgbClr val="C2E49C"/>
            </a:solidFill>
          </a:ln>
        </p:spPr>
        <p:txBody>
          <a:bodyPr wrap="square" rtlCol="0">
            <a:spAutoFit/>
          </a:bodyPr>
          <a:lstStyle/>
          <a:p>
            <a:pPr marL="465138" indent="-465138" algn="just">
              <a:lnSpc>
                <a:spcPct val="150000"/>
              </a:lnSpc>
              <a:buFont typeface="Wingdings" pitchFamily="2" charset="2"/>
              <a:buChar char="q"/>
            </a:pPr>
            <a:r>
              <a:rPr lang="en-US" sz="2400" dirty="0">
                <a:latin typeface="Baskerville Old Face" pitchFamily="18" charset="0"/>
              </a:rPr>
              <a:t>System generated exception are automatically thrown by the </a:t>
            </a:r>
            <a:r>
              <a:rPr lang="en-US" sz="2400" dirty="0" err="1">
                <a:latin typeface="Baskerville Old Face" pitchFamily="18" charset="0"/>
              </a:rPr>
              <a:t>jvm</a:t>
            </a:r>
            <a:r>
              <a:rPr lang="en-US" sz="2400" dirty="0">
                <a:latin typeface="Baskerville Old Face" pitchFamily="18" charset="0"/>
              </a:rPr>
              <a:t>. To manually throw an exception, use the keyword </a:t>
            </a:r>
            <a:r>
              <a:rPr lang="en-US" sz="2400" b="1" dirty="0">
                <a:solidFill>
                  <a:srgbClr val="FF0000"/>
                </a:solidFill>
                <a:latin typeface="Baskerville Old Face" pitchFamily="18" charset="0"/>
              </a:rPr>
              <a:t>throw</a:t>
            </a:r>
            <a:r>
              <a:rPr lang="en-US" sz="2400" dirty="0">
                <a:solidFill>
                  <a:srgbClr val="FF0000"/>
                </a:solidFill>
                <a:latin typeface="Baskerville Old Face" pitchFamily="18" charset="0"/>
              </a:rPr>
              <a:t>.</a:t>
            </a:r>
          </a:p>
          <a:p>
            <a:pPr marL="465138" lvl="0" indent="-465138" algn="just">
              <a:lnSpc>
                <a:spcPct val="150000"/>
              </a:lnSpc>
              <a:buFont typeface="Wingdings" pitchFamily="2" charset="2"/>
              <a:buChar char="q"/>
            </a:pPr>
            <a:r>
              <a:rPr lang="en-US" sz="2400" dirty="0">
                <a:latin typeface="Baskerville Old Face" pitchFamily="18" charset="0"/>
              </a:rPr>
              <a:t>Any exception that is thrown out of method must be specified as such by a </a:t>
            </a:r>
            <a:r>
              <a:rPr lang="en-US" sz="2400" b="1" dirty="0">
                <a:solidFill>
                  <a:srgbClr val="FF0000"/>
                </a:solidFill>
                <a:latin typeface="Baskerville Old Face" pitchFamily="18" charset="0"/>
              </a:rPr>
              <a:t>throws</a:t>
            </a:r>
            <a:r>
              <a:rPr lang="en-US" sz="2400" b="1" dirty="0">
                <a:latin typeface="Baskerville Old Face" pitchFamily="18" charset="0"/>
              </a:rPr>
              <a:t> </a:t>
            </a:r>
            <a:r>
              <a:rPr lang="en-US" sz="2400" dirty="0">
                <a:latin typeface="Baskerville Old Face" pitchFamily="18" charset="0"/>
              </a:rPr>
              <a:t>clause.</a:t>
            </a:r>
          </a:p>
          <a:p>
            <a:pPr marL="465138" lvl="0" indent="-465138" algn="just">
              <a:lnSpc>
                <a:spcPct val="150000"/>
              </a:lnSpc>
              <a:buFont typeface="Wingdings" pitchFamily="2" charset="2"/>
              <a:buChar char="q"/>
            </a:pPr>
            <a:r>
              <a:rPr lang="en-US" sz="2400" dirty="0">
                <a:latin typeface="Baskerville Old Face" pitchFamily="18" charset="0"/>
              </a:rPr>
              <a:t>Any code that </a:t>
            </a:r>
            <a:r>
              <a:rPr lang="en-US" sz="2400" dirty="0" err="1">
                <a:latin typeface="Baskerville Old Face" pitchFamily="18" charset="0"/>
              </a:rPr>
              <a:t>obsolutely</a:t>
            </a:r>
            <a:r>
              <a:rPr lang="en-US" sz="2400" dirty="0">
                <a:latin typeface="Baskerville Old Face" pitchFamily="18" charset="0"/>
              </a:rPr>
              <a:t> must be executed after a try block completes is put in a </a:t>
            </a:r>
            <a:r>
              <a:rPr lang="en-US" sz="2400" b="1" dirty="0">
                <a:solidFill>
                  <a:srgbClr val="FF0000"/>
                </a:solidFill>
                <a:latin typeface="Baskerville Old Face" pitchFamily="18" charset="0"/>
              </a:rPr>
              <a:t>finally</a:t>
            </a:r>
            <a:r>
              <a:rPr lang="en-US" sz="2400" dirty="0">
                <a:solidFill>
                  <a:srgbClr val="FF0000"/>
                </a:solidFill>
                <a:latin typeface="Baskerville Old Face" pitchFamily="18" charset="0"/>
              </a:rPr>
              <a:t> </a:t>
            </a:r>
            <a:r>
              <a:rPr lang="en-US" sz="2400" dirty="0">
                <a:latin typeface="Baskerville Old Face" pitchFamily="18" charset="0"/>
              </a:rPr>
              <a:t>block.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5" name="TextBox 4"/>
          <p:cNvSpPr txBox="1"/>
          <p:nvPr/>
        </p:nvSpPr>
        <p:spPr>
          <a:xfrm>
            <a:off x="228600" y="990600"/>
            <a:ext cx="8458200" cy="1200329"/>
          </a:xfrm>
          <a:prstGeom prst="rect">
            <a:avLst/>
          </a:prstGeom>
          <a:solidFill>
            <a:schemeClr val="accent3">
              <a:lumMod val="40000"/>
              <a:lumOff val="60000"/>
            </a:schemeClr>
          </a:solidFill>
          <a:ln>
            <a:solidFill>
              <a:srgbClr val="C2E49C"/>
            </a:solidFill>
          </a:ln>
        </p:spPr>
        <p:txBody>
          <a:bodyPr wrap="square" rtlCol="0">
            <a:spAutoFit/>
          </a:bodyPr>
          <a:lstStyle/>
          <a:p>
            <a:pPr marL="465138" lvl="0" indent="-465138" algn="just">
              <a:buFont typeface="Wingdings" pitchFamily="2" charset="2"/>
              <a:buChar char="q"/>
            </a:pPr>
            <a:r>
              <a:rPr lang="en-US" sz="2400" dirty="0">
                <a:latin typeface="Baskerville Old Face" pitchFamily="18" charset="0"/>
              </a:rPr>
              <a:t>Java supplies several built in exception types that match the various sorts of run time error that can be generated.</a:t>
            </a:r>
          </a:p>
          <a:p>
            <a:pPr marL="465138" lvl="0" indent="-465138" algn="just">
              <a:buFont typeface="Wingdings" pitchFamily="2" charset="2"/>
              <a:buChar char="q"/>
            </a:pPr>
            <a:endParaRPr lang="en-US" sz="2400" dirty="0">
              <a:latin typeface="Baskerville Old Face" pitchFamily="18" charset="0"/>
            </a:endParaRPr>
          </a:p>
        </p:txBody>
      </p:sp>
      <p:graphicFrame>
        <p:nvGraphicFramePr>
          <p:cNvPr id="4" name="Table 3"/>
          <p:cNvGraphicFramePr>
            <a:graphicFrameLocks noGrp="1"/>
          </p:cNvGraphicFramePr>
          <p:nvPr/>
        </p:nvGraphicFramePr>
        <p:xfrm>
          <a:off x="685800" y="2209801"/>
          <a:ext cx="7924800" cy="287426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17451">
                <a:tc>
                  <a:txBody>
                    <a:bodyPr/>
                    <a:lstStyle/>
                    <a:p>
                      <a:pPr marL="0" marR="0" algn="just">
                        <a:lnSpc>
                          <a:spcPct val="115000"/>
                        </a:lnSpc>
                        <a:spcBef>
                          <a:spcPts val="0"/>
                        </a:spcBef>
                        <a:spcAft>
                          <a:spcPts val="0"/>
                        </a:spcAft>
                      </a:pPr>
                      <a:r>
                        <a:rPr lang="en-US" sz="2000" b="1" dirty="0">
                          <a:latin typeface="Baskerville Old Face"/>
                          <a:ea typeface="Calibri"/>
                          <a:cs typeface="Times New Roman"/>
                        </a:rPr>
                        <a:t>RUNTIME ERROR</a:t>
                      </a:r>
                      <a:endParaRPr lang="en-US" sz="20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000" b="1" dirty="0">
                          <a:latin typeface="Baskerville Old Face"/>
                          <a:ea typeface="Calibri"/>
                          <a:cs typeface="Times New Roman"/>
                        </a:rPr>
                        <a:t>Corresponding Built in Exception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73765">
                <a:tc>
                  <a:txBody>
                    <a:bodyPr/>
                    <a:lstStyle/>
                    <a:p>
                      <a:pPr marL="0" marR="0" algn="just">
                        <a:lnSpc>
                          <a:spcPct val="115000"/>
                        </a:lnSpc>
                        <a:spcBef>
                          <a:spcPts val="0"/>
                        </a:spcBef>
                        <a:spcAft>
                          <a:spcPts val="0"/>
                        </a:spcAft>
                      </a:pPr>
                      <a:r>
                        <a:rPr lang="en-US" sz="2000" dirty="0">
                          <a:latin typeface="Baskerville Old Face"/>
                          <a:ea typeface="Calibri"/>
                          <a:cs typeface="Times New Roman"/>
                        </a:rPr>
                        <a:t>Dividing an Integer by Zero</a:t>
                      </a:r>
                      <a:endParaRPr lang="en-US" sz="20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000" dirty="0" err="1">
                          <a:latin typeface="Baskerville Old Face"/>
                          <a:ea typeface="Calibri"/>
                          <a:cs typeface="Times New Roman"/>
                        </a:rPr>
                        <a:t>ArithmeticException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27316">
                <a:tc>
                  <a:txBody>
                    <a:bodyPr/>
                    <a:lstStyle/>
                    <a:p>
                      <a:pPr marL="0" marR="0" algn="just">
                        <a:lnSpc>
                          <a:spcPct val="115000"/>
                        </a:lnSpc>
                        <a:spcBef>
                          <a:spcPts val="0"/>
                        </a:spcBef>
                        <a:spcAft>
                          <a:spcPts val="0"/>
                        </a:spcAft>
                      </a:pPr>
                      <a:r>
                        <a:rPr lang="en-US" sz="2000" dirty="0">
                          <a:latin typeface="Baskerville Old Face"/>
                          <a:ea typeface="Calibri"/>
                          <a:cs typeface="Times New Roman"/>
                        </a:rPr>
                        <a:t>Accessing an element that is out of bound</a:t>
                      </a:r>
                      <a:endParaRPr lang="en-US" sz="20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000" dirty="0" err="1">
                          <a:latin typeface="Baskerville Old Face"/>
                          <a:ea typeface="Calibri"/>
                          <a:cs typeface="Times New Roman"/>
                        </a:rPr>
                        <a:t>ArrayIndexOutOfBoundsException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00868">
                <a:tc>
                  <a:txBody>
                    <a:bodyPr/>
                    <a:lstStyle/>
                    <a:p>
                      <a:pPr marL="0" marR="0" algn="just">
                        <a:lnSpc>
                          <a:spcPct val="115000"/>
                        </a:lnSpc>
                        <a:spcBef>
                          <a:spcPts val="0"/>
                        </a:spcBef>
                        <a:spcAft>
                          <a:spcPts val="0"/>
                        </a:spcAft>
                      </a:pPr>
                      <a:r>
                        <a:rPr lang="en-US" sz="2000" dirty="0">
                          <a:latin typeface="Baskerville Old Face"/>
                          <a:ea typeface="Calibri"/>
                          <a:cs typeface="Times New Roman"/>
                        </a:rPr>
                        <a:t>Trying to store a value into an array of an incompatible class or type</a:t>
                      </a:r>
                      <a:endParaRPr lang="en-US" sz="20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000" dirty="0" err="1">
                          <a:latin typeface="Baskerville Old Face"/>
                          <a:ea typeface="Calibri"/>
                          <a:cs typeface="Times New Roman"/>
                        </a:rPr>
                        <a:t>ArrayStoreException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534400" cy="369332"/>
          </a:xfrm>
          <a:prstGeom prst="rect">
            <a:avLst/>
          </a:prstGeom>
          <a:solidFill>
            <a:schemeClr val="accent3">
              <a:lumMod val="40000"/>
              <a:lumOff val="60000"/>
            </a:schemeClr>
          </a:solidFill>
        </p:spPr>
        <p:txBody>
          <a:bodyPr wrap="square" rtlCol="0">
            <a:spAutoFit/>
          </a:bodyPr>
          <a:lstStyle/>
          <a:p>
            <a:pPr marL="342900" indent="-342900">
              <a:buFont typeface="+mj-lt"/>
              <a:buAutoNum type="arabicParenR"/>
            </a:pPr>
            <a:r>
              <a:rPr lang="en-US" dirty="0"/>
              <a:t> </a:t>
            </a:r>
            <a:r>
              <a:rPr lang="en-US" b="1" dirty="0">
                <a:solidFill>
                  <a:srgbClr val="0000FF"/>
                </a:solidFill>
                <a:latin typeface="Baskerville Old Face" pitchFamily="18" charset="0"/>
              </a:rPr>
              <a:t>EXCEPTION  HANDLING  FUNDAMENTALS</a:t>
            </a:r>
            <a:endParaRPr lang="en-US" dirty="0">
              <a:solidFill>
                <a:srgbClr val="0000FF"/>
              </a:solidFill>
              <a:latin typeface="Baskerville Old Face" pitchFamily="18" charset="0"/>
            </a:endParaRPr>
          </a:p>
        </p:txBody>
      </p:sp>
      <p:sp>
        <p:nvSpPr>
          <p:cNvPr id="8" name="TextBox 7"/>
          <p:cNvSpPr txBox="1"/>
          <p:nvPr/>
        </p:nvSpPr>
        <p:spPr>
          <a:xfrm>
            <a:off x="228600" y="762000"/>
            <a:ext cx="8534400" cy="5909310"/>
          </a:xfrm>
          <a:prstGeom prst="rect">
            <a:avLst/>
          </a:prstGeom>
          <a:solidFill>
            <a:schemeClr val="accent3">
              <a:lumMod val="40000"/>
              <a:lumOff val="60000"/>
            </a:schemeClr>
          </a:solidFill>
          <a:ln>
            <a:solidFill>
              <a:srgbClr val="C2E49C"/>
            </a:solidFill>
          </a:ln>
        </p:spPr>
        <p:txBody>
          <a:bodyPr wrap="square" rtlCol="0">
            <a:spAutoFit/>
          </a:bodyPr>
          <a:lstStyle/>
          <a:p>
            <a:r>
              <a:rPr lang="en-US" dirty="0">
                <a:latin typeface="Baskerville Old Face" pitchFamily="18" charset="0"/>
              </a:rPr>
              <a:t>class </a:t>
            </a:r>
            <a:r>
              <a:rPr lang="en-US" dirty="0" err="1">
                <a:latin typeface="Baskerville Old Face" pitchFamily="18" charset="0"/>
              </a:rPr>
              <a:t>ExceptionDemo</a:t>
            </a:r>
            <a:endParaRPr lang="en-US" dirty="0">
              <a:latin typeface="Baskerville Old Face" pitchFamily="18" charset="0"/>
            </a:endParaRPr>
          </a:p>
          <a:p>
            <a:r>
              <a:rPr lang="en-US" dirty="0">
                <a:latin typeface="Baskerville Old Face" pitchFamily="18" charset="0"/>
              </a:rPr>
              <a:t>{</a:t>
            </a:r>
          </a:p>
          <a:p>
            <a:r>
              <a:rPr lang="en-US" dirty="0">
                <a:latin typeface="Baskerville Old Face" pitchFamily="18" charset="0"/>
              </a:rPr>
              <a:t>	Public static void main(String </a:t>
            </a:r>
            <a:r>
              <a:rPr lang="en-US" dirty="0" err="1">
                <a:latin typeface="Baskerville Old Face" pitchFamily="18" charset="0"/>
              </a:rPr>
              <a:t>args</a:t>
            </a:r>
            <a:r>
              <a:rPr lang="en-US" dirty="0">
                <a:latin typeface="Baskerville Old Face" pitchFamily="18" charset="0"/>
              </a:rPr>
              <a:t>[])</a:t>
            </a:r>
          </a:p>
          <a:p>
            <a:r>
              <a:rPr lang="en-US" dirty="0">
                <a:latin typeface="Baskerville Old Face" pitchFamily="18" charset="0"/>
              </a:rPr>
              <a:t>	{</a:t>
            </a:r>
          </a:p>
          <a:p>
            <a:r>
              <a:rPr lang="en-US" dirty="0">
                <a:latin typeface="Baskerville Old Face" pitchFamily="18" charset="0"/>
              </a:rPr>
              <a:t>		</a:t>
            </a:r>
            <a:r>
              <a:rPr lang="en-US" dirty="0" err="1">
                <a:latin typeface="Baskerville Old Face" pitchFamily="18" charset="0"/>
              </a:rPr>
              <a:t>int</a:t>
            </a:r>
            <a:r>
              <a:rPr lang="en-US" dirty="0">
                <a:latin typeface="Baskerville Old Face" pitchFamily="18" charset="0"/>
              </a:rPr>
              <a:t> </a:t>
            </a:r>
            <a:r>
              <a:rPr lang="en-US" dirty="0" err="1">
                <a:latin typeface="Baskerville Old Face" pitchFamily="18" charset="0"/>
              </a:rPr>
              <a:t>d,a</a:t>
            </a:r>
            <a:r>
              <a:rPr lang="en-US" dirty="0">
                <a:latin typeface="Baskerville Old Face" pitchFamily="18" charset="0"/>
              </a:rPr>
              <a:t>;</a:t>
            </a:r>
          </a:p>
          <a:p>
            <a:r>
              <a:rPr lang="en-US" dirty="0">
                <a:latin typeface="Baskerville Old Face" pitchFamily="18" charset="0"/>
              </a:rPr>
              <a:t>		d=0;</a:t>
            </a:r>
          </a:p>
          <a:p>
            <a:r>
              <a:rPr lang="en-US" dirty="0">
                <a:latin typeface="Baskerville Old Face" pitchFamily="18" charset="0"/>
              </a:rPr>
              <a:t>		a=42/d;	</a:t>
            </a:r>
          </a:p>
          <a:p>
            <a:r>
              <a:rPr lang="en-US" dirty="0">
                <a:latin typeface="Baskerville Old Face" pitchFamily="18" charset="0"/>
              </a:rPr>
              <a:t>		</a:t>
            </a:r>
            <a:r>
              <a:rPr lang="en-US" dirty="0" err="1">
                <a:latin typeface="Baskerville Old Face" pitchFamily="18" charset="0"/>
              </a:rPr>
              <a:t>System.out.println</a:t>
            </a:r>
            <a:r>
              <a:rPr lang="en-US" dirty="0">
                <a:latin typeface="Baskerville Old Face" pitchFamily="18" charset="0"/>
              </a:rPr>
              <a:t>(“statement 1”);</a:t>
            </a:r>
          </a:p>
          <a:p>
            <a:r>
              <a:rPr lang="en-US" dirty="0">
                <a:latin typeface="Baskerville Old Face" pitchFamily="18" charset="0"/>
              </a:rPr>
              <a:t>	}</a:t>
            </a:r>
          </a:p>
          <a:p>
            <a:r>
              <a:rPr lang="en-US" dirty="0">
                <a:latin typeface="Baskerville Old Face" pitchFamily="18" charset="0"/>
              </a:rPr>
              <a:t>}</a:t>
            </a:r>
          </a:p>
          <a:p>
            <a:endParaRPr lang="en-US" dirty="0">
              <a:latin typeface="Baskerville Old Face" pitchFamily="18" charset="0"/>
            </a:endParaRPr>
          </a:p>
          <a:p>
            <a:r>
              <a:rPr lang="en-US" b="1" dirty="0" err="1">
                <a:solidFill>
                  <a:srgbClr val="00B050"/>
                </a:solidFill>
                <a:latin typeface="Baskerville Old Face" pitchFamily="18" charset="0"/>
              </a:rPr>
              <a:t>ArithmeticException</a:t>
            </a:r>
            <a:r>
              <a:rPr lang="en-US" b="1" dirty="0">
                <a:solidFill>
                  <a:srgbClr val="00B050"/>
                </a:solidFill>
                <a:latin typeface="Baskerville Old Face" pitchFamily="18" charset="0"/>
              </a:rPr>
              <a:t> raised and thrown  but nobody to catch and handle . So, the default handler catches  and terminates the program.</a:t>
            </a:r>
          </a:p>
          <a:p>
            <a:r>
              <a:rPr lang="en-US" dirty="0" err="1">
                <a:latin typeface="Baskerville Old Face" pitchFamily="18" charset="0"/>
              </a:rPr>
              <a:t>OutPut</a:t>
            </a:r>
            <a:r>
              <a:rPr lang="en-US" dirty="0">
                <a:latin typeface="Baskerville Old Face" pitchFamily="18" charset="0"/>
              </a:rPr>
              <a:t>:</a:t>
            </a:r>
          </a:p>
          <a:p>
            <a:endParaRPr lang="en-US" dirty="0">
              <a:latin typeface="Baskerville Old Face" pitchFamily="18" charset="0"/>
            </a:endParaRPr>
          </a:p>
          <a:p>
            <a:r>
              <a:rPr lang="en-US" dirty="0">
                <a:latin typeface="Baskerville Old Face" pitchFamily="18" charset="0"/>
              </a:rPr>
              <a:t>Z:&gt;</a:t>
            </a:r>
            <a:r>
              <a:rPr lang="en-US" dirty="0" err="1">
                <a:latin typeface="Baskerville Old Face" pitchFamily="18" charset="0"/>
              </a:rPr>
              <a:t>javac</a:t>
            </a:r>
            <a:r>
              <a:rPr lang="en-US" dirty="0">
                <a:latin typeface="Baskerville Old Face" pitchFamily="18" charset="0"/>
              </a:rPr>
              <a:t> ExceptionDemo.java</a:t>
            </a:r>
          </a:p>
          <a:p>
            <a:r>
              <a:rPr lang="en-US" dirty="0">
                <a:latin typeface="Baskerville Old Face" pitchFamily="18" charset="0"/>
              </a:rPr>
              <a:t>Z:&gt;java </a:t>
            </a:r>
            <a:r>
              <a:rPr lang="en-US" dirty="0" err="1">
                <a:latin typeface="Baskerville Old Face" pitchFamily="18" charset="0"/>
              </a:rPr>
              <a:t>ExceptionDemo</a:t>
            </a:r>
            <a:endParaRPr lang="en-US" dirty="0">
              <a:latin typeface="Baskerville Old Face" pitchFamily="18" charset="0"/>
            </a:endParaRPr>
          </a:p>
          <a:p>
            <a:endParaRPr lang="en-US" dirty="0">
              <a:latin typeface="Baskerville Old Face" pitchFamily="18" charset="0"/>
            </a:endParaRPr>
          </a:p>
          <a:p>
            <a:r>
              <a:rPr lang="en-US" b="1" dirty="0">
                <a:solidFill>
                  <a:srgbClr val="0000FF"/>
                </a:solidFill>
                <a:latin typeface="Baskerville Old Face" pitchFamily="18" charset="0"/>
              </a:rPr>
              <a:t>Exception in thread "main" </a:t>
            </a:r>
            <a:r>
              <a:rPr lang="en-US" b="1" dirty="0" err="1">
                <a:solidFill>
                  <a:srgbClr val="0000FF"/>
                </a:solidFill>
                <a:latin typeface="Baskerville Old Face" pitchFamily="18" charset="0"/>
              </a:rPr>
              <a:t>java.lang.ArithmeticException</a:t>
            </a:r>
            <a:r>
              <a:rPr lang="en-US" b="1" dirty="0">
                <a:solidFill>
                  <a:srgbClr val="0000FF"/>
                </a:solidFill>
                <a:latin typeface="Baskerville Old Face" pitchFamily="18" charset="0"/>
              </a:rPr>
              <a:t>: / by zero at </a:t>
            </a:r>
            <a:r>
              <a:rPr lang="en-US" b="1" dirty="0" err="1">
                <a:solidFill>
                  <a:srgbClr val="0000FF"/>
                </a:solidFill>
                <a:latin typeface="Baskerville Old Face" pitchFamily="18" charset="0"/>
              </a:rPr>
              <a:t>ExceptionDemo.main</a:t>
            </a:r>
            <a:r>
              <a:rPr lang="en-US" b="1" dirty="0">
                <a:solidFill>
                  <a:srgbClr val="0000FF"/>
                </a:solidFill>
                <a:latin typeface="Baskerville Old Face" pitchFamily="18" charset="0"/>
              </a:rPr>
              <a:t>(ExceptionDemo.java:7)</a:t>
            </a:r>
          </a:p>
          <a:p>
            <a:endParaRPr lang="en-US" dirty="0"/>
          </a:p>
        </p:txBody>
      </p:sp>
      <p:sp>
        <p:nvSpPr>
          <p:cNvPr id="9" name="Oval Callout 8"/>
          <p:cNvSpPr/>
          <p:nvPr/>
        </p:nvSpPr>
        <p:spPr>
          <a:xfrm>
            <a:off x="2971800" y="2133600"/>
            <a:ext cx="3657600" cy="685800"/>
          </a:xfrm>
          <a:prstGeom prst="wedgeEllipseCallout">
            <a:avLst>
              <a:gd name="adj1" fmla="val -50833"/>
              <a:gd name="adj2" fmla="val 543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latin typeface="Baskerville Old Face" pitchFamily="18" charset="0"/>
              </a:rPr>
              <a:t>Since Division by zero abnormal condition is raised here, JVM creates object to </a:t>
            </a:r>
            <a:r>
              <a:rPr lang="en-US" sz="1000" dirty="0" err="1">
                <a:solidFill>
                  <a:srgbClr val="FF0000"/>
                </a:solidFill>
                <a:latin typeface="Baskerville Old Face" pitchFamily="18" charset="0"/>
              </a:rPr>
              <a:t>Arthimetic</a:t>
            </a:r>
            <a:r>
              <a:rPr lang="en-US" sz="1000" dirty="0">
                <a:solidFill>
                  <a:srgbClr val="FF0000"/>
                </a:solidFill>
                <a:latin typeface="Baskerville Old Face" pitchFamily="18" charset="0"/>
              </a:rPr>
              <a:t> Exception class and throws it to the program and program will get terminated</a:t>
            </a:r>
          </a:p>
        </p:txBody>
      </p:sp>
      <p:cxnSp>
        <p:nvCxnSpPr>
          <p:cNvPr id="11" name="Straight Arrow Connector 10"/>
          <p:cNvCxnSpPr/>
          <p:nvPr/>
        </p:nvCxnSpPr>
        <p:spPr>
          <a:xfrm>
            <a:off x="5181600" y="2971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6019800" y="2895600"/>
            <a:ext cx="2667000" cy="838200"/>
          </a:xfrm>
          <a:prstGeom prst="wedgeEllipseCallout">
            <a:avLst>
              <a:gd name="adj1" fmla="val -68180"/>
              <a:gd name="adj2" fmla="val -62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Baskerville Old Face" pitchFamily="18" charset="0"/>
              </a:rPr>
              <a:t>Statement will not be executed</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917</TotalTime>
  <Words>3323</Words>
  <Application>Microsoft Office PowerPoint</Application>
  <PresentationFormat>On-screen Show (4:3)</PresentationFormat>
  <Paragraphs>360</Paragraphs>
  <Slides>51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Baskerville Old Face</vt:lpstr>
      <vt:lpstr>Calibri</vt:lpstr>
      <vt:lpstr>Cambria</vt:lpstr>
      <vt:lpstr>MS Shell Dlg 2</vt:lpstr>
      <vt:lpstr>Wingdings</vt:lpstr>
      <vt:lpstr>Wingdings 3</vt:lpstr>
      <vt:lpstr>Office Theme</vt:lpstr>
      <vt:lpstr>Madison</vt:lpstr>
      <vt:lpstr>PowerPoint Presentation</vt:lpstr>
      <vt:lpstr>UNIT IV-    EXCEPTION  HANDLING, MULTITHREADING AND APPLETS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chathura</dc:creator>
  <cp:lastModifiedBy>Chathura N. J.</cp:lastModifiedBy>
  <cp:revision>122</cp:revision>
  <dcterms:created xsi:type="dcterms:W3CDTF">2019-03-13T18:03:37Z</dcterms:created>
  <dcterms:modified xsi:type="dcterms:W3CDTF">2023-09-14T08:54:52Z</dcterms:modified>
</cp:coreProperties>
</file>