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2" r:id="rId1"/>
    <p:sldMasterId id="2147484294" r:id="rId2"/>
  </p:sldMasterIdLst>
  <p:notesMasterIdLst>
    <p:notesMasterId r:id="rId246"/>
  </p:notesMasterIdLst>
  <p:sldIdLst>
    <p:sldId id="328" r:id="rId3"/>
    <p:sldId id="333" r:id="rId4"/>
    <p:sldId id="257" r:id="rId5"/>
    <p:sldId id="258" r:id="rId6"/>
    <p:sldId id="280" r:id="rId7"/>
    <p:sldId id="281" r:id="rId8"/>
    <p:sldId id="282" r:id="rId9"/>
    <p:sldId id="275" r:id="rId10"/>
    <p:sldId id="276" r:id="rId11"/>
    <p:sldId id="277" r:id="rId12"/>
    <p:sldId id="278" r:id="rId13"/>
    <p:sldId id="273" r:id="rId14"/>
    <p:sldId id="274" r:id="rId15"/>
    <p:sldId id="268" r:id="rId16"/>
    <p:sldId id="271" r:id="rId17"/>
    <p:sldId id="272" r:id="rId18"/>
    <p:sldId id="259" r:id="rId19"/>
    <p:sldId id="260" r:id="rId20"/>
    <p:sldId id="261" r:id="rId21"/>
    <p:sldId id="262" r:id="rId22"/>
    <p:sldId id="263" r:id="rId23"/>
    <p:sldId id="264" r:id="rId24"/>
    <p:sldId id="266"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31" r:id="rId48"/>
    <p:sldId id="306" r:id="rId49"/>
    <p:sldId id="307" r:id="rId50"/>
    <p:sldId id="308" r:id="rId51"/>
    <p:sldId id="334" r:id="rId52"/>
    <p:sldId id="309" r:id="rId53"/>
    <p:sldId id="332"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4" r:id="rId197"/>
    <p:sldId id="465" r:id="rId198"/>
    <p:sldId id="466" r:id="rId199"/>
    <p:sldId id="467" r:id="rId200"/>
    <p:sldId id="468" r:id="rId201"/>
    <p:sldId id="469" r:id="rId202"/>
    <p:sldId id="470" r:id="rId203"/>
    <p:sldId id="471" r:id="rId204"/>
    <p:sldId id="472" r:id="rId205"/>
    <p:sldId id="473" r:id="rId206"/>
    <p:sldId id="474" r:id="rId207"/>
    <p:sldId id="478" r:id="rId208"/>
    <p:sldId id="479" r:id="rId209"/>
    <p:sldId id="480" r:id="rId210"/>
    <p:sldId id="481" r:id="rId211"/>
    <p:sldId id="488" r:id="rId212"/>
    <p:sldId id="489" r:id="rId213"/>
    <p:sldId id="490" r:id="rId214"/>
    <p:sldId id="491" r:id="rId215"/>
    <p:sldId id="492" r:id="rId216"/>
    <p:sldId id="493" r:id="rId217"/>
    <p:sldId id="494" r:id="rId218"/>
    <p:sldId id="495" r:id="rId219"/>
    <p:sldId id="496" r:id="rId220"/>
    <p:sldId id="497" r:id="rId221"/>
    <p:sldId id="498" r:id="rId222"/>
    <p:sldId id="499" r:id="rId223"/>
    <p:sldId id="500" r:id="rId224"/>
    <p:sldId id="501" r:id="rId225"/>
    <p:sldId id="502" r:id="rId226"/>
    <p:sldId id="503" r:id="rId227"/>
    <p:sldId id="504" r:id="rId228"/>
    <p:sldId id="505" r:id="rId229"/>
    <p:sldId id="506" r:id="rId230"/>
    <p:sldId id="507" r:id="rId231"/>
    <p:sldId id="508" r:id="rId232"/>
    <p:sldId id="509" r:id="rId233"/>
    <p:sldId id="510" r:id="rId234"/>
    <p:sldId id="511" r:id="rId235"/>
    <p:sldId id="512" r:id="rId236"/>
    <p:sldId id="513" r:id="rId237"/>
    <p:sldId id="514" r:id="rId238"/>
    <p:sldId id="515" r:id="rId239"/>
    <p:sldId id="516" r:id="rId240"/>
    <p:sldId id="517" r:id="rId241"/>
    <p:sldId id="518" r:id="rId242"/>
    <p:sldId id="519" r:id="rId243"/>
    <p:sldId id="520" r:id="rId244"/>
    <p:sldId id="521" r:id="rId2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01195-DA32-4B70-AAB5-91A55254C058}" v="7" dt="2024-08-13T10:39:42.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viewProps" Target="view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theme" Target="theme/theme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tableStyles" Target="tableStyle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microsoft.com/office/2016/11/relationships/changesInfo" Target="changesInfos/changesInfo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252" Type="http://schemas.microsoft.com/office/2015/10/relationships/revisionInfo" Target="revisionInfo.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notesMaster" Target="notesMasters/notesMaster1.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maja Kishore" userId="71e196b71ab20ee6" providerId="LiveId" clId="{3A701195-DA32-4B70-AAB5-91A55254C058}"/>
    <pc:docChg chg="undo custSel addSld delSld modSld sldOrd delMainMaster">
      <pc:chgData name="Padmaja Kishore" userId="71e196b71ab20ee6" providerId="LiveId" clId="{3A701195-DA32-4B70-AAB5-91A55254C058}" dt="2024-08-13T10:39:47.376" v="53" actId="20577"/>
      <pc:docMkLst>
        <pc:docMk/>
      </pc:docMkLst>
      <pc:sldChg chg="del">
        <pc:chgData name="Padmaja Kishore" userId="71e196b71ab20ee6" providerId="LiveId" clId="{3A701195-DA32-4B70-AAB5-91A55254C058}" dt="2024-08-13T10:33:09.682" v="0" actId="2696"/>
        <pc:sldMkLst>
          <pc:docMk/>
          <pc:sldMk cId="0" sldId="256"/>
        </pc:sldMkLst>
      </pc:sldChg>
      <pc:sldChg chg="modSp mod">
        <pc:chgData name="Padmaja Kishore" userId="71e196b71ab20ee6" providerId="LiveId" clId="{3A701195-DA32-4B70-AAB5-91A55254C058}" dt="2024-08-13T10:35:42.315" v="29" actId="15"/>
        <pc:sldMkLst>
          <pc:docMk/>
          <pc:sldMk cId="0" sldId="257"/>
        </pc:sldMkLst>
        <pc:spChg chg="mod">
          <ac:chgData name="Padmaja Kishore" userId="71e196b71ab20ee6" providerId="LiveId" clId="{3A701195-DA32-4B70-AAB5-91A55254C058}" dt="2024-08-13T10:35:09.627" v="20" actId="1076"/>
          <ac:spMkLst>
            <pc:docMk/>
            <pc:sldMk cId="0" sldId="257"/>
            <ac:spMk id="2" creationId="{00000000-0000-0000-0000-000000000000}"/>
          </ac:spMkLst>
        </pc:spChg>
        <pc:spChg chg="mod">
          <ac:chgData name="Padmaja Kishore" userId="71e196b71ab20ee6" providerId="LiveId" clId="{3A701195-DA32-4B70-AAB5-91A55254C058}" dt="2024-08-13T10:35:42.315" v="29" actId="15"/>
          <ac:spMkLst>
            <pc:docMk/>
            <pc:sldMk cId="0" sldId="257"/>
            <ac:spMk id="3" creationId="{00000000-0000-0000-0000-000000000000}"/>
          </ac:spMkLst>
        </pc:spChg>
      </pc:sldChg>
      <pc:sldChg chg="modSp mod">
        <pc:chgData name="Padmaja Kishore" userId="71e196b71ab20ee6" providerId="LiveId" clId="{3A701195-DA32-4B70-AAB5-91A55254C058}" dt="2024-08-13T10:35:52.338" v="31" actId="14100"/>
        <pc:sldMkLst>
          <pc:docMk/>
          <pc:sldMk cId="0" sldId="258"/>
        </pc:sldMkLst>
        <pc:graphicFrameChg chg="mod modGraphic">
          <ac:chgData name="Padmaja Kishore" userId="71e196b71ab20ee6" providerId="LiveId" clId="{3A701195-DA32-4B70-AAB5-91A55254C058}" dt="2024-08-13T10:35:52.338" v="31" actId="14100"/>
          <ac:graphicFrameMkLst>
            <pc:docMk/>
            <pc:sldMk cId="0" sldId="258"/>
            <ac:graphicFrameMk id="5" creationId="{00000000-0000-0000-0000-000000000000}"/>
          </ac:graphicFrameMkLst>
        </pc:graphicFrameChg>
      </pc:sldChg>
      <pc:sldChg chg="modSp mod">
        <pc:chgData name="Padmaja Kishore" userId="71e196b71ab20ee6" providerId="LiveId" clId="{3A701195-DA32-4B70-AAB5-91A55254C058}" dt="2024-08-13T10:34:20.187" v="10" actId="27636"/>
        <pc:sldMkLst>
          <pc:docMk/>
          <pc:sldMk cId="0" sldId="259"/>
        </pc:sldMkLst>
        <pc:spChg chg="mod">
          <ac:chgData name="Padmaja Kishore" userId="71e196b71ab20ee6" providerId="LiveId" clId="{3A701195-DA32-4B70-AAB5-91A55254C058}" dt="2024-08-13T10:34:20.187" v="10" actId="27636"/>
          <ac:spMkLst>
            <pc:docMk/>
            <pc:sldMk cId="0" sldId="259"/>
            <ac:spMk id="3" creationId="{00000000-0000-0000-0000-000000000000}"/>
          </ac:spMkLst>
        </pc:spChg>
      </pc:sldChg>
      <pc:sldChg chg="modSp mod">
        <pc:chgData name="Padmaja Kishore" userId="71e196b71ab20ee6" providerId="LiveId" clId="{3A701195-DA32-4B70-AAB5-91A55254C058}" dt="2024-08-13T10:34:20.203" v="11" actId="27636"/>
        <pc:sldMkLst>
          <pc:docMk/>
          <pc:sldMk cId="0" sldId="261"/>
        </pc:sldMkLst>
        <pc:spChg chg="mod">
          <ac:chgData name="Padmaja Kishore" userId="71e196b71ab20ee6" providerId="LiveId" clId="{3A701195-DA32-4B70-AAB5-91A55254C058}" dt="2024-08-13T10:34:20.203" v="11" actId="27636"/>
          <ac:spMkLst>
            <pc:docMk/>
            <pc:sldMk cId="0" sldId="261"/>
            <ac:spMk id="3" creationId="{00000000-0000-0000-0000-000000000000}"/>
          </ac:spMkLst>
        </pc:spChg>
      </pc:sldChg>
      <pc:sldChg chg="modSp mod">
        <pc:chgData name="Padmaja Kishore" userId="71e196b71ab20ee6" providerId="LiveId" clId="{3A701195-DA32-4B70-AAB5-91A55254C058}" dt="2024-08-13T10:34:20.219" v="12" actId="27636"/>
        <pc:sldMkLst>
          <pc:docMk/>
          <pc:sldMk cId="0" sldId="262"/>
        </pc:sldMkLst>
        <pc:spChg chg="mod">
          <ac:chgData name="Padmaja Kishore" userId="71e196b71ab20ee6" providerId="LiveId" clId="{3A701195-DA32-4B70-AAB5-91A55254C058}" dt="2024-08-13T10:34:20.219" v="12" actId="27636"/>
          <ac:spMkLst>
            <pc:docMk/>
            <pc:sldMk cId="0" sldId="262"/>
            <ac:spMk id="3" creationId="{00000000-0000-0000-0000-000000000000}"/>
          </ac:spMkLst>
        </pc:spChg>
      </pc:sldChg>
      <pc:sldChg chg="modSp mod">
        <pc:chgData name="Padmaja Kishore" userId="71e196b71ab20ee6" providerId="LiveId" clId="{3A701195-DA32-4B70-AAB5-91A55254C058}" dt="2024-08-13T10:34:20.234" v="13" actId="27636"/>
        <pc:sldMkLst>
          <pc:docMk/>
          <pc:sldMk cId="0" sldId="263"/>
        </pc:sldMkLst>
        <pc:spChg chg="mod">
          <ac:chgData name="Padmaja Kishore" userId="71e196b71ab20ee6" providerId="LiveId" clId="{3A701195-DA32-4B70-AAB5-91A55254C058}" dt="2024-08-13T10:34:20.234" v="13" actId="27636"/>
          <ac:spMkLst>
            <pc:docMk/>
            <pc:sldMk cId="0" sldId="263"/>
            <ac:spMk id="3" creationId="{00000000-0000-0000-0000-000000000000}"/>
          </ac:spMkLst>
        </pc:spChg>
      </pc:sldChg>
      <pc:sldChg chg="modSp mod">
        <pc:chgData name="Padmaja Kishore" userId="71e196b71ab20ee6" providerId="LiveId" clId="{3A701195-DA32-4B70-AAB5-91A55254C058}" dt="2024-08-13T10:34:20.250" v="14" actId="27636"/>
        <pc:sldMkLst>
          <pc:docMk/>
          <pc:sldMk cId="0" sldId="264"/>
        </pc:sldMkLst>
        <pc:spChg chg="mod">
          <ac:chgData name="Padmaja Kishore" userId="71e196b71ab20ee6" providerId="LiveId" clId="{3A701195-DA32-4B70-AAB5-91A55254C058}" dt="2024-08-13T10:34:20.250" v="14" actId="27636"/>
          <ac:spMkLst>
            <pc:docMk/>
            <pc:sldMk cId="0" sldId="264"/>
            <ac:spMk id="3" creationId="{00000000-0000-0000-0000-000000000000}"/>
          </ac:spMkLst>
        </pc:spChg>
      </pc:sldChg>
      <pc:sldChg chg="modSp mod">
        <pc:chgData name="Padmaja Kishore" userId="71e196b71ab20ee6" providerId="LiveId" clId="{3A701195-DA32-4B70-AAB5-91A55254C058}" dt="2024-08-13T10:36:58.410" v="40" actId="14734"/>
        <pc:sldMkLst>
          <pc:docMk/>
          <pc:sldMk cId="0" sldId="266"/>
        </pc:sldMkLst>
        <pc:graphicFrameChg chg="mod modGraphic">
          <ac:chgData name="Padmaja Kishore" userId="71e196b71ab20ee6" providerId="LiveId" clId="{3A701195-DA32-4B70-AAB5-91A55254C058}" dt="2024-08-13T10:36:58.410" v="40" actId="14734"/>
          <ac:graphicFrameMkLst>
            <pc:docMk/>
            <pc:sldMk cId="0" sldId="266"/>
            <ac:graphicFrameMk id="4" creationId="{00000000-0000-0000-0000-000000000000}"/>
          </ac:graphicFrameMkLst>
        </pc:graphicFrameChg>
      </pc:sldChg>
      <pc:sldChg chg="modSp mod">
        <pc:chgData name="Padmaja Kishore" userId="71e196b71ab20ee6" providerId="LiveId" clId="{3A701195-DA32-4B70-AAB5-91A55254C058}" dt="2024-08-13T10:34:20.150" v="8" actId="27636"/>
        <pc:sldMkLst>
          <pc:docMk/>
          <pc:sldMk cId="0" sldId="268"/>
        </pc:sldMkLst>
        <pc:spChg chg="mod">
          <ac:chgData name="Padmaja Kishore" userId="71e196b71ab20ee6" providerId="LiveId" clId="{3A701195-DA32-4B70-AAB5-91A55254C058}" dt="2024-08-13T10:34:20.150" v="8" actId="27636"/>
          <ac:spMkLst>
            <pc:docMk/>
            <pc:sldMk cId="0" sldId="268"/>
            <ac:spMk id="3" creationId="{00000000-0000-0000-0000-000000000000}"/>
          </ac:spMkLst>
        </pc:spChg>
      </pc:sldChg>
      <pc:sldChg chg="modSp mod">
        <pc:chgData name="Padmaja Kishore" userId="71e196b71ab20ee6" providerId="LiveId" clId="{3A701195-DA32-4B70-AAB5-91A55254C058}" dt="2024-08-13T10:34:20.171" v="9" actId="27636"/>
        <pc:sldMkLst>
          <pc:docMk/>
          <pc:sldMk cId="0" sldId="272"/>
        </pc:sldMkLst>
        <pc:spChg chg="mod">
          <ac:chgData name="Padmaja Kishore" userId="71e196b71ab20ee6" providerId="LiveId" clId="{3A701195-DA32-4B70-AAB5-91A55254C058}" dt="2024-08-13T10:34:20.171" v="9" actId="27636"/>
          <ac:spMkLst>
            <pc:docMk/>
            <pc:sldMk cId="0" sldId="272"/>
            <ac:spMk id="3" creationId="{00000000-0000-0000-0000-000000000000}"/>
          </ac:spMkLst>
        </pc:spChg>
      </pc:sldChg>
      <pc:sldChg chg="modSp mod">
        <pc:chgData name="Padmaja Kishore" userId="71e196b71ab20ee6" providerId="LiveId" clId="{3A701195-DA32-4B70-AAB5-91A55254C058}" dt="2024-08-13T10:34:20.117" v="6" actId="27636"/>
        <pc:sldMkLst>
          <pc:docMk/>
          <pc:sldMk cId="0" sldId="275"/>
        </pc:sldMkLst>
        <pc:spChg chg="mod">
          <ac:chgData name="Padmaja Kishore" userId="71e196b71ab20ee6" providerId="LiveId" clId="{3A701195-DA32-4B70-AAB5-91A55254C058}" dt="2024-08-13T10:34:20.117" v="6" actId="27636"/>
          <ac:spMkLst>
            <pc:docMk/>
            <pc:sldMk cId="0" sldId="275"/>
            <ac:spMk id="3" creationId="{00000000-0000-0000-0000-000000000000}"/>
          </ac:spMkLst>
        </pc:spChg>
      </pc:sldChg>
      <pc:sldChg chg="modSp mod">
        <pc:chgData name="Padmaja Kishore" userId="71e196b71ab20ee6" providerId="LiveId" clId="{3A701195-DA32-4B70-AAB5-91A55254C058}" dt="2024-08-13T10:34:20.130" v="7" actId="27636"/>
        <pc:sldMkLst>
          <pc:docMk/>
          <pc:sldMk cId="0" sldId="276"/>
        </pc:sldMkLst>
        <pc:spChg chg="mod">
          <ac:chgData name="Padmaja Kishore" userId="71e196b71ab20ee6" providerId="LiveId" clId="{3A701195-DA32-4B70-AAB5-91A55254C058}" dt="2024-08-13T10:34:20.130" v="7" actId="27636"/>
          <ac:spMkLst>
            <pc:docMk/>
            <pc:sldMk cId="0" sldId="276"/>
            <ac:spMk id="3" creationId="{00000000-0000-0000-0000-000000000000}"/>
          </ac:spMkLst>
        </pc:spChg>
      </pc:sldChg>
      <pc:sldChg chg="modSp mod">
        <pc:chgData name="Padmaja Kishore" userId="71e196b71ab20ee6" providerId="LiveId" clId="{3A701195-DA32-4B70-AAB5-91A55254C058}" dt="2024-08-13T10:36:29.552" v="35" actId="1076"/>
        <pc:sldMkLst>
          <pc:docMk/>
          <pc:sldMk cId="0" sldId="280"/>
        </pc:sldMkLst>
        <pc:graphicFrameChg chg="mod modGraphic">
          <ac:chgData name="Padmaja Kishore" userId="71e196b71ab20ee6" providerId="LiveId" clId="{3A701195-DA32-4B70-AAB5-91A55254C058}" dt="2024-08-13T10:36:29.552" v="35" actId="1076"/>
          <ac:graphicFrameMkLst>
            <pc:docMk/>
            <pc:sldMk cId="0" sldId="280"/>
            <ac:graphicFrameMk id="4" creationId="{00000000-0000-0000-0000-000000000000}"/>
          </ac:graphicFrameMkLst>
        </pc:graphicFrameChg>
      </pc:sldChg>
      <pc:sldChg chg="modSp mod">
        <pc:chgData name="Padmaja Kishore" userId="71e196b71ab20ee6" providerId="LiveId" clId="{3A701195-DA32-4B70-AAB5-91A55254C058}" dt="2024-08-13T10:34:20.098" v="5" actId="27636"/>
        <pc:sldMkLst>
          <pc:docMk/>
          <pc:sldMk cId="0" sldId="281"/>
        </pc:sldMkLst>
        <pc:spChg chg="mod">
          <ac:chgData name="Padmaja Kishore" userId="71e196b71ab20ee6" providerId="LiveId" clId="{3A701195-DA32-4B70-AAB5-91A55254C058}" dt="2024-08-13T10:34:20.098" v="5" actId="27636"/>
          <ac:spMkLst>
            <pc:docMk/>
            <pc:sldMk cId="0" sldId="281"/>
            <ac:spMk id="3" creationId="{00000000-0000-0000-0000-000000000000}"/>
          </ac:spMkLst>
        </pc:spChg>
      </pc:sldChg>
      <pc:sldChg chg="modSp mod">
        <pc:chgData name="Padmaja Kishore" userId="71e196b71ab20ee6" providerId="LiveId" clId="{3A701195-DA32-4B70-AAB5-91A55254C058}" dt="2024-08-13T10:36:42.712" v="38" actId="1076"/>
        <pc:sldMkLst>
          <pc:docMk/>
          <pc:sldMk cId="0" sldId="282"/>
        </pc:sldMkLst>
        <pc:graphicFrameChg chg="mod modGraphic">
          <ac:chgData name="Padmaja Kishore" userId="71e196b71ab20ee6" providerId="LiveId" clId="{3A701195-DA32-4B70-AAB5-91A55254C058}" dt="2024-08-13T10:36:42.712" v="38" actId="1076"/>
          <ac:graphicFrameMkLst>
            <pc:docMk/>
            <pc:sldMk cId="0" sldId="282"/>
            <ac:graphicFrameMk id="4" creationId="{00000000-0000-0000-0000-000000000000}"/>
          </ac:graphicFrameMkLst>
        </pc:graphicFrameChg>
      </pc:sldChg>
      <pc:sldChg chg="add del ord">
        <pc:chgData name="Padmaja Kishore" userId="71e196b71ab20ee6" providerId="LiveId" clId="{3A701195-DA32-4B70-AAB5-91A55254C058}" dt="2024-08-13T10:38:54.757" v="49" actId="20578"/>
        <pc:sldMkLst>
          <pc:docMk/>
          <pc:sldMk cId="3539816777" sldId="283"/>
        </pc:sldMkLst>
      </pc:sldChg>
      <pc:sldChg chg="add del">
        <pc:chgData name="Padmaja Kishore" userId="71e196b71ab20ee6" providerId="LiveId" clId="{3A701195-DA32-4B70-AAB5-91A55254C058}" dt="2024-08-13T10:38:53.872" v="48" actId="47"/>
        <pc:sldMkLst>
          <pc:docMk/>
          <pc:sldMk cId="457464551" sldId="284"/>
        </pc:sldMkLst>
      </pc:sldChg>
      <pc:sldChg chg="add del">
        <pc:chgData name="Padmaja Kishore" userId="71e196b71ab20ee6" providerId="LiveId" clId="{3A701195-DA32-4B70-AAB5-91A55254C058}" dt="2024-08-13T10:38:53.872" v="48" actId="47"/>
        <pc:sldMkLst>
          <pc:docMk/>
          <pc:sldMk cId="3397670854" sldId="285"/>
        </pc:sldMkLst>
      </pc:sldChg>
      <pc:sldChg chg="add del">
        <pc:chgData name="Padmaja Kishore" userId="71e196b71ab20ee6" providerId="LiveId" clId="{3A701195-DA32-4B70-AAB5-91A55254C058}" dt="2024-08-13T10:38:53.872" v="48" actId="47"/>
        <pc:sldMkLst>
          <pc:docMk/>
          <pc:sldMk cId="1175213151" sldId="286"/>
        </pc:sldMkLst>
      </pc:sldChg>
      <pc:sldChg chg="add del">
        <pc:chgData name="Padmaja Kishore" userId="71e196b71ab20ee6" providerId="LiveId" clId="{3A701195-DA32-4B70-AAB5-91A55254C058}" dt="2024-08-13T10:38:53.872" v="48" actId="47"/>
        <pc:sldMkLst>
          <pc:docMk/>
          <pc:sldMk cId="4084393100" sldId="287"/>
        </pc:sldMkLst>
      </pc:sldChg>
      <pc:sldChg chg="modSp add del">
        <pc:chgData name="Padmaja Kishore" userId="71e196b71ab20ee6" providerId="LiveId" clId="{3A701195-DA32-4B70-AAB5-91A55254C058}" dt="2024-08-13T10:38:53.872" v="48" actId="47"/>
        <pc:sldMkLst>
          <pc:docMk/>
          <pc:sldMk cId="3447070359" sldId="289"/>
        </pc:sldMkLst>
        <pc:picChg chg="mod">
          <ac:chgData name="Padmaja Kishore" userId="71e196b71ab20ee6" providerId="LiveId" clId="{3A701195-DA32-4B70-AAB5-91A55254C058}" dt="2024-08-13T10:37:09.207" v="41" actId="14100"/>
          <ac:picMkLst>
            <pc:docMk/>
            <pc:sldMk cId="3447070359" sldId="289"/>
            <ac:picMk id="1026" creationId="{00000000-0000-0000-0000-000000000000}"/>
          </ac:picMkLst>
        </pc:picChg>
      </pc:sldChg>
      <pc:sldChg chg="add del">
        <pc:chgData name="Padmaja Kishore" userId="71e196b71ab20ee6" providerId="LiveId" clId="{3A701195-DA32-4B70-AAB5-91A55254C058}" dt="2024-08-13T10:38:53.872" v="48" actId="47"/>
        <pc:sldMkLst>
          <pc:docMk/>
          <pc:sldMk cId="3205934637" sldId="290"/>
        </pc:sldMkLst>
      </pc:sldChg>
      <pc:sldChg chg="add del">
        <pc:chgData name="Padmaja Kishore" userId="71e196b71ab20ee6" providerId="LiveId" clId="{3A701195-DA32-4B70-AAB5-91A55254C058}" dt="2024-08-13T10:38:53.872" v="48" actId="47"/>
        <pc:sldMkLst>
          <pc:docMk/>
          <pc:sldMk cId="3655400081" sldId="291"/>
        </pc:sldMkLst>
      </pc:sldChg>
      <pc:sldChg chg="add del">
        <pc:chgData name="Padmaja Kishore" userId="71e196b71ab20ee6" providerId="LiveId" clId="{3A701195-DA32-4B70-AAB5-91A55254C058}" dt="2024-08-13T10:38:53.872" v="48" actId="47"/>
        <pc:sldMkLst>
          <pc:docMk/>
          <pc:sldMk cId="890928802" sldId="292"/>
        </pc:sldMkLst>
      </pc:sldChg>
      <pc:sldChg chg="add del">
        <pc:chgData name="Padmaja Kishore" userId="71e196b71ab20ee6" providerId="LiveId" clId="{3A701195-DA32-4B70-AAB5-91A55254C058}" dt="2024-08-13T10:38:53.872" v="48" actId="47"/>
        <pc:sldMkLst>
          <pc:docMk/>
          <pc:sldMk cId="1244317481" sldId="293"/>
        </pc:sldMkLst>
      </pc:sldChg>
      <pc:sldChg chg="add del">
        <pc:chgData name="Padmaja Kishore" userId="71e196b71ab20ee6" providerId="LiveId" clId="{3A701195-DA32-4B70-AAB5-91A55254C058}" dt="2024-08-13T10:38:53.872" v="48" actId="47"/>
        <pc:sldMkLst>
          <pc:docMk/>
          <pc:sldMk cId="2382759594" sldId="294"/>
        </pc:sldMkLst>
      </pc:sldChg>
      <pc:sldChg chg="add del">
        <pc:chgData name="Padmaja Kishore" userId="71e196b71ab20ee6" providerId="LiveId" clId="{3A701195-DA32-4B70-AAB5-91A55254C058}" dt="2024-08-13T10:38:53.872" v="48" actId="47"/>
        <pc:sldMkLst>
          <pc:docMk/>
          <pc:sldMk cId="1975867041" sldId="295"/>
        </pc:sldMkLst>
      </pc:sldChg>
      <pc:sldChg chg="add del">
        <pc:chgData name="Padmaja Kishore" userId="71e196b71ab20ee6" providerId="LiveId" clId="{3A701195-DA32-4B70-AAB5-91A55254C058}" dt="2024-08-13T10:38:53.872" v="48" actId="47"/>
        <pc:sldMkLst>
          <pc:docMk/>
          <pc:sldMk cId="3626104203" sldId="296"/>
        </pc:sldMkLst>
      </pc:sldChg>
      <pc:sldChg chg="add del">
        <pc:chgData name="Padmaja Kishore" userId="71e196b71ab20ee6" providerId="LiveId" clId="{3A701195-DA32-4B70-AAB5-91A55254C058}" dt="2024-08-13T10:38:53.872" v="48" actId="47"/>
        <pc:sldMkLst>
          <pc:docMk/>
          <pc:sldMk cId="671441188" sldId="297"/>
        </pc:sldMkLst>
      </pc:sldChg>
      <pc:sldChg chg="add del">
        <pc:chgData name="Padmaja Kishore" userId="71e196b71ab20ee6" providerId="LiveId" clId="{3A701195-DA32-4B70-AAB5-91A55254C058}" dt="2024-08-13T10:38:53.872" v="48" actId="47"/>
        <pc:sldMkLst>
          <pc:docMk/>
          <pc:sldMk cId="146888524" sldId="298"/>
        </pc:sldMkLst>
      </pc:sldChg>
      <pc:sldChg chg="add del">
        <pc:chgData name="Padmaja Kishore" userId="71e196b71ab20ee6" providerId="LiveId" clId="{3A701195-DA32-4B70-AAB5-91A55254C058}" dt="2024-08-13T10:38:53.872" v="48" actId="47"/>
        <pc:sldMkLst>
          <pc:docMk/>
          <pc:sldMk cId="353342475" sldId="299"/>
        </pc:sldMkLst>
      </pc:sldChg>
      <pc:sldChg chg="add del">
        <pc:chgData name="Padmaja Kishore" userId="71e196b71ab20ee6" providerId="LiveId" clId="{3A701195-DA32-4B70-AAB5-91A55254C058}" dt="2024-08-13T10:38:53.872" v="48" actId="47"/>
        <pc:sldMkLst>
          <pc:docMk/>
          <pc:sldMk cId="4029267723" sldId="300"/>
        </pc:sldMkLst>
      </pc:sldChg>
      <pc:sldChg chg="add del">
        <pc:chgData name="Padmaja Kishore" userId="71e196b71ab20ee6" providerId="LiveId" clId="{3A701195-DA32-4B70-AAB5-91A55254C058}" dt="2024-08-13T10:38:53.872" v="48" actId="47"/>
        <pc:sldMkLst>
          <pc:docMk/>
          <pc:sldMk cId="2010601326" sldId="301"/>
        </pc:sldMkLst>
      </pc:sldChg>
      <pc:sldChg chg="add del">
        <pc:chgData name="Padmaja Kishore" userId="71e196b71ab20ee6" providerId="LiveId" clId="{3A701195-DA32-4B70-AAB5-91A55254C058}" dt="2024-08-13T10:38:53.872" v="48" actId="47"/>
        <pc:sldMkLst>
          <pc:docMk/>
          <pc:sldMk cId="4255578354" sldId="302"/>
        </pc:sldMkLst>
      </pc:sldChg>
      <pc:sldChg chg="add del">
        <pc:chgData name="Padmaja Kishore" userId="71e196b71ab20ee6" providerId="LiveId" clId="{3A701195-DA32-4B70-AAB5-91A55254C058}" dt="2024-08-13T10:38:53.872" v="48" actId="47"/>
        <pc:sldMkLst>
          <pc:docMk/>
          <pc:sldMk cId="3897331163" sldId="303"/>
        </pc:sldMkLst>
      </pc:sldChg>
      <pc:sldChg chg="add del">
        <pc:chgData name="Padmaja Kishore" userId="71e196b71ab20ee6" providerId="LiveId" clId="{3A701195-DA32-4B70-AAB5-91A55254C058}" dt="2024-08-13T10:38:53.872" v="48" actId="47"/>
        <pc:sldMkLst>
          <pc:docMk/>
          <pc:sldMk cId="3589757651" sldId="304"/>
        </pc:sldMkLst>
      </pc:sldChg>
      <pc:sldChg chg="add del">
        <pc:chgData name="Padmaja Kishore" userId="71e196b71ab20ee6" providerId="LiveId" clId="{3A701195-DA32-4B70-AAB5-91A55254C058}" dt="2024-08-13T10:38:53.872" v="48" actId="47"/>
        <pc:sldMkLst>
          <pc:docMk/>
          <pc:sldMk cId="3570221656" sldId="305"/>
        </pc:sldMkLst>
      </pc:sldChg>
      <pc:sldChg chg="add del">
        <pc:chgData name="Padmaja Kishore" userId="71e196b71ab20ee6" providerId="LiveId" clId="{3A701195-DA32-4B70-AAB5-91A55254C058}" dt="2024-08-13T10:38:53.872" v="48" actId="47"/>
        <pc:sldMkLst>
          <pc:docMk/>
          <pc:sldMk cId="3545696929" sldId="306"/>
        </pc:sldMkLst>
      </pc:sldChg>
      <pc:sldChg chg="add del">
        <pc:chgData name="Padmaja Kishore" userId="71e196b71ab20ee6" providerId="LiveId" clId="{3A701195-DA32-4B70-AAB5-91A55254C058}" dt="2024-08-13T10:38:53.872" v="48" actId="47"/>
        <pc:sldMkLst>
          <pc:docMk/>
          <pc:sldMk cId="159432164" sldId="307"/>
        </pc:sldMkLst>
      </pc:sldChg>
      <pc:sldChg chg="add del">
        <pc:chgData name="Padmaja Kishore" userId="71e196b71ab20ee6" providerId="LiveId" clId="{3A701195-DA32-4B70-AAB5-91A55254C058}" dt="2024-08-13T10:38:53.872" v="48" actId="47"/>
        <pc:sldMkLst>
          <pc:docMk/>
          <pc:sldMk cId="3400134873" sldId="308"/>
        </pc:sldMkLst>
      </pc:sldChg>
      <pc:sldChg chg="add del">
        <pc:chgData name="Padmaja Kishore" userId="71e196b71ab20ee6" providerId="LiveId" clId="{3A701195-DA32-4B70-AAB5-91A55254C058}" dt="2024-08-13T10:38:53.872" v="48" actId="47"/>
        <pc:sldMkLst>
          <pc:docMk/>
          <pc:sldMk cId="1112876298" sldId="309"/>
        </pc:sldMkLst>
      </pc:sldChg>
      <pc:sldChg chg="add del">
        <pc:chgData name="Padmaja Kishore" userId="71e196b71ab20ee6" providerId="LiveId" clId="{3A701195-DA32-4B70-AAB5-91A55254C058}" dt="2024-08-13T10:38:53.872" v="48" actId="47"/>
        <pc:sldMkLst>
          <pc:docMk/>
          <pc:sldMk cId="4081888447" sldId="310"/>
        </pc:sldMkLst>
      </pc:sldChg>
      <pc:sldChg chg="add del">
        <pc:chgData name="Padmaja Kishore" userId="71e196b71ab20ee6" providerId="LiveId" clId="{3A701195-DA32-4B70-AAB5-91A55254C058}" dt="2024-08-13T10:38:53.872" v="48" actId="47"/>
        <pc:sldMkLst>
          <pc:docMk/>
          <pc:sldMk cId="2949056948" sldId="311"/>
        </pc:sldMkLst>
      </pc:sldChg>
      <pc:sldChg chg="add del">
        <pc:chgData name="Padmaja Kishore" userId="71e196b71ab20ee6" providerId="LiveId" clId="{3A701195-DA32-4B70-AAB5-91A55254C058}" dt="2024-08-13T10:38:53.872" v="48" actId="47"/>
        <pc:sldMkLst>
          <pc:docMk/>
          <pc:sldMk cId="3247771006" sldId="312"/>
        </pc:sldMkLst>
      </pc:sldChg>
      <pc:sldChg chg="add del">
        <pc:chgData name="Padmaja Kishore" userId="71e196b71ab20ee6" providerId="LiveId" clId="{3A701195-DA32-4B70-AAB5-91A55254C058}" dt="2024-08-13T10:38:53.872" v="48" actId="47"/>
        <pc:sldMkLst>
          <pc:docMk/>
          <pc:sldMk cId="2842717975" sldId="313"/>
        </pc:sldMkLst>
      </pc:sldChg>
      <pc:sldChg chg="add del">
        <pc:chgData name="Padmaja Kishore" userId="71e196b71ab20ee6" providerId="LiveId" clId="{3A701195-DA32-4B70-AAB5-91A55254C058}" dt="2024-08-13T10:38:53.872" v="48" actId="47"/>
        <pc:sldMkLst>
          <pc:docMk/>
          <pc:sldMk cId="4073845246" sldId="314"/>
        </pc:sldMkLst>
      </pc:sldChg>
      <pc:sldChg chg="add del">
        <pc:chgData name="Padmaja Kishore" userId="71e196b71ab20ee6" providerId="LiveId" clId="{3A701195-DA32-4B70-AAB5-91A55254C058}" dt="2024-08-13T10:38:53.872" v="48" actId="47"/>
        <pc:sldMkLst>
          <pc:docMk/>
          <pc:sldMk cId="1453330735" sldId="315"/>
        </pc:sldMkLst>
      </pc:sldChg>
      <pc:sldChg chg="add del">
        <pc:chgData name="Padmaja Kishore" userId="71e196b71ab20ee6" providerId="LiveId" clId="{3A701195-DA32-4B70-AAB5-91A55254C058}" dt="2024-08-13T10:38:53.872" v="48" actId="47"/>
        <pc:sldMkLst>
          <pc:docMk/>
          <pc:sldMk cId="3803779870" sldId="316"/>
        </pc:sldMkLst>
      </pc:sldChg>
      <pc:sldChg chg="add del">
        <pc:chgData name="Padmaja Kishore" userId="71e196b71ab20ee6" providerId="LiveId" clId="{3A701195-DA32-4B70-AAB5-91A55254C058}" dt="2024-08-13T10:38:53.872" v="48" actId="47"/>
        <pc:sldMkLst>
          <pc:docMk/>
          <pc:sldMk cId="186779299" sldId="317"/>
        </pc:sldMkLst>
      </pc:sldChg>
      <pc:sldChg chg="add del">
        <pc:chgData name="Padmaja Kishore" userId="71e196b71ab20ee6" providerId="LiveId" clId="{3A701195-DA32-4B70-AAB5-91A55254C058}" dt="2024-08-13T10:38:53.872" v="48" actId="47"/>
        <pc:sldMkLst>
          <pc:docMk/>
          <pc:sldMk cId="3581534890" sldId="318"/>
        </pc:sldMkLst>
      </pc:sldChg>
      <pc:sldChg chg="add del">
        <pc:chgData name="Padmaja Kishore" userId="71e196b71ab20ee6" providerId="LiveId" clId="{3A701195-DA32-4B70-AAB5-91A55254C058}" dt="2024-08-13T10:38:53.872" v="48" actId="47"/>
        <pc:sldMkLst>
          <pc:docMk/>
          <pc:sldMk cId="3656082695" sldId="319"/>
        </pc:sldMkLst>
      </pc:sldChg>
      <pc:sldChg chg="add del">
        <pc:chgData name="Padmaja Kishore" userId="71e196b71ab20ee6" providerId="LiveId" clId="{3A701195-DA32-4B70-AAB5-91A55254C058}" dt="2024-08-13T10:38:53.872" v="48" actId="47"/>
        <pc:sldMkLst>
          <pc:docMk/>
          <pc:sldMk cId="541987039" sldId="320"/>
        </pc:sldMkLst>
      </pc:sldChg>
      <pc:sldChg chg="add del">
        <pc:chgData name="Padmaja Kishore" userId="71e196b71ab20ee6" providerId="LiveId" clId="{3A701195-DA32-4B70-AAB5-91A55254C058}" dt="2024-08-13T10:38:53.872" v="48" actId="47"/>
        <pc:sldMkLst>
          <pc:docMk/>
          <pc:sldMk cId="4119451289" sldId="321"/>
        </pc:sldMkLst>
      </pc:sldChg>
      <pc:sldChg chg="add del">
        <pc:chgData name="Padmaja Kishore" userId="71e196b71ab20ee6" providerId="LiveId" clId="{3A701195-DA32-4B70-AAB5-91A55254C058}" dt="2024-08-13T10:38:53.872" v="48" actId="47"/>
        <pc:sldMkLst>
          <pc:docMk/>
          <pc:sldMk cId="1384490713" sldId="322"/>
        </pc:sldMkLst>
      </pc:sldChg>
      <pc:sldChg chg="modSp mod ord">
        <pc:chgData name="Padmaja Kishore" userId="71e196b71ab20ee6" providerId="LiveId" clId="{3A701195-DA32-4B70-AAB5-91A55254C058}" dt="2024-08-13T10:39:47.376" v="53" actId="20577"/>
        <pc:sldMkLst>
          <pc:docMk/>
          <pc:sldMk cId="193143965" sldId="328"/>
        </pc:sldMkLst>
        <pc:spChg chg="mod">
          <ac:chgData name="Padmaja Kishore" userId="71e196b71ab20ee6" providerId="LiveId" clId="{3A701195-DA32-4B70-AAB5-91A55254C058}" dt="2024-08-13T10:39:47.376" v="53" actId="20577"/>
          <ac:spMkLst>
            <pc:docMk/>
            <pc:sldMk cId="193143965" sldId="328"/>
            <ac:spMk id="6" creationId="{7A753F05-6051-4065-D5E0-891836D5F086}"/>
          </ac:spMkLst>
        </pc:spChg>
      </pc:sldChg>
      <pc:sldChg chg="add del">
        <pc:chgData name="Padmaja Kishore" userId="71e196b71ab20ee6" providerId="LiveId" clId="{3A701195-DA32-4B70-AAB5-91A55254C058}" dt="2024-08-13T10:38:53.872" v="48" actId="47"/>
        <pc:sldMkLst>
          <pc:docMk/>
          <pc:sldMk cId="1504075471" sldId="331"/>
        </pc:sldMkLst>
      </pc:sldChg>
      <pc:sldChg chg="add del">
        <pc:chgData name="Padmaja Kishore" userId="71e196b71ab20ee6" providerId="LiveId" clId="{3A701195-DA32-4B70-AAB5-91A55254C058}" dt="2024-08-13T10:38:53.872" v="48" actId="47"/>
        <pc:sldMkLst>
          <pc:docMk/>
          <pc:sldMk cId="1233732031" sldId="332"/>
        </pc:sldMkLst>
      </pc:sldChg>
      <pc:sldChg chg="add del">
        <pc:chgData name="Padmaja Kishore" userId="71e196b71ab20ee6" providerId="LiveId" clId="{3A701195-DA32-4B70-AAB5-91A55254C058}" dt="2024-08-13T10:38:53.872" v="48" actId="47"/>
        <pc:sldMkLst>
          <pc:docMk/>
          <pc:sldMk cId="0" sldId="334"/>
        </pc:sldMkLst>
      </pc:sldChg>
      <pc:sldChg chg="add del">
        <pc:chgData name="Padmaja Kishore" userId="71e196b71ab20ee6" providerId="LiveId" clId="{3A701195-DA32-4B70-AAB5-91A55254C058}" dt="2024-08-13T10:38:53.872" v="48" actId="47"/>
        <pc:sldMkLst>
          <pc:docMk/>
          <pc:sldMk cId="0" sldId="335"/>
        </pc:sldMkLst>
      </pc:sldChg>
      <pc:sldChg chg="add del">
        <pc:chgData name="Padmaja Kishore" userId="71e196b71ab20ee6" providerId="LiveId" clId="{3A701195-DA32-4B70-AAB5-91A55254C058}" dt="2024-08-13T10:38:53.872" v="48" actId="47"/>
        <pc:sldMkLst>
          <pc:docMk/>
          <pc:sldMk cId="0" sldId="336"/>
        </pc:sldMkLst>
      </pc:sldChg>
      <pc:sldChg chg="add del">
        <pc:chgData name="Padmaja Kishore" userId="71e196b71ab20ee6" providerId="LiveId" clId="{3A701195-DA32-4B70-AAB5-91A55254C058}" dt="2024-08-13T10:38:53.872" v="48" actId="47"/>
        <pc:sldMkLst>
          <pc:docMk/>
          <pc:sldMk cId="0" sldId="337"/>
        </pc:sldMkLst>
      </pc:sldChg>
      <pc:sldChg chg="add del">
        <pc:chgData name="Padmaja Kishore" userId="71e196b71ab20ee6" providerId="LiveId" clId="{3A701195-DA32-4B70-AAB5-91A55254C058}" dt="2024-08-13T10:38:53.872" v="48" actId="47"/>
        <pc:sldMkLst>
          <pc:docMk/>
          <pc:sldMk cId="0" sldId="338"/>
        </pc:sldMkLst>
      </pc:sldChg>
      <pc:sldChg chg="add del">
        <pc:chgData name="Padmaja Kishore" userId="71e196b71ab20ee6" providerId="LiveId" clId="{3A701195-DA32-4B70-AAB5-91A55254C058}" dt="2024-08-13T10:38:53.872" v="48" actId="47"/>
        <pc:sldMkLst>
          <pc:docMk/>
          <pc:sldMk cId="0" sldId="339"/>
        </pc:sldMkLst>
      </pc:sldChg>
      <pc:sldChg chg="add del">
        <pc:chgData name="Padmaja Kishore" userId="71e196b71ab20ee6" providerId="LiveId" clId="{3A701195-DA32-4B70-AAB5-91A55254C058}" dt="2024-08-13T10:38:53.872" v="48" actId="47"/>
        <pc:sldMkLst>
          <pc:docMk/>
          <pc:sldMk cId="0" sldId="340"/>
        </pc:sldMkLst>
      </pc:sldChg>
      <pc:sldChg chg="add del">
        <pc:chgData name="Padmaja Kishore" userId="71e196b71ab20ee6" providerId="LiveId" clId="{3A701195-DA32-4B70-AAB5-91A55254C058}" dt="2024-08-13T10:38:53.872" v="48" actId="47"/>
        <pc:sldMkLst>
          <pc:docMk/>
          <pc:sldMk cId="0" sldId="341"/>
        </pc:sldMkLst>
      </pc:sldChg>
      <pc:sldChg chg="add del">
        <pc:chgData name="Padmaja Kishore" userId="71e196b71ab20ee6" providerId="LiveId" clId="{3A701195-DA32-4B70-AAB5-91A55254C058}" dt="2024-08-13T10:38:53.872" v="48" actId="47"/>
        <pc:sldMkLst>
          <pc:docMk/>
          <pc:sldMk cId="0" sldId="342"/>
        </pc:sldMkLst>
      </pc:sldChg>
      <pc:sldChg chg="add del">
        <pc:chgData name="Padmaja Kishore" userId="71e196b71ab20ee6" providerId="LiveId" clId="{3A701195-DA32-4B70-AAB5-91A55254C058}" dt="2024-08-13T10:38:53.872" v="48" actId="47"/>
        <pc:sldMkLst>
          <pc:docMk/>
          <pc:sldMk cId="0" sldId="343"/>
        </pc:sldMkLst>
      </pc:sldChg>
      <pc:sldChg chg="add del">
        <pc:chgData name="Padmaja Kishore" userId="71e196b71ab20ee6" providerId="LiveId" clId="{3A701195-DA32-4B70-AAB5-91A55254C058}" dt="2024-08-13T10:38:53.872" v="48" actId="47"/>
        <pc:sldMkLst>
          <pc:docMk/>
          <pc:sldMk cId="0" sldId="344"/>
        </pc:sldMkLst>
      </pc:sldChg>
      <pc:sldChg chg="add del">
        <pc:chgData name="Padmaja Kishore" userId="71e196b71ab20ee6" providerId="LiveId" clId="{3A701195-DA32-4B70-AAB5-91A55254C058}" dt="2024-08-13T10:38:53.872" v="48" actId="47"/>
        <pc:sldMkLst>
          <pc:docMk/>
          <pc:sldMk cId="0" sldId="345"/>
        </pc:sldMkLst>
      </pc:sldChg>
      <pc:sldChg chg="add del">
        <pc:chgData name="Padmaja Kishore" userId="71e196b71ab20ee6" providerId="LiveId" clId="{3A701195-DA32-4B70-AAB5-91A55254C058}" dt="2024-08-13T10:38:53.872" v="48" actId="47"/>
        <pc:sldMkLst>
          <pc:docMk/>
          <pc:sldMk cId="0" sldId="346"/>
        </pc:sldMkLst>
      </pc:sldChg>
      <pc:sldChg chg="add del">
        <pc:chgData name="Padmaja Kishore" userId="71e196b71ab20ee6" providerId="LiveId" clId="{3A701195-DA32-4B70-AAB5-91A55254C058}" dt="2024-08-13T10:38:53.872" v="48" actId="47"/>
        <pc:sldMkLst>
          <pc:docMk/>
          <pc:sldMk cId="0" sldId="347"/>
        </pc:sldMkLst>
      </pc:sldChg>
      <pc:sldChg chg="add del">
        <pc:chgData name="Padmaja Kishore" userId="71e196b71ab20ee6" providerId="LiveId" clId="{3A701195-DA32-4B70-AAB5-91A55254C058}" dt="2024-08-13T10:38:53.872" v="48" actId="47"/>
        <pc:sldMkLst>
          <pc:docMk/>
          <pc:sldMk cId="0" sldId="348"/>
        </pc:sldMkLst>
      </pc:sldChg>
      <pc:sldChg chg="add del">
        <pc:chgData name="Padmaja Kishore" userId="71e196b71ab20ee6" providerId="LiveId" clId="{3A701195-DA32-4B70-AAB5-91A55254C058}" dt="2024-08-13T10:38:53.872" v="48" actId="47"/>
        <pc:sldMkLst>
          <pc:docMk/>
          <pc:sldMk cId="0" sldId="349"/>
        </pc:sldMkLst>
      </pc:sldChg>
      <pc:sldChg chg="add del">
        <pc:chgData name="Padmaja Kishore" userId="71e196b71ab20ee6" providerId="LiveId" clId="{3A701195-DA32-4B70-AAB5-91A55254C058}" dt="2024-08-13T10:38:53.872" v="48" actId="47"/>
        <pc:sldMkLst>
          <pc:docMk/>
          <pc:sldMk cId="0" sldId="350"/>
        </pc:sldMkLst>
      </pc:sldChg>
      <pc:sldChg chg="add del">
        <pc:chgData name="Padmaja Kishore" userId="71e196b71ab20ee6" providerId="LiveId" clId="{3A701195-DA32-4B70-AAB5-91A55254C058}" dt="2024-08-13T10:38:53.872" v="48" actId="47"/>
        <pc:sldMkLst>
          <pc:docMk/>
          <pc:sldMk cId="0" sldId="351"/>
        </pc:sldMkLst>
      </pc:sldChg>
      <pc:sldChg chg="add del">
        <pc:chgData name="Padmaja Kishore" userId="71e196b71ab20ee6" providerId="LiveId" clId="{3A701195-DA32-4B70-AAB5-91A55254C058}" dt="2024-08-13T10:38:53.872" v="48" actId="47"/>
        <pc:sldMkLst>
          <pc:docMk/>
          <pc:sldMk cId="0" sldId="352"/>
        </pc:sldMkLst>
      </pc:sldChg>
      <pc:sldChg chg="add del">
        <pc:chgData name="Padmaja Kishore" userId="71e196b71ab20ee6" providerId="LiveId" clId="{3A701195-DA32-4B70-AAB5-91A55254C058}" dt="2024-08-13T10:38:53.872" v="48" actId="47"/>
        <pc:sldMkLst>
          <pc:docMk/>
          <pc:sldMk cId="0" sldId="353"/>
        </pc:sldMkLst>
      </pc:sldChg>
      <pc:sldChg chg="add del">
        <pc:chgData name="Padmaja Kishore" userId="71e196b71ab20ee6" providerId="LiveId" clId="{3A701195-DA32-4B70-AAB5-91A55254C058}" dt="2024-08-13T10:38:53.872" v="48" actId="47"/>
        <pc:sldMkLst>
          <pc:docMk/>
          <pc:sldMk cId="0" sldId="354"/>
        </pc:sldMkLst>
      </pc:sldChg>
      <pc:sldChg chg="add del">
        <pc:chgData name="Padmaja Kishore" userId="71e196b71ab20ee6" providerId="LiveId" clId="{3A701195-DA32-4B70-AAB5-91A55254C058}" dt="2024-08-13T10:38:53.872" v="48" actId="47"/>
        <pc:sldMkLst>
          <pc:docMk/>
          <pc:sldMk cId="0" sldId="355"/>
        </pc:sldMkLst>
      </pc:sldChg>
      <pc:sldChg chg="add del">
        <pc:chgData name="Padmaja Kishore" userId="71e196b71ab20ee6" providerId="LiveId" clId="{3A701195-DA32-4B70-AAB5-91A55254C058}" dt="2024-08-13T10:38:53.872" v="48" actId="47"/>
        <pc:sldMkLst>
          <pc:docMk/>
          <pc:sldMk cId="0" sldId="356"/>
        </pc:sldMkLst>
      </pc:sldChg>
      <pc:sldChg chg="add del">
        <pc:chgData name="Padmaja Kishore" userId="71e196b71ab20ee6" providerId="LiveId" clId="{3A701195-DA32-4B70-AAB5-91A55254C058}" dt="2024-08-13T10:38:53.872" v="48" actId="47"/>
        <pc:sldMkLst>
          <pc:docMk/>
          <pc:sldMk cId="0" sldId="357"/>
        </pc:sldMkLst>
      </pc:sldChg>
      <pc:sldChg chg="add del">
        <pc:chgData name="Padmaja Kishore" userId="71e196b71ab20ee6" providerId="LiveId" clId="{3A701195-DA32-4B70-AAB5-91A55254C058}" dt="2024-08-13T10:38:53.872" v="48" actId="47"/>
        <pc:sldMkLst>
          <pc:docMk/>
          <pc:sldMk cId="0" sldId="358"/>
        </pc:sldMkLst>
      </pc:sldChg>
      <pc:sldChg chg="add del">
        <pc:chgData name="Padmaja Kishore" userId="71e196b71ab20ee6" providerId="LiveId" clId="{3A701195-DA32-4B70-AAB5-91A55254C058}" dt="2024-08-13T10:38:53.872" v="48" actId="47"/>
        <pc:sldMkLst>
          <pc:docMk/>
          <pc:sldMk cId="0" sldId="359"/>
        </pc:sldMkLst>
      </pc:sldChg>
      <pc:sldChg chg="add del">
        <pc:chgData name="Padmaja Kishore" userId="71e196b71ab20ee6" providerId="LiveId" clId="{3A701195-DA32-4B70-AAB5-91A55254C058}" dt="2024-08-13T10:38:53.872" v="48" actId="47"/>
        <pc:sldMkLst>
          <pc:docMk/>
          <pc:sldMk cId="0" sldId="360"/>
        </pc:sldMkLst>
      </pc:sldChg>
      <pc:sldChg chg="add del">
        <pc:chgData name="Padmaja Kishore" userId="71e196b71ab20ee6" providerId="LiveId" clId="{3A701195-DA32-4B70-AAB5-91A55254C058}" dt="2024-08-13T10:38:53.872" v="48" actId="47"/>
        <pc:sldMkLst>
          <pc:docMk/>
          <pc:sldMk cId="0" sldId="361"/>
        </pc:sldMkLst>
      </pc:sldChg>
      <pc:sldChg chg="add del">
        <pc:chgData name="Padmaja Kishore" userId="71e196b71ab20ee6" providerId="LiveId" clId="{3A701195-DA32-4B70-AAB5-91A55254C058}" dt="2024-08-13T10:38:53.872" v="48" actId="47"/>
        <pc:sldMkLst>
          <pc:docMk/>
          <pc:sldMk cId="0" sldId="362"/>
        </pc:sldMkLst>
      </pc:sldChg>
      <pc:sldChg chg="add del">
        <pc:chgData name="Padmaja Kishore" userId="71e196b71ab20ee6" providerId="LiveId" clId="{3A701195-DA32-4B70-AAB5-91A55254C058}" dt="2024-08-13T10:38:53.872" v="48" actId="47"/>
        <pc:sldMkLst>
          <pc:docMk/>
          <pc:sldMk cId="0" sldId="363"/>
        </pc:sldMkLst>
      </pc:sldChg>
      <pc:sldChg chg="add del">
        <pc:chgData name="Padmaja Kishore" userId="71e196b71ab20ee6" providerId="LiveId" clId="{3A701195-DA32-4B70-AAB5-91A55254C058}" dt="2024-08-13T10:38:53.872" v="48" actId="47"/>
        <pc:sldMkLst>
          <pc:docMk/>
          <pc:sldMk cId="0" sldId="364"/>
        </pc:sldMkLst>
      </pc:sldChg>
      <pc:sldChg chg="add del">
        <pc:chgData name="Padmaja Kishore" userId="71e196b71ab20ee6" providerId="LiveId" clId="{3A701195-DA32-4B70-AAB5-91A55254C058}" dt="2024-08-13T10:38:53.872" v="48" actId="47"/>
        <pc:sldMkLst>
          <pc:docMk/>
          <pc:sldMk cId="0" sldId="365"/>
        </pc:sldMkLst>
      </pc:sldChg>
      <pc:sldChg chg="add del">
        <pc:chgData name="Padmaja Kishore" userId="71e196b71ab20ee6" providerId="LiveId" clId="{3A701195-DA32-4B70-AAB5-91A55254C058}" dt="2024-08-13T10:38:53.872" v="48" actId="47"/>
        <pc:sldMkLst>
          <pc:docMk/>
          <pc:sldMk cId="0" sldId="366"/>
        </pc:sldMkLst>
      </pc:sldChg>
      <pc:sldChg chg="add del">
        <pc:chgData name="Padmaja Kishore" userId="71e196b71ab20ee6" providerId="LiveId" clId="{3A701195-DA32-4B70-AAB5-91A55254C058}" dt="2024-08-13T10:38:53.872" v="48" actId="47"/>
        <pc:sldMkLst>
          <pc:docMk/>
          <pc:sldMk cId="0" sldId="367"/>
        </pc:sldMkLst>
      </pc:sldChg>
      <pc:sldChg chg="add del">
        <pc:chgData name="Padmaja Kishore" userId="71e196b71ab20ee6" providerId="LiveId" clId="{3A701195-DA32-4B70-AAB5-91A55254C058}" dt="2024-08-13T10:38:53.872" v="48" actId="47"/>
        <pc:sldMkLst>
          <pc:docMk/>
          <pc:sldMk cId="0" sldId="368"/>
        </pc:sldMkLst>
      </pc:sldChg>
      <pc:sldChg chg="add del">
        <pc:chgData name="Padmaja Kishore" userId="71e196b71ab20ee6" providerId="LiveId" clId="{3A701195-DA32-4B70-AAB5-91A55254C058}" dt="2024-08-13T10:38:53.872" v="48" actId="47"/>
        <pc:sldMkLst>
          <pc:docMk/>
          <pc:sldMk cId="0" sldId="369"/>
        </pc:sldMkLst>
      </pc:sldChg>
      <pc:sldChg chg="add del">
        <pc:chgData name="Padmaja Kishore" userId="71e196b71ab20ee6" providerId="LiveId" clId="{3A701195-DA32-4B70-AAB5-91A55254C058}" dt="2024-08-13T10:38:53.872" v="48" actId="47"/>
        <pc:sldMkLst>
          <pc:docMk/>
          <pc:sldMk cId="0" sldId="370"/>
        </pc:sldMkLst>
      </pc:sldChg>
      <pc:sldChg chg="add del">
        <pc:chgData name="Padmaja Kishore" userId="71e196b71ab20ee6" providerId="LiveId" clId="{3A701195-DA32-4B70-AAB5-91A55254C058}" dt="2024-08-13T10:38:53.872" v="48" actId="47"/>
        <pc:sldMkLst>
          <pc:docMk/>
          <pc:sldMk cId="0" sldId="371"/>
        </pc:sldMkLst>
      </pc:sldChg>
      <pc:sldChg chg="add del">
        <pc:chgData name="Padmaja Kishore" userId="71e196b71ab20ee6" providerId="LiveId" clId="{3A701195-DA32-4B70-AAB5-91A55254C058}" dt="2024-08-13T10:38:53.872" v="48" actId="47"/>
        <pc:sldMkLst>
          <pc:docMk/>
          <pc:sldMk cId="0" sldId="372"/>
        </pc:sldMkLst>
      </pc:sldChg>
      <pc:sldChg chg="add del">
        <pc:chgData name="Padmaja Kishore" userId="71e196b71ab20ee6" providerId="LiveId" clId="{3A701195-DA32-4B70-AAB5-91A55254C058}" dt="2024-08-13T10:38:53.872" v="48" actId="47"/>
        <pc:sldMkLst>
          <pc:docMk/>
          <pc:sldMk cId="0" sldId="373"/>
        </pc:sldMkLst>
      </pc:sldChg>
      <pc:sldChg chg="add del">
        <pc:chgData name="Padmaja Kishore" userId="71e196b71ab20ee6" providerId="LiveId" clId="{3A701195-DA32-4B70-AAB5-91A55254C058}" dt="2024-08-13T10:38:53.872" v="48" actId="47"/>
        <pc:sldMkLst>
          <pc:docMk/>
          <pc:sldMk cId="0" sldId="374"/>
        </pc:sldMkLst>
      </pc:sldChg>
      <pc:sldChg chg="add del">
        <pc:chgData name="Padmaja Kishore" userId="71e196b71ab20ee6" providerId="LiveId" clId="{3A701195-DA32-4B70-AAB5-91A55254C058}" dt="2024-08-13T10:38:53.872" v="48" actId="47"/>
        <pc:sldMkLst>
          <pc:docMk/>
          <pc:sldMk cId="0" sldId="375"/>
        </pc:sldMkLst>
      </pc:sldChg>
      <pc:sldChg chg="add del">
        <pc:chgData name="Padmaja Kishore" userId="71e196b71ab20ee6" providerId="LiveId" clId="{3A701195-DA32-4B70-AAB5-91A55254C058}" dt="2024-08-13T10:38:53.872" v="48" actId="47"/>
        <pc:sldMkLst>
          <pc:docMk/>
          <pc:sldMk cId="0" sldId="376"/>
        </pc:sldMkLst>
      </pc:sldChg>
      <pc:sldChg chg="add del">
        <pc:chgData name="Padmaja Kishore" userId="71e196b71ab20ee6" providerId="LiveId" clId="{3A701195-DA32-4B70-AAB5-91A55254C058}" dt="2024-08-13T10:38:53.872" v="48" actId="47"/>
        <pc:sldMkLst>
          <pc:docMk/>
          <pc:sldMk cId="0" sldId="377"/>
        </pc:sldMkLst>
      </pc:sldChg>
      <pc:sldChg chg="add del">
        <pc:chgData name="Padmaja Kishore" userId="71e196b71ab20ee6" providerId="LiveId" clId="{3A701195-DA32-4B70-AAB5-91A55254C058}" dt="2024-08-13T10:38:53.872" v="48" actId="47"/>
        <pc:sldMkLst>
          <pc:docMk/>
          <pc:sldMk cId="0" sldId="378"/>
        </pc:sldMkLst>
      </pc:sldChg>
      <pc:sldChg chg="add del">
        <pc:chgData name="Padmaja Kishore" userId="71e196b71ab20ee6" providerId="LiveId" clId="{3A701195-DA32-4B70-AAB5-91A55254C058}" dt="2024-08-13T10:38:53.872" v="48" actId="47"/>
        <pc:sldMkLst>
          <pc:docMk/>
          <pc:sldMk cId="0" sldId="379"/>
        </pc:sldMkLst>
      </pc:sldChg>
      <pc:sldChg chg="add del">
        <pc:chgData name="Padmaja Kishore" userId="71e196b71ab20ee6" providerId="LiveId" clId="{3A701195-DA32-4B70-AAB5-91A55254C058}" dt="2024-08-13T10:38:53.872" v="48" actId="47"/>
        <pc:sldMkLst>
          <pc:docMk/>
          <pc:sldMk cId="0" sldId="380"/>
        </pc:sldMkLst>
      </pc:sldChg>
      <pc:sldChg chg="add del">
        <pc:chgData name="Padmaja Kishore" userId="71e196b71ab20ee6" providerId="LiveId" clId="{3A701195-DA32-4B70-AAB5-91A55254C058}" dt="2024-08-13T10:38:53.872" v="48" actId="47"/>
        <pc:sldMkLst>
          <pc:docMk/>
          <pc:sldMk cId="0" sldId="381"/>
        </pc:sldMkLst>
      </pc:sldChg>
      <pc:sldChg chg="add del">
        <pc:chgData name="Padmaja Kishore" userId="71e196b71ab20ee6" providerId="LiveId" clId="{3A701195-DA32-4B70-AAB5-91A55254C058}" dt="2024-08-13T10:38:53.872" v="48" actId="47"/>
        <pc:sldMkLst>
          <pc:docMk/>
          <pc:sldMk cId="0" sldId="382"/>
        </pc:sldMkLst>
      </pc:sldChg>
      <pc:sldChg chg="add del">
        <pc:chgData name="Padmaja Kishore" userId="71e196b71ab20ee6" providerId="LiveId" clId="{3A701195-DA32-4B70-AAB5-91A55254C058}" dt="2024-08-13T10:38:53.872" v="48" actId="47"/>
        <pc:sldMkLst>
          <pc:docMk/>
          <pc:sldMk cId="0" sldId="383"/>
        </pc:sldMkLst>
      </pc:sldChg>
      <pc:sldChg chg="add del">
        <pc:chgData name="Padmaja Kishore" userId="71e196b71ab20ee6" providerId="LiveId" clId="{3A701195-DA32-4B70-AAB5-91A55254C058}" dt="2024-08-13T10:38:53.872" v="48" actId="47"/>
        <pc:sldMkLst>
          <pc:docMk/>
          <pc:sldMk cId="0" sldId="384"/>
        </pc:sldMkLst>
      </pc:sldChg>
      <pc:sldChg chg="add del">
        <pc:chgData name="Padmaja Kishore" userId="71e196b71ab20ee6" providerId="LiveId" clId="{3A701195-DA32-4B70-AAB5-91A55254C058}" dt="2024-08-13T10:38:53.872" v="48" actId="47"/>
        <pc:sldMkLst>
          <pc:docMk/>
          <pc:sldMk cId="0" sldId="385"/>
        </pc:sldMkLst>
      </pc:sldChg>
      <pc:sldChg chg="add del">
        <pc:chgData name="Padmaja Kishore" userId="71e196b71ab20ee6" providerId="LiveId" clId="{3A701195-DA32-4B70-AAB5-91A55254C058}" dt="2024-08-13T10:38:53.872" v="48" actId="47"/>
        <pc:sldMkLst>
          <pc:docMk/>
          <pc:sldMk cId="0" sldId="386"/>
        </pc:sldMkLst>
      </pc:sldChg>
      <pc:sldChg chg="add del">
        <pc:chgData name="Padmaja Kishore" userId="71e196b71ab20ee6" providerId="LiveId" clId="{3A701195-DA32-4B70-AAB5-91A55254C058}" dt="2024-08-13T10:38:53.872" v="48" actId="47"/>
        <pc:sldMkLst>
          <pc:docMk/>
          <pc:sldMk cId="0" sldId="387"/>
        </pc:sldMkLst>
      </pc:sldChg>
      <pc:sldChg chg="add del">
        <pc:chgData name="Padmaja Kishore" userId="71e196b71ab20ee6" providerId="LiveId" clId="{3A701195-DA32-4B70-AAB5-91A55254C058}" dt="2024-08-13T10:38:53.872" v="48" actId="47"/>
        <pc:sldMkLst>
          <pc:docMk/>
          <pc:sldMk cId="0" sldId="388"/>
        </pc:sldMkLst>
      </pc:sldChg>
      <pc:sldChg chg="add del">
        <pc:chgData name="Padmaja Kishore" userId="71e196b71ab20ee6" providerId="LiveId" clId="{3A701195-DA32-4B70-AAB5-91A55254C058}" dt="2024-08-13T10:38:53.872" v="48" actId="47"/>
        <pc:sldMkLst>
          <pc:docMk/>
          <pc:sldMk cId="0" sldId="389"/>
        </pc:sldMkLst>
      </pc:sldChg>
      <pc:sldChg chg="add del">
        <pc:chgData name="Padmaja Kishore" userId="71e196b71ab20ee6" providerId="LiveId" clId="{3A701195-DA32-4B70-AAB5-91A55254C058}" dt="2024-08-13T10:38:53.872" v="48" actId="47"/>
        <pc:sldMkLst>
          <pc:docMk/>
          <pc:sldMk cId="0" sldId="390"/>
        </pc:sldMkLst>
      </pc:sldChg>
      <pc:sldChg chg="add del">
        <pc:chgData name="Padmaja Kishore" userId="71e196b71ab20ee6" providerId="LiveId" clId="{3A701195-DA32-4B70-AAB5-91A55254C058}" dt="2024-08-13T10:38:53.872" v="48" actId="47"/>
        <pc:sldMkLst>
          <pc:docMk/>
          <pc:sldMk cId="0" sldId="391"/>
        </pc:sldMkLst>
      </pc:sldChg>
      <pc:sldChg chg="add del">
        <pc:chgData name="Padmaja Kishore" userId="71e196b71ab20ee6" providerId="LiveId" clId="{3A701195-DA32-4B70-AAB5-91A55254C058}" dt="2024-08-13T10:38:53.872" v="48" actId="47"/>
        <pc:sldMkLst>
          <pc:docMk/>
          <pc:sldMk cId="0" sldId="392"/>
        </pc:sldMkLst>
      </pc:sldChg>
      <pc:sldChg chg="add del">
        <pc:chgData name="Padmaja Kishore" userId="71e196b71ab20ee6" providerId="LiveId" clId="{3A701195-DA32-4B70-AAB5-91A55254C058}" dt="2024-08-13T10:38:53.872" v="48" actId="47"/>
        <pc:sldMkLst>
          <pc:docMk/>
          <pc:sldMk cId="0" sldId="393"/>
        </pc:sldMkLst>
      </pc:sldChg>
      <pc:sldChg chg="add del">
        <pc:chgData name="Padmaja Kishore" userId="71e196b71ab20ee6" providerId="LiveId" clId="{3A701195-DA32-4B70-AAB5-91A55254C058}" dt="2024-08-13T10:38:53.872" v="48" actId="47"/>
        <pc:sldMkLst>
          <pc:docMk/>
          <pc:sldMk cId="0" sldId="394"/>
        </pc:sldMkLst>
      </pc:sldChg>
      <pc:sldChg chg="add del">
        <pc:chgData name="Padmaja Kishore" userId="71e196b71ab20ee6" providerId="LiveId" clId="{3A701195-DA32-4B70-AAB5-91A55254C058}" dt="2024-08-13T10:38:53.872" v="48" actId="47"/>
        <pc:sldMkLst>
          <pc:docMk/>
          <pc:sldMk cId="0" sldId="395"/>
        </pc:sldMkLst>
      </pc:sldChg>
      <pc:sldChg chg="add del">
        <pc:chgData name="Padmaja Kishore" userId="71e196b71ab20ee6" providerId="LiveId" clId="{3A701195-DA32-4B70-AAB5-91A55254C058}" dt="2024-08-13T10:38:53.872" v="48" actId="47"/>
        <pc:sldMkLst>
          <pc:docMk/>
          <pc:sldMk cId="0" sldId="396"/>
        </pc:sldMkLst>
      </pc:sldChg>
      <pc:sldChg chg="add del">
        <pc:chgData name="Padmaja Kishore" userId="71e196b71ab20ee6" providerId="LiveId" clId="{3A701195-DA32-4B70-AAB5-91A55254C058}" dt="2024-08-13T10:38:53.872" v="48" actId="47"/>
        <pc:sldMkLst>
          <pc:docMk/>
          <pc:sldMk cId="0" sldId="397"/>
        </pc:sldMkLst>
      </pc:sldChg>
      <pc:sldChg chg="add del">
        <pc:chgData name="Padmaja Kishore" userId="71e196b71ab20ee6" providerId="LiveId" clId="{3A701195-DA32-4B70-AAB5-91A55254C058}" dt="2024-08-13T10:38:53.872" v="48" actId="47"/>
        <pc:sldMkLst>
          <pc:docMk/>
          <pc:sldMk cId="0" sldId="398"/>
        </pc:sldMkLst>
      </pc:sldChg>
      <pc:sldChg chg="add del">
        <pc:chgData name="Padmaja Kishore" userId="71e196b71ab20ee6" providerId="LiveId" clId="{3A701195-DA32-4B70-AAB5-91A55254C058}" dt="2024-08-13T10:38:53.872" v="48" actId="47"/>
        <pc:sldMkLst>
          <pc:docMk/>
          <pc:sldMk cId="0" sldId="399"/>
        </pc:sldMkLst>
      </pc:sldChg>
      <pc:sldChg chg="add del">
        <pc:chgData name="Padmaja Kishore" userId="71e196b71ab20ee6" providerId="LiveId" clId="{3A701195-DA32-4B70-AAB5-91A55254C058}" dt="2024-08-13T10:38:53.872" v="48" actId="47"/>
        <pc:sldMkLst>
          <pc:docMk/>
          <pc:sldMk cId="0" sldId="400"/>
        </pc:sldMkLst>
      </pc:sldChg>
      <pc:sldChg chg="add del">
        <pc:chgData name="Padmaja Kishore" userId="71e196b71ab20ee6" providerId="LiveId" clId="{3A701195-DA32-4B70-AAB5-91A55254C058}" dt="2024-08-13T10:38:53.872" v="48" actId="47"/>
        <pc:sldMkLst>
          <pc:docMk/>
          <pc:sldMk cId="0" sldId="401"/>
        </pc:sldMkLst>
      </pc:sldChg>
      <pc:sldChg chg="add del">
        <pc:chgData name="Padmaja Kishore" userId="71e196b71ab20ee6" providerId="LiveId" clId="{3A701195-DA32-4B70-AAB5-91A55254C058}" dt="2024-08-13T10:38:53.872" v="48" actId="47"/>
        <pc:sldMkLst>
          <pc:docMk/>
          <pc:sldMk cId="0" sldId="402"/>
        </pc:sldMkLst>
      </pc:sldChg>
      <pc:sldChg chg="add del">
        <pc:chgData name="Padmaja Kishore" userId="71e196b71ab20ee6" providerId="LiveId" clId="{3A701195-DA32-4B70-AAB5-91A55254C058}" dt="2024-08-13T10:38:53.872" v="48" actId="47"/>
        <pc:sldMkLst>
          <pc:docMk/>
          <pc:sldMk cId="0" sldId="403"/>
        </pc:sldMkLst>
      </pc:sldChg>
      <pc:sldChg chg="add del">
        <pc:chgData name="Padmaja Kishore" userId="71e196b71ab20ee6" providerId="LiveId" clId="{3A701195-DA32-4B70-AAB5-91A55254C058}" dt="2024-08-13T10:38:53.872" v="48" actId="47"/>
        <pc:sldMkLst>
          <pc:docMk/>
          <pc:sldMk cId="0" sldId="404"/>
        </pc:sldMkLst>
      </pc:sldChg>
      <pc:sldChg chg="add del">
        <pc:chgData name="Padmaja Kishore" userId="71e196b71ab20ee6" providerId="LiveId" clId="{3A701195-DA32-4B70-AAB5-91A55254C058}" dt="2024-08-13T10:38:53.872" v="48" actId="47"/>
        <pc:sldMkLst>
          <pc:docMk/>
          <pc:sldMk cId="0" sldId="405"/>
        </pc:sldMkLst>
      </pc:sldChg>
      <pc:sldChg chg="add del">
        <pc:chgData name="Padmaja Kishore" userId="71e196b71ab20ee6" providerId="LiveId" clId="{3A701195-DA32-4B70-AAB5-91A55254C058}" dt="2024-08-13T10:38:53.872" v="48" actId="47"/>
        <pc:sldMkLst>
          <pc:docMk/>
          <pc:sldMk cId="0" sldId="406"/>
        </pc:sldMkLst>
      </pc:sldChg>
      <pc:sldChg chg="add del">
        <pc:chgData name="Padmaja Kishore" userId="71e196b71ab20ee6" providerId="LiveId" clId="{3A701195-DA32-4B70-AAB5-91A55254C058}" dt="2024-08-13T10:38:53.872" v="48" actId="47"/>
        <pc:sldMkLst>
          <pc:docMk/>
          <pc:sldMk cId="0" sldId="407"/>
        </pc:sldMkLst>
      </pc:sldChg>
      <pc:sldChg chg="add del">
        <pc:chgData name="Padmaja Kishore" userId="71e196b71ab20ee6" providerId="LiveId" clId="{3A701195-DA32-4B70-AAB5-91A55254C058}" dt="2024-08-13T10:38:53.872" v="48" actId="47"/>
        <pc:sldMkLst>
          <pc:docMk/>
          <pc:sldMk cId="0" sldId="408"/>
        </pc:sldMkLst>
      </pc:sldChg>
      <pc:sldChg chg="add del">
        <pc:chgData name="Padmaja Kishore" userId="71e196b71ab20ee6" providerId="LiveId" clId="{3A701195-DA32-4B70-AAB5-91A55254C058}" dt="2024-08-13T10:38:53.872" v="48" actId="47"/>
        <pc:sldMkLst>
          <pc:docMk/>
          <pc:sldMk cId="0" sldId="409"/>
        </pc:sldMkLst>
      </pc:sldChg>
      <pc:sldChg chg="add del">
        <pc:chgData name="Padmaja Kishore" userId="71e196b71ab20ee6" providerId="LiveId" clId="{3A701195-DA32-4B70-AAB5-91A55254C058}" dt="2024-08-13T10:38:53.872" v="48" actId="47"/>
        <pc:sldMkLst>
          <pc:docMk/>
          <pc:sldMk cId="0" sldId="410"/>
        </pc:sldMkLst>
      </pc:sldChg>
      <pc:sldChg chg="add del">
        <pc:chgData name="Padmaja Kishore" userId="71e196b71ab20ee6" providerId="LiveId" clId="{3A701195-DA32-4B70-AAB5-91A55254C058}" dt="2024-08-13T10:38:53.872" v="48" actId="47"/>
        <pc:sldMkLst>
          <pc:docMk/>
          <pc:sldMk cId="0" sldId="411"/>
        </pc:sldMkLst>
      </pc:sldChg>
      <pc:sldChg chg="add del">
        <pc:chgData name="Padmaja Kishore" userId="71e196b71ab20ee6" providerId="LiveId" clId="{3A701195-DA32-4B70-AAB5-91A55254C058}" dt="2024-08-13T10:38:53.872" v="48" actId="47"/>
        <pc:sldMkLst>
          <pc:docMk/>
          <pc:sldMk cId="0" sldId="412"/>
        </pc:sldMkLst>
      </pc:sldChg>
      <pc:sldChg chg="add del">
        <pc:chgData name="Padmaja Kishore" userId="71e196b71ab20ee6" providerId="LiveId" clId="{3A701195-DA32-4B70-AAB5-91A55254C058}" dt="2024-08-13T10:38:53.872" v="48" actId="47"/>
        <pc:sldMkLst>
          <pc:docMk/>
          <pc:sldMk cId="0" sldId="413"/>
        </pc:sldMkLst>
      </pc:sldChg>
      <pc:sldChg chg="add del">
        <pc:chgData name="Padmaja Kishore" userId="71e196b71ab20ee6" providerId="LiveId" clId="{3A701195-DA32-4B70-AAB5-91A55254C058}" dt="2024-08-13T10:38:53.872" v="48" actId="47"/>
        <pc:sldMkLst>
          <pc:docMk/>
          <pc:sldMk cId="0" sldId="414"/>
        </pc:sldMkLst>
      </pc:sldChg>
      <pc:sldChg chg="add del">
        <pc:chgData name="Padmaja Kishore" userId="71e196b71ab20ee6" providerId="LiveId" clId="{3A701195-DA32-4B70-AAB5-91A55254C058}" dt="2024-08-13T10:38:53.872" v="48" actId="47"/>
        <pc:sldMkLst>
          <pc:docMk/>
          <pc:sldMk cId="0" sldId="415"/>
        </pc:sldMkLst>
      </pc:sldChg>
      <pc:sldChg chg="add del">
        <pc:chgData name="Padmaja Kishore" userId="71e196b71ab20ee6" providerId="LiveId" clId="{3A701195-DA32-4B70-AAB5-91A55254C058}" dt="2024-08-13T10:38:53.872" v="48" actId="47"/>
        <pc:sldMkLst>
          <pc:docMk/>
          <pc:sldMk cId="0" sldId="416"/>
        </pc:sldMkLst>
      </pc:sldChg>
      <pc:sldChg chg="add del">
        <pc:chgData name="Padmaja Kishore" userId="71e196b71ab20ee6" providerId="LiveId" clId="{3A701195-DA32-4B70-AAB5-91A55254C058}" dt="2024-08-13T10:38:53.872" v="48" actId="47"/>
        <pc:sldMkLst>
          <pc:docMk/>
          <pc:sldMk cId="0" sldId="417"/>
        </pc:sldMkLst>
      </pc:sldChg>
      <pc:sldChg chg="add del">
        <pc:chgData name="Padmaja Kishore" userId="71e196b71ab20ee6" providerId="LiveId" clId="{3A701195-DA32-4B70-AAB5-91A55254C058}" dt="2024-08-13T10:38:53.872" v="48" actId="47"/>
        <pc:sldMkLst>
          <pc:docMk/>
          <pc:sldMk cId="0" sldId="418"/>
        </pc:sldMkLst>
      </pc:sldChg>
      <pc:sldChg chg="add del">
        <pc:chgData name="Padmaja Kishore" userId="71e196b71ab20ee6" providerId="LiveId" clId="{3A701195-DA32-4B70-AAB5-91A55254C058}" dt="2024-08-13T10:38:53.872" v="48" actId="47"/>
        <pc:sldMkLst>
          <pc:docMk/>
          <pc:sldMk cId="0" sldId="419"/>
        </pc:sldMkLst>
      </pc:sldChg>
      <pc:sldChg chg="add del">
        <pc:chgData name="Padmaja Kishore" userId="71e196b71ab20ee6" providerId="LiveId" clId="{3A701195-DA32-4B70-AAB5-91A55254C058}" dt="2024-08-13T10:38:53.872" v="48" actId="47"/>
        <pc:sldMkLst>
          <pc:docMk/>
          <pc:sldMk cId="0" sldId="420"/>
        </pc:sldMkLst>
      </pc:sldChg>
      <pc:sldChg chg="add del">
        <pc:chgData name="Padmaja Kishore" userId="71e196b71ab20ee6" providerId="LiveId" clId="{3A701195-DA32-4B70-AAB5-91A55254C058}" dt="2024-08-13T10:38:53.872" v="48" actId="47"/>
        <pc:sldMkLst>
          <pc:docMk/>
          <pc:sldMk cId="0" sldId="421"/>
        </pc:sldMkLst>
      </pc:sldChg>
      <pc:sldChg chg="add del">
        <pc:chgData name="Padmaja Kishore" userId="71e196b71ab20ee6" providerId="LiveId" clId="{3A701195-DA32-4B70-AAB5-91A55254C058}" dt="2024-08-13T10:38:53.872" v="48" actId="47"/>
        <pc:sldMkLst>
          <pc:docMk/>
          <pc:sldMk cId="0" sldId="422"/>
        </pc:sldMkLst>
      </pc:sldChg>
      <pc:sldChg chg="add del">
        <pc:chgData name="Padmaja Kishore" userId="71e196b71ab20ee6" providerId="LiveId" clId="{3A701195-DA32-4B70-AAB5-91A55254C058}" dt="2024-08-13T10:38:53.872" v="48" actId="47"/>
        <pc:sldMkLst>
          <pc:docMk/>
          <pc:sldMk cId="0" sldId="423"/>
        </pc:sldMkLst>
      </pc:sldChg>
      <pc:sldChg chg="add del">
        <pc:chgData name="Padmaja Kishore" userId="71e196b71ab20ee6" providerId="LiveId" clId="{3A701195-DA32-4B70-AAB5-91A55254C058}" dt="2024-08-13T10:38:53.872" v="48" actId="47"/>
        <pc:sldMkLst>
          <pc:docMk/>
          <pc:sldMk cId="0" sldId="424"/>
        </pc:sldMkLst>
      </pc:sldChg>
      <pc:sldChg chg="add del">
        <pc:chgData name="Padmaja Kishore" userId="71e196b71ab20ee6" providerId="LiveId" clId="{3A701195-DA32-4B70-AAB5-91A55254C058}" dt="2024-08-13T10:38:53.872" v="48" actId="47"/>
        <pc:sldMkLst>
          <pc:docMk/>
          <pc:sldMk cId="0" sldId="425"/>
        </pc:sldMkLst>
      </pc:sldChg>
      <pc:sldChg chg="add del">
        <pc:chgData name="Padmaja Kishore" userId="71e196b71ab20ee6" providerId="LiveId" clId="{3A701195-DA32-4B70-AAB5-91A55254C058}" dt="2024-08-13T10:38:53.872" v="48" actId="47"/>
        <pc:sldMkLst>
          <pc:docMk/>
          <pc:sldMk cId="0" sldId="426"/>
        </pc:sldMkLst>
      </pc:sldChg>
      <pc:sldChg chg="add del">
        <pc:chgData name="Padmaja Kishore" userId="71e196b71ab20ee6" providerId="LiveId" clId="{3A701195-DA32-4B70-AAB5-91A55254C058}" dt="2024-08-13T10:38:53.872" v="48" actId="47"/>
        <pc:sldMkLst>
          <pc:docMk/>
          <pc:sldMk cId="0" sldId="427"/>
        </pc:sldMkLst>
      </pc:sldChg>
      <pc:sldChg chg="add del">
        <pc:chgData name="Padmaja Kishore" userId="71e196b71ab20ee6" providerId="LiveId" clId="{3A701195-DA32-4B70-AAB5-91A55254C058}" dt="2024-08-13T10:38:53.872" v="48" actId="47"/>
        <pc:sldMkLst>
          <pc:docMk/>
          <pc:sldMk cId="0" sldId="428"/>
        </pc:sldMkLst>
      </pc:sldChg>
      <pc:sldChg chg="add del">
        <pc:chgData name="Padmaja Kishore" userId="71e196b71ab20ee6" providerId="LiveId" clId="{3A701195-DA32-4B70-AAB5-91A55254C058}" dt="2024-08-13T10:38:53.872" v="48" actId="47"/>
        <pc:sldMkLst>
          <pc:docMk/>
          <pc:sldMk cId="0" sldId="429"/>
        </pc:sldMkLst>
      </pc:sldChg>
      <pc:sldChg chg="add del">
        <pc:chgData name="Padmaja Kishore" userId="71e196b71ab20ee6" providerId="LiveId" clId="{3A701195-DA32-4B70-AAB5-91A55254C058}" dt="2024-08-13T10:38:53.872" v="48" actId="47"/>
        <pc:sldMkLst>
          <pc:docMk/>
          <pc:sldMk cId="0" sldId="430"/>
        </pc:sldMkLst>
      </pc:sldChg>
      <pc:sldChg chg="add del">
        <pc:chgData name="Padmaja Kishore" userId="71e196b71ab20ee6" providerId="LiveId" clId="{3A701195-DA32-4B70-AAB5-91A55254C058}" dt="2024-08-13T10:38:53.872" v="48" actId="47"/>
        <pc:sldMkLst>
          <pc:docMk/>
          <pc:sldMk cId="0" sldId="431"/>
        </pc:sldMkLst>
      </pc:sldChg>
      <pc:sldChg chg="add del">
        <pc:chgData name="Padmaja Kishore" userId="71e196b71ab20ee6" providerId="LiveId" clId="{3A701195-DA32-4B70-AAB5-91A55254C058}" dt="2024-08-13T10:38:53.872" v="48" actId="47"/>
        <pc:sldMkLst>
          <pc:docMk/>
          <pc:sldMk cId="0" sldId="432"/>
        </pc:sldMkLst>
      </pc:sldChg>
      <pc:sldChg chg="add del">
        <pc:chgData name="Padmaja Kishore" userId="71e196b71ab20ee6" providerId="LiveId" clId="{3A701195-DA32-4B70-AAB5-91A55254C058}" dt="2024-08-13T10:38:53.872" v="48" actId="47"/>
        <pc:sldMkLst>
          <pc:docMk/>
          <pc:sldMk cId="0" sldId="433"/>
        </pc:sldMkLst>
      </pc:sldChg>
      <pc:sldChg chg="add del">
        <pc:chgData name="Padmaja Kishore" userId="71e196b71ab20ee6" providerId="LiveId" clId="{3A701195-DA32-4B70-AAB5-91A55254C058}" dt="2024-08-13T10:38:53.872" v="48" actId="47"/>
        <pc:sldMkLst>
          <pc:docMk/>
          <pc:sldMk cId="0" sldId="434"/>
        </pc:sldMkLst>
      </pc:sldChg>
      <pc:sldChg chg="add del">
        <pc:chgData name="Padmaja Kishore" userId="71e196b71ab20ee6" providerId="LiveId" clId="{3A701195-DA32-4B70-AAB5-91A55254C058}" dt="2024-08-13T10:38:53.872" v="48" actId="47"/>
        <pc:sldMkLst>
          <pc:docMk/>
          <pc:sldMk cId="0" sldId="435"/>
        </pc:sldMkLst>
      </pc:sldChg>
      <pc:sldChg chg="add del">
        <pc:chgData name="Padmaja Kishore" userId="71e196b71ab20ee6" providerId="LiveId" clId="{3A701195-DA32-4B70-AAB5-91A55254C058}" dt="2024-08-13T10:38:53.872" v="48" actId="47"/>
        <pc:sldMkLst>
          <pc:docMk/>
          <pc:sldMk cId="0" sldId="436"/>
        </pc:sldMkLst>
      </pc:sldChg>
      <pc:sldChg chg="add del">
        <pc:chgData name="Padmaja Kishore" userId="71e196b71ab20ee6" providerId="LiveId" clId="{3A701195-DA32-4B70-AAB5-91A55254C058}" dt="2024-08-13T10:38:53.872" v="48" actId="47"/>
        <pc:sldMkLst>
          <pc:docMk/>
          <pc:sldMk cId="0" sldId="437"/>
        </pc:sldMkLst>
      </pc:sldChg>
      <pc:sldChg chg="add del">
        <pc:chgData name="Padmaja Kishore" userId="71e196b71ab20ee6" providerId="LiveId" clId="{3A701195-DA32-4B70-AAB5-91A55254C058}" dt="2024-08-13T10:38:53.872" v="48" actId="47"/>
        <pc:sldMkLst>
          <pc:docMk/>
          <pc:sldMk cId="0" sldId="438"/>
        </pc:sldMkLst>
      </pc:sldChg>
      <pc:sldChg chg="add del">
        <pc:chgData name="Padmaja Kishore" userId="71e196b71ab20ee6" providerId="LiveId" clId="{3A701195-DA32-4B70-AAB5-91A55254C058}" dt="2024-08-13T10:38:53.872" v="48" actId="47"/>
        <pc:sldMkLst>
          <pc:docMk/>
          <pc:sldMk cId="0" sldId="439"/>
        </pc:sldMkLst>
      </pc:sldChg>
      <pc:sldChg chg="add del">
        <pc:chgData name="Padmaja Kishore" userId="71e196b71ab20ee6" providerId="LiveId" clId="{3A701195-DA32-4B70-AAB5-91A55254C058}" dt="2024-08-13T10:38:53.872" v="48" actId="47"/>
        <pc:sldMkLst>
          <pc:docMk/>
          <pc:sldMk cId="0" sldId="440"/>
        </pc:sldMkLst>
      </pc:sldChg>
      <pc:sldChg chg="add del">
        <pc:chgData name="Padmaja Kishore" userId="71e196b71ab20ee6" providerId="LiveId" clId="{3A701195-DA32-4B70-AAB5-91A55254C058}" dt="2024-08-13T10:38:53.872" v="48" actId="47"/>
        <pc:sldMkLst>
          <pc:docMk/>
          <pc:sldMk cId="0" sldId="441"/>
        </pc:sldMkLst>
      </pc:sldChg>
      <pc:sldChg chg="add del">
        <pc:chgData name="Padmaja Kishore" userId="71e196b71ab20ee6" providerId="LiveId" clId="{3A701195-DA32-4B70-AAB5-91A55254C058}" dt="2024-08-13T10:38:53.872" v="48" actId="47"/>
        <pc:sldMkLst>
          <pc:docMk/>
          <pc:sldMk cId="0" sldId="442"/>
        </pc:sldMkLst>
      </pc:sldChg>
      <pc:sldChg chg="add del">
        <pc:chgData name="Padmaja Kishore" userId="71e196b71ab20ee6" providerId="LiveId" clId="{3A701195-DA32-4B70-AAB5-91A55254C058}" dt="2024-08-13T10:38:53.872" v="48" actId="47"/>
        <pc:sldMkLst>
          <pc:docMk/>
          <pc:sldMk cId="0" sldId="443"/>
        </pc:sldMkLst>
      </pc:sldChg>
      <pc:sldChg chg="add del">
        <pc:chgData name="Padmaja Kishore" userId="71e196b71ab20ee6" providerId="LiveId" clId="{3A701195-DA32-4B70-AAB5-91A55254C058}" dt="2024-08-13T10:38:53.872" v="48" actId="47"/>
        <pc:sldMkLst>
          <pc:docMk/>
          <pc:sldMk cId="0" sldId="444"/>
        </pc:sldMkLst>
      </pc:sldChg>
      <pc:sldChg chg="add del">
        <pc:chgData name="Padmaja Kishore" userId="71e196b71ab20ee6" providerId="LiveId" clId="{3A701195-DA32-4B70-AAB5-91A55254C058}" dt="2024-08-13T10:38:53.872" v="48" actId="47"/>
        <pc:sldMkLst>
          <pc:docMk/>
          <pc:sldMk cId="0" sldId="445"/>
        </pc:sldMkLst>
      </pc:sldChg>
      <pc:sldChg chg="add del">
        <pc:chgData name="Padmaja Kishore" userId="71e196b71ab20ee6" providerId="LiveId" clId="{3A701195-DA32-4B70-AAB5-91A55254C058}" dt="2024-08-13T10:38:53.872" v="48" actId="47"/>
        <pc:sldMkLst>
          <pc:docMk/>
          <pc:sldMk cId="0" sldId="446"/>
        </pc:sldMkLst>
      </pc:sldChg>
      <pc:sldChg chg="add del">
        <pc:chgData name="Padmaja Kishore" userId="71e196b71ab20ee6" providerId="LiveId" clId="{3A701195-DA32-4B70-AAB5-91A55254C058}" dt="2024-08-13T10:38:53.872" v="48" actId="47"/>
        <pc:sldMkLst>
          <pc:docMk/>
          <pc:sldMk cId="0" sldId="447"/>
        </pc:sldMkLst>
      </pc:sldChg>
      <pc:sldChg chg="add del">
        <pc:chgData name="Padmaja Kishore" userId="71e196b71ab20ee6" providerId="LiveId" clId="{3A701195-DA32-4B70-AAB5-91A55254C058}" dt="2024-08-13T10:38:53.872" v="48" actId="47"/>
        <pc:sldMkLst>
          <pc:docMk/>
          <pc:sldMk cId="0" sldId="448"/>
        </pc:sldMkLst>
      </pc:sldChg>
      <pc:sldChg chg="add del">
        <pc:chgData name="Padmaja Kishore" userId="71e196b71ab20ee6" providerId="LiveId" clId="{3A701195-DA32-4B70-AAB5-91A55254C058}" dt="2024-08-13T10:38:53.872" v="48" actId="47"/>
        <pc:sldMkLst>
          <pc:docMk/>
          <pc:sldMk cId="0" sldId="449"/>
        </pc:sldMkLst>
      </pc:sldChg>
      <pc:sldChg chg="add del">
        <pc:chgData name="Padmaja Kishore" userId="71e196b71ab20ee6" providerId="LiveId" clId="{3A701195-DA32-4B70-AAB5-91A55254C058}" dt="2024-08-13T10:38:53.872" v="48" actId="47"/>
        <pc:sldMkLst>
          <pc:docMk/>
          <pc:sldMk cId="0" sldId="450"/>
        </pc:sldMkLst>
      </pc:sldChg>
      <pc:sldChg chg="add del">
        <pc:chgData name="Padmaja Kishore" userId="71e196b71ab20ee6" providerId="LiveId" clId="{3A701195-DA32-4B70-AAB5-91A55254C058}" dt="2024-08-13T10:38:53.872" v="48" actId="47"/>
        <pc:sldMkLst>
          <pc:docMk/>
          <pc:sldMk cId="0" sldId="451"/>
        </pc:sldMkLst>
      </pc:sldChg>
      <pc:sldChg chg="add del">
        <pc:chgData name="Padmaja Kishore" userId="71e196b71ab20ee6" providerId="LiveId" clId="{3A701195-DA32-4B70-AAB5-91A55254C058}" dt="2024-08-13T10:38:53.872" v="48" actId="47"/>
        <pc:sldMkLst>
          <pc:docMk/>
          <pc:sldMk cId="0" sldId="452"/>
        </pc:sldMkLst>
      </pc:sldChg>
      <pc:sldChg chg="add del">
        <pc:chgData name="Padmaja Kishore" userId="71e196b71ab20ee6" providerId="LiveId" clId="{3A701195-DA32-4B70-AAB5-91A55254C058}" dt="2024-08-13T10:38:53.872" v="48" actId="47"/>
        <pc:sldMkLst>
          <pc:docMk/>
          <pc:sldMk cId="0" sldId="453"/>
        </pc:sldMkLst>
      </pc:sldChg>
      <pc:sldChg chg="add del">
        <pc:chgData name="Padmaja Kishore" userId="71e196b71ab20ee6" providerId="LiveId" clId="{3A701195-DA32-4B70-AAB5-91A55254C058}" dt="2024-08-13T10:38:53.872" v="48" actId="47"/>
        <pc:sldMkLst>
          <pc:docMk/>
          <pc:sldMk cId="0" sldId="454"/>
        </pc:sldMkLst>
      </pc:sldChg>
      <pc:sldChg chg="add del">
        <pc:chgData name="Padmaja Kishore" userId="71e196b71ab20ee6" providerId="LiveId" clId="{3A701195-DA32-4B70-AAB5-91A55254C058}" dt="2024-08-13T10:38:53.872" v="48" actId="47"/>
        <pc:sldMkLst>
          <pc:docMk/>
          <pc:sldMk cId="0" sldId="455"/>
        </pc:sldMkLst>
      </pc:sldChg>
      <pc:sldChg chg="add del">
        <pc:chgData name="Padmaja Kishore" userId="71e196b71ab20ee6" providerId="LiveId" clId="{3A701195-DA32-4B70-AAB5-91A55254C058}" dt="2024-08-13T10:38:53.872" v="48" actId="47"/>
        <pc:sldMkLst>
          <pc:docMk/>
          <pc:sldMk cId="0" sldId="456"/>
        </pc:sldMkLst>
      </pc:sldChg>
      <pc:sldChg chg="add del">
        <pc:chgData name="Padmaja Kishore" userId="71e196b71ab20ee6" providerId="LiveId" clId="{3A701195-DA32-4B70-AAB5-91A55254C058}" dt="2024-08-13T10:38:53.872" v="48" actId="47"/>
        <pc:sldMkLst>
          <pc:docMk/>
          <pc:sldMk cId="0" sldId="457"/>
        </pc:sldMkLst>
      </pc:sldChg>
      <pc:sldChg chg="add del">
        <pc:chgData name="Padmaja Kishore" userId="71e196b71ab20ee6" providerId="LiveId" clId="{3A701195-DA32-4B70-AAB5-91A55254C058}" dt="2024-08-13T10:38:53.872" v="48" actId="47"/>
        <pc:sldMkLst>
          <pc:docMk/>
          <pc:sldMk cId="0" sldId="458"/>
        </pc:sldMkLst>
      </pc:sldChg>
      <pc:sldChg chg="add del">
        <pc:chgData name="Padmaja Kishore" userId="71e196b71ab20ee6" providerId="LiveId" clId="{3A701195-DA32-4B70-AAB5-91A55254C058}" dt="2024-08-13T10:38:53.872" v="48" actId="47"/>
        <pc:sldMkLst>
          <pc:docMk/>
          <pc:sldMk cId="0" sldId="459"/>
        </pc:sldMkLst>
      </pc:sldChg>
      <pc:sldChg chg="add del">
        <pc:chgData name="Padmaja Kishore" userId="71e196b71ab20ee6" providerId="LiveId" clId="{3A701195-DA32-4B70-AAB5-91A55254C058}" dt="2024-08-13T10:38:53.872" v="48" actId="47"/>
        <pc:sldMkLst>
          <pc:docMk/>
          <pc:sldMk cId="0" sldId="460"/>
        </pc:sldMkLst>
      </pc:sldChg>
      <pc:sldChg chg="add del">
        <pc:chgData name="Padmaja Kishore" userId="71e196b71ab20ee6" providerId="LiveId" clId="{3A701195-DA32-4B70-AAB5-91A55254C058}" dt="2024-08-13T10:38:53.872" v="48" actId="47"/>
        <pc:sldMkLst>
          <pc:docMk/>
          <pc:sldMk cId="0" sldId="461"/>
        </pc:sldMkLst>
      </pc:sldChg>
      <pc:sldChg chg="add del">
        <pc:chgData name="Padmaja Kishore" userId="71e196b71ab20ee6" providerId="LiveId" clId="{3A701195-DA32-4B70-AAB5-91A55254C058}" dt="2024-08-13T10:38:53.872" v="48" actId="47"/>
        <pc:sldMkLst>
          <pc:docMk/>
          <pc:sldMk cId="0" sldId="462"/>
        </pc:sldMkLst>
      </pc:sldChg>
      <pc:sldChg chg="add del">
        <pc:chgData name="Padmaja Kishore" userId="71e196b71ab20ee6" providerId="LiveId" clId="{3A701195-DA32-4B70-AAB5-91A55254C058}" dt="2024-08-13T10:38:53.872" v="48" actId="47"/>
        <pc:sldMkLst>
          <pc:docMk/>
          <pc:sldMk cId="0" sldId="463"/>
        </pc:sldMkLst>
      </pc:sldChg>
      <pc:sldChg chg="add del">
        <pc:chgData name="Padmaja Kishore" userId="71e196b71ab20ee6" providerId="LiveId" clId="{3A701195-DA32-4B70-AAB5-91A55254C058}" dt="2024-08-13T10:38:53.872" v="48" actId="47"/>
        <pc:sldMkLst>
          <pc:docMk/>
          <pc:sldMk cId="0" sldId="464"/>
        </pc:sldMkLst>
      </pc:sldChg>
      <pc:sldChg chg="add del">
        <pc:chgData name="Padmaja Kishore" userId="71e196b71ab20ee6" providerId="LiveId" clId="{3A701195-DA32-4B70-AAB5-91A55254C058}" dt="2024-08-13T10:38:53.872" v="48" actId="47"/>
        <pc:sldMkLst>
          <pc:docMk/>
          <pc:sldMk cId="0" sldId="465"/>
        </pc:sldMkLst>
      </pc:sldChg>
      <pc:sldChg chg="add del">
        <pc:chgData name="Padmaja Kishore" userId="71e196b71ab20ee6" providerId="LiveId" clId="{3A701195-DA32-4B70-AAB5-91A55254C058}" dt="2024-08-13T10:38:53.872" v="48" actId="47"/>
        <pc:sldMkLst>
          <pc:docMk/>
          <pc:sldMk cId="0" sldId="466"/>
        </pc:sldMkLst>
      </pc:sldChg>
      <pc:sldChg chg="add del">
        <pc:chgData name="Padmaja Kishore" userId="71e196b71ab20ee6" providerId="LiveId" clId="{3A701195-DA32-4B70-AAB5-91A55254C058}" dt="2024-08-13T10:38:53.872" v="48" actId="47"/>
        <pc:sldMkLst>
          <pc:docMk/>
          <pc:sldMk cId="0" sldId="467"/>
        </pc:sldMkLst>
      </pc:sldChg>
      <pc:sldChg chg="add del">
        <pc:chgData name="Padmaja Kishore" userId="71e196b71ab20ee6" providerId="LiveId" clId="{3A701195-DA32-4B70-AAB5-91A55254C058}" dt="2024-08-13T10:38:53.872" v="48" actId="47"/>
        <pc:sldMkLst>
          <pc:docMk/>
          <pc:sldMk cId="0" sldId="468"/>
        </pc:sldMkLst>
      </pc:sldChg>
      <pc:sldChg chg="add del">
        <pc:chgData name="Padmaja Kishore" userId="71e196b71ab20ee6" providerId="LiveId" clId="{3A701195-DA32-4B70-AAB5-91A55254C058}" dt="2024-08-13T10:38:53.872" v="48" actId="47"/>
        <pc:sldMkLst>
          <pc:docMk/>
          <pc:sldMk cId="0" sldId="469"/>
        </pc:sldMkLst>
      </pc:sldChg>
      <pc:sldChg chg="add del">
        <pc:chgData name="Padmaja Kishore" userId="71e196b71ab20ee6" providerId="LiveId" clId="{3A701195-DA32-4B70-AAB5-91A55254C058}" dt="2024-08-13T10:38:53.872" v="48" actId="47"/>
        <pc:sldMkLst>
          <pc:docMk/>
          <pc:sldMk cId="0" sldId="470"/>
        </pc:sldMkLst>
      </pc:sldChg>
      <pc:sldChg chg="add del">
        <pc:chgData name="Padmaja Kishore" userId="71e196b71ab20ee6" providerId="LiveId" clId="{3A701195-DA32-4B70-AAB5-91A55254C058}" dt="2024-08-13T10:38:53.872" v="48" actId="47"/>
        <pc:sldMkLst>
          <pc:docMk/>
          <pc:sldMk cId="0" sldId="471"/>
        </pc:sldMkLst>
      </pc:sldChg>
      <pc:sldChg chg="add del">
        <pc:chgData name="Padmaja Kishore" userId="71e196b71ab20ee6" providerId="LiveId" clId="{3A701195-DA32-4B70-AAB5-91A55254C058}" dt="2024-08-13T10:38:53.872" v="48" actId="47"/>
        <pc:sldMkLst>
          <pc:docMk/>
          <pc:sldMk cId="0" sldId="472"/>
        </pc:sldMkLst>
      </pc:sldChg>
      <pc:sldChg chg="add del">
        <pc:chgData name="Padmaja Kishore" userId="71e196b71ab20ee6" providerId="LiveId" clId="{3A701195-DA32-4B70-AAB5-91A55254C058}" dt="2024-08-13T10:38:53.872" v="48" actId="47"/>
        <pc:sldMkLst>
          <pc:docMk/>
          <pc:sldMk cId="0" sldId="473"/>
        </pc:sldMkLst>
      </pc:sldChg>
      <pc:sldChg chg="add del">
        <pc:chgData name="Padmaja Kishore" userId="71e196b71ab20ee6" providerId="LiveId" clId="{3A701195-DA32-4B70-AAB5-91A55254C058}" dt="2024-08-13T10:38:53.872" v="48" actId="47"/>
        <pc:sldMkLst>
          <pc:docMk/>
          <pc:sldMk cId="0" sldId="474"/>
        </pc:sldMkLst>
      </pc:sldChg>
      <pc:sldChg chg="add del">
        <pc:chgData name="Padmaja Kishore" userId="71e196b71ab20ee6" providerId="LiveId" clId="{3A701195-DA32-4B70-AAB5-91A55254C058}" dt="2024-08-13T10:38:53.872" v="48" actId="47"/>
        <pc:sldMkLst>
          <pc:docMk/>
          <pc:sldMk cId="0" sldId="478"/>
        </pc:sldMkLst>
      </pc:sldChg>
      <pc:sldChg chg="add del">
        <pc:chgData name="Padmaja Kishore" userId="71e196b71ab20ee6" providerId="LiveId" clId="{3A701195-DA32-4B70-AAB5-91A55254C058}" dt="2024-08-13T10:38:53.872" v="48" actId="47"/>
        <pc:sldMkLst>
          <pc:docMk/>
          <pc:sldMk cId="0" sldId="479"/>
        </pc:sldMkLst>
      </pc:sldChg>
      <pc:sldChg chg="add del">
        <pc:chgData name="Padmaja Kishore" userId="71e196b71ab20ee6" providerId="LiveId" clId="{3A701195-DA32-4B70-AAB5-91A55254C058}" dt="2024-08-13T10:38:53.872" v="48" actId="47"/>
        <pc:sldMkLst>
          <pc:docMk/>
          <pc:sldMk cId="0" sldId="480"/>
        </pc:sldMkLst>
      </pc:sldChg>
      <pc:sldChg chg="add del">
        <pc:chgData name="Padmaja Kishore" userId="71e196b71ab20ee6" providerId="LiveId" clId="{3A701195-DA32-4B70-AAB5-91A55254C058}" dt="2024-08-13T10:38:53.872" v="48" actId="47"/>
        <pc:sldMkLst>
          <pc:docMk/>
          <pc:sldMk cId="0" sldId="481"/>
        </pc:sldMkLst>
      </pc:sldChg>
      <pc:sldChg chg="add del">
        <pc:chgData name="Padmaja Kishore" userId="71e196b71ab20ee6" providerId="LiveId" clId="{3A701195-DA32-4B70-AAB5-91A55254C058}" dt="2024-08-13T10:38:53.872" v="48" actId="47"/>
        <pc:sldMkLst>
          <pc:docMk/>
          <pc:sldMk cId="0" sldId="488"/>
        </pc:sldMkLst>
      </pc:sldChg>
      <pc:sldChg chg="add del">
        <pc:chgData name="Padmaja Kishore" userId="71e196b71ab20ee6" providerId="LiveId" clId="{3A701195-DA32-4B70-AAB5-91A55254C058}" dt="2024-08-13T10:38:53.872" v="48" actId="47"/>
        <pc:sldMkLst>
          <pc:docMk/>
          <pc:sldMk cId="0" sldId="489"/>
        </pc:sldMkLst>
      </pc:sldChg>
      <pc:sldChg chg="add del">
        <pc:chgData name="Padmaja Kishore" userId="71e196b71ab20ee6" providerId="LiveId" clId="{3A701195-DA32-4B70-AAB5-91A55254C058}" dt="2024-08-13T10:38:53.872" v="48" actId="47"/>
        <pc:sldMkLst>
          <pc:docMk/>
          <pc:sldMk cId="0" sldId="490"/>
        </pc:sldMkLst>
      </pc:sldChg>
      <pc:sldChg chg="add del">
        <pc:chgData name="Padmaja Kishore" userId="71e196b71ab20ee6" providerId="LiveId" clId="{3A701195-DA32-4B70-AAB5-91A55254C058}" dt="2024-08-13T10:38:53.872" v="48" actId="47"/>
        <pc:sldMkLst>
          <pc:docMk/>
          <pc:sldMk cId="0" sldId="491"/>
        </pc:sldMkLst>
      </pc:sldChg>
      <pc:sldChg chg="add del">
        <pc:chgData name="Padmaja Kishore" userId="71e196b71ab20ee6" providerId="LiveId" clId="{3A701195-DA32-4B70-AAB5-91A55254C058}" dt="2024-08-13T10:38:53.872" v="48" actId="47"/>
        <pc:sldMkLst>
          <pc:docMk/>
          <pc:sldMk cId="0" sldId="492"/>
        </pc:sldMkLst>
      </pc:sldChg>
      <pc:sldChg chg="add del">
        <pc:chgData name="Padmaja Kishore" userId="71e196b71ab20ee6" providerId="LiveId" clId="{3A701195-DA32-4B70-AAB5-91A55254C058}" dt="2024-08-13T10:38:53.872" v="48" actId="47"/>
        <pc:sldMkLst>
          <pc:docMk/>
          <pc:sldMk cId="0" sldId="493"/>
        </pc:sldMkLst>
      </pc:sldChg>
      <pc:sldChg chg="add del">
        <pc:chgData name="Padmaja Kishore" userId="71e196b71ab20ee6" providerId="LiveId" clId="{3A701195-DA32-4B70-AAB5-91A55254C058}" dt="2024-08-13T10:38:53.872" v="48" actId="47"/>
        <pc:sldMkLst>
          <pc:docMk/>
          <pc:sldMk cId="0" sldId="494"/>
        </pc:sldMkLst>
      </pc:sldChg>
      <pc:sldChg chg="add del">
        <pc:chgData name="Padmaja Kishore" userId="71e196b71ab20ee6" providerId="LiveId" clId="{3A701195-DA32-4B70-AAB5-91A55254C058}" dt="2024-08-13T10:38:53.872" v="48" actId="47"/>
        <pc:sldMkLst>
          <pc:docMk/>
          <pc:sldMk cId="0" sldId="495"/>
        </pc:sldMkLst>
      </pc:sldChg>
      <pc:sldChg chg="add del">
        <pc:chgData name="Padmaja Kishore" userId="71e196b71ab20ee6" providerId="LiveId" clId="{3A701195-DA32-4B70-AAB5-91A55254C058}" dt="2024-08-13T10:38:53.872" v="48" actId="47"/>
        <pc:sldMkLst>
          <pc:docMk/>
          <pc:sldMk cId="0" sldId="496"/>
        </pc:sldMkLst>
      </pc:sldChg>
      <pc:sldChg chg="add del">
        <pc:chgData name="Padmaja Kishore" userId="71e196b71ab20ee6" providerId="LiveId" clId="{3A701195-DA32-4B70-AAB5-91A55254C058}" dt="2024-08-13T10:38:53.872" v="48" actId="47"/>
        <pc:sldMkLst>
          <pc:docMk/>
          <pc:sldMk cId="0" sldId="497"/>
        </pc:sldMkLst>
      </pc:sldChg>
      <pc:sldChg chg="add del">
        <pc:chgData name="Padmaja Kishore" userId="71e196b71ab20ee6" providerId="LiveId" clId="{3A701195-DA32-4B70-AAB5-91A55254C058}" dt="2024-08-13T10:38:53.872" v="48" actId="47"/>
        <pc:sldMkLst>
          <pc:docMk/>
          <pc:sldMk cId="0" sldId="498"/>
        </pc:sldMkLst>
      </pc:sldChg>
      <pc:sldChg chg="add del">
        <pc:chgData name="Padmaja Kishore" userId="71e196b71ab20ee6" providerId="LiveId" clId="{3A701195-DA32-4B70-AAB5-91A55254C058}" dt="2024-08-13T10:38:53.872" v="48" actId="47"/>
        <pc:sldMkLst>
          <pc:docMk/>
          <pc:sldMk cId="0" sldId="499"/>
        </pc:sldMkLst>
      </pc:sldChg>
      <pc:sldChg chg="add del">
        <pc:chgData name="Padmaja Kishore" userId="71e196b71ab20ee6" providerId="LiveId" clId="{3A701195-DA32-4B70-AAB5-91A55254C058}" dt="2024-08-13T10:38:53.872" v="48" actId="47"/>
        <pc:sldMkLst>
          <pc:docMk/>
          <pc:sldMk cId="0" sldId="500"/>
        </pc:sldMkLst>
      </pc:sldChg>
      <pc:sldChg chg="add del">
        <pc:chgData name="Padmaja Kishore" userId="71e196b71ab20ee6" providerId="LiveId" clId="{3A701195-DA32-4B70-AAB5-91A55254C058}" dt="2024-08-13T10:38:53.872" v="48" actId="47"/>
        <pc:sldMkLst>
          <pc:docMk/>
          <pc:sldMk cId="0" sldId="501"/>
        </pc:sldMkLst>
      </pc:sldChg>
      <pc:sldChg chg="add del">
        <pc:chgData name="Padmaja Kishore" userId="71e196b71ab20ee6" providerId="LiveId" clId="{3A701195-DA32-4B70-AAB5-91A55254C058}" dt="2024-08-13T10:38:53.872" v="48" actId="47"/>
        <pc:sldMkLst>
          <pc:docMk/>
          <pc:sldMk cId="0" sldId="502"/>
        </pc:sldMkLst>
      </pc:sldChg>
      <pc:sldChg chg="add del">
        <pc:chgData name="Padmaja Kishore" userId="71e196b71ab20ee6" providerId="LiveId" clId="{3A701195-DA32-4B70-AAB5-91A55254C058}" dt="2024-08-13T10:38:53.872" v="48" actId="47"/>
        <pc:sldMkLst>
          <pc:docMk/>
          <pc:sldMk cId="0" sldId="503"/>
        </pc:sldMkLst>
      </pc:sldChg>
      <pc:sldChg chg="add del">
        <pc:chgData name="Padmaja Kishore" userId="71e196b71ab20ee6" providerId="LiveId" clId="{3A701195-DA32-4B70-AAB5-91A55254C058}" dt="2024-08-13T10:38:53.872" v="48" actId="47"/>
        <pc:sldMkLst>
          <pc:docMk/>
          <pc:sldMk cId="0" sldId="504"/>
        </pc:sldMkLst>
      </pc:sldChg>
      <pc:sldChg chg="add del">
        <pc:chgData name="Padmaja Kishore" userId="71e196b71ab20ee6" providerId="LiveId" clId="{3A701195-DA32-4B70-AAB5-91A55254C058}" dt="2024-08-13T10:38:53.872" v="48" actId="47"/>
        <pc:sldMkLst>
          <pc:docMk/>
          <pc:sldMk cId="0" sldId="505"/>
        </pc:sldMkLst>
      </pc:sldChg>
      <pc:sldChg chg="add del">
        <pc:chgData name="Padmaja Kishore" userId="71e196b71ab20ee6" providerId="LiveId" clId="{3A701195-DA32-4B70-AAB5-91A55254C058}" dt="2024-08-13T10:38:53.872" v="48" actId="47"/>
        <pc:sldMkLst>
          <pc:docMk/>
          <pc:sldMk cId="0" sldId="506"/>
        </pc:sldMkLst>
      </pc:sldChg>
      <pc:sldChg chg="add del">
        <pc:chgData name="Padmaja Kishore" userId="71e196b71ab20ee6" providerId="LiveId" clId="{3A701195-DA32-4B70-AAB5-91A55254C058}" dt="2024-08-13T10:38:53.872" v="48" actId="47"/>
        <pc:sldMkLst>
          <pc:docMk/>
          <pc:sldMk cId="0" sldId="507"/>
        </pc:sldMkLst>
      </pc:sldChg>
      <pc:sldChg chg="add del">
        <pc:chgData name="Padmaja Kishore" userId="71e196b71ab20ee6" providerId="LiveId" clId="{3A701195-DA32-4B70-AAB5-91A55254C058}" dt="2024-08-13T10:38:53.872" v="48" actId="47"/>
        <pc:sldMkLst>
          <pc:docMk/>
          <pc:sldMk cId="0" sldId="508"/>
        </pc:sldMkLst>
      </pc:sldChg>
      <pc:sldChg chg="add del">
        <pc:chgData name="Padmaja Kishore" userId="71e196b71ab20ee6" providerId="LiveId" clId="{3A701195-DA32-4B70-AAB5-91A55254C058}" dt="2024-08-13T10:38:53.872" v="48" actId="47"/>
        <pc:sldMkLst>
          <pc:docMk/>
          <pc:sldMk cId="0" sldId="509"/>
        </pc:sldMkLst>
      </pc:sldChg>
      <pc:sldChg chg="add del">
        <pc:chgData name="Padmaja Kishore" userId="71e196b71ab20ee6" providerId="LiveId" clId="{3A701195-DA32-4B70-AAB5-91A55254C058}" dt="2024-08-13T10:38:53.872" v="48" actId="47"/>
        <pc:sldMkLst>
          <pc:docMk/>
          <pc:sldMk cId="0" sldId="510"/>
        </pc:sldMkLst>
      </pc:sldChg>
      <pc:sldChg chg="add del">
        <pc:chgData name="Padmaja Kishore" userId="71e196b71ab20ee6" providerId="LiveId" clId="{3A701195-DA32-4B70-AAB5-91A55254C058}" dt="2024-08-13T10:38:53.872" v="48" actId="47"/>
        <pc:sldMkLst>
          <pc:docMk/>
          <pc:sldMk cId="0" sldId="511"/>
        </pc:sldMkLst>
      </pc:sldChg>
      <pc:sldChg chg="add del">
        <pc:chgData name="Padmaja Kishore" userId="71e196b71ab20ee6" providerId="LiveId" clId="{3A701195-DA32-4B70-AAB5-91A55254C058}" dt="2024-08-13T10:38:53.872" v="48" actId="47"/>
        <pc:sldMkLst>
          <pc:docMk/>
          <pc:sldMk cId="0" sldId="512"/>
        </pc:sldMkLst>
      </pc:sldChg>
      <pc:sldChg chg="add del">
        <pc:chgData name="Padmaja Kishore" userId="71e196b71ab20ee6" providerId="LiveId" clId="{3A701195-DA32-4B70-AAB5-91A55254C058}" dt="2024-08-13T10:38:53.872" v="48" actId="47"/>
        <pc:sldMkLst>
          <pc:docMk/>
          <pc:sldMk cId="0" sldId="513"/>
        </pc:sldMkLst>
      </pc:sldChg>
      <pc:sldChg chg="add del">
        <pc:chgData name="Padmaja Kishore" userId="71e196b71ab20ee6" providerId="LiveId" clId="{3A701195-DA32-4B70-AAB5-91A55254C058}" dt="2024-08-13T10:38:53.872" v="48" actId="47"/>
        <pc:sldMkLst>
          <pc:docMk/>
          <pc:sldMk cId="0" sldId="514"/>
        </pc:sldMkLst>
      </pc:sldChg>
      <pc:sldChg chg="add del">
        <pc:chgData name="Padmaja Kishore" userId="71e196b71ab20ee6" providerId="LiveId" clId="{3A701195-DA32-4B70-AAB5-91A55254C058}" dt="2024-08-13T10:38:53.872" v="48" actId="47"/>
        <pc:sldMkLst>
          <pc:docMk/>
          <pc:sldMk cId="0" sldId="515"/>
        </pc:sldMkLst>
      </pc:sldChg>
      <pc:sldChg chg="add del">
        <pc:chgData name="Padmaja Kishore" userId="71e196b71ab20ee6" providerId="LiveId" clId="{3A701195-DA32-4B70-AAB5-91A55254C058}" dt="2024-08-13T10:38:53.872" v="48" actId="47"/>
        <pc:sldMkLst>
          <pc:docMk/>
          <pc:sldMk cId="0" sldId="516"/>
        </pc:sldMkLst>
      </pc:sldChg>
      <pc:sldChg chg="add del">
        <pc:chgData name="Padmaja Kishore" userId="71e196b71ab20ee6" providerId="LiveId" clId="{3A701195-DA32-4B70-AAB5-91A55254C058}" dt="2024-08-13T10:38:53.872" v="48" actId="47"/>
        <pc:sldMkLst>
          <pc:docMk/>
          <pc:sldMk cId="0" sldId="517"/>
        </pc:sldMkLst>
      </pc:sldChg>
      <pc:sldChg chg="add del">
        <pc:chgData name="Padmaja Kishore" userId="71e196b71ab20ee6" providerId="LiveId" clId="{3A701195-DA32-4B70-AAB5-91A55254C058}" dt="2024-08-13T10:38:53.872" v="48" actId="47"/>
        <pc:sldMkLst>
          <pc:docMk/>
          <pc:sldMk cId="0" sldId="518"/>
        </pc:sldMkLst>
      </pc:sldChg>
      <pc:sldChg chg="addSp delSp modSp add del mod">
        <pc:chgData name="Padmaja Kishore" userId="71e196b71ab20ee6" providerId="LiveId" clId="{3A701195-DA32-4B70-AAB5-91A55254C058}" dt="2024-08-13T10:38:53.872" v="48" actId="47"/>
        <pc:sldMkLst>
          <pc:docMk/>
          <pc:sldMk cId="0" sldId="519"/>
        </pc:sldMkLst>
        <pc:graphicFrameChg chg="add del mod">
          <ac:chgData name="Padmaja Kishore" userId="71e196b71ab20ee6" providerId="LiveId" clId="{3A701195-DA32-4B70-AAB5-91A55254C058}" dt="2024-08-13T10:34:38.507" v="19" actId="1076"/>
          <ac:graphicFrameMkLst>
            <pc:docMk/>
            <pc:sldMk cId="0" sldId="519"/>
            <ac:graphicFrameMk id="73731" creationId="{00000000-0000-0000-0000-000000000000}"/>
          </ac:graphicFrameMkLst>
        </pc:graphicFrameChg>
      </pc:sldChg>
      <pc:sldChg chg="add del">
        <pc:chgData name="Padmaja Kishore" userId="71e196b71ab20ee6" providerId="LiveId" clId="{3A701195-DA32-4B70-AAB5-91A55254C058}" dt="2024-08-13T10:38:53.872" v="48" actId="47"/>
        <pc:sldMkLst>
          <pc:docMk/>
          <pc:sldMk cId="0" sldId="520"/>
        </pc:sldMkLst>
      </pc:sldChg>
      <pc:sldChg chg="add del">
        <pc:chgData name="Padmaja Kishore" userId="71e196b71ab20ee6" providerId="LiveId" clId="{3A701195-DA32-4B70-AAB5-91A55254C058}" dt="2024-08-13T10:38:53.872" v="48" actId="47"/>
        <pc:sldMkLst>
          <pc:docMk/>
          <pc:sldMk cId="0" sldId="521"/>
        </pc:sldMkLst>
      </pc:sldChg>
      <pc:sldChg chg="delSp modSp del mod ord delDesignElem">
        <pc:chgData name="Padmaja Kishore" userId="71e196b71ab20ee6" providerId="LiveId" clId="{3A701195-DA32-4B70-AAB5-91A55254C058}" dt="2024-08-13T10:39:37.439" v="50" actId="47"/>
        <pc:sldMkLst>
          <pc:docMk/>
          <pc:sldMk cId="193143965" sldId="522"/>
        </pc:sldMkLst>
        <pc:spChg chg="mod">
          <ac:chgData name="Padmaja Kishore" userId="71e196b71ab20ee6" providerId="LiveId" clId="{3A701195-DA32-4B70-AAB5-91A55254C058}" dt="2024-08-13T10:38:53.302" v="47" actId="20577"/>
          <ac:spMkLst>
            <pc:docMk/>
            <pc:sldMk cId="193143965" sldId="522"/>
            <ac:spMk id="6" creationId="{7A753F05-6051-4065-D5E0-891836D5F086}"/>
          </ac:spMkLst>
        </pc:spChg>
        <pc:spChg chg="del">
          <ac:chgData name="Padmaja Kishore" userId="71e196b71ab20ee6" providerId="LiveId" clId="{3A701195-DA32-4B70-AAB5-91A55254C058}" dt="2024-08-13T10:33:55.354" v="4"/>
          <ac:spMkLst>
            <pc:docMk/>
            <pc:sldMk cId="193143965" sldId="522"/>
            <ac:spMk id="33" creationId="{2FDF0794-1B86-42B2-B8C7-F60123E638ED}"/>
          </ac:spMkLst>
        </pc:spChg>
        <pc:spChg chg="del">
          <ac:chgData name="Padmaja Kishore" userId="71e196b71ab20ee6" providerId="LiveId" clId="{3A701195-DA32-4B70-AAB5-91A55254C058}" dt="2024-08-13T10:33:55.354" v="4"/>
          <ac:spMkLst>
            <pc:docMk/>
            <pc:sldMk cId="193143965" sldId="522"/>
            <ac:spMk id="35" creationId="{C5373426-E26E-431D-959C-5DB96C0B6208}"/>
          </ac:spMkLst>
        </pc:spChg>
        <pc:spChg chg="del">
          <ac:chgData name="Padmaja Kishore" userId="71e196b71ab20ee6" providerId="LiveId" clId="{3A701195-DA32-4B70-AAB5-91A55254C058}" dt="2024-08-13T10:33:55.354" v="4"/>
          <ac:spMkLst>
            <pc:docMk/>
            <pc:sldMk cId="193143965" sldId="522"/>
            <ac:spMk id="39" creationId="{EDC90921-9082-491B-940E-827D679F3478}"/>
          </ac:spMkLst>
        </pc:spChg>
        <pc:cxnChg chg="del">
          <ac:chgData name="Padmaja Kishore" userId="71e196b71ab20ee6" providerId="LiveId" clId="{3A701195-DA32-4B70-AAB5-91A55254C058}" dt="2024-08-13T10:33:55.354" v="4"/>
          <ac:cxnSpMkLst>
            <pc:docMk/>
            <pc:sldMk cId="193143965" sldId="522"/>
            <ac:cxnSpMk id="37" creationId="{96D07482-83A3-4451-943C-B46961082957}"/>
          </ac:cxnSpMkLst>
        </pc:cxnChg>
      </pc:sldChg>
      <pc:sldMasterChg chg="del delSldLayout">
        <pc:chgData name="Padmaja Kishore" userId="71e196b71ab20ee6" providerId="LiveId" clId="{3A701195-DA32-4B70-AAB5-91A55254C058}" dt="2024-08-13T10:39:37.439" v="50" actId="47"/>
        <pc:sldMasterMkLst>
          <pc:docMk/>
          <pc:sldMasterMk cId="4078073686" sldId="2147484270"/>
        </pc:sldMasterMkLst>
        <pc:sldLayoutChg chg="del">
          <pc:chgData name="Padmaja Kishore" userId="71e196b71ab20ee6" providerId="LiveId" clId="{3A701195-DA32-4B70-AAB5-91A55254C058}" dt="2024-08-13T10:39:37.439" v="50" actId="47"/>
          <pc:sldLayoutMkLst>
            <pc:docMk/>
            <pc:sldMasterMk cId="4078073686" sldId="2147484270"/>
            <pc:sldLayoutMk cId="538870536" sldId="2147484271"/>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3819022866" sldId="2147484272"/>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1500623296" sldId="2147484273"/>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2020740891" sldId="2147484274"/>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4098883650" sldId="2147484275"/>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2137033375" sldId="2147484276"/>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3188734567" sldId="2147484277"/>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152651711" sldId="2147484278"/>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931791250" sldId="2147484279"/>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3156368021" sldId="2147484280"/>
          </pc:sldLayoutMkLst>
        </pc:sldLayoutChg>
        <pc:sldLayoutChg chg="del">
          <pc:chgData name="Padmaja Kishore" userId="71e196b71ab20ee6" providerId="LiveId" clId="{3A701195-DA32-4B70-AAB5-91A55254C058}" dt="2024-08-13T10:39:37.439" v="50" actId="47"/>
          <pc:sldLayoutMkLst>
            <pc:docMk/>
            <pc:sldMasterMk cId="4078073686" sldId="2147484270"/>
            <pc:sldLayoutMk cId="3179648373" sldId="21474842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1CC64-739A-4146-8323-679C6E34D9E1}" type="datetimeFigureOut">
              <a:rPr lang="en-US" smtClean="0"/>
              <a:pPr/>
              <a:t>8/13/2024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4C87A-D624-4D7B-8625-0D8545F4CAC0}" type="slidenum">
              <a:rPr lang="en-IN" smtClean="0"/>
              <a:pPr/>
              <a:t>‹#›</a:t>
            </a:fld>
            <a:endParaRPr lang="en-IN"/>
          </a:p>
        </p:txBody>
      </p:sp>
    </p:spTree>
    <p:extLst>
      <p:ext uri="{BB962C8B-B14F-4D97-AF65-F5344CB8AC3E}">
        <p14:creationId xmlns:p14="http://schemas.microsoft.com/office/powerpoint/2010/main" val="278901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86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87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109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88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119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89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129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139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91</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149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159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160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175</a:t>
            </a:fld>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176</a:t>
            </a:fld>
            <a:endParaRPr lang="en-I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177</a:t>
            </a:fld>
            <a:endParaRPr lang="en-I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178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93</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179</a:t>
            </a:fld>
            <a:endParaRPr lang="en-I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180</a:t>
            </a:fld>
            <a:endParaRPr lang="en-I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181</a:t>
            </a:fld>
            <a:endParaRPr lang="en-I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206</a:t>
            </a:fld>
            <a:endParaRPr lang="en-I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064E135-6702-4349-8131-80FC72870EE7}" type="slidenum">
              <a:rPr lang="en-IN" smtClean="0"/>
              <a:pPr/>
              <a:t>207</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963230-CC52-4D25-9012-B3DC42621B12}" type="slidenum">
              <a:rPr lang="en-US" smtClean="0"/>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C7E218-B80B-45F3-9963-8A3047841F76}"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91156D-2AE8-4A47-B460-34C1415F3534}"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17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7E218-B80B-45F3-9963-8A3047841F76}"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394021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7E218-B80B-45F3-9963-8A3047841F76}"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230686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122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708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605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172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752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0345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12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4988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7E218-B80B-45F3-9963-8A3047841F76}"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214308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76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7E218-B80B-45F3-9963-8A3047841F76}"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91156D-2AE8-4A47-B460-34C1415F3534}" type="slidenum">
              <a:rPr lang="en-IN" smtClean="0"/>
              <a:pPr/>
              <a:t>‹#›</a:t>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4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C7E218-B80B-45F3-9963-8A3047841F76}"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369971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7E218-B80B-45F3-9963-8A3047841F76}" type="datetimeFigureOut">
              <a:rPr lang="en-US" smtClean="0"/>
              <a:pPr/>
              <a:t>8/13/2024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29708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C7E218-B80B-45F3-9963-8A3047841F76}" type="datetimeFigureOut">
              <a:rPr lang="en-US" smtClean="0"/>
              <a:pPr/>
              <a:t>8/13/2024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135867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C7E218-B80B-45F3-9963-8A3047841F76}" type="datetimeFigureOut">
              <a:rPr lang="en-US" smtClean="0"/>
              <a:pPr/>
              <a:t>8/13/2024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229369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C7E218-B80B-45F3-9963-8A3047841F76}" type="datetimeFigureOut">
              <a:rPr lang="en-US" smtClean="0"/>
              <a:pPr/>
              <a:t>8/13/2024</a:t>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91156D-2AE8-4A47-B460-34C1415F3534}" type="slidenum">
              <a:rPr lang="en-IN" smtClean="0"/>
              <a:pPr/>
              <a:t>‹#›</a:t>
            </a:fld>
            <a:endParaRPr lang="en-IN"/>
          </a:p>
        </p:txBody>
      </p:sp>
    </p:spTree>
    <p:extLst>
      <p:ext uri="{BB962C8B-B14F-4D97-AF65-F5344CB8AC3E}">
        <p14:creationId xmlns:p14="http://schemas.microsoft.com/office/powerpoint/2010/main" val="404150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7E218-B80B-45F3-9963-8A3047841F76}"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91156D-2AE8-4A47-B460-34C1415F3534}" type="slidenum">
              <a:rPr lang="en-IN" smtClean="0"/>
              <a:pPr/>
              <a:t>‹#›</a:t>
            </a:fld>
            <a:endParaRPr lang="en-IN"/>
          </a:p>
        </p:txBody>
      </p:sp>
    </p:spTree>
    <p:extLst>
      <p:ext uri="{BB962C8B-B14F-4D97-AF65-F5344CB8AC3E}">
        <p14:creationId xmlns:p14="http://schemas.microsoft.com/office/powerpoint/2010/main" val="17788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0C7E218-B80B-45F3-9963-8A3047841F76}" type="datetimeFigureOut">
              <a:rPr lang="en-US" smtClean="0"/>
              <a:pPr/>
              <a:t>8/13/2024</a:t>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D91156D-2AE8-4A47-B460-34C1415F3534}" type="slidenum">
              <a:rPr lang="en-IN" smtClean="0"/>
              <a:pPr/>
              <a:t>‹#›</a:t>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58977"/>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53723"/>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3.docx"/><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package" Target="../embeddings/Microsoft_Word_Document4.docx"/></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7.docx"/><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package" Target="../embeddings/Microsoft_Word_Document8.docx"/></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 y="340150"/>
            <a:ext cx="9143985" cy="5143500"/>
          </a:xfrm>
          <a:prstGeom prst="rect">
            <a:avLst/>
          </a:prstGeom>
          <a:solidFill>
            <a:srgbClr val="92D050"/>
          </a:solidFill>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455" y="1786082"/>
            <a:ext cx="2726945" cy="326681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2563" y="1963676"/>
            <a:ext cx="2410730" cy="2116388"/>
          </a:xfrm>
          <a:ln>
            <a:solidFill>
              <a:schemeClr val="accent1"/>
            </a:solidFill>
          </a:ln>
        </p:spPr>
        <p:txBody>
          <a:bodyPr anchor="b">
            <a:normAutofit/>
          </a:bodyPr>
          <a:lstStyle/>
          <a:p>
            <a:pPr algn="ctr"/>
            <a:br>
              <a:rPr lang="en-US" sz="2400" dirty="0">
                <a:solidFill>
                  <a:schemeClr val="tx1"/>
                </a:solidFill>
              </a:rPr>
            </a:br>
            <a:r>
              <a:rPr lang="en-US" sz="2025" dirty="0">
                <a:solidFill>
                  <a:schemeClr val="tx1"/>
                </a:solidFill>
              </a:rPr>
              <a:t>Subject Code : </a:t>
            </a:r>
            <a:r>
              <a:rPr lang="en-US" sz="2025" dirty="0">
                <a:solidFill>
                  <a:schemeClr val="accent1"/>
                </a:solidFill>
              </a:rPr>
              <a:t>20MCA211</a:t>
            </a:r>
            <a:br>
              <a:rPr lang="en-US" sz="2025" dirty="0">
                <a:solidFill>
                  <a:schemeClr val="tx1"/>
                </a:solidFill>
              </a:rPr>
            </a:br>
            <a:r>
              <a:rPr lang="en-US" sz="2025" dirty="0">
                <a:solidFill>
                  <a:schemeClr val="tx1"/>
                </a:solidFill>
              </a:rPr>
              <a:t>Subject Name : </a:t>
            </a:r>
            <a:r>
              <a:rPr lang="en-US" sz="2025" dirty="0">
                <a:solidFill>
                  <a:schemeClr val="accent1"/>
                </a:solidFill>
              </a:rPr>
              <a:t>Web Programming </a:t>
            </a:r>
            <a:br>
              <a:rPr lang="en-US" sz="2025" dirty="0">
                <a:solidFill>
                  <a:schemeClr val="accent1"/>
                </a:solidFill>
              </a:rPr>
            </a:br>
            <a:endParaRPr lang="en-US" sz="2025"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28828" y="4257658"/>
            <a:ext cx="2434960" cy="667043"/>
          </a:xfrm>
        </p:spPr>
        <p:txBody>
          <a:bodyPr anchor="t">
            <a:noAutofit/>
          </a:bodyPr>
          <a:lstStyle/>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BY</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R.PADMAJA,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ASSISTANT PROFESSOR,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MCA DEPARTMENT,                   SITAMS</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2068" y="4238639"/>
            <a:ext cx="2331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6" name="TextBox 5">
            <a:extLst>
              <a:ext uri="{FF2B5EF4-FFF2-40B4-BE49-F238E27FC236}">
                <a16:creationId xmlns:a16="http://schemas.microsoft.com/office/drawing/2014/main" id="{7A753F05-6051-4065-D5E0-891836D5F086}"/>
              </a:ext>
            </a:extLst>
          </p:cNvPr>
          <p:cNvSpPr txBox="1"/>
          <p:nvPr/>
        </p:nvSpPr>
        <p:spPr>
          <a:xfrm>
            <a:off x="2995469" y="1640510"/>
            <a:ext cx="2859932" cy="646331"/>
          </a:xfrm>
          <a:prstGeom prst="rect">
            <a:avLst/>
          </a:prstGeom>
          <a:noFill/>
          <a:ln>
            <a:solidFill>
              <a:schemeClr val="accent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srgbClr val="002060"/>
                </a:solidFill>
                <a:effectLst/>
                <a:uLnTx/>
                <a:uFillTx/>
                <a:latin typeface="Algerian" panose="04020705040A02060702" pitchFamily="82" charset="0"/>
                <a:ea typeface="+mn-ea"/>
                <a:cs typeface="+mn-cs"/>
              </a:rPr>
              <a:t>UNIT – </a:t>
            </a:r>
            <a:r>
              <a:rPr kumimoji="0" lang="en-IN" sz="3600" b="0" i="0" u="none" strike="noStrike" kern="1200" cap="none" spc="0" normalizeH="0" baseline="0" noProof="0">
                <a:ln>
                  <a:noFill/>
                </a:ln>
                <a:solidFill>
                  <a:srgbClr val="002060"/>
                </a:solidFill>
                <a:effectLst/>
                <a:uLnTx/>
                <a:uFillTx/>
                <a:latin typeface="Algerian" panose="04020705040A02060702" pitchFamily="82" charset="0"/>
                <a:ea typeface="+mn-ea"/>
                <a:cs typeface="+mn-cs"/>
              </a:rPr>
              <a:t>i </a:t>
            </a:r>
            <a:endParaRPr kumimoji="0" lang="en-IN" sz="3600" b="0" i="0" u="none" strike="noStrike" kern="1200" cap="none" spc="0" normalizeH="0" baseline="0" noProof="0" dirty="0">
              <a:ln>
                <a:noFill/>
              </a:ln>
              <a:solidFill>
                <a:srgbClr val="002060"/>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428604"/>
            <a:ext cx="7498080" cy="6120680"/>
          </a:xfrm>
        </p:spPr>
        <p:txBody>
          <a:bodyPr>
            <a:normAutofit/>
          </a:bodyPr>
          <a:lstStyle/>
          <a:p>
            <a:pPr lvl="0">
              <a:lnSpc>
                <a:spcPct val="150000"/>
              </a:lnSpc>
              <a:buNone/>
            </a:pPr>
            <a:r>
              <a:rPr lang="en-IN" sz="1800" b="1" dirty="0">
                <a:latin typeface="Century Schoolbook" pitchFamily="18" charset="0"/>
              </a:rPr>
              <a:t>1.2.5 Font Styles and Sizes</a:t>
            </a:r>
          </a:p>
          <a:p>
            <a:pPr>
              <a:lnSpc>
                <a:spcPct val="150000"/>
              </a:lnSpc>
            </a:pPr>
            <a:r>
              <a:rPr lang="en-IN" sz="1800" dirty="0">
                <a:latin typeface="Century Schoolbook" pitchFamily="18" charset="0"/>
              </a:rPr>
              <a:t>The simplest of these are &lt;b&gt; and &lt;</a:t>
            </a:r>
            <a:r>
              <a:rPr lang="en-IN" sz="1800" dirty="0" err="1">
                <a:latin typeface="Century Schoolbook" pitchFamily="18" charset="0"/>
              </a:rPr>
              <a:t>i</a:t>
            </a:r>
            <a:r>
              <a:rPr lang="en-IN" sz="1800" dirty="0">
                <a:latin typeface="Century Schoolbook" pitchFamily="18" charset="0"/>
              </a:rPr>
              <a:t>&gt;&gt;, which change the font style of the text in their content to bold face and italic, respectively.</a:t>
            </a:r>
          </a:p>
          <a:p>
            <a:pPr>
              <a:lnSpc>
                <a:spcPct val="150000"/>
              </a:lnSpc>
            </a:pPr>
            <a:r>
              <a:rPr lang="en-IN" sz="1800" dirty="0">
                <a:latin typeface="Century Schoolbook" pitchFamily="18" charset="0"/>
              </a:rPr>
              <a:t> The actual font used can be changed to attempt to force the browser to use a specific font.</a:t>
            </a:r>
          </a:p>
          <a:p>
            <a:pPr marL="923544" lvl="3" indent="0">
              <a:lnSpc>
                <a:spcPct val="150000"/>
              </a:lnSpc>
              <a:buNone/>
            </a:pPr>
            <a:r>
              <a:rPr lang="en-IN" sz="1800" dirty="0">
                <a:latin typeface="Century Schoolbook" pitchFamily="18" charset="0"/>
              </a:rPr>
              <a:t>&lt;</a:t>
            </a:r>
            <a:r>
              <a:rPr lang="en-IN" sz="1800" dirty="0" err="1">
                <a:latin typeface="Century Schoolbook" pitchFamily="18" charset="0"/>
              </a:rPr>
              <a:t>basefont</a:t>
            </a:r>
            <a:r>
              <a:rPr lang="en-IN" sz="1800" dirty="0">
                <a:latin typeface="Century Schoolbook" pitchFamily="18" charset="0"/>
              </a:rPr>
              <a:t>  size=n”&gt; </a:t>
            </a:r>
          </a:p>
          <a:p>
            <a:pPr marL="82296" indent="0">
              <a:lnSpc>
                <a:spcPct val="150000"/>
              </a:lnSpc>
              <a:buNone/>
            </a:pPr>
            <a:r>
              <a:rPr lang="en-IN" sz="1800" b="1" dirty="0">
                <a:latin typeface="Century Schoolbook" pitchFamily="18" charset="0"/>
              </a:rPr>
              <a:t>1.2.6 Character Entities</a:t>
            </a:r>
          </a:p>
          <a:p>
            <a:pPr>
              <a:lnSpc>
                <a:spcPct val="150000"/>
              </a:lnSpc>
            </a:pPr>
            <a:r>
              <a:rPr lang="en-IN" sz="1800" dirty="0">
                <a:latin typeface="Century Schoolbook" pitchFamily="18" charset="0"/>
              </a:rPr>
              <a:t>XHTML provides a collection of special characters that are something needed in a document but cannot be typed as themselves. </a:t>
            </a:r>
          </a:p>
          <a:p>
            <a:pPr>
              <a:lnSpc>
                <a:spcPct val="150000"/>
              </a:lnSpc>
            </a:pPr>
            <a:r>
              <a:rPr lang="en-IN" sz="1800" dirty="0">
                <a:latin typeface="Century Schoolbook" pitchFamily="18" charset="0"/>
              </a:rPr>
              <a:t>These special characters are defined as entities, which are names for the characters by the browser.</a:t>
            </a:r>
          </a:p>
          <a:p>
            <a:pPr marL="82296" indent="0">
              <a:lnSpc>
                <a:spcPct val="150000"/>
              </a:lnSpc>
              <a:buNone/>
            </a:pPr>
            <a:endParaRPr lang="en-IN" sz="1800" b="1" dirty="0">
              <a:latin typeface="Century Schoolbook" pitchFamily="18" charset="0"/>
            </a:endParaRPr>
          </a:p>
          <a:p>
            <a:pPr marL="82296" indent="0">
              <a:lnSpc>
                <a:spcPct val="150000"/>
              </a:lnSpc>
              <a:buNone/>
            </a:pPr>
            <a:endParaRPr lang="en-IN" sz="1800" dirty="0">
              <a:latin typeface="Century Schoolbook" pitchFamily="18" charset="0"/>
            </a:endParaRPr>
          </a:p>
          <a:p>
            <a:pPr lvl="0">
              <a:lnSpc>
                <a:spcPct val="150000"/>
              </a:lnSpc>
            </a:pPr>
            <a:endParaRPr lang="en-IN" sz="1800" b="1" dirty="0">
              <a:latin typeface="Century Schoolbook" pitchFamily="18" charset="0"/>
            </a:endParaRPr>
          </a:p>
          <a:p>
            <a:pPr lvl="0">
              <a:lnSpc>
                <a:spcPct val="150000"/>
              </a:lnSpc>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915400" cy="6401753"/>
          </a:xfrm>
          <a:prstGeom prst="rect">
            <a:avLst/>
          </a:prstGeom>
          <a:noFill/>
        </p:spPr>
        <p:txBody>
          <a:bodyPr wrap="square" rtlCol="0">
            <a:spAutoFit/>
          </a:bodyPr>
          <a:lstStyle/>
          <a:p>
            <a:r>
              <a:rPr lang="en-US" sz="2000" b="1" dirty="0">
                <a:latin typeface="Baskerville Old Face" pitchFamily="18" charset="0"/>
              </a:rPr>
              <a:t>3.7 Constants </a:t>
            </a:r>
            <a:endParaRPr lang="en-US" sz="2000" dirty="0">
              <a:latin typeface="Baskerville Old Face" pitchFamily="18" charset="0"/>
            </a:endParaRPr>
          </a:p>
          <a:p>
            <a:pPr marL="914400" lvl="0" indent="-457200" algn="just">
              <a:lnSpc>
                <a:spcPct val="150000"/>
              </a:lnSpc>
              <a:buFont typeface="Wingdings" pitchFamily="2" charset="2"/>
              <a:buChar char="§"/>
            </a:pPr>
            <a:r>
              <a:rPr lang="en-US" sz="2000" dirty="0">
                <a:latin typeface="Baskerville Old Face" pitchFamily="18" charset="0"/>
              </a:rPr>
              <a:t>A </a:t>
            </a:r>
            <a:r>
              <a:rPr lang="en-US" sz="2000" i="1" dirty="0">
                <a:latin typeface="Baskerville Old Face" pitchFamily="18" charset="0"/>
              </a:rPr>
              <a:t>constant </a:t>
            </a:r>
            <a:r>
              <a:rPr lang="en-US" sz="2000" dirty="0">
                <a:latin typeface="Baskerville Old Face" pitchFamily="18" charset="0"/>
              </a:rPr>
              <a:t>is a value that cannot be modified throughout the execution of a program. </a:t>
            </a:r>
          </a:p>
          <a:p>
            <a:pPr marL="914400" lvl="0" indent="-457200" algn="just">
              <a:lnSpc>
                <a:spcPct val="150000"/>
              </a:lnSpc>
              <a:buFont typeface="Wingdings" pitchFamily="2" charset="2"/>
              <a:buChar char="§"/>
            </a:pPr>
            <a:r>
              <a:rPr lang="en-US" sz="2000" dirty="0">
                <a:latin typeface="Baskerville Old Face" pitchFamily="18" charset="0"/>
              </a:rPr>
              <a:t>Constants are particularly useful when working with values that definitely will not require modification, such as Pi (3.141592).</a:t>
            </a:r>
          </a:p>
          <a:p>
            <a:pPr marL="914400" lvl="0" indent="-457200" algn="just">
              <a:lnSpc>
                <a:spcPct val="150000"/>
              </a:lnSpc>
              <a:buFont typeface="Wingdings" pitchFamily="2" charset="2"/>
              <a:buChar char="§"/>
            </a:pPr>
            <a:r>
              <a:rPr lang="en-US" sz="2000" dirty="0">
                <a:latin typeface="Baskerville Old Face" pitchFamily="18" charset="0"/>
              </a:rPr>
              <a:t> Constants are defined using the define() function</a:t>
            </a:r>
          </a:p>
          <a:p>
            <a:pPr>
              <a:lnSpc>
                <a:spcPct val="150000"/>
              </a:lnSpc>
            </a:pPr>
            <a:r>
              <a:rPr lang="en-US" sz="2000" b="1" dirty="0">
                <a:latin typeface="Baskerville Old Face" pitchFamily="18" charset="0"/>
              </a:rPr>
              <a:t>Defining a Constant</a:t>
            </a:r>
            <a:endParaRPr lang="en-US" sz="2000" dirty="0">
              <a:latin typeface="Baskerville Old Face" pitchFamily="18" charset="0"/>
            </a:endParaRPr>
          </a:p>
          <a:p>
            <a:pPr marL="857250" lvl="0" indent="-400050" algn="just">
              <a:lnSpc>
                <a:spcPct val="150000"/>
              </a:lnSpc>
              <a:buFont typeface="Wingdings" pitchFamily="2" charset="2"/>
              <a:buChar char="§"/>
            </a:pPr>
            <a:r>
              <a:rPr lang="en-US" sz="2000" dirty="0">
                <a:latin typeface="Baskerville Old Face" pitchFamily="18" charset="0"/>
              </a:rPr>
              <a:t>The define() function defines a constant by assigning a value to a name.</a:t>
            </a:r>
          </a:p>
          <a:p>
            <a:pPr lvl="0">
              <a:lnSpc>
                <a:spcPct val="150000"/>
              </a:lnSpc>
            </a:pPr>
            <a:r>
              <a:rPr lang="en-US" sz="2000" dirty="0">
                <a:latin typeface="Baskerville Old Face" pitchFamily="18" charset="0"/>
              </a:rPr>
              <a:t>		</a:t>
            </a:r>
            <a:r>
              <a:rPr lang="en-US" sz="2000" b="1" dirty="0" err="1">
                <a:latin typeface="Baskerville Old Face" pitchFamily="18" charset="0"/>
              </a:rPr>
              <a:t>boolean</a:t>
            </a:r>
            <a:r>
              <a:rPr lang="en-US" sz="2000" b="1" dirty="0">
                <a:latin typeface="Baskerville Old Face" pitchFamily="18" charset="0"/>
              </a:rPr>
              <a:t> define(string name, mixed value)</a:t>
            </a:r>
          </a:p>
          <a:p>
            <a:pPr>
              <a:lnSpc>
                <a:spcPct val="150000"/>
              </a:lnSpc>
            </a:pPr>
            <a:r>
              <a:rPr lang="en-US" sz="2000" b="1" dirty="0">
                <a:latin typeface="Baskerville Old Face" pitchFamily="18" charset="0"/>
              </a:rPr>
              <a:t>	Example:</a:t>
            </a:r>
          </a:p>
          <a:p>
            <a:pPr>
              <a:lnSpc>
                <a:spcPct val="150000"/>
              </a:lnSpc>
            </a:pPr>
            <a:r>
              <a:rPr lang="en-US" sz="2000" dirty="0">
                <a:latin typeface="Baskerville Old Face" pitchFamily="18" charset="0"/>
              </a:rPr>
              <a:t>		define("PI", 3.141592);</a:t>
            </a:r>
          </a:p>
          <a:p>
            <a:pPr>
              <a:lnSpc>
                <a:spcPct val="150000"/>
              </a:lnSpc>
            </a:pPr>
            <a:r>
              <a:rPr lang="en-US" sz="2000" dirty="0">
                <a:latin typeface="Baskerville Old Face" pitchFamily="18" charset="0"/>
              </a:rPr>
              <a:t>		</a:t>
            </a:r>
            <a:r>
              <a:rPr lang="en-US" sz="2000" dirty="0" err="1">
                <a:latin typeface="Baskerville Old Face" pitchFamily="18" charset="0"/>
              </a:rPr>
              <a:t>printf</a:t>
            </a:r>
            <a:r>
              <a:rPr lang="en-US" sz="2000" dirty="0">
                <a:latin typeface="Baskerville Old Face" pitchFamily="18" charset="0"/>
              </a:rPr>
              <a:t>("The value of Pi is %f", PI);</a:t>
            </a:r>
          </a:p>
          <a:p>
            <a:pPr>
              <a:lnSpc>
                <a:spcPct val="150000"/>
              </a:lnSpc>
            </a:pPr>
            <a:r>
              <a:rPr lang="en-US" sz="2000" b="1" dirty="0">
                <a:latin typeface="Baskerville Old Face" pitchFamily="18" charset="0"/>
              </a:rPr>
              <a:t>	output</a:t>
            </a:r>
          </a:p>
          <a:p>
            <a:pPr>
              <a:lnSpc>
                <a:spcPct val="150000"/>
              </a:lnSpc>
            </a:pPr>
            <a:r>
              <a:rPr lang="en-US" sz="2000" dirty="0">
                <a:latin typeface="Baskerville Old Face" pitchFamily="18" charset="0"/>
              </a:rPr>
              <a:t>		The value of pi is 3.141592.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915400" cy="5816977"/>
          </a:xfrm>
          <a:prstGeom prst="rect">
            <a:avLst/>
          </a:prstGeom>
          <a:noFill/>
        </p:spPr>
        <p:txBody>
          <a:bodyPr wrap="square" rtlCol="0">
            <a:spAutoFit/>
          </a:bodyPr>
          <a:lstStyle/>
          <a:p>
            <a:pPr marL="0" lvl="1"/>
            <a:r>
              <a:rPr lang="en-US" sz="2400" b="1" dirty="0">
                <a:latin typeface="Baskerville Old Face" pitchFamily="18" charset="0"/>
              </a:rPr>
              <a:t>3.8	Expressions</a:t>
            </a:r>
            <a:endParaRPr lang="en-US" sz="2400" dirty="0">
              <a:latin typeface="Baskerville Old Face" pitchFamily="18" charset="0"/>
            </a:endParaRPr>
          </a:p>
          <a:p>
            <a:pPr algn="just">
              <a:lnSpc>
                <a:spcPct val="150000"/>
              </a:lnSpc>
            </a:pPr>
            <a:r>
              <a:rPr lang="en-US" sz="2400" dirty="0">
                <a:latin typeface="Baskerville Old Face" pitchFamily="18" charset="0"/>
              </a:rPr>
              <a:t>An </a:t>
            </a:r>
            <a:r>
              <a:rPr lang="en-US" sz="2400" i="1" dirty="0">
                <a:latin typeface="Baskerville Old Face" pitchFamily="18" charset="0"/>
              </a:rPr>
              <a:t>expression </a:t>
            </a:r>
            <a:r>
              <a:rPr lang="en-US" sz="2400" dirty="0">
                <a:latin typeface="Baskerville Old Face" pitchFamily="18" charset="0"/>
              </a:rPr>
              <a:t>is a phrase representing a particular action in a program. All expressions consist of at least one operand and one or more operators. A few examples follow:</a:t>
            </a:r>
          </a:p>
          <a:p>
            <a:pPr lvl="2" algn="just"/>
            <a:r>
              <a:rPr lang="en-US" sz="2400" dirty="0">
                <a:latin typeface="Baskerville Old Face" pitchFamily="18" charset="0"/>
              </a:rPr>
              <a:t>$a = 5; // assign integer value 5 to the variable $a</a:t>
            </a:r>
          </a:p>
          <a:p>
            <a:pPr lvl="2" algn="just"/>
            <a:r>
              <a:rPr lang="en-US" sz="2400" dirty="0">
                <a:latin typeface="Baskerville Old Face" pitchFamily="18" charset="0"/>
              </a:rPr>
              <a:t>$a = "5"; // assign string value "5" to the variable $a</a:t>
            </a:r>
          </a:p>
          <a:p>
            <a:pPr lvl="2" algn="just"/>
            <a:r>
              <a:rPr lang="en-US" sz="2400" dirty="0">
                <a:latin typeface="Baskerville Old Face" pitchFamily="18" charset="0"/>
              </a:rPr>
              <a:t>$sum = 50 + $</a:t>
            </a:r>
            <a:r>
              <a:rPr lang="en-US" sz="2400" dirty="0" err="1">
                <a:latin typeface="Baskerville Old Face" pitchFamily="18" charset="0"/>
              </a:rPr>
              <a:t>some_int</a:t>
            </a:r>
            <a:r>
              <a:rPr lang="en-US" sz="2400" dirty="0">
                <a:latin typeface="Baskerville Old Face" pitchFamily="18" charset="0"/>
              </a:rPr>
              <a:t>; // assign sum of 50 + $</a:t>
            </a:r>
            <a:r>
              <a:rPr lang="en-US" sz="2400" dirty="0" err="1">
                <a:latin typeface="Baskerville Old Face" pitchFamily="18" charset="0"/>
              </a:rPr>
              <a:t>some_int</a:t>
            </a:r>
            <a:r>
              <a:rPr lang="en-US" sz="2400" dirty="0">
                <a:latin typeface="Baskerville Old Face" pitchFamily="18" charset="0"/>
              </a:rPr>
              <a:t> to $sum</a:t>
            </a:r>
          </a:p>
          <a:p>
            <a:pPr lvl="2" algn="just"/>
            <a:r>
              <a:rPr lang="en-US" sz="2400" dirty="0">
                <a:latin typeface="Baskerville Old Face" pitchFamily="18" charset="0"/>
              </a:rPr>
              <a:t>$wine = "Zinfandel"; // assign "Zinfandel" to the variable $wine</a:t>
            </a:r>
          </a:p>
          <a:p>
            <a:pPr lvl="2" algn="just"/>
            <a:r>
              <a:rPr lang="en-US" sz="2400" dirty="0">
                <a:latin typeface="Baskerville Old Face" pitchFamily="18" charset="0"/>
              </a:rPr>
              <a:t>$inventory++; // increment the variable $inventory by 1</a:t>
            </a:r>
          </a:p>
          <a:p>
            <a:pPr marL="0" lvl="2" algn="just"/>
            <a:r>
              <a:rPr lang="en-US" sz="2400" b="1" dirty="0">
                <a:latin typeface="Baskerville Old Face" pitchFamily="18" charset="0"/>
              </a:rPr>
              <a:t>3.8.1	Operands</a:t>
            </a:r>
            <a:endParaRPr lang="en-US" sz="2400" dirty="0">
              <a:latin typeface="Baskerville Old Face" pitchFamily="18" charset="0"/>
            </a:endParaRPr>
          </a:p>
          <a:p>
            <a:r>
              <a:rPr lang="en-US" sz="2400" i="1" dirty="0">
                <a:latin typeface="Baskerville Old Face" pitchFamily="18" charset="0"/>
              </a:rPr>
              <a:t>	Operands </a:t>
            </a:r>
            <a:r>
              <a:rPr lang="en-US" sz="2400" dirty="0">
                <a:latin typeface="Baskerville Old Face" pitchFamily="18" charset="0"/>
              </a:rPr>
              <a:t>are the inputs of an expression</a:t>
            </a:r>
          </a:p>
          <a:p>
            <a:pPr lvl="3"/>
            <a:r>
              <a:rPr lang="en-US" sz="2400" dirty="0">
                <a:latin typeface="Baskerville Old Face" pitchFamily="18" charset="0"/>
              </a:rPr>
              <a:t>$a++; // $a is the operand</a:t>
            </a:r>
          </a:p>
          <a:p>
            <a:pPr lvl="3"/>
            <a:r>
              <a:rPr lang="en-US" sz="2400" dirty="0">
                <a:latin typeface="Baskerville Old Face" pitchFamily="18" charset="0"/>
              </a:rPr>
              <a:t>$sum = $val1 + val2; // $sum, $val1 and $val2 are operands.</a:t>
            </a:r>
          </a:p>
          <a:p>
            <a:pPr lvl="2" algn="just"/>
            <a:endParaRPr lang="en-US" sz="2400" dirty="0">
              <a:latin typeface="Baskerville Old Face"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2523768"/>
          </a:xfrm>
          <a:prstGeom prst="rect">
            <a:avLst/>
          </a:prstGeom>
          <a:noFill/>
        </p:spPr>
        <p:txBody>
          <a:bodyPr wrap="square" rtlCol="0">
            <a:spAutoFit/>
          </a:bodyPr>
          <a:lstStyle/>
          <a:p>
            <a:pPr lvl="2"/>
            <a:r>
              <a:rPr lang="en-US" b="1" dirty="0"/>
              <a:t> </a:t>
            </a:r>
            <a:endParaRPr lang="en-US" sz="1600" dirty="0"/>
          </a:p>
          <a:p>
            <a:r>
              <a:rPr lang="en-US" sz="2000" dirty="0">
                <a:latin typeface="Baskerville Old Face" pitchFamily="18" charset="0"/>
              </a:rPr>
              <a:t>3.8.2	Operators</a:t>
            </a:r>
          </a:p>
          <a:p>
            <a:pPr lvl="2"/>
            <a:r>
              <a:rPr lang="en-US" sz="2000" dirty="0">
                <a:latin typeface="Baskerville Old Face" pitchFamily="18" charset="0"/>
              </a:rPr>
              <a:t>An </a:t>
            </a:r>
            <a:r>
              <a:rPr lang="en-US" sz="2000" i="1" dirty="0">
                <a:latin typeface="Baskerville Old Face" pitchFamily="18" charset="0"/>
              </a:rPr>
              <a:t>operator </a:t>
            </a:r>
            <a:r>
              <a:rPr lang="en-US" sz="2000" dirty="0">
                <a:latin typeface="Baskerville Old Face" pitchFamily="18" charset="0"/>
              </a:rPr>
              <a:t>is a symbol that specifies a particular action in an expression. complete listing of all operators, ordered from highest to lowest precedence.</a:t>
            </a:r>
          </a:p>
          <a:p>
            <a:pPr lvl="2"/>
            <a:endParaRPr lang="en-US" sz="2000" dirty="0">
              <a:latin typeface="Baskerville Old Face" pitchFamily="18" charset="0"/>
            </a:endParaRPr>
          </a:p>
          <a:p>
            <a:pPr lvl="2"/>
            <a:endParaRPr lang="en-US" sz="2000" dirty="0">
              <a:latin typeface="Baskerville Old Face" pitchFamily="18" charset="0"/>
            </a:endParaRPr>
          </a:p>
          <a:p>
            <a:pPr lvl="2"/>
            <a:endParaRPr lang="en-US" sz="2000" dirty="0">
              <a:latin typeface="Baskerville Old Face" pitchFamily="18" charset="0"/>
            </a:endParaRPr>
          </a:p>
          <a:p>
            <a:pPr lvl="2"/>
            <a:endParaRPr lang="en-US" sz="2000" dirty="0">
              <a:latin typeface="Baskerville Old Face" pitchFamily="18" charset="0"/>
            </a:endParaRPr>
          </a:p>
        </p:txBody>
      </p:sp>
      <p:graphicFrame>
        <p:nvGraphicFramePr>
          <p:cNvPr id="4" name="Table 3"/>
          <p:cNvGraphicFramePr>
            <a:graphicFrameLocks noGrp="1"/>
          </p:cNvGraphicFramePr>
          <p:nvPr/>
        </p:nvGraphicFramePr>
        <p:xfrm>
          <a:off x="609600" y="1919986"/>
          <a:ext cx="7848600" cy="4557019"/>
        </p:xfrm>
        <a:graphic>
          <a:graphicData uri="http://schemas.openxmlformats.org/drawingml/2006/table">
            <a:tbl>
              <a:tblPr/>
              <a:tblGrid>
                <a:gridCol w="2995480">
                  <a:extLst>
                    <a:ext uri="{9D8B030D-6E8A-4147-A177-3AD203B41FA5}">
                      <a16:colId xmlns:a16="http://schemas.microsoft.com/office/drawing/2014/main" val="20000"/>
                    </a:ext>
                  </a:extLst>
                </a:gridCol>
                <a:gridCol w="4853120">
                  <a:extLst>
                    <a:ext uri="{9D8B030D-6E8A-4147-A177-3AD203B41FA5}">
                      <a16:colId xmlns:a16="http://schemas.microsoft.com/office/drawing/2014/main" val="20001"/>
                    </a:ext>
                  </a:extLst>
                </a:gridCol>
              </a:tblGrid>
              <a:tr h="271356">
                <a:tc>
                  <a:txBody>
                    <a:bodyPr/>
                    <a:lstStyle/>
                    <a:p>
                      <a:pPr marL="0" marR="0" algn="just">
                        <a:lnSpc>
                          <a:spcPct val="115000"/>
                        </a:lnSpc>
                        <a:spcBef>
                          <a:spcPts val="0"/>
                        </a:spcBef>
                        <a:spcAft>
                          <a:spcPts val="0"/>
                        </a:spcAft>
                      </a:pPr>
                      <a:r>
                        <a:rPr lang="en-US" sz="1000" b="1">
                          <a:latin typeface="Times New Roman"/>
                          <a:ea typeface="Calibri"/>
                          <a:cs typeface="Times New Roman"/>
                        </a:rPr>
                        <a:t>Operator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b="1">
                          <a:latin typeface="Times New Roman"/>
                          <a:ea typeface="Calibri"/>
                          <a:cs typeface="Times New Roman"/>
                        </a:rPr>
                        <a:t>Purpose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new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Object instantiation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Expression subgrouping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Index enclosure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743">
                <a:tc>
                  <a:txBody>
                    <a:bodyPr/>
                    <a:lstStyle/>
                    <a:p>
                      <a:pPr marL="0" marR="0" algn="just">
                        <a:lnSpc>
                          <a:spcPct val="115000"/>
                        </a:lnSpc>
                        <a:spcBef>
                          <a:spcPts val="0"/>
                        </a:spcBef>
                        <a:spcAft>
                          <a:spcPts val="0"/>
                        </a:spcAft>
                        <a:tabLst>
                          <a:tab pos="880110" algn="ctr"/>
                        </a:tabLst>
                      </a:pPr>
                      <a:r>
                        <a:rPr lang="en-US" sz="900">
                          <a:latin typeface="Times New Roman"/>
                          <a:ea typeface="Calibri"/>
                          <a:cs typeface="Times New Roman"/>
                        </a:rPr>
                        <a:t>! ~ ++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 Boolean NOT, bitwise NOT, increment, decrement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592">
                <a:tc>
                  <a:txBody>
                    <a:bodyPr/>
                    <a:lstStyle/>
                    <a:p>
                      <a:pPr marL="0" marR="0" algn="just">
                        <a:lnSpc>
                          <a:spcPct val="115000"/>
                        </a:lnSpc>
                        <a:spcBef>
                          <a:spcPts val="0"/>
                        </a:spcBef>
                        <a:spcAft>
                          <a:spcPts val="0"/>
                        </a:spcAft>
                      </a:pPr>
                      <a:r>
                        <a:rPr lang="en-US" sz="900">
                          <a:latin typeface="Times New Roman"/>
                          <a:ea typeface="Calibri"/>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 Error suppression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Division, multiplication, modulus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Addition, subtraction, concatenation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&lt;&lt; &gt;&gt;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 Shift left, shift right (bitwise)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2623">
                <a:tc>
                  <a:txBody>
                    <a:bodyPr/>
                    <a:lstStyle/>
                    <a:p>
                      <a:pPr marL="0" marR="0" algn="just">
                        <a:lnSpc>
                          <a:spcPct val="115000"/>
                        </a:lnSpc>
                        <a:spcBef>
                          <a:spcPts val="0"/>
                        </a:spcBef>
                        <a:spcAft>
                          <a:spcPts val="0"/>
                        </a:spcAft>
                      </a:pPr>
                      <a:r>
                        <a:rPr lang="en-US" sz="900">
                          <a:latin typeface="Times New Roman"/>
                          <a:ea typeface="Calibri"/>
                          <a:cs typeface="Times New Roman"/>
                        </a:rPr>
                        <a:t>&lt; &lt;= &gt; &gt;=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Less than, less than or equal to, greater than, greater than or equal to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2623">
                <a:tc>
                  <a:txBody>
                    <a:bodyPr/>
                    <a:lstStyle/>
                    <a:p>
                      <a:pPr marL="0" marR="0" algn="just">
                        <a:lnSpc>
                          <a:spcPct val="115000"/>
                        </a:lnSpc>
                        <a:spcBef>
                          <a:spcPts val="0"/>
                        </a:spcBef>
                        <a:spcAft>
                          <a:spcPts val="0"/>
                        </a:spcAft>
                      </a:pPr>
                      <a:r>
                        <a:rPr lang="en-US" sz="900">
                          <a:latin typeface="Times New Roman"/>
                          <a:ea typeface="Calibri"/>
                          <a:cs typeface="Times New Roman"/>
                        </a:rPr>
                        <a:t>== != === &lt;&gt;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Is equal to, is not equal to, is identical to, is not equal to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&amp; ^ |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 Bitwise AND, bitwise XOR, bitwise OR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5936">
                <a:tc>
                  <a:txBody>
                    <a:bodyPr/>
                    <a:lstStyle/>
                    <a:p>
                      <a:pPr marL="0" marR="0" algn="just">
                        <a:lnSpc>
                          <a:spcPct val="115000"/>
                        </a:lnSpc>
                        <a:spcBef>
                          <a:spcPts val="0"/>
                        </a:spcBef>
                        <a:spcAft>
                          <a:spcPts val="0"/>
                        </a:spcAft>
                      </a:pPr>
                      <a:r>
                        <a:rPr lang="en-US" sz="900">
                          <a:latin typeface="Times New Roman"/>
                          <a:ea typeface="Calibri"/>
                          <a:cs typeface="Times New Roman"/>
                        </a:rPr>
                        <a:t>&amp;&amp;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Boolean AND, Boolean OR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5936">
                <a:tc>
                  <a:txBody>
                    <a:bodyPr/>
                    <a:lstStyle/>
                    <a:p>
                      <a:pPr marL="0" marR="0" algn="just">
                        <a:lnSpc>
                          <a:spcPct val="115000"/>
                        </a:lnSpc>
                        <a:spcBef>
                          <a:spcPts val="0"/>
                        </a:spcBef>
                        <a:spcAft>
                          <a:spcPts val="0"/>
                        </a:spcAft>
                      </a:pPr>
                      <a:r>
                        <a:rPr lang="en-US" sz="900">
                          <a:latin typeface="Times New Roman"/>
                          <a:ea typeface="Calibri"/>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Ternary operator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 *= /= .= %=&amp;=|= ^= &lt;&lt;= &gt;&gt;=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Assignment operators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AND XOR OR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a:latin typeface="Times New Roman"/>
                          <a:ea typeface="Calibri"/>
                          <a:cs typeface="Times New Roman"/>
                        </a:rPr>
                        <a:t>Boolean AND, Boolean XOR, Boolean OR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4221">
                <a:tc>
                  <a:txBody>
                    <a:bodyPr/>
                    <a:lstStyle/>
                    <a:p>
                      <a:pPr marL="0" marR="0" algn="just">
                        <a:lnSpc>
                          <a:spcPct val="115000"/>
                        </a:lnSpc>
                        <a:spcBef>
                          <a:spcPts val="0"/>
                        </a:spcBef>
                        <a:spcAft>
                          <a:spcPts val="0"/>
                        </a:spcAft>
                      </a:pPr>
                      <a:r>
                        <a:rPr lang="en-US" sz="900">
                          <a:latin typeface="Times New Roman"/>
                          <a:ea typeface="Calibri"/>
                          <a:cs typeface="Times New Roman"/>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dirty="0">
                          <a:latin typeface="Times New Roman"/>
                          <a:ea typeface="Calibri"/>
                          <a:cs typeface="Times New Roman"/>
                        </a:rPr>
                        <a:t>Expression separation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0" y="533400"/>
            <a:ext cx="8839200" cy="4154984"/>
          </a:xfrm>
          <a:prstGeom prst="rect">
            <a:avLst/>
          </a:prstGeom>
          <a:noFill/>
        </p:spPr>
        <p:txBody>
          <a:bodyPr wrap="square" rtlCol="0">
            <a:spAutoFit/>
          </a:bodyPr>
          <a:lstStyle/>
          <a:p>
            <a:r>
              <a:rPr lang="en-US" sz="2400" b="1" dirty="0">
                <a:latin typeface="Baskerville Old Face" pitchFamily="18" charset="0"/>
              </a:rPr>
              <a:t>Operator Precedence</a:t>
            </a:r>
            <a:endParaRPr lang="en-US" sz="2400" dirty="0">
              <a:latin typeface="Baskerville Old Face" pitchFamily="18" charset="0"/>
            </a:endParaRPr>
          </a:p>
          <a:p>
            <a:pPr algn="just"/>
            <a:r>
              <a:rPr lang="en-US" sz="2400" i="1" dirty="0">
                <a:latin typeface="Baskerville Old Face" pitchFamily="18" charset="0"/>
              </a:rPr>
              <a:t>Operator precedence </a:t>
            </a:r>
            <a:r>
              <a:rPr lang="en-US" sz="2400" dirty="0">
                <a:latin typeface="Baskerville Old Face" pitchFamily="18" charset="0"/>
              </a:rPr>
              <a:t>is a characteristic of operators that determines the order in which they evaluate the operands surrounding them.</a:t>
            </a:r>
          </a:p>
          <a:p>
            <a:pPr algn="just"/>
            <a:r>
              <a:rPr lang="en-US" sz="2400" dirty="0">
                <a:latin typeface="Baskerville Old Face" pitchFamily="18" charset="0"/>
              </a:rPr>
              <a:t>PHP follows the standard precedence rules used in elementary school math class. Consider a few examples:</a:t>
            </a:r>
          </a:p>
          <a:p>
            <a:pPr lvl="2" algn="just"/>
            <a:r>
              <a:rPr lang="en-US" sz="2400" dirty="0">
                <a:latin typeface="Baskerville Old Face" pitchFamily="18" charset="0"/>
              </a:rPr>
              <a:t>$</a:t>
            </a:r>
            <a:r>
              <a:rPr lang="en-US" sz="2400" dirty="0" err="1">
                <a:latin typeface="Baskerville Old Face" pitchFamily="18" charset="0"/>
              </a:rPr>
              <a:t>total_cost</a:t>
            </a:r>
            <a:r>
              <a:rPr lang="en-US" sz="2400" dirty="0">
                <a:latin typeface="Baskerville Old Face" pitchFamily="18" charset="0"/>
              </a:rPr>
              <a:t> = $cost + $cost * 0.06;</a:t>
            </a:r>
          </a:p>
          <a:p>
            <a:pPr lvl="2" algn="just"/>
            <a:r>
              <a:rPr lang="en-US" sz="2400" dirty="0">
                <a:latin typeface="Baskerville Old Face" pitchFamily="18" charset="0"/>
              </a:rPr>
              <a:t>This is the same as writing</a:t>
            </a:r>
          </a:p>
          <a:p>
            <a:pPr lvl="2" algn="just"/>
            <a:r>
              <a:rPr lang="en-US" sz="2400" dirty="0">
                <a:latin typeface="Baskerville Old Face" pitchFamily="18" charset="0"/>
              </a:rPr>
              <a:t>$</a:t>
            </a:r>
            <a:r>
              <a:rPr lang="en-US" sz="2400" dirty="0" err="1">
                <a:latin typeface="Baskerville Old Face" pitchFamily="18" charset="0"/>
              </a:rPr>
              <a:t>total_cost</a:t>
            </a:r>
            <a:r>
              <a:rPr lang="en-US" sz="2400" dirty="0">
                <a:latin typeface="Baskerville Old Face" pitchFamily="18" charset="0"/>
              </a:rPr>
              <a:t> = $cost + ($cost * 0.06);</a:t>
            </a:r>
          </a:p>
          <a:p>
            <a:pPr algn="just"/>
            <a:r>
              <a:rPr lang="en-US" sz="2400" dirty="0">
                <a:latin typeface="Baskerville Old Face" pitchFamily="18" charset="0"/>
              </a:rPr>
              <a:t>because the multiplication operator has higher precedence than the addition operator.</a:t>
            </a:r>
          </a:p>
          <a:p>
            <a:endParaRPr lang="en-US" sz="2400" dirty="0">
              <a:latin typeface="Baskerville Old Face"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0" y="533400"/>
            <a:ext cx="8839200" cy="4524315"/>
          </a:xfrm>
          <a:prstGeom prst="rect">
            <a:avLst/>
          </a:prstGeom>
          <a:noFill/>
        </p:spPr>
        <p:txBody>
          <a:bodyPr wrap="square" rtlCol="0">
            <a:spAutoFit/>
          </a:bodyPr>
          <a:lstStyle/>
          <a:p>
            <a:pPr algn="just"/>
            <a:r>
              <a:rPr lang="en-US" sz="2400" b="1" dirty="0">
                <a:latin typeface="Baskerville Old Face" pitchFamily="18" charset="0"/>
              </a:rPr>
              <a:t>PHP Operators</a:t>
            </a:r>
          </a:p>
          <a:p>
            <a:pPr algn="just"/>
            <a:r>
              <a:rPr lang="en-US" sz="2400" b="1" dirty="0">
                <a:latin typeface="Baskerville Old Face" pitchFamily="18" charset="0"/>
              </a:rPr>
              <a:t>Operators are used to perform operations on variables and values.</a:t>
            </a:r>
          </a:p>
          <a:p>
            <a:pPr algn="just"/>
            <a:r>
              <a:rPr lang="en-US" sz="2400" b="1" dirty="0">
                <a:latin typeface="Baskerville Old Face" pitchFamily="18" charset="0"/>
              </a:rPr>
              <a:t>PHP divides the operators in the following groups:</a:t>
            </a:r>
            <a:endParaRPr lang="en-US" sz="2400" dirty="0">
              <a:latin typeface="Baskerville Old Face" pitchFamily="18" charset="0"/>
            </a:endParaRPr>
          </a:p>
          <a:p>
            <a:pPr algn="just"/>
            <a:r>
              <a:rPr lang="en-US" sz="2400" b="1" dirty="0">
                <a:latin typeface="Baskerville Old Face" pitchFamily="18" charset="0"/>
              </a:rPr>
              <a:t> </a:t>
            </a:r>
            <a:endParaRPr lang="en-US" sz="2400" dirty="0">
              <a:latin typeface="Baskerville Old Face" pitchFamily="18" charset="0"/>
            </a:endParaRPr>
          </a:p>
          <a:p>
            <a:pPr lvl="2" algn="just"/>
            <a:r>
              <a:rPr lang="en-US" sz="2400" dirty="0">
                <a:latin typeface="Baskerville Old Face" pitchFamily="18" charset="0"/>
              </a:rPr>
              <a:t>Arithmetic operators</a:t>
            </a:r>
          </a:p>
          <a:p>
            <a:pPr lvl="2" algn="just"/>
            <a:r>
              <a:rPr lang="en-US" sz="2400" dirty="0">
                <a:latin typeface="Baskerville Old Face" pitchFamily="18" charset="0"/>
              </a:rPr>
              <a:t>Assignment operators</a:t>
            </a:r>
          </a:p>
          <a:p>
            <a:pPr lvl="2" algn="just"/>
            <a:r>
              <a:rPr lang="en-US" sz="2400" dirty="0">
                <a:latin typeface="Baskerville Old Face" pitchFamily="18" charset="0"/>
              </a:rPr>
              <a:t>Comparison operators</a:t>
            </a:r>
          </a:p>
          <a:p>
            <a:pPr lvl="2" algn="just"/>
            <a:r>
              <a:rPr lang="en-US" sz="2400" dirty="0">
                <a:latin typeface="Baskerville Old Face" pitchFamily="18" charset="0"/>
              </a:rPr>
              <a:t>Increment/Decrement operators</a:t>
            </a:r>
          </a:p>
          <a:p>
            <a:pPr lvl="2" algn="just"/>
            <a:r>
              <a:rPr lang="en-US" sz="2400" dirty="0">
                <a:latin typeface="Baskerville Old Face" pitchFamily="18" charset="0"/>
              </a:rPr>
              <a:t>Logical operators</a:t>
            </a:r>
          </a:p>
          <a:p>
            <a:pPr lvl="2" algn="just"/>
            <a:r>
              <a:rPr lang="en-US" sz="2400" dirty="0">
                <a:latin typeface="Baskerville Old Face" pitchFamily="18" charset="0"/>
              </a:rPr>
              <a:t>String operators</a:t>
            </a:r>
          </a:p>
          <a:p>
            <a:pPr lvl="2" algn="just"/>
            <a:r>
              <a:rPr lang="en-US" sz="2400" dirty="0">
                <a:latin typeface="Baskerville Old Face" pitchFamily="18" charset="0"/>
              </a:rPr>
              <a:t>Array operators</a:t>
            </a:r>
          </a:p>
          <a:p>
            <a:pPr algn="just"/>
            <a:endParaRPr lang="en-US" sz="2400" dirty="0">
              <a:latin typeface="Baskerville Old Face"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839200" cy="6001643"/>
          </a:xfrm>
          <a:prstGeom prst="rect">
            <a:avLst/>
          </a:prstGeom>
          <a:noFill/>
        </p:spPr>
        <p:txBody>
          <a:bodyPr wrap="square" rtlCol="0">
            <a:spAutoFit/>
          </a:bodyPr>
          <a:lstStyle/>
          <a:p>
            <a:pPr marL="628650" lvl="1" indent="-628650"/>
            <a:r>
              <a:rPr lang="en-US" b="1" dirty="0">
                <a:latin typeface="Baskerville Old Face" pitchFamily="18" charset="0"/>
              </a:rPr>
              <a:t>3.9	</a:t>
            </a:r>
            <a:r>
              <a:rPr lang="en-US" sz="2000" b="1" dirty="0">
                <a:latin typeface="Baskerville Old Face" pitchFamily="18" charset="0"/>
              </a:rPr>
              <a:t>String Interpolation</a:t>
            </a:r>
          </a:p>
          <a:p>
            <a:pPr marL="1371600" lvl="1" indent="-742950"/>
            <a:r>
              <a:rPr lang="en-US" sz="2000" b="1" dirty="0">
                <a:latin typeface="Baskerville Old Face" pitchFamily="18" charset="0"/>
              </a:rPr>
              <a:t>3.9.1	Double quotes</a:t>
            </a:r>
          </a:p>
          <a:p>
            <a:pPr marL="1371600" lvl="1" indent="-742950"/>
            <a:r>
              <a:rPr lang="en-US" sz="2000" b="1" dirty="0">
                <a:latin typeface="Baskerville Old Face" pitchFamily="18" charset="0"/>
              </a:rPr>
              <a:t>3.9.2	Escape sequences</a:t>
            </a:r>
          </a:p>
          <a:p>
            <a:pPr marL="1371600" lvl="1" indent="-742950"/>
            <a:r>
              <a:rPr lang="en-US" sz="2000" b="1" dirty="0">
                <a:latin typeface="Baskerville Old Face" pitchFamily="18" charset="0"/>
              </a:rPr>
              <a:t>3.9.3	Single quotes</a:t>
            </a:r>
          </a:p>
          <a:p>
            <a:pPr marL="1371600" lvl="1" indent="-742950"/>
            <a:r>
              <a:rPr lang="en-US" sz="2000" b="1" dirty="0">
                <a:latin typeface="Baskerville Old Face" pitchFamily="18" charset="0"/>
              </a:rPr>
              <a:t>3.9.4	Curly braces</a:t>
            </a:r>
          </a:p>
          <a:p>
            <a:pPr marL="1371600" lvl="1" indent="-742950"/>
            <a:r>
              <a:rPr lang="en-US" sz="2000" b="1" dirty="0">
                <a:latin typeface="Baskerville Old Face" pitchFamily="18" charset="0"/>
              </a:rPr>
              <a:t>3.9.5	</a:t>
            </a:r>
            <a:r>
              <a:rPr lang="en-US" sz="2000" b="1" dirty="0" err="1">
                <a:latin typeface="Baskerville Old Face" pitchFamily="18" charset="0"/>
              </a:rPr>
              <a:t>Heredoc</a:t>
            </a:r>
            <a:endParaRPr lang="en-US" sz="2000" dirty="0">
              <a:latin typeface="Baskerville Old Face" pitchFamily="18" charset="0"/>
            </a:endParaRPr>
          </a:p>
          <a:p>
            <a:pPr marL="685800" indent="-685800"/>
            <a:r>
              <a:rPr lang="en-US" sz="2000" b="1" dirty="0">
                <a:latin typeface="Baskerville Old Face" pitchFamily="18" charset="0"/>
              </a:rPr>
              <a:t>3.9.1	Double Quotes</a:t>
            </a:r>
            <a:endParaRPr lang="en-US" sz="2000" dirty="0">
              <a:latin typeface="Baskerville Old Face" pitchFamily="18" charset="0"/>
            </a:endParaRPr>
          </a:p>
          <a:p>
            <a:pPr marL="1028700" indent="-342900" algn="just" defTabSz="1028700">
              <a:buFont typeface="Wingdings" pitchFamily="2" charset="2"/>
              <a:buChar char="§"/>
            </a:pPr>
            <a:r>
              <a:rPr lang="en-US" sz="2000" dirty="0">
                <a:latin typeface="Baskerville Old Face" pitchFamily="18" charset="0"/>
              </a:rPr>
              <a:t>Strings enclosed in double quotes are the most commonly used in PHP scripts because they offer the most flexibility. </a:t>
            </a:r>
          </a:p>
          <a:p>
            <a:pPr marL="1028700" indent="-342900" algn="just" defTabSz="1028700">
              <a:buFont typeface="Wingdings" pitchFamily="2" charset="2"/>
              <a:buChar char="§"/>
            </a:pPr>
            <a:r>
              <a:rPr lang="en-US" sz="2000" dirty="0">
                <a:latin typeface="Baskerville Old Face" pitchFamily="18" charset="0"/>
              </a:rPr>
              <a:t>This is because both variables and escape sequences will be parsed accordingly.</a:t>
            </a:r>
          </a:p>
          <a:p>
            <a:pPr marL="1028700" indent="-342900" algn="just" defTabSz="1028700">
              <a:buFont typeface="Wingdings" pitchFamily="2" charset="2"/>
              <a:buChar char="§"/>
            </a:pPr>
            <a:r>
              <a:rPr lang="en-US" sz="2000" dirty="0">
                <a:latin typeface="Baskerville Old Face" pitchFamily="18" charset="0"/>
              </a:rPr>
              <a:t>Consider the following example:</a:t>
            </a:r>
          </a:p>
          <a:p>
            <a:pPr lvl="4"/>
            <a:r>
              <a:rPr lang="en-US" sz="2000" b="1" dirty="0">
                <a:latin typeface="Baskerville Old Face" pitchFamily="18" charset="0"/>
              </a:rPr>
              <a:t>&lt;?</a:t>
            </a:r>
            <a:r>
              <a:rPr lang="en-US" sz="2000" b="1" dirty="0" err="1">
                <a:latin typeface="Baskerville Old Face" pitchFamily="18" charset="0"/>
              </a:rPr>
              <a:t>php</a:t>
            </a:r>
            <a:endParaRPr lang="en-US" sz="2000" b="1" dirty="0">
              <a:latin typeface="Baskerville Old Face" pitchFamily="18" charset="0"/>
            </a:endParaRPr>
          </a:p>
          <a:p>
            <a:pPr lvl="4"/>
            <a:r>
              <a:rPr lang="en-US" sz="2000" b="1" dirty="0">
                <a:latin typeface="Baskerville Old Face" pitchFamily="18" charset="0"/>
              </a:rPr>
              <a:t>$sport = "boxing";</a:t>
            </a:r>
          </a:p>
          <a:p>
            <a:pPr lvl="4"/>
            <a:r>
              <a:rPr lang="en-US" sz="2000" b="1" dirty="0">
                <a:latin typeface="Baskerville Old Face" pitchFamily="18" charset="0"/>
              </a:rPr>
              <a:t>echo "Jason's favorite sport is $sport.";</a:t>
            </a:r>
          </a:p>
          <a:p>
            <a:pPr lvl="4"/>
            <a:r>
              <a:rPr lang="en-US" sz="2000" b="1" dirty="0">
                <a:latin typeface="Baskerville Old Face" pitchFamily="18" charset="0"/>
              </a:rPr>
              <a:t>?&gt;</a:t>
            </a:r>
          </a:p>
          <a:p>
            <a:r>
              <a:rPr lang="en-US" sz="2000" dirty="0">
                <a:latin typeface="Baskerville Old Face" pitchFamily="18" charset="0"/>
              </a:rPr>
              <a:t>	This example returns the following:</a:t>
            </a:r>
          </a:p>
          <a:p>
            <a:r>
              <a:rPr lang="en-US" sz="2000" dirty="0">
                <a:latin typeface="Baskerville Old Face" pitchFamily="18" charset="0"/>
              </a:rPr>
              <a:t>		</a:t>
            </a:r>
            <a:r>
              <a:rPr lang="en-US" sz="2000" b="1" dirty="0">
                <a:latin typeface="Baskerville Old Face" pitchFamily="18" charset="0"/>
              </a:rPr>
              <a:t>Jason's favorite sport is boxing.</a:t>
            </a:r>
          </a:p>
          <a:p>
            <a:pPr algn="just"/>
            <a:endParaRPr lang="en-US" sz="2400" dirty="0">
              <a:latin typeface="Baskerville Old Face"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839200" cy="3785652"/>
          </a:xfrm>
          <a:prstGeom prst="rect">
            <a:avLst/>
          </a:prstGeom>
          <a:noFill/>
        </p:spPr>
        <p:txBody>
          <a:bodyPr wrap="square" rtlCol="0">
            <a:spAutoFit/>
          </a:bodyPr>
          <a:lstStyle/>
          <a:p>
            <a:r>
              <a:rPr lang="en-US" sz="2400" b="1" dirty="0">
                <a:latin typeface="Baskerville Old Face" pitchFamily="18" charset="0"/>
              </a:rPr>
              <a:t>3.9.2	Escape Sequences</a:t>
            </a:r>
            <a:endParaRPr lang="en-US" sz="2400" dirty="0">
              <a:latin typeface="Baskerville Old Face" pitchFamily="18" charset="0"/>
            </a:endParaRPr>
          </a:p>
          <a:p>
            <a:r>
              <a:rPr lang="en-US" sz="2400" dirty="0">
                <a:latin typeface="Baskerville Old Face" pitchFamily="18" charset="0"/>
              </a:rPr>
              <a:t>	Escape sequences are also parsed. Consider this example:</a:t>
            </a:r>
          </a:p>
          <a:p>
            <a:pPr lvl="4"/>
            <a:r>
              <a:rPr lang="en-US" sz="2400" dirty="0">
                <a:latin typeface="Baskerville Old Face" pitchFamily="18" charset="0"/>
              </a:rPr>
              <a:t>&lt;?</a:t>
            </a:r>
            <a:r>
              <a:rPr lang="en-US" sz="2400" dirty="0" err="1">
                <a:latin typeface="Baskerville Old Face" pitchFamily="18" charset="0"/>
              </a:rPr>
              <a:t>php</a:t>
            </a:r>
            <a:endParaRPr lang="en-US" sz="2400" dirty="0">
              <a:latin typeface="Baskerville Old Face" pitchFamily="18" charset="0"/>
            </a:endParaRPr>
          </a:p>
          <a:p>
            <a:pPr lvl="4"/>
            <a:r>
              <a:rPr lang="en-US" sz="2400" dirty="0">
                <a:latin typeface="Baskerville Old Face" pitchFamily="18" charset="0"/>
              </a:rPr>
              <a:t>$output = "This is one line.\</a:t>
            </a:r>
            <a:r>
              <a:rPr lang="en-US" sz="2400" dirty="0" err="1">
                <a:latin typeface="Baskerville Old Face" pitchFamily="18" charset="0"/>
              </a:rPr>
              <a:t>nAnd</a:t>
            </a:r>
            <a:r>
              <a:rPr lang="en-US" sz="2400" dirty="0">
                <a:latin typeface="Baskerville Old Face" pitchFamily="18" charset="0"/>
              </a:rPr>
              <a:t> this is another line.";</a:t>
            </a:r>
          </a:p>
          <a:p>
            <a:pPr lvl="4"/>
            <a:r>
              <a:rPr lang="en-US" sz="2400" dirty="0">
                <a:latin typeface="Baskerville Old Face" pitchFamily="18" charset="0"/>
              </a:rPr>
              <a:t>echo $output;</a:t>
            </a:r>
          </a:p>
          <a:p>
            <a:pPr lvl="4"/>
            <a:r>
              <a:rPr lang="en-US" sz="2400" dirty="0">
                <a:latin typeface="Baskerville Old Face" pitchFamily="18" charset="0"/>
              </a:rPr>
              <a:t>?&gt;</a:t>
            </a:r>
          </a:p>
          <a:p>
            <a:r>
              <a:rPr lang="en-US" sz="2400" b="1" dirty="0">
                <a:latin typeface="Baskerville Old Face" pitchFamily="18" charset="0"/>
              </a:rPr>
              <a:t>	</a:t>
            </a:r>
            <a:r>
              <a:rPr lang="en-US" sz="2400" b="1" u="sng" dirty="0">
                <a:latin typeface="Baskerville Old Face" pitchFamily="18" charset="0"/>
              </a:rPr>
              <a:t>Output:</a:t>
            </a:r>
            <a:endParaRPr lang="en-US" sz="2400" dirty="0">
              <a:latin typeface="Baskerville Old Face" pitchFamily="18" charset="0"/>
            </a:endParaRPr>
          </a:p>
          <a:p>
            <a:r>
              <a:rPr lang="en-US" sz="2400" dirty="0">
                <a:latin typeface="Baskerville Old Face" pitchFamily="18" charset="0"/>
              </a:rPr>
              <a:t>		This is one line.</a:t>
            </a:r>
          </a:p>
          <a:p>
            <a:r>
              <a:rPr lang="en-US" sz="2400" dirty="0">
                <a:latin typeface="Baskerville Old Face" pitchFamily="18" charset="0"/>
              </a:rPr>
              <a:t>		And this is another line.</a:t>
            </a:r>
          </a:p>
          <a:p>
            <a:pPr algn="just"/>
            <a:endParaRPr lang="en-US" sz="2400" dirty="0">
              <a:latin typeface="Baskerville Old Face"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457200"/>
            <a:ext cx="8839200" cy="4893647"/>
          </a:xfrm>
          <a:prstGeom prst="rect">
            <a:avLst/>
          </a:prstGeom>
          <a:noFill/>
        </p:spPr>
        <p:txBody>
          <a:bodyPr wrap="square" rtlCol="0">
            <a:spAutoFit/>
          </a:bodyPr>
          <a:lstStyle/>
          <a:p>
            <a:pPr algn="just"/>
            <a:r>
              <a:rPr lang="en-US" sz="2400" b="1" dirty="0">
                <a:latin typeface="Baskerville Old Face" pitchFamily="18" charset="0"/>
              </a:rPr>
              <a:t>3.9.3	Single Quotes</a:t>
            </a:r>
            <a:endParaRPr lang="en-US" sz="2400" dirty="0">
              <a:latin typeface="Baskerville Old Face" pitchFamily="18" charset="0"/>
            </a:endParaRPr>
          </a:p>
          <a:p>
            <a:pPr marL="1371600" indent="-457200" algn="just">
              <a:lnSpc>
                <a:spcPct val="150000"/>
              </a:lnSpc>
              <a:buFont typeface="Wingdings" pitchFamily="2" charset="2"/>
              <a:buChar char="§"/>
              <a:tabLst>
                <a:tab pos="914400" algn="l"/>
              </a:tabLst>
            </a:pPr>
            <a:r>
              <a:rPr lang="en-US" sz="2400" dirty="0">
                <a:latin typeface="Baskerville Old Face" pitchFamily="18" charset="0"/>
              </a:rPr>
              <a:t>Enclosing a string within single quotes is useful when the string should be interpreted exactly as stated. </a:t>
            </a:r>
          </a:p>
          <a:p>
            <a:pPr marL="1371600" indent="-457200" algn="just">
              <a:lnSpc>
                <a:spcPct val="150000"/>
              </a:lnSpc>
              <a:buFont typeface="Wingdings" pitchFamily="2" charset="2"/>
              <a:buChar char="§"/>
              <a:tabLst>
                <a:tab pos="914400" algn="l"/>
              </a:tabLst>
            </a:pPr>
            <a:r>
              <a:rPr lang="en-US" sz="2400" dirty="0">
                <a:latin typeface="Baskerville Old Face" pitchFamily="18" charset="0"/>
              </a:rPr>
              <a:t>This means that both variables and escape sequences will not be interpreted when the string is parsed.</a:t>
            </a:r>
          </a:p>
          <a:p>
            <a:pPr marL="1371600" indent="-457200" algn="just">
              <a:lnSpc>
                <a:spcPct val="150000"/>
              </a:lnSpc>
              <a:buFont typeface="Wingdings" pitchFamily="2" charset="2"/>
              <a:buChar char="§"/>
              <a:tabLst>
                <a:tab pos="914400" algn="l"/>
              </a:tabLst>
            </a:pPr>
            <a:r>
              <a:rPr lang="en-US" sz="2400" dirty="0">
                <a:latin typeface="Baskerville Old Face" pitchFamily="18" charset="0"/>
              </a:rPr>
              <a:t>For example, consider the following single-quoted string:</a:t>
            </a:r>
          </a:p>
          <a:p>
            <a:pPr algn="just">
              <a:lnSpc>
                <a:spcPct val="150000"/>
              </a:lnSpc>
            </a:pPr>
            <a:r>
              <a:rPr lang="en-US" sz="2400" b="1" dirty="0">
                <a:latin typeface="Baskerville Old Face" pitchFamily="18" charset="0"/>
              </a:rPr>
              <a:t>		print 'This string will $print exactly as it's \n declared.';</a:t>
            </a:r>
            <a:endParaRPr lang="en-US" sz="2400" dirty="0">
              <a:latin typeface="Baskerville Old Face" pitchFamily="18" charset="0"/>
            </a:endParaRPr>
          </a:p>
          <a:p>
            <a:pPr algn="just">
              <a:lnSpc>
                <a:spcPct val="150000"/>
              </a:lnSpc>
            </a:pPr>
            <a:r>
              <a:rPr lang="en-US" sz="2400" b="1" dirty="0">
                <a:latin typeface="Baskerville Old Face" pitchFamily="18" charset="0"/>
              </a:rPr>
              <a:t>	</a:t>
            </a:r>
            <a:r>
              <a:rPr lang="en-US" sz="2400" dirty="0">
                <a:latin typeface="Baskerville Old Face" pitchFamily="18" charset="0"/>
              </a:rPr>
              <a:t>This produces the following:</a:t>
            </a:r>
          </a:p>
          <a:p>
            <a:pPr algn="just">
              <a:lnSpc>
                <a:spcPct val="150000"/>
              </a:lnSpc>
            </a:pPr>
            <a:r>
              <a:rPr lang="en-US" sz="2400" dirty="0">
                <a:latin typeface="Baskerville Old Face" pitchFamily="18" charset="0"/>
              </a:rPr>
              <a:t>		</a:t>
            </a:r>
            <a:r>
              <a:rPr lang="en-US" sz="2400" b="1" dirty="0">
                <a:latin typeface="Baskerville Old Face" pitchFamily="18" charset="0"/>
              </a:rPr>
              <a:t>This string will $print exactly as it's \n declared.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839200" cy="4893647"/>
          </a:xfrm>
          <a:prstGeom prst="rect">
            <a:avLst/>
          </a:prstGeom>
          <a:noFill/>
        </p:spPr>
        <p:txBody>
          <a:bodyPr wrap="square" rtlCol="0">
            <a:spAutoFit/>
          </a:bodyPr>
          <a:lstStyle/>
          <a:p>
            <a:pPr algn="just"/>
            <a:r>
              <a:rPr lang="en-US" sz="2400" b="1" dirty="0">
                <a:latin typeface="Baskerville Old Face" pitchFamily="18" charset="0"/>
              </a:rPr>
              <a:t>3.9.4	Curly Braces</a:t>
            </a:r>
            <a:endParaRPr lang="en-US" sz="2400" dirty="0">
              <a:latin typeface="Baskerville Old Face" pitchFamily="18" charset="0"/>
            </a:endParaRPr>
          </a:p>
          <a:p>
            <a:pPr marL="1371600" indent="-457200" algn="just">
              <a:lnSpc>
                <a:spcPct val="150000"/>
              </a:lnSpc>
              <a:buFont typeface="Wingdings" pitchFamily="2" charset="2"/>
              <a:buChar char="§"/>
            </a:pPr>
            <a:r>
              <a:rPr lang="en-US" sz="2400" dirty="0">
                <a:latin typeface="Baskerville Old Face" pitchFamily="18" charset="0"/>
              </a:rPr>
              <a:t>While PHP is perfectly capable of interpolating variables representing scalar data types</a:t>
            </a:r>
          </a:p>
          <a:p>
            <a:pPr marL="1371600" indent="-457200" algn="just">
              <a:lnSpc>
                <a:spcPct val="150000"/>
              </a:lnSpc>
              <a:buFont typeface="Wingdings" pitchFamily="2" charset="2"/>
              <a:buChar char="§"/>
            </a:pPr>
            <a:r>
              <a:rPr lang="en-US" sz="2400" dirty="0">
                <a:latin typeface="Baskerville Old Face" pitchFamily="18" charset="0"/>
              </a:rPr>
              <a:t> variables representing complex data types such as arrays or objects cannot be so easily parsed when embedded in an echo() or print() string. </a:t>
            </a:r>
          </a:p>
          <a:p>
            <a:pPr marL="1371600" indent="-457200" algn="just">
              <a:lnSpc>
                <a:spcPct val="150000"/>
              </a:lnSpc>
              <a:buFont typeface="Wingdings" pitchFamily="2" charset="2"/>
              <a:buChar char="§"/>
            </a:pPr>
            <a:r>
              <a:rPr lang="en-US" sz="2400" dirty="0">
                <a:latin typeface="Baskerville Old Face" pitchFamily="18" charset="0"/>
              </a:rPr>
              <a:t>It can be solved by delimiting the variable in curly braces, like this:</a:t>
            </a:r>
          </a:p>
          <a:p>
            <a:pPr marL="1371600" indent="-457200" algn="just">
              <a:lnSpc>
                <a:spcPct val="150000"/>
              </a:lnSpc>
            </a:pPr>
            <a:r>
              <a:rPr lang="en-US" sz="2400" b="1" dirty="0">
                <a:latin typeface="Baskerville Old Face" pitchFamily="18" charset="0"/>
              </a:rPr>
              <a:t>		echo "The capital of Ohio is {$capitals['</a:t>
            </a:r>
            <a:r>
              <a:rPr lang="en-US" sz="2400" b="1" dirty="0" err="1">
                <a:latin typeface="Baskerville Old Face" pitchFamily="18" charset="0"/>
              </a:rPr>
              <a:t>ohio</a:t>
            </a:r>
            <a:r>
              <a:rPr lang="en-US" sz="2400" b="1" dirty="0">
                <a:latin typeface="Baskerville Old Face" pitchFamily="18" charset="0"/>
              </a:rPr>
              <a:t>']}.";</a:t>
            </a:r>
            <a:endParaRPr lang="en-US" sz="2400" dirty="0">
              <a:latin typeface="Baskerville Old Face"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487025"/>
            <a:ext cx="8839200" cy="6001643"/>
          </a:xfrm>
          <a:prstGeom prst="rect">
            <a:avLst/>
          </a:prstGeom>
          <a:noFill/>
        </p:spPr>
        <p:txBody>
          <a:bodyPr wrap="square" rtlCol="0">
            <a:spAutoFit/>
          </a:bodyPr>
          <a:lstStyle/>
          <a:p>
            <a:pPr algn="just"/>
            <a:r>
              <a:rPr lang="en-US" sz="2400" b="1" dirty="0">
                <a:latin typeface="Baskerville Old Face" pitchFamily="18" charset="0"/>
              </a:rPr>
              <a:t>3.9.5	</a:t>
            </a:r>
            <a:r>
              <a:rPr lang="en-US" sz="2400" b="1" dirty="0" err="1">
                <a:latin typeface="Baskerville Old Face" pitchFamily="18" charset="0"/>
              </a:rPr>
              <a:t>Heredoc</a:t>
            </a:r>
            <a:endParaRPr lang="en-US" sz="2400" dirty="0">
              <a:latin typeface="Baskerville Old Face" pitchFamily="18" charset="0"/>
            </a:endParaRPr>
          </a:p>
          <a:p>
            <a:pPr marL="1543050" indent="-571500" algn="just">
              <a:buFont typeface="Wingdings" pitchFamily="2" charset="2"/>
              <a:buChar char="§"/>
              <a:tabLst>
                <a:tab pos="971550" algn="l"/>
              </a:tabLst>
            </a:pPr>
            <a:r>
              <a:rPr lang="en-US" sz="2400" i="1" dirty="0" err="1">
                <a:latin typeface="Baskerville Old Face" pitchFamily="18" charset="0"/>
              </a:rPr>
              <a:t>Heredoc</a:t>
            </a:r>
            <a:r>
              <a:rPr lang="en-US" sz="2400" i="1" dirty="0">
                <a:latin typeface="Baskerville Old Face" pitchFamily="18" charset="0"/>
              </a:rPr>
              <a:t> </a:t>
            </a:r>
            <a:r>
              <a:rPr lang="en-US" sz="2400" dirty="0">
                <a:latin typeface="Baskerville Old Face" pitchFamily="18" charset="0"/>
              </a:rPr>
              <a:t>syntax offers a convenient means for outputting large amounts of text. Rather than delimiting strings with double or single quotes, two identical identifiers are employed. An example follows:</a:t>
            </a:r>
          </a:p>
          <a:p>
            <a:pPr algn="just"/>
            <a:r>
              <a:rPr lang="en-US" sz="2400" dirty="0">
                <a:latin typeface="Baskerville Old Face" pitchFamily="18" charset="0"/>
              </a:rPr>
              <a:t>&lt;? </a:t>
            </a:r>
            <a:r>
              <a:rPr lang="en-US" sz="2400" dirty="0" err="1">
                <a:latin typeface="Baskerville Old Face" pitchFamily="18" charset="0"/>
              </a:rPr>
              <a:t>php</a:t>
            </a:r>
            <a:endParaRPr lang="en-US" sz="2400" dirty="0">
              <a:latin typeface="Baskerville Old Face" pitchFamily="18" charset="0"/>
            </a:endParaRPr>
          </a:p>
          <a:p>
            <a:pPr lvl="1" algn="just"/>
            <a:r>
              <a:rPr lang="en-US" sz="2400" dirty="0">
                <a:latin typeface="Baskerville Old Face" pitchFamily="18" charset="0"/>
              </a:rPr>
              <a:t>$website = "http://www.romatermini.it";</a:t>
            </a:r>
          </a:p>
          <a:p>
            <a:pPr lvl="1" algn="just"/>
            <a:r>
              <a:rPr lang="en-US" sz="2400" dirty="0">
                <a:latin typeface="Baskerville Old Face" pitchFamily="18" charset="0"/>
              </a:rPr>
              <a:t>echo &lt;&lt;&lt;EXCERPT</a:t>
            </a:r>
          </a:p>
          <a:p>
            <a:pPr lvl="1" algn="just"/>
            <a:r>
              <a:rPr lang="en-US" sz="2400" dirty="0">
                <a:latin typeface="Baskerville Old Face" pitchFamily="18" charset="0"/>
              </a:rPr>
              <a:t>&lt;p&gt;Rome's central train station, known as &lt;a </a:t>
            </a:r>
            <a:r>
              <a:rPr lang="en-US" sz="2400" dirty="0" err="1">
                <a:latin typeface="Baskerville Old Face" pitchFamily="18" charset="0"/>
              </a:rPr>
              <a:t>href</a:t>
            </a:r>
            <a:r>
              <a:rPr lang="en-US" sz="2400" dirty="0">
                <a:latin typeface="Baskerville Old Face" pitchFamily="18" charset="0"/>
              </a:rPr>
              <a:t> = "$website"&gt;Roma Termini&lt;/a&gt;,</a:t>
            </a:r>
          </a:p>
          <a:p>
            <a:pPr lvl="1" algn="just"/>
            <a:r>
              <a:rPr lang="en-US" sz="2400" dirty="0">
                <a:latin typeface="Baskerville Old Face" pitchFamily="18" charset="0"/>
              </a:rPr>
              <a:t>was built in 1867. Because it had fallen into severe disrepair in the late 20</a:t>
            </a:r>
            <a:r>
              <a:rPr lang="en-US" sz="2400" baseline="30000" dirty="0">
                <a:latin typeface="Baskerville Old Face" pitchFamily="18" charset="0"/>
              </a:rPr>
              <a:t>th</a:t>
            </a:r>
            <a:r>
              <a:rPr lang="en-US" sz="2400" dirty="0">
                <a:latin typeface="Baskerville Old Face" pitchFamily="18" charset="0"/>
              </a:rPr>
              <a:t> century, the government knew that considerable resources were required to rehabilitate the station prior to the 50-year &lt;</a:t>
            </a:r>
            <a:r>
              <a:rPr lang="en-US" sz="2400" dirty="0" err="1">
                <a:latin typeface="Baskerville Old Face" pitchFamily="18" charset="0"/>
              </a:rPr>
              <a:t>i</a:t>
            </a:r>
            <a:r>
              <a:rPr lang="en-US" sz="2400" dirty="0">
                <a:latin typeface="Baskerville Old Face" pitchFamily="18" charset="0"/>
              </a:rPr>
              <a:t>&gt;</a:t>
            </a:r>
            <a:r>
              <a:rPr lang="en-US" sz="2400" dirty="0" err="1">
                <a:latin typeface="Baskerville Old Face" pitchFamily="18" charset="0"/>
              </a:rPr>
              <a:t>Giubileo</a:t>
            </a:r>
            <a:r>
              <a:rPr lang="en-US" sz="2400" dirty="0">
                <a:latin typeface="Baskerville Old Face" pitchFamily="18" charset="0"/>
              </a:rPr>
              <a:t>&lt;/</a:t>
            </a:r>
            <a:r>
              <a:rPr lang="en-US" sz="2400" dirty="0" err="1">
                <a:latin typeface="Baskerville Old Face" pitchFamily="18" charset="0"/>
              </a:rPr>
              <a:t>i</a:t>
            </a:r>
            <a:r>
              <a:rPr lang="en-US" sz="2400" dirty="0">
                <a:latin typeface="Baskerville Old Face" pitchFamily="18" charset="0"/>
              </a:rPr>
              <a:t>&gt;.&lt;/p&gt;</a:t>
            </a:r>
          </a:p>
          <a:p>
            <a:pPr lvl="1" algn="just"/>
            <a:r>
              <a:rPr lang="en-US" sz="2400" dirty="0">
                <a:latin typeface="Baskerville Old Face" pitchFamily="18" charset="0"/>
              </a:rPr>
              <a:t>EXCERPT;</a:t>
            </a:r>
          </a:p>
          <a:p>
            <a:pPr algn="just"/>
            <a:r>
              <a:rPr lang="en-US" sz="2400" dirty="0">
                <a:latin typeface="Baskerville Old Face" pitchFamily="18" charset="0"/>
              </a:rPr>
              <a: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76672"/>
            <a:ext cx="7498080" cy="5666972"/>
          </a:xfrm>
        </p:spPr>
        <p:txBody>
          <a:bodyPr>
            <a:normAutofit/>
          </a:bodyPr>
          <a:lstStyle/>
          <a:p>
            <a:pPr marL="82296" indent="0">
              <a:lnSpc>
                <a:spcPct val="150000"/>
              </a:lnSpc>
              <a:buNone/>
            </a:pPr>
            <a:endParaRPr lang="en-IN" sz="1800" dirty="0">
              <a:latin typeface="Century Schoolbook" pitchFamily="18" charset="0"/>
              <a:ea typeface="Times New Roman"/>
              <a:cs typeface="Times New Roman"/>
            </a:endParaRPr>
          </a:p>
          <a:p>
            <a:pPr marL="82296" indent="0">
              <a:lnSpc>
                <a:spcPct val="150000"/>
              </a:lnSpc>
              <a:buNone/>
            </a:pPr>
            <a:endParaRPr lang="en-IN" sz="1800" dirty="0">
              <a:latin typeface="Century Schoolbook" pitchFamily="18" charset="0"/>
              <a:ea typeface="Times New Roman"/>
              <a:cs typeface="Times New Roman"/>
            </a:endParaRPr>
          </a:p>
          <a:p>
            <a:pPr marL="457200" lvl="0" indent="0">
              <a:lnSpc>
                <a:spcPct val="150000"/>
              </a:lnSpc>
              <a:spcBef>
                <a:spcPts val="0"/>
              </a:spcBef>
              <a:buClrTx/>
              <a:buSzTx/>
              <a:buNone/>
              <a:tabLst>
                <a:tab pos="135255" algn="l"/>
              </a:tabLst>
            </a:pPr>
            <a:endParaRPr lang="en-IN" sz="1800" b="1" dirty="0">
              <a:solidFill>
                <a:prstClr val="white"/>
              </a:solidFill>
              <a:latin typeface="Century Schoolbook" pitchFamily="18" charset="0"/>
              <a:ea typeface="Times New Roman"/>
              <a:cs typeface="Times New Roman"/>
            </a:endParaRPr>
          </a:p>
          <a:p>
            <a:pPr marL="82296" indent="0">
              <a:lnSpc>
                <a:spcPct val="150000"/>
              </a:lnSpc>
              <a:buNone/>
            </a:pPr>
            <a:endParaRPr lang="en-IN" sz="1800" dirty="0">
              <a:latin typeface="Century Schoolbook" pitchFamily="18" charset="0"/>
            </a:endParaRPr>
          </a:p>
        </p:txBody>
      </p:sp>
      <p:sp>
        <p:nvSpPr>
          <p:cNvPr id="7" name="TextBox 6"/>
          <p:cNvSpPr txBox="1"/>
          <p:nvPr/>
        </p:nvSpPr>
        <p:spPr>
          <a:xfrm>
            <a:off x="428596" y="3357562"/>
            <a:ext cx="6912768" cy="3277820"/>
          </a:xfrm>
          <a:prstGeom prst="rect">
            <a:avLst/>
          </a:prstGeom>
          <a:noFill/>
        </p:spPr>
        <p:txBody>
          <a:bodyPr wrap="square" rtlCol="0">
            <a:spAutoFit/>
          </a:bodyPr>
          <a:lstStyle/>
          <a:p>
            <a:r>
              <a:rPr lang="en-IN" b="1" dirty="0">
                <a:latin typeface="Century Schoolbook" pitchFamily="18" charset="0"/>
              </a:rPr>
              <a:t>1.2.7 Horizontal Rules</a:t>
            </a:r>
          </a:p>
          <a:p>
            <a:pPr marL="285750" lvl="0" indent="-285750">
              <a:lnSpc>
                <a:spcPct val="150000"/>
              </a:lnSpc>
              <a:buFont typeface="Arial" pitchFamily="34" charset="0"/>
              <a:buChar char="•"/>
            </a:pPr>
            <a:r>
              <a:rPr lang="en-IN" dirty="0">
                <a:latin typeface="Century Schoolbook" pitchFamily="18" charset="0"/>
              </a:rPr>
              <a:t>This is frequently used to separate distinct sectors of a page where a new heading is not appropriate.</a:t>
            </a:r>
          </a:p>
          <a:p>
            <a:pPr marL="285750" lvl="0" indent="-285750">
              <a:lnSpc>
                <a:spcPct val="150000"/>
              </a:lnSpc>
              <a:buFont typeface="Arial" pitchFamily="34" charset="0"/>
              <a:buChar char="•"/>
            </a:pPr>
            <a:r>
              <a:rPr lang="en-IN" dirty="0">
                <a:latin typeface="Century Schoolbook" pitchFamily="18" charset="0"/>
              </a:rPr>
              <a:t>General form of </a:t>
            </a:r>
            <a:r>
              <a:rPr lang="en-IN" dirty="0" err="1">
                <a:latin typeface="Century Schoolbook" pitchFamily="18" charset="0"/>
              </a:rPr>
              <a:t>hr</a:t>
            </a:r>
            <a:r>
              <a:rPr lang="en-IN" dirty="0">
                <a:latin typeface="Century Schoolbook" pitchFamily="18" charset="0"/>
              </a:rPr>
              <a:t> tag is:</a:t>
            </a:r>
          </a:p>
          <a:p>
            <a:pPr lvl="2">
              <a:lnSpc>
                <a:spcPct val="150000"/>
              </a:lnSpc>
              <a:buNone/>
            </a:pPr>
            <a:r>
              <a:rPr lang="en-IN" dirty="0">
                <a:latin typeface="Century Schoolbook" pitchFamily="18" charset="0"/>
              </a:rPr>
              <a:t>&lt;</a:t>
            </a:r>
            <a:r>
              <a:rPr lang="en-IN" dirty="0" err="1">
                <a:latin typeface="Century Schoolbook" pitchFamily="18" charset="0"/>
              </a:rPr>
              <a:t>hr</a:t>
            </a:r>
            <a:r>
              <a:rPr lang="en-IN" dirty="0">
                <a:latin typeface="Century Schoolbook" pitchFamily="18" charset="0"/>
              </a:rPr>
              <a:t> [align=”left”/”right”/”</a:t>
            </a:r>
            <a:r>
              <a:rPr lang="en-IN" dirty="0" err="1">
                <a:latin typeface="Century Schoolbook" pitchFamily="18" charset="0"/>
              </a:rPr>
              <a:t>center</a:t>
            </a:r>
            <a:r>
              <a:rPr lang="en-IN" dirty="0">
                <a:latin typeface="Century Schoolbook" pitchFamily="18" charset="0"/>
              </a:rPr>
              <a:t>”]</a:t>
            </a:r>
          </a:p>
          <a:p>
            <a:pPr lvl="2">
              <a:lnSpc>
                <a:spcPct val="150000"/>
              </a:lnSpc>
              <a:buNone/>
            </a:pPr>
            <a:r>
              <a:rPr lang="en-IN" dirty="0">
                <a:latin typeface="Century Schoolbook" pitchFamily="18" charset="0"/>
              </a:rPr>
              <a:t>[size=”n”][width = “</a:t>
            </a:r>
            <a:r>
              <a:rPr lang="en-IN" dirty="0" err="1">
                <a:latin typeface="Century Schoolbook" pitchFamily="18" charset="0"/>
              </a:rPr>
              <a:t>nn</a:t>
            </a:r>
            <a:r>
              <a:rPr lang="en-IN" dirty="0">
                <a:latin typeface="Century Schoolbook" pitchFamily="18" charset="0"/>
              </a:rPr>
              <a:t>%”]&gt;</a:t>
            </a:r>
          </a:p>
          <a:p>
            <a:endParaRPr lang="en-IN" b="1" dirty="0">
              <a:latin typeface="Century Schoolbook" pitchFamily="18" charset="0"/>
            </a:endParaRPr>
          </a:p>
          <a:p>
            <a:endParaRPr lang="en-IN" b="1" dirty="0">
              <a:latin typeface="Century Schoolbook" pitchFamily="18" charset="0"/>
            </a:endParaRP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500042"/>
            <a:ext cx="61023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487025"/>
            <a:ext cx="8839200" cy="461665"/>
          </a:xfrm>
          <a:prstGeom prst="rect">
            <a:avLst/>
          </a:prstGeom>
          <a:noFill/>
        </p:spPr>
        <p:txBody>
          <a:bodyPr wrap="square" rtlCol="0">
            <a:spAutoFit/>
          </a:bodyPr>
          <a:lstStyle/>
          <a:p>
            <a:pPr algn="just"/>
            <a:endParaRPr lang="en-US" sz="2400" dirty="0">
              <a:latin typeface="Baskerville Old Face" pitchFamily="18" charset="0"/>
            </a:endParaRPr>
          </a:p>
        </p:txBody>
      </p:sp>
      <p:pic>
        <p:nvPicPr>
          <p:cNvPr id="6" name="Picture 5"/>
          <p:cNvPicPr/>
          <p:nvPr/>
        </p:nvPicPr>
        <p:blipFill>
          <a:blip r:embed="rId3"/>
          <a:srcRect/>
          <a:stretch>
            <a:fillRect/>
          </a:stretch>
        </p:blipFill>
        <p:spPr bwMode="auto">
          <a:xfrm>
            <a:off x="533400" y="1066800"/>
            <a:ext cx="7924799" cy="44196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839200" cy="6131807"/>
          </a:xfrm>
          <a:prstGeom prst="rect">
            <a:avLst/>
          </a:prstGeom>
          <a:noFill/>
        </p:spPr>
        <p:txBody>
          <a:bodyPr wrap="square" rtlCol="0">
            <a:spAutoFit/>
          </a:bodyPr>
          <a:lstStyle/>
          <a:p>
            <a:pPr>
              <a:lnSpc>
                <a:spcPct val="150000"/>
              </a:lnSpc>
            </a:pPr>
            <a:r>
              <a:rPr lang="en-US" sz="2400" b="1" dirty="0">
                <a:latin typeface="Baskerville Old Face" pitchFamily="18" charset="0"/>
              </a:rPr>
              <a:t>3.10	ARRAYs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3.10.1	What is an Array?</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3.10.2	Creating an Array</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3.10.3	Outputting an Array</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3.10.4	Adding and Removing Array Elements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3.10.5	Locating Array Elements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3.10.6	Traversing Arrays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3.10.7	Determining Array Size and Uniqueness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3.10.8	Sorting Arrays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3.10.9	Merging, Slicing, Splicing, and Dissecting Arrays</a:t>
            </a:r>
            <a:endParaRPr lang="en-US" sz="2400" dirty="0">
              <a:latin typeface="Baskerville Old Face" pitchFamily="18" charset="0"/>
            </a:endParaRPr>
          </a:p>
          <a:p>
            <a:pPr marL="1885950" indent="-1028700">
              <a:lnSpc>
                <a:spcPct val="150000"/>
              </a:lnSpc>
            </a:pPr>
            <a:r>
              <a:rPr lang="en-US" sz="2400" b="1" dirty="0">
                <a:latin typeface="Baskerville Old Face" pitchFamily="18" charset="0"/>
              </a:rPr>
              <a:t>3.10.10 Other useful Array Functions</a:t>
            </a:r>
            <a:r>
              <a:rPr lang="en-US" sz="2400" dirty="0">
                <a:latin typeface="Baskerville Old Face" pitchFamily="18" charset="0"/>
              </a:rPr>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457200"/>
            <a:ext cx="8839200" cy="6131807"/>
          </a:xfrm>
          <a:prstGeom prst="rect">
            <a:avLst/>
          </a:prstGeom>
          <a:noFill/>
        </p:spPr>
        <p:txBody>
          <a:bodyPr wrap="square" rtlCol="0">
            <a:spAutoFit/>
          </a:bodyPr>
          <a:lstStyle/>
          <a:p>
            <a:pPr>
              <a:lnSpc>
                <a:spcPct val="150000"/>
              </a:lnSpc>
            </a:pPr>
            <a:r>
              <a:rPr lang="en-US" sz="2400" b="1" dirty="0">
                <a:latin typeface="Baskerville Old Face" pitchFamily="18" charset="0"/>
              </a:rPr>
              <a:t>3.10.1	What is an Array?</a:t>
            </a:r>
            <a:endParaRPr lang="en-US" sz="2400" dirty="0">
              <a:latin typeface="Baskerville Old Face" pitchFamily="18" charset="0"/>
            </a:endParaRPr>
          </a:p>
          <a:p>
            <a:pPr lvl="0">
              <a:lnSpc>
                <a:spcPct val="150000"/>
              </a:lnSpc>
            </a:pPr>
            <a:r>
              <a:rPr lang="en-US" sz="2400" dirty="0">
                <a:latin typeface="Baskerville Old Face" pitchFamily="18" charset="0"/>
              </a:rPr>
              <a:t>	Array is a variable that represents collection of homogeneous 	Data items.</a:t>
            </a:r>
          </a:p>
          <a:p>
            <a:pPr>
              <a:lnSpc>
                <a:spcPct val="150000"/>
              </a:lnSpc>
            </a:pPr>
            <a:r>
              <a:rPr lang="en-US" sz="2400" b="1" dirty="0">
                <a:latin typeface="Baskerville Old Face" pitchFamily="18" charset="0"/>
              </a:rPr>
              <a:t>3.10.2	Creating an Array</a:t>
            </a:r>
            <a:endParaRPr lang="en-US" sz="2400" dirty="0">
              <a:latin typeface="Baskerville Old Face" pitchFamily="18" charset="0"/>
            </a:endParaRPr>
          </a:p>
          <a:p>
            <a:pPr lvl="0">
              <a:lnSpc>
                <a:spcPct val="150000"/>
              </a:lnSpc>
            </a:pPr>
            <a:r>
              <a:rPr lang="en-US" sz="2400" dirty="0">
                <a:latin typeface="Baskerville Old Face" pitchFamily="18" charset="0"/>
              </a:rPr>
              <a:t>Two ways of Creating Arrays are</a:t>
            </a:r>
          </a:p>
          <a:p>
            <a:pPr>
              <a:lnSpc>
                <a:spcPct val="150000"/>
              </a:lnSpc>
            </a:pPr>
            <a:r>
              <a:rPr lang="en-US" sz="2400" dirty="0">
                <a:latin typeface="Baskerville Old Face" pitchFamily="18" charset="0"/>
              </a:rPr>
              <a:t>1)</a:t>
            </a:r>
            <a:r>
              <a:rPr lang="en-US" sz="2400" b="1" dirty="0">
                <a:latin typeface="Baskerville Old Face" pitchFamily="18" charset="0"/>
              </a:rPr>
              <a:t>	To Create an Empty Array</a:t>
            </a:r>
            <a:endParaRPr lang="en-US" sz="2400" dirty="0">
              <a:latin typeface="Baskerville Old Face" pitchFamily="18" charset="0"/>
            </a:endParaRPr>
          </a:p>
          <a:p>
            <a:pPr>
              <a:lnSpc>
                <a:spcPct val="150000"/>
              </a:lnSpc>
            </a:pPr>
            <a:r>
              <a:rPr lang="en-US" sz="2400" dirty="0">
                <a:latin typeface="Baskerville Old Face" pitchFamily="18" charset="0"/>
              </a:rPr>
              <a:t>		$variable = array (); // to create an empty array</a:t>
            </a:r>
          </a:p>
          <a:p>
            <a:pPr>
              <a:lnSpc>
                <a:spcPct val="150000"/>
              </a:lnSpc>
            </a:pPr>
            <a:r>
              <a:rPr lang="en-US" sz="2400" dirty="0">
                <a:latin typeface="Baskerville Old Face" pitchFamily="18" charset="0"/>
              </a:rPr>
              <a:t>		</a:t>
            </a:r>
            <a:r>
              <a:rPr lang="en-US" sz="2400" dirty="0" err="1">
                <a:latin typeface="Baskerville Old Face" pitchFamily="18" charset="0"/>
              </a:rPr>
              <a:t>Eg</a:t>
            </a:r>
            <a:r>
              <a:rPr lang="en-US" sz="2400" dirty="0">
                <a:latin typeface="Baskerville Old Face" pitchFamily="18" charset="0"/>
              </a:rPr>
              <a:t>: $a = array ();</a:t>
            </a:r>
          </a:p>
          <a:p>
            <a:pPr>
              <a:lnSpc>
                <a:spcPct val="150000"/>
              </a:lnSpc>
            </a:pPr>
            <a:r>
              <a:rPr lang="en-US" sz="2400" dirty="0">
                <a:latin typeface="Baskerville Old Face" pitchFamily="18" charset="0"/>
              </a:rPr>
              <a:t>2)</a:t>
            </a:r>
            <a:r>
              <a:rPr lang="en-US" sz="2400" b="1" dirty="0">
                <a:latin typeface="Baskerville Old Face" pitchFamily="18" charset="0"/>
              </a:rPr>
              <a:t>	To Create and Initialize an Array</a:t>
            </a:r>
            <a:endParaRPr lang="en-US" sz="2400" dirty="0">
              <a:latin typeface="Baskerville Old Face" pitchFamily="18" charset="0"/>
            </a:endParaRPr>
          </a:p>
          <a:p>
            <a:pPr>
              <a:lnSpc>
                <a:spcPct val="150000"/>
              </a:lnSpc>
            </a:pPr>
            <a:r>
              <a:rPr lang="en-US" sz="2400" dirty="0">
                <a:latin typeface="Baskerville Old Face" pitchFamily="18" charset="0"/>
              </a:rPr>
              <a:t>		$variable = array (item1, item2,…,</a:t>
            </a:r>
            <a:r>
              <a:rPr lang="en-US" sz="2400" dirty="0" err="1">
                <a:latin typeface="Baskerville Old Face" pitchFamily="18" charset="0"/>
              </a:rPr>
              <a:t>itemN</a:t>
            </a:r>
            <a:r>
              <a:rPr lang="en-US" sz="2400" dirty="0">
                <a:latin typeface="Baskerville Old Face" pitchFamily="18" charset="0"/>
              </a:rPr>
              <a:t>);</a:t>
            </a:r>
          </a:p>
          <a:p>
            <a:pPr>
              <a:lnSpc>
                <a:spcPct val="150000"/>
              </a:lnSpc>
            </a:pPr>
            <a:r>
              <a:rPr lang="en-US" sz="2400" dirty="0">
                <a:latin typeface="Baskerville Old Face" pitchFamily="18" charset="0"/>
              </a:rPr>
              <a:t>		</a:t>
            </a:r>
            <a:r>
              <a:rPr lang="en-US" sz="2400" dirty="0" err="1">
                <a:latin typeface="Baskerville Old Face" pitchFamily="18" charset="0"/>
              </a:rPr>
              <a:t>Eg</a:t>
            </a:r>
            <a:r>
              <a:rPr lang="en-US" sz="2400" dirty="0">
                <a:latin typeface="Baskerville Old Face" pitchFamily="18" charset="0"/>
              </a:rPr>
              <a:t>: $a = array (10,20,30);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839200" cy="4524315"/>
          </a:xfrm>
          <a:prstGeom prst="rect">
            <a:avLst/>
          </a:prstGeom>
          <a:noFill/>
        </p:spPr>
        <p:txBody>
          <a:bodyPr wrap="square" rtlCol="0">
            <a:spAutoFit/>
          </a:bodyPr>
          <a:lstStyle/>
          <a:p>
            <a:pPr lvl="0">
              <a:lnSpc>
                <a:spcPct val="150000"/>
              </a:lnSpc>
            </a:pPr>
            <a:r>
              <a:rPr lang="en-US" sz="2400" b="1" dirty="0">
                <a:latin typeface="Baskerville Old Face" pitchFamily="18" charset="0"/>
              </a:rPr>
              <a:t>Associative arrays are arrays that use named keys </a:t>
            </a:r>
            <a:endParaRPr lang="en-US" sz="2400" dirty="0">
              <a:latin typeface="Baskerville Old Face" pitchFamily="18" charset="0"/>
            </a:endParaRPr>
          </a:p>
          <a:p>
            <a:pPr>
              <a:lnSpc>
                <a:spcPct val="150000"/>
              </a:lnSpc>
            </a:pPr>
            <a:r>
              <a:rPr lang="en-US" sz="2400" dirty="0">
                <a:latin typeface="Baskerville Old Face" pitchFamily="18" charset="0"/>
              </a:rPr>
              <a:t>$age = array("Peter"=&gt;"35", "Ben"=&gt;"37", "Joe"=&gt;"43");</a:t>
            </a:r>
          </a:p>
          <a:p>
            <a:pPr lvl="3">
              <a:lnSpc>
                <a:spcPct val="150000"/>
              </a:lnSpc>
            </a:pPr>
            <a:r>
              <a:rPr lang="en-US" sz="2400" dirty="0">
                <a:latin typeface="Baskerville Old Face" pitchFamily="18" charset="0"/>
              </a:rPr>
              <a:t>&lt;?</a:t>
            </a:r>
            <a:r>
              <a:rPr lang="en-US" sz="2400" dirty="0" err="1">
                <a:latin typeface="Baskerville Old Face" pitchFamily="18" charset="0"/>
              </a:rPr>
              <a:t>php</a:t>
            </a:r>
            <a:br>
              <a:rPr lang="en-US" sz="2400" dirty="0">
                <a:latin typeface="Baskerville Old Face" pitchFamily="18" charset="0"/>
              </a:rPr>
            </a:br>
            <a:r>
              <a:rPr lang="en-US" sz="2400" dirty="0">
                <a:latin typeface="Baskerville Old Face" pitchFamily="18" charset="0"/>
              </a:rPr>
              <a:t>$age= array("Peter"=&gt;"35", "Ben"=&gt;"37", "Joe"=&gt;"43");</a:t>
            </a:r>
            <a:br>
              <a:rPr lang="en-US" sz="2400" dirty="0">
                <a:latin typeface="Baskerville Old Face" pitchFamily="18" charset="0"/>
              </a:rPr>
            </a:br>
            <a:r>
              <a:rPr lang="en-US" sz="2400" dirty="0">
                <a:latin typeface="Baskerville Old Face" pitchFamily="18" charset="0"/>
              </a:rPr>
              <a:t>echo "Peter is " . $age['Peter'] . " years old.";</a:t>
            </a:r>
            <a:br>
              <a:rPr lang="en-US" sz="2400" dirty="0">
                <a:latin typeface="Baskerville Old Face" pitchFamily="18" charset="0"/>
              </a:rPr>
            </a:br>
            <a:r>
              <a:rPr lang="en-US" sz="2400" dirty="0">
                <a:latin typeface="Baskerville Old Face" pitchFamily="18" charset="0"/>
              </a:rPr>
              <a:t>?&gt;</a:t>
            </a:r>
          </a:p>
          <a:p>
            <a:pPr>
              <a:lnSpc>
                <a:spcPct val="150000"/>
              </a:lnSpc>
            </a:pPr>
            <a:r>
              <a:rPr lang="en-US" sz="2400" b="1" u="sng">
                <a:latin typeface="Baskerville Old Face" pitchFamily="18" charset="0"/>
              </a:rPr>
              <a:t>Output</a:t>
            </a:r>
            <a:r>
              <a:rPr lang="en-US" sz="2400" b="1" u="sng" dirty="0">
                <a:latin typeface="Baskerville Old Face" pitchFamily="18" charset="0"/>
              </a:rPr>
              <a:t>:</a:t>
            </a:r>
            <a:endParaRPr lang="en-US" sz="2400" dirty="0">
              <a:latin typeface="Baskerville Old Face" pitchFamily="18" charset="0"/>
            </a:endParaRPr>
          </a:p>
          <a:p>
            <a:pPr>
              <a:lnSpc>
                <a:spcPct val="150000"/>
              </a:lnSpc>
            </a:pPr>
            <a:r>
              <a:rPr lang="en-US" sz="2400" dirty="0">
                <a:latin typeface="Baskerville Old Face" pitchFamily="18" charset="0"/>
              </a:rPr>
              <a:t>	Peter is 35 years old.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370975"/>
          </a:xfrm>
          <a:prstGeom prst="rect">
            <a:avLst/>
          </a:prstGeom>
          <a:noFill/>
        </p:spPr>
        <p:txBody>
          <a:bodyPr wrap="square" rtlCol="0">
            <a:spAutoFit/>
          </a:bodyPr>
          <a:lstStyle/>
          <a:p>
            <a:pPr algn="just"/>
            <a:r>
              <a:rPr lang="en-US" sz="2400" b="1" dirty="0">
                <a:latin typeface="Baskerville Old Face" pitchFamily="18" charset="0"/>
              </a:rPr>
              <a:t>3.10.3	Outputting an Array</a:t>
            </a:r>
            <a:endParaRPr lang="en-US" sz="2400" dirty="0">
              <a:latin typeface="Baskerville Old Face" pitchFamily="18" charset="0"/>
            </a:endParaRPr>
          </a:p>
          <a:p>
            <a:pPr algn="just"/>
            <a:r>
              <a:rPr lang="en-US" sz="2400" b="1" dirty="0">
                <a:latin typeface="Baskerville Old Face" pitchFamily="18" charset="0"/>
              </a:rPr>
              <a:t>	3.10.3.1	Printing Arrays for Testing Purposes</a:t>
            </a:r>
            <a:endParaRPr lang="en-US" sz="2400" dirty="0">
              <a:latin typeface="Baskerville Old Face" pitchFamily="18" charset="0"/>
            </a:endParaRPr>
          </a:p>
          <a:p>
            <a:pPr lvl="0" algn="just"/>
            <a:r>
              <a:rPr lang="en-US" sz="2400" dirty="0">
                <a:latin typeface="Baskerville Old Face" pitchFamily="18" charset="0"/>
              </a:rPr>
              <a:t>The most common way to output an array’s contents is by iterating over each key and echoing the corresponding value.</a:t>
            </a:r>
          </a:p>
          <a:p>
            <a:pPr lvl="0" algn="just"/>
            <a:r>
              <a:rPr lang="en-US" sz="2400" dirty="0">
                <a:latin typeface="Baskerville Old Face" pitchFamily="18" charset="0"/>
              </a:rPr>
              <a:t> </a:t>
            </a:r>
            <a:r>
              <a:rPr lang="en-US" sz="2400" dirty="0" err="1">
                <a:latin typeface="Baskerville Old Face" pitchFamily="18" charset="0"/>
              </a:rPr>
              <a:t>foreach</a:t>
            </a:r>
            <a:r>
              <a:rPr lang="en-US" sz="2400" dirty="0">
                <a:latin typeface="Baskerville Old Face" pitchFamily="18" charset="0"/>
              </a:rPr>
              <a:t> statement does the trick nicely:</a:t>
            </a:r>
          </a:p>
          <a:p>
            <a:pPr algn="just"/>
            <a:r>
              <a:rPr lang="en-US" sz="2400" dirty="0">
                <a:latin typeface="Baskerville Old Face" pitchFamily="18" charset="0"/>
              </a:rPr>
              <a:t>&lt;html&gt;</a:t>
            </a:r>
          </a:p>
          <a:p>
            <a:pPr algn="just"/>
            <a:r>
              <a:rPr lang="en-US" sz="2400" dirty="0">
                <a:latin typeface="Baskerville Old Face" pitchFamily="18" charset="0"/>
              </a:rPr>
              <a:t>	&lt;? </a:t>
            </a:r>
            <a:r>
              <a:rPr lang="en-US" sz="2400" dirty="0" err="1">
                <a:latin typeface="Baskerville Old Face" pitchFamily="18" charset="0"/>
              </a:rPr>
              <a:t>php</a:t>
            </a:r>
            <a:r>
              <a:rPr lang="en-US" sz="2400" dirty="0">
                <a:latin typeface="Baskerville Old Face" pitchFamily="18" charset="0"/>
              </a:rPr>
              <a:t> </a:t>
            </a:r>
          </a:p>
          <a:p>
            <a:pPr algn="just"/>
            <a:r>
              <a:rPr lang="en-US" sz="2400" dirty="0">
                <a:latin typeface="Baskerville Old Face" pitchFamily="18" charset="0"/>
              </a:rPr>
              <a:t>		$a = array ();</a:t>
            </a:r>
          </a:p>
          <a:p>
            <a:pPr algn="just"/>
            <a:r>
              <a:rPr lang="en-US" sz="2400" dirty="0">
                <a:latin typeface="Baskerville Old Face" pitchFamily="18" charset="0"/>
              </a:rPr>
              <a:t>		$a[0] = "10";</a:t>
            </a:r>
          </a:p>
          <a:p>
            <a:pPr algn="just"/>
            <a:r>
              <a:rPr lang="en-US" sz="2400" dirty="0">
                <a:latin typeface="Baskerville Old Face" pitchFamily="18" charset="0"/>
              </a:rPr>
              <a:t>		$a[1]  = "20";</a:t>
            </a:r>
          </a:p>
          <a:p>
            <a:pPr algn="just"/>
            <a:r>
              <a:rPr lang="en-US" sz="2400" dirty="0">
                <a:latin typeface="Baskerville Old Face" pitchFamily="18" charset="0"/>
              </a:rPr>
              <a:t>		$a[2] = "30";</a:t>
            </a:r>
          </a:p>
          <a:p>
            <a:pPr algn="just"/>
            <a:r>
              <a:rPr lang="en-US" sz="2400" dirty="0">
                <a:latin typeface="Baskerville Old Face" pitchFamily="18" charset="0"/>
              </a:rPr>
              <a:t>		</a:t>
            </a:r>
            <a:r>
              <a:rPr lang="en-US" sz="2400" dirty="0" err="1">
                <a:latin typeface="Baskerville Old Face" pitchFamily="18" charset="0"/>
              </a:rPr>
              <a:t>foreach</a:t>
            </a:r>
            <a:r>
              <a:rPr lang="en-US" sz="2400" dirty="0">
                <a:latin typeface="Baskerville Old Face" pitchFamily="18" charset="0"/>
              </a:rPr>
              <a:t> ($a AS $</a:t>
            </a:r>
            <a:r>
              <a:rPr lang="en-US" sz="2400" dirty="0" err="1">
                <a:latin typeface="Baskerville Old Face" pitchFamily="18" charset="0"/>
              </a:rPr>
              <a:t>i</a:t>
            </a:r>
            <a:r>
              <a:rPr lang="en-US" sz="2400" dirty="0">
                <a:latin typeface="Baskerville Old Face" pitchFamily="18" charset="0"/>
              </a:rPr>
              <a:t>)</a:t>
            </a:r>
          </a:p>
          <a:p>
            <a:pPr algn="just"/>
            <a:r>
              <a:rPr lang="en-US" sz="2400" dirty="0">
                <a:latin typeface="Baskerville Old Face" pitchFamily="18" charset="0"/>
              </a:rPr>
              <a:t>		{</a:t>
            </a:r>
          </a:p>
          <a:p>
            <a:pPr algn="just"/>
            <a:r>
              <a:rPr lang="en-US" sz="2400" dirty="0">
                <a:latin typeface="Baskerville Old Face" pitchFamily="18" charset="0"/>
              </a:rPr>
              <a:t>			echo "{$</a:t>
            </a:r>
            <a:r>
              <a:rPr lang="en-US" sz="2400" dirty="0" err="1">
                <a:latin typeface="Baskerville Old Face" pitchFamily="18" charset="0"/>
              </a:rPr>
              <a:t>i</a:t>
            </a:r>
            <a:r>
              <a:rPr lang="en-US" sz="2400" dirty="0">
                <a:latin typeface="Baskerville Old Face" pitchFamily="18" charset="0"/>
              </a:rPr>
              <a:t>}&lt;</a:t>
            </a:r>
            <a:r>
              <a:rPr lang="en-US" sz="2400" dirty="0" err="1">
                <a:latin typeface="Baskerville Old Face" pitchFamily="18" charset="0"/>
              </a:rPr>
              <a:t>br</a:t>
            </a:r>
            <a:r>
              <a:rPr lang="en-US" sz="2400" dirty="0">
                <a:latin typeface="Baskerville Old Face" pitchFamily="18" charset="0"/>
              </a:rPr>
              <a:t>/&gt;";</a:t>
            </a:r>
          </a:p>
          <a:p>
            <a:pPr algn="just"/>
            <a:r>
              <a:rPr lang="en-US" sz="2400" dirty="0">
                <a:latin typeface="Baskerville Old Face" pitchFamily="18" charset="0"/>
              </a:rPr>
              <a:t>		}</a:t>
            </a:r>
          </a:p>
          <a:p>
            <a:pPr algn="just"/>
            <a:r>
              <a:rPr lang="en-US" sz="2400" dirty="0">
                <a:latin typeface="Baskerville Old Face" pitchFamily="18" charset="0"/>
              </a:rPr>
              <a:t>	?&gt;</a:t>
            </a:r>
          </a:p>
          <a:p>
            <a:pPr algn="just"/>
            <a:r>
              <a:rPr lang="en-US" sz="2400" dirty="0">
                <a:latin typeface="Baskerville Old Face" pitchFamily="18" charset="0"/>
              </a:rPr>
              <a:t>&lt;/html&gt;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228600"/>
            <a:ext cx="8610600" cy="6370975"/>
          </a:xfrm>
          <a:prstGeom prst="rect">
            <a:avLst/>
          </a:prstGeom>
          <a:noFill/>
        </p:spPr>
        <p:txBody>
          <a:bodyPr wrap="square" rtlCol="0">
            <a:spAutoFit/>
          </a:bodyPr>
          <a:lstStyle/>
          <a:p>
            <a:pPr algn="just"/>
            <a:r>
              <a:rPr lang="en-US" sz="2400" b="1" u="sng" dirty="0">
                <a:latin typeface="Baskerville Old Face" pitchFamily="18" charset="0"/>
              </a:rPr>
              <a:t>OUTPUT</a:t>
            </a:r>
          </a:p>
          <a:p>
            <a:pPr algn="just"/>
            <a:r>
              <a:rPr lang="en-US" sz="2400" dirty="0">
                <a:latin typeface="Baskerville Old Face" pitchFamily="18" charset="0"/>
              </a:rPr>
              <a:t>	10</a:t>
            </a:r>
            <a:br>
              <a:rPr lang="en-US" sz="2400" dirty="0">
                <a:latin typeface="Baskerville Old Face" pitchFamily="18" charset="0"/>
              </a:rPr>
            </a:br>
            <a:r>
              <a:rPr lang="en-US" sz="2400" dirty="0">
                <a:latin typeface="Baskerville Old Face" pitchFamily="18" charset="0"/>
              </a:rPr>
              <a:t>	20</a:t>
            </a:r>
            <a:br>
              <a:rPr lang="en-US" sz="2400" dirty="0">
                <a:latin typeface="Baskerville Old Face" pitchFamily="18" charset="0"/>
              </a:rPr>
            </a:br>
            <a:r>
              <a:rPr lang="en-US" sz="2400" dirty="0">
                <a:latin typeface="Baskerville Old Face" pitchFamily="18" charset="0"/>
              </a:rPr>
              <a:t>					30</a:t>
            </a:r>
            <a:r>
              <a:rPr lang="en-US" sz="2400" b="1" dirty="0">
                <a:latin typeface="Baskerville Old Face" pitchFamily="18" charset="0"/>
              </a:rPr>
              <a:t> </a:t>
            </a:r>
          </a:p>
          <a:p>
            <a:pPr marL="1371600" indent="-1371600" algn="just">
              <a:lnSpc>
                <a:spcPct val="150000"/>
              </a:lnSpc>
            </a:pPr>
            <a:r>
              <a:rPr lang="en-US" sz="2400" b="1" dirty="0">
                <a:latin typeface="Baskerville Old Face" pitchFamily="18" charset="0"/>
              </a:rPr>
              <a:t>3.10.3.2	Printing Arrays for Testing Purposes</a:t>
            </a:r>
            <a:endParaRPr lang="en-US" sz="2400" dirty="0">
              <a:latin typeface="Baskerville Old Face" pitchFamily="18" charset="0"/>
            </a:endParaRPr>
          </a:p>
          <a:p>
            <a:pPr marL="2000250" lvl="0" indent="-628650" algn="just">
              <a:lnSpc>
                <a:spcPct val="150000"/>
              </a:lnSpc>
              <a:buFont typeface="Wingdings" pitchFamily="2" charset="2"/>
              <a:buChar char="§"/>
            </a:pPr>
            <a:r>
              <a:rPr lang="en-US" sz="2400" dirty="0" err="1">
                <a:latin typeface="Baskerville Old Face" pitchFamily="18" charset="0"/>
              </a:rPr>
              <a:t>print_r</a:t>
            </a:r>
            <a:r>
              <a:rPr lang="en-US" sz="2400" dirty="0">
                <a:latin typeface="Baskerville Old Face" pitchFamily="18" charset="0"/>
              </a:rPr>
              <a:t>() function is used to easily output their contents to the screen for testing purposes.</a:t>
            </a:r>
          </a:p>
          <a:p>
            <a:pPr marL="1943100" lvl="0" indent="-571500" algn="just">
              <a:lnSpc>
                <a:spcPct val="150000"/>
              </a:lnSpc>
              <a:buFont typeface="Wingdings" pitchFamily="2" charset="2"/>
              <a:buChar char="§"/>
            </a:pPr>
            <a:r>
              <a:rPr lang="en-US" sz="2400" dirty="0">
                <a:latin typeface="Baskerville Old Face" pitchFamily="18" charset="0"/>
              </a:rPr>
              <a:t> Its prototype follows:</a:t>
            </a:r>
          </a:p>
          <a:p>
            <a:pPr algn="just">
              <a:lnSpc>
                <a:spcPct val="150000"/>
              </a:lnSpc>
            </a:pPr>
            <a:r>
              <a:rPr lang="en-US" sz="2400" dirty="0">
                <a:latin typeface="Baskerville Old Face" pitchFamily="18" charset="0"/>
              </a:rPr>
              <a:t>		   </a:t>
            </a:r>
            <a:r>
              <a:rPr lang="en-US" sz="2400" b="1" dirty="0" err="1">
                <a:latin typeface="Baskerville Old Face" pitchFamily="18" charset="0"/>
              </a:rPr>
              <a:t>boolean</a:t>
            </a:r>
            <a:r>
              <a:rPr lang="en-US" sz="2400" b="1" dirty="0">
                <a:latin typeface="Baskerville Old Face" pitchFamily="18" charset="0"/>
              </a:rPr>
              <a:t> </a:t>
            </a:r>
            <a:r>
              <a:rPr lang="en-US" sz="2400" b="1" dirty="0" err="1">
                <a:latin typeface="Baskerville Old Face" pitchFamily="18" charset="0"/>
              </a:rPr>
              <a:t>print_r</a:t>
            </a:r>
            <a:r>
              <a:rPr lang="en-US" sz="2400" b="1" dirty="0">
                <a:latin typeface="Baskerville Old Face" pitchFamily="18" charset="0"/>
              </a:rPr>
              <a:t>(mixed </a:t>
            </a:r>
            <a:r>
              <a:rPr lang="en-US" sz="2400" b="1" i="1" dirty="0">
                <a:latin typeface="Baskerville Old Face" pitchFamily="18" charset="0"/>
              </a:rPr>
              <a:t>variable </a:t>
            </a:r>
            <a:r>
              <a:rPr lang="en-US" sz="2400" b="1" dirty="0">
                <a:latin typeface="Baskerville Old Face" pitchFamily="18" charset="0"/>
              </a:rPr>
              <a:t>[, </a:t>
            </a:r>
            <a:r>
              <a:rPr lang="en-US" sz="2400" b="1" dirty="0" err="1">
                <a:latin typeface="Baskerville Old Face" pitchFamily="18" charset="0"/>
              </a:rPr>
              <a:t>boolean</a:t>
            </a:r>
            <a:r>
              <a:rPr lang="en-US" sz="2400" b="1" dirty="0">
                <a:latin typeface="Baskerville Old Face" pitchFamily="18" charset="0"/>
              </a:rPr>
              <a:t> </a:t>
            </a:r>
            <a:r>
              <a:rPr lang="en-US" sz="2400" b="1" i="1" dirty="0">
                <a:latin typeface="Baskerville Old Face" pitchFamily="18" charset="0"/>
              </a:rPr>
              <a:t>return</a:t>
            </a:r>
            <a:r>
              <a:rPr lang="en-US" sz="2400" b="1" dirty="0">
                <a:latin typeface="Baskerville Old Face" pitchFamily="18" charset="0"/>
              </a:rPr>
              <a:t>])</a:t>
            </a:r>
            <a:endParaRPr lang="en-US" sz="2400" dirty="0">
              <a:latin typeface="Baskerville Old Face" pitchFamily="18" charset="0"/>
            </a:endParaRPr>
          </a:p>
          <a:p>
            <a:pPr marL="2000250" lvl="0" indent="-628650" algn="just">
              <a:lnSpc>
                <a:spcPct val="150000"/>
              </a:lnSpc>
              <a:buFont typeface="Wingdings" pitchFamily="2" charset="2"/>
              <a:buChar char="§"/>
            </a:pPr>
            <a:r>
              <a:rPr lang="en-US" sz="2400" dirty="0">
                <a:latin typeface="Baskerville Old Face" pitchFamily="18" charset="0"/>
              </a:rPr>
              <a:t>The </a:t>
            </a:r>
            <a:r>
              <a:rPr lang="en-US" sz="2400" dirty="0" err="1">
                <a:latin typeface="Baskerville Old Face" pitchFamily="18" charset="0"/>
              </a:rPr>
              <a:t>print_r</a:t>
            </a:r>
            <a:r>
              <a:rPr lang="en-US" sz="2400" dirty="0">
                <a:latin typeface="Baskerville Old Face" pitchFamily="18" charset="0"/>
              </a:rPr>
              <a:t>() function accepts a variable and sends its contents to standard output, returning TRUE on success and FALSE otherwise.</a:t>
            </a:r>
          </a:p>
          <a:p>
            <a:pPr algn="just"/>
            <a:r>
              <a:rPr lang="en-US" sz="2400" b="1" dirty="0">
                <a:latin typeface="Baskerville Old Face" pitchFamily="18" charset="0"/>
              </a:rPr>
              <a:t>				</a:t>
            </a:r>
            <a:endParaRPr lang="en-US" sz="2400" dirty="0">
              <a:latin typeface="Baskerville Old Face"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228600"/>
            <a:ext cx="8610600" cy="6370975"/>
          </a:xfrm>
          <a:prstGeom prst="rect">
            <a:avLst/>
          </a:prstGeom>
          <a:noFill/>
        </p:spPr>
        <p:txBody>
          <a:bodyPr wrap="square" rtlCol="0">
            <a:spAutoFit/>
          </a:bodyPr>
          <a:lstStyle/>
          <a:p>
            <a:pPr marL="457200" lvl="0" indent="-457200" algn="just">
              <a:buFont typeface="Wingdings" pitchFamily="2" charset="2"/>
              <a:buChar char="§"/>
            </a:pPr>
            <a:r>
              <a:rPr lang="en-US" sz="2400" dirty="0">
                <a:latin typeface="Baskerville Old Face" pitchFamily="18" charset="0"/>
              </a:rPr>
              <a:t>The optional parameter return modifies the function’s behavior, causing it to return the output to the caller, rather than send it to standard output.</a:t>
            </a:r>
          </a:p>
          <a:p>
            <a:pPr marL="457200" lvl="0" indent="-457200" algn="just">
              <a:buFont typeface="Wingdings" pitchFamily="2" charset="2"/>
              <a:buChar char="§"/>
            </a:pPr>
            <a:r>
              <a:rPr lang="en-US" sz="2400" dirty="0">
                <a:latin typeface="Baskerville Old Face" pitchFamily="18" charset="0"/>
              </a:rPr>
              <a:t> Therefore, to return the contents of the preceding $a array,  just set return to TRUE:</a:t>
            </a:r>
          </a:p>
          <a:p>
            <a:pPr algn="just"/>
            <a:r>
              <a:rPr lang="en-US" sz="2400" b="1" u="sng" dirty="0">
                <a:latin typeface="Baskerville Old Face" pitchFamily="18" charset="0"/>
              </a:rPr>
              <a:t>Program :</a:t>
            </a:r>
            <a:endParaRPr lang="en-US" sz="2400" dirty="0">
              <a:latin typeface="Baskerville Old Face" pitchFamily="18" charset="0"/>
            </a:endParaRPr>
          </a:p>
          <a:p>
            <a:pPr lvl="3" algn="just"/>
            <a:r>
              <a:rPr lang="en-US" sz="2400" dirty="0">
                <a:latin typeface="Baskerville Old Face" pitchFamily="18" charset="0"/>
              </a:rPr>
              <a:t>&lt;html&gt;</a:t>
            </a:r>
          </a:p>
          <a:p>
            <a:pPr lvl="3" algn="just"/>
            <a:r>
              <a:rPr lang="en-US" sz="2400" dirty="0">
                <a:latin typeface="Baskerville Old Face" pitchFamily="18" charset="0"/>
              </a:rPr>
              <a:t>	&lt;? </a:t>
            </a:r>
            <a:r>
              <a:rPr lang="en-US" sz="2400" dirty="0" err="1">
                <a:latin typeface="Baskerville Old Face" pitchFamily="18" charset="0"/>
              </a:rPr>
              <a:t>php</a:t>
            </a:r>
            <a:r>
              <a:rPr lang="en-US" sz="2400" dirty="0">
                <a:latin typeface="Baskerville Old Face" pitchFamily="18" charset="0"/>
              </a:rPr>
              <a:t> </a:t>
            </a:r>
          </a:p>
          <a:p>
            <a:pPr lvl="3" algn="just"/>
            <a:r>
              <a:rPr lang="en-US" sz="2400" dirty="0">
                <a:latin typeface="Baskerville Old Face" pitchFamily="18" charset="0"/>
              </a:rPr>
              <a:t>		$a = array();</a:t>
            </a:r>
          </a:p>
          <a:p>
            <a:pPr lvl="3" algn="just"/>
            <a:r>
              <a:rPr lang="en-US" sz="2400" dirty="0">
                <a:latin typeface="Baskerville Old Face" pitchFamily="18" charset="0"/>
              </a:rPr>
              <a:t>		$a[0] 	= "10";</a:t>
            </a:r>
          </a:p>
          <a:p>
            <a:pPr lvl="3" algn="just"/>
            <a:r>
              <a:rPr lang="en-US" sz="2400" dirty="0">
                <a:latin typeface="Baskerville Old Face" pitchFamily="18" charset="0"/>
              </a:rPr>
              <a:t>		$a[1]  	= "20";</a:t>
            </a:r>
          </a:p>
          <a:p>
            <a:pPr lvl="3" algn="just"/>
            <a:r>
              <a:rPr lang="en-US" sz="2400" dirty="0">
                <a:latin typeface="Baskerville Old Face" pitchFamily="18" charset="0"/>
              </a:rPr>
              <a:t>		$a[2] 	= "30";</a:t>
            </a:r>
          </a:p>
          <a:p>
            <a:pPr lvl="3" algn="just"/>
            <a:r>
              <a:rPr lang="en-US" sz="2400" dirty="0">
                <a:latin typeface="Baskerville Old Face" pitchFamily="18" charset="0"/>
              </a:rPr>
              <a:t>		</a:t>
            </a:r>
            <a:r>
              <a:rPr lang="en-US" sz="2400" dirty="0" err="1">
                <a:latin typeface="Baskerville Old Face" pitchFamily="18" charset="0"/>
              </a:rPr>
              <a:t>print_r</a:t>
            </a:r>
            <a:r>
              <a:rPr lang="en-US" sz="2400" dirty="0">
                <a:latin typeface="Baskerville Old Face" pitchFamily="18" charset="0"/>
              </a:rPr>
              <a:t>($a);</a:t>
            </a:r>
          </a:p>
          <a:p>
            <a:pPr lvl="3" algn="just"/>
            <a:r>
              <a:rPr lang="en-US" sz="2400" dirty="0">
                <a:latin typeface="Baskerville Old Face" pitchFamily="18" charset="0"/>
              </a:rPr>
              <a:t>	?&gt;</a:t>
            </a:r>
          </a:p>
          <a:p>
            <a:pPr lvl="3" algn="just"/>
            <a:r>
              <a:rPr lang="en-US" sz="2400" dirty="0">
                <a:latin typeface="Baskerville Old Face" pitchFamily="18" charset="0"/>
              </a:rPr>
              <a:t>&lt;/html&gt;</a:t>
            </a:r>
          </a:p>
          <a:p>
            <a:pPr algn="just"/>
            <a:r>
              <a:rPr lang="en-US" sz="2400" b="1" u="sng" dirty="0">
                <a:latin typeface="Baskerville Old Face" pitchFamily="18" charset="0"/>
              </a:rPr>
              <a:t>Output</a:t>
            </a:r>
            <a:endParaRPr lang="en-US" sz="2400" dirty="0">
              <a:latin typeface="Baskerville Old Face" pitchFamily="18" charset="0"/>
            </a:endParaRPr>
          </a:p>
          <a:p>
            <a:pPr algn="just"/>
            <a:r>
              <a:rPr lang="en-US" sz="2400" dirty="0">
                <a:latin typeface="Baskerville Old Face" pitchFamily="18" charset="0"/>
              </a:rPr>
              <a:t>		Array ( [0] =&gt; 10 [1] =&gt; 20 [2] =&gt; 30 )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228600"/>
            <a:ext cx="8610600" cy="4893647"/>
          </a:xfrm>
          <a:prstGeom prst="rect">
            <a:avLst/>
          </a:prstGeom>
          <a:noFill/>
        </p:spPr>
        <p:txBody>
          <a:bodyPr wrap="square" rtlCol="0">
            <a:spAutoFit/>
          </a:bodyPr>
          <a:lstStyle/>
          <a:p>
            <a:pPr algn="just"/>
            <a:r>
              <a:rPr lang="en-US" sz="2400" b="1" u="sng" dirty="0">
                <a:latin typeface="Baskerville Old Face" pitchFamily="18" charset="0"/>
              </a:rPr>
              <a:t>program</a:t>
            </a:r>
            <a:endParaRPr lang="en-US" sz="2400" dirty="0">
              <a:latin typeface="Baskerville Old Face" pitchFamily="18" charset="0"/>
            </a:endParaRPr>
          </a:p>
          <a:p>
            <a:pPr lvl="3" algn="just"/>
            <a:r>
              <a:rPr lang="en-US" sz="2400" dirty="0">
                <a:latin typeface="Baskerville Old Face" pitchFamily="18" charset="0"/>
              </a:rPr>
              <a:t> </a:t>
            </a:r>
            <a:r>
              <a:rPr lang="pt-BR" sz="2400" dirty="0">
                <a:latin typeface="Baskerville Old Face" pitchFamily="18" charset="0"/>
              </a:rPr>
              <a:t>&lt;html&gt;</a:t>
            </a:r>
            <a:endParaRPr lang="en-US" sz="2400" dirty="0">
              <a:latin typeface="Baskerville Old Face" pitchFamily="18" charset="0"/>
            </a:endParaRPr>
          </a:p>
          <a:p>
            <a:pPr lvl="3" algn="just"/>
            <a:r>
              <a:rPr lang="pt-BR" sz="2400" dirty="0">
                <a:latin typeface="Baskerville Old Face" pitchFamily="18" charset="0"/>
              </a:rPr>
              <a:t>	&lt;?php</a:t>
            </a:r>
            <a:endParaRPr lang="en-US" sz="2400" dirty="0">
              <a:latin typeface="Baskerville Old Face" pitchFamily="18" charset="0"/>
            </a:endParaRPr>
          </a:p>
          <a:p>
            <a:pPr lvl="3" algn="just"/>
            <a:r>
              <a:rPr lang="pt-BR" sz="2400" dirty="0">
                <a:latin typeface="Baskerville Old Face" pitchFamily="18" charset="0"/>
              </a:rPr>
              <a:t>		$a = array();</a:t>
            </a:r>
            <a:endParaRPr lang="en-US" sz="2400" dirty="0">
              <a:latin typeface="Baskerville Old Face" pitchFamily="18" charset="0"/>
            </a:endParaRPr>
          </a:p>
          <a:p>
            <a:pPr lvl="3" algn="just"/>
            <a:r>
              <a:rPr lang="pt-BR" sz="2400" dirty="0">
                <a:latin typeface="Baskerville Old Face" pitchFamily="18" charset="0"/>
              </a:rPr>
              <a:t>		$a[0] = "10";</a:t>
            </a:r>
            <a:endParaRPr lang="en-US" sz="2400" dirty="0">
              <a:latin typeface="Baskerville Old Face" pitchFamily="18" charset="0"/>
            </a:endParaRPr>
          </a:p>
          <a:p>
            <a:pPr lvl="3" algn="just"/>
            <a:r>
              <a:rPr lang="pt-BR" sz="2400" dirty="0">
                <a:latin typeface="Baskerville Old Face" pitchFamily="18" charset="0"/>
              </a:rPr>
              <a:t>		$a[1]  = "20";</a:t>
            </a:r>
            <a:endParaRPr lang="en-US" sz="2400" dirty="0">
              <a:latin typeface="Baskerville Old Face" pitchFamily="18" charset="0"/>
            </a:endParaRPr>
          </a:p>
          <a:p>
            <a:pPr lvl="3" algn="just"/>
            <a:r>
              <a:rPr lang="pt-BR" sz="2400" dirty="0">
                <a:latin typeface="Baskerville Old Face" pitchFamily="18" charset="0"/>
              </a:rPr>
              <a:t>		$a[2] = "30";</a:t>
            </a:r>
            <a:endParaRPr lang="en-US" sz="2400" dirty="0">
              <a:latin typeface="Baskerville Old Face" pitchFamily="18" charset="0"/>
            </a:endParaRPr>
          </a:p>
          <a:p>
            <a:pPr lvl="3" algn="just"/>
            <a:r>
              <a:rPr lang="pt-BR" sz="2400" dirty="0">
                <a:latin typeface="Baskerville Old Face" pitchFamily="18" charset="0"/>
              </a:rPr>
              <a:t>		$res = print_r($a, TRUE);</a:t>
            </a:r>
            <a:endParaRPr lang="en-US" sz="2400" dirty="0">
              <a:latin typeface="Baskerville Old Face" pitchFamily="18" charset="0"/>
            </a:endParaRPr>
          </a:p>
          <a:p>
            <a:pPr lvl="3" algn="just"/>
            <a:r>
              <a:rPr lang="pt-BR" sz="2400" dirty="0">
                <a:latin typeface="Baskerville Old Face" pitchFamily="18" charset="0"/>
              </a:rPr>
              <a:t>		echo $res;</a:t>
            </a:r>
            <a:endParaRPr lang="en-US" sz="2400" dirty="0">
              <a:latin typeface="Baskerville Old Face" pitchFamily="18" charset="0"/>
            </a:endParaRPr>
          </a:p>
          <a:p>
            <a:pPr lvl="3" algn="just"/>
            <a:r>
              <a:rPr lang="pt-BR" sz="2400" dirty="0">
                <a:latin typeface="Baskerville Old Face" pitchFamily="18" charset="0"/>
              </a:rPr>
              <a:t>	?&gt;</a:t>
            </a:r>
            <a:endParaRPr lang="en-US" sz="2400" dirty="0">
              <a:latin typeface="Baskerville Old Face" pitchFamily="18" charset="0"/>
            </a:endParaRPr>
          </a:p>
          <a:p>
            <a:pPr lvl="3" algn="just"/>
            <a:r>
              <a:rPr lang="pt-BR" sz="2400" dirty="0">
                <a:latin typeface="Baskerville Old Face" pitchFamily="18" charset="0"/>
              </a:rPr>
              <a:t>&lt;/html&gt; </a:t>
            </a:r>
            <a:endParaRPr lang="en-US" sz="2400" dirty="0">
              <a:latin typeface="Baskerville Old Face" pitchFamily="18" charset="0"/>
            </a:endParaRPr>
          </a:p>
          <a:p>
            <a:pPr algn="just"/>
            <a:r>
              <a:rPr lang="en-US" sz="2400" b="1" u="sng" dirty="0">
                <a:latin typeface="Baskerville Old Face" pitchFamily="18" charset="0"/>
              </a:rPr>
              <a:t>Output</a:t>
            </a:r>
            <a:endParaRPr lang="en-US" sz="2400" dirty="0">
              <a:latin typeface="Baskerville Old Face" pitchFamily="18" charset="0"/>
            </a:endParaRPr>
          </a:p>
          <a:p>
            <a:pPr algn="just"/>
            <a:r>
              <a:rPr lang="en-US" sz="2400" dirty="0">
                <a:latin typeface="Baskerville Old Face" pitchFamily="18" charset="0"/>
              </a:rPr>
              <a:t>	Array ( [0] =&gt; 10 [1] =&gt; 20 [2] =&gt; 30 )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228600"/>
            <a:ext cx="8610600" cy="2807820"/>
          </a:xfrm>
          <a:prstGeom prst="rect">
            <a:avLst/>
          </a:prstGeom>
          <a:noFill/>
        </p:spPr>
        <p:txBody>
          <a:bodyPr wrap="square" rtlCol="0">
            <a:spAutoFit/>
          </a:bodyPr>
          <a:lstStyle/>
          <a:p>
            <a:pPr>
              <a:lnSpc>
                <a:spcPct val="150000"/>
              </a:lnSpc>
            </a:pPr>
            <a:r>
              <a:rPr lang="en-US" sz="2400" b="1" dirty="0">
                <a:latin typeface="Baskerville Old Face" pitchFamily="18" charset="0"/>
              </a:rPr>
              <a:t>10.3.4	Adding and Removing Array Elements</a:t>
            </a:r>
            <a:endParaRPr lang="en-US" sz="2400" dirty="0">
              <a:latin typeface="Baskerville Old Face" pitchFamily="18" charset="0"/>
            </a:endParaRPr>
          </a:p>
          <a:p>
            <a:pPr>
              <a:lnSpc>
                <a:spcPct val="150000"/>
              </a:lnSpc>
            </a:pPr>
            <a:r>
              <a:rPr lang="en-US" sz="2400" b="1" dirty="0">
                <a:latin typeface="Baskerville Old Face" pitchFamily="18" charset="0"/>
              </a:rPr>
              <a:t>	10.3.4.1	Adding a Value to the Front of an Array</a:t>
            </a:r>
            <a:endParaRPr lang="en-US" sz="2400" dirty="0">
              <a:latin typeface="Baskerville Old Face" pitchFamily="18" charset="0"/>
            </a:endParaRPr>
          </a:p>
          <a:p>
            <a:pPr>
              <a:lnSpc>
                <a:spcPct val="150000"/>
              </a:lnSpc>
            </a:pPr>
            <a:r>
              <a:rPr lang="en-US" sz="2400" b="1" dirty="0">
                <a:latin typeface="Baskerville Old Face" pitchFamily="18" charset="0"/>
              </a:rPr>
              <a:t>	10.3.4.2	Adding a Value to the End of an Array</a:t>
            </a:r>
            <a:endParaRPr lang="en-US" sz="2400" dirty="0">
              <a:latin typeface="Baskerville Old Face" pitchFamily="18" charset="0"/>
            </a:endParaRPr>
          </a:p>
          <a:p>
            <a:pPr>
              <a:lnSpc>
                <a:spcPct val="150000"/>
              </a:lnSpc>
            </a:pPr>
            <a:r>
              <a:rPr lang="en-US" sz="2400" dirty="0">
                <a:latin typeface="Baskerville Old Face" pitchFamily="18" charset="0"/>
              </a:rPr>
              <a:t>	</a:t>
            </a:r>
            <a:r>
              <a:rPr lang="en-US" sz="2400" b="1" dirty="0">
                <a:latin typeface="Baskerville Old Face" pitchFamily="18" charset="0"/>
              </a:rPr>
              <a:t>10.3.4.3	Removing a Value from the Front of an Array</a:t>
            </a:r>
            <a:endParaRPr lang="en-US" sz="2400" dirty="0">
              <a:latin typeface="Baskerville Old Face" pitchFamily="18" charset="0"/>
            </a:endParaRPr>
          </a:p>
          <a:p>
            <a:pPr>
              <a:lnSpc>
                <a:spcPct val="150000"/>
              </a:lnSpc>
            </a:pPr>
            <a:r>
              <a:rPr lang="en-US" sz="2400" b="1" dirty="0">
                <a:latin typeface="Baskerville Old Face" pitchFamily="18" charset="0"/>
              </a:rPr>
              <a:t>	10.3.4.4	Removing a Value from the End of an Array</a:t>
            </a:r>
            <a:endParaRPr lang="en-US" sz="2400" dirty="0">
              <a:latin typeface="Baskerville Old Face"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457200"/>
            <a:ext cx="8610600" cy="6001643"/>
          </a:xfrm>
          <a:prstGeom prst="rect">
            <a:avLst/>
          </a:prstGeom>
          <a:noFill/>
        </p:spPr>
        <p:txBody>
          <a:bodyPr wrap="square" rtlCol="0">
            <a:spAutoFit/>
          </a:bodyPr>
          <a:lstStyle/>
          <a:p>
            <a:r>
              <a:rPr lang="en-US" sz="2400" b="1" dirty="0">
                <a:latin typeface="Baskerville Old Face" pitchFamily="18" charset="0"/>
              </a:rPr>
              <a:t>10.3.4.1 Adding a Value to the Front of an Array</a:t>
            </a:r>
            <a:endParaRPr lang="en-US" sz="2400" dirty="0">
              <a:latin typeface="Baskerville Old Face" pitchFamily="18" charset="0"/>
            </a:endParaRPr>
          </a:p>
          <a:p>
            <a:pPr marL="1600200" lvl="0" indent="-514350">
              <a:lnSpc>
                <a:spcPct val="150000"/>
              </a:lnSpc>
              <a:buFont typeface="Wingdings" pitchFamily="2" charset="2"/>
              <a:buChar char="§"/>
            </a:pPr>
            <a:r>
              <a:rPr lang="en-US" sz="2400" dirty="0">
                <a:latin typeface="Baskerville Old Face" pitchFamily="18" charset="0"/>
              </a:rPr>
              <a:t>The </a:t>
            </a:r>
            <a:r>
              <a:rPr lang="en-US" sz="2400" b="1" dirty="0" err="1">
                <a:latin typeface="Baskerville Old Face" pitchFamily="18" charset="0"/>
              </a:rPr>
              <a:t>array_unshift</a:t>
            </a:r>
            <a:r>
              <a:rPr lang="en-US" sz="2400" b="1" dirty="0">
                <a:latin typeface="Baskerville Old Face" pitchFamily="18" charset="0"/>
              </a:rPr>
              <a:t>() </a:t>
            </a:r>
            <a:r>
              <a:rPr lang="en-US" sz="2400" dirty="0">
                <a:latin typeface="Baskerville Old Face" pitchFamily="18" charset="0"/>
              </a:rPr>
              <a:t>function adds elements to the front of the array.</a:t>
            </a:r>
          </a:p>
          <a:p>
            <a:pPr marL="1600200" lvl="0" indent="-514350">
              <a:lnSpc>
                <a:spcPct val="150000"/>
              </a:lnSpc>
              <a:buFont typeface="Wingdings" pitchFamily="2" charset="2"/>
              <a:buChar char="§"/>
            </a:pPr>
            <a:r>
              <a:rPr lang="en-US" sz="2400" dirty="0">
                <a:latin typeface="Baskerville Old Face" pitchFamily="18" charset="0"/>
              </a:rPr>
              <a:t>Its prototype follows:</a:t>
            </a:r>
          </a:p>
          <a:p>
            <a:pPr marL="1600200" indent="-514350">
              <a:lnSpc>
                <a:spcPct val="150000"/>
              </a:lnSpc>
            </a:pP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dirty="0" err="1">
                <a:latin typeface="Baskerville Old Face" pitchFamily="18" charset="0"/>
              </a:rPr>
              <a:t>array_unshift</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 mixed </a:t>
            </a:r>
            <a:r>
              <a:rPr lang="en-US" sz="2400" b="1" i="1" dirty="0">
                <a:latin typeface="Baskerville Old Face" pitchFamily="18" charset="0"/>
              </a:rPr>
              <a:t>variable </a:t>
            </a:r>
            <a:r>
              <a:rPr lang="en-US" sz="2400" b="1" dirty="0">
                <a:latin typeface="Baskerville Old Face" pitchFamily="18" charset="0"/>
              </a:rPr>
              <a:t>[, mixed </a:t>
            </a:r>
            <a:r>
              <a:rPr lang="en-US" sz="2400" b="1" i="1" dirty="0">
                <a:latin typeface="Baskerville Old Face" pitchFamily="18" charset="0"/>
              </a:rPr>
              <a:t>variable</a:t>
            </a:r>
            <a:r>
              <a:rPr lang="en-US" sz="2400" b="1" dirty="0">
                <a:latin typeface="Baskerville Old Face" pitchFamily="18" charset="0"/>
              </a:rPr>
              <a:t>...])</a:t>
            </a:r>
            <a:endParaRPr lang="en-US" sz="2400" dirty="0">
              <a:latin typeface="Baskerville Old Face" pitchFamily="18" charset="0"/>
            </a:endParaRPr>
          </a:p>
          <a:p>
            <a:pPr marL="1600200" lvl="0" indent="-514350">
              <a:lnSpc>
                <a:spcPct val="150000"/>
              </a:lnSpc>
              <a:buFont typeface="Wingdings" pitchFamily="2" charset="2"/>
              <a:buChar char="§"/>
            </a:pPr>
            <a:r>
              <a:rPr lang="en-US" sz="2400" dirty="0">
                <a:latin typeface="Baskerville Old Face" pitchFamily="18" charset="0"/>
              </a:rPr>
              <a:t>The following example adds two states to the front of the $states array:</a:t>
            </a:r>
          </a:p>
          <a:p>
            <a:pPr lvl="1">
              <a:lnSpc>
                <a:spcPct val="150000"/>
              </a:lnSpc>
            </a:pPr>
            <a:r>
              <a:rPr lang="en-US" sz="2400" dirty="0">
                <a:latin typeface="Baskerville Old Face" pitchFamily="18" charset="0"/>
              </a:rPr>
              <a:t>	</a:t>
            </a:r>
            <a:r>
              <a:rPr lang="en-US" sz="2400" b="1" dirty="0">
                <a:latin typeface="Baskerville Old Face" pitchFamily="18" charset="0"/>
              </a:rPr>
              <a:t>$states = array("Ohio", "New York");</a:t>
            </a:r>
            <a:endParaRPr lang="en-US" sz="2400" dirty="0">
              <a:latin typeface="Baskerville Old Face" pitchFamily="18" charset="0"/>
            </a:endParaRPr>
          </a:p>
          <a:p>
            <a:pPr lvl="1">
              <a:lnSpc>
                <a:spcPct val="150000"/>
              </a:lnSpc>
            </a:pPr>
            <a:r>
              <a:rPr lang="en-US" sz="2400" b="1" dirty="0">
                <a:latin typeface="Baskerville Old Face" pitchFamily="18" charset="0"/>
              </a:rPr>
              <a:t>	</a:t>
            </a:r>
            <a:r>
              <a:rPr lang="en-US" sz="2400" b="1" dirty="0" err="1">
                <a:latin typeface="Baskerville Old Face" pitchFamily="18" charset="0"/>
              </a:rPr>
              <a:t>array_unshift</a:t>
            </a:r>
            <a:r>
              <a:rPr lang="en-US" sz="2400" b="1" dirty="0">
                <a:latin typeface="Baskerville Old Face" pitchFamily="18" charset="0"/>
              </a:rPr>
              <a:t>($states, "California", "Texas");</a:t>
            </a:r>
            <a:endParaRPr lang="en-US" sz="2400" dirty="0">
              <a:latin typeface="Baskerville Old Face" pitchFamily="18" charset="0"/>
            </a:endParaRPr>
          </a:p>
          <a:p>
            <a:pPr lvl="1">
              <a:lnSpc>
                <a:spcPct val="150000"/>
              </a:lnSpc>
            </a:pPr>
            <a:r>
              <a:rPr lang="en-US" sz="2400" b="1" dirty="0">
                <a:latin typeface="Baskerville Old Face" pitchFamily="18" charset="0"/>
              </a:rPr>
              <a:t>	// $states = array("California", "Texas", "Ohio", "New York");</a:t>
            </a:r>
            <a:endParaRPr lang="en-US" sz="2400" dirty="0">
              <a:latin typeface="Baskerville Old Fac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7498080" cy="725470"/>
          </a:xfrm>
        </p:spPr>
        <p:txBody>
          <a:bodyPr>
            <a:normAutofit/>
          </a:bodyPr>
          <a:lstStyle/>
          <a:p>
            <a:pPr algn="l">
              <a:lnSpc>
                <a:spcPct val="150000"/>
              </a:lnSpc>
            </a:pPr>
            <a:r>
              <a:rPr lang="en-IN" sz="2200" b="1" dirty="0">
                <a:solidFill>
                  <a:srgbClr val="FF0066"/>
                </a:solidFill>
                <a:latin typeface="Century Schoolbook" pitchFamily="18" charset="0"/>
              </a:rPr>
              <a:t>1.3 Images:</a:t>
            </a:r>
          </a:p>
        </p:txBody>
      </p:sp>
      <p:sp>
        <p:nvSpPr>
          <p:cNvPr id="3" name="Content Placeholder 2"/>
          <p:cNvSpPr>
            <a:spLocks noGrp="1"/>
          </p:cNvSpPr>
          <p:nvPr>
            <p:ph idx="1"/>
          </p:nvPr>
        </p:nvSpPr>
        <p:spPr>
          <a:xfrm>
            <a:off x="214282" y="1214422"/>
            <a:ext cx="7498080" cy="5184576"/>
          </a:xfrm>
        </p:spPr>
        <p:txBody>
          <a:bodyPr>
            <a:noAutofit/>
          </a:bodyPr>
          <a:lstStyle/>
          <a:p>
            <a:pPr lvl="0">
              <a:lnSpc>
                <a:spcPct val="150000"/>
              </a:lnSpc>
            </a:pPr>
            <a:r>
              <a:rPr lang="en-IN" sz="1800" dirty="0">
                <a:latin typeface="Century Schoolbook" pitchFamily="18" charset="0"/>
              </a:rPr>
              <a:t>The image is stored in a file, which is specified by an  XHTML request .</a:t>
            </a:r>
          </a:p>
          <a:p>
            <a:pPr lvl="0">
              <a:lnSpc>
                <a:spcPct val="150000"/>
              </a:lnSpc>
            </a:pPr>
            <a:r>
              <a:rPr lang="en-IN" sz="1800" dirty="0">
                <a:latin typeface="Century Schoolbook" pitchFamily="18" charset="0"/>
              </a:rPr>
              <a:t>The image in the file is inserted into the display of the document by the browser.</a:t>
            </a:r>
          </a:p>
          <a:p>
            <a:pPr>
              <a:lnSpc>
                <a:spcPct val="150000"/>
              </a:lnSpc>
              <a:buBlip>
                <a:blip r:embed="rId2"/>
              </a:buBlip>
            </a:pPr>
            <a:r>
              <a:rPr lang="en-IN" sz="1800" b="1" dirty="0">
                <a:latin typeface="Century Schoolbook" pitchFamily="18" charset="0"/>
              </a:rPr>
              <a:t>Image formats:</a:t>
            </a:r>
          </a:p>
          <a:p>
            <a:pPr>
              <a:lnSpc>
                <a:spcPct val="150000"/>
              </a:lnSpc>
            </a:pPr>
            <a:r>
              <a:rPr lang="en-IN" sz="1800" dirty="0">
                <a:latin typeface="Century Schoolbook" pitchFamily="18" charset="0"/>
              </a:rPr>
              <a:t>The two most common methods of representing images are:</a:t>
            </a:r>
          </a:p>
          <a:p>
            <a:pPr marL="425196" lvl="0" indent="-342900">
              <a:lnSpc>
                <a:spcPct val="150000"/>
              </a:lnSpc>
              <a:buFont typeface="Wingdings" pitchFamily="2" charset="2"/>
              <a:buChar char="ü"/>
            </a:pPr>
            <a:r>
              <a:rPr lang="en-IN" sz="1800" dirty="0">
                <a:latin typeface="Century Schoolbook" pitchFamily="18" charset="0"/>
              </a:rPr>
              <a:t>Graphic Interchange Format(GIF-pronounced as </a:t>
            </a:r>
            <a:r>
              <a:rPr lang="en-IN" sz="1800" dirty="0" err="1">
                <a:latin typeface="Century Schoolbook" pitchFamily="18" charset="0"/>
              </a:rPr>
              <a:t>jif-fy</a:t>
            </a:r>
            <a:r>
              <a:rPr lang="en-IN" sz="1800" dirty="0">
                <a:latin typeface="Century Schoolbook" pitchFamily="18" charset="0"/>
              </a:rPr>
              <a:t>)</a:t>
            </a:r>
          </a:p>
          <a:p>
            <a:pPr lvl="0">
              <a:lnSpc>
                <a:spcPct val="150000"/>
              </a:lnSpc>
              <a:buFont typeface="Wingdings" pitchFamily="2" charset="2"/>
              <a:buChar char="ü"/>
            </a:pPr>
            <a:r>
              <a:rPr lang="en-IN" sz="1800" dirty="0">
                <a:latin typeface="Century Schoolbook" pitchFamily="18" charset="0"/>
              </a:rPr>
              <a:t>Joint Photographic Experts Group(JPEG, pronounced as jay-peg)</a:t>
            </a:r>
          </a:p>
          <a:p>
            <a:pPr>
              <a:lnSpc>
                <a:spcPct val="150000"/>
              </a:lnSpc>
              <a:buBlip>
                <a:blip r:embed="rId2"/>
              </a:buBlip>
            </a:pPr>
            <a:r>
              <a:rPr lang="en-IN" sz="1800" b="1" dirty="0">
                <a:latin typeface="Century Schoolbook" pitchFamily="18" charset="0"/>
              </a:rPr>
              <a:t>&lt;</a:t>
            </a:r>
            <a:r>
              <a:rPr lang="en-IN" sz="1800" b="1" dirty="0" err="1">
                <a:latin typeface="Century Schoolbook" pitchFamily="18" charset="0"/>
              </a:rPr>
              <a:t>img</a:t>
            </a:r>
            <a:r>
              <a:rPr lang="en-IN" sz="1800" b="1" dirty="0">
                <a:latin typeface="Century Schoolbook" pitchFamily="18" charset="0"/>
              </a:rPr>
              <a:t>/&gt;:</a:t>
            </a:r>
          </a:p>
          <a:p>
            <a:pPr>
              <a:lnSpc>
                <a:spcPct val="150000"/>
              </a:lnSpc>
            </a:pPr>
            <a:r>
              <a:rPr lang="en-IN" sz="1800" dirty="0">
                <a:latin typeface="Century Schoolbook" pitchFamily="18" charset="0"/>
              </a:rPr>
              <a:t> The image tag, &lt;</a:t>
            </a:r>
            <a:r>
              <a:rPr lang="en-IN" sz="1800" dirty="0" err="1">
                <a:latin typeface="Century Schoolbook" pitchFamily="18" charset="0"/>
              </a:rPr>
              <a:t>img</a:t>
            </a:r>
            <a:r>
              <a:rPr lang="en-IN" sz="1800" dirty="0">
                <a:latin typeface="Century Schoolbook" pitchFamily="18" charset="0"/>
              </a:rPr>
              <a:t>/&gt; which is an inline tag, specifies an image that is to appear in a document. </a:t>
            </a:r>
          </a:p>
          <a:p>
            <a:pPr marL="82296" lvl="0" indent="0">
              <a:lnSpc>
                <a:spcPct val="150000"/>
              </a:lnSpc>
              <a:buNone/>
            </a:pPr>
            <a:endParaRPr lang="en-IN" sz="1800" dirty="0">
              <a:latin typeface="Century Schoolbook" pitchFamily="18" charset="0"/>
            </a:endParaRPr>
          </a:p>
          <a:p>
            <a:pPr marL="82296" lvl="0" indent="0">
              <a:lnSpc>
                <a:spcPct val="150000"/>
              </a:lnSpc>
              <a:buNone/>
            </a:pPr>
            <a:endParaRPr lang="en-IN" sz="1800" dirty="0">
              <a:latin typeface="Century Schoolbook" pitchFamily="18" charset="0"/>
            </a:endParaRPr>
          </a:p>
          <a:p>
            <a:pPr marL="82296" indent="0">
              <a:lnSpc>
                <a:spcPct val="150000"/>
              </a:lnSpc>
              <a:buNone/>
            </a:pPr>
            <a:endParaRPr lang="en-IN" sz="1800" dirty="0">
              <a:latin typeface="Century Schoolbook"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lnSpc>
                <a:spcPct val="150000"/>
              </a:lnSpc>
            </a:pPr>
            <a:r>
              <a:rPr lang="en-US" sz="2400" b="1" dirty="0">
                <a:latin typeface="Baskerville Old Face" pitchFamily="18" charset="0"/>
              </a:rPr>
              <a:t>10.3.4.2 Adding a Value to the End of an Array</a:t>
            </a:r>
            <a:endParaRPr lang="en-US" sz="2400" dirty="0">
              <a:latin typeface="Baskerville Old Face" pitchFamily="18" charset="0"/>
            </a:endParaRPr>
          </a:p>
          <a:p>
            <a:pPr marL="1600200" lvl="0" indent="-514350" algn="just">
              <a:lnSpc>
                <a:spcPct val="150000"/>
              </a:lnSpc>
              <a:buFont typeface="Wingdings" pitchFamily="2" charset="2"/>
              <a:buChar char="§"/>
            </a:pPr>
            <a:r>
              <a:rPr lang="en-US" sz="2400" dirty="0">
                <a:latin typeface="Baskerville Old Face" pitchFamily="18" charset="0"/>
              </a:rPr>
              <a:t>The </a:t>
            </a:r>
            <a:r>
              <a:rPr lang="en-US" sz="2400" b="1" dirty="0" err="1">
                <a:latin typeface="Baskerville Old Face" pitchFamily="18" charset="0"/>
              </a:rPr>
              <a:t>array_push</a:t>
            </a:r>
            <a:r>
              <a:rPr lang="en-US" sz="2400" b="1" dirty="0">
                <a:latin typeface="Baskerville Old Face" pitchFamily="18" charset="0"/>
              </a:rPr>
              <a:t>() </a:t>
            </a:r>
            <a:r>
              <a:rPr lang="en-US" sz="2400" dirty="0">
                <a:latin typeface="Baskerville Old Face" pitchFamily="18" charset="0"/>
              </a:rPr>
              <a:t>function adds a value to the end of an array.</a:t>
            </a:r>
          </a:p>
          <a:p>
            <a:pPr marL="1600200" lvl="0" indent="-514350" algn="just">
              <a:lnSpc>
                <a:spcPct val="150000"/>
              </a:lnSpc>
              <a:buFont typeface="Wingdings" pitchFamily="2" charset="2"/>
              <a:buChar char="§"/>
            </a:pPr>
            <a:r>
              <a:rPr lang="en-US" sz="2400" dirty="0">
                <a:latin typeface="Baskerville Old Face" pitchFamily="18" charset="0"/>
              </a:rPr>
              <a:t>Its prototype follows:</a:t>
            </a:r>
          </a:p>
          <a:p>
            <a:pPr algn="just">
              <a:lnSpc>
                <a:spcPct val="150000"/>
              </a:lnSpc>
            </a:pPr>
            <a:r>
              <a:rPr lang="en-US" sz="2400"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dirty="0" err="1">
                <a:latin typeface="Baskerville Old Face" pitchFamily="18" charset="0"/>
              </a:rPr>
              <a:t>array_push</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 mixed </a:t>
            </a:r>
            <a:r>
              <a:rPr lang="en-US" sz="2400" b="1" i="1" dirty="0">
                <a:latin typeface="Baskerville Old Face" pitchFamily="18" charset="0"/>
              </a:rPr>
              <a:t>variable </a:t>
            </a:r>
            <a:r>
              <a:rPr lang="en-US" sz="2400" b="1" dirty="0">
                <a:latin typeface="Baskerville Old Face" pitchFamily="18" charset="0"/>
              </a:rPr>
              <a:t>[, mixed </a:t>
            </a:r>
            <a:r>
              <a:rPr lang="en-US" sz="2400" b="1" i="1" dirty="0">
                <a:latin typeface="Baskerville Old Face" pitchFamily="18" charset="0"/>
              </a:rPr>
              <a:t>variable</a:t>
            </a:r>
            <a:r>
              <a:rPr lang="en-US" sz="2400" b="1" dirty="0">
                <a:latin typeface="Baskerville Old Face" pitchFamily="18" charset="0"/>
              </a:rPr>
              <a:t>...])</a:t>
            </a:r>
            <a:endParaRPr lang="en-US" sz="2400" dirty="0">
              <a:latin typeface="Baskerville Old Face" pitchFamily="18" charset="0"/>
            </a:endParaRPr>
          </a:p>
          <a:p>
            <a:pPr marL="1600200" lvl="0" indent="-571500" algn="just">
              <a:lnSpc>
                <a:spcPct val="150000"/>
              </a:lnSpc>
              <a:buFont typeface="Wingdings" pitchFamily="2" charset="2"/>
              <a:buChar char="§"/>
            </a:pPr>
            <a:r>
              <a:rPr lang="en-US" sz="2400" dirty="0">
                <a:latin typeface="Baskerville Old Face" pitchFamily="18" charset="0"/>
              </a:rPr>
              <a:t>The following example adds two more states onto the $states array:</a:t>
            </a:r>
          </a:p>
          <a:p>
            <a:pPr algn="just">
              <a:lnSpc>
                <a:spcPct val="150000"/>
              </a:lnSpc>
            </a:pPr>
            <a:r>
              <a:rPr lang="en-US" sz="2400" dirty="0">
                <a:latin typeface="Baskerville Old Face" pitchFamily="18" charset="0"/>
              </a:rPr>
              <a:t>	</a:t>
            </a:r>
            <a:r>
              <a:rPr lang="en-US" sz="2400" b="1" dirty="0">
                <a:latin typeface="Baskerville Old Face" pitchFamily="18" charset="0"/>
              </a:rPr>
              <a:t>$states = array("Ohio", "New York");</a:t>
            </a:r>
            <a:endParaRPr lang="en-US" sz="2400" dirty="0">
              <a:latin typeface="Baskerville Old Face" pitchFamily="18" charset="0"/>
            </a:endParaRPr>
          </a:p>
          <a:p>
            <a:pPr algn="just">
              <a:lnSpc>
                <a:spcPct val="150000"/>
              </a:lnSpc>
            </a:pPr>
            <a:r>
              <a:rPr lang="en-US" sz="2400" b="1" dirty="0">
                <a:latin typeface="Baskerville Old Face" pitchFamily="18" charset="0"/>
              </a:rPr>
              <a:t>	</a:t>
            </a:r>
            <a:r>
              <a:rPr lang="en-US" sz="2400" b="1" dirty="0" err="1">
                <a:latin typeface="Baskerville Old Face" pitchFamily="18" charset="0"/>
              </a:rPr>
              <a:t>array_push</a:t>
            </a:r>
            <a:r>
              <a:rPr lang="en-US" sz="2400" b="1" dirty="0">
                <a:latin typeface="Baskerville Old Face" pitchFamily="18" charset="0"/>
              </a:rPr>
              <a:t>($states, "California", "Texas");</a:t>
            </a:r>
            <a:endParaRPr lang="en-US" sz="2400" dirty="0">
              <a:latin typeface="Baskerville Old Face" pitchFamily="18" charset="0"/>
            </a:endParaRPr>
          </a:p>
          <a:p>
            <a:pPr algn="just">
              <a:lnSpc>
                <a:spcPct val="150000"/>
              </a:lnSpc>
            </a:pPr>
            <a:r>
              <a:rPr lang="en-US" sz="2400" b="1" dirty="0">
                <a:latin typeface="Baskerville Old Face" pitchFamily="18" charset="0"/>
              </a:rPr>
              <a:t>	// $states = array("Ohio", "New York", "California", "Texas");</a:t>
            </a:r>
            <a:endParaRPr lang="en-US" sz="2400" dirty="0">
              <a:latin typeface="Baskerville Old Face"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81000"/>
            <a:ext cx="8610600" cy="6186309"/>
          </a:xfrm>
          <a:prstGeom prst="rect">
            <a:avLst/>
          </a:prstGeom>
          <a:noFill/>
        </p:spPr>
        <p:txBody>
          <a:bodyPr wrap="square" rtlCol="0">
            <a:spAutoFit/>
          </a:bodyPr>
          <a:lstStyle/>
          <a:p>
            <a:pPr>
              <a:lnSpc>
                <a:spcPct val="150000"/>
              </a:lnSpc>
            </a:pPr>
            <a:r>
              <a:rPr lang="en-US" sz="2400" b="1" dirty="0">
                <a:latin typeface="Baskerville Old Face" pitchFamily="18" charset="0"/>
              </a:rPr>
              <a:t>10.3.4.4 Removing a Value from the End of an Array</a:t>
            </a:r>
            <a:endParaRPr lang="en-US" sz="2400" dirty="0">
              <a:latin typeface="Baskerville Old Face" pitchFamily="18" charset="0"/>
            </a:endParaRPr>
          </a:p>
          <a:p>
            <a:pPr marL="1771650" lvl="0" indent="-685800">
              <a:lnSpc>
                <a:spcPct val="150000"/>
              </a:lnSpc>
              <a:buFont typeface="Wingdings" pitchFamily="2" charset="2"/>
              <a:buChar char="§"/>
            </a:pPr>
            <a:r>
              <a:rPr lang="en-US" sz="2400" dirty="0">
                <a:latin typeface="Baskerville Old Face" pitchFamily="18" charset="0"/>
              </a:rPr>
              <a:t>The </a:t>
            </a:r>
            <a:r>
              <a:rPr lang="en-US" sz="2400" b="1" dirty="0" err="1">
                <a:latin typeface="Baskerville Old Face" pitchFamily="18" charset="0"/>
              </a:rPr>
              <a:t>array_pop</a:t>
            </a:r>
            <a:r>
              <a:rPr lang="en-US" sz="2400" b="1" dirty="0">
                <a:latin typeface="Baskerville Old Face" pitchFamily="18" charset="0"/>
              </a:rPr>
              <a:t>(</a:t>
            </a:r>
            <a:r>
              <a:rPr lang="en-US" sz="2400" dirty="0">
                <a:latin typeface="Baskerville Old Face" pitchFamily="18" charset="0"/>
              </a:rPr>
              <a:t>) function removes and returns the last element from an array.</a:t>
            </a:r>
          </a:p>
          <a:p>
            <a:pPr marL="1771650" lvl="0" indent="-685800">
              <a:lnSpc>
                <a:spcPct val="150000"/>
              </a:lnSpc>
              <a:buFont typeface="Wingdings" pitchFamily="2" charset="2"/>
              <a:buChar char="§"/>
            </a:pPr>
            <a:r>
              <a:rPr lang="en-US" sz="2400" dirty="0">
                <a:latin typeface="Baskerville Old Face" pitchFamily="18" charset="0"/>
              </a:rPr>
              <a:t> Its prototype follows:</a:t>
            </a:r>
          </a:p>
          <a:p>
            <a:pPr>
              <a:lnSpc>
                <a:spcPct val="150000"/>
              </a:lnSpc>
            </a:pPr>
            <a:r>
              <a:rPr lang="en-US" sz="2400" dirty="0">
                <a:latin typeface="Baskerville Old Face" pitchFamily="18" charset="0"/>
              </a:rPr>
              <a:t>			</a:t>
            </a:r>
            <a:r>
              <a:rPr lang="en-US" sz="2400" b="1" dirty="0">
                <a:latin typeface="Baskerville Old Face" pitchFamily="18" charset="0"/>
              </a:rPr>
              <a:t>mixed </a:t>
            </a:r>
            <a:r>
              <a:rPr lang="en-US" sz="2400" b="1" dirty="0" err="1">
                <a:latin typeface="Baskerville Old Face" pitchFamily="18" charset="0"/>
              </a:rPr>
              <a:t>array_pop</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a:p>
            <a:pPr marL="1828800" lvl="0" indent="-742950">
              <a:lnSpc>
                <a:spcPct val="150000"/>
              </a:lnSpc>
              <a:buFont typeface="Wingdings" pitchFamily="2" charset="2"/>
              <a:buChar char="§"/>
            </a:pPr>
            <a:r>
              <a:rPr lang="en-US" sz="2400" dirty="0">
                <a:latin typeface="Baskerville Old Face" pitchFamily="18" charset="0"/>
              </a:rPr>
              <a:t>The following example removes the last state from the $states array:</a:t>
            </a:r>
          </a:p>
          <a:p>
            <a:pPr>
              <a:lnSpc>
                <a:spcPct val="150000"/>
              </a:lnSpc>
            </a:pPr>
            <a:r>
              <a:rPr lang="en-US" sz="2400" dirty="0">
                <a:latin typeface="Baskerville Old Face" pitchFamily="18" charset="0"/>
              </a:rPr>
              <a:t>	</a:t>
            </a:r>
            <a:r>
              <a:rPr lang="en-US" sz="2400" b="1" dirty="0">
                <a:latin typeface="Baskerville Old Face" pitchFamily="18" charset="0"/>
              </a:rPr>
              <a:t>$states = array("Ohio", "New York", "California", "Texas");</a:t>
            </a:r>
            <a:endParaRPr lang="en-US" sz="2400" dirty="0">
              <a:latin typeface="Baskerville Old Face" pitchFamily="18" charset="0"/>
            </a:endParaRPr>
          </a:p>
          <a:p>
            <a:pPr>
              <a:lnSpc>
                <a:spcPct val="150000"/>
              </a:lnSpc>
            </a:pPr>
            <a:r>
              <a:rPr lang="en-US" sz="2400" b="1" dirty="0">
                <a:latin typeface="Baskerville Old Face" pitchFamily="18" charset="0"/>
              </a:rPr>
              <a:t>	$state = </a:t>
            </a:r>
            <a:r>
              <a:rPr lang="en-US" sz="2400" b="1" dirty="0" err="1">
                <a:latin typeface="Baskerville Old Face" pitchFamily="18" charset="0"/>
              </a:rPr>
              <a:t>array_pop</a:t>
            </a:r>
            <a:r>
              <a:rPr lang="en-US" sz="2400" b="1" dirty="0">
                <a:latin typeface="Baskerville Old Face" pitchFamily="18" charset="0"/>
              </a:rPr>
              <a:t>($states);</a:t>
            </a:r>
            <a:endParaRPr lang="en-US" sz="2400" dirty="0">
              <a:latin typeface="Baskerville Old Face" pitchFamily="18" charset="0"/>
            </a:endParaRPr>
          </a:p>
          <a:p>
            <a:pPr>
              <a:lnSpc>
                <a:spcPct val="150000"/>
              </a:lnSpc>
            </a:pPr>
            <a:r>
              <a:rPr lang="en-US" sz="2400" b="1" dirty="0">
                <a:latin typeface="Baskerville Old Face" pitchFamily="18" charset="0"/>
              </a:rPr>
              <a:t>	// $states = array("Ohio", "New York", "California"</a:t>
            </a:r>
            <a:endParaRPr lang="en-US" sz="2400" dirty="0">
              <a:latin typeface="Baskerville Old Face" pitchFamily="18" charset="0"/>
            </a:endParaRPr>
          </a:p>
          <a:p>
            <a:pPr>
              <a:lnSpc>
                <a:spcPct val="150000"/>
              </a:lnSpc>
            </a:pPr>
            <a:r>
              <a:rPr lang="en-US" sz="2400" b="1" dirty="0">
                <a:latin typeface="Baskerville Old Face" pitchFamily="18" charset="0"/>
              </a:rPr>
              <a:t>	// $state = "Tex</a:t>
            </a:r>
            <a:r>
              <a:rPr lang="en-US" sz="2400" dirty="0">
                <a:latin typeface="Baskerville Old Face" pitchFamily="18" charset="0"/>
              </a:rPr>
              <a:t>as".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81000"/>
            <a:ext cx="8610600" cy="6131807"/>
          </a:xfrm>
          <a:prstGeom prst="rect">
            <a:avLst/>
          </a:prstGeom>
          <a:noFill/>
        </p:spPr>
        <p:txBody>
          <a:bodyPr wrap="square" rtlCol="0">
            <a:spAutoFit/>
          </a:bodyPr>
          <a:lstStyle/>
          <a:p>
            <a:pPr>
              <a:lnSpc>
                <a:spcPct val="150000"/>
              </a:lnSpc>
            </a:pPr>
            <a:r>
              <a:rPr lang="en-US" sz="2400" b="1" dirty="0">
                <a:latin typeface="Baskerville Old Face" pitchFamily="18" charset="0"/>
              </a:rPr>
              <a:t>10.3.4.3 Removing a Value from the Front of an Array</a:t>
            </a:r>
            <a:endParaRPr lang="en-US" sz="2400" dirty="0">
              <a:latin typeface="Baskerville Old Face" pitchFamily="18" charset="0"/>
            </a:endParaRPr>
          </a:p>
          <a:p>
            <a:pPr marL="1600200" lvl="0" indent="-514350">
              <a:lnSpc>
                <a:spcPct val="150000"/>
              </a:lnSpc>
              <a:buFont typeface="Wingdings" pitchFamily="2" charset="2"/>
              <a:buChar char="§"/>
            </a:pPr>
            <a:r>
              <a:rPr lang="en-US" sz="2400" dirty="0">
                <a:latin typeface="Baskerville Old Face" pitchFamily="18" charset="0"/>
              </a:rPr>
              <a:t>The </a:t>
            </a:r>
            <a:r>
              <a:rPr lang="en-US" sz="2400" b="1" dirty="0" err="1">
                <a:latin typeface="Baskerville Old Face" pitchFamily="18" charset="0"/>
              </a:rPr>
              <a:t>array_shift</a:t>
            </a:r>
            <a:r>
              <a:rPr lang="en-US" sz="2400" b="1" dirty="0">
                <a:latin typeface="Baskerville Old Face" pitchFamily="18" charset="0"/>
              </a:rPr>
              <a:t>() </a:t>
            </a:r>
            <a:r>
              <a:rPr lang="en-US" sz="2400" dirty="0">
                <a:latin typeface="Baskerville Old Face" pitchFamily="18" charset="0"/>
              </a:rPr>
              <a:t>function removes and returns the first item found in an array.</a:t>
            </a:r>
          </a:p>
          <a:p>
            <a:pPr marL="1600200" lvl="0" indent="-514350">
              <a:lnSpc>
                <a:spcPct val="150000"/>
              </a:lnSpc>
              <a:buFont typeface="Wingdings" pitchFamily="2" charset="2"/>
              <a:buChar char="§"/>
            </a:pPr>
            <a:r>
              <a:rPr lang="en-US" sz="2400" dirty="0">
                <a:latin typeface="Baskerville Old Face" pitchFamily="18" charset="0"/>
              </a:rPr>
              <a:t>Its prototype follows:</a:t>
            </a:r>
          </a:p>
          <a:p>
            <a:pPr>
              <a:lnSpc>
                <a:spcPct val="150000"/>
              </a:lnSpc>
            </a:pPr>
            <a:r>
              <a:rPr lang="en-US" sz="2400" dirty="0">
                <a:latin typeface="Baskerville Old Face" pitchFamily="18" charset="0"/>
              </a:rPr>
              <a:t>		</a:t>
            </a:r>
            <a:r>
              <a:rPr lang="en-US" sz="2400" b="1" dirty="0">
                <a:latin typeface="Baskerville Old Face" pitchFamily="18" charset="0"/>
              </a:rPr>
              <a:t>mixed </a:t>
            </a:r>
            <a:r>
              <a:rPr lang="en-US" sz="2400" b="1" dirty="0" err="1">
                <a:latin typeface="Baskerville Old Face" pitchFamily="18" charset="0"/>
              </a:rPr>
              <a:t>array_shift</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a:p>
            <a:pPr marL="1657350" lvl="0" indent="-571500">
              <a:lnSpc>
                <a:spcPct val="150000"/>
              </a:lnSpc>
              <a:buFont typeface="Wingdings" pitchFamily="2" charset="2"/>
              <a:buChar char="§"/>
            </a:pPr>
            <a:r>
              <a:rPr lang="en-US" sz="2400" dirty="0">
                <a:latin typeface="Baskerville Old Face" pitchFamily="18" charset="0"/>
              </a:rPr>
              <a:t>The following example removes the first state from the $states array:</a:t>
            </a:r>
          </a:p>
          <a:p>
            <a:pPr>
              <a:lnSpc>
                <a:spcPct val="150000"/>
              </a:lnSpc>
            </a:pPr>
            <a:r>
              <a:rPr lang="en-US" sz="2400" b="1" dirty="0">
                <a:latin typeface="Baskerville Old Face" pitchFamily="18" charset="0"/>
              </a:rPr>
              <a:t>	$states = array("Ohio", "New York", "California", "Texas");</a:t>
            </a:r>
            <a:endParaRPr lang="en-US" sz="2400" dirty="0">
              <a:latin typeface="Baskerville Old Face" pitchFamily="18" charset="0"/>
            </a:endParaRPr>
          </a:p>
          <a:p>
            <a:pPr>
              <a:lnSpc>
                <a:spcPct val="150000"/>
              </a:lnSpc>
            </a:pPr>
            <a:r>
              <a:rPr lang="en-US" sz="2400" b="1" dirty="0">
                <a:latin typeface="Baskerville Old Face" pitchFamily="18" charset="0"/>
              </a:rPr>
              <a:t>	$state = </a:t>
            </a:r>
            <a:r>
              <a:rPr lang="en-US" sz="2400" b="1" dirty="0" err="1">
                <a:latin typeface="Baskerville Old Face" pitchFamily="18" charset="0"/>
              </a:rPr>
              <a:t>array_shift</a:t>
            </a:r>
            <a:r>
              <a:rPr lang="en-US" sz="2400" b="1" dirty="0">
                <a:latin typeface="Baskerville Old Face" pitchFamily="18" charset="0"/>
              </a:rPr>
              <a:t>($states);</a:t>
            </a:r>
            <a:endParaRPr lang="en-US" sz="2400" dirty="0">
              <a:latin typeface="Baskerville Old Face" pitchFamily="18" charset="0"/>
            </a:endParaRPr>
          </a:p>
          <a:p>
            <a:pPr>
              <a:lnSpc>
                <a:spcPct val="150000"/>
              </a:lnSpc>
            </a:pPr>
            <a:r>
              <a:rPr lang="en-US" sz="2400" b="1" dirty="0">
                <a:latin typeface="Baskerville Old Face" pitchFamily="18" charset="0"/>
              </a:rPr>
              <a:t>	// $states = array("New York", "California", "Texas")</a:t>
            </a:r>
            <a:endParaRPr lang="en-US" sz="2400" dirty="0">
              <a:latin typeface="Baskerville Old Face" pitchFamily="18" charset="0"/>
            </a:endParaRPr>
          </a:p>
          <a:p>
            <a:pPr>
              <a:lnSpc>
                <a:spcPct val="150000"/>
              </a:lnSpc>
            </a:pPr>
            <a:r>
              <a:rPr lang="en-US" sz="2400" b="1" dirty="0">
                <a:latin typeface="Baskerville Old Face" pitchFamily="18" charset="0"/>
              </a:rPr>
              <a:t>	// $state = "Ohio“</a:t>
            </a:r>
            <a:endParaRPr lang="en-US" sz="2400" dirty="0">
              <a:latin typeface="Baskerville Old Face"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81000"/>
            <a:ext cx="8610600" cy="4524315"/>
          </a:xfrm>
          <a:prstGeom prst="rect">
            <a:avLst/>
          </a:prstGeom>
          <a:noFill/>
        </p:spPr>
        <p:txBody>
          <a:bodyPr wrap="square" rtlCol="0">
            <a:spAutoFit/>
          </a:bodyPr>
          <a:lstStyle/>
          <a:p>
            <a:pPr>
              <a:lnSpc>
                <a:spcPct val="150000"/>
              </a:lnSpc>
            </a:pPr>
            <a:r>
              <a:rPr lang="en-US" sz="2400" b="1" dirty="0">
                <a:latin typeface="Baskerville Old Face" pitchFamily="18" charset="0"/>
              </a:rPr>
              <a:t>10.3.5	Locating Array Elements</a:t>
            </a:r>
            <a:endParaRPr lang="en-US" sz="2400" dirty="0">
              <a:latin typeface="Baskerville Old Face" pitchFamily="18" charset="0"/>
            </a:endParaRPr>
          </a:p>
          <a:p>
            <a:pPr lvl="0" algn="just">
              <a:lnSpc>
                <a:spcPct val="150000"/>
              </a:lnSpc>
            </a:pPr>
            <a:r>
              <a:rPr lang="en-US" sz="2400" dirty="0">
                <a:latin typeface="Baskerville Old Face" pitchFamily="18" charset="0"/>
              </a:rPr>
              <a:t>Several functions are available to search arrays in order to locate items of interest</a:t>
            </a:r>
          </a:p>
          <a:p>
            <a:pPr>
              <a:lnSpc>
                <a:spcPct val="150000"/>
              </a:lnSpc>
            </a:pPr>
            <a:r>
              <a:rPr lang="en-US" sz="2400" b="1" dirty="0">
                <a:latin typeface="Baskerville Old Face" pitchFamily="18" charset="0"/>
              </a:rPr>
              <a:t>10.3.5.1	Searching an Array</a:t>
            </a:r>
            <a:endParaRPr lang="en-US" sz="2400" dirty="0">
              <a:latin typeface="Baskerville Old Face" pitchFamily="18" charset="0"/>
            </a:endParaRPr>
          </a:p>
          <a:p>
            <a:pPr>
              <a:lnSpc>
                <a:spcPct val="150000"/>
              </a:lnSpc>
            </a:pPr>
            <a:r>
              <a:rPr lang="en-US" sz="2400" b="1" dirty="0">
                <a:latin typeface="Baskerville Old Face" pitchFamily="18" charset="0"/>
              </a:rPr>
              <a:t>10.3.5.2	Searching Associative Array Keys</a:t>
            </a:r>
            <a:endParaRPr lang="en-US" sz="2400" dirty="0">
              <a:latin typeface="Baskerville Old Face" pitchFamily="18" charset="0"/>
            </a:endParaRPr>
          </a:p>
          <a:p>
            <a:pPr>
              <a:lnSpc>
                <a:spcPct val="150000"/>
              </a:lnSpc>
            </a:pPr>
            <a:r>
              <a:rPr lang="en-US" sz="2400" b="1" dirty="0">
                <a:latin typeface="Baskerville Old Face" pitchFamily="18" charset="0"/>
              </a:rPr>
              <a:t>10.3.5.3	Searching Associative Array Values</a:t>
            </a:r>
            <a:endParaRPr lang="en-US" sz="2400" dirty="0">
              <a:latin typeface="Baskerville Old Face" pitchFamily="18" charset="0"/>
            </a:endParaRPr>
          </a:p>
          <a:p>
            <a:pPr>
              <a:lnSpc>
                <a:spcPct val="150000"/>
              </a:lnSpc>
            </a:pPr>
            <a:r>
              <a:rPr lang="en-US" sz="2400" b="1" dirty="0">
                <a:latin typeface="Baskerville Old Face" pitchFamily="18" charset="0"/>
              </a:rPr>
              <a:t>10.3.5.4	Retrieving Array Keys</a:t>
            </a:r>
            <a:endParaRPr lang="en-US" sz="2400" dirty="0">
              <a:latin typeface="Baskerville Old Face" pitchFamily="18" charset="0"/>
            </a:endParaRPr>
          </a:p>
          <a:p>
            <a:pPr>
              <a:lnSpc>
                <a:spcPct val="150000"/>
              </a:lnSpc>
            </a:pPr>
            <a:r>
              <a:rPr lang="en-US" sz="2400" b="1" dirty="0">
                <a:latin typeface="Baskerville Old Face" pitchFamily="18" charset="0"/>
              </a:rPr>
              <a:t>10.3.5.5	Retrieving Array values</a:t>
            </a:r>
            <a:endParaRPr lang="en-US" sz="2400" dirty="0">
              <a:latin typeface="Baskerville Old Face"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6740307"/>
          </a:xfrm>
          <a:prstGeom prst="rect">
            <a:avLst/>
          </a:prstGeom>
          <a:noFill/>
        </p:spPr>
        <p:txBody>
          <a:bodyPr wrap="square" rtlCol="0">
            <a:spAutoFit/>
          </a:bodyPr>
          <a:lstStyle/>
          <a:p>
            <a:pPr marL="1428750" indent="-1428750" algn="just">
              <a:lnSpc>
                <a:spcPct val="150000"/>
              </a:lnSpc>
            </a:pPr>
            <a:r>
              <a:rPr lang="en-US" sz="2400" b="1" dirty="0">
                <a:latin typeface="Baskerville Old Face" pitchFamily="18" charset="0"/>
              </a:rPr>
              <a:t>10.3.5.1	Searching an Array</a:t>
            </a:r>
            <a:endParaRPr lang="en-US" sz="2400" dirty="0">
              <a:latin typeface="Baskerville Old Face" pitchFamily="18" charset="0"/>
            </a:endParaRPr>
          </a:p>
          <a:p>
            <a:pPr marL="2057400" lvl="0" indent="-685800" algn="just">
              <a:lnSpc>
                <a:spcPct val="150000"/>
              </a:lnSpc>
              <a:buFont typeface="Wingdings" pitchFamily="2" charset="2"/>
              <a:buChar char="§"/>
            </a:pPr>
            <a:r>
              <a:rPr lang="en-US" sz="2400" dirty="0">
                <a:latin typeface="Baskerville Old Face" pitchFamily="18" charset="0"/>
              </a:rPr>
              <a:t>The </a:t>
            </a:r>
            <a:r>
              <a:rPr lang="en-US" sz="2400" b="1" dirty="0" err="1">
                <a:latin typeface="Baskerville Old Face" pitchFamily="18" charset="0"/>
              </a:rPr>
              <a:t>in_array</a:t>
            </a:r>
            <a:r>
              <a:rPr lang="en-US" sz="2400" b="1" dirty="0">
                <a:latin typeface="Baskerville Old Face" pitchFamily="18" charset="0"/>
              </a:rPr>
              <a:t>() </a:t>
            </a:r>
            <a:r>
              <a:rPr lang="en-US" sz="2400" dirty="0">
                <a:latin typeface="Baskerville Old Face" pitchFamily="18" charset="0"/>
              </a:rPr>
              <a:t>function searches an array for a specific value, returning TRUE if the value is found and FALSE otherwise.</a:t>
            </a:r>
          </a:p>
          <a:p>
            <a:pPr marL="2057400" lvl="0" indent="-685800" algn="just">
              <a:lnSpc>
                <a:spcPct val="150000"/>
              </a:lnSpc>
              <a:buFont typeface="Wingdings" pitchFamily="2" charset="2"/>
              <a:buChar char="§"/>
            </a:pPr>
            <a:r>
              <a:rPr lang="en-US" sz="2400" dirty="0">
                <a:latin typeface="Baskerville Old Face" pitchFamily="18" charset="0"/>
              </a:rPr>
              <a:t> Its prototype follows:</a:t>
            </a:r>
          </a:p>
          <a:p>
            <a:pPr algn="just">
              <a:lnSpc>
                <a:spcPct val="150000"/>
              </a:lnSpc>
            </a:pPr>
            <a:r>
              <a:rPr lang="en-US" sz="2400" dirty="0">
                <a:latin typeface="Baskerville Old Face" pitchFamily="18" charset="0"/>
              </a:rPr>
              <a:t>			</a:t>
            </a:r>
            <a:r>
              <a:rPr lang="en-US" sz="2400" b="1" dirty="0" err="1">
                <a:latin typeface="Baskerville Old Face" pitchFamily="18" charset="0"/>
              </a:rPr>
              <a:t>boolean</a:t>
            </a:r>
            <a:r>
              <a:rPr lang="en-US" sz="2400" b="1" dirty="0">
                <a:latin typeface="Baskerville Old Face" pitchFamily="18" charset="0"/>
              </a:rPr>
              <a:t> </a:t>
            </a:r>
            <a:r>
              <a:rPr lang="en-US" sz="2400" b="1" dirty="0" err="1">
                <a:latin typeface="Baskerville Old Face" pitchFamily="18" charset="0"/>
              </a:rPr>
              <a:t>in_array</a:t>
            </a:r>
            <a:r>
              <a:rPr lang="en-US" sz="2400" b="1" dirty="0">
                <a:latin typeface="Baskerville Old Face" pitchFamily="18" charset="0"/>
              </a:rPr>
              <a:t>(mixed </a:t>
            </a:r>
            <a:r>
              <a:rPr lang="en-US" sz="2400" b="1" i="1" dirty="0">
                <a:latin typeface="Baskerville Old Face" pitchFamily="18" charset="0"/>
              </a:rPr>
              <a:t>needle</a:t>
            </a:r>
            <a:r>
              <a:rPr lang="en-US" sz="2400" b="1" dirty="0">
                <a:latin typeface="Baskerville Old Face" pitchFamily="18" charset="0"/>
              </a:rPr>
              <a:t>,)</a:t>
            </a:r>
            <a:endParaRPr lang="en-US" sz="2400" dirty="0">
              <a:latin typeface="Baskerville Old Face" pitchFamily="18" charset="0"/>
            </a:endParaRPr>
          </a:p>
          <a:p>
            <a:pPr marL="2000250" lvl="0" indent="-685800" algn="just">
              <a:lnSpc>
                <a:spcPct val="150000"/>
              </a:lnSpc>
              <a:buFont typeface="Wingdings" pitchFamily="2" charset="2"/>
              <a:buChar char="§"/>
            </a:pPr>
            <a:r>
              <a:rPr lang="en-US" sz="2400" b="1" dirty="0">
                <a:latin typeface="Baskerville Old Face" pitchFamily="18" charset="0"/>
              </a:rPr>
              <a:t>I</a:t>
            </a:r>
            <a:r>
              <a:rPr lang="en-US" sz="2400" dirty="0">
                <a:latin typeface="Baskerville Old Face" pitchFamily="18" charset="0"/>
              </a:rPr>
              <a:t>n the following example, a message is output if a specified state (Ohio) is found in an array</a:t>
            </a:r>
          </a:p>
          <a:p>
            <a:pPr marL="2000250" lvl="0" indent="-685800" algn="just">
              <a:lnSpc>
                <a:spcPct val="150000"/>
              </a:lnSpc>
            </a:pPr>
            <a:r>
              <a:rPr lang="en-US" sz="2400" b="1" dirty="0">
                <a:latin typeface="Baskerville Old Face" pitchFamily="18" charset="0"/>
              </a:rPr>
              <a:t>$state = "Ohio";</a:t>
            </a:r>
          </a:p>
          <a:p>
            <a:pPr marL="2000250" lvl="0" indent="-685800" algn="just">
              <a:lnSpc>
                <a:spcPct val="150000"/>
              </a:lnSpc>
            </a:pPr>
            <a:r>
              <a:rPr lang="en-US" sz="2400" b="1" dirty="0">
                <a:latin typeface="Baskerville Old Face" pitchFamily="18" charset="0"/>
              </a:rPr>
              <a:t>$states = array("California", "Hawaii", "Ohio", "New York");</a:t>
            </a:r>
          </a:p>
          <a:p>
            <a:pPr marL="2000250" lvl="0" indent="-685800" algn="just">
              <a:lnSpc>
                <a:spcPct val="150000"/>
              </a:lnSpc>
            </a:pPr>
            <a:r>
              <a:rPr lang="en-US" sz="2400" b="1" dirty="0">
                <a:latin typeface="Baskerville Old Face" pitchFamily="18" charset="0"/>
              </a:rPr>
              <a:t>if(</a:t>
            </a:r>
            <a:r>
              <a:rPr lang="en-US" sz="2400" b="1" dirty="0" err="1">
                <a:latin typeface="Baskerville Old Face" pitchFamily="18" charset="0"/>
              </a:rPr>
              <a:t>in_array</a:t>
            </a:r>
            <a:r>
              <a:rPr lang="en-US" sz="2400" b="1" dirty="0">
                <a:latin typeface="Baskerville Old Face" pitchFamily="18" charset="0"/>
              </a:rPr>
              <a:t>($state, $states)) </a:t>
            </a:r>
          </a:p>
          <a:p>
            <a:pPr marL="2000250" lvl="0" indent="-685800" algn="just">
              <a:lnSpc>
                <a:spcPct val="150000"/>
              </a:lnSpc>
            </a:pPr>
            <a:r>
              <a:rPr lang="en-US" sz="2400" b="1" dirty="0">
                <a:latin typeface="Baskerville Old Face" pitchFamily="18" charset="0"/>
              </a:rPr>
              <a:t>echo "Not to worry, $state is smoke-free!“;</a:t>
            </a:r>
            <a:endParaRPr lang="en-US" sz="2400" dirty="0">
              <a:latin typeface="Baskerville Old Face"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7017306"/>
          </a:xfrm>
          <a:prstGeom prst="rect">
            <a:avLst/>
          </a:prstGeom>
          <a:noFill/>
        </p:spPr>
        <p:txBody>
          <a:bodyPr wrap="square" rtlCol="0">
            <a:spAutoFit/>
          </a:bodyPr>
          <a:lstStyle/>
          <a:p>
            <a:pPr>
              <a:lnSpc>
                <a:spcPct val="150000"/>
              </a:lnSpc>
            </a:pPr>
            <a:r>
              <a:rPr lang="en-US" sz="2000" b="1" dirty="0">
                <a:latin typeface="Baskerville Old Face" pitchFamily="18" charset="0"/>
              </a:rPr>
              <a:t>10.3.5.2 Searching Associative Array Keys</a:t>
            </a:r>
            <a:endParaRPr lang="en-US" sz="2000" dirty="0">
              <a:latin typeface="Baskerville Old Face" pitchFamily="18" charset="0"/>
            </a:endParaRPr>
          </a:p>
          <a:p>
            <a:pPr marL="1314450" lvl="0" indent="-342900">
              <a:lnSpc>
                <a:spcPct val="150000"/>
              </a:lnSpc>
              <a:buFont typeface="Wingdings" pitchFamily="2" charset="2"/>
              <a:buChar char="§"/>
            </a:pPr>
            <a:r>
              <a:rPr lang="en-US" sz="2000" dirty="0">
                <a:latin typeface="Baskerville Old Face" pitchFamily="18" charset="0"/>
              </a:rPr>
              <a:t>The function </a:t>
            </a:r>
            <a:r>
              <a:rPr lang="en-US" sz="2000" b="1" dirty="0" err="1">
                <a:latin typeface="Baskerville Old Face" pitchFamily="18" charset="0"/>
              </a:rPr>
              <a:t>array_key_exists</a:t>
            </a:r>
            <a:r>
              <a:rPr lang="en-US" sz="2000" b="1" dirty="0">
                <a:latin typeface="Baskerville Old Face" pitchFamily="18" charset="0"/>
              </a:rPr>
              <a:t>() </a:t>
            </a:r>
            <a:r>
              <a:rPr lang="en-US" sz="2000" dirty="0">
                <a:latin typeface="Baskerville Old Face" pitchFamily="18" charset="0"/>
              </a:rPr>
              <a:t>returns TRUE if a specified key is found in an array and FALSE otherwise.</a:t>
            </a:r>
          </a:p>
          <a:p>
            <a:pPr marL="1314450" lvl="0" indent="-342900">
              <a:lnSpc>
                <a:spcPct val="150000"/>
              </a:lnSpc>
              <a:buFont typeface="Wingdings" pitchFamily="2" charset="2"/>
              <a:buChar char="§"/>
            </a:pPr>
            <a:r>
              <a:rPr lang="en-US" sz="2000" dirty="0">
                <a:latin typeface="Baskerville Old Face" pitchFamily="18" charset="0"/>
              </a:rPr>
              <a:t>Its prototype follows:</a:t>
            </a:r>
          </a:p>
          <a:p>
            <a:pPr>
              <a:lnSpc>
                <a:spcPct val="150000"/>
              </a:lnSpc>
            </a:pPr>
            <a:r>
              <a:rPr lang="en-US" sz="2000" dirty="0">
                <a:latin typeface="Baskerville Old Face" pitchFamily="18" charset="0"/>
              </a:rPr>
              <a:t>		</a:t>
            </a:r>
            <a:r>
              <a:rPr lang="en-US" sz="2000" b="1" dirty="0">
                <a:latin typeface="Baskerville Old Face" pitchFamily="18" charset="0"/>
              </a:rPr>
              <a:t>     </a:t>
            </a:r>
            <a:r>
              <a:rPr lang="en-US" sz="2000" b="1" dirty="0" err="1">
                <a:latin typeface="Baskerville Old Face" pitchFamily="18" charset="0"/>
              </a:rPr>
              <a:t>boolean</a:t>
            </a:r>
            <a:r>
              <a:rPr lang="en-US" sz="2000" b="1" dirty="0">
                <a:latin typeface="Baskerville Old Face" pitchFamily="18" charset="0"/>
              </a:rPr>
              <a:t> </a:t>
            </a:r>
            <a:r>
              <a:rPr lang="en-US" sz="2000" b="1" dirty="0" err="1">
                <a:latin typeface="Baskerville Old Face" pitchFamily="18" charset="0"/>
              </a:rPr>
              <a:t>array_key_exists</a:t>
            </a:r>
            <a:r>
              <a:rPr lang="en-US" sz="2000" b="1" dirty="0">
                <a:latin typeface="Baskerville Old Face" pitchFamily="18" charset="0"/>
              </a:rPr>
              <a:t>(mixed </a:t>
            </a:r>
            <a:r>
              <a:rPr lang="en-US" sz="2000" b="1" i="1" dirty="0">
                <a:latin typeface="Baskerville Old Face" pitchFamily="18" charset="0"/>
              </a:rPr>
              <a:t>key</a:t>
            </a:r>
            <a:r>
              <a:rPr lang="en-US" sz="2000" b="1" dirty="0">
                <a:latin typeface="Baskerville Old Face" pitchFamily="18" charset="0"/>
              </a:rPr>
              <a:t>, array </a:t>
            </a:r>
            <a:r>
              <a:rPr lang="en-US" sz="2000" b="1" i="1" dirty="0" err="1">
                <a:latin typeface="Baskerville Old Face" pitchFamily="18" charset="0"/>
              </a:rPr>
              <a:t>array</a:t>
            </a:r>
            <a:r>
              <a:rPr lang="en-US" sz="2000" b="1" dirty="0">
                <a:latin typeface="Baskerville Old Face" pitchFamily="18" charset="0"/>
              </a:rPr>
              <a:t>)</a:t>
            </a:r>
            <a:endParaRPr lang="en-US" sz="2000" dirty="0">
              <a:latin typeface="Baskerville Old Face" pitchFamily="18" charset="0"/>
            </a:endParaRPr>
          </a:p>
          <a:p>
            <a:pPr marL="1257300" lvl="0" indent="-342900">
              <a:lnSpc>
                <a:spcPct val="150000"/>
              </a:lnSpc>
              <a:buFont typeface="Wingdings" pitchFamily="2" charset="2"/>
              <a:buChar char="§"/>
            </a:pPr>
            <a:r>
              <a:rPr lang="en-US" sz="2000" dirty="0">
                <a:latin typeface="Baskerville Old Face" pitchFamily="18" charset="0"/>
              </a:rPr>
              <a:t>The following example will search an array’s keys for Ohio, and if found, will output information Ohio joined the Union on March 1, 1803</a:t>
            </a:r>
          </a:p>
          <a:p>
            <a:pPr lvl="3">
              <a:lnSpc>
                <a:spcPct val="150000"/>
              </a:lnSpc>
            </a:pPr>
            <a:r>
              <a:rPr lang="en-US" sz="2000" b="1" dirty="0">
                <a:latin typeface="Baskerville Old Face" pitchFamily="18" charset="0"/>
              </a:rPr>
              <a:t>$state["Delaware"] = "December 7, 1787";</a:t>
            </a:r>
            <a:endParaRPr lang="en-US" sz="2000" dirty="0">
              <a:latin typeface="Baskerville Old Face" pitchFamily="18" charset="0"/>
            </a:endParaRPr>
          </a:p>
          <a:p>
            <a:pPr lvl="3">
              <a:lnSpc>
                <a:spcPct val="150000"/>
              </a:lnSpc>
            </a:pPr>
            <a:r>
              <a:rPr lang="en-US" sz="2000" b="1" dirty="0">
                <a:latin typeface="Baskerville Old Face" pitchFamily="18" charset="0"/>
              </a:rPr>
              <a:t>$state["Pennsylvania"] = "December 12, 1787";</a:t>
            </a:r>
            <a:endParaRPr lang="en-US" sz="2000" dirty="0">
              <a:latin typeface="Baskerville Old Face" pitchFamily="18" charset="0"/>
            </a:endParaRPr>
          </a:p>
          <a:p>
            <a:pPr lvl="3">
              <a:lnSpc>
                <a:spcPct val="150000"/>
              </a:lnSpc>
            </a:pPr>
            <a:r>
              <a:rPr lang="en-US" sz="2000" b="1" dirty="0">
                <a:latin typeface="Baskerville Old Face" pitchFamily="18" charset="0"/>
              </a:rPr>
              <a:t>$state["Ohio"] = "March 1, 1803";</a:t>
            </a:r>
            <a:endParaRPr lang="en-US" sz="2000" dirty="0">
              <a:latin typeface="Baskerville Old Face" pitchFamily="18" charset="0"/>
            </a:endParaRPr>
          </a:p>
          <a:p>
            <a:pPr lvl="3">
              <a:lnSpc>
                <a:spcPct val="150000"/>
              </a:lnSpc>
            </a:pPr>
            <a:r>
              <a:rPr lang="en-US" sz="2000" b="1" dirty="0">
                <a:latin typeface="Baskerville Old Face" pitchFamily="18" charset="0"/>
              </a:rPr>
              <a:t>if (</a:t>
            </a:r>
            <a:r>
              <a:rPr lang="en-US" sz="2000" b="1" dirty="0" err="1">
                <a:latin typeface="Baskerville Old Face" pitchFamily="18" charset="0"/>
              </a:rPr>
              <a:t>array_key_exists</a:t>
            </a:r>
            <a:r>
              <a:rPr lang="en-US" sz="2000" b="1" dirty="0">
                <a:latin typeface="Baskerville Old Face" pitchFamily="18" charset="0"/>
              </a:rPr>
              <a:t>("Ohio", $state))</a:t>
            </a:r>
            <a:endParaRPr lang="en-US" sz="2000" dirty="0">
              <a:latin typeface="Baskerville Old Face" pitchFamily="18" charset="0"/>
            </a:endParaRPr>
          </a:p>
          <a:p>
            <a:pPr lvl="3">
              <a:lnSpc>
                <a:spcPct val="150000"/>
              </a:lnSpc>
            </a:pPr>
            <a:r>
              <a:rPr lang="en-US" sz="2000" b="1" dirty="0" err="1">
                <a:latin typeface="Baskerville Old Face" pitchFamily="18" charset="0"/>
              </a:rPr>
              <a:t>printf</a:t>
            </a:r>
            <a:r>
              <a:rPr lang="en-US" sz="2000" b="1" dirty="0">
                <a:latin typeface="Baskerville Old Face" pitchFamily="18" charset="0"/>
              </a:rPr>
              <a:t>("Ohio joined the Union on %s", $state["Ohio"]);</a:t>
            </a:r>
            <a:endParaRPr lang="en-US" sz="2000" dirty="0">
              <a:latin typeface="Baskerville Old Face" pitchFamily="18" charset="0"/>
            </a:endParaRPr>
          </a:p>
          <a:p>
            <a:pPr marL="1257300" lvl="0" indent="-342900">
              <a:lnSpc>
                <a:spcPct val="150000"/>
              </a:lnSpc>
              <a:buFont typeface="Wingdings" pitchFamily="2" charset="2"/>
              <a:buChar char="§"/>
            </a:pPr>
            <a:r>
              <a:rPr lang="en-US" sz="2000" dirty="0">
                <a:latin typeface="Baskerville Old Face" pitchFamily="18" charset="0"/>
              </a:rPr>
              <a:t>The following is the result:</a:t>
            </a:r>
          </a:p>
          <a:p>
            <a:pPr>
              <a:lnSpc>
                <a:spcPct val="150000"/>
              </a:lnSpc>
            </a:pPr>
            <a:r>
              <a:rPr lang="en-US" sz="2000" dirty="0">
                <a:latin typeface="Baskerville Old Face" pitchFamily="18" charset="0"/>
              </a:rPr>
              <a:t>		     </a:t>
            </a:r>
            <a:r>
              <a:rPr lang="en-US" sz="2000" b="1" dirty="0">
                <a:latin typeface="Baskerville Old Face" pitchFamily="18" charset="0"/>
              </a:rPr>
              <a:t>Ohio joined the Union on March 1, 1803</a:t>
            </a:r>
            <a:endParaRPr lang="en-US" sz="2000" dirty="0">
              <a:latin typeface="Baskerville Old Face"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5262979"/>
          </a:xfrm>
          <a:prstGeom prst="rect">
            <a:avLst/>
          </a:prstGeom>
          <a:noFill/>
        </p:spPr>
        <p:txBody>
          <a:bodyPr wrap="square" rtlCol="0">
            <a:spAutoFit/>
          </a:bodyPr>
          <a:lstStyle/>
          <a:p>
            <a:pPr>
              <a:lnSpc>
                <a:spcPct val="150000"/>
              </a:lnSpc>
            </a:pPr>
            <a:r>
              <a:rPr lang="en-US" sz="2800" b="1" dirty="0">
                <a:latin typeface="Baskerville Old Face" pitchFamily="18" charset="0"/>
              </a:rPr>
              <a:t>10.3.5	   Locating Array Elements</a:t>
            </a:r>
            <a:endParaRPr lang="en-US" sz="2800" dirty="0">
              <a:latin typeface="Baskerville Old Face" pitchFamily="18" charset="0"/>
            </a:endParaRPr>
          </a:p>
          <a:p>
            <a:pPr lvl="0">
              <a:lnSpc>
                <a:spcPct val="150000"/>
              </a:lnSpc>
            </a:pPr>
            <a:r>
              <a:rPr lang="en-US" sz="2800" dirty="0">
                <a:latin typeface="Baskerville Old Face" pitchFamily="18" charset="0"/>
              </a:rPr>
              <a:t>Several functions are available to search arrays in order to locate items of interest</a:t>
            </a:r>
          </a:p>
          <a:p>
            <a:pPr>
              <a:lnSpc>
                <a:spcPct val="150000"/>
              </a:lnSpc>
            </a:pPr>
            <a:r>
              <a:rPr lang="en-US" sz="2800" b="1" dirty="0">
                <a:latin typeface="Baskerville Old Face" pitchFamily="18" charset="0"/>
              </a:rPr>
              <a:t>10.3.5.1	Searching an Array</a:t>
            </a:r>
            <a:endParaRPr lang="en-US" sz="2800" dirty="0">
              <a:latin typeface="Baskerville Old Face" pitchFamily="18" charset="0"/>
            </a:endParaRPr>
          </a:p>
          <a:p>
            <a:pPr>
              <a:lnSpc>
                <a:spcPct val="150000"/>
              </a:lnSpc>
            </a:pPr>
            <a:r>
              <a:rPr lang="en-US" sz="2800" b="1" dirty="0">
                <a:latin typeface="Baskerville Old Face" pitchFamily="18" charset="0"/>
              </a:rPr>
              <a:t>10.3.5.2	Searching Associative Array Keys</a:t>
            </a:r>
            <a:endParaRPr lang="en-US" sz="2800" dirty="0">
              <a:latin typeface="Baskerville Old Face" pitchFamily="18" charset="0"/>
            </a:endParaRPr>
          </a:p>
          <a:p>
            <a:pPr>
              <a:lnSpc>
                <a:spcPct val="150000"/>
              </a:lnSpc>
            </a:pPr>
            <a:r>
              <a:rPr lang="en-US" sz="2800" b="1" dirty="0">
                <a:latin typeface="Baskerville Old Face" pitchFamily="18" charset="0"/>
              </a:rPr>
              <a:t>10.3.5.3	Searching Associative Array Values</a:t>
            </a:r>
            <a:endParaRPr lang="en-US" sz="2800" dirty="0">
              <a:latin typeface="Baskerville Old Face" pitchFamily="18" charset="0"/>
            </a:endParaRPr>
          </a:p>
          <a:p>
            <a:pPr>
              <a:lnSpc>
                <a:spcPct val="150000"/>
              </a:lnSpc>
            </a:pPr>
            <a:r>
              <a:rPr lang="en-US" sz="2800" b="1" dirty="0">
                <a:latin typeface="Baskerville Old Face" pitchFamily="18" charset="0"/>
              </a:rPr>
              <a:t>10.3.5.4	Retrieving Array Keys</a:t>
            </a:r>
            <a:endParaRPr lang="en-US" sz="2800" dirty="0">
              <a:latin typeface="Baskerville Old Face" pitchFamily="18" charset="0"/>
            </a:endParaRPr>
          </a:p>
          <a:p>
            <a:pPr>
              <a:lnSpc>
                <a:spcPct val="150000"/>
              </a:lnSpc>
            </a:pPr>
            <a:r>
              <a:rPr lang="en-US" sz="2800" b="1" dirty="0">
                <a:latin typeface="Baskerville Old Face" pitchFamily="18" charset="0"/>
              </a:rPr>
              <a:t>10.3.5.5	Retrieving Array values</a:t>
            </a:r>
            <a:endParaRPr lang="en-US" sz="2800" dirty="0">
              <a:latin typeface="Baskerville Old Face"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5909310"/>
          </a:xfrm>
          <a:prstGeom prst="rect">
            <a:avLst/>
          </a:prstGeom>
          <a:noFill/>
        </p:spPr>
        <p:txBody>
          <a:bodyPr wrap="square" rtlCol="0">
            <a:spAutoFit/>
          </a:bodyPr>
          <a:lstStyle/>
          <a:p>
            <a:pPr algn="just"/>
            <a:r>
              <a:rPr lang="en-US" sz="2800" b="1" dirty="0">
                <a:latin typeface="Baskerville Old Face" pitchFamily="18" charset="0"/>
              </a:rPr>
              <a:t>10.3.5.1	Searching an Array</a:t>
            </a:r>
          </a:p>
          <a:p>
            <a:pPr marL="1085850" lvl="0" indent="-571500" algn="just">
              <a:lnSpc>
                <a:spcPct val="150000"/>
              </a:lnSpc>
              <a:buFont typeface="Wingdings" pitchFamily="2" charset="2"/>
              <a:buChar char="§"/>
            </a:pPr>
            <a:r>
              <a:rPr lang="en-US" sz="2800" b="1" dirty="0">
                <a:latin typeface="Baskerville Old Face" pitchFamily="18" charset="0"/>
              </a:rPr>
              <a:t>The </a:t>
            </a:r>
            <a:r>
              <a:rPr lang="en-US" sz="2800" b="1" dirty="0" err="1">
                <a:latin typeface="Baskerville Old Face" pitchFamily="18" charset="0"/>
              </a:rPr>
              <a:t>in_array</a:t>
            </a:r>
            <a:r>
              <a:rPr lang="en-US" sz="2800" b="1" dirty="0">
                <a:latin typeface="Baskerville Old Face" pitchFamily="18" charset="0"/>
              </a:rPr>
              <a:t>() function searches an array for a specific value, returning TRUE if the value is found and FALSE otherwise.</a:t>
            </a:r>
          </a:p>
          <a:p>
            <a:pPr marL="1143000" lvl="0" indent="-628650" algn="just">
              <a:lnSpc>
                <a:spcPct val="150000"/>
              </a:lnSpc>
              <a:buFont typeface="Wingdings" pitchFamily="2" charset="2"/>
              <a:buChar char="§"/>
            </a:pPr>
            <a:r>
              <a:rPr lang="en-US" sz="2800" b="1" dirty="0">
                <a:latin typeface="Baskerville Old Face" pitchFamily="18" charset="0"/>
              </a:rPr>
              <a:t> Its prototype follows:</a:t>
            </a:r>
          </a:p>
          <a:p>
            <a:pPr algn="just">
              <a:lnSpc>
                <a:spcPct val="150000"/>
              </a:lnSpc>
            </a:pPr>
            <a:r>
              <a:rPr lang="en-US" sz="2800" b="1" dirty="0">
                <a:latin typeface="Baskerville Old Face" pitchFamily="18" charset="0"/>
              </a:rPr>
              <a:t>		</a:t>
            </a:r>
            <a:r>
              <a:rPr lang="en-US" sz="2800" b="1" dirty="0" err="1">
                <a:latin typeface="Baskerville Old Face" pitchFamily="18" charset="0"/>
              </a:rPr>
              <a:t>boolean</a:t>
            </a:r>
            <a:r>
              <a:rPr lang="en-US" sz="2800" b="1" dirty="0">
                <a:latin typeface="Baskerville Old Face" pitchFamily="18" charset="0"/>
              </a:rPr>
              <a:t> </a:t>
            </a:r>
            <a:r>
              <a:rPr lang="en-US" sz="2800" b="1" dirty="0" err="1">
                <a:latin typeface="Baskerville Old Face" pitchFamily="18" charset="0"/>
              </a:rPr>
              <a:t>in_array</a:t>
            </a:r>
            <a:r>
              <a:rPr lang="en-US" sz="2800" b="1" dirty="0">
                <a:latin typeface="Baskerville Old Face" pitchFamily="18" charset="0"/>
              </a:rPr>
              <a:t>(mixed </a:t>
            </a:r>
            <a:r>
              <a:rPr lang="en-US" sz="2800" b="1" i="1" dirty="0">
                <a:latin typeface="Baskerville Old Face" pitchFamily="18" charset="0"/>
              </a:rPr>
              <a:t>needle</a:t>
            </a:r>
            <a:r>
              <a:rPr lang="en-US" sz="2800" b="1" dirty="0">
                <a:latin typeface="Baskerville Old Face" pitchFamily="18" charset="0"/>
              </a:rPr>
              <a:t>,)</a:t>
            </a:r>
          </a:p>
          <a:p>
            <a:pPr lvl="1" algn="just"/>
            <a:r>
              <a:rPr lang="en-US" sz="2800" b="1" dirty="0">
                <a:solidFill>
                  <a:schemeClr val="tx2">
                    <a:lumMod val="60000"/>
                    <a:lumOff val="40000"/>
                  </a:schemeClr>
                </a:solidFill>
                <a:latin typeface="Baskerville Old Face" pitchFamily="18" charset="0"/>
              </a:rPr>
              <a:t>$state = "Ohio";</a:t>
            </a:r>
          </a:p>
          <a:p>
            <a:pPr lvl="1" algn="just"/>
            <a:r>
              <a:rPr lang="en-US" sz="2800" b="1" dirty="0">
                <a:solidFill>
                  <a:schemeClr val="tx2">
                    <a:lumMod val="60000"/>
                    <a:lumOff val="40000"/>
                  </a:schemeClr>
                </a:solidFill>
                <a:latin typeface="Baskerville Old Face" pitchFamily="18" charset="0"/>
              </a:rPr>
              <a:t>$states = array("California", "Hawaii", "Ohio", "New York");</a:t>
            </a:r>
          </a:p>
          <a:p>
            <a:pPr lvl="1" algn="just"/>
            <a:r>
              <a:rPr lang="en-US" sz="2800" b="1" dirty="0">
                <a:solidFill>
                  <a:schemeClr val="tx2">
                    <a:lumMod val="60000"/>
                    <a:lumOff val="40000"/>
                  </a:schemeClr>
                </a:solidFill>
                <a:latin typeface="Baskerville Old Face" pitchFamily="18" charset="0"/>
              </a:rPr>
              <a:t>if(</a:t>
            </a:r>
            <a:r>
              <a:rPr lang="en-US" sz="2800" b="1" dirty="0" err="1">
                <a:solidFill>
                  <a:schemeClr val="tx2">
                    <a:lumMod val="60000"/>
                    <a:lumOff val="40000"/>
                  </a:schemeClr>
                </a:solidFill>
                <a:latin typeface="Baskerville Old Face" pitchFamily="18" charset="0"/>
              </a:rPr>
              <a:t>in_array</a:t>
            </a:r>
            <a:r>
              <a:rPr lang="en-US" sz="2800" b="1" dirty="0">
                <a:solidFill>
                  <a:schemeClr val="tx2">
                    <a:lumMod val="60000"/>
                    <a:lumOff val="40000"/>
                  </a:schemeClr>
                </a:solidFill>
                <a:latin typeface="Baskerville Old Face" pitchFamily="18" charset="0"/>
              </a:rPr>
              <a:t>($state, $states)) </a:t>
            </a:r>
          </a:p>
          <a:p>
            <a:pPr lvl="1" algn="just"/>
            <a:r>
              <a:rPr lang="en-US" sz="2800" b="1" dirty="0">
                <a:solidFill>
                  <a:schemeClr val="tx2">
                    <a:lumMod val="60000"/>
                    <a:lumOff val="40000"/>
                  </a:schemeClr>
                </a:solidFill>
                <a:latin typeface="Baskerville Old Face" pitchFamily="18" charset="0"/>
              </a:rPr>
              <a:t>echo "Not to worry, $state is smoke-free!";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6340197"/>
          </a:xfrm>
          <a:prstGeom prst="rect">
            <a:avLst/>
          </a:prstGeom>
          <a:noFill/>
        </p:spPr>
        <p:txBody>
          <a:bodyPr wrap="square" rtlCol="0">
            <a:spAutoFit/>
          </a:bodyPr>
          <a:lstStyle/>
          <a:p>
            <a:pPr>
              <a:lnSpc>
                <a:spcPct val="150000"/>
              </a:lnSpc>
            </a:pPr>
            <a:r>
              <a:rPr lang="en-US" sz="2800" b="1" dirty="0">
                <a:latin typeface="Baskerville Old Face" pitchFamily="18" charset="0"/>
              </a:rPr>
              <a:t>10.3.5.2 Searching Associative Array Keys</a:t>
            </a:r>
          </a:p>
          <a:p>
            <a:pPr marL="971550" lvl="0" indent="-400050">
              <a:buFont typeface="Wingdings" pitchFamily="2" charset="2"/>
              <a:buChar char="§"/>
            </a:pPr>
            <a:r>
              <a:rPr lang="en-US" sz="2800" b="1" dirty="0">
                <a:latin typeface="Baskerville Old Face" pitchFamily="18" charset="0"/>
              </a:rPr>
              <a:t>The function </a:t>
            </a:r>
            <a:r>
              <a:rPr lang="en-US" sz="2800" b="1" dirty="0" err="1">
                <a:latin typeface="Baskerville Old Face" pitchFamily="18" charset="0"/>
              </a:rPr>
              <a:t>array_key_exists</a:t>
            </a:r>
            <a:r>
              <a:rPr lang="en-US" sz="2800" b="1" dirty="0">
                <a:latin typeface="Baskerville Old Face" pitchFamily="18" charset="0"/>
              </a:rPr>
              <a:t>() returns TRUE if a specified key is found in an array and FALSE otherwise.</a:t>
            </a:r>
          </a:p>
          <a:p>
            <a:pPr marL="971550" lvl="0" indent="-400050">
              <a:buFont typeface="Wingdings" pitchFamily="2" charset="2"/>
              <a:buChar char="§"/>
            </a:pPr>
            <a:r>
              <a:rPr lang="en-US" sz="2800" b="1" dirty="0">
                <a:latin typeface="Baskerville Old Face" pitchFamily="18" charset="0"/>
              </a:rPr>
              <a:t>Its prototype follows:</a:t>
            </a:r>
          </a:p>
          <a:p>
            <a:r>
              <a:rPr lang="en-US" sz="2800" b="1" dirty="0">
                <a:latin typeface="Baskerville Old Face" pitchFamily="18" charset="0"/>
              </a:rPr>
              <a:t>	     </a:t>
            </a:r>
            <a:r>
              <a:rPr lang="en-US" sz="2800" b="1" dirty="0" err="1">
                <a:latin typeface="Baskerville Old Face" pitchFamily="18" charset="0"/>
              </a:rPr>
              <a:t>boolean</a:t>
            </a:r>
            <a:r>
              <a:rPr lang="en-US" sz="2800" b="1" dirty="0">
                <a:latin typeface="Baskerville Old Face" pitchFamily="18" charset="0"/>
              </a:rPr>
              <a:t> </a:t>
            </a:r>
            <a:r>
              <a:rPr lang="en-US" sz="2800" b="1" dirty="0" err="1">
                <a:latin typeface="Baskerville Old Face" pitchFamily="18" charset="0"/>
              </a:rPr>
              <a:t>array_key_exists</a:t>
            </a:r>
            <a:r>
              <a:rPr lang="en-US" sz="2800" b="1" dirty="0">
                <a:latin typeface="Baskerville Old Face" pitchFamily="18" charset="0"/>
              </a:rPr>
              <a:t>(mixed </a:t>
            </a:r>
            <a:r>
              <a:rPr lang="en-US" sz="2800" b="1" i="1" dirty="0">
                <a:latin typeface="Baskerville Old Face" pitchFamily="18" charset="0"/>
              </a:rPr>
              <a:t>key</a:t>
            </a:r>
            <a:r>
              <a:rPr lang="en-US" sz="2800" b="1" dirty="0">
                <a:latin typeface="Baskerville Old Face" pitchFamily="18" charset="0"/>
              </a:rPr>
              <a:t>, array </a:t>
            </a:r>
            <a:r>
              <a:rPr lang="en-US" sz="2800" b="1" i="1" dirty="0" err="1">
                <a:latin typeface="Baskerville Old Face" pitchFamily="18" charset="0"/>
              </a:rPr>
              <a:t>array</a:t>
            </a:r>
            <a:r>
              <a:rPr lang="en-US" sz="2800" b="1" dirty="0">
                <a:latin typeface="Baskerville Old Face" pitchFamily="18" charset="0"/>
              </a:rPr>
              <a:t>)</a:t>
            </a:r>
          </a:p>
          <a:p>
            <a:pPr lvl="1"/>
            <a:r>
              <a:rPr lang="en-US" sz="2800" b="1" dirty="0">
                <a:solidFill>
                  <a:schemeClr val="tx2">
                    <a:lumMod val="60000"/>
                    <a:lumOff val="40000"/>
                  </a:schemeClr>
                </a:solidFill>
                <a:latin typeface="Baskerville Old Face" pitchFamily="18" charset="0"/>
              </a:rPr>
              <a:t>$state["Delaware"] = "December 7, 1787";</a:t>
            </a:r>
          </a:p>
          <a:p>
            <a:pPr lvl="1"/>
            <a:r>
              <a:rPr lang="en-US" sz="2800" b="1" dirty="0">
                <a:solidFill>
                  <a:schemeClr val="tx2">
                    <a:lumMod val="60000"/>
                    <a:lumOff val="40000"/>
                  </a:schemeClr>
                </a:solidFill>
                <a:latin typeface="Baskerville Old Face" pitchFamily="18" charset="0"/>
              </a:rPr>
              <a:t>$state["Pennsylvania"] = "December 12, 1787";</a:t>
            </a:r>
          </a:p>
          <a:p>
            <a:pPr lvl="1"/>
            <a:r>
              <a:rPr lang="en-US" sz="2800" b="1" dirty="0">
                <a:solidFill>
                  <a:schemeClr val="tx2">
                    <a:lumMod val="60000"/>
                    <a:lumOff val="40000"/>
                  </a:schemeClr>
                </a:solidFill>
                <a:latin typeface="Baskerville Old Face" pitchFamily="18" charset="0"/>
              </a:rPr>
              <a:t>$state["Ohio"] = "March 1, 1803";</a:t>
            </a:r>
          </a:p>
          <a:p>
            <a:pPr lvl="1"/>
            <a:r>
              <a:rPr lang="en-US" sz="2800" b="1" dirty="0">
                <a:solidFill>
                  <a:schemeClr val="tx2">
                    <a:lumMod val="60000"/>
                    <a:lumOff val="40000"/>
                  </a:schemeClr>
                </a:solidFill>
                <a:latin typeface="Baskerville Old Face" pitchFamily="18" charset="0"/>
              </a:rPr>
              <a:t>if (</a:t>
            </a:r>
            <a:r>
              <a:rPr lang="en-US" sz="2800" b="1" dirty="0" err="1">
                <a:solidFill>
                  <a:schemeClr val="tx2">
                    <a:lumMod val="60000"/>
                    <a:lumOff val="40000"/>
                  </a:schemeClr>
                </a:solidFill>
                <a:latin typeface="Baskerville Old Face" pitchFamily="18" charset="0"/>
              </a:rPr>
              <a:t>array_key_exists</a:t>
            </a:r>
            <a:r>
              <a:rPr lang="en-US" sz="2800" b="1" dirty="0">
                <a:solidFill>
                  <a:schemeClr val="tx2">
                    <a:lumMod val="60000"/>
                    <a:lumOff val="40000"/>
                  </a:schemeClr>
                </a:solidFill>
                <a:latin typeface="Baskerville Old Face" pitchFamily="18" charset="0"/>
              </a:rPr>
              <a:t>("Ohio", $state))</a:t>
            </a:r>
          </a:p>
          <a:p>
            <a:pPr lvl="1"/>
            <a:r>
              <a:rPr lang="en-US" sz="2800" b="1" dirty="0" err="1">
                <a:solidFill>
                  <a:schemeClr val="tx2">
                    <a:lumMod val="60000"/>
                    <a:lumOff val="40000"/>
                  </a:schemeClr>
                </a:solidFill>
                <a:latin typeface="Baskerville Old Face" pitchFamily="18" charset="0"/>
              </a:rPr>
              <a:t>printf</a:t>
            </a:r>
            <a:r>
              <a:rPr lang="en-US" sz="2800" b="1" dirty="0">
                <a:solidFill>
                  <a:schemeClr val="tx2">
                    <a:lumMod val="60000"/>
                    <a:lumOff val="40000"/>
                  </a:schemeClr>
                </a:solidFill>
                <a:latin typeface="Baskerville Old Face" pitchFamily="18" charset="0"/>
              </a:rPr>
              <a:t>("Ohio joined the Union on %s", $state["Ohio"]);</a:t>
            </a:r>
          </a:p>
          <a:p>
            <a:pPr lvl="0">
              <a:lnSpc>
                <a:spcPct val="150000"/>
              </a:lnSpc>
            </a:pPr>
            <a:r>
              <a:rPr lang="en-US" sz="2800" b="1" dirty="0">
                <a:latin typeface="Baskerville Old Face" pitchFamily="18" charset="0"/>
              </a:rPr>
              <a:t>The following is the result:</a:t>
            </a:r>
          </a:p>
          <a:p>
            <a:pPr>
              <a:lnSpc>
                <a:spcPct val="150000"/>
              </a:lnSpc>
            </a:pPr>
            <a:r>
              <a:rPr lang="en-US" sz="2800" b="1" dirty="0">
                <a:latin typeface="Baskerville Old Face" pitchFamily="18" charset="0"/>
              </a:rPr>
              <a:t>		</a:t>
            </a:r>
            <a:r>
              <a:rPr lang="en-US" sz="2800" b="1" dirty="0">
                <a:solidFill>
                  <a:schemeClr val="tx2">
                    <a:lumMod val="60000"/>
                    <a:lumOff val="40000"/>
                  </a:schemeClr>
                </a:solidFill>
                <a:latin typeface="Baskerville Old Face" pitchFamily="18" charset="0"/>
              </a:rPr>
              <a:t>     Ohio joined the Union on March 1, 1803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457200"/>
            <a:ext cx="8610600" cy="6124754"/>
          </a:xfrm>
          <a:prstGeom prst="rect">
            <a:avLst/>
          </a:prstGeom>
          <a:noFill/>
        </p:spPr>
        <p:txBody>
          <a:bodyPr wrap="square" rtlCol="0">
            <a:spAutoFit/>
          </a:bodyPr>
          <a:lstStyle/>
          <a:p>
            <a:pPr algn="just"/>
            <a:r>
              <a:rPr lang="en-US" sz="2800" b="1" dirty="0">
                <a:latin typeface="Baskerville Old Face" pitchFamily="18" charset="0"/>
              </a:rPr>
              <a:t>10.3.5.3	Searching Associative Array Values</a:t>
            </a:r>
          </a:p>
          <a:p>
            <a:pPr lvl="0" algn="just"/>
            <a:r>
              <a:rPr lang="en-US" sz="2800" b="1" dirty="0">
                <a:latin typeface="Baskerville Old Face" pitchFamily="18" charset="0"/>
              </a:rPr>
              <a:t>The </a:t>
            </a:r>
            <a:r>
              <a:rPr lang="en-US" sz="2800" b="1" dirty="0" err="1">
                <a:latin typeface="Baskerville Old Face" pitchFamily="18" charset="0"/>
              </a:rPr>
              <a:t>array_search</a:t>
            </a:r>
            <a:r>
              <a:rPr lang="en-US" sz="2800" b="1" dirty="0">
                <a:latin typeface="Baskerville Old Face" pitchFamily="18" charset="0"/>
              </a:rPr>
              <a:t>() function searches an array for a specified value, returning its key if located and FALSE otherwise. </a:t>
            </a:r>
          </a:p>
          <a:p>
            <a:pPr lvl="0" algn="just"/>
            <a:r>
              <a:rPr lang="en-US" sz="2800" b="1" dirty="0">
                <a:latin typeface="Baskerville Old Face" pitchFamily="18" charset="0"/>
              </a:rPr>
              <a:t>Its prototype follows:</a:t>
            </a:r>
          </a:p>
          <a:p>
            <a:pPr algn="just"/>
            <a:r>
              <a:rPr lang="en-US" sz="2800" b="1" dirty="0">
                <a:latin typeface="Baskerville Old Face" pitchFamily="18" charset="0"/>
              </a:rPr>
              <a:t>	mixed </a:t>
            </a:r>
            <a:r>
              <a:rPr lang="en-US" sz="2800" b="1" dirty="0" err="1">
                <a:latin typeface="Baskerville Old Face" pitchFamily="18" charset="0"/>
              </a:rPr>
              <a:t>array_search</a:t>
            </a:r>
            <a:r>
              <a:rPr lang="en-US" sz="2800" b="1" dirty="0">
                <a:latin typeface="Baskerville Old Face" pitchFamily="18" charset="0"/>
              </a:rPr>
              <a:t>(value, array)</a:t>
            </a:r>
          </a:p>
          <a:p>
            <a:pPr algn="just"/>
            <a:r>
              <a:rPr lang="en-US" sz="2800" b="1" dirty="0">
                <a:solidFill>
                  <a:schemeClr val="tx2">
                    <a:lumMod val="60000"/>
                    <a:lumOff val="40000"/>
                  </a:schemeClr>
                </a:solidFill>
                <a:latin typeface="Baskerville Old Face" pitchFamily="18" charset="0"/>
              </a:rPr>
              <a:t>$state["Ohio"] = "March 1";</a:t>
            </a:r>
          </a:p>
          <a:p>
            <a:pPr algn="just"/>
            <a:r>
              <a:rPr lang="en-US" sz="2800" b="1" dirty="0">
                <a:solidFill>
                  <a:schemeClr val="tx2">
                    <a:lumMod val="60000"/>
                    <a:lumOff val="40000"/>
                  </a:schemeClr>
                </a:solidFill>
                <a:latin typeface="Baskerville Old Face" pitchFamily="18" charset="0"/>
              </a:rPr>
              <a:t>$state["Delaware"] = "December 7";</a:t>
            </a:r>
          </a:p>
          <a:p>
            <a:pPr algn="just"/>
            <a:r>
              <a:rPr lang="en-US" sz="2800" b="1" dirty="0">
                <a:solidFill>
                  <a:schemeClr val="tx2">
                    <a:lumMod val="60000"/>
                    <a:lumOff val="40000"/>
                  </a:schemeClr>
                </a:solidFill>
                <a:latin typeface="Baskerville Old Face" pitchFamily="18" charset="0"/>
              </a:rPr>
              <a:t>$state["Pennsylvania"] = "December 12";</a:t>
            </a:r>
          </a:p>
          <a:p>
            <a:pPr algn="just"/>
            <a:r>
              <a:rPr lang="en-US" sz="2800" b="1" dirty="0">
                <a:solidFill>
                  <a:schemeClr val="tx2">
                    <a:lumMod val="60000"/>
                    <a:lumOff val="40000"/>
                  </a:schemeClr>
                </a:solidFill>
                <a:latin typeface="Baskerville Old Face" pitchFamily="18" charset="0"/>
              </a:rPr>
              <a:t>$founded = </a:t>
            </a:r>
            <a:r>
              <a:rPr lang="en-US" sz="2800" b="1" dirty="0" err="1">
                <a:solidFill>
                  <a:schemeClr val="tx2">
                    <a:lumMod val="60000"/>
                    <a:lumOff val="40000"/>
                  </a:schemeClr>
                </a:solidFill>
                <a:latin typeface="Baskerville Old Face" pitchFamily="18" charset="0"/>
              </a:rPr>
              <a:t>array_search</a:t>
            </a:r>
            <a:r>
              <a:rPr lang="en-US" sz="2800" b="1" dirty="0">
                <a:solidFill>
                  <a:schemeClr val="tx2">
                    <a:lumMod val="60000"/>
                    <a:lumOff val="40000"/>
                  </a:schemeClr>
                </a:solidFill>
                <a:latin typeface="Baskerville Old Face" pitchFamily="18" charset="0"/>
              </a:rPr>
              <a:t>("December 7", $state);</a:t>
            </a:r>
          </a:p>
          <a:p>
            <a:pPr algn="just"/>
            <a:r>
              <a:rPr lang="en-US" sz="2800" b="1" dirty="0">
                <a:solidFill>
                  <a:schemeClr val="tx2">
                    <a:lumMod val="60000"/>
                    <a:lumOff val="40000"/>
                  </a:schemeClr>
                </a:solidFill>
                <a:latin typeface="Baskerville Old Face" pitchFamily="18" charset="0"/>
              </a:rPr>
              <a:t>if ($founded) </a:t>
            </a:r>
            <a:r>
              <a:rPr lang="en-US" sz="2800" b="1" dirty="0" err="1">
                <a:solidFill>
                  <a:schemeClr val="tx2">
                    <a:lumMod val="60000"/>
                    <a:lumOff val="40000"/>
                  </a:schemeClr>
                </a:solidFill>
                <a:latin typeface="Baskerville Old Face" pitchFamily="18" charset="0"/>
              </a:rPr>
              <a:t>printf</a:t>
            </a:r>
            <a:r>
              <a:rPr lang="en-US" sz="2800" b="1" dirty="0">
                <a:solidFill>
                  <a:schemeClr val="tx2">
                    <a:lumMod val="60000"/>
                    <a:lumOff val="40000"/>
                  </a:schemeClr>
                </a:solidFill>
                <a:latin typeface="Baskerville Old Face" pitchFamily="18" charset="0"/>
              </a:rPr>
              <a:t>("%s was founded on %s.", $founded,  $state[$founded]);</a:t>
            </a:r>
          </a:p>
          <a:p>
            <a:pPr lvl="0" algn="just"/>
            <a:r>
              <a:rPr lang="en-US" sz="2800" b="1" dirty="0">
                <a:latin typeface="Baskerville Old Face" pitchFamily="18" charset="0"/>
              </a:rPr>
              <a:t>The output follows:</a:t>
            </a:r>
          </a:p>
          <a:p>
            <a:pPr algn="just"/>
            <a:r>
              <a:rPr lang="en-US" sz="2800" b="1" dirty="0">
                <a:latin typeface="Baskerville Old Face" pitchFamily="18" charset="0"/>
              </a:rPr>
              <a:t>	</a:t>
            </a:r>
            <a:r>
              <a:rPr lang="en-US" sz="2800" b="1" dirty="0">
                <a:solidFill>
                  <a:schemeClr val="tx2">
                    <a:lumMod val="60000"/>
                    <a:lumOff val="40000"/>
                  </a:schemeClr>
                </a:solidFill>
                <a:latin typeface="Baskerville Old Face" pitchFamily="18" charset="0"/>
              </a:rPr>
              <a:t>-Delaware was founded on December 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642918"/>
            <a:ext cx="7498080" cy="5586418"/>
          </a:xfrm>
        </p:spPr>
        <p:txBody>
          <a:bodyPr>
            <a:noAutofit/>
          </a:bodyPr>
          <a:lstStyle/>
          <a:p>
            <a:pPr>
              <a:lnSpc>
                <a:spcPct val="150000"/>
              </a:lnSpc>
              <a:buFont typeface="Wingdings" pitchFamily="2" charset="2"/>
              <a:buChar char="q"/>
            </a:pPr>
            <a:r>
              <a:rPr lang="en-IN" sz="1800" b="1" dirty="0">
                <a:latin typeface="Century Schoolbook" pitchFamily="18" charset="0"/>
              </a:rPr>
              <a:t>Syntax:</a:t>
            </a:r>
          </a:p>
          <a:p>
            <a:pPr>
              <a:lnSpc>
                <a:spcPct val="150000"/>
              </a:lnSpc>
              <a:buNone/>
            </a:pPr>
            <a:r>
              <a:rPr lang="en-IN" sz="1800" dirty="0">
                <a:latin typeface="Century Schoolbook" pitchFamily="18" charset="0"/>
              </a:rPr>
              <a:t>		&lt;</a:t>
            </a:r>
            <a:r>
              <a:rPr lang="en-IN" sz="1800" dirty="0" err="1">
                <a:latin typeface="Century Schoolbook" pitchFamily="18" charset="0"/>
              </a:rPr>
              <a:t>img</a:t>
            </a:r>
            <a:r>
              <a:rPr lang="en-IN" sz="1800" dirty="0">
                <a:latin typeface="Century Schoolbook" pitchFamily="18" charset="0"/>
              </a:rPr>
              <a:t> </a:t>
            </a:r>
            <a:r>
              <a:rPr lang="en-IN" sz="1800" dirty="0" err="1">
                <a:latin typeface="Century Schoolbook" pitchFamily="18" charset="0"/>
              </a:rPr>
              <a:t>src</a:t>
            </a:r>
            <a:r>
              <a:rPr lang="en-IN" sz="1800" dirty="0">
                <a:latin typeface="Century Schoolbook" pitchFamily="18" charset="0"/>
              </a:rPr>
              <a:t> =”URL”/”name” height=“n” width=“n” [alt=“string”] border=“n” [align=“top”/”bottom”/”</a:t>
            </a:r>
            <a:r>
              <a:rPr lang="en-IN" sz="1800" dirty="0" err="1">
                <a:latin typeface="Century Schoolbook" pitchFamily="18" charset="0"/>
              </a:rPr>
              <a:t>center</a:t>
            </a:r>
            <a:r>
              <a:rPr lang="en-IN" sz="1800" dirty="0">
                <a:latin typeface="Century Schoolbook" pitchFamily="18" charset="0"/>
              </a:rPr>
              <a:t>”]/&gt;</a:t>
            </a:r>
          </a:p>
          <a:p>
            <a:pPr marL="82296" lvl="0" indent="0">
              <a:lnSpc>
                <a:spcPct val="150000"/>
              </a:lnSpc>
              <a:buNone/>
            </a:pPr>
            <a:r>
              <a:rPr lang="en-IN" sz="2200" b="1" dirty="0">
                <a:solidFill>
                  <a:srgbClr val="FF0066"/>
                </a:solidFill>
                <a:latin typeface="Century Schoolbook" pitchFamily="18" charset="0"/>
              </a:rPr>
              <a:t>1.4 Lists:</a:t>
            </a:r>
          </a:p>
          <a:p>
            <a:pPr lvl="0">
              <a:lnSpc>
                <a:spcPct val="150000"/>
              </a:lnSpc>
            </a:pPr>
            <a:r>
              <a:rPr lang="en-IN" sz="1800" dirty="0">
                <a:latin typeface="Century Schoolbook" pitchFamily="18" charset="0"/>
              </a:rPr>
              <a:t>One of the most effective way of structuring a website or its contents is to use as </a:t>
            </a:r>
            <a:r>
              <a:rPr lang="en-IN" sz="1800" b="1" i="1" u="sng" dirty="0">
                <a:latin typeface="Century Schoolbook" pitchFamily="18" charset="0"/>
              </a:rPr>
              <a:t>List</a:t>
            </a:r>
            <a:r>
              <a:rPr lang="en-IN" sz="1800" dirty="0">
                <a:latin typeface="Century Schoolbook" pitchFamily="18" charset="0"/>
              </a:rPr>
              <a:t>.</a:t>
            </a:r>
          </a:p>
          <a:p>
            <a:pPr>
              <a:lnSpc>
                <a:spcPct val="150000"/>
              </a:lnSpc>
            </a:pPr>
            <a:r>
              <a:rPr lang="en-IN" sz="1800" dirty="0">
                <a:latin typeface="Century Schoolbook" pitchFamily="18" charset="0"/>
              </a:rPr>
              <a:t>Html provides 3 types of lists:</a:t>
            </a:r>
          </a:p>
          <a:p>
            <a:pPr lvl="1">
              <a:lnSpc>
                <a:spcPct val="150000"/>
              </a:lnSpc>
              <a:buFont typeface="Wingdings" pitchFamily="2" charset="2"/>
              <a:buChar char="Ø"/>
            </a:pPr>
            <a:r>
              <a:rPr lang="en-IN" sz="1800" dirty="0">
                <a:latin typeface="Century Schoolbook" pitchFamily="18" charset="0"/>
              </a:rPr>
              <a:t>Unordered or Bulleted list</a:t>
            </a:r>
          </a:p>
          <a:p>
            <a:pPr lvl="1">
              <a:lnSpc>
                <a:spcPct val="150000"/>
              </a:lnSpc>
              <a:buFont typeface="Wingdings" pitchFamily="2" charset="2"/>
              <a:buChar char="Ø"/>
            </a:pPr>
            <a:r>
              <a:rPr lang="en-IN" sz="1800" dirty="0">
                <a:latin typeface="Century Schoolbook" pitchFamily="18" charset="0"/>
              </a:rPr>
              <a:t>Ordered or Numbered list</a:t>
            </a:r>
          </a:p>
          <a:p>
            <a:pPr lvl="1">
              <a:lnSpc>
                <a:spcPct val="150000"/>
              </a:lnSpc>
              <a:buFont typeface="Wingdings" pitchFamily="2" charset="2"/>
              <a:buChar char="Ø"/>
            </a:pPr>
            <a:r>
              <a:rPr lang="en-IN" sz="1800" dirty="0">
                <a:latin typeface="Century Schoolbook" pitchFamily="18" charset="0"/>
              </a:rPr>
              <a:t>Definition List</a:t>
            </a:r>
          </a:p>
          <a:p>
            <a:pPr marL="82296" lvl="0" indent="0">
              <a:lnSpc>
                <a:spcPct val="150000"/>
              </a:lnSpc>
              <a:buNone/>
            </a:pPr>
            <a:endParaRPr lang="en-IN" sz="1800" dirty="0">
              <a:latin typeface="Century Schoolbook" pitchFamily="18" charset="0"/>
            </a:endParaRPr>
          </a:p>
          <a:p>
            <a:pPr>
              <a:lnSpc>
                <a:spcPct val="150000"/>
              </a:lnSpc>
              <a:buNone/>
            </a:pPr>
            <a:endParaRPr lang="en-IN" sz="1800" dirty="0">
              <a:latin typeface="Century Schoolbook"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228600" y="457200"/>
            <a:ext cx="8610600" cy="5693866"/>
          </a:xfrm>
          <a:prstGeom prst="rect">
            <a:avLst/>
          </a:prstGeom>
          <a:noFill/>
        </p:spPr>
        <p:txBody>
          <a:bodyPr wrap="square" rtlCol="0">
            <a:spAutoFit/>
          </a:bodyPr>
          <a:lstStyle/>
          <a:p>
            <a:r>
              <a:rPr lang="en-US" sz="2800" b="1" dirty="0">
                <a:latin typeface="Baskerville Old Face" pitchFamily="18" charset="0"/>
              </a:rPr>
              <a:t>10.3.5.4	Retrieving Array Keys </a:t>
            </a:r>
          </a:p>
          <a:p>
            <a:pPr lvl="0"/>
            <a:r>
              <a:rPr lang="en-US" sz="2800" b="1" dirty="0">
                <a:latin typeface="Baskerville Old Face" pitchFamily="18" charset="0"/>
              </a:rPr>
              <a:t>The </a:t>
            </a:r>
            <a:r>
              <a:rPr lang="en-US" sz="2800" b="1" dirty="0" err="1">
                <a:latin typeface="Baskerville Old Face" pitchFamily="18" charset="0"/>
              </a:rPr>
              <a:t>array_keys</a:t>
            </a:r>
            <a:r>
              <a:rPr lang="en-US" sz="2800" b="1" dirty="0">
                <a:latin typeface="Baskerville Old Face" pitchFamily="18" charset="0"/>
              </a:rPr>
              <a:t>() function returns an array consisting of all keys located in an array. Its prototype follows:</a:t>
            </a:r>
          </a:p>
          <a:p>
            <a:r>
              <a:rPr lang="en-US" sz="2800" b="1" dirty="0">
                <a:latin typeface="Baskerville Old Face" pitchFamily="18" charset="0"/>
              </a:rPr>
              <a:t>		array </a:t>
            </a:r>
            <a:r>
              <a:rPr lang="en-US" sz="2800" b="1" dirty="0" err="1">
                <a:latin typeface="Baskerville Old Face" pitchFamily="18" charset="0"/>
              </a:rPr>
              <a:t>array_keys</a:t>
            </a:r>
            <a:r>
              <a:rPr lang="en-US" sz="2800" b="1" dirty="0">
                <a:latin typeface="Baskerville Old Face" pitchFamily="18" charset="0"/>
              </a:rPr>
              <a:t>(array </a:t>
            </a:r>
            <a:r>
              <a:rPr lang="en-US" sz="2800" b="1" i="1" dirty="0" err="1">
                <a:latin typeface="Baskerville Old Face" pitchFamily="18" charset="0"/>
              </a:rPr>
              <a:t>array</a:t>
            </a:r>
            <a:r>
              <a:rPr lang="en-US" sz="2800" b="1" i="1" dirty="0">
                <a:latin typeface="Baskerville Old Face" pitchFamily="18" charset="0"/>
              </a:rPr>
              <a:t> </a:t>
            </a:r>
            <a:r>
              <a:rPr lang="en-US" sz="2800" b="1" dirty="0">
                <a:latin typeface="Baskerville Old Face" pitchFamily="18" charset="0"/>
              </a:rPr>
              <a:t>)</a:t>
            </a:r>
          </a:p>
          <a:p>
            <a:endParaRPr lang="en-US" sz="2800" b="1" dirty="0">
              <a:latin typeface="Baskerville Old Face" pitchFamily="18" charset="0"/>
            </a:endParaRPr>
          </a:p>
          <a:p>
            <a:r>
              <a:rPr lang="en-US" sz="2800" b="1" dirty="0">
                <a:solidFill>
                  <a:schemeClr val="tx2">
                    <a:lumMod val="60000"/>
                    <a:lumOff val="40000"/>
                  </a:schemeClr>
                </a:solidFill>
                <a:latin typeface="Baskerville Old Face" pitchFamily="18" charset="0"/>
              </a:rPr>
              <a:t>$state["Delaware"] = "December 7, 1787";</a:t>
            </a:r>
          </a:p>
          <a:p>
            <a:r>
              <a:rPr lang="en-US" sz="2800" b="1" dirty="0">
                <a:solidFill>
                  <a:schemeClr val="tx2">
                    <a:lumMod val="60000"/>
                    <a:lumOff val="40000"/>
                  </a:schemeClr>
                </a:solidFill>
                <a:latin typeface="Baskerville Old Face" pitchFamily="18" charset="0"/>
              </a:rPr>
              <a:t>$state["Pennsylvania"] = "December 12, 1787";</a:t>
            </a:r>
          </a:p>
          <a:p>
            <a:r>
              <a:rPr lang="en-US" sz="2800" b="1" dirty="0">
                <a:solidFill>
                  <a:schemeClr val="tx2">
                    <a:lumMod val="60000"/>
                    <a:lumOff val="40000"/>
                  </a:schemeClr>
                </a:solidFill>
                <a:latin typeface="Baskerville Old Face" pitchFamily="18" charset="0"/>
              </a:rPr>
              <a:t>$state["New Jersey"] = "December 18, 1787";</a:t>
            </a:r>
          </a:p>
          <a:p>
            <a:r>
              <a:rPr lang="en-US" sz="2800" b="1" dirty="0">
                <a:solidFill>
                  <a:schemeClr val="tx2">
                    <a:lumMod val="60000"/>
                    <a:lumOff val="40000"/>
                  </a:schemeClr>
                </a:solidFill>
                <a:latin typeface="Baskerville Old Face" pitchFamily="18" charset="0"/>
              </a:rPr>
              <a:t>$keys = </a:t>
            </a:r>
            <a:r>
              <a:rPr lang="en-US" sz="2800" b="1" dirty="0" err="1">
                <a:solidFill>
                  <a:schemeClr val="tx2">
                    <a:lumMod val="60000"/>
                    <a:lumOff val="40000"/>
                  </a:schemeClr>
                </a:solidFill>
                <a:latin typeface="Baskerville Old Face" pitchFamily="18" charset="0"/>
              </a:rPr>
              <a:t>array_keys</a:t>
            </a:r>
            <a:r>
              <a:rPr lang="en-US" sz="2800" b="1" dirty="0">
                <a:solidFill>
                  <a:schemeClr val="tx2">
                    <a:lumMod val="60000"/>
                    <a:lumOff val="40000"/>
                  </a:schemeClr>
                </a:solidFill>
                <a:latin typeface="Baskerville Old Face" pitchFamily="18" charset="0"/>
              </a:rPr>
              <a:t>($state);</a:t>
            </a:r>
          </a:p>
          <a:p>
            <a:r>
              <a:rPr lang="en-US" sz="2800" b="1" dirty="0" err="1">
                <a:solidFill>
                  <a:schemeClr val="tx2">
                    <a:lumMod val="60000"/>
                    <a:lumOff val="40000"/>
                  </a:schemeClr>
                </a:solidFill>
                <a:latin typeface="Baskerville Old Face" pitchFamily="18" charset="0"/>
              </a:rPr>
              <a:t>print_r</a:t>
            </a:r>
            <a:r>
              <a:rPr lang="en-US" sz="2800" b="1" dirty="0">
                <a:solidFill>
                  <a:schemeClr val="tx2">
                    <a:lumMod val="60000"/>
                    <a:lumOff val="40000"/>
                  </a:schemeClr>
                </a:solidFill>
                <a:latin typeface="Baskerville Old Face" pitchFamily="18" charset="0"/>
              </a:rPr>
              <a:t>($keys);</a:t>
            </a:r>
          </a:p>
          <a:p>
            <a:pPr lvl="0"/>
            <a:r>
              <a:rPr lang="en-US" sz="2800" b="1" dirty="0">
                <a:latin typeface="Baskerville Old Face" pitchFamily="18" charset="0"/>
              </a:rPr>
              <a:t>The output follows:</a:t>
            </a:r>
          </a:p>
          <a:p>
            <a:r>
              <a:rPr lang="en-US" sz="2800" b="1" dirty="0">
                <a:solidFill>
                  <a:schemeClr val="tx2">
                    <a:lumMod val="60000"/>
                    <a:lumOff val="40000"/>
                  </a:schemeClr>
                </a:solidFill>
                <a:latin typeface="Baskerville Old Face" pitchFamily="18" charset="0"/>
              </a:rPr>
              <a:t>Array ( [0] =&gt; Delaware [1] =&gt; Pennsylvania [2] =&gt; New Jersey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4708981"/>
          </a:xfrm>
          <a:prstGeom prst="rect">
            <a:avLst/>
          </a:prstGeom>
          <a:noFill/>
        </p:spPr>
        <p:txBody>
          <a:bodyPr wrap="square" rtlCol="0">
            <a:spAutoFit/>
          </a:bodyPr>
          <a:lstStyle/>
          <a:p>
            <a:r>
              <a:rPr lang="en-US" sz="2800" b="1" dirty="0">
                <a:latin typeface="Baskerville Old Face" pitchFamily="18" charset="0"/>
              </a:rPr>
              <a:t>10.3.5.5 Retrieving Array values</a:t>
            </a:r>
          </a:p>
          <a:p>
            <a:pPr lvl="0"/>
            <a:r>
              <a:rPr lang="en-US" sz="2800" b="1" dirty="0">
                <a:latin typeface="Baskerville Old Face" pitchFamily="18" charset="0"/>
              </a:rPr>
              <a:t>The </a:t>
            </a:r>
            <a:r>
              <a:rPr lang="en-US" sz="2800" b="1" dirty="0" err="1">
                <a:solidFill>
                  <a:schemeClr val="tx2">
                    <a:lumMod val="60000"/>
                    <a:lumOff val="40000"/>
                  </a:schemeClr>
                </a:solidFill>
                <a:latin typeface="Baskerville Old Face" pitchFamily="18" charset="0"/>
              </a:rPr>
              <a:t>array_values</a:t>
            </a:r>
            <a:r>
              <a:rPr lang="en-US" sz="2800" b="1" dirty="0">
                <a:solidFill>
                  <a:schemeClr val="tx2">
                    <a:lumMod val="60000"/>
                    <a:lumOff val="40000"/>
                  </a:schemeClr>
                </a:solidFill>
                <a:latin typeface="Baskerville Old Face" pitchFamily="18" charset="0"/>
              </a:rPr>
              <a:t>() </a:t>
            </a:r>
            <a:r>
              <a:rPr lang="en-US" sz="2800" b="1" dirty="0">
                <a:latin typeface="Baskerville Old Face" pitchFamily="18" charset="0"/>
              </a:rPr>
              <a:t>function returns all values located in an array, automatically providing numeric indexes for the returned array. </a:t>
            </a:r>
          </a:p>
          <a:p>
            <a:pPr lvl="0"/>
            <a:r>
              <a:rPr lang="en-US" sz="2800" b="1" dirty="0">
                <a:solidFill>
                  <a:schemeClr val="tx2">
                    <a:lumMod val="60000"/>
                    <a:lumOff val="40000"/>
                  </a:schemeClr>
                </a:solidFill>
                <a:latin typeface="Baskerville Old Face" pitchFamily="18" charset="0"/>
              </a:rPr>
              <a:t>Its prototype follows:</a:t>
            </a:r>
          </a:p>
          <a:p>
            <a:r>
              <a:rPr lang="en-US" sz="2800" b="1" dirty="0">
                <a:latin typeface="Baskerville Old Face" pitchFamily="18" charset="0"/>
              </a:rPr>
              <a:t>	array </a:t>
            </a:r>
            <a:r>
              <a:rPr lang="en-US" sz="2800" b="1" dirty="0" err="1">
                <a:latin typeface="Baskerville Old Face" pitchFamily="18" charset="0"/>
              </a:rPr>
              <a:t>array_values</a:t>
            </a:r>
            <a:r>
              <a:rPr lang="en-US" sz="2800" b="1" dirty="0">
                <a:latin typeface="Baskerville Old Face" pitchFamily="18" charset="0"/>
              </a:rPr>
              <a:t>(array </a:t>
            </a:r>
            <a:r>
              <a:rPr lang="en-US" sz="2800" b="1" i="1" dirty="0" err="1">
                <a:latin typeface="Baskerville Old Face" pitchFamily="18" charset="0"/>
              </a:rPr>
              <a:t>array</a:t>
            </a:r>
            <a:r>
              <a:rPr lang="en-US" sz="2800" b="1" dirty="0">
                <a:latin typeface="Baskerville Old Face" pitchFamily="18" charset="0"/>
              </a:rPr>
              <a:t>)</a:t>
            </a:r>
          </a:p>
          <a:p>
            <a:endParaRPr lang="en-US" sz="2800" b="1" dirty="0">
              <a:latin typeface="Baskerville Old Face" pitchFamily="18" charset="0"/>
            </a:endParaRPr>
          </a:p>
          <a:p>
            <a:r>
              <a:rPr lang="en-US" sz="2400" b="1" dirty="0">
                <a:solidFill>
                  <a:schemeClr val="tx2">
                    <a:lumMod val="60000"/>
                    <a:lumOff val="40000"/>
                  </a:schemeClr>
                </a:solidFill>
                <a:latin typeface="Baskerville Old Face" pitchFamily="18" charset="0"/>
              </a:rPr>
              <a:t>$population = array("Ohio" =&gt; "11,421,267", "Iowa" =&gt; "2,936,760");</a:t>
            </a:r>
          </a:p>
          <a:p>
            <a:r>
              <a:rPr lang="en-US" sz="2400" b="1" dirty="0" err="1">
                <a:solidFill>
                  <a:schemeClr val="tx2">
                    <a:lumMod val="60000"/>
                    <a:lumOff val="40000"/>
                  </a:schemeClr>
                </a:solidFill>
                <a:latin typeface="Baskerville Old Face" pitchFamily="18" charset="0"/>
              </a:rPr>
              <a:t>print_r</a:t>
            </a:r>
            <a:r>
              <a:rPr lang="en-US" sz="2400" b="1" dirty="0">
                <a:solidFill>
                  <a:schemeClr val="tx2">
                    <a:lumMod val="60000"/>
                    <a:lumOff val="40000"/>
                  </a:schemeClr>
                </a:solidFill>
                <a:latin typeface="Baskerville Old Face" pitchFamily="18" charset="0"/>
              </a:rPr>
              <a:t>(</a:t>
            </a:r>
            <a:r>
              <a:rPr lang="en-US" sz="2400" b="1" dirty="0" err="1">
                <a:solidFill>
                  <a:schemeClr val="tx2">
                    <a:lumMod val="60000"/>
                    <a:lumOff val="40000"/>
                  </a:schemeClr>
                </a:solidFill>
                <a:latin typeface="Baskerville Old Face" pitchFamily="18" charset="0"/>
              </a:rPr>
              <a:t>array_values</a:t>
            </a:r>
            <a:r>
              <a:rPr lang="en-US" sz="2400" b="1" dirty="0">
                <a:solidFill>
                  <a:schemeClr val="tx2">
                    <a:lumMod val="60000"/>
                    <a:lumOff val="40000"/>
                  </a:schemeClr>
                </a:solidFill>
                <a:latin typeface="Baskerville Old Face" pitchFamily="18" charset="0"/>
              </a:rPr>
              <a:t>($population));</a:t>
            </a:r>
          </a:p>
          <a:p>
            <a:pPr lvl="0"/>
            <a:r>
              <a:rPr lang="en-US" sz="2800" b="1" dirty="0">
                <a:latin typeface="Baskerville Old Face" pitchFamily="18" charset="0"/>
              </a:rPr>
              <a:t>This example will output the following:</a:t>
            </a:r>
          </a:p>
          <a:p>
            <a:r>
              <a:rPr lang="en-US" sz="2400" b="1" dirty="0">
                <a:solidFill>
                  <a:schemeClr val="tx2">
                    <a:lumMod val="60000"/>
                    <a:lumOff val="40000"/>
                  </a:schemeClr>
                </a:solidFill>
                <a:latin typeface="Baskerville Old Face" pitchFamily="18" charset="0"/>
              </a:rPr>
              <a:t>Array ( [0] =&gt; 11,421,267 [1] =&gt; 2,936,760 )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4931478"/>
          </a:xfrm>
          <a:prstGeom prst="rect">
            <a:avLst/>
          </a:prstGeom>
          <a:noFill/>
        </p:spPr>
        <p:txBody>
          <a:bodyPr wrap="square" rtlCol="0">
            <a:spAutoFit/>
          </a:bodyPr>
          <a:lstStyle/>
          <a:p>
            <a:pPr marL="457200" indent="-457200">
              <a:lnSpc>
                <a:spcPct val="150000"/>
              </a:lnSpc>
              <a:tabLst>
                <a:tab pos="400050" algn="l"/>
              </a:tabLst>
            </a:pPr>
            <a:r>
              <a:rPr lang="en-US" sz="2800" b="1" dirty="0">
                <a:latin typeface="Baskerville Old Face" pitchFamily="18" charset="0"/>
              </a:rPr>
              <a:t>10.3.6	 Traversing  Arrays</a:t>
            </a:r>
            <a:endParaRPr lang="en-US" sz="2800" dirty="0">
              <a:latin typeface="Baskerville Old Face" pitchFamily="18" charset="0"/>
            </a:endParaRPr>
          </a:p>
          <a:p>
            <a:pPr marL="457200" indent="-457200">
              <a:lnSpc>
                <a:spcPct val="150000"/>
              </a:lnSpc>
              <a:tabLst>
                <a:tab pos="400050" algn="l"/>
              </a:tabLst>
            </a:pPr>
            <a:r>
              <a:rPr lang="en-US" sz="2800" dirty="0">
                <a:latin typeface="Baskerville Old Face" pitchFamily="18" charset="0"/>
              </a:rPr>
              <a:t>	</a:t>
            </a:r>
            <a:r>
              <a:rPr lang="en-US" sz="2800" b="1" dirty="0">
                <a:latin typeface="Baskerville Old Face" pitchFamily="18" charset="0"/>
              </a:rPr>
              <a:t>10.3.6.1	Retrieving the Current Array Key </a:t>
            </a:r>
            <a:endParaRPr lang="en-US" sz="2800" dirty="0">
              <a:latin typeface="Baskerville Old Face" pitchFamily="18" charset="0"/>
            </a:endParaRPr>
          </a:p>
          <a:p>
            <a:pPr marL="457200" indent="-457200">
              <a:lnSpc>
                <a:spcPct val="150000"/>
              </a:lnSpc>
              <a:tabLst>
                <a:tab pos="400050" algn="l"/>
              </a:tabLst>
            </a:pPr>
            <a:r>
              <a:rPr lang="en-US" sz="2800" b="1" dirty="0">
                <a:latin typeface="Baskerville Old Face" pitchFamily="18" charset="0"/>
              </a:rPr>
              <a:t>	10.3.6.2	Retrieving the Current Array Value </a:t>
            </a:r>
            <a:endParaRPr lang="en-US" sz="2800" dirty="0">
              <a:latin typeface="Baskerville Old Face" pitchFamily="18" charset="0"/>
            </a:endParaRPr>
          </a:p>
          <a:p>
            <a:pPr marL="457200" indent="-457200">
              <a:lnSpc>
                <a:spcPct val="150000"/>
              </a:lnSpc>
              <a:tabLst>
                <a:tab pos="400050" algn="l"/>
              </a:tabLst>
            </a:pPr>
            <a:r>
              <a:rPr lang="en-US" sz="2800" b="1" dirty="0">
                <a:latin typeface="Baskerville Old Face" pitchFamily="18" charset="0"/>
              </a:rPr>
              <a:t>	10.3.6.3	Retrieving the Current Array Key and Value </a:t>
            </a:r>
            <a:endParaRPr lang="en-US" sz="2800" dirty="0">
              <a:latin typeface="Baskerville Old Face" pitchFamily="18" charset="0"/>
            </a:endParaRPr>
          </a:p>
          <a:p>
            <a:pPr marL="457200" indent="-457200">
              <a:lnSpc>
                <a:spcPct val="150000"/>
              </a:lnSpc>
              <a:tabLst>
                <a:tab pos="400050" algn="l"/>
              </a:tabLst>
            </a:pPr>
            <a:r>
              <a:rPr lang="en-US" sz="2800" b="1" dirty="0">
                <a:latin typeface="Baskerville Old Face" pitchFamily="18" charset="0"/>
              </a:rPr>
              <a:t>	10.3.6.4	Moving the Array Pointer </a:t>
            </a:r>
            <a:endParaRPr lang="en-US" sz="2800" dirty="0">
              <a:latin typeface="Baskerville Old Face" pitchFamily="18" charset="0"/>
            </a:endParaRPr>
          </a:p>
          <a:p>
            <a:pPr marL="1371600" indent="-342900">
              <a:lnSpc>
                <a:spcPct val="150000"/>
              </a:lnSpc>
            </a:pPr>
            <a:r>
              <a:rPr lang="en-US" sz="2400" b="1" dirty="0">
                <a:latin typeface="Baskerville Old Face" pitchFamily="18" charset="0"/>
              </a:rPr>
              <a:t>10.3.6.4.1	Moving the Pointer to the Next Array Position</a:t>
            </a:r>
            <a:endParaRPr lang="en-US" sz="2400" dirty="0">
              <a:latin typeface="Baskerville Old Face" pitchFamily="18" charset="0"/>
            </a:endParaRPr>
          </a:p>
          <a:p>
            <a:pPr marL="1371600" indent="-342900">
              <a:lnSpc>
                <a:spcPct val="150000"/>
              </a:lnSpc>
            </a:pPr>
            <a:r>
              <a:rPr lang="en-US" sz="2400" b="1" dirty="0">
                <a:latin typeface="Baskerville Old Face" pitchFamily="18" charset="0"/>
              </a:rPr>
              <a:t>10.3.6.4.2	Moving the Pointer to the First Array Position</a:t>
            </a:r>
            <a:endParaRPr lang="en-US" sz="2400" dirty="0">
              <a:latin typeface="Baskerville Old Face" pitchFamily="18" charset="0"/>
            </a:endParaRPr>
          </a:p>
          <a:p>
            <a:pPr marL="1371600" indent="-342900">
              <a:lnSpc>
                <a:spcPct val="150000"/>
              </a:lnSpc>
            </a:pPr>
            <a:r>
              <a:rPr lang="en-US" sz="2400" b="1" dirty="0">
                <a:latin typeface="Baskerville Old Face" pitchFamily="18" charset="0"/>
              </a:rPr>
              <a:t>10.3.6.4.3	Moving the Pointer to the Last Array Position</a:t>
            </a:r>
            <a:endParaRPr lang="en-US" sz="2400" dirty="0">
              <a:latin typeface="Baskerville Old Face"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878532"/>
          </a:xfrm>
          <a:prstGeom prst="rect">
            <a:avLst/>
          </a:prstGeom>
          <a:noFill/>
        </p:spPr>
        <p:txBody>
          <a:bodyPr wrap="square" rtlCol="0">
            <a:spAutoFit/>
          </a:bodyPr>
          <a:lstStyle/>
          <a:p>
            <a:pPr algn="just"/>
            <a:r>
              <a:rPr lang="en-US" sz="2800" b="1" dirty="0">
                <a:latin typeface="Baskerville Old Face" pitchFamily="18" charset="0"/>
              </a:rPr>
              <a:t>10.3.6.1 Retrieving the Current Array Key </a:t>
            </a:r>
            <a:endParaRPr lang="en-US" sz="2800" dirty="0">
              <a:latin typeface="Baskerville Old Face" pitchFamily="18" charset="0"/>
            </a:endParaRPr>
          </a:p>
          <a:p>
            <a:pPr lvl="0" algn="just"/>
            <a:r>
              <a:rPr lang="en-US" sz="2800" dirty="0">
                <a:latin typeface="Baskerville Old Face" pitchFamily="18" charset="0"/>
              </a:rPr>
              <a:t>The </a:t>
            </a:r>
            <a:r>
              <a:rPr lang="en-US" sz="2800" b="1" dirty="0">
                <a:latin typeface="Baskerville Old Face" pitchFamily="18" charset="0"/>
              </a:rPr>
              <a:t>key() </a:t>
            </a:r>
            <a:r>
              <a:rPr lang="en-US" sz="2800" dirty="0">
                <a:latin typeface="Baskerville Old Face" pitchFamily="18" charset="0"/>
              </a:rPr>
              <a:t>function returns the key located at the current pointer position of the provided array.  Its prototype follows:</a:t>
            </a:r>
          </a:p>
          <a:p>
            <a:pPr algn="just"/>
            <a:r>
              <a:rPr lang="en-US" sz="2800" dirty="0">
                <a:latin typeface="Baskerville Old Face" pitchFamily="18" charset="0"/>
              </a:rPr>
              <a:t>		</a:t>
            </a:r>
            <a:r>
              <a:rPr lang="en-US" sz="2800" b="1" dirty="0">
                <a:latin typeface="Baskerville Old Face" pitchFamily="18" charset="0"/>
              </a:rPr>
              <a:t>mixed key(array </a:t>
            </a:r>
            <a:r>
              <a:rPr lang="en-US" sz="2800" b="1" i="1" dirty="0" err="1">
                <a:latin typeface="Baskerville Old Face" pitchFamily="18" charset="0"/>
              </a:rPr>
              <a:t>array</a:t>
            </a:r>
            <a:r>
              <a:rPr lang="en-US" sz="2800" b="1" dirty="0">
                <a:latin typeface="Baskerville Old Face" pitchFamily="18" charset="0"/>
              </a:rPr>
              <a:t>)</a:t>
            </a:r>
            <a:endParaRPr lang="en-US" sz="2800" dirty="0">
              <a:latin typeface="Baskerville Old Face" pitchFamily="18" charset="0"/>
            </a:endParaRPr>
          </a:p>
          <a:p>
            <a:pPr lvl="0" algn="just"/>
            <a:r>
              <a:rPr lang="en-US" sz="2800" dirty="0">
                <a:latin typeface="Baskerville Old Face" pitchFamily="18" charset="0"/>
              </a:rPr>
              <a:t>Example :</a:t>
            </a:r>
          </a:p>
          <a:p>
            <a:pPr algn="just"/>
            <a:r>
              <a:rPr lang="en-US" sz="2000" b="1" dirty="0">
                <a:latin typeface="Baskerville Old Face" pitchFamily="18" charset="0"/>
              </a:rPr>
              <a:t>&lt;html&gt;</a:t>
            </a:r>
            <a:endParaRPr lang="en-US" sz="2000" dirty="0">
              <a:latin typeface="Baskerville Old Face" pitchFamily="18" charset="0"/>
            </a:endParaRPr>
          </a:p>
          <a:p>
            <a:pPr algn="just"/>
            <a:r>
              <a:rPr lang="en-US" sz="2000" b="1" dirty="0">
                <a:latin typeface="Baskerville Old Face" pitchFamily="18" charset="0"/>
              </a:rPr>
              <a:t>	&lt;body&gt;</a:t>
            </a:r>
            <a:endParaRPr lang="en-US" sz="2000" dirty="0">
              <a:latin typeface="Baskerville Old Face" pitchFamily="18" charset="0"/>
            </a:endParaRPr>
          </a:p>
          <a:p>
            <a:pPr algn="just"/>
            <a:r>
              <a:rPr lang="en-US" sz="2000" b="1" dirty="0">
                <a:latin typeface="Baskerville Old Face" pitchFamily="18" charset="0"/>
              </a:rPr>
              <a:t>		&lt;? </a:t>
            </a:r>
            <a:r>
              <a:rPr lang="en-US" sz="2000" b="1" dirty="0" err="1">
                <a:latin typeface="Baskerville Old Face" pitchFamily="18" charset="0"/>
              </a:rPr>
              <a:t>php</a:t>
            </a:r>
            <a:r>
              <a:rPr lang="en-US" sz="2000" b="1" dirty="0">
                <a:latin typeface="Baskerville Old Face" pitchFamily="18" charset="0"/>
              </a:rPr>
              <a:t> </a:t>
            </a:r>
            <a:endParaRPr lang="en-US" sz="2000" dirty="0">
              <a:latin typeface="Baskerville Old Face" pitchFamily="18" charset="0"/>
            </a:endParaRPr>
          </a:p>
          <a:p>
            <a:pPr algn="just"/>
            <a:r>
              <a:rPr lang="en-US" sz="2000" b="1" dirty="0">
                <a:latin typeface="Baskerville Old Face" pitchFamily="18" charset="0"/>
              </a:rPr>
              <a:t>			$num = array (10=&gt;"apple", 20=&gt;"mango",30=&gt;"orange");</a:t>
            </a:r>
            <a:endParaRPr lang="en-US" sz="2000" dirty="0">
              <a:latin typeface="Baskerville Old Face" pitchFamily="18" charset="0"/>
            </a:endParaRPr>
          </a:p>
          <a:p>
            <a:pPr algn="just"/>
            <a:r>
              <a:rPr lang="en-US" sz="2000" b="1" dirty="0">
                <a:latin typeface="Baskerville Old Face" pitchFamily="18" charset="0"/>
              </a:rPr>
              <a:t>			$key = key($num);</a:t>
            </a:r>
            <a:endParaRPr lang="en-US" sz="2000" dirty="0">
              <a:latin typeface="Baskerville Old Face" pitchFamily="18" charset="0"/>
            </a:endParaRPr>
          </a:p>
          <a:p>
            <a:pPr algn="just"/>
            <a:r>
              <a:rPr lang="en-US" sz="2000" b="1" dirty="0">
                <a:latin typeface="Baskerville Old Face" pitchFamily="18" charset="0"/>
              </a:rPr>
              <a:t>			print "Current key is $key";</a:t>
            </a:r>
            <a:endParaRPr lang="en-US" sz="2000" dirty="0">
              <a:latin typeface="Baskerville Old Face" pitchFamily="18" charset="0"/>
            </a:endParaRPr>
          </a:p>
          <a:p>
            <a:pPr algn="just"/>
            <a:r>
              <a:rPr lang="en-US" sz="2000" b="1" dirty="0">
                <a:latin typeface="Baskerville Old Face" pitchFamily="18" charset="0"/>
              </a:rPr>
              <a:t>		?&gt;</a:t>
            </a:r>
            <a:endParaRPr lang="en-US" sz="2000" dirty="0">
              <a:latin typeface="Baskerville Old Face" pitchFamily="18" charset="0"/>
            </a:endParaRPr>
          </a:p>
          <a:p>
            <a:pPr algn="just"/>
            <a:r>
              <a:rPr lang="en-US" sz="2000" b="1" dirty="0">
                <a:latin typeface="Baskerville Old Face" pitchFamily="18" charset="0"/>
              </a:rPr>
              <a:t>	&lt;/body&gt;</a:t>
            </a:r>
            <a:endParaRPr lang="en-US" sz="2000" dirty="0">
              <a:latin typeface="Baskerville Old Face" pitchFamily="18" charset="0"/>
            </a:endParaRPr>
          </a:p>
          <a:p>
            <a:pPr algn="just"/>
            <a:r>
              <a:rPr lang="en-US" sz="2000" b="1" dirty="0">
                <a:latin typeface="Baskerville Old Face" pitchFamily="18" charset="0"/>
              </a:rPr>
              <a:t>&lt;/html&gt;</a:t>
            </a:r>
            <a:endParaRPr lang="en-US" sz="2000" dirty="0">
              <a:latin typeface="Baskerville Old Face" pitchFamily="18" charset="0"/>
            </a:endParaRPr>
          </a:p>
          <a:p>
            <a:pPr lvl="0" algn="just"/>
            <a:r>
              <a:rPr lang="en-US" sz="2800" dirty="0">
                <a:latin typeface="Baskerville Old Face" pitchFamily="18" charset="0"/>
              </a:rPr>
              <a:t>This returns the following: The Current key is 10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016758"/>
          </a:xfrm>
          <a:prstGeom prst="rect">
            <a:avLst/>
          </a:prstGeom>
          <a:noFill/>
        </p:spPr>
        <p:txBody>
          <a:bodyPr wrap="square" rtlCol="0">
            <a:spAutoFit/>
          </a:bodyPr>
          <a:lstStyle/>
          <a:p>
            <a:pPr algn="just"/>
            <a:r>
              <a:rPr lang="en-US" sz="2800" b="1" dirty="0">
                <a:latin typeface="Baskerville Old Face" pitchFamily="18" charset="0"/>
              </a:rPr>
              <a:t>10.3.6.2 Retrieving the Current Array Value</a:t>
            </a:r>
            <a:endParaRPr lang="en-US" sz="2800" dirty="0">
              <a:latin typeface="Baskerville Old Face" pitchFamily="18" charset="0"/>
            </a:endParaRPr>
          </a:p>
          <a:p>
            <a:pPr lvl="0" algn="just"/>
            <a:r>
              <a:rPr lang="en-US" sz="2800" dirty="0">
                <a:latin typeface="Baskerville Old Face" pitchFamily="18" charset="0"/>
              </a:rPr>
              <a:t>The </a:t>
            </a:r>
            <a:r>
              <a:rPr lang="en-US" sz="2800" b="1" dirty="0">
                <a:latin typeface="Baskerville Old Face" pitchFamily="18" charset="0"/>
              </a:rPr>
              <a:t>current() </a:t>
            </a:r>
            <a:r>
              <a:rPr lang="en-US" sz="2800" dirty="0">
                <a:latin typeface="Baskerville Old Face" pitchFamily="18" charset="0"/>
              </a:rPr>
              <a:t>function returns the array value residing at the current pointer position of the array. Its prototype follows: 	</a:t>
            </a:r>
            <a:r>
              <a:rPr lang="en-US" sz="2800" b="1" dirty="0">
                <a:latin typeface="Baskerville Old Face" pitchFamily="18" charset="0"/>
              </a:rPr>
              <a:t>mixed current(array </a:t>
            </a:r>
            <a:r>
              <a:rPr lang="en-US" sz="2800" b="1" i="1" dirty="0" err="1">
                <a:latin typeface="Baskerville Old Face" pitchFamily="18" charset="0"/>
              </a:rPr>
              <a:t>array</a:t>
            </a:r>
            <a:r>
              <a:rPr lang="en-US" sz="2800" b="1" dirty="0">
                <a:latin typeface="Baskerville Old Face" pitchFamily="18" charset="0"/>
              </a:rPr>
              <a:t>)</a:t>
            </a:r>
            <a:endParaRPr lang="en-US" sz="2800" dirty="0">
              <a:latin typeface="Baskerville Old Face" pitchFamily="18" charset="0"/>
            </a:endParaRPr>
          </a:p>
          <a:p>
            <a:pPr algn="just"/>
            <a:r>
              <a:rPr lang="en-US" sz="2000" b="1" dirty="0">
                <a:latin typeface="Baskerville Old Face" pitchFamily="18" charset="0"/>
              </a:rPr>
              <a:t>&lt;html&gt;</a:t>
            </a:r>
            <a:endParaRPr lang="en-US" sz="2000" dirty="0">
              <a:latin typeface="Baskerville Old Face" pitchFamily="18" charset="0"/>
            </a:endParaRPr>
          </a:p>
          <a:p>
            <a:pPr algn="just"/>
            <a:r>
              <a:rPr lang="en-US" sz="2000" b="1" dirty="0">
                <a:latin typeface="Baskerville Old Face" pitchFamily="18" charset="0"/>
              </a:rPr>
              <a:t>	&lt;body&gt;</a:t>
            </a:r>
            <a:endParaRPr lang="en-US" sz="2000" dirty="0">
              <a:latin typeface="Baskerville Old Face" pitchFamily="18" charset="0"/>
            </a:endParaRPr>
          </a:p>
          <a:p>
            <a:pPr algn="just"/>
            <a:r>
              <a:rPr lang="en-US" sz="2000" b="1" dirty="0">
                <a:latin typeface="Baskerville Old Face" pitchFamily="18" charset="0"/>
              </a:rPr>
              <a:t>		&lt;?</a:t>
            </a:r>
            <a:r>
              <a:rPr lang="en-US" sz="2000" b="1" dirty="0" err="1">
                <a:latin typeface="Baskerville Old Face" pitchFamily="18" charset="0"/>
              </a:rPr>
              <a:t>php</a:t>
            </a:r>
            <a:r>
              <a:rPr lang="en-US" sz="2000" b="1" dirty="0">
                <a:latin typeface="Baskerville Old Face" pitchFamily="18" charset="0"/>
              </a:rPr>
              <a:t> </a:t>
            </a:r>
            <a:endParaRPr lang="en-US" sz="2000" dirty="0">
              <a:latin typeface="Baskerville Old Face" pitchFamily="18" charset="0"/>
            </a:endParaRPr>
          </a:p>
          <a:p>
            <a:pPr algn="just"/>
            <a:r>
              <a:rPr lang="en-US" sz="2000" b="1" dirty="0">
                <a:latin typeface="Baskerville Old Face" pitchFamily="18" charset="0"/>
              </a:rPr>
              <a:t>			$num = array(10=&gt;"apple",20=&gt;"mango",30=&gt;"orange");</a:t>
            </a:r>
            <a:endParaRPr lang="en-US" sz="2000" dirty="0">
              <a:latin typeface="Baskerville Old Face" pitchFamily="18" charset="0"/>
            </a:endParaRPr>
          </a:p>
          <a:p>
            <a:pPr algn="just"/>
            <a:r>
              <a:rPr lang="en-US" sz="2000" b="1" dirty="0">
                <a:latin typeface="Baskerville Old Face" pitchFamily="18" charset="0"/>
              </a:rPr>
              <a:t>			$</a:t>
            </a:r>
            <a:r>
              <a:rPr lang="en-US" sz="2000" b="1" dirty="0" err="1">
                <a:latin typeface="Baskerville Old Face" pitchFamily="18" charset="0"/>
              </a:rPr>
              <a:t>val</a:t>
            </a:r>
            <a:r>
              <a:rPr lang="en-US" sz="2000" b="1" dirty="0">
                <a:latin typeface="Baskerville Old Face" pitchFamily="18" charset="0"/>
              </a:rPr>
              <a:t> =current($num);</a:t>
            </a:r>
            <a:endParaRPr lang="en-US" sz="2000" dirty="0">
              <a:latin typeface="Baskerville Old Face" pitchFamily="18" charset="0"/>
            </a:endParaRPr>
          </a:p>
          <a:p>
            <a:pPr algn="just"/>
            <a:r>
              <a:rPr lang="en-US" sz="2000" b="1" dirty="0">
                <a:latin typeface="Baskerville Old Face" pitchFamily="18" charset="0"/>
              </a:rPr>
              <a:t>			print "Current key is $</a:t>
            </a:r>
            <a:r>
              <a:rPr lang="en-US" sz="2000" b="1" dirty="0" err="1">
                <a:latin typeface="Baskerville Old Face" pitchFamily="18" charset="0"/>
              </a:rPr>
              <a:t>val</a:t>
            </a:r>
            <a:r>
              <a:rPr lang="en-US" sz="2000" b="1" dirty="0">
                <a:latin typeface="Baskerville Old Face" pitchFamily="18" charset="0"/>
              </a:rPr>
              <a:t>";</a:t>
            </a:r>
            <a:endParaRPr lang="en-US" sz="2000" dirty="0">
              <a:latin typeface="Baskerville Old Face" pitchFamily="18" charset="0"/>
            </a:endParaRPr>
          </a:p>
          <a:p>
            <a:pPr algn="just"/>
            <a:r>
              <a:rPr lang="en-US" sz="2000" b="1" dirty="0">
                <a:latin typeface="Baskerville Old Face" pitchFamily="18" charset="0"/>
              </a:rPr>
              <a:t>		?&gt;</a:t>
            </a:r>
            <a:endParaRPr lang="en-US" sz="2000" dirty="0">
              <a:latin typeface="Baskerville Old Face" pitchFamily="18" charset="0"/>
            </a:endParaRPr>
          </a:p>
          <a:p>
            <a:pPr algn="just"/>
            <a:r>
              <a:rPr lang="en-US" sz="2000" b="1" dirty="0">
                <a:latin typeface="Baskerville Old Face" pitchFamily="18" charset="0"/>
              </a:rPr>
              <a:t>	&lt;/body&gt;</a:t>
            </a:r>
            <a:endParaRPr lang="en-US" sz="2000" dirty="0">
              <a:latin typeface="Baskerville Old Face" pitchFamily="18" charset="0"/>
            </a:endParaRPr>
          </a:p>
          <a:p>
            <a:pPr algn="just"/>
            <a:r>
              <a:rPr lang="en-US" sz="2000" b="1" dirty="0">
                <a:latin typeface="Baskerville Old Face" pitchFamily="18" charset="0"/>
              </a:rPr>
              <a:t>&lt;/html&gt;</a:t>
            </a:r>
            <a:endParaRPr lang="en-US" sz="2000" dirty="0">
              <a:latin typeface="Baskerville Old Face" pitchFamily="18" charset="0"/>
            </a:endParaRPr>
          </a:p>
          <a:p>
            <a:pPr algn="just"/>
            <a:r>
              <a:rPr lang="en-US" sz="2800" dirty="0">
                <a:latin typeface="Baskerville Old Face" pitchFamily="18" charset="0"/>
              </a:rPr>
              <a:t>This returns the following: The Current value is apple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3915816"/>
          </a:xfrm>
          <a:prstGeom prst="rect">
            <a:avLst/>
          </a:prstGeom>
          <a:noFill/>
        </p:spPr>
        <p:txBody>
          <a:bodyPr wrap="square" rtlCol="0">
            <a:spAutoFit/>
          </a:bodyPr>
          <a:lstStyle/>
          <a:p>
            <a:pPr algn="just">
              <a:lnSpc>
                <a:spcPct val="150000"/>
              </a:lnSpc>
            </a:pPr>
            <a:r>
              <a:rPr lang="en-US" sz="2400" b="1" dirty="0">
                <a:latin typeface="Baskerville Old Face" pitchFamily="18" charset="0"/>
              </a:rPr>
              <a:t>10.3.6.4 Moving the Array Pointer </a:t>
            </a:r>
            <a:endParaRPr lang="en-US" sz="2400" dirty="0">
              <a:latin typeface="Baskerville Old Face" pitchFamily="18" charset="0"/>
            </a:endParaRPr>
          </a:p>
          <a:p>
            <a:pPr lvl="0" algn="just">
              <a:lnSpc>
                <a:spcPct val="150000"/>
              </a:lnSpc>
            </a:pPr>
            <a:r>
              <a:rPr lang="en-US" sz="2400" dirty="0">
                <a:latin typeface="Baskerville Old Face" pitchFamily="18" charset="0"/>
              </a:rPr>
              <a:t>Several functions are available for moving the array pointer.</a:t>
            </a:r>
          </a:p>
          <a:p>
            <a:pPr algn="just">
              <a:lnSpc>
                <a:spcPct val="150000"/>
              </a:lnSpc>
            </a:pPr>
            <a:r>
              <a:rPr lang="en-US" sz="2400" b="1" dirty="0">
                <a:latin typeface="Baskerville Old Face" pitchFamily="18" charset="0"/>
              </a:rPr>
              <a:t>10.3.6.4.1 Moving the Pointer to the Next Array Position</a:t>
            </a:r>
            <a:endParaRPr lang="en-US" sz="2400" dirty="0">
              <a:latin typeface="Baskerville Old Face" pitchFamily="18" charset="0"/>
            </a:endParaRPr>
          </a:p>
          <a:p>
            <a:pPr lvl="0" algn="just">
              <a:lnSpc>
                <a:spcPct val="150000"/>
              </a:lnSpc>
            </a:pPr>
            <a:r>
              <a:rPr lang="en-US" sz="2400" dirty="0">
                <a:latin typeface="Baskerville Old Face" pitchFamily="18" charset="0"/>
              </a:rPr>
              <a:t>The next() function returns the array value residing at the position immediately following that of the current array pointer.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mixed next(array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4154984"/>
          </a:xfrm>
          <a:prstGeom prst="rect">
            <a:avLst/>
          </a:prstGeom>
          <a:noFill/>
        </p:spPr>
        <p:txBody>
          <a:bodyPr wrap="square" rtlCol="0">
            <a:spAutoFit/>
          </a:bodyPr>
          <a:lstStyle/>
          <a:p>
            <a:pPr algn="just"/>
            <a:r>
              <a:rPr lang="en-US" sz="2400" b="1" dirty="0">
                <a:latin typeface="Baskerville Old Face" pitchFamily="18" charset="0"/>
              </a:rPr>
              <a:t>10.3.6.4.2 Moving the Pointer to the First Array Position</a:t>
            </a:r>
            <a:endParaRPr lang="en-US" sz="2400" dirty="0">
              <a:latin typeface="Baskerville Old Face" pitchFamily="18" charset="0"/>
            </a:endParaRPr>
          </a:p>
          <a:p>
            <a:pPr lvl="0" algn="just"/>
            <a:r>
              <a:rPr lang="en-US" sz="2400" dirty="0">
                <a:latin typeface="Baskerville Old Face" pitchFamily="18" charset="0"/>
              </a:rPr>
              <a:t>The </a:t>
            </a:r>
            <a:r>
              <a:rPr lang="en-US" sz="2400" b="1" dirty="0">
                <a:latin typeface="Baskerville Old Face" pitchFamily="18" charset="0"/>
              </a:rPr>
              <a:t>reset(</a:t>
            </a:r>
            <a:r>
              <a:rPr lang="en-US" sz="2400" dirty="0">
                <a:latin typeface="Baskerville Old Face" pitchFamily="18" charset="0"/>
              </a:rPr>
              <a:t>) function serves to set an array pointer back to the beginning of the array. Its prototype follows: </a:t>
            </a:r>
            <a:r>
              <a:rPr lang="en-US" sz="2400" b="1" dirty="0">
                <a:latin typeface="Baskerville Old Face" pitchFamily="18" charset="0"/>
              </a:rPr>
              <a:t>mixed reset(array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a:p>
            <a:pPr algn="just"/>
            <a:r>
              <a:rPr lang="en-US" sz="2400" b="1" dirty="0">
                <a:latin typeface="Baskerville Old Face" pitchFamily="18" charset="0"/>
              </a:rPr>
              <a:t>		&lt;?</a:t>
            </a:r>
            <a:r>
              <a:rPr lang="en-US" sz="2400" b="1" dirty="0" err="1">
                <a:latin typeface="Baskerville Old Face" pitchFamily="18" charset="0"/>
              </a:rPr>
              <a:t>php</a:t>
            </a:r>
            <a:r>
              <a:rPr lang="en-US" sz="2400" b="1" dirty="0">
                <a:latin typeface="Baskerville Old Face" pitchFamily="18" charset="0"/>
              </a:rPr>
              <a:t> </a:t>
            </a:r>
            <a:endParaRPr lang="en-US" sz="2400" dirty="0">
              <a:latin typeface="Baskerville Old Face" pitchFamily="18" charset="0"/>
            </a:endParaRPr>
          </a:p>
          <a:p>
            <a:pPr algn="just"/>
            <a:r>
              <a:rPr lang="en-US" sz="2400" b="1" dirty="0">
                <a:latin typeface="Baskerville Old Face" pitchFamily="18" charset="0"/>
              </a:rPr>
              <a:t>			$num = array(“</a:t>
            </a:r>
            <a:r>
              <a:rPr lang="en-US" sz="2400" b="1" dirty="0" err="1">
                <a:latin typeface="Baskerville Old Face" pitchFamily="18" charset="0"/>
              </a:rPr>
              <a:t>apple","mango“,"orange</a:t>
            </a:r>
            <a:r>
              <a:rPr lang="en-US" sz="2400" b="1" dirty="0">
                <a:latin typeface="Baskerville Old Face" pitchFamily="18" charset="0"/>
              </a:rPr>
              <a:t>");</a:t>
            </a:r>
            <a:endParaRPr lang="en-US" sz="2400" dirty="0">
              <a:latin typeface="Baskerville Old Face" pitchFamily="18" charset="0"/>
            </a:endParaRPr>
          </a:p>
          <a:p>
            <a:pPr algn="just"/>
            <a:r>
              <a:rPr lang="en-US" sz="2400" b="1" dirty="0">
                <a:latin typeface="Baskerville Old Face" pitchFamily="18" charset="0"/>
              </a:rPr>
              <a:t>			$n = next($num);</a:t>
            </a:r>
            <a:endParaRPr lang="en-US" sz="2400" dirty="0">
              <a:latin typeface="Baskerville Old Face" pitchFamily="18" charset="0"/>
            </a:endParaRPr>
          </a:p>
          <a:p>
            <a:pPr algn="just"/>
            <a:r>
              <a:rPr lang="en-US" sz="2400" b="1" dirty="0">
                <a:latin typeface="Baskerville Old Face" pitchFamily="18" charset="0"/>
              </a:rPr>
              <a:t>			echo $n;//displays mango;</a:t>
            </a:r>
            <a:endParaRPr lang="en-US" sz="2400" dirty="0">
              <a:latin typeface="Baskerville Old Face" pitchFamily="18" charset="0"/>
            </a:endParaRPr>
          </a:p>
          <a:p>
            <a:pPr algn="just"/>
            <a:r>
              <a:rPr lang="en-US" sz="2400" b="1" dirty="0">
                <a:latin typeface="Baskerville Old Face" pitchFamily="18" charset="0"/>
              </a:rPr>
              <a:t>			$r = reset($num);//brings cursor to apple</a:t>
            </a:r>
            <a:endParaRPr lang="en-US" sz="2400" dirty="0">
              <a:latin typeface="Baskerville Old Face" pitchFamily="18" charset="0"/>
            </a:endParaRPr>
          </a:p>
          <a:p>
            <a:pPr algn="just"/>
            <a:r>
              <a:rPr lang="en-US" sz="2400" b="1" dirty="0">
                <a:latin typeface="Baskerville Old Face" pitchFamily="18" charset="0"/>
              </a:rPr>
              <a:t>			$c=current($num);//displays current value</a:t>
            </a:r>
            <a:endParaRPr lang="en-US" sz="2400" dirty="0">
              <a:latin typeface="Baskerville Old Face" pitchFamily="18" charset="0"/>
            </a:endParaRPr>
          </a:p>
          <a:p>
            <a:pPr algn="just"/>
            <a:r>
              <a:rPr lang="en-US" sz="2400" b="1" dirty="0">
                <a:latin typeface="Baskerville Old Face" pitchFamily="18" charset="0"/>
              </a:rPr>
              <a:t>			echo $c;</a:t>
            </a:r>
            <a:endParaRPr lang="en-US" sz="2400" dirty="0">
              <a:latin typeface="Baskerville Old Face" pitchFamily="18" charset="0"/>
            </a:endParaRPr>
          </a:p>
          <a:p>
            <a:pPr algn="just"/>
            <a:r>
              <a:rPr lang="en-US" sz="2400" b="1" dirty="0">
                <a:latin typeface="Baskerville Old Face" pitchFamily="18" charset="0"/>
              </a:rPr>
              <a:t>		?&gt;</a:t>
            </a:r>
            <a:endParaRPr lang="en-US" sz="2400" dirty="0">
              <a:latin typeface="Baskerville Old Face"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078313"/>
          </a:xfrm>
          <a:prstGeom prst="rect">
            <a:avLst/>
          </a:prstGeom>
          <a:noFill/>
        </p:spPr>
        <p:txBody>
          <a:bodyPr wrap="square" rtlCol="0">
            <a:spAutoFit/>
          </a:bodyPr>
          <a:lstStyle/>
          <a:p>
            <a:pPr algn="just">
              <a:lnSpc>
                <a:spcPct val="150000"/>
              </a:lnSpc>
            </a:pPr>
            <a:r>
              <a:rPr lang="en-US" sz="2400" b="1" dirty="0">
                <a:latin typeface="Baskerville Old Face" pitchFamily="18" charset="0"/>
              </a:rPr>
              <a:t>10.3.6.4.3	Moving the Pointer to the Last Array Position</a:t>
            </a:r>
            <a:endParaRPr lang="en-US" sz="2400" dirty="0">
              <a:latin typeface="Baskerville Old Face" pitchFamily="18" charset="0"/>
            </a:endParaRPr>
          </a:p>
          <a:p>
            <a:pPr lvl="0" algn="just">
              <a:lnSpc>
                <a:spcPct val="150000"/>
              </a:lnSpc>
            </a:pPr>
            <a:r>
              <a:rPr lang="en-US" sz="2400" dirty="0">
                <a:latin typeface="Baskerville Old Face" pitchFamily="18" charset="0"/>
              </a:rPr>
              <a:t>The</a:t>
            </a:r>
            <a:r>
              <a:rPr lang="en-US" sz="2400" b="1" dirty="0">
                <a:latin typeface="Baskerville Old Face" pitchFamily="18" charset="0"/>
              </a:rPr>
              <a:t> end()</a:t>
            </a:r>
            <a:r>
              <a:rPr lang="en-US" sz="2400" dirty="0">
                <a:latin typeface="Baskerville Old Face" pitchFamily="18" charset="0"/>
              </a:rPr>
              <a:t> function moves the pointer to the last position of an array, returning the last element.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mixed end(array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a:p>
            <a:pPr lvl="0" algn="just">
              <a:lnSpc>
                <a:spcPct val="150000"/>
              </a:lnSpc>
            </a:pPr>
            <a:r>
              <a:rPr lang="en-US" sz="2400" dirty="0">
                <a:latin typeface="Baskerville Old Face" pitchFamily="18" charset="0"/>
              </a:rPr>
              <a:t>The following example demonstrates retrieving the first and last array values:</a:t>
            </a:r>
          </a:p>
          <a:p>
            <a:pPr lvl="2" algn="just">
              <a:lnSpc>
                <a:spcPct val="150000"/>
              </a:lnSpc>
            </a:pPr>
            <a:r>
              <a:rPr lang="en-US" sz="2400" b="1" dirty="0">
                <a:latin typeface="Baskerville Old Face" pitchFamily="18" charset="0"/>
              </a:rPr>
              <a:t>$fruits = array("apple", "orange", "banana");</a:t>
            </a:r>
            <a:endParaRPr lang="en-US" sz="2400" dirty="0">
              <a:latin typeface="Baskerville Old Face" pitchFamily="18" charset="0"/>
            </a:endParaRPr>
          </a:p>
          <a:p>
            <a:pPr lvl="2" algn="just">
              <a:lnSpc>
                <a:spcPct val="150000"/>
              </a:lnSpc>
            </a:pPr>
            <a:r>
              <a:rPr lang="en-US" sz="2400" b="1" dirty="0">
                <a:latin typeface="Baskerville Old Face" pitchFamily="18" charset="0"/>
              </a:rPr>
              <a:t>$fruit = reset(fruits); // returns "apple"</a:t>
            </a:r>
            <a:endParaRPr lang="en-US" sz="2400" dirty="0">
              <a:latin typeface="Baskerville Old Face" pitchFamily="18" charset="0"/>
            </a:endParaRPr>
          </a:p>
          <a:p>
            <a:pPr lvl="2" algn="just">
              <a:lnSpc>
                <a:spcPct val="150000"/>
              </a:lnSpc>
            </a:pPr>
            <a:r>
              <a:rPr lang="en-US" sz="2400" b="1" dirty="0">
                <a:latin typeface="Baskerville Old Face" pitchFamily="18" charset="0"/>
              </a:rPr>
              <a:t>$fruit = end($fruits); // returns "banana" </a:t>
            </a:r>
            <a:endParaRPr lang="en-US" sz="2400" dirty="0">
              <a:latin typeface="Baskerville Old Face"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3361818"/>
          </a:xfrm>
          <a:prstGeom prst="rect">
            <a:avLst/>
          </a:prstGeom>
          <a:noFill/>
        </p:spPr>
        <p:txBody>
          <a:bodyPr wrap="square" rtlCol="0">
            <a:spAutoFit/>
          </a:bodyPr>
          <a:lstStyle/>
          <a:p>
            <a:pPr>
              <a:lnSpc>
                <a:spcPct val="150000"/>
              </a:lnSpc>
            </a:pPr>
            <a:r>
              <a:rPr lang="en-US" sz="2400" b="1" dirty="0">
                <a:latin typeface="Baskerville Old Face" pitchFamily="18" charset="0"/>
              </a:rPr>
              <a:t>10..3.7	Determining Array Size and Uniqueness </a:t>
            </a:r>
            <a:endParaRPr lang="en-US" sz="2400" dirty="0">
              <a:latin typeface="Baskerville Old Face" pitchFamily="18" charset="0"/>
            </a:endParaRPr>
          </a:p>
          <a:p>
            <a:pPr lvl="0">
              <a:lnSpc>
                <a:spcPct val="150000"/>
              </a:lnSpc>
            </a:pPr>
            <a:r>
              <a:rPr lang="en-US" sz="2400" dirty="0">
                <a:latin typeface="Baskerville Old Face" pitchFamily="18" charset="0"/>
              </a:rPr>
              <a:t>A few functions are available for determining the number of total and unique array values.</a:t>
            </a:r>
          </a:p>
          <a:p>
            <a:pPr>
              <a:lnSpc>
                <a:spcPct val="150000"/>
              </a:lnSpc>
            </a:pPr>
            <a:r>
              <a:rPr lang="en-US" sz="2400" b="1" dirty="0">
                <a:latin typeface="Baskerville Old Face" pitchFamily="18" charset="0"/>
              </a:rPr>
              <a:t>10.3.7.1	Determining the Size of an Array</a:t>
            </a:r>
            <a:endParaRPr lang="en-US" sz="2400" dirty="0">
              <a:latin typeface="Baskerville Old Face" pitchFamily="18" charset="0"/>
            </a:endParaRPr>
          </a:p>
          <a:p>
            <a:pPr>
              <a:lnSpc>
                <a:spcPct val="150000"/>
              </a:lnSpc>
            </a:pPr>
            <a:r>
              <a:rPr lang="en-US" sz="2400" b="1" dirty="0">
                <a:latin typeface="Baskerville Old Face" pitchFamily="18" charset="0"/>
              </a:rPr>
              <a:t>10.3.7.2	Counting Array Value Frequency </a:t>
            </a:r>
            <a:endParaRPr lang="en-US" sz="2400" dirty="0">
              <a:latin typeface="Baskerville Old Face" pitchFamily="18" charset="0"/>
            </a:endParaRPr>
          </a:p>
          <a:p>
            <a:pPr>
              <a:lnSpc>
                <a:spcPct val="150000"/>
              </a:lnSpc>
            </a:pPr>
            <a:r>
              <a:rPr lang="en-US" sz="2400" b="1" dirty="0">
                <a:latin typeface="Baskerville Old Face" pitchFamily="18" charset="0"/>
              </a:rPr>
              <a:t>10.3.7.3	Determining Unique Array Values</a:t>
            </a:r>
            <a:endParaRPr lang="en-US" sz="2400" dirty="0">
              <a:latin typeface="Baskerville Old Face"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4469813"/>
          </a:xfrm>
          <a:prstGeom prst="rect">
            <a:avLst/>
          </a:prstGeom>
          <a:noFill/>
        </p:spPr>
        <p:txBody>
          <a:bodyPr wrap="square" rtlCol="0">
            <a:spAutoFit/>
          </a:bodyPr>
          <a:lstStyle/>
          <a:p>
            <a:pPr algn="just">
              <a:lnSpc>
                <a:spcPct val="150000"/>
              </a:lnSpc>
            </a:pPr>
            <a:r>
              <a:rPr lang="en-US" sz="2400" b="1" dirty="0">
                <a:latin typeface="Baskerville Old Face" pitchFamily="18" charset="0"/>
              </a:rPr>
              <a:t>10.3.7.1 Determining the Size of an Array</a:t>
            </a:r>
            <a:endParaRPr lang="en-US" sz="2400" dirty="0">
              <a:latin typeface="Baskerville Old Face" pitchFamily="18" charset="0"/>
            </a:endParaRPr>
          </a:p>
          <a:p>
            <a:pPr lvl="0" algn="just">
              <a:lnSpc>
                <a:spcPct val="150000"/>
              </a:lnSpc>
            </a:pPr>
            <a:r>
              <a:rPr lang="en-US" sz="2400" dirty="0">
                <a:latin typeface="Baskerville Old Face" pitchFamily="18" charset="0"/>
              </a:rPr>
              <a:t>The count() function returns the total number of values found in an array.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integer count(array </a:t>
            </a:r>
            <a:r>
              <a:rPr lang="en-US" sz="2400" b="1" i="1" dirty="0" err="1">
                <a:latin typeface="Baskerville Old Face" pitchFamily="18" charset="0"/>
              </a:rPr>
              <a:t>array</a:t>
            </a:r>
            <a:r>
              <a:rPr lang="en-US" sz="2400" b="1" i="1" dirty="0">
                <a:latin typeface="Baskerville Old Face" pitchFamily="18" charset="0"/>
              </a:rPr>
              <a:t>)</a:t>
            </a:r>
            <a:r>
              <a:rPr lang="en-US" sz="2400" b="1" dirty="0">
                <a:latin typeface="Baskerville Old Face" pitchFamily="18" charset="0"/>
              </a:rPr>
              <a:t> </a:t>
            </a:r>
            <a:endParaRPr lang="en-US" sz="2400" dirty="0">
              <a:latin typeface="Baskerville Old Face" pitchFamily="18" charset="0"/>
            </a:endParaRPr>
          </a:p>
          <a:p>
            <a:pPr lvl="0" algn="just">
              <a:lnSpc>
                <a:spcPct val="150000"/>
              </a:lnSpc>
            </a:pPr>
            <a:r>
              <a:rPr lang="en-US" sz="2400" dirty="0">
                <a:latin typeface="Baskerville Old Face" pitchFamily="18" charset="0"/>
              </a:rPr>
              <a:t>number of vegetables found in the $garden array:</a:t>
            </a:r>
          </a:p>
          <a:p>
            <a:pPr algn="just">
              <a:lnSpc>
                <a:spcPct val="150000"/>
              </a:lnSpc>
            </a:pPr>
            <a:r>
              <a:rPr lang="en-US" sz="2400" b="1" dirty="0">
                <a:latin typeface="Baskerville Old Face" pitchFamily="18" charset="0"/>
              </a:rPr>
              <a:t>$garden = array("cabbage", "peppers", "turnips", "carrots");</a:t>
            </a:r>
            <a:endParaRPr lang="en-US" sz="2400" dirty="0">
              <a:latin typeface="Baskerville Old Face" pitchFamily="18" charset="0"/>
            </a:endParaRPr>
          </a:p>
          <a:p>
            <a:pPr algn="just">
              <a:lnSpc>
                <a:spcPct val="150000"/>
              </a:lnSpc>
            </a:pPr>
            <a:r>
              <a:rPr lang="en-US" sz="2400" b="1" dirty="0">
                <a:latin typeface="Baskerville Old Face" pitchFamily="18" charset="0"/>
              </a:rPr>
              <a:t>echo count($garden);</a:t>
            </a:r>
            <a:endParaRPr lang="en-US" sz="2400" dirty="0">
              <a:latin typeface="Baskerville Old Face" pitchFamily="18" charset="0"/>
            </a:endParaRPr>
          </a:p>
          <a:p>
            <a:pPr lvl="0" algn="just">
              <a:lnSpc>
                <a:spcPct val="150000"/>
              </a:lnSpc>
            </a:pPr>
            <a:r>
              <a:rPr lang="en-US" sz="2400" dirty="0">
                <a:latin typeface="Baskerville Old Face" pitchFamily="18" charset="0"/>
              </a:rPr>
              <a:t>This returns the following:	</a:t>
            </a:r>
            <a:r>
              <a:rPr lang="en-US" sz="2400" b="1" dirty="0">
                <a:latin typeface="Baskerville Old Face" pitchFamily="18" charset="0"/>
              </a:rPr>
              <a:t>4</a:t>
            </a:r>
            <a:endParaRPr lang="en-US" sz="2400" dirty="0">
              <a:latin typeface="Baskerville Old Fa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7498080" cy="5976664"/>
          </a:xfrm>
        </p:spPr>
        <p:txBody>
          <a:bodyPr>
            <a:normAutofit fontScale="92500" lnSpcReduction="10000"/>
          </a:bodyPr>
          <a:lstStyle/>
          <a:p>
            <a:pPr lvl="0">
              <a:lnSpc>
                <a:spcPct val="150000"/>
              </a:lnSpc>
              <a:buFont typeface="Wingdings" pitchFamily="2" charset="2"/>
              <a:buChar char="Ø"/>
            </a:pPr>
            <a:r>
              <a:rPr lang="en-IN" sz="1800" b="1" dirty="0">
                <a:latin typeface="Century Schoolbook" pitchFamily="18" charset="0"/>
              </a:rPr>
              <a:t>Unordered List:</a:t>
            </a:r>
            <a:endParaRPr lang="en-IN" sz="1800" dirty="0">
              <a:latin typeface="Century Schoolbook" pitchFamily="18" charset="0"/>
            </a:endParaRPr>
          </a:p>
          <a:p>
            <a:pPr lvl="0">
              <a:lnSpc>
                <a:spcPct val="150000"/>
              </a:lnSpc>
              <a:buNone/>
            </a:pPr>
            <a:r>
              <a:rPr lang="en-IN" sz="1800" dirty="0">
                <a:latin typeface="Century Schoolbook" pitchFamily="18" charset="0"/>
              </a:rPr>
              <a:t>		The basic unordered list has a bullet in front of each list 	item.</a:t>
            </a:r>
          </a:p>
          <a:p>
            <a:pPr>
              <a:lnSpc>
                <a:spcPct val="150000"/>
              </a:lnSpc>
              <a:buFont typeface="Wingdings" pitchFamily="2" charset="2"/>
              <a:buChar char="q"/>
            </a:pPr>
            <a:r>
              <a:rPr lang="en-IN" sz="1800" b="1" dirty="0">
                <a:latin typeface="Century Schoolbook" pitchFamily="18" charset="0"/>
              </a:rPr>
              <a:t>Syntax: </a:t>
            </a:r>
          </a:p>
          <a:p>
            <a:pPr>
              <a:lnSpc>
                <a:spcPct val="150000"/>
              </a:lnSpc>
              <a:buNone/>
            </a:pPr>
            <a:r>
              <a:rPr lang="en-IN" sz="1800" dirty="0">
                <a:latin typeface="Century Schoolbook" pitchFamily="18" charset="0"/>
              </a:rPr>
              <a:t>	  &lt;</a:t>
            </a:r>
            <a:r>
              <a:rPr lang="en-IN" sz="1800" dirty="0" err="1">
                <a:latin typeface="Century Schoolbook" pitchFamily="18" charset="0"/>
              </a:rPr>
              <a:t>ul</a:t>
            </a:r>
            <a:r>
              <a:rPr lang="en-IN" sz="1800" dirty="0">
                <a:latin typeface="Century Schoolbook" pitchFamily="18" charset="0"/>
              </a:rPr>
              <a:t> [type= “disc”/”square”/”circle”][compact]&gt;--------&lt;/</a:t>
            </a:r>
            <a:r>
              <a:rPr lang="en-IN" sz="1800" dirty="0" err="1">
                <a:latin typeface="Century Schoolbook" pitchFamily="18" charset="0"/>
              </a:rPr>
              <a:t>ul</a:t>
            </a:r>
            <a:r>
              <a:rPr lang="en-IN" sz="1800" dirty="0">
                <a:latin typeface="Century Schoolbook" pitchFamily="18" charset="0"/>
              </a:rPr>
              <a:t>&gt;</a:t>
            </a:r>
          </a:p>
          <a:p>
            <a:pPr lvl="0">
              <a:lnSpc>
                <a:spcPct val="150000"/>
              </a:lnSpc>
              <a:buFont typeface="Wingdings" pitchFamily="2" charset="2"/>
              <a:buChar char="Ø"/>
            </a:pPr>
            <a:r>
              <a:rPr lang="en-IN" sz="1800" b="1" dirty="0">
                <a:latin typeface="Century Schoolbook" pitchFamily="18" charset="0"/>
              </a:rPr>
              <a:t>Ordered List:</a:t>
            </a:r>
            <a:endParaRPr lang="en-IN" sz="1800" dirty="0">
              <a:latin typeface="Century Schoolbook" pitchFamily="18" charset="0"/>
            </a:endParaRPr>
          </a:p>
          <a:p>
            <a:pPr lvl="0">
              <a:lnSpc>
                <a:spcPct val="150000"/>
              </a:lnSpc>
              <a:buNone/>
            </a:pPr>
            <a:r>
              <a:rPr lang="en-IN" sz="1800" dirty="0">
                <a:latin typeface="Century Schoolbook" pitchFamily="18" charset="0"/>
              </a:rPr>
              <a:t>		An ordered list has a number instead of a bullet in front of 	each list item.</a:t>
            </a:r>
          </a:p>
          <a:p>
            <a:pPr>
              <a:lnSpc>
                <a:spcPct val="150000"/>
              </a:lnSpc>
              <a:buNone/>
            </a:pPr>
            <a:r>
              <a:rPr lang="en-IN" sz="1800" dirty="0">
                <a:latin typeface="Century Schoolbook" pitchFamily="18" charset="0"/>
              </a:rPr>
              <a:t>		Ordered lists are used to define a list whose items are in 	sequential, numerical order.</a:t>
            </a:r>
          </a:p>
          <a:p>
            <a:pPr lvl="0">
              <a:lnSpc>
                <a:spcPct val="150000"/>
              </a:lnSpc>
              <a:buFont typeface="Wingdings" pitchFamily="2" charset="2"/>
              <a:buChar char="q"/>
            </a:pPr>
            <a:r>
              <a:rPr lang="en-IN" sz="1900" b="1" dirty="0">
                <a:latin typeface="Century Schoolbook" pitchFamily="18" charset="0"/>
              </a:rPr>
              <a:t>Syntax:</a:t>
            </a:r>
          </a:p>
          <a:p>
            <a:pPr lvl="2">
              <a:lnSpc>
                <a:spcPct val="150000"/>
              </a:lnSpc>
              <a:buNone/>
            </a:pPr>
            <a:r>
              <a:rPr lang="en-IN" sz="1800" dirty="0">
                <a:latin typeface="Century Schoolbook" pitchFamily="18" charset="0"/>
              </a:rPr>
              <a:t>  &lt;</a:t>
            </a:r>
            <a:r>
              <a:rPr lang="en-IN" sz="1800" dirty="0" err="1">
                <a:latin typeface="Century Schoolbook" pitchFamily="18" charset="0"/>
              </a:rPr>
              <a:t>ol</a:t>
            </a:r>
            <a:r>
              <a:rPr lang="en-IN" sz="1800" dirty="0">
                <a:latin typeface="Century Schoolbook" pitchFamily="18" charset="0"/>
              </a:rPr>
              <a:t> [type= “1”/”i”/”a”/”A”][start=”n”][compact]&gt;--------&lt;/</a:t>
            </a:r>
            <a:r>
              <a:rPr lang="en-IN" sz="1800" dirty="0" err="1">
                <a:latin typeface="Century Schoolbook" pitchFamily="18" charset="0"/>
              </a:rPr>
              <a:t>ol</a:t>
            </a:r>
            <a:r>
              <a:rPr lang="en-IN" sz="1800" dirty="0">
                <a:latin typeface="Century Schoolbook" pitchFamily="18" charset="0"/>
              </a:rPr>
              <a:t>&gt;</a:t>
            </a:r>
            <a:endParaRPr lang="en-IN" dirty="0"/>
          </a:p>
          <a:p>
            <a:pPr>
              <a:lnSpc>
                <a:spcPct val="150000"/>
              </a:lnSpc>
              <a:buNone/>
            </a:pPr>
            <a:endParaRPr lang="en-IN" sz="1800" dirty="0">
              <a:latin typeface="Century Schoolbook" pitchFamily="18" charset="0"/>
            </a:endParaRPr>
          </a:p>
          <a:p>
            <a:pPr>
              <a:lnSpc>
                <a:spcPct val="150000"/>
              </a:lnSpc>
              <a:buNone/>
            </a:pPr>
            <a:endParaRPr lang="en-IN" sz="1800" dirty="0">
              <a:latin typeface="Century Schoolbook" pitchFamily="18" charset="0"/>
            </a:endParaRPr>
          </a:p>
          <a:p>
            <a:pPr lvl="0">
              <a:lnSpc>
                <a:spcPct val="150000"/>
              </a:lnSpc>
              <a:buNone/>
            </a:pPr>
            <a:endParaRPr lang="en-IN" sz="1800" dirty="0">
              <a:latin typeface="Century Schoolbook" pitchFamily="18" charset="0"/>
            </a:endParaRPr>
          </a:p>
          <a:p>
            <a:pPr>
              <a:lnSpc>
                <a:spcPct val="150000"/>
              </a:lnSpc>
              <a:buNone/>
            </a:pPr>
            <a:endParaRPr lang="en-IN" sz="1800" dirty="0">
              <a:latin typeface="Century Schoolbook" pitchFamily="18" charset="0"/>
            </a:endParaRPr>
          </a:p>
          <a:p>
            <a:pPr lvl="0">
              <a:lnSpc>
                <a:spcPct val="150000"/>
              </a:lnSpc>
              <a:buNone/>
            </a:pPr>
            <a:endParaRPr lang="en-IN" sz="1800" dirty="0">
              <a:latin typeface="Century Schoolbook"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186309"/>
          </a:xfrm>
          <a:prstGeom prst="rect">
            <a:avLst/>
          </a:prstGeom>
          <a:noFill/>
        </p:spPr>
        <p:txBody>
          <a:bodyPr wrap="square" rtlCol="0">
            <a:spAutoFit/>
          </a:bodyPr>
          <a:lstStyle/>
          <a:p>
            <a:pPr algn="just">
              <a:lnSpc>
                <a:spcPct val="150000"/>
              </a:lnSpc>
            </a:pPr>
            <a:r>
              <a:rPr lang="en-US" sz="2400" b="1" dirty="0">
                <a:latin typeface="Baskerville Old Face" pitchFamily="18" charset="0"/>
              </a:rPr>
              <a:t>10.3.7.2	Counting Array Value Frequency </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dirty="0" err="1">
                <a:latin typeface="Baskerville Old Face" pitchFamily="18" charset="0"/>
              </a:rPr>
              <a:t>array_count_values</a:t>
            </a:r>
            <a:r>
              <a:rPr lang="en-US" sz="2400" dirty="0">
                <a:latin typeface="Baskerville Old Face" pitchFamily="18" charset="0"/>
              </a:rPr>
              <a:t>() function returns an array consisting of associative key/value pairs.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array_count_values</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a:t>
            </a:r>
            <a:endParaRPr lang="en-US" sz="2400" dirty="0">
              <a:latin typeface="Baskerville Old Face" pitchFamily="18" charset="0"/>
            </a:endParaRPr>
          </a:p>
          <a:p>
            <a:pPr lvl="0" algn="just">
              <a:lnSpc>
                <a:spcPct val="150000"/>
              </a:lnSpc>
            </a:pPr>
            <a:r>
              <a:rPr lang="en-US" sz="2400" dirty="0">
                <a:latin typeface="Baskerville Old Face" pitchFamily="18" charset="0"/>
              </a:rPr>
              <a:t>Each key represents a value found in the </a:t>
            </a:r>
            <a:r>
              <a:rPr lang="en-US" sz="2400" dirty="0" err="1">
                <a:latin typeface="Baskerville Old Face" pitchFamily="18" charset="0"/>
              </a:rPr>
              <a:t>input_array</a:t>
            </a:r>
            <a:r>
              <a:rPr lang="en-US" sz="2400" dirty="0">
                <a:latin typeface="Baskerville Old Face" pitchFamily="18" charset="0"/>
              </a:rPr>
              <a:t>, and its corresponding value denotes the frequency of that key’s appearance (as a value) in the </a:t>
            </a:r>
            <a:r>
              <a:rPr lang="en-US" sz="2400" dirty="0" err="1">
                <a:latin typeface="Baskerville Old Face" pitchFamily="18" charset="0"/>
              </a:rPr>
              <a:t>input_array</a:t>
            </a:r>
            <a:r>
              <a:rPr lang="en-US" sz="2400" dirty="0">
                <a:latin typeface="Baskerville Old Face" pitchFamily="18" charset="0"/>
              </a:rPr>
              <a:t>. An example follows:</a:t>
            </a:r>
          </a:p>
          <a:p>
            <a:pPr lvl="2" algn="just"/>
            <a:r>
              <a:rPr lang="en-US" sz="2400" b="1" dirty="0">
                <a:latin typeface="Baskerville Old Face" pitchFamily="18" charset="0"/>
              </a:rPr>
              <a:t>$states = array("Ohio", "Iowa", "Arizona", "Iowa", "Ohio");</a:t>
            </a:r>
            <a:endParaRPr lang="en-US" sz="2400" dirty="0">
              <a:latin typeface="Baskerville Old Face" pitchFamily="18" charset="0"/>
            </a:endParaRPr>
          </a:p>
          <a:p>
            <a:pPr lvl="2" algn="just"/>
            <a:r>
              <a:rPr lang="en-US" sz="2400" b="1" dirty="0">
                <a:latin typeface="Baskerville Old Face" pitchFamily="18" charset="0"/>
              </a:rPr>
              <a:t>$</a:t>
            </a:r>
            <a:r>
              <a:rPr lang="en-US" sz="2400" b="1" dirty="0" err="1">
                <a:latin typeface="Baskerville Old Face" pitchFamily="18" charset="0"/>
              </a:rPr>
              <a:t>stateFrequency</a:t>
            </a:r>
            <a:r>
              <a:rPr lang="en-US" sz="2400" b="1" dirty="0">
                <a:latin typeface="Baskerville Old Face" pitchFamily="18" charset="0"/>
              </a:rPr>
              <a:t> = </a:t>
            </a:r>
            <a:r>
              <a:rPr lang="en-US" sz="2400" b="1" dirty="0" err="1">
                <a:latin typeface="Baskerville Old Face" pitchFamily="18" charset="0"/>
              </a:rPr>
              <a:t>array_count_values</a:t>
            </a:r>
            <a:r>
              <a:rPr lang="en-US" sz="2400" b="1" dirty="0">
                <a:latin typeface="Baskerville Old Face" pitchFamily="18" charset="0"/>
              </a:rPr>
              <a:t>($states);</a:t>
            </a:r>
            <a:endParaRPr lang="en-US" sz="2400" dirty="0">
              <a:latin typeface="Baskerville Old Face" pitchFamily="18" charset="0"/>
            </a:endParaRPr>
          </a:p>
          <a:p>
            <a:pPr lvl="2" algn="just"/>
            <a:r>
              <a:rPr lang="en-US" sz="2400" b="1" dirty="0" err="1">
                <a:latin typeface="Baskerville Old Face" pitchFamily="18" charset="0"/>
              </a:rPr>
              <a:t>print_r</a:t>
            </a:r>
            <a:r>
              <a:rPr lang="en-US" sz="2400" b="1" dirty="0">
                <a:latin typeface="Baskerville Old Face" pitchFamily="18" charset="0"/>
              </a:rPr>
              <a:t>($</a:t>
            </a:r>
            <a:r>
              <a:rPr lang="en-US" sz="2400" b="1" dirty="0" err="1">
                <a:latin typeface="Baskerville Old Face" pitchFamily="18" charset="0"/>
              </a:rPr>
              <a:t>stateFrequency</a:t>
            </a:r>
            <a:r>
              <a:rPr lang="en-US" sz="2400" b="1" dirty="0">
                <a:latin typeface="Baskerville Old Face" pitchFamily="18" charset="0"/>
              </a:rPr>
              <a:t>)</a:t>
            </a:r>
            <a:r>
              <a:rPr lang="en-US" sz="2400" dirty="0">
                <a:latin typeface="Baskerville Old Face" pitchFamily="18" charset="0"/>
              </a:rPr>
              <a:t>;</a:t>
            </a:r>
          </a:p>
          <a:p>
            <a:pPr lvl="0" algn="just">
              <a:lnSpc>
                <a:spcPct val="150000"/>
              </a:lnSpc>
            </a:pPr>
            <a:r>
              <a:rPr lang="en-US" sz="2400" dirty="0">
                <a:latin typeface="Baskerville Old Face" pitchFamily="18" charset="0"/>
              </a:rPr>
              <a:t>This returns the following:</a:t>
            </a:r>
          </a:p>
          <a:p>
            <a:pPr algn="just">
              <a:lnSpc>
                <a:spcPct val="150000"/>
              </a:lnSpc>
            </a:pPr>
            <a:r>
              <a:rPr lang="en-US" sz="2400" b="1" dirty="0">
                <a:latin typeface="Baskerville Old Face" pitchFamily="18" charset="0"/>
              </a:rPr>
              <a:t>	Array ( [Ohio] =&gt; 2 [Iowa] =&gt; 2 [Arizona] =&gt; 1 )</a:t>
            </a:r>
            <a:endParaRPr lang="en-US" sz="2400" dirty="0">
              <a:latin typeface="Baskerville Old Face"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131807"/>
          </a:xfrm>
          <a:prstGeom prst="rect">
            <a:avLst/>
          </a:prstGeom>
          <a:noFill/>
        </p:spPr>
        <p:txBody>
          <a:bodyPr wrap="square" rtlCol="0">
            <a:spAutoFit/>
          </a:bodyPr>
          <a:lstStyle/>
          <a:p>
            <a:pPr algn="just">
              <a:lnSpc>
                <a:spcPct val="150000"/>
              </a:lnSpc>
            </a:pPr>
            <a:r>
              <a:rPr lang="en-US" sz="2400" b="1" dirty="0">
                <a:latin typeface="Baskerville Old Face" pitchFamily="18" charset="0"/>
              </a:rPr>
              <a:t>10.3.7.3	Determining Unique Array Values</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b="1" dirty="0" err="1">
                <a:latin typeface="Baskerville Old Face" pitchFamily="18" charset="0"/>
              </a:rPr>
              <a:t>array_unique</a:t>
            </a:r>
            <a:r>
              <a:rPr lang="en-US" sz="2400" b="1" dirty="0">
                <a:latin typeface="Baskerville Old Face" pitchFamily="18" charset="0"/>
              </a:rPr>
              <a:t>() </a:t>
            </a:r>
            <a:r>
              <a:rPr lang="en-US" sz="2400" dirty="0">
                <a:latin typeface="Baskerville Old Face" pitchFamily="18" charset="0"/>
              </a:rPr>
              <a:t>function removes all duplicate values found in an array, returning an array consisting of solely unique values.</a:t>
            </a:r>
          </a:p>
          <a:p>
            <a:pPr lvl="0" algn="just">
              <a:lnSpc>
                <a:spcPct val="150000"/>
              </a:lnSpc>
            </a:pPr>
            <a:r>
              <a:rPr lang="en-US" sz="2400" dirty="0">
                <a:latin typeface="Baskerville Old Face" pitchFamily="18" charset="0"/>
              </a:rPr>
              <a:t>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array_unique</a:t>
            </a:r>
            <a:r>
              <a:rPr lang="en-US" sz="2400" b="1" dirty="0">
                <a:latin typeface="Baskerville Old Face" pitchFamily="18" charset="0"/>
              </a:rPr>
              <a:t>(array </a:t>
            </a:r>
            <a:r>
              <a:rPr lang="en-US" sz="2400" b="1" i="1" dirty="0" err="1">
                <a:latin typeface="Baskerville Old Face" pitchFamily="18" charset="0"/>
              </a:rPr>
              <a:t>array</a:t>
            </a:r>
            <a:r>
              <a:rPr lang="en-US" sz="2400" b="1" i="1" dirty="0">
                <a:latin typeface="Baskerville Old Face" pitchFamily="18" charset="0"/>
              </a:rPr>
              <a:t> )</a:t>
            </a:r>
            <a:r>
              <a:rPr lang="en-US" sz="2400" b="1" dirty="0">
                <a:latin typeface="Baskerville Old Face" pitchFamily="18" charset="0"/>
              </a:rPr>
              <a:t> </a:t>
            </a:r>
            <a:endParaRPr lang="en-US" sz="2400" dirty="0">
              <a:latin typeface="Baskerville Old Face" pitchFamily="18" charset="0"/>
            </a:endParaRPr>
          </a:p>
          <a:p>
            <a:pPr lvl="0" algn="just">
              <a:lnSpc>
                <a:spcPct val="150000"/>
              </a:lnSpc>
            </a:pPr>
            <a:r>
              <a:rPr lang="en-US" sz="2400" dirty="0">
                <a:latin typeface="Baskerville Old Face" pitchFamily="18" charset="0"/>
              </a:rPr>
              <a:t>An example follows:</a:t>
            </a:r>
          </a:p>
          <a:p>
            <a:pPr algn="just">
              <a:lnSpc>
                <a:spcPct val="150000"/>
              </a:lnSpc>
            </a:pPr>
            <a:r>
              <a:rPr lang="en-US" sz="2400" b="1" dirty="0">
                <a:latin typeface="Baskerville Old Face" pitchFamily="18" charset="0"/>
              </a:rPr>
              <a:t>$states = array("Ohio", "Iowa", "Arizona", "Iowa", "Ohio");</a:t>
            </a:r>
            <a:endParaRPr lang="en-US" sz="2400" dirty="0">
              <a:latin typeface="Baskerville Old Face" pitchFamily="18" charset="0"/>
            </a:endParaRPr>
          </a:p>
          <a:p>
            <a:pPr algn="just">
              <a:lnSpc>
                <a:spcPct val="150000"/>
              </a:lnSpc>
            </a:pPr>
            <a:r>
              <a:rPr lang="en-US" sz="2400" b="1" dirty="0">
                <a:latin typeface="Baskerville Old Face" pitchFamily="18" charset="0"/>
              </a:rPr>
              <a:t>$</a:t>
            </a:r>
            <a:r>
              <a:rPr lang="en-US" sz="2400" b="1" dirty="0" err="1">
                <a:latin typeface="Baskerville Old Face" pitchFamily="18" charset="0"/>
              </a:rPr>
              <a:t>uniqueStates</a:t>
            </a:r>
            <a:r>
              <a:rPr lang="en-US" sz="2400" b="1" dirty="0">
                <a:latin typeface="Baskerville Old Face" pitchFamily="18" charset="0"/>
              </a:rPr>
              <a:t> = </a:t>
            </a:r>
            <a:r>
              <a:rPr lang="en-US" sz="2400" b="1" dirty="0" err="1">
                <a:latin typeface="Baskerville Old Face" pitchFamily="18" charset="0"/>
              </a:rPr>
              <a:t>array_unique</a:t>
            </a:r>
            <a:r>
              <a:rPr lang="en-US" sz="2400" b="1" dirty="0">
                <a:latin typeface="Baskerville Old Face" pitchFamily="18" charset="0"/>
              </a:rPr>
              <a:t>($states);</a:t>
            </a:r>
            <a:endParaRPr lang="en-US" sz="2400" dirty="0">
              <a:latin typeface="Baskerville Old Face" pitchFamily="18" charset="0"/>
            </a:endParaRPr>
          </a:p>
          <a:p>
            <a:pPr algn="just">
              <a:lnSpc>
                <a:spcPct val="150000"/>
              </a:lnSpc>
            </a:pPr>
            <a:r>
              <a:rPr lang="en-US" sz="2400" b="1" dirty="0" err="1">
                <a:latin typeface="Baskerville Old Face" pitchFamily="18" charset="0"/>
              </a:rPr>
              <a:t>print_r</a:t>
            </a:r>
            <a:r>
              <a:rPr lang="en-US" sz="2400" b="1" dirty="0">
                <a:latin typeface="Baskerville Old Face" pitchFamily="18" charset="0"/>
              </a:rPr>
              <a:t>($</a:t>
            </a:r>
            <a:r>
              <a:rPr lang="en-US" sz="2400" b="1" dirty="0" err="1">
                <a:latin typeface="Baskerville Old Face" pitchFamily="18" charset="0"/>
              </a:rPr>
              <a:t>uniqueStates</a:t>
            </a:r>
            <a:r>
              <a:rPr lang="en-US" sz="2400" b="1" dirty="0">
                <a:latin typeface="Baskerville Old Face" pitchFamily="18" charset="0"/>
              </a:rPr>
              <a:t>);</a:t>
            </a:r>
            <a:endParaRPr lang="en-US" sz="2400" dirty="0">
              <a:latin typeface="Baskerville Old Face" pitchFamily="18" charset="0"/>
            </a:endParaRPr>
          </a:p>
          <a:p>
            <a:pPr lvl="0" algn="just">
              <a:lnSpc>
                <a:spcPct val="150000"/>
              </a:lnSpc>
            </a:pPr>
            <a:r>
              <a:rPr lang="en-US" sz="2400" dirty="0">
                <a:latin typeface="Baskerville Old Face" pitchFamily="18" charset="0"/>
              </a:rPr>
              <a:t>This returns the following:</a:t>
            </a:r>
          </a:p>
          <a:p>
            <a:pPr algn="just">
              <a:lnSpc>
                <a:spcPct val="150000"/>
              </a:lnSpc>
            </a:pPr>
            <a:r>
              <a:rPr lang="en-US" sz="2400" dirty="0">
                <a:latin typeface="Baskerville Old Face" pitchFamily="18" charset="0"/>
              </a:rPr>
              <a:t>		</a:t>
            </a:r>
            <a:r>
              <a:rPr lang="en-US" sz="2400" b="1" dirty="0">
                <a:latin typeface="Baskerville Old Face" pitchFamily="18" charset="0"/>
              </a:rPr>
              <a:t>Array ( [0] =&gt; Ohio [1] =&gt; Iowa [2] =&gt; Arizona )</a:t>
            </a:r>
            <a:endParaRPr lang="en-US" sz="2400" dirty="0">
              <a:latin typeface="Baskerville Old Face"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2805063"/>
          </a:xfrm>
          <a:prstGeom prst="rect">
            <a:avLst/>
          </a:prstGeom>
          <a:noFill/>
        </p:spPr>
        <p:txBody>
          <a:bodyPr wrap="square" rtlCol="0">
            <a:spAutoFit/>
          </a:bodyPr>
          <a:lstStyle/>
          <a:p>
            <a:pPr>
              <a:lnSpc>
                <a:spcPct val="150000"/>
              </a:lnSpc>
            </a:pPr>
            <a:r>
              <a:rPr lang="en-US" sz="2400" b="1" dirty="0">
                <a:latin typeface="Baskerville Old Face" pitchFamily="18" charset="0"/>
              </a:rPr>
              <a:t>3.10.8	Sorting Arrays</a:t>
            </a:r>
            <a:endParaRPr lang="en-US" sz="2400" dirty="0">
              <a:latin typeface="Baskerville Old Face" pitchFamily="18" charset="0"/>
            </a:endParaRPr>
          </a:p>
          <a:p>
            <a:pPr>
              <a:lnSpc>
                <a:spcPct val="150000"/>
              </a:lnSpc>
            </a:pPr>
            <a:r>
              <a:rPr lang="en-US" sz="2400" dirty="0">
                <a:latin typeface="Baskerville Old Face" pitchFamily="18" charset="0"/>
              </a:rPr>
              <a:t>	</a:t>
            </a:r>
            <a:r>
              <a:rPr lang="en-US" sz="2400" b="1" dirty="0">
                <a:latin typeface="Baskerville Old Face" pitchFamily="18" charset="0"/>
              </a:rPr>
              <a:t>3.10.8.1	Reversing Array Element Order</a:t>
            </a:r>
            <a:endParaRPr lang="en-US" sz="2400" dirty="0">
              <a:latin typeface="Baskerville Old Face" pitchFamily="18" charset="0"/>
            </a:endParaRPr>
          </a:p>
          <a:p>
            <a:pPr>
              <a:lnSpc>
                <a:spcPct val="150000"/>
              </a:lnSpc>
            </a:pPr>
            <a:r>
              <a:rPr lang="en-US" sz="2400" b="1" dirty="0">
                <a:latin typeface="Baskerville Old Face" pitchFamily="18" charset="0"/>
              </a:rPr>
              <a:t>	3.10.8.2	Flipping Array Keys and Values</a:t>
            </a:r>
            <a:endParaRPr lang="en-US" sz="2400" dirty="0">
              <a:latin typeface="Baskerville Old Face" pitchFamily="18" charset="0"/>
            </a:endParaRPr>
          </a:p>
          <a:p>
            <a:pPr>
              <a:lnSpc>
                <a:spcPct val="150000"/>
              </a:lnSpc>
            </a:pPr>
            <a:r>
              <a:rPr lang="en-US" sz="2400" b="1" dirty="0">
                <a:latin typeface="Baskerville Old Face" pitchFamily="18" charset="0"/>
              </a:rPr>
              <a:t>	3.10.8.3	Sorting an Array</a:t>
            </a:r>
            <a:endParaRPr lang="en-US" sz="2400" dirty="0">
              <a:latin typeface="Baskerville Old Face" pitchFamily="18" charset="0"/>
            </a:endParaRPr>
          </a:p>
          <a:p>
            <a:pPr>
              <a:lnSpc>
                <a:spcPct val="150000"/>
              </a:lnSpc>
            </a:pPr>
            <a:r>
              <a:rPr lang="en-US" sz="2400" b="1" dirty="0">
                <a:latin typeface="Baskerville Old Face" pitchFamily="18" charset="0"/>
              </a:rPr>
              <a:t>	3.10.8.4	Sorting an Array in Reverse Order</a:t>
            </a:r>
            <a:endParaRPr lang="en-US" sz="2400" dirty="0">
              <a:latin typeface="Baskerville Old Face"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lnSpc>
                <a:spcPct val="150000"/>
              </a:lnSpc>
            </a:pPr>
            <a:r>
              <a:rPr lang="en-US" sz="2400" b="1" dirty="0">
                <a:latin typeface="Baskerville Old Face" pitchFamily="18" charset="0"/>
              </a:rPr>
              <a:t>3.10.8.1 Reversing Array Element Order</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dirty="0" err="1">
                <a:latin typeface="Baskerville Old Face" pitchFamily="18" charset="0"/>
              </a:rPr>
              <a:t>array_reverse</a:t>
            </a:r>
            <a:r>
              <a:rPr lang="en-US" sz="2400" dirty="0">
                <a:latin typeface="Baskerville Old Face" pitchFamily="18" charset="0"/>
              </a:rPr>
              <a:t>() function reverses an array’s element order.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array_reverse</a:t>
            </a:r>
            <a:r>
              <a:rPr lang="en-US" sz="2400" b="1" dirty="0">
                <a:latin typeface="Baskerville Old Face" pitchFamily="18" charset="0"/>
              </a:rPr>
              <a:t>(array </a:t>
            </a:r>
            <a:r>
              <a:rPr lang="en-US" sz="2400" b="1" i="1" dirty="0" err="1">
                <a:latin typeface="Baskerville Old Face" pitchFamily="18" charset="0"/>
              </a:rPr>
              <a:t>array</a:t>
            </a:r>
            <a:r>
              <a:rPr lang="en-US" sz="2400" b="1" i="1" dirty="0">
                <a:latin typeface="Baskerville Old Face" pitchFamily="18" charset="0"/>
              </a:rPr>
              <a:t> )</a:t>
            </a:r>
            <a:endParaRPr lang="en-US" sz="2400" dirty="0">
              <a:latin typeface="Baskerville Old Face" pitchFamily="18" charset="0"/>
            </a:endParaRPr>
          </a:p>
          <a:p>
            <a:pPr lvl="0" algn="just">
              <a:lnSpc>
                <a:spcPct val="150000"/>
              </a:lnSpc>
            </a:pPr>
            <a:r>
              <a:rPr lang="en-US" sz="2400" dirty="0">
                <a:latin typeface="Baskerville Old Face" pitchFamily="18" charset="0"/>
              </a:rPr>
              <a:t>An example follows:</a:t>
            </a:r>
          </a:p>
          <a:p>
            <a:pPr algn="just">
              <a:lnSpc>
                <a:spcPct val="150000"/>
              </a:lnSpc>
            </a:pPr>
            <a:r>
              <a:rPr lang="en-US" sz="2400" b="1" dirty="0">
                <a:latin typeface="Baskerville Old Face" pitchFamily="18" charset="0"/>
              </a:rPr>
              <a:t>	$states = array("Delaware", "Pennsylvania", "New Jersey");</a:t>
            </a:r>
            <a:endParaRPr lang="en-US" sz="2400" dirty="0">
              <a:latin typeface="Baskerville Old Face" pitchFamily="18" charset="0"/>
            </a:endParaRPr>
          </a:p>
          <a:p>
            <a:pPr algn="just">
              <a:lnSpc>
                <a:spcPct val="150000"/>
              </a:lnSpc>
            </a:pPr>
            <a:r>
              <a:rPr lang="en-US" sz="2400" b="1" dirty="0">
                <a:latin typeface="Baskerville Old Face" pitchFamily="18" charset="0"/>
              </a:rPr>
              <a:t>	</a:t>
            </a:r>
            <a:r>
              <a:rPr lang="en-US" sz="2400" b="1" dirty="0" err="1">
                <a:latin typeface="Baskerville Old Face" pitchFamily="18" charset="0"/>
              </a:rPr>
              <a:t>print_r</a:t>
            </a:r>
            <a:r>
              <a:rPr lang="en-US" sz="2400" b="1" dirty="0">
                <a:latin typeface="Baskerville Old Face" pitchFamily="18" charset="0"/>
              </a:rPr>
              <a:t>(</a:t>
            </a:r>
            <a:r>
              <a:rPr lang="en-US" sz="2400" b="1" dirty="0" err="1">
                <a:latin typeface="Baskerville Old Face" pitchFamily="18" charset="0"/>
              </a:rPr>
              <a:t>array_reverse</a:t>
            </a:r>
            <a:r>
              <a:rPr lang="en-US" sz="2400" b="1" dirty="0">
                <a:latin typeface="Baskerville Old Face" pitchFamily="18" charset="0"/>
              </a:rPr>
              <a:t>($states));</a:t>
            </a:r>
            <a:endParaRPr lang="en-US" sz="2400" dirty="0">
              <a:latin typeface="Baskerville Old Face" pitchFamily="18" charset="0"/>
            </a:endParaRPr>
          </a:p>
          <a:p>
            <a:pPr lvl="0" algn="just">
              <a:lnSpc>
                <a:spcPct val="150000"/>
              </a:lnSpc>
            </a:pPr>
            <a:r>
              <a:rPr lang="en-US" sz="2400" dirty="0">
                <a:latin typeface="Baskerville Old Face" pitchFamily="18" charset="0"/>
              </a:rPr>
              <a:t>This example returns the following: </a:t>
            </a:r>
          </a:p>
          <a:p>
            <a:pPr algn="just">
              <a:lnSpc>
                <a:spcPct val="150000"/>
              </a:lnSpc>
            </a:pPr>
            <a:r>
              <a:rPr lang="en-US" sz="2400" b="1" dirty="0">
                <a:latin typeface="Baskerville Old Face" pitchFamily="18" charset="0"/>
              </a:rPr>
              <a:t>	Array ( [0] =&gt; New Jersey [1] =&gt; Pennsylvania [2] =&gt; Delaware )</a:t>
            </a:r>
            <a:endParaRPr lang="en-US" sz="2400" dirty="0">
              <a:latin typeface="Baskerville Old Face"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078313"/>
          </a:xfrm>
          <a:prstGeom prst="rect">
            <a:avLst/>
          </a:prstGeom>
          <a:noFill/>
        </p:spPr>
        <p:txBody>
          <a:bodyPr wrap="square" rtlCol="0">
            <a:spAutoFit/>
          </a:bodyPr>
          <a:lstStyle/>
          <a:p>
            <a:pPr algn="just">
              <a:lnSpc>
                <a:spcPct val="150000"/>
              </a:lnSpc>
            </a:pPr>
            <a:r>
              <a:rPr lang="en-US" sz="2400" b="1" dirty="0">
                <a:latin typeface="Baskerville Old Face" pitchFamily="18" charset="0"/>
              </a:rPr>
              <a:t>3.10.8.2 Flipping Array Keys and Values</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dirty="0" err="1">
                <a:latin typeface="Baskerville Old Face" pitchFamily="18" charset="0"/>
              </a:rPr>
              <a:t>array_flip</a:t>
            </a:r>
            <a:r>
              <a:rPr lang="en-US" sz="2400" dirty="0">
                <a:latin typeface="Baskerville Old Face" pitchFamily="18" charset="0"/>
              </a:rPr>
              <a:t>() function reverses the roles of the keys and their corresponding values in an array. Its prototype follows: </a:t>
            </a:r>
          </a:p>
          <a:p>
            <a:pPr algn="just">
              <a:lnSpc>
                <a:spcPct val="150000"/>
              </a:lnSpc>
            </a:pPr>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array_flip</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 </a:t>
            </a:r>
            <a:endParaRPr lang="en-US" sz="2400" dirty="0">
              <a:latin typeface="Baskerville Old Face" pitchFamily="18" charset="0"/>
            </a:endParaRPr>
          </a:p>
          <a:p>
            <a:pPr lvl="0" algn="just">
              <a:lnSpc>
                <a:spcPct val="150000"/>
              </a:lnSpc>
            </a:pPr>
            <a:r>
              <a:rPr lang="en-US" sz="2400" dirty="0">
                <a:latin typeface="Baskerville Old Face" pitchFamily="18" charset="0"/>
              </a:rPr>
              <a:t>An example follows: </a:t>
            </a:r>
          </a:p>
          <a:p>
            <a:pPr lvl="1" algn="just"/>
            <a:r>
              <a:rPr lang="en-US" sz="2400" b="1" dirty="0">
                <a:latin typeface="Baskerville Old Face" pitchFamily="18" charset="0"/>
              </a:rPr>
              <a:t>$state = array("Delaware", "Pennsylvania", "New Jersey"); </a:t>
            </a:r>
            <a:endParaRPr lang="en-US" sz="2400" dirty="0">
              <a:latin typeface="Baskerville Old Face" pitchFamily="18" charset="0"/>
            </a:endParaRPr>
          </a:p>
          <a:p>
            <a:pPr lvl="1" algn="just"/>
            <a:r>
              <a:rPr lang="en-US" sz="2400" b="1" dirty="0">
                <a:latin typeface="Baskerville Old Face" pitchFamily="18" charset="0"/>
              </a:rPr>
              <a:t>$state = </a:t>
            </a:r>
            <a:r>
              <a:rPr lang="en-US" sz="2400" b="1" dirty="0" err="1">
                <a:latin typeface="Baskerville Old Face" pitchFamily="18" charset="0"/>
              </a:rPr>
              <a:t>array_flip</a:t>
            </a:r>
            <a:r>
              <a:rPr lang="en-US" sz="2400" b="1" dirty="0">
                <a:latin typeface="Baskerville Old Face" pitchFamily="18" charset="0"/>
              </a:rPr>
              <a:t>($state); </a:t>
            </a:r>
            <a:endParaRPr lang="en-US" sz="2400" dirty="0">
              <a:latin typeface="Baskerville Old Face" pitchFamily="18" charset="0"/>
            </a:endParaRPr>
          </a:p>
          <a:p>
            <a:pPr lvl="1" algn="just"/>
            <a:r>
              <a:rPr lang="en-US" sz="2400" b="1" dirty="0" err="1">
                <a:latin typeface="Baskerville Old Face" pitchFamily="18" charset="0"/>
              </a:rPr>
              <a:t>print_r</a:t>
            </a:r>
            <a:r>
              <a:rPr lang="en-US" sz="2400" b="1" dirty="0">
                <a:latin typeface="Baskerville Old Face" pitchFamily="18" charset="0"/>
              </a:rPr>
              <a:t>($state); </a:t>
            </a:r>
            <a:endParaRPr lang="en-US" sz="2400" dirty="0">
              <a:latin typeface="Baskerville Old Face" pitchFamily="18" charset="0"/>
            </a:endParaRPr>
          </a:p>
          <a:p>
            <a:pPr lvl="0" algn="just">
              <a:lnSpc>
                <a:spcPct val="150000"/>
              </a:lnSpc>
            </a:pPr>
            <a:r>
              <a:rPr lang="en-US" sz="2400" dirty="0">
                <a:latin typeface="Baskerville Old Face" pitchFamily="18" charset="0"/>
              </a:rPr>
              <a:t>This example returns the following: </a:t>
            </a:r>
          </a:p>
          <a:p>
            <a:pPr algn="just">
              <a:lnSpc>
                <a:spcPct val="150000"/>
              </a:lnSpc>
            </a:pPr>
            <a:r>
              <a:rPr lang="en-US" sz="2400" b="1" dirty="0">
                <a:latin typeface="Baskerville Old Face" pitchFamily="18" charset="0"/>
              </a:rPr>
              <a:t>Array ( [Delaware] =&gt; 0 [Pennsylvania] =&gt; 1 [New Jersey] =&gt; 2 ) </a:t>
            </a:r>
            <a:endParaRPr lang="en-US" sz="2400" dirty="0">
              <a:latin typeface="Baskerville Old Face"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lnSpc>
                <a:spcPct val="150000"/>
              </a:lnSpc>
            </a:pPr>
            <a:r>
              <a:rPr lang="en-US" sz="2400" b="1" dirty="0">
                <a:latin typeface="Baskerville Old Face" pitchFamily="18" charset="0"/>
              </a:rPr>
              <a:t>3.10.8.3 Sorting an Array</a:t>
            </a:r>
            <a:endParaRPr lang="en-US" sz="2400" dirty="0">
              <a:latin typeface="Baskerville Old Face" pitchFamily="18" charset="0"/>
            </a:endParaRPr>
          </a:p>
          <a:p>
            <a:pPr lvl="0" algn="just">
              <a:lnSpc>
                <a:spcPct val="150000"/>
              </a:lnSpc>
            </a:pPr>
            <a:r>
              <a:rPr lang="en-US" sz="2400" dirty="0">
                <a:latin typeface="Baskerville Old Face" pitchFamily="18" charset="0"/>
              </a:rPr>
              <a:t>The sort() function sorts an array, ordering elements from lowest to highest value.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void sort(array </a:t>
            </a:r>
            <a:r>
              <a:rPr lang="en-US" sz="2400" b="1" i="1" dirty="0" err="1">
                <a:latin typeface="Baskerville Old Face" pitchFamily="18" charset="0"/>
              </a:rPr>
              <a:t>array</a:t>
            </a:r>
            <a:r>
              <a:rPr lang="en-US" sz="2400" b="1" i="1" dirty="0">
                <a:latin typeface="Baskerville Old Face" pitchFamily="18" charset="0"/>
              </a:rPr>
              <a:t> )</a:t>
            </a:r>
            <a:r>
              <a:rPr lang="en-US" sz="2400" b="1" dirty="0">
                <a:latin typeface="Baskerville Old Face" pitchFamily="18" charset="0"/>
              </a:rPr>
              <a:t> </a:t>
            </a:r>
            <a:endParaRPr lang="en-US" sz="2400" dirty="0">
              <a:latin typeface="Baskerville Old Face" pitchFamily="18" charset="0"/>
            </a:endParaRPr>
          </a:p>
          <a:p>
            <a:pPr lvl="0" algn="just">
              <a:lnSpc>
                <a:spcPct val="150000"/>
              </a:lnSpc>
            </a:pPr>
            <a:r>
              <a:rPr lang="en-US" sz="2400" dirty="0">
                <a:latin typeface="Baskerville Old Face" pitchFamily="18" charset="0"/>
              </a:rPr>
              <a:t>Consider an example. Suppose you want to sort exam grades from lowest to highest:</a:t>
            </a:r>
          </a:p>
          <a:p>
            <a:pPr lvl="2" algn="just"/>
            <a:r>
              <a:rPr lang="en-US" sz="2400" b="1" dirty="0">
                <a:latin typeface="Baskerville Old Face" pitchFamily="18" charset="0"/>
              </a:rPr>
              <a:t>$grades = array(42, 98, 100, 100, 43, 12);</a:t>
            </a:r>
            <a:endParaRPr lang="en-US" sz="2400" dirty="0">
              <a:latin typeface="Baskerville Old Face" pitchFamily="18" charset="0"/>
            </a:endParaRPr>
          </a:p>
          <a:p>
            <a:pPr lvl="2" algn="just"/>
            <a:r>
              <a:rPr lang="en-US" sz="2400" b="1" dirty="0">
                <a:latin typeface="Baskerville Old Face" pitchFamily="18" charset="0"/>
              </a:rPr>
              <a:t>sort($grades);</a:t>
            </a:r>
            <a:endParaRPr lang="en-US" sz="2400" dirty="0">
              <a:latin typeface="Baskerville Old Face" pitchFamily="18" charset="0"/>
            </a:endParaRPr>
          </a:p>
          <a:p>
            <a:pPr lvl="2" algn="just"/>
            <a:r>
              <a:rPr lang="en-US" sz="2400" b="1" dirty="0" err="1">
                <a:latin typeface="Baskerville Old Face" pitchFamily="18" charset="0"/>
              </a:rPr>
              <a:t>print_r</a:t>
            </a:r>
            <a:r>
              <a:rPr lang="en-US" sz="2400" b="1" dirty="0">
                <a:latin typeface="Baskerville Old Face" pitchFamily="18" charset="0"/>
              </a:rPr>
              <a:t>($grades);</a:t>
            </a:r>
            <a:endParaRPr lang="en-US" sz="2400" dirty="0">
              <a:latin typeface="Baskerville Old Face" pitchFamily="18" charset="0"/>
            </a:endParaRPr>
          </a:p>
          <a:p>
            <a:pPr lvl="0" algn="just">
              <a:lnSpc>
                <a:spcPct val="150000"/>
              </a:lnSpc>
            </a:pPr>
            <a:r>
              <a:rPr lang="en-US" sz="2400" dirty="0">
                <a:latin typeface="Baskerville Old Face" pitchFamily="18" charset="0"/>
              </a:rPr>
              <a:t>The outcome looks like this:</a:t>
            </a:r>
          </a:p>
          <a:p>
            <a:pPr algn="just">
              <a:lnSpc>
                <a:spcPct val="150000"/>
              </a:lnSpc>
            </a:pPr>
            <a:r>
              <a:rPr lang="en-US" sz="2400" b="1" dirty="0">
                <a:latin typeface="Baskerville Old Face" pitchFamily="18" charset="0"/>
              </a:rPr>
              <a:t>Array ( [0] =&gt; 12 [1] =&gt; 42 [2] =&gt; 43 [3] =&gt; 98 [4] =&gt; 100 [5] =&gt; 100 )</a:t>
            </a:r>
            <a:endParaRPr lang="en-US" sz="2400" dirty="0">
              <a:latin typeface="Baskerville Old Face"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lnSpc>
                <a:spcPct val="150000"/>
              </a:lnSpc>
            </a:pPr>
            <a:r>
              <a:rPr lang="en-US" sz="2400" b="1" dirty="0">
                <a:latin typeface="Baskerville Old Face" pitchFamily="18" charset="0"/>
              </a:rPr>
              <a:t>3.10.8.4 Sorting an Array in Reverse Order</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dirty="0" err="1">
                <a:latin typeface="Baskerville Old Face" pitchFamily="18" charset="0"/>
              </a:rPr>
              <a:t>rsort</a:t>
            </a:r>
            <a:r>
              <a:rPr lang="en-US" sz="2400" dirty="0">
                <a:latin typeface="Baskerville Old Face" pitchFamily="18" charset="0"/>
              </a:rPr>
              <a:t>() function is identical to sort(), except that it sorts array items in reverse (descending) order. Its prototype follows:</a:t>
            </a:r>
          </a:p>
          <a:p>
            <a:pPr algn="just">
              <a:lnSpc>
                <a:spcPct val="150000"/>
              </a:lnSpc>
            </a:pPr>
            <a:r>
              <a:rPr lang="en-US" sz="2400" dirty="0">
                <a:latin typeface="Baskerville Old Face" pitchFamily="18" charset="0"/>
              </a:rPr>
              <a:t>		</a:t>
            </a:r>
            <a:r>
              <a:rPr lang="en-US" sz="2400" b="1" dirty="0">
                <a:latin typeface="Baskerville Old Face" pitchFamily="18" charset="0"/>
              </a:rPr>
              <a:t>void </a:t>
            </a:r>
            <a:r>
              <a:rPr lang="en-US" sz="2400" b="1" dirty="0" err="1">
                <a:latin typeface="Baskerville Old Face" pitchFamily="18" charset="0"/>
              </a:rPr>
              <a:t>rsort</a:t>
            </a:r>
            <a:r>
              <a:rPr lang="en-US" sz="2400" b="1" dirty="0">
                <a:latin typeface="Baskerville Old Face" pitchFamily="18" charset="0"/>
              </a:rPr>
              <a:t>(array </a:t>
            </a:r>
            <a:r>
              <a:rPr lang="en-US" sz="2400" b="1" i="1" dirty="0" err="1">
                <a:latin typeface="Baskerville Old Face" pitchFamily="18" charset="0"/>
              </a:rPr>
              <a:t>array</a:t>
            </a:r>
            <a:r>
              <a:rPr lang="en-US" sz="2400" b="1" i="1" dirty="0">
                <a:latin typeface="Baskerville Old Face" pitchFamily="18" charset="0"/>
              </a:rPr>
              <a:t> </a:t>
            </a: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i="1" dirty="0" err="1">
                <a:latin typeface="Baskerville Old Face" pitchFamily="18" charset="0"/>
              </a:rPr>
              <a:t>sort_flags</a:t>
            </a:r>
            <a:r>
              <a:rPr lang="en-US" sz="2400" b="1" dirty="0">
                <a:latin typeface="Baskerville Old Face" pitchFamily="18" charset="0"/>
              </a:rPr>
              <a:t>])</a:t>
            </a:r>
            <a:endParaRPr lang="en-US" sz="2400" dirty="0">
              <a:latin typeface="Baskerville Old Face" pitchFamily="18" charset="0"/>
            </a:endParaRPr>
          </a:p>
          <a:p>
            <a:pPr lvl="0" algn="just">
              <a:lnSpc>
                <a:spcPct val="150000"/>
              </a:lnSpc>
            </a:pPr>
            <a:r>
              <a:rPr lang="en-US" sz="2400" dirty="0">
                <a:latin typeface="Baskerville Old Face" pitchFamily="18" charset="0"/>
              </a:rPr>
              <a:t>An example follows:</a:t>
            </a:r>
          </a:p>
          <a:p>
            <a:pPr algn="just"/>
            <a:r>
              <a:rPr lang="en-US" sz="2400" b="1" dirty="0">
                <a:latin typeface="Baskerville Old Face" pitchFamily="18" charset="0"/>
              </a:rPr>
              <a:t>$states = array("Ohio", "Florida", "Massachusetts", "Montana");</a:t>
            </a:r>
            <a:endParaRPr lang="en-US" sz="2400" dirty="0">
              <a:latin typeface="Baskerville Old Face" pitchFamily="18" charset="0"/>
            </a:endParaRPr>
          </a:p>
          <a:p>
            <a:pPr algn="just"/>
            <a:r>
              <a:rPr lang="en-US" sz="2400" b="1" dirty="0" err="1">
                <a:latin typeface="Baskerville Old Face" pitchFamily="18" charset="0"/>
              </a:rPr>
              <a:t>rsort</a:t>
            </a:r>
            <a:r>
              <a:rPr lang="en-US" sz="2400" b="1" dirty="0">
                <a:latin typeface="Baskerville Old Face" pitchFamily="18" charset="0"/>
              </a:rPr>
              <a:t>($states);</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($states);</a:t>
            </a:r>
            <a:endParaRPr lang="en-US" sz="2400" dirty="0">
              <a:latin typeface="Baskerville Old Face" pitchFamily="18" charset="0"/>
            </a:endParaRPr>
          </a:p>
          <a:p>
            <a:pPr lvl="0" algn="just">
              <a:lnSpc>
                <a:spcPct val="150000"/>
              </a:lnSpc>
            </a:pPr>
            <a:r>
              <a:rPr lang="en-US" sz="2400" dirty="0">
                <a:latin typeface="Baskerville Old Face" pitchFamily="18" charset="0"/>
              </a:rPr>
              <a:t>It returns the following:</a:t>
            </a:r>
          </a:p>
          <a:p>
            <a:pPr algn="just">
              <a:lnSpc>
                <a:spcPct val="150000"/>
              </a:lnSpc>
            </a:pPr>
            <a:r>
              <a:rPr lang="en-US" sz="2400" b="1" dirty="0">
                <a:latin typeface="Baskerville Old Face" pitchFamily="18" charset="0"/>
              </a:rPr>
              <a:t>Array ( [0] =&gt; Ohio [1] =&gt; Montana [2] =&gt; Massachusetts [3] =&gt; Florida )</a:t>
            </a:r>
            <a:endParaRPr lang="en-US" sz="2400" dirty="0">
              <a:latin typeface="Baskerville Old Face"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3915816"/>
          </a:xfrm>
          <a:prstGeom prst="rect">
            <a:avLst/>
          </a:prstGeom>
          <a:noFill/>
        </p:spPr>
        <p:txBody>
          <a:bodyPr wrap="square" rtlCol="0">
            <a:spAutoFit/>
          </a:bodyPr>
          <a:lstStyle/>
          <a:p>
            <a:pPr>
              <a:lnSpc>
                <a:spcPct val="150000"/>
              </a:lnSpc>
            </a:pPr>
            <a:r>
              <a:rPr lang="en-US" sz="2400" b="1" dirty="0">
                <a:latin typeface="Baskerville Old Face" pitchFamily="18" charset="0"/>
              </a:rPr>
              <a:t>3.10.9	Merging, Slicing, Splicing, and Dissecting Arrays</a:t>
            </a:r>
            <a:endParaRPr lang="en-US" sz="2400" dirty="0">
              <a:latin typeface="Baskerville Old Face" pitchFamily="18" charset="0"/>
            </a:endParaRPr>
          </a:p>
          <a:p>
            <a:pPr>
              <a:lnSpc>
                <a:spcPct val="150000"/>
              </a:lnSpc>
            </a:pPr>
            <a:r>
              <a:rPr lang="en-US" sz="2400" b="1" dirty="0">
                <a:latin typeface="Baskerville Old Face" pitchFamily="18" charset="0"/>
              </a:rPr>
              <a:t>	3.10.9.1	Merging Arrays </a:t>
            </a:r>
            <a:endParaRPr lang="en-US" sz="2400" dirty="0">
              <a:latin typeface="Baskerville Old Face" pitchFamily="18" charset="0"/>
            </a:endParaRPr>
          </a:p>
          <a:p>
            <a:pPr>
              <a:lnSpc>
                <a:spcPct val="150000"/>
              </a:lnSpc>
            </a:pPr>
            <a:r>
              <a:rPr lang="en-US" sz="2400" b="1" dirty="0">
                <a:latin typeface="Baskerville Old Face" pitchFamily="18" charset="0"/>
              </a:rPr>
              <a:t>	3.10.9.2	Combining Two Arrays </a:t>
            </a:r>
            <a:endParaRPr lang="en-US" sz="2400" dirty="0">
              <a:latin typeface="Baskerville Old Face" pitchFamily="18" charset="0"/>
            </a:endParaRPr>
          </a:p>
          <a:p>
            <a:pPr>
              <a:lnSpc>
                <a:spcPct val="150000"/>
              </a:lnSpc>
            </a:pPr>
            <a:r>
              <a:rPr lang="en-US" sz="2400" b="1" dirty="0">
                <a:latin typeface="Baskerville Old Face" pitchFamily="18" charset="0"/>
              </a:rPr>
              <a:t>	3.10.9.3	Slicing an Array </a:t>
            </a:r>
            <a:endParaRPr lang="en-US" sz="2400" dirty="0">
              <a:latin typeface="Baskerville Old Face" pitchFamily="18" charset="0"/>
            </a:endParaRPr>
          </a:p>
          <a:p>
            <a:pPr>
              <a:lnSpc>
                <a:spcPct val="150000"/>
              </a:lnSpc>
            </a:pPr>
            <a:r>
              <a:rPr lang="en-US" sz="2400" b="1" dirty="0">
                <a:latin typeface="Baskerville Old Face" pitchFamily="18" charset="0"/>
              </a:rPr>
              <a:t>	3.10.9.4	Splicing an Array </a:t>
            </a:r>
            <a:endParaRPr lang="en-US" sz="2400" dirty="0">
              <a:latin typeface="Baskerville Old Face" pitchFamily="18" charset="0"/>
            </a:endParaRPr>
          </a:p>
          <a:p>
            <a:pPr>
              <a:lnSpc>
                <a:spcPct val="150000"/>
              </a:lnSpc>
            </a:pPr>
            <a:r>
              <a:rPr lang="en-US" sz="2400" b="1" dirty="0">
                <a:latin typeface="Baskerville Old Face" pitchFamily="18" charset="0"/>
              </a:rPr>
              <a:t>	3.10.9.5	Calculating an Array Intersection </a:t>
            </a:r>
            <a:endParaRPr lang="en-US" sz="2400" dirty="0">
              <a:latin typeface="Baskerville Old Face" pitchFamily="18" charset="0"/>
            </a:endParaRPr>
          </a:p>
          <a:p>
            <a:pPr>
              <a:lnSpc>
                <a:spcPct val="150000"/>
              </a:lnSpc>
            </a:pPr>
            <a:r>
              <a:rPr lang="en-US" sz="2400" b="1" dirty="0">
                <a:latin typeface="Baskerville Old Face" pitchFamily="18" charset="0"/>
              </a:rPr>
              <a:t>	3.10.9.6	 Calculating an Array Difference</a:t>
            </a:r>
            <a:endParaRPr lang="en-US" sz="2400" dirty="0">
              <a:latin typeface="Baskerville Old Face"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001643"/>
          </a:xfrm>
          <a:prstGeom prst="rect">
            <a:avLst/>
          </a:prstGeom>
          <a:noFill/>
        </p:spPr>
        <p:txBody>
          <a:bodyPr wrap="square" rtlCol="0">
            <a:spAutoFit/>
          </a:bodyPr>
          <a:lstStyle/>
          <a:p>
            <a:pPr algn="just"/>
            <a:r>
              <a:rPr lang="en-US" sz="2400" b="1" dirty="0">
                <a:latin typeface="Baskerville Old Face" pitchFamily="18" charset="0"/>
              </a:rPr>
              <a:t>3.10.9.1 Merging Arrays</a:t>
            </a:r>
            <a:endParaRPr lang="en-US" sz="2400" dirty="0">
              <a:latin typeface="Baskerville Old Face" pitchFamily="18" charset="0"/>
            </a:endParaRPr>
          </a:p>
          <a:p>
            <a:pPr lvl="0" algn="just"/>
            <a:r>
              <a:rPr lang="en-US" sz="2400" dirty="0">
                <a:latin typeface="Baskerville Old Face" pitchFamily="18" charset="0"/>
              </a:rPr>
              <a:t>The </a:t>
            </a:r>
            <a:r>
              <a:rPr lang="en-US" sz="2400" dirty="0" err="1">
                <a:latin typeface="Baskerville Old Face" pitchFamily="18" charset="0"/>
              </a:rPr>
              <a:t>array_merge</a:t>
            </a:r>
            <a:r>
              <a:rPr lang="en-US" sz="2400" dirty="0">
                <a:latin typeface="Baskerville Old Face" pitchFamily="18" charset="0"/>
              </a:rPr>
              <a:t>() function merges arrays together, returning a single, unified array. </a:t>
            </a:r>
          </a:p>
          <a:p>
            <a:pPr lvl="0" algn="just"/>
            <a:r>
              <a:rPr lang="en-US" sz="2400" dirty="0">
                <a:latin typeface="Baskerville Old Face" pitchFamily="18" charset="0"/>
              </a:rPr>
              <a:t>The resulting array will begin with the first input array parameter, appending each subsequent array parameter in the order of appearance.</a:t>
            </a:r>
          </a:p>
          <a:p>
            <a:pPr lvl="0" algn="just"/>
            <a:r>
              <a:rPr lang="en-US" sz="2400" dirty="0">
                <a:latin typeface="Baskerville Old Face" pitchFamily="18" charset="0"/>
              </a:rPr>
              <a:t> Its prototype follows:</a:t>
            </a:r>
          </a:p>
          <a:p>
            <a:pPr algn="just"/>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array_merge</a:t>
            </a:r>
            <a:r>
              <a:rPr lang="en-US" sz="2400" b="1" dirty="0">
                <a:latin typeface="Baskerville Old Face" pitchFamily="18" charset="0"/>
              </a:rPr>
              <a:t>(array </a:t>
            </a:r>
            <a:r>
              <a:rPr lang="en-US" sz="2400" b="1" i="1" dirty="0">
                <a:latin typeface="Baskerville Old Face" pitchFamily="18" charset="0"/>
              </a:rPr>
              <a:t>array1</a:t>
            </a:r>
            <a:r>
              <a:rPr lang="en-US" sz="2400" b="1" dirty="0">
                <a:latin typeface="Baskerville Old Face" pitchFamily="18" charset="0"/>
              </a:rPr>
              <a:t>, array </a:t>
            </a:r>
            <a:r>
              <a:rPr lang="en-US" sz="2400" b="1" i="1" dirty="0">
                <a:latin typeface="Baskerville Old Face" pitchFamily="18" charset="0"/>
              </a:rPr>
              <a:t>array2 </a:t>
            </a:r>
            <a:r>
              <a:rPr lang="en-US" sz="2400" b="1" dirty="0">
                <a:latin typeface="Baskerville Old Face" pitchFamily="18" charset="0"/>
              </a:rPr>
              <a:t>[, array </a:t>
            </a:r>
            <a:r>
              <a:rPr lang="en-US" sz="2400" b="1" i="1" dirty="0" err="1">
                <a:latin typeface="Baskerville Old Face" pitchFamily="18" charset="0"/>
              </a:rPr>
              <a:t>arrayN</a:t>
            </a:r>
            <a:r>
              <a:rPr lang="en-US" sz="2400" b="1" dirty="0">
                <a:latin typeface="Baskerville Old Face" pitchFamily="18" charset="0"/>
              </a:rPr>
              <a:t>])</a:t>
            </a:r>
            <a:endParaRPr lang="en-US" sz="2400" dirty="0">
              <a:latin typeface="Baskerville Old Face" pitchFamily="18" charset="0"/>
            </a:endParaRPr>
          </a:p>
          <a:p>
            <a:pPr algn="just"/>
            <a:r>
              <a:rPr lang="en-US" sz="2400" dirty="0">
                <a:latin typeface="Baskerville Old Face" pitchFamily="18" charset="0"/>
              </a:rPr>
              <a:t>	&lt;? </a:t>
            </a:r>
            <a:r>
              <a:rPr lang="en-US" sz="2400" dirty="0" err="1">
                <a:latin typeface="Baskerville Old Face" pitchFamily="18" charset="0"/>
              </a:rPr>
              <a:t>php</a:t>
            </a:r>
            <a:r>
              <a:rPr lang="en-US" sz="2400" dirty="0">
                <a:latin typeface="Baskerville Old Face" pitchFamily="18" charset="0"/>
              </a:rPr>
              <a:t> </a:t>
            </a:r>
          </a:p>
          <a:p>
            <a:pPr algn="just"/>
            <a:r>
              <a:rPr lang="en-US" sz="2400" dirty="0">
                <a:latin typeface="Baskerville Old Face" pitchFamily="18" charset="0"/>
              </a:rPr>
              <a:t>		$face = array("J", "Q", "K", "A");</a:t>
            </a:r>
          </a:p>
          <a:p>
            <a:pPr algn="just"/>
            <a:r>
              <a:rPr lang="en-US" sz="2400" dirty="0">
                <a:latin typeface="Baskerville Old Face" pitchFamily="18" charset="0"/>
              </a:rPr>
              <a:t>		$numbered = array("2", "3", "4", "5", "6", "7", "8", "9");</a:t>
            </a:r>
          </a:p>
          <a:p>
            <a:pPr algn="just"/>
            <a:r>
              <a:rPr lang="en-US" sz="2400" dirty="0">
                <a:latin typeface="Baskerville Old Face" pitchFamily="18" charset="0"/>
              </a:rPr>
              <a:t>		$cards = </a:t>
            </a:r>
            <a:r>
              <a:rPr lang="en-US" sz="2400" dirty="0" err="1">
                <a:latin typeface="Baskerville Old Face" pitchFamily="18" charset="0"/>
              </a:rPr>
              <a:t>array_merge</a:t>
            </a:r>
            <a:r>
              <a:rPr lang="en-US" sz="2400" dirty="0">
                <a:latin typeface="Baskerville Old Face" pitchFamily="18" charset="0"/>
              </a:rPr>
              <a:t>($face, $numbered);</a:t>
            </a:r>
          </a:p>
          <a:p>
            <a:pPr algn="just"/>
            <a:r>
              <a:rPr lang="en-US" sz="2400" dirty="0">
                <a:latin typeface="Baskerville Old Face" pitchFamily="18" charset="0"/>
              </a:rPr>
              <a:t>		</a:t>
            </a:r>
            <a:r>
              <a:rPr lang="en-US" sz="2400" dirty="0" err="1">
                <a:latin typeface="Baskerville Old Face" pitchFamily="18" charset="0"/>
              </a:rPr>
              <a:t>foreach</a:t>
            </a:r>
            <a:r>
              <a:rPr lang="en-US" sz="2400" dirty="0">
                <a:latin typeface="Baskerville Old Face" pitchFamily="18" charset="0"/>
              </a:rPr>
              <a:t>($cards AS $</a:t>
            </a:r>
            <a:r>
              <a:rPr lang="en-US" sz="2400" dirty="0" err="1">
                <a:latin typeface="Baskerville Old Face" pitchFamily="18" charset="0"/>
              </a:rPr>
              <a:t>i</a:t>
            </a:r>
            <a:r>
              <a:rPr lang="en-US" sz="2400" dirty="0">
                <a:latin typeface="Baskerville Old Face" pitchFamily="18" charset="0"/>
              </a:rPr>
              <a:t>)	</a:t>
            </a:r>
          </a:p>
          <a:p>
            <a:pPr algn="just"/>
            <a:r>
              <a:rPr lang="en-US" sz="2400" dirty="0">
                <a:latin typeface="Baskerville Old Face" pitchFamily="18" charset="0"/>
              </a:rPr>
              <a:t>			echo "$</a:t>
            </a:r>
            <a:r>
              <a:rPr lang="en-US" sz="2400" dirty="0" err="1">
                <a:latin typeface="Baskerville Old Face" pitchFamily="18" charset="0"/>
              </a:rPr>
              <a:t>i</a:t>
            </a:r>
            <a:r>
              <a:rPr lang="en-US" sz="2400" dirty="0">
                <a:latin typeface="Baskerville Old Face" pitchFamily="18" charset="0"/>
              </a:rPr>
              <a:t>&lt;/</a:t>
            </a:r>
            <a:r>
              <a:rPr lang="en-US" sz="2400" dirty="0" err="1">
                <a:latin typeface="Baskerville Old Face" pitchFamily="18" charset="0"/>
              </a:rPr>
              <a:t>br</a:t>
            </a:r>
            <a:r>
              <a:rPr lang="en-US" sz="2400" dirty="0">
                <a:latin typeface="Baskerville Old Face" pitchFamily="18" charset="0"/>
              </a:rPr>
              <a:t>&gt;";</a:t>
            </a:r>
          </a:p>
          <a:p>
            <a:pPr algn="just"/>
            <a:r>
              <a:rPr lang="en-US" sz="2400" dirty="0">
                <a:latin typeface="Baskerville Old Face" pitchFamily="18" charset="0"/>
              </a:rPr>
              <a:t>	?&gt;</a:t>
            </a:r>
          </a:p>
          <a:p>
            <a:pPr algn="just"/>
            <a:r>
              <a:rPr lang="en-US" sz="2400" dirty="0">
                <a:latin typeface="Baskerville Old Face" pitchFamily="18" charset="0"/>
              </a:rPr>
              <a:t>	</a:t>
            </a:r>
            <a:r>
              <a:rPr lang="en-US" sz="2400" b="1" dirty="0">
                <a:latin typeface="Baskerville Old Face" pitchFamily="18" charset="0"/>
              </a:rPr>
              <a:t> </a:t>
            </a:r>
            <a:endParaRPr lang="en-US" sz="2400" dirty="0">
              <a:latin typeface="Baskerville Old Face"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001643"/>
          </a:xfrm>
          <a:prstGeom prst="rect">
            <a:avLst/>
          </a:prstGeom>
          <a:noFill/>
        </p:spPr>
        <p:txBody>
          <a:bodyPr wrap="square" rtlCol="0">
            <a:spAutoFit/>
          </a:bodyPr>
          <a:lstStyle/>
          <a:p>
            <a:pPr algn="just"/>
            <a:r>
              <a:rPr lang="en-US" sz="2400" b="1" dirty="0">
                <a:latin typeface="Baskerville Old Face" pitchFamily="18" charset="0"/>
              </a:rPr>
              <a:t>3.10.9.1 Merging Arrays</a:t>
            </a:r>
          </a:p>
          <a:p>
            <a:pPr lvl="0" algn="just"/>
            <a:r>
              <a:rPr lang="en-US" sz="2400" b="1" dirty="0">
                <a:latin typeface="Baskerville Old Face" pitchFamily="18" charset="0"/>
              </a:rPr>
              <a:t>The </a:t>
            </a:r>
            <a:r>
              <a:rPr lang="en-US" sz="2400" b="1" dirty="0" err="1">
                <a:latin typeface="Baskerville Old Face" pitchFamily="18" charset="0"/>
              </a:rPr>
              <a:t>array_merge</a:t>
            </a:r>
            <a:r>
              <a:rPr lang="en-US" sz="2400" b="1" dirty="0">
                <a:latin typeface="Baskerville Old Face" pitchFamily="18" charset="0"/>
              </a:rPr>
              <a:t>() function merges arrays together, returning a single, unified array. </a:t>
            </a:r>
          </a:p>
          <a:p>
            <a:pPr lvl="0" algn="just"/>
            <a:r>
              <a:rPr lang="en-US" sz="2400" b="1" dirty="0">
                <a:latin typeface="Baskerville Old Face" pitchFamily="18" charset="0"/>
              </a:rPr>
              <a:t>The resulting array will begin with the first input array parameter, appending each subsequent array parameter in the order of appearance.</a:t>
            </a:r>
          </a:p>
          <a:p>
            <a:pPr lvl="0" algn="just"/>
            <a:r>
              <a:rPr lang="en-US" sz="2400" b="1" dirty="0">
                <a:latin typeface="Baskerville Old Face" pitchFamily="18" charset="0"/>
              </a:rPr>
              <a:t> Its prototype follows:</a:t>
            </a:r>
          </a:p>
          <a:p>
            <a:pPr algn="just"/>
            <a:r>
              <a:rPr lang="en-US" sz="2400" b="1" dirty="0">
                <a:latin typeface="Baskerville Old Face" pitchFamily="18" charset="0"/>
              </a:rPr>
              <a:t>array </a:t>
            </a:r>
            <a:r>
              <a:rPr lang="en-US" sz="2400" b="1" dirty="0" err="1">
                <a:latin typeface="Baskerville Old Face" pitchFamily="18" charset="0"/>
              </a:rPr>
              <a:t>array_merge</a:t>
            </a:r>
            <a:r>
              <a:rPr lang="en-US" sz="2400" b="1" dirty="0">
                <a:latin typeface="Baskerville Old Face" pitchFamily="18" charset="0"/>
              </a:rPr>
              <a:t>(array </a:t>
            </a:r>
            <a:r>
              <a:rPr lang="en-US" sz="2400" b="1" i="1" dirty="0">
                <a:latin typeface="Baskerville Old Face" pitchFamily="18" charset="0"/>
              </a:rPr>
              <a:t>array1</a:t>
            </a:r>
            <a:r>
              <a:rPr lang="en-US" sz="2400" b="1" dirty="0">
                <a:latin typeface="Baskerville Old Face" pitchFamily="18" charset="0"/>
              </a:rPr>
              <a:t>, array </a:t>
            </a:r>
            <a:r>
              <a:rPr lang="en-US" sz="2400" b="1" i="1" dirty="0">
                <a:latin typeface="Baskerville Old Face" pitchFamily="18" charset="0"/>
              </a:rPr>
              <a:t>array2 </a:t>
            </a:r>
            <a:r>
              <a:rPr lang="en-US" sz="2400" b="1" dirty="0">
                <a:latin typeface="Baskerville Old Face" pitchFamily="18" charset="0"/>
              </a:rPr>
              <a:t>[, array </a:t>
            </a:r>
            <a:r>
              <a:rPr lang="en-US" sz="2400" b="1" i="1" dirty="0" err="1">
                <a:latin typeface="Baskerville Old Face" pitchFamily="18" charset="0"/>
              </a:rPr>
              <a:t>arrayN</a:t>
            </a:r>
            <a:r>
              <a:rPr lang="en-US" sz="2400" b="1" dirty="0">
                <a:latin typeface="Baskerville Old Face" pitchFamily="18" charset="0"/>
              </a:rPr>
              <a:t>])</a:t>
            </a:r>
          </a:p>
          <a:p>
            <a:pPr algn="just"/>
            <a:r>
              <a:rPr lang="en-US" sz="2400" b="1" dirty="0">
                <a:latin typeface="Baskerville Old Face" pitchFamily="18" charset="0"/>
              </a:rPr>
              <a:t>	</a:t>
            </a:r>
            <a:r>
              <a:rPr lang="en-US" sz="2400" b="1" dirty="0">
                <a:solidFill>
                  <a:schemeClr val="tx2">
                    <a:lumMod val="60000"/>
                    <a:lumOff val="40000"/>
                  </a:schemeClr>
                </a:solidFill>
                <a:latin typeface="Baskerville Old Face" pitchFamily="18" charset="0"/>
              </a:rPr>
              <a:t>&lt;? </a:t>
            </a:r>
            <a:r>
              <a:rPr lang="en-US" sz="2400" b="1" dirty="0" err="1">
                <a:solidFill>
                  <a:schemeClr val="tx2">
                    <a:lumMod val="60000"/>
                    <a:lumOff val="40000"/>
                  </a:schemeClr>
                </a:solidFill>
                <a:latin typeface="Baskerville Old Face" pitchFamily="18" charset="0"/>
              </a:rPr>
              <a:t>php</a:t>
            </a:r>
            <a:r>
              <a:rPr lang="en-US" sz="2400" b="1" dirty="0">
                <a:solidFill>
                  <a:schemeClr val="tx2">
                    <a:lumMod val="60000"/>
                    <a:lumOff val="40000"/>
                  </a:schemeClr>
                </a:solidFill>
                <a:latin typeface="Baskerville Old Face" pitchFamily="18" charset="0"/>
              </a:rPr>
              <a:t> </a:t>
            </a:r>
          </a:p>
          <a:p>
            <a:pPr algn="just"/>
            <a:r>
              <a:rPr lang="en-US" sz="2400" b="1" dirty="0">
                <a:solidFill>
                  <a:schemeClr val="tx2">
                    <a:lumMod val="60000"/>
                    <a:lumOff val="40000"/>
                  </a:schemeClr>
                </a:solidFill>
                <a:latin typeface="Baskerville Old Face" pitchFamily="18" charset="0"/>
              </a:rPr>
              <a:t>		$face = array("J", "Q", "K", "A");</a:t>
            </a:r>
          </a:p>
          <a:p>
            <a:pPr algn="just"/>
            <a:r>
              <a:rPr lang="en-US" sz="2400" b="1" dirty="0">
                <a:solidFill>
                  <a:schemeClr val="tx2">
                    <a:lumMod val="60000"/>
                    <a:lumOff val="40000"/>
                  </a:schemeClr>
                </a:solidFill>
                <a:latin typeface="Baskerville Old Face" pitchFamily="18" charset="0"/>
              </a:rPr>
              <a:t>		$numbered = array("2", "3", "4", "5", "6", "7", "8", "9");</a:t>
            </a:r>
          </a:p>
          <a:p>
            <a:pPr algn="just"/>
            <a:r>
              <a:rPr lang="en-US" sz="2400" b="1" dirty="0">
                <a:solidFill>
                  <a:schemeClr val="tx2">
                    <a:lumMod val="60000"/>
                    <a:lumOff val="40000"/>
                  </a:schemeClr>
                </a:solidFill>
                <a:latin typeface="Baskerville Old Face" pitchFamily="18" charset="0"/>
              </a:rPr>
              <a:t>		$cards = </a:t>
            </a:r>
            <a:r>
              <a:rPr lang="en-US" sz="2400" b="1" dirty="0" err="1">
                <a:solidFill>
                  <a:schemeClr val="tx2">
                    <a:lumMod val="60000"/>
                    <a:lumOff val="40000"/>
                  </a:schemeClr>
                </a:solidFill>
                <a:latin typeface="Baskerville Old Face" pitchFamily="18" charset="0"/>
              </a:rPr>
              <a:t>array_merge</a:t>
            </a:r>
            <a:r>
              <a:rPr lang="en-US" sz="2400" b="1" dirty="0">
                <a:solidFill>
                  <a:schemeClr val="tx2">
                    <a:lumMod val="60000"/>
                    <a:lumOff val="40000"/>
                  </a:schemeClr>
                </a:solidFill>
                <a:latin typeface="Baskerville Old Face" pitchFamily="18" charset="0"/>
              </a:rPr>
              <a:t>($face, $numbered);</a:t>
            </a:r>
          </a:p>
          <a:p>
            <a:pPr algn="just"/>
            <a:r>
              <a:rPr lang="en-US" sz="2400" b="1" dirty="0">
                <a:solidFill>
                  <a:schemeClr val="tx2">
                    <a:lumMod val="60000"/>
                    <a:lumOff val="40000"/>
                  </a:schemeClr>
                </a:solidFill>
                <a:latin typeface="Baskerville Old Face" pitchFamily="18" charset="0"/>
              </a:rPr>
              <a:t>		</a:t>
            </a:r>
            <a:r>
              <a:rPr lang="en-US" sz="2400" b="1" dirty="0" err="1">
                <a:solidFill>
                  <a:schemeClr val="tx2">
                    <a:lumMod val="60000"/>
                    <a:lumOff val="40000"/>
                  </a:schemeClr>
                </a:solidFill>
                <a:latin typeface="Baskerville Old Face" pitchFamily="18" charset="0"/>
              </a:rPr>
              <a:t>foreach</a:t>
            </a:r>
            <a:r>
              <a:rPr lang="en-US" sz="2400" b="1" dirty="0">
                <a:solidFill>
                  <a:schemeClr val="tx2">
                    <a:lumMod val="60000"/>
                    <a:lumOff val="40000"/>
                  </a:schemeClr>
                </a:solidFill>
                <a:latin typeface="Baskerville Old Face" pitchFamily="18" charset="0"/>
              </a:rPr>
              <a:t>($cards AS $</a:t>
            </a:r>
            <a:r>
              <a:rPr lang="en-US" sz="2400" b="1" dirty="0" err="1">
                <a:solidFill>
                  <a:schemeClr val="tx2">
                    <a:lumMod val="60000"/>
                    <a:lumOff val="40000"/>
                  </a:schemeClr>
                </a:solidFill>
                <a:latin typeface="Baskerville Old Face" pitchFamily="18" charset="0"/>
              </a:rPr>
              <a:t>i</a:t>
            </a:r>
            <a:r>
              <a:rPr lang="en-US" sz="2400" b="1" dirty="0">
                <a:solidFill>
                  <a:schemeClr val="tx2">
                    <a:lumMod val="60000"/>
                    <a:lumOff val="40000"/>
                  </a:schemeClr>
                </a:solidFill>
                <a:latin typeface="Baskerville Old Face" pitchFamily="18" charset="0"/>
              </a:rPr>
              <a:t>)	</a:t>
            </a:r>
          </a:p>
          <a:p>
            <a:pPr algn="just"/>
            <a:r>
              <a:rPr lang="en-US" sz="2400" b="1" dirty="0">
                <a:solidFill>
                  <a:schemeClr val="tx2">
                    <a:lumMod val="60000"/>
                    <a:lumOff val="40000"/>
                  </a:schemeClr>
                </a:solidFill>
                <a:latin typeface="Baskerville Old Face" pitchFamily="18" charset="0"/>
              </a:rPr>
              <a:t>			echo "$</a:t>
            </a:r>
            <a:r>
              <a:rPr lang="en-US" sz="2400" b="1" dirty="0" err="1">
                <a:solidFill>
                  <a:schemeClr val="tx2">
                    <a:lumMod val="60000"/>
                    <a:lumOff val="40000"/>
                  </a:schemeClr>
                </a:solidFill>
                <a:latin typeface="Baskerville Old Face" pitchFamily="18" charset="0"/>
              </a:rPr>
              <a:t>i</a:t>
            </a:r>
            <a:r>
              <a:rPr lang="en-US" sz="2400" b="1" dirty="0">
                <a:solidFill>
                  <a:schemeClr val="tx2">
                    <a:lumMod val="60000"/>
                    <a:lumOff val="40000"/>
                  </a:schemeClr>
                </a:solidFill>
                <a:latin typeface="Baskerville Old Face" pitchFamily="18" charset="0"/>
              </a:rPr>
              <a:t>&lt;/</a:t>
            </a:r>
            <a:r>
              <a:rPr lang="en-US" sz="2400" b="1" dirty="0" err="1">
                <a:solidFill>
                  <a:schemeClr val="tx2">
                    <a:lumMod val="60000"/>
                    <a:lumOff val="40000"/>
                  </a:schemeClr>
                </a:solidFill>
                <a:latin typeface="Baskerville Old Face" pitchFamily="18" charset="0"/>
              </a:rPr>
              <a:t>br</a:t>
            </a:r>
            <a:r>
              <a:rPr lang="en-US" sz="2400" b="1" dirty="0">
                <a:solidFill>
                  <a:schemeClr val="tx2">
                    <a:lumMod val="60000"/>
                    <a:lumOff val="40000"/>
                  </a:schemeClr>
                </a:solidFill>
                <a:latin typeface="Baskerville Old Face" pitchFamily="18" charset="0"/>
              </a:rPr>
              <a:t>&gt;";</a:t>
            </a:r>
          </a:p>
          <a:p>
            <a:pPr algn="just"/>
            <a:r>
              <a:rPr lang="en-US" sz="2400" b="1" dirty="0">
                <a:solidFill>
                  <a:schemeClr val="tx2">
                    <a:lumMod val="60000"/>
                    <a:lumOff val="40000"/>
                  </a:schemeClr>
                </a:solidFill>
                <a:latin typeface="Baskerville Old Face" pitchFamily="18" charset="0"/>
              </a:rPr>
              <a:t>	?&gt;</a:t>
            </a:r>
          </a:p>
          <a:p>
            <a:pPr algn="just"/>
            <a:r>
              <a:rPr lang="en-US" sz="2400" b="1" dirty="0">
                <a:solidFill>
                  <a:schemeClr val="tx2">
                    <a:lumMod val="60000"/>
                    <a:lumOff val="40000"/>
                  </a:schemeClr>
                </a:solidFill>
                <a:latin typeface="Baskerville Old Face" pitchFamily="18" charset="0"/>
              </a:rPr>
              <a:t>	</a:t>
            </a:r>
            <a:r>
              <a:rPr lang="en-US" sz="2400" b="1" dirty="0">
                <a:latin typeface="Baskerville Old Face"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072494" cy="5572164"/>
          </a:xfrm>
        </p:spPr>
        <p:txBody>
          <a:bodyPr>
            <a:normAutofit/>
          </a:bodyPr>
          <a:lstStyle/>
          <a:p>
            <a:pPr lvl="0">
              <a:lnSpc>
                <a:spcPct val="150000"/>
              </a:lnSpc>
              <a:buFont typeface="Wingdings" pitchFamily="2" charset="2"/>
              <a:buChar char="Ø"/>
            </a:pPr>
            <a:r>
              <a:rPr lang="en-IN" sz="1800" b="1" dirty="0">
                <a:latin typeface="Century Schoolbook" pitchFamily="18" charset="0"/>
              </a:rPr>
              <a:t>Definition List:</a:t>
            </a:r>
            <a:endParaRPr lang="en-IN" sz="1800" dirty="0">
              <a:latin typeface="Century Schoolbook" pitchFamily="18" charset="0"/>
            </a:endParaRPr>
          </a:p>
          <a:p>
            <a:pPr lvl="0">
              <a:lnSpc>
                <a:spcPct val="150000"/>
              </a:lnSpc>
            </a:pPr>
            <a:r>
              <a:rPr lang="en-IN" sz="1800" dirty="0">
                <a:latin typeface="Century Schoolbook" pitchFamily="18" charset="0"/>
              </a:rPr>
              <a:t>&lt;dl&gt; , &lt;</a:t>
            </a:r>
            <a:r>
              <a:rPr lang="en-IN" sz="1800" dirty="0" err="1">
                <a:latin typeface="Century Schoolbook" pitchFamily="18" charset="0"/>
              </a:rPr>
              <a:t>dt</a:t>
            </a:r>
            <a:r>
              <a:rPr lang="en-IN" sz="1800" dirty="0">
                <a:latin typeface="Century Schoolbook" pitchFamily="18" charset="0"/>
              </a:rPr>
              <a:t>&gt;, &lt;</a:t>
            </a:r>
            <a:r>
              <a:rPr lang="en-IN" sz="1800" dirty="0" err="1">
                <a:latin typeface="Century Schoolbook" pitchFamily="18" charset="0"/>
              </a:rPr>
              <a:t>dd</a:t>
            </a:r>
            <a:r>
              <a:rPr lang="en-IN" sz="1800" dirty="0">
                <a:latin typeface="Century Schoolbook" pitchFamily="18" charset="0"/>
              </a:rPr>
              <a:t>&gt; are the tags used to list definitions .</a:t>
            </a:r>
          </a:p>
          <a:p>
            <a:pPr lvl="0">
              <a:lnSpc>
                <a:spcPct val="150000"/>
              </a:lnSpc>
            </a:pPr>
            <a:r>
              <a:rPr lang="en-IN" sz="1800" dirty="0">
                <a:latin typeface="Century Schoolbook" pitchFamily="18" charset="0"/>
              </a:rPr>
              <a:t>DL is used to provide a list of items with associated definitions.</a:t>
            </a:r>
          </a:p>
          <a:p>
            <a:pPr lvl="0">
              <a:lnSpc>
                <a:spcPct val="150000"/>
              </a:lnSpc>
            </a:pPr>
            <a:r>
              <a:rPr lang="en-IN" sz="1800" dirty="0">
                <a:latin typeface="Century Schoolbook" pitchFamily="18" charset="0"/>
              </a:rPr>
              <a:t>Each item should be placed in a DT and its definition goes into DD directly following it.</a:t>
            </a:r>
          </a:p>
          <a:p>
            <a:pPr>
              <a:lnSpc>
                <a:spcPct val="150000"/>
              </a:lnSpc>
              <a:buBlip>
                <a:blip r:embed="rId2"/>
              </a:buBlip>
            </a:pPr>
            <a:r>
              <a:rPr lang="en-IN" sz="1800" b="1" dirty="0">
                <a:latin typeface="Century Schoolbook" pitchFamily="18" charset="0"/>
              </a:rPr>
              <a:t>&lt;DL&gt; tag:</a:t>
            </a:r>
            <a:endParaRPr lang="en-IN" sz="1800" dirty="0">
              <a:latin typeface="Century Schoolbook" pitchFamily="18" charset="0"/>
            </a:endParaRPr>
          </a:p>
          <a:p>
            <a:pPr lvl="0">
              <a:lnSpc>
                <a:spcPct val="150000"/>
              </a:lnSpc>
            </a:pPr>
            <a:r>
              <a:rPr lang="en-IN" sz="1800" dirty="0">
                <a:latin typeface="Century Schoolbook" pitchFamily="18" charset="0"/>
              </a:rPr>
              <a:t>Elements within a definition lists are either items being defined or their definitions.</a:t>
            </a:r>
          </a:p>
          <a:p>
            <a:pPr lvl="0">
              <a:lnSpc>
                <a:spcPct val="150000"/>
              </a:lnSpc>
            </a:pPr>
            <a:r>
              <a:rPr lang="en-IN" sz="1800" dirty="0">
                <a:latin typeface="Century Schoolbook" pitchFamily="18" charset="0"/>
              </a:rPr>
              <a:t>General form</a:t>
            </a:r>
          </a:p>
          <a:p>
            <a:pPr>
              <a:lnSpc>
                <a:spcPct val="150000"/>
              </a:lnSpc>
            </a:pPr>
            <a:r>
              <a:rPr lang="en-IN" sz="1800" dirty="0">
                <a:latin typeface="Century Schoolbook" pitchFamily="18" charset="0"/>
              </a:rPr>
              <a:t>&lt;dl [compact]&gt;-------&lt;/dl&gt;</a:t>
            </a:r>
          </a:p>
          <a:p>
            <a:pPr>
              <a:lnSpc>
                <a:spcPct val="150000"/>
              </a:lnSpc>
            </a:pPr>
            <a:endParaRPr lang="en-IN" sz="1800" dirty="0">
              <a:latin typeface="Century Schoolbook"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262979"/>
          </a:xfrm>
          <a:prstGeom prst="rect">
            <a:avLst/>
          </a:prstGeom>
          <a:noFill/>
        </p:spPr>
        <p:txBody>
          <a:bodyPr wrap="square" rtlCol="0">
            <a:spAutoFit/>
          </a:bodyPr>
          <a:lstStyle/>
          <a:p>
            <a:pPr algn="just"/>
            <a:r>
              <a:rPr lang="en-US" sz="2400" b="1" dirty="0">
                <a:latin typeface="Baskerville Old Face" pitchFamily="18" charset="0"/>
              </a:rPr>
              <a:t>3.10.9.2 Combining Two Arrays</a:t>
            </a:r>
            <a:endParaRPr lang="en-US" sz="2400" dirty="0">
              <a:latin typeface="Baskerville Old Face" pitchFamily="18" charset="0"/>
            </a:endParaRPr>
          </a:p>
          <a:p>
            <a:pPr lvl="0" algn="just"/>
            <a:r>
              <a:rPr lang="en-US" sz="2400" dirty="0">
                <a:latin typeface="Baskerville Old Face" pitchFamily="18" charset="0"/>
              </a:rPr>
              <a:t>The </a:t>
            </a:r>
            <a:r>
              <a:rPr lang="en-US" sz="2400" dirty="0" err="1">
                <a:latin typeface="Baskerville Old Face" pitchFamily="18" charset="0"/>
              </a:rPr>
              <a:t>array_combine</a:t>
            </a:r>
            <a:r>
              <a:rPr lang="en-US" sz="2400" dirty="0">
                <a:latin typeface="Baskerville Old Face" pitchFamily="18" charset="0"/>
              </a:rPr>
              <a:t>() function produces a new array consisting of a submitted set of keys and corresponding values.</a:t>
            </a:r>
          </a:p>
          <a:p>
            <a:pPr lvl="0" algn="just"/>
            <a:r>
              <a:rPr lang="en-US" sz="2400" dirty="0">
                <a:latin typeface="Baskerville Old Face" pitchFamily="18" charset="0"/>
              </a:rPr>
              <a:t> Its prototype follows:</a:t>
            </a:r>
          </a:p>
          <a:p>
            <a:pPr algn="just"/>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array_combine</a:t>
            </a:r>
            <a:r>
              <a:rPr lang="en-US" sz="2400" b="1" dirty="0">
                <a:latin typeface="Baskerville Old Face" pitchFamily="18" charset="0"/>
              </a:rPr>
              <a:t>(array </a:t>
            </a:r>
            <a:r>
              <a:rPr lang="en-US" sz="2400" b="1" i="1" dirty="0">
                <a:latin typeface="Baskerville Old Face" pitchFamily="18" charset="0"/>
              </a:rPr>
              <a:t>keys</a:t>
            </a:r>
            <a:r>
              <a:rPr lang="en-US" sz="2400" b="1" dirty="0">
                <a:latin typeface="Baskerville Old Face" pitchFamily="18" charset="0"/>
              </a:rPr>
              <a:t>, array </a:t>
            </a:r>
            <a:r>
              <a:rPr lang="en-US" sz="2400" b="1" i="1" dirty="0">
                <a:latin typeface="Baskerville Old Face" pitchFamily="18" charset="0"/>
              </a:rPr>
              <a:t>values</a:t>
            </a:r>
            <a:r>
              <a:rPr lang="en-US" sz="2400" b="1" dirty="0">
                <a:latin typeface="Baskerville Old Face" pitchFamily="18" charset="0"/>
              </a:rPr>
              <a:t>)</a:t>
            </a:r>
            <a:endParaRPr lang="en-US" sz="2400" dirty="0">
              <a:latin typeface="Baskerville Old Face" pitchFamily="18" charset="0"/>
            </a:endParaRPr>
          </a:p>
          <a:p>
            <a:pPr lvl="0" algn="just"/>
            <a:r>
              <a:rPr lang="en-US" sz="2400" dirty="0">
                <a:latin typeface="Baskerville Old Face" pitchFamily="18" charset="0"/>
              </a:rPr>
              <a:t>Both input arrays must be of equal size, and neither can be empty. An example follows:</a:t>
            </a:r>
          </a:p>
          <a:p>
            <a:pPr algn="just"/>
            <a:r>
              <a:rPr lang="en-US" sz="2400" b="1" dirty="0">
                <a:latin typeface="Baskerville Old Face" pitchFamily="18" charset="0"/>
              </a:rPr>
              <a:t>$abbreviations = array("AL", "AK", "AZ", "AR");</a:t>
            </a:r>
            <a:endParaRPr lang="en-US" sz="2400" dirty="0">
              <a:latin typeface="Baskerville Old Face" pitchFamily="18" charset="0"/>
            </a:endParaRPr>
          </a:p>
          <a:p>
            <a:pPr algn="just"/>
            <a:r>
              <a:rPr lang="en-US" sz="2400" b="1" dirty="0">
                <a:latin typeface="Baskerville Old Face" pitchFamily="18" charset="0"/>
              </a:rPr>
              <a:t>$states = array("Alabama", "Alaska", "Arizona", "Arkansas");</a:t>
            </a:r>
            <a:endParaRPr lang="en-US" sz="2400" dirty="0">
              <a:latin typeface="Baskerville Old Face" pitchFamily="18" charset="0"/>
            </a:endParaRPr>
          </a:p>
          <a:p>
            <a:pPr algn="just"/>
            <a:r>
              <a:rPr lang="en-US" sz="2400" b="1" dirty="0">
                <a:latin typeface="Baskerville Old Face" pitchFamily="18" charset="0"/>
              </a:rPr>
              <a:t>$</a:t>
            </a:r>
            <a:r>
              <a:rPr lang="en-US" sz="2400" b="1" dirty="0" err="1">
                <a:latin typeface="Baskerville Old Face" pitchFamily="18" charset="0"/>
              </a:rPr>
              <a:t>stateMap</a:t>
            </a:r>
            <a:r>
              <a:rPr lang="en-US" sz="2400" b="1" dirty="0">
                <a:latin typeface="Baskerville Old Face" pitchFamily="18" charset="0"/>
              </a:rPr>
              <a:t> = </a:t>
            </a:r>
            <a:r>
              <a:rPr lang="en-US" sz="2400" b="1" dirty="0" err="1">
                <a:latin typeface="Baskerville Old Face" pitchFamily="18" charset="0"/>
              </a:rPr>
              <a:t>array_combine</a:t>
            </a:r>
            <a:r>
              <a:rPr lang="en-US" sz="2400" b="1" dirty="0">
                <a:latin typeface="Baskerville Old Face" pitchFamily="18" charset="0"/>
              </a:rPr>
              <a:t>($</a:t>
            </a:r>
            <a:r>
              <a:rPr lang="en-US" sz="2400" b="1" dirty="0" err="1">
                <a:latin typeface="Baskerville Old Face" pitchFamily="18" charset="0"/>
              </a:rPr>
              <a:t>abbreviations,$states</a:t>
            </a:r>
            <a:r>
              <a:rPr lang="en-US" sz="2400" b="1" dirty="0">
                <a:latin typeface="Baskerville Old Face" pitchFamily="18" charset="0"/>
              </a:rPr>
              <a:t>);</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a:t>
            </a:r>
            <a:r>
              <a:rPr lang="en-US" sz="2400" b="1" dirty="0" err="1">
                <a:latin typeface="Baskerville Old Face" pitchFamily="18" charset="0"/>
              </a:rPr>
              <a:t>stateMap</a:t>
            </a:r>
            <a:r>
              <a:rPr lang="en-US" sz="2400" b="1" dirty="0">
                <a:latin typeface="Baskerville Old Face" pitchFamily="18" charset="0"/>
              </a:rPr>
              <a:t>);</a:t>
            </a:r>
            <a:endParaRPr lang="en-US" sz="2400" dirty="0">
              <a:latin typeface="Baskerville Old Face" pitchFamily="18" charset="0"/>
            </a:endParaRPr>
          </a:p>
          <a:p>
            <a:pPr lvl="0" algn="just"/>
            <a:r>
              <a:rPr lang="en-US" sz="2400" dirty="0">
                <a:latin typeface="Baskerville Old Face" pitchFamily="18" charset="0"/>
              </a:rPr>
              <a:t>This returns the following:</a:t>
            </a:r>
          </a:p>
          <a:p>
            <a:pPr algn="just"/>
            <a:r>
              <a:rPr lang="en-US" sz="2400" dirty="0">
                <a:latin typeface="Baskerville Old Face" pitchFamily="18" charset="0"/>
              </a:rPr>
              <a:t>	</a:t>
            </a:r>
            <a:r>
              <a:rPr lang="en-US" sz="2400" b="1" dirty="0">
                <a:latin typeface="Baskerville Old Face" pitchFamily="18" charset="0"/>
              </a:rPr>
              <a:t>Array ( [AL] =&gt; Alabama [AK] =&gt; Alaska [AZ] =&gt; Arizona [AR] =&gt; Arkansas )</a:t>
            </a:r>
            <a:endParaRPr lang="en-US" sz="2400" dirty="0">
              <a:latin typeface="Baskerville Old Face"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131807"/>
          </a:xfrm>
          <a:prstGeom prst="rect">
            <a:avLst/>
          </a:prstGeom>
          <a:noFill/>
        </p:spPr>
        <p:txBody>
          <a:bodyPr wrap="square" rtlCol="0">
            <a:spAutoFit/>
          </a:bodyPr>
          <a:lstStyle/>
          <a:p>
            <a:pPr algn="just">
              <a:lnSpc>
                <a:spcPct val="150000"/>
              </a:lnSpc>
            </a:pPr>
            <a:r>
              <a:rPr lang="en-US" sz="2400" b="1" dirty="0">
                <a:latin typeface="Baskerville Old Face" pitchFamily="18" charset="0"/>
              </a:rPr>
              <a:t>3.10.9.3 Slicing an Array</a:t>
            </a:r>
            <a:endParaRPr lang="en-US" sz="2400" dirty="0">
              <a:latin typeface="Baskerville Old Face" pitchFamily="18" charset="0"/>
            </a:endParaRPr>
          </a:p>
          <a:p>
            <a:pPr lvl="0" algn="just">
              <a:lnSpc>
                <a:spcPct val="150000"/>
              </a:lnSpc>
            </a:pPr>
            <a:r>
              <a:rPr lang="en-US" sz="2400" dirty="0">
                <a:latin typeface="Baskerville Old Face" pitchFamily="18" charset="0"/>
              </a:rPr>
              <a:t>The </a:t>
            </a:r>
            <a:r>
              <a:rPr lang="en-US" sz="2400" dirty="0" err="1">
                <a:latin typeface="Baskerville Old Face" pitchFamily="18" charset="0"/>
              </a:rPr>
              <a:t>array_slice</a:t>
            </a:r>
            <a:r>
              <a:rPr lang="en-US" sz="2400" dirty="0">
                <a:latin typeface="Baskerville Old Face" pitchFamily="18" charset="0"/>
              </a:rPr>
              <a:t>() function returns a section of an array based on a starting and ending offset value. Its prototype follows:</a:t>
            </a:r>
          </a:p>
          <a:p>
            <a:pPr algn="just">
              <a:lnSpc>
                <a:spcPct val="150000"/>
              </a:lnSpc>
            </a:pPr>
            <a:r>
              <a:rPr lang="en-US" sz="2400" b="1" dirty="0">
                <a:latin typeface="Baskerville Old Face" pitchFamily="18" charset="0"/>
              </a:rPr>
              <a:t>      array </a:t>
            </a:r>
            <a:r>
              <a:rPr lang="en-US" sz="2400" b="1" dirty="0" err="1">
                <a:latin typeface="Baskerville Old Face" pitchFamily="18" charset="0"/>
              </a:rPr>
              <a:t>array_slice</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i="1" dirty="0">
                <a:latin typeface="Baskerville Old Face" pitchFamily="18" charset="0"/>
              </a:rPr>
              <a:t>offset </a:t>
            </a: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i="1" dirty="0">
                <a:latin typeface="Baskerville Old Face" pitchFamily="18" charset="0"/>
              </a:rPr>
              <a:t>length </a:t>
            </a:r>
            <a:r>
              <a:rPr lang="en-US" sz="2400" b="1" dirty="0">
                <a:latin typeface="Baskerville Old Face" pitchFamily="18" charset="0"/>
              </a:rPr>
              <a:t>)</a:t>
            </a:r>
            <a:endParaRPr lang="en-US" sz="2400" dirty="0">
              <a:latin typeface="Baskerville Old Face" pitchFamily="18" charset="0"/>
            </a:endParaRPr>
          </a:p>
          <a:p>
            <a:pPr algn="just">
              <a:lnSpc>
                <a:spcPct val="150000"/>
              </a:lnSpc>
            </a:pPr>
            <a:r>
              <a:rPr lang="en-US" sz="2400" dirty="0">
                <a:latin typeface="Baskerville Old Face" pitchFamily="18" charset="0"/>
              </a:rPr>
              <a:t>$states = array("Alabama", "Alaska", "Arizona", "Arkansas",</a:t>
            </a:r>
          </a:p>
          <a:p>
            <a:pPr algn="just">
              <a:lnSpc>
                <a:spcPct val="150000"/>
              </a:lnSpc>
            </a:pPr>
            <a:r>
              <a:rPr lang="en-US" sz="2400" dirty="0">
                <a:latin typeface="Baskerville Old Face" pitchFamily="18" charset="0"/>
              </a:rPr>
              <a:t>"California", "Colorado", "Connecticut");</a:t>
            </a:r>
          </a:p>
          <a:p>
            <a:pPr algn="just">
              <a:lnSpc>
                <a:spcPct val="150000"/>
              </a:lnSpc>
            </a:pPr>
            <a:r>
              <a:rPr lang="en-US" sz="2400" dirty="0">
                <a:latin typeface="Baskerville Old Face" pitchFamily="18" charset="0"/>
              </a:rPr>
              <a:t>$subset = </a:t>
            </a:r>
            <a:r>
              <a:rPr lang="en-US" sz="2400" dirty="0" err="1">
                <a:latin typeface="Baskerville Old Face" pitchFamily="18" charset="0"/>
              </a:rPr>
              <a:t>array_slice</a:t>
            </a:r>
            <a:r>
              <a:rPr lang="en-US" sz="2400" dirty="0">
                <a:latin typeface="Baskerville Old Face" pitchFamily="18" charset="0"/>
              </a:rPr>
              <a:t>($states, 4);</a:t>
            </a:r>
          </a:p>
          <a:p>
            <a:pPr algn="just">
              <a:lnSpc>
                <a:spcPct val="150000"/>
              </a:lnSpc>
            </a:pPr>
            <a:r>
              <a:rPr lang="en-US" sz="2400" dirty="0" err="1">
                <a:latin typeface="Baskerville Old Face" pitchFamily="18" charset="0"/>
              </a:rPr>
              <a:t>print_r</a:t>
            </a:r>
            <a:r>
              <a:rPr lang="en-US" sz="2400" dirty="0">
                <a:latin typeface="Baskerville Old Face" pitchFamily="18" charset="0"/>
              </a:rPr>
              <a:t>($subset);</a:t>
            </a:r>
          </a:p>
          <a:p>
            <a:pPr lvl="0" algn="just">
              <a:lnSpc>
                <a:spcPct val="150000"/>
              </a:lnSpc>
            </a:pPr>
            <a:r>
              <a:rPr lang="en-US" sz="2400" dirty="0">
                <a:latin typeface="Baskerville Old Face" pitchFamily="18" charset="0"/>
              </a:rPr>
              <a:t>This returns the following:</a:t>
            </a:r>
          </a:p>
          <a:p>
            <a:pPr algn="just">
              <a:lnSpc>
                <a:spcPct val="150000"/>
              </a:lnSpc>
            </a:pPr>
            <a:r>
              <a:rPr lang="en-US" sz="2400" dirty="0">
                <a:latin typeface="Baskerville Old Face" pitchFamily="18" charset="0"/>
              </a:rPr>
              <a:t>	</a:t>
            </a:r>
            <a:r>
              <a:rPr lang="en-US" sz="2400" b="1" dirty="0">
                <a:latin typeface="Baskerville Old Face" pitchFamily="18" charset="0"/>
              </a:rPr>
              <a:t>Array ( [0] =&gt; California [1] =&gt; Colorado [2] =&gt; Connecticut )</a:t>
            </a:r>
            <a:endParaRPr lang="en-US" sz="2400" dirty="0">
              <a:latin typeface="Baskerville Old Face" pitchFamily="18" charset="0"/>
            </a:endParaRPr>
          </a:p>
          <a:p>
            <a:pPr algn="just">
              <a:lnSpc>
                <a:spcPct val="150000"/>
              </a:lnSpc>
            </a:pPr>
            <a:r>
              <a:rPr lang="en-US" sz="2400" dirty="0">
                <a:latin typeface="Baskerville Old Face" pitchFamily="18" charset="0"/>
              </a:rPr>
              <a:t>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r>
              <a:rPr lang="en-US" sz="2400" b="1" dirty="0">
                <a:latin typeface="Baskerville Old Face" pitchFamily="18" charset="0"/>
              </a:rPr>
              <a:t>3.10.9.4 Splicing an Array </a:t>
            </a:r>
            <a:endParaRPr lang="en-US" sz="2400" dirty="0">
              <a:latin typeface="Baskerville Old Face" pitchFamily="18" charset="0"/>
            </a:endParaRPr>
          </a:p>
          <a:p>
            <a:pPr lvl="0" algn="just"/>
            <a:r>
              <a:rPr lang="en-US" sz="2400" dirty="0">
                <a:latin typeface="Baskerville Old Face" pitchFamily="18" charset="0"/>
              </a:rPr>
              <a:t>The </a:t>
            </a:r>
            <a:r>
              <a:rPr lang="en-US" sz="2400" dirty="0" err="1">
                <a:latin typeface="Baskerville Old Face" pitchFamily="18" charset="0"/>
              </a:rPr>
              <a:t>array_splice</a:t>
            </a:r>
            <a:r>
              <a:rPr lang="en-US" sz="2400" dirty="0">
                <a:latin typeface="Baskerville Old Face" pitchFamily="18" charset="0"/>
              </a:rPr>
              <a:t>() function removes all elements of an array found within a specified range, returning those removed elements in the form of an array.</a:t>
            </a:r>
          </a:p>
          <a:p>
            <a:pPr lvl="0" algn="just"/>
            <a:r>
              <a:rPr lang="en-US" sz="2400" dirty="0">
                <a:latin typeface="Baskerville Old Face" pitchFamily="18" charset="0"/>
              </a:rPr>
              <a:t> Its prototype follows:</a:t>
            </a:r>
          </a:p>
          <a:p>
            <a:pPr algn="just"/>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array_splice</a:t>
            </a:r>
            <a:r>
              <a:rPr lang="en-US" sz="2400" b="1" dirty="0">
                <a:latin typeface="Baskerville Old Face" pitchFamily="18" charset="0"/>
              </a:rPr>
              <a:t>(array </a:t>
            </a:r>
            <a:r>
              <a:rPr lang="en-US" sz="2400" b="1" i="1" dirty="0" err="1">
                <a:latin typeface="Baskerville Old Face" pitchFamily="18" charset="0"/>
              </a:rPr>
              <a:t>array</a:t>
            </a: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i="1" dirty="0">
                <a:latin typeface="Baskerville Old Face" pitchFamily="18" charset="0"/>
              </a:rPr>
              <a:t>offset </a:t>
            </a:r>
            <a:r>
              <a:rPr lang="en-US" sz="2400" b="1" dirty="0">
                <a:latin typeface="Baskerville Old Face" pitchFamily="18" charset="0"/>
              </a:rPr>
              <a:t>[, </a:t>
            </a:r>
            <a:r>
              <a:rPr lang="en-US" sz="2400" b="1" dirty="0" err="1">
                <a:latin typeface="Baskerville Old Face" pitchFamily="18" charset="0"/>
              </a:rPr>
              <a:t>int</a:t>
            </a:r>
            <a:r>
              <a:rPr lang="en-US" sz="2400" b="1" dirty="0">
                <a:latin typeface="Baskerville Old Face" pitchFamily="18" charset="0"/>
              </a:rPr>
              <a:t> </a:t>
            </a:r>
            <a:r>
              <a:rPr lang="en-US" sz="2400" b="1" i="1" dirty="0">
                <a:latin typeface="Baskerville Old Face" pitchFamily="18" charset="0"/>
              </a:rPr>
              <a:t>length </a:t>
            </a:r>
            <a:r>
              <a:rPr lang="en-US" sz="2400" b="1" dirty="0">
                <a:latin typeface="Baskerville Old Face" pitchFamily="18" charset="0"/>
              </a:rPr>
              <a:t>[, array </a:t>
            </a:r>
            <a:r>
              <a:rPr lang="en-US" sz="2400" b="1" i="1" dirty="0">
                <a:latin typeface="Baskerville Old Face" pitchFamily="18" charset="0"/>
              </a:rPr>
              <a:t>replacement</a:t>
            </a:r>
            <a:r>
              <a:rPr lang="en-US" sz="2400" b="1" dirty="0">
                <a:latin typeface="Baskerville Old Face" pitchFamily="18" charset="0"/>
              </a:rPr>
              <a:t>]])</a:t>
            </a:r>
            <a:endParaRPr lang="en-US" sz="2400" dirty="0">
              <a:latin typeface="Baskerville Old Face" pitchFamily="18" charset="0"/>
            </a:endParaRPr>
          </a:p>
          <a:p>
            <a:pPr algn="just"/>
            <a:r>
              <a:rPr lang="en-US" sz="2400" b="1" dirty="0">
                <a:latin typeface="Baskerville Old Face" pitchFamily="18" charset="0"/>
              </a:rPr>
              <a:t>$states = array("Alabama", "Alaska", "Arizona", "Arkansas",</a:t>
            </a:r>
            <a:endParaRPr lang="en-US" sz="2400" dirty="0">
              <a:latin typeface="Baskerville Old Face" pitchFamily="18" charset="0"/>
            </a:endParaRPr>
          </a:p>
          <a:p>
            <a:pPr algn="just"/>
            <a:r>
              <a:rPr lang="en-US" sz="2400" b="1" dirty="0">
                <a:latin typeface="Baskerville Old Face" pitchFamily="18" charset="0"/>
              </a:rPr>
              <a:t>"California", "Connecticut");</a:t>
            </a:r>
            <a:endParaRPr lang="en-US" sz="2400" dirty="0">
              <a:latin typeface="Baskerville Old Face" pitchFamily="18" charset="0"/>
            </a:endParaRPr>
          </a:p>
          <a:p>
            <a:pPr algn="just"/>
            <a:r>
              <a:rPr lang="en-US" sz="2400" b="1" dirty="0">
                <a:latin typeface="Baskerville Old Face" pitchFamily="18" charset="0"/>
              </a:rPr>
              <a:t>$subset = </a:t>
            </a:r>
            <a:r>
              <a:rPr lang="en-US" sz="2400" b="1" dirty="0" err="1">
                <a:latin typeface="Baskerville Old Face" pitchFamily="18" charset="0"/>
              </a:rPr>
              <a:t>array_splice</a:t>
            </a:r>
            <a:r>
              <a:rPr lang="en-US" sz="2400" b="1" dirty="0">
                <a:latin typeface="Baskerville Old Face" pitchFamily="18" charset="0"/>
              </a:rPr>
              <a:t>($states, 4);</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($states);</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($subset);</a:t>
            </a:r>
            <a:endParaRPr lang="en-US" sz="2400" dirty="0">
              <a:latin typeface="Baskerville Old Face" pitchFamily="18" charset="0"/>
            </a:endParaRPr>
          </a:p>
          <a:p>
            <a:pPr lvl="0" algn="just"/>
            <a:r>
              <a:rPr lang="en-US" sz="2400" dirty="0">
                <a:latin typeface="Baskerville Old Face" pitchFamily="18" charset="0"/>
              </a:rPr>
              <a:t>This produces the following (formatted for readability):</a:t>
            </a:r>
          </a:p>
          <a:p>
            <a:pPr algn="just"/>
            <a:r>
              <a:rPr lang="en-US" sz="2400" b="1" dirty="0">
                <a:latin typeface="Baskerville Old Face" pitchFamily="18" charset="0"/>
              </a:rPr>
              <a:t>Array ( [0] =&gt; Alabama [1] =&gt; Alaska [2] =&gt; Arizona [3] =&gt; Arkansas )</a:t>
            </a:r>
            <a:endParaRPr lang="en-US" sz="2400" dirty="0">
              <a:latin typeface="Baskerville Old Face" pitchFamily="18" charset="0"/>
            </a:endParaRPr>
          </a:p>
          <a:p>
            <a:pPr algn="just"/>
            <a:r>
              <a:rPr lang="en-US" sz="2400" b="1" dirty="0">
                <a:latin typeface="Baskerville Old Face" pitchFamily="18" charset="0"/>
              </a:rPr>
              <a:t>Array ( [0] =&gt; California [1] =&gt; Connecticut )</a:t>
            </a:r>
            <a:endParaRPr lang="en-US" sz="2400" dirty="0">
              <a:latin typeface="Baskerville Old Face"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577809"/>
          </a:xfrm>
          <a:prstGeom prst="rect">
            <a:avLst/>
          </a:prstGeom>
          <a:noFill/>
        </p:spPr>
        <p:txBody>
          <a:bodyPr wrap="square" rtlCol="0">
            <a:spAutoFit/>
          </a:bodyPr>
          <a:lstStyle/>
          <a:p>
            <a:pPr lvl="0">
              <a:lnSpc>
                <a:spcPct val="150000"/>
              </a:lnSpc>
            </a:pPr>
            <a:r>
              <a:rPr lang="en-US" sz="2400" dirty="0">
                <a:latin typeface="Baskerville Old Face" pitchFamily="18" charset="0"/>
              </a:rPr>
              <a:t>You can use the optional parameter replacement to specify an array that will replace the target segment.</a:t>
            </a:r>
          </a:p>
          <a:p>
            <a:pPr lvl="0">
              <a:lnSpc>
                <a:spcPct val="150000"/>
              </a:lnSpc>
            </a:pPr>
            <a:r>
              <a:rPr lang="en-US" sz="2400" dirty="0">
                <a:latin typeface="Baskerville Old Face" pitchFamily="18" charset="0"/>
              </a:rPr>
              <a:t> An example follows:</a:t>
            </a:r>
          </a:p>
          <a:p>
            <a:pPr>
              <a:lnSpc>
                <a:spcPct val="150000"/>
              </a:lnSpc>
            </a:pPr>
            <a:r>
              <a:rPr lang="en-US" sz="2400" b="1" dirty="0">
                <a:latin typeface="Baskerville Old Face" pitchFamily="18" charset="0"/>
              </a:rPr>
              <a:t>$states = array("Alabama", "Alaska", "Arizona", "Arkansas",</a:t>
            </a:r>
            <a:endParaRPr lang="en-US" sz="2400" dirty="0">
              <a:latin typeface="Baskerville Old Face" pitchFamily="18" charset="0"/>
            </a:endParaRPr>
          </a:p>
          <a:p>
            <a:pPr>
              <a:lnSpc>
                <a:spcPct val="150000"/>
              </a:lnSpc>
            </a:pPr>
            <a:r>
              <a:rPr lang="en-US" sz="2400" b="1" dirty="0">
                <a:latin typeface="Baskerville Old Face" pitchFamily="18" charset="0"/>
              </a:rPr>
              <a:t>"California", "Connecticut");</a:t>
            </a:r>
            <a:endParaRPr lang="en-US" sz="2400" dirty="0">
              <a:latin typeface="Baskerville Old Face" pitchFamily="18" charset="0"/>
            </a:endParaRPr>
          </a:p>
          <a:p>
            <a:pPr>
              <a:lnSpc>
                <a:spcPct val="150000"/>
              </a:lnSpc>
            </a:pPr>
            <a:r>
              <a:rPr lang="en-US" sz="2400" b="1" dirty="0">
                <a:latin typeface="Baskerville Old Face" pitchFamily="18" charset="0"/>
              </a:rPr>
              <a:t>$subset = </a:t>
            </a:r>
            <a:r>
              <a:rPr lang="en-US" sz="2400" b="1" dirty="0" err="1">
                <a:latin typeface="Baskerville Old Face" pitchFamily="18" charset="0"/>
              </a:rPr>
              <a:t>array_splice</a:t>
            </a:r>
            <a:r>
              <a:rPr lang="en-US" sz="2400" b="1" dirty="0">
                <a:latin typeface="Baskerville Old Face" pitchFamily="18" charset="0"/>
              </a:rPr>
              <a:t>($states, 2, 0, array("New York", "Florida"));</a:t>
            </a:r>
            <a:endParaRPr lang="en-US" sz="2400" dirty="0">
              <a:latin typeface="Baskerville Old Face" pitchFamily="18" charset="0"/>
            </a:endParaRPr>
          </a:p>
          <a:p>
            <a:pPr>
              <a:lnSpc>
                <a:spcPct val="150000"/>
              </a:lnSpc>
            </a:pPr>
            <a:r>
              <a:rPr lang="en-US" sz="2400" b="1" dirty="0" err="1">
                <a:latin typeface="Baskerville Old Face" pitchFamily="18" charset="0"/>
              </a:rPr>
              <a:t>print_r</a:t>
            </a:r>
            <a:r>
              <a:rPr lang="en-US" sz="2400" b="1" dirty="0">
                <a:latin typeface="Baskerville Old Face" pitchFamily="18" charset="0"/>
              </a:rPr>
              <a:t>($states);</a:t>
            </a:r>
            <a:endParaRPr lang="en-US" sz="2400" dirty="0">
              <a:latin typeface="Baskerville Old Face" pitchFamily="18" charset="0"/>
            </a:endParaRPr>
          </a:p>
          <a:p>
            <a:pPr lvl="0">
              <a:lnSpc>
                <a:spcPct val="150000"/>
              </a:lnSpc>
            </a:pPr>
            <a:r>
              <a:rPr lang="en-US" sz="2400" dirty="0">
                <a:latin typeface="Baskerville Old Face" pitchFamily="18" charset="0"/>
              </a:rPr>
              <a:t>This returns the following:</a:t>
            </a:r>
          </a:p>
          <a:p>
            <a:pPr>
              <a:lnSpc>
                <a:spcPct val="150000"/>
              </a:lnSpc>
            </a:pPr>
            <a:r>
              <a:rPr lang="en-US" sz="2400" b="1" dirty="0">
                <a:latin typeface="Baskerville Old Face" pitchFamily="18" charset="0"/>
              </a:rPr>
              <a:t>Array ( [0] =&gt; Alabama [1] =&gt; Alaska [2] =&gt; New York [3] =&gt; Florida [4] =&gt; Arizona [5] =&gt; Arkansas [6] =&gt; California [7] =&gt; Connectic</a:t>
            </a:r>
            <a:r>
              <a:rPr lang="en-US" sz="2400" dirty="0">
                <a:latin typeface="Baskerville Old Face" pitchFamily="18" charset="0"/>
              </a:rPr>
              <a:t>ut )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632311"/>
          </a:xfrm>
          <a:prstGeom prst="rect">
            <a:avLst/>
          </a:prstGeom>
          <a:noFill/>
        </p:spPr>
        <p:txBody>
          <a:bodyPr wrap="square" rtlCol="0">
            <a:spAutoFit/>
          </a:bodyPr>
          <a:lstStyle/>
          <a:p>
            <a:pPr algn="just"/>
            <a:r>
              <a:rPr lang="en-US" sz="2400" b="1" dirty="0">
                <a:latin typeface="Baskerville Old Face" pitchFamily="18" charset="0"/>
              </a:rPr>
              <a:t>3.10.9.5 Calculating an Array Intersection</a:t>
            </a:r>
            <a:endParaRPr lang="en-US" sz="2400" dirty="0">
              <a:latin typeface="Baskerville Old Face" pitchFamily="18" charset="0"/>
            </a:endParaRPr>
          </a:p>
          <a:p>
            <a:pPr lvl="0" algn="just"/>
            <a:r>
              <a:rPr lang="en-US" sz="2400" dirty="0">
                <a:latin typeface="Baskerville Old Face" pitchFamily="18" charset="0"/>
              </a:rPr>
              <a:t>The </a:t>
            </a:r>
            <a:r>
              <a:rPr lang="en-US" sz="2400" b="1" dirty="0" err="1">
                <a:latin typeface="Baskerville Old Face" pitchFamily="18" charset="0"/>
              </a:rPr>
              <a:t>array_intersect</a:t>
            </a:r>
            <a:r>
              <a:rPr lang="en-US" sz="2400" b="1" dirty="0">
                <a:latin typeface="Baskerville Old Face" pitchFamily="18" charset="0"/>
              </a:rPr>
              <a:t>() </a:t>
            </a:r>
            <a:r>
              <a:rPr lang="en-US" sz="2400" dirty="0">
                <a:latin typeface="Baskerville Old Face" pitchFamily="18" charset="0"/>
              </a:rPr>
              <a:t>function returns a key-preserved array consisting only of those values present in the first array that are also present in each of the other input arrays. Its prototype follows:</a:t>
            </a:r>
          </a:p>
          <a:p>
            <a:pPr algn="just"/>
            <a:r>
              <a:rPr lang="en-US" sz="2400" dirty="0">
                <a:latin typeface="Baskerville Old Face" pitchFamily="18" charset="0"/>
              </a:rPr>
              <a:t>		</a:t>
            </a:r>
            <a:r>
              <a:rPr lang="en-US" sz="2400" b="1" dirty="0">
                <a:latin typeface="Baskerville Old Face" pitchFamily="18" charset="0"/>
              </a:rPr>
              <a:t>array </a:t>
            </a:r>
            <a:r>
              <a:rPr lang="en-US" sz="2400" b="1" dirty="0" err="1">
                <a:latin typeface="Baskerville Old Face" pitchFamily="18" charset="0"/>
              </a:rPr>
              <a:t>array_intersect</a:t>
            </a:r>
            <a:r>
              <a:rPr lang="en-US" sz="2400" b="1" dirty="0">
                <a:latin typeface="Baskerville Old Face" pitchFamily="18" charset="0"/>
              </a:rPr>
              <a:t>(array </a:t>
            </a:r>
            <a:r>
              <a:rPr lang="en-US" sz="2400" b="1" i="1" dirty="0">
                <a:latin typeface="Baskerville Old Face" pitchFamily="18" charset="0"/>
              </a:rPr>
              <a:t>array1</a:t>
            </a:r>
            <a:r>
              <a:rPr lang="en-US" sz="2400" b="1" dirty="0">
                <a:latin typeface="Baskerville Old Face" pitchFamily="18" charset="0"/>
              </a:rPr>
              <a:t>, array </a:t>
            </a:r>
            <a:r>
              <a:rPr lang="en-US" sz="2400" b="1" i="1" dirty="0">
                <a:latin typeface="Baskerville Old Face" pitchFamily="18" charset="0"/>
              </a:rPr>
              <a:t>array2 </a:t>
            </a:r>
            <a:r>
              <a:rPr lang="en-US" sz="2400" b="1" dirty="0">
                <a:latin typeface="Baskerville Old Face" pitchFamily="18" charset="0"/>
              </a:rPr>
              <a:t>[, </a:t>
            </a:r>
            <a:r>
              <a:rPr lang="en-US" sz="2400" b="1" i="1" dirty="0" err="1">
                <a:latin typeface="Baskerville Old Face" pitchFamily="18" charset="0"/>
              </a:rPr>
              <a:t>arrayN</a:t>
            </a:r>
            <a:r>
              <a:rPr lang="en-US" sz="2400" b="1" dirty="0">
                <a:latin typeface="Baskerville Old Face" pitchFamily="18" charset="0"/>
              </a:rPr>
              <a:t>])</a:t>
            </a:r>
            <a:endParaRPr lang="en-US" sz="2400" dirty="0">
              <a:latin typeface="Baskerville Old Face" pitchFamily="18" charset="0"/>
            </a:endParaRPr>
          </a:p>
          <a:p>
            <a:pPr lvl="0" algn="just"/>
            <a:r>
              <a:rPr lang="en-US" sz="2400" dirty="0">
                <a:latin typeface="Baskerville Old Face" pitchFamily="18" charset="0"/>
              </a:rPr>
              <a:t>The following example will return all states found in the $array1 that also appear in $array2 and $array</a:t>
            </a:r>
          </a:p>
          <a:p>
            <a:pPr algn="just"/>
            <a:r>
              <a:rPr lang="en-US" sz="2400" b="1" dirty="0">
                <a:latin typeface="Baskerville Old Face" pitchFamily="18" charset="0"/>
              </a:rPr>
              <a:t>$array1 = array("OH", "CA", "NY", "HI", "CT");</a:t>
            </a:r>
            <a:endParaRPr lang="en-US" sz="2400" dirty="0">
              <a:latin typeface="Baskerville Old Face" pitchFamily="18" charset="0"/>
            </a:endParaRPr>
          </a:p>
          <a:p>
            <a:pPr algn="just"/>
            <a:r>
              <a:rPr lang="en-US" sz="2400" b="1" dirty="0">
                <a:latin typeface="Baskerville Old Face" pitchFamily="18" charset="0"/>
              </a:rPr>
              <a:t>$array2 = array("OH", "CA", "HI", "NY", "IA");</a:t>
            </a:r>
            <a:endParaRPr lang="en-US" sz="2400" dirty="0">
              <a:latin typeface="Baskerville Old Face" pitchFamily="18" charset="0"/>
            </a:endParaRPr>
          </a:p>
          <a:p>
            <a:pPr algn="just"/>
            <a:r>
              <a:rPr lang="en-US" sz="2400" b="1" dirty="0">
                <a:latin typeface="Baskerville Old Face" pitchFamily="18" charset="0"/>
              </a:rPr>
              <a:t>$array3 = array("TX", "MD", "NE", "OH", "HI");</a:t>
            </a:r>
            <a:endParaRPr lang="en-US" sz="2400" dirty="0">
              <a:latin typeface="Baskerville Old Face" pitchFamily="18" charset="0"/>
            </a:endParaRPr>
          </a:p>
          <a:p>
            <a:pPr algn="just"/>
            <a:r>
              <a:rPr lang="en-US" sz="2400" b="1" dirty="0">
                <a:latin typeface="Baskerville Old Face" pitchFamily="18" charset="0"/>
              </a:rPr>
              <a:t>$intersection = </a:t>
            </a:r>
            <a:r>
              <a:rPr lang="en-US" sz="2400" b="1" dirty="0" err="1">
                <a:latin typeface="Baskerville Old Face" pitchFamily="18" charset="0"/>
              </a:rPr>
              <a:t>array_intersect</a:t>
            </a:r>
            <a:r>
              <a:rPr lang="en-US" sz="2400" b="1" dirty="0">
                <a:latin typeface="Baskerville Old Face" pitchFamily="18" charset="0"/>
              </a:rPr>
              <a:t>($array1, $array2, $array3);</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($intersection);</a:t>
            </a:r>
            <a:endParaRPr lang="en-US" sz="2400" dirty="0">
              <a:latin typeface="Baskerville Old Face" pitchFamily="18" charset="0"/>
            </a:endParaRPr>
          </a:p>
          <a:p>
            <a:pPr lvl="0" algn="just"/>
            <a:r>
              <a:rPr lang="en-US" sz="2400" dirty="0">
                <a:latin typeface="Baskerville Old Face" pitchFamily="18" charset="0"/>
              </a:rPr>
              <a:t>This returns the following:</a:t>
            </a:r>
          </a:p>
          <a:p>
            <a:pPr algn="just"/>
            <a:r>
              <a:rPr lang="en-US" sz="2400" b="1" dirty="0">
                <a:latin typeface="Baskerville Old Face" pitchFamily="18" charset="0"/>
              </a:rPr>
              <a:t>Array ( [0] =&gt; OH [3] =&gt; H</a:t>
            </a:r>
            <a:endParaRPr lang="en-US" sz="2400" dirty="0">
              <a:latin typeface="Baskerville Old Face"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4893647"/>
          </a:xfrm>
          <a:prstGeom prst="rect">
            <a:avLst/>
          </a:prstGeom>
          <a:noFill/>
        </p:spPr>
        <p:txBody>
          <a:bodyPr wrap="square" rtlCol="0">
            <a:spAutoFit/>
          </a:bodyPr>
          <a:lstStyle/>
          <a:p>
            <a:pPr algn="just"/>
            <a:r>
              <a:rPr lang="en-US" sz="2400" b="1" dirty="0">
                <a:latin typeface="Baskerville Old Face" pitchFamily="18" charset="0"/>
              </a:rPr>
              <a:t>3.10.9.6 Calculating an Array Difference</a:t>
            </a:r>
            <a:endParaRPr lang="en-US" sz="2400" dirty="0">
              <a:latin typeface="Baskerville Old Face" pitchFamily="18" charset="0"/>
            </a:endParaRPr>
          </a:p>
          <a:p>
            <a:pPr lvl="0" algn="just"/>
            <a:r>
              <a:rPr lang="en-US" sz="2400" dirty="0">
                <a:latin typeface="Baskerville Old Face" pitchFamily="18" charset="0"/>
              </a:rPr>
              <a:t>Essentially the opposite of </a:t>
            </a:r>
            <a:r>
              <a:rPr lang="en-US" sz="2400" dirty="0" err="1">
                <a:latin typeface="Baskerville Old Face" pitchFamily="18" charset="0"/>
              </a:rPr>
              <a:t>array_intersect</a:t>
            </a:r>
            <a:r>
              <a:rPr lang="en-US" sz="2400" dirty="0">
                <a:latin typeface="Baskerville Old Face" pitchFamily="18" charset="0"/>
              </a:rPr>
              <a:t>(), the function </a:t>
            </a:r>
            <a:r>
              <a:rPr lang="en-US" sz="2400" dirty="0" err="1">
                <a:latin typeface="Baskerville Old Face" pitchFamily="18" charset="0"/>
              </a:rPr>
              <a:t>array_diff</a:t>
            </a:r>
            <a:r>
              <a:rPr lang="en-US" sz="2400" dirty="0">
                <a:latin typeface="Baskerville Old Face" pitchFamily="18" charset="0"/>
              </a:rPr>
              <a:t>() returns those values located in the first array that are not located in any of the subsequent arrays:</a:t>
            </a:r>
          </a:p>
          <a:p>
            <a:pPr algn="just"/>
            <a:r>
              <a:rPr lang="en-US" sz="2400" dirty="0">
                <a:latin typeface="Baskerville Old Face" pitchFamily="18" charset="0"/>
              </a:rPr>
              <a:t>		</a:t>
            </a:r>
            <a:r>
              <a:rPr lang="en-US" sz="2400" b="1" dirty="0" err="1">
                <a:latin typeface="Baskerville Old Face" pitchFamily="18" charset="0"/>
              </a:rPr>
              <a:t>array_diff</a:t>
            </a:r>
            <a:r>
              <a:rPr lang="en-US" sz="2400" b="1" dirty="0">
                <a:latin typeface="Baskerville Old Face" pitchFamily="18" charset="0"/>
              </a:rPr>
              <a:t>(array </a:t>
            </a:r>
            <a:r>
              <a:rPr lang="en-US" sz="2400" b="1" i="1" dirty="0">
                <a:latin typeface="Baskerville Old Face" pitchFamily="18" charset="0"/>
              </a:rPr>
              <a:t>array1</a:t>
            </a:r>
            <a:r>
              <a:rPr lang="en-US" sz="2400" b="1" dirty="0">
                <a:latin typeface="Baskerville Old Face" pitchFamily="18" charset="0"/>
              </a:rPr>
              <a:t>, array </a:t>
            </a:r>
            <a:r>
              <a:rPr lang="en-US" sz="2400" b="1" i="1" dirty="0">
                <a:latin typeface="Baskerville Old Face" pitchFamily="18" charset="0"/>
              </a:rPr>
              <a:t>array2 </a:t>
            </a:r>
            <a:r>
              <a:rPr lang="en-US" sz="2400" b="1" dirty="0">
                <a:latin typeface="Baskerville Old Face" pitchFamily="18" charset="0"/>
              </a:rPr>
              <a:t>[, </a:t>
            </a:r>
            <a:r>
              <a:rPr lang="en-US" sz="2400" b="1" dirty="0" err="1">
                <a:latin typeface="Baskerville Old Face" pitchFamily="18" charset="0"/>
              </a:rPr>
              <a:t>arrayN</a:t>
            </a:r>
            <a:r>
              <a:rPr lang="en-US" sz="2400" b="1" dirty="0">
                <a:latin typeface="Baskerville Old Face" pitchFamily="18" charset="0"/>
              </a:rPr>
              <a:t>])</a:t>
            </a:r>
            <a:endParaRPr lang="en-US" sz="2400" dirty="0">
              <a:latin typeface="Baskerville Old Face" pitchFamily="18" charset="0"/>
            </a:endParaRPr>
          </a:p>
          <a:p>
            <a:pPr lvl="0" algn="just"/>
            <a:r>
              <a:rPr lang="en-US" sz="2400" dirty="0">
                <a:latin typeface="Baskerville Old Face" pitchFamily="18" charset="0"/>
              </a:rPr>
              <a:t>An example follows:</a:t>
            </a:r>
          </a:p>
          <a:p>
            <a:pPr algn="just"/>
            <a:r>
              <a:rPr lang="en-US" sz="2400" b="1" dirty="0">
                <a:latin typeface="Baskerville Old Face" pitchFamily="18" charset="0"/>
              </a:rPr>
              <a:t>$array1 = array("OH", "CA", "NY", "HI", "CT");</a:t>
            </a:r>
            <a:endParaRPr lang="en-US" sz="2400" dirty="0">
              <a:latin typeface="Baskerville Old Face" pitchFamily="18" charset="0"/>
            </a:endParaRPr>
          </a:p>
          <a:p>
            <a:pPr algn="just"/>
            <a:r>
              <a:rPr lang="en-US" sz="2400" b="1" dirty="0">
                <a:latin typeface="Baskerville Old Face" pitchFamily="18" charset="0"/>
              </a:rPr>
              <a:t>$array2 = array("OH", "CA", "HI", "NY", "IA");</a:t>
            </a:r>
            <a:endParaRPr lang="en-US" sz="2400" dirty="0">
              <a:latin typeface="Baskerville Old Face" pitchFamily="18" charset="0"/>
            </a:endParaRPr>
          </a:p>
          <a:p>
            <a:pPr algn="just"/>
            <a:r>
              <a:rPr lang="en-US" sz="2400" b="1" dirty="0">
                <a:latin typeface="Baskerville Old Face" pitchFamily="18" charset="0"/>
              </a:rPr>
              <a:t>$array3 = array("TX", "MD", "NE", "OH", "HI");</a:t>
            </a:r>
            <a:endParaRPr lang="en-US" sz="2400" dirty="0">
              <a:latin typeface="Baskerville Old Face" pitchFamily="18" charset="0"/>
            </a:endParaRPr>
          </a:p>
          <a:p>
            <a:pPr algn="just"/>
            <a:r>
              <a:rPr lang="en-US" sz="2400" b="1" dirty="0">
                <a:latin typeface="Baskerville Old Face" pitchFamily="18" charset="0"/>
              </a:rPr>
              <a:t>$diff = </a:t>
            </a:r>
            <a:r>
              <a:rPr lang="en-US" sz="2400" b="1" dirty="0" err="1">
                <a:latin typeface="Baskerville Old Face" pitchFamily="18" charset="0"/>
              </a:rPr>
              <a:t>array_diff</a:t>
            </a:r>
            <a:r>
              <a:rPr lang="en-US" sz="2400" b="1" dirty="0">
                <a:latin typeface="Baskerville Old Face" pitchFamily="18" charset="0"/>
              </a:rPr>
              <a:t>($array1, $array2, $array3);</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($intersection);</a:t>
            </a:r>
            <a:endParaRPr lang="en-US" sz="2400" dirty="0">
              <a:latin typeface="Baskerville Old Face" pitchFamily="18" charset="0"/>
            </a:endParaRPr>
          </a:p>
          <a:p>
            <a:pPr lvl="0" algn="just"/>
            <a:r>
              <a:rPr lang="en-US" sz="2400" dirty="0">
                <a:latin typeface="Baskerville Old Face" pitchFamily="18" charset="0"/>
              </a:rPr>
              <a:t>This returns the following:</a:t>
            </a:r>
          </a:p>
          <a:p>
            <a:pPr algn="just"/>
            <a:r>
              <a:rPr lang="en-US" sz="2400" b="1" dirty="0">
                <a:latin typeface="Baskerville Old Face" pitchFamily="18" charset="0"/>
              </a:rPr>
              <a:t>Array ( [0] =&gt; CT ) </a:t>
            </a:r>
            <a:endParaRPr lang="en-US" sz="2400" dirty="0">
              <a:latin typeface="Baskerville Old Face"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1699824"/>
          </a:xfrm>
          <a:prstGeom prst="rect">
            <a:avLst/>
          </a:prstGeom>
          <a:noFill/>
        </p:spPr>
        <p:txBody>
          <a:bodyPr wrap="square" rtlCol="0">
            <a:spAutoFit/>
          </a:bodyPr>
          <a:lstStyle/>
          <a:p>
            <a:pPr>
              <a:lnSpc>
                <a:spcPct val="150000"/>
              </a:lnSpc>
            </a:pPr>
            <a:r>
              <a:rPr lang="en-US" sz="2400" b="1" dirty="0">
                <a:latin typeface="Baskerville Old Face" pitchFamily="18" charset="0"/>
              </a:rPr>
              <a:t>3.10.10 Other Useful Array Function</a:t>
            </a:r>
            <a:endParaRPr lang="en-US" sz="2400" dirty="0">
              <a:latin typeface="Baskerville Old Face" pitchFamily="18" charset="0"/>
            </a:endParaRPr>
          </a:p>
          <a:p>
            <a:pPr>
              <a:lnSpc>
                <a:spcPct val="150000"/>
              </a:lnSpc>
            </a:pPr>
            <a:r>
              <a:rPr lang="en-US" sz="2400" b="1" dirty="0">
                <a:latin typeface="Baskerville Old Face" pitchFamily="18" charset="0"/>
              </a:rPr>
              <a:t>3.10.10.1	Returning a Random Set of Keys</a:t>
            </a:r>
            <a:endParaRPr lang="en-US" sz="2400" dirty="0">
              <a:latin typeface="Baskerville Old Face" pitchFamily="18" charset="0"/>
            </a:endParaRPr>
          </a:p>
          <a:p>
            <a:pPr>
              <a:lnSpc>
                <a:spcPct val="150000"/>
              </a:lnSpc>
            </a:pPr>
            <a:r>
              <a:rPr lang="en-US" sz="2400" b="1" dirty="0">
                <a:latin typeface="Baskerville Old Face" pitchFamily="18" charset="0"/>
              </a:rPr>
              <a:t>3.10.10.2	Shuffling Array Elements</a:t>
            </a:r>
            <a:endParaRPr lang="en-US" sz="2400" dirty="0">
              <a:latin typeface="Baskerville Old Face"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5262979"/>
          </a:xfrm>
          <a:prstGeom prst="rect">
            <a:avLst/>
          </a:prstGeom>
          <a:noFill/>
        </p:spPr>
        <p:txBody>
          <a:bodyPr wrap="square" rtlCol="0">
            <a:spAutoFit/>
          </a:bodyPr>
          <a:lstStyle/>
          <a:p>
            <a:pPr algn="just"/>
            <a:r>
              <a:rPr lang="en-US" sz="2400" b="1" dirty="0">
                <a:latin typeface="Baskerville Old Face" pitchFamily="18" charset="0"/>
              </a:rPr>
              <a:t>3.10.10.1 Returning a Random Set of Keys </a:t>
            </a:r>
            <a:endParaRPr lang="en-US" sz="2400" dirty="0">
              <a:latin typeface="Baskerville Old Face" pitchFamily="18" charset="0"/>
            </a:endParaRPr>
          </a:p>
          <a:p>
            <a:pPr lvl="0" algn="just"/>
            <a:r>
              <a:rPr lang="en-US" sz="2400" dirty="0">
                <a:latin typeface="Baskerville Old Face" pitchFamily="18" charset="0"/>
              </a:rPr>
              <a:t>The </a:t>
            </a:r>
            <a:r>
              <a:rPr lang="en-US" sz="2400" dirty="0" err="1">
                <a:latin typeface="Baskerville Old Face" pitchFamily="18" charset="0"/>
              </a:rPr>
              <a:t>array_rand</a:t>
            </a:r>
            <a:r>
              <a:rPr lang="en-US" sz="2400" dirty="0">
                <a:latin typeface="Baskerville Old Face" pitchFamily="18" charset="0"/>
              </a:rPr>
              <a:t>() function will return a random number of keys found in an array. Its prototype follows: </a:t>
            </a:r>
          </a:p>
          <a:p>
            <a:pPr algn="just"/>
            <a:r>
              <a:rPr lang="en-US" sz="2400" dirty="0">
                <a:latin typeface="Baskerville Old Face" pitchFamily="18" charset="0"/>
              </a:rPr>
              <a:t>		mixed </a:t>
            </a:r>
            <a:r>
              <a:rPr lang="en-US" sz="2400" dirty="0" err="1">
                <a:latin typeface="Baskerville Old Face" pitchFamily="18" charset="0"/>
              </a:rPr>
              <a:t>array_rand</a:t>
            </a:r>
            <a:r>
              <a:rPr lang="en-US" sz="2400" dirty="0">
                <a:latin typeface="Baskerville Old Face" pitchFamily="18" charset="0"/>
              </a:rPr>
              <a:t>(array </a:t>
            </a:r>
            <a:r>
              <a:rPr lang="en-US" sz="2400" i="1" dirty="0" err="1">
                <a:latin typeface="Baskerville Old Face" pitchFamily="18" charset="0"/>
              </a:rPr>
              <a:t>array</a:t>
            </a:r>
            <a:r>
              <a:rPr lang="en-US" sz="2400" i="1" dirty="0">
                <a:latin typeface="Baskerville Old Face" pitchFamily="18" charset="0"/>
              </a:rPr>
              <a:t> </a:t>
            </a:r>
            <a:r>
              <a:rPr lang="en-US" sz="2400" dirty="0">
                <a:latin typeface="Baskerville Old Face" pitchFamily="18" charset="0"/>
              </a:rPr>
              <a:t>[, </a:t>
            </a:r>
            <a:r>
              <a:rPr lang="en-US" sz="2400" dirty="0" err="1">
                <a:latin typeface="Baskerville Old Face" pitchFamily="18" charset="0"/>
              </a:rPr>
              <a:t>int</a:t>
            </a:r>
            <a:r>
              <a:rPr lang="en-US" sz="2400" dirty="0">
                <a:latin typeface="Baskerville Old Face" pitchFamily="18" charset="0"/>
              </a:rPr>
              <a:t> </a:t>
            </a:r>
            <a:r>
              <a:rPr lang="en-US" sz="2400" i="1" dirty="0" err="1">
                <a:latin typeface="Baskerville Old Face" pitchFamily="18" charset="0"/>
              </a:rPr>
              <a:t>num_entries</a:t>
            </a:r>
            <a:r>
              <a:rPr lang="en-US" sz="2400" dirty="0">
                <a:latin typeface="Baskerville Old Face" pitchFamily="18" charset="0"/>
              </a:rPr>
              <a:t>]) </a:t>
            </a:r>
          </a:p>
          <a:p>
            <a:pPr lvl="0" algn="just"/>
            <a:r>
              <a:rPr lang="en-US" sz="2400" dirty="0">
                <a:latin typeface="Baskerville Old Face" pitchFamily="18" charset="0"/>
              </a:rPr>
              <a:t>Omitting the optional </a:t>
            </a:r>
            <a:r>
              <a:rPr lang="en-US" sz="2400" dirty="0" err="1">
                <a:latin typeface="Baskerville Old Face" pitchFamily="18" charset="0"/>
              </a:rPr>
              <a:t>num_entries</a:t>
            </a:r>
            <a:r>
              <a:rPr lang="en-US" sz="2400" dirty="0">
                <a:latin typeface="Baskerville Old Face" pitchFamily="18" charset="0"/>
              </a:rPr>
              <a:t> parameter, only one random value will be returned. </a:t>
            </a:r>
          </a:p>
          <a:p>
            <a:pPr lvl="0" algn="just"/>
            <a:r>
              <a:rPr lang="en-US" sz="2400" dirty="0">
                <a:latin typeface="Baskerville Old Face" pitchFamily="18" charset="0"/>
              </a:rPr>
              <a:t>tweak the number of returned random values by setting </a:t>
            </a:r>
            <a:r>
              <a:rPr lang="en-US" sz="2400" dirty="0" err="1">
                <a:latin typeface="Baskerville Old Face" pitchFamily="18" charset="0"/>
              </a:rPr>
              <a:t>num_entries</a:t>
            </a:r>
            <a:r>
              <a:rPr lang="en-US" sz="2400" dirty="0">
                <a:latin typeface="Baskerville Old Face" pitchFamily="18" charset="0"/>
              </a:rPr>
              <a:t> accordingly. An example follows: </a:t>
            </a:r>
          </a:p>
          <a:p>
            <a:pPr algn="just"/>
            <a:r>
              <a:rPr lang="en-US" sz="2400" b="1" dirty="0">
                <a:latin typeface="Baskerville Old Face" pitchFamily="18" charset="0"/>
              </a:rPr>
              <a:t>$states = array("Ohio" =&gt; "Columbus", "Iowa" =&gt; "Des Moines", </a:t>
            </a:r>
            <a:endParaRPr lang="en-US" sz="2400" dirty="0">
              <a:latin typeface="Baskerville Old Face" pitchFamily="18" charset="0"/>
            </a:endParaRPr>
          </a:p>
          <a:p>
            <a:pPr algn="just"/>
            <a:r>
              <a:rPr lang="en-US" sz="2400" b="1" dirty="0">
                <a:latin typeface="Baskerville Old Face" pitchFamily="18" charset="0"/>
              </a:rPr>
              <a:t>"Arizona" =&gt; "Phoenix"); </a:t>
            </a:r>
            <a:endParaRPr lang="en-US" sz="2400" dirty="0">
              <a:latin typeface="Baskerville Old Face" pitchFamily="18" charset="0"/>
            </a:endParaRPr>
          </a:p>
          <a:p>
            <a:pPr algn="just"/>
            <a:r>
              <a:rPr lang="en-US" sz="2400" b="1" dirty="0">
                <a:latin typeface="Baskerville Old Face" pitchFamily="18" charset="0"/>
              </a:rPr>
              <a:t>$</a:t>
            </a:r>
            <a:r>
              <a:rPr lang="en-US" sz="2400" b="1" dirty="0" err="1">
                <a:latin typeface="Baskerville Old Face" pitchFamily="18" charset="0"/>
              </a:rPr>
              <a:t>randomStates</a:t>
            </a:r>
            <a:r>
              <a:rPr lang="en-US" sz="2400" b="1" dirty="0">
                <a:latin typeface="Baskerville Old Face" pitchFamily="18" charset="0"/>
              </a:rPr>
              <a:t> = </a:t>
            </a:r>
            <a:r>
              <a:rPr lang="en-US" sz="2400" b="1" dirty="0" err="1">
                <a:latin typeface="Baskerville Old Face" pitchFamily="18" charset="0"/>
              </a:rPr>
              <a:t>array_rand</a:t>
            </a:r>
            <a:r>
              <a:rPr lang="en-US" sz="2400" b="1" dirty="0">
                <a:latin typeface="Baskerville Old Face" pitchFamily="18" charset="0"/>
              </a:rPr>
              <a:t>($states, 2); </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a:t>
            </a:r>
            <a:r>
              <a:rPr lang="en-US" sz="2400" b="1" dirty="0" err="1">
                <a:latin typeface="Baskerville Old Face" pitchFamily="18" charset="0"/>
              </a:rPr>
              <a:t>randomStates</a:t>
            </a:r>
            <a:r>
              <a:rPr lang="en-US" sz="2400" b="1" dirty="0">
                <a:latin typeface="Baskerville Old Face" pitchFamily="18" charset="0"/>
              </a:rPr>
              <a:t>); </a:t>
            </a:r>
            <a:endParaRPr lang="en-US" sz="2400" dirty="0">
              <a:latin typeface="Baskerville Old Face" pitchFamily="18" charset="0"/>
            </a:endParaRPr>
          </a:p>
          <a:p>
            <a:pPr lvl="0" algn="just"/>
            <a:r>
              <a:rPr lang="en-US" sz="2400" dirty="0">
                <a:latin typeface="Baskerville Old Face" pitchFamily="18" charset="0"/>
              </a:rPr>
              <a:t>This returns the following (your output may vary): </a:t>
            </a:r>
          </a:p>
          <a:p>
            <a:pPr algn="just"/>
            <a:r>
              <a:rPr lang="en-US" sz="2400" dirty="0">
                <a:latin typeface="Baskerville Old Face" pitchFamily="18" charset="0"/>
              </a:rPr>
              <a:t>		</a:t>
            </a:r>
            <a:r>
              <a:rPr lang="en-US" sz="2400" b="1" dirty="0">
                <a:latin typeface="Baskerville Old Face" pitchFamily="18" charset="0"/>
              </a:rPr>
              <a:t>Array ( [0] =&gt; Arizona [1] =&gt; Ohio ) </a:t>
            </a:r>
            <a:endParaRPr lang="en-US" sz="2400" dirty="0">
              <a:latin typeface="Baskerville Old Face"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304800"/>
            <a:ext cx="8610600" cy="6001643"/>
          </a:xfrm>
          <a:prstGeom prst="rect">
            <a:avLst/>
          </a:prstGeom>
          <a:noFill/>
        </p:spPr>
        <p:txBody>
          <a:bodyPr wrap="square" rtlCol="0">
            <a:spAutoFit/>
          </a:bodyPr>
          <a:lstStyle/>
          <a:p>
            <a:pPr algn="just"/>
            <a:r>
              <a:rPr lang="en-US" sz="2400" b="1" dirty="0">
                <a:latin typeface="Baskerville Old Face" pitchFamily="18" charset="0"/>
              </a:rPr>
              <a:t>3.10.10.2 Shuffling Array Elements</a:t>
            </a:r>
            <a:endParaRPr lang="en-US" sz="2400" dirty="0">
              <a:latin typeface="Baskerville Old Face" pitchFamily="18" charset="0"/>
            </a:endParaRPr>
          </a:p>
          <a:p>
            <a:pPr lvl="0" algn="just"/>
            <a:r>
              <a:rPr lang="en-US" sz="2400" dirty="0">
                <a:latin typeface="Baskerville Old Face" pitchFamily="18" charset="0"/>
              </a:rPr>
              <a:t>Shuffling Array Elements</a:t>
            </a:r>
          </a:p>
          <a:p>
            <a:pPr lvl="0" algn="just"/>
            <a:r>
              <a:rPr lang="en-US" sz="2400" dirty="0">
                <a:latin typeface="Baskerville Old Face" pitchFamily="18" charset="0"/>
              </a:rPr>
              <a:t>The shuffle() function randomly reorders an array. Its prototype follows:</a:t>
            </a:r>
          </a:p>
          <a:p>
            <a:pPr algn="just"/>
            <a:r>
              <a:rPr lang="en-US" sz="2400" dirty="0">
                <a:latin typeface="Baskerville Old Face" pitchFamily="18" charset="0"/>
              </a:rPr>
              <a:t>		void shuffle(array </a:t>
            </a:r>
            <a:r>
              <a:rPr lang="en-US" sz="2400" i="1" dirty="0" err="1">
                <a:latin typeface="Baskerville Old Face" pitchFamily="18" charset="0"/>
              </a:rPr>
              <a:t>input_array</a:t>
            </a:r>
            <a:r>
              <a:rPr lang="en-US" sz="2400" dirty="0">
                <a:latin typeface="Baskerville Old Face" pitchFamily="18" charset="0"/>
              </a:rPr>
              <a:t>)</a:t>
            </a:r>
          </a:p>
          <a:p>
            <a:pPr lvl="0" algn="just"/>
            <a:r>
              <a:rPr lang="en-US" sz="2400" dirty="0">
                <a:latin typeface="Baskerville Old Face" pitchFamily="18" charset="0"/>
              </a:rPr>
              <a:t>Consider an array containing values representing playing cards:</a:t>
            </a:r>
          </a:p>
          <a:p>
            <a:pPr algn="just"/>
            <a:r>
              <a:rPr lang="en-US" sz="2400" b="1" dirty="0">
                <a:latin typeface="Baskerville Old Face" pitchFamily="18" charset="0"/>
              </a:rPr>
              <a:t>$cards = array("</a:t>
            </a:r>
            <a:r>
              <a:rPr lang="en-US" sz="2400" b="1" dirty="0" err="1">
                <a:latin typeface="Baskerville Old Face" pitchFamily="18" charset="0"/>
              </a:rPr>
              <a:t>jh</a:t>
            </a:r>
            <a:r>
              <a:rPr lang="en-US" sz="2400" b="1" dirty="0">
                <a:latin typeface="Baskerville Old Face" pitchFamily="18" charset="0"/>
              </a:rPr>
              <a:t>", "</a:t>
            </a:r>
            <a:r>
              <a:rPr lang="en-US" sz="2400" b="1" dirty="0" err="1">
                <a:latin typeface="Baskerville Old Face" pitchFamily="18" charset="0"/>
              </a:rPr>
              <a:t>js</a:t>
            </a:r>
            <a:r>
              <a:rPr lang="en-US" sz="2400" b="1" dirty="0">
                <a:latin typeface="Baskerville Old Face" pitchFamily="18" charset="0"/>
              </a:rPr>
              <a:t>", "</a:t>
            </a:r>
            <a:r>
              <a:rPr lang="en-US" sz="2400" b="1" dirty="0" err="1">
                <a:latin typeface="Baskerville Old Face" pitchFamily="18" charset="0"/>
              </a:rPr>
              <a:t>jd</a:t>
            </a:r>
            <a:r>
              <a:rPr lang="en-US" sz="2400" b="1" dirty="0">
                <a:latin typeface="Baskerville Old Face" pitchFamily="18" charset="0"/>
              </a:rPr>
              <a:t>", "</a:t>
            </a:r>
            <a:r>
              <a:rPr lang="en-US" sz="2400" b="1" dirty="0" err="1">
                <a:latin typeface="Baskerville Old Face" pitchFamily="18" charset="0"/>
              </a:rPr>
              <a:t>jc</a:t>
            </a:r>
            <a:r>
              <a:rPr lang="en-US" sz="2400" b="1" dirty="0">
                <a:latin typeface="Baskerville Old Face" pitchFamily="18" charset="0"/>
              </a:rPr>
              <a:t>", "</a:t>
            </a:r>
            <a:r>
              <a:rPr lang="en-US" sz="2400" b="1" dirty="0" err="1">
                <a:latin typeface="Baskerville Old Face" pitchFamily="18" charset="0"/>
              </a:rPr>
              <a:t>qh</a:t>
            </a:r>
            <a:r>
              <a:rPr lang="en-US" sz="2400" b="1" dirty="0">
                <a:latin typeface="Baskerville Old Face" pitchFamily="18" charset="0"/>
              </a:rPr>
              <a:t>", "</a:t>
            </a:r>
            <a:r>
              <a:rPr lang="en-US" sz="2400" b="1" dirty="0" err="1">
                <a:latin typeface="Baskerville Old Face" pitchFamily="18" charset="0"/>
              </a:rPr>
              <a:t>qs</a:t>
            </a:r>
            <a:r>
              <a:rPr lang="en-US" sz="2400" b="1" dirty="0">
                <a:latin typeface="Baskerville Old Face" pitchFamily="18" charset="0"/>
              </a:rPr>
              <a:t>", "</a:t>
            </a:r>
            <a:r>
              <a:rPr lang="en-US" sz="2400" b="1" dirty="0" err="1">
                <a:latin typeface="Baskerville Old Face" pitchFamily="18" charset="0"/>
              </a:rPr>
              <a:t>qd</a:t>
            </a:r>
            <a:r>
              <a:rPr lang="en-US" sz="2400" b="1" dirty="0">
                <a:latin typeface="Baskerville Old Face" pitchFamily="18" charset="0"/>
              </a:rPr>
              <a:t>", "qc",</a:t>
            </a:r>
            <a:endParaRPr lang="en-US" sz="2400" dirty="0">
              <a:latin typeface="Baskerville Old Face" pitchFamily="18" charset="0"/>
            </a:endParaRPr>
          </a:p>
          <a:p>
            <a:pPr algn="just"/>
            <a:r>
              <a:rPr lang="en-US" sz="2400" b="1" dirty="0">
                <a:latin typeface="Baskerville Old Face" pitchFamily="18" charset="0"/>
              </a:rPr>
              <a:t>"</a:t>
            </a:r>
            <a:r>
              <a:rPr lang="en-US" sz="2400" b="1" dirty="0" err="1">
                <a:latin typeface="Baskerville Old Face" pitchFamily="18" charset="0"/>
              </a:rPr>
              <a:t>kh</a:t>
            </a:r>
            <a:r>
              <a:rPr lang="en-US" sz="2400" b="1" dirty="0">
                <a:latin typeface="Baskerville Old Face" pitchFamily="18" charset="0"/>
              </a:rPr>
              <a:t>", "</a:t>
            </a:r>
            <a:r>
              <a:rPr lang="en-US" sz="2400" b="1" dirty="0" err="1">
                <a:latin typeface="Baskerville Old Face" pitchFamily="18" charset="0"/>
              </a:rPr>
              <a:t>ks</a:t>
            </a:r>
            <a:r>
              <a:rPr lang="en-US" sz="2400" b="1" dirty="0">
                <a:latin typeface="Baskerville Old Face" pitchFamily="18" charset="0"/>
              </a:rPr>
              <a:t>", "</a:t>
            </a:r>
            <a:r>
              <a:rPr lang="en-US" sz="2400" b="1" dirty="0" err="1">
                <a:latin typeface="Baskerville Old Face" pitchFamily="18" charset="0"/>
              </a:rPr>
              <a:t>kd</a:t>
            </a:r>
            <a:r>
              <a:rPr lang="en-US" sz="2400" b="1" dirty="0">
                <a:latin typeface="Baskerville Old Face" pitchFamily="18" charset="0"/>
              </a:rPr>
              <a:t>", "</a:t>
            </a:r>
            <a:r>
              <a:rPr lang="en-US" sz="2400" b="1" dirty="0" err="1">
                <a:latin typeface="Baskerville Old Face" pitchFamily="18" charset="0"/>
              </a:rPr>
              <a:t>kc</a:t>
            </a:r>
            <a:r>
              <a:rPr lang="en-US" sz="2400" b="1" dirty="0">
                <a:latin typeface="Baskerville Old Face" pitchFamily="18" charset="0"/>
              </a:rPr>
              <a:t>", "ah", "as", "ad", "ac");</a:t>
            </a:r>
            <a:endParaRPr lang="en-US" sz="2400" dirty="0">
              <a:latin typeface="Baskerville Old Face" pitchFamily="18" charset="0"/>
            </a:endParaRPr>
          </a:p>
          <a:p>
            <a:pPr algn="just"/>
            <a:r>
              <a:rPr lang="en-US" sz="2400" b="1" dirty="0">
                <a:latin typeface="Baskerville Old Face" pitchFamily="18" charset="0"/>
              </a:rPr>
              <a:t>shuffle($cards);</a:t>
            </a:r>
            <a:endParaRPr lang="en-US" sz="2400" dirty="0">
              <a:latin typeface="Baskerville Old Face" pitchFamily="18" charset="0"/>
            </a:endParaRPr>
          </a:p>
          <a:p>
            <a:pPr algn="just"/>
            <a:r>
              <a:rPr lang="en-US" sz="2400" b="1" dirty="0" err="1">
                <a:latin typeface="Baskerville Old Face" pitchFamily="18" charset="0"/>
              </a:rPr>
              <a:t>print_r</a:t>
            </a:r>
            <a:r>
              <a:rPr lang="en-US" sz="2400" b="1" dirty="0">
                <a:latin typeface="Baskerville Old Face" pitchFamily="18" charset="0"/>
              </a:rPr>
              <a:t>($positions);</a:t>
            </a:r>
            <a:endParaRPr lang="en-US" sz="2400" dirty="0">
              <a:latin typeface="Baskerville Old Face" pitchFamily="18" charset="0"/>
            </a:endParaRPr>
          </a:p>
          <a:p>
            <a:pPr lvl="0" algn="just"/>
            <a:r>
              <a:rPr lang="en-US" sz="2400" dirty="0">
                <a:latin typeface="Baskerville Old Face" pitchFamily="18" charset="0"/>
              </a:rPr>
              <a:t>This returns something along the lines of the following (your results will vary because of the shuffle):</a:t>
            </a:r>
          </a:p>
          <a:p>
            <a:pPr algn="just"/>
            <a:r>
              <a:rPr lang="en-US" sz="2400" b="1" dirty="0">
                <a:latin typeface="Baskerville Old Face" pitchFamily="18" charset="0"/>
              </a:rPr>
              <a:t>Array ( [0] =&gt; </a:t>
            </a:r>
            <a:r>
              <a:rPr lang="en-US" sz="2400" b="1" dirty="0" err="1">
                <a:latin typeface="Baskerville Old Face" pitchFamily="18" charset="0"/>
              </a:rPr>
              <a:t>js</a:t>
            </a:r>
            <a:r>
              <a:rPr lang="en-US" sz="2400" b="1" dirty="0">
                <a:latin typeface="Baskerville Old Face" pitchFamily="18" charset="0"/>
              </a:rPr>
              <a:t> [1] =&gt; </a:t>
            </a:r>
            <a:r>
              <a:rPr lang="en-US" sz="2400" b="1" dirty="0" err="1">
                <a:latin typeface="Baskerville Old Face" pitchFamily="18" charset="0"/>
              </a:rPr>
              <a:t>ks</a:t>
            </a:r>
            <a:r>
              <a:rPr lang="en-US" sz="2400" b="1" dirty="0">
                <a:latin typeface="Baskerville Old Face" pitchFamily="18" charset="0"/>
              </a:rPr>
              <a:t> [2] =&gt; </a:t>
            </a:r>
            <a:r>
              <a:rPr lang="en-US" sz="2400" b="1" dirty="0" err="1">
                <a:latin typeface="Baskerville Old Face" pitchFamily="18" charset="0"/>
              </a:rPr>
              <a:t>kh</a:t>
            </a:r>
            <a:r>
              <a:rPr lang="en-US" sz="2400" b="1" dirty="0">
                <a:latin typeface="Baskerville Old Face" pitchFamily="18" charset="0"/>
              </a:rPr>
              <a:t> [3] =&gt; </a:t>
            </a:r>
            <a:r>
              <a:rPr lang="en-US" sz="2400" b="1" dirty="0" err="1">
                <a:latin typeface="Baskerville Old Face" pitchFamily="18" charset="0"/>
              </a:rPr>
              <a:t>jd</a:t>
            </a:r>
            <a:r>
              <a:rPr lang="en-US" sz="2400" b="1" dirty="0">
                <a:latin typeface="Baskerville Old Face" pitchFamily="18" charset="0"/>
              </a:rPr>
              <a:t> </a:t>
            </a:r>
            <a:endParaRPr lang="en-US" sz="2400" dirty="0">
              <a:latin typeface="Baskerville Old Face" pitchFamily="18" charset="0"/>
            </a:endParaRPr>
          </a:p>
          <a:p>
            <a:pPr algn="just"/>
            <a:r>
              <a:rPr lang="en-US" sz="2400" b="1" dirty="0">
                <a:latin typeface="Baskerville Old Face" pitchFamily="18" charset="0"/>
              </a:rPr>
              <a:t>[4] =&gt; ad [5] =&gt; </a:t>
            </a:r>
            <a:r>
              <a:rPr lang="en-US" sz="2400" b="1" dirty="0" err="1">
                <a:latin typeface="Baskerville Old Face" pitchFamily="18" charset="0"/>
              </a:rPr>
              <a:t>qd</a:t>
            </a:r>
            <a:r>
              <a:rPr lang="en-US" sz="2400" b="1" dirty="0">
                <a:latin typeface="Baskerville Old Face" pitchFamily="18" charset="0"/>
              </a:rPr>
              <a:t> [6] =&gt; qc [7] =&gt; ah</a:t>
            </a:r>
            <a:endParaRPr lang="en-US" sz="2400" dirty="0">
              <a:latin typeface="Baskerville Old Face" pitchFamily="18" charset="0"/>
            </a:endParaRPr>
          </a:p>
          <a:p>
            <a:pPr algn="just"/>
            <a:r>
              <a:rPr lang="en-US" sz="2400" b="1" dirty="0">
                <a:latin typeface="Baskerville Old Face" pitchFamily="18" charset="0"/>
              </a:rPr>
              <a:t>[8] =&gt; </a:t>
            </a:r>
            <a:r>
              <a:rPr lang="en-US" sz="2400" b="1" dirty="0" err="1">
                <a:latin typeface="Baskerville Old Face" pitchFamily="18" charset="0"/>
              </a:rPr>
              <a:t>kc</a:t>
            </a:r>
            <a:r>
              <a:rPr lang="en-US" sz="2400" b="1" dirty="0">
                <a:latin typeface="Baskerville Old Face" pitchFamily="18" charset="0"/>
              </a:rPr>
              <a:t> [9] =&gt; </a:t>
            </a:r>
            <a:r>
              <a:rPr lang="en-US" sz="2400" b="1" dirty="0" err="1">
                <a:latin typeface="Baskerville Old Face" pitchFamily="18" charset="0"/>
              </a:rPr>
              <a:t>qh</a:t>
            </a:r>
            <a:r>
              <a:rPr lang="en-US" sz="2400" b="1" dirty="0">
                <a:latin typeface="Baskerville Old Face" pitchFamily="18" charset="0"/>
              </a:rPr>
              <a:t> [10] =&gt; </a:t>
            </a:r>
            <a:r>
              <a:rPr lang="en-US" sz="2400" b="1" dirty="0" err="1">
                <a:latin typeface="Baskerville Old Face" pitchFamily="18" charset="0"/>
              </a:rPr>
              <a:t>kd</a:t>
            </a:r>
            <a:r>
              <a:rPr lang="en-US" sz="2400" b="1" dirty="0">
                <a:latin typeface="Baskerville Old Face" pitchFamily="18" charset="0"/>
              </a:rPr>
              <a:t> [11] =&gt; as</a:t>
            </a:r>
            <a:endParaRPr lang="en-US" sz="2400" dirty="0">
              <a:latin typeface="Baskerville Old Face" pitchFamily="18" charset="0"/>
            </a:endParaRPr>
          </a:p>
          <a:p>
            <a:pPr algn="just"/>
            <a:r>
              <a:rPr lang="en-US" sz="2400" b="1" dirty="0">
                <a:latin typeface="Baskerville Old Face" pitchFamily="18" charset="0"/>
              </a:rPr>
              <a:t>[12] =&gt; ac [13] =&gt; </a:t>
            </a:r>
            <a:r>
              <a:rPr lang="en-US" sz="2400" b="1" dirty="0" err="1">
                <a:latin typeface="Baskerville Old Face" pitchFamily="18" charset="0"/>
              </a:rPr>
              <a:t>jc</a:t>
            </a:r>
            <a:r>
              <a:rPr lang="en-US" sz="2400" b="1" dirty="0">
                <a:latin typeface="Baskerville Old Face" pitchFamily="18" charset="0"/>
              </a:rPr>
              <a:t> [14] =&gt; </a:t>
            </a:r>
            <a:r>
              <a:rPr lang="en-US" sz="2400" b="1" dirty="0" err="1">
                <a:latin typeface="Baskerville Old Face" pitchFamily="18" charset="0"/>
              </a:rPr>
              <a:t>jh</a:t>
            </a:r>
            <a:r>
              <a:rPr lang="en-US" sz="2400" b="1" dirty="0">
                <a:latin typeface="Baskerville Old Face" pitchFamily="18" charset="0"/>
              </a:rPr>
              <a:t> [15] =&gt; </a:t>
            </a:r>
            <a:r>
              <a:rPr lang="en-US" sz="2400" b="1" dirty="0" err="1">
                <a:latin typeface="Baskerville Old Face" pitchFamily="18" charset="0"/>
              </a:rPr>
              <a:t>qs</a:t>
            </a:r>
            <a:r>
              <a:rPr lang="en-US" sz="2400" b="1" dirty="0">
                <a:latin typeface="Baskerville Old Face" pitchFamily="18" charset="0"/>
              </a:rPr>
              <a:t> ) </a:t>
            </a:r>
            <a:endParaRPr lang="en-US" sz="2400" dirty="0">
              <a:latin typeface="Baskerville Old Face"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5170646"/>
          </a:xfrm>
          <a:prstGeom prst="rect">
            <a:avLst/>
          </a:prstGeom>
          <a:noFill/>
        </p:spPr>
        <p:txBody>
          <a:bodyPr wrap="square" rtlCol="0">
            <a:spAutoFit/>
          </a:bodyPr>
          <a:lstStyle/>
          <a:p>
            <a:pPr>
              <a:lnSpc>
                <a:spcPct val="150000"/>
              </a:lnSpc>
            </a:pPr>
            <a:r>
              <a:rPr lang="en-US" sz="2000" dirty="0">
                <a:latin typeface="Baskerville Old Face" pitchFamily="18" charset="0"/>
              </a:rPr>
              <a:t>&lt;html&gt;</a:t>
            </a:r>
          </a:p>
          <a:p>
            <a:pPr>
              <a:lnSpc>
                <a:spcPct val="150000"/>
              </a:lnSpc>
            </a:pPr>
            <a:r>
              <a:rPr lang="en-US" sz="2000" dirty="0">
                <a:latin typeface="Baskerville Old Face" pitchFamily="18" charset="0"/>
              </a:rPr>
              <a:t>	&lt;body&gt;</a:t>
            </a:r>
          </a:p>
          <a:p>
            <a:pPr>
              <a:lnSpc>
                <a:spcPct val="150000"/>
              </a:lnSpc>
            </a:pPr>
            <a:r>
              <a:rPr lang="en-US" sz="2000" dirty="0">
                <a:latin typeface="Baskerville Old Face" pitchFamily="18" charset="0"/>
              </a:rPr>
              <a:t>		&lt;?</a:t>
            </a:r>
            <a:r>
              <a:rPr lang="en-US" sz="2000" dirty="0" err="1">
                <a:latin typeface="Baskerville Old Face" pitchFamily="18" charset="0"/>
              </a:rPr>
              <a:t>php</a:t>
            </a:r>
            <a:endParaRPr lang="en-US" sz="2000" dirty="0">
              <a:latin typeface="Baskerville Old Face" pitchFamily="18" charset="0"/>
            </a:endParaRPr>
          </a:p>
          <a:p>
            <a:pPr>
              <a:lnSpc>
                <a:spcPct val="150000"/>
              </a:lnSpc>
            </a:pPr>
            <a:r>
              <a:rPr lang="en-US" sz="2000" dirty="0">
                <a:latin typeface="Baskerville Old Face" pitchFamily="18" charset="0"/>
              </a:rPr>
              <a:t>			</a:t>
            </a:r>
            <a:r>
              <a:rPr lang="en-US" sz="2000" dirty="0" err="1">
                <a:latin typeface="Baskerville Old Face" pitchFamily="18" charset="0"/>
              </a:rPr>
              <a:t>print"my</a:t>
            </a:r>
            <a:r>
              <a:rPr lang="en-US" sz="2000" dirty="0">
                <a:latin typeface="Baskerville Old Face" pitchFamily="18" charset="0"/>
              </a:rPr>
              <a:t> first PHP program"</a:t>
            </a:r>
          </a:p>
          <a:p>
            <a:pPr>
              <a:lnSpc>
                <a:spcPct val="150000"/>
              </a:lnSpc>
            </a:pPr>
            <a:r>
              <a:rPr lang="en-US" sz="2000" dirty="0">
                <a:latin typeface="Baskerville Old Face" pitchFamily="18" charset="0"/>
              </a:rPr>
              <a:t>		?&gt;</a:t>
            </a:r>
          </a:p>
          <a:p>
            <a:pPr>
              <a:lnSpc>
                <a:spcPct val="150000"/>
              </a:lnSpc>
            </a:pPr>
            <a:r>
              <a:rPr lang="en-US" sz="2000" dirty="0">
                <a:latin typeface="Baskerville Old Face" pitchFamily="18" charset="0"/>
              </a:rPr>
              <a:t>	&lt;/body&gt;</a:t>
            </a:r>
          </a:p>
          <a:p>
            <a:pPr>
              <a:lnSpc>
                <a:spcPct val="150000"/>
              </a:lnSpc>
            </a:pPr>
            <a:r>
              <a:rPr lang="en-US" sz="2000" dirty="0">
                <a:latin typeface="Baskerville Old Face" pitchFamily="18" charset="0"/>
              </a:rPr>
              <a:t>&lt;/html&gt;</a:t>
            </a:r>
          </a:p>
          <a:p>
            <a:pPr>
              <a:lnSpc>
                <a:spcPct val="150000"/>
              </a:lnSpc>
            </a:pPr>
            <a:endParaRPr lang="en-US" sz="2000" dirty="0">
              <a:latin typeface="Baskerville Old Face" pitchFamily="18" charset="0"/>
            </a:endParaRPr>
          </a:p>
          <a:p>
            <a:pPr>
              <a:lnSpc>
                <a:spcPct val="150000"/>
              </a:lnSpc>
            </a:pPr>
            <a:endParaRPr lang="en-US" sz="2000" dirty="0">
              <a:latin typeface="Baskerville Old Face" pitchFamily="18" charset="0"/>
            </a:endParaRPr>
          </a:p>
          <a:p>
            <a:pPr>
              <a:lnSpc>
                <a:spcPct val="150000"/>
              </a:lnSpc>
            </a:pPr>
            <a:r>
              <a:rPr lang="en-US" sz="2000" dirty="0">
                <a:latin typeface="Baskerville Old Face" pitchFamily="18" charset="0"/>
              </a:rPr>
              <a:t>Output:</a:t>
            </a:r>
          </a:p>
          <a:p>
            <a:pPr>
              <a:lnSpc>
                <a:spcPct val="150000"/>
              </a:lnSpc>
            </a:pPr>
            <a:r>
              <a:rPr lang="en-US" sz="2000" dirty="0">
                <a:latin typeface="Baskerville Old Face" pitchFamily="18" charset="0"/>
              </a:rPr>
              <a:t>My first PHP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642918"/>
            <a:ext cx="7498080" cy="4800600"/>
          </a:xfrm>
        </p:spPr>
        <p:txBody>
          <a:bodyPr>
            <a:normAutofit fontScale="85000" lnSpcReduction="10000"/>
          </a:bodyPr>
          <a:lstStyle/>
          <a:p>
            <a:pPr>
              <a:lnSpc>
                <a:spcPct val="150000"/>
              </a:lnSpc>
              <a:buBlip>
                <a:blip r:embed="rId2"/>
              </a:buBlip>
            </a:pPr>
            <a:r>
              <a:rPr lang="en-IN" sz="1800" b="1" dirty="0">
                <a:latin typeface="Century Schoolbook" pitchFamily="18" charset="0"/>
              </a:rPr>
              <a:t>&lt;DT&gt; tag:</a:t>
            </a:r>
            <a:endParaRPr lang="en-IN" sz="1800" dirty="0">
              <a:latin typeface="Century Schoolbook" pitchFamily="18" charset="0"/>
            </a:endParaRPr>
          </a:p>
          <a:p>
            <a:pPr lvl="0">
              <a:lnSpc>
                <a:spcPct val="150000"/>
              </a:lnSpc>
            </a:pPr>
            <a:r>
              <a:rPr lang="en-IN" sz="1800" dirty="0">
                <a:latin typeface="Century Schoolbook" pitchFamily="18" charset="0"/>
              </a:rPr>
              <a:t>Definition terms mark items whose definition will be provided by the next data definition.</a:t>
            </a:r>
          </a:p>
          <a:p>
            <a:pPr lvl="0">
              <a:lnSpc>
                <a:spcPct val="150000"/>
              </a:lnSpc>
            </a:pPr>
            <a:r>
              <a:rPr lang="en-IN" sz="1800" dirty="0">
                <a:latin typeface="Century Schoolbook" pitchFamily="18" charset="0"/>
              </a:rPr>
              <a:t>General form</a:t>
            </a:r>
          </a:p>
          <a:p>
            <a:pPr>
              <a:lnSpc>
                <a:spcPct val="150000"/>
              </a:lnSpc>
            </a:pPr>
            <a:r>
              <a:rPr lang="en-IN" sz="1800" dirty="0">
                <a:latin typeface="Century Schoolbook" pitchFamily="18" charset="0"/>
              </a:rPr>
              <a:t>&lt;</a:t>
            </a:r>
            <a:r>
              <a:rPr lang="en-IN" sz="1800" dirty="0" err="1">
                <a:latin typeface="Century Schoolbook" pitchFamily="18" charset="0"/>
              </a:rPr>
              <a:t>dt</a:t>
            </a:r>
            <a:r>
              <a:rPr lang="en-IN" sz="1800" dirty="0">
                <a:latin typeface="Century Schoolbook" pitchFamily="18" charset="0"/>
              </a:rPr>
              <a:t>&gt;---------&lt;/</a:t>
            </a:r>
            <a:r>
              <a:rPr lang="en-IN" sz="1800" dirty="0" err="1">
                <a:latin typeface="Century Schoolbook" pitchFamily="18" charset="0"/>
              </a:rPr>
              <a:t>dt</a:t>
            </a:r>
            <a:r>
              <a:rPr lang="en-IN" sz="1800" dirty="0">
                <a:latin typeface="Century Schoolbook" pitchFamily="18" charset="0"/>
              </a:rPr>
              <a:t>&gt;</a:t>
            </a:r>
          </a:p>
          <a:p>
            <a:pPr>
              <a:lnSpc>
                <a:spcPct val="150000"/>
              </a:lnSpc>
              <a:buBlip>
                <a:blip r:embed="rId2"/>
              </a:buBlip>
            </a:pPr>
            <a:r>
              <a:rPr lang="en-IN" sz="1800" b="1" dirty="0">
                <a:latin typeface="Century Schoolbook" pitchFamily="18" charset="0"/>
              </a:rPr>
              <a:t>&lt;DD&gt; tag:</a:t>
            </a:r>
            <a:endParaRPr lang="en-IN" sz="1800" dirty="0">
              <a:latin typeface="Century Schoolbook" pitchFamily="18" charset="0"/>
            </a:endParaRPr>
          </a:p>
          <a:p>
            <a:pPr lvl="0">
              <a:lnSpc>
                <a:spcPct val="150000"/>
              </a:lnSpc>
            </a:pPr>
            <a:r>
              <a:rPr lang="en-IN" sz="1800" dirty="0">
                <a:latin typeface="Century Schoolbook" pitchFamily="18" charset="0"/>
              </a:rPr>
              <a:t>Definitions of terms are enclosed within these tags .</a:t>
            </a:r>
          </a:p>
          <a:p>
            <a:pPr lvl="0">
              <a:lnSpc>
                <a:spcPct val="150000"/>
              </a:lnSpc>
            </a:pPr>
            <a:r>
              <a:rPr lang="en-IN" sz="1800" dirty="0">
                <a:latin typeface="Century Schoolbook" pitchFamily="18" charset="0"/>
              </a:rPr>
              <a:t>The definition can include any text or block formatting text.</a:t>
            </a:r>
          </a:p>
          <a:p>
            <a:pPr lvl="0">
              <a:lnSpc>
                <a:spcPct val="150000"/>
              </a:lnSpc>
            </a:pPr>
            <a:r>
              <a:rPr lang="en-IN" sz="1800" dirty="0">
                <a:latin typeface="Century Schoolbook" pitchFamily="18" charset="0"/>
              </a:rPr>
              <a:t>General form</a:t>
            </a:r>
          </a:p>
          <a:p>
            <a:pPr>
              <a:lnSpc>
                <a:spcPct val="150000"/>
              </a:lnSpc>
            </a:pPr>
            <a:r>
              <a:rPr lang="en-IN" sz="1800" dirty="0">
                <a:latin typeface="Century Schoolbook" pitchFamily="18" charset="0"/>
              </a:rPr>
              <a:t>&lt;</a:t>
            </a:r>
            <a:r>
              <a:rPr lang="en-IN" sz="1800" dirty="0" err="1">
                <a:latin typeface="Century Schoolbook" pitchFamily="18" charset="0"/>
              </a:rPr>
              <a:t>dd</a:t>
            </a:r>
            <a:r>
              <a:rPr lang="en-IN" sz="1800" dirty="0">
                <a:latin typeface="Century Schoolbook" pitchFamily="18" charset="0"/>
              </a:rPr>
              <a:t>&gt;------&lt;/</a:t>
            </a:r>
            <a:r>
              <a:rPr lang="en-IN" sz="1800" dirty="0" err="1">
                <a:latin typeface="Century Schoolbook" pitchFamily="18" charset="0"/>
              </a:rPr>
              <a:t>dd</a:t>
            </a:r>
            <a:r>
              <a:rPr lang="en-IN" sz="1800" dirty="0">
                <a:latin typeface="Century Schoolbook" pitchFamily="18" charset="0"/>
              </a:rPr>
              <a:t>&gt;</a:t>
            </a:r>
          </a:p>
          <a:p>
            <a:pPr>
              <a:lnSpc>
                <a:spcPct val="150000"/>
              </a:lnSpc>
            </a:pPr>
            <a:endParaRPr lang="en-IN" sz="1800" dirty="0">
              <a:latin typeface="Century Schoolbook"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369332"/>
          </a:xfrm>
          <a:prstGeom prst="rect">
            <a:avLst/>
          </a:prstGeom>
          <a:noFill/>
        </p:spPr>
        <p:txBody>
          <a:bodyPr wrap="square" rtlCol="0">
            <a:spAutoFit/>
          </a:bodyPr>
          <a:lstStyle/>
          <a:p>
            <a:pPr lvl="2"/>
            <a:r>
              <a:rPr lang="en-US" b="1" dirty="0"/>
              <a:t> </a:t>
            </a:r>
            <a:endParaRPr lang="en-US" sz="1600" dirty="0"/>
          </a:p>
        </p:txBody>
      </p:sp>
      <p:sp>
        <p:nvSpPr>
          <p:cNvPr id="5" name="TextBox 4"/>
          <p:cNvSpPr txBox="1"/>
          <p:nvPr/>
        </p:nvSpPr>
        <p:spPr>
          <a:xfrm>
            <a:off x="304800" y="117693"/>
            <a:ext cx="8610600" cy="5632311"/>
          </a:xfrm>
          <a:prstGeom prst="rect">
            <a:avLst/>
          </a:prstGeom>
          <a:noFill/>
        </p:spPr>
        <p:txBody>
          <a:bodyPr wrap="square" rtlCol="0">
            <a:spAutoFit/>
          </a:bodyPr>
          <a:lstStyle/>
          <a:p>
            <a:pPr>
              <a:lnSpc>
                <a:spcPct val="150000"/>
              </a:lnSpc>
            </a:pPr>
            <a:r>
              <a:rPr lang="en-US" sz="2000" dirty="0">
                <a:latin typeface="Baskerville Old Face" pitchFamily="18" charset="0"/>
              </a:rPr>
              <a:t>&lt;html&gt;</a:t>
            </a:r>
          </a:p>
          <a:p>
            <a:pPr>
              <a:lnSpc>
                <a:spcPct val="150000"/>
              </a:lnSpc>
            </a:pPr>
            <a:r>
              <a:rPr lang="en-US" sz="2000" dirty="0">
                <a:latin typeface="Baskerville Old Face" pitchFamily="18" charset="0"/>
              </a:rPr>
              <a:t>	&lt;body&gt;</a:t>
            </a:r>
          </a:p>
          <a:p>
            <a:pPr>
              <a:lnSpc>
                <a:spcPct val="150000"/>
              </a:lnSpc>
            </a:pPr>
            <a:r>
              <a:rPr lang="en-US" sz="2000" dirty="0">
                <a:latin typeface="Baskerville Old Face" pitchFamily="18" charset="0"/>
              </a:rPr>
              <a:t>		&lt;?</a:t>
            </a:r>
            <a:r>
              <a:rPr lang="en-US" sz="2000" dirty="0" err="1">
                <a:latin typeface="Baskerville Old Face" pitchFamily="18" charset="0"/>
              </a:rPr>
              <a:t>php</a:t>
            </a:r>
            <a:endParaRPr lang="en-US" sz="2000" dirty="0">
              <a:latin typeface="Baskerville Old Face" pitchFamily="18" charset="0"/>
            </a:endParaRPr>
          </a:p>
          <a:p>
            <a:pPr>
              <a:lnSpc>
                <a:spcPct val="150000"/>
              </a:lnSpc>
            </a:pPr>
            <a:r>
              <a:rPr lang="en-US" sz="2000" dirty="0">
                <a:latin typeface="Baskerville Old Face" pitchFamily="18" charset="0"/>
              </a:rPr>
              <a:t>			$a=5;</a:t>
            </a:r>
          </a:p>
          <a:p>
            <a:pPr>
              <a:lnSpc>
                <a:spcPct val="150000"/>
              </a:lnSpc>
            </a:pPr>
            <a:r>
              <a:rPr lang="en-US" sz="2000" dirty="0">
                <a:latin typeface="Baskerville Old Face" pitchFamily="18" charset="0"/>
              </a:rPr>
              <a:t>			$b=10;</a:t>
            </a:r>
          </a:p>
          <a:p>
            <a:pPr>
              <a:lnSpc>
                <a:spcPct val="150000"/>
              </a:lnSpc>
            </a:pPr>
            <a:r>
              <a:rPr lang="en-US" sz="2000" dirty="0">
                <a:latin typeface="Baskerville Old Face" pitchFamily="18" charset="0"/>
              </a:rPr>
              <a:t>			$c=$a+$b;</a:t>
            </a:r>
          </a:p>
          <a:p>
            <a:pPr>
              <a:lnSpc>
                <a:spcPct val="150000"/>
              </a:lnSpc>
            </a:pPr>
            <a:r>
              <a:rPr lang="en-US" sz="2000" dirty="0">
                <a:latin typeface="Baskerville Old Face" pitchFamily="18" charset="0"/>
              </a:rPr>
              <a:t>			</a:t>
            </a:r>
            <a:r>
              <a:rPr lang="en-US" sz="2000" dirty="0" err="1">
                <a:latin typeface="Baskerville Old Face" pitchFamily="18" charset="0"/>
              </a:rPr>
              <a:t>printf</a:t>
            </a:r>
            <a:r>
              <a:rPr lang="en-US" sz="2000" dirty="0">
                <a:latin typeface="Baskerville Old Face" pitchFamily="18" charset="0"/>
              </a:rPr>
              <a:t>("the sum of %d and %d is %</a:t>
            </a:r>
            <a:r>
              <a:rPr lang="en-US" sz="2000" dirty="0" err="1">
                <a:latin typeface="Baskerville Old Face" pitchFamily="18" charset="0"/>
              </a:rPr>
              <a:t>d",$a,$b,$c</a:t>
            </a:r>
            <a:r>
              <a:rPr lang="en-US" sz="2000" dirty="0">
                <a:latin typeface="Baskerville Old Face" pitchFamily="18" charset="0"/>
              </a:rPr>
              <a:t>);</a:t>
            </a:r>
          </a:p>
          <a:p>
            <a:pPr>
              <a:lnSpc>
                <a:spcPct val="150000"/>
              </a:lnSpc>
            </a:pPr>
            <a:r>
              <a:rPr lang="en-US" sz="2000" dirty="0">
                <a:latin typeface="Baskerville Old Face" pitchFamily="18" charset="0"/>
              </a:rPr>
              <a:t>		?&gt;</a:t>
            </a:r>
          </a:p>
          <a:p>
            <a:pPr>
              <a:lnSpc>
                <a:spcPct val="150000"/>
              </a:lnSpc>
            </a:pPr>
            <a:r>
              <a:rPr lang="en-US" sz="2000" dirty="0">
                <a:latin typeface="Baskerville Old Face" pitchFamily="18" charset="0"/>
              </a:rPr>
              <a:t>	&lt;/body&gt;</a:t>
            </a:r>
          </a:p>
          <a:p>
            <a:pPr>
              <a:lnSpc>
                <a:spcPct val="150000"/>
              </a:lnSpc>
            </a:pPr>
            <a:r>
              <a:rPr lang="en-US" sz="2000" dirty="0">
                <a:latin typeface="Baskerville Old Face" pitchFamily="18" charset="0"/>
              </a:rPr>
              <a:t>&lt;/html&gt;</a:t>
            </a:r>
          </a:p>
          <a:p>
            <a:pPr>
              <a:lnSpc>
                <a:spcPct val="150000"/>
              </a:lnSpc>
            </a:pPr>
            <a:r>
              <a:rPr lang="en-US" sz="2000" b="1" u="sng" dirty="0">
                <a:latin typeface="Baskerville Old Face" pitchFamily="18" charset="0"/>
              </a:rPr>
              <a:t>output</a:t>
            </a:r>
          </a:p>
          <a:p>
            <a:pPr>
              <a:lnSpc>
                <a:spcPct val="150000"/>
              </a:lnSpc>
            </a:pPr>
            <a:r>
              <a:rPr lang="en-US" sz="2000" dirty="0"/>
              <a:t>the sum of 5 and 10 is 15</a:t>
            </a:r>
            <a:endParaRPr lang="en-US" sz="2000" dirty="0">
              <a:latin typeface="Baskerville Old Face" pitchFamily="18"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572560" cy="5016758"/>
          </a:xfrm>
          <a:prstGeom prst="rect">
            <a:avLst/>
          </a:prstGeom>
          <a:noFill/>
        </p:spPr>
        <p:txBody>
          <a:bodyPr wrap="square" rtlCol="0">
            <a:spAutoFit/>
          </a:bodyPr>
          <a:lstStyle/>
          <a:p>
            <a:pPr lvl="0" algn="ctr"/>
            <a:r>
              <a:rPr lang="en-US" sz="3200" b="1" dirty="0">
                <a:latin typeface="Baskerville Old Face" pitchFamily="18" charset="0"/>
              </a:rPr>
              <a:t>UNIT -IV</a:t>
            </a:r>
          </a:p>
          <a:p>
            <a:pPr marL="342900" lvl="0" indent="-342900">
              <a:lnSpc>
                <a:spcPct val="150000"/>
              </a:lnSpc>
              <a:buFont typeface="+mj-lt"/>
              <a:buAutoNum type="arabicParenR"/>
            </a:pPr>
            <a:r>
              <a:rPr lang="en-US" sz="2400" b="1" dirty="0">
                <a:latin typeface="Baskerville Old Face" pitchFamily="18" charset="0"/>
              </a:rPr>
              <a:t>Object-Oriented PHP</a:t>
            </a:r>
          </a:p>
          <a:p>
            <a:pPr marL="342900" lvl="0" indent="-342900">
              <a:lnSpc>
                <a:spcPct val="150000"/>
              </a:lnSpc>
              <a:buFont typeface="+mj-lt"/>
              <a:buAutoNum type="arabicParenR"/>
            </a:pPr>
            <a:r>
              <a:rPr lang="en-US" sz="2400" b="1" dirty="0">
                <a:latin typeface="Baskerville Old Face" pitchFamily="18" charset="0"/>
              </a:rPr>
              <a:t>Object Cloning</a:t>
            </a:r>
          </a:p>
          <a:p>
            <a:pPr marL="342900" lvl="0" indent="-342900">
              <a:lnSpc>
                <a:spcPct val="150000"/>
              </a:lnSpc>
              <a:buFont typeface="+mj-lt"/>
              <a:buAutoNum type="arabicParenR"/>
            </a:pPr>
            <a:r>
              <a:rPr lang="en-US" sz="2400" b="1" dirty="0">
                <a:latin typeface="Baskerville Old Face" pitchFamily="18" charset="0"/>
              </a:rPr>
              <a:t>Interfaces</a:t>
            </a:r>
          </a:p>
          <a:p>
            <a:pPr marL="342900" lvl="0" indent="-342900">
              <a:lnSpc>
                <a:spcPct val="150000"/>
              </a:lnSpc>
              <a:buFont typeface="+mj-lt"/>
              <a:buAutoNum type="arabicParenR"/>
            </a:pPr>
            <a:r>
              <a:rPr lang="en-US" sz="2400" b="1" dirty="0">
                <a:latin typeface="Baskerville Old Face" pitchFamily="18" charset="0"/>
              </a:rPr>
              <a:t>Inheritance</a:t>
            </a:r>
          </a:p>
          <a:p>
            <a:pPr marL="342900" lvl="0" indent="-342900">
              <a:lnSpc>
                <a:spcPct val="150000"/>
              </a:lnSpc>
              <a:buFont typeface="+mj-lt"/>
              <a:buAutoNum type="arabicParenR"/>
            </a:pPr>
            <a:r>
              <a:rPr lang="en-US" sz="2400" b="1" dirty="0">
                <a:latin typeface="Baskerville Old Face" pitchFamily="18" charset="0"/>
              </a:rPr>
              <a:t>Namespaces</a:t>
            </a:r>
          </a:p>
          <a:p>
            <a:pPr marL="342900" lvl="0" indent="-342900">
              <a:lnSpc>
                <a:spcPct val="150000"/>
              </a:lnSpc>
              <a:buFont typeface="+mj-lt"/>
              <a:buAutoNum type="arabicParenR"/>
            </a:pPr>
            <a:r>
              <a:rPr lang="en-US" sz="2400" b="1" dirty="0">
                <a:latin typeface="Baskerville Old Face" pitchFamily="18" charset="0"/>
              </a:rPr>
              <a:t>Error and Exception handling</a:t>
            </a:r>
          </a:p>
          <a:p>
            <a:pPr marL="342900" lvl="0" indent="-342900">
              <a:lnSpc>
                <a:spcPct val="150000"/>
              </a:lnSpc>
              <a:buFont typeface="+mj-lt"/>
              <a:buAutoNum type="arabicParenR"/>
            </a:pPr>
            <a:r>
              <a:rPr lang="en-US" sz="2400" b="1" dirty="0">
                <a:latin typeface="Baskerville Old Face" pitchFamily="18" charset="0"/>
              </a:rPr>
              <a:t>Working with Files and Operating System</a:t>
            </a:r>
          </a:p>
          <a:p>
            <a:pPr marL="342900" lvl="0" indent="-342900">
              <a:lnSpc>
                <a:spcPct val="150000"/>
              </a:lnSpc>
              <a:buFont typeface="+mj-lt"/>
              <a:buAutoNum type="arabicParenR"/>
            </a:pPr>
            <a:r>
              <a:rPr lang="en-US" sz="2400" b="1" dirty="0">
                <a:latin typeface="Baskerville Old Face" pitchFamily="18" charset="0"/>
              </a:rPr>
              <a:t>Date and Time in PHP</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571480"/>
            <a:ext cx="8572560" cy="5632311"/>
          </a:xfrm>
          <a:prstGeom prst="rect">
            <a:avLst/>
          </a:prstGeom>
          <a:noFill/>
        </p:spPr>
        <p:txBody>
          <a:bodyPr wrap="square" rtlCol="0">
            <a:spAutoFit/>
          </a:bodyPr>
          <a:lstStyle/>
          <a:p>
            <a:pPr marL="457200" lvl="0" indent="-457200"/>
            <a:r>
              <a:rPr lang="en-US" b="1" dirty="0">
                <a:latin typeface="Baskerville Old Face" pitchFamily="18" charset="0"/>
              </a:rPr>
              <a:t>1)	Object-Oriented  PHP</a:t>
            </a:r>
          </a:p>
          <a:p>
            <a:pPr lvl="1"/>
            <a:r>
              <a:rPr lang="en-US" b="1" dirty="0">
                <a:solidFill>
                  <a:srgbClr val="FF0000"/>
                </a:solidFill>
                <a:latin typeface="Baskerville Old Face" pitchFamily="18" charset="0"/>
              </a:rPr>
              <a:t>1.1)	Benefits of OOP</a:t>
            </a:r>
          </a:p>
          <a:p>
            <a:pPr lvl="2"/>
            <a:r>
              <a:rPr lang="en-US" b="1" dirty="0">
                <a:latin typeface="Baskerville Old Face" pitchFamily="18" charset="0"/>
              </a:rPr>
              <a:t>1.1.1)	Encapsulation</a:t>
            </a:r>
          </a:p>
          <a:p>
            <a:pPr lvl="2"/>
            <a:r>
              <a:rPr lang="en-US" b="1" dirty="0">
                <a:latin typeface="Baskerville Old Face" pitchFamily="18" charset="0"/>
              </a:rPr>
              <a:t>1.1.2)	Inheritance</a:t>
            </a:r>
          </a:p>
          <a:p>
            <a:pPr lvl="2"/>
            <a:r>
              <a:rPr lang="en-US" b="1" dirty="0">
                <a:latin typeface="Baskerville Old Face" pitchFamily="18" charset="0"/>
              </a:rPr>
              <a:t>1.1.3)	Polymorphism</a:t>
            </a:r>
          </a:p>
          <a:p>
            <a:pPr lvl="1"/>
            <a:r>
              <a:rPr lang="en-US" b="1" dirty="0">
                <a:solidFill>
                  <a:srgbClr val="FF0000"/>
                </a:solidFill>
                <a:latin typeface="Baskerville Old Face" pitchFamily="18" charset="0"/>
              </a:rPr>
              <a:t>1.2)	Key OOP Concepts</a:t>
            </a:r>
          </a:p>
          <a:p>
            <a:pPr lvl="2"/>
            <a:r>
              <a:rPr lang="en-US" b="1" dirty="0">
                <a:latin typeface="Baskerville Old Face" pitchFamily="18" charset="0"/>
              </a:rPr>
              <a:t>1.2.1)	Classes</a:t>
            </a:r>
          </a:p>
          <a:p>
            <a:pPr lvl="2"/>
            <a:r>
              <a:rPr lang="en-US" b="1" dirty="0">
                <a:latin typeface="Baskerville Old Face" pitchFamily="18" charset="0"/>
              </a:rPr>
              <a:t>1.2.2)	Objects</a:t>
            </a:r>
          </a:p>
          <a:p>
            <a:pPr lvl="2"/>
            <a:r>
              <a:rPr lang="en-US" b="1" dirty="0">
                <a:latin typeface="Baskerville Old Face" pitchFamily="18" charset="0"/>
              </a:rPr>
              <a:t>1.2.3)	Properties</a:t>
            </a:r>
          </a:p>
          <a:p>
            <a:pPr lvl="2"/>
            <a:r>
              <a:rPr lang="en-US" b="1" dirty="0">
                <a:latin typeface="Baskerville Old Face" pitchFamily="18" charset="0"/>
              </a:rPr>
              <a:t>1.2.4)	Constants</a:t>
            </a:r>
          </a:p>
          <a:p>
            <a:pPr lvl="2"/>
            <a:r>
              <a:rPr lang="en-US" b="1" dirty="0">
                <a:latin typeface="Baskerville Old Face" pitchFamily="18" charset="0"/>
              </a:rPr>
              <a:t>1.2.5)	Methods</a:t>
            </a:r>
          </a:p>
          <a:p>
            <a:pPr lvl="1"/>
            <a:r>
              <a:rPr lang="en-US" b="1" dirty="0">
                <a:solidFill>
                  <a:srgbClr val="FF0000"/>
                </a:solidFill>
                <a:latin typeface="Baskerville Old Face" pitchFamily="18" charset="0"/>
              </a:rPr>
              <a:t>1.3)	Constructors and Destructors</a:t>
            </a:r>
          </a:p>
          <a:p>
            <a:pPr lvl="2"/>
            <a:r>
              <a:rPr lang="en-US" b="1" dirty="0">
                <a:latin typeface="Baskerville Old Face" pitchFamily="18" charset="0"/>
              </a:rPr>
              <a:t>1.3.1)	Constructors</a:t>
            </a:r>
          </a:p>
          <a:p>
            <a:pPr lvl="4"/>
            <a:r>
              <a:rPr lang="en-US" b="1" dirty="0">
                <a:latin typeface="Baskerville Old Face" pitchFamily="18" charset="0"/>
              </a:rPr>
              <a:t>1.3.1.1) </a:t>
            </a:r>
            <a:r>
              <a:rPr lang="en-IN" b="1" dirty="0">
                <a:latin typeface="Baskerville Old Face" pitchFamily="18" charset="0"/>
              </a:rPr>
              <a:t>Invoking Parent Constructors</a:t>
            </a:r>
            <a:endParaRPr lang="en-US" b="1" dirty="0">
              <a:latin typeface="Baskerville Old Face" pitchFamily="18" charset="0"/>
            </a:endParaRPr>
          </a:p>
          <a:p>
            <a:pPr lvl="4"/>
            <a:r>
              <a:rPr lang="en-US" b="1" dirty="0">
                <a:latin typeface="Baskerville Old Face" pitchFamily="18" charset="0"/>
              </a:rPr>
              <a:t>1.3.1.2)</a:t>
            </a:r>
            <a:r>
              <a:rPr lang="en-IN" b="1" dirty="0">
                <a:latin typeface="Baskerville Old Face" pitchFamily="18" charset="0"/>
              </a:rPr>
              <a:t> Invoking Unrelated Constructors</a:t>
            </a:r>
            <a:endParaRPr lang="en-US" b="1" dirty="0">
              <a:latin typeface="Baskerville Old Face" pitchFamily="18" charset="0"/>
            </a:endParaRPr>
          </a:p>
          <a:p>
            <a:r>
              <a:rPr lang="en-US" b="1" dirty="0">
                <a:latin typeface="Baskerville Old Face" pitchFamily="18" charset="0"/>
              </a:rPr>
              <a:t>	1.3.2)	Destructor</a:t>
            </a:r>
          </a:p>
          <a:p>
            <a:pPr lvl="1"/>
            <a:r>
              <a:rPr lang="en-US" b="1" dirty="0">
                <a:solidFill>
                  <a:srgbClr val="FF0000"/>
                </a:solidFill>
                <a:latin typeface="Baskerville Old Face" pitchFamily="18" charset="0"/>
              </a:rPr>
              <a:t>1.4)	Static Class Members</a:t>
            </a:r>
          </a:p>
          <a:p>
            <a:pPr lvl="1"/>
            <a:r>
              <a:rPr lang="en-US" b="1" dirty="0">
                <a:solidFill>
                  <a:srgbClr val="FF0000"/>
                </a:solidFill>
                <a:latin typeface="Baskerville Old Face" pitchFamily="18" charset="0"/>
              </a:rPr>
              <a:t>1.5)	The </a:t>
            </a:r>
            <a:r>
              <a:rPr lang="en-US" b="1" dirty="0" err="1">
                <a:solidFill>
                  <a:srgbClr val="FF0000"/>
                </a:solidFill>
                <a:latin typeface="Baskerville Old Face" pitchFamily="18" charset="0"/>
              </a:rPr>
              <a:t>instanceOf</a:t>
            </a:r>
            <a:r>
              <a:rPr lang="en-US" b="1" dirty="0">
                <a:solidFill>
                  <a:srgbClr val="FF0000"/>
                </a:solidFill>
                <a:latin typeface="Baskerville Old Face" pitchFamily="18" charset="0"/>
              </a:rPr>
              <a:t> Keyword</a:t>
            </a:r>
          </a:p>
          <a:p>
            <a:pPr lvl="1"/>
            <a:r>
              <a:rPr lang="en-US" b="1" dirty="0">
                <a:solidFill>
                  <a:srgbClr val="FF0000"/>
                </a:solidFill>
                <a:latin typeface="Baskerville Old Face" pitchFamily="18" charset="0"/>
              </a:rPr>
              <a:t>1.6)	Helper Functions</a:t>
            </a:r>
          </a:p>
          <a:p>
            <a:pPr lvl="1"/>
            <a:r>
              <a:rPr lang="en-US" b="1" dirty="0">
                <a:solidFill>
                  <a:srgbClr val="FF0000"/>
                </a:solidFill>
                <a:latin typeface="Baskerville Old Face" pitchFamily="18" charset="0"/>
              </a:rPr>
              <a:t>1.7)	</a:t>
            </a:r>
            <a:r>
              <a:rPr lang="en-US" b="1" dirty="0" err="1">
                <a:solidFill>
                  <a:srgbClr val="FF0000"/>
                </a:solidFill>
                <a:latin typeface="Baskerville Old Face" pitchFamily="18" charset="0"/>
              </a:rPr>
              <a:t>Autoloadingl</a:t>
            </a:r>
            <a:r>
              <a:rPr lang="en-US" b="1" dirty="0">
                <a:solidFill>
                  <a:srgbClr val="FF0000"/>
                </a:solidFill>
                <a:latin typeface="Baskerville Old Face" pitchFamily="18" charset="0"/>
              </a:rPr>
              <a:t> Objects</a:t>
            </a:r>
            <a:endParaRPr lang="en-US" sz="4000" b="1" dirty="0">
              <a:solidFill>
                <a:srgbClr val="FF0000"/>
              </a:solidFill>
              <a:latin typeface="Baskerville Old Face"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571480"/>
            <a:ext cx="8572560" cy="5724644"/>
          </a:xfrm>
          <a:prstGeom prst="rect">
            <a:avLst/>
          </a:prstGeom>
          <a:noFill/>
        </p:spPr>
        <p:txBody>
          <a:bodyPr wrap="square" rtlCol="0">
            <a:spAutoFit/>
          </a:bodyPr>
          <a:lstStyle/>
          <a:p>
            <a:pPr lvl="1" indent="-457200"/>
            <a:r>
              <a:rPr lang="en-US" b="1" dirty="0">
                <a:solidFill>
                  <a:srgbClr val="FF0000"/>
                </a:solidFill>
                <a:latin typeface="Baskerville Old Face" pitchFamily="18" charset="0"/>
              </a:rPr>
              <a:t>1.1)	Benefits of OOP</a:t>
            </a:r>
          </a:p>
          <a:p>
            <a:pPr marL="1206500" lvl="1" indent="-749300">
              <a:lnSpc>
                <a:spcPct val="150000"/>
              </a:lnSpc>
            </a:pPr>
            <a:r>
              <a:rPr lang="en-US" sz="2000" b="1" dirty="0">
                <a:solidFill>
                  <a:srgbClr val="0070C0"/>
                </a:solidFill>
                <a:latin typeface="Baskerville Old Face" pitchFamily="18" charset="0"/>
              </a:rPr>
              <a:t>1.1.1)	Data Hiding</a:t>
            </a:r>
          </a:p>
          <a:p>
            <a:pPr marL="1600200" lvl="1" indent="-393700">
              <a:lnSpc>
                <a:spcPct val="150000"/>
              </a:lnSpc>
              <a:buFont typeface="Wingdings" pitchFamily="2" charset="2"/>
              <a:buChar char="§"/>
            </a:pPr>
            <a:r>
              <a:rPr lang="en-US" sz="2000" b="1" dirty="0">
                <a:latin typeface="Baskerville Old Face" pitchFamily="18" charset="0"/>
              </a:rPr>
              <a:t>Outside person cant access our data directly. </a:t>
            </a:r>
          </a:p>
          <a:p>
            <a:pPr marL="1600200" lvl="1" indent="-393700">
              <a:lnSpc>
                <a:spcPct val="150000"/>
              </a:lnSpc>
              <a:buFont typeface="Wingdings" pitchFamily="2" charset="2"/>
              <a:buChar char="§"/>
            </a:pPr>
            <a:r>
              <a:rPr lang="en-US" sz="2000" b="1" dirty="0">
                <a:latin typeface="Baskerville Old Face" pitchFamily="18" charset="0"/>
              </a:rPr>
              <a:t>This is called “Data Hiding”. </a:t>
            </a:r>
          </a:p>
          <a:p>
            <a:pPr marL="1600200" lvl="1" indent="-393700">
              <a:lnSpc>
                <a:spcPct val="150000"/>
              </a:lnSpc>
              <a:buFont typeface="Wingdings" pitchFamily="2" charset="2"/>
              <a:buChar char="§"/>
            </a:pPr>
            <a:r>
              <a:rPr lang="en-US" sz="2000" b="1" dirty="0">
                <a:latin typeface="Baskerville Old Face" pitchFamily="18" charset="0"/>
              </a:rPr>
              <a:t>By using “private” modifier, we can achieve “Data Hiding”.</a:t>
            </a:r>
          </a:p>
          <a:p>
            <a:pPr marL="1600200" lvl="1" indent="-393700">
              <a:lnSpc>
                <a:spcPct val="150000"/>
              </a:lnSpc>
              <a:buFont typeface="Wingdings" pitchFamily="2" charset="2"/>
              <a:buChar char="§"/>
            </a:pPr>
            <a:r>
              <a:rPr lang="en-US" sz="2000" b="1" dirty="0">
                <a:latin typeface="Baskerville Old Face" pitchFamily="18" charset="0"/>
              </a:rPr>
              <a:t>The Main advantage of Data Hiding is Security.</a:t>
            </a:r>
          </a:p>
          <a:p>
            <a:pPr marL="1549400" lvl="1">
              <a:lnSpc>
                <a:spcPct val="150000"/>
              </a:lnSpc>
            </a:pPr>
            <a:r>
              <a:rPr lang="en-US" sz="2000" b="1" dirty="0" err="1">
                <a:latin typeface="Baskerville Old Face" pitchFamily="18" charset="0"/>
              </a:rPr>
              <a:t>Eg</a:t>
            </a:r>
            <a:r>
              <a:rPr lang="en-US" sz="2000" b="1" dirty="0">
                <a:latin typeface="Baskerville Old Face" pitchFamily="18" charset="0"/>
              </a:rPr>
              <a:t>:</a:t>
            </a:r>
          </a:p>
          <a:p>
            <a:pPr marL="2057400" lvl="1">
              <a:lnSpc>
                <a:spcPct val="150000"/>
              </a:lnSpc>
            </a:pPr>
            <a:r>
              <a:rPr lang="en-US" sz="2000" b="1" dirty="0">
                <a:latin typeface="Baskerville Old Face" pitchFamily="18" charset="0"/>
              </a:rPr>
              <a:t>	class Account</a:t>
            </a:r>
          </a:p>
          <a:p>
            <a:pPr marL="2057400" lvl="1">
              <a:lnSpc>
                <a:spcPct val="150000"/>
              </a:lnSpc>
            </a:pPr>
            <a:r>
              <a:rPr lang="en-US" sz="2000" b="1" dirty="0">
                <a:latin typeface="Baskerville Old Face" pitchFamily="18" charset="0"/>
              </a:rPr>
              <a:t>	{</a:t>
            </a:r>
          </a:p>
          <a:p>
            <a:pPr marL="2057400" lvl="1">
              <a:lnSpc>
                <a:spcPct val="150000"/>
              </a:lnSpc>
            </a:pPr>
            <a:r>
              <a:rPr lang="en-US" sz="2000" b="1" dirty="0">
                <a:latin typeface="Baskerville Old Face" pitchFamily="18" charset="0"/>
              </a:rPr>
              <a:t>		private double balance;</a:t>
            </a:r>
          </a:p>
          <a:p>
            <a:pPr marL="2057400" lvl="1">
              <a:lnSpc>
                <a:spcPct val="150000"/>
              </a:lnSpc>
            </a:pPr>
            <a:r>
              <a:rPr lang="en-US" sz="2000" b="1" dirty="0">
                <a:latin typeface="Baskerville Old Face" pitchFamily="18" charset="0"/>
              </a:rPr>
              <a:t>		------</a:t>
            </a:r>
          </a:p>
          <a:p>
            <a:pPr marL="2057400" lvl="1">
              <a:lnSpc>
                <a:spcPct val="150000"/>
              </a:lnSpc>
            </a:pPr>
            <a:r>
              <a:rPr lang="en-US" sz="2000" b="1" dirty="0">
                <a:latin typeface="Baskerville Old Face" pitchFamily="18" charset="0"/>
              </a:rPr>
              <a:t>	}</a:t>
            </a:r>
          </a:p>
          <a:p>
            <a:pPr lvl="1"/>
            <a:endParaRPr lang="en-US" b="1" dirty="0">
              <a:solidFill>
                <a:srgbClr val="FF0000"/>
              </a:solidFill>
              <a:latin typeface="Baskerville Old Face" pitchFamily="18"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571480"/>
            <a:ext cx="8715436" cy="6217087"/>
          </a:xfrm>
          <a:prstGeom prst="rect">
            <a:avLst/>
          </a:prstGeom>
          <a:noFill/>
        </p:spPr>
        <p:txBody>
          <a:bodyPr wrap="square" rtlCol="0">
            <a:spAutoFit/>
          </a:bodyPr>
          <a:lstStyle/>
          <a:p>
            <a:pPr marL="0" lvl="1"/>
            <a:r>
              <a:rPr lang="en-US" sz="2000" b="1" dirty="0">
                <a:solidFill>
                  <a:srgbClr val="0070C0"/>
                </a:solidFill>
                <a:latin typeface="Baskerville Old Face" pitchFamily="18" charset="0"/>
              </a:rPr>
              <a:t>1.1.2)	Abstraction</a:t>
            </a:r>
          </a:p>
          <a:p>
            <a:pPr marL="1371600" lvl="1" indent="-457200" algn="just">
              <a:lnSpc>
                <a:spcPct val="150000"/>
              </a:lnSpc>
              <a:buFont typeface="+mj-lt"/>
              <a:buAutoNum type="arabicParenR"/>
            </a:pPr>
            <a:r>
              <a:rPr lang="en-US" b="1" dirty="0">
                <a:latin typeface="Baskerville Old Face" pitchFamily="18" charset="0"/>
              </a:rPr>
              <a:t>Highlight the set of services by hiding internal implementation details is called Abstraction. </a:t>
            </a:r>
          </a:p>
          <a:p>
            <a:pPr marL="1371600" lvl="1" indent="-457200" algn="just">
              <a:lnSpc>
                <a:spcPct val="150000"/>
              </a:lnSpc>
              <a:buFont typeface="+mj-lt"/>
              <a:buAutoNum type="arabicParenR"/>
            </a:pPr>
            <a:r>
              <a:rPr lang="en-US" b="1" dirty="0">
                <a:latin typeface="Baskerville Old Face" pitchFamily="18" charset="0"/>
              </a:rPr>
              <a:t>We can achieve security as we are not highlighting our internal implementation</a:t>
            </a:r>
          </a:p>
          <a:p>
            <a:pPr marL="1371600" lvl="1" indent="-457200" algn="just">
              <a:lnSpc>
                <a:spcPct val="150000"/>
              </a:lnSpc>
              <a:buFont typeface="+mj-lt"/>
              <a:buAutoNum type="arabicParenR"/>
            </a:pPr>
            <a:r>
              <a:rPr lang="en-US" b="1" dirty="0">
                <a:latin typeface="Baskerville Old Face" pitchFamily="18" charset="0"/>
              </a:rPr>
              <a:t>To relate this to the real world, consider the automatic transmission on an automobile. </a:t>
            </a:r>
          </a:p>
          <a:p>
            <a:pPr marL="1371600" lvl="1" indent="-457200" algn="just">
              <a:lnSpc>
                <a:spcPct val="150000"/>
              </a:lnSpc>
              <a:buFont typeface="+mj-lt"/>
              <a:buAutoNum type="arabicParenR"/>
            </a:pPr>
            <a:r>
              <a:rPr lang="en-US" b="1" dirty="0">
                <a:latin typeface="Baskerville Old Face" pitchFamily="18" charset="0"/>
              </a:rPr>
              <a:t>It encapsulates hundreds of information about the engine, such as how much we are accelerating, the pitch of the surface we are on etc…,.</a:t>
            </a:r>
          </a:p>
          <a:p>
            <a:pPr marL="1371600" lvl="1" indent="-457200" algn="just">
              <a:lnSpc>
                <a:spcPct val="150000"/>
              </a:lnSpc>
              <a:buFont typeface="+mj-lt"/>
              <a:buAutoNum type="arabicParenR"/>
            </a:pPr>
            <a:r>
              <a:rPr lang="en-US" b="1" dirty="0">
                <a:latin typeface="Baskerville Old Face" pitchFamily="18" charset="0"/>
              </a:rPr>
              <a:t>As a user, we have only one method of affecting this complex encapsulation i.e. by moving the gear-shift lever. </a:t>
            </a:r>
          </a:p>
          <a:p>
            <a:pPr marL="1371600" lvl="1" indent="-457200" algn="just">
              <a:lnSpc>
                <a:spcPct val="150000"/>
              </a:lnSpc>
              <a:buFont typeface="+mj-lt"/>
              <a:buAutoNum type="arabicParenR"/>
            </a:pPr>
            <a:r>
              <a:rPr lang="en-US" b="1" dirty="0">
                <a:latin typeface="Baskerville Old Face" pitchFamily="18" charset="0"/>
              </a:rPr>
              <a:t>We cant affect the transmission by using the turn signal or wipers. </a:t>
            </a:r>
          </a:p>
          <a:p>
            <a:pPr marL="1371600" lvl="1" indent="-457200" algn="just">
              <a:lnSpc>
                <a:spcPct val="150000"/>
              </a:lnSpc>
              <a:buFont typeface="+mj-lt"/>
              <a:buAutoNum type="arabicParenR"/>
            </a:pPr>
            <a:r>
              <a:rPr lang="en-US" b="1" dirty="0">
                <a:latin typeface="Baskerville Old Face" pitchFamily="18" charset="0"/>
              </a:rPr>
              <a:t>Thus, the gear-shift lever is a well defined interface to the transmission</a:t>
            </a:r>
          </a:p>
          <a:p>
            <a:pPr marL="1371600" lvl="1" indent="-457200" algn="just">
              <a:lnSpc>
                <a:spcPct val="150000"/>
              </a:lnSpc>
              <a:buFont typeface="+mj-lt"/>
              <a:buAutoNum type="arabicParenR"/>
            </a:pPr>
            <a:r>
              <a:rPr lang="en-US" b="1" dirty="0">
                <a:latin typeface="Baskerville Old Face" pitchFamily="18" charset="0"/>
              </a:rPr>
              <a:t>The power of encapsulated code is that everyone knows how to access it and thus can use it regardless of the implementation details and without the fear of unexpected side effects.</a:t>
            </a:r>
          </a:p>
        </p:txBody>
      </p:sp>
      <p:sp>
        <p:nvSpPr>
          <p:cNvPr id="3" name="Right Brace 2"/>
          <p:cNvSpPr/>
          <p:nvPr/>
        </p:nvSpPr>
        <p:spPr>
          <a:xfrm>
            <a:off x="-1928858" y="17144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571480"/>
            <a:ext cx="8715436" cy="5109091"/>
          </a:xfrm>
          <a:prstGeom prst="rect">
            <a:avLst/>
          </a:prstGeom>
          <a:noFill/>
        </p:spPr>
        <p:txBody>
          <a:bodyPr wrap="square" rtlCol="0">
            <a:spAutoFit/>
          </a:bodyPr>
          <a:lstStyle/>
          <a:p>
            <a:pPr lvl="1" indent="-457200" algn="just">
              <a:lnSpc>
                <a:spcPct val="150000"/>
              </a:lnSpc>
            </a:pPr>
            <a:r>
              <a:rPr lang="en-US" sz="2000" b="1" dirty="0">
                <a:latin typeface="Baskerville Old Face" pitchFamily="18" charset="0"/>
              </a:rPr>
              <a:t>8)	</a:t>
            </a:r>
            <a:r>
              <a:rPr lang="en-US" sz="2400" b="1" dirty="0">
                <a:solidFill>
                  <a:srgbClr val="0070C0"/>
                </a:solidFill>
                <a:latin typeface="Baskerville Old Face" pitchFamily="18" charset="0"/>
              </a:rPr>
              <a:t>1.1.3)	Encapsulation</a:t>
            </a:r>
          </a:p>
          <a:p>
            <a:pPr marL="1320800" lvl="1" indent="-863600" algn="just">
              <a:lnSpc>
                <a:spcPct val="150000"/>
              </a:lnSpc>
            </a:pPr>
            <a:r>
              <a:rPr lang="en-US" sz="2000" b="1" dirty="0">
                <a:latin typeface="Baskerville Old Face" pitchFamily="18" charset="0"/>
              </a:rPr>
              <a:t>Def1:	Grouping functions and  corresponding data into a </a:t>
            </a:r>
            <a:r>
              <a:rPr lang="en-US" sz="2000" b="1" dirty="0" err="1">
                <a:latin typeface="Baskerville Old Face" pitchFamily="18" charset="0"/>
              </a:rPr>
              <a:t>singlecapsult</a:t>
            </a:r>
            <a:r>
              <a:rPr lang="en-US" sz="2000" b="1" dirty="0">
                <a:latin typeface="Baskerville Old Face" pitchFamily="18" charset="0"/>
              </a:rPr>
              <a:t> is called Encapsulation</a:t>
            </a:r>
          </a:p>
          <a:p>
            <a:pPr marL="1320800" lvl="1" indent="-863600" algn="just">
              <a:lnSpc>
                <a:spcPct val="150000"/>
              </a:lnSpc>
            </a:pPr>
            <a:r>
              <a:rPr lang="en-US" sz="2000" b="1" dirty="0">
                <a:latin typeface="Baskerville Old Face" pitchFamily="18" charset="0"/>
              </a:rPr>
              <a:t>Def2:	Binding the data with the code that manipulates it.</a:t>
            </a:r>
          </a:p>
          <a:p>
            <a:pPr marL="1320800" lvl="1" indent="-863600" algn="just">
              <a:lnSpc>
                <a:spcPct val="150000"/>
              </a:lnSpc>
            </a:pPr>
            <a:r>
              <a:rPr lang="en-US" sz="2000" b="1" dirty="0">
                <a:latin typeface="Baskerville Old Face" pitchFamily="18" charset="0"/>
              </a:rPr>
              <a:t>	</a:t>
            </a:r>
            <a:r>
              <a:rPr lang="en-US" sz="2000" b="1" dirty="0" err="1">
                <a:solidFill>
                  <a:srgbClr val="0070C0"/>
                </a:solidFill>
                <a:latin typeface="Baskerville Old Face" pitchFamily="18" charset="0"/>
              </a:rPr>
              <a:t>Eg</a:t>
            </a:r>
            <a:r>
              <a:rPr lang="en-US" sz="2000" b="1" dirty="0">
                <a:solidFill>
                  <a:srgbClr val="0070C0"/>
                </a:solidFill>
                <a:latin typeface="Baskerville Old Face" pitchFamily="18" charset="0"/>
              </a:rPr>
              <a:t>: Every Java Class is a encapsulated component</a:t>
            </a:r>
          </a:p>
          <a:p>
            <a:pPr marL="1320800" lvl="1" indent="-863600" algn="just">
              <a:lnSpc>
                <a:spcPct val="150000"/>
              </a:lnSpc>
            </a:pPr>
            <a:r>
              <a:rPr lang="en-US" sz="2000" b="1" dirty="0">
                <a:latin typeface="Baskerville Old Face" pitchFamily="18" charset="0"/>
              </a:rPr>
              <a:t>Def3: 	if any component follows Data hiding and Abstraction is called Encapsulation.</a:t>
            </a:r>
          </a:p>
          <a:p>
            <a:pPr marL="1320800" lvl="1" algn="just">
              <a:lnSpc>
                <a:spcPct val="150000"/>
              </a:lnSpc>
            </a:pPr>
            <a:r>
              <a:rPr lang="en-US" sz="2000" b="1" dirty="0">
                <a:solidFill>
                  <a:srgbClr val="0070C0"/>
                </a:solidFill>
                <a:latin typeface="Baskerville Old Face" pitchFamily="18" charset="0"/>
              </a:rPr>
              <a:t>Encapsulation = Data Hiding + Abstraction</a:t>
            </a:r>
          </a:p>
          <a:p>
            <a:pPr lvl="1"/>
            <a:endParaRPr lang="en-US" sz="2000" b="1" dirty="0">
              <a:latin typeface="Baskerville Old Face" pitchFamily="18" charset="0"/>
            </a:endParaRPr>
          </a:p>
          <a:p>
            <a:pPr lvl="1" indent="-457200" algn="just">
              <a:lnSpc>
                <a:spcPct val="150000"/>
              </a:lnSpc>
              <a:buAutoNum type="arabicParenR" startAt="9"/>
            </a:pPr>
            <a:endParaRPr lang="en-US" sz="2000" b="1" dirty="0">
              <a:latin typeface="Baskerville Old Face" pitchFamily="18" charset="0"/>
            </a:endParaRPr>
          </a:p>
          <a:p>
            <a:pPr lvl="1" indent="-457200" algn="just">
              <a:lnSpc>
                <a:spcPct val="150000"/>
              </a:lnSpc>
            </a:pPr>
            <a:endParaRPr lang="en-US" sz="2000" b="1" dirty="0">
              <a:latin typeface="Baskerville Old Face" pitchFamily="18" charset="0"/>
            </a:endParaRPr>
          </a:p>
        </p:txBody>
      </p:sp>
      <p:sp>
        <p:nvSpPr>
          <p:cNvPr id="3" name="Right Brace 2"/>
          <p:cNvSpPr/>
          <p:nvPr/>
        </p:nvSpPr>
        <p:spPr>
          <a:xfrm>
            <a:off x="-1928858" y="17144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601533"/>
          </a:xfrm>
          <a:prstGeom prst="rect">
            <a:avLst/>
          </a:prstGeom>
          <a:noFill/>
        </p:spPr>
        <p:txBody>
          <a:bodyPr wrap="square" rtlCol="0">
            <a:spAutoFit/>
          </a:bodyPr>
          <a:lstStyle/>
          <a:p>
            <a:pPr lvl="1"/>
            <a:r>
              <a:rPr lang="en-US" sz="2000" b="1" dirty="0" err="1">
                <a:latin typeface="Baskerville Old Face" pitchFamily="18" charset="0"/>
              </a:rPr>
              <a:t>Eg</a:t>
            </a:r>
            <a:r>
              <a:rPr lang="en-US" sz="2000" b="1" dirty="0">
                <a:latin typeface="Baskerville Old Face" pitchFamily="18" charset="0"/>
              </a:rPr>
              <a:t>:</a:t>
            </a:r>
          </a:p>
          <a:p>
            <a:pPr lvl="1"/>
            <a:r>
              <a:rPr lang="en-US" sz="2000" b="1" dirty="0">
                <a:latin typeface="Baskerville Old Face" pitchFamily="18" charset="0"/>
              </a:rPr>
              <a:t>	class  Account</a:t>
            </a:r>
          </a:p>
          <a:p>
            <a:pPr lvl="1"/>
            <a:r>
              <a:rPr lang="en-US" sz="2000" b="1" dirty="0">
                <a:latin typeface="Baskerville Old Face" pitchFamily="18" charset="0"/>
              </a:rPr>
              <a:t>	{</a:t>
            </a:r>
          </a:p>
          <a:p>
            <a:pPr lvl="1"/>
            <a:r>
              <a:rPr lang="en-US" sz="2000" b="1" dirty="0">
                <a:latin typeface="Baskerville Old Face" pitchFamily="18" charset="0"/>
              </a:rPr>
              <a:t>		private double balance;</a:t>
            </a:r>
          </a:p>
          <a:p>
            <a:pPr lvl="1"/>
            <a:r>
              <a:rPr lang="en-US" sz="2000" b="1" dirty="0">
                <a:latin typeface="Baskerville Old Face" pitchFamily="18" charset="0"/>
              </a:rPr>
              <a:t>		public double </a:t>
            </a:r>
            <a:r>
              <a:rPr lang="en-US" sz="2000" b="1" dirty="0" err="1">
                <a:latin typeface="Baskerville Old Face" pitchFamily="18" charset="0"/>
              </a:rPr>
              <a:t>getBalance</a:t>
            </a:r>
            <a:r>
              <a:rPr lang="en-US" sz="2000" b="1" dirty="0">
                <a:latin typeface="Baskerville Old Face" pitchFamily="18" charset="0"/>
              </a:rPr>
              <a:t>()</a:t>
            </a:r>
          </a:p>
          <a:p>
            <a:pPr lvl="1"/>
            <a:r>
              <a:rPr lang="en-US" sz="2000" b="1" dirty="0">
                <a:latin typeface="Baskerville Old Face" pitchFamily="18" charset="0"/>
              </a:rPr>
              <a:t>		{</a:t>
            </a:r>
          </a:p>
          <a:p>
            <a:pPr lvl="1"/>
            <a:r>
              <a:rPr lang="en-US" sz="2000" b="1" dirty="0">
                <a:latin typeface="Baskerville Old Face" pitchFamily="18" charset="0"/>
              </a:rPr>
              <a:t>			//validation</a:t>
            </a:r>
          </a:p>
          <a:p>
            <a:pPr lvl="1"/>
            <a:r>
              <a:rPr lang="en-US" sz="2000" b="1" dirty="0">
                <a:latin typeface="Baskerville Old Face" pitchFamily="18" charset="0"/>
              </a:rPr>
              <a:t>			return balance;</a:t>
            </a:r>
          </a:p>
          <a:p>
            <a:pPr lvl="1"/>
            <a:r>
              <a:rPr lang="en-US" sz="2000" b="1" dirty="0">
                <a:latin typeface="Baskerville Old Face" pitchFamily="18" charset="0"/>
              </a:rPr>
              <a:t>		}</a:t>
            </a:r>
          </a:p>
          <a:p>
            <a:pPr lvl="1"/>
            <a:r>
              <a:rPr lang="en-US" sz="2000" b="1" dirty="0">
                <a:latin typeface="Baskerville Old Face" pitchFamily="18" charset="0"/>
              </a:rPr>
              <a:t>		public void </a:t>
            </a:r>
            <a:r>
              <a:rPr lang="en-US" sz="2000" b="1" dirty="0" err="1">
                <a:latin typeface="Baskerville Old Face" pitchFamily="18" charset="0"/>
              </a:rPr>
              <a:t>setBalance</a:t>
            </a:r>
            <a:r>
              <a:rPr lang="en-US" sz="2000" b="1" dirty="0">
                <a:latin typeface="Baskerville Old Face" pitchFamily="18" charset="0"/>
              </a:rPr>
              <a:t>(double balance)</a:t>
            </a:r>
          </a:p>
          <a:p>
            <a:pPr lvl="1"/>
            <a:r>
              <a:rPr lang="en-US" sz="2000" b="1" dirty="0">
                <a:latin typeface="Baskerville Old Face" pitchFamily="18" charset="0"/>
              </a:rPr>
              <a:t>		{</a:t>
            </a:r>
          </a:p>
          <a:p>
            <a:pPr lvl="1"/>
            <a:r>
              <a:rPr lang="en-US" sz="2000" b="1" dirty="0">
                <a:latin typeface="Baskerville Old Face" pitchFamily="18" charset="0"/>
              </a:rPr>
              <a:t>			//validation</a:t>
            </a:r>
          </a:p>
          <a:p>
            <a:pPr lvl="1"/>
            <a:r>
              <a:rPr lang="en-US" sz="2000" b="1" dirty="0">
                <a:latin typeface="Baskerville Old Face" pitchFamily="18" charset="0"/>
              </a:rPr>
              <a:t>			</a:t>
            </a:r>
            <a:r>
              <a:rPr lang="en-US" sz="2000" b="1" dirty="0" err="1">
                <a:latin typeface="Baskerville Old Face" pitchFamily="18" charset="0"/>
              </a:rPr>
              <a:t>this.balance</a:t>
            </a:r>
            <a:r>
              <a:rPr lang="en-US" sz="2000" b="1" dirty="0">
                <a:latin typeface="Baskerville Old Face" pitchFamily="18" charset="0"/>
              </a:rPr>
              <a:t> = balance;</a:t>
            </a:r>
          </a:p>
          <a:p>
            <a:pPr lvl="1"/>
            <a:r>
              <a:rPr lang="en-US" sz="2000" b="1" dirty="0">
                <a:latin typeface="Baskerville Old Face" pitchFamily="18" charset="0"/>
              </a:rPr>
              <a:t>		}</a:t>
            </a:r>
          </a:p>
          <a:p>
            <a:pPr lvl="1"/>
            <a:r>
              <a:rPr lang="en-US" sz="2000" b="1" dirty="0">
                <a:latin typeface="Baskerville Old Face" pitchFamily="18" charset="0"/>
              </a:rPr>
              <a:t>}</a:t>
            </a:r>
          </a:p>
          <a:p>
            <a:pPr lvl="1"/>
            <a:endParaRPr lang="en-US" sz="2000" b="1" dirty="0">
              <a:latin typeface="Baskerville Old Face" pitchFamily="18" charset="0"/>
            </a:endParaRPr>
          </a:p>
          <a:p>
            <a:pPr lvl="1"/>
            <a:endParaRPr lang="en-US" sz="2000" b="1" dirty="0">
              <a:latin typeface="Baskerville Old Face" pitchFamily="18" charset="0"/>
            </a:endParaRPr>
          </a:p>
          <a:p>
            <a:pPr lvl="1"/>
            <a:endParaRPr lang="en-US" b="1" dirty="0">
              <a:solidFill>
                <a:srgbClr val="FF0000"/>
              </a:solidFill>
              <a:latin typeface="Baskerville Old Face" pitchFamily="18" charset="0"/>
            </a:endParaRPr>
          </a:p>
        </p:txBody>
      </p:sp>
      <p:sp>
        <p:nvSpPr>
          <p:cNvPr id="3" name="Right Brace 2"/>
          <p:cNvSpPr/>
          <p:nvPr/>
        </p:nvSpPr>
        <p:spPr>
          <a:xfrm>
            <a:off x="-1928858" y="17144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6643702" y="1000108"/>
            <a:ext cx="857256" cy="3071834"/>
          </a:xfrm>
          <a:prstGeom prst="rightBrace">
            <a:avLst>
              <a:gd name="adj1" fmla="val 8333"/>
              <a:gd name="adj2" fmla="val 503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3631763"/>
          </a:xfrm>
          <a:prstGeom prst="rect">
            <a:avLst/>
          </a:prstGeom>
          <a:noFill/>
        </p:spPr>
        <p:txBody>
          <a:bodyPr wrap="square" rtlCol="0">
            <a:spAutoFit/>
          </a:bodyPr>
          <a:lstStyle/>
          <a:p>
            <a:pPr marL="0" lvl="1" algn="just"/>
            <a:r>
              <a:rPr lang="en-US" sz="2000" b="1" dirty="0">
                <a:solidFill>
                  <a:srgbClr val="0070C0"/>
                </a:solidFill>
                <a:latin typeface="Baskerville Old Face" pitchFamily="18" charset="0"/>
              </a:rPr>
              <a:t>1.1.4)	Inheritance</a:t>
            </a:r>
          </a:p>
          <a:p>
            <a:pPr marL="1371600" lvl="1" indent="-457200" algn="just">
              <a:lnSpc>
                <a:spcPct val="150000"/>
              </a:lnSpc>
              <a:buFont typeface="Wingdings" pitchFamily="2" charset="2"/>
              <a:buChar char="§"/>
            </a:pPr>
            <a:r>
              <a:rPr lang="en-US" sz="2000" b="1" dirty="0">
                <a:latin typeface="Baskerville Old Face" pitchFamily="18" charset="0"/>
              </a:rPr>
              <a:t>Inheritance is the process by which objects of one class acquire the properties of objects of another class.</a:t>
            </a:r>
          </a:p>
          <a:p>
            <a:pPr marL="1371600" lvl="1" indent="-457200" algn="just">
              <a:lnSpc>
                <a:spcPct val="150000"/>
              </a:lnSpc>
              <a:buFont typeface="Wingdings" pitchFamily="2" charset="2"/>
              <a:buChar char="§"/>
            </a:pPr>
            <a:r>
              <a:rPr lang="en-US" sz="2000" b="1" dirty="0">
                <a:latin typeface="Baskerville Old Face" pitchFamily="18" charset="0"/>
              </a:rPr>
              <a:t>In </a:t>
            </a:r>
            <a:r>
              <a:rPr lang="en-US" sz="2000" b="1" dirty="0" err="1">
                <a:latin typeface="Baskerville Old Face" pitchFamily="18" charset="0"/>
              </a:rPr>
              <a:t>oop</a:t>
            </a:r>
            <a:r>
              <a:rPr lang="en-US" sz="2000" b="1" dirty="0">
                <a:latin typeface="Baskerville Old Face" pitchFamily="18" charset="0"/>
              </a:rPr>
              <a:t>, the concept of inheritance provides the idea of reusability.</a:t>
            </a:r>
          </a:p>
          <a:p>
            <a:pPr marL="1371600" lvl="1" indent="-457200" algn="just">
              <a:lnSpc>
                <a:spcPct val="150000"/>
              </a:lnSpc>
              <a:buFont typeface="Wingdings" pitchFamily="2" charset="2"/>
              <a:buChar char="§"/>
            </a:pPr>
            <a:r>
              <a:rPr lang="en-US" sz="2000" b="1" dirty="0">
                <a:latin typeface="Baskerville Old Face" pitchFamily="18" charset="0"/>
              </a:rPr>
              <a:t>This means that we can add additional features to an existing class without modifying it. </a:t>
            </a:r>
          </a:p>
          <a:p>
            <a:pPr marL="1371600" lvl="1" indent="-457200" algn="just">
              <a:lnSpc>
                <a:spcPct val="150000"/>
              </a:lnSpc>
              <a:buFont typeface="Wingdings" pitchFamily="2" charset="2"/>
              <a:buChar char="§"/>
            </a:pPr>
            <a:r>
              <a:rPr lang="en-US" sz="2000" b="1" dirty="0">
                <a:latin typeface="Baskerville Old Face" pitchFamily="18" charset="0"/>
              </a:rPr>
              <a:t>This is possible by deriving a new class from the existing one. The new class will have the combined features of both the classes.</a:t>
            </a:r>
            <a:endParaRPr lang="en-US" sz="2000" b="1" dirty="0">
              <a:solidFill>
                <a:srgbClr val="FF0000"/>
              </a:solidFill>
              <a:latin typeface="Baskerville Old Face" pitchFamily="18" charset="0"/>
            </a:endParaRPr>
          </a:p>
        </p:txBody>
      </p:sp>
      <p:sp>
        <p:nvSpPr>
          <p:cNvPr id="3" name="Right Brace 2"/>
          <p:cNvSpPr/>
          <p:nvPr/>
        </p:nvSpPr>
        <p:spPr>
          <a:xfrm>
            <a:off x="-1928858" y="17144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3631763"/>
          </a:xfrm>
          <a:prstGeom prst="rect">
            <a:avLst/>
          </a:prstGeom>
          <a:noFill/>
        </p:spPr>
        <p:txBody>
          <a:bodyPr wrap="square" rtlCol="0">
            <a:spAutoFit/>
          </a:bodyPr>
          <a:lstStyle/>
          <a:p>
            <a:pPr marL="0" lvl="1"/>
            <a:r>
              <a:rPr lang="en-US" sz="2000" b="1" dirty="0">
                <a:solidFill>
                  <a:srgbClr val="0070C0"/>
                </a:solidFill>
                <a:latin typeface="Baskerville Old Face" pitchFamily="18" charset="0"/>
              </a:rPr>
              <a:t>1.1.5)	Polymorphism</a:t>
            </a:r>
          </a:p>
          <a:p>
            <a:pPr marL="1371600" lvl="1" indent="-457200" algn="just">
              <a:lnSpc>
                <a:spcPct val="150000"/>
              </a:lnSpc>
              <a:buFont typeface="Wingdings" pitchFamily="2" charset="2"/>
              <a:buChar char="§"/>
            </a:pPr>
            <a:r>
              <a:rPr lang="en-US" sz="2000" b="1" dirty="0">
                <a:latin typeface="Baskerville Old Face" pitchFamily="18" charset="0"/>
              </a:rPr>
              <a:t>Polymorphism is another important </a:t>
            </a:r>
            <a:r>
              <a:rPr lang="en-US" sz="2000" b="1" dirty="0" err="1">
                <a:latin typeface="Baskerville Old Face" pitchFamily="18" charset="0"/>
              </a:rPr>
              <a:t>oop</a:t>
            </a:r>
            <a:r>
              <a:rPr lang="en-US" sz="2000" b="1" dirty="0">
                <a:latin typeface="Baskerville Old Face" pitchFamily="18" charset="0"/>
              </a:rPr>
              <a:t> concept.</a:t>
            </a:r>
          </a:p>
          <a:p>
            <a:pPr marL="1371600" lvl="1" indent="-457200" algn="just">
              <a:lnSpc>
                <a:spcPct val="150000"/>
              </a:lnSpc>
              <a:buFont typeface="Wingdings" pitchFamily="2" charset="2"/>
              <a:buChar char="§"/>
            </a:pPr>
            <a:r>
              <a:rPr lang="en-US" sz="2000" b="1" dirty="0">
                <a:latin typeface="Baskerville Old Face" pitchFamily="18" charset="0"/>
              </a:rPr>
              <a:t>“Poly” means “Many”  and “</a:t>
            </a:r>
            <a:r>
              <a:rPr lang="en-US" sz="2000" b="1" dirty="0" err="1">
                <a:latin typeface="Baskerville Old Face" pitchFamily="18" charset="0"/>
              </a:rPr>
              <a:t>morphism</a:t>
            </a:r>
            <a:r>
              <a:rPr lang="en-US" sz="2000" b="1" dirty="0">
                <a:latin typeface="Baskerville Old Face" pitchFamily="18" charset="0"/>
              </a:rPr>
              <a:t>” means “forms”</a:t>
            </a:r>
          </a:p>
          <a:p>
            <a:pPr marL="1371600" lvl="1" indent="-457200" algn="just">
              <a:lnSpc>
                <a:spcPct val="150000"/>
              </a:lnSpc>
              <a:buFont typeface="Wingdings" pitchFamily="2" charset="2"/>
              <a:buChar char="§"/>
            </a:pPr>
            <a:r>
              <a:rPr lang="en-US" sz="2000" b="1" dirty="0">
                <a:latin typeface="Baskerville Old Face" pitchFamily="18" charset="0"/>
              </a:rPr>
              <a:t>Or “</a:t>
            </a:r>
            <a:r>
              <a:rPr lang="en-US" sz="2000" b="1" dirty="0">
                <a:solidFill>
                  <a:srgbClr val="0070C0"/>
                </a:solidFill>
                <a:latin typeface="Baskerville Old Face" pitchFamily="18" charset="0"/>
              </a:rPr>
              <a:t>one Interface and many Forms</a:t>
            </a:r>
          </a:p>
          <a:p>
            <a:pPr marL="1371600" lvl="1" indent="-457200" algn="just">
              <a:lnSpc>
                <a:spcPct val="150000"/>
              </a:lnSpc>
              <a:buFont typeface="Wingdings" pitchFamily="2" charset="2"/>
              <a:buChar char="§"/>
            </a:pPr>
            <a:r>
              <a:rPr lang="en-US" sz="2000" b="1" dirty="0">
                <a:latin typeface="Baskerville Old Face" pitchFamily="18" charset="0"/>
              </a:rPr>
              <a:t>Example : </a:t>
            </a:r>
            <a:r>
              <a:rPr lang="en-US" sz="2000" b="1" dirty="0" err="1">
                <a:latin typeface="Baskerville Old Face" pitchFamily="18" charset="0"/>
              </a:rPr>
              <a:t>Mixie</a:t>
            </a:r>
            <a:r>
              <a:rPr lang="en-US" sz="2000" b="1" dirty="0">
                <a:latin typeface="Baskerville Old Face" pitchFamily="18" charset="0"/>
              </a:rPr>
              <a:t> is the only Interface with which we can get Pate and powder</a:t>
            </a:r>
          </a:p>
          <a:p>
            <a:pPr marL="1371600" lvl="1" indent="-457200" algn="just">
              <a:lnSpc>
                <a:spcPct val="150000"/>
              </a:lnSpc>
              <a:buFont typeface="Wingdings" pitchFamily="2" charset="2"/>
              <a:buChar char="§"/>
            </a:pPr>
            <a:r>
              <a:rPr lang="en-US" sz="2000" b="1" dirty="0">
                <a:latin typeface="Baskerville Old Face" pitchFamily="18" charset="0"/>
              </a:rPr>
              <a:t>Polymorphism can be achieved through </a:t>
            </a:r>
            <a:r>
              <a:rPr lang="en-US" sz="2000" b="1" dirty="0">
                <a:solidFill>
                  <a:srgbClr val="0070C0"/>
                </a:solidFill>
                <a:latin typeface="Baskerville Old Face" pitchFamily="18" charset="0"/>
              </a:rPr>
              <a:t>Overloading and overriding concepts </a:t>
            </a:r>
            <a:endParaRPr lang="en-US" b="1" dirty="0">
              <a:solidFill>
                <a:srgbClr val="0070C0"/>
              </a:solidFill>
              <a:latin typeface="Baskerville Old Face" pitchFamily="18" charset="0"/>
            </a:endParaRPr>
          </a:p>
        </p:txBody>
      </p:sp>
      <p:sp>
        <p:nvSpPr>
          <p:cNvPr id="3" name="Right Brace 2"/>
          <p:cNvSpPr/>
          <p:nvPr/>
        </p:nvSpPr>
        <p:spPr>
          <a:xfrm>
            <a:off x="-1928858" y="17144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3231654"/>
          </a:xfrm>
          <a:prstGeom prst="rect">
            <a:avLst/>
          </a:prstGeom>
          <a:noFill/>
        </p:spPr>
        <p:txBody>
          <a:bodyPr wrap="square" rtlCol="0">
            <a:spAutoFit/>
          </a:bodyPr>
          <a:lstStyle/>
          <a:p>
            <a:pPr marL="0" lvl="1"/>
            <a:r>
              <a:rPr lang="en-US" sz="2400" b="1" dirty="0">
                <a:solidFill>
                  <a:srgbClr val="FF0000"/>
                </a:solidFill>
                <a:latin typeface="Baskerville Old Face" pitchFamily="18" charset="0"/>
              </a:rPr>
              <a:t>1.2)	Key OOP Concepts</a:t>
            </a:r>
            <a:endParaRPr lang="en-US" sz="2400" dirty="0">
              <a:solidFill>
                <a:srgbClr val="FF0000"/>
              </a:solidFill>
              <a:latin typeface="Baskerville Old Face" pitchFamily="18" charset="0"/>
            </a:endParaRPr>
          </a:p>
          <a:p>
            <a:pPr lvl="2">
              <a:lnSpc>
                <a:spcPct val="150000"/>
              </a:lnSpc>
            </a:pPr>
            <a:r>
              <a:rPr lang="en-US" sz="2400" b="1" dirty="0">
                <a:latin typeface="Baskerville Old Face" pitchFamily="18" charset="0"/>
              </a:rPr>
              <a:t>1.2.1)	Classes</a:t>
            </a:r>
          </a:p>
          <a:p>
            <a:pPr lvl="2">
              <a:lnSpc>
                <a:spcPct val="150000"/>
              </a:lnSpc>
            </a:pPr>
            <a:r>
              <a:rPr lang="en-US" sz="2400" b="1" dirty="0">
                <a:latin typeface="Baskerville Old Face" pitchFamily="18" charset="0"/>
              </a:rPr>
              <a:t>1.2.2)	Objects</a:t>
            </a:r>
          </a:p>
          <a:p>
            <a:pPr lvl="2">
              <a:lnSpc>
                <a:spcPct val="150000"/>
              </a:lnSpc>
            </a:pPr>
            <a:r>
              <a:rPr lang="en-US" sz="2400" b="1" dirty="0">
                <a:latin typeface="Baskerville Old Face" pitchFamily="18" charset="0"/>
              </a:rPr>
              <a:t>1.2.3)	Properties</a:t>
            </a:r>
          </a:p>
          <a:p>
            <a:pPr lvl="2">
              <a:lnSpc>
                <a:spcPct val="150000"/>
              </a:lnSpc>
            </a:pPr>
            <a:r>
              <a:rPr lang="en-US" sz="2400" b="1" dirty="0">
                <a:latin typeface="Baskerville Old Face" pitchFamily="18" charset="0"/>
              </a:rPr>
              <a:t>1.2.4)	Constants</a:t>
            </a:r>
          </a:p>
          <a:p>
            <a:pPr lvl="2">
              <a:lnSpc>
                <a:spcPct val="150000"/>
              </a:lnSpc>
            </a:pPr>
            <a:r>
              <a:rPr lang="en-US" sz="2400" b="1" dirty="0">
                <a:latin typeface="Baskerville Old Face" pitchFamily="18" charset="0"/>
              </a:rPr>
              <a:t>1.2.5)	Methods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7498080" cy="5748358"/>
          </a:xfrm>
        </p:spPr>
        <p:txBody>
          <a:bodyPr>
            <a:normAutofit fontScale="92500" lnSpcReduction="10000"/>
          </a:bodyPr>
          <a:lstStyle/>
          <a:p>
            <a:pPr>
              <a:lnSpc>
                <a:spcPct val="150000"/>
              </a:lnSpc>
              <a:buNone/>
            </a:pPr>
            <a:r>
              <a:rPr lang="en-IN" sz="2200" b="1" dirty="0">
                <a:solidFill>
                  <a:srgbClr val="FF0066"/>
                </a:solidFill>
                <a:effectLst>
                  <a:outerShdw blurRad="38100" dist="38100" dir="2700000" algn="tl">
                    <a:srgbClr val="000000">
                      <a:alpha val="43137"/>
                    </a:srgbClr>
                  </a:outerShdw>
                </a:effectLst>
                <a:latin typeface="Century Schoolbook" pitchFamily="18" charset="0"/>
              </a:rPr>
              <a:t>1.5 Forms:</a:t>
            </a:r>
          </a:p>
          <a:p>
            <a:pPr>
              <a:lnSpc>
                <a:spcPct val="150000"/>
              </a:lnSpc>
            </a:pPr>
            <a:r>
              <a:rPr lang="en-IN" sz="2000" dirty="0">
                <a:latin typeface="Century Schoolbook" pitchFamily="18" charset="0"/>
              </a:rPr>
              <a:t>Forms are used to add an element of interactivity to a website.  They are usually used to let the reader send information back to the server.</a:t>
            </a:r>
          </a:p>
          <a:p>
            <a:pPr lvl="0">
              <a:lnSpc>
                <a:spcPct val="150000"/>
              </a:lnSpc>
            </a:pPr>
            <a:r>
              <a:rPr lang="en-IN" sz="2000" dirty="0">
                <a:latin typeface="Century Schoolbook" pitchFamily="18" charset="0"/>
              </a:rPr>
              <a:t>General form:</a:t>
            </a:r>
          </a:p>
          <a:p>
            <a:pPr>
              <a:lnSpc>
                <a:spcPct val="150000"/>
              </a:lnSpc>
              <a:buNone/>
            </a:pPr>
            <a:r>
              <a:rPr lang="en-IN" sz="2000" dirty="0">
                <a:latin typeface="Century Schoolbook" pitchFamily="18" charset="0"/>
              </a:rPr>
              <a:t>	</a:t>
            </a:r>
            <a:r>
              <a:rPr lang="en-IN" sz="1800" dirty="0">
                <a:latin typeface="Century Schoolbook" pitchFamily="18" charset="0"/>
              </a:rPr>
              <a:t>&lt;form action=”</a:t>
            </a:r>
            <a:r>
              <a:rPr lang="en-IN" sz="1800" dirty="0" err="1">
                <a:latin typeface="Century Schoolbook" pitchFamily="18" charset="0"/>
              </a:rPr>
              <a:t>url</a:t>
            </a:r>
            <a:r>
              <a:rPr lang="en-IN" sz="1800" dirty="0">
                <a:latin typeface="Century Schoolbook" pitchFamily="18" charset="0"/>
              </a:rPr>
              <a:t>”</a:t>
            </a:r>
          </a:p>
          <a:p>
            <a:pPr lvl="4">
              <a:lnSpc>
                <a:spcPct val="150000"/>
              </a:lnSpc>
              <a:buNone/>
            </a:pPr>
            <a:r>
              <a:rPr lang="en-IN" sz="1800" dirty="0">
                <a:latin typeface="Century Schoolbook" pitchFamily="18" charset="0"/>
              </a:rPr>
              <a:t>Method=”get”/”post”&gt;</a:t>
            </a:r>
          </a:p>
          <a:p>
            <a:pPr>
              <a:lnSpc>
                <a:spcPct val="150000"/>
              </a:lnSpc>
              <a:buNone/>
            </a:pPr>
            <a:r>
              <a:rPr lang="en-IN" sz="1800" dirty="0">
                <a:latin typeface="Century Schoolbook" pitchFamily="18" charset="0"/>
              </a:rPr>
              <a:t>	&lt;/form&gt;</a:t>
            </a:r>
          </a:p>
          <a:p>
            <a:pPr lvl="0">
              <a:lnSpc>
                <a:spcPct val="150000"/>
              </a:lnSpc>
            </a:pPr>
            <a:r>
              <a:rPr lang="en-IN" sz="1800" dirty="0">
                <a:latin typeface="Century Schoolbook" pitchFamily="18" charset="0"/>
              </a:rPr>
              <a:t>Two ways are there to send form data to server</a:t>
            </a:r>
          </a:p>
          <a:p>
            <a:pPr lvl="1">
              <a:lnSpc>
                <a:spcPct val="150000"/>
              </a:lnSpc>
            </a:pPr>
            <a:r>
              <a:rPr lang="en-IN" sz="1800" dirty="0">
                <a:latin typeface="Century Schoolbook" pitchFamily="18" charset="0"/>
              </a:rPr>
              <a:t>Using get()</a:t>
            </a:r>
          </a:p>
          <a:p>
            <a:pPr lvl="1">
              <a:lnSpc>
                <a:spcPct val="150000"/>
              </a:lnSpc>
            </a:pPr>
            <a:r>
              <a:rPr lang="en-IN" sz="1800" dirty="0">
                <a:latin typeface="Century Schoolbook" pitchFamily="18" charset="0"/>
              </a:rPr>
              <a:t>Using post()</a:t>
            </a:r>
          </a:p>
          <a:p>
            <a:pPr>
              <a:lnSpc>
                <a:spcPct val="150000"/>
              </a:lnSpc>
            </a:pPr>
            <a:endParaRPr lang="en-IN" sz="2000" b="1" dirty="0">
              <a:latin typeface="Century Schoolbook"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632311"/>
          </a:xfrm>
          <a:prstGeom prst="rect">
            <a:avLst/>
          </a:prstGeom>
          <a:noFill/>
        </p:spPr>
        <p:txBody>
          <a:bodyPr wrap="square" rtlCol="0">
            <a:spAutoFit/>
          </a:bodyPr>
          <a:lstStyle/>
          <a:p>
            <a:pPr marL="0" lvl="2">
              <a:lnSpc>
                <a:spcPct val="150000"/>
              </a:lnSpc>
            </a:pPr>
            <a:r>
              <a:rPr lang="en-US" sz="2400" b="1" dirty="0">
                <a:solidFill>
                  <a:srgbClr val="0070C0"/>
                </a:solidFill>
                <a:latin typeface="Baskerville Old Face" pitchFamily="18" charset="0"/>
              </a:rPr>
              <a:t>1.2.1)	Classes</a:t>
            </a:r>
          </a:p>
          <a:p>
            <a:pPr marL="1257300" lvl="0" indent="-342900" algn="just">
              <a:lnSpc>
                <a:spcPct val="150000"/>
              </a:lnSpc>
              <a:buFont typeface="Wingdings" pitchFamily="2" charset="2"/>
              <a:buChar char="§"/>
            </a:pPr>
            <a:r>
              <a:rPr lang="en-US" b="1" dirty="0">
                <a:latin typeface="Baskerville Old Face" pitchFamily="18" charset="0"/>
              </a:rPr>
              <a:t>Our everyday environment consists of countless entities: </a:t>
            </a:r>
            <a:r>
              <a:rPr lang="en-US" b="1" dirty="0">
                <a:solidFill>
                  <a:srgbClr val="0070C0"/>
                </a:solidFill>
                <a:latin typeface="Baskerville Old Face" pitchFamily="18" charset="0"/>
              </a:rPr>
              <a:t>plants, people, vehicles, food…</a:t>
            </a:r>
          </a:p>
          <a:p>
            <a:pPr marL="1257300" lvl="0" indent="-342900" algn="just">
              <a:lnSpc>
                <a:spcPct val="150000"/>
              </a:lnSpc>
              <a:buFont typeface="Wingdings" pitchFamily="2" charset="2"/>
              <a:buChar char="§"/>
            </a:pPr>
            <a:r>
              <a:rPr lang="en-US" b="1" dirty="0">
                <a:latin typeface="Baskerville Old Face" pitchFamily="18" charset="0"/>
              </a:rPr>
              <a:t> Each entity is defined by a particular </a:t>
            </a:r>
            <a:r>
              <a:rPr lang="en-US" b="1" dirty="0">
                <a:solidFill>
                  <a:srgbClr val="0070C0"/>
                </a:solidFill>
                <a:latin typeface="Baskerville Old Face" pitchFamily="18" charset="0"/>
              </a:rPr>
              <a:t>set of characteristics and behaviors</a:t>
            </a:r>
            <a:r>
              <a:rPr lang="en-US" b="1" dirty="0">
                <a:latin typeface="Baskerville Old Face" pitchFamily="18" charset="0"/>
              </a:rPr>
              <a:t> that ultimately serves to define the entity for what it is. </a:t>
            </a:r>
          </a:p>
          <a:p>
            <a:pPr marL="1257300" lvl="0" indent="-342900" algn="just">
              <a:lnSpc>
                <a:spcPct val="150000"/>
              </a:lnSpc>
              <a:buFont typeface="Wingdings" pitchFamily="2" charset="2"/>
              <a:buChar char="§"/>
            </a:pPr>
            <a:r>
              <a:rPr lang="en-US" b="1" dirty="0">
                <a:latin typeface="Baskerville Old Face" pitchFamily="18" charset="0"/>
              </a:rPr>
              <a:t>For example, a person might be defined as having </a:t>
            </a:r>
            <a:r>
              <a:rPr lang="en-US" b="1" dirty="0">
                <a:solidFill>
                  <a:srgbClr val="0070C0"/>
                </a:solidFill>
                <a:latin typeface="Baskerville Old Face" pitchFamily="18" charset="0"/>
              </a:rPr>
              <a:t>characteristics</a:t>
            </a:r>
            <a:r>
              <a:rPr lang="en-US" b="1" dirty="0">
                <a:latin typeface="Baskerville Old Face" pitchFamily="18" charset="0"/>
              </a:rPr>
              <a:t> such as color, height, weight etc.. and having </a:t>
            </a:r>
            <a:r>
              <a:rPr lang="en-US" b="1" dirty="0">
                <a:solidFill>
                  <a:srgbClr val="0070C0"/>
                </a:solidFill>
                <a:latin typeface="Baskerville Old Face" pitchFamily="18" charset="0"/>
              </a:rPr>
              <a:t>behaviors</a:t>
            </a:r>
            <a:r>
              <a:rPr lang="en-US" b="1" dirty="0">
                <a:latin typeface="Baskerville Old Face" pitchFamily="18" charset="0"/>
              </a:rPr>
              <a:t> such as walking, reading, singing etc..</a:t>
            </a:r>
          </a:p>
          <a:p>
            <a:pPr marL="1257300" lvl="0" indent="-342900" algn="just">
              <a:lnSpc>
                <a:spcPct val="150000"/>
              </a:lnSpc>
              <a:buFont typeface="Wingdings" pitchFamily="2" charset="2"/>
              <a:buChar char="§"/>
            </a:pPr>
            <a:r>
              <a:rPr lang="en-US" b="1" dirty="0">
                <a:latin typeface="Baskerville Old Face" pitchFamily="18" charset="0"/>
              </a:rPr>
              <a:t>For example, if you want to create an application for managing a public library, you’d probably want to include classes representing </a:t>
            </a:r>
            <a:r>
              <a:rPr lang="en-US" b="1" dirty="0">
                <a:solidFill>
                  <a:srgbClr val="0070C0"/>
                </a:solidFill>
                <a:latin typeface="Baskerville Old Face" pitchFamily="18" charset="0"/>
              </a:rPr>
              <a:t>books, magazines, employees, special events, patrons, </a:t>
            </a:r>
            <a:r>
              <a:rPr lang="en-US" b="1" dirty="0">
                <a:latin typeface="Baskerville Old Face" pitchFamily="18" charset="0"/>
              </a:rPr>
              <a:t> anything else that would require oversight.</a:t>
            </a:r>
          </a:p>
          <a:p>
            <a:pPr marL="1257300" lvl="0" indent="-342900" algn="just">
              <a:lnSpc>
                <a:spcPct val="150000"/>
              </a:lnSpc>
              <a:buFont typeface="Wingdings" pitchFamily="2" charset="2"/>
              <a:buChar char="§"/>
            </a:pPr>
            <a:r>
              <a:rPr lang="en-US" b="1" dirty="0">
                <a:latin typeface="Baskerville Old Face" pitchFamily="18" charset="0"/>
              </a:rPr>
              <a:t>Each of these entities embodies a certain set of characteristics and behaviors, better known in </a:t>
            </a:r>
            <a:r>
              <a:rPr lang="en-US" b="1" dirty="0">
                <a:solidFill>
                  <a:srgbClr val="0070C0"/>
                </a:solidFill>
                <a:latin typeface="Baskerville Old Face" pitchFamily="18" charset="0"/>
              </a:rPr>
              <a:t>OOP as properties and methods,</a:t>
            </a:r>
            <a:r>
              <a:rPr lang="en-US" b="1" dirty="0">
                <a:latin typeface="Baskerville Old Face" pitchFamily="18" charset="0"/>
              </a:rPr>
              <a:t> respectively, that define the entity as what it 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6555641"/>
          </a:xfrm>
          <a:prstGeom prst="rect">
            <a:avLst/>
          </a:prstGeom>
          <a:noFill/>
        </p:spPr>
        <p:txBody>
          <a:bodyPr wrap="square" rtlCol="0">
            <a:spAutoFit/>
          </a:bodyPr>
          <a:lstStyle/>
          <a:p>
            <a:pPr lvl="0"/>
            <a:r>
              <a:rPr lang="en-US" sz="2400" b="1" u="sng" dirty="0">
                <a:solidFill>
                  <a:srgbClr val="0070C0"/>
                </a:solidFill>
                <a:latin typeface="Baskerville Old Face" pitchFamily="18" charset="0"/>
              </a:rPr>
              <a:t>Class Defines </a:t>
            </a:r>
            <a:r>
              <a:rPr lang="en-US" sz="2400" b="1" u="sng" dirty="0">
                <a:solidFill>
                  <a:srgbClr val="FF0000"/>
                </a:solidFill>
                <a:latin typeface="Baskerville Old Face" pitchFamily="18" charset="0"/>
              </a:rPr>
              <a:t>Data</a:t>
            </a:r>
            <a:r>
              <a:rPr lang="en-US" sz="2400" b="1" u="sng" dirty="0">
                <a:solidFill>
                  <a:srgbClr val="0070C0"/>
                </a:solidFill>
                <a:latin typeface="Baskerville Old Face" pitchFamily="18" charset="0"/>
              </a:rPr>
              <a:t> and </a:t>
            </a:r>
            <a:r>
              <a:rPr lang="en-US" sz="2400" b="1" u="sng" dirty="0">
                <a:solidFill>
                  <a:srgbClr val="FF0000"/>
                </a:solidFill>
                <a:latin typeface="Baskerville Old Face" pitchFamily="18" charset="0"/>
              </a:rPr>
              <a:t>Methods</a:t>
            </a:r>
            <a:r>
              <a:rPr lang="en-US" sz="2400" b="1" u="sng" dirty="0">
                <a:solidFill>
                  <a:srgbClr val="0070C0"/>
                </a:solidFill>
                <a:latin typeface="Baskerville Old Face" pitchFamily="18" charset="0"/>
              </a:rPr>
              <a:t> that manipulate the </a:t>
            </a:r>
            <a:r>
              <a:rPr lang="en-US" sz="2400" b="1" u="sng" dirty="0">
                <a:solidFill>
                  <a:srgbClr val="FF0000"/>
                </a:solidFill>
                <a:latin typeface="Baskerville Old Face" pitchFamily="18" charset="0"/>
              </a:rPr>
              <a:t>Data </a:t>
            </a:r>
            <a:endParaRPr lang="en-US" sz="2400" u="sng" dirty="0">
              <a:solidFill>
                <a:srgbClr val="FF0000"/>
              </a:solidFill>
              <a:latin typeface="Baskerville Old Face" pitchFamily="18" charset="0"/>
            </a:endParaRPr>
          </a:p>
          <a:p>
            <a:pPr lvl="0"/>
            <a:r>
              <a:rPr lang="en-US" b="1" dirty="0">
                <a:latin typeface="Baskerville Old Face" pitchFamily="18" charset="0"/>
              </a:rPr>
              <a:t>PHP’s generalized class creation syntax follows:</a:t>
            </a:r>
            <a:endParaRPr lang="en-US" dirty="0">
              <a:latin typeface="Baskerville Old Face" pitchFamily="18" charset="0"/>
            </a:endParaRPr>
          </a:p>
          <a:p>
            <a:pPr lvl="2"/>
            <a:r>
              <a:rPr lang="en-US" b="1" dirty="0">
                <a:solidFill>
                  <a:srgbClr val="FF0000"/>
                </a:solidFill>
                <a:latin typeface="Baskerville Old Face" pitchFamily="18" charset="0"/>
              </a:rPr>
              <a:t>class </a:t>
            </a:r>
            <a:r>
              <a:rPr lang="en-US" b="1" dirty="0" err="1">
                <a:solidFill>
                  <a:srgbClr val="FF0000"/>
                </a:solidFill>
                <a:latin typeface="Baskerville Old Face" pitchFamily="18" charset="0"/>
              </a:rPr>
              <a:t>ClassName</a:t>
            </a:r>
            <a:endParaRPr lang="en-US" b="1" dirty="0">
              <a:solidFill>
                <a:srgbClr val="FF0000"/>
              </a:solidFill>
              <a:latin typeface="Baskerville Old Face" pitchFamily="18" charset="0"/>
            </a:endParaRPr>
          </a:p>
          <a:p>
            <a:pPr lvl="2"/>
            <a:r>
              <a:rPr lang="en-US" b="1" dirty="0">
                <a:solidFill>
                  <a:srgbClr val="FF0000"/>
                </a:solidFill>
                <a:latin typeface="Baskerville Old Face" pitchFamily="18" charset="0"/>
              </a:rPr>
              <a:t>{</a:t>
            </a:r>
          </a:p>
          <a:p>
            <a:pPr lvl="2"/>
            <a:r>
              <a:rPr lang="en-US" b="1" dirty="0">
                <a:solidFill>
                  <a:srgbClr val="FF0000"/>
                </a:solidFill>
                <a:latin typeface="Baskerville Old Face" pitchFamily="18" charset="0"/>
              </a:rPr>
              <a:t>	// Property declarations defined here	</a:t>
            </a:r>
          </a:p>
          <a:p>
            <a:pPr lvl="2"/>
            <a:r>
              <a:rPr lang="en-US" b="1" dirty="0">
                <a:solidFill>
                  <a:srgbClr val="FF0000"/>
                </a:solidFill>
                <a:latin typeface="Baskerville Old Face" pitchFamily="18" charset="0"/>
              </a:rPr>
              <a:t>	// Method declarations defined here</a:t>
            </a:r>
          </a:p>
          <a:p>
            <a:pPr lvl="2"/>
            <a:r>
              <a:rPr lang="en-US" b="1" dirty="0">
                <a:solidFill>
                  <a:srgbClr val="FF0000"/>
                </a:solidFill>
                <a:latin typeface="Baskerville Old Face" pitchFamily="18" charset="0"/>
              </a:rPr>
              <a:t>}</a:t>
            </a:r>
          </a:p>
          <a:p>
            <a:pPr lvl="0"/>
            <a:r>
              <a:rPr lang="en-US" b="1" dirty="0">
                <a:latin typeface="Baskerville Old Face" pitchFamily="18" charset="0"/>
              </a:rPr>
              <a:t>Example:</a:t>
            </a:r>
            <a:endParaRPr lang="en-US" dirty="0">
              <a:latin typeface="Baskerville Old Face" pitchFamily="18" charset="0"/>
            </a:endParaRPr>
          </a:p>
          <a:p>
            <a:r>
              <a:rPr lang="en-US" b="1" dirty="0">
                <a:latin typeface="Baskerville Old Face" pitchFamily="18" charset="0"/>
              </a:rPr>
              <a:t>	</a:t>
            </a:r>
            <a:r>
              <a:rPr lang="en-US" b="1" dirty="0">
                <a:solidFill>
                  <a:srgbClr val="FF0000"/>
                </a:solidFill>
                <a:latin typeface="Baskerville Old Face" pitchFamily="18" charset="0"/>
              </a:rPr>
              <a:t>class Employee</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Public $name;</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public $age;</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Public function </a:t>
            </a:r>
            <a:r>
              <a:rPr lang="en-US" b="1" dirty="0" err="1">
                <a:solidFill>
                  <a:srgbClr val="FF0000"/>
                </a:solidFill>
                <a:latin typeface="Baskerville Old Face" pitchFamily="18" charset="0"/>
              </a:rPr>
              <a:t>setDetails</a:t>
            </a:r>
            <a:r>
              <a:rPr lang="en-US" b="1" dirty="0">
                <a:solidFill>
                  <a:srgbClr val="FF0000"/>
                </a:solidFill>
                <a:latin typeface="Baskerville Old Face" pitchFamily="18" charset="0"/>
              </a:rPr>
              <a:t>($</a:t>
            </a:r>
            <a:r>
              <a:rPr lang="en-US" b="1" dirty="0" err="1">
                <a:solidFill>
                  <a:srgbClr val="FF0000"/>
                </a:solidFill>
                <a:latin typeface="Baskerville Old Face" pitchFamily="18" charset="0"/>
              </a:rPr>
              <a:t>x,$y</a:t>
            </a:r>
            <a:r>
              <a:rPr lang="en-US" b="1" dirty="0">
                <a:solidFill>
                  <a:srgbClr val="FF0000"/>
                </a:solidFill>
                <a:latin typeface="Baskerville Old Face" pitchFamily="18" charset="0"/>
              </a:rPr>
              <a:t>);</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$this-&gt;$name = $x;</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$this-&gt;$age = $y;</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Public function </a:t>
            </a:r>
            <a:r>
              <a:rPr lang="en-US" b="1" dirty="0" err="1">
                <a:solidFill>
                  <a:srgbClr val="FF0000"/>
                </a:solidFill>
                <a:latin typeface="Baskerville Old Face" pitchFamily="18" charset="0"/>
              </a:rPr>
              <a:t>getDetails</a:t>
            </a:r>
            <a:r>
              <a:rPr lang="en-US" b="1" dirty="0">
                <a:solidFill>
                  <a:srgbClr val="FF0000"/>
                </a:solidFill>
                <a:latin typeface="Baskerville Old Face" pitchFamily="18" charset="0"/>
              </a:rPr>
              <a:t>()</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Echo “$this-&gt;$name”;</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Echo “$this-&gt;$age”;</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a:p>
            <a:r>
              <a:rPr lang="en-US" b="1" dirty="0">
                <a:solidFill>
                  <a:srgbClr val="FF0000"/>
                </a:solidFill>
                <a:latin typeface="Baskerville Old Face" pitchFamily="18" charset="0"/>
              </a:rPr>
              <a:t>	}</a:t>
            </a:r>
            <a:endParaRPr lang="en-US" dirty="0">
              <a:solidFill>
                <a:srgbClr val="FF0000"/>
              </a:solidFill>
              <a:latin typeface="Baskerville Old Face"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539978"/>
          </a:xfrm>
          <a:prstGeom prst="rect">
            <a:avLst/>
          </a:prstGeom>
          <a:noFill/>
        </p:spPr>
        <p:txBody>
          <a:bodyPr wrap="square" rtlCol="0">
            <a:spAutoFit/>
          </a:bodyPr>
          <a:lstStyle/>
          <a:p>
            <a:pPr algn="just"/>
            <a:r>
              <a:rPr lang="en-US" sz="2400" b="1" dirty="0">
                <a:solidFill>
                  <a:srgbClr val="0070C0"/>
                </a:solidFill>
                <a:latin typeface="Baskerville Old Face" pitchFamily="18" charset="0"/>
              </a:rPr>
              <a:t>1.2.2)	Objects</a:t>
            </a:r>
            <a:endParaRPr lang="en-US" sz="2400" dirty="0">
              <a:solidFill>
                <a:srgbClr val="0070C0"/>
              </a:solidFill>
              <a:latin typeface="Baskerville Old Face" pitchFamily="18" charset="0"/>
            </a:endParaRPr>
          </a:p>
          <a:p>
            <a:pPr marL="1435100" lvl="0" indent="-520700" algn="just">
              <a:lnSpc>
                <a:spcPct val="150000"/>
              </a:lnSpc>
              <a:buFont typeface="Wingdings" pitchFamily="2" charset="2"/>
              <a:buChar char="§"/>
            </a:pPr>
            <a:r>
              <a:rPr lang="en-US" sz="2000" b="1" dirty="0">
                <a:latin typeface="Baskerville Old Face" pitchFamily="18" charset="0"/>
              </a:rPr>
              <a:t>Instances of Class are called </a:t>
            </a:r>
            <a:r>
              <a:rPr lang="en-US" sz="2000" b="1" dirty="0">
                <a:solidFill>
                  <a:srgbClr val="0070C0"/>
                </a:solidFill>
                <a:latin typeface="Baskerville Old Face" pitchFamily="18" charset="0"/>
              </a:rPr>
              <a:t>Objects. </a:t>
            </a:r>
          </a:p>
          <a:p>
            <a:pPr marL="1435100" lvl="0" indent="-520700" algn="just">
              <a:lnSpc>
                <a:spcPct val="150000"/>
              </a:lnSpc>
              <a:buFont typeface="Wingdings" pitchFamily="2" charset="2"/>
              <a:buChar char="§"/>
            </a:pPr>
            <a:r>
              <a:rPr lang="en-US" sz="2000" b="1" dirty="0">
                <a:latin typeface="Baskerville Old Face" pitchFamily="18" charset="0"/>
              </a:rPr>
              <a:t>For example, an employee management application may include an Employee class. </a:t>
            </a:r>
          </a:p>
          <a:p>
            <a:pPr marL="1435100" lvl="0" indent="-520700" algn="just">
              <a:lnSpc>
                <a:spcPct val="150000"/>
              </a:lnSpc>
              <a:buFont typeface="Wingdings" pitchFamily="2" charset="2"/>
              <a:buChar char="§"/>
            </a:pPr>
            <a:r>
              <a:rPr lang="en-US" sz="2000" b="1" dirty="0">
                <a:latin typeface="Baskerville Old Face" pitchFamily="18" charset="0"/>
              </a:rPr>
              <a:t>You can then call upon this class to create and maintain  specific instances, 	Sally and Jim, </a:t>
            </a:r>
          </a:p>
          <a:p>
            <a:pPr marL="1435100" lvl="0" indent="-520700" algn="just">
              <a:lnSpc>
                <a:spcPct val="150000"/>
              </a:lnSpc>
              <a:buFont typeface="Wingdings" pitchFamily="2" charset="2"/>
              <a:buChar char="§"/>
            </a:pPr>
            <a:r>
              <a:rPr lang="en-US" sz="2000" b="1" dirty="0">
                <a:latin typeface="Baskerville Old Face" pitchFamily="18" charset="0"/>
              </a:rPr>
              <a:t>for example: Objects are created using the new keyword, like this:</a:t>
            </a:r>
          </a:p>
          <a:p>
            <a:pPr marL="1435100" indent="-520700" algn="just">
              <a:lnSpc>
                <a:spcPct val="150000"/>
              </a:lnSpc>
            </a:pPr>
            <a:r>
              <a:rPr lang="en-US" sz="2000" b="1" dirty="0">
                <a:latin typeface="Baskerville Old Face" pitchFamily="18" charset="0"/>
              </a:rPr>
              <a:t>		</a:t>
            </a:r>
            <a:r>
              <a:rPr lang="en-US" sz="2000" b="1" dirty="0">
                <a:solidFill>
                  <a:srgbClr val="0070C0"/>
                </a:solidFill>
                <a:latin typeface="Baskerville Old Face" pitchFamily="18" charset="0"/>
              </a:rPr>
              <a:t>$sally = new Employee();</a:t>
            </a:r>
          </a:p>
          <a:p>
            <a:pPr marL="1435100" indent="-520700" algn="just">
              <a:lnSpc>
                <a:spcPct val="150000"/>
              </a:lnSpc>
            </a:pPr>
            <a:r>
              <a:rPr lang="en-US" sz="2000" b="1" dirty="0">
                <a:solidFill>
                  <a:srgbClr val="0070C0"/>
                </a:solidFill>
                <a:latin typeface="Baskerville Old Face" pitchFamily="18" charset="0"/>
              </a:rPr>
              <a:t>		$Jim = new Employee();</a:t>
            </a:r>
          </a:p>
          <a:p>
            <a:pPr marL="1435100" indent="-520700" algn="just">
              <a:lnSpc>
                <a:spcPct val="150000"/>
              </a:lnSpc>
              <a:buFont typeface="Wingdings" pitchFamily="2" charset="2"/>
              <a:buChar char="§"/>
            </a:pPr>
            <a:r>
              <a:rPr lang="en-US" sz="2000" b="1" dirty="0">
                <a:latin typeface="Baskerville Old Face" pitchFamily="18" charset="0"/>
              </a:rPr>
              <a:t>Once the object is created, all of the characteristics and behaviors defined 	within the class are made available to the newly instantiated object.</a:t>
            </a:r>
            <a:endParaRPr lang="en-US" sz="2000" b="1" dirty="0">
              <a:solidFill>
                <a:srgbClr val="FF0000"/>
              </a:solidFill>
              <a:latin typeface="Baskerville Old Face"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324535"/>
          </a:xfrm>
          <a:prstGeom prst="rect">
            <a:avLst/>
          </a:prstGeom>
          <a:noFill/>
        </p:spPr>
        <p:txBody>
          <a:bodyPr wrap="square" rtlCol="0">
            <a:spAutoFit/>
          </a:bodyPr>
          <a:lstStyle/>
          <a:p>
            <a:pPr marL="800100" indent="-800100" algn="just"/>
            <a:r>
              <a:rPr lang="en-US" sz="2000" b="1" dirty="0">
                <a:latin typeface="Baskerville Old Face" pitchFamily="18" charset="0"/>
              </a:rPr>
              <a:t>1.2.3)	Properties</a:t>
            </a:r>
            <a:endParaRPr lang="en-US" sz="2000" dirty="0">
              <a:latin typeface="Baskerville Old Face" pitchFamily="18" charset="0"/>
            </a:endParaRPr>
          </a:p>
          <a:p>
            <a:pPr marL="1143000" lvl="2" indent="-342900" algn="just">
              <a:buFont typeface="Wingdings" pitchFamily="2" charset="2"/>
              <a:buChar char="§"/>
            </a:pPr>
            <a:r>
              <a:rPr lang="en-US" sz="2000" dirty="0">
                <a:latin typeface="Baskerville Old Face" pitchFamily="18" charset="0"/>
              </a:rPr>
              <a:t>Properties are attributes that are intended to describe some aspect of a class.</a:t>
            </a:r>
          </a:p>
          <a:p>
            <a:pPr marL="1143000" indent="-342900" algn="just"/>
            <a:r>
              <a:rPr lang="en-US" sz="2000" b="1" dirty="0">
                <a:latin typeface="Baskerville Old Face" pitchFamily="18" charset="0"/>
              </a:rPr>
              <a:t>Declaring Properties</a:t>
            </a:r>
            <a:endParaRPr lang="en-US" sz="2000" dirty="0">
              <a:latin typeface="Baskerville Old Face" pitchFamily="18" charset="0"/>
            </a:endParaRPr>
          </a:p>
          <a:p>
            <a:pPr marL="1143000" indent="-342900" algn="just">
              <a:buFont typeface="Wingdings" pitchFamily="2" charset="2"/>
              <a:buChar char="§"/>
            </a:pPr>
            <a:r>
              <a:rPr lang="en-US" sz="2000" dirty="0">
                <a:latin typeface="Baskerville Old Face" pitchFamily="18" charset="0"/>
              </a:rPr>
              <a:t>The rules regarding property declaration are quite similar to those in place for variable declaration. </a:t>
            </a:r>
          </a:p>
          <a:p>
            <a:pPr marL="1143000" indent="-342900" algn="just">
              <a:buFont typeface="Wingdings" pitchFamily="2" charset="2"/>
              <a:buChar char="§"/>
            </a:pPr>
            <a:r>
              <a:rPr lang="en-US" sz="2000" dirty="0">
                <a:latin typeface="Baskerville Old Face" pitchFamily="18" charset="0"/>
              </a:rPr>
              <a:t>Because PHP is a loosely typed language, properties don’t even necessarily need to be declared; they can simply be created and assigned simultaneously by a class object Instead, common practice is to declare properties at the beginning of the class. Optionally, you can assign them initial values at this time. </a:t>
            </a:r>
          </a:p>
          <a:p>
            <a:pPr marL="1143000" indent="-342900" algn="just">
              <a:buFont typeface="Wingdings" pitchFamily="2" charset="2"/>
              <a:buChar char="§"/>
            </a:pPr>
            <a:r>
              <a:rPr lang="en-US" sz="2000" dirty="0">
                <a:latin typeface="Baskerville Old Face" pitchFamily="18" charset="0"/>
              </a:rPr>
              <a:t>An example follows:</a:t>
            </a:r>
          </a:p>
          <a:p>
            <a:pPr lvl="3" algn="just"/>
            <a:r>
              <a:rPr lang="en-US" sz="2000" b="1" dirty="0">
                <a:latin typeface="Baskerville Old Face" pitchFamily="18" charset="0"/>
              </a:rPr>
              <a:t>class Employee</a:t>
            </a:r>
            <a:endParaRPr lang="en-US" sz="2000" dirty="0">
              <a:latin typeface="Baskerville Old Face" pitchFamily="18" charset="0"/>
            </a:endParaRPr>
          </a:p>
          <a:p>
            <a:pPr lvl="3" algn="just"/>
            <a:r>
              <a:rPr lang="en-US" sz="2000" b="1" dirty="0">
                <a:latin typeface="Baskerville Old Face" pitchFamily="18" charset="0"/>
              </a:rPr>
              <a:t>{</a:t>
            </a:r>
            <a:endParaRPr lang="en-US" sz="2000" dirty="0">
              <a:latin typeface="Baskerville Old Face" pitchFamily="18" charset="0"/>
            </a:endParaRPr>
          </a:p>
          <a:p>
            <a:pPr lvl="3" algn="just"/>
            <a:r>
              <a:rPr lang="en-US" sz="2000" b="1" dirty="0">
                <a:latin typeface="Baskerville Old Face" pitchFamily="18" charset="0"/>
              </a:rPr>
              <a:t>public $name = "John";</a:t>
            </a:r>
            <a:endParaRPr lang="en-US" sz="2000" dirty="0">
              <a:latin typeface="Baskerville Old Face" pitchFamily="18" charset="0"/>
            </a:endParaRPr>
          </a:p>
          <a:p>
            <a:pPr lvl="3" algn="just"/>
            <a:r>
              <a:rPr lang="en-US" sz="2000" b="1" dirty="0">
                <a:latin typeface="Baskerville Old Face" pitchFamily="18" charset="0"/>
              </a:rPr>
              <a:t>private $age;</a:t>
            </a:r>
            <a:endParaRPr lang="en-US" sz="2000" dirty="0">
              <a:latin typeface="Baskerville Old Face" pitchFamily="18" charset="0"/>
            </a:endParaRPr>
          </a:p>
          <a:p>
            <a:pPr lvl="3" algn="just"/>
            <a:r>
              <a:rPr lang="en-US" sz="2000" b="1" dirty="0">
                <a:latin typeface="Baskerville Old Face" pitchFamily="18" charset="0"/>
              </a:rPr>
              <a:t>}</a:t>
            </a:r>
            <a:endParaRPr lang="en-US" sz="2000" dirty="0">
              <a:latin typeface="Baskerville Old Face"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016758"/>
          </a:xfrm>
          <a:prstGeom prst="rect">
            <a:avLst/>
          </a:prstGeom>
          <a:noFill/>
        </p:spPr>
        <p:txBody>
          <a:bodyPr wrap="square" rtlCol="0">
            <a:spAutoFit/>
          </a:bodyPr>
          <a:lstStyle/>
          <a:p>
            <a:r>
              <a:rPr lang="en-US" sz="2000" b="1" dirty="0">
                <a:latin typeface="Baskerville Old Face" pitchFamily="18" charset="0"/>
              </a:rPr>
              <a:t>Invoking Properties</a:t>
            </a:r>
            <a:endParaRPr lang="en-US" sz="2000" dirty="0">
              <a:latin typeface="Baskerville Old Face" pitchFamily="18" charset="0"/>
            </a:endParaRPr>
          </a:p>
          <a:p>
            <a:pPr marL="914400" lvl="1" indent="-457200" algn="just">
              <a:lnSpc>
                <a:spcPct val="150000"/>
              </a:lnSpc>
              <a:buFont typeface="Wingdings" pitchFamily="2" charset="2"/>
              <a:buChar char="§"/>
            </a:pPr>
            <a:r>
              <a:rPr lang="en-US" sz="2000" dirty="0">
                <a:latin typeface="Baskerville Old Face" pitchFamily="18" charset="0"/>
              </a:rPr>
              <a:t>Properties are referred to using the -&gt; operator and, unlike variables, are not prefaced with a dollar sign. </a:t>
            </a:r>
          </a:p>
          <a:p>
            <a:pPr marL="914400" lvl="1" indent="-457200" algn="just">
              <a:lnSpc>
                <a:spcPct val="150000"/>
              </a:lnSpc>
              <a:buFont typeface="Wingdings" pitchFamily="2" charset="2"/>
              <a:buChar char="§"/>
            </a:pPr>
            <a:r>
              <a:rPr lang="en-US" sz="2000" dirty="0">
                <a:latin typeface="Baskerville Old Face" pitchFamily="18" charset="0"/>
              </a:rPr>
              <a:t>Furthermore, because a property’s value typically is specific to a given object, it is correlated to that object like this:</a:t>
            </a:r>
          </a:p>
          <a:p>
            <a:pPr marL="914400" lvl="1" indent="-457200" algn="just">
              <a:lnSpc>
                <a:spcPct val="150000"/>
              </a:lnSpc>
            </a:pPr>
            <a:r>
              <a:rPr lang="en-US" sz="2000" b="1" dirty="0">
                <a:latin typeface="Baskerville Old Face" pitchFamily="18" charset="0"/>
              </a:rPr>
              <a:t>		$object-&gt;property</a:t>
            </a:r>
            <a:endParaRPr lang="en-US" sz="2000" dirty="0">
              <a:latin typeface="Baskerville Old Face" pitchFamily="18" charset="0"/>
            </a:endParaRPr>
          </a:p>
          <a:p>
            <a:pPr marL="914400" lvl="1" indent="-457200" algn="just">
              <a:lnSpc>
                <a:spcPct val="150000"/>
              </a:lnSpc>
              <a:buFont typeface="Wingdings" pitchFamily="2" charset="2"/>
              <a:buChar char="§"/>
            </a:pPr>
            <a:r>
              <a:rPr lang="en-US" sz="2000" dirty="0">
                <a:latin typeface="Baskerville Old Face" pitchFamily="18" charset="0"/>
              </a:rPr>
              <a:t>For example, the Employee class includes the properties name, title, and wage. If you create an object of type Employee, you would refer to its properties like this:</a:t>
            </a:r>
          </a:p>
          <a:p>
            <a:pPr marL="914400" lvl="1" indent="-457200" algn="just">
              <a:lnSpc>
                <a:spcPct val="150000"/>
              </a:lnSpc>
            </a:pPr>
            <a:r>
              <a:rPr lang="en-US" sz="2000" b="1" dirty="0">
                <a:latin typeface="Baskerville Old Face" pitchFamily="18" charset="0"/>
              </a:rPr>
              <a:t>		$Jim-&gt;name</a:t>
            </a:r>
            <a:endParaRPr lang="en-US" sz="2000" dirty="0">
              <a:latin typeface="Baskerville Old Face" pitchFamily="18" charset="0"/>
            </a:endParaRPr>
          </a:p>
          <a:p>
            <a:pPr marL="914400" lvl="1" indent="-457200" algn="just">
              <a:lnSpc>
                <a:spcPct val="150000"/>
              </a:lnSpc>
            </a:pPr>
            <a:r>
              <a:rPr lang="en-US" sz="2000" b="1" dirty="0">
                <a:latin typeface="Baskerville Old Face" pitchFamily="18" charset="0"/>
              </a:rPr>
              <a:t>		$Jim-&gt;age</a:t>
            </a:r>
            <a:endParaRPr lang="en-US" sz="2000" dirty="0">
              <a:latin typeface="Baskerville Old Face"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6186309"/>
          </a:xfrm>
          <a:prstGeom prst="rect">
            <a:avLst/>
          </a:prstGeom>
          <a:noFill/>
        </p:spPr>
        <p:txBody>
          <a:bodyPr wrap="square" rtlCol="0">
            <a:spAutoFit/>
          </a:bodyPr>
          <a:lstStyle/>
          <a:p>
            <a:pPr algn="just"/>
            <a:r>
              <a:rPr lang="en-US" b="1" dirty="0">
                <a:latin typeface="Baskerville Old Face" pitchFamily="18" charset="0"/>
              </a:rPr>
              <a:t>Property Scopes</a:t>
            </a:r>
            <a:endParaRPr lang="en-US" dirty="0">
              <a:latin typeface="Baskerville Old Face" pitchFamily="18" charset="0"/>
            </a:endParaRPr>
          </a:p>
          <a:p>
            <a:pPr algn="just"/>
            <a:r>
              <a:rPr lang="en-US" dirty="0">
                <a:latin typeface="Baskerville Old Face" pitchFamily="18" charset="0"/>
              </a:rPr>
              <a:t>	PHP supports 4 class property scopes: </a:t>
            </a:r>
            <a:r>
              <a:rPr lang="en-US" b="1" i="1" dirty="0">
                <a:solidFill>
                  <a:srgbClr val="0070C0"/>
                </a:solidFill>
                <a:latin typeface="Baskerville Old Face" pitchFamily="18" charset="0"/>
              </a:rPr>
              <a:t>public, private, protected</a:t>
            </a:r>
            <a:r>
              <a:rPr lang="en-US" b="1" dirty="0">
                <a:solidFill>
                  <a:srgbClr val="0070C0"/>
                </a:solidFill>
                <a:latin typeface="Baskerville Old Face" pitchFamily="18" charset="0"/>
              </a:rPr>
              <a:t> and </a:t>
            </a:r>
            <a:r>
              <a:rPr lang="en-US" b="1" i="1" dirty="0">
                <a:solidFill>
                  <a:srgbClr val="0070C0"/>
                </a:solidFill>
                <a:latin typeface="Baskerville Old Face" pitchFamily="18" charset="0"/>
              </a:rPr>
              <a:t>static</a:t>
            </a:r>
            <a:r>
              <a:rPr lang="en-US" b="1" dirty="0">
                <a:solidFill>
                  <a:srgbClr val="0070C0"/>
                </a:solidFill>
                <a:latin typeface="Baskerville Old Face" pitchFamily="18" charset="0"/>
              </a:rPr>
              <a:t>.</a:t>
            </a:r>
          </a:p>
          <a:p>
            <a:pPr algn="just"/>
            <a:r>
              <a:rPr lang="en-US" b="1" dirty="0">
                <a:latin typeface="Baskerville Old Face" pitchFamily="18" charset="0"/>
              </a:rPr>
              <a:t>	</a:t>
            </a:r>
            <a:r>
              <a:rPr lang="en-US" b="1" dirty="0">
                <a:solidFill>
                  <a:srgbClr val="FF0000"/>
                </a:solidFill>
                <a:latin typeface="Baskerville Old Face" pitchFamily="18" charset="0"/>
              </a:rPr>
              <a:t>Public</a:t>
            </a:r>
            <a:endParaRPr lang="en-US" dirty="0">
              <a:solidFill>
                <a:srgbClr val="FF0000"/>
              </a:solidFill>
              <a:latin typeface="Baskerville Old Face" pitchFamily="18" charset="0"/>
            </a:endParaRPr>
          </a:p>
          <a:p>
            <a:pPr algn="just"/>
            <a:r>
              <a:rPr lang="en-US" dirty="0">
                <a:latin typeface="Baskerville Old Face" pitchFamily="18" charset="0"/>
              </a:rPr>
              <a:t>		Properties can be declared as public by prefacing the property with the 		keyword public. An example follows:</a:t>
            </a:r>
          </a:p>
          <a:p>
            <a:pPr lvl="5" algn="just"/>
            <a:r>
              <a:rPr lang="en-US" b="1" dirty="0">
                <a:latin typeface="Baskerville Old Face" pitchFamily="18" charset="0"/>
              </a:rPr>
              <a:t>class Employee</a:t>
            </a:r>
            <a:endParaRPr lang="en-US" dirty="0">
              <a:latin typeface="Baskerville Old Face" pitchFamily="18" charset="0"/>
            </a:endParaRPr>
          </a:p>
          <a:p>
            <a:pPr lvl="5" algn="just"/>
            <a:r>
              <a:rPr lang="en-US" b="1" dirty="0">
                <a:latin typeface="Baskerville Old Face" pitchFamily="18" charset="0"/>
              </a:rPr>
              <a:t>{</a:t>
            </a:r>
            <a:endParaRPr lang="en-US" dirty="0">
              <a:latin typeface="Baskerville Old Face" pitchFamily="18" charset="0"/>
            </a:endParaRPr>
          </a:p>
          <a:p>
            <a:pPr lvl="5" algn="just"/>
            <a:r>
              <a:rPr lang="en-US" b="1" dirty="0">
                <a:latin typeface="Baskerville Old Face" pitchFamily="18" charset="0"/>
              </a:rPr>
              <a:t>	public $name;</a:t>
            </a:r>
            <a:endParaRPr lang="en-US" dirty="0">
              <a:latin typeface="Baskerville Old Face" pitchFamily="18" charset="0"/>
            </a:endParaRPr>
          </a:p>
          <a:p>
            <a:pPr lvl="5" algn="just"/>
            <a:r>
              <a:rPr lang="en-US" b="1" dirty="0">
                <a:latin typeface="Baskerville Old Face" pitchFamily="18" charset="0"/>
              </a:rPr>
              <a:t>	// Other property and method declarations follow...</a:t>
            </a:r>
            <a:endParaRPr lang="en-US" dirty="0">
              <a:latin typeface="Baskerville Old Face" pitchFamily="18" charset="0"/>
            </a:endParaRPr>
          </a:p>
          <a:p>
            <a:pPr lvl="5" algn="just"/>
            <a:r>
              <a:rPr lang="en-US" b="1" dirty="0">
                <a:latin typeface="Baskerville Old Face" pitchFamily="18" charset="0"/>
              </a:rPr>
              <a:t>}</a:t>
            </a:r>
            <a:endParaRPr lang="en-US" dirty="0">
              <a:latin typeface="Baskerville Old Face" pitchFamily="18" charset="0"/>
            </a:endParaRPr>
          </a:p>
          <a:p>
            <a:pPr algn="just"/>
            <a:r>
              <a:rPr lang="en-US" dirty="0">
                <a:latin typeface="Baskerville Old Face" pitchFamily="18" charset="0"/>
              </a:rPr>
              <a:t>		Public properties can then be accessed and manipulated directly via the 		corresponding object, like so:</a:t>
            </a:r>
          </a:p>
          <a:p>
            <a:pPr algn="just"/>
            <a:r>
              <a:rPr lang="en-US" b="1" dirty="0">
                <a:latin typeface="Baskerville Old Face" pitchFamily="18" charset="0"/>
              </a:rPr>
              <a:t>	</a:t>
            </a:r>
            <a:r>
              <a:rPr lang="en-US" b="1" dirty="0">
                <a:solidFill>
                  <a:srgbClr val="FF0000"/>
                </a:solidFill>
                <a:latin typeface="Baskerville Old Face" pitchFamily="18" charset="0"/>
              </a:rPr>
              <a:t>Private</a:t>
            </a:r>
            <a:endParaRPr lang="en-US" dirty="0">
              <a:solidFill>
                <a:srgbClr val="FF0000"/>
              </a:solidFill>
              <a:latin typeface="Baskerville Old Face" pitchFamily="18" charset="0"/>
            </a:endParaRPr>
          </a:p>
          <a:p>
            <a:pPr algn="just"/>
            <a:r>
              <a:rPr lang="en-US" i="1" dirty="0">
                <a:latin typeface="Baskerville Old Face" pitchFamily="18" charset="0"/>
              </a:rPr>
              <a:t>		Private </a:t>
            </a:r>
            <a:r>
              <a:rPr lang="en-US" dirty="0">
                <a:latin typeface="Baskerville Old Face" pitchFamily="18" charset="0"/>
              </a:rPr>
              <a:t>properties are only accessible from within the class in which they 		are defined. An example follows:</a:t>
            </a:r>
          </a:p>
          <a:p>
            <a:pPr lvl="5" algn="just"/>
            <a:r>
              <a:rPr lang="en-US" b="1" dirty="0">
                <a:latin typeface="Baskerville Old Face" pitchFamily="18" charset="0"/>
              </a:rPr>
              <a:t>class Employee</a:t>
            </a:r>
            <a:endParaRPr lang="en-US" dirty="0">
              <a:latin typeface="Baskerville Old Face" pitchFamily="18" charset="0"/>
            </a:endParaRPr>
          </a:p>
          <a:p>
            <a:pPr lvl="5" algn="just"/>
            <a:r>
              <a:rPr lang="en-US" b="1" dirty="0">
                <a:latin typeface="Baskerville Old Face" pitchFamily="18" charset="0"/>
              </a:rPr>
              <a:t>{</a:t>
            </a:r>
            <a:endParaRPr lang="en-US" dirty="0">
              <a:latin typeface="Baskerville Old Face" pitchFamily="18" charset="0"/>
            </a:endParaRPr>
          </a:p>
          <a:p>
            <a:pPr lvl="5" algn="just"/>
            <a:r>
              <a:rPr lang="en-US" b="1" dirty="0">
                <a:latin typeface="Baskerville Old Face" pitchFamily="18" charset="0"/>
              </a:rPr>
              <a:t>private $name;</a:t>
            </a:r>
            <a:endParaRPr lang="en-US" dirty="0">
              <a:latin typeface="Baskerville Old Face" pitchFamily="18" charset="0"/>
            </a:endParaRPr>
          </a:p>
          <a:p>
            <a:pPr lvl="5" algn="just"/>
            <a:r>
              <a:rPr lang="en-US" b="1" dirty="0">
                <a:latin typeface="Baskerville Old Face" pitchFamily="18" charset="0"/>
              </a:rPr>
              <a:t>private $telephone;</a:t>
            </a:r>
            <a:endParaRPr lang="en-US" dirty="0">
              <a:latin typeface="Baskerville Old Face" pitchFamily="18" charset="0"/>
            </a:endParaRPr>
          </a:p>
          <a:p>
            <a:pPr lvl="5" algn="just"/>
            <a:r>
              <a:rPr lang="en-US" b="1" dirty="0">
                <a:latin typeface="Baskerville Old Face" pitchFamily="18" charset="0"/>
              </a:rPr>
              <a:t>}</a:t>
            </a:r>
            <a:endParaRPr lang="en-US" dirty="0">
              <a:latin typeface="Baskerville Old Face" pitchFamily="18" charset="0"/>
            </a:endParaRPr>
          </a:p>
          <a:p>
            <a:pPr algn="just"/>
            <a:endParaRPr lang="en-US" dirty="0">
              <a:latin typeface="Baskerville Old Face" pitchFamily="18" charset="0"/>
            </a:endParaRPr>
          </a:p>
          <a:p>
            <a:pPr lvl="4" algn="just"/>
            <a:endParaRPr lang="en-US" b="1" dirty="0">
              <a:latin typeface="Baskerville Old Face"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2308324"/>
          </a:xfrm>
          <a:prstGeom prst="rect">
            <a:avLst/>
          </a:prstGeom>
          <a:noFill/>
        </p:spPr>
        <p:txBody>
          <a:bodyPr wrap="square" rtlCol="0">
            <a:spAutoFit/>
          </a:bodyPr>
          <a:lstStyle/>
          <a:p>
            <a:pPr algn="just"/>
            <a:r>
              <a:rPr lang="en-US" b="1" dirty="0">
                <a:solidFill>
                  <a:srgbClr val="FF0000"/>
                </a:solidFill>
                <a:latin typeface="Baskerville Old Face" pitchFamily="18" charset="0"/>
              </a:rPr>
              <a:t>Protected</a:t>
            </a:r>
            <a:endParaRPr lang="en-US" dirty="0">
              <a:solidFill>
                <a:srgbClr val="FF0000"/>
              </a:solidFill>
              <a:latin typeface="Baskerville Old Face" pitchFamily="18" charset="0"/>
            </a:endParaRPr>
          </a:p>
          <a:p>
            <a:pPr algn="just"/>
            <a:r>
              <a:rPr lang="en-US" dirty="0">
                <a:latin typeface="Baskerville Old Face" pitchFamily="18" charset="0"/>
              </a:rPr>
              <a:t>	Protected properties are also made available to inherited classes for access and 	manipulation.</a:t>
            </a:r>
          </a:p>
          <a:p>
            <a:pPr lvl="4" algn="just"/>
            <a:r>
              <a:rPr lang="en-US" b="1" dirty="0">
                <a:latin typeface="Baskerville Old Face" pitchFamily="18" charset="0"/>
              </a:rPr>
              <a:t>class Employee</a:t>
            </a:r>
            <a:endParaRPr lang="en-US" dirty="0">
              <a:latin typeface="Baskerville Old Face" pitchFamily="18" charset="0"/>
            </a:endParaRPr>
          </a:p>
          <a:p>
            <a:pPr lvl="4" algn="just"/>
            <a:r>
              <a:rPr lang="en-US" b="1" dirty="0">
                <a:latin typeface="Baskerville Old Face" pitchFamily="18" charset="0"/>
              </a:rPr>
              <a:t>{</a:t>
            </a:r>
            <a:endParaRPr lang="en-US" dirty="0">
              <a:latin typeface="Baskerville Old Face" pitchFamily="18" charset="0"/>
            </a:endParaRPr>
          </a:p>
          <a:p>
            <a:pPr lvl="4" algn="just"/>
            <a:r>
              <a:rPr lang="en-US" b="1" dirty="0">
                <a:latin typeface="Baskerville Old Face" pitchFamily="18" charset="0"/>
              </a:rPr>
              <a:t>protected $wage;</a:t>
            </a:r>
            <a:endParaRPr lang="en-US" dirty="0">
              <a:latin typeface="Baskerville Old Face" pitchFamily="18" charset="0"/>
            </a:endParaRPr>
          </a:p>
          <a:p>
            <a:pPr lvl="4" algn="just"/>
            <a:r>
              <a:rPr lang="en-US" b="1" dirty="0">
                <a:latin typeface="Baskerville Old Face" pitchFamily="18" charset="0"/>
              </a:rPr>
              <a:t>}</a:t>
            </a:r>
          </a:p>
          <a:p>
            <a:pPr lvl="4" algn="just"/>
            <a:endParaRPr lang="en-US" b="1" dirty="0">
              <a:latin typeface="Baskerville Old Face"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216813"/>
          </a:xfrm>
          <a:prstGeom prst="rect">
            <a:avLst/>
          </a:prstGeom>
          <a:noFill/>
        </p:spPr>
        <p:txBody>
          <a:bodyPr wrap="square" rtlCol="0">
            <a:spAutoFit/>
          </a:bodyPr>
          <a:lstStyle/>
          <a:p>
            <a:pPr marL="800100" indent="-800100"/>
            <a:r>
              <a:rPr lang="en-US" b="1" dirty="0">
                <a:latin typeface="Baskerville Old Face" pitchFamily="18" charset="0"/>
              </a:rPr>
              <a:t>1.2.4)	Constants</a:t>
            </a:r>
            <a:endParaRPr lang="en-US" dirty="0">
              <a:latin typeface="Baskerville Old Face" pitchFamily="18" charset="0"/>
            </a:endParaRPr>
          </a:p>
          <a:p>
            <a:pPr marL="1143000" indent="-342900" algn="just">
              <a:lnSpc>
                <a:spcPct val="150000"/>
              </a:lnSpc>
              <a:buFont typeface="Wingdings" pitchFamily="2" charset="2"/>
              <a:buChar char="§"/>
            </a:pPr>
            <a:r>
              <a:rPr lang="en-US" dirty="0">
                <a:latin typeface="Baskerville Old Face" pitchFamily="18" charset="0"/>
              </a:rPr>
              <a:t>Constants who value does not intended to change within a class. </a:t>
            </a:r>
          </a:p>
          <a:p>
            <a:pPr marL="1143000" indent="-342900" algn="just">
              <a:lnSpc>
                <a:spcPct val="150000"/>
              </a:lnSpc>
              <a:buFont typeface="Wingdings" pitchFamily="2" charset="2"/>
              <a:buChar char="§"/>
            </a:pPr>
            <a:r>
              <a:rPr lang="en-US" dirty="0">
                <a:latin typeface="Baskerville Old Face" pitchFamily="18" charset="0"/>
              </a:rPr>
              <a:t>These values will remain unchanged throughout the lifetime of any object instantiated from that class. </a:t>
            </a:r>
          </a:p>
          <a:p>
            <a:pPr marL="1143000" indent="-342900" algn="just">
              <a:lnSpc>
                <a:spcPct val="150000"/>
              </a:lnSpc>
              <a:buFont typeface="Wingdings" pitchFamily="2" charset="2"/>
              <a:buChar char="§"/>
            </a:pPr>
            <a:r>
              <a:rPr lang="en-US" dirty="0">
                <a:latin typeface="Baskerville Old Face" pitchFamily="18" charset="0"/>
              </a:rPr>
              <a:t>Class constants are created like so:</a:t>
            </a:r>
          </a:p>
          <a:p>
            <a:pPr>
              <a:lnSpc>
                <a:spcPct val="150000"/>
              </a:lnSpc>
            </a:pPr>
            <a:r>
              <a:rPr lang="en-US" b="1" dirty="0">
                <a:latin typeface="Baskerville Old Face" pitchFamily="18" charset="0"/>
              </a:rPr>
              <a:t>			const NAME = 'VALUE';</a:t>
            </a:r>
            <a:endParaRPr lang="en-US" dirty="0">
              <a:latin typeface="Baskerville Old Face" pitchFamily="18" charset="0"/>
            </a:endParaRPr>
          </a:p>
          <a:p>
            <a:pPr lvl="4"/>
            <a:r>
              <a:rPr lang="en-US" b="1" dirty="0">
                <a:solidFill>
                  <a:srgbClr val="FF0000"/>
                </a:solidFill>
                <a:latin typeface="Baskerville Old Face" pitchFamily="18" charset="0"/>
              </a:rPr>
              <a:t>class </a:t>
            </a:r>
            <a:r>
              <a:rPr lang="en-US" b="1" dirty="0" err="1">
                <a:solidFill>
                  <a:srgbClr val="FF0000"/>
                </a:solidFill>
                <a:latin typeface="Baskerville Old Face" pitchFamily="18" charset="0"/>
              </a:rPr>
              <a:t>mathFunctions</a:t>
            </a:r>
            <a:endParaRPr lang="en-US" b="1" dirty="0">
              <a:solidFill>
                <a:srgbClr val="FF0000"/>
              </a:solidFill>
              <a:latin typeface="Baskerville Old Face" pitchFamily="18" charset="0"/>
            </a:endParaRPr>
          </a:p>
          <a:p>
            <a:pPr lvl="4"/>
            <a:r>
              <a:rPr lang="en-US" b="1" dirty="0">
                <a:solidFill>
                  <a:srgbClr val="FF0000"/>
                </a:solidFill>
                <a:latin typeface="Baskerville Old Face" pitchFamily="18" charset="0"/>
              </a:rPr>
              <a:t>{</a:t>
            </a:r>
          </a:p>
          <a:p>
            <a:pPr lvl="5"/>
            <a:r>
              <a:rPr lang="en-US" b="1" dirty="0">
                <a:solidFill>
                  <a:srgbClr val="FF0000"/>
                </a:solidFill>
                <a:latin typeface="Baskerville Old Face" pitchFamily="18" charset="0"/>
              </a:rPr>
              <a:t>const PI = '3.14159265';</a:t>
            </a:r>
          </a:p>
          <a:p>
            <a:pPr lvl="5"/>
            <a:r>
              <a:rPr lang="en-US" b="1" dirty="0">
                <a:solidFill>
                  <a:srgbClr val="FF0000"/>
                </a:solidFill>
                <a:latin typeface="Baskerville Old Face" pitchFamily="18" charset="0"/>
              </a:rPr>
              <a:t>const E = '2.7182818284';</a:t>
            </a:r>
          </a:p>
          <a:p>
            <a:pPr lvl="5"/>
            <a:r>
              <a:rPr lang="en-US" b="1" dirty="0">
                <a:solidFill>
                  <a:srgbClr val="FF0000"/>
                </a:solidFill>
                <a:latin typeface="Baskerville Old Face" pitchFamily="18" charset="0"/>
              </a:rPr>
              <a:t>const EULER = '0.5772156649';</a:t>
            </a:r>
          </a:p>
          <a:p>
            <a:pPr lvl="5"/>
            <a:r>
              <a:rPr lang="en-US" b="1" dirty="0">
                <a:solidFill>
                  <a:srgbClr val="FF0000"/>
                </a:solidFill>
                <a:latin typeface="Baskerville Old Face" pitchFamily="18" charset="0"/>
              </a:rPr>
              <a:t>// Define other constants and methods here...</a:t>
            </a:r>
          </a:p>
          <a:p>
            <a:pPr lvl="4"/>
            <a:r>
              <a:rPr lang="en-US" b="1" dirty="0">
                <a:solidFill>
                  <a:srgbClr val="FF0000"/>
                </a:solidFill>
                <a:latin typeface="Baskerville Old Face" pitchFamily="18" charset="0"/>
              </a:rPr>
              <a:t>}</a:t>
            </a:r>
          </a:p>
          <a:p>
            <a:pPr>
              <a:lnSpc>
                <a:spcPct val="150000"/>
              </a:lnSpc>
            </a:pPr>
            <a:r>
              <a:rPr lang="en-US" dirty="0">
                <a:latin typeface="Baskerville Old Face" pitchFamily="18" charset="0"/>
              </a:rPr>
              <a:t>	Class constants can then be called like this:</a:t>
            </a:r>
          </a:p>
          <a:p>
            <a:pPr>
              <a:lnSpc>
                <a:spcPct val="150000"/>
              </a:lnSpc>
            </a:pPr>
            <a:r>
              <a:rPr lang="en-US" dirty="0">
                <a:latin typeface="Baskerville Old Face" pitchFamily="18" charset="0"/>
              </a:rPr>
              <a:t>		</a:t>
            </a:r>
            <a:r>
              <a:rPr lang="en-US" b="1" dirty="0">
                <a:solidFill>
                  <a:srgbClr val="FF0000"/>
                </a:solidFill>
                <a:latin typeface="Baskerville Old Face" pitchFamily="18" charset="0"/>
              </a:rPr>
              <a:t>echo </a:t>
            </a:r>
            <a:r>
              <a:rPr lang="en-US" b="1" dirty="0" err="1">
                <a:solidFill>
                  <a:srgbClr val="FF0000"/>
                </a:solidFill>
                <a:latin typeface="Baskerville Old Face" pitchFamily="18" charset="0"/>
              </a:rPr>
              <a:t>mathFunctions</a:t>
            </a:r>
            <a:r>
              <a:rPr lang="en-US" b="1" dirty="0">
                <a:solidFill>
                  <a:srgbClr val="FF0000"/>
                </a:solidFill>
                <a:latin typeface="Baskerville Old Face" pitchFamily="18" charset="0"/>
              </a:rPr>
              <a:t>::PI;</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715436" cy="5632311"/>
          </a:xfrm>
          <a:prstGeom prst="rect">
            <a:avLst/>
          </a:prstGeom>
          <a:noFill/>
        </p:spPr>
        <p:txBody>
          <a:bodyPr wrap="square" rtlCol="0">
            <a:spAutoFit/>
          </a:bodyPr>
          <a:lstStyle/>
          <a:p>
            <a:pPr marL="749300" indent="-749300" algn="just"/>
            <a:r>
              <a:rPr lang="en-US" b="1" dirty="0">
                <a:latin typeface="Baskerville Old Face" pitchFamily="18" charset="0"/>
              </a:rPr>
              <a:t>1.2.5)	Declaring Methods</a:t>
            </a:r>
            <a:endParaRPr lang="en-US" dirty="0">
              <a:latin typeface="Baskerville Old Face" pitchFamily="18" charset="0"/>
            </a:endParaRPr>
          </a:p>
          <a:p>
            <a:pPr marL="1143000" indent="-393700" algn="just">
              <a:buFont typeface="Wingdings" pitchFamily="2" charset="2"/>
              <a:buChar char="§"/>
            </a:pPr>
            <a:r>
              <a:rPr lang="en-US" dirty="0">
                <a:latin typeface="Baskerville Old Face" pitchFamily="18" charset="0"/>
              </a:rPr>
              <a:t>Methods are created in exactly the same fashion as functions, using identical syntax. </a:t>
            </a:r>
          </a:p>
          <a:p>
            <a:pPr marL="1143000" indent="-393700" algn="just">
              <a:buFont typeface="Wingdings" pitchFamily="2" charset="2"/>
              <a:buChar char="§"/>
            </a:pPr>
            <a:r>
              <a:rPr lang="en-US" dirty="0">
                <a:latin typeface="Baskerville Old Face" pitchFamily="18" charset="0"/>
              </a:rPr>
              <a:t>The only difference between methods and normal functions is that the method declaration is typically prefaced with a scope descriptor.</a:t>
            </a:r>
          </a:p>
          <a:p>
            <a:pPr marL="1143000" indent="-393700" algn="just">
              <a:buFont typeface="Wingdings" pitchFamily="2" charset="2"/>
              <a:buChar char="§"/>
            </a:pPr>
            <a:r>
              <a:rPr lang="en-US" dirty="0">
                <a:latin typeface="Baskerville Old Face" pitchFamily="18" charset="0"/>
              </a:rPr>
              <a:t>The generalized syntax follows:</a:t>
            </a:r>
          </a:p>
          <a:p>
            <a:pPr lvl="3" algn="just"/>
            <a:r>
              <a:rPr lang="en-US" b="1" dirty="0">
                <a:solidFill>
                  <a:srgbClr val="0070C0"/>
                </a:solidFill>
                <a:latin typeface="Baskerville Old Face" pitchFamily="18" charset="0"/>
              </a:rPr>
              <a:t>scope function </a:t>
            </a:r>
            <a:r>
              <a:rPr lang="en-US" b="1" dirty="0" err="1">
                <a:solidFill>
                  <a:srgbClr val="0070C0"/>
                </a:solidFill>
                <a:latin typeface="Baskerville Old Face" pitchFamily="18" charset="0"/>
              </a:rPr>
              <a:t>functionName</a:t>
            </a:r>
            <a:r>
              <a:rPr lang="en-US" b="1" dirty="0">
                <a:solidFill>
                  <a:srgbClr val="0070C0"/>
                </a:solidFill>
                <a:latin typeface="Baskerville Old Face" pitchFamily="18" charset="0"/>
              </a:rPr>
              <a:t>()</a:t>
            </a:r>
          </a:p>
          <a:p>
            <a:pPr lvl="3" algn="just"/>
            <a:r>
              <a:rPr lang="en-US" b="1" dirty="0">
                <a:solidFill>
                  <a:srgbClr val="0070C0"/>
                </a:solidFill>
                <a:latin typeface="Baskerville Old Face" pitchFamily="18" charset="0"/>
              </a:rPr>
              <a:t>{</a:t>
            </a:r>
          </a:p>
          <a:p>
            <a:pPr lvl="3" algn="just"/>
            <a:r>
              <a:rPr lang="en-US" b="1" dirty="0">
                <a:solidFill>
                  <a:srgbClr val="0070C0"/>
                </a:solidFill>
                <a:latin typeface="Baskerville Old Face" pitchFamily="18" charset="0"/>
              </a:rPr>
              <a:t>	// Function body goes here</a:t>
            </a:r>
          </a:p>
          <a:p>
            <a:pPr lvl="3" algn="just"/>
            <a:r>
              <a:rPr lang="en-US" b="1" dirty="0">
                <a:solidFill>
                  <a:srgbClr val="0070C0"/>
                </a:solidFill>
                <a:latin typeface="Baskerville Old Face" pitchFamily="18" charset="0"/>
              </a:rPr>
              <a:t>}</a:t>
            </a:r>
          </a:p>
          <a:p>
            <a:pPr marL="1206500" indent="-520700" algn="just">
              <a:buFont typeface="Wingdings" pitchFamily="2" charset="2"/>
              <a:buChar char="§"/>
            </a:pPr>
            <a:r>
              <a:rPr lang="en-US" dirty="0">
                <a:latin typeface="Baskerville Old Face" pitchFamily="18" charset="0"/>
              </a:rPr>
              <a:t>For example, a public method titled </a:t>
            </a:r>
            <a:r>
              <a:rPr lang="en-US" dirty="0" err="1">
                <a:latin typeface="Baskerville Old Face" pitchFamily="18" charset="0"/>
              </a:rPr>
              <a:t>calculateSalary</a:t>
            </a:r>
            <a:r>
              <a:rPr lang="en-US" dirty="0">
                <a:latin typeface="Baskerville Old Face" pitchFamily="18" charset="0"/>
              </a:rPr>
              <a:t>() might look like this:</a:t>
            </a:r>
          </a:p>
          <a:p>
            <a:pPr lvl="3" algn="just"/>
            <a:r>
              <a:rPr lang="en-US" b="1" dirty="0">
                <a:solidFill>
                  <a:srgbClr val="0070C0"/>
                </a:solidFill>
                <a:latin typeface="Baskerville Old Face" pitchFamily="18" charset="0"/>
              </a:rPr>
              <a:t>public function </a:t>
            </a:r>
            <a:r>
              <a:rPr lang="en-US" b="1" dirty="0" err="1">
                <a:solidFill>
                  <a:srgbClr val="0070C0"/>
                </a:solidFill>
                <a:latin typeface="Baskerville Old Face" pitchFamily="18" charset="0"/>
              </a:rPr>
              <a:t>calculateSalary</a:t>
            </a:r>
            <a:r>
              <a:rPr lang="en-US" b="1" dirty="0">
                <a:solidFill>
                  <a:srgbClr val="0070C0"/>
                </a:solidFill>
                <a:latin typeface="Baskerville Old Face" pitchFamily="18" charset="0"/>
              </a:rPr>
              <a:t>()</a:t>
            </a:r>
            <a:endParaRPr lang="en-US" dirty="0">
              <a:solidFill>
                <a:srgbClr val="0070C0"/>
              </a:solidFill>
              <a:latin typeface="Baskerville Old Face" pitchFamily="18" charset="0"/>
            </a:endParaRPr>
          </a:p>
          <a:p>
            <a:pPr lvl="3" algn="just"/>
            <a:r>
              <a:rPr lang="en-US" b="1" dirty="0">
                <a:solidFill>
                  <a:srgbClr val="0070C0"/>
                </a:solidFill>
                <a:latin typeface="Baskerville Old Face" pitchFamily="18" charset="0"/>
              </a:rPr>
              <a:t>{</a:t>
            </a:r>
            <a:endParaRPr lang="en-US" dirty="0">
              <a:solidFill>
                <a:srgbClr val="0070C0"/>
              </a:solidFill>
              <a:latin typeface="Baskerville Old Face" pitchFamily="18" charset="0"/>
            </a:endParaRPr>
          </a:p>
          <a:p>
            <a:pPr lvl="3" algn="just"/>
            <a:r>
              <a:rPr lang="en-US" b="1" dirty="0">
                <a:solidFill>
                  <a:srgbClr val="0070C0"/>
                </a:solidFill>
                <a:latin typeface="Baskerville Old Face" pitchFamily="18" charset="0"/>
              </a:rPr>
              <a:t>	return $this-&gt;wage * $this-&gt;hours;</a:t>
            </a:r>
            <a:endParaRPr lang="en-US" dirty="0">
              <a:solidFill>
                <a:srgbClr val="0070C0"/>
              </a:solidFill>
              <a:latin typeface="Baskerville Old Face" pitchFamily="18" charset="0"/>
            </a:endParaRPr>
          </a:p>
          <a:p>
            <a:pPr lvl="3" algn="just"/>
            <a:r>
              <a:rPr lang="en-US" b="1" dirty="0">
                <a:solidFill>
                  <a:srgbClr val="0070C0"/>
                </a:solidFill>
                <a:latin typeface="Baskerville Old Face" pitchFamily="18" charset="0"/>
              </a:rPr>
              <a:t>}</a:t>
            </a:r>
          </a:p>
          <a:p>
            <a:r>
              <a:rPr lang="en-US" b="1" dirty="0">
                <a:latin typeface="Baskerville Old Face" pitchFamily="18" charset="0"/>
              </a:rPr>
              <a:t>Invoking Methods</a:t>
            </a:r>
            <a:endParaRPr lang="en-US" dirty="0">
              <a:latin typeface="Baskerville Old Face" pitchFamily="18" charset="0"/>
            </a:endParaRPr>
          </a:p>
          <a:p>
            <a:r>
              <a:rPr lang="en-US" dirty="0">
                <a:latin typeface="Baskerville Old Face" pitchFamily="18" charset="0"/>
              </a:rPr>
              <a:t>	Methods are invoked in almost exactly the same fashion as functions.</a:t>
            </a:r>
          </a:p>
          <a:p>
            <a:pPr lvl="3"/>
            <a:r>
              <a:rPr lang="en-US" b="1" dirty="0">
                <a:solidFill>
                  <a:srgbClr val="0070C0"/>
                </a:solidFill>
                <a:latin typeface="Baskerville Old Face" pitchFamily="18" charset="0"/>
              </a:rPr>
              <a:t>$employee = new Employee("Janie");</a:t>
            </a:r>
            <a:endParaRPr lang="en-US" dirty="0">
              <a:solidFill>
                <a:srgbClr val="0070C0"/>
              </a:solidFill>
              <a:latin typeface="Baskerville Old Face" pitchFamily="18" charset="0"/>
            </a:endParaRPr>
          </a:p>
          <a:p>
            <a:pPr lvl="3"/>
            <a:r>
              <a:rPr lang="en-US" b="1" dirty="0">
                <a:solidFill>
                  <a:srgbClr val="0070C0"/>
                </a:solidFill>
                <a:latin typeface="Baskerville Old Face" pitchFamily="18" charset="0"/>
              </a:rPr>
              <a:t>$salary = $employee-&gt;</a:t>
            </a:r>
            <a:r>
              <a:rPr lang="en-US" b="1" dirty="0" err="1">
                <a:solidFill>
                  <a:srgbClr val="0070C0"/>
                </a:solidFill>
                <a:latin typeface="Baskerville Old Face" pitchFamily="18" charset="0"/>
              </a:rPr>
              <a:t>calculateSalary</a:t>
            </a:r>
            <a:r>
              <a:rPr lang="en-US" b="1" dirty="0">
                <a:solidFill>
                  <a:srgbClr val="0070C0"/>
                </a:solidFill>
                <a:latin typeface="Baskerville Old Face" pitchFamily="18" charset="0"/>
              </a:rPr>
              <a:t>();</a:t>
            </a:r>
            <a:endParaRPr lang="en-US" dirty="0">
              <a:solidFill>
                <a:srgbClr val="0070C0"/>
              </a:solidFill>
              <a:latin typeface="Baskerville Old Face" pitchFamily="18" charset="0"/>
            </a:endParaRPr>
          </a:p>
          <a:p>
            <a:pPr lvl="6" algn="just"/>
            <a:endParaRPr lang="en-US" dirty="0">
              <a:solidFill>
                <a:srgbClr val="0070C0"/>
              </a:solidFill>
              <a:latin typeface="Baskerville Old Face"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10911"/>
            <a:ext cx="8715436" cy="6740307"/>
          </a:xfrm>
          <a:prstGeom prst="rect">
            <a:avLst/>
          </a:prstGeom>
          <a:noFill/>
        </p:spPr>
        <p:txBody>
          <a:bodyPr wrap="square" rtlCol="0">
            <a:spAutoFit/>
          </a:bodyPr>
          <a:lstStyle/>
          <a:p>
            <a:r>
              <a:rPr lang="en-US" b="1" dirty="0">
                <a:latin typeface="Baskerville Old Face" pitchFamily="18" charset="0"/>
              </a:rPr>
              <a:t>Method Scopes</a:t>
            </a:r>
            <a:endParaRPr lang="en-US" dirty="0">
              <a:latin typeface="Baskerville Old Face" pitchFamily="18" charset="0"/>
            </a:endParaRPr>
          </a:p>
          <a:p>
            <a:r>
              <a:rPr lang="en-US" dirty="0">
                <a:latin typeface="Baskerville Old Face" pitchFamily="18" charset="0"/>
              </a:rPr>
              <a:t>PHP supports six method scopes: </a:t>
            </a:r>
            <a:r>
              <a:rPr lang="en-US" i="1" dirty="0">
                <a:latin typeface="Baskerville Old Face" pitchFamily="18" charset="0"/>
              </a:rPr>
              <a:t>public, private, protected, abstract, final</a:t>
            </a:r>
            <a:r>
              <a:rPr lang="en-US" dirty="0">
                <a:latin typeface="Baskerville Old Face" pitchFamily="18" charset="0"/>
              </a:rPr>
              <a:t>, and </a:t>
            </a:r>
            <a:r>
              <a:rPr lang="en-US" i="1" dirty="0">
                <a:latin typeface="Baskerville Old Face" pitchFamily="18" charset="0"/>
              </a:rPr>
              <a:t>static</a:t>
            </a:r>
            <a:r>
              <a:rPr lang="en-US" dirty="0">
                <a:latin typeface="Baskerville Old Face" pitchFamily="18" charset="0"/>
              </a:rPr>
              <a:t>.</a:t>
            </a:r>
          </a:p>
          <a:p>
            <a:r>
              <a:rPr lang="en-US" b="1" dirty="0">
                <a:latin typeface="Baskerville Old Face" pitchFamily="18" charset="0"/>
              </a:rPr>
              <a:t>Public</a:t>
            </a:r>
            <a:endParaRPr lang="en-US" dirty="0">
              <a:latin typeface="Baskerville Old Face" pitchFamily="18" charset="0"/>
            </a:endParaRPr>
          </a:p>
          <a:p>
            <a:r>
              <a:rPr lang="en-US" dirty="0">
                <a:latin typeface="Baskerville Old Face" pitchFamily="18" charset="0"/>
              </a:rPr>
              <a:t>Public methods can be accessed from anywhere at any time. You declare a public method by prefacing it with the keyword public or by forgoing any prefacing whatsoever.</a:t>
            </a:r>
          </a:p>
          <a:p>
            <a:pPr lvl="2"/>
            <a:r>
              <a:rPr lang="en-US" b="1" dirty="0">
                <a:latin typeface="Baskerville Old Face" pitchFamily="18" charset="0"/>
              </a:rPr>
              <a:t>&lt;?</a:t>
            </a:r>
            <a:r>
              <a:rPr lang="en-US" b="1" dirty="0" err="1">
                <a:latin typeface="Baskerville Old Face" pitchFamily="18" charset="0"/>
              </a:rPr>
              <a:t>php</a:t>
            </a:r>
            <a:endParaRPr lang="en-US" dirty="0">
              <a:latin typeface="Baskerville Old Face" pitchFamily="18" charset="0"/>
            </a:endParaRPr>
          </a:p>
          <a:p>
            <a:pPr lvl="2"/>
            <a:r>
              <a:rPr lang="en-US" b="1" dirty="0">
                <a:latin typeface="Baskerville Old Face" pitchFamily="18" charset="0"/>
              </a:rPr>
              <a:t>	class Visitors</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public function </a:t>
            </a:r>
            <a:r>
              <a:rPr lang="en-US" b="1" dirty="0" err="1">
                <a:latin typeface="Baskerville Old Face" pitchFamily="18" charset="0"/>
              </a:rPr>
              <a:t>greetVisitor</a:t>
            </a:r>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echo "Hello&lt;</a:t>
            </a:r>
            <a:r>
              <a:rPr lang="en-US" b="1" dirty="0" err="1">
                <a:latin typeface="Baskerville Old Face" pitchFamily="18" charset="0"/>
              </a:rPr>
              <a:t>br</a:t>
            </a:r>
            <a:r>
              <a:rPr lang="en-US" b="1" dirty="0">
                <a:latin typeface="Baskerville Old Face" pitchFamily="18" charset="0"/>
              </a:rPr>
              <a:t> /&gt;";</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function </a:t>
            </a:r>
            <a:r>
              <a:rPr lang="en-US" b="1" dirty="0" err="1">
                <a:latin typeface="Baskerville Old Face" pitchFamily="18" charset="0"/>
              </a:rPr>
              <a:t>sayGoodbye</a:t>
            </a:r>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echo "Goodbye&lt;</a:t>
            </a:r>
            <a:r>
              <a:rPr lang="en-US" b="1" dirty="0" err="1">
                <a:latin typeface="Baskerville Old Face" pitchFamily="18" charset="0"/>
              </a:rPr>
              <a:t>br</a:t>
            </a:r>
            <a:r>
              <a:rPr lang="en-US" b="1" dirty="0">
                <a:latin typeface="Baskerville Old Face" pitchFamily="18" charset="0"/>
              </a:rPr>
              <a:t> /&gt;";</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Visitors::</a:t>
            </a:r>
            <a:r>
              <a:rPr lang="en-US" b="1" dirty="0" err="1">
                <a:latin typeface="Baskerville Old Face" pitchFamily="18" charset="0"/>
              </a:rPr>
              <a:t>greetVisitor</a:t>
            </a:r>
            <a:r>
              <a:rPr lang="en-US" b="1" dirty="0">
                <a:latin typeface="Baskerville Old Face" pitchFamily="18" charset="0"/>
              </a:rPr>
              <a:t>();// accessing without object because method is public</a:t>
            </a:r>
            <a:endParaRPr lang="en-US" dirty="0">
              <a:latin typeface="Baskerville Old Face" pitchFamily="18" charset="0"/>
            </a:endParaRPr>
          </a:p>
          <a:p>
            <a:pPr lvl="2"/>
            <a:r>
              <a:rPr lang="en-US" b="1" dirty="0">
                <a:latin typeface="Baskerville Old Face" pitchFamily="18" charset="0"/>
              </a:rPr>
              <a:t>$visitor = new Visitors();</a:t>
            </a:r>
            <a:endParaRPr lang="en-US" dirty="0">
              <a:latin typeface="Baskerville Old Face" pitchFamily="18" charset="0"/>
            </a:endParaRPr>
          </a:p>
          <a:p>
            <a:pPr lvl="2"/>
            <a:r>
              <a:rPr lang="en-US" b="1" dirty="0">
                <a:latin typeface="Baskerville Old Face" pitchFamily="18" charset="0"/>
              </a:rPr>
              <a:t>$visitor-&gt;</a:t>
            </a:r>
            <a:r>
              <a:rPr lang="en-US" b="1" dirty="0" err="1">
                <a:latin typeface="Baskerville Old Face" pitchFamily="18" charset="0"/>
              </a:rPr>
              <a:t>sayGoodbye</a:t>
            </a:r>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?&gt;</a:t>
            </a:r>
            <a:endParaRPr lang="en-US" dirty="0">
              <a:latin typeface="Baskerville Old Face" pitchFamily="18" charset="0"/>
            </a:endParaRPr>
          </a:p>
          <a:p>
            <a:r>
              <a:rPr lang="en-US" dirty="0">
                <a:latin typeface="Baskerville Old Face" pitchFamily="18" charset="0"/>
              </a:rPr>
              <a:t>The following is the result:</a:t>
            </a:r>
          </a:p>
          <a:p>
            <a:pPr lvl="2"/>
            <a:r>
              <a:rPr lang="en-US" b="1" dirty="0">
                <a:latin typeface="Baskerville Old Face" pitchFamily="18" charset="0"/>
              </a:rPr>
              <a:t>Hello</a:t>
            </a:r>
            <a:endParaRPr lang="en-US" dirty="0">
              <a:latin typeface="Baskerville Old Face" pitchFamily="18" charset="0"/>
            </a:endParaRPr>
          </a:p>
          <a:p>
            <a:pPr lvl="2"/>
            <a:r>
              <a:rPr lang="en-US" b="1" dirty="0">
                <a:latin typeface="Baskerville Old Face" pitchFamily="18" charset="0"/>
              </a:rPr>
              <a:t>Goodbye</a:t>
            </a:r>
            <a:endParaRPr lang="en-US" dirty="0">
              <a:latin typeface="Baskerville Old Fac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7498080" cy="5748358"/>
          </a:xfrm>
        </p:spPr>
        <p:txBody>
          <a:bodyPr>
            <a:normAutofit/>
          </a:bodyPr>
          <a:lstStyle/>
          <a:p>
            <a:pPr lvl="0">
              <a:lnSpc>
                <a:spcPct val="150000"/>
              </a:lnSpc>
            </a:pPr>
            <a:r>
              <a:rPr lang="en-IN" sz="1800" dirty="0">
                <a:latin typeface="Century Schoolbook" pitchFamily="18" charset="0"/>
              </a:rPr>
              <a:t>When get() is used, the data is included as part of the URL. In post() imports the data within the body of the http message.</a:t>
            </a:r>
          </a:p>
          <a:p>
            <a:pPr lvl="0">
              <a:lnSpc>
                <a:spcPct val="150000"/>
              </a:lnSpc>
            </a:pPr>
            <a:r>
              <a:rPr lang="en-IN" sz="1900" dirty="0">
                <a:latin typeface="Century Schoolbook" pitchFamily="18" charset="0"/>
              </a:rPr>
              <a:t>Forms are used to select different kinds of user input.</a:t>
            </a:r>
          </a:p>
          <a:p>
            <a:pPr lvl="0">
              <a:lnSpc>
                <a:spcPct val="150000"/>
              </a:lnSpc>
            </a:pPr>
            <a:r>
              <a:rPr lang="en-IN" sz="1900" dirty="0">
                <a:latin typeface="Century Schoolbook" pitchFamily="18" charset="0"/>
              </a:rPr>
              <a:t>A Form contain input elements like:</a:t>
            </a:r>
          </a:p>
          <a:p>
            <a:pPr lvl="1">
              <a:lnSpc>
                <a:spcPct val="150000"/>
              </a:lnSpc>
              <a:buFont typeface="Wingdings" pitchFamily="2" charset="2"/>
              <a:buChar char="Ø"/>
            </a:pPr>
            <a:r>
              <a:rPr lang="en-IN" sz="1800" dirty="0">
                <a:latin typeface="Century Schoolbook" pitchFamily="18" charset="0"/>
              </a:rPr>
              <a:t>Text fields</a:t>
            </a:r>
          </a:p>
          <a:p>
            <a:pPr lvl="1">
              <a:lnSpc>
                <a:spcPct val="150000"/>
              </a:lnSpc>
              <a:buFont typeface="Wingdings" pitchFamily="2" charset="2"/>
              <a:buChar char="Ø"/>
            </a:pPr>
            <a:r>
              <a:rPr lang="en-IN" sz="1800" dirty="0">
                <a:latin typeface="Century Schoolbook" pitchFamily="18" charset="0"/>
              </a:rPr>
              <a:t>Checkboxes</a:t>
            </a:r>
          </a:p>
          <a:p>
            <a:pPr lvl="1">
              <a:lnSpc>
                <a:spcPct val="150000"/>
              </a:lnSpc>
              <a:buFont typeface="Wingdings" pitchFamily="2" charset="2"/>
              <a:buChar char="Ø"/>
            </a:pPr>
            <a:r>
              <a:rPr lang="en-IN" sz="1800" dirty="0">
                <a:latin typeface="Century Schoolbook" pitchFamily="18" charset="0"/>
              </a:rPr>
              <a:t>Radio buttons</a:t>
            </a:r>
          </a:p>
          <a:p>
            <a:pPr lvl="1">
              <a:lnSpc>
                <a:spcPct val="150000"/>
              </a:lnSpc>
              <a:buFont typeface="Wingdings" pitchFamily="2" charset="2"/>
              <a:buChar char="Ø"/>
            </a:pPr>
            <a:r>
              <a:rPr lang="en-IN" sz="1800" dirty="0">
                <a:latin typeface="Century Schoolbook" pitchFamily="18" charset="0"/>
              </a:rPr>
              <a:t>Submit buttons </a:t>
            </a:r>
          </a:p>
          <a:p>
            <a:pPr lvl="1">
              <a:lnSpc>
                <a:spcPct val="150000"/>
              </a:lnSpc>
              <a:buFont typeface="Wingdings" pitchFamily="2" charset="2"/>
              <a:buChar char="Ø"/>
            </a:pPr>
            <a:r>
              <a:rPr lang="en-IN" sz="1800" dirty="0">
                <a:latin typeface="Century Schoolbook" pitchFamily="18" charset="0"/>
              </a:rPr>
              <a:t>Text area</a:t>
            </a:r>
          </a:p>
          <a:p>
            <a:pPr lvl="1">
              <a:lnSpc>
                <a:spcPct val="150000"/>
              </a:lnSpc>
              <a:buFont typeface="Wingdings" pitchFamily="2" charset="2"/>
              <a:buChar char="Ø"/>
            </a:pPr>
            <a:r>
              <a:rPr lang="en-IN" sz="1800" dirty="0">
                <a:latin typeface="Century Schoolbook" pitchFamily="18" charset="0"/>
              </a:rPr>
              <a:t>Password field</a:t>
            </a:r>
          </a:p>
          <a:p>
            <a:pPr lvl="1">
              <a:lnSpc>
                <a:spcPct val="150000"/>
              </a:lnSpc>
              <a:buFont typeface="Wingdings" pitchFamily="2" charset="2"/>
              <a:buChar char="Ø"/>
            </a:pPr>
            <a:r>
              <a:rPr lang="en-IN" sz="1800" dirty="0">
                <a:latin typeface="Century Schoolbook" pitchFamily="18" charset="0"/>
              </a:rPr>
              <a:t>Drop down list</a:t>
            </a:r>
          </a:p>
          <a:p>
            <a:pPr lvl="0">
              <a:lnSpc>
                <a:spcPct val="150000"/>
              </a:lnSpc>
            </a:pPr>
            <a:endParaRPr lang="en-IN" sz="1800" dirty="0">
              <a:latin typeface="Century Schoolbook" pitchFamily="18" charset="0"/>
            </a:endParaRPr>
          </a:p>
          <a:p>
            <a:endParaRPr lang="en-IN"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85728"/>
            <a:ext cx="8715436" cy="5909310"/>
          </a:xfrm>
          <a:prstGeom prst="rect">
            <a:avLst/>
          </a:prstGeom>
          <a:noFill/>
        </p:spPr>
        <p:txBody>
          <a:bodyPr wrap="square" rtlCol="0">
            <a:spAutoFit/>
          </a:bodyPr>
          <a:lstStyle/>
          <a:p>
            <a:r>
              <a:rPr lang="en-US" b="1" dirty="0">
                <a:latin typeface="Baskerville Old Face" pitchFamily="18" charset="0"/>
              </a:rPr>
              <a:t>Private</a:t>
            </a:r>
            <a:endParaRPr lang="en-US" dirty="0">
              <a:latin typeface="Baskerville Old Face" pitchFamily="18" charset="0"/>
            </a:endParaRPr>
          </a:p>
          <a:p>
            <a:r>
              <a:rPr lang="en-US" dirty="0">
                <a:latin typeface="Baskerville Old Face" pitchFamily="18" charset="0"/>
              </a:rPr>
              <a:t>	Methods marked as </a:t>
            </a:r>
            <a:r>
              <a:rPr lang="en-US" i="1" dirty="0">
                <a:latin typeface="Baskerville Old Face" pitchFamily="18" charset="0"/>
              </a:rPr>
              <a:t>private </a:t>
            </a:r>
            <a:r>
              <a:rPr lang="en-US" dirty="0">
                <a:latin typeface="Baskerville Old Face" pitchFamily="18" charset="0"/>
              </a:rPr>
              <a:t>are available for use only within the originating class and 	cannot be called by the instantiated object, nor by any of the originating class’s child 	classes.</a:t>
            </a:r>
          </a:p>
          <a:p>
            <a:r>
              <a:rPr lang="en-US" b="1" dirty="0">
                <a:latin typeface="Baskerville Old Face" pitchFamily="18" charset="0"/>
              </a:rPr>
              <a:t>Protected</a:t>
            </a:r>
            <a:endParaRPr lang="en-US" dirty="0">
              <a:latin typeface="Baskerville Old Face" pitchFamily="18" charset="0"/>
            </a:endParaRPr>
          </a:p>
          <a:p>
            <a:r>
              <a:rPr lang="en-US" dirty="0">
                <a:latin typeface="Baskerville Old Face" pitchFamily="18" charset="0"/>
              </a:rPr>
              <a:t>	Class methods marked as </a:t>
            </a:r>
            <a:r>
              <a:rPr lang="en-US" i="1" dirty="0">
                <a:latin typeface="Baskerville Old Face" pitchFamily="18" charset="0"/>
              </a:rPr>
              <a:t>protected </a:t>
            </a:r>
            <a:r>
              <a:rPr lang="en-US" dirty="0">
                <a:latin typeface="Baskerville Old Face" pitchFamily="18" charset="0"/>
              </a:rPr>
              <a:t>are available only to the originating class and its 	child classes.</a:t>
            </a:r>
          </a:p>
          <a:p>
            <a:r>
              <a:rPr lang="en-US" b="1" dirty="0">
                <a:latin typeface="Baskerville Old Face" pitchFamily="18" charset="0"/>
              </a:rPr>
              <a:t>Abstract</a:t>
            </a:r>
            <a:endParaRPr lang="en-US" dirty="0">
              <a:latin typeface="Baskerville Old Face" pitchFamily="18" charset="0"/>
            </a:endParaRPr>
          </a:p>
          <a:p>
            <a:pPr algn="just"/>
            <a:r>
              <a:rPr lang="en-US" i="1" dirty="0">
                <a:latin typeface="Baskerville Old Face" pitchFamily="18" charset="0"/>
              </a:rPr>
              <a:t>	Abstract </a:t>
            </a:r>
            <a:r>
              <a:rPr lang="en-US" dirty="0">
                <a:latin typeface="Baskerville Old Face" pitchFamily="18" charset="0"/>
              </a:rPr>
              <a:t>methods are special in that they are declared only within a parent class but 	are implemented in child classes. </a:t>
            </a:r>
          </a:p>
          <a:p>
            <a:pPr algn="just"/>
            <a:r>
              <a:rPr lang="en-US" dirty="0">
                <a:latin typeface="Baskerville Old Face" pitchFamily="18" charset="0"/>
              </a:rPr>
              <a:t>	Only classes declared as </a:t>
            </a:r>
            <a:r>
              <a:rPr lang="en-US" i="1" dirty="0">
                <a:latin typeface="Baskerville Old Face" pitchFamily="18" charset="0"/>
              </a:rPr>
              <a:t>abstract </a:t>
            </a:r>
            <a:r>
              <a:rPr lang="en-US" dirty="0">
                <a:latin typeface="Baskerville Old Face" pitchFamily="18" charset="0"/>
              </a:rPr>
              <a:t>can contain abstract methods. </a:t>
            </a:r>
          </a:p>
          <a:p>
            <a:pPr algn="just"/>
            <a:r>
              <a:rPr lang="en-US" dirty="0">
                <a:latin typeface="Baskerville Old Face" pitchFamily="18" charset="0"/>
              </a:rPr>
              <a:t>		</a:t>
            </a:r>
            <a:r>
              <a:rPr lang="en-US" b="1" dirty="0">
                <a:latin typeface="Baskerville Old Face" pitchFamily="18" charset="0"/>
              </a:rPr>
              <a:t>abstract function </a:t>
            </a:r>
            <a:r>
              <a:rPr lang="en-US" b="1" dirty="0" err="1">
                <a:latin typeface="Baskerville Old Face" pitchFamily="18" charset="0"/>
              </a:rPr>
              <a:t>methodName</a:t>
            </a:r>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abstract class Employee</a:t>
            </a:r>
            <a:endParaRPr lang="en-US" dirty="0">
              <a:latin typeface="Baskerville Old Face" pitchFamily="18" charset="0"/>
            </a:endParaRPr>
          </a:p>
          <a:p>
            <a:pPr lvl="2"/>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abstract function hire();</a:t>
            </a:r>
            <a:endParaRPr lang="en-US" dirty="0">
              <a:latin typeface="Baskerville Old Face" pitchFamily="18" charset="0"/>
            </a:endParaRPr>
          </a:p>
          <a:p>
            <a:pPr lvl="2"/>
            <a:r>
              <a:rPr lang="en-US" b="1" dirty="0">
                <a:latin typeface="Baskerville Old Face" pitchFamily="18" charset="0"/>
              </a:rPr>
              <a:t>abstract function fire();</a:t>
            </a:r>
            <a:endParaRPr lang="en-US" dirty="0">
              <a:latin typeface="Baskerville Old Face" pitchFamily="18" charset="0"/>
            </a:endParaRPr>
          </a:p>
          <a:p>
            <a:pPr lvl="2"/>
            <a:r>
              <a:rPr lang="en-US" b="1" dirty="0">
                <a:latin typeface="Baskerville Old Face" pitchFamily="18" charset="0"/>
              </a:rPr>
              <a:t>abstract function promote();</a:t>
            </a:r>
            <a:endParaRPr lang="en-US" dirty="0">
              <a:latin typeface="Baskerville Old Face" pitchFamily="18" charset="0"/>
            </a:endParaRPr>
          </a:p>
          <a:p>
            <a:pPr lvl="2"/>
            <a:r>
              <a:rPr lang="en-US" b="1" dirty="0">
                <a:latin typeface="Baskerville Old Face" pitchFamily="18" charset="0"/>
              </a:rPr>
              <a:t>abstract demote();</a:t>
            </a:r>
            <a:endParaRPr lang="en-US" dirty="0">
              <a:latin typeface="Baskerville Old Face" pitchFamily="18" charset="0"/>
            </a:endParaRPr>
          </a:p>
          <a:p>
            <a:pPr lvl="2"/>
            <a:r>
              <a:rPr lang="en-US" b="1" dirty="0">
                <a:latin typeface="Baskerville Old Face" pitchFamily="18" charset="0"/>
              </a:rPr>
              <a:t>}</a:t>
            </a:r>
            <a:endParaRPr lang="en-US" dirty="0">
              <a:latin typeface="Baskerville Old Face" pitchFamily="18" charset="0"/>
            </a:endParaRPr>
          </a:p>
          <a:p>
            <a:r>
              <a:rPr lang="en-US" dirty="0">
                <a:latin typeface="Baskerville Old Face" pitchFamily="18" charset="0"/>
              </a:rPr>
              <a:t>This class could then be extended by the respective employee classes, such as Manager, Clerk, and Cashier.</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857232"/>
            <a:ext cx="8715436" cy="2862322"/>
          </a:xfrm>
          <a:prstGeom prst="rect">
            <a:avLst/>
          </a:prstGeom>
          <a:noFill/>
        </p:spPr>
        <p:txBody>
          <a:bodyPr wrap="square" rtlCol="0">
            <a:spAutoFit/>
          </a:bodyPr>
          <a:lstStyle/>
          <a:p>
            <a:r>
              <a:rPr lang="en-US" b="1" dirty="0">
                <a:latin typeface="Baskerville Old Face" pitchFamily="18" charset="0"/>
              </a:rPr>
              <a:t>Final</a:t>
            </a:r>
            <a:endParaRPr lang="en-US" dirty="0">
              <a:latin typeface="Baskerville Old Face" pitchFamily="18" charset="0"/>
            </a:endParaRPr>
          </a:p>
          <a:p>
            <a:r>
              <a:rPr lang="en-US" dirty="0">
                <a:latin typeface="Baskerville Old Face" pitchFamily="18" charset="0"/>
              </a:rPr>
              <a:t>	Marking a method as </a:t>
            </a:r>
            <a:r>
              <a:rPr lang="en-US" i="1" dirty="0">
                <a:latin typeface="Baskerville Old Face" pitchFamily="18" charset="0"/>
              </a:rPr>
              <a:t>final </a:t>
            </a:r>
            <a:r>
              <a:rPr lang="en-US" dirty="0">
                <a:latin typeface="Baskerville Old Face" pitchFamily="18" charset="0"/>
              </a:rPr>
              <a:t>prevents it from being overridden by a subclass. A f	</a:t>
            </a:r>
            <a:r>
              <a:rPr lang="en-US" dirty="0" err="1">
                <a:latin typeface="Baskerville Old Face" pitchFamily="18" charset="0"/>
              </a:rPr>
              <a:t>inalized</a:t>
            </a:r>
            <a:r>
              <a:rPr lang="en-US" dirty="0">
                <a:latin typeface="Baskerville Old Face" pitchFamily="18" charset="0"/>
              </a:rPr>
              <a:t> method is declared like this:</a:t>
            </a:r>
          </a:p>
          <a:p>
            <a:pPr lvl="2"/>
            <a:r>
              <a:rPr lang="en-US" b="1" dirty="0">
                <a:latin typeface="Baskerville Old Face" pitchFamily="18" charset="0"/>
              </a:rPr>
              <a:t>class Employee</a:t>
            </a:r>
            <a:endParaRPr lang="en-US" dirty="0">
              <a:latin typeface="Baskerville Old Face" pitchFamily="18" charset="0"/>
            </a:endParaRPr>
          </a:p>
          <a:p>
            <a:pPr lvl="2"/>
            <a:r>
              <a:rPr lang="en-US" b="1" dirty="0">
                <a:latin typeface="Baskerville Old Face" pitchFamily="18" charset="0"/>
              </a:rPr>
              <a:t>{</a:t>
            </a:r>
            <a:endParaRPr lang="en-US" dirty="0">
              <a:latin typeface="Baskerville Old Face" pitchFamily="18" charset="0"/>
            </a:endParaRPr>
          </a:p>
          <a:p>
            <a:pPr lvl="2"/>
            <a:r>
              <a:rPr lang="en-US" b="1" dirty="0">
                <a:latin typeface="Baskerville Old Face" pitchFamily="18" charset="0"/>
              </a:rPr>
              <a:t>	final function </a:t>
            </a:r>
            <a:r>
              <a:rPr lang="en-US" b="1" dirty="0" err="1">
                <a:latin typeface="Baskerville Old Face" pitchFamily="18" charset="0"/>
              </a:rPr>
              <a:t>getName</a:t>
            </a:r>
            <a:r>
              <a:rPr lang="en-US" b="1" dirty="0">
                <a:latin typeface="Baskerville Old Face" pitchFamily="18" charset="0"/>
              </a:rPr>
              <a:t>() </a:t>
            </a: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	}</a:t>
            </a:r>
            <a:endParaRPr lang="en-US" dirty="0">
              <a:latin typeface="Baskerville Old Face" pitchFamily="18" charset="0"/>
            </a:endParaRPr>
          </a:p>
          <a:p>
            <a:pPr lvl="2"/>
            <a:r>
              <a:rPr lang="en-US" b="1" dirty="0">
                <a:latin typeface="Baskerville Old Face" pitchFamily="18" charset="0"/>
              </a:rPr>
              <a:t>}</a:t>
            </a:r>
            <a:endParaRPr lang="en-US" dirty="0">
              <a:latin typeface="Baskerville Old Face"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57166"/>
            <a:ext cx="8572560" cy="5940088"/>
          </a:xfrm>
          <a:prstGeom prst="rect">
            <a:avLst/>
          </a:prstGeom>
          <a:noFill/>
        </p:spPr>
        <p:txBody>
          <a:bodyPr wrap="square" rtlCol="0">
            <a:spAutoFit/>
          </a:bodyPr>
          <a:lstStyle/>
          <a:p>
            <a:pPr marL="360363" lvl="1" indent="-354013"/>
            <a:r>
              <a:rPr lang="en-US" sz="2000" b="1" dirty="0">
                <a:latin typeface="Baskerville Old Face" pitchFamily="18" charset="0"/>
              </a:rPr>
              <a:t>1.3)  Constructors and Destructors</a:t>
            </a:r>
            <a:endParaRPr lang="en-IN" sz="2000" b="1" dirty="0">
              <a:latin typeface="Baskerville Old Face" pitchFamily="18" charset="0"/>
            </a:endParaRPr>
          </a:p>
          <a:p>
            <a:pPr marL="533400" lvl="1"/>
            <a:r>
              <a:rPr lang="en-IN" sz="2000" b="1" dirty="0">
                <a:latin typeface="Baskerville Old Face" pitchFamily="18" charset="0"/>
              </a:rPr>
              <a:t>1.3.1)  </a:t>
            </a:r>
            <a:r>
              <a:rPr lang="en-US" sz="2000" b="1" dirty="0">
                <a:latin typeface="Baskerville Old Face" pitchFamily="18" charset="0"/>
              </a:rPr>
              <a:t>Constructors</a:t>
            </a:r>
            <a:endParaRPr lang="en-IN" sz="2000" dirty="0">
              <a:latin typeface="Baskerville Old Face" pitchFamily="18" charset="0"/>
            </a:endParaRPr>
          </a:p>
          <a:p>
            <a:pPr marL="1258888" indent="-1588"/>
            <a:r>
              <a:rPr lang="en-US" sz="2000" b="1" dirty="0">
                <a:latin typeface="Baskerville Old Face" pitchFamily="18" charset="0"/>
              </a:rPr>
              <a:t>1.3.1.1) </a:t>
            </a:r>
            <a:r>
              <a:rPr lang="en-IN" sz="2000" dirty="0">
                <a:latin typeface="Baskerville Old Face" pitchFamily="18" charset="0"/>
              </a:rPr>
              <a:t>Invoking Parent Constructors</a:t>
            </a:r>
          </a:p>
          <a:p>
            <a:pPr marL="1258888" indent="-1588"/>
            <a:r>
              <a:rPr lang="en-US" sz="2000" b="1" dirty="0">
                <a:latin typeface="Baskerville Old Face" pitchFamily="18" charset="0"/>
              </a:rPr>
              <a:t>1.3.1.2)</a:t>
            </a:r>
            <a:r>
              <a:rPr lang="en-IN" sz="2000" dirty="0">
                <a:latin typeface="Baskerville Old Face" pitchFamily="18" charset="0"/>
              </a:rPr>
              <a:t> Invoking Unrelated Constructors</a:t>
            </a:r>
          </a:p>
          <a:p>
            <a:pPr marL="900113" indent="-366713"/>
            <a:r>
              <a:rPr lang="en-US" sz="2000" b="1" dirty="0">
                <a:latin typeface="Baskerville Old Face" pitchFamily="18" charset="0"/>
              </a:rPr>
              <a:t>1.3.2) Destructor</a:t>
            </a:r>
          </a:p>
          <a:p>
            <a:pPr marL="900113" indent="-366713"/>
            <a:endParaRPr lang="en-US" sz="2000" b="1" dirty="0">
              <a:latin typeface="Baskerville Old Face" pitchFamily="18" charset="0"/>
            </a:endParaRPr>
          </a:p>
          <a:p>
            <a:pPr marL="900113" indent="-366713"/>
            <a:endParaRPr lang="en-US" sz="2000" b="1" dirty="0">
              <a:latin typeface="Baskerville Old Face" pitchFamily="18" charset="0"/>
            </a:endParaRPr>
          </a:p>
          <a:p>
            <a:pPr marL="900113" indent="-366713"/>
            <a:endParaRPr lang="en-IN" sz="2000" dirty="0">
              <a:latin typeface="Baskerville Old Face" pitchFamily="18" charset="0"/>
            </a:endParaRPr>
          </a:p>
          <a:p>
            <a:r>
              <a:rPr lang="en-US" sz="2000" b="1" dirty="0">
                <a:latin typeface="Baskerville Old Face" pitchFamily="18" charset="0"/>
              </a:rPr>
              <a:t>1.3.1)	Constructors</a:t>
            </a:r>
            <a:endParaRPr lang="en-IN" sz="2000" dirty="0">
              <a:latin typeface="Baskerville Old Face" pitchFamily="18" charset="0"/>
            </a:endParaRPr>
          </a:p>
          <a:p>
            <a:pPr marL="1258888" lvl="0" indent="-358775" algn="just">
              <a:buFont typeface="Wingdings" pitchFamily="2" charset="2"/>
              <a:buChar char="§"/>
            </a:pPr>
            <a:r>
              <a:rPr lang="en-US" sz="2000" dirty="0">
                <a:latin typeface="Baskerville Old Face" pitchFamily="18" charset="0"/>
              </a:rPr>
              <a:t>Constructors are used to initialize instance Variables. </a:t>
            </a:r>
            <a:endParaRPr lang="en-IN" sz="2000" dirty="0">
              <a:latin typeface="Baskerville Old Face" pitchFamily="18" charset="0"/>
            </a:endParaRPr>
          </a:p>
          <a:p>
            <a:pPr marL="1258888" lvl="0" indent="-358775" algn="just">
              <a:buFont typeface="Wingdings" pitchFamily="2" charset="2"/>
              <a:buChar char="§"/>
            </a:pPr>
            <a:r>
              <a:rPr lang="en-IN" sz="2000" dirty="0">
                <a:latin typeface="Baskerville Old Face" pitchFamily="18" charset="0"/>
              </a:rPr>
              <a:t>PHP recognizes constructors by the name __construct (a double underscore precedes the constructor keyword). </a:t>
            </a:r>
          </a:p>
          <a:p>
            <a:pPr marL="1258888" lvl="0" indent="-358775" algn="just">
              <a:buFont typeface="Wingdings" pitchFamily="2" charset="2"/>
              <a:buChar char="§"/>
            </a:pPr>
            <a:r>
              <a:rPr lang="en-IN" sz="2000" dirty="0">
                <a:latin typeface="Baskerville Old Face" pitchFamily="18" charset="0"/>
              </a:rPr>
              <a:t>The general syntax for constructor declaration follows:</a:t>
            </a:r>
          </a:p>
          <a:p>
            <a:pPr lvl="4"/>
            <a:r>
              <a:rPr lang="en-IN" sz="2000" b="1" dirty="0">
                <a:latin typeface="Baskerville Old Face" pitchFamily="18" charset="0"/>
              </a:rPr>
              <a:t>function __construct([argument1, argument2, ..., </a:t>
            </a:r>
            <a:r>
              <a:rPr lang="en-IN" sz="2000" b="1" dirty="0" err="1">
                <a:latin typeface="Baskerville Old Face" pitchFamily="18" charset="0"/>
              </a:rPr>
              <a:t>argumentN</a:t>
            </a:r>
            <a:r>
              <a:rPr lang="en-IN" sz="2000" b="1" dirty="0">
                <a:latin typeface="Baskerville Old Face" pitchFamily="18" charset="0"/>
              </a:rPr>
              <a:t>])</a:t>
            </a:r>
            <a:endParaRPr lang="en-IN" sz="2000" dirty="0">
              <a:latin typeface="Baskerville Old Face" pitchFamily="18" charset="0"/>
            </a:endParaRPr>
          </a:p>
          <a:p>
            <a:pPr lvl="4"/>
            <a:r>
              <a:rPr lang="en-IN" sz="2000" b="1" dirty="0">
                <a:latin typeface="Baskerville Old Face" pitchFamily="18" charset="0"/>
              </a:rPr>
              <a:t>{</a:t>
            </a:r>
            <a:endParaRPr lang="en-IN" sz="2000" dirty="0">
              <a:latin typeface="Baskerville Old Face" pitchFamily="18" charset="0"/>
            </a:endParaRPr>
          </a:p>
          <a:p>
            <a:pPr lvl="4"/>
            <a:r>
              <a:rPr lang="en-IN" sz="2000" b="1" dirty="0">
                <a:latin typeface="Baskerville Old Face" pitchFamily="18" charset="0"/>
              </a:rPr>
              <a:t>// Class initialization code</a:t>
            </a:r>
            <a:endParaRPr lang="en-IN" sz="2000" dirty="0">
              <a:latin typeface="Baskerville Old Face" pitchFamily="18" charset="0"/>
            </a:endParaRPr>
          </a:p>
          <a:p>
            <a:pPr lvl="4"/>
            <a:r>
              <a:rPr lang="en-IN" sz="2000" b="1" dirty="0">
                <a:latin typeface="Baskerville Old Face" pitchFamily="18" charset="0"/>
              </a:rPr>
              <a:t>}</a:t>
            </a:r>
            <a:endParaRPr lang="en-IN" sz="2000" dirty="0">
              <a:latin typeface="Baskerville Old Face" pitchFamily="18" charset="0"/>
            </a:endParaRPr>
          </a:p>
          <a:p>
            <a:pPr lvl="0"/>
            <a:endParaRPr lang="en-IN" sz="2000" dirty="0">
              <a:latin typeface="Baskerville Old Face" pitchFamily="18" charset="0"/>
            </a:endParaRPr>
          </a:p>
          <a:p>
            <a:endParaRPr lang="en-IN" sz="2000" dirty="0">
              <a:latin typeface="Baskerville Old Face" pitchFamily="18"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17693"/>
            <a:ext cx="8715436" cy="6740307"/>
          </a:xfrm>
          <a:prstGeom prst="rect">
            <a:avLst/>
          </a:prstGeom>
        </p:spPr>
        <p:txBody>
          <a:bodyPr wrap="square">
            <a:spAutoFit/>
          </a:bodyPr>
          <a:lstStyle/>
          <a:p>
            <a:pPr marL="1258888" indent="-1258888" algn="just"/>
            <a:r>
              <a:rPr lang="en-US" b="1" dirty="0">
                <a:latin typeface="Baskerville Old Face" pitchFamily="18" charset="0"/>
              </a:rPr>
              <a:t>1.3.1.1) </a:t>
            </a:r>
            <a:r>
              <a:rPr lang="en-IN" dirty="0">
                <a:latin typeface="Baskerville Old Face" pitchFamily="18" charset="0"/>
              </a:rPr>
              <a:t>Invoking Parent Constructors</a:t>
            </a:r>
          </a:p>
          <a:p>
            <a:pPr marL="1079500" lvl="0" indent="-360363" algn="just">
              <a:buFont typeface="Wingdings" pitchFamily="2" charset="2"/>
              <a:buChar char="§"/>
            </a:pPr>
            <a:r>
              <a:rPr lang="en-IN" dirty="0">
                <a:latin typeface="Baskerville Old Face" pitchFamily="18" charset="0"/>
              </a:rPr>
              <a:t>PHP does not automatically call the parent constructor; it must be explicitly called using the parent keyword.  An example follows:</a:t>
            </a:r>
          </a:p>
          <a:p>
            <a:pPr lvl="4" algn="just"/>
            <a:r>
              <a:rPr lang="en-IN" dirty="0">
                <a:latin typeface="Baskerville Old Face" pitchFamily="18" charset="0"/>
              </a:rPr>
              <a:t>&lt;?</a:t>
            </a:r>
            <a:r>
              <a:rPr lang="en-IN" dirty="0" err="1">
                <a:latin typeface="Baskerville Old Face" pitchFamily="18" charset="0"/>
              </a:rPr>
              <a:t>php</a:t>
            </a:r>
            <a:endParaRPr lang="en-IN" dirty="0">
              <a:latin typeface="Baskerville Old Face" pitchFamily="18" charset="0"/>
            </a:endParaRPr>
          </a:p>
          <a:p>
            <a:pPr lvl="4" algn="just"/>
            <a:r>
              <a:rPr lang="en-IN" dirty="0">
                <a:latin typeface="Baskerville Old Face" pitchFamily="18" charset="0"/>
              </a:rPr>
              <a:t>class Employee</a:t>
            </a:r>
          </a:p>
          <a:p>
            <a:pPr lvl="4" algn="just"/>
            <a:r>
              <a:rPr lang="en-IN" dirty="0">
                <a:latin typeface="Baskerville Old Face" pitchFamily="18" charset="0"/>
              </a:rPr>
              <a:t>{</a:t>
            </a:r>
          </a:p>
          <a:p>
            <a:pPr lvl="4" algn="just"/>
            <a:r>
              <a:rPr lang="en-IN" dirty="0">
                <a:latin typeface="Baskerville Old Face" pitchFamily="18" charset="0"/>
              </a:rPr>
              <a:t>	protected $name;</a:t>
            </a:r>
          </a:p>
          <a:p>
            <a:pPr lvl="4" algn="just"/>
            <a:r>
              <a:rPr lang="en-IN" dirty="0">
                <a:latin typeface="Baskerville Old Face" pitchFamily="18" charset="0"/>
              </a:rPr>
              <a:t>	protected $title;</a:t>
            </a:r>
          </a:p>
          <a:p>
            <a:pPr lvl="4" algn="just"/>
            <a:r>
              <a:rPr lang="en-IN" dirty="0">
                <a:latin typeface="Baskerville Old Face" pitchFamily="18" charset="0"/>
              </a:rPr>
              <a:t>	 function __construct()</a:t>
            </a:r>
          </a:p>
          <a:p>
            <a:pPr lvl="4" algn="just"/>
            <a:r>
              <a:rPr lang="en-IN" dirty="0">
                <a:latin typeface="Baskerville Old Face" pitchFamily="18" charset="0"/>
              </a:rPr>
              <a:t>	{	</a:t>
            </a:r>
          </a:p>
          <a:p>
            <a:pPr lvl="4" algn="just"/>
            <a:r>
              <a:rPr lang="en-IN" dirty="0">
                <a:latin typeface="Baskerville Old Face" pitchFamily="18" charset="0"/>
              </a:rPr>
              <a:t>		echo "&lt;p&gt;Employee constructor called!&lt;/p&gt;";</a:t>
            </a:r>
          </a:p>
          <a:p>
            <a:pPr lvl="4" algn="just"/>
            <a:r>
              <a:rPr lang="en-IN" dirty="0">
                <a:latin typeface="Baskerville Old Face" pitchFamily="18" charset="0"/>
              </a:rPr>
              <a:t>	}</a:t>
            </a:r>
          </a:p>
          <a:p>
            <a:pPr lvl="4" algn="just"/>
            <a:r>
              <a:rPr lang="en-IN" dirty="0">
                <a:latin typeface="Baskerville Old Face" pitchFamily="18" charset="0"/>
              </a:rPr>
              <a:t>}</a:t>
            </a:r>
          </a:p>
          <a:p>
            <a:pPr lvl="4" algn="just"/>
            <a:r>
              <a:rPr lang="en-IN" dirty="0">
                <a:latin typeface="Baskerville Old Face" pitchFamily="18" charset="0"/>
              </a:rPr>
              <a:t>class Manager extends Employee</a:t>
            </a:r>
          </a:p>
          <a:p>
            <a:pPr lvl="4" algn="just"/>
            <a:r>
              <a:rPr lang="en-IN" dirty="0">
                <a:latin typeface="Baskerville Old Face" pitchFamily="18" charset="0"/>
              </a:rPr>
              <a:t>{</a:t>
            </a:r>
          </a:p>
          <a:p>
            <a:pPr lvl="4" algn="just"/>
            <a:r>
              <a:rPr lang="en-IN" dirty="0">
                <a:latin typeface="Baskerville Old Face" pitchFamily="18" charset="0"/>
              </a:rPr>
              <a:t>	function __construct()</a:t>
            </a:r>
          </a:p>
          <a:p>
            <a:pPr lvl="4" algn="just"/>
            <a:r>
              <a:rPr lang="en-IN" dirty="0">
                <a:latin typeface="Baskerville Old Face" pitchFamily="18" charset="0"/>
              </a:rPr>
              <a:t>	{</a:t>
            </a:r>
          </a:p>
          <a:p>
            <a:pPr lvl="4" algn="just"/>
            <a:r>
              <a:rPr lang="en-IN" dirty="0">
                <a:latin typeface="Baskerville Old Face" pitchFamily="18" charset="0"/>
              </a:rPr>
              <a:t>		parent::__construct();</a:t>
            </a:r>
          </a:p>
          <a:p>
            <a:pPr lvl="4" algn="just"/>
            <a:r>
              <a:rPr lang="en-IN" dirty="0">
                <a:latin typeface="Baskerville Old Face" pitchFamily="18" charset="0"/>
              </a:rPr>
              <a:t>		echo "&lt;p&gt;Manager constructor called!&lt;/p&gt;";</a:t>
            </a:r>
          </a:p>
          <a:p>
            <a:pPr lvl="4" algn="just"/>
            <a:r>
              <a:rPr lang="en-IN" dirty="0">
                <a:latin typeface="Baskerville Old Face" pitchFamily="18" charset="0"/>
              </a:rPr>
              <a:t>	}</a:t>
            </a:r>
          </a:p>
          <a:p>
            <a:pPr lvl="4" algn="just"/>
            <a:r>
              <a:rPr lang="en-IN" dirty="0">
                <a:latin typeface="Baskerville Old Face" pitchFamily="18" charset="0"/>
              </a:rPr>
              <a:t>}	</a:t>
            </a:r>
          </a:p>
          <a:p>
            <a:pPr algn="just"/>
            <a:r>
              <a:rPr lang="en-IN" b="1" dirty="0">
                <a:latin typeface="Baskerville Old Face" pitchFamily="18" charset="0"/>
              </a:rPr>
              <a:t>This results in the following:</a:t>
            </a:r>
            <a:endParaRPr lang="en-IN" dirty="0">
              <a:latin typeface="Baskerville Old Face" pitchFamily="18" charset="0"/>
            </a:endParaRPr>
          </a:p>
          <a:p>
            <a:pPr lvl="4" algn="just"/>
            <a:r>
              <a:rPr lang="en-IN" dirty="0">
                <a:latin typeface="Baskerville Old Face" pitchFamily="18" charset="0"/>
              </a:rPr>
              <a:t>Employee constructor called!</a:t>
            </a:r>
          </a:p>
          <a:p>
            <a:pPr lvl="4" algn="just"/>
            <a:r>
              <a:rPr lang="en-IN" dirty="0">
                <a:latin typeface="Baskerville Old Face" pitchFamily="18" charset="0"/>
              </a:rPr>
              <a:t>Manager constructor called!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572561" cy="3447098"/>
          </a:xfrm>
          <a:prstGeom prst="rect">
            <a:avLst/>
          </a:prstGeom>
          <a:noFill/>
        </p:spPr>
        <p:txBody>
          <a:bodyPr wrap="square" rtlCol="0">
            <a:spAutoFit/>
          </a:bodyPr>
          <a:lstStyle/>
          <a:p>
            <a:r>
              <a:rPr lang="en-IN" sz="2000" b="1" dirty="0">
                <a:latin typeface="Baskerville Old Face" pitchFamily="18" charset="0"/>
              </a:rPr>
              <a:t>1.3.1.2)	Invoking Unrelated Constructor</a:t>
            </a:r>
            <a:endParaRPr lang="en-IN" sz="2000" dirty="0">
              <a:latin typeface="Baskerville Old Face" pitchFamily="18" charset="0"/>
            </a:endParaRPr>
          </a:p>
          <a:p>
            <a:pPr marL="719138" lvl="0" indent="-358775" algn="just">
              <a:buFont typeface="Wingdings" pitchFamily="2" charset="2"/>
              <a:buChar char="§"/>
            </a:pPr>
            <a:r>
              <a:rPr lang="en-IN" sz="2000" dirty="0">
                <a:latin typeface="Baskerville Old Face" pitchFamily="18" charset="0"/>
              </a:rPr>
              <a:t>It is possible to  invoke class constructors that don’t have any relation to the instantiated object simply by prefacing __construct with the class name, like </a:t>
            </a:r>
          </a:p>
          <a:p>
            <a:pPr algn="just"/>
            <a:r>
              <a:rPr lang="en-IN" sz="2000" b="1" dirty="0">
                <a:latin typeface="Baskerville Old Face" pitchFamily="18" charset="0"/>
              </a:rPr>
              <a:t>		</a:t>
            </a:r>
            <a:r>
              <a:rPr lang="en-IN" sz="2000" b="1" dirty="0" err="1">
                <a:latin typeface="Baskerville Old Face" pitchFamily="18" charset="0"/>
              </a:rPr>
              <a:t>classname</a:t>
            </a:r>
            <a:r>
              <a:rPr lang="en-IN" sz="2000" b="1" dirty="0">
                <a:latin typeface="Baskerville Old Face" pitchFamily="18" charset="0"/>
              </a:rPr>
              <a:t>::__construct()</a:t>
            </a:r>
            <a:endParaRPr lang="en-IN" sz="2000" dirty="0">
              <a:latin typeface="Baskerville Old Face" pitchFamily="18" charset="0"/>
            </a:endParaRPr>
          </a:p>
          <a:p>
            <a:pPr marL="711200" lvl="0" indent="-347663" algn="just">
              <a:buFont typeface="Wingdings" pitchFamily="2" charset="2"/>
              <a:buChar char="§"/>
            </a:pPr>
            <a:r>
              <a:rPr lang="en-IN" sz="2000" dirty="0">
                <a:latin typeface="Baskerville Old Face" pitchFamily="18" charset="0"/>
              </a:rPr>
              <a:t>As an example, assume that the Manager and Employee classes used in the previous example bear no hierarchical relationship; instead, they are simply two classes located within the same library. </a:t>
            </a:r>
          </a:p>
          <a:p>
            <a:pPr marL="711200" lvl="0" indent="-347663" algn="just">
              <a:buFont typeface="Wingdings" pitchFamily="2" charset="2"/>
              <a:buChar char="§"/>
            </a:pPr>
            <a:r>
              <a:rPr lang="en-IN" sz="2000" dirty="0">
                <a:latin typeface="Baskerville Old Face" pitchFamily="18" charset="0"/>
              </a:rPr>
              <a:t>The Employee constructor could still be invoked within Manager’s constructor, like this:</a:t>
            </a:r>
          </a:p>
          <a:p>
            <a:pPr algn="just"/>
            <a:r>
              <a:rPr lang="en-IN" sz="2000" b="1" dirty="0">
                <a:latin typeface="Baskerville Old Face" pitchFamily="18" charset="0"/>
              </a:rPr>
              <a:t>		Employee::__construct();</a:t>
            </a:r>
            <a:endParaRPr lang="en-IN" sz="2000" dirty="0">
              <a:latin typeface="Baskerville Old Face" pitchFamily="18" charset="0"/>
            </a:endParaRPr>
          </a:p>
          <a:p>
            <a:endParaRPr lang="en-IN"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1" y="214290"/>
            <a:ext cx="8643998" cy="6740307"/>
          </a:xfrm>
          <a:prstGeom prst="rect">
            <a:avLst/>
          </a:prstGeom>
          <a:noFill/>
        </p:spPr>
        <p:txBody>
          <a:bodyPr wrap="square" rtlCol="0">
            <a:spAutoFit/>
          </a:bodyPr>
          <a:lstStyle/>
          <a:p>
            <a:pPr marL="536575" indent="-536575"/>
            <a:r>
              <a:rPr lang="en-IN" sz="1600" b="1" dirty="0">
                <a:latin typeface="Baskerville Old Face" pitchFamily="18" charset="0"/>
              </a:rPr>
              <a:t>1.3.2	Destructors</a:t>
            </a:r>
            <a:endParaRPr lang="en-IN" sz="1600" dirty="0">
              <a:latin typeface="Baskerville Old Face" pitchFamily="18" charset="0"/>
            </a:endParaRPr>
          </a:p>
          <a:p>
            <a:pPr marL="812800" lvl="0" indent="-276225" algn="just">
              <a:buFont typeface="Wingdings" pitchFamily="2" charset="2"/>
              <a:buChar char="§"/>
            </a:pPr>
            <a:r>
              <a:rPr lang="en-US" sz="1600" dirty="0">
                <a:latin typeface="Baskerville Old Face" pitchFamily="18" charset="0"/>
              </a:rPr>
              <a:t>PHP 5 introduces a destructor concept similar to that of other object-oriented languages, such as C++. </a:t>
            </a:r>
            <a:endParaRPr lang="en-IN" sz="1600" dirty="0">
              <a:latin typeface="Baskerville Old Face" pitchFamily="18" charset="0"/>
            </a:endParaRPr>
          </a:p>
          <a:p>
            <a:pPr marL="812800" lvl="0" indent="-276225" algn="just">
              <a:buFont typeface="Wingdings" pitchFamily="2" charset="2"/>
              <a:buChar char="§"/>
            </a:pPr>
            <a:r>
              <a:rPr lang="en-US" sz="1600" dirty="0">
                <a:latin typeface="Baskerville Old Face" pitchFamily="18" charset="0"/>
              </a:rPr>
              <a:t>The destructor method will be called as soon as there are no other references to a particular object, or in any order during the shutdown sequence.</a:t>
            </a:r>
            <a:endParaRPr lang="en-IN" sz="1600" dirty="0">
              <a:latin typeface="Baskerville Old Face" pitchFamily="18" charset="0"/>
            </a:endParaRPr>
          </a:p>
          <a:p>
            <a:pPr marL="812800" lvl="0" indent="-276225" algn="just">
              <a:buFont typeface="Wingdings" pitchFamily="2" charset="2"/>
              <a:buChar char="§"/>
            </a:pPr>
            <a:r>
              <a:rPr lang="en-IN" sz="1600" dirty="0">
                <a:latin typeface="Baskerville Old Face" pitchFamily="18" charset="0"/>
              </a:rPr>
              <a:t>Destructors are created like any other method but must be titled __destruct(). An example follows:</a:t>
            </a:r>
          </a:p>
          <a:p>
            <a:pPr lvl="4"/>
            <a:r>
              <a:rPr lang="en-IN" sz="1600" b="1" dirty="0">
                <a:latin typeface="Baskerville Old Face" pitchFamily="18" charset="0"/>
              </a:rPr>
              <a:t>&lt;?</a:t>
            </a:r>
            <a:r>
              <a:rPr lang="en-IN" sz="1600" b="1" dirty="0" err="1">
                <a:latin typeface="Baskerville Old Face" pitchFamily="18" charset="0"/>
              </a:rPr>
              <a:t>php</a:t>
            </a:r>
            <a:endParaRPr lang="en-IN" sz="1600" dirty="0">
              <a:latin typeface="Baskerville Old Face" pitchFamily="18" charset="0"/>
            </a:endParaRPr>
          </a:p>
          <a:p>
            <a:pPr lvl="4"/>
            <a:r>
              <a:rPr lang="en-IN" sz="1600" b="1" dirty="0">
                <a:latin typeface="Baskerville Old Face" pitchFamily="18" charset="0"/>
              </a:rPr>
              <a:t>class Book</a:t>
            </a:r>
            <a:endParaRPr lang="en-IN" sz="1600" dirty="0">
              <a:latin typeface="Baskerville Old Face" pitchFamily="18" charset="0"/>
            </a:endParaRPr>
          </a:p>
          <a:p>
            <a:pPr lvl="4"/>
            <a:r>
              <a:rPr lang="en-IN" sz="1600" b="1" dirty="0">
                <a:latin typeface="Baskerville Old Face" pitchFamily="18" charset="0"/>
              </a:rPr>
              <a:t>{</a:t>
            </a:r>
            <a:endParaRPr lang="en-IN" sz="1600" dirty="0">
              <a:latin typeface="Baskerville Old Face" pitchFamily="18" charset="0"/>
            </a:endParaRPr>
          </a:p>
          <a:p>
            <a:pPr lvl="5"/>
            <a:r>
              <a:rPr lang="en-IN" sz="1600" b="1" dirty="0">
                <a:latin typeface="Baskerville Old Face" pitchFamily="18" charset="0"/>
              </a:rPr>
              <a:t>private $title;</a:t>
            </a:r>
            <a:endParaRPr lang="en-IN" sz="1600" dirty="0">
              <a:latin typeface="Baskerville Old Face" pitchFamily="18" charset="0"/>
            </a:endParaRPr>
          </a:p>
          <a:p>
            <a:pPr lvl="5"/>
            <a:r>
              <a:rPr lang="en-IN" sz="1600" b="1" dirty="0">
                <a:latin typeface="Baskerville Old Face" pitchFamily="18" charset="0"/>
              </a:rPr>
              <a:t>private $</a:t>
            </a:r>
            <a:r>
              <a:rPr lang="en-IN" sz="1600" b="1" dirty="0" err="1">
                <a:latin typeface="Baskerville Old Face" pitchFamily="18" charset="0"/>
              </a:rPr>
              <a:t>isbn</a:t>
            </a:r>
            <a:r>
              <a:rPr lang="en-IN" sz="1600" b="1" dirty="0">
                <a:latin typeface="Baskerville Old Face" pitchFamily="18" charset="0"/>
              </a:rPr>
              <a:t>;</a:t>
            </a:r>
            <a:endParaRPr lang="en-IN" sz="1600" dirty="0">
              <a:latin typeface="Baskerville Old Face" pitchFamily="18" charset="0"/>
            </a:endParaRPr>
          </a:p>
          <a:p>
            <a:pPr lvl="5"/>
            <a:r>
              <a:rPr lang="en-IN" sz="1600" b="1" dirty="0">
                <a:latin typeface="Baskerville Old Face" pitchFamily="18" charset="0"/>
              </a:rPr>
              <a:t>private $copies;</a:t>
            </a:r>
            <a:endParaRPr lang="en-IN" sz="1600" dirty="0">
              <a:latin typeface="Baskerville Old Face" pitchFamily="18" charset="0"/>
            </a:endParaRPr>
          </a:p>
          <a:p>
            <a:pPr lvl="5"/>
            <a:r>
              <a:rPr lang="en-IN" sz="1600" b="1" dirty="0">
                <a:latin typeface="Baskerville Old Face" pitchFamily="18" charset="0"/>
              </a:rPr>
              <a:t>function  __construct($</a:t>
            </a:r>
            <a:r>
              <a:rPr lang="en-IN" sz="1600" b="1" dirty="0" err="1">
                <a:latin typeface="Baskerville Old Face" pitchFamily="18" charset="0"/>
              </a:rPr>
              <a:t>isbn</a:t>
            </a:r>
            <a:r>
              <a:rPr lang="en-IN" sz="1600" b="1" dirty="0">
                <a:latin typeface="Baskerville Old Face" pitchFamily="18" charset="0"/>
              </a:rPr>
              <a:t>)</a:t>
            </a:r>
            <a:endParaRPr lang="en-IN" sz="1600" dirty="0">
              <a:latin typeface="Baskerville Old Face" pitchFamily="18" charset="0"/>
            </a:endParaRPr>
          </a:p>
          <a:p>
            <a:pPr lvl="5"/>
            <a:r>
              <a:rPr lang="en-IN" sz="1600" b="1" dirty="0">
                <a:latin typeface="Baskerville Old Face" pitchFamily="18" charset="0"/>
              </a:rPr>
              <a:t>{	</a:t>
            </a:r>
            <a:endParaRPr lang="en-IN" sz="1600" dirty="0">
              <a:latin typeface="Baskerville Old Face" pitchFamily="18" charset="0"/>
            </a:endParaRPr>
          </a:p>
          <a:p>
            <a:pPr lvl="5"/>
            <a:r>
              <a:rPr lang="en-IN" sz="1600" b="1" dirty="0">
                <a:latin typeface="Baskerville Old Face" pitchFamily="18" charset="0"/>
              </a:rPr>
              <a:t>echo "&lt;p&gt;Book class instance created.&lt;/p&gt;";</a:t>
            </a:r>
            <a:endParaRPr lang="en-IN" sz="1600" dirty="0">
              <a:latin typeface="Baskerville Old Face" pitchFamily="18" charset="0"/>
            </a:endParaRPr>
          </a:p>
          <a:p>
            <a:pPr lvl="5"/>
            <a:r>
              <a:rPr lang="en-IN" sz="1600" b="1" dirty="0">
                <a:latin typeface="Baskerville Old Face" pitchFamily="18" charset="0"/>
              </a:rPr>
              <a:t>}</a:t>
            </a:r>
            <a:endParaRPr lang="en-IN" sz="1600" dirty="0">
              <a:latin typeface="Baskerville Old Face" pitchFamily="18" charset="0"/>
            </a:endParaRPr>
          </a:p>
          <a:p>
            <a:pPr lvl="5"/>
            <a:r>
              <a:rPr lang="en-IN" sz="1600" b="1" dirty="0">
                <a:latin typeface="Baskerville Old Face" pitchFamily="18" charset="0"/>
              </a:rPr>
              <a:t>Function  __destructor()</a:t>
            </a:r>
            <a:endParaRPr lang="en-IN" sz="1600" dirty="0">
              <a:latin typeface="Baskerville Old Face" pitchFamily="18" charset="0"/>
            </a:endParaRPr>
          </a:p>
          <a:p>
            <a:pPr lvl="5"/>
            <a:r>
              <a:rPr lang="en-IN" sz="1600" b="1" dirty="0">
                <a:latin typeface="Baskerville Old Face" pitchFamily="18" charset="0"/>
              </a:rPr>
              <a:t>{</a:t>
            </a:r>
            <a:endParaRPr lang="en-IN" sz="1600" dirty="0">
              <a:latin typeface="Baskerville Old Face" pitchFamily="18" charset="0"/>
            </a:endParaRPr>
          </a:p>
          <a:p>
            <a:pPr lvl="5"/>
            <a:r>
              <a:rPr lang="en-IN" sz="1600" b="1" dirty="0">
                <a:latin typeface="Baskerville Old Face" pitchFamily="18" charset="0"/>
              </a:rPr>
              <a:t>echo "&lt;p&gt;Book class instance destroyed.&lt;/p&gt;";</a:t>
            </a:r>
            <a:endParaRPr lang="en-IN" sz="1600" dirty="0">
              <a:latin typeface="Baskerville Old Face" pitchFamily="18" charset="0"/>
            </a:endParaRPr>
          </a:p>
          <a:p>
            <a:pPr lvl="5"/>
            <a:r>
              <a:rPr lang="en-IN" sz="1600" b="1" dirty="0">
                <a:latin typeface="Baskerville Old Face" pitchFamily="18" charset="0"/>
              </a:rPr>
              <a:t>}</a:t>
            </a:r>
          </a:p>
          <a:p>
            <a:pPr marL="1800225" lvl="5"/>
            <a:r>
              <a:rPr lang="en-IN" sz="1600" b="1" dirty="0">
                <a:latin typeface="Baskerville Old Face" pitchFamily="18" charset="0"/>
              </a:rPr>
              <a:t>}</a:t>
            </a:r>
            <a:endParaRPr lang="en-IN" sz="1600" dirty="0">
              <a:latin typeface="Baskerville Old Face" pitchFamily="18" charset="0"/>
            </a:endParaRPr>
          </a:p>
          <a:p>
            <a:pPr lvl="4"/>
            <a:r>
              <a:rPr lang="en-IN" sz="1600" b="1" dirty="0">
                <a:latin typeface="Baskerville Old Face" pitchFamily="18" charset="0"/>
              </a:rPr>
              <a:t>$book = new Book("0615303889");</a:t>
            </a:r>
            <a:endParaRPr lang="en-IN" sz="1600" dirty="0">
              <a:latin typeface="Baskerville Old Face" pitchFamily="18" charset="0"/>
            </a:endParaRPr>
          </a:p>
          <a:p>
            <a:pPr lvl="4"/>
            <a:r>
              <a:rPr lang="en-IN" sz="1600" b="1" dirty="0">
                <a:latin typeface="Baskerville Old Face" pitchFamily="18" charset="0"/>
              </a:rPr>
              <a:t>?&gt;</a:t>
            </a:r>
            <a:endParaRPr lang="en-IN" sz="1600" dirty="0">
              <a:latin typeface="Baskerville Old Face" pitchFamily="18" charset="0"/>
            </a:endParaRPr>
          </a:p>
          <a:p>
            <a:pPr marL="812800" lvl="0" indent="-276225">
              <a:buFont typeface="Wingdings" pitchFamily="2" charset="2"/>
              <a:buChar char="§"/>
            </a:pPr>
            <a:r>
              <a:rPr lang="en-IN" sz="1600" dirty="0">
                <a:latin typeface="Baskerville Old Face" pitchFamily="18" charset="0"/>
              </a:rPr>
              <a:t>Here’s the result:</a:t>
            </a:r>
          </a:p>
          <a:p>
            <a:pPr lvl="4"/>
            <a:r>
              <a:rPr lang="en-IN" sz="1600" b="1" dirty="0">
                <a:latin typeface="Baskerville Old Face" pitchFamily="18" charset="0"/>
              </a:rPr>
              <a:t>Book class instance created.</a:t>
            </a:r>
            <a:endParaRPr lang="en-IN" sz="1600" dirty="0">
              <a:latin typeface="Baskerville Old Face" pitchFamily="18" charset="0"/>
            </a:endParaRPr>
          </a:p>
          <a:p>
            <a:pPr lvl="4"/>
            <a:r>
              <a:rPr lang="en-IN" sz="1600" b="1" dirty="0">
                <a:latin typeface="Baskerville Old Face" pitchFamily="18" charset="0"/>
              </a:rPr>
              <a:t>Book class instance destroyed.</a:t>
            </a:r>
            <a:endParaRPr lang="en-IN" sz="1600" dirty="0">
              <a:latin typeface="Baskerville Old Face"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715436" cy="6740307"/>
          </a:xfrm>
          <a:prstGeom prst="rect">
            <a:avLst/>
          </a:prstGeom>
          <a:noFill/>
        </p:spPr>
        <p:txBody>
          <a:bodyPr wrap="square" rtlCol="0">
            <a:spAutoFit/>
          </a:bodyPr>
          <a:lstStyle/>
          <a:p>
            <a:pPr marL="363538" lvl="1" indent="-363538" algn="just"/>
            <a:r>
              <a:rPr lang="en-IN" sz="1600" b="1" dirty="0">
                <a:latin typeface="Baskerville Old Face" pitchFamily="18" charset="0"/>
              </a:rPr>
              <a:t>1.4	Static Class Members</a:t>
            </a:r>
            <a:endParaRPr lang="en-IN" sz="1600" dirty="0">
              <a:latin typeface="Baskerville Old Face" pitchFamily="18" charset="0"/>
            </a:endParaRPr>
          </a:p>
          <a:p>
            <a:pPr marL="623888" lvl="0" indent="-260350" algn="just">
              <a:buFont typeface="Wingdings" pitchFamily="2" charset="2"/>
              <a:buChar char="§"/>
            </a:pPr>
            <a:r>
              <a:rPr lang="en-IN" sz="1600" dirty="0">
                <a:latin typeface="Baskerville Old Face" pitchFamily="18" charset="0"/>
              </a:rPr>
              <a:t>Sometimes it’s useful to create properties and methods that are not invoked by any particular object but rather are pertinent to and are shared by all class instances. </a:t>
            </a:r>
          </a:p>
          <a:p>
            <a:pPr marL="623888" lvl="0" indent="-260350" algn="just">
              <a:buFont typeface="Wingdings" pitchFamily="2" charset="2"/>
              <a:buChar char="§"/>
            </a:pPr>
            <a:r>
              <a:rPr lang="en-IN" sz="1600" dirty="0">
                <a:latin typeface="Baskerville Old Face" pitchFamily="18" charset="0"/>
              </a:rPr>
              <a:t>For example, suppose that you are writing a class that tracks the number of web page visitors. </a:t>
            </a:r>
          </a:p>
          <a:p>
            <a:pPr marL="623888" lvl="0" indent="-260350" algn="just">
              <a:buFont typeface="Wingdings" pitchFamily="2" charset="2"/>
              <a:buChar char="§"/>
            </a:pPr>
            <a:r>
              <a:rPr lang="en-IN" sz="1600" dirty="0">
                <a:latin typeface="Baskerville Old Face" pitchFamily="18" charset="0"/>
              </a:rPr>
              <a:t>You wouldn’t want the visitor count to reset to zero every time the class is instantiated, so you would set the property to be of the static scope:</a:t>
            </a:r>
          </a:p>
          <a:p>
            <a:pPr lvl="3" algn="just"/>
            <a:r>
              <a:rPr lang="en-IN" sz="1600" b="1" dirty="0">
                <a:latin typeface="Baskerville Old Face" pitchFamily="18" charset="0"/>
              </a:rPr>
              <a:t>&lt;?</a:t>
            </a:r>
            <a:r>
              <a:rPr lang="en-IN" sz="1600" b="1" dirty="0" err="1">
                <a:latin typeface="Baskerville Old Face" pitchFamily="18" charset="0"/>
              </a:rPr>
              <a:t>php</a:t>
            </a:r>
            <a:endParaRPr lang="en-IN" sz="1600" b="1" dirty="0">
              <a:latin typeface="Baskerville Old Face" pitchFamily="18" charset="0"/>
            </a:endParaRPr>
          </a:p>
          <a:p>
            <a:pPr lvl="3" algn="just"/>
            <a:r>
              <a:rPr lang="en-IN" sz="1600" b="1" dirty="0">
                <a:latin typeface="Baskerville Old Face" pitchFamily="18" charset="0"/>
              </a:rPr>
              <a:t>	class Visitor</a:t>
            </a:r>
          </a:p>
          <a:p>
            <a:pPr lvl="3" algn="just"/>
            <a:r>
              <a:rPr lang="en-IN" sz="1600" b="1" dirty="0">
                <a:latin typeface="Baskerville Old Face" pitchFamily="18" charset="0"/>
              </a:rPr>
              <a:t>	{</a:t>
            </a:r>
          </a:p>
          <a:p>
            <a:pPr lvl="3" algn="just"/>
            <a:r>
              <a:rPr lang="en-IN" sz="1600" b="1" dirty="0">
                <a:latin typeface="Baskerville Old Face" pitchFamily="18" charset="0"/>
              </a:rPr>
              <a:t>		private static $visitors = 0;</a:t>
            </a:r>
          </a:p>
          <a:p>
            <a:pPr lvl="3" algn="just"/>
            <a:r>
              <a:rPr lang="en-IN" sz="1600" b="1" dirty="0">
                <a:latin typeface="Baskerville Old Face" pitchFamily="18" charset="0"/>
              </a:rPr>
              <a:t>		function __construct()</a:t>
            </a:r>
          </a:p>
          <a:p>
            <a:pPr lvl="3" algn="just"/>
            <a:r>
              <a:rPr lang="en-IN" sz="1600" b="1" dirty="0">
                <a:latin typeface="Baskerville Old Face" pitchFamily="18" charset="0"/>
              </a:rPr>
              <a:t>		{</a:t>
            </a:r>
          </a:p>
          <a:p>
            <a:pPr lvl="3" algn="just"/>
            <a:r>
              <a:rPr lang="en-IN" sz="1600" b="1" dirty="0">
                <a:latin typeface="Baskerville Old Face" pitchFamily="18" charset="0"/>
              </a:rPr>
              <a:t>			self::$visitors++;</a:t>
            </a:r>
          </a:p>
          <a:p>
            <a:pPr lvl="3" algn="just"/>
            <a:r>
              <a:rPr lang="en-IN" sz="1600" b="1" dirty="0">
                <a:latin typeface="Baskerville Old Face" pitchFamily="18" charset="0"/>
              </a:rPr>
              <a:t>		}</a:t>
            </a:r>
          </a:p>
          <a:p>
            <a:pPr lvl="3" algn="just"/>
            <a:r>
              <a:rPr lang="en-IN" sz="1600" b="1" dirty="0">
                <a:latin typeface="Baskerville Old Face" pitchFamily="18" charset="0"/>
              </a:rPr>
              <a:t>		static function </a:t>
            </a:r>
            <a:r>
              <a:rPr lang="en-IN" sz="1600" b="1" dirty="0" err="1">
                <a:latin typeface="Baskerville Old Face" pitchFamily="18" charset="0"/>
              </a:rPr>
              <a:t>getVisitors</a:t>
            </a:r>
            <a:r>
              <a:rPr lang="en-IN" sz="1600" b="1" dirty="0">
                <a:latin typeface="Baskerville Old Face" pitchFamily="18" charset="0"/>
              </a:rPr>
              <a:t>()</a:t>
            </a:r>
          </a:p>
          <a:p>
            <a:pPr lvl="3" algn="just"/>
            <a:r>
              <a:rPr lang="en-IN" sz="1600" b="1" dirty="0">
                <a:latin typeface="Baskerville Old Face" pitchFamily="18" charset="0"/>
              </a:rPr>
              <a:t>		{</a:t>
            </a:r>
          </a:p>
          <a:p>
            <a:pPr lvl="3" algn="just"/>
            <a:r>
              <a:rPr lang="en-IN" sz="1600" b="1" dirty="0">
                <a:latin typeface="Baskerville Old Face" pitchFamily="18" charset="0"/>
              </a:rPr>
              <a:t>			return self::$visitors;</a:t>
            </a:r>
          </a:p>
          <a:p>
            <a:pPr lvl="3" algn="just"/>
            <a:r>
              <a:rPr lang="en-IN" sz="1600" b="1" dirty="0">
                <a:latin typeface="Baskerville Old Face" pitchFamily="18" charset="0"/>
              </a:rPr>
              <a:t>		}</a:t>
            </a:r>
          </a:p>
          <a:p>
            <a:pPr lvl="3" algn="just"/>
            <a:r>
              <a:rPr lang="en-IN" sz="1600" b="1" dirty="0">
                <a:latin typeface="Baskerville Old Face" pitchFamily="18" charset="0"/>
              </a:rPr>
              <a:t>	}</a:t>
            </a:r>
          </a:p>
          <a:p>
            <a:pPr lvl="3" algn="just"/>
            <a:r>
              <a:rPr lang="en-IN" sz="1600" b="1" dirty="0">
                <a:latin typeface="Baskerville Old Face" pitchFamily="18" charset="0"/>
              </a:rPr>
              <a:t>	// Instantiate the Visitor class.</a:t>
            </a:r>
          </a:p>
          <a:p>
            <a:pPr lvl="3" algn="just"/>
            <a:r>
              <a:rPr lang="en-IN" sz="1600" b="1" dirty="0">
                <a:latin typeface="Baskerville Old Face" pitchFamily="18" charset="0"/>
              </a:rPr>
              <a:t>		$visits = new Visitor();</a:t>
            </a:r>
          </a:p>
          <a:p>
            <a:pPr lvl="3" algn="just"/>
            <a:r>
              <a:rPr lang="en-IN" sz="1600" b="1" dirty="0">
                <a:latin typeface="Baskerville Old Face" pitchFamily="18" charset="0"/>
              </a:rPr>
              <a:t>		echo $visits-&gt;</a:t>
            </a:r>
            <a:r>
              <a:rPr lang="en-IN" sz="1600" b="1" dirty="0" err="1">
                <a:latin typeface="Baskerville Old Face" pitchFamily="18" charset="0"/>
              </a:rPr>
              <a:t>getVisitors</a:t>
            </a:r>
            <a:r>
              <a:rPr lang="en-IN" sz="1600" b="1" dirty="0">
                <a:latin typeface="Baskerville Old Face" pitchFamily="18" charset="0"/>
              </a:rPr>
              <a:t>()."&lt;</a:t>
            </a:r>
            <a:r>
              <a:rPr lang="en-IN" sz="1600" b="1" dirty="0" err="1">
                <a:latin typeface="Baskerville Old Face" pitchFamily="18" charset="0"/>
              </a:rPr>
              <a:t>br</a:t>
            </a:r>
            <a:r>
              <a:rPr lang="en-IN" sz="1600" b="1" dirty="0">
                <a:latin typeface="Baskerville Old Face" pitchFamily="18" charset="0"/>
              </a:rPr>
              <a:t> /&gt;";</a:t>
            </a:r>
          </a:p>
          <a:p>
            <a:pPr lvl="3" algn="just"/>
            <a:r>
              <a:rPr lang="en-IN" sz="1600" b="1" dirty="0">
                <a:latin typeface="Baskerville Old Face" pitchFamily="18" charset="0"/>
              </a:rPr>
              <a:t>	// Instantiate another Visitor class.</a:t>
            </a:r>
          </a:p>
          <a:p>
            <a:pPr lvl="3" algn="just"/>
            <a:r>
              <a:rPr lang="en-IN" sz="1600" b="1" dirty="0">
                <a:latin typeface="Baskerville Old Face" pitchFamily="18" charset="0"/>
              </a:rPr>
              <a:t>		$visits2 = new Visitor();</a:t>
            </a:r>
          </a:p>
          <a:p>
            <a:pPr lvl="3" algn="just"/>
            <a:r>
              <a:rPr lang="en-IN" sz="1600" b="1" dirty="0">
                <a:latin typeface="Baskerville Old Face" pitchFamily="18" charset="0"/>
              </a:rPr>
              <a:t>		echo $visits-&gt;</a:t>
            </a:r>
            <a:r>
              <a:rPr lang="en-IN" sz="1600" b="1" dirty="0" err="1">
                <a:latin typeface="Baskerville Old Face" pitchFamily="18" charset="0"/>
              </a:rPr>
              <a:t>getVisitors</a:t>
            </a:r>
            <a:r>
              <a:rPr lang="en-IN" sz="1600" b="1" dirty="0">
                <a:latin typeface="Baskerville Old Face" pitchFamily="18" charset="0"/>
              </a:rPr>
              <a:t>()."&lt;</a:t>
            </a:r>
            <a:r>
              <a:rPr lang="en-IN" sz="1600" b="1" dirty="0" err="1">
                <a:latin typeface="Baskerville Old Face" pitchFamily="18" charset="0"/>
              </a:rPr>
              <a:t>br</a:t>
            </a:r>
            <a:r>
              <a:rPr lang="en-IN" sz="1600" b="1" dirty="0">
                <a:latin typeface="Baskerville Old Face" pitchFamily="18" charset="0"/>
              </a:rPr>
              <a:t> /&gt;";</a:t>
            </a:r>
          </a:p>
          <a:p>
            <a:pPr lvl="3" algn="just"/>
            <a:r>
              <a:rPr lang="en-IN" sz="1600" b="1" dirty="0">
                <a:latin typeface="Baskerville Old Face" pitchFamily="18" charset="0"/>
              </a:rPr>
              <a:t>?&gt;</a:t>
            </a:r>
          </a:p>
          <a:p>
            <a:pPr algn="just"/>
            <a:endParaRPr lang="en-IN" sz="1600" dirty="0">
              <a:latin typeface="Baskerville Old Face"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643998" cy="4801314"/>
          </a:xfrm>
          <a:prstGeom prst="rect">
            <a:avLst/>
          </a:prstGeom>
        </p:spPr>
        <p:txBody>
          <a:bodyPr wrap="square">
            <a:spAutoFit/>
          </a:bodyPr>
          <a:lstStyle/>
          <a:p>
            <a:pPr marL="989013" indent="-449263" algn="just">
              <a:buFont typeface="Wingdings" pitchFamily="2" charset="2"/>
              <a:buChar char="§"/>
            </a:pPr>
            <a:r>
              <a:rPr lang="en-IN" dirty="0">
                <a:latin typeface="Baskerville Old Face" pitchFamily="18" charset="0"/>
              </a:rPr>
              <a:t>The results are as follows:</a:t>
            </a:r>
          </a:p>
          <a:p>
            <a:pPr marL="1903413" lvl="4" indent="-449263" algn="just"/>
            <a:r>
              <a:rPr lang="en-IN" dirty="0">
                <a:latin typeface="Baskerville Old Face" pitchFamily="18" charset="0"/>
              </a:rPr>
              <a:t>1</a:t>
            </a:r>
          </a:p>
          <a:p>
            <a:pPr marL="1903413" lvl="4" indent="-449263" algn="just"/>
            <a:r>
              <a:rPr lang="en-IN" dirty="0">
                <a:latin typeface="Baskerville Old Face" pitchFamily="18" charset="0"/>
              </a:rPr>
              <a:t>2</a:t>
            </a:r>
          </a:p>
          <a:p>
            <a:pPr marL="989013" lvl="0" indent="-449263" algn="just">
              <a:buFont typeface="Wingdings" pitchFamily="2" charset="2"/>
              <a:buChar char="§"/>
            </a:pPr>
            <a:r>
              <a:rPr lang="en-IN" dirty="0">
                <a:latin typeface="Baskerville Old Face" pitchFamily="18" charset="0"/>
              </a:rPr>
              <a:t>Because the $visitors property was declared as static, any changes made to its value (in this case via the class constructor) are reflected across all instantiated objects. </a:t>
            </a:r>
          </a:p>
          <a:p>
            <a:pPr marL="989013" lvl="0" indent="-449263" algn="just">
              <a:buFont typeface="Wingdings" pitchFamily="2" charset="2"/>
              <a:buChar char="§"/>
            </a:pPr>
            <a:r>
              <a:rPr lang="en-IN" dirty="0">
                <a:latin typeface="Baskerville Old Face" pitchFamily="18" charset="0"/>
              </a:rPr>
              <a:t>Also note that static properties and methods are referred to using the self keyword and class name, rather than via $this and arrow operators.</a:t>
            </a:r>
          </a:p>
          <a:p>
            <a:pPr marL="539750" lvl="0" indent="-539750" algn="just"/>
            <a:r>
              <a:rPr lang="en-IN" b="1" dirty="0">
                <a:latin typeface="Baskerville Old Face" pitchFamily="18" charset="0"/>
              </a:rPr>
              <a:t>1,5)	</a:t>
            </a:r>
            <a:r>
              <a:rPr lang="en-IN" b="1" dirty="0"/>
              <a:t>The </a:t>
            </a:r>
            <a:r>
              <a:rPr lang="en-IN" b="1" dirty="0" err="1"/>
              <a:t>instanceof</a:t>
            </a:r>
            <a:r>
              <a:rPr lang="en-IN" b="1" dirty="0"/>
              <a:t> Keyword</a:t>
            </a:r>
            <a:endParaRPr lang="en-IN" dirty="0"/>
          </a:p>
          <a:p>
            <a:pPr marL="989013" lvl="0" indent="-449263" algn="just">
              <a:buFont typeface="Wingdings" pitchFamily="2" charset="2"/>
              <a:buChar char="§"/>
            </a:pPr>
            <a:r>
              <a:rPr lang="en-IN" dirty="0"/>
              <a:t>The </a:t>
            </a:r>
            <a:r>
              <a:rPr lang="en-IN" dirty="0" err="1"/>
              <a:t>instanceof</a:t>
            </a:r>
            <a:r>
              <a:rPr lang="en-IN" dirty="0"/>
              <a:t> keyword was introduced with PHP 5. With it you can determine whether an object is an instance of a class, is a subclass of a class, or implements a particular interface, and do something accordingly. </a:t>
            </a:r>
          </a:p>
          <a:p>
            <a:pPr marL="989013" lvl="0" indent="-449263" algn="just">
              <a:buFont typeface="Wingdings" pitchFamily="2" charset="2"/>
              <a:buChar char="§"/>
            </a:pPr>
            <a:r>
              <a:rPr lang="en-IN" dirty="0"/>
              <a:t>For example, suppose you want to learn whether $manager is derived from the class Employee:</a:t>
            </a:r>
          </a:p>
          <a:p>
            <a:pPr marL="2360613" lvl="3" indent="-449263"/>
            <a:r>
              <a:rPr lang="en-IN" b="1" dirty="0"/>
              <a:t>$manager = new Employee();</a:t>
            </a:r>
            <a:endParaRPr lang="en-IN" dirty="0"/>
          </a:p>
          <a:p>
            <a:pPr marL="2360613" lvl="3" indent="-449263"/>
            <a:r>
              <a:rPr lang="en-IN" b="1" dirty="0"/>
              <a:t>...</a:t>
            </a:r>
            <a:endParaRPr lang="en-IN" dirty="0"/>
          </a:p>
          <a:p>
            <a:pPr marL="2360613" lvl="3" indent="-449263"/>
            <a:r>
              <a:rPr lang="en-IN" b="1" dirty="0"/>
              <a:t>if ($manager </a:t>
            </a:r>
            <a:r>
              <a:rPr lang="en-IN" b="1" dirty="0" err="1"/>
              <a:t>instanceof</a:t>
            </a:r>
            <a:r>
              <a:rPr lang="en-IN" b="1" dirty="0"/>
              <a:t> Employee) echo "Yes";</a:t>
            </a:r>
            <a:endParaRPr lang="en-IN" dirty="0"/>
          </a:p>
          <a:p>
            <a:pPr marL="363538" lvl="0" indent="-363538" algn="just">
              <a:buFont typeface="Wingdings" pitchFamily="2" charset="2"/>
              <a:buChar char="§"/>
            </a:pPr>
            <a:endParaRPr lang="en-IN" dirty="0">
              <a:latin typeface="Baskerville Old Face"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858312" cy="7294305"/>
          </a:xfrm>
          <a:prstGeom prst="rect">
            <a:avLst/>
          </a:prstGeom>
          <a:noFill/>
        </p:spPr>
        <p:txBody>
          <a:bodyPr wrap="square" rtlCol="0">
            <a:spAutoFit/>
          </a:bodyPr>
          <a:lstStyle/>
          <a:p>
            <a:pPr marL="449263" indent="-449263">
              <a:tabLst>
                <a:tab pos="90488" algn="l"/>
              </a:tabLst>
            </a:pPr>
            <a:r>
              <a:rPr lang="en-IN" b="1" dirty="0">
                <a:latin typeface="Baskerville Old Face" pitchFamily="18" charset="0"/>
              </a:rPr>
              <a:t>1.6	Helper Functions</a:t>
            </a:r>
            <a:endParaRPr lang="en-IN" dirty="0">
              <a:latin typeface="Baskerville Old Face" pitchFamily="18" charset="0"/>
            </a:endParaRPr>
          </a:p>
          <a:p>
            <a:pPr marL="630238" lvl="0" indent="-180975">
              <a:buFont typeface="Wingdings" pitchFamily="2" charset="2"/>
              <a:buChar char="§"/>
            </a:pPr>
            <a:r>
              <a:rPr lang="en-IN" dirty="0">
                <a:latin typeface="Baskerville Old Face" pitchFamily="18" charset="0"/>
              </a:rPr>
              <a:t>A number of functions are available to help the developer manage and use class libraries.</a:t>
            </a:r>
          </a:p>
          <a:p>
            <a:pPr marL="719138" lvl="0" indent="-269875"/>
            <a:r>
              <a:rPr lang="en-IN" b="1" dirty="0">
                <a:latin typeface="Baskerville Old Face" pitchFamily="18" charset="0"/>
              </a:rPr>
              <a:t>1)	Creating a Class Alias</a:t>
            </a:r>
            <a:endParaRPr lang="en-IN" dirty="0">
              <a:latin typeface="Baskerville Old Face" pitchFamily="18" charset="0"/>
            </a:endParaRPr>
          </a:p>
          <a:p>
            <a:pPr algn="just"/>
            <a:r>
              <a:rPr lang="en-IN" dirty="0">
                <a:latin typeface="Baskerville Old Face" pitchFamily="18" charset="0"/>
              </a:rPr>
              <a:t>	The </a:t>
            </a:r>
            <a:r>
              <a:rPr lang="en-IN" b="1" dirty="0" err="1">
                <a:latin typeface="Baskerville Old Face" pitchFamily="18" charset="0"/>
              </a:rPr>
              <a:t>class_alias</a:t>
            </a:r>
            <a:r>
              <a:rPr lang="en-IN" b="1" dirty="0">
                <a:latin typeface="Baskerville Old Face" pitchFamily="18" charset="0"/>
              </a:rPr>
              <a:t>() </a:t>
            </a:r>
            <a:r>
              <a:rPr lang="en-IN" dirty="0">
                <a:latin typeface="Baskerville Old Face" pitchFamily="18" charset="0"/>
              </a:rPr>
              <a:t>function creates a class alias, allowing the class to be referred to 	by 	more than one name. Its prototype follows:</a:t>
            </a:r>
          </a:p>
          <a:p>
            <a:r>
              <a:rPr lang="en-IN" b="1" dirty="0">
                <a:latin typeface="Baskerville Old Face" pitchFamily="18" charset="0"/>
              </a:rPr>
              <a:t>		</a:t>
            </a:r>
            <a:r>
              <a:rPr lang="en-IN" b="1" dirty="0" err="1">
                <a:latin typeface="Baskerville Old Face" pitchFamily="18" charset="0"/>
              </a:rPr>
              <a:t>boolean</a:t>
            </a:r>
            <a:r>
              <a:rPr lang="en-IN" b="1" dirty="0">
                <a:latin typeface="Baskerville Old Face" pitchFamily="18" charset="0"/>
              </a:rPr>
              <a:t> </a:t>
            </a:r>
            <a:r>
              <a:rPr lang="en-IN" b="1" dirty="0" err="1">
                <a:latin typeface="Baskerville Old Face" pitchFamily="18" charset="0"/>
              </a:rPr>
              <a:t>class_alias</a:t>
            </a:r>
            <a:r>
              <a:rPr lang="en-IN" b="1" dirty="0">
                <a:latin typeface="Baskerville Old Face" pitchFamily="18" charset="0"/>
              </a:rPr>
              <a:t>(string </a:t>
            </a:r>
            <a:r>
              <a:rPr lang="en-IN" b="1" i="1" dirty="0" err="1">
                <a:latin typeface="Baskerville Old Face" pitchFamily="18" charset="0"/>
              </a:rPr>
              <a:t>originalClassName</a:t>
            </a:r>
            <a:r>
              <a:rPr lang="en-IN" b="1" dirty="0">
                <a:latin typeface="Baskerville Old Face" pitchFamily="18" charset="0"/>
              </a:rPr>
              <a:t>, string </a:t>
            </a:r>
            <a:r>
              <a:rPr lang="en-IN" b="1" i="1" dirty="0" err="1">
                <a:latin typeface="Baskerville Old Face" pitchFamily="18" charset="0"/>
              </a:rPr>
              <a:t>aliasName</a:t>
            </a:r>
            <a:r>
              <a:rPr lang="en-IN" b="1" dirty="0">
                <a:latin typeface="Baskerville Old Face" pitchFamily="18" charset="0"/>
              </a:rPr>
              <a:t>)</a:t>
            </a:r>
            <a:endParaRPr lang="en-IN" dirty="0">
              <a:latin typeface="Baskerville Old Face" pitchFamily="18" charset="0"/>
            </a:endParaRPr>
          </a:p>
          <a:p>
            <a:pPr marL="809625" lvl="0" indent="-360363"/>
            <a:r>
              <a:rPr lang="en-IN" b="1" dirty="0">
                <a:latin typeface="Baskerville Old Face" pitchFamily="18" charset="0"/>
              </a:rPr>
              <a:t>2)	Determining Whether a Class Exists</a:t>
            </a:r>
            <a:endParaRPr lang="en-IN" dirty="0">
              <a:latin typeface="Baskerville Old Face" pitchFamily="18" charset="0"/>
            </a:endParaRPr>
          </a:p>
          <a:p>
            <a:pPr lvl="2" algn="just"/>
            <a:r>
              <a:rPr lang="en-IN" dirty="0">
                <a:latin typeface="Baskerville Old Face" pitchFamily="18" charset="0"/>
              </a:rPr>
              <a:t>The </a:t>
            </a:r>
            <a:r>
              <a:rPr lang="en-IN" dirty="0" err="1">
                <a:latin typeface="Baskerville Old Face" pitchFamily="18" charset="0"/>
              </a:rPr>
              <a:t>class_exists</a:t>
            </a:r>
            <a:r>
              <a:rPr lang="en-IN" dirty="0">
                <a:latin typeface="Baskerville Old Face" pitchFamily="18" charset="0"/>
              </a:rPr>
              <a:t>() function returns TRUE if the class specified by </a:t>
            </a:r>
            <a:r>
              <a:rPr lang="en-IN" dirty="0" err="1">
                <a:latin typeface="Baskerville Old Face" pitchFamily="18" charset="0"/>
              </a:rPr>
              <a:t>class_name</a:t>
            </a:r>
            <a:r>
              <a:rPr lang="en-IN" dirty="0">
                <a:latin typeface="Baskerville Old Face" pitchFamily="18" charset="0"/>
              </a:rPr>
              <a:t> exists within the currently executing script context and returns FALSE otherwise. Its prototype follows:</a:t>
            </a:r>
          </a:p>
          <a:p>
            <a:r>
              <a:rPr lang="en-IN" b="1" dirty="0">
                <a:latin typeface="Baskerville Old Face" pitchFamily="18" charset="0"/>
              </a:rPr>
              <a:t>		</a:t>
            </a:r>
            <a:r>
              <a:rPr lang="en-IN" b="1" dirty="0" err="1">
                <a:latin typeface="Baskerville Old Face" pitchFamily="18" charset="0"/>
              </a:rPr>
              <a:t>boolean</a:t>
            </a:r>
            <a:r>
              <a:rPr lang="en-IN" b="1" dirty="0">
                <a:latin typeface="Baskerville Old Face" pitchFamily="18" charset="0"/>
              </a:rPr>
              <a:t> </a:t>
            </a:r>
            <a:r>
              <a:rPr lang="en-IN" b="1" dirty="0" err="1">
                <a:latin typeface="Baskerville Old Face" pitchFamily="18" charset="0"/>
              </a:rPr>
              <a:t>class_exists</a:t>
            </a:r>
            <a:r>
              <a:rPr lang="en-IN" b="1" dirty="0">
                <a:latin typeface="Baskerville Old Face" pitchFamily="18" charset="0"/>
              </a:rPr>
              <a:t>(string </a:t>
            </a:r>
            <a:r>
              <a:rPr lang="en-IN" b="1" i="1" dirty="0" err="1">
                <a:latin typeface="Baskerville Old Face" pitchFamily="18" charset="0"/>
              </a:rPr>
              <a:t>class_name</a:t>
            </a:r>
            <a:r>
              <a:rPr lang="en-IN" b="1" dirty="0">
                <a:latin typeface="Baskerville Old Face" pitchFamily="18" charset="0"/>
              </a:rPr>
              <a:t>)</a:t>
            </a:r>
            <a:endParaRPr lang="en-IN" dirty="0">
              <a:latin typeface="Baskerville Old Face" pitchFamily="18" charset="0"/>
            </a:endParaRPr>
          </a:p>
          <a:p>
            <a:pPr marL="809625" lvl="0" indent="-360363"/>
            <a:r>
              <a:rPr lang="en-IN" b="1" dirty="0">
                <a:latin typeface="Baskerville Old Face" pitchFamily="18" charset="0"/>
              </a:rPr>
              <a:t>3)	Determining Object Context</a:t>
            </a:r>
            <a:endParaRPr lang="en-IN" dirty="0">
              <a:latin typeface="Baskerville Old Face" pitchFamily="18" charset="0"/>
            </a:endParaRPr>
          </a:p>
          <a:p>
            <a:pPr lvl="2" algn="just"/>
            <a:r>
              <a:rPr lang="en-IN" dirty="0">
                <a:latin typeface="Baskerville Old Face" pitchFamily="18" charset="0"/>
              </a:rPr>
              <a:t>The </a:t>
            </a:r>
            <a:r>
              <a:rPr lang="en-IN" dirty="0" err="1">
                <a:latin typeface="Baskerville Old Face" pitchFamily="18" charset="0"/>
              </a:rPr>
              <a:t>get_class</a:t>
            </a:r>
            <a:r>
              <a:rPr lang="en-IN" dirty="0">
                <a:latin typeface="Baskerville Old Face" pitchFamily="18" charset="0"/>
              </a:rPr>
              <a:t>() function returns the name of the class to which object belongs and returns FALSE if object is not an object. Its prototype follows:</a:t>
            </a:r>
          </a:p>
          <a:p>
            <a:r>
              <a:rPr lang="en-IN" b="1" dirty="0">
                <a:latin typeface="Baskerville Old Face" pitchFamily="18" charset="0"/>
              </a:rPr>
              <a:t>		string </a:t>
            </a:r>
            <a:r>
              <a:rPr lang="en-IN" b="1" dirty="0" err="1">
                <a:latin typeface="Baskerville Old Face" pitchFamily="18" charset="0"/>
              </a:rPr>
              <a:t>get_class</a:t>
            </a:r>
            <a:r>
              <a:rPr lang="en-IN" b="1" dirty="0">
                <a:latin typeface="Baskerville Old Face" pitchFamily="18" charset="0"/>
              </a:rPr>
              <a:t>(object </a:t>
            </a:r>
            <a:r>
              <a:rPr lang="en-IN" b="1" dirty="0" err="1">
                <a:latin typeface="Baskerville Old Face" pitchFamily="18" charset="0"/>
              </a:rPr>
              <a:t>object</a:t>
            </a:r>
            <a:r>
              <a:rPr lang="en-IN" b="1" dirty="0">
                <a:latin typeface="Baskerville Old Face" pitchFamily="18" charset="0"/>
              </a:rPr>
              <a:t>)</a:t>
            </a:r>
            <a:endParaRPr lang="en-IN" dirty="0">
              <a:latin typeface="Baskerville Old Face" pitchFamily="18" charset="0"/>
            </a:endParaRPr>
          </a:p>
          <a:p>
            <a:pPr marL="719138" lvl="0" indent="-269875"/>
            <a:r>
              <a:rPr lang="en-IN" b="1" dirty="0">
                <a:latin typeface="Baskerville Old Face" pitchFamily="18" charset="0"/>
              </a:rPr>
              <a:t>4)	Learning about Class Methods</a:t>
            </a:r>
            <a:endParaRPr lang="en-IN" dirty="0">
              <a:latin typeface="Baskerville Old Face" pitchFamily="18" charset="0"/>
            </a:endParaRPr>
          </a:p>
          <a:p>
            <a:pPr lvl="2" algn="just"/>
            <a:r>
              <a:rPr lang="en-IN" dirty="0">
                <a:latin typeface="Baskerville Old Face" pitchFamily="18" charset="0"/>
              </a:rPr>
              <a:t>The </a:t>
            </a:r>
            <a:r>
              <a:rPr lang="en-IN" dirty="0" err="1">
                <a:latin typeface="Baskerville Old Face" pitchFamily="18" charset="0"/>
              </a:rPr>
              <a:t>get_class_methods</a:t>
            </a:r>
            <a:r>
              <a:rPr lang="en-IN" dirty="0">
                <a:latin typeface="Baskerville Old Face" pitchFamily="18" charset="0"/>
              </a:rPr>
              <a:t>() function returns an array containing all method names defined by the class </a:t>
            </a:r>
            <a:r>
              <a:rPr lang="en-IN" dirty="0" err="1">
                <a:latin typeface="Baskerville Old Face" pitchFamily="18" charset="0"/>
              </a:rPr>
              <a:t>class_name</a:t>
            </a:r>
            <a:r>
              <a:rPr lang="en-IN" dirty="0">
                <a:latin typeface="Baskerville Old Face" pitchFamily="18" charset="0"/>
              </a:rPr>
              <a:t>. Its prototype follows:</a:t>
            </a:r>
          </a:p>
          <a:p>
            <a:r>
              <a:rPr lang="en-IN" b="1" dirty="0">
                <a:latin typeface="Baskerville Old Face" pitchFamily="18" charset="0"/>
              </a:rPr>
              <a:t>		array </a:t>
            </a:r>
            <a:r>
              <a:rPr lang="en-IN" b="1" dirty="0" err="1">
                <a:latin typeface="Baskerville Old Face" pitchFamily="18" charset="0"/>
              </a:rPr>
              <a:t>get_class_methods</a:t>
            </a:r>
            <a:r>
              <a:rPr lang="en-IN" b="1" dirty="0">
                <a:latin typeface="Baskerville Old Face" pitchFamily="18" charset="0"/>
              </a:rPr>
              <a:t>(mixed </a:t>
            </a:r>
            <a:r>
              <a:rPr lang="en-IN" b="1" i="1" dirty="0" err="1">
                <a:latin typeface="Baskerville Old Face" pitchFamily="18" charset="0"/>
              </a:rPr>
              <a:t>class_name</a:t>
            </a:r>
            <a:r>
              <a:rPr lang="en-IN" b="1" dirty="0">
                <a:latin typeface="Baskerville Old Face" pitchFamily="18" charset="0"/>
              </a:rPr>
              <a:t>)</a:t>
            </a:r>
          </a:p>
          <a:p>
            <a:pPr marL="711200" lvl="0" indent="-261938" algn="just"/>
            <a:r>
              <a:rPr lang="en-IN" b="1" dirty="0">
                <a:latin typeface="Baskerville Old Face" pitchFamily="18" charset="0"/>
              </a:rPr>
              <a:t>5)	Learning about Class Properties</a:t>
            </a:r>
            <a:endParaRPr lang="en-IN" dirty="0">
              <a:latin typeface="Baskerville Old Face" pitchFamily="18" charset="0"/>
            </a:endParaRPr>
          </a:p>
          <a:p>
            <a:pPr lvl="2" algn="just"/>
            <a:r>
              <a:rPr lang="en-IN" dirty="0">
                <a:latin typeface="Baskerville Old Face" pitchFamily="18" charset="0"/>
              </a:rPr>
              <a:t>The </a:t>
            </a:r>
            <a:r>
              <a:rPr lang="en-IN" dirty="0" err="1">
                <a:latin typeface="Baskerville Old Face" pitchFamily="18" charset="0"/>
              </a:rPr>
              <a:t>get_class_vars</a:t>
            </a:r>
            <a:r>
              <a:rPr lang="en-IN" dirty="0">
                <a:latin typeface="Baskerville Old Face" pitchFamily="18" charset="0"/>
              </a:rPr>
              <a:t>() function returns an associative array containing the names of all properties and their corresponding values defined within the class specified by </a:t>
            </a:r>
            <a:r>
              <a:rPr lang="en-IN" dirty="0" err="1">
                <a:latin typeface="Baskerville Old Face" pitchFamily="18" charset="0"/>
              </a:rPr>
              <a:t>class_name</a:t>
            </a:r>
            <a:r>
              <a:rPr lang="en-IN" dirty="0">
                <a:latin typeface="Baskerville Old Face" pitchFamily="18" charset="0"/>
              </a:rPr>
              <a:t>. Its prototype follows:</a:t>
            </a:r>
          </a:p>
          <a:p>
            <a:pPr algn="just"/>
            <a:r>
              <a:rPr lang="en-IN" b="1" dirty="0">
                <a:latin typeface="Baskerville Old Face" pitchFamily="18" charset="0"/>
              </a:rPr>
              <a:t>		array </a:t>
            </a:r>
            <a:r>
              <a:rPr lang="en-IN" b="1" dirty="0" err="1">
                <a:latin typeface="Baskerville Old Face" pitchFamily="18" charset="0"/>
              </a:rPr>
              <a:t>get_class_vars</a:t>
            </a:r>
            <a:r>
              <a:rPr lang="en-IN" b="1" dirty="0">
                <a:latin typeface="Baskerville Old Face" pitchFamily="18" charset="0"/>
              </a:rPr>
              <a:t>(string </a:t>
            </a:r>
            <a:r>
              <a:rPr lang="en-IN" b="1" i="1" dirty="0" err="1">
                <a:latin typeface="Baskerville Old Face" pitchFamily="18" charset="0"/>
              </a:rPr>
              <a:t>class_name</a:t>
            </a:r>
            <a:r>
              <a:rPr lang="en-IN" b="1" dirty="0">
                <a:latin typeface="Baskerville Old Face" pitchFamily="18" charset="0"/>
              </a:rPr>
              <a:t>)</a:t>
            </a:r>
            <a:endParaRPr lang="en-IN" dirty="0">
              <a:latin typeface="Baskerville Old Face" pitchFamily="18" charset="0"/>
            </a:endParaRPr>
          </a:p>
          <a:p>
            <a:endParaRPr lang="en-IN" dirty="0">
              <a:latin typeface="Baskerville Old Face" pitchFamily="18" charset="0"/>
            </a:endParaRPr>
          </a:p>
          <a:p>
            <a:endParaRPr lang="en-IN" dirty="0">
              <a:latin typeface="Baskerville Old Face" pitchFamily="18"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858312" cy="5262979"/>
          </a:xfrm>
          <a:prstGeom prst="rect">
            <a:avLst/>
          </a:prstGeom>
          <a:noFill/>
        </p:spPr>
        <p:txBody>
          <a:bodyPr wrap="square" rtlCol="0">
            <a:spAutoFit/>
          </a:bodyPr>
          <a:lstStyle/>
          <a:p>
            <a:pPr marL="360363" lvl="0" indent="-360363" algn="just"/>
            <a:r>
              <a:rPr lang="en-IN" sz="1600" b="1" dirty="0">
                <a:latin typeface="Baskerville Old Face" pitchFamily="18" charset="0"/>
              </a:rPr>
              <a:t>6)	Learning about Object Properties</a:t>
            </a:r>
            <a:endParaRPr lang="en-IN" sz="1600" dirty="0">
              <a:latin typeface="Baskerville Old Face" pitchFamily="18" charset="0"/>
            </a:endParaRPr>
          </a:p>
          <a:p>
            <a:pPr marL="449263" indent="-449263" algn="just"/>
            <a:r>
              <a:rPr lang="en-IN" sz="1600" dirty="0">
                <a:latin typeface="Baskerville Old Face" pitchFamily="18" charset="0"/>
              </a:rPr>
              <a:t>	The function </a:t>
            </a:r>
            <a:r>
              <a:rPr lang="en-IN" sz="1600" dirty="0" err="1">
                <a:latin typeface="Baskerville Old Face" pitchFamily="18" charset="0"/>
              </a:rPr>
              <a:t>get_object_vars</a:t>
            </a:r>
            <a:r>
              <a:rPr lang="en-IN" sz="1600" dirty="0">
                <a:latin typeface="Baskerville Old Face" pitchFamily="18" charset="0"/>
              </a:rPr>
              <a:t>() returns an associative array containing the defined properties available to object and their corresponding values. Those properties that don’t possess a value will be assigned NULL within the associative array. Its prototype follows:</a:t>
            </a:r>
          </a:p>
          <a:p>
            <a:pPr marL="449263" indent="-449263" algn="just"/>
            <a:r>
              <a:rPr lang="en-IN" sz="1600" b="1" dirty="0">
                <a:latin typeface="Baskerville Old Face" pitchFamily="18" charset="0"/>
              </a:rPr>
              <a:t>			array </a:t>
            </a:r>
            <a:r>
              <a:rPr lang="en-IN" sz="1600" b="1" dirty="0" err="1">
                <a:latin typeface="Baskerville Old Face" pitchFamily="18" charset="0"/>
              </a:rPr>
              <a:t>get_object_vars</a:t>
            </a:r>
            <a:r>
              <a:rPr lang="en-IN" sz="1600" b="1" dirty="0">
                <a:latin typeface="Baskerville Old Face" pitchFamily="18" charset="0"/>
              </a:rPr>
              <a:t>(object </a:t>
            </a:r>
            <a:r>
              <a:rPr lang="en-IN" sz="1600" b="1" i="1" dirty="0" err="1">
                <a:latin typeface="Baskerville Old Face" pitchFamily="18" charset="0"/>
              </a:rPr>
              <a:t>object</a:t>
            </a:r>
            <a:r>
              <a:rPr lang="en-IN" sz="1600" b="1" dirty="0">
                <a:latin typeface="Baskerville Old Face" pitchFamily="18" charset="0"/>
              </a:rPr>
              <a:t>)</a:t>
            </a:r>
            <a:endParaRPr lang="en-IN" sz="1600" dirty="0">
              <a:latin typeface="Baskerville Old Face" pitchFamily="18" charset="0"/>
            </a:endParaRPr>
          </a:p>
          <a:p>
            <a:pPr marL="449263" lvl="0" indent="-449263" algn="just"/>
            <a:r>
              <a:rPr lang="en-IN" sz="1600" b="1" dirty="0">
                <a:latin typeface="Baskerville Old Face" pitchFamily="18" charset="0"/>
              </a:rPr>
              <a:t>7)	Determining an Object’s Parent Class</a:t>
            </a:r>
            <a:endParaRPr lang="en-IN" sz="1600" dirty="0">
              <a:latin typeface="Baskerville Old Face" pitchFamily="18" charset="0"/>
            </a:endParaRPr>
          </a:p>
          <a:p>
            <a:pPr marL="449263" indent="-449263" algn="just"/>
            <a:r>
              <a:rPr lang="en-IN" sz="1600" dirty="0">
                <a:latin typeface="Baskerville Old Face" pitchFamily="18" charset="0"/>
              </a:rPr>
              <a:t>	The </a:t>
            </a:r>
            <a:r>
              <a:rPr lang="en-IN" sz="1600" dirty="0" err="1">
                <a:latin typeface="Baskerville Old Face" pitchFamily="18" charset="0"/>
              </a:rPr>
              <a:t>get_parent_class</a:t>
            </a:r>
            <a:r>
              <a:rPr lang="en-IN" sz="1600" dirty="0">
                <a:latin typeface="Baskerville Old Face" pitchFamily="18" charset="0"/>
              </a:rPr>
              <a:t>() function returns the name of the parent of the class to which object belongs. If object’s class is a base class, that class name will be returned. Its prototype follows:</a:t>
            </a:r>
          </a:p>
          <a:p>
            <a:pPr marL="449263" indent="-449263" algn="just"/>
            <a:r>
              <a:rPr lang="en-IN" sz="1600" b="1" dirty="0">
                <a:latin typeface="Baskerville Old Face" pitchFamily="18" charset="0"/>
              </a:rPr>
              <a:t>			string </a:t>
            </a:r>
            <a:r>
              <a:rPr lang="en-IN" sz="1600" b="1" dirty="0" err="1">
                <a:latin typeface="Baskerville Old Face" pitchFamily="18" charset="0"/>
              </a:rPr>
              <a:t>get_parent_class</a:t>
            </a:r>
            <a:r>
              <a:rPr lang="en-IN" sz="1600" b="1" dirty="0">
                <a:latin typeface="Baskerville Old Face" pitchFamily="18" charset="0"/>
              </a:rPr>
              <a:t>(mixed </a:t>
            </a:r>
            <a:r>
              <a:rPr lang="en-IN" sz="1600" b="1" i="1" dirty="0">
                <a:latin typeface="Baskerville Old Face" pitchFamily="18" charset="0"/>
              </a:rPr>
              <a:t>object</a:t>
            </a:r>
            <a:r>
              <a:rPr lang="en-IN" sz="1600" b="1" dirty="0">
                <a:latin typeface="Baskerville Old Face" pitchFamily="18" charset="0"/>
              </a:rPr>
              <a:t>)</a:t>
            </a:r>
            <a:endParaRPr lang="en-IN" sz="1600" dirty="0">
              <a:latin typeface="Baskerville Old Face" pitchFamily="18" charset="0"/>
            </a:endParaRPr>
          </a:p>
          <a:p>
            <a:pPr marL="449263" lvl="0" indent="-449263" algn="just"/>
            <a:r>
              <a:rPr lang="en-IN" sz="1600" b="1" dirty="0">
                <a:latin typeface="Baskerville Old Face" pitchFamily="18" charset="0"/>
              </a:rPr>
              <a:t>8)	Determining Interface Existence</a:t>
            </a:r>
            <a:endParaRPr lang="en-IN" sz="1600" dirty="0">
              <a:latin typeface="Baskerville Old Face" pitchFamily="18" charset="0"/>
            </a:endParaRPr>
          </a:p>
          <a:p>
            <a:pPr marL="449263" indent="-449263" algn="just"/>
            <a:r>
              <a:rPr lang="en-IN" sz="1600" dirty="0">
                <a:latin typeface="Baskerville Old Face" pitchFamily="18" charset="0"/>
              </a:rPr>
              <a:t>	The </a:t>
            </a:r>
            <a:r>
              <a:rPr lang="en-IN" sz="1600" dirty="0" err="1">
                <a:latin typeface="Baskerville Old Face" pitchFamily="18" charset="0"/>
              </a:rPr>
              <a:t>interface_exists</a:t>
            </a:r>
            <a:r>
              <a:rPr lang="en-IN" sz="1600" dirty="0">
                <a:latin typeface="Baskerville Old Face" pitchFamily="18" charset="0"/>
              </a:rPr>
              <a:t>() function determines whether an interface exists, returning TRUE if it does and FALSE otherwise. Its prototype follows:</a:t>
            </a:r>
          </a:p>
          <a:p>
            <a:pPr marL="449263" indent="-449263" algn="just"/>
            <a:r>
              <a:rPr lang="en-IN" sz="1600" b="1" dirty="0">
                <a:latin typeface="Baskerville Old Face" pitchFamily="18" charset="0"/>
              </a:rPr>
              <a:t>			</a:t>
            </a:r>
            <a:r>
              <a:rPr lang="en-IN" sz="1600" b="1" dirty="0" err="1">
                <a:latin typeface="Baskerville Old Face" pitchFamily="18" charset="0"/>
              </a:rPr>
              <a:t>boolean</a:t>
            </a:r>
            <a:r>
              <a:rPr lang="en-IN" sz="1600" b="1" dirty="0">
                <a:latin typeface="Baskerville Old Face" pitchFamily="18" charset="0"/>
              </a:rPr>
              <a:t> </a:t>
            </a:r>
            <a:r>
              <a:rPr lang="en-IN" sz="1600" b="1" dirty="0" err="1">
                <a:latin typeface="Baskerville Old Face" pitchFamily="18" charset="0"/>
              </a:rPr>
              <a:t>interface_exists</a:t>
            </a:r>
            <a:r>
              <a:rPr lang="en-IN" sz="1600" b="1" dirty="0">
                <a:latin typeface="Baskerville Old Face" pitchFamily="18" charset="0"/>
              </a:rPr>
              <a:t>(string </a:t>
            </a:r>
            <a:r>
              <a:rPr lang="en-IN" sz="1600" b="1" i="1" dirty="0" err="1">
                <a:latin typeface="Baskerville Old Face" pitchFamily="18" charset="0"/>
              </a:rPr>
              <a:t>interface_name</a:t>
            </a:r>
            <a:r>
              <a:rPr lang="en-IN" sz="1600" b="1" dirty="0">
                <a:latin typeface="Baskerville Old Face" pitchFamily="18" charset="0"/>
              </a:rPr>
              <a:t>)</a:t>
            </a:r>
            <a:endParaRPr lang="en-IN" sz="1600" dirty="0">
              <a:latin typeface="Baskerville Old Face" pitchFamily="18" charset="0"/>
            </a:endParaRPr>
          </a:p>
          <a:p>
            <a:pPr marL="449263" lvl="0" indent="-449263" algn="just"/>
            <a:r>
              <a:rPr lang="en-IN" sz="1600" b="1" dirty="0">
                <a:latin typeface="Baskerville Old Face" pitchFamily="18" charset="0"/>
              </a:rPr>
              <a:t>9)	Determining Object Subclass Type</a:t>
            </a:r>
            <a:endParaRPr lang="en-IN" sz="1600" dirty="0">
              <a:latin typeface="Baskerville Old Face" pitchFamily="18" charset="0"/>
            </a:endParaRPr>
          </a:p>
          <a:p>
            <a:pPr marL="449263" indent="-449263" algn="just"/>
            <a:r>
              <a:rPr lang="en-IN" sz="1600" dirty="0">
                <a:latin typeface="Baskerville Old Face" pitchFamily="18" charset="0"/>
              </a:rPr>
              <a:t>	The </a:t>
            </a:r>
            <a:r>
              <a:rPr lang="en-IN" sz="1600" dirty="0" err="1">
                <a:latin typeface="Baskerville Old Face" pitchFamily="18" charset="0"/>
              </a:rPr>
              <a:t>is_subclass_of</a:t>
            </a:r>
            <a:r>
              <a:rPr lang="en-IN" sz="1600" dirty="0">
                <a:latin typeface="Baskerville Old Face" pitchFamily="18" charset="0"/>
              </a:rPr>
              <a:t>() function returns TRUE if object (which can be passed in as type string or object) belongs to a class inherited from </a:t>
            </a:r>
            <a:r>
              <a:rPr lang="en-IN" sz="1600" dirty="0" err="1">
                <a:latin typeface="Baskerville Old Face" pitchFamily="18" charset="0"/>
              </a:rPr>
              <a:t>class_name</a:t>
            </a:r>
            <a:r>
              <a:rPr lang="en-IN" sz="1600" dirty="0">
                <a:latin typeface="Baskerville Old Face" pitchFamily="18" charset="0"/>
              </a:rPr>
              <a:t> and returns FALSE otherwise. Its prototype follows:</a:t>
            </a:r>
          </a:p>
          <a:p>
            <a:pPr marL="449263" indent="-449263" algn="just"/>
            <a:r>
              <a:rPr lang="en-IN" sz="1600" b="1" dirty="0">
                <a:latin typeface="Baskerville Old Face" pitchFamily="18" charset="0"/>
              </a:rPr>
              <a:t>			</a:t>
            </a:r>
            <a:r>
              <a:rPr lang="en-IN" sz="1600" b="1" dirty="0" err="1">
                <a:latin typeface="Baskerville Old Face" pitchFamily="18" charset="0"/>
              </a:rPr>
              <a:t>boolean</a:t>
            </a:r>
            <a:r>
              <a:rPr lang="en-IN" sz="1600" b="1" dirty="0">
                <a:latin typeface="Baskerville Old Face" pitchFamily="18" charset="0"/>
              </a:rPr>
              <a:t> </a:t>
            </a:r>
            <a:r>
              <a:rPr lang="en-IN" sz="1600" b="1" dirty="0" err="1">
                <a:latin typeface="Baskerville Old Face" pitchFamily="18" charset="0"/>
              </a:rPr>
              <a:t>is_subclass_of</a:t>
            </a:r>
            <a:r>
              <a:rPr lang="en-IN" sz="1600" b="1" dirty="0">
                <a:latin typeface="Baskerville Old Face" pitchFamily="18" charset="0"/>
              </a:rPr>
              <a:t>(mixed </a:t>
            </a:r>
            <a:r>
              <a:rPr lang="en-IN" sz="1600" b="1" i="1" dirty="0">
                <a:latin typeface="Baskerville Old Face" pitchFamily="18" charset="0"/>
              </a:rPr>
              <a:t>object</a:t>
            </a:r>
            <a:r>
              <a:rPr lang="en-IN" sz="1600" b="1" dirty="0">
                <a:latin typeface="Baskerville Old Face" pitchFamily="18" charset="0"/>
              </a:rPr>
              <a:t>, string </a:t>
            </a:r>
            <a:r>
              <a:rPr lang="en-IN" sz="1600" b="1" i="1" dirty="0" err="1">
                <a:latin typeface="Baskerville Old Face" pitchFamily="18" charset="0"/>
              </a:rPr>
              <a:t>class_name</a:t>
            </a:r>
            <a:r>
              <a:rPr lang="en-IN" sz="1600" b="1" dirty="0">
                <a:latin typeface="Baskerville Old Face" pitchFamily="18" charset="0"/>
              </a:rPr>
              <a:t>)</a:t>
            </a:r>
            <a:endParaRPr lang="en-IN" sz="1600" dirty="0">
              <a:latin typeface="Baskerville Old Face" pitchFamily="18" charset="0"/>
            </a:endParaRPr>
          </a:p>
          <a:p>
            <a:pPr marL="449263" lvl="0" indent="-449263" algn="just"/>
            <a:r>
              <a:rPr lang="en-IN" sz="1600" b="1" dirty="0">
                <a:latin typeface="Baskerville Old Face" pitchFamily="18" charset="0"/>
              </a:rPr>
              <a:t>10)	Determining Method Existence</a:t>
            </a:r>
            <a:endParaRPr lang="en-IN" sz="1600" dirty="0">
              <a:latin typeface="Baskerville Old Face" pitchFamily="18" charset="0"/>
            </a:endParaRPr>
          </a:p>
          <a:p>
            <a:pPr marL="449263" indent="-449263" algn="just"/>
            <a:r>
              <a:rPr lang="en-IN" sz="1600" dirty="0">
                <a:latin typeface="Baskerville Old Face" pitchFamily="18" charset="0"/>
              </a:rPr>
              <a:t>	The </a:t>
            </a:r>
            <a:r>
              <a:rPr lang="en-IN" sz="1600" dirty="0" err="1">
                <a:latin typeface="Baskerville Old Face" pitchFamily="18" charset="0"/>
              </a:rPr>
              <a:t>method_exists</a:t>
            </a:r>
            <a:r>
              <a:rPr lang="en-IN" sz="1600" dirty="0">
                <a:latin typeface="Baskerville Old Face" pitchFamily="18" charset="0"/>
              </a:rPr>
              <a:t>() function returns TRUE if a method named </a:t>
            </a:r>
            <a:r>
              <a:rPr lang="en-IN" sz="1600" dirty="0" err="1">
                <a:latin typeface="Baskerville Old Face" pitchFamily="18" charset="0"/>
              </a:rPr>
              <a:t>method_name</a:t>
            </a:r>
            <a:r>
              <a:rPr lang="en-IN" sz="1600" dirty="0">
                <a:latin typeface="Baskerville Old Face" pitchFamily="18" charset="0"/>
              </a:rPr>
              <a:t> is available to object and returns FALSE otherwise. Its prototype follows:</a:t>
            </a:r>
          </a:p>
          <a:p>
            <a:pPr marL="449263" indent="-449263" algn="just"/>
            <a:r>
              <a:rPr lang="en-IN" sz="1600" b="1" dirty="0">
                <a:latin typeface="Baskerville Old Face" pitchFamily="18" charset="0"/>
              </a:rPr>
              <a:t>			</a:t>
            </a:r>
            <a:r>
              <a:rPr lang="en-IN" sz="1600" b="1" dirty="0" err="1">
                <a:latin typeface="Baskerville Old Face" pitchFamily="18" charset="0"/>
              </a:rPr>
              <a:t>boolean</a:t>
            </a:r>
            <a:r>
              <a:rPr lang="en-IN" sz="1600" b="1" dirty="0">
                <a:latin typeface="Baskerville Old Face" pitchFamily="18" charset="0"/>
              </a:rPr>
              <a:t> </a:t>
            </a:r>
            <a:r>
              <a:rPr lang="en-IN" sz="1600" b="1" dirty="0" err="1">
                <a:latin typeface="Baskerville Old Face" pitchFamily="18" charset="0"/>
              </a:rPr>
              <a:t>method_exists</a:t>
            </a:r>
            <a:r>
              <a:rPr lang="en-IN" sz="1600" b="1" dirty="0">
                <a:latin typeface="Baskerville Old Face" pitchFamily="18" charset="0"/>
              </a:rPr>
              <a:t>(object </a:t>
            </a:r>
            <a:r>
              <a:rPr lang="en-IN" sz="1600" b="1" i="1" dirty="0" err="1">
                <a:latin typeface="Baskerville Old Face" pitchFamily="18" charset="0"/>
              </a:rPr>
              <a:t>object</a:t>
            </a:r>
            <a:r>
              <a:rPr lang="en-IN" sz="1600" b="1" dirty="0">
                <a:latin typeface="Baskerville Old Face" pitchFamily="18" charset="0"/>
              </a:rPr>
              <a:t>, string </a:t>
            </a:r>
            <a:r>
              <a:rPr lang="en-IN" sz="1600" b="1" i="1" dirty="0" err="1">
                <a:latin typeface="Baskerville Old Face" pitchFamily="18" charset="0"/>
              </a:rPr>
              <a:t>method_name</a:t>
            </a:r>
            <a:r>
              <a:rPr lang="en-IN" sz="1600" b="1" dirty="0">
                <a:latin typeface="Baskerville Old Face" pitchFamily="18" charset="0"/>
              </a:rPr>
              <a:t>)</a:t>
            </a:r>
            <a:endParaRPr lang="en-IN" dirty="0">
              <a:latin typeface="Baskerville Old Fac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7498080" cy="5872170"/>
          </a:xfrm>
        </p:spPr>
        <p:txBody>
          <a:bodyPr>
            <a:normAutofit fontScale="92500" lnSpcReduction="20000"/>
          </a:bodyPr>
          <a:lstStyle/>
          <a:p>
            <a:pPr lvl="0">
              <a:lnSpc>
                <a:spcPct val="150000"/>
              </a:lnSpc>
            </a:pPr>
            <a:r>
              <a:rPr lang="en-IN" sz="1800" dirty="0">
                <a:latin typeface="Century Schoolbook" pitchFamily="18" charset="0"/>
              </a:rPr>
              <a:t>General form of input element is </a:t>
            </a:r>
          </a:p>
          <a:p>
            <a:pPr>
              <a:lnSpc>
                <a:spcPct val="150000"/>
              </a:lnSpc>
              <a:buNone/>
            </a:pPr>
            <a:r>
              <a:rPr lang="en-IN" sz="1800" dirty="0">
                <a:latin typeface="Century Schoolbook" pitchFamily="18" charset="0"/>
              </a:rPr>
              <a:t>	&lt;input type=”text”/”password”/”checkbox”/radio”</a:t>
            </a:r>
          </a:p>
          <a:p>
            <a:pPr>
              <a:lnSpc>
                <a:spcPct val="150000"/>
              </a:lnSpc>
              <a:buNone/>
            </a:pPr>
            <a:r>
              <a:rPr lang="en-IN" sz="1800" dirty="0">
                <a:latin typeface="Century Schoolbook" pitchFamily="18" charset="0"/>
              </a:rPr>
              <a:t>		“submit”/”reset”/”button”/name=string”</a:t>
            </a:r>
          </a:p>
          <a:p>
            <a:pPr>
              <a:lnSpc>
                <a:spcPct val="150000"/>
              </a:lnSpc>
              <a:buNone/>
            </a:pPr>
            <a:r>
              <a:rPr lang="en-IN" sz="1800" dirty="0">
                <a:latin typeface="Century Schoolbook" pitchFamily="18" charset="0"/>
              </a:rPr>
              <a:t>		  [Value=”string”][checked][size=”n”]</a:t>
            </a:r>
          </a:p>
          <a:p>
            <a:pPr>
              <a:lnSpc>
                <a:spcPct val="150000"/>
              </a:lnSpc>
              <a:buNone/>
            </a:pPr>
            <a:r>
              <a:rPr lang="en-IN" sz="1800" dirty="0">
                <a:latin typeface="Century Schoolbook" pitchFamily="18" charset="0"/>
              </a:rPr>
              <a:t>		   [max length=”n”][</a:t>
            </a:r>
            <a:r>
              <a:rPr lang="en-IN" sz="1800" dirty="0" err="1">
                <a:latin typeface="Century Schoolbook" pitchFamily="18" charset="0"/>
              </a:rPr>
              <a:t>src</a:t>
            </a:r>
            <a:r>
              <a:rPr lang="en-IN" sz="1800" dirty="0">
                <a:latin typeface="Century Schoolbook" pitchFamily="18" charset="0"/>
              </a:rPr>
              <a:t>=”</a:t>
            </a:r>
            <a:r>
              <a:rPr lang="en-IN" sz="1800" dirty="0" err="1">
                <a:latin typeface="Century Schoolbook" pitchFamily="18" charset="0"/>
              </a:rPr>
              <a:t>url</a:t>
            </a:r>
            <a:r>
              <a:rPr lang="en-IN" sz="1800" dirty="0">
                <a:latin typeface="Century Schoolbook" pitchFamily="18" charset="0"/>
              </a:rPr>
              <a:t>”][align=”top”/”bottom”]/&gt;</a:t>
            </a:r>
          </a:p>
          <a:p>
            <a:pPr>
              <a:lnSpc>
                <a:spcPct val="150000"/>
              </a:lnSpc>
              <a:buBlip>
                <a:blip r:embed="rId2"/>
              </a:buBlip>
            </a:pPr>
            <a:r>
              <a:rPr lang="en-IN" sz="1800" b="1" dirty="0">
                <a:latin typeface="Century Schoolbook" pitchFamily="18" charset="0"/>
              </a:rPr>
              <a:t>Text:</a:t>
            </a:r>
            <a:endParaRPr lang="en-IN" sz="1800" dirty="0">
              <a:latin typeface="Century Schoolbook" pitchFamily="18" charset="0"/>
            </a:endParaRPr>
          </a:p>
          <a:p>
            <a:pPr>
              <a:lnSpc>
                <a:spcPct val="150000"/>
              </a:lnSpc>
              <a:buNone/>
            </a:pPr>
            <a:r>
              <a:rPr lang="en-IN" sz="1800" dirty="0">
                <a:latin typeface="Century Schoolbook" pitchFamily="18" charset="0"/>
              </a:rPr>
              <a:t>	Creates an input </a:t>
            </a:r>
            <a:r>
              <a:rPr lang="en-IN" sz="1800" dirty="0" err="1">
                <a:latin typeface="Century Schoolbook" pitchFamily="18" charset="0"/>
              </a:rPr>
              <a:t>upto</a:t>
            </a:r>
            <a:r>
              <a:rPr lang="en-IN" sz="1800" dirty="0">
                <a:latin typeface="Century Schoolbook" pitchFamily="18" charset="0"/>
              </a:rPr>
              <a:t> size characters long and is able to accept </a:t>
            </a:r>
            <a:r>
              <a:rPr lang="en-IN" sz="1800" dirty="0" err="1">
                <a:latin typeface="Century Schoolbook" pitchFamily="18" charset="0"/>
              </a:rPr>
              <a:t>upto</a:t>
            </a:r>
            <a:r>
              <a:rPr lang="en-IN" sz="1800" dirty="0">
                <a:latin typeface="Century Schoolbook" pitchFamily="18" charset="0"/>
              </a:rPr>
              <a:t> maximum length characters as input.  If value is set, that string will be used as the default string. </a:t>
            </a:r>
          </a:p>
          <a:p>
            <a:pPr>
              <a:lnSpc>
                <a:spcPct val="150000"/>
              </a:lnSpc>
              <a:buBlip>
                <a:blip r:embed="rId2"/>
              </a:buBlip>
            </a:pPr>
            <a:r>
              <a:rPr lang="en-IN" sz="1800" b="1" dirty="0">
                <a:latin typeface="Century Schoolbook" pitchFamily="18" charset="0"/>
              </a:rPr>
              <a:t>Checkbox :</a:t>
            </a:r>
            <a:endParaRPr lang="en-IN" sz="1800" dirty="0">
              <a:latin typeface="Century Schoolbook" pitchFamily="18" charset="0"/>
            </a:endParaRPr>
          </a:p>
          <a:p>
            <a:pPr>
              <a:lnSpc>
                <a:spcPct val="150000"/>
              </a:lnSpc>
              <a:buNone/>
            </a:pPr>
            <a:r>
              <a:rPr lang="en-IN" sz="1800" dirty="0">
                <a:latin typeface="Century Schoolbook" pitchFamily="18" charset="0"/>
              </a:rPr>
              <a:t>	It provides a simple checkbox.  It lets a user to select one or more options of a limited number of choices.</a:t>
            </a:r>
          </a:p>
          <a:p>
            <a:pPr>
              <a:buNone/>
            </a:pPr>
            <a:endParaRPr lang="en-IN" sz="1800" dirty="0">
              <a:latin typeface="Century Schoolbook" pitchFamily="18" charset="0"/>
            </a:endParaRPr>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85728"/>
            <a:ext cx="8572560" cy="4801314"/>
          </a:xfrm>
          <a:prstGeom prst="rect">
            <a:avLst/>
          </a:prstGeom>
          <a:noFill/>
        </p:spPr>
        <p:txBody>
          <a:bodyPr wrap="square" rtlCol="0">
            <a:spAutoFit/>
          </a:bodyPr>
          <a:lstStyle/>
          <a:p>
            <a:pPr marL="360363" lvl="0" indent="-360363"/>
            <a:r>
              <a:rPr lang="en-US" sz="2000" b="1" dirty="0">
                <a:latin typeface="Baskerville Old Face" pitchFamily="18" charset="0"/>
              </a:rPr>
              <a:t>2)	Object Cloning</a:t>
            </a:r>
            <a:endParaRPr lang="en-IN" sz="2000" dirty="0">
              <a:latin typeface="Baskerville Old Face" pitchFamily="18" charset="0"/>
            </a:endParaRPr>
          </a:p>
          <a:p>
            <a:pPr marL="812800" indent="-457200" algn="just">
              <a:buFont typeface="Wingdings" pitchFamily="2" charset="2"/>
              <a:buChar char="§"/>
            </a:pPr>
            <a:r>
              <a:rPr lang="en-US" sz="2000" dirty="0">
                <a:latin typeface="Baskerville Old Face" pitchFamily="18" charset="0"/>
              </a:rPr>
              <a:t>Object cloning is the act of making a copy of an object.</a:t>
            </a:r>
          </a:p>
          <a:p>
            <a:pPr marL="812800" indent="-457200" algn="just">
              <a:buFont typeface="Wingdings" pitchFamily="2" charset="2"/>
              <a:buChar char="§"/>
            </a:pPr>
            <a:r>
              <a:rPr lang="en-US" sz="2000" dirty="0">
                <a:latin typeface="Baskerville Old Face" pitchFamily="18" charset="0"/>
              </a:rPr>
              <a:t>By assigning an object instance to a new variable, one creates only a new reference and the object’s state information is shared by both reference variables. </a:t>
            </a:r>
          </a:p>
          <a:p>
            <a:pPr lvl="5" fontAlgn="base"/>
            <a:r>
              <a:rPr lang="en-IN" b="1" dirty="0"/>
              <a:t>$object1 = new Account();</a:t>
            </a:r>
            <a:endParaRPr lang="en-IN" dirty="0"/>
          </a:p>
          <a:p>
            <a:pPr lvl="5"/>
            <a:r>
              <a:rPr lang="en-US" b="1" dirty="0"/>
              <a:t>$object2 = $object1</a:t>
            </a:r>
          </a:p>
          <a:p>
            <a:pPr lvl="5"/>
            <a:endParaRPr lang="en-US" b="1" dirty="0"/>
          </a:p>
          <a:p>
            <a:pPr marL="812800" indent="-368300" fontAlgn="base">
              <a:buFont typeface="Wingdings" pitchFamily="2" charset="2"/>
              <a:buChar char="§"/>
            </a:pPr>
            <a:r>
              <a:rPr lang="en-IN" sz="2000" dirty="0">
                <a:latin typeface="Baskerville Old Face" pitchFamily="18" charset="0"/>
              </a:rPr>
              <a:t>Sometimes it is necessary to copy of the object rather than a copy of the reference. So, PHP provides an intrinsic operation using the keyword clone:</a:t>
            </a:r>
          </a:p>
          <a:p>
            <a:pPr marL="812800" indent="-368300" fontAlgn="base"/>
            <a:endParaRPr lang="en-IN" dirty="0">
              <a:latin typeface="Baskerville Old Face" pitchFamily="18" charset="0"/>
            </a:endParaRPr>
          </a:p>
          <a:p>
            <a:pPr marL="2641600" lvl="4" indent="-368300" fontAlgn="base"/>
            <a:r>
              <a:rPr lang="en-IN" b="1" dirty="0">
                <a:latin typeface="Baskerville Old Face" pitchFamily="18" charset="0"/>
              </a:rPr>
              <a:t>$account = new Account();</a:t>
            </a:r>
            <a:endParaRPr lang="en-IN" dirty="0">
              <a:latin typeface="Baskerville Old Face" pitchFamily="18" charset="0"/>
            </a:endParaRPr>
          </a:p>
          <a:p>
            <a:pPr marL="2641600" lvl="4" indent="-368300" fontAlgn="base"/>
            <a:r>
              <a:rPr lang="en-IN" b="1" dirty="0">
                <a:latin typeface="Baskerville Old Face" pitchFamily="18" charset="0"/>
              </a:rPr>
              <a:t>$</a:t>
            </a:r>
            <a:r>
              <a:rPr lang="en-IN" b="1" dirty="0" err="1">
                <a:latin typeface="Baskerville Old Face" pitchFamily="18" charset="0"/>
              </a:rPr>
              <a:t>clonedAccount</a:t>
            </a:r>
            <a:r>
              <a:rPr lang="en-IN" b="1" dirty="0">
                <a:latin typeface="Baskerville Old Face" pitchFamily="18" charset="0"/>
              </a:rPr>
              <a:t> = clone $account;</a:t>
            </a:r>
            <a:endParaRPr lang="en-IN" dirty="0">
              <a:latin typeface="Baskerville Old Face" pitchFamily="18" charset="0"/>
            </a:endParaRPr>
          </a:p>
          <a:p>
            <a:pPr lvl="5"/>
            <a:endParaRPr lang="en-IN" dirty="0">
              <a:latin typeface="Baskerville Old Face" pitchFamily="18" charset="0"/>
            </a:endParaRPr>
          </a:p>
          <a:p>
            <a:r>
              <a:rPr lang="en-US" sz="2000" dirty="0">
                <a:latin typeface="Baskerville Old Face" pitchFamily="18" charset="0"/>
              </a:rPr>
              <a:t> </a:t>
            </a:r>
            <a:endParaRPr lang="en-IN" sz="2000" dirty="0">
              <a:latin typeface="Baskerville Old Face" pitchFamily="18"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42852"/>
            <a:ext cx="8572560" cy="6740307"/>
          </a:xfrm>
          <a:prstGeom prst="rect">
            <a:avLst/>
          </a:prstGeom>
          <a:noFill/>
        </p:spPr>
        <p:txBody>
          <a:bodyPr wrap="square" rtlCol="0">
            <a:spAutoFit/>
          </a:bodyPr>
          <a:lstStyle/>
          <a:p>
            <a:r>
              <a:rPr lang="en-IN" sz="1200" dirty="0">
                <a:latin typeface="Baskerville Old Face" pitchFamily="18" charset="0"/>
              </a:rPr>
              <a:t>&lt;?</a:t>
            </a:r>
            <a:r>
              <a:rPr lang="en-IN" sz="1200" dirty="0" err="1">
                <a:latin typeface="Baskerville Old Face" pitchFamily="18" charset="0"/>
              </a:rPr>
              <a:t>php</a:t>
            </a:r>
            <a:endParaRPr lang="en-IN" sz="1200" dirty="0">
              <a:latin typeface="Baskerville Old Face" pitchFamily="18" charset="0"/>
            </a:endParaRPr>
          </a:p>
          <a:p>
            <a:r>
              <a:rPr lang="en-IN" sz="1200" dirty="0">
                <a:latin typeface="Baskerville Old Face" pitchFamily="18" charset="0"/>
              </a:rPr>
              <a:t>	class </a:t>
            </a:r>
            <a:r>
              <a:rPr lang="en-IN" sz="1200" dirty="0" err="1">
                <a:latin typeface="Baskerville Old Face" pitchFamily="18" charset="0"/>
              </a:rPr>
              <a:t>Corporate_Drone</a:t>
            </a:r>
            <a:r>
              <a:rPr lang="en-IN" sz="1200" dirty="0">
                <a:latin typeface="Baskerville Old Face" pitchFamily="18" charset="0"/>
              </a:rPr>
              <a:t> </a:t>
            </a:r>
          </a:p>
          <a:p>
            <a:r>
              <a:rPr lang="en-IN" sz="1200" dirty="0">
                <a:latin typeface="Baskerville Old Face" pitchFamily="18" charset="0"/>
              </a:rPr>
              <a:t>	{</a:t>
            </a:r>
          </a:p>
          <a:p>
            <a:pPr fontAlgn="base"/>
            <a:r>
              <a:rPr lang="en-IN" sz="1200" dirty="0">
                <a:latin typeface="Baskerville Old Face" pitchFamily="18" charset="0"/>
              </a:rPr>
              <a:t>		private $</a:t>
            </a:r>
            <a:r>
              <a:rPr lang="en-IN" sz="1200" dirty="0" err="1">
                <a:latin typeface="Baskerville Old Face" pitchFamily="18" charset="0"/>
              </a:rPr>
              <a:t>employeeid</a:t>
            </a:r>
            <a:endParaRPr lang="en-IN" sz="1200" dirty="0">
              <a:latin typeface="Baskerville Old Face" pitchFamily="18" charset="0"/>
            </a:endParaRPr>
          </a:p>
          <a:p>
            <a:pPr fontAlgn="base"/>
            <a:r>
              <a:rPr lang="en-IN" sz="1200" dirty="0">
                <a:latin typeface="Baskerville Old Face" pitchFamily="18" charset="0"/>
              </a:rPr>
              <a:t>		private $</a:t>
            </a:r>
            <a:r>
              <a:rPr lang="en-IN" sz="1200" dirty="0" err="1">
                <a:latin typeface="Baskerville Old Face" pitchFamily="18" charset="0"/>
              </a:rPr>
              <a:t>tiecolor</a:t>
            </a:r>
            <a:r>
              <a:rPr lang="en-IN" sz="1200" dirty="0">
                <a:latin typeface="Baskerville Old Face" pitchFamily="18" charset="0"/>
              </a:rPr>
              <a:t>;</a:t>
            </a:r>
          </a:p>
          <a:p>
            <a:r>
              <a:rPr lang="en-IN" sz="1200" dirty="0">
                <a:latin typeface="Baskerville Old Face" pitchFamily="18" charset="0"/>
              </a:rPr>
              <a:t>		function </a:t>
            </a:r>
            <a:r>
              <a:rPr lang="en-IN" sz="1200" dirty="0" err="1">
                <a:latin typeface="Baskerville Old Face" pitchFamily="18" charset="0"/>
              </a:rPr>
              <a:t>setEmployeeID</a:t>
            </a:r>
            <a:r>
              <a:rPr lang="en-IN" sz="1200" dirty="0">
                <a:latin typeface="Baskerville Old Face" pitchFamily="18" charset="0"/>
              </a:rPr>
              <a:t>($</a:t>
            </a:r>
            <a:r>
              <a:rPr lang="en-IN" sz="1200" dirty="0" err="1">
                <a:latin typeface="Baskerville Old Face" pitchFamily="18" charset="0"/>
              </a:rPr>
              <a:t>employeeid</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$this-&gt;</a:t>
            </a:r>
            <a:r>
              <a:rPr lang="en-IN" sz="1200" dirty="0" err="1">
                <a:latin typeface="Baskerville Old Face" pitchFamily="18" charset="0"/>
              </a:rPr>
              <a:t>employeeid</a:t>
            </a:r>
            <a:r>
              <a:rPr lang="en-IN" sz="1200" dirty="0">
                <a:latin typeface="Baskerville Old Face" pitchFamily="18" charset="0"/>
              </a:rPr>
              <a:t> = $</a:t>
            </a:r>
            <a:r>
              <a:rPr lang="en-IN" sz="1200" dirty="0" err="1">
                <a:latin typeface="Baskerville Old Face" pitchFamily="18" charset="0"/>
              </a:rPr>
              <a:t>employeeid</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function </a:t>
            </a:r>
            <a:r>
              <a:rPr lang="en-IN" sz="1200" dirty="0" err="1">
                <a:latin typeface="Baskerville Old Face" pitchFamily="18" charset="0"/>
              </a:rPr>
              <a:t>getEmployeeID</a:t>
            </a:r>
            <a:r>
              <a:rPr lang="en-IN" sz="1200" dirty="0">
                <a:latin typeface="Baskerville Old Face" pitchFamily="18" charset="0"/>
              </a:rPr>
              <a:t>() </a:t>
            </a:r>
          </a:p>
          <a:p>
            <a:r>
              <a:rPr lang="en-IN" sz="1200" dirty="0">
                <a:latin typeface="Baskerville Old Face" pitchFamily="18" charset="0"/>
              </a:rPr>
              <a:t>		{</a:t>
            </a:r>
          </a:p>
          <a:p>
            <a:r>
              <a:rPr lang="en-IN" sz="1200" dirty="0">
                <a:latin typeface="Baskerville Old Face" pitchFamily="18" charset="0"/>
              </a:rPr>
              <a:t>			return $this-&gt;</a:t>
            </a:r>
            <a:r>
              <a:rPr lang="en-IN" sz="1200" dirty="0" err="1">
                <a:latin typeface="Baskerville Old Face" pitchFamily="18" charset="0"/>
              </a:rPr>
              <a:t>employeeid</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function </a:t>
            </a:r>
            <a:r>
              <a:rPr lang="en-IN" sz="1200" dirty="0" err="1">
                <a:latin typeface="Baskerville Old Face" pitchFamily="18" charset="0"/>
              </a:rPr>
              <a:t>setTieColor</a:t>
            </a:r>
            <a:r>
              <a:rPr lang="en-IN" sz="1200" dirty="0">
                <a:latin typeface="Baskerville Old Face" pitchFamily="18" charset="0"/>
              </a:rPr>
              <a:t>($</a:t>
            </a:r>
            <a:r>
              <a:rPr lang="en-IN" sz="1200" dirty="0" err="1">
                <a:latin typeface="Baskerville Old Face" pitchFamily="18" charset="0"/>
              </a:rPr>
              <a:t>tiecolor</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$this-&gt;</a:t>
            </a:r>
            <a:r>
              <a:rPr lang="en-IN" sz="1200" dirty="0" err="1">
                <a:latin typeface="Baskerville Old Face" pitchFamily="18" charset="0"/>
              </a:rPr>
              <a:t>tiecolor</a:t>
            </a:r>
            <a:r>
              <a:rPr lang="en-IN" sz="1200" dirty="0">
                <a:latin typeface="Baskerville Old Face" pitchFamily="18" charset="0"/>
              </a:rPr>
              <a:t> = $</a:t>
            </a:r>
            <a:r>
              <a:rPr lang="en-IN" sz="1200" dirty="0" err="1">
                <a:latin typeface="Baskerville Old Face" pitchFamily="18" charset="0"/>
              </a:rPr>
              <a:t>tiecolor</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function </a:t>
            </a:r>
            <a:r>
              <a:rPr lang="en-IN" sz="1200" dirty="0" err="1">
                <a:latin typeface="Baskerville Old Face" pitchFamily="18" charset="0"/>
              </a:rPr>
              <a:t>getTieColor</a:t>
            </a:r>
            <a:r>
              <a:rPr lang="en-IN" sz="1200" dirty="0">
                <a:latin typeface="Baskerville Old Face" pitchFamily="18" charset="0"/>
              </a:rPr>
              <a:t>() </a:t>
            </a:r>
          </a:p>
          <a:p>
            <a:r>
              <a:rPr lang="en-IN" sz="1200" dirty="0">
                <a:latin typeface="Baskerville Old Face" pitchFamily="18" charset="0"/>
              </a:rPr>
              <a:t>		{</a:t>
            </a:r>
          </a:p>
          <a:p>
            <a:r>
              <a:rPr lang="en-IN" sz="1200" dirty="0">
                <a:latin typeface="Baskerville Old Face" pitchFamily="18" charset="0"/>
              </a:rPr>
              <a:t>			return $this-&gt;</a:t>
            </a:r>
            <a:r>
              <a:rPr lang="en-IN" sz="1200" dirty="0" err="1">
                <a:latin typeface="Baskerville Old Face" pitchFamily="18" charset="0"/>
              </a:rPr>
              <a:t>tiecolor</a:t>
            </a:r>
            <a:r>
              <a:rPr lang="en-IN" sz="1200" dirty="0">
                <a:latin typeface="Baskerville Old Face" pitchFamily="18" charset="0"/>
              </a:rPr>
              <a:t>;</a:t>
            </a:r>
          </a:p>
          <a:p>
            <a:r>
              <a:rPr lang="en-IN" sz="1200" dirty="0">
                <a:latin typeface="Baskerville Old Face" pitchFamily="18" charset="0"/>
              </a:rPr>
              <a:t>		}</a:t>
            </a:r>
          </a:p>
          <a:p>
            <a:r>
              <a:rPr lang="en-IN" sz="1200" dirty="0">
                <a:latin typeface="Baskerville Old Face" pitchFamily="18" charset="0"/>
              </a:rPr>
              <a:t>	}</a:t>
            </a:r>
          </a:p>
          <a:p>
            <a:pPr lvl="2"/>
            <a:r>
              <a:rPr lang="en-IN" sz="1200" dirty="0">
                <a:latin typeface="Baskerville Old Face" pitchFamily="18" charset="0"/>
              </a:rPr>
              <a:t>$drone1 = new </a:t>
            </a:r>
            <a:r>
              <a:rPr lang="en-IN" sz="1200" dirty="0" err="1">
                <a:latin typeface="Baskerville Old Face" pitchFamily="18" charset="0"/>
              </a:rPr>
              <a:t>Corporate_Drone</a:t>
            </a:r>
            <a:r>
              <a:rPr lang="en-IN" sz="1200" dirty="0">
                <a:latin typeface="Baskerville Old Face" pitchFamily="18" charset="0"/>
              </a:rPr>
              <a:t>();</a:t>
            </a:r>
          </a:p>
          <a:p>
            <a:pPr lvl="2"/>
            <a:r>
              <a:rPr lang="en-IN" sz="1200" dirty="0">
                <a:latin typeface="Baskerville Old Face" pitchFamily="18" charset="0"/>
              </a:rPr>
              <a:t>$drone1-&gt;</a:t>
            </a:r>
            <a:r>
              <a:rPr lang="en-IN" sz="1200" dirty="0" err="1">
                <a:latin typeface="Baskerville Old Face" pitchFamily="18" charset="0"/>
              </a:rPr>
              <a:t>setEmployeeID</a:t>
            </a:r>
            <a:r>
              <a:rPr lang="en-IN" sz="1200" dirty="0">
                <a:latin typeface="Baskerville Old Face" pitchFamily="18" charset="0"/>
              </a:rPr>
              <a:t>("12345");</a:t>
            </a:r>
          </a:p>
          <a:p>
            <a:pPr lvl="2"/>
            <a:r>
              <a:rPr lang="en-IN" sz="1200" dirty="0">
                <a:latin typeface="Baskerville Old Face" pitchFamily="18" charset="0"/>
              </a:rPr>
              <a:t>$drone1-&gt;</a:t>
            </a:r>
            <a:r>
              <a:rPr lang="en-IN" sz="1200" dirty="0" err="1">
                <a:latin typeface="Baskerville Old Face" pitchFamily="18" charset="0"/>
              </a:rPr>
              <a:t>setTieColor</a:t>
            </a:r>
            <a:r>
              <a:rPr lang="en-IN" sz="1200" dirty="0">
                <a:latin typeface="Baskerville Old Face" pitchFamily="18" charset="0"/>
              </a:rPr>
              <a:t>("red");</a:t>
            </a:r>
          </a:p>
          <a:p>
            <a:pPr lvl="2"/>
            <a:r>
              <a:rPr lang="en-IN" sz="1200" dirty="0">
                <a:latin typeface="Baskerville Old Face" pitchFamily="18" charset="0"/>
              </a:rPr>
              <a:t>$drone2 = clone $drone1;</a:t>
            </a:r>
          </a:p>
          <a:p>
            <a:pPr lvl="2"/>
            <a:r>
              <a:rPr lang="en-IN" sz="1200" dirty="0">
                <a:latin typeface="Baskerville Old Face" pitchFamily="18" charset="0"/>
              </a:rPr>
              <a:t>$drone2-&gt;</a:t>
            </a:r>
            <a:r>
              <a:rPr lang="en-IN" sz="1200" dirty="0" err="1">
                <a:latin typeface="Baskerville Old Face" pitchFamily="18" charset="0"/>
              </a:rPr>
              <a:t>setEmployeeID</a:t>
            </a:r>
            <a:r>
              <a:rPr lang="en-IN" sz="1200" dirty="0">
                <a:latin typeface="Baskerville Old Face" pitchFamily="18" charset="0"/>
              </a:rPr>
              <a:t>("67890");</a:t>
            </a:r>
          </a:p>
          <a:p>
            <a:pPr lvl="2"/>
            <a:r>
              <a:rPr lang="en-IN" sz="1200" dirty="0" err="1">
                <a:latin typeface="Baskerville Old Face" pitchFamily="18" charset="0"/>
              </a:rPr>
              <a:t>printf</a:t>
            </a:r>
            <a:r>
              <a:rPr lang="en-IN" sz="1200" dirty="0">
                <a:latin typeface="Baskerville Old Face" pitchFamily="18" charset="0"/>
              </a:rPr>
              <a:t>("Drone1 </a:t>
            </a:r>
            <a:r>
              <a:rPr lang="en-IN" sz="1200" dirty="0" err="1">
                <a:latin typeface="Baskerville Old Face" pitchFamily="18" charset="0"/>
              </a:rPr>
              <a:t>employeeID</a:t>
            </a:r>
            <a:r>
              <a:rPr lang="en-IN" sz="1200" dirty="0">
                <a:latin typeface="Baskerville Old Face" pitchFamily="18" charset="0"/>
              </a:rPr>
              <a:t>: %d &lt;</a:t>
            </a:r>
            <a:r>
              <a:rPr lang="en-IN" sz="1200" dirty="0" err="1">
                <a:latin typeface="Baskerville Old Face" pitchFamily="18" charset="0"/>
              </a:rPr>
              <a:t>br</a:t>
            </a:r>
            <a:r>
              <a:rPr lang="en-IN" sz="1200" dirty="0">
                <a:latin typeface="Baskerville Old Face" pitchFamily="18" charset="0"/>
              </a:rPr>
              <a:t> /&gt;", $drone1-&gt;</a:t>
            </a:r>
            <a:r>
              <a:rPr lang="en-IN" sz="1200" dirty="0" err="1">
                <a:latin typeface="Baskerville Old Face" pitchFamily="18" charset="0"/>
              </a:rPr>
              <a:t>getEmployeeID</a:t>
            </a:r>
            <a:r>
              <a:rPr lang="en-IN" sz="1200" dirty="0">
                <a:latin typeface="Baskerville Old Face" pitchFamily="18" charset="0"/>
              </a:rPr>
              <a:t>());</a:t>
            </a:r>
          </a:p>
          <a:p>
            <a:pPr lvl="2"/>
            <a:r>
              <a:rPr lang="en-IN" sz="1200" dirty="0" err="1">
                <a:latin typeface="Baskerville Old Face" pitchFamily="18" charset="0"/>
              </a:rPr>
              <a:t>printf</a:t>
            </a:r>
            <a:r>
              <a:rPr lang="en-IN" sz="1200" dirty="0">
                <a:latin typeface="Baskerville Old Face" pitchFamily="18" charset="0"/>
              </a:rPr>
              <a:t>("Drone1 tie </a:t>
            </a:r>
            <a:r>
              <a:rPr lang="en-IN" sz="1200" dirty="0" err="1">
                <a:latin typeface="Baskerville Old Face" pitchFamily="18" charset="0"/>
              </a:rPr>
              <a:t>color</a:t>
            </a:r>
            <a:r>
              <a:rPr lang="en-IN" sz="1200" dirty="0">
                <a:latin typeface="Baskerville Old Face" pitchFamily="18" charset="0"/>
              </a:rPr>
              <a:t>: %s &lt;</a:t>
            </a:r>
            <a:r>
              <a:rPr lang="en-IN" sz="1200" dirty="0" err="1">
                <a:latin typeface="Baskerville Old Face" pitchFamily="18" charset="0"/>
              </a:rPr>
              <a:t>br</a:t>
            </a:r>
            <a:r>
              <a:rPr lang="en-IN" sz="1200" dirty="0">
                <a:latin typeface="Baskerville Old Face" pitchFamily="18" charset="0"/>
              </a:rPr>
              <a:t> /&gt;", $drone1-&gt;</a:t>
            </a:r>
            <a:r>
              <a:rPr lang="en-IN" sz="1200" dirty="0" err="1">
                <a:latin typeface="Baskerville Old Face" pitchFamily="18" charset="0"/>
              </a:rPr>
              <a:t>getTieColor</a:t>
            </a:r>
            <a:r>
              <a:rPr lang="en-IN" sz="1200" dirty="0">
                <a:latin typeface="Baskerville Old Face" pitchFamily="18" charset="0"/>
              </a:rPr>
              <a:t>());</a:t>
            </a:r>
          </a:p>
          <a:p>
            <a:pPr lvl="2"/>
            <a:r>
              <a:rPr lang="en-IN" sz="1200" dirty="0" err="1">
                <a:latin typeface="Baskerville Old Face" pitchFamily="18" charset="0"/>
              </a:rPr>
              <a:t>printf</a:t>
            </a:r>
            <a:r>
              <a:rPr lang="en-IN" sz="1200" dirty="0">
                <a:latin typeface="Baskerville Old Face" pitchFamily="18" charset="0"/>
              </a:rPr>
              <a:t>("Drone2 </a:t>
            </a:r>
            <a:r>
              <a:rPr lang="en-IN" sz="1200" dirty="0" err="1">
                <a:latin typeface="Baskerville Old Face" pitchFamily="18" charset="0"/>
              </a:rPr>
              <a:t>employeeID</a:t>
            </a:r>
            <a:r>
              <a:rPr lang="en-IN" sz="1200" dirty="0">
                <a:latin typeface="Baskerville Old Face" pitchFamily="18" charset="0"/>
              </a:rPr>
              <a:t>: %d &lt;</a:t>
            </a:r>
            <a:r>
              <a:rPr lang="en-IN" sz="1200" dirty="0" err="1">
                <a:latin typeface="Baskerville Old Face" pitchFamily="18" charset="0"/>
              </a:rPr>
              <a:t>br</a:t>
            </a:r>
            <a:r>
              <a:rPr lang="en-IN" sz="1200" dirty="0">
                <a:latin typeface="Baskerville Old Face" pitchFamily="18" charset="0"/>
              </a:rPr>
              <a:t> /&gt;", $drone2-&gt;</a:t>
            </a:r>
            <a:r>
              <a:rPr lang="en-IN" sz="1200" dirty="0" err="1">
                <a:latin typeface="Baskerville Old Face" pitchFamily="18" charset="0"/>
              </a:rPr>
              <a:t>getEmployeeID</a:t>
            </a:r>
            <a:r>
              <a:rPr lang="en-IN" sz="1200" dirty="0">
                <a:latin typeface="Baskerville Old Face" pitchFamily="18" charset="0"/>
              </a:rPr>
              <a:t>());</a:t>
            </a:r>
          </a:p>
          <a:p>
            <a:pPr lvl="2" fontAlgn="base"/>
            <a:r>
              <a:rPr lang="en-IN" sz="1200" dirty="0" err="1">
                <a:latin typeface="Baskerville Old Face" pitchFamily="18" charset="0"/>
              </a:rPr>
              <a:t>printf</a:t>
            </a:r>
            <a:r>
              <a:rPr lang="en-IN" sz="1200" dirty="0">
                <a:latin typeface="Baskerville Old Face" pitchFamily="18" charset="0"/>
              </a:rPr>
              <a:t>("	Drone2 tie </a:t>
            </a:r>
            <a:r>
              <a:rPr lang="en-IN" sz="1200" dirty="0" err="1">
                <a:latin typeface="Baskerville Old Face" pitchFamily="18" charset="0"/>
              </a:rPr>
              <a:t>color</a:t>
            </a:r>
            <a:r>
              <a:rPr lang="en-IN" sz="1200" dirty="0">
                <a:latin typeface="Baskerville Old Face" pitchFamily="18" charset="0"/>
              </a:rPr>
              <a:t>: %s &lt;</a:t>
            </a:r>
            <a:r>
              <a:rPr lang="en-IN" sz="1200" dirty="0" err="1">
                <a:latin typeface="Baskerville Old Face" pitchFamily="18" charset="0"/>
              </a:rPr>
              <a:t>br</a:t>
            </a:r>
            <a:r>
              <a:rPr lang="en-IN" sz="1200" dirty="0">
                <a:latin typeface="Baskerville Old Face" pitchFamily="18" charset="0"/>
              </a:rPr>
              <a:t> /&gt;", $drone2-&gt;</a:t>
            </a:r>
            <a:r>
              <a:rPr lang="en-IN" sz="1200" dirty="0" err="1">
                <a:latin typeface="Baskerville Old Face" pitchFamily="18" charset="0"/>
              </a:rPr>
              <a:t>getTieColor</a:t>
            </a:r>
            <a:r>
              <a:rPr lang="en-IN" sz="1200" dirty="0">
                <a:latin typeface="Baskerville Old Face" pitchFamily="18" charset="0"/>
              </a:rPr>
              <a:t>());</a:t>
            </a:r>
          </a:p>
          <a:p>
            <a:r>
              <a:rPr lang="en-IN" sz="1200" b="1" dirty="0">
                <a:latin typeface="Baskerville Old Face" pitchFamily="18" charset="0"/>
              </a:rPr>
              <a:t>Executing this code returns the following output:</a:t>
            </a:r>
            <a:endParaRPr lang="en-IN" sz="1200" dirty="0">
              <a:latin typeface="Baskerville Old Face" pitchFamily="18" charset="0"/>
            </a:endParaRPr>
          </a:p>
          <a:p>
            <a:pPr lvl="2"/>
            <a:r>
              <a:rPr lang="en-IN" sz="1200" dirty="0">
                <a:latin typeface="Baskerville Old Face" pitchFamily="18" charset="0"/>
              </a:rPr>
              <a:t>Drone1 </a:t>
            </a:r>
            <a:r>
              <a:rPr lang="en-IN" sz="1200" dirty="0" err="1">
                <a:latin typeface="Baskerville Old Face" pitchFamily="18" charset="0"/>
              </a:rPr>
              <a:t>employeeID</a:t>
            </a:r>
            <a:r>
              <a:rPr lang="en-IN" sz="1200" dirty="0">
                <a:latin typeface="Baskerville Old Face" pitchFamily="18" charset="0"/>
              </a:rPr>
              <a:t>: 12345</a:t>
            </a:r>
          </a:p>
          <a:p>
            <a:pPr lvl="2"/>
            <a:r>
              <a:rPr lang="en-IN" sz="1200" dirty="0">
                <a:latin typeface="Baskerville Old Face" pitchFamily="18" charset="0"/>
              </a:rPr>
              <a:t>Drone1 tie </a:t>
            </a:r>
            <a:r>
              <a:rPr lang="en-IN" sz="1200" dirty="0" err="1">
                <a:latin typeface="Baskerville Old Face" pitchFamily="18" charset="0"/>
              </a:rPr>
              <a:t>color</a:t>
            </a:r>
            <a:r>
              <a:rPr lang="en-IN" sz="1200" dirty="0">
                <a:latin typeface="Baskerville Old Face" pitchFamily="18" charset="0"/>
              </a:rPr>
              <a:t>: red</a:t>
            </a:r>
          </a:p>
          <a:p>
            <a:pPr lvl="2"/>
            <a:r>
              <a:rPr lang="en-IN" sz="1200" dirty="0">
                <a:latin typeface="Baskerville Old Face" pitchFamily="18" charset="0"/>
              </a:rPr>
              <a:t>Drone2 </a:t>
            </a:r>
            <a:r>
              <a:rPr lang="en-IN" sz="1200" dirty="0" err="1">
                <a:latin typeface="Baskerville Old Face" pitchFamily="18" charset="0"/>
              </a:rPr>
              <a:t>employeeID</a:t>
            </a:r>
            <a:r>
              <a:rPr lang="en-IN" sz="1200" dirty="0">
                <a:latin typeface="Baskerville Old Face" pitchFamily="18" charset="0"/>
              </a:rPr>
              <a:t>: 67890</a:t>
            </a:r>
          </a:p>
          <a:p>
            <a:pPr lvl="2" fontAlgn="base"/>
            <a:r>
              <a:rPr lang="en-IN" sz="1200" dirty="0">
                <a:latin typeface="Baskerville Old Face" pitchFamily="18" charset="0"/>
              </a:rPr>
              <a:t>Drone2 tie </a:t>
            </a:r>
            <a:r>
              <a:rPr lang="en-IN" sz="1200" dirty="0" err="1">
                <a:latin typeface="Baskerville Old Face" pitchFamily="18" charset="0"/>
              </a:rPr>
              <a:t>color</a:t>
            </a:r>
            <a:r>
              <a:rPr lang="en-IN" sz="1200" dirty="0">
                <a:latin typeface="Baskerville Old Face" pitchFamily="18" charset="0"/>
              </a:rPr>
              <a:t>: red</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572560" cy="5447645"/>
          </a:xfrm>
          <a:prstGeom prst="rect">
            <a:avLst/>
          </a:prstGeom>
          <a:noFill/>
        </p:spPr>
        <p:txBody>
          <a:bodyPr wrap="square" rtlCol="0">
            <a:spAutoFit/>
          </a:bodyPr>
          <a:lstStyle/>
          <a:p>
            <a:pPr algn="just" fontAlgn="base"/>
            <a:r>
              <a:rPr lang="en-IN" sz="1200" b="1" dirty="0">
                <a:latin typeface="Baskerville Old Face" pitchFamily="18" charset="0"/>
              </a:rPr>
              <a:t>The __clone() Method</a:t>
            </a:r>
            <a:endParaRPr lang="en-IN" sz="1200" dirty="0">
              <a:latin typeface="Baskerville Old Face" pitchFamily="18" charset="0"/>
            </a:endParaRPr>
          </a:p>
          <a:p>
            <a:pPr marL="444500" indent="-444500" algn="just">
              <a:buFont typeface="Wingdings" pitchFamily="2" charset="2"/>
              <a:buChar char="§"/>
            </a:pPr>
            <a:r>
              <a:rPr lang="en-IN" sz="1200" dirty="0">
                <a:latin typeface="Baskerville Old Face" pitchFamily="18" charset="0"/>
              </a:rPr>
              <a:t>Any code in this method will execute directly following PHP’s native cloning </a:t>
            </a:r>
            <a:r>
              <a:rPr lang="en-IN" sz="1200" dirty="0" err="1">
                <a:latin typeface="Baskerville Old Face" pitchFamily="18" charset="0"/>
              </a:rPr>
              <a:t>behavior</a:t>
            </a:r>
            <a:r>
              <a:rPr lang="en-IN" sz="1200" dirty="0">
                <a:latin typeface="Baskerville Old Face" pitchFamily="18" charset="0"/>
              </a:rPr>
              <a:t>, By  adding the following method in </a:t>
            </a:r>
            <a:r>
              <a:rPr lang="en-IN" sz="1200" dirty="0" err="1">
                <a:latin typeface="Baskerville Old Face" pitchFamily="18" charset="0"/>
              </a:rPr>
              <a:t>Corporate_Drone</a:t>
            </a:r>
            <a:r>
              <a:rPr lang="en-IN" sz="1200" dirty="0">
                <a:latin typeface="Baskerville Old Face" pitchFamily="18" charset="0"/>
              </a:rPr>
              <a:t> class</a:t>
            </a:r>
          </a:p>
          <a:p>
            <a:pPr lvl="4" algn="just"/>
            <a:r>
              <a:rPr lang="en-IN" sz="1200" b="1" dirty="0">
                <a:latin typeface="Baskerville Old Face" pitchFamily="18" charset="0"/>
              </a:rPr>
              <a:t>function __clone()</a:t>
            </a:r>
            <a:endParaRPr lang="en-IN" sz="1200" dirty="0">
              <a:latin typeface="Baskerville Old Face" pitchFamily="18" charset="0"/>
            </a:endParaRPr>
          </a:p>
          <a:p>
            <a:pPr lvl="4" algn="just"/>
            <a:r>
              <a:rPr lang="en-IN" sz="1200" b="1" dirty="0">
                <a:latin typeface="Baskerville Old Face" pitchFamily="18" charset="0"/>
              </a:rPr>
              <a:t> {</a:t>
            </a:r>
            <a:endParaRPr lang="en-IN" sz="1200" dirty="0">
              <a:latin typeface="Baskerville Old Face" pitchFamily="18" charset="0"/>
            </a:endParaRPr>
          </a:p>
          <a:p>
            <a:pPr lvl="4" algn="just"/>
            <a:r>
              <a:rPr lang="en-IN" sz="1200" b="1" dirty="0">
                <a:latin typeface="Baskerville Old Face" pitchFamily="18" charset="0"/>
              </a:rPr>
              <a:t>$this-&gt;</a:t>
            </a:r>
            <a:r>
              <a:rPr lang="en-IN" sz="1200" b="1" dirty="0" err="1">
                <a:latin typeface="Baskerville Old Face" pitchFamily="18" charset="0"/>
              </a:rPr>
              <a:t>tiecolor</a:t>
            </a:r>
            <a:r>
              <a:rPr lang="en-IN" sz="1200" b="1" dirty="0">
                <a:latin typeface="Baskerville Old Face" pitchFamily="18" charset="0"/>
              </a:rPr>
              <a:t> = "blue";</a:t>
            </a:r>
            <a:endParaRPr lang="en-IN" sz="1200" dirty="0">
              <a:latin typeface="Baskerville Old Face" pitchFamily="18" charset="0"/>
            </a:endParaRPr>
          </a:p>
          <a:p>
            <a:pPr lvl="4" algn="just" fontAlgn="base"/>
            <a:r>
              <a:rPr lang="en-IN" sz="1200" b="1" dirty="0">
                <a:latin typeface="Baskerville Old Face" pitchFamily="18" charset="0"/>
              </a:rPr>
              <a:t>}</a:t>
            </a:r>
            <a:endParaRPr lang="en-IN" sz="1200" dirty="0">
              <a:latin typeface="Baskerville Old Face" pitchFamily="18" charset="0"/>
            </a:endParaRPr>
          </a:p>
          <a:p>
            <a:pPr marL="444500" indent="-444500" algn="just">
              <a:buFont typeface="Wingdings" pitchFamily="2" charset="2"/>
              <a:buChar char="§"/>
            </a:pPr>
            <a:r>
              <a:rPr lang="en-IN" sz="1200" dirty="0">
                <a:latin typeface="Baskerville Old Face" pitchFamily="18" charset="0"/>
              </a:rPr>
              <a:t>let’s create a new </a:t>
            </a:r>
            <a:r>
              <a:rPr lang="en-IN" sz="1200" dirty="0" err="1">
                <a:latin typeface="Baskerville Old Face" pitchFamily="18" charset="0"/>
              </a:rPr>
              <a:t>Corporate_Drone</a:t>
            </a:r>
            <a:r>
              <a:rPr lang="en-IN" sz="1200" dirty="0">
                <a:latin typeface="Baskerville Old Face" pitchFamily="18" charset="0"/>
              </a:rPr>
              <a:t> object, add the </a:t>
            </a:r>
            <a:r>
              <a:rPr lang="en-IN" sz="1200" dirty="0" err="1">
                <a:latin typeface="Baskerville Old Face" pitchFamily="18" charset="0"/>
              </a:rPr>
              <a:t>employeeid</a:t>
            </a:r>
            <a:r>
              <a:rPr lang="en-IN" sz="1200" dirty="0">
                <a:latin typeface="Baskerville Old Face" pitchFamily="18" charset="0"/>
              </a:rPr>
              <a:t> property value, clone it, and then output some data to show that the cloned object’s </a:t>
            </a:r>
            <a:r>
              <a:rPr lang="en-IN" sz="1200" dirty="0" err="1">
                <a:latin typeface="Baskerville Old Face" pitchFamily="18" charset="0"/>
              </a:rPr>
              <a:t>tiecolor</a:t>
            </a:r>
            <a:r>
              <a:rPr lang="en-IN" sz="1200" dirty="0">
                <a:latin typeface="Baskerville Old Face" pitchFamily="18" charset="0"/>
              </a:rPr>
              <a:t> was indeed set through the __clone() method.</a:t>
            </a:r>
          </a:p>
          <a:p>
            <a:pPr lvl="4" algn="just"/>
            <a:r>
              <a:rPr lang="en-IN" sz="1200" i="1" dirty="0">
                <a:latin typeface="Baskerville Old Face" pitchFamily="18" charset="0"/>
              </a:rPr>
              <a:t>Extending clone’s Capabilities with the __clone() Method</a:t>
            </a:r>
            <a:endParaRPr lang="en-IN" sz="1200" dirty="0">
              <a:latin typeface="Baskerville Old Face" pitchFamily="18" charset="0"/>
            </a:endParaRPr>
          </a:p>
          <a:p>
            <a:pPr lvl="4" algn="just"/>
            <a:r>
              <a:rPr lang="en-IN" sz="1200" dirty="0">
                <a:latin typeface="Baskerville Old Face" pitchFamily="18" charset="0"/>
              </a:rPr>
              <a:t>// Create new </a:t>
            </a:r>
            <a:r>
              <a:rPr lang="en-IN" sz="1200" dirty="0" err="1">
                <a:latin typeface="Baskerville Old Face" pitchFamily="18" charset="0"/>
              </a:rPr>
              <a:t>Corporate_Drone</a:t>
            </a:r>
            <a:r>
              <a:rPr lang="en-IN" sz="1200" dirty="0">
                <a:latin typeface="Baskerville Old Face" pitchFamily="18" charset="0"/>
              </a:rPr>
              <a:t> object</a:t>
            </a:r>
          </a:p>
          <a:p>
            <a:pPr lvl="4" algn="just"/>
            <a:r>
              <a:rPr lang="en-IN" sz="1200" dirty="0">
                <a:latin typeface="Baskerville Old Face" pitchFamily="18" charset="0"/>
              </a:rPr>
              <a:t>$drone1 = new </a:t>
            </a:r>
            <a:r>
              <a:rPr lang="en-IN" sz="1200" dirty="0" err="1">
                <a:latin typeface="Baskerville Old Face" pitchFamily="18" charset="0"/>
              </a:rPr>
              <a:t>Corporate_Drone</a:t>
            </a:r>
            <a:r>
              <a:rPr lang="en-IN" sz="1200" dirty="0">
                <a:latin typeface="Baskerville Old Face" pitchFamily="18" charset="0"/>
              </a:rPr>
              <a:t>();</a:t>
            </a:r>
          </a:p>
          <a:p>
            <a:pPr lvl="4" algn="just"/>
            <a:r>
              <a:rPr lang="en-IN" sz="1200" dirty="0">
                <a:latin typeface="Baskerville Old Face" pitchFamily="18" charset="0"/>
              </a:rPr>
              <a:t>// Set the $drone1 </a:t>
            </a:r>
            <a:r>
              <a:rPr lang="en-IN" sz="1200" dirty="0" err="1">
                <a:latin typeface="Baskerville Old Face" pitchFamily="18" charset="0"/>
              </a:rPr>
              <a:t>employeeid</a:t>
            </a:r>
            <a:r>
              <a:rPr lang="en-IN" sz="1200" dirty="0">
                <a:latin typeface="Baskerville Old Face" pitchFamily="18" charset="0"/>
              </a:rPr>
              <a:t> property</a:t>
            </a:r>
          </a:p>
          <a:p>
            <a:pPr lvl="4" algn="just"/>
            <a:r>
              <a:rPr lang="en-IN" sz="1200" dirty="0">
                <a:latin typeface="Baskerville Old Face" pitchFamily="18" charset="0"/>
              </a:rPr>
              <a:t>$drone1-&gt;</a:t>
            </a:r>
            <a:r>
              <a:rPr lang="en-IN" sz="1200" dirty="0" err="1">
                <a:latin typeface="Baskerville Old Face" pitchFamily="18" charset="0"/>
              </a:rPr>
              <a:t>setEmployeeID</a:t>
            </a:r>
            <a:r>
              <a:rPr lang="en-IN" sz="1200" dirty="0">
                <a:latin typeface="Baskerville Old Face" pitchFamily="18" charset="0"/>
              </a:rPr>
              <a:t>("12345");</a:t>
            </a:r>
          </a:p>
          <a:p>
            <a:pPr lvl="4" algn="just"/>
            <a:r>
              <a:rPr lang="en-IN" sz="1200" dirty="0">
                <a:latin typeface="Baskerville Old Face" pitchFamily="18" charset="0"/>
              </a:rPr>
              <a:t>// Clone the $drone1 object</a:t>
            </a:r>
          </a:p>
          <a:p>
            <a:pPr lvl="4" algn="just"/>
            <a:r>
              <a:rPr lang="en-IN" sz="1200" dirty="0">
                <a:latin typeface="Baskerville Old Face" pitchFamily="18" charset="0"/>
              </a:rPr>
              <a:t>$drone2 = clone $drone1;</a:t>
            </a:r>
          </a:p>
          <a:p>
            <a:pPr lvl="4" algn="just"/>
            <a:r>
              <a:rPr lang="en-IN" sz="1200" dirty="0">
                <a:latin typeface="Baskerville Old Face" pitchFamily="18" charset="0"/>
              </a:rPr>
              <a:t>// Set the $drone2 </a:t>
            </a:r>
            <a:r>
              <a:rPr lang="en-IN" sz="1200" dirty="0" err="1">
                <a:latin typeface="Baskerville Old Face" pitchFamily="18" charset="0"/>
              </a:rPr>
              <a:t>employeeid</a:t>
            </a:r>
            <a:r>
              <a:rPr lang="en-IN" sz="1200" dirty="0">
                <a:latin typeface="Baskerville Old Face" pitchFamily="18" charset="0"/>
              </a:rPr>
              <a:t> property</a:t>
            </a:r>
          </a:p>
          <a:p>
            <a:pPr lvl="4" algn="just"/>
            <a:r>
              <a:rPr lang="en-IN" sz="1200" dirty="0">
                <a:latin typeface="Baskerville Old Face" pitchFamily="18" charset="0"/>
              </a:rPr>
              <a:t>$drone2-&gt;</a:t>
            </a:r>
            <a:r>
              <a:rPr lang="en-IN" sz="1200" dirty="0" err="1">
                <a:latin typeface="Baskerville Old Face" pitchFamily="18" charset="0"/>
              </a:rPr>
              <a:t>setEmployeeID</a:t>
            </a:r>
            <a:r>
              <a:rPr lang="en-IN" sz="1200" dirty="0">
                <a:latin typeface="Baskerville Old Face" pitchFamily="18" charset="0"/>
              </a:rPr>
              <a:t>("67890");</a:t>
            </a:r>
          </a:p>
          <a:p>
            <a:pPr lvl="4" algn="just"/>
            <a:r>
              <a:rPr lang="en-IN" sz="1200" dirty="0">
                <a:latin typeface="Baskerville Old Face" pitchFamily="18" charset="0"/>
              </a:rPr>
              <a:t>// Output the $drone1 and $drone2 </a:t>
            </a:r>
            <a:r>
              <a:rPr lang="en-IN" sz="1200" dirty="0" err="1">
                <a:latin typeface="Baskerville Old Face" pitchFamily="18" charset="0"/>
              </a:rPr>
              <a:t>employeeid</a:t>
            </a:r>
            <a:r>
              <a:rPr lang="en-IN" sz="1200" dirty="0">
                <a:latin typeface="Baskerville Old Face" pitchFamily="18" charset="0"/>
              </a:rPr>
              <a:t> properties</a:t>
            </a:r>
          </a:p>
          <a:p>
            <a:pPr lvl="4" algn="just"/>
            <a:r>
              <a:rPr lang="en-IN" sz="1200" dirty="0" err="1">
                <a:latin typeface="Baskerville Old Face" pitchFamily="18" charset="0"/>
              </a:rPr>
              <a:t>printf</a:t>
            </a:r>
            <a:r>
              <a:rPr lang="en-IN" sz="1200" dirty="0">
                <a:latin typeface="Baskerville Old Face" pitchFamily="18" charset="0"/>
              </a:rPr>
              <a:t>("Drone1 </a:t>
            </a:r>
            <a:r>
              <a:rPr lang="en-IN" sz="1200" dirty="0" err="1">
                <a:latin typeface="Baskerville Old Face" pitchFamily="18" charset="0"/>
              </a:rPr>
              <a:t>employeeID</a:t>
            </a:r>
            <a:r>
              <a:rPr lang="en-IN" sz="1200" dirty="0">
                <a:latin typeface="Baskerville Old Face" pitchFamily="18" charset="0"/>
              </a:rPr>
              <a:t>: %d &lt;</a:t>
            </a:r>
            <a:r>
              <a:rPr lang="en-IN" sz="1200" dirty="0" err="1">
                <a:latin typeface="Baskerville Old Face" pitchFamily="18" charset="0"/>
              </a:rPr>
              <a:t>br</a:t>
            </a:r>
            <a:r>
              <a:rPr lang="en-IN" sz="1200" dirty="0">
                <a:latin typeface="Baskerville Old Face" pitchFamily="18" charset="0"/>
              </a:rPr>
              <a:t> /&gt;", $drone1-&gt;</a:t>
            </a:r>
            <a:r>
              <a:rPr lang="en-IN" sz="1200" dirty="0" err="1">
                <a:latin typeface="Baskerville Old Face" pitchFamily="18" charset="0"/>
              </a:rPr>
              <a:t>getEmployeeID</a:t>
            </a:r>
            <a:r>
              <a:rPr lang="en-IN" sz="1200" dirty="0">
                <a:latin typeface="Baskerville Old Face" pitchFamily="18" charset="0"/>
              </a:rPr>
              <a:t>());</a:t>
            </a:r>
          </a:p>
          <a:p>
            <a:pPr lvl="4" algn="just"/>
            <a:r>
              <a:rPr lang="en-IN" sz="1200" dirty="0" err="1">
                <a:latin typeface="Baskerville Old Face" pitchFamily="18" charset="0"/>
              </a:rPr>
              <a:t>printf</a:t>
            </a:r>
            <a:r>
              <a:rPr lang="en-IN" sz="1200" dirty="0">
                <a:latin typeface="Baskerville Old Face" pitchFamily="18" charset="0"/>
              </a:rPr>
              <a:t>("Drone2 </a:t>
            </a:r>
            <a:r>
              <a:rPr lang="en-IN" sz="1200" dirty="0" err="1">
                <a:latin typeface="Baskerville Old Face" pitchFamily="18" charset="0"/>
              </a:rPr>
              <a:t>employeeID</a:t>
            </a:r>
            <a:r>
              <a:rPr lang="en-IN" sz="1200" dirty="0">
                <a:latin typeface="Baskerville Old Face" pitchFamily="18" charset="0"/>
              </a:rPr>
              <a:t>: %d &lt;</a:t>
            </a:r>
            <a:r>
              <a:rPr lang="en-IN" sz="1200" dirty="0" err="1">
                <a:latin typeface="Baskerville Old Face" pitchFamily="18" charset="0"/>
              </a:rPr>
              <a:t>br</a:t>
            </a:r>
            <a:r>
              <a:rPr lang="en-IN" sz="1200" dirty="0">
                <a:latin typeface="Baskerville Old Face" pitchFamily="18" charset="0"/>
              </a:rPr>
              <a:t> /&gt;", $drone2-&gt;</a:t>
            </a:r>
            <a:r>
              <a:rPr lang="en-IN" sz="1200" dirty="0" err="1">
                <a:latin typeface="Baskerville Old Face" pitchFamily="18" charset="0"/>
              </a:rPr>
              <a:t>getEmployeeID</a:t>
            </a:r>
            <a:r>
              <a:rPr lang="en-IN" sz="1200" dirty="0">
                <a:latin typeface="Baskerville Old Face" pitchFamily="18" charset="0"/>
              </a:rPr>
              <a:t>());</a:t>
            </a:r>
          </a:p>
          <a:p>
            <a:pPr lvl="4" algn="just" fontAlgn="base"/>
            <a:r>
              <a:rPr lang="en-IN" sz="1200" dirty="0" err="1">
                <a:latin typeface="Baskerville Old Face" pitchFamily="18" charset="0"/>
              </a:rPr>
              <a:t>printf</a:t>
            </a:r>
            <a:r>
              <a:rPr lang="en-IN" sz="1200" dirty="0">
                <a:latin typeface="Baskerville Old Face" pitchFamily="18" charset="0"/>
              </a:rPr>
              <a:t>("Drone2 tie </a:t>
            </a:r>
            <a:r>
              <a:rPr lang="en-IN" sz="1200" dirty="0" err="1">
                <a:latin typeface="Baskerville Old Face" pitchFamily="18" charset="0"/>
              </a:rPr>
              <a:t>color</a:t>
            </a:r>
            <a:r>
              <a:rPr lang="en-IN" sz="1200" dirty="0">
                <a:latin typeface="Baskerville Old Face" pitchFamily="18" charset="0"/>
              </a:rPr>
              <a:t>: %s &lt;</a:t>
            </a:r>
            <a:r>
              <a:rPr lang="en-IN" sz="1200" dirty="0" err="1">
                <a:latin typeface="Baskerville Old Face" pitchFamily="18" charset="0"/>
              </a:rPr>
              <a:t>br</a:t>
            </a:r>
            <a:r>
              <a:rPr lang="en-IN" sz="1200" dirty="0">
                <a:latin typeface="Baskerville Old Face" pitchFamily="18" charset="0"/>
              </a:rPr>
              <a:t> /&gt;", $drone2-&gt;</a:t>
            </a:r>
            <a:r>
              <a:rPr lang="en-IN" sz="1200" dirty="0" err="1">
                <a:latin typeface="Baskerville Old Face" pitchFamily="18" charset="0"/>
              </a:rPr>
              <a:t>getTieColor</a:t>
            </a:r>
            <a:r>
              <a:rPr lang="en-IN" sz="1200" dirty="0">
                <a:latin typeface="Baskerville Old Face" pitchFamily="18" charset="0"/>
              </a:rPr>
              <a:t>());</a:t>
            </a:r>
          </a:p>
          <a:p>
            <a:pPr lvl="4" algn="just" fontAlgn="base"/>
            <a:r>
              <a:rPr lang="en-IN" sz="1200" dirty="0">
                <a:latin typeface="Baskerville Old Face" pitchFamily="18" charset="0"/>
              </a:rPr>
              <a:t>	</a:t>
            </a:r>
          </a:p>
          <a:p>
            <a:pPr algn="just" fontAlgn="base"/>
            <a:r>
              <a:rPr lang="en-IN" sz="1200">
                <a:latin typeface="Baskerville Old Face" pitchFamily="18" charset="0"/>
              </a:rPr>
              <a:t> </a:t>
            </a:r>
            <a:r>
              <a:rPr lang="en-IN" sz="1200" b="1">
                <a:latin typeface="Baskerville Old Face" pitchFamily="18" charset="0"/>
              </a:rPr>
              <a:t>Executing this code returns the following output:</a:t>
            </a:r>
            <a:endParaRPr lang="en-IN" sz="1200">
              <a:latin typeface="Baskerville Old Face" pitchFamily="18" charset="0"/>
            </a:endParaRPr>
          </a:p>
          <a:p>
            <a:pPr lvl="4" algn="just"/>
            <a:r>
              <a:rPr lang="en-IN" sz="1200" dirty="0">
                <a:latin typeface="Baskerville Old Face" pitchFamily="18" charset="0"/>
              </a:rPr>
              <a:t>Drone1 </a:t>
            </a:r>
            <a:r>
              <a:rPr lang="en-IN" sz="1200" dirty="0" err="1">
                <a:latin typeface="Baskerville Old Face" pitchFamily="18" charset="0"/>
              </a:rPr>
              <a:t>employeeID</a:t>
            </a:r>
            <a:r>
              <a:rPr lang="en-IN" sz="1200" dirty="0">
                <a:latin typeface="Baskerville Old Face" pitchFamily="18" charset="0"/>
              </a:rPr>
              <a:t>: 12345</a:t>
            </a:r>
          </a:p>
          <a:p>
            <a:pPr lvl="4" algn="just"/>
            <a:r>
              <a:rPr lang="en-IN" sz="1200" dirty="0">
                <a:latin typeface="Baskerville Old Face" pitchFamily="18" charset="0"/>
              </a:rPr>
              <a:t>Drone2 </a:t>
            </a:r>
            <a:r>
              <a:rPr lang="en-IN" sz="1200" dirty="0" err="1">
                <a:latin typeface="Baskerville Old Face" pitchFamily="18" charset="0"/>
              </a:rPr>
              <a:t>employeeID</a:t>
            </a:r>
            <a:r>
              <a:rPr lang="en-IN" sz="1200" dirty="0">
                <a:latin typeface="Baskerville Old Face" pitchFamily="18" charset="0"/>
              </a:rPr>
              <a:t>: 67890</a:t>
            </a:r>
          </a:p>
          <a:p>
            <a:pPr lvl="4" algn="just" fontAlgn="base"/>
            <a:r>
              <a:rPr lang="en-IN" sz="1200" dirty="0">
                <a:latin typeface="Baskerville Old Face" pitchFamily="18" charset="0"/>
              </a:rPr>
              <a:t>Drone2 tie </a:t>
            </a:r>
            <a:r>
              <a:rPr lang="en-IN" sz="1200" dirty="0" err="1">
                <a:latin typeface="Baskerville Old Face" pitchFamily="18" charset="0"/>
              </a:rPr>
              <a:t>color</a:t>
            </a:r>
            <a:r>
              <a:rPr lang="en-IN" sz="1200" dirty="0">
                <a:latin typeface="Baskerville Old Face" pitchFamily="18" charset="0"/>
              </a:rPr>
              <a:t>: blue</a:t>
            </a:r>
          </a:p>
          <a:p>
            <a:pPr algn="just"/>
            <a:r>
              <a:rPr lang="en-IN" sz="1200" dirty="0">
                <a:latin typeface="Baskerville Old Face" pitchFamily="18" charset="0"/>
              </a:rPr>
              <a:t>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86874" cy="6924973"/>
          </a:xfrm>
          <a:prstGeom prst="rect">
            <a:avLst/>
          </a:prstGeom>
          <a:noFill/>
        </p:spPr>
        <p:txBody>
          <a:bodyPr wrap="square" rtlCol="0">
            <a:spAutoFit/>
          </a:bodyPr>
          <a:lstStyle/>
          <a:p>
            <a:pPr marL="363538" indent="-363538" fontAlgn="base"/>
            <a:r>
              <a:rPr lang="en-IN" sz="2000" b="1" dirty="0"/>
              <a:t>3. 	</a:t>
            </a:r>
            <a:r>
              <a:rPr lang="en-IN" sz="2000" b="1" dirty="0">
                <a:latin typeface="Baskerville Old Face" pitchFamily="18" charset="0"/>
              </a:rPr>
              <a:t>Interfaces</a:t>
            </a:r>
          </a:p>
          <a:p>
            <a:pPr marL="990600" lvl="1" indent="-533400" fontAlgn="base"/>
            <a:r>
              <a:rPr lang="en-IN" sz="2000" b="1" dirty="0">
                <a:latin typeface="Baskerville Old Face" pitchFamily="18" charset="0"/>
              </a:rPr>
              <a:t>3.1	Implementing a Single Interface</a:t>
            </a:r>
          </a:p>
          <a:p>
            <a:pPr marL="990600" lvl="1" indent="-533400"/>
            <a:r>
              <a:rPr lang="en-US" sz="2000" b="1" dirty="0">
                <a:latin typeface="Baskerville Old Face" pitchFamily="18" charset="0"/>
              </a:rPr>
              <a:t>3.2	Implementing Multiple Interfaces</a:t>
            </a:r>
            <a:endParaRPr lang="en-IN" sz="2000" b="1" dirty="0">
              <a:latin typeface="Baskerville Old Face" pitchFamily="18" charset="0"/>
            </a:endParaRPr>
          </a:p>
          <a:p>
            <a:pPr marL="1257300" lvl="0" indent="-266700" algn="just">
              <a:buFont typeface="Arial" pitchFamily="34" charset="0"/>
              <a:buChar char="•"/>
            </a:pPr>
            <a:r>
              <a:rPr lang="en-IN" sz="2400" dirty="0">
                <a:latin typeface="Baskerville Old Face" pitchFamily="18" charset="0"/>
              </a:rPr>
              <a:t>Interface is similar to Class.</a:t>
            </a:r>
          </a:p>
          <a:p>
            <a:pPr marL="1257300" lvl="0" indent="-266700" algn="just">
              <a:buFont typeface="Arial" pitchFamily="34" charset="0"/>
              <a:buChar char="•"/>
            </a:pPr>
            <a:r>
              <a:rPr lang="en-IN" sz="2400" dirty="0">
                <a:latin typeface="Baskerville Old Face" pitchFamily="18" charset="0"/>
              </a:rPr>
              <a:t>Class defines instance variables and Methods that manipulate the Data whereas Interface defines static and final variables and abstract methods.</a:t>
            </a:r>
          </a:p>
          <a:p>
            <a:pPr marL="1257300" lvl="0" indent="-266700" algn="just">
              <a:buFont typeface="Arial" pitchFamily="34" charset="0"/>
              <a:buChar char="•"/>
            </a:pPr>
            <a:r>
              <a:rPr lang="en-IN" sz="2400" b="1" dirty="0">
                <a:latin typeface="Baskerville Old Face" pitchFamily="18" charset="0"/>
              </a:rPr>
              <a:t>However, an interface is different from a class in several ways, including </a:t>
            </a:r>
            <a:r>
              <a:rPr lang="en-IN" sz="2400" dirty="0">
                <a:latin typeface="Baskerville Old Face" pitchFamily="18" charset="0"/>
              </a:rPr>
              <a:t>−</a:t>
            </a:r>
          </a:p>
          <a:p>
            <a:pPr marL="1701800" lvl="4" indent="-444500" algn="just">
              <a:buFont typeface="Wingdings" pitchFamily="2" charset="2"/>
              <a:buChar char="ü"/>
            </a:pPr>
            <a:r>
              <a:rPr lang="en-IN" sz="2400" dirty="0">
                <a:latin typeface="Baskerville Old Face" pitchFamily="18" charset="0"/>
              </a:rPr>
              <a:t>You cannot instantiate an interface.</a:t>
            </a:r>
          </a:p>
          <a:p>
            <a:pPr marL="1701800" lvl="4" indent="-444500" algn="just">
              <a:buFont typeface="Wingdings" pitchFamily="2" charset="2"/>
              <a:buChar char="ü"/>
            </a:pPr>
            <a:r>
              <a:rPr lang="en-IN" sz="2400" dirty="0">
                <a:latin typeface="Baskerville Old Face" pitchFamily="18" charset="0"/>
              </a:rPr>
              <a:t>An interface does not contain any constructors.</a:t>
            </a:r>
          </a:p>
          <a:p>
            <a:pPr marL="1701800" lvl="4" indent="-444500" algn="just">
              <a:buFont typeface="Wingdings" pitchFamily="2" charset="2"/>
              <a:buChar char="ü"/>
            </a:pPr>
            <a:r>
              <a:rPr lang="en-IN" sz="2400" dirty="0">
                <a:latin typeface="Baskerville Old Face" pitchFamily="18" charset="0"/>
              </a:rPr>
              <a:t>All of the methods in an interface are abstract.</a:t>
            </a:r>
          </a:p>
          <a:p>
            <a:pPr marL="1701800" lvl="4" indent="-444500" algn="just">
              <a:buFont typeface="Wingdings" pitchFamily="2" charset="2"/>
              <a:buChar char="ü"/>
            </a:pPr>
            <a:r>
              <a:rPr lang="en-IN" sz="2400" dirty="0">
                <a:latin typeface="Baskerville Old Face" pitchFamily="18" charset="0"/>
              </a:rPr>
              <a:t>An interface cannot contain instance fields. The only fields that can appear in an interface must be declared both static and final.</a:t>
            </a:r>
          </a:p>
          <a:p>
            <a:pPr marL="1701800" lvl="4" indent="-444500" algn="just">
              <a:buFont typeface="Wingdings" pitchFamily="2" charset="2"/>
              <a:buChar char="ü"/>
            </a:pPr>
            <a:r>
              <a:rPr lang="en-IN" sz="2400" dirty="0">
                <a:latin typeface="Baskerville Old Face" pitchFamily="18" charset="0"/>
              </a:rPr>
              <a:t>An interface is not extended by a class; it is implemented by a class.</a:t>
            </a:r>
          </a:p>
          <a:p>
            <a:pPr marL="1701800" lvl="4" indent="-444500" algn="just">
              <a:buFont typeface="Wingdings" pitchFamily="2" charset="2"/>
              <a:buChar char="ü"/>
            </a:pPr>
            <a:r>
              <a:rPr lang="en-IN" sz="2400" dirty="0">
                <a:latin typeface="Baskerville Old Face" pitchFamily="18" charset="0"/>
              </a:rPr>
              <a:t>An interface can extend multiple interfaces.</a:t>
            </a:r>
          </a:p>
          <a:p>
            <a:pPr marL="1270000" lvl="1" indent="-812800" algn="just"/>
            <a:endParaRPr lang="en-US" sz="2400" b="1" dirty="0">
              <a:latin typeface="Baskerville Old Face"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71480"/>
            <a:ext cx="8786875" cy="4113194"/>
          </a:xfrm>
          <a:prstGeom prst="rect">
            <a:avLst/>
          </a:prstGeom>
          <a:noFill/>
        </p:spPr>
        <p:txBody>
          <a:bodyPr wrap="square" rtlCol="0">
            <a:spAutoFit/>
          </a:bodyPr>
          <a:lstStyle/>
          <a:p>
            <a:pPr lvl="0" fontAlgn="base"/>
            <a:r>
              <a:rPr lang="en-US" dirty="0">
                <a:latin typeface="Baskerville Old Face" pitchFamily="18" charset="0"/>
              </a:rPr>
              <a:t>We declare an interface with the </a:t>
            </a:r>
            <a:r>
              <a:rPr lang="en-US" b="1" dirty="0">
                <a:latin typeface="Baskerville Old Face" pitchFamily="18" charset="0"/>
              </a:rPr>
              <a:t>interface</a:t>
            </a:r>
            <a:r>
              <a:rPr lang="en-US" dirty="0">
                <a:latin typeface="Baskerville Old Face" pitchFamily="18" charset="0"/>
              </a:rPr>
              <a:t> keyword and, the class that inherits from an interface with the </a:t>
            </a:r>
            <a:r>
              <a:rPr lang="en-US" b="1" dirty="0" err="1">
                <a:latin typeface="Baskerville Old Face" pitchFamily="18" charset="0"/>
              </a:rPr>
              <a:t>implements</a:t>
            </a:r>
            <a:r>
              <a:rPr lang="en-US" dirty="0" err="1">
                <a:latin typeface="Baskerville Old Face" pitchFamily="18" charset="0"/>
              </a:rPr>
              <a:t>keyword</a:t>
            </a:r>
            <a:r>
              <a:rPr lang="en-US" dirty="0">
                <a:latin typeface="Baskerville Old Face" pitchFamily="18" charset="0"/>
              </a:rPr>
              <a:t>.</a:t>
            </a:r>
            <a:endParaRPr lang="en-IN" dirty="0">
              <a:latin typeface="Baskerville Old Face" pitchFamily="18" charset="0"/>
            </a:endParaRPr>
          </a:p>
          <a:p>
            <a:pPr lvl="0" fontAlgn="base"/>
            <a:r>
              <a:rPr lang="en-US" dirty="0">
                <a:latin typeface="Baskerville Old Face" pitchFamily="18" charset="0"/>
              </a:rPr>
              <a:t> Let's see the general case:</a:t>
            </a:r>
            <a:endParaRPr lang="en-IN" dirty="0">
              <a:latin typeface="Baskerville Old Face" pitchFamily="18" charset="0"/>
            </a:endParaRPr>
          </a:p>
          <a:p>
            <a:pPr fontAlgn="base"/>
            <a:r>
              <a:rPr lang="en-US" dirty="0">
                <a:latin typeface="Baskerville Old Face" pitchFamily="18" charset="0"/>
              </a:rPr>
              <a:t> 		</a:t>
            </a:r>
            <a:r>
              <a:rPr lang="en-US" b="1" dirty="0">
                <a:latin typeface="Baskerville Old Face" pitchFamily="18" charset="0"/>
              </a:rPr>
              <a:t>interface </a:t>
            </a:r>
            <a:r>
              <a:rPr lang="en-US" b="1" dirty="0" err="1">
                <a:latin typeface="Baskerville Old Face" pitchFamily="18" charset="0"/>
              </a:rPr>
              <a:t>interfaceName</a:t>
            </a:r>
            <a:endParaRPr lang="en-IN" dirty="0">
              <a:latin typeface="Baskerville Old Face" pitchFamily="18" charset="0"/>
            </a:endParaRPr>
          </a:p>
          <a:p>
            <a:pPr fontAlgn="base"/>
            <a:r>
              <a:rPr lang="en-US" b="1" dirty="0">
                <a:latin typeface="Baskerville Old Face" pitchFamily="18" charset="0"/>
              </a:rPr>
              <a:t>		{ </a:t>
            </a:r>
            <a:endParaRPr lang="en-IN" dirty="0">
              <a:latin typeface="Baskerville Old Face" pitchFamily="18" charset="0"/>
            </a:endParaRPr>
          </a:p>
          <a:p>
            <a:pPr fontAlgn="base"/>
            <a:r>
              <a:rPr lang="en-US" b="1" dirty="0">
                <a:latin typeface="Baskerville Old Face" pitchFamily="18" charset="0"/>
              </a:rPr>
              <a:t>		  // abstract methods</a:t>
            </a:r>
            <a:endParaRPr lang="en-IN" dirty="0">
              <a:latin typeface="Baskerville Old Face" pitchFamily="18" charset="0"/>
            </a:endParaRPr>
          </a:p>
          <a:p>
            <a:pPr fontAlgn="base"/>
            <a:r>
              <a:rPr lang="en-US" b="1" dirty="0">
                <a:latin typeface="Baskerville Old Face" pitchFamily="18" charset="0"/>
              </a:rPr>
              <a:t>		}</a:t>
            </a:r>
            <a:endParaRPr lang="en-IN" dirty="0">
              <a:latin typeface="Baskerville Old Face" pitchFamily="18" charset="0"/>
            </a:endParaRPr>
          </a:p>
          <a:p>
            <a:pPr fontAlgn="base"/>
            <a:r>
              <a:rPr lang="en-US" b="1" dirty="0">
                <a:latin typeface="Baskerville Old Face" pitchFamily="18" charset="0"/>
              </a:rPr>
              <a:t> </a:t>
            </a:r>
            <a:endParaRPr lang="en-IN" dirty="0">
              <a:latin typeface="Baskerville Old Face" pitchFamily="18" charset="0"/>
            </a:endParaRPr>
          </a:p>
          <a:p>
            <a:pPr fontAlgn="base"/>
            <a:r>
              <a:rPr lang="en-US" b="1" dirty="0">
                <a:latin typeface="Baskerville Old Face" pitchFamily="18" charset="0"/>
              </a:rPr>
              <a:t>		class Child implements </a:t>
            </a:r>
            <a:r>
              <a:rPr lang="en-US" b="1" dirty="0" err="1">
                <a:latin typeface="Baskerville Old Face" pitchFamily="18" charset="0"/>
              </a:rPr>
              <a:t>interfaceName</a:t>
            </a:r>
            <a:r>
              <a:rPr lang="en-US" b="1" dirty="0">
                <a:latin typeface="Baskerville Old Face" pitchFamily="18" charset="0"/>
              </a:rPr>
              <a:t> </a:t>
            </a:r>
            <a:endParaRPr lang="en-IN" dirty="0">
              <a:latin typeface="Baskerville Old Face" pitchFamily="18" charset="0"/>
            </a:endParaRPr>
          </a:p>
          <a:p>
            <a:pPr fontAlgn="base"/>
            <a:r>
              <a:rPr lang="en-US" b="1" dirty="0">
                <a:latin typeface="Baskerville Old Face" pitchFamily="18" charset="0"/>
              </a:rPr>
              <a:t>		{</a:t>
            </a:r>
            <a:endParaRPr lang="en-IN" dirty="0">
              <a:latin typeface="Baskerville Old Face" pitchFamily="18" charset="0"/>
            </a:endParaRPr>
          </a:p>
          <a:p>
            <a:pPr fontAlgn="base"/>
            <a:r>
              <a:rPr lang="en-US" b="1" dirty="0">
                <a:latin typeface="Baskerville Old Face" pitchFamily="18" charset="0"/>
              </a:rPr>
              <a:t>		  // defines the interface methods and may have its own code</a:t>
            </a:r>
            <a:endParaRPr lang="en-IN" dirty="0">
              <a:latin typeface="Baskerville Old Face" pitchFamily="18" charset="0"/>
            </a:endParaRPr>
          </a:p>
          <a:p>
            <a:pPr fontAlgn="base"/>
            <a:r>
              <a:rPr lang="en-US" b="1" dirty="0">
                <a:latin typeface="Baskerville Old Face" pitchFamily="18" charset="0"/>
              </a:rPr>
              <a:t>		}</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endParaRPr lang="en-IN"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40" y="714356"/>
            <a:ext cx="8572560" cy="5632311"/>
          </a:xfrm>
          <a:prstGeom prst="rect">
            <a:avLst/>
          </a:prstGeom>
          <a:noFill/>
        </p:spPr>
        <p:txBody>
          <a:bodyPr wrap="square" rtlCol="0">
            <a:spAutoFit/>
          </a:bodyPr>
          <a:lstStyle/>
          <a:p>
            <a:pPr>
              <a:tabLst>
                <a:tab pos="355600" algn="l"/>
              </a:tabLst>
            </a:pPr>
            <a:r>
              <a:rPr lang="en-US" b="1" dirty="0">
                <a:latin typeface="Baskerville Old Face" pitchFamily="18" charset="0"/>
              </a:rPr>
              <a:t>3.1	Implementing a Single Interface</a:t>
            </a:r>
          </a:p>
          <a:p>
            <a:pPr fontAlgn="base"/>
            <a:r>
              <a:rPr lang="en-US" b="1" dirty="0">
                <a:latin typeface="Baskerville Old Face" pitchFamily="18" charset="0"/>
              </a:rPr>
              <a:t>		</a:t>
            </a:r>
            <a:r>
              <a:rPr lang="en-US" dirty="0">
                <a:latin typeface="Baskerville Old Face" pitchFamily="18" charset="0"/>
              </a:rPr>
              <a:t>interface Car </a:t>
            </a:r>
            <a:endParaRPr lang="en-IN" dirty="0">
              <a:latin typeface="Baskerville Old Face" pitchFamily="18" charset="0"/>
            </a:endParaRPr>
          </a:p>
          <a:p>
            <a:pPr fontAlgn="base"/>
            <a:r>
              <a:rPr lang="en-US" dirty="0">
                <a:latin typeface="Baskerville Old Face" pitchFamily="18" charset="0"/>
              </a:rPr>
              <a:t>		{ </a:t>
            </a:r>
            <a:endParaRPr lang="en-IN" dirty="0">
              <a:latin typeface="Baskerville Old Face" pitchFamily="18" charset="0"/>
            </a:endParaRPr>
          </a:p>
          <a:p>
            <a:pPr fontAlgn="base"/>
            <a:r>
              <a:rPr lang="en-US" dirty="0">
                <a:latin typeface="Baskerville Old Face" pitchFamily="18" charset="0"/>
              </a:rPr>
              <a:t>			  public function </a:t>
            </a:r>
            <a:r>
              <a:rPr lang="en-US" dirty="0" err="1">
                <a:latin typeface="Baskerville Old Face" pitchFamily="18" charset="0"/>
              </a:rPr>
              <a:t>setModel</a:t>
            </a:r>
            <a:r>
              <a:rPr lang="en-US" dirty="0">
                <a:latin typeface="Baskerville Old Face" pitchFamily="18" charset="0"/>
              </a:rPr>
              <a:t>($name);</a:t>
            </a:r>
            <a:endParaRPr lang="en-IN" dirty="0">
              <a:latin typeface="Baskerville Old Face" pitchFamily="18" charset="0"/>
            </a:endParaRPr>
          </a:p>
          <a:p>
            <a:pPr fontAlgn="base"/>
            <a:r>
              <a:rPr lang="en-US" dirty="0">
                <a:latin typeface="Baskerville Old Face" pitchFamily="18" charset="0"/>
              </a:rPr>
              <a:t>		  	  public function </a:t>
            </a:r>
            <a:r>
              <a:rPr lang="en-US" dirty="0" err="1">
                <a:latin typeface="Baskerville Old Face" pitchFamily="18" charset="0"/>
              </a:rPr>
              <a:t>getModel</a:t>
            </a:r>
            <a:r>
              <a:rPr lang="en-US" dirty="0">
                <a:latin typeface="Baskerville Old Face" pitchFamily="18" charset="0"/>
              </a:rPr>
              <a:t>();</a:t>
            </a:r>
            <a:endParaRPr lang="en-IN" dirty="0">
              <a:latin typeface="Baskerville Old Face" pitchFamily="18" charset="0"/>
            </a:endParaRPr>
          </a:p>
          <a:p>
            <a:pPr fontAlgn="base"/>
            <a:r>
              <a:rPr lang="en-US" dirty="0">
                <a:latin typeface="Baskerville Old Face" pitchFamily="18" charset="0"/>
              </a:rPr>
              <a:t>		}</a:t>
            </a:r>
          </a:p>
          <a:p>
            <a:pPr fontAlgn="base"/>
            <a:r>
              <a:rPr lang="en-US" dirty="0">
                <a:latin typeface="Baskerville Old Face" pitchFamily="18" charset="0"/>
              </a:rPr>
              <a:t>		class </a:t>
            </a:r>
            <a:r>
              <a:rPr lang="en-US" dirty="0" err="1">
                <a:latin typeface="Baskerville Old Face" pitchFamily="18" charset="0"/>
              </a:rPr>
              <a:t>miniCar</a:t>
            </a:r>
            <a:r>
              <a:rPr lang="en-US" dirty="0">
                <a:latin typeface="Baskerville Old Face" pitchFamily="18" charset="0"/>
              </a:rPr>
              <a:t> implements Car </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pPr fontAlgn="base"/>
            <a:r>
              <a:rPr lang="en-US" dirty="0">
                <a:latin typeface="Baskerville Old Face" pitchFamily="18" charset="0"/>
              </a:rPr>
              <a:t>			private $model; </a:t>
            </a:r>
            <a:endParaRPr lang="en-IN" dirty="0">
              <a:latin typeface="Baskerville Old Face" pitchFamily="18" charset="0"/>
            </a:endParaRPr>
          </a:p>
          <a:p>
            <a:pPr fontAlgn="base"/>
            <a:r>
              <a:rPr lang="en-US" dirty="0">
                <a:latin typeface="Baskerville Old Face" pitchFamily="18" charset="0"/>
              </a:rPr>
              <a:t>   	  		public function </a:t>
            </a:r>
            <a:r>
              <a:rPr lang="en-US" dirty="0" err="1">
                <a:latin typeface="Baskerville Old Face" pitchFamily="18" charset="0"/>
              </a:rPr>
              <a:t>setModel</a:t>
            </a:r>
            <a:r>
              <a:rPr lang="en-US" dirty="0">
                <a:latin typeface="Baskerville Old Face" pitchFamily="18" charset="0"/>
              </a:rPr>
              <a:t>($name)</a:t>
            </a:r>
            <a:endParaRPr lang="en-IN" dirty="0">
              <a:latin typeface="Baskerville Old Face" pitchFamily="18" charset="0"/>
            </a:endParaRPr>
          </a:p>
          <a:p>
            <a:pPr fontAlgn="base"/>
            <a:r>
              <a:rPr lang="en-US" dirty="0">
                <a:latin typeface="Baskerville Old Face" pitchFamily="18" charset="0"/>
              </a:rPr>
              <a:t>  			{ </a:t>
            </a:r>
            <a:endParaRPr lang="en-IN" dirty="0">
              <a:latin typeface="Baskerville Old Face" pitchFamily="18" charset="0"/>
            </a:endParaRPr>
          </a:p>
          <a:p>
            <a:pPr fontAlgn="base"/>
            <a:r>
              <a:rPr lang="en-US" dirty="0">
                <a:latin typeface="Baskerville Old Face" pitchFamily="18" charset="0"/>
              </a:rPr>
              <a:t>		    		$this -&gt; model = $name; </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pPr fontAlgn="base"/>
            <a:r>
              <a:rPr lang="en-US" dirty="0">
                <a:latin typeface="Baskerville Old Face" pitchFamily="18" charset="0"/>
              </a:rPr>
              <a:t>    			public function </a:t>
            </a:r>
            <a:r>
              <a:rPr lang="en-US" dirty="0" err="1">
                <a:latin typeface="Baskerville Old Face" pitchFamily="18" charset="0"/>
              </a:rPr>
              <a:t>getModel</a:t>
            </a:r>
            <a:r>
              <a:rPr lang="en-US" dirty="0">
                <a:latin typeface="Baskerville Old Face" pitchFamily="18" charset="0"/>
              </a:rPr>
              <a:t>()</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pPr fontAlgn="base"/>
            <a:r>
              <a:rPr lang="en-US" dirty="0">
                <a:latin typeface="Baskerville Old Face" pitchFamily="18" charset="0"/>
              </a:rPr>
              <a:t>		    		return $this -&gt; model; </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pPr fontAlgn="base"/>
            <a:r>
              <a:rPr lang="en-US" dirty="0">
                <a:latin typeface="Baskerville Old Face" pitchFamily="18" charset="0"/>
              </a:rPr>
              <a:t>		}</a:t>
            </a:r>
            <a:endParaRPr lang="en-IN" dirty="0">
              <a:latin typeface="Baskerville Old Face" pitchFamily="18" charset="0"/>
            </a:endParaRPr>
          </a:p>
          <a:p>
            <a:pPr fontAlgn="base"/>
            <a:endParaRPr lang="en-IN" dirty="0">
              <a:latin typeface="Baskerville Old Face" pitchFamily="18" charset="0"/>
            </a:endParaRPr>
          </a:p>
          <a:p>
            <a:pPr>
              <a:tabLst>
                <a:tab pos="355600" algn="l"/>
              </a:tabLst>
            </a:pPr>
            <a:endParaRPr lang="en-IN" dirty="0">
              <a:latin typeface="Baskerville Old Face" pitchFamily="18" charset="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02359"/>
            <a:ext cx="8429684" cy="6186309"/>
          </a:xfrm>
          <a:prstGeom prst="rect">
            <a:avLst/>
          </a:prstGeom>
          <a:noFill/>
        </p:spPr>
        <p:txBody>
          <a:bodyPr wrap="square" rtlCol="0">
            <a:spAutoFit/>
          </a:bodyPr>
          <a:lstStyle/>
          <a:p>
            <a:r>
              <a:rPr lang="en-IN" sz="1200" b="1" dirty="0">
                <a:latin typeface="Baskerville Old Face" pitchFamily="18" charset="0"/>
              </a:rPr>
              <a:t>3.2	Implementing Multiple Interfaces</a:t>
            </a:r>
            <a:endParaRPr lang="en-IN" sz="1200" dirty="0">
              <a:latin typeface="Baskerville Old Face" pitchFamily="18" charset="0"/>
            </a:endParaRPr>
          </a:p>
          <a:p>
            <a:pPr fontAlgn="base"/>
            <a:r>
              <a:rPr lang="en-US" sz="1200" dirty="0">
                <a:latin typeface="Baskerville Old Face" pitchFamily="18" charset="0"/>
              </a:rPr>
              <a:t>		</a:t>
            </a:r>
            <a:r>
              <a:rPr lang="en-US" sz="1200" b="1" dirty="0">
                <a:latin typeface="Baskerville Old Face" pitchFamily="18" charset="0"/>
              </a:rPr>
              <a:t>interface Vehicle </a:t>
            </a:r>
            <a:endParaRPr lang="en-IN" sz="1200" b="1" dirty="0">
              <a:latin typeface="Baskerville Old Face" pitchFamily="18" charset="0"/>
            </a:endParaRPr>
          </a:p>
          <a:p>
            <a:pPr fontAlgn="base"/>
            <a:r>
              <a:rPr lang="en-US" sz="1200" b="1" dirty="0">
                <a:latin typeface="Baskerville Old Face" pitchFamily="18" charset="0"/>
              </a:rPr>
              <a:t>		{</a:t>
            </a:r>
            <a:endParaRPr lang="en-IN" sz="1200" b="1" dirty="0">
              <a:latin typeface="Baskerville Old Face" pitchFamily="18" charset="0"/>
            </a:endParaRPr>
          </a:p>
          <a:p>
            <a:pPr fontAlgn="base"/>
            <a:r>
              <a:rPr lang="en-US" sz="1200" b="1" dirty="0">
                <a:latin typeface="Baskerville Old Face" pitchFamily="18" charset="0"/>
              </a:rPr>
              <a:t>			  public function </a:t>
            </a:r>
            <a:r>
              <a:rPr lang="en-US" sz="1200" b="1" dirty="0" err="1">
                <a:latin typeface="Baskerville Old Face" pitchFamily="18" charset="0"/>
              </a:rPr>
              <a:t>setHasWheels</a:t>
            </a:r>
            <a:r>
              <a:rPr lang="en-US" sz="1200" b="1" dirty="0">
                <a:latin typeface="Baskerville Old Face" pitchFamily="18" charset="0"/>
              </a:rPr>
              <a:t>($</a:t>
            </a:r>
            <a:r>
              <a:rPr lang="en-US" sz="1200" b="1" dirty="0" err="1">
                <a:latin typeface="Baskerville Old Face" pitchFamily="18" charset="0"/>
              </a:rPr>
              <a:t>bool</a:t>
            </a:r>
            <a:r>
              <a:rPr lang="en-US" sz="1200" b="1" dirty="0">
                <a:latin typeface="Baskerville Old Face" pitchFamily="18" charset="0"/>
              </a:rPr>
              <a:t>); </a:t>
            </a:r>
            <a:endParaRPr lang="en-IN" sz="1200" b="1" dirty="0">
              <a:latin typeface="Baskerville Old Face" pitchFamily="18" charset="0"/>
            </a:endParaRPr>
          </a:p>
          <a:p>
            <a:pPr fontAlgn="base"/>
            <a:r>
              <a:rPr lang="en-US" sz="1200" b="1" dirty="0">
                <a:latin typeface="Baskerville Old Face" pitchFamily="18" charset="0"/>
              </a:rPr>
              <a:t>		 	  public function </a:t>
            </a:r>
            <a:r>
              <a:rPr lang="en-US" sz="1200" b="1" dirty="0" err="1">
                <a:latin typeface="Baskerville Old Face" pitchFamily="18" charset="0"/>
              </a:rPr>
              <a:t>getHasWheels</a:t>
            </a:r>
            <a:r>
              <a:rPr lang="en-US" sz="1200" b="1" dirty="0">
                <a:latin typeface="Baskerville Old Face" pitchFamily="18" charset="0"/>
              </a:rPr>
              <a:t>();</a:t>
            </a:r>
            <a:endParaRPr lang="en-IN" sz="1200" b="1" dirty="0">
              <a:latin typeface="Baskerville Old Face" pitchFamily="18" charset="0"/>
            </a:endParaRPr>
          </a:p>
          <a:p>
            <a:pPr fontAlgn="base"/>
            <a:r>
              <a:rPr lang="en-US" sz="1200" b="1" dirty="0">
                <a:latin typeface="Baskerville Old Face" pitchFamily="18" charset="0"/>
              </a:rPr>
              <a:t>		}</a:t>
            </a:r>
          </a:p>
          <a:p>
            <a:pPr fontAlgn="base"/>
            <a:r>
              <a:rPr lang="en-US" sz="1200" b="1" dirty="0">
                <a:latin typeface="Baskerville Old Face" pitchFamily="18" charset="0"/>
              </a:rPr>
              <a:t>		interface Car </a:t>
            </a:r>
            <a:endParaRPr lang="en-IN" sz="1200" dirty="0">
              <a:latin typeface="Baskerville Old Face" pitchFamily="18" charset="0"/>
            </a:endParaRPr>
          </a:p>
          <a:p>
            <a:pPr fontAlgn="base"/>
            <a:r>
              <a:rPr lang="en-US" sz="1200" b="1" dirty="0">
                <a:latin typeface="Baskerville Old Face" pitchFamily="18" charset="0"/>
              </a:rPr>
              <a:t>		{ </a:t>
            </a:r>
            <a:endParaRPr lang="en-IN" sz="1200" dirty="0">
              <a:latin typeface="Baskerville Old Face" pitchFamily="18" charset="0"/>
            </a:endParaRPr>
          </a:p>
          <a:p>
            <a:pPr fontAlgn="base"/>
            <a:r>
              <a:rPr lang="en-US" sz="1200" b="1" dirty="0">
                <a:latin typeface="Baskerville Old Face" pitchFamily="18" charset="0"/>
              </a:rPr>
              <a:t>			  public function </a:t>
            </a:r>
            <a:r>
              <a:rPr lang="en-US" sz="1200" b="1" dirty="0" err="1">
                <a:latin typeface="Baskerville Old Face" pitchFamily="18" charset="0"/>
              </a:rPr>
              <a:t>setModel</a:t>
            </a:r>
            <a:r>
              <a:rPr lang="en-US" sz="1200" b="1" dirty="0">
                <a:latin typeface="Baskerville Old Face" pitchFamily="18" charset="0"/>
              </a:rPr>
              <a:t>($name);</a:t>
            </a:r>
            <a:endParaRPr lang="en-IN" sz="1200" dirty="0">
              <a:latin typeface="Baskerville Old Face" pitchFamily="18" charset="0"/>
            </a:endParaRPr>
          </a:p>
          <a:p>
            <a:pPr fontAlgn="base"/>
            <a:r>
              <a:rPr lang="en-US" sz="1200" b="1" dirty="0">
                <a:latin typeface="Baskerville Old Face" pitchFamily="18" charset="0"/>
              </a:rPr>
              <a:t>		  	  public function </a:t>
            </a:r>
            <a:r>
              <a:rPr lang="en-US" sz="1200" b="1" dirty="0" err="1">
                <a:latin typeface="Baskerville Old Face" pitchFamily="18" charset="0"/>
              </a:rPr>
              <a:t>getModel</a:t>
            </a:r>
            <a:r>
              <a:rPr lang="en-US" sz="1200" b="1" dirty="0">
                <a:latin typeface="Baskerville Old Face" pitchFamily="18" charset="0"/>
              </a:rPr>
              <a:t>();</a:t>
            </a:r>
            <a:endParaRPr lang="en-IN" sz="1200" dirty="0">
              <a:latin typeface="Baskerville Old Face" pitchFamily="18" charset="0"/>
            </a:endParaRPr>
          </a:p>
          <a:p>
            <a:pPr fontAlgn="base"/>
            <a:r>
              <a:rPr lang="en-US" sz="1200" b="1"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class </a:t>
            </a:r>
            <a:r>
              <a:rPr lang="en-US" sz="1200" dirty="0" err="1">
                <a:latin typeface="Baskerville Old Face" pitchFamily="18" charset="0"/>
              </a:rPr>
              <a:t>miniCar</a:t>
            </a:r>
            <a:r>
              <a:rPr lang="en-US" sz="1200" dirty="0">
                <a:latin typeface="Baskerville Old Face" pitchFamily="18" charset="0"/>
              </a:rPr>
              <a:t> implements Car, Vehicle </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private $model; </a:t>
            </a:r>
            <a:endParaRPr lang="en-IN" sz="1200" dirty="0">
              <a:latin typeface="Baskerville Old Face" pitchFamily="18" charset="0"/>
            </a:endParaRPr>
          </a:p>
          <a:p>
            <a:pPr fontAlgn="base"/>
            <a:r>
              <a:rPr lang="en-US" sz="1200" dirty="0">
                <a:latin typeface="Baskerville Old Face" pitchFamily="18" charset="0"/>
              </a:rPr>
              <a:t>  			private $</a:t>
            </a:r>
            <a:r>
              <a:rPr lang="en-US" sz="1200" dirty="0" err="1">
                <a:latin typeface="Baskerville Old Face" pitchFamily="18" charset="0"/>
              </a:rPr>
              <a:t>hasWheels</a:t>
            </a:r>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public function </a:t>
            </a:r>
            <a:r>
              <a:rPr lang="en-US" sz="1200" dirty="0" err="1">
                <a:latin typeface="Baskerville Old Face" pitchFamily="18" charset="0"/>
              </a:rPr>
              <a:t>setModel</a:t>
            </a:r>
            <a:r>
              <a:rPr lang="en-US" sz="1200" dirty="0">
                <a:latin typeface="Baskerville Old Face" pitchFamily="18" charset="0"/>
              </a:rPr>
              <a:t>($name)</a:t>
            </a:r>
            <a:endParaRPr lang="en-IN" sz="1200" dirty="0">
              <a:latin typeface="Baskerville Old Face" pitchFamily="18" charset="0"/>
            </a:endParaRPr>
          </a:p>
          <a:p>
            <a:pPr fontAlgn="base"/>
            <a:r>
              <a:rPr lang="en-US" sz="1200" dirty="0">
                <a:latin typeface="Baskerville Old Face" pitchFamily="18" charset="0"/>
              </a:rPr>
              <a:t>  			{ </a:t>
            </a:r>
            <a:endParaRPr lang="en-IN" sz="1200" dirty="0">
              <a:latin typeface="Baskerville Old Face" pitchFamily="18" charset="0"/>
            </a:endParaRPr>
          </a:p>
          <a:p>
            <a:pPr fontAlgn="base"/>
            <a:r>
              <a:rPr lang="en-US" sz="1200" dirty="0">
                <a:latin typeface="Baskerville Old Face" pitchFamily="18" charset="0"/>
              </a:rPr>
              <a:t>				    $this -&gt; model = $name; </a:t>
            </a:r>
            <a:endParaRPr lang="en-IN" sz="1200" dirty="0">
              <a:latin typeface="Baskerville Old Face" pitchFamily="18" charset="0"/>
            </a:endParaRPr>
          </a:p>
          <a:p>
            <a:pPr fontAlgn="base"/>
            <a:r>
              <a:rPr lang="en-US" sz="1200" dirty="0">
                <a:latin typeface="Baskerville Old Face" pitchFamily="18" charset="0"/>
              </a:rPr>
              <a:t>  			}	</a:t>
            </a:r>
            <a:endParaRPr lang="en-IN" sz="1200" dirty="0">
              <a:latin typeface="Baskerville Old Face" pitchFamily="18" charset="0"/>
            </a:endParaRPr>
          </a:p>
          <a:p>
            <a:pPr fontAlgn="base"/>
            <a:r>
              <a:rPr lang="en-US" sz="1200" dirty="0">
                <a:latin typeface="Baskerville Old Face" pitchFamily="18" charset="0"/>
              </a:rPr>
              <a:t>	  		public function </a:t>
            </a:r>
            <a:r>
              <a:rPr lang="en-US" sz="1200" dirty="0" err="1">
                <a:latin typeface="Baskerville Old Face" pitchFamily="18" charset="0"/>
              </a:rPr>
              <a:t>getModel</a:t>
            </a:r>
            <a:r>
              <a:rPr lang="en-US" sz="1200" dirty="0">
                <a:latin typeface="Baskerville Old Face" pitchFamily="18" charset="0"/>
              </a:rPr>
              <a:t>()</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return $this -&gt; model; </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public function </a:t>
            </a:r>
            <a:r>
              <a:rPr lang="en-US" sz="1200" dirty="0" err="1">
                <a:latin typeface="Baskerville Old Face" pitchFamily="18" charset="0"/>
              </a:rPr>
              <a:t>setHasWheels</a:t>
            </a:r>
            <a:r>
              <a:rPr lang="en-US" sz="1200" dirty="0">
                <a:latin typeface="Baskerville Old Face" pitchFamily="18" charset="0"/>
              </a:rPr>
              <a:t>($</a:t>
            </a:r>
            <a:r>
              <a:rPr lang="en-US" sz="1200" dirty="0" err="1">
                <a:latin typeface="Baskerville Old Face" pitchFamily="18" charset="0"/>
              </a:rPr>
              <a:t>bool</a:t>
            </a:r>
            <a:r>
              <a:rPr lang="en-US" sz="1200" dirty="0">
                <a:latin typeface="Baskerville Old Face" pitchFamily="18" charset="0"/>
              </a:rPr>
              <a:t>)</a:t>
            </a:r>
            <a:endParaRPr lang="en-IN" sz="1200" dirty="0">
              <a:latin typeface="Baskerville Old Face" pitchFamily="18" charset="0"/>
            </a:endParaRPr>
          </a:p>
          <a:p>
            <a:pPr fontAlgn="base"/>
            <a:r>
              <a:rPr lang="en-US" sz="1200" dirty="0">
                <a:latin typeface="Baskerville Old Face" pitchFamily="18" charset="0"/>
              </a:rPr>
              <a:t>  			{ </a:t>
            </a:r>
            <a:endParaRPr lang="en-IN" sz="1200" dirty="0">
              <a:latin typeface="Baskerville Old Face" pitchFamily="18" charset="0"/>
            </a:endParaRPr>
          </a:p>
          <a:p>
            <a:pPr fontAlgn="base"/>
            <a:r>
              <a:rPr lang="en-US" sz="1200" dirty="0">
                <a:latin typeface="Baskerville Old Face" pitchFamily="18" charset="0"/>
              </a:rPr>
              <a:t>    				$this -&gt; </a:t>
            </a:r>
            <a:r>
              <a:rPr lang="en-US" sz="1200" dirty="0" err="1">
                <a:latin typeface="Baskerville Old Face" pitchFamily="18" charset="0"/>
              </a:rPr>
              <a:t>hasWheels</a:t>
            </a:r>
            <a:r>
              <a:rPr lang="en-US" sz="1200" dirty="0">
                <a:latin typeface="Baskerville Old Face" pitchFamily="18" charset="0"/>
              </a:rPr>
              <a:t> = $</a:t>
            </a:r>
            <a:r>
              <a:rPr lang="en-US" sz="1200" dirty="0" err="1">
                <a:latin typeface="Baskerville Old Face" pitchFamily="18" charset="0"/>
              </a:rPr>
              <a:t>bool</a:t>
            </a:r>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public function </a:t>
            </a:r>
            <a:r>
              <a:rPr lang="en-US" sz="1200" dirty="0" err="1">
                <a:latin typeface="Baskerville Old Face" pitchFamily="18" charset="0"/>
              </a:rPr>
              <a:t>getHasWheels</a:t>
            </a:r>
            <a:r>
              <a:rPr lang="en-US" sz="1200" dirty="0">
                <a:latin typeface="Baskerville Old Face" pitchFamily="18" charset="0"/>
              </a:rPr>
              <a:t>()</a:t>
            </a:r>
            <a:endParaRPr lang="en-IN" sz="1200" dirty="0">
              <a:latin typeface="Baskerville Old Face" pitchFamily="18" charset="0"/>
            </a:endParaRPr>
          </a:p>
          <a:p>
            <a:pPr fontAlgn="base"/>
            <a:r>
              <a:rPr lang="en-US" sz="1200" dirty="0">
                <a:latin typeface="Baskerville Old Face" pitchFamily="18" charset="0"/>
              </a:rPr>
              <a:t>  			{</a:t>
            </a:r>
          </a:p>
          <a:p>
            <a:pPr fontAlgn="base"/>
            <a:r>
              <a:rPr lang="en-US" sz="1200" dirty="0">
                <a:latin typeface="Baskerville Old Face" pitchFamily="18" charset="0"/>
              </a:rPr>
              <a:t>				  return ($this -&gt; </a:t>
            </a:r>
            <a:r>
              <a:rPr lang="en-US" sz="1200" dirty="0" err="1">
                <a:latin typeface="Baskerville Old Face" pitchFamily="18" charset="0"/>
              </a:rPr>
              <a:t>hasWheels</a:t>
            </a:r>
            <a:r>
              <a:rPr lang="en-US" sz="1200" dirty="0">
                <a:latin typeface="Baskerville Old Face" pitchFamily="18" charset="0"/>
              </a:rPr>
              <a:t>)? "has wheels" : "no wheels";</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a:p>
            <a:pPr fontAlgn="base"/>
            <a:r>
              <a:rPr lang="en-US" sz="1200" dirty="0">
                <a:latin typeface="Baskerville Old Face" pitchFamily="18" charset="0"/>
              </a:rPr>
              <a:t>		}</a:t>
            </a:r>
            <a:endParaRPr lang="en-IN" sz="1200" dirty="0">
              <a:latin typeface="Baskerville Old Face" pitchFamily="18"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01122" cy="3139321"/>
          </a:xfrm>
          <a:prstGeom prst="rect">
            <a:avLst/>
          </a:prstGeom>
          <a:noFill/>
        </p:spPr>
        <p:txBody>
          <a:bodyPr wrap="square" rtlCol="0">
            <a:spAutoFit/>
          </a:bodyPr>
          <a:lstStyle/>
          <a:p>
            <a:pPr marL="355600" indent="-355600" fontAlgn="base"/>
            <a:r>
              <a:rPr lang="en-IN" b="1" dirty="0">
                <a:latin typeface="Baskerville Old Face" pitchFamily="18" charset="0"/>
              </a:rPr>
              <a:t>4.	Inheritance</a:t>
            </a:r>
          </a:p>
          <a:p>
            <a:pPr marL="723900" indent="-368300" fontAlgn="base"/>
            <a:r>
              <a:rPr lang="en-IN" b="1" dirty="0">
                <a:latin typeface="Baskerville Old Face" pitchFamily="18" charset="0"/>
              </a:rPr>
              <a:t>4.1	Class Inheritance</a:t>
            </a:r>
          </a:p>
          <a:p>
            <a:pPr marL="723900" indent="-368300" fontAlgn="base"/>
            <a:r>
              <a:rPr lang="en-IN" b="1" dirty="0">
                <a:latin typeface="Baskerville Old Face" pitchFamily="18" charset="0"/>
              </a:rPr>
              <a:t>4.2	Inheritance and constructors</a:t>
            </a:r>
          </a:p>
          <a:p>
            <a:pPr marL="355600" indent="-355600"/>
            <a:r>
              <a:rPr lang="en-IN" b="1" dirty="0">
                <a:latin typeface="Baskerville Old Face" pitchFamily="18" charset="0"/>
              </a:rPr>
              <a:t>4.1	Class Inheritance</a:t>
            </a:r>
            <a:endParaRPr lang="en-IN" dirty="0">
              <a:latin typeface="Baskerville Old Face" pitchFamily="18" charset="0"/>
            </a:endParaRPr>
          </a:p>
          <a:p>
            <a:pPr marL="723900" lvl="0" indent="-368300" algn="just">
              <a:buFont typeface="Arial" pitchFamily="34" charset="0"/>
              <a:buChar char="•"/>
            </a:pPr>
            <a:r>
              <a:rPr lang="en-IN" b="1" dirty="0">
                <a:latin typeface="Baskerville Old Face" pitchFamily="18" charset="0"/>
              </a:rPr>
              <a:t>Inheritance  </a:t>
            </a:r>
            <a:r>
              <a:rPr lang="en-IN" dirty="0">
                <a:latin typeface="Baskerville Old Face" pitchFamily="18" charset="0"/>
              </a:rPr>
              <a:t>is a mechanism in which one class acquires all the properties and </a:t>
            </a:r>
            <a:r>
              <a:rPr lang="en-IN" dirty="0" err="1">
                <a:latin typeface="Baskerville Old Face" pitchFamily="18" charset="0"/>
              </a:rPr>
              <a:t>behaviors</a:t>
            </a:r>
            <a:r>
              <a:rPr lang="en-IN" dirty="0">
                <a:latin typeface="Baskerville Old Face" pitchFamily="18" charset="0"/>
              </a:rPr>
              <a:t> of parent class.</a:t>
            </a:r>
          </a:p>
          <a:p>
            <a:pPr marL="723900" lvl="0" indent="-368300">
              <a:buFont typeface="Arial" pitchFamily="34" charset="0"/>
              <a:buChar char="•"/>
            </a:pPr>
            <a:r>
              <a:rPr lang="en-IN" dirty="0">
                <a:latin typeface="Baskerville Old Face" pitchFamily="18" charset="0"/>
              </a:rPr>
              <a:t>Inheritance represents the </a:t>
            </a:r>
            <a:r>
              <a:rPr lang="en-IN" b="1" dirty="0">
                <a:latin typeface="Baskerville Old Face" pitchFamily="18" charset="0"/>
              </a:rPr>
              <a:t>IS-A relationship</a:t>
            </a:r>
            <a:r>
              <a:rPr lang="en-IN" dirty="0">
                <a:latin typeface="Baskerville Old Face" pitchFamily="18" charset="0"/>
              </a:rPr>
              <a:t>, also known as </a:t>
            </a:r>
            <a:r>
              <a:rPr lang="en-IN" i="1" dirty="0">
                <a:latin typeface="Baskerville Old Face" pitchFamily="18" charset="0"/>
              </a:rPr>
              <a:t>parent-child</a:t>
            </a:r>
            <a:r>
              <a:rPr lang="en-IN" dirty="0">
                <a:latin typeface="Baskerville Old Face" pitchFamily="18" charset="0"/>
              </a:rPr>
              <a:t> relationship</a:t>
            </a:r>
          </a:p>
          <a:p>
            <a:pPr marL="723900" lvl="1" indent="-368300">
              <a:buFont typeface="Arial" pitchFamily="34" charset="0"/>
              <a:buChar char="•"/>
            </a:pPr>
            <a:r>
              <a:rPr lang="en-IN" dirty="0">
                <a:latin typeface="Baskerville Old Face" pitchFamily="18" charset="0"/>
              </a:rPr>
              <a:t>Class inheritance in PHP is accomplished by using the extends keyword</a:t>
            </a:r>
          </a:p>
          <a:p>
            <a:pPr marL="723900" lvl="0" indent="-368300" algn="just">
              <a:buFont typeface="Arial" pitchFamily="34" charset="0"/>
              <a:buChar char="•"/>
            </a:pPr>
            <a:endParaRPr lang="en-IN" dirty="0">
              <a:latin typeface="Baskerville Old Face" pitchFamily="18" charset="0"/>
            </a:endParaRPr>
          </a:p>
          <a:p>
            <a:pPr marL="723900" indent="-368300" fontAlgn="base"/>
            <a:endParaRPr lang="en-IN" b="1" dirty="0">
              <a:latin typeface="Baskerville Old Face" pitchFamily="18" charset="0"/>
            </a:endParaRPr>
          </a:p>
          <a:p>
            <a:endParaRPr lang="en-IN" dirty="0">
              <a:latin typeface="Baskerville Old Face"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852"/>
            <a:ext cx="8715427" cy="6740307"/>
          </a:xfrm>
          <a:prstGeom prst="rect">
            <a:avLst/>
          </a:prstGeom>
          <a:noFill/>
        </p:spPr>
        <p:txBody>
          <a:bodyPr wrap="square" rtlCol="0">
            <a:spAutoFit/>
          </a:bodyPr>
          <a:lstStyle/>
          <a:p>
            <a:pPr fontAlgn="base"/>
            <a:r>
              <a:rPr lang="en-IN" sz="1200" dirty="0">
                <a:latin typeface="Baskerville Old Face" pitchFamily="18" charset="0"/>
              </a:rPr>
              <a:t>&lt;html&gt;</a:t>
            </a:r>
          </a:p>
          <a:p>
            <a:pPr fontAlgn="base"/>
            <a:r>
              <a:rPr lang="en-IN" sz="1200" dirty="0">
                <a:latin typeface="Baskerville Old Face" pitchFamily="18" charset="0"/>
              </a:rPr>
              <a:t>	&lt;body&gt;</a:t>
            </a:r>
          </a:p>
          <a:p>
            <a:pPr fontAlgn="base"/>
            <a:r>
              <a:rPr lang="en-IN" sz="1200" dirty="0">
                <a:latin typeface="Baskerville Old Face" pitchFamily="18" charset="0"/>
              </a:rPr>
              <a:t>		&lt;?</a:t>
            </a:r>
            <a:r>
              <a:rPr lang="en-IN" sz="1200" dirty="0" err="1">
                <a:latin typeface="Baskerville Old Face" pitchFamily="18" charset="0"/>
              </a:rPr>
              <a:t>php</a:t>
            </a:r>
            <a:endParaRPr lang="en-IN" sz="1200" dirty="0">
              <a:latin typeface="Baskerville Old Face" pitchFamily="18" charset="0"/>
            </a:endParaRPr>
          </a:p>
          <a:p>
            <a:pPr fontAlgn="base"/>
            <a:r>
              <a:rPr lang="en-IN" sz="1200" dirty="0">
                <a:latin typeface="Baskerville Old Face" pitchFamily="18" charset="0"/>
              </a:rPr>
              <a:t>			class Parent1</a:t>
            </a:r>
          </a:p>
          <a:p>
            <a:pPr fontAlgn="base"/>
            <a:r>
              <a:rPr lang="en-IN" sz="1200" dirty="0">
                <a:latin typeface="Baskerville Old Face" pitchFamily="18" charset="0"/>
              </a:rPr>
              <a:t>			{</a:t>
            </a:r>
          </a:p>
          <a:p>
            <a:pPr fontAlgn="base"/>
            <a:r>
              <a:rPr lang="en-IN" sz="1200" dirty="0">
                <a:latin typeface="Baskerville Old Face" pitchFamily="18" charset="0"/>
              </a:rPr>
              <a:t>				function </a:t>
            </a:r>
            <a:r>
              <a:rPr lang="en-IN" sz="1200" dirty="0" err="1">
                <a:latin typeface="Baskerville Old Face" pitchFamily="18" charset="0"/>
              </a:rPr>
              <a:t>par_method</a:t>
            </a:r>
            <a:r>
              <a:rPr lang="en-IN" sz="1200" dirty="0">
                <a:latin typeface="Baskerville Old Face" pitchFamily="18" charset="0"/>
              </a:rPr>
              <a:t>()</a:t>
            </a:r>
          </a:p>
          <a:p>
            <a:pPr fontAlgn="base"/>
            <a:r>
              <a:rPr lang="en-IN" sz="1200" dirty="0">
                <a:latin typeface="Baskerville Old Face" pitchFamily="18" charset="0"/>
              </a:rPr>
              <a:t>				{</a:t>
            </a:r>
          </a:p>
          <a:p>
            <a:pPr fontAlgn="base"/>
            <a:r>
              <a:rPr lang="en-IN" sz="1200" dirty="0">
                <a:latin typeface="Baskerville Old Face" pitchFamily="18" charset="0"/>
              </a:rPr>
              <a:t>					echo "Parent Class method invoked&lt;/</a:t>
            </a:r>
            <a:r>
              <a:rPr lang="en-IN" sz="1200" dirty="0" err="1">
                <a:latin typeface="Baskerville Old Face" pitchFamily="18" charset="0"/>
              </a:rPr>
              <a:t>br</a:t>
            </a:r>
            <a:r>
              <a:rPr lang="en-IN" sz="1200" dirty="0">
                <a:latin typeface="Baskerville Old Face" pitchFamily="18" charset="0"/>
              </a:rPr>
              <a:t>&gt;";</a:t>
            </a:r>
          </a:p>
          <a:p>
            <a:pPr fontAlgn="base"/>
            <a:r>
              <a:rPr lang="en-IN" sz="1200" dirty="0">
                <a:latin typeface="Baskerville Old Face" pitchFamily="18" charset="0"/>
              </a:rPr>
              <a:t>				}</a:t>
            </a:r>
          </a:p>
          <a:p>
            <a:pPr fontAlgn="base"/>
            <a:r>
              <a:rPr lang="en-IN" sz="1200" dirty="0">
                <a:latin typeface="Baskerville Old Face" pitchFamily="18" charset="0"/>
              </a:rPr>
              <a:t>			}</a:t>
            </a:r>
          </a:p>
          <a:p>
            <a:pPr fontAlgn="base"/>
            <a:r>
              <a:rPr lang="en-IN" sz="1200" dirty="0">
                <a:latin typeface="Baskerville Old Face" pitchFamily="18" charset="0"/>
              </a:rPr>
              <a:t>			class Child extends Parent1</a:t>
            </a:r>
          </a:p>
          <a:p>
            <a:pPr fontAlgn="base"/>
            <a:r>
              <a:rPr lang="en-IN" sz="1200" dirty="0">
                <a:latin typeface="Baskerville Old Face" pitchFamily="18" charset="0"/>
              </a:rPr>
              <a:t>			{</a:t>
            </a:r>
          </a:p>
          <a:p>
            <a:pPr fontAlgn="base"/>
            <a:r>
              <a:rPr lang="en-IN" sz="1200" dirty="0">
                <a:latin typeface="Baskerville Old Face" pitchFamily="18" charset="0"/>
              </a:rPr>
              <a:t>				function </a:t>
            </a:r>
            <a:r>
              <a:rPr lang="en-IN" sz="1200" dirty="0" err="1">
                <a:latin typeface="Baskerville Old Face" pitchFamily="18" charset="0"/>
              </a:rPr>
              <a:t>child_method</a:t>
            </a:r>
            <a:r>
              <a:rPr lang="en-IN" sz="1200" dirty="0">
                <a:latin typeface="Baskerville Old Face" pitchFamily="18" charset="0"/>
              </a:rPr>
              <a:t>()</a:t>
            </a:r>
          </a:p>
          <a:p>
            <a:pPr fontAlgn="base"/>
            <a:r>
              <a:rPr lang="en-IN" sz="1200" dirty="0">
                <a:latin typeface="Baskerville Old Face" pitchFamily="18" charset="0"/>
              </a:rPr>
              <a:t>				{</a:t>
            </a:r>
          </a:p>
          <a:p>
            <a:pPr fontAlgn="base"/>
            <a:r>
              <a:rPr lang="en-IN" sz="1200" dirty="0">
                <a:latin typeface="Baskerville Old Face" pitchFamily="18" charset="0"/>
              </a:rPr>
              <a:t>					echo "Child Class method invoked&lt;/</a:t>
            </a:r>
            <a:r>
              <a:rPr lang="en-IN" sz="1200" dirty="0" err="1">
                <a:latin typeface="Baskerville Old Face" pitchFamily="18" charset="0"/>
              </a:rPr>
              <a:t>br</a:t>
            </a:r>
            <a:r>
              <a:rPr lang="en-IN" sz="1200" dirty="0">
                <a:latin typeface="Baskerville Old Face" pitchFamily="18" charset="0"/>
              </a:rPr>
              <a:t>&gt;";</a:t>
            </a:r>
          </a:p>
          <a:p>
            <a:pPr fontAlgn="base"/>
            <a:r>
              <a:rPr lang="en-IN" sz="1200" dirty="0">
                <a:latin typeface="Baskerville Old Face" pitchFamily="18" charset="0"/>
              </a:rPr>
              <a:t>				}</a:t>
            </a:r>
          </a:p>
          <a:p>
            <a:pPr fontAlgn="base"/>
            <a:r>
              <a:rPr lang="en-IN" sz="1200" dirty="0">
                <a:latin typeface="Baskerville Old Face" pitchFamily="18" charset="0"/>
              </a:rPr>
              <a:t>			}</a:t>
            </a:r>
          </a:p>
          <a:p>
            <a:pPr fontAlgn="base"/>
            <a:r>
              <a:rPr lang="en-IN" sz="1200" dirty="0">
                <a:latin typeface="Baskerville Old Face" pitchFamily="18" charset="0"/>
              </a:rPr>
              <a:t>			class </a:t>
            </a:r>
            <a:r>
              <a:rPr lang="en-IN" sz="1200" dirty="0" err="1">
                <a:latin typeface="Baskerville Old Face" pitchFamily="18" charset="0"/>
              </a:rPr>
              <a:t>SubChild</a:t>
            </a:r>
            <a:r>
              <a:rPr lang="en-IN" sz="1200" dirty="0">
                <a:latin typeface="Baskerville Old Face" pitchFamily="18" charset="0"/>
              </a:rPr>
              <a:t> extends Child</a:t>
            </a:r>
          </a:p>
          <a:p>
            <a:pPr fontAlgn="base"/>
            <a:r>
              <a:rPr lang="en-IN" sz="1200" dirty="0">
                <a:latin typeface="Baskerville Old Face" pitchFamily="18" charset="0"/>
              </a:rPr>
              <a:t>			{</a:t>
            </a:r>
          </a:p>
          <a:p>
            <a:pPr fontAlgn="base"/>
            <a:r>
              <a:rPr lang="en-IN" sz="1200" dirty="0">
                <a:latin typeface="Baskerville Old Face" pitchFamily="18" charset="0"/>
              </a:rPr>
              <a:t>				function </a:t>
            </a:r>
            <a:r>
              <a:rPr lang="en-IN" sz="1200" dirty="0" err="1">
                <a:latin typeface="Baskerville Old Face" pitchFamily="18" charset="0"/>
              </a:rPr>
              <a:t>subChild_method</a:t>
            </a:r>
            <a:r>
              <a:rPr lang="en-IN" sz="1200" dirty="0">
                <a:latin typeface="Baskerville Old Face" pitchFamily="18" charset="0"/>
              </a:rPr>
              <a:t>()</a:t>
            </a:r>
          </a:p>
          <a:p>
            <a:pPr fontAlgn="base"/>
            <a:r>
              <a:rPr lang="en-IN" sz="1200" dirty="0">
                <a:latin typeface="Baskerville Old Face" pitchFamily="18" charset="0"/>
              </a:rPr>
              <a:t>				{</a:t>
            </a:r>
          </a:p>
          <a:p>
            <a:pPr fontAlgn="base"/>
            <a:r>
              <a:rPr lang="en-IN" sz="1200" dirty="0">
                <a:latin typeface="Baskerville Old Face" pitchFamily="18" charset="0"/>
              </a:rPr>
              <a:t>					echo "</a:t>
            </a:r>
            <a:r>
              <a:rPr lang="en-IN" sz="1200" dirty="0" err="1">
                <a:latin typeface="Baskerville Old Face" pitchFamily="18" charset="0"/>
              </a:rPr>
              <a:t>SubChild</a:t>
            </a:r>
            <a:r>
              <a:rPr lang="en-IN" sz="1200" dirty="0">
                <a:latin typeface="Baskerville Old Face" pitchFamily="18" charset="0"/>
              </a:rPr>
              <a:t> Class method invoked";</a:t>
            </a:r>
          </a:p>
          <a:p>
            <a:pPr fontAlgn="base"/>
            <a:r>
              <a:rPr lang="en-IN" sz="1200" dirty="0">
                <a:latin typeface="Baskerville Old Face" pitchFamily="18" charset="0"/>
              </a:rPr>
              <a:t>				}</a:t>
            </a:r>
          </a:p>
          <a:p>
            <a:pPr fontAlgn="base"/>
            <a:r>
              <a:rPr lang="en-IN" sz="1200" dirty="0">
                <a:latin typeface="Baskerville Old Face" pitchFamily="18" charset="0"/>
              </a:rPr>
              <a:t>			}</a:t>
            </a:r>
          </a:p>
          <a:p>
            <a:pPr fontAlgn="base"/>
            <a:r>
              <a:rPr lang="en-IN" sz="1200" dirty="0">
                <a:latin typeface="Baskerville Old Face" pitchFamily="18" charset="0"/>
              </a:rPr>
              <a:t>			$</a:t>
            </a:r>
            <a:r>
              <a:rPr lang="en-IN" sz="1200" dirty="0" err="1">
                <a:latin typeface="Baskerville Old Face" pitchFamily="18" charset="0"/>
              </a:rPr>
              <a:t>obj</a:t>
            </a:r>
            <a:r>
              <a:rPr lang="en-IN" sz="1200" dirty="0">
                <a:latin typeface="Baskerville Old Face" pitchFamily="18" charset="0"/>
              </a:rPr>
              <a:t> = new </a:t>
            </a:r>
            <a:r>
              <a:rPr lang="en-IN" sz="1200" dirty="0" err="1">
                <a:latin typeface="Baskerville Old Face" pitchFamily="18" charset="0"/>
              </a:rPr>
              <a:t>SubChild</a:t>
            </a:r>
            <a:r>
              <a:rPr lang="en-IN" sz="1200" dirty="0">
                <a:latin typeface="Baskerville Old Face" pitchFamily="18" charset="0"/>
              </a:rPr>
              <a:t>();</a:t>
            </a:r>
          </a:p>
          <a:p>
            <a:pPr fontAlgn="base"/>
            <a:r>
              <a:rPr lang="en-IN" sz="1200" dirty="0">
                <a:latin typeface="Baskerville Old Face" pitchFamily="18" charset="0"/>
              </a:rPr>
              <a:t>			$</a:t>
            </a:r>
            <a:r>
              <a:rPr lang="en-IN" sz="1200" dirty="0" err="1">
                <a:latin typeface="Baskerville Old Face" pitchFamily="18" charset="0"/>
              </a:rPr>
              <a:t>obj</a:t>
            </a:r>
            <a:r>
              <a:rPr lang="en-IN" sz="1200" dirty="0">
                <a:latin typeface="Baskerville Old Face" pitchFamily="18" charset="0"/>
              </a:rPr>
              <a:t>-&gt;</a:t>
            </a:r>
            <a:r>
              <a:rPr lang="en-IN" sz="1200" dirty="0" err="1">
                <a:latin typeface="Baskerville Old Face" pitchFamily="18" charset="0"/>
              </a:rPr>
              <a:t>par_method</a:t>
            </a:r>
            <a:r>
              <a:rPr lang="en-IN" sz="1200" dirty="0">
                <a:latin typeface="Baskerville Old Face" pitchFamily="18" charset="0"/>
              </a:rPr>
              <a:t>();</a:t>
            </a:r>
          </a:p>
          <a:p>
            <a:pPr fontAlgn="base"/>
            <a:r>
              <a:rPr lang="en-IN" sz="1200" dirty="0">
                <a:latin typeface="Baskerville Old Face" pitchFamily="18" charset="0"/>
              </a:rPr>
              <a:t>			$</a:t>
            </a:r>
            <a:r>
              <a:rPr lang="en-IN" sz="1200" dirty="0" err="1">
                <a:latin typeface="Baskerville Old Face" pitchFamily="18" charset="0"/>
              </a:rPr>
              <a:t>obj</a:t>
            </a:r>
            <a:r>
              <a:rPr lang="en-IN" sz="1200" dirty="0">
                <a:latin typeface="Baskerville Old Face" pitchFamily="18" charset="0"/>
              </a:rPr>
              <a:t>-&gt;</a:t>
            </a:r>
            <a:r>
              <a:rPr lang="en-IN" sz="1200" dirty="0" err="1">
                <a:latin typeface="Baskerville Old Face" pitchFamily="18" charset="0"/>
              </a:rPr>
              <a:t>child_method</a:t>
            </a:r>
            <a:r>
              <a:rPr lang="en-IN" sz="1200" dirty="0">
                <a:latin typeface="Baskerville Old Face" pitchFamily="18" charset="0"/>
              </a:rPr>
              <a:t>();</a:t>
            </a:r>
          </a:p>
          <a:p>
            <a:pPr fontAlgn="base"/>
            <a:r>
              <a:rPr lang="en-IN" sz="1200" dirty="0">
                <a:latin typeface="Baskerville Old Face" pitchFamily="18" charset="0"/>
              </a:rPr>
              <a:t>			$</a:t>
            </a:r>
            <a:r>
              <a:rPr lang="en-IN" sz="1200" dirty="0" err="1">
                <a:latin typeface="Baskerville Old Face" pitchFamily="18" charset="0"/>
              </a:rPr>
              <a:t>obj</a:t>
            </a:r>
            <a:r>
              <a:rPr lang="en-IN" sz="1200" dirty="0">
                <a:latin typeface="Baskerville Old Face" pitchFamily="18" charset="0"/>
              </a:rPr>
              <a:t>-&gt;</a:t>
            </a:r>
            <a:r>
              <a:rPr lang="en-IN" sz="1200" dirty="0" err="1">
                <a:latin typeface="Baskerville Old Face" pitchFamily="18" charset="0"/>
              </a:rPr>
              <a:t>subChild_method</a:t>
            </a:r>
            <a:r>
              <a:rPr lang="en-IN" sz="1200" dirty="0">
                <a:latin typeface="Baskerville Old Face" pitchFamily="18" charset="0"/>
              </a:rPr>
              <a:t>();</a:t>
            </a:r>
          </a:p>
          <a:p>
            <a:pPr fontAlgn="base"/>
            <a:r>
              <a:rPr lang="en-IN" sz="1200" dirty="0">
                <a:latin typeface="Baskerville Old Face" pitchFamily="18" charset="0"/>
              </a:rPr>
              <a:t>	</a:t>
            </a:r>
          </a:p>
          <a:p>
            <a:pPr fontAlgn="base"/>
            <a:r>
              <a:rPr lang="en-IN" sz="1200" dirty="0">
                <a:latin typeface="Baskerville Old Face" pitchFamily="18" charset="0"/>
              </a:rPr>
              <a:t>		?&gt;</a:t>
            </a:r>
          </a:p>
          <a:p>
            <a:pPr fontAlgn="base"/>
            <a:r>
              <a:rPr lang="en-IN" sz="1200" dirty="0">
                <a:latin typeface="Baskerville Old Face" pitchFamily="18" charset="0"/>
              </a:rPr>
              <a:t>	&lt;/body&gt;</a:t>
            </a:r>
          </a:p>
          <a:p>
            <a:pPr fontAlgn="base"/>
            <a:r>
              <a:rPr lang="en-IN" sz="1200" dirty="0">
                <a:latin typeface="Baskerville Old Face" pitchFamily="18" charset="0"/>
              </a:rPr>
              <a:t>&lt;/html&gt;</a:t>
            </a:r>
          </a:p>
          <a:p>
            <a:pPr fontAlgn="base"/>
            <a:r>
              <a:rPr lang="en-IN" sz="1200" dirty="0">
                <a:latin typeface="Baskerville Old Face" pitchFamily="18" charset="0"/>
              </a:rPr>
              <a:t> </a:t>
            </a:r>
            <a:r>
              <a:rPr lang="en-IN" sz="1200" b="1" u="sng" dirty="0">
                <a:latin typeface="Baskerville Old Face" pitchFamily="18" charset="0"/>
              </a:rPr>
              <a:t>Output</a:t>
            </a:r>
            <a:endParaRPr lang="en-IN" sz="1200" dirty="0">
              <a:latin typeface="Baskerville Old Face" pitchFamily="18" charset="0"/>
            </a:endParaRPr>
          </a:p>
          <a:p>
            <a:pPr fontAlgn="base"/>
            <a:r>
              <a:rPr lang="en-IN" sz="1200" dirty="0">
                <a:latin typeface="Baskerville Old Face" pitchFamily="18" charset="0"/>
              </a:rPr>
              <a:t>Parent Class method invoked</a:t>
            </a:r>
          </a:p>
          <a:p>
            <a:pPr fontAlgn="base"/>
            <a:r>
              <a:rPr lang="en-IN" sz="1200" dirty="0">
                <a:latin typeface="Baskerville Old Face" pitchFamily="18" charset="0"/>
              </a:rPr>
              <a:t>Child Class method invoked</a:t>
            </a:r>
          </a:p>
          <a:p>
            <a:r>
              <a:rPr lang="en-US" sz="1200" dirty="0" err="1">
                <a:latin typeface="Baskerville Old Face" pitchFamily="18" charset="0"/>
              </a:rPr>
              <a:t>SubChild</a:t>
            </a:r>
            <a:r>
              <a:rPr lang="en-US" sz="1200" dirty="0">
                <a:latin typeface="Baskerville Old Face" pitchFamily="18" charset="0"/>
              </a:rPr>
              <a:t> Class method invoked	</a:t>
            </a:r>
            <a:endParaRPr lang="en-IN" sz="1200" dirty="0">
              <a:latin typeface="Baskerville Old Face" pitchFamily="18"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429684" cy="6340197"/>
          </a:xfrm>
          <a:prstGeom prst="rect">
            <a:avLst/>
          </a:prstGeom>
          <a:noFill/>
        </p:spPr>
        <p:txBody>
          <a:bodyPr wrap="square" rtlCol="0">
            <a:spAutoFit/>
          </a:bodyPr>
          <a:lstStyle/>
          <a:p>
            <a:r>
              <a:rPr lang="en-IN" sz="1400" b="1" dirty="0">
                <a:latin typeface="Baskerville Old Face" pitchFamily="18" charset="0"/>
              </a:rPr>
              <a:t>4.2	Inheritance and Constructors</a:t>
            </a:r>
            <a:endParaRPr lang="en-IN" sz="1400" dirty="0">
              <a:latin typeface="Baskerville Old Face" pitchFamily="18" charset="0"/>
            </a:endParaRPr>
          </a:p>
          <a:p>
            <a:pPr fontAlgn="base"/>
            <a:r>
              <a:rPr lang="en-IN" sz="1400" b="1" dirty="0">
                <a:latin typeface="Baskerville Old Face" pitchFamily="18" charset="0"/>
              </a:rPr>
              <a:t>&lt;html&gt;</a:t>
            </a:r>
            <a:endParaRPr lang="en-IN" sz="1400" dirty="0">
              <a:latin typeface="Baskerville Old Face" pitchFamily="18" charset="0"/>
            </a:endParaRPr>
          </a:p>
          <a:p>
            <a:pPr fontAlgn="base"/>
            <a:r>
              <a:rPr lang="en-IN" sz="1400" b="1" dirty="0">
                <a:latin typeface="Baskerville Old Face" pitchFamily="18" charset="0"/>
              </a:rPr>
              <a:t>	&lt;body&gt;</a:t>
            </a:r>
            <a:endParaRPr lang="en-IN" sz="1400" dirty="0">
              <a:latin typeface="Baskerville Old Face" pitchFamily="18" charset="0"/>
            </a:endParaRPr>
          </a:p>
          <a:p>
            <a:pPr fontAlgn="base"/>
            <a:r>
              <a:rPr lang="en-IN" sz="1400" b="1" dirty="0">
                <a:latin typeface="Baskerville Old Face" pitchFamily="18" charset="0"/>
              </a:rPr>
              <a:t>		&lt;?</a:t>
            </a:r>
            <a:r>
              <a:rPr lang="en-IN" sz="1400" b="1" dirty="0" err="1">
                <a:latin typeface="Baskerville Old Face" pitchFamily="18" charset="0"/>
              </a:rPr>
              <a:t>php</a:t>
            </a:r>
            <a:endParaRPr lang="en-IN" sz="1400" dirty="0">
              <a:latin typeface="Baskerville Old Face" pitchFamily="18" charset="0"/>
            </a:endParaRPr>
          </a:p>
          <a:p>
            <a:pPr fontAlgn="base"/>
            <a:r>
              <a:rPr lang="en-IN" sz="1400" b="1" dirty="0">
                <a:latin typeface="Baskerville Old Face" pitchFamily="18" charset="0"/>
              </a:rPr>
              <a:t>			class Parent1</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function __construct()</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a:t>
            </a:r>
            <a:r>
              <a:rPr lang="en-IN" sz="1400" b="1" dirty="0" err="1">
                <a:latin typeface="Baskerville Old Face" pitchFamily="18" charset="0"/>
              </a:rPr>
              <a:t>echo"parent</a:t>
            </a:r>
            <a:r>
              <a:rPr lang="en-IN" sz="1400" b="1" dirty="0">
                <a:latin typeface="Baskerville Old Face" pitchFamily="18" charset="0"/>
              </a:rPr>
              <a:t> constructor invoked&lt;/</a:t>
            </a:r>
            <a:r>
              <a:rPr lang="en-IN" sz="1400" b="1" dirty="0" err="1">
                <a:latin typeface="Baskerville Old Face" pitchFamily="18" charset="0"/>
              </a:rPr>
              <a:t>br</a:t>
            </a:r>
            <a:r>
              <a:rPr lang="en-IN" sz="1400" b="1" dirty="0">
                <a:latin typeface="Baskerville Old Face" pitchFamily="18" charset="0"/>
              </a:rPr>
              <a:t>&gt;";</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class Child extends Parent1</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function __construct()</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Parent1::__construct();</a:t>
            </a:r>
            <a:endParaRPr lang="en-IN" sz="1400" dirty="0">
              <a:latin typeface="Baskerville Old Face" pitchFamily="18" charset="0"/>
            </a:endParaRPr>
          </a:p>
          <a:p>
            <a:pPr fontAlgn="base"/>
            <a:r>
              <a:rPr lang="en-IN" sz="1400" b="1" dirty="0">
                <a:latin typeface="Baskerville Old Face" pitchFamily="18" charset="0"/>
              </a:rPr>
              <a:t>					</a:t>
            </a:r>
            <a:r>
              <a:rPr lang="en-IN" sz="1400" b="1" dirty="0" err="1">
                <a:latin typeface="Baskerville Old Face" pitchFamily="18" charset="0"/>
              </a:rPr>
              <a:t>echo"child</a:t>
            </a:r>
            <a:r>
              <a:rPr lang="en-IN" sz="1400" b="1" dirty="0">
                <a:latin typeface="Baskerville Old Face" pitchFamily="18" charset="0"/>
              </a:rPr>
              <a:t> constructor invoked&lt;/</a:t>
            </a:r>
            <a:r>
              <a:rPr lang="en-IN" sz="1400" b="1" dirty="0" err="1">
                <a:latin typeface="Baskerville Old Face" pitchFamily="18" charset="0"/>
              </a:rPr>
              <a:t>br</a:t>
            </a:r>
            <a:r>
              <a:rPr lang="en-IN" sz="1400" b="1" dirty="0">
                <a:latin typeface="Baskerville Old Face" pitchFamily="18" charset="0"/>
              </a:rPr>
              <a:t>&gt;";</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a:t>
            </a:r>
            <a:r>
              <a:rPr lang="en-IN" sz="1400" b="1" dirty="0" err="1">
                <a:latin typeface="Baskerville Old Face" pitchFamily="18" charset="0"/>
              </a:rPr>
              <a:t>obj</a:t>
            </a:r>
            <a:r>
              <a:rPr lang="en-IN" sz="1400" b="1" dirty="0">
                <a:latin typeface="Baskerville Old Face" pitchFamily="18" charset="0"/>
              </a:rPr>
              <a:t> = new Child();</a:t>
            </a:r>
            <a:endParaRPr lang="en-IN" sz="1400" dirty="0">
              <a:latin typeface="Baskerville Old Face" pitchFamily="18" charset="0"/>
            </a:endParaRPr>
          </a:p>
          <a:p>
            <a:pPr fontAlgn="base"/>
            <a:r>
              <a:rPr lang="en-IN" sz="1400" b="1" dirty="0">
                <a:latin typeface="Baskerville Old Face" pitchFamily="18" charset="0"/>
              </a:rPr>
              <a:t>	</a:t>
            </a:r>
            <a:endParaRPr lang="en-IN" sz="1400" dirty="0">
              <a:latin typeface="Baskerville Old Face" pitchFamily="18" charset="0"/>
            </a:endParaRPr>
          </a:p>
          <a:p>
            <a:pPr fontAlgn="base"/>
            <a:r>
              <a:rPr lang="en-IN" sz="1400" b="1" dirty="0">
                <a:latin typeface="Baskerville Old Face" pitchFamily="18" charset="0"/>
              </a:rPr>
              <a:t>		?&gt;</a:t>
            </a:r>
            <a:endParaRPr lang="en-IN" sz="1400" dirty="0">
              <a:latin typeface="Baskerville Old Face" pitchFamily="18" charset="0"/>
            </a:endParaRPr>
          </a:p>
          <a:p>
            <a:pPr fontAlgn="base"/>
            <a:r>
              <a:rPr lang="en-IN" sz="1400" b="1" dirty="0">
                <a:latin typeface="Baskerville Old Face" pitchFamily="18" charset="0"/>
              </a:rPr>
              <a:t>	&lt;/body&gt;</a:t>
            </a:r>
            <a:endParaRPr lang="en-IN" sz="1400" dirty="0">
              <a:latin typeface="Baskerville Old Face" pitchFamily="18" charset="0"/>
            </a:endParaRPr>
          </a:p>
          <a:p>
            <a:pPr fontAlgn="base"/>
            <a:r>
              <a:rPr lang="en-IN" sz="1400" b="1" dirty="0">
                <a:latin typeface="Baskerville Old Face" pitchFamily="18" charset="0"/>
              </a:rPr>
              <a:t>&lt;/html&gt;</a:t>
            </a:r>
            <a:endParaRPr lang="en-IN" sz="1400" dirty="0">
              <a:latin typeface="Baskerville Old Face" pitchFamily="18" charset="0"/>
            </a:endParaRPr>
          </a:p>
          <a:p>
            <a:pPr fontAlgn="base"/>
            <a:r>
              <a:rPr lang="en-IN" sz="1400" b="1" u="sng" dirty="0">
                <a:latin typeface="Baskerville Old Face" pitchFamily="18" charset="0"/>
              </a:rPr>
              <a:t>output</a:t>
            </a:r>
            <a:endParaRPr lang="en-IN" sz="1400" dirty="0">
              <a:latin typeface="Baskerville Old Face" pitchFamily="18" charset="0"/>
            </a:endParaRPr>
          </a:p>
          <a:p>
            <a:pPr fontAlgn="base"/>
            <a:r>
              <a:rPr lang="en-IN" sz="1400" b="1" dirty="0">
                <a:latin typeface="Baskerville Old Face" pitchFamily="18" charset="0"/>
              </a:rPr>
              <a:t>parent constructor invoked</a:t>
            </a:r>
            <a:endParaRPr lang="en-IN" sz="1400" dirty="0">
              <a:latin typeface="Baskerville Old Face" pitchFamily="18" charset="0"/>
            </a:endParaRPr>
          </a:p>
          <a:p>
            <a:pPr fontAlgn="base"/>
            <a:r>
              <a:rPr lang="en-IN" sz="1400" b="1" dirty="0">
                <a:latin typeface="Baskerville Old Face" pitchFamily="18" charset="0"/>
              </a:rPr>
              <a:t>child constructor invoked</a:t>
            </a:r>
            <a:endParaRPr lang="en-IN" sz="1400" dirty="0">
              <a:latin typeface="Baskerville Old Face" pitchFamily="18" charset="0"/>
            </a:endParaRPr>
          </a:p>
          <a:p>
            <a:endParaRPr lang="en-IN" sz="1400" dirty="0">
              <a:latin typeface="Baskerville Old Fac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85728"/>
            <a:ext cx="8786874" cy="4893647"/>
          </a:xfrm>
          <a:prstGeom prst="rect">
            <a:avLst/>
          </a:prstGeom>
          <a:noFill/>
        </p:spPr>
        <p:txBody>
          <a:bodyPr wrap="square" rtlCol="0">
            <a:spAutoFit/>
          </a:bodyPr>
          <a:lstStyle/>
          <a:p>
            <a:r>
              <a:rPr lang="en-IN" sz="2000" b="1"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1.HTML</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a:solidFill>
                  <a:schemeClr val="tx2">
                    <a:satMod val="130000"/>
                  </a:schemeClr>
                </a:solidFill>
                <a:effectLst>
                  <a:outerShdw blurRad="50000" dist="30000" dir="5400000" algn="tl" rotWithShape="0">
                    <a:srgbClr val="000000">
                      <a:alpha val="30000"/>
                    </a:srgbClr>
                  </a:outerShdw>
                </a:effectLst>
                <a:latin typeface="Century Schoolbook" pitchFamily="18" charset="0"/>
              </a:rPr>
              <a:t>	</a:t>
            </a:r>
          </a:p>
          <a:p>
            <a:r>
              <a:rPr lang="en-IN">
                <a:solidFill>
                  <a:schemeClr val="tx2">
                    <a:satMod val="130000"/>
                  </a:schemeClr>
                </a:solidFill>
                <a:effectLst>
                  <a:outerShdw blurRad="50000" dist="30000" dir="5400000" algn="tl" rotWithShape="0">
                    <a:srgbClr val="000000">
                      <a:alpha val="30000"/>
                    </a:srgbClr>
                  </a:outerShdw>
                </a:effectLst>
                <a:latin typeface="Century Schoolbook" pitchFamily="18" charset="0"/>
              </a:rPr>
              <a:t>1.1</a:t>
            </a: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Tables</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1.2	Basic Text </a:t>
            </a:r>
            <a:r>
              <a:rPr lang="en-IN" dirty="0" err="1">
                <a:solidFill>
                  <a:schemeClr val="tx2">
                    <a:satMod val="130000"/>
                  </a:schemeClr>
                </a:solidFill>
                <a:effectLst>
                  <a:outerShdw blurRad="50000" dist="30000" dir="5400000" algn="tl" rotWithShape="0">
                    <a:srgbClr val="000000">
                      <a:alpha val="30000"/>
                    </a:srgbClr>
                  </a:outerShdw>
                </a:effectLst>
                <a:latin typeface="Century Schoolbook" pitchFamily="18" charset="0"/>
              </a:rPr>
              <a:t>Markup</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1.3	Images 	</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1.4	Lists</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1.5	Forms</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1.6	Frames</a:t>
            </a:r>
          </a:p>
          <a:p>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1.7	CSS </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sz="2000" b="1"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2.XML</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2.1 	The Introduction to XML</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2.2 	The syntax of XML </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2.3 	XML Document Structure</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2.4 	Document type Definition </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sz="2000" b="1"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3.JAVASCRIPT</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3.1	Introduction to JavaScript</a:t>
            </a:r>
            <a:b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br>
            <a:r>
              <a:rPr lang="en-IN" dirty="0">
                <a:solidFill>
                  <a:schemeClr val="tx2">
                    <a:satMod val="130000"/>
                  </a:schemeClr>
                </a:solidFill>
                <a:effectLst>
                  <a:outerShdw blurRad="50000" dist="30000" dir="5400000" algn="tl" rotWithShape="0">
                    <a:srgbClr val="000000">
                      <a:alpha val="30000"/>
                    </a:srgbClr>
                  </a:outerShdw>
                </a:effectLst>
                <a:latin typeface="Century Schoolbook" pitchFamily="18" charset="0"/>
              </a:rPr>
              <a:t>	3.2	Objects in </a:t>
            </a:r>
            <a:r>
              <a:rPr lang="en-IN" dirty="0" err="1">
                <a:solidFill>
                  <a:schemeClr val="tx2">
                    <a:satMod val="130000"/>
                  </a:schemeClr>
                </a:solidFill>
                <a:effectLst>
                  <a:outerShdw blurRad="50000" dist="30000" dir="5400000" algn="tl" rotWithShape="0">
                    <a:srgbClr val="000000">
                      <a:alpha val="30000"/>
                    </a:srgbClr>
                  </a:outerShdw>
                </a:effectLst>
                <a:latin typeface="Century Schoolbook" pitchFamily="18" charset="0"/>
              </a:rPr>
              <a:t>Javascript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7498080" cy="6000792"/>
          </a:xfrm>
        </p:spPr>
        <p:txBody>
          <a:bodyPr>
            <a:normAutofit lnSpcReduction="10000"/>
          </a:bodyPr>
          <a:lstStyle/>
          <a:p>
            <a:pPr>
              <a:lnSpc>
                <a:spcPct val="150000"/>
              </a:lnSpc>
              <a:buBlip>
                <a:blip r:embed="rId2"/>
              </a:buBlip>
            </a:pPr>
            <a:r>
              <a:rPr lang="en-IN" sz="1800" b="1" dirty="0">
                <a:latin typeface="Century Schoolbook" pitchFamily="18" charset="0"/>
              </a:rPr>
              <a:t>Password:</a:t>
            </a:r>
            <a:endParaRPr lang="en-IN" sz="1800" dirty="0">
              <a:latin typeface="Century Schoolbook" pitchFamily="18" charset="0"/>
            </a:endParaRPr>
          </a:p>
          <a:p>
            <a:pPr>
              <a:lnSpc>
                <a:spcPct val="150000"/>
              </a:lnSpc>
              <a:buNone/>
            </a:pPr>
            <a:r>
              <a:rPr lang="en-IN" sz="1800" dirty="0">
                <a:latin typeface="Century Schoolbook" pitchFamily="18" charset="0"/>
              </a:rPr>
              <a:t>		Password field, a special type of text field, which also gets and sends text input from user.  But when the user types the input only </a:t>
            </a:r>
            <a:r>
              <a:rPr lang="en-IN" sz="1800" dirty="0" err="1">
                <a:latin typeface="Century Schoolbook" pitchFamily="18" charset="0"/>
              </a:rPr>
              <a:t>astricts</a:t>
            </a:r>
            <a:r>
              <a:rPr lang="en-IN" sz="1800" dirty="0">
                <a:latin typeface="Century Schoolbook" pitchFamily="18" charset="0"/>
              </a:rPr>
              <a:t>(*) are displayed on the screen.</a:t>
            </a:r>
          </a:p>
          <a:p>
            <a:pPr>
              <a:lnSpc>
                <a:spcPct val="150000"/>
              </a:lnSpc>
              <a:buBlip>
                <a:blip r:embed="rId2"/>
              </a:buBlip>
            </a:pPr>
            <a:r>
              <a:rPr lang="en-IN" sz="1800" b="1" dirty="0">
                <a:latin typeface="Century Schoolbook" pitchFamily="18" charset="0"/>
              </a:rPr>
              <a:t>Submit:</a:t>
            </a:r>
            <a:endParaRPr lang="en-IN" sz="1800" dirty="0">
              <a:latin typeface="Century Schoolbook" pitchFamily="18" charset="0"/>
            </a:endParaRPr>
          </a:p>
          <a:p>
            <a:pPr>
              <a:lnSpc>
                <a:spcPct val="150000"/>
              </a:lnSpc>
              <a:buNone/>
            </a:pPr>
            <a:r>
              <a:rPr lang="en-IN" sz="1800" dirty="0">
                <a:latin typeface="Century Schoolbook" pitchFamily="18" charset="0"/>
              </a:rPr>
              <a:t>		It creates a button which displays the value attribute as its text.  It is used to send data to the server.</a:t>
            </a:r>
          </a:p>
          <a:p>
            <a:pPr>
              <a:lnSpc>
                <a:spcPct val="150000"/>
              </a:lnSpc>
              <a:buBlip>
                <a:blip r:embed="rId2"/>
              </a:buBlip>
            </a:pPr>
            <a:r>
              <a:rPr lang="en-IN" sz="1800" b="1" dirty="0">
                <a:latin typeface="Century Schoolbook" pitchFamily="18" charset="0"/>
              </a:rPr>
              <a:t>Reset:</a:t>
            </a:r>
            <a:endParaRPr lang="en-IN" sz="1800" dirty="0">
              <a:latin typeface="Century Schoolbook" pitchFamily="18" charset="0"/>
            </a:endParaRPr>
          </a:p>
          <a:p>
            <a:pPr>
              <a:lnSpc>
                <a:spcPct val="150000"/>
              </a:lnSpc>
              <a:buNone/>
            </a:pPr>
            <a:r>
              <a:rPr lang="en-IN" sz="1800" dirty="0">
                <a:latin typeface="Century Schoolbook" pitchFamily="18" charset="0"/>
              </a:rPr>
              <a:t>		It also creates a button.  But it is used to clear the form.</a:t>
            </a:r>
          </a:p>
          <a:p>
            <a:pPr>
              <a:lnSpc>
                <a:spcPct val="150000"/>
              </a:lnSpc>
              <a:buBlip>
                <a:blip r:embed="rId2"/>
              </a:buBlip>
            </a:pPr>
            <a:r>
              <a:rPr lang="en-IN" sz="1800" b="1" dirty="0">
                <a:latin typeface="Century Schoolbook" pitchFamily="18" charset="0"/>
              </a:rPr>
              <a:t>Drop down list:</a:t>
            </a:r>
          </a:p>
          <a:p>
            <a:pPr>
              <a:lnSpc>
                <a:spcPct val="150000"/>
              </a:lnSpc>
              <a:buNone/>
            </a:pPr>
            <a:r>
              <a:rPr lang="en-IN" sz="1800" b="1" dirty="0">
                <a:latin typeface="Century Schoolbook" pitchFamily="18" charset="0"/>
              </a:rPr>
              <a:t>		</a:t>
            </a:r>
            <a:r>
              <a:rPr lang="en-IN" sz="1800" dirty="0">
                <a:latin typeface="Century Schoolbook" pitchFamily="18" charset="0"/>
              </a:rPr>
              <a:t>The user can select his/her choices from the list. The drop down list definition is begins with &lt;select&gt; and ends with &lt;/select&gt;</a:t>
            </a:r>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572560" cy="5909310"/>
          </a:xfrm>
          <a:prstGeom prst="rect">
            <a:avLst/>
          </a:prstGeom>
          <a:noFill/>
        </p:spPr>
        <p:txBody>
          <a:bodyPr wrap="square" rtlCol="0">
            <a:spAutoFit/>
          </a:bodyPr>
          <a:lstStyle/>
          <a:p>
            <a:pPr marL="457200" indent="-457200">
              <a:buAutoNum type="arabicPeriod" startAt="5"/>
            </a:pPr>
            <a:r>
              <a:rPr lang="en-IN" b="1" dirty="0">
                <a:latin typeface="Baskerville Old Face" pitchFamily="18" charset="0"/>
              </a:rPr>
              <a:t>Namespaces</a:t>
            </a:r>
          </a:p>
          <a:p>
            <a:pPr marL="457200" indent="-457200"/>
            <a:r>
              <a:rPr lang="en-IN" b="1" dirty="0">
                <a:latin typeface="Baskerville Old Face" pitchFamily="18" charset="0"/>
              </a:rPr>
              <a:t>	5.1	How are Namespaces Defined</a:t>
            </a:r>
          </a:p>
          <a:p>
            <a:pPr marL="901700" lvl="0" indent="-457200"/>
            <a:r>
              <a:rPr lang="en-IN" b="1" dirty="0">
                <a:latin typeface="Baskerville Old Face" pitchFamily="18" charset="0"/>
              </a:rPr>
              <a:t>5.2	Calling </a:t>
            </a:r>
            <a:r>
              <a:rPr lang="en-IN" b="1" dirty="0" err="1">
                <a:latin typeface="Baskerville Old Face" pitchFamily="18" charset="0"/>
              </a:rPr>
              <a:t>Namespaced</a:t>
            </a:r>
            <a:r>
              <a:rPr lang="en-IN" b="1" dirty="0">
                <a:latin typeface="Baskerville Old Face" pitchFamily="18" charset="0"/>
              </a:rPr>
              <a:t> Code</a:t>
            </a:r>
          </a:p>
          <a:p>
            <a:pPr marL="901700" indent="-457200"/>
            <a:r>
              <a:rPr lang="en-IN" b="1" dirty="0">
                <a:latin typeface="Baskerville Old Face" pitchFamily="18" charset="0"/>
              </a:rPr>
              <a:t>5.3	Namespace Importing</a:t>
            </a:r>
          </a:p>
          <a:p>
            <a:pPr marL="901700" indent="-457200"/>
            <a:r>
              <a:rPr lang="en-US" b="1" dirty="0">
                <a:latin typeface="Baskerville Old Face" pitchFamily="18" charset="0"/>
              </a:rPr>
              <a:t>5.4	Namespace Aliases</a:t>
            </a:r>
            <a:endParaRPr lang="en-IN" b="1" dirty="0">
              <a:latin typeface="Baskerville Old Face" pitchFamily="18" charset="0"/>
            </a:endParaRPr>
          </a:p>
          <a:p>
            <a:pPr marL="444500" lvl="1" indent="-355600" algn="just" fontAlgn="base">
              <a:buFont typeface="Arial" pitchFamily="34" charset="0"/>
              <a:buChar char="•"/>
            </a:pPr>
            <a:r>
              <a:rPr lang="en-IN" dirty="0">
                <a:latin typeface="Baskerville Old Face" pitchFamily="18" charset="0"/>
              </a:rPr>
              <a:t>sometimes it becomes necessary to   accidentally reuse a function or class name that has been declared before. </a:t>
            </a:r>
          </a:p>
          <a:p>
            <a:pPr marL="444500" lvl="1" indent="-355600" algn="just" fontAlgn="base">
              <a:buFont typeface="Arial" pitchFamily="34" charset="0"/>
              <a:buChar char="•"/>
            </a:pPr>
            <a:r>
              <a:rPr lang="en-IN" dirty="0">
                <a:latin typeface="Baskerville Old Face" pitchFamily="18" charset="0"/>
              </a:rPr>
              <a:t>Name collision problems can be solved with namespaces.</a:t>
            </a:r>
          </a:p>
          <a:p>
            <a:pPr marL="444500" lvl="1" indent="-355600" algn="just" fontAlgn="base">
              <a:buFont typeface="Arial" pitchFamily="34" charset="0"/>
              <a:buChar char="•"/>
            </a:pPr>
            <a:r>
              <a:rPr lang="en-IN" dirty="0">
                <a:latin typeface="Baskerville Old Face" pitchFamily="18" charset="0"/>
              </a:rPr>
              <a:t> PHP constants, classes, and functions can be grouped into </a:t>
            </a:r>
            <a:r>
              <a:rPr lang="en-IN" dirty="0" err="1">
                <a:latin typeface="Baskerville Old Face" pitchFamily="18" charset="0"/>
              </a:rPr>
              <a:t>namespaced</a:t>
            </a:r>
            <a:r>
              <a:rPr lang="en-IN" dirty="0">
                <a:latin typeface="Baskerville Old Face" pitchFamily="18" charset="0"/>
              </a:rPr>
              <a:t> libraries.</a:t>
            </a:r>
          </a:p>
          <a:p>
            <a:pPr marL="444500" indent="-444500"/>
            <a:r>
              <a:rPr lang="en-IN" b="1" dirty="0">
                <a:latin typeface="Baskerville Old Face" pitchFamily="18" charset="0"/>
              </a:rPr>
              <a:t>5.1	How are Namespaces Defined?</a:t>
            </a:r>
            <a:endParaRPr lang="en-IN" dirty="0">
              <a:latin typeface="Baskerville Old Face" pitchFamily="18" charset="0"/>
            </a:endParaRPr>
          </a:p>
          <a:p>
            <a:pPr marL="812800" lvl="0" indent="-368300">
              <a:buFont typeface="Arial" pitchFamily="34" charset="0"/>
              <a:buChar char="•"/>
            </a:pPr>
            <a:r>
              <a:rPr lang="en-IN" dirty="0">
                <a:latin typeface="Baskerville Old Face" pitchFamily="18" charset="0"/>
              </a:rPr>
              <a:t>By default, all constant, class and function names are placed in a global space</a:t>
            </a:r>
          </a:p>
          <a:p>
            <a:pPr marL="812800" lvl="0" indent="-368300">
              <a:buFont typeface="Arial" pitchFamily="34" charset="0"/>
              <a:buChar char="•"/>
            </a:pPr>
            <a:r>
              <a:rPr lang="en-IN" dirty="0" err="1">
                <a:latin typeface="Baskerville Old Face" pitchFamily="18" charset="0"/>
              </a:rPr>
              <a:t>Namespaced</a:t>
            </a:r>
            <a:r>
              <a:rPr lang="en-IN" dirty="0">
                <a:latin typeface="Baskerville Old Face" pitchFamily="18" charset="0"/>
              </a:rPr>
              <a:t> code is defined using a single namespace keyword at the top of your PHP file. </a:t>
            </a:r>
          </a:p>
          <a:p>
            <a:pPr marL="812800" lvl="0" indent="-368300">
              <a:buFont typeface="Arial" pitchFamily="34" charset="0"/>
              <a:buChar char="•"/>
            </a:pPr>
            <a:r>
              <a:rPr lang="en-IN" dirty="0">
                <a:latin typeface="Baskerville Old Face" pitchFamily="18" charset="0"/>
              </a:rPr>
              <a:t>It </a:t>
            </a:r>
            <a:r>
              <a:rPr lang="en-IN" b="1" dirty="0">
                <a:latin typeface="Baskerville Old Face" pitchFamily="18" charset="0"/>
              </a:rPr>
              <a:t>must</a:t>
            </a:r>
            <a:r>
              <a:rPr lang="en-IN" dirty="0">
                <a:latin typeface="Baskerville Old Face" pitchFamily="18" charset="0"/>
              </a:rPr>
              <a:t> be the first command (with the exception of declare) and no non-PHP code or white-space can precede the command, e.g.</a:t>
            </a:r>
          </a:p>
          <a:p>
            <a:pPr lvl="4"/>
            <a:r>
              <a:rPr lang="en-IN" b="1" dirty="0">
                <a:latin typeface="Baskerville Old Face" pitchFamily="18" charset="0"/>
              </a:rPr>
              <a:t>&lt;?</a:t>
            </a:r>
            <a:r>
              <a:rPr lang="en-IN" b="1" dirty="0" err="1">
                <a:latin typeface="Baskerville Old Face" pitchFamily="18" charset="0"/>
              </a:rPr>
              <a:t>php</a:t>
            </a:r>
            <a:endParaRPr lang="en-IN" b="1" dirty="0">
              <a:latin typeface="Baskerville Old Face" pitchFamily="18" charset="0"/>
            </a:endParaRPr>
          </a:p>
          <a:p>
            <a:pPr lvl="4"/>
            <a:r>
              <a:rPr lang="en-IN" b="1" dirty="0">
                <a:latin typeface="Baskerville Old Face" pitchFamily="18" charset="0"/>
              </a:rPr>
              <a:t>// define this code in the </a:t>
            </a:r>
            <a:r>
              <a:rPr lang="en-IN" b="1" dirty="0" err="1">
                <a:latin typeface="Baskerville Old Face" pitchFamily="18" charset="0"/>
              </a:rPr>
              <a:t>MyProject</a:t>
            </a:r>
            <a:r>
              <a:rPr lang="en-IN" b="1" dirty="0">
                <a:latin typeface="Baskerville Old Face" pitchFamily="18" charset="0"/>
              </a:rPr>
              <a:t> namespace</a:t>
            </a:r>
          </a:p>
          <a:p>
            <a:pPr lvl="4"/>
            <a:r>
              <a:rPr lang="en-IN" b="1" dirty="0">
                <a:latin typeface="Baskerville Old Face" pitchFamily="18" charset="0"/>
              </a:rPr>
              <a:t>namespace </a:t>
            </a:r>
            <a:r>
              <a:rPr lang="en-IN" b="1" dirty="0" err="1">
                <a:latin typeface="Baskerville Old Face" pitchFamily="18" charset="0"/>
              </a:rPr>
              <a:t>MyProject</a:t>
            </a:r>
            <a:r>
              <a:rPr lang="en-IN" b="1" dirty="0">
                <a:latin typeface="Baskerville Old Face" pitchFamily="18" charset="0"/>
              </a:rPr>
              <a:t>; </a:t>
            </a:r>
          </a:p>
          <a:p>
            <a:pPr marL="812800" lvl="0" indent="-368300">
              <a:buFont typeface="Arial" pitchFamily="34" charset="0"/>
              <a:buChar char="•"/>
            </a:pPr>
            <a:r>
              <a:rPr lang="en-IN" dirty="0">
                <a:latin typeface="Baskerville Old Face" pitchFamily="18" charset="0"/>
              </a:rPr>
              <a:t>The code following this line will belong to the </a:t>
            </a:r>
            <a:r>
              <a:rPr lang="en-IN" dirty="0" err="1">
                <a:latin typeface="Baskerville Old Face" pitchFamily="18" charset="0"/>
              </a:rPr>
              <a:t>MyProject</a:t>
            </a:r>
            <a:r>
              <a:rPr lang="en-IN" dirty="0">
                <a:latin typeface="Baskerville Old Face" pitchFamily="18" charset="0"/>
              </a:rPr>
              <a:t> namespace.</a:t>
            </a:r>
          </a:p>
          <a:p>
            <a:pPr marL="812800" lvl="1" indent="-368300" fontAlgn="base">
              <a:buFont typeface="Arial" pitchFamily="34" charset="0"/>
              <a:buChar char="•"/>
            </a:pPr>
            <a:endParaRPr lang="en-IN" dirty="0">
              <a:latin typeface="Baskerville Old Face" pitchFamily="18" charset="0"/>
            </a:endParaRPr>
          </a:p>
          <a:p>
            <a:pPr marL="342900" indent="-342900">
              <a:buAutoNum type="arabicPeriod" startAt="5"/>
            </a:pPr>
            <a:endParaRPr lang="en-IN"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02359"/>
            <a:ext cx="8643998" cy="6555641"/>
          </a:xfrm>
          <a:prstGeom prst="rect">
            <a:avLst/>
          </a:prstGeom>
          <a:noFill/>
        </p:spPr>
        <p:txBody>
          <a:bodyPr wrap="square" rtlCol="0">
            <a:spAutoFit/>
          </a:bodyPr>
          <a:lstStyle/>
          <a:p>
            <a:pPr marL="533400" lvl="0" indent="-533400"/>
            <a:r>
              <a:rPr lang="en-IN" b="1" dirty="0">
                <a:latin typeface="Baskerville Old Face" pitchFamily="18" charset="0"/>
              </a:rPr>
              <a:t>5.2	Calling </a:t>
            </a:r>
            <a:r>
              <a:rPr lang="en-IN" b="1" dirty="0" err="1">
                <a:latin typeface="Baskerville Old Face" pitchFamily="18" charset="0"/>
              </a:rPr>
              <a:t>Namespaced</a:t>
            </a:r>
            <a:r>
              <a:rPr lang="en-IN" b="1" dirty="0">
                <a:latin typeface="Baskerville Old Face" pitchFamily="18" charset="0"/>
              </a:rPr>
              <a:t> Code</a:t>
            </a:r>
          </a:p>
          <a:p>
            <a:pPr marL="812800" lvl="0" indent="-279400">
              <a:buFont typeface="Arial" pitchFamily="34" charset="0"/>
              <a:buChar char="•"/>
            </a:pPr>
            <a:r>
              <a:rPr lang="en-IN" dirty="0"/>
              <a:t>In a file named lib1.php, we will define a constant, function, and class with the App\Lib1 namespace:</a:t>
            </a:r>
            <a:endParaRPr lang="en-IN" b="1" dirty="0"/>
          </a:p>
          <a:p>
            <a:r>
              <a:rPr lang="en-IN" b="1" dirty="0"/>
              <a:t>lib1.php</a:t>
            </a:r>
          </a:p>
          <a:p>
            <a:pPr lvl="0"/>
            <a:r>
              <a:rPr lang="en-IN" dirty="0"/>
              <a:t>	</a:t>
            </a:r>
            <a:r>
              <a:rPr lang="en-IN" sz="1400" dirty="0">
                <a:latin typeface="Baskerville Old Face" pitchFamily="18" charset="0"/>
              </a:rPr>
              <a:t>&lt;?</a:t>
            </a:r>
            <a:r>
              <a:rPr lang="en-IN" sz="1400" dirty="0" err="1">
                <a:latin typeface="Baskerville Old Face" pitchFamily="18" charset="0"/>
              </a:rPr>
              <a:t>php</a:t>
            </a:r>
            <a:endParaRPr lang="en-IN" sz="1400" dirty="0">
              <a:latin typeface="Baskerville Old Face" pitchFamily="18" charset="0"/>
            </a:endParaRPr>
          </a:p>
          <a:p>
            <a:pPr lvl="0"/>
            <a:r>
              <a:rPr lang="en-IN" sz="1400" dirty="0">
                <a:latin typeface="Baskerville Old Face" pitchFamily="18" charset="0"/>
              </a:rPr>
              <a:t>		// application library 1</a:t>
            </a:r>
          </a:p>
          <a:p>
            <a:pPr lvl="0"/>
            <a:r>
              <a:rPr lang="en-IN" sz="1400" dirty="0">
                <a:latin typeface="Baskerville Old Face" pitchFamily="18" charset="0"/>
              </a:rPr>
              <a:t>		namespace App\Lib1;</a:t>
            </a:r>
          </a:p>
          <a:p>
            <a:pPr lvl="0"/>
            <a:r>
              <a:rPr lang="en-IN" sz="1400" dirty="0">
                <a:latin typeface="Baskerville Old Face" pitchFamily="18" charset="0"/>
              </a:rPr>
              <a:t>		const MYCONST = 'App\Lib1\MYCONST';</a:t>
            </a:r>
          </a:p>
          <a:p>
            <a:pPr lvl="0"/>
            <a:r>
              <a:rPr lang="en-IN" sz="1400" dirty="0">
                <a:latin typeface="Baskerville Old Face" pitchFamily="18" charset="0"/>
              </a:rPr>
              <a:t>		function </a:t>
            </a:r>
            <a:r>
              <a:rPr lang="en-IN" sz="1400" dirty="0" err="1">
                <a:latin typeface="Baskerville Old Face" pitchFamily="18" charset="0"/>
              </a:rPr>
              <a:t>MyFunction</a:t>
            </a:r>
            <a:r>
              <a:rPr lang="en-IN" sz="1400" dirty="0">
                <a:latin typeface="Baskerville Old Face" pitchFamily="18" charset="0"/>
              </a:rPr>
              <a:t>()</a:t>
            </a:r>
          </a:p>
          <a:p>
            <a:pPr lvl="0"/>
            <a:r>
              <a:rPr lang="en-IN" sz="1400" dirty="0">
                <a:latin typeface="Baskerville Old Face" pitchFamily="18" charset="0"/>
              </a:rPr>
              <a:t>		{	</a:t>
            </a:r>
          </a:p>
          <a:p>
            <a:pPr lvl="0"/>
            <a:r>
              <a:rPr lang="en-IN" sz="1400" dirty="0">
                <a:latin typeface="Baskerville Old Face" pitchFamily="18" charset="0"/>
              </a:rPr>
              <a:t>			return __FUNCTION__;</a:t>
            </a:r>
          </a:p>
          <a:p>
            <a:pPr lvl="0"/>
            <a:r>
              <a:rPr lang="en-IN" sz="1400" dirty="0">
                <a:latin typeface="Baskerville Old Face" pitchFamily="18" charset="0"/>
              </a:rPr>
              <a:t>		}</a:t>
            </a:r>
          </a:p>
          <a:p>
            <a:pPr lvl="0"/>
            <a:r>
              <a:rPr lang="en-IN" sz="1400" dirty="0">
                <a:latin typeface="Baskerville Old Face" pitchFamily="18" charset="0"/>
              </a:rPr>
              <a:t>		class </a:t>
            </a:r>
            <a:r>
              <a:rPr lang="en-IN" sz="1400" dirty="0" err="1">
                <a:latin typeface="Baskerville Old Face" pitchFamily="18" charset="0"/>
              </a:rPr>
              <a:t>MyClass</a:t>
            </a:r>
            <a:endParaRPr lang="en-IN" sz="1400" dirty="0">
              <a:latin typeface="Baskerville Old Face" pitchFamily="18" charset="0"/>
            </a:endParaRPr>
          </a:p>
          <a:p>
            <a:pPr lvl="0"/>
            <a:r>
              <a:rPr lang="en-IN" sz="1400" dirty="0">
                <a:latin typeface="Baskerville Old Face" pitchFamily="18" charset="0"/>
              </a:rPr>
              <a:t>		 {	</a:t>
            </a:r>
          </a:p>
          <a:p>
            <a:pPr lvl="0"/>
            <a:r>
              <a:rPr lang="en-IN" sz="1400" dirty="0">
                <a:latin typeface="Baskerville Old Face" pitchFamily="18" charset="0"/>
              </a:rPr>
              <a:t>			static function </a:t>
            </a:r>
            <a:r>
              <a:rPr lang="en-IN" sz="1400" dirty="0" err="1">
                <a:latin typeface="Baskerville Old Face" pitchFamily="18" charset="0"/>
              </a:rPr>
              <a:t>WhoAmI</a:t>
            </a:r>
            <a:r>
              <a:rPr lang="en-IN" sz="1400" dirty="0">
                <a:latin typeface="Baskerville Old Face" pitchFamily="18" charset="0"/>
              </a:rPr>
              <a:t>()</a:t>
            </a:r>
          </a:p>
          <a:p>
            <a:pPr lvl="0"/>
            <a:r>
              <a:rPr lang="en-IN" sz="1400" dirty="0">
                <a:latin typeface="Baskerville Old Face" pitchFamily="18" charset="0"/>
              </a:rPr>
              <a:t>			{		</a:t>
            </a:r>
          </a:p>
          <a:p>
            <a:pPr lvl="0"/>
            <a:r>
              <a:rPr lang="en-IN" sz="1400" dirty="0">
                <a:latin typeface="Baskerville Old Face" pitchFamily="18" charset="0"/>
              </a:rPr>
              <a:t>				return __METHOD__;	</a:t>
            </a:r>
          </a:p>
          <a:p>
            <a:pPr lvl="0"/>
            <a:r>
              <a:rPr lang="en-IN" sz="1400" dirty="0">
                <a:latin typeface="Baskerville Old Face" pitchFamily="18" charset="0"/>
              </a:rPr>
              <a:t>			}</a:t>
            </a:r>
          </a:p>
          <a:p>
            <a:pPr lvl="0"/>
            <a:r>
              <a:rPr lang="en-IN" sz="1400" dirty="0">
                <a:latin typeface="Baskerville Old Face" pitchFamily="18" charset="0"/>
              </a:rPr>
              <a:t>		}</a:t>
            </a:r>
          </a:p>
          <a:p>
            <a:pPr lvl="0"/>
            <a:r>
              <a:rPr lang="en-IN" sz="1400" dirty="0">
                <a:latin typeface="Baskerville Old Face" pitchFamily="18" charset="0"/>
              </a:rPr>
              <a:t>	?&gt; </a:t>
            </a:r>
            <a:r>
              <a:rPr lang="en-IN" sz="1400" dirty="0"/>
              <a:t>To call this code, we can use PHP code such as:</a:t>
            </a:r>
          </a:p>
          <a:p>
            <a:r>
              <a:rPr lang="en-IN" sz="1400" b="1" dirty="0">
                <a:latin typeface="Baskerville Old Face" pitchFamily="18" charset="0"/>
              </a:rPr>
              <a:t>myapp.php</a:t>
            </a:r>
            <a:endParaRPr lang="en-IN" sz="1400" dirty="0">
              <a:latin typeface="Baskerville Old Face" pitchFamily="18" charset="0"/>
            </a:endParaRPr>
          </a:p>
          <a:p>
            <a:r>
              <a:rPr lang="en-IN" sz="1400" dirty="0">
                <a:latin typeface="Baskerville Old Face" pitchFamily="18" charset="0"/>
              </a:rPr>
              <a:t> &lt;?</a:t>
            </a:r>
            <a:r>
              <a:rPr lang="en-IN" sz="1400" dirty="0" err="1">
                <a:latin typeface="Baskerville Old Face" pitchFamily="18" charset="0"/>
              </a:rPr>
              <a:t>php</a:t>
            </a:r>
            <a:endParaRPr lang="en-IN" sz="1400" dirty="0">
              <a:latin typeface="Baskerville Old Face" pitchFamily="18" charset="0"/>
            </a:endParaRPr>
          </a:p>
          <a:p>
            <a:r>
              <a:rPr lang="en-IN" sz="1400" dirty="0">
                <a:latin typeface="Baskerville Old Face" pitchFamily="18" charset="0"/>
              </a:rPr>
              <a:t>header('Content-type: text/plain');</a:t>
            </a:r>
          </a:p>
          <a:p>
            <a:r>
              <a:rPr lang="en-IN" sz="1400" dirty="0" err="1">
                <a:latin typeface="Baskerville Old Face" pitchFamily="18" charset="0"/>
              </a:rPr>
              <a:t>require_once</a:t>
            </a:r>
            <a:r>
              <a:rPr lang="en-IN" sz="1400" dirty="0">
                <a:latin typeface="Baskerville Old Face" pitchFamily="18" charset="0"/>
              </a:rPr>
              <a:t>('lib1.php'); </a:t>
            </a:r>
          </a:p>
          <a:p>
            <a:r>
              <a:rPr lang="en-IN" sz="1400" dirty="0">
                <a:latin typeface="Baskerville Old Face" pitchFamily="18" charset="0"/>
              </a:rPr>
              <a:t>echo \App\Lib1\MYCONST . "\n";</a:t>
            </a:r>
          </a:p>
          <a:p>
            <a:r>
              <a:rPr lang="en-IN" sz="1400" dirty="0">
                <a:latin typeface="Baskerville Old Face" pitchFamily="18" charset="0"/>
              </a:rPr>
              <a:t>echo \App\Lib1\</a:t>
            </a:r>
            <a:r>
              <a:rPr lang="en-IN" sz="1400" dirty="0" err="1">
                <a:latin typeface="Baskerville Old Face" pitchFamily="18" charset="0"/>
              </a:rPr>
              <a:t>MyFunction</a:t>
            </a:r>
            <a:r>
              <a:rPr lang="en-IN" sz="1400" dirty="0">
                <a:latin typeface="Baskerville Old Face" pitchFamily="18" charset="0"/>
              </a:rPr>
              <a:t>() . "\n";</a:t>
            </a:r>
          </a:p>
          <a:p>
            <a:r>
              <a:rPr lang="en-IN" sz="1400" dirty="0">
                <a:latin typeface="Baskerville Old Face" pitchFamily="18" charset="0"/>
              </a:rPr>
              <a:t>echo \App\Lib1\</a:t>
            </a:r>
            <a:r>
              <a:rPr lang="en-IN" sz="1400" dirty="0" err="1">
                <a:latin typeface="Baskerville Old Face" pitchFamily="18" charset="0"/>
              </a:rPr>
              <a:t>MyClass</a:t>
            </a:r>
            <a:r>
              <a:rPr lang="en-IN" sz="1400" dirty="0">
                <a:latin typeface="Baskerville Old Face" pitchFamily="18" charset="0"/>
              </a:rPr>
              <a:t>::</a:t>
            </a:r>
            <a:r>
              <a:rPr lang="en-IN" sz="1400" dirty="0" err="1">
                <a:latin typeface="Baskerville Old Face" pitchFamily="18" charset="0"/>
              </a:rPr>
              <a:t>WhoAmI</a:t>
            </a:r>
            <a:r>
              <a:rPr lang="en-IN" sz="1400" dirty="0">
                <a:latin typeface="Baskerville Old Face" pitchFamily="18" charset="0"/>
              </a:rPr>
              <a:t>() . "\n";</a:t>
            </a:r>
          </a:p>
          <a:p>
            <a:r>
              <a:rPr lang="en-IN" sz="1400" dirty="0">
                <a:latin typeface="Baskerville Old Face" pitchFamily="18" charset="0"/>
              </a:rPr>
              <a:t>?&gt;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693"/>
            <a:ext cx="8786874" cy="6740307"/>
          </a:xfrm>
          <a:prstGeom prst="rect">
            <a:avLst/>
          </a:prstGeom>
          <a:noFill/>
        </p:spPr>
        <p:txBody>
          <a:bodyPr wrap="square" rtlCol="0">
            <a:spAutoFit/>
          </a:bodyPr>
          <a:lstStyle/>
          <a:p>
            <a:pPr marL="0" lvl="1" algn="just"/>
            <a:r>
              <a:rPr lang="en-IN" dirty="0">
                <a:latin typeface="Baskerville Old Face" pitchFamily="18" charset="0"/>
              </a:rPr>
              <a:t>The following result is output when we load myapp.php:</a:t>
            </a:r>
          </a:p>
          <a:p>
            <a:pPr lvl="2" algn="just"/>
            <a:r>
              <a:rPr lang="en-IN" b="1" dirty="0">
                <a:latin typeface="Baskerville Old Face" pitchFamily="18" charset="0"/>
              </a:rPr>
              <a:t>App\Lib1\MYCONST</a:t>
            </a:r>
          </a:p>
          <a:p>
            <a:pPr lvl="2" algn="just"/>
            <a:r>
              <a:rPr lang="en-IN" b="1" dirty="0">
                <a:latin typeface="Baskerville Old Face" pitchFamily="18" charset="0"/>
              </a:rPr>
              <a:t>App\Lib1\</a:t>
            </a:r>
            <a:r>
              <a:rPr lang="en-IN" b="1" dirty="0" err="1">
                <a:latin typeface="Baskerville Old Face" pitchFamily="18" charset="0"/>
              </a:rPr>
              <a:t>MyFunction</a:t>
            </a:r>
            <a:endParaRPr lang="en-IN" b="1" dirty="0">
              <a:latin typeface="Baskerville Old Face" pitchFamily="18" charset="0"/>
            </a:endParaRPr>
          </a:p>
          <a:p>
            <a:pPr lvl="2" algn="just"/>
            <a:r>
              <a:rPr lang="en-IN" b="1" dirty="0">
                <a:latin typeface="Baskerville Old Face" pitchFamily="18" charset="0"/>
              </a:rPr>
              <a:t>App\Lib1\</a:t>
            </a:r>
            <a:r>
              <a:rPr lang="en-IN" b="1" dirty="0" err="1">
                <a:latin typeface="Baskerville Old Face" pitchFamily="18" charset="0"/>
              </a:rPr>
              <a:t>MyClass</a:t>
            </a:r>
            <a:r>
              <a:rPr lang="en-IN" b="1" dirty="0">
                <a:latin typeface="Baskerville Old Face" pitchFamily="18" charset="0"/>
              </a:rPr>
              <a:t>::</a:t>
            </a:r>
            <a:r>
              <a:rPr lang="en-IN" b="1" dirty="0" err="1">
                <a:latin typeface="Baskerville Old Face" pitchFamily="18" charset="0"/>
              </a:rPr>
              <a:t>WhoAmI</a:t>
            </a:r>
            <a:endParaRPr lang="en-IN" b="1" dirty="0">
              <a:latin typeface="Baskerville Old Face" pitchFamily="18" charset="0"/>
            </a:endParaRPr>
          </a:p>
          <a:p>
            <a:pPr lvl="2" algn="just"/>
            <a:endParaRPr lang="en-IN" b="1" dirty="0">
              <a:latin typeface="Baskerville Old Face" pitchFamily="18" charset="0"/>
            </a:endParaRPr>
          </a:p>
          <a:p>
            <a:pPr marL="355600" lvl="2" indent="-355600" algn="just"/>
            <a:r>
              <a:rPr lang="en-IN" b="1" dirty="0">
                <a:latin typeface="Baskerville Old Face" pitchFamily="18" charset="0"/>
              </a:rPr>
              <a:t>5.3	Namespace Importing</a:t>
            </a:r>
          </a:p>
          <a:p>
            <a:pPr marL="723900" lvl="0" indent="-368300">
              <a:buFont typeface="Arial" pitchFamily="34" charset="0"/>
              <a:buChar char="•"/>
            </a:pPr>
            <a:r>
              <a:rPr lang="en-IN" dirty="0">
                <a:latin typeface="Baskerville Old Face" pitchFamily="18" charset="0"/>
              </a:rPr>
              <a:t>Namespaces can be imported with the use operator, e.g.</a:t>
            </a:r>
          </a:p>
          <a:p>
            <a:r>
              <a:rPr lang="en-IN" b="1" dirty="0">
                <a:latin typeface="Baskerville Old Face" pitchFamily="18" charset="0"/>
              </a:rPr>
              <a:t>myapp2.php:</a:t>
            </a:r>
            <a:endParaRPr lang="en-IN" dirty="0">
              <a:latin typeface="Baskerville Old Face" pitchFamily="18" charset="0"/>
            </a:endParaRPr>
          </a:p>
          <a:p>
            <a:pPr marL="1346200" lvl="2" indent="-431800"/>
            <a:r>
              <a:rPr lang="en-IN" b="1" dirty="0">
                <a:latin typeface="Baskerville Old Face" pitchFamily="18" charset="0"/>
              </a:rPr>
              <a:t>	&lt;?</a:t>
            </a:r>
            <a:r>
              <a:rPr lang="en-IN" b="1" dirty="0" err="1">
                <a:latin typeface="Baskerville Old Face" pitchFamily="18" charset="0"/>
              </a:rPr>
              <a:t>php</a:t>
            </a:r>
            <a:endParaRPr lang="en-IN" b="1" dirty="0">
              <a:latin typeface="Baskerville Old Face" pitchFamily="18" charset="0"/>
            </a:endParaRPr>
          </a:p>
          <a:p>
            <a:pPr lvl="4"/>
            <a:r>
              <a:rPr lang="en-IN" b="1" dirty="0">
                <a:latin typeface="Baskerville Old Face" pitchFamily="18" charset="0"/>
              </a:rPr>
              <a:t>use App\Lib2;</a:t>
            </a:r>
          </a:p>
          <a:p>
            <a:pPr lvl="4"/>
            <a:r>
              <a:rPr lang="en-IN" b="1" dirty="0" err="1">
                <a:latin typeface="Baskerville Old Face" pitchFamily="18" charset="0"/>
              </a:rPr>
              <a:t>require_once</a:t>
            </a:r>
            <a:r>
              <a:rPr lang="en-IN" b="1" dirty="0">
                <a:latin typeface="Baskerville Old Face" pitchFamily="18" charset="0"/>
              </a:rPr>
              <a:t>('lib1.php')</a:t>
            </a:r>
          </a:p>
          <a:p>
            <a:pPr lvl="4"/>
            <a:r>
              <a:rPr lang="en-IN" b="1" dirty="0">
                <a:latin typeface="Baskerville Old Face" pitchFamily="18" charset="0"/>
              </a:rPr>
              <a:t>;</a:t>
            </a:r>
            <a:r>
              <a:rPr lang="en-IN" b="1" dirty="0" err="1">
                <a:latin typeface="Baskerville Old Face" pitchFamily="18" charset="0"/>
              </a:rPr>
              <a:t>require_once</a:t>
            </a:r>
            <a:r>
              <a:rPr lang="en-IN" b="1" dirty="0">
                <a:latin typeface="Baskerville Old Face" pitchFamily="18" charset="0"/>
              </a:rPr>
              <a:t>('lib2.php');</a:t>
            </a:r>
          </a:p>
          <a:p>
            <a:pPr lvl="4"/>
            <a:r>
              <a:rPr lang="en-IN" b="1" dirty="0">
                <a:latin typeface="Baskerville Old Face" pitchFamily="18" charset="0"/>
              </a:rPr>
              <a:t>header('Content-type: text/plain');</a:t>
            </a:r>
          </a:p>
          <a:p>
            <a:pPr lvl="4"/>
            <a:r>
              <a:rPr lang="en-IN" b="1" dirty="0">
                <a:latin typeface="Baskerville Old Face" pitchFamily="18" charset="0"/>
              </a:rPr>
              <a:t>echo Lib2\MYCONST . "\n";echo Lib2\</a:t>
            </a:r>
            <a:r>
              <a:rPr lang="en-IN" b="1" dirty="0" err="1">
                <a:latin typeface="Baskerville Old Face" pitchFamily="18" charset="0"/>
              </a:rPr>
              <a:t>MyFunction</a:t>
            </a:r>
            <a:r>
              <a:rPr lang="en-IN" b="1" dirty="0">
                <a:latin typeface="Baskerville Old Face" pitchFamily="18" charset="0"/>
              </a:rPr>
              <a:t>() . "\n“</a:t>
            </a:r>
          </a:p>
          <a:p>
            <a:pPr lvl="4"/>
            <a:r>
              <a:rPr lang="en-IN" b="1" dirty="0">
                <a:latin typeface="Baskerville Old Face" pitchFamily="18" charset="0"/>
              </a:rPr>
              <a:t>;echo Lib2\</a:t>
            </a:r>
            <a:r>
              <a:rPr lang="en-IN" b="1" dirty="0" err="1">
                <a:latin typeface="Baskerville Old Face" pitchFamily="18" charset="0"/>
              </a:rPr>
              <a:t>MyClass</a:t>
            </a:r>
            <a:r>
              <a:rPr lang="en-IN" b="1" dirty="0">
                <a:latin typeface="Baskerville Old Face" pitchFamily="18" charset="0"/>
              </a:rPr>
              <a:t>::</a:t>
            </a:r>
            <a:r>
              <a:rPr lang="en-IN" b="1" dirty="0" err="1">
                <a:latin typeface="Baskerville Old Face" pitchFamily="18" charset="0"/>
              </a:rPr>
              <a:t>WhoAmI</a:t>
            </a:r>
            <a:r>
              <a:rPr lang="en-IN" b="1" dirty="0">
                <a:latin typeface="Baskerville Old Face" pitchFamily="18" charset="0"/>
              </a:rPr>
              <a:t>() . "\n";</a:t>
            </a:r>
          </a:p>
          <a:p>
            <a:pPr marL="1257300" lvl="4"/>
            <a:r>
              <a:rPr lang="en-IN" b="1" dirty="0">
                <a:latin typeface="Baskerville Old Face" pitchFamily="18" charset="0"/>
              </a:rPr>
              <a:t>?&gt;</a:t>
            </a:r>
          </a:p>
          <a:p>
            <a:pPr marL="360363" indent="-360363"/>
            <a:r>
              <a:rPr lang="en-IN" b="1" dirty="0">
                <a:latin typeface="Baskerville Old Face" pitchFamily="18" charset="0"/>
              </a:rPr>
              <a:t>5.4	Namespace Aliases</a:t>
            </a:r>
            <a:endParaRPr lang="en-IN" sz="2800" b="1" dirty="0">
              <a:latin typeface="Baskerville Old Face" pitchFamily="18" charset="0"/>
            </a:endParaRPr>
          </a:p>
          <a:p>
            <a:pPr marL="719138" lvl="0" indent="-269875">
              <a:buFont typeface="Arial" pitchFamily="34" charset="0"/>
              <a:buChar char="•"/>
              <a:tabLst>
                <a:tab pos="719138" algn="l"/>
              </a:tabLst>
            </a:pPr>
            <a:r>
              <a:rPr lang="en-IN" dirty="0">
                <a:latin typeface="Baskerville Old Face" pitchFamily="18" charset="0"/>
              </a:rPr>
              <a:t>Namespace aliases are perhaps the most useful construct. Aliases allow us to reference long namespaces using a shorter name.</a:t>
            </a:r>
          </a:p>
          <a:p>
            <a:pPr marL="719138" lvl="0" indent="-269875">
              <a:buFont typeface="Arial" pitchFamily="34" charset="0"/>
              <a:buChar char="•"/>
              <a:tabLst>
                <a:tab pos="719138" algn="l"/>
              </a:tabLst>
            </a:pPr>
            <a:r>
              <a:rPr lang="en-IN" dirty="0">
                <a:latin typeface="Baskerville Old Face" pitchFamily="18" charset="0"/>
              </a:rPr>
              <a:t>For the purposes of this example, we will define two almost identical code blocks; the only difference is their namespace:</a:t>
            </a:r>
          </a:p>
          <a:p>
            <a:pPr marL="0" lvl="4"/>
            <a:endParaRPr lang="en-IN" b="1" dirty="0">
              <a:latin typeface="Baskerville Old Face" pitchFamily="18" charset="0"/>
            </a:endParaRPr>
          </a:p>
          <a:p>
            <a:pPr marL="1257300" lvl="4"/>
            <a:endParaRPr lang="en-IN" b="1" dirty="0">
              <a:latin typeface="Baskerville Old Face" pitchFamily="18" charset="0"/>
            </a:endParaRPr>
          </a:p>
          <a:p>
            <a:pPr lvl="2" algn="just"/>
            <a:endParaRPr lang="en-IN" b="1" dirty="0">
              <a:latin typeface="Baskerville Old Face" pitchFamily="18" charset="0"/>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501122" cy="7263527"/>
          </a:xfrm>
          <a:prstGeom prst="rect">
            <a:avLst/>
          </a:prstGeom>
          <a:noFill/>
        </p:spPr>
        <p:txBody>
          <a:bodyPr wrap="square" rtlCol="0">
            <a:spAutoFit/>
          </a:bodyPr>
          <a:lstStyle/>
          <a:p>
            <a:r>
              <a:rPr lang="en-IN" b="1" dirty="0"/>
              <a:t>lib1.php:</a:t>
            </a:r>
            <a:endParaRPr lang="en-IN" dirty="0"/>
          </a:p>
          <a:p>
            <a:pPr lvl="2"/>
            <a:r>
              <a:rPr lang="en-IN" sz="1600" dirty="0">
                <a:latin typeface="Baskerville Old Face" pitchFamily="18" charset="0"/>
              </a:rPr>
              <a:t>&lt;?</a:t>
            </a:r>
            <a:r>
              <a:rPr lang="en-IN" sz="1600" dirty="0" err="1">
                <a:latin typeface="Baskerville Old Face" pitchFamily="18" charset="0"/>
              </a:rPr>
              <a:t>php</a:t>
            </a:r>
            <a:endParaRPr lang="en-IN" sz="1600" dirty="0">
              <a:latin typeface="Baskerville Old Face" pitchFamily="18" charset="0"/>
            </a:endParaRPr>
          </a:p>
          <a:p>
            <a:pPr lvl="3"/>
            <a:r>
              <a:rPr lang="en-IN" sz="1600" dirty="0">
                <a:latin typeface="Baskerville Old Face" pitchFamily="18" charset="0"/>
              </a:rPr>
              <a:t>// application library 1</a:t>
            </a:r>
          </a:p>
          <a:p>
            <a:pPr lvl="3"/>
            <a:r>
              <a:rPr lang="en-IN" sz="1600" dirty="0">
                <a:latin typeface="Baskerville Old Face" pitchFamily="18" charset="0"/>
              </a:rPr>
              <a:t>namespace App\Lib1; </a:t>
            </a:r>
          </a:p>
          <a:p>
            <a:pPr lvl="3"/>
            <a:r>
              <a:rPr lang="en-IN" sz="1600" dirty="0">
                <a:latin typeface="Baskerville Old Face" pitchFamily="18" charset="0"/>
              </a:rPr>
              <a:t>const MYCONST = 'App\Lib1\MYCONST'; </a:t>
            </a:r>
          </a:p>
          <a:p>
            <a:pPr lvl="3"/>
            <a:r>
              <a:rPr lang="en-IN" sz="1600" dirty="0">
                <a:latin typeface="Baskerville Old Face" pitchFamily="18" charset="0"/>
              </a:rPr>
              <a:t>function </a:t>
            </a:r>
            <a:r>
              <a:rPr lang="en-IN" sz="1600" dirty="0" err="1">
                <a:latin typeface="Baskerville Old Face" pitchFamily="18" charset="0"/>
              </a:rPr>
              <a:t>MyFunction</a:t>
            </a:r>
            <a:r>
              <a:rPr lang="en-IN" sz="1600" dirty="0">
                <a:latin typeface="Baskerville Old Face" pitchFamily="18" charset="0"/>
              </a:rPr>
              <a:t>() </a:t>
            </a:r>
          </a:p>
          <a:p>
            <a:pPr lvl="3"/>
            <a:r>
              <a:rPr lang="en-IN" sz="1600" dirty="0">
                <a:latin typeface="Baskerville Old Face" pitchFamily="18" charset="0"/>
              </a:rPr>
              <a:t>{	return __FUNCTION__;} </a:t>
            </a:r>
          </a:p>
          <a:p>
            <a:pPr lvl="3"/>
            <a:r>
              <a:rPr lang="en-IN" sz="1600" dirty="0">
                <a:latin typeface="Baskerville Old Face" pitchFamily="18" charset="0"/>
              </a:rPr>
              <a:t>class </a:t>
            </a:r>
            <a:r>
              <a:rPr lang="en-IN" sz="1600" dirty="0" err="1">
                <a:latin typeface="Baskerville Old Face" pitchFamily="18" charset="0"/>
              </a:rPr>
              <a:t>MyClass</a:t>
            </a:r>
            <a:r>
              <a:rPr lang="en-IN" sz="1600" dirty="0">
                <a:latin typeface="Baskerville Old Face" pitchFamily="18" charset="0"/>
              </a:rPr>
              <a:t> </a:t>
            </a:r>
          </a:p>
          <a:p>
            <a:pPr lvl="3"/>
            <a:r>
              <a:rPr lang="en-IN" sz="1600" dirty="0">
                <a:latin typeface="Baskerville Old Face" pitchFamily="18" charset="0"/>
              </a:rPr>
              <a:t>{</a:t>
            </a:r>
          </a:p>
          <a:p>
            <a:pPr lvl="3"/>
            <a:r>
              <a:rPr lang="en-IN" sz="1600" dirty="0">
                <a:latin typeface="Baskerville Old Face" pitchFamily="18" charset="0"/>
              </a:rPr>
              <a:t>	static function </a:t>
            </a:r>
            <a:r>
              <a:rPr lang="en-IN" sz="1600" dirty="0" err="1">
                <a:latin typeface="Baskerville Old Face" pitchFamily="18" charset="0"/>
              </a:rPr>
              <a:t>WhoAmI</a:t>
            </a:r>
            <a:r>
              <a:rPr lang="en-IN" sz="1600" dirty="0">
                <a:latin typeface="Baskerville Old Face" pitchFamily="18" charset="0"/>
              </a:rPr>
              <a:t>()</a:t>
            </a:r>
          </a:p>
          <a:p>
            <a:pPr lvl="3"/>
            <a:r>
              <a:rPr lang="en-IN" sz="1600" dirty="0">
                <a:latin typeface="Baskerville Old Face" pitchFamily="18" charset="0"/>
              </a:rPr>
              <a:t>	 {	</a:t>
            </a:r>
          </a:p>
          <a:p>
            <a:pPr lvl="3"/>
            <a:r>
              <a:rPr lang="en-IN" sz="1600" dirty="0">
                <a:latin typeface="Baskerville Old Face" pitchFamily="18" charset="0"/>
              </a:rPr>
              <a:t>		return __METHOD__;</a:t>
            </a:r>
          </a:p>
          <a:p>
            <a:pPr lvl="3"/>
            <a:r>
              <a:rPr lang="en-IN" sz="1600" dirty="0">
                <a:latin typeface="Baskerville Old Face" pitchFamily="18" charset="0"/>
              </a:rPr>
              <a:t>	}</a:t>
            </a:r>
          </a:p>
          <a:p>
            <a:pPr lvl="3"/>
            <a:r>
              <a:rPr lang="en-IN" sz="1600" dirty="0">
                <a:latin typeface="Baskerville Old Face" pitchFamily="18" charset="0"/>
              </a:rPr>
              <a:t>}</a:t>
            </a:r>
          </a:p>
          <a:p>
            <a:pPr lvl="2"/>
            <a:r>
              <a:rPr lang="en-IN" sz="1600" dirty="0">
                <a:latin typeface="Baskerville Old Face" pitchFamily="18" charset="0"/>
              </a:rPr>
              <a:t>?&gt;</a:t>
            </a:r>
          </a:p>
          <a:p>
            <a:r>
              <a:rPr lang="en-IN" sz="1600" dirty="0">
                <a:latin typeface="Baskerville Old Face" pitchFamily="18" charset="0"/>
              </a:rPr>
              <a:t> </a:t>
            </a:r>
            <a:r>
              <a:rPr lang="en-IN" sz="1600" b="1" dirty="0">
                <a:latin typeface="Baskerville Old Face" pitchFamily="18" charset="0"/>
              </a:rPr>
              <a:t>lib2.php:</a:t>
            </a:r>
            <a:endParaRPr lang="en-IN" sz="1600" dirty="0">
              <a:latin typeface="Baskerville Old Face" pitchFamily="18" charset="0"/>
            </a:endParaRPr>
          </a:p>
          <a:p>
            <a:pPr lvl="2"/>
            <a:r>
              <a:rPr lang="en-IN" sz="1600" dirty="0">
                <a:latin typeface="Baskerville Old Face" pitchFamily="18" charset="0"/>
              </a:rPr>
              <a:t>&lt;?</a:t>
            </a:r>
            <a:r>
              <a:rPr lang="en-IN" sz="1600" dirty="0" err="1">
                <a:latin typeface="Baskerville Old Face" pitchFamily="18" charset="0"/>
              </a:rPr>
              <a:t>php</a:t>
            </a:r>
            <a:endParaRPr lang="en-IN" sz="1600" dirty="0">
              <a:latin typeface="Baskerville Old Face" pitchFamily="18" charset="0"/>
            </a:endParaRPr>
          </a:p>
          <a:p>
            <a:pPr lvl="3"/>
            <a:r>
              <a:rPr lang="en-IN" sz="1600" dirty="0">
                <a:latin typeface="Baskerville Old Face" pitchFamily="18" charset="0"/>
              </a:rPr>
              <a:t>// application library 2</a:t>
            </a:r>
          </a:p>
          <a:p>
            <a:pPr lvl="3"/>
            <a:r>
              <a:rPr lang="en-IN" sz="1600" dirty="0">
                <a:latin typeface="Baskerville Old Face" pitchFamily="18" charset="0"/>
              </a:rPr>
              <a:t>namespace App\Lib2; </a:t>
            </a:r>
          </a:p>
          <a:p>
            <a:pPr lvl="3"/>
            <a:r>
              <a:rPr lang="en-IN" sz="1600" dirty="0">
                <a:latin typeface="Baskerville Old Face" pitchFamily="18" charset="0"/>
              </a:rPr>
              <a:t>const MYCONST = 'App\Lib2\MYCONST'; </a:t>
            </a:r>
          </a:p>
          <a:p>
            <a:pPr lvl="3"/>
            <a:r>
              <a:rPr lang="en-IN" sz="1600" dirty="0">
                <a:latin typeface="Baskerville Old Face" pitchFamily="18" charset="0"/>
              </a:rPr>
              <a:t>function </a:t>
            </a:r>
            <a:r>
              <a:rPr lang="en-IN" sz="1600" dirty="0" err="1">
                <a:latin typeface="Baskerville Old Face" pitchFamily="18" charset="0"/>
              </a:rPr>
              <a:t>MyFunction</a:t>
            </a:r>
            <a:r>
              <a:rPr lang="en-IN" sz="1600" dirty="0">
                <a:latin typeface="Baskerville Old Face" pitchFamily="18" charset="0"/>
              </a:rPr>
              <a:t>() {	return __FUNCTION__;} </a:t>
            </a:r>
          </a:p>
          <a:p>
            <a:pPr lvl="3"/>
            <a:r>
              <a:rPr lang="en-IN" sz="1600" dirty="0">
                <a:latin typeface="Baskerville Old Face" pitchFamily="18" charset="0"/>
              </a:rPr>
              <a:t>class </a:t>
            </a:r>
            <a:r>
              <a:rPr lang="en-IN" sz="1600" dirty="0" err="1">
                <a:latin typeface="Baskerville Old Face" pitchFamily="18" charset="0"/>
              </a:rPr>
              <a:t>MyClass</a:t>
            </a:r>
            <a:endParaRPr lang="en-IN" sz="1600" dirty="0">
              <a:latin typeface="Baskerville Old Face" pitchFamily="18" charset="0"/>
            </a:endParaRPr>
          </a:p>
          <a:p>
            <a:pPr lvl="3"/>
            <a:r>
              <a:rPr lang="en-IN" sz="1600" dirty="0">
                <a:latin typeface="Baskerville Old Face" pitchFamily="18" charset="0"/>
              </a:rPr>
              <a:t> {	</a:t>
            </a:r>
          </a:p>
          <a:p>
            <a:pPr lvl="3"/>
            <a:r>
              <a:rPr lang="en-IN" sz="1600" dirty="0">
                <a:latin typeface="Baskerville Old Face" pitchFamily="18" charset="0"/>
              </a:rPr>
              <a:t>	static function </a:t>
            </a:r>
            <a:r>
              <a:rPr lang="en-IN" sz="1600" dirty="0" err="1">
                <a:latin typeface="Baskerville Old Face" pitchFamily="18" charset="0"/>
              </a:rPr>
              <a:t>WhoAmI</a:t>
            </a:r>
            <a:r>
              <a:rPr lang="en-IN" sz="1600" dirty="0">
                <a:latin typeface="Baskerville Old Face" pitchFamily="18" charset="0"/>
              </a:rPr>
              <a:t>()</a:t>
            </a:r>
          </a:p>
          <a:p>
            <a:pPr lvl="3"/>
            <a:r>
              <a:rPr lang="en-IN" sz="1600" dirty="0">
                <a:latin typeface="Baskerville Old Face" pitchFamily="18" charset="0"/>
              </a:rPr>
              <a:t>	 {		</a:t>
            </a:r>
          </a:p>
          <a:p>
            <a:pPr lvl="3"/>
            <a:r>
              <a:rPr lang="en-IN" sz="1600" dirty="0">
                <a:latin typeface="Baskerville Old Face" pitchFamily="18" charset="0"/>
              </a:rPr>
              <a:t>		return __METHOD__;	</a:t>
            </a:r>
          </a:p>
          <a:p>
            <a:pPr lvl="3"/>
            <a:r>
              <a:rPr lang="en-IN" sz="1600" dirty="0">
                <a:latin typeface="Baskerville Old Face" pitchFamily="18" charset="0"/>
              </a:rPr>
              <a:t>	}</a:t>
            </a:r>
          </a:p>
          <a:p>
            <a:pPr lvl="2"/>
            <a:r>
              <a:rPr lang="en-IN" sz="1600" dirty="0">
                <a:latin typeface="Baskerville Old Face" pitchFamily="18" charset="0"/>
              </a:rPr>
              <a:t>}?&gt;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715436" cy="5078313"/>
          </a:xfrm>
          <a:prstGeom prst="rect">
            <a:avLst/>
          </a:prstGeom>
          <a:noFill/>
        </p:spPr>
        <p:txBody>
          <a:bodyPr wrap="square" rtlCol="0">
            <a:spAutoFit/>
          </a:bodyPr>
          <a:lstStyle/>
          <a:p>
            <a:r>
              <a:rPr lang="en-IN" b="1" dirty="0">
                <a:latin typeface="Baskerville Old Face" pitchFamily="18" charset="0"/>
              </a:rPr>
              <a:t>myapp3.php:</a:t>
            </a:r>
            <a:endParaRPr lang="en-IN" dirty="0">
              <a:latin typeface="Baskerville Old Face" pitchFamily="18" charset="0"/>
            </a:endParaRPr>
          </a:p>
          <a:p>
            <a:r>
              <a:rPr lang="en-IN" dirty="0">
                <a:latin typeface="Baskerville Old Face" pitchFamily="18" charset="0"/>
              </a:rPr>
              <a:t> &lt;?</a:t>
            </a:r>
            <a:r>
              <a:rPr lang="en-IN" dirty="0" err="1">
                <a:latin typeface="Baskerville Old Face" pitchFamily="18" charset="0"/>
              </a:rPr>
              <a:t>php</a:t>
            </a:r>
            <a:endParaRPr lang="en-IN" dirty="0">
              <a:latin typeface="Baskerville Old Face" pitchFamily="18" charset="0"/>
            </a:endParaRPr>
          </a:p>
          <a:p>
            <a:r>
              <a:rPr lang="en-IN" dirty="0">
                <a:latin typeface="Baskerville Old Face" pitchFamily="18" charset="0"/>
              </a:rPr>
              <a:t>	use App\Lib1 as L;</a:t>
            </a:r>
          </a:p>
          <a:p>
            <a:r>
              <a:rPr lang="en-IN" dirty="0">
                <a:latin typeface="Baskerville Old Face" pitchFamily="18" charset="0"/>
              </a:rPr>
              <a:t>	use App\Lib2\</a:t>
            </a:r>
            <a:r>
              <a:rPr lang="en-IN" dirty="0" err="1">
                <a:latin typeface="Baskerville Old Face" pitchFamily="18" charset="0"/>
              </a:rPr>
              <a:t>MyClass</a:t>
            </a:r>
            <a:r>
              <a:rPr lang="en-IN" dirty="0">
                <a:latin typeface="Baskerville Old Face" pitchFamily="18" charset="0"/>
              </a:rPr>
              <a:t> as </a:t>
            </a:r>
            <a:r>
              <a:rPr lang="en-IN" dirty="0" err="1">
                <a:latin typeface="Baskerville Old Face" pitchFamily="18" charset="0"/>
              </a:rPr>
              <a:t>Obj</a:t>
            </a:r>
            <a:r>
              <a:rPr lang="en-IN" dirty="0">
                <a:latin typeface="Baskerville Old Face" pitchFamily="18" charset="0"/>
              </a:rPr>
              <a:t>; </a:t>
            </a:r>
          </a:p>
          <a:p>
            <a:r>
              <a:rPr lang="en-IN" dirty="0">
                <a:latin typeface="Baskerville Old Face" pitchFamily="18" charset="0"/>
              </a:rPr>
              <a:t>	header('Content-</a:t>
            </a:r>
            <a:r>
              <a:rPr lang="en-IN" dirty="0" err="1">
                <a:latin typeface="Baskerville Old Face" pitchFamily="18" charset="0"/>
              </a:rPr>
              <a:t>type:text</a:t>
            </a:r>
            <a:r>
              <a:rPr lang="en-IN" dirty="0">
                <a:latin typeface="Baskerville Old Face" pitchFamily="18" charset="0"/>
              </a:rPr>
              <a:t>/plain');</a:t>
            </a:r>
          </a:p>
          <a:p>
            <a:r>
              <a:rPr lang="en-IN" dirty="0">
                <a:latin typeface="Baskerville Old Face" pitchFamily="18" charset="0"/>
              </a:rPr>
              <a:t>	</a:t>
            </a:r>
            <a:r>
              <a:rPr lang="en-IN" dirty="0" err="1">
                <a:latin typeface="Baskerville Old Face" pitchFamily="18" charset="0"/>
              </a:rPr>
              <a:t>require_once</a:t>
            </a:r>
            <a:r>
              <a:rPr lang="en-IN" dirty="0">
                <a:latin typeface="Baskerville Old Face" pitchFamily="18" charset="0"/>
              </a:rPr>
              <a:t>('lib1.php');</a:t>
            </a:r>
          </a:p>
          <a:p>
            <a:r>
              <a:rPr lang="en-IN" dirty="0">
                <a:latin typeface="Baskerville Old Face" pitchFamily="18" charset="0"/>
              </a:rPr>
              <a:t>	</a:t>
            </a:r>
            <a:r>
              <a:rPr lang="en-IN" dirty="0" err="1">
                <a:latin typeface="Baskerville Old Face" pitchFamily="18" charset="0"/>
              </a:rPr>
              <a:t>require_once</a:t>
            </a:r>
            <a:r>
              <a:rPr lang="en-IN" dirty="0">
                <a:latin typeface="Baskerville Old Face" pitchFamily="18" charset="0"/>
              </a:rPr>
              <a:t>('lib2.php');</a:t>
            </a:r>
          </a:p>
          <a:p>
            <a:r>
              <a:rPr lang="en-IN" dirty="0">
                <a:latin typeface="Baskerville Old Face" pitchFamily="18" charset="0"/>
              </a:rPr>
              <a:t>	 echo L\MYCONST . "\n";</a:t>
            </a:r>
          </a:p>
          <a:p>
            <a:r>
              <a:rPr lang="en-IN" dirty="0">
                <a:latin typeface="Baskerville Old Face" pitchFamily="18" charset="0"/>
              </a:rPr>
              <a:t>	echo L\</a:t>
            </a:r>
            <a:r>
              <a:rPr lang="en-IN" dirty="0" err="1">
                <a:latin typeface="Baskerville Old Face" pitchFamily="18" charset="0"/>
              </a:rPr>
              <a:t>MyFunction</a:t>
            </a:r>
            <a:r>
              <a:rPr lang="en-IN" dirty="0">
                <a:latin typeface="Baskerville Old Face" pitchFamily="18" charset="0"/>
              </a:rPr>
              <a:t>() . "\n";</a:t>
            </a:r>
          </a:p>
          <a:p>
            <a:r>
              <a:rPr lang="en-IN" dirty="0">
                <a:latin typeface="Baskerville Old Face" pitchFamily="18" charset="0"/>
              </a:rPr>
              <a:t>	echo L\</a:t>
            </a:r>
            <a:r>
              <a:rPr lang="en-IN" dirty="0" err="1">
                <a:latin typeface="Baskerville Old Face" pitchFamily="18" charset="0"/>
              </a:rPr>
              <a:t>MyClass</a:t>
            </a:r>
            <a:r>
              <a:rPr lang="en-IN" dirty="0">
                <a:latin typeface="Baskerville Old Face" pitchFamily="18" charset="0"/>
              </a:rPr>
              <a:t>::</a:t>
            </a:r>
            <a:r>
              <a:rPr lang="en-IN" dirty="0" err="1">
                <a:latin typeface="Baskerville Old Face" pitchFamily="18" charset="0"/>
              </a:rPr>
              <a:t>WhoAmI</a:t>
            </a:r>
            <a:r>
              <a:rPr lang="en-IN" dirty="0">
                <a:latin typeface="Baskerville Old Face" pitchFamily="18" charset="0"/>
              </a:rPr>
              <a:t>() . "\n";</a:t>
            </a:r>
          </a:p>
          <a:p>
            <a:r>
              <a:rPr lang="en-IN" dirty="0">
                <a:latin typeface="Baskerville Old Face" pitchFamily="18" charset="0"/>
              </a:rPr>
              <a:t>	echo </a:t>
            </a:r>
            <a:r>
              <a:rPr lang="en-IN" dirty="0" err="1">
                <a:latin typeface="Baskerville Old Face" pitchFamily="18" charset="0"/>
              </a:rPr>
              <a:t>Obj</a:t>
            </a:r>
            <a:r>
              <a:rPr lang="en-IN" dirty="0">
                <a:latin typeface="Baskerville Old Face" pitchFamily="18" charset="0"/>
              </a:rPr>
              <a:t>::</a:t>
            </a:r>
            <a:r>
              <a:rPr lang="en-IN" dirty="0" err="1">
                <a:latin typeface="Baskerville Old Face" pitchFamily="18" charset="0"/>
              </a:rPr>
              <a:t>WhoAmI</a:t>
            </a:r>
            <a:r>
              <a:rPr lang="en-IN" dirty="0">
                <a:latin typeface="Baskerville Old Face" pitchFamily="18" charset="0"/>
              </a:rPr>
              <a:t>() . "\n";</a:t>
            </a:r>
          </a:p>
          <a:p>
            <a:r>
              <a:rPr lang="en-IN" dirty="0">
                <a:latin typeface="Baskerville Old Face" pitchFamily="18" charset="0"/>
              </a:rPr>
              <a:t>?&gt;</a:t>
            </a:r>
          </a:p>
          <a:p>
            <a:pPr marL="630238" indent="-450850" algn="just">
              <a:buFont typeface="Arial" pitchFamily="34" charset="0"/>
              <a:buChar char="•"/>
            </a:pPr>
            <a:r>
              <a:rPr lang="en-IN" dirty="0">
                <a:latin typeface="Baskerville Old Face" pitchFamily="18" charset="0"/>
              </a:rPr>
              <a:t>The first use statement defines AppLib1 as ‘L’. </a:t>
            </a:r>
          </a:p>
          <a:p>
            <a:pPr marL="630238" indent="-450850" algn="just">
              <a:buFont typeface="Arial" pitchFamily="34" charset="0"/>
              <a:buChar char="•"/>
            </a:pPr>
            <a:r>
              <a:rPr lang="en-IN" dirty="0">
                <a:latin typeface="Baskerville Old Face" pitchFamily="18" charset="0"/>
              </a:rPr>
              <a:t>Any qualified names using ‘L’ will be translated to ‘AppLib1’ at compile-time. </a:t>
            </a:r>
          </a:p>
          <a:p>
            <a:pPr marL="630238" indent="-450850" algn="just">
              <a:buFont typeface="Arial" pitchFamily="34" charset="0"/>
              <a:buChar char="•"/>
            </a:pPr>
            <a:r>
              <a:rPr lang="en-IN" dirty="0">
                <a:latin typeface="Baskerville Old Face" pitchFamily="18" charset="0"/>
              </a:rPr>
              <a:t>We can therefore refer to LMYCONST and </a:t>
            </a:r>
            <a:r>
              <a:rPr lang="en-IN" dirty="0" err="1">
                <a:latin typeface="Baskerville Old Face" pitchFamily="18" charset="0"/>
              </a:rPr>
              <a:t>LMyFunction</a:t>
            </a:r>
            <a:r>
              <a:rPr lang="en-IN" dirty="0">
                <a:latin typeface="Baskerville Old Face" pitchFamily="18" charset="0"/>
              </a:rPr>
              <a:t> rather than the fully-qualified name.</a:t>
            </a:r>
          </a:p>
          <a:p>
            <a:pPr marL="630238" indent="-450850" algn="just">
              <a:buFont typeface="Arial" pitchFamily="34" charset="0"/>
              <a:buChar char="•"/>
            </a:pPr>
            <a:r>
              <a:rPr lang="en-US" dirty="0">
                <a:latin typeface="Baskerville Old Face" pitchFamily="18" charset="0"/>
              </a:rPr>
              <a:t>The second use statement is more interesting. It defines ‘</a:t>
            </a:r>
            <a:r>
              <a:rPr lang="en-US" dirty="0" err="1">
                <a:latin typeface="Baskerville Old Face" pitchFamily="18" charset="0"/>
              </a:rPr>
              <a:t>Obj</a:t>
            </a:r>
            <a:r>
              <a:rPr lang="en-US" dirty="0">
                <a:latin typeface="Baskerville Old Face" pitchFamily="18" charset="0"/>
              </a:rPr>
              <a:t>’ as an alias for the </a:t>
            </a:r>
            <a:r>
              <a:rPr lang="en-US" b="1" dirty="0">
                <a:latin typeface="Baskerville Old Face" pitchFamily="18" charset="0"/>
              </a:rPr>
              <a:t>class</a:t>
            </a:r>
            <a:r>
              <a:rPr lang="en-US" dirty="0">
                <a:latin typeface="Baskerville Old Face" pitchFamily="18" charset="0"/>
              </a:rPr>
              <a:t> ‘</a:t>
            </a:r>
            <a:r>
              <a:rPr lang="en-US" dirty="0" err="1">
                <a:latin typeface="Baskerville Old Face" pitchFamily="18" charset="0"/>
              </a:rPr>
              <a:t>MyClass</a:t>
            </a:r>
            <a:r>
              <a:rPr lang="en-US" dirty="0">
                <a:latin typeface="Baskerville Old Face" pitchFamily="18" charset="0"/>
              </a:rPr>
              <a:t>’ within the AppLib2 namespace.</a:t>
            </a:r>
            <a:endParaRPr lang="en-IN" dirty="0">
              <a:latin typeface="Baskerville Old Face" pitchFamily="18"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572560" cy="5940088"/>
          </a:xfrm>
          <a:prstGeom prst="rect">
            <a:avLst/>
          </a:prstGeom>
          <a:noFill/>
        </p:spPr>
        <p:txBody>
          <a:bodyPr wrap="square" rtlCol="0">
            <a:spAutoFit/>
          </a:bodyPr>
          <a:lstStyle/>
          <a:p>
            <a:pPr marL="6350" lvl="1" algn="just"/>
            <a:r>
              <a:rPr lang="en-US" sz="2000" b="1" dirty="0">
                <a:latin typeface="Baskerville Old Face" pitchFamily="18" charset="0"/>
              </a:rPr>
              <a:t>7.	Working with file and Operating System</a:t>
            </a:r>
            <a:endParaRPr lang="en-IN" sz="2000" dirty="0">
              <a:latin typeface="Baskerville Old Face" pitchFamily="18" charset="0"/>
            </a:endParaRPr>
          </a:p>
          <a:p>
            <a:pPr marL="900113" indent="-900113" algn="just"/>
            <a:r>
              <a:rPr lang="en-US" sz="2000" b="1" dirty="0">
                <a:latin typeface="Baskerville Old Face" pitchFamily="18" charset="0"/>
              </a:rPr>
              <a:t>7.1	Learning About Files and  Directories</a:t>
            </a:r>
            <a:endParaRPr lang="en-IN" sz="2000" dirty="0">
              <a:latin typeface="Baskerville Old Face" pitchFamily="18" charset="0"/>
            </a:endParaRPr>
          </a:p>
          <a:p>
            <a:pPr lvl="2" algn="just"/>
            <a:r>
              <a:rPr lang="en-US" sz="2000" b="1" dirty="0">
                <a:latin typeface="Baskerville Old Face" pitchFamily="18" charset="0"/>
              </a:rPr>
              <a:t>Parsing Directory Paths</a:t>
            </a:r>
            <a:endParaRPr lang="en-IN" sz="2000" dirty="0">
              <a:latin typeface="Baskerville Old Face" pitchFamily="18" charset="0"/>
            </a:endParaRPr>
          </a:p>
          <a:p>
            <a:pPr lvl="2" algn="just"/>
            <a:r>
              <a:rPr lang="en-US" sz="2000" b="1" dirty="0">
                <a:latin typeface="Baskerville Old Face" pitchFamily="18" charset="0"/>
              </a:rPr>
              <a:t>Calculating File, Directory, and Disk Sizes</a:t>
            </a:r>
            <a:endParaRPr lang="en-IN" sz="2000" dirty="0">
              <a:latin typeface="Baskerville Old Face" pitchFamily="18" charset="0"/>
            </a:endParaRPr>
          </a:p>
          <a:p>
            <a:pPr algn="just"/>
            <a:r>
              <a:rPr lang="en-US" sz="2000" b="1" dirty="0">
                <a:latin typeface="Baskerville Old Face" pitchFamily="18" charset="0"/>
              </a:rPr>
              <a:t>7.1.3	Determining Access and Modification Times</a:t>
            </a:r>
            <a:endParaRPr lang="en-IN" sz="2000" dirty="0">
              <a:latin typeface="Baskerville Old Face" pitchFamily="18" charset="0"/>
            </a:endParaRPr>
          </a:p>
          <a:p>
            <a:pPr algn="just"/>
            <a:r>
              <a:rPr lang="en-US" sz="2000" b="1" dirty="0">
                <a:latin typeface="Baskerville Old Face" pitchFamily="18" charset="0"/>
              </a:rPr>
              <a:t>7.2	Working with Files</a:t>
            </a:r>
            <a:endParaRPr lang="en-IN" sz="2000" dirty="0">
              <a:latin typeface="Baskerville Old Face" pitchFamily="18" charset="0"/>
            </a:endParaRPr>
          </a:p>
          <a:p>
            <a:pPr algn="just"/>
            <a:r>
              <a:rPr lang="en-US" sz="2000" b="1" dirty="0">
                <a:latin typeface="Baskerville Old Face" pitchFamily="18" charset="0"/>
              </a:rPr>
              <a:t>7.2.1	The Concept of a Resource</a:t>
            </a:r>
            <a:endParaRPr lang="en-IN" sz="2000" dirty="0">
              <a:latin typeface="Baskerville Old Face" pitchFamily="18" charset="0"/>
            </a:endParaRPr>
          </a:p>
          <a:p>
            <a:pPr algn="just"/>
            <a:r>
              <a:rPr lang="en-US" sz="2000" b="1" dirty="0">
                <a:latin typeface="Baskerville Old Face" pitchFamily="18" charset="0"/>
              </a:rPr>
              <a:t>7.2.2	Recognizing Newline Characters</a:t>
            </a:r>
            <a:endParaRPr lang="en-IN" sz="2000" dirty="0">
              <a:latin typeface="Baskerville Old Face" pitchFamily="18" charset="0"/>
            </a:endParaRPr>
          </a:p>
          <a:p>
            <a:pPr algn="just"/>
            <a:r>
              <a:rPr lang="en-US" sz="2000" b="1" dirty="0">
                <a:latin typeface="Baskerville Old Face" pitchFamily="18" charset="0"/>
              </a:rPr>
              <a:t>7.2.3	Recognizing the End-of-File Character</a:t>
            </a:r>
            <a:endParaRPr lang="en-IN" sz="2000" dirty="0">
              <a:latin typeface="Baskerville Old Face" pitchFamily="18" charset="0"/>
            </a:endParaRPr>
          </a:p>
          <a:p>
            <a:pPr algn="just"/>
            <a:r>
              <a:rPr lang="en-US" sz="2000" b="1" dirty="0">
                <a:latin typeface="Baskerville Old Face" pitchFamily="18" charset="0"/>
              </a:rPr>
              <a:t>7.2.4	Opening and Closing a File</a:t>
            </a:r>
            <a:endParaRPr lang="en-IN" sz="2000" dirty="0">
              <a:latin typeface="Baskerville Old Face" pitchFamily="18" charset="0"/>
            </a:endParaRPr>
          </a:p>
          <a:p>
            <a:pPr algn="just"/>
            <a:r>
              <a:rPr lang="en-US" sz="2000" b="1" dirty="0">
                <a:latin typeface="Baskerville Old Face" pitchFamily="18" charset="0"/>
              </a:rPr>
              <a:t>7.2.5	Reading from a File</a:t>
            </a:r>
            <a:endParaRPr lang="en-IN" sz="2000" dirty="0">
              <a:latin typeface="Baskerville Old Face" pitchFamily="18" charset="0"/>
            </a:endParaRPr>
          </a:p>
          <a:p>
            <a:pPr algn="just"/>
            <a:r>
              <a:rPr lang="en-US" sz="2000" b="1" dirty="0">
                <a:latin typeface="Baskerville Old Face" pitchFamily="18" charset="0"/>
              </a:rPr>
              <a:t>7.2.6	Writing a String to a File</a:t>
            </a:r>
            <a:endParaRPr lang="en-IN" sz="2000" dirty="0">
              <a:latin typeface="Baskerville Old Face" pitchFamily="18" charset="0"/>
            </a:endParaRPr>
          </a:p>
          <a:p>
            <a:pPr algn="just"/>
            <a:r>
              <a:rPr lang="en-US" sz="2000" b="1" dirty="0">
                <a:latin typeface="Baskerville Old Face" pitchFamily="18" charset="0"/>
              </a:rPr>
              <a:t>7.2.7	Moving the File Pointer</a:t>
            </a:r>
            <a:endParaRPr lang="en-IN" sz="2000" dirty="0">
              <a:latin typeface="Baskerville Old Face" pitchFamily="18" charset="0"/>
            </a:endParaRPr>
          </a:p>
          <a:p>
            <a:pPr algn="just"/>
            <a:r>
              <a:rPr lang="en-US" sz="2000" b="1" dirty="0">
                <a:latin typeface="Baskerville Old Face" pitchFamily="18" charset="0"/>
              </a:rPr>
              <a:t>7.2.8	Reading Directory Contents</a:t>
            </a:r>
            <a:endParaRPr lang="en-IN" sz="2000" dirty="0">
              <a:latin typeface="Baskerville Old Face" pitchFamily="18" charset="0"/>
            </a:endParaRPr>
          </a:p>
          <a:p>
            <a:pPr algn="just"/>
            <a:r>
              <a:rPr lang="en-US" sz="2000" b="1" dirty="0">
                <a:latin typeface="Baskerville Old Face" pitchFamily="18" charset="0"/>
              </a:rPr>
              <a:t>7.3	Executing Shell Commands</a:t>
            </a:r>
            <a:endParaRPr lang="en-IN" sz="2000" dirty="0">
              <a:latin typeface="Baskerville Old Face" pitchFamily="18" charset="0"/>
            </a:endParaRPr>
          </a:p>
          <a:p>
            <a:pPr algn="just"/>
            <a:r>
              <a:rPr lang="en-US" sz="2000" b="1" dirty="0">
                <a:latin typeface="Baskerville Old Face" pitchFamily="18" charset="0"/>
              </a:rPr>
              <a:t>7.4	System-Level Program Execution</a:t>
            </a:r>
            <a:endParaRPr lang="en-IN" sz="2000" dirty="0">
              <a:latin typeface="Baskerville Old Face" pitchFamily="18" charset="0"/>
            </a:endParaRPr>
          </a:p>
          <a:p>
            <a:pPr algn="just"/>
            <a:r>
              <a:rPr lang="en-US" sz="2000" b="1" dirty="0">
                <a:latin typeface="Baskerville Old Face" pitchFamily="18" charset="0"/>
              </a:rPr>
              <a:t>7.4.1	Sanitizing the Input </a:t>
            </a:r>
            <a:endParaRPr lang="en-IN" sz="2000" dirty="0">
              <a:latin typeface="Baskerville Old Face" pitchFamily="18" charset="0"/>
            </a:endParaRPr>
          </a:p>
          <a:p>
            <a:pPr algn="just"/>
            <a:r>
              <a:rPr lang="en-US" sz="2000" b="1" dirty="0">
                <a:latin typeface="Baskerville Old Face" pitchFamily="18" charset="0"/>
              </a:rPr>
              <a:t>7.4.2	PHP’s Program Execution Functions</a:t>
            </a:r>
            <a:endParaRPr lang="en-IN" sz="2000" dirty="0">
              <a:latin typeface="Baskerville Old Face" pitchFamily="18" charset="0"/>
            </a:endParaRPr>
          </a:p>
          <a:p>
            <a:pPr algn="just"/>
            <a:endParaRPr lang="en-IN" sz="2000" dirty="0">
              <a:latin typeface="Baskerville Old Face" pitchFamily="18"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89155"/>
            <a:ext cx="8643998" cy="6986528"/>
          </a:xfrm>
          <a:prstGeom prst="rect">
            <a:avLst/>
          </a:prstGeom>
          <a:noFill/>
        </p:spPr>
        <p:txBody>
          <a:bodyPr wrap="square" rtlCol="0">
            <a:spAutoFit/>
          </a:bodyPr>
          <a:lstStyle/>
          <a:p>
            <a:pPr marL="711200" indent="-711200" algn="just"/>
            <a:r>
              <a:rPr lang="en-US" sz="1600" b="1" dirty="0">
                <a:latin typeface="Baskerville Old Face" pitchFamily="18" charset="0"/>
              </a:rPr>
              <a:t>7.1.1.4		</a:t>
            </a:r>
            <a:r>
              <a:rPr lang="en-IN" sz="1600" b="1" dirty="0">
                <a:latin typeface="Baskerville Old Face" pitchFamily="18" charset="0"/>
              </a:rPr>
              <a:t>Identifying the Absolute Path</a:t>
            </a:r>
            <a:endParaRPr lang="en-IN" sz="1600" dirty="0">
              <a:latin typeface="Baskerville Old Face" pitchFamily="18" charset="0"/>
            </a:endParaRPr>
          </a:p>
          <a:p>
            <a:pPr marL="1349375" lvl="0" indent="-449263" algn="just">
              <a:buFont typeface="Arial" pitchFamily="34" charset="0"/>
              <a:buChar char="•"/>
            </a:pPr>
            <a:r>
              <a:rPr lang="en-IN" sz="1600" dirty="0">
                <a:latin typeface="Baskerville Old Face" pitchFamily="18" charset="0"/>
              </a:rPr>
              <a:t>The </a:t>
            </a:r>
            <a:r>
              <a:rPr lang="en-IN" sz="1600" dirty="0" err="1">
                <a:latin typeface="Baskerville Old Face" pitchFamily="18" charset="0"/>
              </a:rPr>
              <a:t>realpath</a:t>
            </a:r>
            <a:r>
              <a:rPr lang="en-IN" sz="1600" dirty="0">
                <a:latin typeface="Baskerville Old Face" pitchFamily="18" charset="0"/>
              </a:rPr>
              <a:t>() function converts all symbolic links and relative path references located in path to their absolute counterparts. Its prototype follows:</a:t>
            </a:r>
          </a:p>
          <a:p>
            <a:pPr algn="just"/>
            <a:r>
              <a:rPr lang="en-IN" sz="1600" b="1" dirty="0">
                <a:latin typeface="Baskerville Old Face" pitchFamily="18" charset="0"/>
              </a:rPr>
              <a:t>			string </a:t>
            </a:r>
            <a:r>
              <a:rPr lang="en-IN" sz="1600" b="1" dirty="0" err="1">
                <a:latin typeface="Baskerville Old Face" pitchFamily="18" charset="0"/>
              </a:rPr>
              <a:t>realpath</a:t>
            </a:r>
            <a:r>
              <a:rPr lang="en-IN" sz="1600" b="1" dirty="0">
                <a:latin typeface="Baskerville Old Face" pitchFamily="18" charset="0"/>
              </a:rPr>
              <a:t>(string </a:t>
            </a:r>
            <a:r>
              <a:rPr lang="en-IN" sz="1600" b="1" i="1" dirty="0">
                <a:latin typeface="Baskerville Old Face" pitchFamily="18" charset="0"/>
              </a:rPr>
              <a:t>path</a:t>
            </a:r>
            <a:r>
              <a:rPr lang="en-IN" sz="1600" b="1" dirty="0">
                <a:latin typeface="Baskerville Old Face" pitchFamily="18" charset="0"/>
              </a:rPr>
              <a:t>)</a:t>
            </a:r>
            <a:endParaRPr lang="en-IN" sz="1600" dirty="0">
              <a:latin typeface="Baskerville Old Face" pitchFamily="18" charset="0"/>
            </a:endParaRPr>
          </a:p>
          <a:p>
            <a:pPr marL="1349375" lvl="0" indent="-449263" algn="just">
              <a:buFont typeface="Arial" pitchFamily="34" charset="0"/>
              <a:buChar char="•"/>
            </a:pPr>
            <a:r>
              <a:rPr lang="en-IN" sz="1600" dirty="0">
                <a:latin typeface="Baskerville Old Face" pitchFamily="18" charset="0"/>
              </a:rPr>
              <a:t>For example, suppose your directory structure assumes the following path:</a:t>
            </a:r>
          </a:p>
          <a:p>
            <a:pPr algn="just"/>
            <a:r>
              <a:rPr lang="en-IN" sz="1600" b="1" dirty="0">
                <a:latin typeface="Baskerville Old Face" pitchFamily="18" charset="0"/>
              </a:rPr>
              <a:t>			/home/www/</a:t>
            </a:r>
            <a:r>
              <a:rPr lang="en-IN" sz="1600" b="1" dirty="0" err="1">
                <a:latin typeface="Baskerville Old Face" pitchFamily="18" charset="0"/>
              </a:rPr>
              <a:t>htdocs</a:t>
            </a:r>
            <a:r>
              <a:rPr lang="en-IN" sz="1600" b="1" dirty="0">
                <a:latin typeface="Baskerville Old Face" pitchFamily="18" charset="0"/>
              </a:rPr>
              <a:t>/book/images/</a:t>
            </a:r>
            <a:endParaRPr lang="en-IN" sz="1600" dirty="0">
              <a:latin typeface="Baskerville Old Face" pitchFamily="18" charset="0"/>
            </a:endParaRPr>
          </a:p>
          <a:p>
            <a:pPr marL="1349375" lvl="0" indent="-449263" algn="just">
              <a:buFont typeface="Arial" pitchFamily="34" charset="0"/>
              <a:buChar char="•"/>
            </a:pPr>
            <a:r>
              <a:rPr lang="en-IN" sz="1600" dirty="0">
                <a:latin typeface="Baskerville Old Face" pitchFamily="18" charset="0"/>
              </a:rPr>
              <a:t>You can use </a:t>
            </a:r>
            <a:r>
              <a:rPr lang="en-IN" sz="1600" dirty="0" err="1">
                <a:latin typeface="Baskerville Old Face" pitchFamily="18" charset="0"/>
              </a:rPr>
              <a:t>realpath</a:t>
            </a:r>
            <a:r>
              <a:rPr lang="en-IN" sz="1600" dirty="0">
                <a:latin typeface="Baskerville Old Face" pitchFamily="18" charset="0"/>
              </a:rPr>
              <a:t>() to resolve any local path references:</a:t>
            </a:r>
          </a:p>
          <a:p>
            <a:pPr lvl="6" algn="just"/>
            <a:r>
              <a:rPr lang="en-IN" sz="1600" b="1" dirty="0">
                <a:latin typeface="Baskerville Old Face" pitchFamily="18" charset="0"/>
              </a:rPr>
              <a:t>&lt;?</a:t>
            </a:r>
            <a:r>
              <a:rPr lang="en-IN" sz="1600" b="1" dirty="0" err="1">
                <a:latin typeface="Baskerville Old Face" pitchFamily="18" charset="0"/>
              </a:rPr>
              <a:t>php</a:t>
            </a:r>
            <a:endParaRPr lang="en-IN" sz="1600" dirty="0">
              <a:latin typeface="Baskerville Old Face" pitchFamily="18" charset="0"/>
            </a:endParaRPr>
          </a:p>
          <a:p>
            <a:pPr lvl="6" algn="just"/>
            <a:r>
              <a:rPr lang="en-IN" sz="1600" b="1" dirty="0">
                <a:latin typeface="Baskerville Old Face" pitchFamily="18" charset="0"/>
              </a:rPr>
              <a:t>$</a:t>
            </a:r>
            <a:r>
              <a:rPr lang="en-IN" sz="1600" b="1" dirty="0" err="1">
                <a:latin typeface="Baskerville Old Face" pitchFamily="18" charset="0"/>
              </a:rPr>
              <a:t>imgPath</a:t>
            </a:r>
            <a:r>
              <a:rPr lang="en-IN" sz="1600" b="1" dirty="0">
                <a:latin typeface="Baskerville Old Face" pitchFamily="18" charset="0"/>
              </a:rPr>
              <a:t> = '../../images/cover.gif';</a:t>
            </a:r>
            <a:endParaRPr lang="en-IN" sz="1600" dirty="0">
              <a:latin typeface="Baskerville Old Face" pitchFamily="18" charset="0"/>
            </a:endParaRPr>
          </a:p>
          <a:p>
            <a:pPr lvl="6" algn="just"/>
            <a:r>
              <a:rPr lang="en-IN" sz="1600" b="1" dirty="0">
                <a:latin typeface="Baskerville Old Face" pitchFamily="18" charset="0"/>
              </a:rPr>
              <a:t>$</a:t>
            </a:r>
            <a:r>
              <a:rPr lang="en-IN" sz="1600" b="1" dirty="0" err="1">
                <a:latin typeface="Baskerville Old Face" pitchFamily="18" charset="0"/>
              </a:rPr>
              <a:t>absolutePath</a:t>
            </a:r>
            <a:r>
              <a:rPr lang="en-IN" sz="1600" b="1" dirty="0">
                <a:latin typeface="Baskerville Old Face" pitchFamily="18" charset="0"/>
              </a:rPr>
              <a:t> = </a:t>
            </a:r>
            <a:r>
              <a:rPr lang="en-IN" sz="1600" b="1" dirty="0" err="1">
                <a:latin typeface="Baskerville Old Face" pitchFamily="18" charset="0"/>
              </a:rPr>
              <a:t>realpath</a:t>
            </a:r>
            <a:r>
              <a:rPr lang="en-IN" sz="1600" b="1" dirty="0">
                <a:latin typeface="Baskerville Old Face" pitchFamily="18" charset="0"/>
              </a:rPr>
              <a:t>($</a:t>
            </a:r>
            <a:r>
              <a:rPr lang="en-IN" sz="1600" b="1" dirty="0" err="1">
                <a:latin typeface="Baskerville Old Face" pitchFamily="18" charset="0"/>
              </a:rPr>
              <a:t>imgPath</a:t>
            </a:r>
            <a:r>
              <a:rPr lang="en-IN" sz="1600" b="1" dirty="0">
                <a:latin typeface="Baskerville Old Face" pitchFamily="18" charset="0"/>
              </a:rPr>
              <a:t>);</a:t>
            </a:r>
            <a:endParaRPr lang="en-IN" sz="1600" dirty="0">
              <a:latin typeface="Baskerville Old Face" pitchFamily="18" charset="0"/>
            </a:endParaRPr>
          </a:p>
          <a:p>
            <a:pPr lvl="6" algn="just"/>
            <a:r>
              <a:rPr lang="en-IN" sz="1600" b="1" dirty="0">
                <a:latin typeface="Baskerville Old Face" pitchFamily="18" charset="0"/>
              </a:rPr>
              <a:t>// Returns /www/</a:t>
            </a:r>
            <a:r>
              <a:rPr lang="en-IN" sz="1600" b="1" dirty="0" err="1">
                <a:latin typeface="Baskerville Old Face" pitchFamily="18" charset="0"/>
              </a:rPr>
              <a:t>htdocs</a:t>
            </a:r>
            <a:r>
              <a:rPr lang="en-IN" sz="1600" b="1" dirty="0">
                <a:latin typeface="Baskerville Old Face" pitchFamily="18" charset="0"/>
              </a:rPr>
              <a:t>/book/images/cover.gif</a:t>
            </a:r>
            <a:endParaRPr lang="en-IN" sz="1600" dirty="0">
              <a:latin typeface="Baskerville Old Face" pitchFamily="18" charset="0"/>
            </a:endParaRPr>
          </a:p>
          <a:p>
            <a:pPr lvl="6" algn="just" fontAlgn="base"/>
            <a:r>
              <a:rPr lang="en-IN" sz="1600" b="1" dirty="0">
                <a:latin typeface="Baskerville Old Face" pitchFamily="18" charset="0"/>
              </a:rPr>
              <a:t>?&gt;</a:t>
            </a:r>
          </a:p>
          <a:p>
            <a:pPr marL="0" lvl="6" algn="just" fontAlgn="base"/>
            <a:r>
              <a:rPr lang="en-US" sz="1600" b="1" dirty="0">
                <a:latin typeface="Baskerville Old Face" pitchFamily="18" charset="0"/>
              </a:rPr>
              <a:t>7.1.2	Calculating File, Directory, and Disk Sizes</a:t>
            </a:r>
            <a:endParaRPr lang="en-IN" sz="1600" dirty="0">
              <a:latin typeface="Baskerville Old Face" pitchFamily="18" charset="0"/>
            </a:endParaRPr>
          </a:p>
          <a:p>
            <a:pPr lvl="0"/>
            <a:r>
              <a:rPr lang="en-IN" sz="1600" dirty="0">
                <a:latin typeface="Baskerville Old Face" pitchFamily="18" charset="0"/>
              </a:rPr>
              <a:t>	Number of Standard PHP Functions to Calculate file, directory, and disk sizes are.</a:t>
            </a:r>
          </a:p>
          <a:p>
            <a:pPr marL="0" lvl="3" fontAlgn="base"/>
            <a:r>
              <a:rPr lang="en-IN" sz="1600" b="1" dirty="0">
                <a:latin typeface="Baskerville Old Face" pitchFamily="18" charset="0"/>
              </a:rPr>
              <a:t>7.1.2.1	Determining a File’s Size</a:t>
            </a:r>
            <a:endParaRPr lang="en-IN" sz="1600" dirty="0">
              <a:latin typeface="Baskerville Old Face" pitchFamily="18" charset="0"/>
            </a:endParaRPr>
          </a:p>
          <a:p>
            <a:pPr marL="1357313" lvl="5" indent="-457200">
              <a:buFont typeface="Arial" pitchFamily="34" charset="0"/>
              <a:buChar char="•"/>
              <a:tabLst>
                <a:tab pos="536575" algn="l"/>
              </a:tabLst>
            </a:pPr>
            <a:r>
              <a:rPr lang="en-IN" sz="1600" dirty="0">
                <a:latin typeface="Baskerville Old Face" pitchFamily="18" charset="0"/>
              </a:rPr>
              <a:t>The </a:t>
            </a:r>
            <a:r>
              <a:rPr lang="en-IN" sz="1600" dirty="0" err="1">
                <a:latin typeface="Baskerville Old Face" pitchFamily="18" charset="0"/>
              </a:rPr>
              <a:t>filesize</a:t>
            </a:r>
            <a:r>
              <a:rPr lang="en-IN" sz="1600" dirty="0">
                <a:latin typeface="Baskerville Old Face" pitchFamily="18" charset="0"/>
              </a:rPr>
              <a:t>() function returns the size, in bytes, of a specified file. Its prototype follows:</a:t>
            </a:r>
          </a:p>
          <a:p>
            <a:r>
              <a:rPr lang="en-IN" sz="1600" b="1" dirty="0">
                <a:latin typeface="Baskerville Old Face" pitchFamily="18" charset="0"/>
              </a:rPr>
              <a:t>			</a:t>
            </a:r>
            <a:r>
              <a:rPr lang="en-IN" sz="1600" b="1" dirty="0" err="1">
                <a:latin typeface="Baskerville Old Face" pitchFamily="18" charset="0"/>
              </a:rPr>
              <a:t>int</a:t>
            </a:r>
            <a:r>
              <a:rPr lang="en-IN" sz="1600" b="1" dirty="0">
                <a:latin typeface="Baskerville Old Face" pitchFamily="18" charset="0"/>
              </a:rPr>
              <a:t> </a:t>
            </a:r>
            <a:r>
              <a:rPr lang="en-IN" sz="1600" b="1" dirty="0" err="1">
                <a:latin typeface="Baskerville Old Face" pitchFamily="18" charset="0"/>
              </a:rPr>
              <a:t>filesize</a:t>
            </a:r>
            <a:r>
              <a:rPr lang="en-IN" sz="1600" b="1" dirty="0">
                <a:latin typeface="Baskerville Old Face" pitchFamily="18" charset="0"/>
              </a:rPr>
              <a:t>(string </a:t>
            </a:r>
            <a:r>
              <a:rPr lang="en-IN" sz="1600" b="1" i="1" dirty="0">
                <a:latin typeface="Baskerville Old Face" pitchFamily="18" charset="0"/>
              </a:rPr>
              <a:t>filename</a:t>
            </a:r>
            <a:r>
              <a:rPr lang="en-IN" sz="1600" b="1" dirty="0">
                <a:latin typeface="Baskerville Old Face" pitchFamily="18" charset="0"/>
              </a:rPr>
              <a:t>)</a:t>
            </a:r>
            <a:endParaRPr lang="en-IN" sz="1600" dirty="0">
              <a:latin typeface="Baskerville Old Face" pitchFamily="18" charset="0"/>
            </a:endParaRPr>
          </a:p>
          <a:p>
            <a:pPr marL="1346200" lvl="2" indent="-444500">
              <a:buFont typeface="Arial" pitchFamily="34" charset="0"/>
              <a:buChar char="•"/>
            </a:pPr>
            <a:r>
              <a:rPr lang="en-IN" sz="1600" dirty="0">
                <a:latin typeface="Baskerville Old Face" pitchFamily="18" charset="0"/>
              </a:rPr>
              <a:t>An example follows:</a:t>
            </a:r>
          </a:p>
          <a:p>
            <a:pPr lvl="6"/>
            <a:r>
              <a:rPr lang="en-IN" sz="1600" b="1" dirty="0">
                <a:latin typeface="Baskerville Old Face" pitchFamily="18" charset="0"/>
              </a:rPr>
              <a:t>&lt;?</a:t>
            </a:r>
            <a:r>
              <a:rPr lang="en-IN" sz="1600" b="1" dirty="0" err="1">
                <a:latin typeface="Baskerville Old Face" pitchFamily="18" charset="0"/>
              </a:rPr>
              <a:t>php</a:t>
            </a:r>
            <a:endParaRPr lang="en-IN" sz="1600" dirty="0">
              <a:latin typeface="Baskerville Old Face" pitchFamily="18" charset="0"/>
            </a:endParaRPr>
          </a:p>
          <a:p>
            <a:pPr lvl="6"/>
            <a:r>
              <a:rPr lang="en-IN" sz="1600" b="1" dirty="0">
                <a:latin typeface="Baskerville Old Face" pitchFamily="18" charset="0"/>
              </a:rPr>
              <a:t>$file = '/www/</a:t>
            </a:r>
            <a:r>
              <a:rPr lang="en-IN" sz="1600" b="1" dirty="0" err="1">
                <a:latin typeface="Baskerville Old Face" pitchFamily="18" charset="0"/>
              </a:rPr>
              <a:t>htdocs</a:t>
            </a:r>
            <a:r>
              <a:rPr lang="en-IN" sz="1600" b="1" dirty="0">
                <a:latin typeface="Baskerville Old Face" pitchFamily="18" charset="0"/>
              </a:rPr>
              <a:t>/book/chapter1.pdf';</a:t>
            </a:r>
            <a:endParaRPr lang="en-IN" sz="1600" dirty="0">
              <a:latin typeface="Baskerville Old Face" pitchFamily="18" charset="0"/>
            </a:endParaRPr>
          </a:p>
          <a:p>
            <a:pPr lvl="6"/>
            <a:r>
              <a:rPr lang="en-IN" sz="1600" b="1" dirty="0">
                <a:latin typeface="Baskerville Old Face" pitchFamily="18" charset="0"/>
              </a:rPr>
              <a:t>$bytes = </a:t>
            </a:r>
            <a:r>
              <a:rPr lang="en-IN" sz="1600" b="1" dirty="0" err="1">
                <a:latin typeface="Baskerville Old Face" pitchFamily="18" charset="0"/>
              </a:rPr>
              <a:t>filesize</a:t>
            </a:r>
            <a:r>
              <a:rPr lang="en-IN" sz="1600" b="1" dirty="0">
                <a:latin typeface="Baskerville Old Face" pitchFamily="18" charset="0"/>
              </a:rPr>
              <a:t>($file);</a:t>
            </a:r>
            <a:endParaRPr lang="en-IN" sz="1600" dirty="0">
              <a:latin typeface="Baskerville Old Face" pitchFamily="18" charset="0"/>
            </a:endParaRPr>
          </a:p>
          <a:p>
            <a:pPr lvl="6"/>
            <a:r>
              <a:rPr lang="en-IN" sz="1600" b="1" dirty="0">
                <a:latin typeface="Baskerville Old Face" pitchFamily="18" charset="0"/>
              </a:rPr>
              <a:t>$kilobytes = round($bytes/1024, 2);</a:t>
            </a:r>
            <a:endParaRPr lang="en-IN" sz="1600" dirty="0">
              <a:latin typeface="Baskerville Old Face" pitchFamily="18" charset="0"/>
            </a:endParaRPr>
          </a:p>
          <a:p>
            <a:pPr lvl="6"/>
            <a:r>
              <a:rPr lang="en-IN" sz="1600" b="1" dirty="0" err="1">
                <a:latin typeface="Baskerville Old Face" pitchFamily="18" charset="0"/>
              </a:rPr>
              <a:t>printf</a:t>
            </a:r>
            <a:r>
              <a:rPr lang="en-IN" sz="1600" b="1" dirty="0">
                <a:latin typeface="Baskerville Old Face" pitchFamily="18" charset="0"/>
              </a:rPr>
              <a:t>("File %s is $bytes </a:t>
            </a:r>
            <a:r>
              <a:rPr lang="en-IN" sz="1600" b="1" dirty="0" err="1">
                <a:latin typeface="Baskerville Old Face" pitchFamily="18" charset="0"/>
              </a:rPr>
              <a:t>bytes</a:t>
            </a:r>
            <a:r>
              <a:rPr lang="en-IN" sz="1600" b="1" dirty="0">
                <a:latin typeface="Baskerville Old Face" pitchFamily="18" charset="0"/>
              </a:rPr>
              <a:t>, or %.2f kilobytes", </a:t>
            </a:r>
            <a:r>
              <a:rPr lang="en-IN" sz="1600" b="1" dirty="0" err="1">
                <a:latin typeface="Baskerville Old Face" pitchFamily="18" charset="0"/>
              </a:rPr>
              <a:t>basename</a:t>
            </a:r>
            <a:r>
              <a:rPr lang="en-IN" sz="1600" b="1" dirty="0">
                <a:latin typeface="Baskerville Old Face" pitchFamily="18" charset="0"/>
              </a:rPr>
              <a:t>($file), $kilobytes);</a:t>
            </a:r>
            <a:endParaRPr lang="en-IN" sz="1600" dirty="0">
              <a:latin typeface="Baskerville Old Face" pitchFamily="18" charset="0"/>
            </a:endParaRPr>
          </a:p>
          <a:p>
            <a:pPr lvl="6"/>
            <a:r>
              <a:rPr lang="en-IN" sz="1600" b="1" dirty="0">
                <a:latin typeface="Baskerville Old Face" pitchFamily="18" charset="0"/>
              </a:rPr>
              <a:t>?&gt;</a:t>
            </a:r>
            <a:endParaRPr lang="en-IN" sz="1600" dirty="0">
              <a:latin typeface="Baskerville Old Face" pitchFamily="18" charset="0"/>
            </a:endParaRPr>
          </a:p>
          <a:p>
            <a:pPr marL="1346200" lvl="2" indent="-444500">
              <a:buFont typeface="Arial" pitchFamily="34" charset="0"/>
              <a:buChar char="•"/>
            </a:pPr>
            <a:r>
              <a:rPr lang="en-IN" sz="1600" dirty="0">
                <a:latin typeface="Baskerville Old Face" pitchFamily="18" charset="0"/>
              </a:rPr>
              <a:t>This returns the following:</a:t>
            </a:r>
          </a:p>
          <a:p>
            <a:r>
              <a:rPr lang="en-IN" sz="1600" b="1" dirty="0">
                <a:latin typeface="Baskerville Old Face" pitchFamily="18" charset="0"/>
              </a:rPr>
              <a:t>			File chapter1.pdf is 91815 bytes, or 89.66 kilobytes</a:t>
            </a:r>
            <a:endParaRPr lang="en-IN" sz="1600" dirty="0">
              <a:latin typeface="Baskerville Old Face" pitchFamily="18" charset="0"/>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17693"/>
            <a:ext cx="8715436" cy="6463308"/>
          </a:xfrm>
          <a:prstGeom prst="rect">
            <a:avLst/>
          </a:prstGeom>
          <a:noFill/>
        </p:spPr>
        <p:txBody>
          <a:bodyPr wrap="square" rtlCol="0">
            <a:spAutoFit/>
          </a:bodyPr>
          <a:lstStyle/>
          <a:p>
            <a:r>
              <a:rPr lang="en-IN" b="1" dirty="0">
                <a:latin typeface="Baskerville Old Face" pitchFamily="18" charset="0"/>
              </a:rPr>
              <a:t>7.1.2.2	Calculating a Disk’s Free Space</a:t>
            </a:r>
            <a:endParaRPr lang="en-IN" dirty="0">
              <a:latin typeface="Baskerville Old Face" pitchFamily="18" charset="0"/>
            </a:endParaRPr>
          </a:p>
          <a:p>
            <a:pPr lvl="2"/>
            <a:r>
              <a:rPr lang="en-IN" dirty="0">
                <a:latin typeface="Baskerville Old Face" pitchFamily="18" charset="0"/>
              </a:rPr>
              <a:t>The function </a:t>
            </a:r>
            <a:r>
              <a:rPr lang="en-IN" dirty="0" err="1">
                <a:latin typeface="Baskerville Old Face" pitchFamily="18" charset="0"/>
              </a:rPr>
              <a:t>disk_free_space</a:t>
            </a:r>
            <a:r>
              <a:rPr lang="en-IN" dirty="0">
                <a:latin typeface="Baskerville Old Face" pitchFamily="18" charset="0"/>
              </a:rPr>
              <a:t>() returns the available space, in bytes, allocated to the disk partition housing a specified directory. Its prototype follows:</a:t>
            </a:r>
          </a:p>
          <a:p>
            <a:r>
              <a:rPr lang="en-IN" b="1" dirty="0">
                <a:latin typeface="Baskerville Old Face" pitchFamily="18" charset="0"/>
              </a:rPr>
              <a:t>		float </a:t>
            </a:r>
            <a:r>
              <a:rPr lang="en-IN" b="1" dirty="0" err="1">
                <a:latin typeface="Baskerville Old Face" pitchFamily="18" charset="0"/>
              </a:rPr>
              <a:t>disk_free_space</a:t>
            </a:r>
            <a:r>
              <a:rPr lang="en-IN" b="1" dirty="0">
                <a:latin typeface="Baskerville Old Face" pitchFamily="18" charset="0"/>
              </a:rPr>
              <a:t>(string </a:t>
            </a:r>
            <a:r>
              <a:rPr lang="en-IN" b="1" i="1" dirty="0">
                <a:latin typeface="Baskerville Old Face" pitchFamily="18" charset="0"/>
              </a:rPr>
              <a:t>directory</a:t>
            </a:r>
            <a:r>
              <a:rPr lang="en-IN" b="1" dirty="0">
                <a:latin typeface="Baskerville Old Face" pitchFamily="18" charset="0"/>
              </a:rPr>
              <a:t>)</a:t>
            </a:r>
            <a:endParaRPr lang="en-IN" dirty="0">
              <a:latin typeface="Baskerville Old Face" pitchFamily="18" charset="0"/>
            </a:endParaRPr>
          </a:p>
          <a:p>
            <a:pPr lvl="2"/>
            <a:r>
              <a:rPr lang="en-IN" dirty="0">
                <a:latin typeface="Baskerville Old Face" pitchFamily="18" charset="0"/>
              </a:rPr>
              <a:t>An example follows:</a:t>
            </a:r>
          </a:p>
          <a:p>
            <a:pPr lvl="4"/>
            <a:r>
              <a:rPr lang="en-IN" b="1" dirty="0">
                <a:latin typeface="Baskerville Old Face" pitchFamily="18" charset="0"/>
              </a:rPr>
              <a:t>&lt;?</a:t>
            </a:r>
            <a:r>
              <a:rPr lang="en-IN" b="1" dirty="0" err="1">
                <a:latin typeface="Baskerville Old Face" pitchFamily="18" charset="0"/>
              </a:rPr>
              <a:t>php</a:t>
            </a:r>
            <a:endParaRPr lang="en-IN" dirty="0">
              <a:latin typeface="Baskerville Old Face" pitchFamily="18" charset="0"/>
            </a:endParaRPr>
          </a:p>
          <a:p>
            <a:pPr lvl="4"/>
            <a:r>
              <a:rPr lang="en-IN" b="1" dirty="0">
                <a:latin typeface="Baskerville Old Face" pitchFamily="18" charset="0"/>
              </a:rPr>
              <a:t>$drive = '/</a:t>
            </a:r>
            <a:r>
              <a:rPr lang="en-IN" b="1" dirty="0" err="1">
                <a:latin typeface="Baskerville Old Face" pitchFamily="18" charset="0"/>
              </a:rPr>
              <a:t>usr</a:t>
            </a:r>
            <a:r>
              <a:rPr lang="en-IN" b="1" dirty="0">
                <a:latin typeface="Baskerville Old Face" pitchFamily="18" charset="0"/>
              </a:rPr>
              <a:t>';</a:t>
            </a:r>
            <a:endParaRPr lang="en-IN" dirty="0">
              <a:latin typeface="Baskerville Old Face" pitchFamily="18" charset="0"/>
            </a:endParaRPr>
          </a:p>
          <a:p>
            <a:pPr lvl="4"/>
            <a:r>
              <a:rPr lang="en-IN" b="1" dirty="0" err="1">
                <a:latin typeface="Baskerville Old Face" pitchFamily="18" charset="0"/>
              </a:rPr>
              <a:t>printf</a:t>
            </a:r>
            <a:r>
              <a:rPr lang="en-IN" b="1" dirty="0">
                <a:latin typeface="Baskerville Old Face" pitchFamily="18" charset="0"/>
              </a:rPr>
              <a:t>("Remaining MB on %s: %.2f", $drive,</a:t>
            </a:r>
            <a:endParaRPr lang="en-IN" dirty="0">
              <a:latin typeface="Baskerville Old Face" pitchFamily="18" charset="0"/>
            </a:endParaRPr>
          </a:p>
          <a:p>
            <a:pPr lvl="4"/>
            <a:r>
              <a:rPr lang="en-IN" b="1" dirty="0">
                <a:latin typeface="Baskerville Old Face" pitchFamily="18" charset="0"/>
              </a:rPr>
              <a:t>round((</a:t>
            </a:r>
            <a:r>
              <a:rPr lang="en-IN" b="1" dirty="0" err="1">
                <a:latin typeface="Baskerville Old Face" pitchFamily="18" charset="0"/>
              </a:rPr>
              <a:t>disk_free_space</a:t>
            </a:r>
            <a:r>
              <a:rPr lang="en-IN" b="1" dirty="0">
                <a:latin typeface="Baskerville Old Face" pitchFamily="18" charset="0"/>
              </a:rPr>
              <a:t>($drive) / 1048576), 2));</a:t>
            </a:r>
            <a:endParaRPr lang="en-IN" dirty="0">
              <a:latin typeface="Baskerville Old Face" pitchFamily="18" charset="0"/>
            </a:endParaRPr>
          </a:p>
          <a:p>
            <a:pPr lvl="4"/>
            <a:r>
              <a:rPr lang="en-IN" b="1" dirty="0">
                <a:latin typeface="Baskerville Old Face" pitchFamily="18" charset="0"/>
              </a:rPr>
              <a:t>?&gt;</a:t>
            </a:r>
            <a:endParaRPr lang="en-IN" dirty="0">
              <a:latin typeface="Baskerville Old Face" pitchFamily="18" charset="0"/>
            </a:endParaRPr>
          </a:p>
          <a:p>
            <a:pPr lvl="2"/>
            <a:r>
              <a:rPr lang="en-IN" dirty="0">
                <a:latin typeface="Baskerville Old Face" pitchFamily="18" charset="0"/>
              </a:rPr>
              <a:t>This returns the following:</a:t>
            </a:r>
          </a:p>
          <a:p>
            <a:r>
              <a:rPr lang="en-IN" b="1" dirty="0">
                <a:latin typeface="Baskerville Old Face" pitchFamily="18" charset="0"/>
              </a:rPr>
              <a:t>		Remaining MB on /</a:t>
            </a:r>
            <a:r>
              <a:rPr lang="en-IN" b="1" dirty="0" err="1">
                <a:latin typeface="Baskerville Old Face" pitchFamily="18" charset="0"/>
              </a:rPr>
              <a:t>usr</a:t>
            </a:r>
            <a:r>
              <a:rPr lang="en-IN" b="1" dirty="0">
                <a:latin typeface="Baskerville Old Face" pitchFamily="18" charset="0"/>
              </a:rPr>
              <a:t>: 2141.29</a:t>
            </a:r>
          </a:p>
          <a:p>
            <a:r>
              <a:rPr lang="en-IN" b="1" dirty="0">
                <a:latin typeface="Baskerville Old Face" pitchFamily="18" charset="0"/>
              </a:rPr>
              <a:t>7.1.2.3	Calculating Total Disk Size</a:t>
            </a:r>
            <a:endParaRPr lang="en-IN" dirty="0">
              <a:latin typeface="Baskerville Old Face" pitchFamily="18" charset="0"/>
            </a:endParaRPr>
          </a:p>
          <a:p>
            <a:pPr lvl="2"/>
            <a:r>
              <a:rPr lang="en-IN" dirty="0">
                <a:latin typeface="Baskerville Old Face" pitchFamily="18" charset="0"/>
              </a:rPr>
              <a:t>The </a:t>
            </a:r>
            <a:r>
              <a:rPr lang="en-IN" dirty="0" err="1">
                <a:latin typeface="Baskerville Old Face" pitchFamily="18" charset="0"/>
              </a:rPr>
              <a:t>disk_total_space</a:t>
            </a:r>
            <a:r>
              <a:rPr lang="en-IN" dirty="0">
                <a:latin typeface="Baskerville Old Face" pitchFamily="18" charset="0"/>
              </a:rPr>
              <a:t>() function returns the total size, in bytes, consumed by the disk partition housing a specified directory. Its prototype follows:</a:t>
            </a:r>
          </a:p>
          <a:p>
            <a:r>
              <a:rPr lang="en-IN" b="1" dirty="0">
                <a:latin typeface="Baskerville Old Face" pitchFamily="18" charset="0"/>
              </a:rPr>
              <a:t>		float </a:t>
            </a:r>
            <a:r>
              <a:rPr lang="en-IN" b="1" dirty="0" err="1">
                <a:latin typeface="Baskerville Old Face" pitchFamily="18" charset="0"/>
              </a:rPr>
              <a:t>disk_total_space</a:t>
            </a:r>
            <a:r>
              <a:rPr lang="en-IN" b="1" dirty="0">
                <a:latin typeface="Baskerville Old Face" pitchFamily="18" charset="0"/>
              </a:rPr>
              <a:t>(string </a:t>
            </a:r>
            <a:r>
              <a:rPr lang="en-IN" b="1" i="1" dirty="0">
                <a:latin typeface="Baskerville Old Face" pitchFamily="18" charset="0"/>
              </a:rPr>
              <a:t>directory</a:t>
            </a:r>
            <a:r>
              <a:rPr lang="en-IN" b="1" dirty="0">
                <a:latin typeface="Baskerville Old Face" pitchFamily="18" charset="0"/>
              </a:rPr>
              <a:t>)</a:t>
            </a:r>
            <a:endParaRPr lang="en-IN" dirty="0">
              <a:latin typeface="Baskerville Old Face" pitchFamily="18" charset="0"/>
            </a:endParaRPr>
          </a:p>
          <a:p>
            <a:pPr lvl="2"/>
            <a:r>
              <a:rPr lang="en-IN" dirty="0">
                <a:latin typeface="Baskerville Old Face" pitchFamily="18" charset="0"/>
              </a:rPr>
              <a:t>An example follows:</a:t>
            </a:r>
          </a:p>
          <a:p>
            <a:pPr lvl="4"/>
            <a:r>
              <a:rPr lang="en-IN" dirty="0">
                <a:latin typeface="Baskerville Old Face" pitchFamily="18" charset="0"/>
              </a:rPr>
              <a:t> </a:t>
            </a:r>
            <a:r>
              <a:rPr lang="en-IN" b="1" dirty="0">
                <a:latin typeface="Baskerville Old Face" pitchFamily="18" charset="0"/>
              </a:rPr>
              <a:t>&lt;?</a:t>
            </a:r>
            <a:r>
              <a:rPr lang="en-IN" b="1" dirty="0" err="1">
                <a:latin typeface="Baskerville Old Face" pitchFamily="18" charset="0"/>
              </a:rPr>
              <a:t>php</a:t>
            </a:r>
            <a:endParaRPr lang="en-IN" dirty="0">
              <a:latin typeface="Baskerville Old Face" pitchFamily="18" charset="0"/>
            </a:endParaRPr>
          </a:p>
          <a:p>
            <a:pPr lvl="4"/>
            <a:r>
              <a:rPr lang="en-IN" b="1" dirty="0">
                <a:latin typeface="Baskerville Old Face" pitchFamily="18" charset="0"/>
              </a:rPr>
              <a:t>$partition = '/</a:t>
            </a:r>
            <a:r>
              <a:rPr lang="en-IN" b="1" dirty="0" err="1">
                <a:latin typeface="Baskerville Old Face" pitchFamily="18" charset="0"/>
              </a:rPr>
              <a:t>usr</a:t>
            </a:r>
            <a:r>
              <a:rPr lang="en-IN" b="1" dirty="0">
                <a:latin typeface="Baskerville Old Face" pitchFamily="18" charset="0"/>
              </a:rPr>
              <a:t>';</a:t>
            </a:r>
            <a:endParaRPr lang="en-IN" dirty="0">
              <a:latin typeface="Baskerville Old Face" pitchFamily="18" charset="0"/>
            </a:endParaRPr>
          </a:p>
          <a:p>
            <a:pPr lvl="4"/>
            <a:r>
              <a:rPr lang="en-IN" b="1" dirty="0">
                <a:latin typeface="Baskerville Old Face" pitchFamily="18" charset="0"/>
              </a:rPr>
              <a:t>// Determine total partition space</a:t>
            </a:r>
            <a:endParaRPr lang="en-IN" dirty="0">
              <a:latin typeface="Baskerville Old Face" pitchFamily="18" charset="0"/>
            </a:endParaRPr>
          </a:p>
          <a:p>
            <a:pPr lvl="4"/>
            <a:r>
              <a:rPr lang="en-IN" b="1" dirty="0">
                <a:latin typeface="Baskerville Old Face" pitchFamily="18" charset="0"/>
              </a:rPr>
              <a:t>$</a:t>
            </a:r>
            <a:r>
              <a:rPr lang="en-IN" b="1" dirty="0" err="1">
                <a:latin typeface="Baskerville Old Face" pitchFamily="18" charset="0"/>
              </a:rPr>
              <a:t>totalSpace</a:t>
            </a:r>
            <a:r>
              <a:rPr lang="en-IN" b="1" dirty="0">
                <a:latin typeface="Baskerville Old Face" pitchFamily="18" charset="0"/>
              </a:rPr>
              <a:t> = </a:t>
            </a:r>
            <a:r>
              <a:rPr lang="en-IN" b="1" dirty="0" err="1">
                <a:latin typeface="Baskerville Old Face" pitchFamily="18" charset="0"/>
              </a:rPr>
              <a:t>disk_total_space</a:t>
            </a:r>
            <a:r>
              <a:rPr lang="en-IN" b="1" dirty="0">
                <a:latin typeface="Baskerville Old Face" pitchFamily="18" charset="0"/>
              </a:rPr>
              <a:t>($partition) / 1048576;</a:t>
            </a:r>
            <a:endParaRPr lang="en-IN" dirty="0">
              <a:latin typeface="Baskerville Old Face" pitchFamily="18" charset="0"/>
            </a:endParaRPr>
          </a:p>
          <a:p>
            <a:pPr lvl="4"/>
            <a:r>
              <a:rPr lang="en-IN" b="1" dirty="0">
                <a:latin typeface="Baskerville Old Face" pitchFamily="18" charset="0"/>
              </a:rPr>
              <a:t>?&gt;</a:t>
            </a:r>
            <a:endParaRPr lang="en-IN" dirty="0">
              <a:latin typeface="Baskerville Old Face" pitchFamily="18" charset="0"/>
            </a:endParaRPr>
          </a:p>
          <a:p>
            <a:endParaRPr lang="en-IN" dirty="0">
              <a:latin typeface="Baskerville Old Face" pitchFamily="18"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494085"/>
          </a:xfrm>
          <a:prstGeom prst="rect">
            <a:avLst/>
          </a:prstGeom>
          <a:noFill/>
        </p:spPr>
        <p:txBody>
          <a:bodyPr wrap="square" rtlCol="0">
            <a:spAutoFit/>
          </a:bodyPr>
          <a:lstStyle/>
          <a:p>
            <a:pPr marL="88900" lvl="2"/>
            <a:r>
              <a:rPr lang="en-US" sz="1600" b="1" dirty="0">
                <a:latin typeface="Baskerville Old Face" pitchFamily="18" charset="0"/>
              </a:rPr>
              <a:t>7.1.3	Determining Access and Modification Times</a:t>
            </a:r>
            <a:endParaRPr lang="en-IN" sz="1600" dirty="0">
              <a:latin typeface="Baskerville Old Face" pitchFamily="18" charset="0"/>
            </a:endParaRPr>
          </a:p>
          <a:p>
            <a:pPr lvl="2"/>
            <a:r>
              <a:rPr lang="en-IN" sz="1600" dirty="0">
                <a:latin typeface="Baskerville Old Face" pitchFamily="18" charset="0"/>
              </a:rPr>
              <a:t>PHP offers three functions for determining a file’s access, creation, and last </a:t>
            </a:r>
            <a:r>
              <a:rPr lang="en-IN" sz="1600" dirty="0" err="1">
                <a:latin typeface="Baskerville Old Face" pitchFamily="18" charset="0"/>
              </a:rPr>
              <a:t>modificationtime</a:t>
            </a:r>
            <a:r>
              <a:rPr lang="en-IN" sz="1600" dirty="0">
                <a:latin typeface="Baskerville Old Face" pitchFamily="18" charset="0"/>
              </a:rPr>
              <a:t>.</a:t>
            </a:r>
          </a:p>
          <a:p>
            <a:r>
              <a:rPr lang="en-IN" sz="1600" b="1" dirty="0">
                <a:latin typeface="Baskerville Old Face" pitchFamily="18" charset="0"/>
              </a:rPr>
              <a:t>7.1.3.1	Determining a File’s Last Access Time</a:t>
            </a:r>
            <a:endParaRPr lang="en-IN" sz="1600" dirty="0">
              <a:latin typeface="Baskerville Old Face" pitchFamily="18" charset="0"/>
            </a:endParaRPr>
          </a:p>
          <a:p>
            <a:pPr lvl="2"/>
            <a:r>
              <a:rPr lang="en-IN" sz="1600" dirty="0">
                <a:latin typeface="Baskerville Old Face" pitchFamily="18" charset="0"/>
              </a:rPr>
              <a:t>The </a:t>
            </a:r>
            <a:r>
              <a:rPr lang="en-IN" sz="1600" dirty="0" err="1">
                <a:latin typeface="Baskerville Old Face" pitchFamily="18" charset="0"/>
              </a:rPr>
              <a:t>fileatime</a:t>
            </a:r>
            <a:r>
              <a:rPr lang="en-IN" sz="1600" dirty="0">
                <a:latin typeface="Baskerville Old Face" pitchFamily="18" charset="0"/>
              </a:rPr>
              <a:t>() function returns a file’s last access time in Unix timestamp format or FALSE on </a:t>
            </a:r>
            <a:r>
              <a:rPr lang="en-IN" sz="1600" dirty="0" err="1">
                <a:latin typeface="Baskerville Old Face" pitchFamily="18" charset="0"/>
              </a:rPr>
              <a:t>error.Its</a:t>
            </a:r>
            <a:r>
              <a:rPr lang="en-IN" sz="1600" dirty="0">
                <a:latin typeface="Baskerville Old Face" pitchFamily="18" charset="0"/>
              </a:rPr>
              <a:t> prototype follows:</a:t>
            </a:r>
          </a:p>
          <a:p>
            <a:r>
              <a:rPr lang="en-IN" sz="1600" b="1" dirty="0">
                <a:latin typeface="Baskerville Old Face" pitchFamily="18" charset="0"/>
              </a:rPr>
              <a:t>			</a:t>
            </a:r>
            <a:r>
              <a:rPr lang="en-IN" sz="1600" b="1" dirty="0" err="1">
                <a:latin typeface="Baskerville Old Face" pitchFamily="18" charset="0"/>
              </a:rPr>
              <a:t>int</a:t>
            </a:r>
            <a:r>
              <a:rPr lang="en-IN" sz="1600" b="1" dirty="0">
                <a:latin typeface="Baskerville Old Face" pitchFamily="18" charset="0"/>
              </a:rPr>
              <a:t> </a:t>
            </a:r>
            <a:r>
              <a:rPr lang="en-IN" sz="1600" b="1" dirty="0" err="1">
                <a:latin typeface="Baskerville Old Face" pitchFamily="18" charset="0"/>
              </a:rPr>
              <a:t>fileatime</a:t>
            </a:r>
            <a:r>
              <a:rPr lang="en-IN" sz="1600" b="1" dirty="0">
                <a:latin typeface="Baskerville Old Face" pitchFamily="18" charset="0"/>
              </a:rPr>
              <a:t>(string </a:t>
            </a:r>
            <a:r>
              <a:rPr lang="en-IN" sz="1600" b="1" i="1" dirty="0">
                <a:latin typeface="Baskerville Old Face" pitchFamily="18" charset="0"/>
              </a:rPr>
              <a:t>filename</a:t>
            </a:r>
            <a:r>
              <a:rPr lang="en-IN" sz="1600" b="1" dirty="0">
                <a:latin typeface="Baskerville Old Face" pitchFamily="18" charset="0"/>
              </a:rPr>
              <a:t>)</a:t>
            </a:r>
            <a:endParaRPr lang="en-IN" sz="1600" dirty="0">
              <a:latin typeface="Baskerville Old Face" pitchFamily="18" charset="0"/>
            </a:endParaRPr>
          </a:p>
          <a:p>
            <a:pPr lvl="2"/>
            <a:r>
              <a:rPr lang="en-IN" sz="1600" dirty="0">
                <a:latin typeface="Baskerville Old Face" pitchFamily="18" charset="0"/>
              </a:rPr>
              <a:t>An example follows:</a:t>
            </a:r>
          </a:p>
          <a:p>
            <a:pPr lvl="6"/>
            <a:r>
              <a:rPr lang="en-IN" sz="1600" b="1" dirty="0">
                <a:latin typeface="Baskerville Old Face" pitchFamily="18" charset="0"/>
              </a:rPr>
              <a:t>&lt;?</a:t>
            </a:r>
            <a:r>
              <a:rPr lang="en-IN" sz="1600" b="1" dirty="0" err="1">
                <a:latin typeface="Baskerville Old Face" pitchFamily="18" charset="0"/>
              </a:rPr>
              <a:t>php</a:t>
            </a:r>
            <a:endParaRPr lang="en-IN" sz="1600" dirty="0">
              <a:latin typeface="Baskerville Old Face" pitchFamily="18" charset="0"/>
            </a:endParaRPr>
          </a:p>
          <a:p>
            <a:pPr lvl="6"/>
            <a:r>
              <a:rPr lang="en-IN" sz="1600" b="1" dirty="0">
                <a:latin typeface="Baskerville Old Face" pitchFamily="18" charset="0"/>
              </a:rPr>
              <a:t>$file = '/</a:t>
            </a:r>
            <a:r>
              <a:rPr lang="en-IN" sz="1600" b="1" dirty="0" err="1">
                <a:latin typeface="Baskerville Old Face" pitchFamily="18" charset="0"/>
              </a:rPr>
              <a:t>var</a:t>
            </a:r>
            <a:r>
              <a:rPr lang="en-IN" sz="1600" b="1" dirty="0">
                <a:latin typeface="Baskerville Old Face" pitchFamily="18" charset="0"/>
              </a:rPr>
              <a:t>/www/</a:t>
            </a:r>
            <a:r>
              <a:rPr lang="en-IN" sz="1600" b="1" dirty="0" err="1">
                <a:latin typeface="Baskerville Old Face" pitchFamily="18" charset="0"/>
              </a:rPr>
              <a:t>htdocs</a:t>
            </a:r>
            <a:r>
              <a:rPr lang="en-IN" sz="1600" b="1" dirty="0">
                <a:latin typeface="Baskerville Old Face" pitchFamily="18" charset="0"/>
              </a:rPr>
              <a:t>/book/chapter10/stat.php';</a:t>
            </a:r>
            <a:endParaRPr lang="en-IN" sz="1600" dirty="0">
              <a:latin typeface="Baskerville Old Face" pitchFamily="18" charset="0"/>
            </a:endParaRPr>
          </a:p>
          <a:p>
            <a:pPr lvl="6"/>
            <a:r>
              <a:rPr lang="en-IN" sz="1600" b="1" dirty="0" err="1">
                <a:latin typeface="Baskerville Old Face" pitchFamily="18" charset="0"/>
              </a:rPr>
              <a:t>printf</a:t>
            </a:r>
            <a:r>
              <a:rPr lang="en-IN" sz="1600" b="1" dirty="0">
                <a:latin typeface="Baskerville Old Face" pitchFamily="18" charset="0"/>
              </a:rPr>
              <a:t>("File last accessed: %s", date("m-d-y g:i:sa", </a:t>
            </a:r>
            <a:r>
              <a:rPr lang="en-IN" sz="1600" b="1" dirty="0" err="1">
                <a:latin typeface="Baskerville Old Face" pitchFamily="18" charset="0"/>
              </a:rPr>
              <a:t>fileatime</a:t>
            </a:r>
            <a:r>
              <a:rPr lang="en-IN" sz="1600" b="1" dirty="0">
                <a:latin typeface="Baskerville Old Face" pitchFamily="18" charset="0"/>
              </a:rPr>
              <a:t>($file)));</a:t>
            </a:r>
            <a:endParaRPr lang="en-IN" sz="1600" dirty="0">
              <a:latin typeface="Baskerville Old Face" pitchFamily="18" charset="0"/>
            </a:endParaRPr>
          </a:p>
          <a:p>
            <a:pPr lvl="6"/>
            <a:r>
              <a:rPr lang="en-IN" sz="1600" b="1" dirty="0">
                <a:latin typeface="Baskerville Old Face" pitchFamily="18" charset="0"/>
              </a:rPr>
              <a:t>?&gt;</a:t>
            </a:r>
            <a:endParaRPr lang="en-IN" sz="1600" dirty="0">
              <a:latin typeface="Baskerville Old Face" pitchFamily="18" charset="0"/>
            </a:endParaRPr>
          </a:p>
          <a:p>
            <a:pPr lvl="2"/>
            <a:r>
              <a:rPr lang="en-IN" sz="1600" dirty="0">
                <a:latin typeface="Baskerville Old Face" pitchFamily="18" charset="0"/>
              </a:rPr>
              <a:t>This returns the following:</a:t>
            </a:r>
          </a:p>
          <a:p>
            <a:r>
              <a:rPr lang="en-IN" sz="1600" b="1" dirty="0">
                <a:latin typeface="Baskerville Old Face" pitchFamily="18" charset="0"/>
              </a:rPr>
              <a:t>			File last accessed: 06-09-10 1:26:14pm</a:t>
            </a:r>
          </a:p>
          <a:p>
            <a:pPr algn="just"/>
            <a:r>
              <a:rPr lang="en-IN" sz="1600" b="1" dirty="0">
                <a:latin typeface="Baskerville Old Face" pitchFamily="18" charset="0"/>
              </a:rPr>
              <a:t>7.1.3.2	Determining a File’s Last Changed Time</a:t>
            </a:r>
            <a:endParaRPr lang="en-IN" sz="1600" dirty="0">
              <a:latin typeface="Baskerville Old Face" pitchFamily="18" charset="0"/>
            </a:endParaRPr>
          </a:p>
          <a:p>
            <a:pPr lvl="2" algn="just"/>
            <a:r>
              <a:rPr lang="en-IN" sz="1600" dirty="0">
                <a:latin typeface="Baskerville Old Face" pitchFamily="18" charset="0"/>
              </a:rPr>
              <a:t>The </a:t>
            </a:r>
            <a:r>
              <a:rPr lang="en-IN" sz="1600" dirty="0" err="1">
                <a:latin typeface="Baskerville Old Face" pitchFamily="18" charset="0"/>
              </a:rPr>
              <a:t>filectime</a:t>
            </a:r>
            <a:r>
              <a:rPr lang="en-IN" sz="1600" dirty="0">
                <a:latin typeface="Baskerville Old Face" pitchFamily="18" charset="0"/>
              </a:rPr>
              <a:t>() function returns a file’s last changed time in Unix timestamp format or FALSE on </a:t>
            </a:r>
            <a:r>
              <a:rPr lang="en-IN" sz="1600" dirty="0" err="1">
                <a:latin typeface="Baskerville Old Face" pitchFamily="18" charset="0"/>
              </a:rPr>
              <a:t>error.Its</a:t>
            </a:r>
            <a:r>
              <a:rPr lang="en-IN" sz="1600" dirty="0">
                <a:latin typeface="Baskerville Old Face" pitchFamily="18" charset="0"/>
              </a:rPr>
              <a:t> prototype follows:</a:t>
            </a:r>
          </a:p>
          <a:p>
            <a:pPr algn="just"/>
            <a:r>
              <a:rPr lang="en-IN" sz="1600" b="1" dirty="0">
                <a:latin typeface="Baskerville Old Face" pitchFamily="18" charset="0"/>
              </a:rPr>
              <a:t>			</a:t>
            </a:r>
            <a:r>
              <a:rPr lang="en-IN" sz="1600" b="1" dirty="0" err="1">
                <a:latin typeface="Baskerville Old Face" pitchFamily="18" charset="0"/>
              </a:rPr>
              <a:t>int</a:t>
            </a:r>
            <a:r>
              <a:rPr lang="en-IN" sz="1600" b="1" dirty="0">
                <a:latin typeface="Baskerville Old Face" pitchFamily="18" charset="0"/>
              </a:rPr>
              <a:t> </a:t>
            </a:r>
            <a:r>
              <a:rPr lang="en-IN" sz="1600" b="1" dirty="0" err="1">
                <a:latin typeface="Baskerville Old Face" pitchFamily="18" charset="0"/>
              </a:rPr>
              <a:t>filectime</a:t>
            </a:r>
            <a:r>
              <a:rPr lang="en-IN" sz="1600" b="1" dirty="0">
                <a:latin typeface="Baskerville Old Face" pitchFamily="18" charset="0"/>
              </a:rPr>
              <a:t>(string </a:t>
            </a:r>
            <a:r>
              <a:rPr lang="en-IN" sz="1600" b="1" i="1" dirty="0">
                <a:latin typeface="Baskerville Old Face" pitchFamily="18" charset="0"/>
              </a:rPr>
              <a:t>filename</a:t>
            </a:r>
            <a:r>
              <a:rPr lang="en-IN" sz="1600" b="1" dirty="0">
                <a:latin typeface="Baskerville Old Face" pitchFamily="18" charset="0"/>
              </a:rPr>
              <a:t>)</a:t>
            </a:r>
            <a:endParaRPr lang="en-IN" sz="1600" dirty="0">
              <a:latin typeface="Baskerville Old Face" pitchFamily="18" charset="0"/>
            </a:endParaRPr>
          </a:p>
          <a:p>
            <a:pPr lvl="2" algn="just"/>
            <a:r>
              <a:rPr lang="en-IN" sz="1600" dirty="0">
                <a:latin typeface="Baskerville Old Face" pitchFamily="18" charset="0"/>
              </a:rPr>
              <a:t>An example follows:</a:t>
            </a:r>
          </a:p>
          <a:p>
            <a:pPr lvl="6" algn="just"/>
            <a:r>
              <a:rPr lang="en-IN" sz="1600" b="1" dirty="0">
                <a:latin typeface="Baskerville Old Face" pitchFamily="18" charset="0"/>
              </a:rPr>
              <a:t>&lt;?</a:t>
            </a:r>
            <a:r>
              <a:rPr lang="en-IN" sz="1600" b="1" dirty="0" err="1">
                <a:latin typeface="Baskerville Old Face" pitchFamily="18" charset="0"/>
              </a:rPr>
              <a:t>php</a:t>
            </a:r>
            <a:endParaRPr lang="en-IN" sz="1600" dirty="0">
              <a:latin typeface="Baskerville Old Face" pitchFamily="18" charset="0"/>
            </a:endParaRPr>
          </a:p>
          <a:p>
            <a:pPr lvl="6" algn="just"/>
            <a:r>
              <a:rPr lang="en-IN" sz="1600" b="1" dirty="0">
                <a:latin typeface="Baskerville Old Face" pitchFamily="18" charset="0"/>
              </a:rPr>
              <a:t>$file = '/</a:t>
            </a:r>
            <a:r>
              <a:rPr lang="en-IN" sz="1600" b="1" dirty="0" err="1">
                <a:latin typeface="Baskerville Old Face" pitchFamily="18" charset="0"/>
              </a:rPr>
              <a:t>var</a:t>
            </a:r>
            <a:r>
              <a:rPr lang="en-IN" sz="1600" b="1" dirty="0">
                <a:latin typeface="Baskerville Old Face" pitchFamily="18" charset="0"/>
              </a:rPr>
              <a:t>/www/</a:t>
            </a:r>
            <a:r>
              <a:rPr lang="en-IN" sz="1600" b="1" dirty="0" err="1">
                <a:latin typeface="Baskerville Old Face" pitchFamily="18" charset="0"/>
              </a:rPr>
              <a:t>htdocs</a:t>
            </a:r>
            <a:r>
              <a:rPr lang="en-IN" sz="1600" b="1" dirty="0">
                <a:latin typeface="Baskerville Old Face" pitchFamily="18" charset="0"/>
              </a:rPr>
              <a:t>/book/chapter10/stat.php';</a:t>
            </a:r>
            <a:endParaRPr lang="en-IN" sz="1600" dirty="0">
              <a:latin typeface="Baskerville Old Face" pitchFamily="18" charset="0"/>
            </a:endParaRPr>
          </a:p>
          <a:p>
            <a:pPr lvl="6" algn="just"/>
            <a:r>
              <a:rPr lang="en-IN" sz="1600" b="1" dirty="0" err="1">
                <a:latin typeface="Baskerville Old Face" pitchFamily="18" charset="0"/>
              </a:rPr>
              <a:t>printf</a:t>
            </a:r>
            <a:r>
              <a:rPr lang="en-IN" sz="1600" b="1" dirty="0">
                <a:latin typeface="Baskerville Old Face" pitchFamily="18" charset="0"/>
              </a:rPr>
              <a:t>("File </a:t>
            </a:r>
            <a:r>
              <a:rPr lang="en-IN" sz="1600" b="1" dirty="0" err="1">
                <a:latin typeface="Baskerville Old Face" pitchFamily="18" charset="0"/>
              </a:rPr>
              <a:t>inode</a:t>
            </a:r>
            <a:r>
              <a:rPr lang="en-IN" sz="1600" b="1" dirty="0">
                <a:latin typeface="Baskerville Old Face" pitchFamily="18" charset="0"/>
              </a:rPr>
              <a:t> last changed: %s", date("m-d-y g:i:sa", </a:t>
            </a:r>
            <a:r>
              <a:rPr lang="en-IN" sz="1600" b="1" dirty="0" err="1">
                <a:latin typeface="Baskerville Old Face" pitchFamily="18" charset="0"/>
              </a:rPr>
              <a:t>filectime</a:t>
            </a:r>
            <a:r>
              <a:rPr lang="en-IN" sz="1600" b="1" dirty="0">
                <a:latin typeface="Baskerville Old Face" pitchFamily="18" charset="0"/>
              </a:rPr>
              <a:t>($file)));</a:t>
            </a:r>
            <a:endParaRPr lang="en-IN" sz="1600" dirty="0">
              <a:latin typeface="Baskerville Old Face" pitchFamily="18" charset="0"/>
            </a:endParaRPr>
          </a:p>
          <a:p>
            <a:pPr lvl="6" algn="just"/>
            <a:r>
              <a:rPr lang="en-IN" sz="1600" b="1" dirty="0">
                <a:latin typeface="Baskerville Old Face" pitchFamily="18" charset="0"/>
              </a:rPr>
              <a:t>?&gt;</a:t>
            </a:r>
            <a:endParaRPr lang="en-IN" sz="1600" dirty="0">
              <a:latin typeface="Baskerville Old Face" pitchFamily="18" charset="0"/>
            </a:endParaRPr>
          </a:p>
          <a:p>
            <a:pPr lvl="2" algn="just"/>
            <a:r>
              <a:rPr lang="en-IN" sz="1600" dirty="0">
                <a:latin typeface="Baskerville Old Face" pitchFamily="18" charset="0"/>
              </a:rPr>
              <a:t>This returns the following:</a:t>
            </a:r>
          </a:p>
          <a:p>
            <a:pPr algn="just"/>
            <a:r>
              <a:rPr lang="en-IN" sz="1600" b="1" dirty="0">
                <a:latin typeface="Baskerville Old Face" pitchFamily="18" charset="0"/>
              </a:rPr>
              <a:t>			File </a:t>
            </a:r>
            <a:r>
              <a:rPr lang="en-IN" sz="1600" b="1" dirty="0" err="1">
                <a:latin typeface="Baskerville Old Face" pitchFamily="18" charset="0"/>
              </a:rPr>
              <a:t>inode</a:t>
            </a:r>
            <a:r>
              <a:rPr lang="en-IN" sz="1600" b="1" dirty="0">
                <a:latin typeface="Baskerville Old Face" pitchFamily="18" charset="0"/>
              </a:rPr>
              <a:t> last changed: 06-09-10 1:26:14pm</a:t>
            </a:r>
            <a:endParaRPr lang="en-IN" sz="1600" dirty="0">
              <a:latin typeface="Baskerville Old Face" pitchFamily="18" charset="0"/>
            </a:endParaRPr>
          </a:p>
          <a:p>
            <a:endParaRPr lang="en-IN" sz="1600" dirty="0">
              <a:latin typeface="Baskerville Old Face" pitchFamily="18" charset="0"/>
            </a:endParaRPr>
          </a:p>
          <a:p>
            <a:endParaRPr lang="en-IN" sz="1600" dirty="0">
              <a:latin typeface="Baskerville Old Face" pitchFamily="18" charset="0"/>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3693319"/>
          </a:xfrm>
          <a:prstGeom prst="rect">
            <a:avLst/>
          </a:prstGeom>
          <a:noFill/>
        </p:spPr>
        <p:txBody>
          <a:bodyPr wrap="square" rtlCol="0">
            <a:spAutoFit/>
          </a:bodyPr>
          <a:lstStyle/>
          <a:p>
            <a:r>
              <a:rPr lang="en-IN" b="1" dirty="0">
                <a:latin typeface="Baskerville Old Face" pitchFamily="18" charset="0"/>
              </a:rPr>
              <a:t>7.1.3.3	Determining a File’s Last Modified Time</a:t>
            </a:r>
            <a:endParaRPr lang="en-IN" sz="1600" dirty="0">
              <a:latin typeface="Baskerville Old Face" pitchFamily="18" charset="0"/>
            </a:endParaRPr>
          </a:p>
          <a:p>
            <a:pPr lvl="2"/>
            <a:r>
              <a:rPr lang="en-IN" dirty="0">
                <a:latin typeface="Baskerville Old Face" pitchFamily="18" charset="0"/>
              </a:rPr>
              <a:t>The </a:t>
            </a:r>
            <a:r>
              <a:rPr lang="en-IN" dirty="0" err="1">
                <a:latin typeface="Baskerville Old Face" pitchFamily="18" charset="0"/>
              </a:rPr>
              <a:t>filemtime</a:t>
            </a:r>
            <a:r>
              <a:rPr lang="en-IN" dirty="0">
                <a:latin typeface="Baskerville Old Face" pitchFamily="18" charset="0"/>
              </a:rPr>
              <a:t>() function returns a file’s last modification time in Unix timestamp format or FALSE otherwise. Its prototype follows:</a:t>
            </a:r>
            <a:endParaRPr lang="en-IN" sz="1600" dirty="0">
              <a:latin typeface="Baskerville Old Face" pitchFamily="18" charset="0"/>
            </a:endParaRPr>
          </a:p>
          <a:p>
            <a:r>
              <a:rPr lang="en-IN" b="1" dirty="0">
                <a:latin typeface="Baskerville Old Face" pitchFamily="18" charset="0"/>
              </a:rPr>
              <a:t>		</a:t>
            </a:r>
            <a:r>
              <a:rPr lang="en-IN" b="1" dirty="0" err="1">
                <a:latin typeface="Baskerville Old Face" pitchFamily="18" charset="0"/>
              </a:rPr>
              <a:t>int</a:t>
            </a:r>
            <a:r>
              <a:rPr lang="en-IN" b="1" dirty="0">
                <a:latin typeface="Baskerville Old Face" pitchFamily="18" charset="0"/>
              </a:rPr>
              <a:t> </a:t>
            </a:r>
            <a:r>
              <a:rPr lang="en-IN" b="1" dirty="0" err="1">
                <a:latin typeface="Baskerville Old Face" pitchFamily="18" charset="0"/>
              </a:rPr>
              <a:t>filemtime</a:t>
            </a:r>
            <a:r>
              <a:rPr lang="en-IN" b="1" dirty="0">
                <a:latin typeface="Baskerville Old Face" pitchFamily="18" charset="0"/>
              </a:rPr>
              <a:t>(string </a:t>
            </a:r>
            <a:r>
              <a:rPr lang="en-IN" b="1" i="1" dirty="0">
                <a:latin typeface="Baskerville Old Face" pitchFamily="18" charset="0"/>
              </a:rPr>
              <a:t>filename</a:t>
            </a:r>
            <a:r>
              <a:rPr lang="en-IN" b="1" dirty="0">
                <a:latin typeface="Baskerville Old Face" pitchFamily="18" charset="0"/>
              </a:rPr>
              <a:t>)</a:t>
            </a:r>
            <a:endParaRPr lang="en-IN" sz="1600" dirty="0">
              <a:latin typeface="Baskerville Old Face" pitchFamily="18" charset="0"/>
            </a:endParaRPr>
          </a:p>
          <a:p>
            <a:pPr lvl="2"/>
            <a:r>
              <a:rPr lang="en-IN" dirty="0">
                <a:latin typeface="Baskerville Old Face" pitchFamily="18" charset="0"/>
              </a:rPr>
              <a:t>The following code demonstrates how to place a “last modified” timestamp on a web page:</a:t>
            </a:r>
            <a:endParaRPr lang="en-IN" sz="1600" dirty="0">
              <a:latin typeface="Baskerville Old Face" pitchFamily="18" charset="0"/>
            </a:endParaRPr>
          </a:p>
          <a:p>
            <a:pPr lvl="4"/>
            <a:r>
              <a:rPr lang="en-IN" b="1" dirty="0">
                <a:latin typeface="Baskerville Old Face" pitchFamily="18" charset="0"/>
              </a:rPr>
              <a:t>&lt;?</a:t>
            </a:r>
            <a:r>
              <a:rPr lang="en-IN" b="1" dirty="0" err="1">
                <a:latin typeface="Baskerville Old Face" pitchFamily="18" charset="0"/>
              </a:rPr>
              <a:t>php</a:t>
            </a:r>
            <a:endParaRPr lang="en-IN" sz="1600" dirty="0">
              <a:latin typeface="Baskerville Old Face" pitchFamily="18" charset="0"/>
            </a:endParaRPr>
          </a:p>
          <a:p>
            <a:pPr lvl="4"/>
            <a:r>
              <a:rPr lang="en-IN" b="1" dirty="0">
                <a:latin typeface="Baskerville Old Face" pitchFamily="18" charset="0"/>
              </a:rPr>
              <a:t>$file = '/</a:t>
            </a:r>
            <a:r>
              <a:rPr lang="en-IN" b="1" dirty="0" err="1">
                <a:latin typeface="Baskerville Old Face" pitchFamily="18" charset="0"/>
              </a:rPr>
              <a:t>var</a:t>
            </a:r>
            <a:r>
              <a:rPr lang="en-IN" b="1" dirty="0">
                <a:latin typeface="Baskerville Old Face" pitchFamily="18" charset="0"/>
              </a:rPr>
              <a:t>/www/</a:t>
            </a:r>
            <a:r>
              <a:rPr lang="en-IN" b="1" dirty="0" err="1">
                <a:latin typeface="Baskerville Old Face" pitchFamily="18" charset="0"/>
              </a:rPr>
              <a:t>htdocs</a:t>
            </a:r>
            <a:r>
              <a:rPr lang="en-IN" b="1" dirty="0">
                <a:latin typeface="Baskerville Old Face" pitchFamily="18" charset="0"/>
              </a:rPr>
              <a:t>/book/chapter10/stat.php';</a:t>
            </a:r>
            <a:endParaRPr lang="en-IN" sz="1600" dirty="0">
              <a:latin typeface="Baskerville Old Face" pitchFamily="18" charset="0"/>
            </a:endParaRPr>
          </a:p>
          <a:p>
            <a:pPr lvl="4"/>
            <a:r>
              <a:rPr lang="en-IN" b="1" dirty="0">
                <a:latin typeface="Baskerville Old Face" pitchFamily="18" charset="0"/>
              </a:rPr>
              <a:t>echo "File last updated: ".date("m-d-y g:i:sa", </a:t>
            </a:r>
            <a:r>
              <a:rPr lang="en-IN" b="1" dirty="0" err="1">
                <a:latin typeface="Baskerville Old Face" pitchFamily="18" charset="0"/>
              </a:rPr>
              <a:t>filemtime</a:t>
            </a:r>
            <a:r>
              <a:rPr lang="en-IN" b="1" dirty="0">
                <a:latin typeface="Baskerville Old Face" pitchFamily="18" charset="0"/>
              </a:rPr>
              <a:t>($file));</a:t>
            </a:r>
            <a:endParaRPr lang="en-IN" sz="1600" dirty="0">
              <a:latin typeface="Baskerville Old Face" pitchFamily="18" charset="0"/>
            </a:endParaRPr>
          </a:p>
          <a:p>
            <a:pPr lvl="4"/>
            <a:r>
              <a:rPr lang="en-IN" b="1" dirty="0">
                <a:latin typeface="Baskerville Old Face" pitchFamily="18" charset="0"/>
              </a:rPr>
              <a:t>?&gt;</a:t>
            </a:r>
            <a:endParaRPr lang="en-IN" sz="1600" dirty="0">
              <a:latin typeface="Baskerville Old Face" pitchFamily="18" charset="0"/>
            </a:endParaRPr>
          </a:p>
          <a:p>
            <a:pPr lvl="2"/>
            <a:r>
              <a:rPr lang="en-IN" dirty="0">
                <a:latin typeface="Baskerville Old Face" pitchFamily="18" charset="0"/>
              </a:rPr>
              <a:t>This returns the following:</a:t>
            </a:r>
            <a:endParaRPr lang="en-IN" sz="1600" dirty="0">
              <a:latin typeface="Baskerville Old Face" pitchFamily="18" charset="0"/>
            </a:endParaRPr>
          </a:p>
          <a:p>
            <a:r>
              <a:rPr lang="en-IN" b="1" dirty="0">
                <a:latin typeface="Baskerville Old Face" pitchFamily="18" charset="0"/>
              </a:rPr>
              <a:t>		File last updated: 06-09-10 1:26:14pm</a:t>
            </a:r>
            <a:endParaRPr lang="en-IN" sz="1600" dirty="0">
              <a:latin typeface="Baskerville Old Face" pitchFamily="18" charset="0"/>
            </a:endParaRPr>
          </a:p>
          <a:p>
            <a:endParaRPr lang="en-IN" dirty="0">
              <a:latin typeface="Baskerville Old Fac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00042"/>
            <a:ext cx="7498080" cy="5809278"/>
          </a:xfrm>
        </p:spPr>
        <p:txBody>
          <a:bodyPr>
            <a:normAutofit fontScale="92500" lnSpcReduction="20000"/>
          </a:bodyPr>
          <a:lstStyle/>
          <a:p>
            <a:pPr>
              <a:lnSpc>
                <a:spcPct val="150000"/>
              </a:lnSpc>
            </a:pPr>
            <a:r>
              <a:rPr lang="en-IN" sz="1800" dirty="0">
                <a:latin typeface="Century Schoolbook" pitchFamily="18" charset="0"/>
              </a:rPr>
              <a:t>General form:</a:t>
            </a:r>
          </a:p>
          <a:p>
            <a:pPr>
              <a:lnSpc>
                <a:spcPct val="150000"/>
              </a:lnSpc>
              <a:buNone/>
            </a:pPr>
            <a:r>
              <a:rPr lang="en-IN" sz="1800" dirty="0">
                <a:latin typeface="Century Schoolbook" pitchFamily="18" charset="0"/>
              </a:rPr>
              <a:t>	&lt;select name=”text” size=”n” multiple&gt;</a:t>
            </a:r>
          </a:p>
          <a:p>
            <a:pPr>
              <a:lnSpc>
                <a:spcPct val="150000"/>
              </a:lnSpc>
              <a:buNone/>
            </a:pPr>
            <a:r>
              <a:rPr lang="en-IN" sz="1800" dirty="0">
                <a:latin typeface="Century Schoolbook" pitchFamily="18" charset="0"/>
              </a:rPr>
              <a:t>	    --------	</a:t>
            </a:r>
          </a:p>
          <a:p>
            <a:pPr>
              <a:lnSpc>
                <a:spcPct val="150000"/>
              </a:lnSpc>
              <a:buNone/>
            </a:pPr>
            <a:r>
              <a:rPr lang="en-IN" sz="1800" dirty="0">
                <a:latin typeface="Century Schoolbook" pitchFamily="18" charset="0"/>
              </a:rPr>
              <a:t>	&lt;/select&gt;</a:t>
            </a:r>
          </a:p>
          <a:p>
            <a:pPr>
              <a:lnSpc>
                <a:spcPct val="170000"/>
              </a:lnSpc>
              <a:buBlip>
                <a:blip r:embed="rId2"/>
              </a:buBlip>
            </a:pPr>
            <a:r>
              <a:rPr lang="en-IN" sz="1800" b="1" dirty="0">
                <a:latin typeface="Century Schoolbook" pitchFamily="18" charset="0"/>
              </a:rPr>
              <a:t>Text area:</a:t>
            </a:r>
            <a:endParaRPr lang="en-IN" sz="1800" dirty="0">
              <a:latin typeface="Century Schoolbook" pitchFamily="18" charset="0"/>
            </a:endParaRPr>
          </a:p>
          <a:p>
            <a:pPr>
              <a:lnSpc>
                <a:spcPct val="170000"/>
              </a:lnSpc>
            </a:pPr>
            <a:r>
              <a:rPr lang="en-IN" sz="1800" dirty="0">
                <a:latin typeface="Century Schoolbook" pitchFamily="18" charset="0"/>
              </a:rPr>
              <a:t>Defines a multi line text input control . The text area input control can be created by using the &lt;</a:t>
            </a:r>
            <a:r>
              <a:rPr lang="en-IN" sz="1800" dirty="0" err="1">
                <a:latin typeface="Century Schoolbook" pitchFamily="18" charset="0"/>
              </a:rPr>
              <a:t>textarea</a:t>
            </a:r>
            <a:r>
              <a:rPr lang="en-IN" sz="1800" dirty="0">
                <a:latin typeface="Century Schoolbook" pitchFamily="18" charset="0"/>
              </a:rPr>
              <a:t>&gt; tag.</a:t>
            </a:r>
          </a:p>
          <a:p>
            <a:pPr>
              <a:lnSpc>
                <a:spcPct val="170000"/>
              </a:lnSpc>
            </a:pPr>
            <a:r>
              <a:rPr lang="en-IN" sz="1800" dirty="0">
                <a:latin typeface="Century Schoolbook" pitchFamily="18" charset="0"/>
              </a:rPr>
              <a:t>General form:</a:t>
            </a:r>
          </a:p>
          <a:p>
            <a:pPr>
              <a:lnSpc>
                <a:spcPct val="170000"/>
              </a:lnSpc>
              <a:buNone/>
            </a:pPr>
            <a:r>
              <a:rPr lang="en-IN" sz="1800" dirty="0">
                <a:latin typeface="Century Schoolbook" pitchFamily="18" charset="0"/>
              </a:rPr>
              <a:t>	&lt;</a:t>
            </a:r>
            <a:r>
              <a:rPr lang="en-IN" sz="1800" dirty="0" err="1">
                <a:latin typeface="Century Schoolbook" pitchFamily="18" charset="0"/>
              </a:rPr>
              <a:t>textarea</a:t>
            </a:r>
            <a:r>
              <a:rPr lang="en-IN" sz="1800" dirty="0">
                <a:latin typeface="Century Schoolbook" pitchFamily="18" charset="0"/>
              </a:rPr>
              <a:t> rows=”n” cols=”n” name=”text”&gt;</a:t>
            </a:r>
          </a:p>
          <a:p>
            <a:pPr>
              <a:lnSpc>
                <a:spcPct val="170000"/>
              </a:lnSpc>
              <a:buNone/>
            </a:pPr>
            <a:r>
              <a:rPr lang="en-IN" sz="1800" dirty="0">
                <a:latin typeface="Century Schoolbook" pitchFamily="18" charset="0"/>
              </a:rPr>
              <a:t>	     --------</a:t>
            </a:r>
          </a:p>
          <a:p>
            <a:pPr>
              <a:lnSpc>
                <a:spcPct val="170000"/>
              </a:lnSpc>
              <a:buNone/>
            </a:pPr>
            <a:r>
              <a:rPr lang="en-IN" sz="1800" dirty="0">
                <a:latin typeface="Century Schoolbook" pitchFamily="18" charset="0"/>
              </a:rPr>
              <a:t>	&lt;/</a:t>
            </a:r>
            <a:r>
              <a:rPr lang="en-IN" sz="1800" dirty="0" err="1">
                <a:latin typeface="Century Schoolbook" pitchFamily="18" charset="0"/>
              </a:rPr>
              <a:t>textarea</a:t>
            </a:r>
            <a:r>
              <a:rPr lang="en-IN" sz="1800" dirty="0">
                <a:latin typeface="Century Schoolbook" pitchFamily="18" charset="0"/>
              </a:rPr>
              <a:t>&gt;</a:t>
            </a:r>
          </a:p>
          <a:p>
            <a:pPr>
              <a:lnSpc>
                <a:spcPct val="170000"/>
              </a:lnSpc>
            </a:pPr>
            <a:endParaRPr lang="en-IN" sz="1800" dirty="0">
              <a:latin typeface="Century Schoolbook" pitchFamily="18" charset="0"/>
            </a:endParaRPr>
          </a:p>
          <a:p>
            <a:pPr>
              <a:lnSpc>
                <a:spcPct val="150000"/>
              </a:lnSpc>
              <a:buNone/>
            </a:pPr>
            <a:endParaRPr lang="en-IN" sz="1800" dirty="0">
              <a:latin typeface="Century Schoolbook"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14290"/>
            <a:ext cx="8429684" cy="6063198"/>
          </a:xfrm>
          <a:prstGeom prst="rect">
            <a:avLst/>
          </a:prstGeom>
          <a:noFill/>
        </p:spPr>
        <p:txBody>
          <a:bodyPr wrap="square" rtlCol="0">
            <a:spAutoFit/>
          </a:bodyPr>
          <a:lstStyle/>
          <a:p>
            <a:pPr algn="ctr"/>
            <a:r>
              <a:rPr lang="en-IN" sz="2800" b="1" dirty="0">
                <a:latin typeface="Century Schoolbook" pitchFamily="18" charset="0"/>
              </a:rPr>
              <a:t>UNIT –V</a:t>
            </a:r>
          </a:p>
          <a:p>
            <a:pPr marL="989013" indent="-628650">
              <a:lnSpc>
                <a:spcPct val="150000"/>
              </a:lnSpc>
              <a:buFont typeface="+mj-lt"/>
              <a:buAutoNum type="arabicParenR"/>
            </a:pPr>
            <a:r>
              <a:rPr lang="en-IN" sz="2400" b="1" dirty="0">
                <a:latin typeface="Century Schoolbook" pitchFamily="18" charset="0"/>
              </a:rPr>
              <a:t>An Overview of MySQL Architecture</a:t>
            </a:r>
          </a:p>
          <a:p>
            <a:pPr marL="989013" indent="-628650">
              <a:lnSpc>
                <a:spcPct val="150000"/>
              </a:lnSpc>
              <a:buFont typeface="+mj-lt"/>
              <a:buAutoNum type="arabicParenR"/>
            </a:pPr>
            <a:r>
              <a:rPr lang="en-IN" sz="2400" b="1" dirty="0">
                <a:latin typeface="Century Schoolbook" pitchFamily="18" charset="0"/>
              </a:rPr>
              <a:t>The MySQL Engine</a:t>
            </a:r>
          </a:p>
          <a:p>
            <a:pPr marL="989013" indent="-628650">
              <a:lnSpc>
                <a:spcPct val="150000"/>
              </a:lnSpc>
              <a:buFont typeface="+mj-lt"/>
              <a:buAutoNum type="arabicParenR"/>
            </a:pPr>
            <a:r>
              <a:rPr lang="en-IN" sz="2400" b="1" dirty="0">
                <a:latin typeface="Century Schoolbook" pitchFamily="18" charset="0"/>
              </a:rPr>
              <a:t>MySQL Data Types</a:t>
            </a:r>
          </a:p>
          <a:p>
            <a:pPr marL="989013" indent="-628650">
              <a:lnSpc>
                <a:spcPct val="150000"/>
              </a:lnSpc>
              <a:buFont typeface="+mj-lt"/>
              <a:buAutoNum type="arabicParenR"/>
            </a:pPr>
            <a:r>
              <a:rPr lang="en-IN" sz="2400" b="1" dirty="0">
                <a:latin typeface="Century Schoolbook" pitchFamily="18" charset="0"/>
              </a:rPr>
              <a:t>MySQL Operators</a:t>
            </a:r>
          </a:p>
          <a:p>
            <a:pPr marL="989013" indent="-628650">
              <a:lnSpc>
                <a:spcPct val="150000"/>
              </a:lnSpc>
              <a:buFont typeface="+mj-lt"/>
              <a:buAutoNum type="arabicParenR"/>
            </a:pPr>
            <a:r>
              <a:rPr lang="en-IN" sz="2400" b="1" dirty="0">
                <a:latin typeface="Century Schoolbook" pitchFamily="18" charset="0"/>
              </a:rPr>
              <a:t>MySQL Functions</a:t>
            </a:r>
          </a:p>
          <a:p>
            <a:pPr marL="989013" indent="-628650">
              <a:lnSpc>
                <a:spcPct val="150000"/>
              </a:lnSpc>
              <a:buFont typeface="+mj-lt"/>
              <a:buAutoNum type="arabicParenR"/>
            </a:pPr>
            <a:r>
              <a:rPr lang="en-IN" sz="2400" b="1" dirty="0">
                <a:latin typeface="Century Schoolbook" pitchFamily="18" charset="0"/>
              </a:rPr>
              <a:t>Accessing Database in PHP</a:t>
            </a:r>
          </a:p>
          <a:p>
            <a:pPr marL="989013" indent="-628650">
              <a:lnSpc>
                <a:spcPct val="150000"/>
              </a:lnSpc>
              <a:buFont typeface="+mj-lt"/>
              <a:buAutoNum type="arabicParenR"/>
            </a:pPr>
            <a:r>
              <a:rPr lang="en-IN" sz="2400" b="1" dirty="0">
                <a:latin typeface="Century Schoolbook" pitchFamily="18" charset="0"/>
              </a:rPr>
              <a:t>Updating Database</a:t>
            </a:r>
          </a:p>
          <a:p>
            <a:pPr marL="989013" indent="-628650">
              <a:lnSpc>
                <a:spcPct val="150000"/>
              </a:lnSpc>
              <a:buFont typeface="+mj-lt"/>
              <a:buAutoNum type="arabicParenR"/>
            </a:pPr>
            <a:r>
              <a:rPr lang="en-IN" sz="2400" b="1" dirty="0">
                <a:latin typeface="Century Schoolbook" pitchFamily="18" charset="0"/>
              </a:rPr>
              <a:t>Creating a new Database</a:t>
            </a:r>
          </a:p>
          <a:p>
            <a:pPr marL="989013" indent="-628650">
              <a:lnSpc>
                <a:spcPct val="150000"/>
              </a:lnSpc>
              <a:buFont typeface="+mj-lt"/>
              <a:buAutoNum type="arabicParenR"/>
            </a:pPr>
            <a:r>
              <a:rPr lang="en-IN" sz="2400" b="1" dirty="0">
                <a:latin typeface="Century Schoolbook" pitchFamily="18" charset="0"/>
              </a:rPr>
              <a:t>Working with Data</a:t>
            </a:r>
          </a:p>
          <a:p>
            <a:pPr marL="989013" indent="-628650">
              <a:lnSpc>
                <a:spcPct val="150000"/>
              </a:lnSpc>
              <a:buFont typeface="+mj-lt"/>
              <a:buAutoNum type="arabicParenR"/>
            </a:pPr>
            <a:r>
              <a:rPr lang="en-IN" sz="2400" b="1" dirty="0">
                <a:latin typeface="Century Schoolbook" pitchFamily="18" charset="0"/>
              </a:rPr>
              <a:t>Joins</a:t>
            </a:r>
            <a:endParaRPr lang="en-IN" sz="2800" b="1" dirty="0">
              <a:latin typeface="Century Schoolbook" pitchFamily="18"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715436" cy="5963171"/>
          </a:xfrm>
          <a:prstGeom prst="rect">
            <a:avLst/>
          </a:prstGeom>
          <a:noFill/>
        </p:spPr>
        <p:txBody>
          <a:bodyPr wrap="square" rtlCol="0">
            <a:spAutoFit/>
          </a:bodyPr>
          <a:lstStyle/>
          <a:p>
            <a:pPr marL="449263" indent="-449263" algn="ctr"/>
            <a:r>
              <a:rPr lang="en-IN" sz="2000" b="1" dirty="0">
                <a:latin typeface="Century Schoolbook" pitchFamily="18" charset="0"/>
              </a:rPr>
              <a:t>INTRODUCTION TO MySQL</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With PHP, you can connect to and manipulate databases.</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MySQL is the most popular database system used with PHP.</a:t>
            </a:r>
          </a:p>
          <a:p>
            <a:pPr marL="449263" indent="-449263" algn="just" fontAlgn="base">
              <a:lnSpc>
                <a:spcPct val="150000"/>
              </a:lnSpc>
              <a:spcBef>
                <a:spcPts val="300"/>
              </a:spcBef>
              <a:spcAft>
                <a:spcPts val="300"/>
              </a:spcAft>
              <a:buFont typeface="Wingdings" pitchFamily="2" charset="2"/>
              <a:buChar char="q"/>
            </a:pPr>
            <a:r>
              <a:rPr lang="en-IN" dirty="0">
                <a:latin typeface="Century Schoolbook" pitchFamily="18" charset="0"/>
              </a:rPr>
              <a:t>MySQL is an open source relational database management system (RDBMS).</a:t>
            </a:r>
          </a:p>
          <a:p>
            <a:pPr marL="449263" indent="-449263" algn="just" fontAlgn="base">
              <a:lnSpc>
                <a:spcPct val="150000"/>
              </a:lnSpc>
              <a:spcBef>
                <a:spcPts val="300"/>
              </a:spcBef>
              <a:spcAft>
                <a:spcPts val="300"/>
              </a:spcAft>
              <a:buFont typeface="Wingdings" pitchFamily="2" charset="2"/>
              <a:buChar char="q"/>
            </a:pPr>
            <a:r>
              <a:rPr lang="en-IN" dirty="0">
                <a:latin typeface="Century Schoolbook" pitchFamily="18" charset="0"/>
              </a:rPr>
              <a:t>MySQL is the world's most used RDBMS, and runs as a server providing multi-user access to a number of databases</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Both the Oracle Database and MySQL are database management systems currently produced and managed by the Oracle Corporation.</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MySQL is a popular choice of database for use in web applications. </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It is a central component of the widely used ‘LAMP’ open source web application software stack, as well as other AMP stacks. </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LAMP stands for "Linux, Apache, MySQL, Perl/PHP/Python.”</a:t>
            </a:r>
            <a:endParaRPr lang="en-IN" sz="2000" b="1" dirty="0">
              <a:latin typeface="Century Schoolbook" pitchFamily="18"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5" y="571480"/>
            <a:ext cx="8286808" cy="3277820"/>
          </a:xfrm>
          <a:prstGeom prst="rect">
            <a:avLst/>
          </a:prstGeom>
          <a:noFill/>
        </p:spPr>
        <p:txBody>
          <a:bodyPr wrap="square" rtlCol="0">
            <a:spAutoFit/>
          </a:bodyPr>
          <a:lstStyle/>
          <a:p>
            <a:pPr marL="449263" indent="-449263" algn="just" fontAlgn="base">
              <a:lnSpc>
                <a:spcPct val="150000"/>
              </a:lnSpc>
              <a:buFont typeface="Wingdings" pitchFamily="2" charset="2"/>
              <a:buChar char="q"/>
            </a:pPr>
            <a:r>
              <a:rPr lang="en-IN" dirty="0">
                <a:latin typeface="Century Schoolbook" pitchFamily="18" charset="0"/>
              </a:rPr>
              <a:t>The main difference between Oracle and MySQL is the fact that MySQL is open source, while Oracle is not. </a:t>
            </a:r>
          </a:p>
          <a:p>
            <a:pPr marL="449263" indent="-449263" algn="just" fontAlgn="base">
              <a:lnSpc>
                <a:spcPct val="150000"/>
              </a:lnSpc>
              <a:buFont typeface="Wingdings" pitchFamily="2" charset="2"/>
              <a:buChar char="q"/>
            </a:pPr>
            <a:r>
              <a:rPr lang="en-IN" dirty="0">
                <a:latin typeface="Century Schoolbook" pitchFamily="18" charset="0"/>
              </a:rPr>
              <a:t>However, Oracle is considered to be much more powerful  software than MySQL.</a:t>
            </a:r>
          </a:p>
          <a:p>
            <a:pPr marL="449263" lvl="0" indent="-449263" algn="just" fontAlgn="base">
              <a:lnSpc>
                <a:spcPct val="150000"/>
              </a:lnSpc>
              <a:buFont typeface="Wingdings" pitchFamily="2" charset="2"/>
              <a:buChar char="q"/>
            </a:pPr>
            <a:r>
              <a:rPr lang="en-IN" dirty="0">
                <a:latin typeface="Century Schoolbook" pitchFamily="18" charset="0"/>
              </a:rPr>
              <a:t>Oracle Support Pl-SQL, in addition to SQL. MySQL support only SQL</a:t>
            </a:r>
          </a:p>
          <a:p>
            <a:pPr marL="449263" lvl="0" indent="-449263" algn="just" fontAlgn="base">
              <a:lnSpc>
                <a:spcPct val="150000"/>
              </a:lnSpc>
              <a:buFont typeface="Wingdings" pitchFamily="2" charset="2"/>
              <a:buChar char="q"/>
            </a:pPr>
            <a:r>
              <a:rPr lang="en-IN" dirty="0">
                <a:latin typeface="Century Schoolbook" pitchFamily="18" charset="0"/>
              </a:rPr>
              <a:t>Oracle provides security features such as row lock while MySQL provides column lock.</a:t>
            </a:r>
          </a:p>
          <a:p>
            <a:endParaRPr lang="en-IN"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214290"/>
            <a:ext cx="8715436"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630238" algn="l"/>
              </a:tabLst>
            </a:pPr>
            <a:r>
              <a:rPr kumimoji="0" lang="en-US" sz="2000"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	An Overview of </a:t>
            </a:r>
            <a:r>
              <a:rPr kumimoji="0" lang="en-US" sz="2000" b="1"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MySQL</a:t>
            </a:r>
            <a:r>
              <a:rPr kumimoji="0" lang="en-US" sz="2000"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Architecture</a:t>
            </a:r>
            <a:endParaRPr kumimoji="0" lang="en-US" sz="2000"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sz="20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1.1)	</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Primary Subsystems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1.2)	Support Components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1.3)	Subsystem/Component Interaction and Control Flow</a:t>
            </a:r>
          </a:p>
          <a:p>
            <a:pPr marL="0" lvl="1" algn="just" eaLnBrk="0" fontAlgn="base" hangingPunct="0">
              <a:lnSpc>
                <a:spcPct val="150000"/>
              </a:lnSpc>
              <a:spcBef>
                <a:spcPct val="0"/>
              </a:spcBef>
              <a:spcAft>
                <a:spcPct val="0"/>
              </a:spcAft>
            </a:pPr>
            <a:r>
              <a:rPr lang="en-IN" dirty="0">
                <a:latin typeface="Century Schoolbook" pitchFamily="18" charset="0"/>
              </a:rPr>
              <a:t>	MySQL  consists of both </a:t>
            </a:r>
            <a:r>
              <a:rPr lang="en-IN" b="1" i="1" dirty="0">
                <a:latin typeface="Century Schoolbook" pitchFamily="18" charset="0"/>
              </a:rPr>
              <a:t>primary Subsystems</a:t>
            </a:r>
            <a:r>
              <a:rPr lang="en-IN" dirty="0">
                <a:latin typeface="Century Schoolbook" pitchFamily="18" charset="0"/>
              </a:rPr>
              <a:t> and </a:t>
            </a:r>
            <a:r>
              <a:rPr lang="en-IN" b="1" i="1" dirty="0">
                <a:latin typeface="Century Schoolbook" pitchFamily="18" charset="0"/>
              </a:rPr>
              <a:t>support components</a:t>
            </a:r>
            <a:r>
              <a:rPr lang="en-IN" dirty="0">
                <a:latin typeface="Century Schoolbook" pitchFamily="18" charset="0"/>
              </a:rPr>
              <a:t> that interact with each other to read, parse, execute and return query results.</a:t>
            </a:r>
          </a:p>
          <a:p>
            <a:pPr algn="just">
              <a:lnSpc>
                <a:spcPct val="150000"/>
              </a:lnSpc>
            </a:pPr>
            <a:r>
              <a:rPr lang="en-IN" sz="2000" b="1" dirty="0">
                <a:latin typeface="Century Schoolbook" pitchFamily="18" charset="0"/>
              </a:rPr>
              <a:t>1.1)	Primary </a:t>
            </a:r>
            <a:r>
              <a:rPr lang="en-IN" sz="2000" b="1" dirty="0" err="1">
                <a:latin typeface="Century Schoolbook" pitchFamily="18" charset="0"/>
              </a:rPr>
              <a:t>SubSystems</a:t>
            </a:r>
            <a:endParaRPr lang="en-IN" sz="2000" b="1" dirty="0">
              <a:latin typeface="Century Schoolbook" pitchFamily="18" charset="0"/>
            </a:endParaRPr>
          </a:p>
          <a:p>
            <a:pPr algn="just">
              <a:lnSpc>
                <a:spcPct val="150000"/>
              </a:lnSpc>
            </a:pPr>
            <a:r>
              <a:rPr lang="en-IN" sz="2000" dirty="0">
                <a:latin typeface="Century Schoolbook" pitchFamily="18" charset="0"/>
              </a:rPr>
              <a:t>	</a:t>
            </a:r>
            <a:r>
              <a:rPr lang="en-IN" dirty="0">
                <a:latin typeface="Century Schoolbook" pitchFamily="18" charset="0"/>
              </a:rPr>
              <a:t>The MySQL Architecture consists of five primary subsystems, which work together to respond to the request made to the MySQL database server.</a:t>
            </a:r>
          </a:p>
          <a:p>
            <a:pPr lvl="2" algn="just">
              <a:lnSpc>
                <a:spcPct val="150000"/>
              </a:lnSpc>
            </a:pPr>
            <a:r>
              <a:rPr lang="en-IN" dirty="0">
                <a:latin typeface="Century Schoolbook" pitchFamily="18" charset="0"/>
              </a:rPr>
              <a:t>1.1.1)	The Query Engine</a:t>
            </a:r>
          </a:p>
          <a:p>
            <a:pPr lvl="2" algn="just">
              <a:lnSpc>
                <a:spcPct val="150000"/>
              </a:lnSpc>
            </a:pPr>
            <a:r>
              <a:rPr lang="en-IN" dirty="0">
                <a:latin typeface="Century Schoolbook" pitchFamily="18" charset="0"/>
              </a:rPr>
              <a:t>1.1.2)	The Storage Manager</a:t>
            </a:r>
          </a:p>
          <a:p>
            <a:pPr lvl="2" algn="just">
              <a:lnSpc>
                <a:spcPct val="150000"/>
              </a:lnSpc>
            </a:pPr>
            <a:r>
              <a:rPr lang="en-IN" dirty="0">
                <a:latin typeface="Century Schoolbook" pitchFamily="18" charset="0"/>
              </a:rPr>
              <a:t>1.1.3)	The Buffer Manager</a:t>
            </a:r>
          </a:p>
          <a:p>
            <a:pPr lvl="2" algn="just">
              <a:lnSpc>
                <a:spcPct val="150000"/>
              </a:lnSpc>
            </a:pPr>
            <a:r>
              <a:rPr lang="en-IN" dirty="0">
                <a:latin typeface="Century Schoolbook" pitchFamily="18" charset="0"/>
              </a:rPr>
              <a:t>1.1.4)	The Transaction Manager</a:t>
            </a:r>
          </a:p>
          <a:p>
            <a:pPr lvl="2" algn="just">
              <a:lnSpc>
                <a:spcPct val="150000"/>
              </a:lnSpc>
            </a:pPr>
            <a:r>
              <a:rPr lang="en-IN" dirty="0">
                <a:latin typeface="Century Schoolbook" pitchFamily="18" charset="0"/>
              </a:rPr>
              <a:t>1.1.5)	The Recovery Manager</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71472" y="357166"/>
            <a:ext cx="8072494" cy="4357718"/>
          </a:xfrm>
          <a:prstGeom prst="rect">
            <a:avLst/>
          </a:prstGeom>
          <a:noFill/>
          <a:ln w="9525">
            <a:noFill/>
            <a:miter lim="800000"/>
            <a:headEnd/>
            <a:tailEnd/>
          </a:ln>
        </p:spPr>
      </p:pic>
      <p:sp>
        <p:nvSpPr>
          <p:cNvPr id="3" name="TextBox 2"/>
          <p:cNvSpPr txBox="1"/>
          <p:nvPr/>
        </p:nvSpPr>
        <p:spPr>
          <a:xfrm>
            <a:off x="3571868" y="5072074"/>
            <a:ext cx="2475358" cy="369332"/>
          </a:xfrm>
          <a:prstGeom prst="rect">
            <a:avLst/>
          </a:prstGeom>
          <a:noFill/>
        </p:spPr>
        <p:txBody>
          <a:bodyPr wrap="none" rtlCol="0">
            <a:spAutoFit/>
          </a:bodyPr>
          <a:lstStyle/>
          <a:p>
            <a:r>
              <a:rPr lang="en-IN" dirty="0">
                <a:latin typeface="Century Schoolbook" pitchFamily="18" charset="0"/>
              </a:rPr>
              <a:t>MySQL  Architecture</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4282" y="285728"/>
            <a:ext cx="8715436" cy="512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algn="just" defTabSz="914400" rtl="0" eaLnBrk="1" fontAlgn="base" latinLnBrk="0" hangingPunct="1">
              <a:lnSpc>
                <a:spcPct val="150000"/>
              </a:lnSpc>
              <a:spcBef>
                <a:spcPct val="0"/>
              </a:spcBef>
              <a:spcAft>
                <a:spcPct val="0"/>
              </a:spcAft>
              <a:buClrTx/>
              <a:buSzTx/>
              <a:buFontTx/>
              <a:buAutoNum type="arabicPeriod"/>
            </a:pPr>
            <a:r>
              <a:rPr kumimoji="0" lang="en-US" sz="20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1.1	</a:t>
            </a: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Query Engine</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This subsystem contains 3 interrelated components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Syntax Parser</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Query Optimizer</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Execution Component</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n-US" dirty="0">
                <a:latin typeface="Century Schoolbook"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Syntax Parser</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decomposes the SQL commands it receives from calling programs into a form that can be understood by the MYSQL engine.</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Query Optimizer</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 streamlines the syntax and then prepares the most efficient plan of query execution.</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Execution Component</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then interprets the execution plan , and based on the information it has received, makes request of the other components to retrieve the record.</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643998" cy="6786473"/>
          </a:xfrm>
          <a:prstGeom prst="rect">
            <a:avLst/>
          </a:prstGeom>
          <a:noFill/>
        </p:spPr>
        <p:txBody>
          <a:bodyPr wrap="square" rtlCol="0">
            <a:spAutoFit/>
          </a:bodyPr>
          <a:lstStyle/>
          <a:p>
            <a:pPr marL="0" lvl="2" algn="just">
              <a:lnSpc>
                <a:spcPct val="150000"/>
              </a:lnSpc>
            </a:pPr>
            <a:r>
              <a:rPr lang="en-IN" b="1" dirty="0">
                <a:latin typeface="Century Schoolbook" pitchFamily="18" charset="0"/>
              </a:rPr>
              <a:t>1.1.2)	The Storage Manager</a:t>
            </a:r>
            <a:endParaRPr lang="en-IN" sz="1600" dirty="0">
              <a:latin typeface="Century Schoolbook" pitchFamily="18" charset="0"/>
            </a:endParaRPr>
          </a:p>
          <a:p>
            <a:pPr marL="1438275" indent="-538163">
              <a:lnSpc>
                <a:spcPct val="150000"/>
              </a:lnSpc>
              <a:buFont typeface="Wingdings" pitchFamily="2" charset="2"/>
              <a:buChar char="q"/>
            </a:pPr>
            <a:r>
              <a:rPr lang="en-IN" dirty="0">
                <a:latin typeface="Century Schoolbook" pitchFamily="18" charset="0"/>
              </a:rPr>
              <a:t>The Storage Manager interfaces with the operating System(OS) to write data to the disk efficiently.</a:t>
            </a:r>
          </a:p>
          <a:p>
            <a:pPr marL="0" lvl="2" algn="just">
              <a:lnSpc>
                <a:spcPct val="150000"/>
              </a:lnSpc>
            </a:pPr>
            <a:r>
              <a:rPr lang="en-IN" sz="1600" b="1" dirty="0">
                <a:latin typeface="Century Schoolbook" pitchFamily="18" charset="0"/>
              </a:rPr>
              <a:t>1.1.3)	The Buffer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This Subsystem handles all memory management issues between requests for data by the Query Engine and the Storage Manager.</a:t>
            </a:r>
          </a:p>
          <a:p>
            <a:pPr marL="1438275" indent="-538163" algn="just">
              <a:lnSpc>
                <a:spcPct val="150000"/>
              </a:lnSpc>
              <a:buFont typeface="Wingdings" pitchFamily="2" charset="2"/>
              <a:buChar char="q"/>
            </a:pPr>
            <a:r>
              <a:rPr lang="en-IN" sz="1600" dirty="0">
                <a:latin typeface="Century Schoolbook" pitchFamily="18" charset="0"/>
              </a:rPr>
              <a:t>MySQL makes aggressive use of memory to cache result sets that can be returned as rather than making duplicate requests to the Storage Manager.</a:t>
            </a:r>
          </a:p>
          <a:p>
            <a:pPr marL="1438275" indent="-538163" algn="just">
              <a:lnSpc>
                <a:spcPct val="150000"/>
              </a:lnSpc>
              <a:buFont typeface="Wingdings" pitchFamily="2" charset="2"/>
              <a:buChar char="q"/>
            </a:pPr>
            <a:r>
              <a:rPr lang="en-IN" sz="1600" dirty="0">
                <a:latin typeface="Century Schoolbook" pitchFamily="18" charset="0"/>
              </a:rPr>
              <a:t> This cache is maintained in the </a:t>
            </a:r>
            <a:r>
              <a:rPr lang="en-IN" sz="1600" b="1" i="1" dirty="0">
                <a:latin typeface="Century Schoolbook" pitchFamily="18" charset="0"/>
              </a:rPr>
              <a:t>Buffer Manager</a:t>
            </a:r>
            <a:r>
              <a:rPr lang="en-IN" sz="1600" dirty="0">
                <a:latin typeface="Century Schoolbook" pitchFamily="18" charset="0"/>
              </a:rPr>
              <a:t>.</a:t>
            </a:r>
          </a:p>
          <a:p>
            <a:pPr marL="0" lvl="2" algn="just">
              <a:lnSpc>
                <a:spcPct val="150000"/>
              </a:lnSpc>
            </a:pPr>
            <a:r>
              <a:rPr lang="en-IN" sz="1600" b="1" dirty="0">
                <a:latin typeface="Century Schoolbook" pitchFamily="18" charset="0"/>
              </a:rPr>
              <a:t>1.1.4)	The Transaction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The function of the Transaction Manager is to facilitate concurrency in Data access.</a:t>
            </a:r>
          </a:p>
          <a:p>
            <a:pPr marL="1438275" indent="-538163" algn="just">
              <a:lnSpc>
                <a:spcPct val="150000"/>
              </a:lnSpc>
              <a:buFont typeface="Wingdings" pitchFamily="2" charset="2"/>
              <a:buChar char="q"/>
            </a:pPr>
            <a:r>
              <a:rPr lang="en-IN" sz="1600" dirty="0">
                <a:latin typeface="Century Schoolbook" pitchFamily="18" charset="0"/>
              </a:rPr>
              <a:t>This subsystem provides a locking facility to ensure that multiple simultaneous users access the data in a consistent way, without corrupting or damaging the data in any way.</a:t>
            </a:r>
          </a:p>
          <a:p>
            <a:pPr>
              <a:lnSpc>
                <a:spcPct val="150000"/>
              </a:lnSpc>
            </a:pPr>
            <a:endParaRPr lang="en-IN" sz="1600" dirty="0">
              <a:latin typeface="Century Schoolbook" pitchFamily="18" charset="0"/>
            </a:endParaRPr>
          </a:p>
          <a:p>
            <a:endParaRPr lang="en-IN" dirty="0">
              <a:latin typeface="Century Schoolbook" pitchFamily="18"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72560" cy="1938992"/>
          </a:xfrm>
          <a:prstGeom prst="rect">
            <a:avLst/>
          </a:prstGeom>
          <a:noFill/>
        </p:spPr>
        <p:txBody>
          <a:bodyPr wrap="square" rtlCol="0">
            <a:spAutoFit/>
          </a:bodyPr>
          <a:lstStyle/>
          <a:p>
            <a:pPr marL="898525" indent="-898525" algn="just">
              <a:lnSpc>
                <a:spcPct val="150000"/>
              </a:lnSpc>
            </a:pPr>
            <a:r>
              <a:rPr lang="en-IN" sz="1600" b="1" dirty="0">
                <a:latin typeface="Century Schoolbook" pitchFamily="18" charset="0"/>
              </a:rPr>
              <a:t>1.1.5)	The Recovery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The Recovery Manager’s job is to keep copies of data for retrieval later, in case of a loss of data. </a:t>
            </a:r>
          </a:p>
          <a:p>
            <a:pPr marL="1438275" indent="-538163" algn="just">
              <a:lnSpc>
                <a:spcPct val="150000"/>
              </a:lnSpc>
              <a:buFont typeface="Wingdings" pitchFamily="2" charset="2"/>
              <a:buChar char="q"/>
            </a:pPr>
            <a:r>
              <a:rPr lang="en-IN" sz="1600" dirty="0">
                <a:latin typeface="Century Schoolbook" pitchFamily="18" charset="0"/>
              </a:rPr>
              <a:t>It also logs commands that modify the data and other significant events inside the Database.</a:t>
            </a:r>
            <a:endParaRPr lang="en-IN"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19" y="285728"/>
            <a:ext cx="8643999" cy="6324808"/>
          </a:xfrm>
          <a:prstGeom prst="rect">
            <a:avLst/>
          </a:prstGeom>
          <a:noFill/>
        </p:spPr>
        <p:txBody>
          <a:bodyPr wrap="square" rtlCol="0">
            <a:spAutoFit/>
          </a:bodyPr>
          <a:lstStyle/>
          <a:p>
            <a:pPr marL="719138" indent="-719138" algn="just">
              <a:lnSpc>
                <a:spcPct val="150000"/>
              </a:lnSpc>
            </a:pPr>
            <a:r>
              <a:rPr lang="en-IN" b="1" dirty="0">
                <a:latin typeface="Century Schoolbook" pitchFamily="18" charset="0"/>
              </a:rPr>
              <a:t>1.2)	Support Components</a:t>
            </a:r>
            <a:endParaRPr lang="en-IN" dirty="0">
              <a:latin typeface="Century Schoolbook" pitchFamily="18" charset="0"/>
            </a:endParaRPr>
          </a:p>
          <a:p>
            <a:pPr marL="1169988" indent="-450850" algn="just">
              <a:lnSpc>
                <a:spcPct val="150000"/>
              </a:lnSpc>
              <a:buFont typeface="Wingdings" pitchFamily="2" charset="2"/>
              <a:buChar char="q"/>
            </a:pPr>
            <a:r>
              <a:rPr lang="en-IN" dirty="0">
                <a:latin typeface="Century Schoolbook" pitchFamily="18" charset="0"/>
              </a:rPr>
              <a:t>In Addition to the five primary subsystems, the MySQL Architecture contains the following two support components.</a:t>
            </a:r>
          </a:p>
          <a:p>
            <a:pPr marL="1716088" lvl="1" indent="-449263" algn="just">
              <a:lnSpc>
                <a:spcPct val="150000"/>
              </a:lnSpc>
              <a:buFont typeface="Wingdings" pitchFamily="2" charset="2"/>
              <a:buChar char="ü"/>
            </a:pPr>
            <a:r>
              <a:rPr lang="en-IN" dirty="0">
                <a:latin typeface="Century Schoolbook" pitchFamily="18" charset="0"/>
              </a:rPr>
              <a:t>The Process Manager</a:t>
            </a:r>
          </a:p>
          <a:p>
            <a:pPr marL="1716088" lvl="1" indent="-449263" algn="just">
              <a:lnSpc>
                <a:spcPct val="150000"/>
              </a:lnSpc>
              <a:buFont typeface="Wingdings" pitchFamily="2" charset="2"/>
              <a:buChar char="ü"/>
            </a:pPr>
            <a:r>
              <a:rPr lang="en-IN" dirty="0">
                <a:latin typeface="Century Schoolbook" pitchFamily="18" charset="0"/>
              </a:rPr>
              <a:t>Function Libraries</a:t>
            </a:r>
          </a:p>
          <a:p>
            <a:pPr marL="539750" indent="-539750" algn="just">
              <a:lnSpc>
                <a:spcPct val="150000"/>
              </a:lnSpc>
              <a:buFont typeface="Wingdings" pitchFamily="2" charset="2"/>
              <a:buChar char="ü"/>
            </a:pPr>
            <a:r>
              <a:rPr lang="en-IN" b="1" dirty="0">
                <a:latin typeface="Century Schoolbook" pitchFamily="18" charset="0"/>
              </a:rPr>
              <a:t>The Process Manager</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This component performs two functions in the system. </a:t>
            </a:r>
          </a:p>
          <a:p>
            <a:pPr marL="1079500" indent="-539750" algn="just">
              <a:lnSpc>
                <a:spcPct val="150000"/>
              </a:lnSpc>
              <a:buFont typeface="Wingdings" pitchFamily="2" charset="2"/>
              <a:buChar char="q"/>
            </a:pPr>
            <a:r>
              <a:rPr lang="en-IN" dirty="0">
                <a:latin typeface="Century Schoolbook" pitchFamily="18" charset="0"/>
              </a:rPr>
              <a:t>First, it manages user connections via network connection management.</a:t>
            </a:r>
          </a:p>
          <a:p>
            <a:pPr marL="1079500" indent="-539750" algn="just">
              <a:lnSpc>
                <a:spcPct val="150000"/>
              </a:lnSpc>
              <a:buFont typeface="Wingdings" pitchFamily="2" charset="2"/>
              <a:buChar char="q"/>
            </a:pPr>
            <a:r>
              <a:rPr lang="en-IN" dirty="0">
                <a:latin typeface="Century Schoolbook" pitchFamily="18" charset="0"/>
              </a:rPr>
              <a:t> Second, it </a:t>
            </a:r>
            <a:r>
              <a:rPr lang="en-IN" dirty="0" err="1">
                <a:latin typeface="Century Schoolbook" pitchFamily="18" charset="0"/>
              </a:rPr>
              <a:t>it</a:t>
            </a:r>
            <a:r>
              <a:rPr lang="en-IN" dirty="0">
                <a:latin typeface="Century Schoolbook" pitchFamily="18" charset="0"/>
              </a:rPr>
              <a:t> synchronizes competing tasks and processes via multithreading modules.</a:t>
            </a:r>
          </a:p>
          <a:p>
            <a:pPr marL="539750" indent="-539750" algn="just">
              <a:lnSpc>
                <a:spcPct val="150000"/>
              </a:lnSpc>
              <a:buFont typeface="Wingdings" pitchFamily="2" charset="2"/>
              <a:buChar char="ü"/>
            </a:pPr>
            <a:r>
              <a:rPr lang="en-IN" b="1" dirty="0">
                <a:latin typeface="Century Schoolbook" pitchFamily="18" charset="0"/>
              </a:rPr>
              <a:t>Function Libraries</a:t>
            </a:r>
            <a:endParaRPr lang="en-IN" dirty="0">
              <a:latin typeface="Century Schoolbook" pitchFamily="18" charset="0"/>
            </a:endParaRPr>
          </a:p>
          <a:p>
            <a:pPr marL="989013" indent="-449263" algn="just">
              <a:lnSpc>
                <a:spcPct val="150000"/>
              </a:lnSpc>
              <a:buFont typeface="Wingdings" pitchFamily="2" charset="2"/>
              <a:buChar char="q"/>
            </a:pPr>
            <a:r>
              <a:rPr lang="en-IN" dirty="0">
                <a:latin typeface="Century Schoolbook" pitchFamily="18" charset="0"/>
              </a:rPr>
              <a:t>This component contains general-purpose routines that are used by all the other subsystems. </a:t>
            </a:r>
          </a:p>
          <a:p>
            <a:pPr marL="989013" indent="-449263" algn="just">
              <a:lnSpc>
                <a:spcPct val="150000"/>
              </a:lnSpc>
              <a:buFont typeface="Wingdings" pitchFamily="2" charset="2"/>
              <a:buChar char="q"/>
            </a:pPr>
            <a:r>
              <a:rPr lang="en-IN" dirty="0">
                <a:latin typeface="Century Schoolbook" pitchFamily="18" charset="0"/>
              </a:rPr>
              <a:t>It includes String manipulation, sorting etc.. functions</a:t>
            </a:r>
            <a:endParaRPr lang="en-IN"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643998" cy="6478697"/>
          </a:xfrm>
          <a:prstGeom prst="rect">
            <a:avLst/>
          </a:prstGeom>
          <a:noFill/>
        </p:spPr>
        <p:txBody>
          <a:bodyPr wrap="square" rtlCol="0">
            <a:spAutoFit/>
          </a:bodyPr>
          <a:lstStyle/>
          <a:p>
            <a:pPr marL="630238" indent="-630238" algn="just"/>
            <a:r>
              <a:rPr lang="en-IN" sz="1600" b="1" dirty="0">
                <a:latin typeface="Century Schoolbook" pitchFamily="18" charset="0"/>
              </a:rPr>
              <a:t>1.3)	Subsystem/Component Interaction and Control Flow</a:t>
            </a:r>
            <a:endParaRPr lang="en-IN" sz="1600" dirty="0">
              <a:latin typeface="Century Schoolbook" pitchFamily="18" charset="0"/>
            </a:endParaRPr>
          </a:p>
          <a:p>
            <a:pPr marL="1079500" lvl="0" indent="-449263" algn="just" fontAlgn="base">
              <a:lnSpc>
                <a:spcPct val="150000"/>
              </a:lnSpc>
              <a:buFont typeface="Wingdings" pitchFamily="2" charset="2"/>
              <a:buChar char="q"/>
            </a:pPr>
            <a:r>
              <a:rPr lang="en-IN" sz="1400" dirty="0">
                <a:latin typeface="Century Schoolbook" pitchFamily="18" charset="0"/>
              </a:rPr>
              <a:t>The Query engine requests the data to be read or written to buffer manager to satisfy a users query.</a:t>
            </a:r>
          </a:p>
          <a:p>
            <a:pPr marL="1079500" lvl="0" indent="-449263" algn="just" fontAlgn="base">
              <a:lnSpc>
                <a:spcPct val="150000"/>
              </a:lnSpc>
              <a:buFont typeface="Wingdings" pitchFamily="2" charset="2"/>
              <a:buChar char="q"/>
            </a:pPr>
            <a:r>
              <a:rPr lang="en-IN" sz="1400" dirty="0">
                <a:latin typeface="Century Schoolbook" pitchFamily="18" charset="0"/>
              </a:rPr>
              <a:t>It depend on the transaction manager for locking of the data so that the concurrency is ensured. </a:t>
            </a:r>
          </a:p>
          <a:p>
            <a:pPr marL="1079500" lvl="0" indent="-449263" algn="just" fontAlgn="base">
              <a:lnSpc>
                <a:spcPct val="150000"/>
              </a:lnSpc>
              <a:buFont typeface="Wingdings" pitchFamily="2" charset="2"/>
              <a:buChar char="q"/>
            </a:pPr>
            <a:r>
              <a:rPr lang="en-IN" sz="1400" dirty="0">
                <a:latin typeface="Century Schoolbook" pitchFamily="18" charset="0"/>
              </a:rPr>
              <a:t>To perform table creation and drop operations, the query engine accesses the storage manager directly, bypassing the buffer manager ,to create or delete the files in the file system.</a:t>
            </a:r>
          </a:p>
          <a:p>
            <a:pPr marL="1079500" lvl="0" indent="-449263" algn="just" fontAlgn="base">
              <a:lnSpc>
                <a:spcPct val="150000"/>
              </a:lnSpc>
              <a:buFont typeface="Wingdings" pitchFamily="2" charset="2"/>
              <a:buChar char="q"/>
            </a:pPr>
            <a:r>
              <a:rPr lang="en-IN" sz="1400" dirty="0">
                <a:latin typeface="Century Schoolbook" pitchFamily="18" charset="0"/>
              </a:rPr>
              <a:t>The buffer manager caches data from the storage manager for efficient retrieval by the query engine. It depends on the transaction manager to check the locking status of data before it performs any modification action.</a:t>
            </a:r>
          </a:p>
          <a:p>
            <a:pPr marL="1079500" lvl="0" indent="-449263" algn="just" fontAlgn="base">
              <a:lnSpc>
                <a:spcPct val="150000"/>
              </a:lnSpc>
              <a:buFont typeface="Wingdings" pitchFamily="2" charset="2"/>
              <a:buChar char="q"/>
            </a:pPr>
            <a:r>
              <a:rPr lang="en-IN" sz="1400" dirty="0">
                <a:latin typeface="Century Schoolbook" pitchFamily="18" charset="0"/>
              </a:rPr>
              <a:t>The Transaction manager depends on the Query cache  and storage  manager to place locks  on data in memory and in the file system.</a:t>
            </a:r>
          </a:p>
          <a:p>
            <a:pPr marL="1079500" lvl="0" indent="-449263" algn="just" fontAlgn="base">
              <a:lnSpc>
                <a:spcPct val="150000"/>
              </a:lnSpc>
              <a:buFont typeface="Wingdings" pitchFamily="2" charset="2"/>
              <a:buChar char="q"/>
            </a:pPr>
            <a:r>
              <a:rPr lang="en-IN" sz="1400" dirty="0">
                <a:latin typeface="Century Schoolbook" pitchFamily="18" charset="0"/>
              </a:rPr>
              <a:t>The recovery manager  uses the Storage manager to store command/event logs and backups of the data in the file system. It depends on the transaction manager to obtain locks on the  log files being written. The recovery manager also needs to use the buffer information  manager during recovery from crashes.</a:t>
            </a:r>
          </a:p>
          <a:p>
            <a:pPr marL="1079500" lvl="0" indent="-449263" algn="just" fontAlgn="base">
              <a:lnSpc>
                <a:spcPct val="150000"/>
              </a:lnSpc>
              <a:buFont typeface="Wingdings" pitchFamily="2" charset="2"/>
              <a:buChar char="q"/>
            </a:pPr>
            <a:r>
              <a:rPr lang="en-IN" sz="1400" dirty="0">
                <a:latin typeface="Century Schoolbook" pitchFamily="18" charset="0"/>
              </a:rPr>
              <a:t>The storage manager depends on the operating system file system for persistent storage and retrieval of data. It depends on the transaction manager to obtain locking status </a:t>
            </a:r>
          </a:p>
          <a:p>
            <a:pPr marL="1079500" indent="-449263" algn="just">
              <a:lnSpc>
                <a:spcPct val="150000"/>
              </a:lnSpc>
              <a:buFont typeface="Wingdings" pitchFamily="2" charset="2"/>
              <a:buChar char="q"/>
            </a:pPr>
            <a:endParaRPr lang="en-IN" sz="1400" dirty="0">
              <a:latin typeface="Century Schoolbook"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7498080" cy="5943608"/>
          </a:xfrm>
        </p:spPr>
        <p:txBody>
          <a:bodyPr>
            <a:normAutofit fontScale="77500" lnSpcReduction="20000"/>
          </a:bodyPr>
          <a:lstStyle/>
          <a:p>
            <a:pPr>
              <a:lnSpc>
                <a:spcPct val="170000"/>
              </a:lnSpc>
              <a:buNone/>
            </a:pPr>
            <a:r>
              <a:rPr lang="en-IN" sz="2600" b="1" dirty="0">
                <a:solidFill>
                  <a:srgbClr val="FF0066"/>
                </a:solidFill>
                <a:effectLst>
                  <a:outerShdw blurRad="38100" dist="38100" dir="2700000" algn="tl">
                    <a:srgbClr val="000000">
                      <a:alpha val="43137"/>
                    </a:srgbClr>
                  </a:outerShdw>
                </a:effectLst>
                <a:latin typeface="Century Schoolbook" pitchFamily="18" charset="0"/>
              </a:rPr>
              <a:t>1.6 Frames:</a:t>
            </a:r>
          </a:p>
          <a:p>
            <a:pPr lvl="0">
              <a:lnSpc>
                <a:spcPct val="170000"/>
              </a:lnSpc>
            </a:pPr>
            <a:r>
              <a:rPr lang="en-IN" sz="2100" dirty="0">
                <a:latin typeface="Century Schoolbook" pitchFamily="18" charset="0"/>
              </a:rPr>
              <a:t>Frames provide a pleasing interface which makes website easily to navigate.</a:t>
            </a:r>
          </a:p>
          <a:p>
            <a:pPr lvl="0">
              <a:lnSpc>
                <a:spcPct val="150000"/>
              </a:lnSpc>
            </a:pPr>
            <a:r>
              <a:rPr lang="en-IN" sz="2400" dirty="0">
                <a:latin typeface="Century Schoolbook" pitchFamily="18" charset="0"/>
              </a:rPr>
              <a:t>Frames based sites display more than one page at the same time, they can be complex to setup.</a:t>
            </a:r>
          </a:p>
          <a:p>
            <a:pPr>
              <a:lnSpc>
                <a:spcPct val="150000"/>
              </a:lnSpc>
              <a:buBlip>
                <a:blip r:embed="rId2"/>
              </a:buBlip>
            </a:pPr>
            <a:r>
              <a:rPr lang="en-IN" sz="2400" b="1" dirty="0"/>
              <a:t>&lt;frameset&gt; tag:</a:t>
            </a:r>
            <a:endParaRPr lang="en-IN" sz="2400" dirty="0"/>
          </a:p>
          <a:p>
            <a:pPr>
              <a:lnSpc>
                <a:spcPct val="150000"/>
              </a:lnSpc>
              <a:buNone/>
            </a:pPr>
            <a:r>
              <a:rPr lang="en-IN" sz="2400" dirty="0"/>
              <a:t>		This tag determines how the screen will be divided between the various frames .</a:t>
            </a:r>
          </a:p>
          <a:p>
            <a:pPr>
              <a:lnSpc>
                <a:spcPct val="150000"/>
              </a:lnSpc>
              <a:buNone/>
            </a:pPr>
            <a:r>
              <a:rPr lang="en-IN" sz="2400" dirty="0"/>
              <a:t>		General form of frameset tag is:</a:t>
            </a:r>
          </a:p>
          <a:p>
            <a:pPr>
              <a:lnSpc>
                <a:spcPct val="150000"/>
              </a:lnSpc>
              <a:buNone/>
            </a:pPr>
            <a:r>
              <a:rPr lang="en-IN" sz="2400" dirty="0"/>
              <a:t>			&lt;frameset [cols=” %/pixels/*”]</a:t>
            </a:r>
          </a:p>
          <a:p>
            <a:pPr>
              <a:lnSpc>
                <a:spcPct val="150000"/>
              </a:lnSpc>
              <a:buNone/>
            </a:pPr>
            <a:r>
              <a:rPr lang="en-IN" sz="2400" dirty="0"/>
              <a:t>			      [rows=” %/pixels/*”]&gt;</a:t>
            </a:r>
          </a:p>
          <a:p>
            <a:pPr>
              <a:lnSpc>
                <a:spcPct val="150000"/>
              </a:lnSpc>
              <a:buNone/>
            </a:pPr>
            <a:r>
              <a:rPr lang="en-IN" sz="2400" dirty="0"/>
              <a:t>			&lt;/frameset&gt;</a:t>
            </a:r>
          </a:p>
          <a:p>
            <a:pPr lvl="0">
              <a:lnSpc>
                <a:spcPct val="170000"/>
              </a:lnSpc>
            </a:pPr>
            <a:endParaRPr lang="en-IN" sz="2100" dirty="0">
              <a:latin typeface="Century Schoolbook" pitchFamily="18" charset="0"/>
            </a:endParaRPr>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939814"/>
          </a:xfrm>
          <a:prstGeom prst="rect">
            <a:avLst/>
          </a:prstGeom>
          <a:noFill/>
        </p:spPr>
        <p:txBody>
          <a:bodyPr wrap="square" rtlCol="0">
            <a:spAutoFit/>
          </a:bodyPr>
          <a:lstStyle/>
          <a:p>
            <a:pPr marL="539750" lvl="0" indent="-539750" algn="just">
              <a:lnSpc>
                <a:spcPct val="150000"/>
              </a:lnSpc>
            </a:pPr>
            <a:r>
              <a:rPr lang="en-IN" b="1" dirty="0">
                <a:latin typeface="Century Schoolbook" pitchFamily="18" charset="0"/>
              </a:rPr>
              <a:t>2)	The MySQL Engine</a:t>
            </a:r>
            <a:endParaRPr lang="en-IN" dirty="0">
              <a:latin typeface="Century Schoolbook" pitchFamily="18" charset="0"/>
            </a:endParaRPr>
          </a:p>
          <a:p>
            <a:pPr marL="1073150" lvl="1" indent="-533400" algn="just">
              <a:lnSpc>
                <a:spcPct val="150000"/>
              </a:lnSpc>
            </a:pPr>
            <a:r>
              <a:rPr lang="en-IN" dirty="0">
                <a:latin typeface="Century Schoolbook" pitchFamily="18" charset="0"/>
              </a:rPr>
              <a:t>2.1)	Connectivity</a:t>
            </a:r>
          </a:p>
          <a:p>
            <a:pPr marL="1073150" lvl="1" indent="-533400" algn="just">
              <a:lnSpc>
                <a:spcPct val="150000"/>
              </a:lnSpc>
            </a:pPr>
            <a:r>
              <a:rPr lang="en-IN" dirty="0">
                <a:latin typeface="Century Schoolbook" pitchFamily="18" charset="0"/>
              </a:rPr>
              <a:t>2.2)	SQL</a:t>
            </a:r>
          </a:p>
          <a:p>
            <a:pPr marL="1073150" lvl="1" indent="-533400" algn="just">
              <a:lnSpc>
                <a:spcPct val="150000"/>
              </a:lnSpc>
            </a:pPr>
            <a:r>
              <a:rPr lang="en-IN" dirty="0">
                <a:latin typeface="Century Schoolbook" pitchFamily="18" charset="0"/>
              </a:rPr>
              <a:t>2.3)	Data Integrity</a:t>
            </a:r>
          </a:p>
          <a:p>
            <a:pPr marL="1073150" lvl="1" indent="-533400" algn="just">
              <a:lnSpc>
                <a:spcPct val="150000"/>
              </a:lnSpc>
            </a:pPr>
            <a:r>
              <a:rPr lang="en-IN" dirty="0">
                <a:latin typeface="Century Schoolbook" pitchFamily="18" charset="0"/>
              </a:rPr>
              <a:t>2.4)	Transactions</a:t>
            </a:r>
          </a:p>
          <a:p>
            <a:pPr marL="1073150" lvl="1" indent="-533400" algn="just">
              <a:lnSpc>
                <a:spcPct val="150000"/>
              </a:lnSpc>
            </a:pPr>
            <a:r>
              <a:rPr lang="en-IN" dirty="0">
                <a:latin typeface="Century Schoolbook" pitchFamily="18" charset="0"/>
              </a:rPr>
              <a:t>2.5)	Extensibility</a:t>
            </a:r>
          </a:p>
          <a:p>
            <a:pPr marL="1073150" lvl="1" indent="-533400" algn="just">
              <a:lnSpc>
                <a:spcPct val="150000"/>
              </a:lnSpc>
            </a:pPr>
            <a:r>
              <a:rPr lang="en-IN" dirty="0">
                <a:latin typeface="Century Schoolbook" pitchFamily="18" charset="0"/>
              </a:rPr>
              <a:t>2.6)	Symmetric Multiprocessing with MySQL</a:t>
            </a:r>
          </a:p>
          <a:p>
            <a:pPr marL="1073150" lvl="1" indent="-533400" algn="just">
              <a:lnSpc>
                <a:spcPct val="150000"/>
              </a:lnSpc>
            </a:pPr>
            <a:r>
              <a:rPr lang="en-IN" dirty="0">
                <a:latin typeface="Century Schoolbook" pitchFamily="18" charset="0"/>
              </a:rPr>
              <a:t>2.7)	Security</a:t>
            </a:r>
          </a:p>
          <a:p>
            <a:pPr marL="1073150" lvl="1" indent="-533400" algn="just">
              <a:lnSpc>
                <a:spcPct val="150000"/>
              </a:lnSpc>
            </a:pPr>
            <a:r>
              <a:rPr lang="en-IN" dirty="0">
                <a:latin typeface="Century Schoolbook" pitchFamily="18" charset="0"/>
              </a:rPr>
              <a:t>2.8)	Replication</a:t>
            </a:r>
          </a:p>
          <a:p>
            <a:pPr marL="1073150" lvl="1" indent="-533400" algn="just">
              <a:lnSpc>
                <a:spcPct val="150000"/>
              </a:lnSpc>
            </a:pPr>
            <a:r>
              <a:rPr lang="en-IN" dirty="0">
                <a:latin typeface="Century Schoolbook" pitchFamily="18" charset="0"/>
              </a:rPr>
              <a:t>2.9)	Application Programming Interface</a:t>
            </a:r>
          </a:p>
          <a:p>
            <a:pPr marL="1073150" lvl="1" indent="-533400" algn="just">
              <a:lnSpc>
                <a:spcPct val="150000"/>
              </a:lnSpc>
            </a:pPr>
            <a:r>
              <a:rPr lang="en-IN" dirty="0">
                <a:latin typeface="Century Schoolbook" pitchFamily="18" charset="0"/>
              </a:rPr>
              <a:t>2.10)	Add-on Tools</a:t>
            </a:r>
          </a:p>
          <a:p>
            <a:endParaRPr lang="en-IN"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6417141"/>
          </a:xfrm>
          <a:prstGeom prst="rect">
            <a:avLst/>
          </a:prstGeom>
          <a:noFill/>
        </p:spPr>
        <p:txBody>
          <a:bodyPr wrap="square" rtlCol="0">
            <a:spAutoFit/>
          </a:bodyPr>
          <a:lstStyle/>
          <a:p>
            <a:pPr marL="449263" lvl="0" indent="-449263" algn="just">
              <a:lnSpc>
                <a:spcPct val="150000"/>
              </a:lnSpc>
            </a:pPr>
            <a:r>
              <a:rPr lang="en-IN" b="1" dirty="0">
                <a:latin typeface="Century Schoolbook" pitchFamily="18" charset="0"/>
              </a:rPr>
              <a:t>2)	</a:t>
            </a:r>
            <a:r>
              <a:rPr lang="en-IN" sz="1600" b="1" dirty="0">
                <a:latin typeface="Century Schoolbook" pitchFamily="18" charset="0"/>
              </a:rPr>
              <a:t>The MySQL Engine</a:t>
            </a:r>
            <a:endParaRPr lang="en-IN" sz="1600" dirty="0">
              <a:latin typeface="Century Schoolbook" pitchFamily="18" charset="0"/>
            </a:endParaRPr>
          </a:p>
          <a:p>
            <a:pPr marL="989013" indent="-449263" algn="just" fontAlgn="base">
              <a:lnSpc>
                <a:spcPct val="150000"/>
              </a:lnSpc>
              <a:buFont typeface="Wingdings" pitchFamily="2" charset="2"/>
              <a:buChar char="q"/>
            </a:pPr>
            <a:r>
              <a:rPr lang="en-IN" sz="1600" dirty="0">
                <a:latin typeface="Century Schoolbook" pitchFamily="18" charset="0"/>
              </a:rPr>
              <a:t>MySQL engine has been designed for Maximum Scalability, Maximum resource efficiency and easy portability to various platforms and Architectures. </a:t>
            </a:r>
          </a:p>
          <a:p>
            <a:pPr marL="989013" indent="-449263" algn="just" fontAlgn="base">
              <a:lnSpc>
                <a:spcPct val="150000"/>
              </a:lnSpc>
              <a:buFont typeface="Wingdings" pitchFamily="2" charset="2"/>
              <a:buChar char="q"/>
            </a:pPr>
            <a:r>
              <a:rPr lang="en-IN" sz="1600" dirty="0">
                <a:latin typeface="Century Schoolbook" pitchFamily="18" charset="0"/>
              </a:rPr>
              <a:t>The Important Characteristics of the SQL Engine are</a:t>
            </a:r>
          </a:p>
          <a:p>
            <a:pPr marL="539750" indent="-539750" algn="just">
              <a:lnSpc>
                <a:spcPct val="150000"/>
              </a:lnSpc>
            </a:pPr>
            <a:r>
              <a:rPr lang="en-IN" sz="1600" b="1" dirty="0">
                <a:latin typeface="Century Schoolbook" pitchFamily="18" charset="0"/>
              </a:rPr>
              <a:t>2.1)	Connectivity</a:t>
            </a:r>
            <a:endParaRPr lang="en-IN" sz="1600" dirty="0">
              <a:latin typeface="Century Schoolbook" pitchFamily="18" charset="0"/>
            </a:endParaRPr>
          </a:p>
          <a:p>
            <a:pPr marL="989013" indent="-449263" algn="just">
              <a:lnSpc>
                <a:spcPct val="150000"/>
              </a:lnSpc>
              <a:buFont typeface="Wingdings" pitchFamily="2" charset="2"/>
              <a:buChar char="q"/>
            </a:pPr>
            <a:r>
              <a:rPr lang="en-IN" sz="1600" b="1" dirty="0">
                <a:latin typeface="Century Schoolbook" pitchFamily="18" charset="0"/>
              </a:rPr>
              <a:t>MySQL </a:t>
            </a:r>
            <a:r>
              <a:rPr lang="en-IN" sz="1600" dirty="0">
                <a:latin typeface="Century Schoolbook" pitchFamily="18" charset="0"/>
              </a:rPr>
              <a:t>is designed on the assumption that the vast majority of its applications will be running on a TCP/IP network. </a:t>
            </a:r>
          </a:p>
          <a:p>
            <a:pPr marL="989013" indent="-449263" algn="just">
              <a:lnSpc>
                <a:spcPct val="150000"/>
              </a:lnSpc>
              <a:buFont typeface="Wingdings" pitchFamily="2" charset="2"/>
              <a:buChar char="q"/>
            </a:pPr>
            <a:r>
              <a:rPr lang="en-IN" sz="1600" dirty="0">
                <a:latin typeface="Century Schoolbook" pitchFamily="18" charset="0"/>
              </a:rPr>
              <a:t>This is a fairly good assumption , given that TCP/IP is not only highly robust and secure but is also common to </a:t>
            </a:r>
            <a:r>
              <a:rPr lang="en-IN" sz="1600" dirty="0" err="1">
                <a:latin typeface="Century Schoolbook" pitchFamily="18" charset="0"/>
              </a:rPr>
              <a:t>unix</a:t>
            </a:r>
            <a:r>
              <a:rPr lang="en-IN" sz="1600" dirty="0">
                <a:latin typeface="Century Schoolbook" pitchFamily="18" charset="0"/>
              </a:rPr>
              <a:t> , windows and almost any other serious operating systems .</a:t>
            </a:r>
          </a:p>
          <a:p>
            <a:pPr marL="539750" indent="-539750" algn="just">
              <a:lnSpc>
                <a:spcPct val="150000"/>
              </a:lnSpc>
            </a:pPr>
            <a:r>
              <a:rPr lang="en-IN" sz="1600" b="1" dirty="0">
                <a:latin typeface="Century Schoolbook" pitchFamily="18" charset="0"/>
              </a:rPr>
              <a:t>2.2)	SQL</a:t>
            </a:r>
            <a:endParaRPr lang="en-IN" sz="1600" dirty="0">
              <a:latin typeface="Century Schoolbook" pitchFamily="18" charset="0"/>
            </a:endParaRPr>
          </a:p>
          <a:p>
            <a:pPr marL="989013" indent="-449263" algn="just">
              <a:lnSpc>
                <a:spcPct val="150000"/>
              </a:lnSpc>
              <a:buFont typeface="Wingdings" pitchFamily="2" charset="2"/>
              <a:buChar char="q"/>
            </a:pPr>
            <a:r>
              <a:rPr lang="en-IN" sz="1600" dirty="0">
                <a:latin typeface="Century Schoolbook" pitchFamily="18" charset="0"/>
              </a:rPr>
              <a:t>Its fair to say that SQL is today one of the most widely used cross-vendor language.</a:t>
            </a:r>
          </a:p>
          <a:p>
            <a:pPr marL="989013" indent="-449263" algn="just">
              <a:lnSpc>
                <a:spcPct val="150000"/>
              </a:lnSpc>
              <a:buFont typeface="Wingdings" pitchFamily="2" charset="2"/>
              <a:buChar char="q"/>
            </a:pPr>
            <a:r>
              <a:rPr lang="en-IN" sz="1600" dirty="0">
                <a:latin typeface="Century Schoolbook" pitchFamily="18" charset="0"/>
              </a:rPr>
              <a:t>As with other Implementation , such as SQL Server’s T-SQL and Oracle’s SQL, MySQL has its own variations of the SQL standard that add power beyond what is available within the standard.</a:t>
            </a:r>
          </a:p>
          <a:p>
            <a:pPr>
              <a:lnSpc>
                <a:spcPct val="150000"/>
              </a:lnSpc>
            </a:pPr>
            <a:endParaRPr lang="en-IN" sz="1600"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70811"/>
          </a:xfrm>
          <a:prstGeom prst="rect">
            <a:avLst/>
          </a:prstGeom>
          <a:noFill/>
        </p:spPr>
        <p:txBody>
          <a:bodyPr wrap="square" rtlCol="0">
            <a:spAutoFit/>
          </a:bodyPr>
          <a:lstStyle/>
          <a:p>
            <a:pPr marL="539750" indent="-539750" algn="just">
              <a:lnSpc>
                <a:spcPct val="150000"/>
              </a:lnSpc>
            </a:pPr>
            <a:r>
              <a:rPr lang="en-IN" b="1" dirty="0">
                <a:latin typeface="Century Schoolbook" pitchFamily="18" charset="0"/>
              </a:rPr>
              <a:t>2.4)	Data Integrity	</a:t>
            </a:r>
            <a:endParaRPr lang="en-IN" dirty="0">
              <a:latin typeface="Century Schoolbook" pitchFamily="18" charset="0"/>
            </a:endParaRPr>
          </a:p>
          <a:p>
            <a:pPr marL="989013" indent="-449263" algn="just">
              <a:lnSpc>
                <a:spcPct val="150000"/>
              </a:lnSpc>
              <a:buFont typeface="Wingdings" pitchFamily="2" charset="2"/>
              <a:buChar char="q"/>
            </a:pPr>
            <a:r>
              <a:rPr lang="en-IN" dirty="0">
                <a:latin typeface="Century Schoolbook" pitchFamily="18" charset="0"/>
              </a:rPr>
              <a:t>MySQL supports engine-level data integrity through the use of Primary key and foreign key constraints. </a:t>
            </a:r>
          </a:p>
          <a:p>
            <a:pPr marL="989013" indent="-449263" algn="just">
              <a:lnSpc>
                <a:spcPct val="150000"/>
              </a:lnSpc>
              <a:buFont typeface="Wingdings" pitchFamily="2" charset="2"/>
              <a:buChar char="q"/>
            </a:pPr>
            <a:r>
              <a:rPr lang="en-IN" dirty="0">
                <a:latin typeface="Century Schoolbook" pitchFamily="18" charset="0"/>
              </a:rPr>
              <a:t>Columns can be defined so that explicit NULL values cannot be entered into them.</a:t>
            </a:r>
          </a:p>
          <a:p>
            <a:pPr marL="539750" indent="-539750" algn="just">
              <a:lnSpc>
                <a:spcPct val="150000"/>
              </a:lnSpc>
            </a:pPr>
            <a:r>
              <a:rPr lang="en-IN" sz="1600" b="1" dirty="0">
                <a:latin typeface="Century Schoolbook" pitchFamily="18" charset="0"/>
              </a:rPr>
              <a:t>2.5)	Transactions</a:t>
            </a:r>
          </a:p>
          <a:p>
            <a:pPr marL="989013" indent="-449263" algn="just">
              <a:lnSpc>
                <a:spcPct val="150000"/>
              </a:lnSpc>
              <a:buFont typeface="Wingdings" pitchFamily="2" charset="2"/>
              <a:buChar char="q"/>
            </a:pPr>
            <a:r>
              <a:rPr lang="en-IN" sz="1600" dirty="0">
                <a:latin typeface="Century Schoolbook" pitchFamily="18" charset="0"/>
              </a:rPr>
              <a:t>MySQL  is  a Transaction-safe Database System, means we can perform Safe Transactions , </a:t>
            </a:r>
            <a:r>
              <a:rPr lang="en-IN" sz="1600" dirty="0" err="1">
                <a:latin typeface="Century Schoolbook" pitchFamily="18" charset="0"/>
              </a:rPr>
              <a:t>i.e</a:t>
            </a:r>
            <a:r>
              <a:rPr lang="en-IN" sz="1600" dirty="0">
                <a:latin typeface="Century Schoolbook" pitchFamily="18" charset="0"/>
              </a:rPr>
              <a:t> every transaction will get qualified thro ACID Test</a:t>
            </a:r>
          </a:p>
          <a:p>
            <a:pPr marL="989013" indent="-449263" algn="just">
              <a:lnSpc>
                <a:spcPct val="150000"/>
              </a:lnSpc>
              <a:buFont typeface="Wingdings" pitchFamily="2" charset="2"/>
              <a:buChar char="q"/>
            </a:pPr>
            <a:r>
              <a:rPr lang="en-IN" sz="1600" dirty="0">
                <a:latin typeface="Century Schoolbook" pitchFamily="18" charset="0"/>
              </a:rPr>
              <a:t>An ACID –compliant database must support the following characteristics</a:t>
            </a:r>
          </a:p>
          <a:p>
            <a:pPr lvl="4" algn="just">
              <a:lnSpc>
                <a:spcPct val="150000"/>
              </a:lnSpc>
            </a:pPr>
            <a:r>
              <a:rPr lang="en-IN" sz="1600" dirty="0">
                <a:latin typeface="Century Schoolbook" pitchFamily="18" charset="0"/>
              </a:rPr>
              <a:t>Atomicity</a:t>
            </a:r>
          </a:p>
          <a:p>
            <a:pPr lvl="4" algn="just">
              <a:lnSpc>
                <a:spcPct val="150000"/>
              </a:lnSpc>
            </a:pPr>
            <a:r>
              <a:rPr lang="en-IN" sz="1600" dirty="0">
                <a:latin typeface="Century Schoolbook" pitchFamily="18" charset="0"/>
              </a:rPr>
              <a:t>Consistency</a:t>
            </a:r>
          </a:p>
          <a:p>
            <a:pPr lvl="4" algn="just">
              <a:lnSpc>
                <a:spcPct val="150000"/>
              </a:lnSpc>
            </a:pPr>
            <a:r>
              <a:rPr lang="en-IN" sz="1600" dirty="0">
                <a:latin typeface="Century Schoolbook" pitchFamily="18" charset="0"/>
              </a:rPr>
              <a:t>Isolation</a:t>
            </a:r>
          </a:p>
          <a:p>
            <a:pPr lvl="4" algn="just">
              <a:lnSpc>
                <a:spcPct val="150000"/>
              </a:lnSpc>
            </a:pPr>
            <a:r>
              <a:rPr lang="en-IN" sz="1600" dirty="0">
                <a:latin typeface="Century Schoolbook" pitchFamily="18" charset="0"/>
              </a:rPr>
              <a:t>Durability</a:t>
            </a:r>
          </a:p>
          <a:p>
            <a:pPr marL="989013" indent="-449263" algn="just">
              <a:lnSpc>
                <a:spcPct val="150000"/>
              </a:lnSpc>
              <a:buFont typeface="Wingdings" pitchFamily="2" charset="2"/>
              <a:buChar char="q"/>
            </a:pPr>
            <a:endParaRPr lang="en-IN" sz="1600" dirty="0">
              <a:latin typeface="Century Schoolbook" pitchFamily="18" charset="0"/>
            </a:endParaRPr>
          </a:p>
          <a:p>
            <a:endParaRPr lang="en-IN"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572559" cy="6186309"/>
          </a:xfrm>
          <a:prstGeom prst="rect">
            <a:avLst/>
          </a:prstGeom>
          <a:noFill/>
        </p:spPr>
        <p:txBody>
          <a:bodyPr wrap="square" rtlCol="0">
            <a:spAutoFit/>
          </a:bodyPr>
          <a:lstStyle/>
          <a:p>
            <a:pPr marL="539750" indent="-539750" algn="just"/>
            <a:r>
              <a:rPr lang="en-IN" dirty="0">
                <a:latin typeface="Century Schoolbook" pitchFamily="18" charset="0"/>
              </a:rPr>
              <a:t>2.6)</a:t>
            </a:r>
            <a:r>
              <a:rPr lang="en-IN" b="1" dirty="0">
                <a:latin typeface="Century Schoolbook" pitchFamily="18" charset="0"/>
              </a:rPr>
              <a:t>	Extensibility</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In most RDBMS Products, we can extend the capabilities of the database by using stored procedures. </a:t>
            </a:r>
          </a:p>
          <a:p>
            <a:pPr marL="1079500" indent="-539750" algn="just">
              <a:lnSpc>
                <a:spcPct val="150000"/>
              </a:lnSpc>
              <a:buFont typeface="Wingdings" pitchFamily="2" charset="2"/>
              <a:buChar char="q"/>
            </a:pPr>
            <a:r>
              <a:rPr lang="en-IN" dirty="0">
                <a:latin typeface="Century Schoolbook" pitchFamily="18" charset="0"/>
              </a:rPr>
              <a:t>The programmability is usually further extended by enhancements to SQL that contains control-of-flow statements and conditional logic, as SQL Server does with T-SQL and oracle with PL/SQL.</a:t>
            </a:r>
          </a:p>
          <a:p>
            <a:pPr marL="1079500" indent="-539750" algn="just">
              <a:lnSpc>
                <a:spcPct val="150000"/>
              </a:lnSpc>
              <a:buFont typeface="Wingdings" pitchFamily="2" charset="2"/>
              <a:buChar char="q"/>
            </a:pPr>
            <a:r>
              <a:rPr lang="en-IN" dirty="0">
                <a:latin typeface="Century Schoolbook" pitchFamily="18" charset="0"/>
              </a:rPr>
              <a:t>As of yet, MySQL includes no support for stored procedures, but one of the great benefits of this RDBMS is its extensibility .</a:t>
            </a:r>
          </a:p>
          <a:p>
            <a:pPr marL="1079500" indent="-539750" algn="just">
              <a:lnSpc>
                <a:spcPct val="150000"/>
              </a:lnSpc>
              <a:buFont typeface="Wingdings" pitchFamily="2" charset="2"/>
              <a:buChar char="q"/>
            </a:pPr>
            <a:r>
              <a:rPr lang="en-IN" dirty="0">
                <a:latin typeface="Century Schoolbook" pitchFamily="18" charset="0"/>
              </a:rPr>
              <a:t>Since it is an open source code, it permits the developers to add new functions and features that are compiled into the engine as part of the core product.</a:t>
            </a:r>
          </a:p>
          <a:p>
            <a:pPr marL="539750" indent="-539750" algn="just">
              <a:lnSpc>
                <a:spcPct val="150000"/>
              </a:lnSpc>
            </a:pPr>
            <a:r>
              <a:rPr lang="en-IN" b="1" dirty="0">
                <a:latin typeface="Century Schoolbook" pitchFamily="18" charset="0"/>
              </a:rPr>
              <a:t>2.7)	Symmetric Multiprocessing with MySQL</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To Take advantage of multiprocessor architecture, MySQL is built using a multi-threaded design, which allows threads to be allocated between process to achieve a higher degree of parallelism.</a:t>
            </a:r>
            <a:endParaRPr lang="en-IN"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85728"/>
            <a:ext cx="8715436" cy="5909310"/>
          </a:xfrm>
          <a:prstGeom prst="rect">
            <a:avLst/>
          </a:prstGeom>
          <a:noFill/>
        </p:spPr>
        <p:txBody>
          <a:bodyPr wrap="square" rtlCol="0">
            <a:spAutoFit/>
          </a:bodyPr>
          <a:lstStyle/>
          <a:p>
            <a:pPr marL="539750" indent="-539750" algn="just">
              <a:lnSpc>
                <a:spcPct val="150000"/>
              </a:lnSpc>
            </a:pPr>
            <a:r>
              <a:rPr lang="en-IN" sz="1400" b="1" dirty="0">
                <a:latin typeface="Century Schoolbook" pitchFamily="18" charset="0"/>
              </a:rPr>
              <a:t>2.8)	Security</a:t>
            </a:r>
            <a:endParaRPr lang="en-IN" sz="1400" dirty="0">
              <a:latin typeface="Century Schoolbook" pitchFamily="18" charset="0"/>
            </a:endParaRPr>
          </a:p>
          <a:p>
            <a:pPr marL="989013" indent="-449263" algn="just">
              <a:lnSpc>
                <a:spcPct val="150000"/>
              </a:lnSpc>
              <a:buFont typeface="Wingdings" pitchFamily="2" charset="2"/>
              <a:buChar char="q"/>
            </a:pPr>
            <a:r>
              <a:rPr lang="en-IN" sz="1400" dirty="0">
                <a:latin typeface="Century Schoolbook" pitchFamily="18" charset="0"/>
              </a:rPr>
              <a:t>The process of accessing a MySQL database can be broken down into two tasks</a:t>
            </a:r>
          </a:p>
          <a:p>
            <a:pPr marL="1798638" lvl="3" indent="-427038" algn="just">
              <a:lnSpc>
                <a:spcPct val="150000"/>
              </a:lnSpc>
              <a:buFont typeface="Wingdings" pitchFamily="2" charset="2"/>
              <a:buChar char="ü"/>
            </a:pPr>
            <a:r>
              <a:rPr lang="en-IN" sz="1400" dirty="0">
                <a:latin typeface="Century Schoolbook" pitchFamily="18" charset="0"/>
              </a:rPr>
              <a:t>Connecting to the MySQL server itself</a:t>
            </a:r>
          </a:p>
          <a:p>
            <a:pPr marL="1798638" lvl="3" indent="-427038" algn="just">
              <a:lnSpc>
                <a:spcPct val="150000"/>
              </a:lnSpc>
              <a:buFont typeface="Wingdings" pitchFamily="2" charset="2"/>
              <a:buChar char="ü"/>
            </a:pPr>
            <a:r>
              <a:rPr lang="en-IN" sz="1400" dirty="0">
                <a:latin typeface="Century Schoolbook" pitchFamily="18" charset="0"/>
              </a:rPr>
              <a:t>And Accessing individual objects, such as tables or columns in a database.</a:t>
            </a:r>
          </a:p>
          <a:p>
            <a:pPr marL="1798638" lvl="3" indent="-427038" algn="just">
              <a:lnSpc>
                <a:spcPct val="150000"/>
              </a:lnSpc>
            </a:pPr>
            <a:endParaRPr lang="en-IN" sz="1400" dirty="0">
              <a:latin typeface="Century Schoolbook" pitchFamily="18" charset="0"/>
            </a:endParaRPr>
          </a:p>
          <a:p>
            <a:pPr marL="719138" indent="-719138" algn="just">
              <a:lnSpc>
                <a:spcPct val="150000"/>
              </a:lnSpc>
              <a:tabLst>
                <a:tab pos="719138" algn="l"/>
              </a:tabLst>
            </a:pPr>
            <a:r>
              <a:rPr lang="en-IN" sz="1400" b="1" dirty="0">
                <a:latin typeface="Century Schoolbook" pitchFamily="18" charset="0"/>
              </a:rPr>
              <a:t>2.9)	Application Programming Interfaces</a:t>
            </a:r>
            <a:endParaRPr lang="en-IN" sz="1400" dirty="0">
              <a:latin typeface="Century Schoolbook" pitchFamily="18" charset="0"/>
            </a:endParaRPr>
          </a:p>
          <a:p>
            <a:pPr marL="1079500" indent="-360363" algn="just">
              <a:lnSpc>
                <a:spcPct val="150000"/>
              </a:lnSpc>
              <a:buFont typeface="Wingdings" pitchFamily="2" charset="2"/>
              <a:buChar char="q"/>
            </a:pPr>
            <a:r>
              <a:rPr lang="en-IN" sz="1400" dirty="0">
                <a:latin typeface="Century Schoolbook" pitchFamily="18" charset="0"/>
              </a:rPr>
              <a:t>For application developers, MySQL provides set of APIs that provide an understandable set of rules by which host languages can connect to MySQL and send commands. </a:t>
            </a:r>
          </a:p>
          <a:p>
            <a:pPr marL="1079500" indent="-360363" algn="just">
              <a:lnSpc>
                <a:spcPct val="150000"/>
              </a:lnSpc>
              <a:buFont typeface="Wingdings" pitchFamily="2" charset="2"/>
              <a:buChar char="q"/>
            </a:pPr>
            <a:r>
              <a:rPr lang="en-IN" sz="1400" dirty="0">
                <a:latin typeface="Century Schoolbook" pitchFamily="18" charset="0"/>
              </a:rPr>
              <a:t>Currently, MySQL APIs are available for Perl, PHP, C ,C++, Java, Visual </a:t>
            </a:r>
            <a:r>
              <a:rPr lang="en-IN" sz="1400" dirty="0" err="1">
                <a:latin typeface="Century Schoolbook" pitchFamily="18" charset="0"/>
              </a:rPr>
              <a:t>Basic,Python</a:t>
            </a:r>
            <a:r>
              <a:rPr lang="en-IN" sz="1400" dirty="0">
                <a:latin typeface="Century Schoolbook" pitchFamily="18" charset="0"/>
              </a:rPr>
              <a:t>, Ruby and .NET</a:t>
            </a:r>
          </a:p>
          <a:p>
            <a:pPr marL="1079500" indent="-360363" algn="just">
              <a:lnSpc>
                <a:spcPct val="150000"/>
              </a:lnSpc>
            </a:pPr>
            <a:endParaRPr lang="en-IN" sz="1400" dirty="0">
              <a:latin typeface="Century Schoolbook" pitchFamily="18" charset="0"/>
            </a:endParaRPr>
          </a:p>
          <a:p>
            <a:pPr marL="719138" indent="-719138" algn="just">
              <a:lnSpc>
                <a:spcPct val="150000"/>
              </a:lnSpc>
            </a:pPr>
            <a:r>
              <a:rPr lang="en-IN" sz="1400" b="1" dirty="0">
                <a:latin typeface="Century Schoolbook" pitchFamily="18" charset="0"/>
              </a:rPr>
              <a:t>2.10)	Add-On Tools</a:t>
            </a:r>
            <a:endParaRPr lang="en-IN" sz="1400" dirty="0">
              <a:latin typeface="Century Schoolbook" pitchFamily="18" charset="0"/>
            </a:endParaRPr>
          </a:p>
          <a:p>
            <a:pPr marL="1079500" indent="-360363" algn="just">
              <a:lnSpc>
                <a:spcPct val="150000"/>
              </a:lnSpc>
              <a:buFont typeface="Wingdings" pitchFamily="2" charset="2"/>
              <a:buChar char="q"/>
            </a:pPr>
            <a:r>
              <a:rPr lang="en-IN" sz="1400" dirty="0">
                <a:latin typeface="Century Schoolbook" pitchFamily="18" charset="0"/>
              </a:rPr>
              <a:t>List of Software Programs that work with MySQL are</a:t>
            </a:r>
          </a:p>
          <a:p>
            <a:pPr marL="1798638" lvl="1" indent="-622300" algn="just">
              <a:lnSpc>
                <a:spcPct val="150000"/>
              </a:lnSpc>
              <a:buFont typeface="Wingdings" pitchFamily="2" charset="2"/>
              <a:buChar char="ü"/>
            </a:pPr>
            <a:r>
              <a:rPr lang="en-IN" sz="1400" dirty="0">
                <a:latin typeface="Century Schoolbook" pitchFamily="18" charset="0"/>
              </a:rPr>
              <a:t>MySQL CC, is an excellent front-end query and Database Management tool for MySQL</a:t>
            </a:r>
          </a:p>
          <a:p>
            <a:pPr marL="1798638" lvl="1" indent="-622300" algn="just">
              <a:lnSpc>
                <a:spcPct val="150000"/>
              </a:lnSpc>
              <a:buFont typeface="Wingdings" pitchFamily="2" charset="2"/>
              <a:buChar char="ü"/>
            </a:pPr>
            <a:r>
              <a:rPr lang="en-IN" sz="1400" dirty="0" err="1">
                <a:latin typeface="Century Schoolbook" pitchFamily="18" charset="0"/>
              </a:rPr>
              <a:t>DBTools</a:t>
            </a:r>
            <a:r>
              <a:rPr lang="en-IN" sz="1400" dirty="0">
                <a:latin typeface="Century Schoolbook" pitchFamily="18" charset="0"/>
              </a:rPr>
              <a:t> Manager Professional, Tool which helps to import data from other RDBMS and provide a point-and-click interface to query and report design</a:t>
            </a:r>
          </a:p>
          <a:p>
            <a:pPr>
              <a:lnSpc>
                <a:spcPct val="150000"/>
              </a:lnSpc>
            </a:pPr>
            <a:endParaRPr lang="en-IN" sz="1400"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923330"/>
          </a:xfrm>
          <a:prstGeom prst="rect">
            <a:avLst/>
          </a:prstGeom>
          <a:noFill/>
        </p:spPr>
        <p:txBody>
          <a:bodyPr wrap="square" rtlCol="0">
            <a:spAutoFit/>
          </a:bodyPr>
          <a:lstStyle/>
          <a:p>
            <a:pPr marL="449263" lvl="1" indent="-449263" algn="ctr">
              <a:buAutoNum type="arabicParenR" startAt="3"/>
            </a:pPr>
            <a:r>
              <a:rPr lang="en-IN" b="1" dirty="0">
                <a:latin typeface="Century Schoolbook" pitchFamily="18" charset="0"/>
              </a:rPr>
              <a:t>MySQL Data Types</a:t>
            </a:r>
          </a:p>
          <a:p>
            <a:pPr marL="1258888" lvl="1" indent="-809625"/>
            <a:r>
              <a:rPr lang="en-IN" b="1" dirty="0">
                <a:latin typeface="Century Schoolbook" pitchFamily="18" charset="0"/>
              </a:rPr>
              <a:t>3.1)	Numeric data Type</a:t>
            </a:r>
            <a:endParaRPr lang="en-IN" dirty="0">
              <a:latin typeface="Century Schoolbook" pitchFamily="18" charset="0"/>
            </a:endParaRPr>
          </a:p>
          <a:p>
            <a:endParaRPr lang="en-IN" dirty="0">
              <a:latin typeface="Century Schoolbook" pitchFamily="18" charset="0"/>
            </a:endParaRPr>
          </a:p>
        </p:txBody>
      </p:sp>
      <p:graphicFrame>
        <p:nvGraphicFramePr>
          <p:cNvPr id="7" name="Table 6"/>
          <p:cNvGraphicFramePr>
            <a:graphicFrameLocks noGrp="1"/>
          </p:cNvGraphicFramePr>
          <p:nvPr/>
        </p:nvGraphicFramePr>
        <p:xfrm>
          <a:off x="571472" y="1285860"/>
          <a:ext cx="8215372" cy="5015483"/>
        </p:xfrm>
        <a:graphic>
          <a:graphicData uri="http://schemas.openxmlformats.org/drawingml/2006/table">
            <a:tbl>
              <a:tblPr/>
              <a:tblGrid>
                <a:gridCol w="1428763">
                  <a:extLst>
                    <a:ext uri="{9D8B030D-6E8A-4147-A177-3AD203B41FA5}">
                      <a16:colId xmlns:a16="http://schemas.microsoft.com/office/drawing/2014/main" val="20000"/>
                    </a:ext>
                  </a:extLst>
                </a:gridCol>
                <a:gridCol w="6786609">
                  <a:extLst>
                    <a:ext uri="{9D8B030D-6E8A-4147-A177-3AD203B41FA5}">
                      <a16:colId xmlns:a16="http://schemas.microsoft.com/office/drawing/2014/main" val="20001"/>
                    </a:ext>
                  </a:extLst>
                </a:gridCol>
              </a:tblGrid>
              <a:tr h="198399">
                <a:tc>
                  <a:txBody>
                    <a:bodyPr/>
                    <a:lstStyle/>
                    <a:p>
                      <a:pPr algn="l" fontAlgn="t"/>
                      <a:r>
                        <a:rPr lang="en-IN" sz="1100" dirty="0" err="1">
                          <a:solidFill>
                            <a:srgbClr val="000000"/>
                          </a:solidFill>
                          <a:latin typeface="Century Schoolbook" pitchFamily="18" charset="0"/>
                        </a:rPr>
                        <a:t>ata</a:t>
                      </a:r>
                      <a:r>
                        <a:rPr lang="en-IN" sz="1100" dirty="0">
                          <a:solidFill>
                            <a:srgbClr val="000000"/>
                          </a:solidFill>
                          <a:latin typeface="Century Schoolbook" pitchFamily="18" charset="0"/>
                        </a:rPr>
                        <a:t> Type Syntax</a:t>
                      </a:r>
                    </a:p>
                  </a:txBody>
                  <a:tcPr marL="20334" marR="20334" marT="20334" marB="20334">
                    <a:lnL w="9525" cap="flat" cmpd="sng" algn="ctr">
                      <a:solidFill>
                        <a:srgbClr val="908DCA"/>
                      </a:solidFill>
                      <a:prstDash val="solid"/>
                      <a:round/>
                      <a:headEnd type="none" w="med" len="med"/>
                      <a:tailEnd type="none" w="med" len="med"/>
                    </a:lnL>
                    <a:lnR w="9525" cap="flat" cmpd="sng" algn="ctr">
                      <a:solidFill>
                        <a:srgbClr val="908DCA"/>
                      </a:solidFill>
                      <a:prstDash val="solid"/>
                      <a:round/>
                      <a:headEnd type="none" w="med" len="med"/>
                      <a:tailEnd type="none" w="med" len="med"/>
                    </a:lnR>
                    <a:lnT w="9525" cap="flat" cmpd="sng" algn="ctr">
                      <a:solidFill>
                        <a:srgbClr val="908DC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Description</a:t>
                      </a:r>
                    </a:p>
                  </a:txBody>
                  <a:tcPr marL="20334" marR="20334" marT="20334" marB="20334">
                    <a:lnL w="9525" cap="flat" cmpd="sng" algn="ctr">
                      <a:solidFill>
                        <a:srgbClr val="908DCA"/>
                      </a:solidFill>
                      <a:prstDash val="solid"/>
                      <a:round/>
                      <a:headEnd type="none" w="med" len="med"/>
                      <a:tailEnd type="none" w="med" len="med"/>
                    </a:lnL>
                    <a:lnR w="9525" cap="flat" cmpd="sng" algn="ctr">
                      <a:solidFill>
                        <a:srgbClr val="908DCA"/>
                      </a:solidFill>
                      <a:prstDash val="solid"/>
                      <a:round/>
                      <a:headEnd type="none" w="med" len="med"/>
                      <a:tailEnd type="none" w="med" len="med"/>
                    </a:lnR>
                    <a:lnT w="9525" cap="flat" cmpd="sng" algn="ctr">
                      <a:solidFill>
                        <a:srgbClr val="908DC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647989">
                <a:tc>
                  <a:txBody>
                    <a:bodyPr/>
                    <a:lstStyle/>
                    <a:p>
                      <a:pPr algn="just" fontAlgn="t"/>
                      <a:r>
                        <a:rPr lang="en-IN" sz="1100" b="0" i="0" dirty="0">
                          <a:solidFill>
                            <a:srgbClr val="000000"/>
                          </a:solidFill>
                          <a:latin typeface="Century Schoolbook" pitchFamily="18" charset="0"/>
                        </a:rPr>
                        <a:t>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A normal-sized integer that can be signed or unsigned. If signed, the allowable range is from -2147483648 to 2147483647. If unsigned, the allowable range is from 0 to 4294967295. You can specify a width of up to 11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80177">
                <a:tc>
                  <a:txBody>
                    <a:bodyPr/>
                    <a:lstStyle/>
                    <a:p>
                      <a:pPr algn="just" fontAlgn="t"/>
                      <a:r>
                        <a:rPr lang="en-IN" sz="1100" b="0" i="0" dirty="0">
                          <a:solidFill>
                            <a:srgbClr val="000000"/>
                          </a:solidFill>
                          <a:latin typeface="Century Schoolbook" pitchFamily="18" charset="0"/>
                        </a:rPr>
                        <a:t>TINYINT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very small integer that can be signed or unsigned. If signed, the allowable range is from -128 to 127. If unsigned, the allowable range is from 0 to 255. You can specify a width of up to 4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80177">
                <a:tc>
                  <a:txBody>
                    <a:bodyPr/>
                    <a:lstStyle/>
                    <a:p>
                      <a:pPr algn="just" fontAlgn="t"/>
                      <a:r>
                        <a:rPr lang="en-IN" sz="1100" b="0" i="0">
                          <a:solidFill>
                            <a:srgbClr val="000000"/>
                          </a:solidFill>
                          <a:latin typeface="Century Schoolbook" pitchFamily="18" charset="0"/>
                        </a:rPr>
                        <a:t>SMALLINT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small integer that can be signed or unsigned. If signed, the allowable range is from -32768 to 32767. If unsigned, the allowable range is from 0 to 65535. You can specify a width of up to 5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0177">
                <a:tc>
                  <a:txBody>
                    <a:bodyPr/>
                    <a:lstStyle/>
                    <a:p>
                      <a:pPr algn="just" fontAlgn="t"/>
                      <a:r>
                        <a:rPr lang="en-IN" sz="1100" b="0" i="0">
                          <a:solidFill>
                            <a:srgbClr val="000000"/>
                          </a:solidFill>
                          <a:latin typeface="Century Schoolbook" pitchFamily="18" charset="0"/>
                        </a:rPr>
                        <a:t>MEDIUMINT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medium-sized integer that can be signed or unsigned. If signed, the allowable range is from -8388608 to 8388607. If unsigned, the allowable range is from 0 to 16777215. You can specify a width of up to 9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4"/>
                  </a:ext>
                </a:extLst>
              </a:tr>
              <a:tr h="783614">
                <a:tc>
                  <a:txBody>
                    <a:bodyPr/>
                    <a:lstStyle/>
                    <a:p>
                      <a:pPr algn="just" fontAlgn="t"/>
                      <a:r>
                        <a:rPr lang="en-IN" sz="1100" b="0" i="0">
                          <a:solidFill>
                            <a:srgbClr val="000000"/>
                          </a:solidFill>
                          <a:latin typeface="Century Schoolbook" pitchFamily="18" charset="0"/>
                        </a:rPr>
                        <a:t>BIGINT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large integer that can be signed or unsigned. If signed, the allowable range is from -9223372036854775808 to 9223372036854775807. If unsigned, the allowable range is from 0 to 18446744073709551615. You can specify a width of up to 20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51427">
                <a:tc>
                  <a:txBody>
                    <a:bodyPr/>
                    <a:lstStyle/>
                    <a:p>
                      <a:pPr algn="just" fontAlgn="t"/>
                      <a:r>
                        <a:rPr lang="en-IN" sz="1100" b="0" i="0">
                          <a:solidFill>
                            <a:srgbClr val="000000"/>
                          </a:solidFill>
                          <a:latin typeface="Century Schoolbook" pitchFamily="18" charset="0"/>
                        </a:rPr>
                        <a:t>FLOAT(m,d)</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floating-point number that cannot be unsigned. You can define the display length (m) and the number of decimals (d). This is not required and will default to 10,2, where 2 is the number of decimals and 10 is the total number of digits (including decimals). Decimal precision can go to 24 places for a float.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6"/>
                  </a:ext>
                </a:extLst>
              </a:tr>
              <a:tr h="783614">
                <a:tc>
                  <a:txBody>
                    <a:bodyPr/>
                    <a:lstStyle/>
                    <a:p>
                      <a:pPr algn="just" fontAlgn="t"/>
                      <a:r>
                        <a:rPr lang="en-IN" sz="1100" b="0" i="0">
                          <a:solidFill>
                            <a:srgbClr val="000000"/>
                          </a:solidFill>
                          <a:latin typeface="Century Schoolbook" pitchFamily="18" charset="0"/>
                        </a:rPr>
                        <a:t>DOUBLE(m,d)</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double precision floating-point number that cannot be unsigned. You can define the display length (m) and the number of decimals (d). This is not required and will default to 16,4, where 4 is the number of decimals. Decimal precision can go to 53 places for a double. Real is a synonym for double.</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5" y="928670"/>
          <a:ext cx="8286806" cy="3186671"/>
        </p:xfrm>
        <a:graphic>
          <a:graphicData uri="http://schemas.openxmlformats.org/drawingml/2006/table">
            <a:tbl>
              <a:tblPr/>
              <a:tblGrid>
                <a:gridCol w="1500197">
                  <a:extLst>
                    <a:ext uri="{9D8B030D-6E8A-4147-A177-3AD203B41FA5}">
                      <a16:colId xmlns:a16="http://schemas.microsoft.com/office/drawing/2014/main" val="20000"/>
                    </a:ext>
                  </a:extLst>
                </a:gridCol>
                <a:gridCol w="3911864">
                  <a:extLst>
                    <a:ext uri="{9D8B030D-6E8A-4147-A177-3AD203B41FA5}">
                      <a16:colId xmlns:a16="http://schemas.microsoft.com/office/drawing/2014/main" val="20001"/>
                    </a:ext>
                  </a:extLst>
                </a:gridCol>
                <a:gridCol w="2874745">
                  <a:extLst>
                    <a:ext uri="{9D8B030D-6E8A-4147-A177-3AD203B41FA5}">
                      <a16:colId xmlns:a16="http://schemas.microsoft.com/office/drawing/2014/main" val="20002"/>
                    </a:ext>
                  </a:extLst>
                </a:gridCol>
              </a:tblGrid>
              <a:tr h="426541">
                <a:tc>
                  <a:txBody>
                    <a:bodyPr/>
                    <a:lstStyle/>
                    <a:p>
                      <a:pPr algn="l" fontAlgn="t"/>
                      <a:r>
                        <a:rPr lang="en-IN" sz="1200" dirty="0">
                          <a:solidFill>
                            <a:srgbClr val="000000"/>
                          </a:solidFill>
                          <a:latin typeface="Century Schoolbook" pitchFamily="18" charset="0"/>
                        </a:rPr>
                        <a:t>Data Type Syntax</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200">
                          <a:solidFill>
                            <a:srgbClr val="000000"/>
                          </a:solidFill>
                          <a:latin typeface="Century Schoolbook" pitchFamily="18" charset="0"/>
                        </a:rPr>
                        <a:t>Maximum Size</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200">
                          <a:solidFill>
                            <a:srgbClr val="000000"/>
                          </a:solidFill>
                          <a:latin typeface="Century Schoolbook" pitchFamily="18" charset="0"/>
                        </a:rPr>
                        <a:t>Explanation</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819410">
                <a:tc>
                  <a:txBody>
                    <a:bodyPr/>
                    <a:lstStyle/>
                    <a:p>
                      <a:pPr algn="just" fontAlgn="t"/>
                      <a:r>
                        <a:rPr lang="en-IN" sz="1200" b="0" i="0" dirty="0">
                          <a:solidFill>
                            <a:srgbClr val="000000"/>
                          </a:solidFill>
                          <a:latin typeface="Century Schoolbook" pitchFamily="18" charset="0"/>
                        </a:rPr>
                        <a:t>DATE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dirty="0">
                          <a:solidFill>
                            <a:srgbClr val="000000"/>
                          </a:solidFill>
                          <a:latin typeface="Century Schoolbook" pitchFamily="18" charset="0"/>
                        </a:rPr>
                        <a:t>Values range from '1000-01-01' to '9999-12-31'.</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a:solidFill>
                            <a:srgbClr val="000000"/>
                          </a:solidFill>
                          <a:latin typeface="Century Schoolbook" pitchFamily="18" charset="0"/>
                        </a:rPr>
                        <a:t>Displayed as 'yyyy-mm-dd'.</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4313">
                <a:tc>
                  <a:txBody>
                    <a:bodyPr/>
                    <a:lstStyle/>
                    <a:p>
                      <a:pPr algn="just" fontAlgn="t"/>
                      <a:r>
                        <a:rPr lang="en-IN" sz="1200" b="0" i="0">
                          <a:solidFill>
                            <a:srgbClr val="000000"/>
                          </a:solidFill>
                          <a:latin typeface="Century Schoolbook" pitchFamily="18" charset="0"/>
                        </a:rPr>
                        <a:t>DATETIME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dirty="0">
                          <a:solidFill>
                            <a:srgbClr val="000000"/>
                          </a:solidFill>
                          <a:latin typeface="Century Schoolbook" pitchFamily="18" charset="0"/>
                        </a:rPr>
                        <a:t>Values range from '1000-01-01 00:00:00' to '9999-12-31 23:59:59'.</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a:solidFill>
                            <a:srgbClr val="000000"/>
                          </a:solidFill>
                          <a:latin typeface="Century Schoolbook" pitchFamily="18" charset="0"/>
                        </a:rPr>
                        <a:t>Displayed as 'yyyy-mm-dd hh:mm:ss'.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97455">
                <a:tc>
                  <a:txBody>
                    <a:bodyPr/>
                    <a:lstStyle/>
                    <a:p>
                      <a:pPr algn="just" fontAlgn="t"/>
                      <a:r>
                        <a:rPr lang="en-IN" sz="1200" b="0" i="0" dirty="0">
                          <a:solidFill>
                            <a:srgbClr val="000000"/>
                          </a:solidFill>
                          <a:latin typeface="Century Schoolbook" pitchFamily="18" charset="0"/>
                        </a:rPr>
                        <a:t>TIME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a:solidFill>
                            <a:srgbClr val="000000"/>
                          </a:solidFill>
                          <a:latin typeface="Century Schoolbook" pitchFamily="18" charset="0"/>
                        </a:rPr>
                        <a:t>Values range from '-838:59:59' to '838:59:59'.</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dirty="0">
                          <a:solidFill>
                            <a:srgbClr val="000000"/>
                          </a:solidFill>
                          <a:latin typeface="Century Schoolbook" pitchFamily="18" charset="0"/>
                        </a:rPr>
                        <a:t>Displayed as 'HH:MM:SS'.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3"/>
                  </a:ext>
                </a:extLst>
              </a:tr>
              <a:tr h="588952">
                <a:tc>
                  <a:txBody>
                    <a:bodyPr/>
                    <a:lstStyle/>
                    <a:p>
                      <a:pPr algn="just" fontAlgn="t"/>
                      <a:r>
                        <a:rPr lang="en-IN" sz="1200" b="0" i="0">
                          <a:solidFill>
                            <a:srgbClr val="000000"/>
                          </a:solidFill>
                          <a:latin typeface="Century Schoolbook" pitchFamily="18" charset="0"/>
                        </a:rPr>
                        <a:t>YEAR[(2|4)]</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a:solidFill>
                            <a:srgbClr val="000000"/>
                          </a:solidFill>
                          <a:latin typeface="Century Schoolbook" pitchFamily="18" charset="0"/>
                        </a:rPr>
                        <a:t>Year value as 2 digits or 4 digits.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dirty="0">
                          <a:solidFill>
                            <a:srgbClr val="000000"/>
                          </a:solidFill>
                          <a:latin typeface="Century Schoolbook" pitchFamily="18" charset="0"/>
                        </a:rPr>
                        <a:t>Default is 4 digits.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6625" name="Rectangle 1"/>
          <p:cNvSpPr>
            <a:spLocks noChangeArrowheads="1"/>
          </p:cNvSpPr>
          <p:nvPr/>
        </p:nvSpPr>
        <p:spPr bwMode="auto">
          <a:xfrm>
            <a:off x="0" y="0"/>
            <a:ext cx="8643966"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610B38"/>
              </a:solidFill>
              <a:effectLst/>
              <a:latin typeface="erdan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rgbClr val="610B38"/>
                </a:solidFill>
                <a:latin typeface="Century Schoolbook" pitchFamily="18" charset="0"/>
                <a:cs typeface="Arial" pitchFamily="34" charset="0"/>
              </a:rPr>
              <a:t>3.2)	</a:t>
            </a:r>
            <a:r>
              <a:rPr kumimoji="0" lang="en-US" sz="1800" b="1" i="0" u="none" strike="noStrike" cap="none" normalizeH="0" baseline="0" dirty="0">
                <a:ln>
                  <a:noFill/>
                </a:ln>
                <a:solidFill>
                  <a:srgbClr val="610B38"/>
                </a:solidFill>
                <a:effectLst/>
                <a:latin typeface="Century Schoolbook" pitchFamily="18" charset="0"/>
                <a:cs typeface="Arial" pitchFamily="34" charset="0"/>
              </a:rPr>
              <a:t>Date and Time Data Type: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85794"/>
          <a:ext cx="8715435" cy="4645788"/>
        </p:xfrm>
        <a:graphic>
          <a:graphicData uri="http://schemas.openxmlformats.org/drawingml/2006/table">
            <a:tbl>
              <a:tblPr/>
              <a:tblGrid>
                <a:gridCol w="1571636">
                  <a:extLst>
                    <a:ext uri="{9D8B030D-6E8A-4147-A177-3AD203B41FA5}">
                      <a16:colId xmlns:a16="http://schemas.microsoft.com/office/drawing/2014/main" val="20000"/>
                    </a:ext>
                  </a:extLst>
                </a:gridCol>
                <a:gridCol w="3214710">
                  <a:extLst>
                    <a:ext uri="{9D8B030D-6E8A-4147-A177-3AD203B41FA5}">
                      <a16:colId xmlns:a16="http://schemas.microsoft.com/office/drawing/2014/main" val="20001"/>
                    </a:ext>
                  </a:extLst>
                </a:gridCol>
                <a:gridCol w="3929089">
                  <a:extLst>
                    <a:ext uri="{9D8B030D-6E8A-4147-A177-3AD203B41FA5}">
                      <a16:colId xmlns:a16="http://schemas.microsoft.com/office/drawing/2014/main" val="20002"/>
                    </a:ext>
                  </a:extLst>
                </a:gridCol>
              </a:tblGrid>
              <a:tr h="205432">
                <a:tc>
                  <a:txBody>
                    <a:bodyPr/>
                    <a:lstStyle/>
                    <a:p>
                      <a:pPr algn="l" fontAlgn="t"/>
                      <a:r>
                        <a:rPr lang="en-IN" sz="1100" dirty="0">
                          <a:solidFill>
                            <a:srgbClr val="000000"/>
                          </a:solidFill>
                          <a:latin typeface="Century Schoolbook" pitchFamily="18" charset="0"/>
                        </a:rPr>
                        <a:t>Data Type Syntax</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Maximum Size</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Explanation</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624837">
                <a:tc>
                  <a:txBody>
                    <a:bodyPr/>
                    <a:lstStyle/>
                    <a:p>
                      <a:pPr algn="just" fontAlgn="t"/>
                      <a:r>
                        <a:rPr lang="en-IN" sz="1100" b="0" i="0" dirty="0">
                          <a:solidFill>
                            <a:srgbClr val="000000"/>
                          </a:solidFill>
                          <a:latin typeface="Century Schoolbook" pitchFamily="18" charset="0"/>
                        </a:rPr>
                        <a:t>CHAR(size)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characters to store. Fixed-length strings. Space padded on right to equal size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2520">
                <a:tc>
                  <a:txBody>
                    <a:bodyPr/>
                    <a:lstStyle/>
                    <a:p>
                      <a:pPr algn="just" fontAlgn="t"/>
                      <a:r>
                        <a:rPr lang="en-IN" sz="1100" b="0" i="0">
                          <a:solidFill>
                            <a:srgbClr val="000000"/>
                          </a:solidFill>
                          <a:latin typeface="Century Schoolbook" pitchFamily="18" charset="0"/>
                        </a:rPr>
                        <a:t>VARCHAR(size)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 Variable-length string.</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10467">
                <a:tc>
                  <a:txBody>
                    <a:bodyPr/>
                    <a:lstStyle/>
                    <a:p>
                      <a:pPr algn="just" fontAlgn="t"/>
                      <a:r>
                        <a:rPr lang="en-IN" sz="1100" b="0" i="0" dirty="0">
                          <a:solidFill>
                            <a:srgbClr val="000000"/>
                          </a:solidFill>
                          <a:latin typeface="Century Schoolbook" pitchFamily="18" charset="0"/>
                        </a:rPr>
                        <a:t>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65,535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3"/>
                  </a:ext>
                </a:extLst>
              </a:tr>
              <a:tr h="510467">
                <a:tc>
                  <a:txBody>
                    <a:bodyPr/>
                    <a:lstStyle/>
                    <a:p>
                      <a:pPr algn="just" fontAlgn="t"/>
                      <a:r>
                        <a:rPr lang="en-IN" sz="1100" b="0" i="0">
                          <a:solidFill>
                            <a:srgbClr val="000000"/>
                          </a:solidFill>
                          <a:latin typeface="Century Schoolbook" pitchFamily="18" charset="0"/>
                        </a:rPr>
                        <a:t>MEDIUMTEXT(size)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Maximum size of 16,777,215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0467">
                <a:tc>
                  <a:txBody>
                    <a:bodyPr/>
                    <a:lstStyle/>
                    <a:p>
                      <a:pPr algn="just" fontAlgn="t"/>
                      <a:r>
                        <a:rPr lang="en-IN" sz="1100" b="0" i="0">
                          <a:solidFill>
                            <a:srgbClr val="000000"/>
                          </a:solidFill>
                          <a:latin typeface="Century Schoolbook" pitchFamily="18" charset="0"/>
                        </a:rPr>
                        <a:t>LONGTEXT(size)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4GB or 4,294,967,295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5"/>
                  </a:ext>
                </a:extLst>
              </a:tr>
              <a:tr h="787981">
                <a:tc>
                  <a:txBody>
                    <a:bodyPr/>
                    <a:lstStyle/>
                    <a:p>
                      <a:pPr algn="just" fontAlgn="t"/>
                      <a:r>
                        <a:rPr lang="en-IN" sz="1100" b="0" i="0">
                          <a:solidFill>
                            <a:srgbClr val="000000"/>
                          </a:solidFill>
                          <a:latin typeface="Century Schoolbook" pitchFamily="18" charset="0"/>
                        </a:rPr>
                        <a:t>BINARY(size)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binary characters to store. Fixed-length strings. Space padded on right to equal size characters.(introduced in MySQL 4.1.2)</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46627">
                <a:tc>
                  <a:txBody>
                    <a:bodyPr/>
                    <a:lstStyle/>
                    <a:p>
                      <a:pPr algn="just" fontAlgn="t"/>
                      <a:r>
                        <a:rPr lang="en-IN" sz="1100" b="0" i="0">
                          <a:solidFill>
                            <a:srgbClr val="000000"/>
                          </a:solidFill>
                          <a:latin typeface="Century Schoolbook" pitchFamily="18" charset="0"/>
                        </a:rPr>
                        <a:t>VARBINARY(size)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255 characters.</a:t>
                      </a:r>
                      <a:br>
                        <a:rPr lang="en-IN" sz="1100" b="0" i="0">
                          <a:solidFill>
                            <a:srgbClr val="000000"/>
                          </a:solidFill>
                          <a:latin typeface="Century Schoolbook" pitchFamily="18" charset="0"/>
                        </a:rPr>
                      </a:br>
                      <a:endParaRPr lang="en-IN" sz="1100" b="0" i="0">
                        <a:solidFill>
                          <a:srgbClr val="000000"/>
                        </a:solidFill>
                        <a:latin typeface="Century Schoolbook" pitchFamily="18" charset="0"/>
                      </a:endParaRP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Where size is the number of characters to store. Variable-length string.(introduced in MySQL 4.1.2)</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7"/>
                  </a:ext>
                </a:extLst>
              </a:tr>
            </a:tbl>
          </a:graphicData>
        </a:graphic>
      </p:graphicFrame>
      <p:sp>
        <p:nvSpPr>
          <p:cNvPr id="27649" name="Rectangle 1"/>
          <p:cNvSpPr>
            <a:spLocks noChangeArrowheads="1"/>
          </p:cNvSpPr>
          <p:nvPr/>
        </p:nvSpPr>
        <p:spPr bwMode="auto">
          <a:xfrm>
            <a:off x="0" y="1"/>
            <a:ext cx="9144000" cy="646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10B38"/>
                </a:solidFill>
                <a:effectLst/>
                <a:latin typeface="erdana"/>
                <a:cs typeface="Arial" pitchFamily="34" charset="0"/>
              </a:rPr>
              <a:t>3.3)	</a:t>
            </a:r>
            <a:r>
              <a:rPr kumimoji="0" lang="en-US" sz="1800" b="1" i="0" u="none" strike="noStrike" cap="none" normalizeH="0" baseline="0" dirty="0">
                <a:ln>
                  <a:noFill/>
                </a:ln>
                <a:solidFill>
                  <a:srgbClr val="610B38"/>
                </a:solidFill>
                <a:effectLst/>
                <a:latin typeface="Century Schoolbook" pitchFamily="18" charset="0"/>
                <a:cs typeface="Arial" pitchFamily="34" charset="0"/>
              </a:rPr>
              <a:t>String Data Types: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786842" cy="3416320"/>
          </a:xfrm>
          <a:prstGeom prst="rect">
            <a:avLst/>
          </a:prstGeom>
          <a:noFill/>
        </p:spPr>
        <p:txBody>
          <a:bodyPr wrap="square" rtlCol="0">
            <a:spAutoFit/>
          </a:bodyPr>
          <a:lstStyle/>
          <a:p>
            <a:pPr marL="342900" indent="-342900" algn="ctr">
              <a:buAutoNum type="arabicPeriod" startAt="4"/>
            </a:pPr>
            <a:r>
              <a:rPr lang="en-IN" b="1" dirty="0">
                <a:latin typeface="Century Schoolbook" pitchFamily="18" charset="0"/>
              </a:rPr>
              <a:t>MySQL Operators</a:t>
            </a:r>
          </a:p>
          <a:p>
            <a:pPr algn="just">
              <a:lnSpc>
                <a:spcPct val="150000"/>
              </a:lnSpc>
            </a:pPr>
            <a:r>
              <a:rPr lang="en-IN" dirty="0">
                <a:latin typeface="Century Schoolbook" pitchFamily="18" charset="0"/>
              </a:rPr>
              <a:t>MySQL comes with more than 25 operators , each designed for a specific </a:t>
            </a:r>
            <a:r>
              <a:rPr lang="en-IN" dirty="0" err="1">
                <a:latin typeface="Century Schoolbook" pitchFamily="18" charset="0"/>
              </a:rPr>
              <a:t>task.These</a:t>
            </a:r>
            <a:r>
              <a:rPr lang="en-IN" dirty="0">
                <a:latin typeface="Century Schoolbook" pitchFamily="18" charset="0"/>
              </a:rPr>
              <a:t> operators can be classified, according to their function, into the following four categories</a:t>
            </a:r>
          </a:p>
          <a:p>
            <a:pPr algn="just">
              <a:lnSpc>
                <a:spcPct val="150000"/>
              </a:lnSpc>
            </a:pPr>
            <a:r>
              <a:rPr lang="en-IN" dirty="0">
                <a:latin typeface="Century Schoolbook" pitchFamily="18" charset="0"/>
              </a:rPr>
              <a:t>4.1)	Arithmetic Operators</a:t>
            </a:r>
          </a:p>
          <a:p>
            <a:pPr algn="just">
              <a:lnSpc>
                <a:spcPct val="150000"/>
              </a:lnSpc>
            </a:pPr>
            <a:r>
              <a:rPr lang="en-IN" dirty="0">
                <a:latin typeface="Century Schoolbook" pitchFamily="18" charset="0"/>
              </a:rPr>
              <a:t>4.2)	</a:t>
            </a:r>
            <a:r>
              <a:rPr lang="en-IN" dirty="0" err="1">
                <a:latin typeface="Century Schoolbook" pitchFamily="18" charset="0"/>
              </a:rPr>
              <a:t>Comparision</a:t>
            </a:r>
            <a:r>
              <a:rPr lang="en-IN" dirty="0">
                <a:latin typeface="Century Schoolbook" pitchFamily="18" charset="0"/>
              </a:rPr>
              <a:t> Operators</a:t>
            </a:r>
          </a:p>
          <a:p>
            <a:pPr algn="just">
              <a:lnSpc>
                <a:spcPct val="150000"/>
              </a:lnSpc>
            </a:pPr>
            <a:r>
              <a:rPr lang="en-IN" dirty="0">
                <a:latin typeface="Century Schoolbook" pitchFamily="18" charset="0"/>
              </a:rPr>
              <a:t>4.3)	Logical Operators</a:t>
            </a:r>
          </a:p>
          <a:p>
            <a:endParaRPr lang="en-IN" dirty="0"/>
          </a:p>
          <a:p>
            <a:pPr marL="342900" indent="-342900" algn="ctr">
              <a:buAutoNum type="arabicPeriod" startAt="4"/>
            </a:pPr>
            <a:endParaRPr lang="en-IN" b="1" dirty="0">
              <a:latin typeface="Century Schoolbook" pitchFamily="18"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357158" y="1000108"/>
          <a:ext cx="8501122" cy="3429024"/>
        </p:xfrm>
        <a:graphic>
          <a:graphicData uri="http://schemas.openxmlformats.org/presentationml/2006/ole">
            <mc:AlternateContent xmlns:mc="http://schemas.openxmlformats.org/markup-compatibility/2006">
              <mc:Choice xmlns:v="urn:schemas-microsoft-com:vml" Requires="v">
                <p:oleObj name="Document" r:id="rId2" imgW="5876184" imgH="1373237" progId="Word.Document.12">
                  <p:embed/>
                </p:oleObj>
              </mc:Choice>
              <mc:Fallback>
                <p:oleObj name="Document" r:id="rId2" imgW="5876184" imgH="1373237" progId="Word.Document.12">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1000108"/>
                        <a:ext cx="8501122"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14282" y="214290"/>
            <a:ext cx="8715436" cy="923330"/>
          </a:xfrm>
          <a:prstGeom prst="rect">
            <a:avLst/>
          </a:prstGeom>
          <a:noFill/>
        </p:spPr>
        <p:txBody>
          <a:bodyPr wrap="square" rtlCol="0">
            <a:spAutoFit/>
          </a:bodyPr>
          <a:lstStyle/>
          <a:p>
            <a:r>
              <a:rPr lang="en-IN" b="1" dirty="0">
                <a:latin typeface="Century Schoolbook" pitchFamily="18" charset="0"/>
              </a:rPr>
              <a:t>4.1)	Arithmetic Operators</a:t>
            </a:r>
            <a:endParaRPr lang="en-IN" dirty="0">
              <a:latin typeface="Century Schoolbook" pitchFamily="18" charset="0"/>
            </a:endParaRPr>
          </a:p>
          <a:p>
            <a:r>
              <a:rPr lang="en-IN" dirty="0">
                <a:latin typeface="Century Schoolbook" pitchFamily="18" charset="0"/>
              </a:rPr>
              <a:t>		MySQL supports the following Arithmetic Operators</a:t>
            </a:r>
          </a:p>
          <a:p>
            <a:endParaRPr lang="en-IN" dirty="0">
              <a:latin typeface="Century Schoolbook" pitchFamily="18" charset="0"/>
            </a:endParaRPr>
          </a:p>
        </p:txBody>
      </p:sp>
      <p:sp>
        <p:nvSpPr>
          <p:cNvPr id="7" name="TextBox 6"/>
          <p:cNvSpPr txBox="1"/>
          <p:nvPr/>
        </p:nvSpPr>
        <p:spPr>
          <a:xfrm>
            <a:off x="500035" y="4214818"/>
            <a:ext cx="8429684" cy="1477328"/>
          </a:xfrm>
          <a:prstGeom prst="rect">
            <a:avLst/>
          </a:prstGeom>
          <a:noFill/>
        </p:spPr>
        <p:txBody>
          <a:bodyPr wrap="square" rtlCol="0">
            <a:spAutoFit/>
          </a:bodyPr>
          <a:lstStyle/>
          <a:p>
            <a:r>
              <a:rPr lang="en-IN" dirty="0">
                <a:latin typeface="Century Schoolbook" pitchFamily="18" charset="0"/>
              </a:rPr>
              <a:t>Examples :</a:t>
            </a:r>
          </a:p>
          <a:p>
            <a:pPr marL="900113" indent="-450850"/>
            <a:r>
              <a:rPr lang="en-IN" dirty="0">
                <a:latin typeface="Century Schoolbook" pitchFamily="18" charset="0"/>
              </a:rPr>
              <a:t>		Select 10+5, 1000000+64763; 	// </a:t>
            </a:r>
            <a:r>
              <a:rPr lang="en-IN" b="1" i="1" dirty="0">
                <a:latin typeface="Century Schoolbook" pitchFamily="18" charset="0"/>
              </a:rPr>
              <a:t>returns 15 and 1064763</a:t>
            </a:r>
            <a:endParaRPr lang="en-IN" dirty="0">
              <a:latin typeface="Century Schoolbook" pitchFamily="18" charset="0"/>
            </a:endParaRPr>
          </a:p>
          <a:p>
            <a:pPr marL="900113" indent="-450850"/>
            <a:r>
              <a:rPr lang="en-IN" b="1" i="1" dirty="0">
                <a:latin typeface="Century Schoolbook" pitchFamily="18" charset="0"/>
              </a:rPr>
              <a:t>		</a:t>
            </a:r>
            <a:r>
              <a:rPr lang="en-IN" dirty="0">
                <a:latin typeface="Century Schoolbook" pitchFamily="18" charset="0"/>
              </a:rPr>
              <a:t>Select 5-1;			// </a:t>
            </a:r>
            <a:r>
              <a:rPr lang="en-IN" b="1" i="1" dirty="0">
                <a:latin typeface="Century Schoolbook" pitchFamily="18" charset="0"/>
              </a:rPr>
              <a:t>returns 4 </a:t>
            </a:r>
            <a:endParaRPr lang="en-IN" dirty="0">
              <a:latin typeface="Century Schoolbook" pitchFamily="18" charset="0"/>
            </a:endParaRPr>
          </a:p>
          <a:p>
            <a:pPr marL="900113" indent="-450850"/>
            <a:r>
              <a:rPr lang="en-IN" dirty="0">
                <a:latin typeface="Century Schoolbook" pitchFamily="18" charset="0"/>
              </a:rPr>
              <a:t>		Select 7 *10 , 10/2, 10%2;		//</a:t>
            </a:r>
            <a:r>
              <a:rPr lang="en-IN" b="1" i="1" dirty="0">
                <a:latin typeface="Century Schoolbook" pitchFamily="18" charset="0"/>
              </a:rPr>
              <a:t>returns 70 and 5 and 0</a:t>
            </a:r>
            <a:endParaRPr lang="en-IN" dirty="0">
              <a:latin typeface="Century Schoolbook" pitchFamily="18" charset="0"/>
            </a:endParaRP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7498080" cy="5857916"/>
          </a:xfrm>
        </p:spPr>
        <p:txBody>
          <a:bodyPr>
            <a:noAutofit/>
          </a:bodyPr>
          <a:lstStyle/>
          <a:p>
            <a:pPr>
              <a:lnSpc>
                <a:spcPct val="160000"/>
              </a:lnSpc>
              <a:buBlip>
                <a:blip r:embed="rId2"/>
              </a:buBlip>
            </a:pPr>
            <a:r>
              <a:rPr lang="en-IN" sz="1800" b="1" dirty="0">
                <a:latin typeface="Century Schoolbook" pitchFamily="18" charset="0"/>
              </a:rPr>
              <a:t>&lt;Frame&gt; tag:</a:t>
            </a:r>
            <a:endParaRPr lang="en-IN" sz="1800" dirty="0">
              <a:latin typeface="Century Schoolbook" pitchFamily="18" charset="0"/>
            </a:endParaRPr>
          </a:p>
          <a:p>
            <a:pPr lvl="0">
              <a:lnSpc>
                <a:spcPct val="160000"/>
              </a:lnSpc>
            </a:pPr>
            <a:r>
              <a:rPr lang="en-IN" sz="1800" dirty="0">
                <a:latin typeface="Century Schoolbook" pitchFamily="18" charset="0"/>
              </a:rPr>
              <a:t>The &lt;frame&gt; defines one particular  frame with in a </a:t>
            </a:r>
            <a:r>
              <a:rPr lang="en-IN" sz="1800" dirty="0" err="1">
                <a:latin typeface="Century Schoolbook" pitchFamily="18" charset="0"/>
              </a:rPr>
              <a:t>framset</a:t>
            </a:r>
            <a:r>
              <a:rPr lang="en-IN" sz="1800" dirty="0">
                <a:latin typeface="Century Schoolbook" pitchFamily="18" charset="0"/>
              </a:rPr>
              <a:t>.</a:t>
            </a:r>
          </a:p>
          <a:p>
            <a:pPr>
              <a:lnSpc>
                <a:spcPct val="160000"/>
              </a:lnSpc>
            </a:pPr>
            <a:r>
              <a:rPr lang="en-IN" sz="1800" dirty="0">
                <a:latin typeface="Century Schoolbook" pitchFamily="18" charset="0"/>
              </a:rPr>
              <a:t>Frame in a frameset can have different attributes such as border, scrolling, the ability to resize etc.</a:t>
            </a:r>
          </a:p>
          <a:p>
            <a:pPr>
              <a:lnSpc>
                <a:spcPct val="160000"/>
              </a:lnSpc>
            </a:pPr>
            <a:r>
              <a:rPr lang="en-IN" sz="1800" dirty="0"/>
              <a:t>General form:</a:t>
            </a:r>
          </a:p>
          <a:p>
            <a:pPr>
              <a:lnSpc>
                <a:spcPct val="160000"/>
              </a:lnSpc>
              <a:buNone/>
            </a:pPr>
            <a:r>
              <a:rPr lang="en-IN" sz="1800" dirty="0"/>
              <a:t>	&lt;frame [name=”name”] </a:t>
            </a:r>
            <a:r>
              <a:rPr lang="en-IN" sz="1800" dirty="0" err="1"/>
              <a:t>src</a:t>
            </a:r>
            <a:r>
              <a:rPr lang="en-IN" sz="1800" dirty="0"/>
              <a:t>= “filename”</a:t>
            </a:r>
          </a:p>
          <a:p>
            <a:pPr>
              <a:lnSpc>
                <a:spcPct val="160000"/>
              </a:lnSpc>
              <a:buNone/>
            </a:pPr>
            <a:r>
              <a:rPr lang="en-IN" sz="1800" dirty="0"/>
              <a:t>           [scrolling=”yes”/”no”/”auto”]  [</a:t>
            </a:r>
            <a:r>
              <a:rPr lang="en-IN" sz="1800" dirty="0" err="1"/>
              <a:t>frameborder</a:t>
            </a:r>
            <a:r>
              <a:rPr lang="en-IN" sz="1800" dirty="0"/>
              <a:t>=”0”/”1”]/&gt;</a:t>
            </a:r>
          </a:p>
          <a:p>
            <a:pPr>
              <a:lnSpc>
                <a:spcPct val="160000"/>
              </a:lnSpc>
              <a:buNone/>
            </a:pPr>
            <a:endParaRPr lang="en-IN" sz="1800" dirty="0"/>
          </a:p>
          <a:p>
            <a:pPr>
              <a:lnSpc>
                <a:spcPct val="160000"/>
              </a:lnSpc>
              <a:buNone/>
            </a:pPr>
            <a:endParaRPr lang="en-IN" sz="1800" dirty="0"/>
          </a:p>
          <a:p>
            <a:pPr>
              <a:lnSpc>
                <a:spcPct val="160000"/>
              </a:lnSpc>
              <a:buNone/>
            </a:pPr>
            <a:endParaRPr lang="en-IN" sz="1800" dirty="0"/>
          </a:p>
          <a:p>
            <a:pPr>
              <a:lnSpc>
                <a:spcPct val="160000"/>
              </a:lnSpc>
            </a:pPr>
            <a:endParaRPr lang="en-IN" sz="1800" dirty="0"/>
          </a:p>
          <a:p>
            <a:pPr>
              <a:lnSpc>
                <a:spcPct val="160000"/>
              </a:lnSpc>
            </a:pPr>
            <a:endParaRPr lang="en-IN" sz="1800" dirty="0"/>
          </a:p>
          <a:p>
            <a:pPr>
              <a:lnSpc>
                <a:spcPct val="160000"/>
              </a:lnSpc>
            </a:pPr>
            <a:endParaRPr lang="en-IN" sz="1800" dirty="0"/>
          </a:p>
          <a:p>
            <a:pPr>
              <a:lnSpc>
                <a:spcPct val="160000"/>
              </a:lnSpc>
              <a:buNone/>
            </a:pPr>
            <a:endParaRPr lang="en-IN" sz="1800" dirty="0">
              <a:latin typeface="Century Schoolbook"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1898208"/>
              </p:ext>
            </p:extLst>
          </p:nvPr>
        </p:nvGraphicFramePr>
        <p:xfrm>
          <a:off x="714348" y="4071943"/>
          <a:ext cx="7212328" cy="1702254"/>
        </p:xfrm>
        <a:graphic>
          <a:graphicData uri="http://schemas.openxmlformats.org/drawingml/2006/table">
            <a:tbl>
              <a:tblPr firstRow="1" bandRow="1">
                <a:tableStyleId>{5C22544A-7EE6-4342-B048-85BDC9FD1C3A}</a:tableStyleId>
              </a:tblPr>
              <a:tblGrid>
                <a:gridCol w="1481388">
                  <a:extLst>
                    <a:ext uri="{9D8B030D-6E8A-4147-A177-3AD203B41FA5}">
                      <a16:colId xmlns:a16="http://schemas.microsoft.com/office/drawing/2014/main" val="20000"/>
                    </a:ext>
                  </a:extLst>
                </a:gridCol>
                <a:gridCol w="5730940">
                  <a:extLst>
                    <a:ext uri="{9D8B030D-6E8A-4147-A177-3AD203B41FA5}">
                      <a16:colId xmlns:a16="http://schemas.microsoft.com/office/drawing/2014/main" val="20001"/>
                    </a:ext>
                  </a:extLst>
                </a:gridCol>
              </a:tblGrid>
              <a:tr h="228529">
                <a:tc>
                  <a:txBody>
                    <a:bodyPr/>
                    <a:lstStyle/>
                    <a:p>
                      <a:pPr algn="l">
                        <a:lnSpc>
                          <a:spcPct val="115000"/>
                        </a:lnSpc>
                        <a:spcAft>
                          <a:spcPts val="0"/>
                        </a:spcAft>
                        <a:tabLst>
                          <a:tab pos="1852930" algn="l"/>
                        </a:tabLst>
                      </a:pPr>
                      <a:r>
                        <a:rPr lang="en-IN" sz="1600" dirty="0">
                          <a:latin typeface="Century Schoolbook" pitchFamily="18" charset="0"/>
                          <a:ea typeface="Times New Roman"/>
                          <a:cs typeface="Times New Roman"/>
                        </a:rPr>
                        <a:t>Attribute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15000"/>
                        </a:lnSpc>
                        <a:spcAft>
                          <a:spcPts val="0"/>
                        </a:spcAft>
                        <a:tabLst>
                          <a:tab pos="1852930" algn="l"/>
                        </a:tabLst>
                      </a:pPr>
                      <a:r>
                        <a:rPr lang="en-IN" sz="1600" dirty="0">
                          <a:latin typeface="Century Schoolbook" pitchFamily="18" charset="0"/>
                          <a:ea typeface="Times New Roman"/>
                          <a:cs typeface="Times New Roman"/>
                        </a:rPr>
                        <a:t>Description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28529">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Specifies name of the 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9411">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Src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Specifies the url of document to show in a document.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9411">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Scrolling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tabLst>
                          <a:tab pos="1852930" algn="l"/>
                        </a:tabLst>
                      </a:pPr>
                      <a:r>
                        <a:rPr lang="en-IN" sz="1600">
                          <a:latin typeface="Century Schoolbook" pitchFamily="18" charset="0"/>
                          <a:ea typeface="Times New Roman"/>
                          <a:cs typeface="Times New Roman"/>
                        </a:rPr>
                        <a:t>Specifies whether or not to display scrollbars in 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9411">
                <a:tc>
                  <a:txBody>
                    <a:bodyPr/>
                    <a:lstStyle/>
                    <a:p>
                      <a:pPr algn="l">
                        <a:lnSpc>
                          <a:spcPct val="115000"/>
                        </a:lnSpc>
                        <a:spcAft>
                          <a:spcPts val="0"/>
                        </a:spcAft>
                        <a:tabLst>
                          <a:tab pos="1852930" algn="l"/>
                        </a:tabLst>
                      </a:pPr>
                      <a:r>
                        <a:rPr lang="en-IN" sz="1600" dirty="0" err="1">
                          <a:latin typeface="Century Schoolbook" pitchFamily="18" charset="0"/>
                          <a:ea typeface="Times New Roman"/>
                          <a:cs typeface="Times New Roman"/>
                        </a:rPr>
                        <a:t>Frameborder</a:t>
                      </a:r>
                      <a:endParaRPr lang="en-IN" sz="1600" dirty="0">
                        <a:latin typeface="Century Schoolbook"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tabLst>
                          <a:tab pos="1852930" algn="l"/>
                        </a:tabLst>
                      </a:pPr>
                      <a:r>
                        <a:rPr lang="en-IN" sz="1600" dirty="0">
                          <a:latin typeface="Century Schoolbook" pitchFamily="18" charset="0"/>
                          <a:ea typeface="Times New Roman"/>
                          <a:cs typeface="Times New Roman"/>
                        </a:rPr>
                        <a:t>Specifies whether or not to display the border around a 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501122" cy="1754326"/>
          </a:xfrm>
          <a:prstGeom prst="rect">
            <a:avLst/>
          </a:prstGeom>
          <a:noFill/>
        </p:spPr>
        <p:txBody>
          <a:bodyPr wrap="square" rtlCol="0">
            <a:spAutoFit/>
          </a:bodyPr>
          <a:lstStyle/>
          <a:p>
            <a:pPr marL="539750" indent="-539750" algn="just"/>
            <a:r>
              <a:rPr lang="en-IN" b="1" dirty="0">
                <a:latin typeface="Century Schoolbook" pitchFamily="18" charset="0"/>
              </a:rPr>
              <a:t>4.2)	</a:t>
            </a:r>
            <a:r>
              <a:rPr lang="en-IN" b="1" dirty="0" err="1">
                <a:latin typeface="Century Schoolbook" pitchFamily="18" charset="0"/>
              </a:rPr>
              <a:t>Comparision</a:t>
            </a:r>
            <a:r>
              <a:rPr lang="en-IN" b="1" dirty="0">
                <a:latin typeface="Century Schoolbook" pitchFamily="18" charset="0"/>
              </a:rPr>
              <a:t> Operators</a:t>
            </a:r>
            <a:endParaRPr lang="en-IN" dirty="0">
              <a:latin typeface="Century Schoolbook" pitchFamily="18" charset="0"/>
            </a:endParaRPr>
          </a:p>
          <a:p>
            <a:pPr marL="1079500" indent="-539750" algn="just">
              <a:buFont typeface="Wingdings" pitchFamily="2" charset="2"/>
              <a:buChar char="q"/>
            </a:pPr>
            <a:r>
              <a:rPr lang="en-IN" b="1" dirty="0">
                <a:latin typeface="Century Schoolbook" pitchFamily="18" charset="0"/>
              </a:rPr>
              <a:t>MySQL </a:t>
            </a:r>
            <a:r>
              <a:rPr lang="en-IN" dirty="0">
                <a:latin typeface="Century Schoolbook" pitchFamily="18" charset="0"/>
              </a:rPr>
              <a:t>provides Numerous </a:t>
            </a:r>
            <a:r>
              <a:rPr lang="en-IN" dirty="0" err="1">
                <a:latin typeface="Century Schoolbook" pitchFamily="18" charset="0"/>
              </a:rPr>
              <a:t>Comparisions</a:t>
            </a:r>
            <a:r>
              <a:rPr lang="en-IN" dirty="0">
                <a:latin typeface="Century Schoolbook" pitchFamily="18" charset="0"/>
              </a:rPr>
              <a:t> operators, which allows to compare the left side of an expression with its right side.</a:t>
            </a:r>
          </a:p>
          <a:p>
            <a:pPr marL="1079500" indent="-539750" algn="just">
              <a:buFont typeface="Wingdings" pitchFamily="2" charset="2"/>
              <a:buChar char="q"/>
            </a:pPr>
            <a:r>
              <a:rPr lang="en-IN" dirty="0">
                <a:latin typeface="Century Schoolbook" pitchFamily="18" charset="0"/>
              </a:rPr>
              <a:t>The result of such a </a:t>
            </a:r>
            <a:r>
              <a:rPr lang="en-IN" dirty="0" err="1">
                <a:latin typeface="Century Schoolbook" pitchFamily="18" charset="0"/>
              </a:rPr>
              <a:t>comparision</a:t>
            </a:r>
            <a:r>
              <a:rPr lang="en-IN" dirty="0">
                <a:latin typeface="Century Schoolbook" pitchFamily="18" charset="0"/>
              </a:rPr>
              <a:t> operation is always 1(true), 0(false), or NULL(Could not be determined)</a:t>
            </a:r>
          </a:p>
          <a:p>
            <a:endParaRPr lang="en-IN" dirty="0"/>
          </a:p>
        </p:txBody>
      </p:sp>
      <p:graphicFrame>
        <p:nvGraphicFramePr>
          <p:cNvPr id="33794" name="Object 2"/>
          <p:cNvGraphicFramePr>
            <a:graphicFrameLocks noChangeAspect="1"/>
          </p:cNvGraphicFramePr>
          <p:nvPr/>
        </p:nvGraphicFramePr>
        <p:xfrm>
          <a:off x="-714412" y="1857364"/>
          <a:ext cx="10429948" cy="5643602"/>
        </p:xfrm>
        <a:graphic>
          <a:graphicData uri="http://schemas.openxmlformats.org/presentationml/2006/ole">
            <mc:AlternateContent xmlns:mc="http://schemas.openxmlformats.org/markup-compatibility/2006">
              <mc:Choice xmlns:v="urn:schemas-microsoft-com:vml" Requires="v">
                <p:oleObj name="Document" r:id="rId2" imgW="5876544" imgH="2814883" progId="Word.Document.12">
                  <p:embed/>
                </p:oleObj>
              </mc:Choice>
              <mc:Fallback>
                <p:oleObj name="Document" r:id="rId2" imgW="5876544" imgH="2814883" progId="Word.Document.12">
                  <p:embed/>
                  <p:pic>
                    <p:nvPicPr>
                      <p:cNvPr id="337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12" y="1857364"/>
                        <a:ext cx="10429948" cy="564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214282" y="635000"/>
          <a:ext cx="8643998" cy="5937272"/>
        </p:xfrm>
        <a:graphic>
          <a:graphicData uri="http://schemas.openxmlformats.org/presentationml/2006/ole">
            <mc:AlternateContent xmlns:mc="http://schemas.openxmlformats.org/markup-compatibility/2006">
              <mc:Choice xmlns:v="urn:schemas-microsoft-com:vml" Requires="v">
                <p:oleObj name="Document" r:id="rId2" imgW="5889147" imgH="5587640" progId="Word.Document.12">
                  <p:embed/>
                </p:oleObj>
              </mc:Choice>
              <mc:Fallback>
                <p:oleObj name="Document" r:id="rId2" imgW="5889147" imgH="5587640" progId="Word.Document.12">
                  <p:embed/>
                  <p:pic>
                    <p:nvPicPr>
                      <p:cNvPr id="348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635000"/>
                        <a:ext cx="8643998" cy="59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643998" cy="923330"/>
          </a:xfrm>
          <a:prstGeom prst="rect">
            <a:avLst/>
          </a:prstGeom>
          <a:noFill/>
        </p:spPr>
        <p:txBody>
          <a:bodyPr wrap="square" rtlCol="0">
            <a:spAutoFit/>
          </a:bodyPr>
          <a:lstStyle/>
          <a:p>
            <a:r>
              <a:rPr lang="en-IN" b="1" dirty="0">
                <a:latin typeface="Century Schoolbook" pitchFamily="18" charset="0"/>
              </a:rPr>
              <a:t>4.3)	Logical Operators</a:t>
            </a:r>
            <a:endParaRPr lang="en-IN" dirty="0">
              <a:latin typeface="Century Schoolbook" pitchFamily="18" charset="0"/>
            </a:endParaRPr>
          </a:p>
          <a:p>
            <a:r>
              <a:rPr lang="en-IN" b="1" dirty="0">
                <a:latin typeface="Century Schoolbook" pitchFamily="18" charset="0"/>
              </a:rPr>
              <a:t>	MySQL also comes with 4 Logical operators </a:t>
            </a:r>
            <a:endParaRPr lang="en-IN" dirty="0">
              <a:latin typeface="Century Schoolbook" pitchFamily="18" charset="0"/>
            </a:endParaRPr>
          </a:p>
          <a:p>
            <a:endParaRPr lang="en-IN" dirty="0"/>
          </a:p>
        </p:txBody>
      </p:sp>
      <p:graphicFrame>
        <p:nvGraphicFramePr>
          <p:cNvPr id="35842" name="Object 2"/>
          <p:cNvGraphicFramePr>
            <a:graphicFrameLocks noChangeAspect="1"/>
          </p:cNvGraphicFramePr>
          <p:nvPr/>
        </p:nvGraphicFramePr>
        <p:xfrm>
          <a:off x="285720" y="1214422"/>
          <a:ext cx="8501122" cy="3429024"/>
        </p:xfrm>
        <a:graphic>
          <a:graphicData uri="http://schemas.openxmlformats.org/presentationml/2006/ole">
            <mc:AlternateContent xmlns:mc="http://schemas.openxmlformats.org/markup-compatibility/2006">
              <mc:Choice xmlns:v="urn:schemas-microsoft-com:vml" Requires="v">
                <p:oleObj name="Document" r:id="rId2" imgW="5876184" imgH="1193211" progId="Word.Document.12">
                  <p:embed/>
                </p:oleObj>
              </mc:Choice>
              <mc:Fallback>
                <p:oleObj name="Document" r:id="rId2" imgW="5876184" imgH="1193211" progId="Word.Document.12">
                  <p:embed/>
                  <p:pic>
                    <p:nvPicPr>
                      <p:cNvPr id="358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214422"/>
                        <a:ext cx="8501122"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357158" y="4786322"/>
          <a:ext cx="8429684" cy="1714512"/>
        </p:xfrm>
        <a:graphic>
          <a:graphicData uri="http://schemas.openxmlformats.org/presentationml/2006/ole">
            <mc:AlternateContent xmlns:mc="http://schemas.openxmlformats.org/markup-compatibility/2006">
              <mc:Choice xmlns:v="urn:schemas-microsoft-com:vml" Requires="v">
                <p:oleObj name="Document" r:id="rId4" imgW="5732871" imgH="873125" progId="Word.Document.12">
                  <p:embed/>
                </p:oleObj>
              </mc:Choice>
              <mc:Fallback>
                <p:oleObj name="Document" r:id="rId4" imgW="5732871" imgH="873125" progId="Word.Document.12">
                  <p:embed/>
                  <p:pic>
                    <p:nvPicPr>
                      <p:cNvPr id="358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4786322"/>
                        <a:ext cx="8429684"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15436" cy="3693319"/>
          </a:xfrm>
          <a:prstGeom prst="rect">
            <a:avLst/>
          </a:prstGeom>
          <a:noFill/>
        </p:spPr>
        <p:txBody>
          <a:bodyPr wrap="square" rtlCol="0">
            <a:spAutoFit/>
          </a:bodyPr>
          <a:lstStyle/>
          <a:p>
            <a:pPr>
              <a:lnSpc>
                <a:spcPct val="150000"/>
              </a:lnSpc>
            </a:pPr>
            <a:r>
              <a:rPr lang="en-IN" b="1" dirty="0">
                <a:latin typeface="Century Schoolbook" pitchFamily="18" charset="0"/>
              </a:rPr>
              <a:t>5.MySQL Functions</a:t>
            </a:r>
            <a:endParaRPr lang="en-IN" dirty="0">
              <a:latin typeface="Century Schoolbook" pitchFamily="18" charset="0"/>
            </a:endParaRPr>
          </a:p>
          <a:p>
            <a:pPr>
              <a:lnSpc>
                <a:spcPct val="150000"/>
              </a:lnSpc>
            </a:pPr>
            <a:r>
              <a:rPr lang="en-IN" b="1" dirty="0">
                <a:latin typeface="Century Schoolbook" pitchFamily="18" charset="0"/>
              </a:rPr>
              <a:t>	</a:t>
            </a:r>
            <a:r>
              <a:rPr lang="en-IN" b="1" dirty="0" err="1">
                <a:latin typeface="Century Schoolbook" pitchFamily="18" charset="0"/>
              </a:rPr>
              <a:t>MySQL</a:t>
            </a:r>
            <a:r>
              <a:rPr lang="en-IN" b="1" dirty="0">
                <a:latin typeface="Century Schoolbook" pitchFamily="18" charset="0"/>
              </a:rPr>
              <a:t> </a:t>
            </a:r>
            <a:r>
              <a:rPr lang="en-IN" dirty="0">
                <a:latin typeface="Century Schoolbook" pitchFamily="18" charset="0"/>
              </a:rPr>
              <a:t>Built-in functions are broadly classified into the following 	groups</a:t>
            </a:r>
          </a:p>
          <a:p>
            <a:pPr lvl="2">
              <a:lnSpc>
                <a:spcPct val="150000"/>
              </a:lnSpc>
            </a:pPr>
            <a:r>
              <a:rPr lang="en-IN" dirty="0">
                <a:latin typeface="Century Schoolbook" pitchFamily="18" charset="0"/>
              </a:rPr>
              <a:t>5.1)	Math Functions</a:t>
            </a:r>
          </a:p>
          <a:p>
            <a:pPr lvl="2">
              <a:lnSpc>
                <a:spcPct val="150000"/>
              </a:lnSpc>
            </a:pPr>
            <a:r>
              <a:rPr lang="en-IN" dirty="0">
                <a:latin typeface="Century Schoolbook" pitchFamily="18" charset="0"/>
              </a:rPr>
              <a:t>5.2)	Aggregate Functions</a:t>
            </a:r>
          </a:p>
          <a:p>
            <a:pPr lvl="2">
              <a:lnSpc>
                <a:spcPct val="150000"/>
              </a:lnSpc>
            </a:pPr>
            <a:r>
              <a:rPr lang="en-IN" dirty="0">
                <a:latin typeface="Century Schoolbook" pitchFamily="18" charset="0"/>
              </a:rPr>
              <a:t>5.3)	String Manipulation Functions</a:t>
            </a:r>
          </a:p>
          <a:p>
            <a:pPr lvl="2">
              <a:lnSpc>
                <a:spcPct val="150000"/>
              </a:lnSpc>
            </a:pPr>
            <a:r>
              <a:rPr lang="en-IN" dirty="0">
                <a:latin typeface="Century Schoolbook" pitchFamily="18" charset="0"/>
              </a:rPr>
              <a:t>5.4)	Date and Time Manipulation Functions</a:t>
            </a:r>
          </a:p>
          <a:p>
            <a:pPr lvl="2">
              <a:lnSpc>
                <a:spcPct val="150000"/>
              </a:lnSpc>
            </a:pPr>
            <a:r>
              <a:rPr lang="en-IN" dirty="0">
                <a:latin typeface="Century Schoolbook" pitchFamily="18" charset="0"/>
              </a:rPr>
              <a:t>5.5)	Data Encryption Functions</a:t>
            </a:r>
          </a:p>
          <a:p>
            <a:endParaRPr lang="en-IN"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1"/>
            <a:ext cx="8786874" cy="646331"/>
          </a:xfrm>
          <a:prstGeom prst="rect">
            <a:avLst/>
          </a:prstGeom>
          <a:noFill/>
        </p:spPr>
        <p:txBody>
          <a:bodyPr wrap="square" rtlCol="0">
            <a:spAutoFit/>
          </a:bodyPr>
          <a:lstStyle/>
          <a:p>
            <a:r>
              <a:rPr lang="en-IN" b="1" dirty="0">
                <a:latin typeface="Century Schoolbook" pitchFamily="18" charset="0"/>
              </a:rPr>
              <a:t>5.1)	Math Functions</a:t>
            </a:r>
            <a:endParaRPr lang="en-IN" dirty="0">
              <a:latin typeface="Century Schoolbook" pitchFamily="18" charset="0"/>
            </a:endParaRPr>
          </a:p>
          <a:p>
            <a:r>
              <a:rPr lang="en-IN" dirty="0">
                <a:latin typeface="Century Schoolbook" pitchFamily="18" charset="0"/>
              </a:rPr>
              <a:t>	</a:t>
            </a:r>
            <a:r>
              <a:rPr lang="en-IN" dirty="0" err="1">
                <a:latin typeface="Century Schoolbook" pitchFamily="18" charset="0"/>
              </a:rPr>
              <a:t>MySQL</a:t>
            </a:r>
            <a:r>
              <a:rPr lang="en-IN" dirty="0">
                <a:latin typeface="Century Schoolbook" pitchFamily="18" charset="0"/>
              </a:rPr>
              <a:t> supports the following Math Functions</a:t>
            </a:r>
            <a:endParaRPr lang="en-IN" dirty="0"/>
          </a:p>
        </p:txBody>
      </p:sp>
      <p:sp>
        <p:nvSpPr>
          <p:cNvPr id="3" name="TextBox 2"/>
          <p:cNvSpPr txBox="1"/>
          <p:nvPr/>
        </p:nvSpPr>
        <p:spPr>
          <a:xfrm>
            <a:off x="428596" y="1142984"/>
            <a:ext cx="184731" cy="369332"/>
          </a:xfrm>
          <a:prstGeom prst="rect">
            <a:avLst/>
          </a:prstGeom>
          <a:noFill/>
        </p:spPr>
        <p:txBody>
          <a:bodyPr wrap="none" rtlCol="0">
            <a:spAutoFit/>
          </a:bodyPr>
          <a:lstStyle/>
          <a:p>
            <a:endParaRPr lang="en-IN" dirty="0"/>
          </a:p>
        </p:txBody>
      </p:sp>
      <p:sp>
        <p:nvSpPr>
          <p:cNvPr id="5" name="Rectangle 4"/>
          <p:cNvSpPr/>
          <p:nvPr/>
        </p:nvSpPr>
        <p:spPr>
          <a:xfrm>
            <a:off x="214282" y="857232"/>
            <a:ext cx="8929718" cy="4770537"/>
          </a:xfrm>
          <a:prstGeom prst="rect">
            <a:avLst/>
          </a:prstGeom>
        </p:spPr>
        <p:txBody>
          <a:bodyPr wrap="square">
            <a:spAutoFit/>
          </a:bodyPr>
          <a:lstStyle/>
          <a:p>
            <a:r>
              <a:rPr lang="en-IN" sz="1600" dirty="0">
                <a:latin typeface="Century Schoolbook" pitchFamily="18" charset="0"/>
              </a:rPr>
              <a:t>Function		Description</a:t>
            </a:r>
          </a:p>
          <a:p>
            <a:pPr marL="1436688" indent="-1436688" algn="just"/>
            <a:r>
              <a:rPr lang="en-IN" sz="1600" dirty="0">
                <a:latin typeface="Century Schoolbook" pitchFamily="18" charset="0"/>
              </a:rPr>
              <a:t>ABS	Returns the absolute value of a number</a:t>
            </a:r>
          </a:p>
          <a:p>
            <a:pPr marL="1436688" indent="-1436688" algn="just"/>
            <a:r>
              <a:rPr lang="en-IN" sz="1600" dirty="0">
                <a:latin typeface="Century Schoolbook" pitchFamily="18" charset="0"/>
              </a:rPr>
              <a:t>AVG	Returns the average value of an expression</a:t>
            </a:r>
          </a:p>
          <a:p>
            <a:pPr marL="1436688" indent="-1436688" algn="just"/>
            <a:r>
              <a:rPr lang="en-IN" sz="1600" dirty="0">
                <a:latin typeface="Century Schoolbook" pitchFamily="18" charset="0"/>
              </a:rPr>
              <a:t>CEIL	Returns the smallest integer value that is greater than or equal to a number</a:t>
            </a:r>
          </a:p>
          <a:p>
            <a:pPr marL="1436688" indent="-1436688" algn="just"/>
            <a:r>
              <a:rPr lang="en-IN" sz="1600" dirty="0">
                <a:latin typeface="Century Schoolbook" pitchFamily="18" charset="0"/>
              </a:rPr>
              <a:t>COS	Returns the cosine of a number</a:t>
            </a:r>
          </a:p>
          <a:p>
            <a:pPr marL="1436688" indent="-1436688" algn="just"/>
            <a:r>
              <a:rPr lang="en-IN" sz="1600" dirty="0">
                <a:latin typeface="Century Schoolbook" pitchFamily="18" charset="0"/>
              </a:rPr>
              <a:t>COUNT	Returns the number of records in a select query</a:t>
            </a:r>
          </a:p>
          <a:p>
            <a:pPr marL="1436688" indent="-1436688" algn="just"/>
            <a:r>
              <a:rPr lang="en-IN" sz="1600" dirty="0">
                <a:latin typeface="Century Schoolbook" pitchFamily="18" charset="0"/>
              </a:rPr>
              <a:t>EXP	Returns e raised to the power of number</a:t>
            </a:r>
          </a:p>
          <a:p>
            <a:pPr marL="1436688" indent="-1436688" algn="just"/>
            <a:r>
              <a:rPr lang="en-IN" sz="1600" dirty="0">
                <a:latin typeface="Century Schoolbook" pitchFamily="18" charset="0"/>
              </a:rPr>
              <a:t>FLOOR	Returns the largest integer value that is less than or equal to a number</a:t>
            </a:r>
          </a:p>
          <a:p>
            <a:pPr marL="1436688" indent="-1436688" algn="just"/>
            <a:r>
              <a:rPr lang="en-IN" sz="1600" dirty="0">
                <a:latin typeface="Century Schoolbook" pitchFamily="18" charset="0"/>
              </a:rPr>
              <a:t>GREATEST	Returns the greatest value in a list of expressions</a:t>
            </a:r>
          </a:p>
          <a:p>
            <a:pPr marL="1436688" indent="-1436688" algn="just"/>
            <a:r>
              <a:rPr lang="en-IN" sz="1600" dirty="0">
                <a:latin typeface="Century Schoolbook" pitchFamily="18" charset="0"/>
              </a:rPr>
              <a:t>LEAST	Returns the smallest value in a list of expressions</a:t>
            </a:r>
          </a:p>
          <a:p>
            <a:pPr marL="1436688" indent="-1436688" algn="just"/>
            <a:r>
              <a:rPr lang="en-IN" sz="1600" dirty="0">
                <a:latin typeface="Century Schoolbook" pitchFamily="18" charset="0"/>
              </a:rPr>
              <a:t>MAX	Returns the maximum value of an expression</a:t>
            </a:r>
          </a:p>
          <a:p>
            <a:pPr marL="1436688" indent="-1436688" algn="just"/>
            <a:r>
              <a:rPr lang="en-IN" sz="1600" dirty="0">
                <a:latin typeface="Century Schoolbook" pitchFamily="18" charset="0"/>
              </a:rPr>
              <a:t>MIN	Returns the minimum value of an expression</a:t>
            </a:r>
          </a:p>
          <a:p>
            <a:pPr marL="1436688" indent="-1436688" algn="just"/>
            <a:r>
              <a:rPr lang="en-IN" sz="1600" dirty="0">
                <a:latin typeface="Century Schoolbook" pitchFamily="18" charset="0"/>
              </a:rPr>
              <a:t>MOD	Returns the remainder of n divided by m</a:t>
            </a:r>
          </a:p>
          <a:p>
            <a:pPr marL="1436688" indent="-1436688" algn="just"/>
            <a:r>
              <a:rPr lang="en-IN" sz="1600" dirty="0">
                <a:latin typeface="Century Schoolbook" pitchFamily="18" charset="0"/>
              </a:rPr>
              <a:t>PI	Returns the value of PI displayed with 6 decimal places</a:t>
            </a:r>
          </a:p>
          <a:p>
            <a:pPr marL="1436688" indent="-1436688" algn="just"/>
            <a:r>
              <a:rPr lang="en-IN" sz="1600" dirty="0">
                <a:latin typeface="Century Schoolbook" pitchFamily="18" charset="0"/>
              </a:rPr>
              <a:t>POW	Returns m raised to the nth power</a:t>
            </a:r>
          </a:p>
          <a:p>
            <a:pPr marL="1436688" indent="-1436688" algn="just"/>
            <a:r>
              <a:rPr lang="en-IN" sz="1600" dirty="0">
                <a:latin typeface="Century Schoolbook" pitchFamily="18" charset="0"/>
              </a:rPr>
              <a:t>ROUND	Returns a number rounded to a certain number of decimal places</a:t>
            </a:r>
          </a:p>
          <a:p>
            <a:pPr marL="1436688" indent="-1436688" algn="just"/>
            <a:r>
              <a:rPr lang="en-IN" sz="1600" dirty="0">
                <a:latin typeface="Century Schoolbook" pitchFamily="18" charset="0"/>
              </a:rPr>
              <a:t>SQRT	Returns the square root of a number</a:t>
            </a:r>
          </a:p>
          <a:p>
            <a:pPr marL="1436688" indent="-1436688" algn="just"/>
            <a:r>
              <a:rPr lang="en-IN" sz="1600" dirty="0">
                <a:latin typeface="Century Schoolbook" pitchFamily="18" charset="0"/>
              </a:rPr>
              <a:t>SUM	Returns the summed value of an expression</a:t>
            </a:r>
          </a:p>
          <a:p>
            <a:pPr marL="1436688" indent="-1436688" algn="just"/>
            <a:r>
              <a:rPr lang="en-IN" sz="1600" dirty="0">
                <a:latin typeface="Century Schoolbook" pitchFamily="18" charset="0"/>
              </a:rPr>
              <a:t>TRUNCATE	Returns a number truncated to a certain number of decimal places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715436" cy="3277820"/>
          </a:xfrm>
          <a:prstGeom prst="rect">
            <a:avLst/>
          </a:prstGeom>
          <a:noFill/>
        </p:spPr>
        <p:txBody>
          <a:bodyPr wrap="square" rtlCol="0">
            <a:spAutoFit/>
          </a:bodyPr>
          <a:lstStyle/>
          <a:p>
            <a:pPr algn="just">
              <a:lnSpc>
                <a:spcPct val="150000"/>
              </a:lnSpc>
            </a:pPr>
            <a:r>
              <a:rPr lang="en-IN" dirty="0">
                <a:latin typeface="Century Schoolbook" pitchFamily="18" charset="0"/>
              </a:rPr>
              <a:t>Examples</a:t>
            </a:r>
          </a:p>
          <a:p>
            <a:pPr lvl="0" algn="just">
              <a:lnSpc>
                <a:spcPct val="150000"/>
              </a:lnSpc>
            </a:pPr>
            <a:r>
              <a:rPr lang="en-IN" dirty="0">
                <a:latin typeface="Century Schoolbook" pitchFamily="18" charset="0"/>
              </a:rPr>
              <a:t>SELECT GREATEST(100,99,158,63);			// Returns 158</a:t>
            </a:r>
          </a:p>
          <a:p>
            <a:pPr lvl="0" algn="just">
              <a:lnSpc>
                <a:spcPct val="150000"/>
              </a:lnSpc>
            </a:pPr>
            <a:r>
              <a:rPr lang="en-IN" dirty="0">
                <a:latin typeface="Century Schoolbook" pitchFamily="18" charset="0"/>
              </a:rPr>
              <a:t>SELECT LEAST(-2,5,99);					//Returns -2</a:t>
            </a:r>
          </a:p>
          <a:p>
            <a:pPr lvl="0" algn="just">
              <a:lnSpc>
                <a:spcPct val="150000"/>
              </a:lnSpc>
            </a:pPr>
            <a:r>
              <a:rPr lang="en-IN" dirty="0">
                <a:latin typeface="Century Schoolbook" pitchFamily="18" charset="0"/>
              </a:rPr>
              <a:t>SELECT FLOOR(75.1),CEILING(75.1);			//Returns 75,76</a:t>
            </a:r>
          </a:p>
          <a:p>
            <a:pPr lvl="0" algn="just">
              <a:lnSpc>
                <a:spcPct val="150000"/>
              </a:lnSpc>
            </a:pPr>
            <a:r>
              <a:rPr lang="en-IN" dirty="0">
                <a:latin typeface="Century Schoolbook" pitchFamily="18" charset="0"/>
              </a:rPr>
              <a:t>SELECT ROUND(10.33),TRUNCATE(1.78509765,3)	//Returns 10,1.785</a:t>
            </a:r>
          </a:p>
          <a:p>
            <a:pPr lvl="0" algn="just">
              <a:lnSpc>
                <a:spcPct val="150000"/>
              </a:lnSpc>
            </a:pPr>
            <a:r>
              <a:rPr lang="en-IN" dirty="0">
                <a:latin typeface="Century Schoolbook" pitchFamily="18" charset="0"/>
              </a:rPr>
              <a:t>SELECT POW(4,4);					//Returns 256.000</a:t>
            </a:r>
          </a:p>
          <a:p>
            <a:pPr lvl="0" algn="just">
              <a:lnSpc>
                <a:spcPct val="150000"/>
              </a:lnSpc>
            </a:pPr>
            <a:r>
              <a:rPr lang="en-IN" dirty="0">
                <a:latin typeface="Century Schoolbook" pitchFamily="18" charset="0"/>
              </a:rPr>
              <a:t>SELECT SQRT(49),					//Returns 7</a:t>
            </a:r>
          </a:p>
          <a:p>
            <a:endParaRPr lang="en-IN" dirty="0"/>
          </a:p>
        </p:txBody>
      </p:sp>
      <p:sp>
        <p:nvSpPr>
          <p:cNvPr id="3" name="TextBox 2"/>
          <p:cNvSpPr txBox="1"/>
          <p:nvPr/>
        </p:nvSpPr>
        <p:spPr>
          <a:xfrm>
            <a:off x="357159" y="3786190"/>
            <a:ext cx="8643998" cy="2031325"/>
          </a:xfrm>
          <a:prstGeom prst="rect">
            <a:avLst/>
          </a:prstGeom>
          <a:noFill/>
        </p:spPr>
        <p:txBody>
          <a:bodyPr wrap="square" rtlCol="0">
            <a:spAutoFit/>
          </a:bodyPr>
          <a:lstStyle/>
          <a:p>
            <a:pPr>
              <a:lnSpc>
                <a:spcPct val="150000"/>
              </a:lnSpc>
            </a:pPr>
            <a:r>
              <a:rPr lang="en-IN" b="1" dirty="0">
                <a:latin typeface="Century Schoolbook" pitchFamily="18" charset="0"/>
              </a:rPr>
              <a:t>5.2)	Aggregate Functions</a:t>
            </a:r>
            <a:endParaRPr lang="en-IN" dirty="0">
              <a:latin typeface="Century Schoolbook" pitchFamily="18" charset="0"/>
            </a:endParaRPr>
          </a:p>
          <a:p>
            <a:pPr marL="1612900" indent="-711200">
              <a:lnSpc>
                <a:spcPct val="150000"/>
              </a:lnSpc>
              <a:buFont typeface="Wingdings" pitchFamily="2" charset="2"/>
              <a:buChar char="q"/>
            </a:pPr>
            <a:r>
              <a:rPr lang="en-IN" dirty="0" err="1">
                <a:latin typeface="Century Schoolbook" pitchFamily="18" charset="0"/>
              </a:rPr>
              <a:t>Aggragate</a:t>
            </a:r>
            <a:r>
              <a:rPr lang="en-IN" b="1" dirty="0">
                <a:latin typeface="Century Schoolbook" pitchFamily="18" charset="0"/>
              </a:rPr>
              <a:t> functions are most commonly used with SELECT queries containing GROUP BY </a:t>
            </a:r>
            <a:r>
              <a:rPr lang="en-IN" dirty="0">
                <a:latin typeface="Century Schoolbook" pitchFamily="18" charset="0"/>
              </a:rPr>
              <a:t>clauses.</a:t>
            </a:r>
            <a:r>
              <a:rPr lang="en-IN" b="1" dirty="0">
                <a:latin typeface="Century Schoolbook" pitchFamily="18" charset="0"/>
              </a:rPr>
              <a:t> </a:t>
            </a:r>
          </a:p>
          <a:p>
            <a:pPr marL="1612900" indent="-711200">
              <a:lnSpc>
                <a:spcPct val="150000"/>
              </a:lnSpc>
              <a:buFont typeface="Wingdings" pitchFamily="2" charset="2"/>
              <a:buChar char="q"/>
            </a:pPr>
            <a:r>
              <a:rPr lang="en-IN" dirty="0" err="1">
                <a:latin typeface="Century Schoolbook" pitchFamily="18" charset="0"/>
              </a:rPr>
              <a:t>MySQL</a:t>
            </a:r>
            <a:r>
              <a:rPr lang="en-IN" dirty="0">
                <a:latin typeface="Century Schoolbook" pitchFamily="18" charset="0"/>
              </a:rPr>
              <a:t> supports the following Aggregate Functions</a:t>
            </a:r>
          </a:p>
          <a:p>
            <a:endParaRPr lang="en-IN"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14356"/>
            <a:ext cx="184731" cy="369332"/>
          </a:xfrm>
          <a:prstGeom prst="rect">
            <a:avLst/>
          </a:prstGeom>
          <a:noFill/>
        </p:spPr>
        <p:txBody>
          <a:bodyPr wrap="none" rtlCol="0">
            <a:spAutoFit/>
          </a:bodyPr>
          <a:lstStyle/>
          <a:p>
            <a:endParaRPr lang="en-IN" dirty="0"/>
          </a:p>
        </p:txBody>
      </p:sp>
      <p:graphicFrame>
        <p:nvGraphicFramePr>
          <p:cNvPr id="65538" name="Object 2"/>
          <p:cNvGraphicFramePr>
            <a:graphicFrameLocks noChangeAspect="1"/>
          </p:cNvGraphicFramePr>
          <p:nvPr/>
        </p:nvGraphicFramePr>
        <p:xfrm>
          <a:off x="785786" y="571480"/>
          <a:ext cx="7929618" cy="3429024"/>
        </p:xfrm>
        <a:graphic>
          <a:graphicData uri="http://schemas.openxmlformats.org/presentationml/2006/ole">
            <mc:AlternateContent xmlns:mc="http://schemas.openxmlformats.org/markup-compatibility/2006">
              <mc:Choice xmlns:v="urn:schemas-microsoft-com:vml" Requires="v">
                <p:oleObj name="Document" r:id="rId2" imgW="5876544" imgH="1667759" progId="Word.Document.12">
                  <p:embed/>
                </p:oleObj>
              </mc:Choice>
              <mc:Fallback>
                <p:oleObj name="Document" r:id="rId2" imgW="5876544" imgH="1667759" progId="Word.Document.12">
                  <p:embed/>
                  <p:pic>
                    <p:nvPicPr>
                      <p:cNvPr id="655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86" y="571480"/>
                        <a:ext cx="7929618"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42844" y="3857628"/>
            <a:ext cx="8794395" cy="1477328"/>
          </a:xfrm>
          <a:prstGeom prst="rect">
            <a:avLst/>
          </a:prstGeom>
          <a:noFill/>
        </p:spPr>
        <p:txBody>
          <a:bodyPr wrap="none" rtlCol="0">
            <a:spAutoFit/>
          </a:bodyPr>
          <a:lstStyle/>
          <a:p>
            <a:r>
              <a:rPr lang="en-IN" dirty="0">
                <a:latin typeface="Century Schoolbook" pitchFamily="18" charset="0"/>
              </a:rPr>
              <a:t>Examples</a:t>
            </a:r>
          </a:p>
          <a:p>
            <a:pPr lvl="0"/>
            <a:r>
              <a:rPr lang="en-IN" dirty="0">
                <a:latin typeface="Century Schoolbook" pitchFamily="18" charset="0"/>
              </a:rPr>
              <a:t>SELECT COUNT(*) FROM employee;			// Returns 30</a:t>
            </a:r>
          </a:p>
          <a:p>
            <a:pPr lvl="0"/>
            <a:r>
              <a:rPr lang="en-IN" dirty="0">
                <a:latin typeface="Century Schoolbook" pitchFamily="18" charset="0"/>
              </a:rPr>
              <a:t>SELECT MIN(age),MAX(</a:t>
            </a:r>
            <a:r>
              <a:rPr lang="en-IN" dirty="0" err="1">
                <a:latin typeface="Century Schoolbook" pitchFamily="18" charset="0"/>
              </a:rPr>
              <a:t>sal</a:t>
            </a:r>
            <a:r>
              <a:rPr lang="en-IN" dirty="0">
                <a:latin typeface="Century Schoolbook" pitchFamily="18" charset="0"/>
              </a:rPr>
              <a:t>) FROM employee;		// Returns 25, 50000</a:t>
            </a:r>
          </a:p>
          <a:p>
            <a:pPr lvl="0"/>
            <a:r>
              <a:rPr lang="en-IN" dirty="0">
                <a:latin typeface="Century Schoolbook" pitchFamily="18" charset="0"/>
              </a:rPr>
              <a:t>SELECT SUM(</a:t>
            </a:r>
            <a:r>
              <a:rPr lang="en-IN" dirty="0" err="1">
                <a:latin typeface="Century Schoolbook" pitchFamily="18" charset="0"/>
              </a:rPr>
              <a:t>sal</a:t>
            </a:r>
            <a:r>
              <a:rPr lang="en-IN" dirty="0">
                <a:latin typeface="Century Schoolbook" pitchFamily="18" charset="0"/>
              </a:rPr>
              <a:t>) FROM employee;			//Returns 1,50,000</a:t>
            </a:r>
          </a:p>
          <a:p>
            <a:endParaRPr lang="en-IN" dirty="0">
              <a:latin typeface="Century Schoolbook" pitchFamily="18"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715436" cy="646331"/>
          </a:xfrm>
          <a:prstGeom prst="rect">
            <a:avLst/>
          </a:prstGeom>
          <a:noFill/>
        </p:spPr>
        <p:txBody>
          <a:bodyPr wrap="square" rtlCol="0">
            <a:spAutoFit/>
          </a:bodyPr>
          <a:lstStyle/>
          <a:p>
            <a:r>
              <a:rPr lang="en-IN" dirty="0"/>
              <a:t> </a:t>
            </a:r>
          </a:p>
          <a:p>
            <a:r>
              <a:rPr lang="en-IN" b="1" dirty="0">
                <a:latin typeface="Century Schoolbook" pitchFamily="18" charset="0"/>
              </a:rPr>
              <a:t>5.3)	String Manipulation Functions</a:t>
            </a:r>
            <a:endParaRPr lang="en-IN" dirty="0">
              <a:latin typeface="Century Schoolbook" pitchFamily="18" charset="0"/>
            </a:endParaRPr>
          </a:p>
        </p:txBody>
      </p:sp>
      <p:sp>
        <p:nvSpPr>
          <p:cNvPr id="3" name="Rectangle 2"/>
          <p:cNvSpPr/>
          <p:nvPr/>
        </p:nvSpPr>
        <p:spPr>
          <a:xfrm>
            <a:off x="285720" y="857232"/>
            <a:ext cx="8643998" cy="5262979"/>
          </a:xfrm>
          <a:prstGeom prst="rect">
            <a:avLst/>
          </a:prstGeom>
        </p:spPr>
        <p:txBody>
          <a:bodyPr wrap="square">
            <a:spAutoFit/>
          </a:bodyPr>
          <a:lstStyle/>
          <a:p>
            <a:r>
              <a:rPr lang="en-IN" sz="1400" dirty="0">
                <a:latin typeface="Century Schoolbook" pitchFamily="18" charset="0"/>
              </a:rPr>
              <a:t>Function			Description</a:t>
            </a:r>
          </a:p>
          <a:p>
            <a:r>
              <a:rPr lang="en-IN" sz="1400" dirty="0">
                <a:latin typeface="Century Schoolbook" pitchFamily="18" charset="0"/>
              </a:rPr>
              <a:t>ASCII			Returns the number code that represents the specific character</a:t>
            </a:r>
          </a:p>
          <a:p>
            <a:r>
              <a:rPr lang="en-IN" sz="1400" dirty="0">
                <a:latin typeface="Century Schoolbook" pitchFamily="18" charset="0"/>
              </a:rPr>
              <a:t>CHAR_LENGTH		Returns the length of the specified string (in characters)</a:t>
            </a:r>
          </a:p>
          <a:p>
            <a:r>
              <a:rPr lang="en-IN" sz="1400" dirty="0">
                <a:latin typeface="Century Schoolbook" pitchFamily="18" charset="0"/>
              </a:rPr>
              <a:t>CONCAT			Concatenates two or more expressions together</a:t>
            </a:r>
          </a:p>
          <a:p>
            <a:r>
              <a:rPr lang="en-IN" sz="1400" dirty="0">
                <a:latin typeface="Century Schoolbook" pitchFamily="18" charset="0"/>
              </a:rPr>
              <a:t>FIELD			Returns the position of a value in a list of values</a:t>
            </a:r>
          </a:p>
          <a:p>
            <a:r>
              <a:rPr lang="en-IN" sz="1400" dirty="0">
                <a:latin typeface="Century Schoolbook" pitchFamily="18" charset="0"/>
              </a:rPr>
              <a:t>FIND_IN_SET		Returns the position of a string in a string list</a:t>
            </a:r>
          </a:p>
          <a:p>
            <a:r>
              <a:rPr lang="en-IN" sz="1400" dirty="0">
                <a:latin typeface="Century Schoolbook" pitchFamily="18" charset="0"/>
              </a:rPr>
              <a:t>INSERT			Inserts a substring into a string at a specified position for a certain 			number of characters</a:t>
            </a:r>
          </a:p>
          <a:p>
            <a:r>
              <a:rPr lang="en-IN" sz="1400" dirty="0">
                <a:latin typeface="Century Schoolbook" pitchFamily="18" charset="0"/>
              </a:rPr>
              <a:t>INSTR			Returns the position of the first occurrence of a string in another 				string</a:t>
            </a:r>
          </a:p>
          <a:p>
            <a:r>
              <a:rPr lang="en-IN" sz="1400" dirty="0">
                <a:latin typeface="Century Schoolbook" pitchFamily="18" charset="0"/>
              </a:rPr>
              <a:t>LENGTH			Returns the length of the specified string (in bytes)</a:t>
            </a:r>
          </a:p>
          <a:p>
            <a:r>
              <a:rPr lang="en-IN" sz="1400" dirty="0">
                <a:latin typeface="Century Schoolbook" pitchFamily="18" charset="0"/>
              </a:rPr>
              <a:t>LOCATE			Returns the position of the first occurrence of a substring in a string</a:t>
            </a:r>
          </a:p>
          <a:p>
            <a:r>
              <a:rPr lang="en-IN" sz="1400" dirty="0">
                <a:latin typeface="Century Schoolbook" pitchFamily="18" charset="0"/>
              </a:rPr>
              <a:t>LOWER			Converts a string to lower-case</a:t>
            </a:r>
          </a:p>
          <a:p>
            <a:r>
              <a:rPr lang="en-IN" sz="1400" dirty="0">
                <a:latin typeface="Century Schoolbook" pitchFamily="18" charset="0"/>
              </a:rPr>
              <a:t>LPAD			Returns a string that is left-padded with a specified string to a 				certain length</a:t>
            </a:r>
          </a:p>
          <a:p>
            <a:r>
              <a:rPr lang="en-IN" sz="1400" dirty="0">
                <a:latin typeface="Century Schoolbook" pitchFamily="18" charset="0"/>
              </a:rPr>
              <a:t>LTRIM			Removes leading spaces from a string</a:t>
            </a:r>
          </a:p>
          <a:p>
            <a:r>
              <a:rPr lang="en-IN" sz="1400" dirty="0">
                <a:latin typeface="Century Schoolbook" pitchFamily="18" charset="0"/>
              </a:rPr>
              <a:t>MID			Extracts a substring from a string (starting at any position)</a:t>
            </a:r>
          </a:p>
          <a:p>
            <a:r>
              <a:rPr lang="en-IN" sz="1400" dirty="0">
                <a:latin typeface="Century Schoolbook" pitchFamily="18" charset="0"/>
              </a:rPr>
              <a:t>POSITION		Returns the position of the first occurrence of a substring in a string</a:t>
            </a:r>
          </a:p>
          <a:p>
            <a:r>
              <a:rPr lang="en-IN" sz="1400" dirty="0">
                <a:latin typeface="Century Schoolbook" pitchFamily="18" charset="0"/>
              </a:rPr>
              <a:t>REVERSE			Reverses a string and returns the result</a:t>
            </a:r>
          </a:p>
          <a:p>
            <a:r>
              <a:rPr lang="en-IN" sz="1400" dirty="0">
                <a:latin typeface="Century Schoolbook" pitchFamily="18" charset="0"/>
              </a:rPr>
              <a:t>SUBSTR			Extracts a substring from a string (starting at any position)</a:t>
            </a:r>
          </a:p>
          <a:p>
            <a:r>
              <a:rPr lang="en-IN" sz="1400" dirty="0">
                <a:latin typeface="Century Schoolbook" pitchFamily="18" charset="0"/>
              </a:rPr>
              <a:t>SUBSTRING		Extracts a substring from a string (starting at any position)</a:t>
            </a:r>
          </a:p>
          <a:p>
            <a:r>
              <a:rPr lang="en-IN" sz="1400" dirty="0">
                <a:latin typeface="Century Schoolbook" pitchFamily="18" charset="0"/>
              </a:rPr>
              <a:t>TRIM			Removes leading and trailing spaces from a string</a:t>
            </a:r>
          </a:p>
          <a:p>
            <a:r>
              <a:rPr lang="en-IN" sz="1400" dirty="0">
                <a:latin typeface="Century Schoolbook" pitchFamily="18" charset="0"/>
              </a:rPr>
              <a:t>UCASE			Converts a string to upper-case</a:t>
            </a:r>
          </a:p>
          <a:p>
            <a:r>
              <a:rPr lang="en-IN" sz="1400" dirty="0">
                <a:latin typeface="Century Schoolbook" pitchFamily="18" charset="0"/>
              </a:rPr>
              <a:t>UPPER			Converts a string to upper-case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14282" y="1357298"/>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Examples</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LENGTH(‘Rama’); 					// Returns 4</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SUBSTRING(‘market’,2,3)				//Returns ark</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CONCAT(‘</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sita’,’rama</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//Returns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sitarama</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REPLACE(‘I am Joe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Cool’,’Cool’,’Camel</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//Returns I am Joe 								Camel</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UCASE(‘</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rama</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’),LCASE(‘SITA’);			//Returns RAMA,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214290"/>
            <a:ext cx="864399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IN" sz="1600" b="1" dirty="0">
                <a:latin typeface="Baskerville Old Face" pitchFamily="18" charset="0"/>
                <a:cs typeface="Times New Roman" pitchFamily="18" charset="0"/>
              </a:rPr>
              <a:t>Function		Description</a:t>
            </a:r>
          </a:p>
          <a:p>
            <a:pPr lvl="0" algn="just" fontAlgn="base">
              <a:spcBef>
                <a:spcPct val="0"/>
              </a:spcBef>
              <a:spcAft>
                <a:spcPct val="0"/>
              </a:spcAft>
            </a:pPr>
            <a:r>
              <a:rPr lang="en-IN" sz="1600" b="1" dirty="0">
                <a:latin typeface="Baskerville Old Face" pitchFamily="18" charset="0"/>
                <a:cs typeface="Times New Roman" pitchFamily="18" charset="0"/>
              </a:rPr>
              <a:t>ADDDATE	Returns a date after a certain time/date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ADDTIME	Returns a time/</a:t>
            </a:r>
            <a:r>
              <a:rPr lang="en-IN" sz="1600" b="1" dirty="0" err="1">
                <a:latin typeface="Baskerville Old Face" pitchFamily="18" charset="0"/>
                <a:cs typeface="Times New Roman" pitchFamily="18" charset="0"/>
              </a:rPr>
              <a:t>datetime</a:t>
            </a:r>
            <a:r>
              <a:rPr lang="en-IN" sz="1600" b="1" dirty="0">
                <a:latin typeface="Baskerville Old Face" pitchFamily="18" charset="0"/>
                <a:cs typeface="Times New Roman" pitchFamily="18" charset="0"/>
              </a:rPr>
              <a:t> after a certain time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CURDATE	Returns the current date</a:t>
            </a:r>
          </a:p>
          <a:p>
            <a:pPr lvl="0" algn="just" fontAlgn="base">
              <a:spcBef>
                <a:spcPct val="0"/>
              </a:spcBef>
              <a:spcAft>
                <a:spcPct val="0"/>
              </a:spcAft>
            </a:pPr>
            <a:r>
              <a:rPr lang="en-IN" sz="1600" b="1" dirty="0">
                <a:latin typeface="Baskerville Old Face" pitchFamily="18" charset="0"/>
                <a:cs typeface="Times New Roman" pitchFamily="18" charset="0"/>
              </a:rPr>
              <a:t>CURRENT_DATE	Returns the current date</a:t>
            </a:r>
          </a:p>
          <a:p>
            <a:pPr lvl="0" algn="just" fontAlgn="base">
              <a:spcBef>
                <a:spcPct val="0"/>
              </a:spcBef>
              <a:spcAft>
                <a:spcPct val="0"/>
              </a:spcAft>
            </a:pPr>
            <a:r>
              <a:rPr lang="en-IN" sz="1600" b="1" dirty="0">
                <a:latin typeface="Baskerville Old Face" pitchFamily="18" charset="0"/>
                <a:cs typeface="Times New Roman" pitchFamily="18" charset="0"/>
              </a:rPr>
              <a:t>CURRENT_TIME	Returns the current time</a:t>
            </a:r>
          </a:p>
          <a:p>
            <a:pPr lvl="0" algn="just" fontAlgn="base">
              <a:spcBef>
                <a:spcPct val="0"/>
              </a:spcBef>
              <a:spcAft>
                <a:spcPct val="0"/>
              </a:spcAft>
            </a:pPr>
            <a:r>
              <a:rPr lang="en-IN" sz="1600" b="1" dirty="0">
                <a:latin typeface="Baskerville Old Face" pitchFamily="18" charset="0"/>
                <a:cs typeface="Times New Roman" pitchFamily="18" charset="0"/>
              </a:rPr>
              <a:t>DATE		Extracts the date value from a date or </a:t>
            </a:r>
            <a:r>
              <a:rPr lang="en-IN" sz="1600" b="1" dirty="0" err="1">
                <a:latin typeface="Baskerville Old Face" pitchFamily="18" charset="0"/>
                <a:cs typeface="Times New Roman" pitchFamily="18" charset="0"/>
              </a:rPr>
              <a:t>datetime</a:t>
            </a:r>
            <a:r>
              <a:rPr lang="en-IN" sz="1600" b="1" dirty="0">
                <a:latin typeface="Baskerville Old Face" pitchFamily="18" charset="0"/>
                <a:cs typeface="Times New Roman" pitchFamily="18" charset="0"/>
              </a:rPr>
              <a:t> expression</a:t>
            </a:r>
          </a:p>
          <a:p>
            <a:pPr lvl="0" algn="just" fontAlgn="base">
              <a:spcBef>
                <a:spcPct val="0"/>
              </a:spcBef>
              <a:spcAft>
                <a:spcPct val="0"/>
              </a:spcAft>
            </a:pPr>
            <a:r>
              <a:rPr lang="en-IN" sz="1600" b="1" dirty="0">
                <a:latin typeface="Baskerville Old Face" pitchFamily="18" charset="0"/>
                <a:cs typeface="Times New Roman" pitchFamily="18" charset="0"/>
              </a:rPr>
              <a:t>DATEDIFF	Returns the difference in days between two date values</a:t>
            </a:r>
          </a:p>
          <a:p>
            <a:pPr lvl="0" algn="just" fontAlgn="base">
              <a:spcBef>
                <a:spcPct val="0"/>
              </a:spcBef>
              <a:spcAft>
                <a:spcPct val="0"/>
              </a:spcAft>
            </a:pPr>
            <a:r>
              <a:rPr lang="en-IN" sz="1600" b="1" dirty="0">
                <a:latin typeface="Baskerville Old Face" pitchFamily="18" charset="0"/>
                <a:cs typeface="Times New Roman" pitchFamily="18" charset="0"/>
              </a:rPr>
              <a:t>DATE_ADD	Returns a date after a certain time/date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DATE_FORMAT	Formats a date as specified by a format mask</a:t>
            </a:r>
          </a:p>
          <a:p>
            <a:pPr lvl="0" algn="just" fontAlgn="base">
              <a:spcBef>
                <a:spcPct val="0"/>
              </a:spcBef>
              <a:spcAft>
                <a:spcPct val="0"/>
              </a:spcAft>
            </a:pPr>
            <a:r>
              <a:rPr lang="en-IN" sz="1600" b="1" dirty="0">
                <a:latin typeface="Baskerville Old Face" pitchFamily="18" charset="0"/>
                <a:cs typeface="Times New Roman" pitchFamily="18" charset="0"/>
              </a:rPr>
              <a:t>DAY		Returns the day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DAYNAME	Returns the weekday name for a date</a:t>
            </a:r>
          </a:p>
          <a:p>
            <a:pPr lvl="0" algn="just" fontAlgn="base">
              <a:spcBef>
                <a:spcPct val="0"/>
              </a:spcBef>
              <a:spcAft>
                <a:spcPct val="0"/>
              </a:spcAft>
            </a:pPr>
            <a:r>
              <a:rPr lang="en-IN" sz="1600" b="1" dirty="0">
                <a:latin typeface="Baskerville Old Face" pitchFamily="18" charset="0"/>
                <a:cs typeface="Times New Roman" pitchFamily="18" charset="0"/>
              </a:rPr>
              <a:t>DAYOFMONTH	Returns the day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DAYOFWEEK	Returns the weekday index for a date value</a:t>
            </a:r>
          </a:p>
          <a:p>
            <a:pPr lvl="0" algn="just" fontAlgn="base">
              <a:spcBef>
                <a:spcPct val="0"/>
              </a:spcBef>
              <a:spcAft>
                <a:spcPct val="0"/>
              </a:spcAft>
            </a:pPr>
            <a:r>
              <a:rPr lang="en-IN" sz="1600" b="1" dirty="0">
                <a:latin typeface="Baskerville Old Face" pitchFamily="18" charset="0"/>
                <a:cs typeface="Times New Roman" pitchFamily="18" charset="0"/>
              </a:rPr>
              <a:t>DAYOFYEAR	Returns the day of the year for a date value</a:t>
            </a:r>
          </a:p>
          <a:p>
            <a:pPr lvl="0" algn="just" fontAlgn="base">
              <a:spcBef>
                <a:spcPct val="0"/>
              </a:spcBef>
              <a:spcAft>
                <a:spcPct val="0"/>
              </a:spcAft>
            </a:pPr>
            <a:r>
              <a:rPr lang="en-IN" sz="1600" b="1" dirty="0">
                <a:latin typeface="Baskerville Old Face" pitchFamily="18" charset="0"/>
                <a:cs typeface="Times New Roman" pitchFamily="18" charset="0"/>
              </a:rPr>
              <a:t>EXTRACT	Extracts parts from a date</a:t>
            </a:r>
          </a:p>
          <a:p>
            <a:pPr lvl="0" algn="just" fontAlgn="base">
              <a:spcBef>
                <a:spcPct val="0"/>
              </a:spcBef>
              <a:spcAft>
                <a:spcPct val="0"/>
              </a:spcAft>
            </a:pPr>
            <a:r>
              <a:rPr lang="en-IN" sz="1600" b="1" dirty="0">
                <a:latin typeface="Baskerville Old Face" pitchFamily="18" charset="0"/>
                <a:cs typeface="Times New Roman" pitchFamily="18" charset="0"/>
              </a:rPr>
              <a:t>HOUR		Returns the hour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LAST_DAY	Returns the last day of the month for a given date</a:t>
            </a:r>
          </a:p>
          <a:p>
            <a:pPr lvl="0" algn="just" fontAlgn="base">
              <a:spcBef>
                <a:spcPct val="0"/>
              </a:spcBef>
              <a:spcAft>
                <a:spcPct val="0"/>
              </a:spcAft>
            </a:pPr>
            <a:r>
              <a:rPr lang="en-IN" sz="1600" b="1" dirty="0">
                <a:latin typeface="Baskerville Old Face" pitchFamily="18" charset="0"/>
                <a:cs typeface="Times New Roman" pitchFamily="18" charset="0"/>
              </a:rPr>
              <a:t>MINUTE		Returns the minute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MONTH		Returns the month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MONTHNAME	Returns the full month name for a date</a:t>
            </a:r>
          </a:p>
          <a:p>
            <a:pPr lvl="0" algn="just" fontAlgn="base">
              <a:spcBef>
                <a:spcPct val="0"/>
              </a:spcBef>
              <a:spcAft>
                <a:spcPct val="0"/>
              </a:spcAft>
            </a:pPr>
            <a:r>
              <a:rPr lang="en-IN" sz="1600" b="1" dirty="0">
                <a:latin typeface="Baskerville Old Face" pitchFamily="18" charset="0"/>
                <a:cs typeface="Times New Roman" pitchFamily="18" charset="0"/>
              </a:rPr>
              <a:t>NOW		Returns the current date and time</a:t>
            </a:r>
          </a:p>
          <a:p>
            <a:pPr lvl="0" algn="just" fontAlgn="base">
              <a:spcBef>
                <a:spcPct val="0"/>
              </a:spcBef>
              <a:spcAft>
                <a:spcPct val="0"/>
              </a:spcAft>
            </a:pPr>
            <a:r>
              <a:rPr lang="en-IN" sz="1600" b="1" dirty="0">
                <a:latin typeface="Baskerville Old Face" pitchFamily="18" charset="0"/>
                <a:cs typeface="Times New Roman" pitchFamily="18" charset="0"/>
              </a:rPr>
              <a:t>SYSDATE		Returns the current date and time</a:t>
            </a:r>
          </a:p>
          <a:p>
            <a:pPr lvl="0" algn="just" fontAlgn="base">
              <a:spcBef>
                <a:spcPct val="0"/>
              </a:spcBef>
              <a:spcAft>
                <a:spcPct val="0"/>
              </a:spcAft>
            </a:pPr>
            <a:r>
              <a:rPr lang="en-IN" sz="1600" b="1" dirty="0">
                <a:latin typeface="Baskerville Old Face" pitchFamily="18" charset="0"/>
                <a:cs typeface="Times New Roman" pitchFamily="18" charset="0"/>
              </a:rPr>
              <a:t>TO_DAYS	Converts a date into numeric days</a:t>
            </a:r>
          </a:p>
          <a:p>
            <a:pPr lvl="0" algn="just" fontAlgn="base">
              <a:spcBef>
                <a:spcPct val="0"/>
              </a:spcBef>
              <a:spcAft>
                <a:spcPct val="0"/>
              </a:spcAft>
            </a:pPr>
            <a:r>
              <a:rPr lang="en-IN" sz="1600" b="1" dirty="0">
                <a:latin typeface="Baskerville Old Face" pitchFamily="18" charset="0"/>
                <a:cs typeface="Times New Roman" pitchFamily="18" charset="0"/>
              </a:rPr>
              <a:t>WEEK		Returns the week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YEAR		Returns the year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YEARWEEK	Returns the year and week for a date value</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8001056" cy="5632311"/>
          </a:xfrm>
          <a:prstGeom prst="rect">
            <a:avLst/>
          </a:prstGeom>
          <a:noFill/>
        </p:spPr>
        <p:txBody>
          <a:bodyPr wrap="square" rtlCol="0">
            <a:spAutoFit/>
          </a:bodyPr>
          <a:lstStyle/>
          <a:p>
            <a:pPr>
              <a:lnSpc>
                <a:spcPct val="150000"/>
              </a:lnSpc>
            </a:pPr>
            <a:r>
              <a:rPr lang="en-IN" sz="2400" b="1" dirty="0">
                <a:solidFill>
                  <a:srgbClr val="FF0000"/>
                </a:solidFill>
                <a:latin typeface="Century Schoolbook" pitchFamily="18" charset="0"/>
              </a:rPr>
              <a:t>2.XML</a:t>
            </a:r>
          </a:p>
          <a:p>
            <a:pPr>
              <a:lnSpc>
                <a:spcPct val="150000"/>
              </a:lnSpc>
            </a:pPr>
            <a:r>
              <a:rPr lang="en-IN" sz="2200" b="1" dirty="0">
                <a:solidFill>
                  <a:srgbClr val="FF0066"/>
                </a:solidFill>
                <a:latin typeface="Century Schoolbook" pitchFamily="18" charset="0"/>
              </a:rPr>
              <a:t>2.1 The Introduction of XML</a:t>
            </a:r>
            <a:endParaRPr lang="en-IN" sz="2200" dirty="0">
              <a:solidFill>
                <a:srgbClr val="FF0066"/>
              </a:solidFill>
              <a:latin typeface="Century Schoolbook" pitchFamily="18" charset="0"/>
            </a:endParaRPr>
          </a:p>
          <a:p>
            <a:pPr>
              <a:lnSpc>
                <a:spcPct val="150000"/>
              </a:lnSpc>
            </a:pPr>
            <a:r>
              <a:rPr lang="en-IN" sz="2000" dirty="0">
                <a:latin typeface="Century Schoolbook" pitchFamily="18" charset="0"/>
              </a:rPr>
              <a:t> </a:t>
            </a:r>
            <a:r>
              <a:rPr lang="en-IN" sz="2200" b="1" dirty="0">
                <a:latin typeface="Century Schoolbook" pitchFamily="18" charset="0"/>
              </a:rPr>
              <a:t>Features of XML:</a:t>
            </a:r>
            <a:endParaRPr lang="en-IN" sz="2200" dirty="0">
              <a:latin typeface="Century Schoolbook" pitchFamily="18" charset="0"/>
            </a:endParaRPr>
          </a:p>
          <a:p>
            <a:pPr lvl="0">
              <a:lnSpc>
                <a:spcPct val="150000"/>
              </a:lnSpc>
            </a:pPr>
            <a:r>
              <a:rPr lang="en-IN" sz="2000" b="1" dirty="0">
                <a:latin typeface="Century Schoolbook" pitchFamily="18" charset="0"/>
              </a:rPr>
              <a:t>1. XML simplifies Data Sharing:</a:t>
            </a:r>
            <a:endParaRPr lang="en-IN" sz="2000" dirty="0">
              <a:latin typeface="Century Schoolbook" pitchFamily="18" charset="0"/>
            </a:endParaRPr>
          </a:p>
          <a:p>
            <a:pPr>
              <a:lnSpc>
                <a:spcPct val="150000"/>
              </a:lnSpc>
            </a:pPr>
            <a:r>
              <a:rPr lang="en-IN" sz="2000" dirty="0">
                <a:latin typeface="Century Schoolbook" pitchFamily="18" charset="0"/>
              </a:rPr>
              <a:t>	</a:t>
            </a:r>
            <a:r>
              <a:rPr lang="en-IN" dirty="0">
                <a:latin typeface="Century Schoolbook" pitchFamily="18" charset="0"/>
              </a:rPr>
              <a:t>XML data is stored in plain text format.  This provides a  software an hardware independent way of storing data.  This makes it much easier to create data that can shared by different applications.</a:t>
            </a:r>
          </a:p>
          <a:p>
            <a:pPr lvl="0">
              <a:lnSpc>
                <a:spcPct val="150000"/>
              </a:lnSpc>
            </a:pPr>
            <a:r>
              <a:rPr lang="en-IN" sz="2000" b="1" dirty="0">
                <a:latin typeface="Century Schoolbook" pitchFamily="18" charset="0"/>
              </a:rPr>
              <a:t>2. XML simplifies Data Transport:</a:t>
            </a:r>
            <a:endParaRPr lang="en-IN" sz="2000" dirty="0">
              <a:latin typeface="Century Schoolbook" pitchFamily="18" charset="0"/>
            </a:endParaRPr>
          </a:p>
          <a:p>
            <a:pPr>
              <a:lnSpc>
                <a:spcPct val="150000"/>
              </a:lnSpc>
            </a:pPr>
            <a:r>
              <a:rPr lang="en-IN" sz="2200" dirty="0">
                <a:latin typeface="Century Schoolbook" pitchFamily="18" charset="0"/>
              </a:rPr>
              <a:t>	</a:t>
            </a:r>
            <a:r>
              <a:rPr lang="en-IN" dirty="0">
                <a:latin typeface="Century Schoolbook" pitchFamily="18" charset="0"/>
              </a:rPr>
              <a:t>One of the most time consuming challenges for developers is to exchange data between incompatible systems.</a:t>
            </a:r>
          </a:p>
          <a:p>
            <a:pPr>
              <a:lnSpc>
                <a:spcPct val="150000"/>
              </a:lnSpc>
            </a:pPr>
            <a:r>
              <a:rPr lang="en-IN" dirty="0">
                <a:latin typeface="Century Schoolbook" pitchFamily="18" charset="0"/>
              </a:rPr>
              <a:t>Exchanging data as XML </a:t>
            </a:r>
            <a:r>
              <a:rPr lang="en-IN" dirty="0" err="1">
                <a:latin typeface="Century Schoolbook" pitchFamily="18" charset="0"/>
              </a:rPr>
              <a:t>greately</a:t>
            </a:r>
            <a:r>
              <a:rPr lang="en-IN" dirty="0">
                <a:latin typeface="Century Schoolbook" pitchFamily="18" charset="0"/>
              </a:rPr>
              <a:t> reduces this complexity, since the data can be different incompatible applications.</a:t>
            </a:r>
          </a:p>
        </p:txBody>
      </p:sp>
    </p:spTree>
    <p:extLst>
      <p:ext uri="{BB962C8B-B14F-4D97-AF65-F5344CB8AC3E}">
        <p14:creationId xmlns:p14="http://schemas.microsoft.com/office/powerpoint/2010/main" val="353981677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3"/>
          <p:cNvGraphicFramePr>
            <a:graphicFrameLocks noChangeAspect="1"/>
          </p:cNvGraphicFramePr>
          <p:nvPr/>
        </p:nvGraphicFramePr>
        <p:xfrm>
          <a:off x="357158" y="571480"/>
          <a:ext cx="7786742" cy="2143140"/>
        </p:xfrm>
        <a:graphic>
          <a:graphicData uri="http://schemas.openxmlformats.org/presentationml/2006/ole">
            <mc:AlternateContent xmlns:mc="http://schemas.openxmlformats.org/markup-compatibility/2006">
              <mc:Choice xmlns:v="urn:schemas-microsoft-com:vml" Requires="v">
                <p:oleObj name="Document" r:id="rId2" imgW="5732871" imgH="1043069" progId="Word.Document.12">
                  <p:embed/>
                </p:oleObj>
              </mc:Choice>
              <mc:Fallback>
                <p:oleObj name="Document" r:id="rId2" imgW="5732871" imgH="1043069" progId="Word.Document.12">
                  <p:embed/>
                  <p:pic>
                    <p:nvPicPr>
                      <p:cNvPr id="6963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571480"/>
                        <a:ext cx="7786742" cy="214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14290"/>
            <a:ext cx="8501122" cy="646331"/>
          </a:xfrm>
          <a:prstGeom prst="rect">
            <a:avLst/>
          </a:prstGeom>
          <a:noFill/>
        </p:spPr>
        <p:txBody>
          <a:bodyPr wrap="square" rtlCol="0">
            <a:spAutoFit/>
          </a:bodyPr>
          <a:lstStyle/>
          <a:p>
            <a:r>
              <a:rPr lang="en-IN" b="1" dirty="0">
                <a:latin typeface="Century Schoolbook" pitchFamily="18" charset="0"/>
              </a:rPr>
              <a:t>5.5)	Encryption Functions</a:t>
            </a:r>
            <a:endParaRPr lang="en-IN" dirty="0">
              <a:latin typeface="Century Schoolbook" pitchFamily="18" charset="0"/>
            </a:endParaRPr>
          </a:p>
          <a:p>
            <a:endParaRPr lang="en-IN" dirty="0">
              <a:latin typeface="Century Schoolbook" pitchFamily="18" charset="0"/>
            </a:endParaRPr>
          </a:p>
        </p:txBody>
      </p:sp>
      <p:graphicFrame>
        <p:nvGraphicFramePr>
          <p:cNvPr id="73731" name="Object 3"/>
          <p:cNvGraphicFramePr>
            <a:graphicFrameLocks noChangeAspect="1"/>
          </p:cNvGraphicFramePr>
          <p:nvPr>
            <p:extLst>
              <p:ext uri="{D42A27DB-BD31-4B8C-83A1-F6EECF244321}">
                <p14:modId xmlns:p14="http://schemas.microsoft.com/office/powerpoint/2010/main" val="3990631105"/>
              </p:ext>
            </p:extLst>
          </p:nvPr>
        </p:nvGraphicFramePr>
        <p:xfrm>
          <a:off x="314712" y="860621"/>
          <a:ext cx="8028384" cy="4014206"/>
        </p:xfrm>
        <a:graphic>
          <a:graphicData uri="http://schemas.openxmlformats.org/presentationml/2006/ole">
            <mc:AlternateContent xmlns:mc="http://schemas.openxmlformats.org/markup-compatibility/2006">
              <mc:Choice xmlns:v="urn:schemas-microsoft-com:vml" Requires="v">
                <p:oleObj name="Document" r:id="rId2" imgW="5876184" imgH="1812499" progId="Word.Document.12">
                  <p:embed/>
                </p:oleObj>
              </mc:Choice>
              <mc:Fallback>
                <p:oleObj name="Document" r:id="rId2" imgW="5876184" imgH="1812499" progId="Word.Document.12">
                  <p:embed/>
                  <p:pic>
                    <p:nvPicPr>
                      <p:cNvPr id="737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12" y="860621"/>
                        <a:ext cx="8028384" cy="4014206"/>
                      </a:xfrm>
                      <a:prstGeom prst="rect">
                        <a:avLst/>
                      </a:prstGeom>
                      <a:noFill/>
                      <a:ln>
                        <a:noFill/>
                      </a:ln>
                      <a:effectLst/>
                    </p:spPr>
                  </p:pic>
                </p:oleObj>
              </mc:Fallback>
            </mc:AlternateContent>
          </a:graphicData>
        </a:graphic>
      </p:graphicFrame>
      <p:graphicFrame>
        <p:nvGraphicFramePr>
          <p:cNvPr id="73732" name="Object 4"/>
          <p:cNvGraphicFramePr>
            <a:graphicFrameLocks noChangeAspect="1"/>
          </p:cNvGraphicFramePr>
          <p:nvPr/>
        </p:nvGraphicFramePr>
        <p:xfrm>
          <a:off x="571472" y="5214950"/>
          <a:ext cx="8072494" cy="1285884"/>
        </p:xfrm>
        <a:graphic>
          <a:graphicData uri="http://schemas.openxmlformats.org/presentationml/2006/ole">
            <mc:AlternateContent xmlns:mc="http://schemas.openxmlformats.org/markup-compatibility/2006">
              <mc:Choice xmlns:v="urn:schemas-microsoft-com:vml" Requires="v">
                <p:oleObj name="Document" r:id="rId4" imgW="5732871" imgH="699220" progId="Word.Document.12">
                  <p:embed/>
                </p:oleObj>
              </mc:Choice>
              <mc:Fallback>
                <p:oleObj name="Document" r:id="rId4" imgW="5732871" imgH="699220" progId="Word.Document.12">
                  <p:embed/>
                  <p:pic>
                    <p:nvPicPr>
                      <p:cNvPr id="737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5214950"/>
                        <a:ext cx="8072494" cy="128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5656"/>
          </a:xfrm>
          <a:prstGeom prst="rect">
            <a:avLst/>
          </a:prstGeom>
          <a:noFill/>
        </p:spPr>
        <p:txBody>
          <a:bodyPr wrap="square" rtlCol="0">
            <a:spAutoFit/>
          </a:bodyPr>
          <a:lstStyle/>
          <a:p>
            <a:pPr marL="447675" indent="-447675">
              <a:lnSpc>
                <a:spcPct val="150000"/>
              </a:lnSpc>
              <a:buAutoNum type="arabicParenR" startAt="9"/>
            </a:pPr>
            <a:r>
              <a:rPr lang="en-IN" b="1" dirty="0">
                <a:latin typeface="Century Schoolbook" pitchFamily="18" charset="0"/>
              </a:rPr>
              <a:t>Working with Data</a:t>
            </a:r>
          </a:p>
          <a:p>
            <a:pPr marL="447675" indent="-447675">
              <a:lnSpc>
                <a:spcPct val="150000"/>
              </a:lnSpc>
            </a:pPr>
            <a:r>
              <a:rPr lang="en-IN" b="1" dirty="0">
                <a:latin typeface="Century Schoolbook" pitchFamily="18" charset="0"/>
              </a:rPr>
              <a:t>	</a:t>
            </a:r>
            <a:r>
              <a:rPr lang="en-IN" sz="1400" b="1" dirty="0">
                <a:latin typeface="Century Schoolbook" pitchFamily="18" charset="0"/>
              </a:rPr>
              <a:t>9.1)	Inserting, Updating and Deleting Records</a:t>
            </a:r>
          </a:p>
          <a:p>
            <a:pPr marL="447675" indent="-447675">
              <a:lnSpc>
                <a:spcPct val="150000"/>
              </a:lnSpc>
            </a:pPr>
            <a:r>
              <a:rPr lang="en-IN" sz="1400" b="1" dirty="0">
                <a:latin typeface="Century Schoolbook" pitchFamily="18" charset="0"/>
              </a:rPr>
              <a:t>		9.1.1)	Inserting Records</a:t>
            </a:r>
          </a:p>
          <a:p>
            <a:pPr marL="447675" indent="-447675">
              <a:lnSpc>
                <a:spcPct val="150000"/>
              </a:lnSpc>
            </a:pPr>
            <a:r>
              <a:rPr lang="en-IN" sz="1400" b="1" dirty="0">
                <a:latin typeface="Century Schoolbook" pitchFamily="18" charset="0"/>
              </a:rPr>
              <a:t>		9.1.2)	Updating Records</a:t>
            </a:r>
          </a:p>
          <a:p>
            <a:pPr marL="447675" indent="-447675">
              <a:lnSpc>
                <a:spcPct val="150000"/>
              </a:lnSpc>
            </a:pPr>
            <a:r>
              <a:rPr lang="en-IN" sz="1400" b="1" dirty="0">
                <a:latin typeface="Century Schoolbook" pitchFamily="18" charset="0"/>
              </a:rPr>
              <a:t>		9.1.3)	Deleting Records</a:t>
            </a:r>
          </a:p>
          <a:p>
            <a:pPr marL="447675" indent="-447675">
              <a:lnSpc>
                <a:spcPct val="150000"/>
              </a:lnSpc>
            </a:pPr>
            <a:r>
              <a:rPr lang="en-IN" sz="1400" b="1" dirty="0">
                <a:latin typeface="Century Schoolbook" pitchFamily="18" charset="0"/>
              </a:rPr>
              <a:t>	9.2)	Retrieving Records</a:t>
            </a:r>
          </a:p>
          <a:p>
            <a:pPr marL="447675" indent="-447675">
              <a:lnSpc>
                <a:spcPct val="150000"/>
              </a:lnSpc>
            </a:pPr>
            <a:r>
              <a:rPr lang="en-IN" sz="1400" b="1" dirty="0">
                <a:latin typeface="Century Schoolbook" pitchFamily="18" charset="0"/>
              </a:rPr>
              <a:t>		9.2.1)	Retrieving Specific Rows and Columns</a:t>
            </a:r>
          </a:p>
          <a:p>
            <a:pPr marL="447675" indent="-447675">
              <a:lnSpc>
                <a:spcPct val="150000"/>
              </a:lnSpc>
            </a:pPr>
            <a:r>
              <a:rPr lang="en-IN" sz="1400" b="1" dirty="0">
                <a:latin typeface="Century Schoolbook" pitchFamily="18" charset="0"/>
              </a:rPr>
              <a:t>		9.2.2)	Using Built-In Functions</a:t>
            </a:r>
          </a:p>
          <a:p>
            <a:pPr marL="447675" indent="-447675">
              <a:lnSpc>
                <a:spcPct val="150000"/>
              </a:lnSpc>
            </a:pPr>
            <a:r>
              <a:rPr lang="en-IN" sz="1400" b="1" dirty="0">
                <a:latin typeface="Century Schoolbook" pitchFamily="18" charset="0"/>
              </a:rPr>
              <a:t>		9.2.3)	Aliasing Table and column Names</a:t>
            </a:r>
          </a:p>
          <a:p>
            <a:pPr marL="447675" indent="-447675">
              <a:lnSpc>
                <a:spcPct val="150000"/>
              </a:lnSpc>
            </a:pPr>
            <a:r>
              <a:rPr lang="en-IN" sz="1400" b="1" dirty="0">
                <a:latin typeface="Century Schoolbook" pitchFamily="18" charset="0"/>
              </a:rPr>
              <a:t>		9.2.4)	Limiting Query Results</a:t>
            </a:r>
          </a:p>
          <a:p>
            <a:pPr marL="447675" indent="-447675">
              <a:lnSpc>
                <a:spcPct val="150000"/>
              </a:lnSpc>
            </a:pPr>
            <a:r>
              <a:rPr lang="en-IN" sz="1400" b="1" dirty="0">
                <a:latin typeface="Century Schoolbook" pitchFamily="18" charset="0"/>
              </a:rPr>
              <a:t>		9.2.5)	Sorting Query Results</a:t>
            </a:r>
          </a:p>
          <a:p>
            <a:pPr marL="447675" indent="-447675">
              <a:lnSpc>
                <a:spcPct val="150000"/>
              </a:lnSpc>
            </a:pPr>
            <a:r>
              <a:rPr lang="en-IN" sz="1400" b="1" dirty="0">
                <a:latin typeface="Century Schoolbook" pitchFamily="18" charset="0"/>
              </a:rPr>
              <a:t>		9.2.6)	Grouping Query Results</a:t>
            </a:r>
          </a:p>
          <a:p>
            <a:pPr marL="447675" indent="-447675">
              <a:lnSpc>
                <a:spcPct val="150000"/>
              </a:lnSpc>
            </a:pPr>
            <a:r>
              <a:rPr lang="en-IN" sz="1400" b="1" dirty="0">
                <a:latin typeface="Century Schoolbook" pitchFamily="18" charset="0"/>
              </a:rPr>
              <a:t>		9.2.7)	Using Variables</a:t>
            </a:r>
          </a:p>
          <a:p>
            <a:pPr marL="447675" indent="-447675">
              <a:lnSpc>
                <a:spcPct val="150000"/>
              </a:lnSpc>
            </a:pPr>
            <a:r>
              <a:rPr lang="en-IN" sz="1400" b="1" dirty="0">
                <a:latin typeface="Century Schoolbook" pitchFamily="18" charset="0"/>
              </a:rPr>
              <a:t>		9.2.8)	Using Sub queries</a:t>
            </a:r>
          </a:p>
          <a:p>
            <a:pPr marL="447675" indent="-447675">
              <a:lnSpc>
                <a:spcPct val="150000"/>
              </a:lnSpc>
            </a:pPr>
            <a:r>
              <a:rPr lang="en-IN" sz="1400" b="1" dirty="0">
                <a:latin typeface="Century Schoolbook" pitchFamily="18" charset="0"/>
              </a:rPr>
              <a:t>		9.2.9)	Controlling SELECT </a:t>
            </a:r>
            <a:r>
              <a:rPr lang="en-IN" sz="1400" b="1" dirty="0" err="1">
                <a:latin typeface="Century Schoolbook" pitchFamily="18" charset="0"/>
              </a:rPr>
              <a:t>behavior</a:t>
            </a:r>
            <a:endParaRPr lang="en-IN" sz="1400" b="1" dirty="0">
              <a:latin typeface="Century Schoolbook" pitchFamily="18" charset="0"/>
            </a:endParaRPr>
          </a:p>
          <a:p>
            <a:pPr marL="447675" indent="-447675">
              <a:lnSpc>
                <a:spcPct val="150000"/>
              </a:lnSpc>
            </a:pPr>
            <a:r>
              <a:rPr lang="en-IN" sz="1400" b="1" dirty="0">
                <a:latin typeface="Century Schoolbook" pitchFamily="18" charset="0"/>
              </a:rPr>
              <a:t>	9.3)	Copying, Importing, and Exporting Records</a:t>
            </a:r>
          </a:p>
          <a:p>
            <a:pPr marL="447675" indent="-447675">
              <a:lnSpc>
                <a:spcPct val="150000"/>
              </a:lnSpc>
            </a:pPr>
            <a:r>
              <a:rPr lang="en-IN" sz="1400" b="1" dirty="0">
                <a:latin typeface="Century Schoolbook" pitchFamily="18" charset="0"/>
              </a:rPr>
              <a:t>		9.3.1)	Copying Records</a:t>
            </a:r>
          </a:p>
          <a:p>
            <a:pPr marL="447675" indent="-447675">
              <a:lnSpc>
                <a:spcPct val="150000"/>
              </a:lnSpc>
            </a:pPr>
            <a:r>
              <a:rPr lang="en-IN" sz="1400" b="1" dirty="0">
                <a:latin typeface="Century Schoolbook" pitchFamily="18" charset="0"/>
              </a:rPr>
              <a:t>		9.3.2)	Importing Records</a:t>
            </a:r>
          </a:p>
          <a:p>
            <a:pPr marL="447675" indent="-447675">
              <a:lnSpc>
                <a:spcPct val="150000"/>
              </a:lnSpc>
            </a:pPr>
            <a:r>
              <a:rPr lang="en-IN" sz="1400" b="1" dirty="0">
                <a:latin typeface="Century Schoolbook" pitchFamily="18" charset="0"/>
              </a:rPr>
              <a:t>		9.3.3)	Exporting Records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358246" cy="3693319"/>
          </a:xfrm>
          <a:prstGeom prst="rect">
            <a:avLst/>
          </a:prstGeom>
        </p:spPr>
        <p:txBody>
          <a:bodyPr wrap="square">
            <a:spAutoFit/>
          </a:bodyPr>
          <a:lstStyle/>
          <a:p>
            <a:r>
              <a:rPr lang="en-IN" b="1" dirty="0">
                <a:latin typeface="Century Schoolbook" pitchFamily="18" charset="0"/>
              </a:rPr>
              <a:t>9.1)	Inserting, Updating and Deleting Records</a:t>
            </a:r>
          </a:p>
          <a:p>
            <a:r>
              <a:rPr lang="en-IN" b="1" dirty="0">
                <a:latin typeface="Century Schoolbook" pitchFamily="18" charset="0"/>
              </a:rPr>
              <a:t>	9.1.1)	Inserting Records</a:t>
            </a:r>
          </a:p>
          <a:p>
            <a:r>
              <a:rPr lang="en-IN" dirty="0">
                <a:latin typeface="Century Schoolbook" pitchFamily="18" charset="0"/>
              </a:rPr>
              <a:t>Once a Database and its Tables have been created, the next step is to enter data into them. This is accomplished by means of the INSERT </a:t>
            </a:r>
            <a:r>
              <a:rPr lang="en-IN" dirty="0" err="1">
                <a:latin typeface="Century Schoolbook" pitchFamily="18" charset="0"/>
              </a:rPr>
              <a:t>command,as</a:t>
            </a:r>
            <a:endParaRPr lang="en-IN" dirty="0">
              <a:latin typeface="Century Schoolbook" pitchFamily="18" charset="0"/>
            </a:endParaRPr>
          </a:p>
          <a:p>
            <a:endParaRPr lang="en-IN" dirty="0">
              <a:latin typeface="Century Schoolbook" pitchFamily="18" charset="0"/>
            </a:endParaRPr>
          </a:p>
          <a:p>
            <a:r>
              <a:rPr lang="en-IN" b="1" dirty="0">
                <a:latin typeface="Century Schoolbook" pitchFamily="18" charset="0"/>
              </a:rPr>
              <a:t>INSERT INTO table-name (field-</a:t>
            </a:r>
            <a:r>
              <a:rPr lang="en-IN" b="1" dirty="0" err="1">
                <a:latin typeface="Century Schoolbook" pitchFamily="18" charset="0"/>
              </a:rPr>
              <a:t>name,field</a:t>
            </a:r>
            <a:r>
              <a:rPr lang="en-IN" b="1" dirty="0">
                <a:latin typeface="Century Schoolbook" pitchFamily="18" charset="0"/>
              </a:rPr>
              <a:t>-name,…) VALUES (field-</a:t>
            </a:r>
            <a:r>
              <a:rPr lang="en-IN" b="1" dirty="0" err="1">
                <a:latin typeface="Century Schoolbook" pitchFamily="18" charset="0"/>
              </a:rPr>
              <a:t>value,field</a:t>
            </a:r>
            <a:r>
              <a:rPr lang="en-IN" b="1" dirty="0">
                <a:latin typeface="Century Schoolbook" pitchFamily="18" charset="0"/>
              </a:rPr>
              <a:t>-value…)</a:t>
            </a:r>
          </a:p>
          <a:p>
            <a:endParaRPr lang="en-IN" b="1" dirty="0">
              <a:latin typeface="Century Schoolbook" pitchFamily="18" charset="0"/>
            </a:endParaRPr>
          </a:p>
          <a:p>
            <a:r>
              <a:rPr lang="en-IN" b="1" dirty="0">
                <a:latin typeface="Century Schoolbook" pitchFamily="18" charset="0"/>
              </a:rPr>
              <a:t>To Illustrate this, </a:t>
            </a:r>
          </a:p>
          <a:p>
            <a:endParaRPr lang="en-IN" b="1" dirty="0">
              <a:latin typeface="Century Schoolbook" pitchFamily="18" charset="0"/>
            </a:endParaRPr>
          </a:p>
          <a:p>
            <a:r>
              <a:rPr lang="en-IN" b="1" dirty="0">
                <a:latin typeface="Century Schoolbook" pitchFamily="18" charset="0"/>
              </a:rPr>
              <a:t>CREATE TABLE </a:t>
            </a:r>
            <a:r>
              <a:rPr lang="en-IN" b="1" dirty="0" err="1">
                <a:latin typeface="Century Schoolbook" pitchFamily="18" charset="0"/>
              </a:rPr>
              <a:t>emp</a:t>
            </a:r>
            <a:r>
              <a:rPr lang="en-IN" b="1" dirty="0">
                <a:latin typeface="Century Schoolbook" pitchFamily="18" charset="0"/>
              </a:rPr>
              <a:t>(</a:t>
            </a:r>
            <a:r>
              <a:rPr lang="en-IN" b="1" dirty="0" err="1">
                <a:latin typeface="Century Schoolbook" pitchFamily="18" charset="0"/>
              </a:rPr>
              <a:t>eno</a:t>
            </a:r>
            <a:r>
              <a:rPr lang="en-IN" b="1" dirty="0">
                <a:latin typeface="Century Schoolbook" pitchFamily="18" charset="0"/>
              </a:rPr>
              <a:t> </a:t>
            </a:r>
            <a:r>
              <a:rPr lang="en-IN" b="1" dirty="0" err="1">
                <a:latin typeface="Century Schoolbook" pitchFamily="18" charset="0"/>
              </a:rPr>
              <a:t>varchar</a:t>
            </a:r>
            <a:r>
              <a:rPr lang="en-IN" b="1" dirty="0">
                <a:latin typeface="Century Schoolbook" pitchFamily="18" charset="0"/>
              </a:rPr>
              <a:t>(5), </a:t>
            </a:r>
            <a:r>
              <a:rPr lang="en-IN" b="1" dirty="0" err="1">
                <a:latin typeface="Century Schoolbook" pitchFamily="18" charset="0"/>
              </a:rPr>
              <a:t>ename</a:t>
            </a:r>
            <a:r>
              <a:rPr lang="en-IN" b="1" dirty="0">
                <a:latin typeface="Century Schoolbook" pitchFamily="18" charset="0"/>
              </a:rPr>
              <a:t> </a:t>
            </a:r>
            <a:r>
              <a:rPr lang="en-IN" b="1" dirty="0" err="1">
                <a:latin typeface="Century Schoolbook" pitchFamily="18" charset="0"/>
              </a:rPr>
              <a:t>varchar</a:t>
            </a:r>
            <a:r>
              <a:rPr lang="en-IN" b="1" dirty="0">
                <a:latin typeface="Century Schoolbook" pitchFamily="18" charset="0"/>
              </a:rPr>
              <a:t>(15),</a:t>
            </a:r>
            <a:r>
              <a:rPr lang="en-IN" b="1" dirty="0" err="1">
                <a:latin typeface="Century Schoolbook" pitchFamily="18" charset="0"/>
              </a:rPr>
              <a:t>sal</a:t>
            </a:r>
            <a:r>
              <a:rPr lang="en-IN" b="1" dirty="0">
                <a:latin typeface="Century Schoolbook" pitchFamily="18" charset="0"/>
              </a:rPr>
              <a:t> </a:t>
            </a:r>
            <a:r>
              <a:rPr lang="en-IN" b="1" dirty="0" err="1">
                <a:latin typeface="Century Schoolbook" pitchFamily="18" charset="0"/>
              </a:rPr>
              <a:t>int</a:t>
            </a:r>
            <a:r>
              <a:rPr lang="en-IN" b="1" dirty="0">
                <a:latin typeface="Century Schoolbook" pitchFamily="18" charset="0"/>
              </a:rPr>
              <a:t>(5));</a:t>
            </a:r>
          </a:p>
          <a:p>
            <a:endParaRPr lang="en-IN" b="1" dirty="0">
              <a:latin typeface="Century Schoolbook" pitchFamily="18" charset="0"/>
            </a:endParaRP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85728"/>
            <a:ext cx="7056784" cy="6740307"/>
          </a:xfrm>
          <a:prstGeom prst="rect">
            <a:avLst/>
          </a:prstGeom>
          <a:noFill/>
        </p:spPr>
        <p:txBody>
          <a:bodyPr wrap="square" rtlCol="0">
            <a:spAutoFit/>
          </a:bodyPr>
          <a:lstStyle/>
          <a:p>
            <a:pPr lvl="0">
              <a:lnSpc>
                <a:spcPct val="150000"/>
              </a:lnSpc>
            </a:pPr>
            <a:r>
              <a:rPr lang="en-IN" sz="2000" b="1" dirty="0">
                <a:latin typeface="Century Schoolbook" pitchFamily="18" charset="0"/>
              </a:rPr>
              <a:t>3. XML simplifies Platform Changes:</a:t>
            </a:r>
            <a:endParaRPr lang="en-IN" sz="2000" dirty="0">
              <a:latin typeface="Century Schoolbook" pitchFamily="18" charset="0"/>
            </a:endParaRPr>
          </a:p>
          <a:p>
            <a:pPr>
              <a:lnSpc>
                <a:spcPct val="150000"/>
              </a:lnSpc>
            </a:pPr>
            <a:r>
              <a:rPr lang="en-IN" dirty="0">
                <a:latin typeface="Century Schoolbook" pitchFamily="18" charset="0"/>
              </a:rPr>
              <a:t>	XML data is stored in text format, this makes it easier to expand or upgrade to new operating systems, to new applications or new browsers without using data.</a:t>
            </a:r>
          </a:p>
          <a:p>
            <a:pPr lvl="0">
              <a:lnSpc>
                <a:spcPct val="150000"/>
              </a:lnSpc>
            </a:pPr>
            <a:r>
              <a:rPr lang="en-IN" sz="2000" b="1" dirty="0">
                <a:latin typeface="Century Schoolbook" pitchFamily="18" charset="0"/>
              </a:rPr>
              <a:t>4. XML makes your data more Available:</a:t>
            </a:r>
            <a:endParaRPr lang="en-IN" sz="2000" dirty="0">
              <a:latin typeface="Century Schoolbook" pitchFamily="18" charset="0"/>
            </a:endParaRPr>
          </a:p>
          <a:p>
            <a:pPr>
              <a:lnSpc>
                <a:spcPct val="150000"/>
              </a:lnSpc>
            </a:pPr>
            <a:r>
              <a:rPr lang="en-IN" dirty="0">
                <a:latin typeface="Century Schoolbook" pitchFamily="18" charset="0"/>
              </a:rPr>
              <a:t>	With XML, data can be available to all kinds of “reading machines”(handheld computers, voice machines </a:t>
            </a:r>
            <a:r>
              <a:rPr lang="en-IN" dirty="0" err="1">
                <a:latin typeface="Century Schoolbook" pitchFamily="18" charset="0"/>
              </a:rPr>
              <a:t>etc</a:t>
            </a:r>
            <a:r>
              <a:rPr lang="en-IN" dirty="0">
                <a:latin typeface="Century Schoolbook" pitchFamily="18" charset="0"/>
              </a:rPr>
              <a:t>), and make it more available for blind people, or people with other disabilities.</a:t>
            </a:r>
          </a:p>
          <a:p>
            <a:pPr>
              <a:lnSpc>
                <a:spcPct val="170000"/>
              </a:lnSpc>
            </a:pPr>
            <a:r>
              <a:rPr lang="en-IN" sz="2200" b="1" dirty="0">
                <a:solidFill>
                  <a:srgbClr val="FF0066"/>
                </a:solidFill>
                <a:latin typeface="Century Schoolbook" pitchFamily="18" charset="0"/>
              </a:rPr>
              <a:t>2.2 The Syntax of XML</a:t>
            </a:r>
            <a:endParaRPr lang="en-IN" sz="2200" dirty="0">
              <a:solidFill>
                <a:srgbClr val="FF0066"/>
              </a:solidFill>
              <a:latin typeface="Century Schoolbook" pitchFamily="18" charset="0"/>
            </a:endParaRPr>
          </a:p>
          <a:p>
            <a:pPr>
              <a:lnSpc>
                <a:spcPct val="170000"/>
              </a:lnSpc>
            </a:pPr>
            <a:r>
              <a:rPr lang="en-IN" dirty="0">
                <a:latin typeface="Century Schoolbook" pitchFamily="18" charset="0"/>
              </a:rPr>
              <a:t>The syntax rules of XML are very simple and logical.  The rules are easy to learn, and easy to use.</a:t>
            </a:r>
          </a:p>
          <a:p>
            <a:pPr>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a:p>
            <a:pPr>
              <a:lnSpc>
                <a:spcPct val="150000"/>
              </a:lnSpc>
            </a:pPr>
            <a:endParaRPr lang="en-IN" dirty="0"/>
          </a:p>
        </p:txBody>
      </p:sp>
    </p:spTree>
    <p:extLst>
      <p:ext uri="{BB962C8B-B14F-4D97-AF65-F5344CB8AC3E}">
        <p14:creationId xmlns:p14="http://schemas.microsoft.com/office/powerpoint/2010/main" val="457464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7272808" cy="6409190"/>
          </a:xfrm>
          <a:prstGeom prst="rect">
            <a:avLst/>
          </a:prstGeom>
          <a:noFill/>
        </p:spPr>
        <p:txBody>
          <a:bodyPr wrap="square" rtlCol="0">
            <a:spAutoFit/>
          </a:bodyPr>
          <a:lstStyle/>
          <a:p>
            <a:pPr lvl="0">
              <a:lnSpc>
                <a:spcPct val="150000"/>
              </a:lnSpc>
            </a:pPr>
            <a:r>
              <a:rPr lang="en-IN" sz="2000" b="1" dirty="0">
                <a:latin typeface="Century Schoolbook" pitchFamily="18" charset="0"/>
              </a:rPr>
              <a:t>1. All XML Elements must have a closing tag:</a:t>
            </a:r>
            <a:endParaRPr lang="en-IN" sz="2000" dirty="0">
              <a:latin typeface="Century Schoolbook" pitchFamily="18" charset="0"/>
            </a:endParaRPr>
          </a:p>
          <a:p>
            <a:pPr>
              <a:lnSpc>
                <a:spcPct val="150000"/>
              </a:lnSpc>
            </a:pPr>
            <a:r>
              <a:rPr lang="en-IN" b="1" dirty="0">
                <a:latin typeface="Century Schoolbook" pitchFamily="18" charset="0"/>
              </a:rPr>
              <a:t>	</a:t>
            </a:r>
            <a:r>
              <a:rPr lang="en-IN" dirty="0">
                <a:latin typeface="Century Schoolbook" pitchFamily="18" charset="0"/>
              </a:rPr>
              <a:t>In html, some elements do not have closing tag.</a:t>
            </a:r>
          </a:p>
          <a:p>
            <a:pPr>
              <a:lnSpc>
                <a:spcPct val="150000"/>
              </a:lnSpc>
            </a:pPr>
            <a:r>
              <a:rPr lang="en-IN" dirty="0">
                <a:latin typeface="Century Schoolbook" pitchFamily="18" charset="0"/>
              </a:rPr>
              <a:t>	 	Ex: &lt;p&gt; This is a paragraph</a:t>
            </a:r>
          </a:p>
          <a:p>
            <a:pPr>
              <a:lnSpc>
                <a:spcPct val="150000"/>
              </a:lnSpc>
            </a:pPr>
            <a:r>
              <a:rPr lang="en-IN" dirty="0">
                <a:latin typeface="Century Schoolbook" pitchFamily="18" charset="0"/>
              </a:rPr>
              <a:t>      	In XML, it is illegal to omit the closing tag.  All elements 	must have a closing tag.</a:t>
            </a:r>
          </a:p>
          <a:p>
            <a:pPr lvl="0">
              <a:lnSpc>
                <a:spcPct val="150000"/>
              </a:lnSpc>
            </a:pPr>
            <a:r>
              <a:rPr lang="en-IN" sz="2000" b="1" dirty="0">
                <a:latin typeface="Century Schoolbook" pitchFamily="18" charset="0"/>
              </a:rPr>
              <a:t>2. XML tags are case-sensitive:</a:t>
            </a:r>
            <a:endParaRPr lang="en-IN" sz="2000" dirty="0">
              <a:latin typeface="Century Schoolbook" pitchFamily="18" charset="0"/>
            </a:endParaRPr>
          </a:p>
          <a:p>
            <a:pPr>
              <a:lnSpc>
                <a:spcPct val="150000"/>
              </a:lnSpc>
            </a:pPr>
            <a:r>
              <a:rPr lang="en-IN" sz="1600" b="1" dirty="0">
                <a:latin typeface="Century Schoolbook" pitchFamily="18" charset="0"/>
              </a:rPr>
              <a:t>	</a:t>
            </a:r>
            <a:r>
              <a:rPr lang="en-IN" dirty="0">
                <a:latin typeface="Century Schoolbook" pitchFamily="18" charset="0"/>
              </a:rPr>
              <a:t>XML tags are case-sensitive </a:t>
            </a:r>
            <a:r>
              <a:rPr lang="en-IN" dirty="0" err="1">
                <a:latin typeface="Century Schoolbook" pitchFamily="18" charset="0"/>
              </a:rPr>
              <a:t>i.e</a:t>
            </a:r>
            <a:r>
              <a:rPr lang="en-IN" dirty="0">
                <a:latin typeface="Century Schoolbook" pitchFamily="18" charset="0"/>
              </a:rPr>
              <a:t> the tag &lt;letter&gt; is 	different from the tag &lt;Letter&gt;</a:t>
            </a:r>
          </a:p>
          <a:p>
            <a:pPr>
              <a:lnSpc>
                <a:spcPct val="150000"/>
              </a:lnSpc>
            </a:pPr>
            <a:r>
              <a:rPr lang="en-IN" dirty="0">
                <a:latin typeface="Century Schoolbook" pitchFamily="18" charset="0"/>
              </a:rPr>
              <a:t>	Opening and closing tags must be written with the same 	case.</a:t>
            </a:r>
          </a:p>
          <a:p>
            <a:pPr lvl="0">
              <a:lnSpc>
                <a:spcPct val="150000"/>
              </a:lnSpc>
            </a:pPr>
            <a:r>
              <a:rPr lang="en-IN" sz="2000" b="1" dirty="0">
                <a:latin typeface="Century Schoolbook" pitchFamily="18" charset="0"/>
              </a:rPr>
              <a:t>3. XML elements must be properly nested:</a:t>
            </a:r>
            <a:r>
              <a:rPr lang="en-IN" dirty="0">
                <a:latin typeface="Century Schoolbook" pitchFamily="18" charset="0"/>
              </a:rPr>
              <a:t>	</a:t>
            </a:r>
          </a:p>
          <a:p>
            <a:pPr>
              <a:lnSpc>
                <a:spcPct val="150000"/>
              </a:lnSpc>
            </a:pPr>
            <a:r>
              <a:rPr lang="en-IN" dirty="0">
                <a:latin typeface="Century Schoolbook" pitchFamily="18" charset="0"/>
              </a:rPr>
              <a:t>	In </a:t>
            </a:r>
            <a:r>
              <a:rPr lang="en-IN" dirty="0" err="1">
                <a:latin typeface="Century Schoolbook" pitchFamily="18" charset="0"/>
              </a:rPr>
              <a:t>XMl</a:t>
            </a:r>
            <a:r>
              <a:rPr lang="en-IN" dirty="0">
                <a:latin typeface="Century Schoolbook" pitchFamily="18" charset="0"/>
              </a:rPr>
              <a:t> , all elements must be properly nested within each 	other that is shown in following example.</a:t>
            </a:r>
          </a:p>
          <a:p>
            <a:pPr>
              <a:lnSpc>
                <a:spcPct val="150000"/>
              </a:lnSpc>
            </a:pPr>
            <a:r>
              <a:rPr lang="en-IN" dirty="0">
                <a:latin typeface="Century Schoolbook" pitchFamily="18" charset="0"/>
              </a:rPr>
              <a:t>	Ex: &lt;b&gt;&lt;i&gt;This text is bold and italic&lt;/i&gt;&lt;/b&gt;</a:t>
            </a: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339767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7383764" cy="6124754"/>
          </a:xfrm>
          <a:prstGeom prst="rect">
            <a:avLst/>
          </a:prstGeom>
          <a:noFill/>
        </p:spPr>
        <p:txBody>
          <a:bodyPr wrap="square" rtlCol="0">
            <a:spAutoFit/>
          </a:bodyPr>
          <a:lstStyle/>
          <a:p>
            <a:pPr lvl="0">
              <a:lnSpc>
                <a:spcPct val="150000"/>
              </a:lnSpc>
            </a:pPr>
            <a:r>
              <a:rPr lang="en-IN" sz="2000" b="1" dirty="0">
                <a:latin typeface="Century Schoolbook" pitchFamily="18" charset="0"/>
              </a:rPr>
              <a:t>4. XML documents must have a root element:</a:t>
            </a:r>
            <a:endParaRPr lang="en-IN" sz="2000" dirty="0">
              <a:latin typeface="Century Schoolbook" pitchFamily="18" charset="0"/>
            </a:endParaRPr>
          </a:p>
          <a:p>
            <a:pPr>
              <a:lnSpc>
                <a:spcPct val="150000"/>
              </a:lnSpc>
            </a:pPr>
            <a:r>
              <a:rPr lang="en-IN" dirty="0">
                <a:latin typeface="Century Schoolbook" pitchFamily="18" charset="0"/>
              </a:rPr>
              <a:t>	XML documents must contain one element that is the parent of all other elements.  This element is called the root element.</a:t>
            </a:r>
          </a:p>
          <a:p>
            <a:pPr lvl="0">
              <a:lnSpc>
                <a:spcPct val="150000"/>
              </a:lnSpc>
            </a:pPr>
            <a:r>
              <a:rPr lang="en-IN" sz="2000" b="1" dirty="0">
                <a:latin typeface="Century Schoolbook" pitchFamily="18" charset="0"/>
              </a:rPr>
              <a:t>5.XML Attribute values must be quoted:</a:t>
            </a:r>
            <a:endParaRPr lang="en-IN" sz="2000" dirty="0">
              <a:latin typeface="Century Schoolbook" pitchFamily="18" charset="0"/>
            </a:endParaRPr>
          </a:p>
          <a:p>
            <a:pPr>
              <a:lnSpc>
                <a:spcPct val="150000"/>
              </a:lnSpc>
            </a:pPr>
            <a:r>
              <a:rPr lang="en-IN" b="1" dirty="0">
                <a:latin typeface="Century Schoolbook" pitchFamily="18" charset="0"/>
              </a:rPr>
              <a:t>	</a:t>
            </a:r>
            <a:r>
              <a:rPr lang="en-IN" dirty="0">
                <a:latin typeface="Century Schoolbook" pitchFamily="18" charset="0"/>
              </a:rPr>
              <a:t>XML elements can have attribute in name/value pairs just like in HTML.</a:t>
            </a:r>
          </a:p>
          <a:p>
            <a:pPr>
              <a:lnSpc>
                <a:spcPct val="150000"/>
              </a:lnSpc>
            </a:pPr>
            <a:r>
              <a:rPr lang="en-IN" dirty="0">
                <a:latin typeface="Century Schoolbook" pitchFamily="18" charset="0"/>
              </a:rPr>
              <a:t>	In XML, the attribute values must always be quoted.</a:t>
            </a:r>
          </a:p>
          <a:p>
            <a:pPr>
              <a:lnSpc>
                <a:spcPct val="200000"/>
              </a:lnSpc>
            </a:pPr>
            <a:r>
              <a:rPr lang="en-IN" dirty="0">
                <a:latin typeface="Century Schoolbook" pitchFamily="18" charset="0"/>
              </a:rPr>
              <a:t> </a:t>
            </a:r>
            <a:r>
              <a:rPr lang="en-IN" sz="2200" b="1" dirty="0">
                <a:latin typeface="Century Schoolbook" pitchFamily="18" charset="0"/>
              </a:rPr>
              <a:t>Well Formed XML Document:</a:t>
            </a:r>
            <a:endParaRPr lang="en-IN" sz="2200" dirty="0">
              <a:latin typeface="Century Schoolbook" pitchFamily="18" charset="0"/>
            </a:endParaRPr>
          </a:p>
          <a:p>
            <a:pPr lvl="0">
              <a:lnSpc>
                <a:spcPct val="200000"/>
              </a:lnSpc>
              <a:buFont typeface="Wingdings" pitchFamily="2" charset="2"/>
              <a:buChar char="Ø"/>
            </a:pPr>
            <a:r>
              <a:rPr lang="en-IN" dirty="0">
                <a:latin typeface="Century Schoolbook" pitchFamily="18" charset="0"/>
              </a:rPr>
              <a:t>An XML document that follows correct XML syntax is called “well Formed” XML Document.</a:t>
            </a:r>
          </a:p>
          <a:p>
            <a:pPr>
              <a:lnSpc>
                <a:spcPct val="150000"/>
              </a:lnSpc>
            </a:pPr>
            <a:endParaRPr lang="en-IN" dirty="0">
              <a:latin typeface="Century Schoolbook" pitchFamily="18" charset="0"/>
            </a:endParaRPr>
          </a:p>
          <a:p>
            <a:pPr>
              <a:lnSpc>
                <a:spcPct val="150000"/>
              </a:lnSpc>
            </a:pPr>
            <a:r>
              <a:rPr lang="en-IN" dirty="0">
                <a:latin typeface="Century Schoolbook" pitchFamily="18" charset="0"/>
              </a:rPr>
              <a:t>	</a:t>
            </a:r>
          </a:p>
        </p:txBody>
      </p:sp>
    </p:spTree>
    <p:extLst>
      <p:ext uri="{BB962C8B-B14F-4D97-AF65-F5344CB8AC3E}">
        <p14:creationId xmlns:p14="http://schemas.microsoft.com/office/powerpoint/2010/main" val="117521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42852"/>
            <a:ext cx="7128792" cy="6601807"/>
          </a:xfrm>
          <a:prstGeom prst="rect">
            <a:avLst/>
          </a:prstGeom>
          <a:noFill/>
        </p:spPr>
        <p:txBody>
          <a:bodyPr wrap="square" rtlCol="0">
            <a:spAutoFit/>
          </a:bodyPr>
          <a:lstStyle/>
          <a:p>
            <a:pPr lvl="0">
              <a:lnSpc>
                <a:spcPct val="150000"/>
              </a:lnSpc>
              <a:buFont typeface="Wingdings" pitchFamily="2" charset="2"/>
              <a:buChar char="Ø"/>
            </a:pPr>
            <a:r>
              <a:rPr lang="en-IN" dirty="0">
                <a:latin typeface="Century Schoolbook" pitchFamily="18" charset="0"/>
              </a:rPr>
              <a:t>XML syntax rules are </a:t>
            </a:r>
          </a:p>
          <a:p>
            <a:pPr lvl="0">
              <a:lnSpc>
                <a:spcPct val="150000"/>
              </a:lnSpc>
            </a:pPr>
            <a:r>
              <a:rPr lang="en-IN" dirty="0">
                <a:latin typeface="Century Schoolbook" pitchFamily="18" charset="0"/>
              </a:rPr>
              <a:t>	1.All XML Elements must have a closing tag</a:t>
            </a:r>
          </a:p>
          <a:p>
            <a:pPr lvl="0">
              <a:lnSpc>
                <a:spcPct val="150000"/>
              </a:lnSpc>
            </a:pPr>
            <a:r>
              <a:rPr lang="en-IN" dirty="0">
                <a:latin typeface="Century Schoolbook" pitchFamily="18" charset="0"/>
              </a:rPr>
              <a:t>	2.XML tags are case-sensitive</a:t>
            </a:r>
          </a:p>
          <a:p>
            <a:pPr lvl="0">
              <a:lnSpc>
                <a:spcPct val="150000"/>
              </a:lnSpc>
            </a:pPr>
            <a:r>
              <a:rPr lang="en-IN" dirty="0">
                <a:latin typeface="Century Schoolbook" pitchFamily="18" charset="0"/>
              </a:rPr>
              <a:t>	3.XML elements must be properly nested</a:t>
            </a:r>
          </a:p>
          <a:p>
            <a:pPr lvl="0">
              <a:lnSpc>
                <a:spcPct val="150000"/>
              </a:lnSpc>
            </a:pPr>
            <a:r>
              <a:rPr lang="en-IN" dirty="0">
                <a:latin typeface="Century Schoolbook" pitchFamily="18" charset="0"/>
              </a:rPr>
              <a:t>	4.XML documents must have a root element</a:t>
            </a:r>
          </a:p>
          <a:p>
            <a:pPr lvl="0">
              <a:lnSpc>
                <a:spcPct val="150000"/>
              </a:lnSpc>
            </a:pPr>
            <a:r>
              <a:rPr lang="en-IN" dirty="0">
                <a:latin typeface="Century Schoolbook" pitchFamily="18" charset="0"/>
              </a:rPr>
              <a:t>	5.XML Attribute values must be quoted</a:t>
            </a:r>
          </a:p>
          <a:p>
            <a:pPr>
              <a:lnSpc>
                <a:spcPct val="150000"/>
              </a:lnSpc>
            </a:pPr>
            <a:r>
              <a:rPr lang="en-IN" sz="2200" b="1" dirty="0">
                <a:solidFill>
                  <a:srgbClr val="FF0066"/>
                </a:solidFill>
                <a:latin typeface="Century Schoolbook" pitchFamily="18" charset="0"/>
              </a:rPr>
              <a:t>2.3 XML Document Structure</a:t>
            </a:r>
            <a:endParaRPr lang="en-IN" sz="2200" dirty="0">
              <a:solidFill>
                <a:srgbClr val="FF0066"/>
              </a:solidFill>
              <a:latin typeface="Century Schoolbook" pitchFamily="18" charset="0"/>
            </a:endParaRPr>
          </a:p>
          <a:p>
            <a:pPr>
              <a:lnSpc>
                <a:spcPct val="150000"/>
              </a:lnSpc>
            </a:pPr>
            <a:r>
              <a:rPr lang="en-IN" sz="2400" dirty="0"/>
              <a:t>	</a:t>
            </a:r>
            <a:r>
              <a:rPr lang="en-IN" dirty="0">
                <a:latin typeface="Century Schoolbook" pitchFamily="18" charset="0"/>
              </a:rPr>
              <a:t>XML document contains following things:</a:t>
            </a:r>
          </a:p>
          <a:p>
            <a:pPr lvl="0">
              <a:lnSpc>
                <a:spcPct val="150000"/>
              </a:lnSpc>
            </a:pPr>
            <a:r>
              <a:rPr lang="en-IN" sz="2000" b="1" dirty="0">
                <a:latin typeface="Century Schoolbook" pitchFamily="18" charset="0"/>
              </a:rPr>
              <a:t>1. XML Elements:</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An XML document contains XML elements.</a:t>
            </a:r>
          </a:p>
          <a:p>
            <a:pPr lvl="0">
              <a:lnSpc>
                <a:spcPct val="150000"/>
              </a:lnSpc>
              <a:buFont typeface="Wingdings" pitchFamily="2" charset="2"/>
              <a:buChar char="Ø"/>
            </a:pPr>
            <a:r>
              <a:rPr lang="en-IN" dirty="0">
                <a:latin typeface="Century Schoolbook" pitchFamily="18" charset="0"/>
              </a:rPr>
              <a:t>An XML element is everything from the elements start tag to the elements end tag.</a:t>
            </a:r>
          </a:p>
          <a:p>
            <a:pPr lvl="0">
              <a:lnSpc>
                <a:spcPct val="150000"/>
              </a:lnSpc>
            </a:pPr>
            <a:endParaRPr lang="en-IN" dirty="0">
              <a:latin typeface="Century Schoolbook" pitchFamily="18" charset="0"/>
            </a:endParaRPr>
          </a:p>
          <a:p>
            <a:pPr lvl="0">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408439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7488832" cy="4293483"/>
          </a:xfrm>
          <a:prstGeom prst="rect">
            <a:avLst/>
          </a:prstGeom>
          <a:noFill/>
        </p:spPr>
        <p:txBody>
          <a:bodyPr wrap="square" rtlCol="0">
            <a:spAutoFit/>
          </a:bodyPr>
          <a:lstStyle/>
          <a:p>
            <a:pPr lvl="0">
              <a:lnSpc>
                <a:spcPct val="150000"/>
              </a:lnSpc>
            </a:pPr>
            <a:r>
              <a:rPr lang="en-IN" sz="2000" b="1" dirty="0">
                <a:latin typeface="Century Schoolbook" pitchFamily="18" charset="0"/>
              </a:rPr>
              <a:t>2.XML Entities:</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Some characters have a special meaning in xml</a:t>
            </a:r>
          </a:p>
          <a:p>
            <a:pPr lvl="0">
              <a:lnSpc>
                <a:spcPct val="150000"/>
              </a:lnSpc>
              <a:buFont typeface="Wingdings" pitchFamily="2" charset="2"/>
              <a:buChar char="Ø"/>
            </a:pPr>
            <a:r>
              <a:rPr lang="en-IN" dirty="0">
                <a:latin typeface="Century Schoolbook" pitchFamily="18" charset="0"/>
              </a:rPr>
              <a:t>If character like “ &lt; “ is placed inside an XML element, it will generate an error because the parser interprets it as the start of a new element.</a:t>
            </a:r>
          </a:p>
          <a:p>
            <a:pPr lvl="0">
              <a:lnSpc>
                <a:spcPct val="150000"/>
              </a:lnSpc>
              <a:buFont typeface="Wingdings" pitchFamily="2" charset="2"/>
              <a:buChar char="Ø"/>
            </a:pPr>
            <a:r>
              <a:rPr lang="en-IN" dirty="0">
                <a:latin typeface="Century Schoolbook" pitchFamily="18" charset="0"/>
              </a:rPr>
              <a:t>Ex: &lt;message&gt;  if salary &lt; 1000 then &lt;/message&gt; ....will generate an xml error.</a:t>
            </a:r>
          </a:p>
          <a:p>
            <a:pPr lvl="0">
              <a:lnSpc>
                <a:spcPct val="150000"/>
              </a:lnSpc>
              <a:buFont typeface="Wingdings" pitchFamily="2" charset="2"/>
              <a:buChar char="Ø"/>
            </a:pPr>
            <a:r>
              <a:rPr lang="en-IN" dirty="0">
                <a:latin typeface="Century Schoolbook" pitchFamily="18" charset="0"/>
              </a:rPr>
              <a:t>There are 5 pre-defined entity references in XML.</a:t>
            </a:r>
          </a:p>
          <a:p>
            <a:pPr lvl="0">
              <a:lnSpc>
                <a:spcPct val="150000"/>
              </a:lnSpc>
            </a:pPr>
            <a:endParaRPr lang="en-IN" dirty="0">
              <a:latin typeface="Century Schoolbook" pitchFamily="18" charset="0"/>
            </a:endParaRPr>
          </a:p>
          <a:p>
            <a:pPr>
              <a:lnSpc>
                <a:spcPct val="150000"/>
              </a:lnSpc>
            </a:pPr>
            <a:r>
              <a:rPr lang="en-IN" dirty="0">
                <a:latin typeface="Century Schoolbook"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7" y="4071943"/>
            <a:ext cx="4490826" cy="16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07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498080" cy="725470"/>
          </a:xfrm>
        </p:spPr>
        <p:txBody>
          <a:bodyPr>
            <a:normAutofit/>
          </a:bodyPr>
          <a:lstStyle/>
          <a:p>
            <a:pPr algn="l"/>
            <a:r>
              <a:rPr lang="en-IN" sz="2400" b="1" dirty="0">
                <a:solidFill>
                  <a:srgbClr val="FF0000"/>
                </a:solidFill>
                <a:latin typeface="Century Schoolbook" pitchFamily="18" charset="0"/>
              </a:rPr>
              <a:t>1.HTML</a:t>
            </a:r>
          </a:p>
        </p:txBody>
      </p:sp>
      <p:sp>
        <p:nvSpPr>
          <p:cNvPr id="3" name="Content Placeholder 2"/>
          <p:cNvSpPr>
            <a:spLocks noGrp="1"/>
          </p:cNvSpPr>
          <p:nvPr>
            <p:ph idx="1"/>
          </p:nvPr>
        </p:nvSpPr>
        <p:spPr>
          <a:xfrm>
            <a:off x="539552" y="1124744"/>
            <a:ext cx="8424936" cy="4800600"/>
          </a:xfrm>
        </p:spPr>
        <p:txBody>
          <a:bodyPr>
            <a:noAutofit/>
          </a:bodyPr>
          <a:lstStyle/>
          <a:p>
            <a:pPr>
              <a:lnSpc>
                <a:spcPct val="170000"/>
              </a:lnSpc>
            </a:pPr>
            <a:r>
              <a:rPr lang="en-IN" sz="1800" dirty="0">
                <a:latin typeface="Cambria" panose="02040503050406030204" pitchFamily="18" charset="0"/>
                <a:ea typeface="Cambria" panose="02040503050406030204" pitchFamily="18" charset="0"/>
              </a:rPr>
              <a:t>HTML stands for Hyper Text </a:t>
            </a:r>
            <a:r>
              <a:rPr lang="en-IN" sz="1800" dirty="0" err="1">
                <a:latin typeface="Cambria" panose="02040503050406030204" pitchFamily="18" charset="0"/>
                <a:ea typeface="Cambria" panose="02040503050406030204" pitchFamily="18" charset="0"/>
              </a:rPr>
              <a:t>Markup</a:t>
            </a:r>
            <a:r>
              <a:rPr lang="en-IN" sz="1800" dirty="0">
                <a:latin typeface="Cambria" panose="02040503050406030204" pitchFamily="18" charset="0"/>
                <a:ea typeface="Cambria" panose="02040503050406030204" pitchFamily="18" charset="0"/>
              </a:rPr>
              <a:t> Language.</a:t>
            </a:r>
          </a:p>
          <a:p>
            <a:pPr lvl="0">
              <a:lnSpc>
                <a:spcPct val="170000"/>
              </a:lnSpc>
            </a:pPr>
            <a:r>
              <a:rPr lang="en-IN" sz="1800" dirty="0">
                <a:latin typeface="Cambria" panose="02040503050406030204" pitchFamily="18" charset="0"/>
                <a:ea typeface="Cambria" panose="02040503050406030204" pitchFamily="18" charset="0"/>
              </a:rPr>
              <a:t>HTML is a Documentation Language to create Web Document.</a:t>
            </a:r>
          </a:p>
          <a:p>
            <a:pPr lvl="0">
              <a:lnSpc>
                <a:spcPct val="170000"/>
              </a:lnSpc>
            </a:pPr>
            <a:r>
              <a:rPr lang="en-IN" sz="1800" dirty="0">
                <a:latin typeface="Cambria" panose="02040503050406030204" pitchFamily="18" charset="0"/>
                <a:ea typeface="Cambria" panose="02040503050406030204" pitchFamily="18" charset="0"/>
              </a:rPr>
              <a:t>HTML is a Universal Language to design a “static web pages”.</a:t>
            </a:r>
          </a:p>
          <a:p>
            <a:pPr lvl="0">
              <a:lnSpc>
                <a:spcPct val="170000"/>
              </a:lnSpc>
              <a:buNone/>
            </a:pPr>
            <a:r>
              <a:rPr lang="en-IN" sz="1800" b="1" dirty="0">
                <a:solidFill>
                  <a:srgbClr val="000066"/>
                </a:solidFill>
                <a:latin typeface="Cambria" panose="02040503050406030204" pitchFamily="18" charset="0"/>
                <a:ea typeface="Cambria" panose="02040503050406030204" pitchFamily="18" charset="0"/>
              </a:rPr>
              <a:t> </a:t>
            </a:r>
            <a:r>
              <a:rPr lang="en-IN" sz="1800" b="1" dirty="0">
                <a:solidFill>
                  <a:srgbClr val="FF0066"/>
                </a:solidFill>
                <a:latin typeface="Cambria" panose="02040503050406030204" pitchFamily="18" charset="0"/>
                <a:ea typeface="Cambria" panose="02040503050406030204" pitchFamily="18" charset="0"/>
              </a:rPr>
              <a:t>1.1 Tables:</a:t>
            </a:r>
          </a:p>
          <a:p>
            <a:pPr>
              <a:lnSpc>
                <a:spcPct val="170000"/>
              </a:lnSpc>
            </a:pPr>
            <a:r>
              <a:rPr lang="en-IN" sz="1800" dirty="0">
                <a:latin typeface="Cambria" panose="02040503050406030204" pitchFamily="18" charset="0"/>
                <a:ea typeface="Cambria" panose="02040503050406030204" pitchFamily="18" charset="0"/>
              </a:rPr>
              <a:t>A Table is a grid of information like ledger or spreadsheet.</a:t>
            </a:r>
          </a:p>
          <a:p>
            <a:pPr lvl="0">
              <a:lnSpc>
                <a:spcPct val="170000"/>
              </a:lnSpc>
            </a:pPr>
            <a:r>
              <a:rPr lang="en-IN" sz="1800" dirty="0">
                <a:latin typeface="Cambria" panose="02040503050406030204" pitchFamily="18" charset="0"/>
                <a:ea typeface="Cambria" panose="02040503050406030204" pitchFamily="18" charset="0"/>
              </a:rPr>
              <a:t>Tables have 2 uses:</a:t>
            </a:r>
          </a:p>
          <a:p>
            <a:pPr lvl="3">
              <a:lnSpc>
                <a:spcPct val="170000"/>
              </a:lnSpc>
              <a:buFont typeface="Wingdings" pitchFamily="2" charset="2"/>
              <a:buChar char="Ø"/>
            </a:pPr>
            <a:r>
              <a:rPr lang="en-IN" dirty="0">
                <a:latin typeface="Cambria" panose="02040503050406030204" pitchFamily="18" charset="0"/>
                <a:ea typeface="Cambria" panose="02040503050406030204" pitchFamily="18" charset="0"/>
              </a:rPr>
              <a:t>Structuring pieces of information .</a:t>
            </a:r>
          </a:p>
          <a:p>
            <a:pPr lvl="3">
              <a:lnSpc>
                <a:spcPct val="170000"/>
              </a:lnSpc>
              <a:buFont typeface="Wingdings" pitchFamily="2" charset="2"/>
              <a:buChar char="Ø"/>
            </a:pPr>
            <a:r>
              <a:rPr lang="en-IN" dirty="0">
                <a:latin typeface="Cambria" panose="02040503050406030204" pitchFamily="18" charset="0"/>
                <a:ea typeface="Cambria" panose="02040503050406030204" pitchFamily="18" charset="0"/>
              </a:rPr>
              <a:t>Structuring the whole web page.</a:t>
            </a:r>
          </a:p>
          <a:p>
            <a:pPr>
              <a:lnSpc>
                <a:spcPct val="170000"/>
              </a:lnSpc>
            </a:pPr>
            <a:endParaRPr lang="en-IN" sz="1800" dirty="0">
              <a:latin typeface="Cambria" panose="02040503050406030204" pitchFamily="18" charset="0"/>
              <a:ea typeface="Cambria" panose="02040503050406030204" pitchFamily="18" charset="0"/>
            </a:endParaRPr>
          </a:p>
          <a:p>
            <a:pPr>
              <a:lnSpc>
                <a:spcPct val="170000"/>
              </a:lnSpc>
              <a:buNone/>
            </a:pPr>
            <a:endParaRPr lang="en-IN" sz="1800" dirty="0">
              <a:latin typeface="Cambria" panose="02040503050406030204" pitchFamily="18" charset="0"/>
              <a:ea typeface="Cambria" panose="02040503050406030204" pitchFamily="18" charset="0"/>
            </a:endParaRPr>
          </a:p>
          <a:p>
            <a:pPr lvl="0">
              <a:lnSpc>
                <a:spcPct val="170000"/>
              </a:lnSpc>
              <a:buNone/>
            </a:pPr>
            <a:endParaRPr lang="en-IN" sz="1800" b="1" dirty="0">
              <a:latin typeface="Cambria" panose="02040503050406030204" pitchFamily="18" charset="0"/>
              <a:ea typeface="Cambria" panose="02040503050406030204" pitchFamily="18" charset="0"/>
            </a:endParaRPr>
          </a:p>
          <a:p>
            <a:pPr>
              <a:lnSpc>
                <a:spcPct val="170000"/>
              </a:lnSpc>
              <a:buNone/>
            </a:pPr>
            <a:endParaRPr lang="en-IN" sz="1800" dirty="0">
              <a:latin typeface="Cambria" panose="02040503050406030204" pitchFamily="18" charset="0"/>
              <a:ea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7416824" cy="5904656"/>
          </a:xfrm>
          <a:prstGeom prst="rect">
            <a:avLst/>
          </a:prstGeom>
          <a:noFill/>
        </p:spPr>
        <p:txBody>
          <a:bodyPr wrap="square" rtlCol="0">
            <a:spAutoFit/>
          </a:bodyPr>
          <a:lstStyle/>
          <a:p>
            <a:pPr lvl="0">
              <a:lnSpc>
                <a:spcPct val="150000"/>
              </a:lnSpc>
            </a:pPr>
            <a:r>
              <a:rPr lang="en-IN" sz="2000" b="1" dirty="0">
                <a:latin typeface="Century Schoolbook" pitchFamily="18" charset="0"/>
              </a:rPr>
              <a:t>3.XML Attributes:</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XML elements can have attributes, just like HTML.</a:t>
            </a:r>
          </a:p>
          <a:p>
            <a:pPr lvl="0">
              <a:lnSpc>
                <a:spcPct val="150000"/>
              </a:lnSpc>
              <a:buFont typeface="Wingdings" pitchFamily="2" charset="2"/>
              <a:buChar char="Ø"/>
            </a:pPr>
            <a:r>
              <a:rPr lang="en-IN" dirty="0">
                <a:latin typeface="Century Schoolbook" pitchFamily="18" charset="0"/>
              </a:rPr>
              <a:t>Attributes provide additional information about an element.</a:t>
            </a:r>
          </a:p>
          <a:p>
            <a:pPr lvl="0">
              <a:lnSpc>
                <a:spcPct val="150000"/>
              </a:lnSpc>
              <a:buFont typeface="Wingdings" pitchFamily="2" charset="2"/>
              <a:buChar char="Ø"/>
            </a:pPr>
            <a:r>
              <a:rPr lang="en-IN" dirty="0">
                <a:latin typeface="Century Schoolbook" pitchFamily="18" charset="0"/>
              </a:rPr>
              <a:t>Attribute provides extra information about information.</a:t>
            </a:r>
          </a:p>
          <a:p>
            <a:pPr lvl="0">
              <a:lnSpc>
                <a:spcPct val="150000"/>
              </a:lnSpc>
              <a:buFont typeface="Wingdings" pitchFamily="2" charset="2"/>
              <a:buChar char="Ø"/>
            </a:pPr>
            <a:r>
              <a:rPr lang="en-IN" dirty="0">
                <a:latin typeface="Century Schoolbook" pitchFamily="18" charset="0"/>
              </a:rPr>
              <a:t>XML attributes must always be quoted.  Either single or double quotes can be used.</a:t>
            </a:r>
          </a:p>
          <a:p>
            <a:pPr lvl="0">
              <a:lnSpc>
                <a:spcPct val="150000"/>
              </a:lnSpc>
            </a:pPr>
            <a:r>
              <a:rPr lang="en-IN" dirty="0">
                <a:latin typeface="Century Schoolbook" pitchFamily="18" charset="0"/>
              </a:rPr>
              <a:t>	&lt;bookstore&gt;</a:t>
            </a:r>
          </a:p>
          <a:p>
            <a:pPr>
              <a:lnSpc>
                <a:spcPct val="150000"/>
              </a:lnSpc>
            </a:pPr>
            <a:r>
              <a:rPr lang="en-IN" dirty="0">
                <a:latin typeface="Century Schoolbook" pitchFamily="18" charset="0"/>
              </a:rPr>
              <a:t>		&lt;book category= “children”&gt;</a:t>
            </a:r>
          </a:p>
          <a:p>
            <a:pPr>
              <a:lnSpc>
                <a:spcPct val="150000"/>
              </a:lnSpc>
            </a:pPr>
            <a:r>
              <a:rPr lang="en-IN" dirty="0">
                <a:latin typeface="Century Schoolbook" pitchFamily="18" charset="0"/>
              </a:rPr>
              <a:t>			&lt;title&gt; Harry Potter&lt;/title&gt;</a:t>
            </a:r>
          </a:p>
          <a:p>
            <a:pPr>
              <a:lnSpc>
                <a:spcPct val="150000"/>
              </a:lnSpc>
            </a:pPr>
            <a:r>
              <a:rPr lang="en-IN" dirty="0">
                <a:latin typeface="Century Schoolbook" pitchFamily="18" charset="0"/>
              </a:rPr>
              <a:t>			&lt;author&gt; JK Rowling &lt;/author&gt;</a:t>
            </a:r>
          </a:p>
          <a:p>
            <a:pPr>
              <a:lnSpc>
                <a:spcPct val="150000"/>
              </a:lnSpc>
            </a:pPr>
            <a:r>
              <a:rPr lang="en-IN" dirty="0">
                <a:latin typeface="Century Schoolbook" pitchFamily="18" charset="0"/>
              </a:rPr>
              <a:t>			&lt;price&gt;20.35&lt;/price&gt;</a:t>
            </a:r>
          </a:p>
          <a:p>
            <a:pPr>
              <a:lnSpc>
                <a:spcPct val="150000"/>
              </a:lnSpc>
            </a:pPr>
            <a:r>
              <a:rPr lang="en-IN" dirty="0">
                <a:latin typeface="Century Schoolbook" pitchFamily="18" charset="0"/>
              </a:rPr>
              <a:t>		&lt;/book&gt;</a:t>
            </a:r>
          </a:p>
          <a:p>
            <a:pPr>
              <a:lnSpc>
                <a:spcPct val="150000"/>
              </a:lnSpc>
            </a:pPr>
            <a:r>
              <a:rPr lang="en-IN" dirty="0">
                <a:latin typeface="Century Schoolbook" pitchFamily="18" charset="0"/>
              </a:rPr>
              <a:t>	&lt;/bookstore&gt;</a:t>
            </a: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320593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7416824" cy="5688632"/>
          </a:xfrm>
          <a:prstGeom prst="rect">
            <a:avLst/>
          </a:prstGeom>
          <a:noFill/>
        </p:spPr>
        <p:txBody>
          <a:bodyPr wrap="square" rtlCol="0">
            <a:spAutoFit/>
          </a:bodyPr>
          <a:lstStyle/>
          <a:p>
            <a:pPr>
              <a:lnSpc>
                <a:spcPct val="150000"/>
              </a:lnSpc>
            </a:pPr>
            <a:r>
              <a:rPr lang="en-IN" sz="2200" b="1" dirty="0">
                <a:solidFill>
                  <a:srgbClr val="FF0066"/>
                </a:solidFill>
                <a:latin typeface="Century Schoolbook" pitchFamily="18" charset="0"/>
              </a:rPr>
              <a:t>2.4 Document Type Definition</a:t>
            </a:r>
            <a:endParaRPr lang="en-IN" sz="2200" dirty="0">
              <a:solidFill>
                <a:srgbClr val="FF0066"/>
              </a:solidFill>
              <a:latin typeface="Century Schoolbook" pitchFamily="18" charset="0"/>
            </a:endParaRPr>
          </a:p>
          <a:p>
            <a:pPr>
              <a:lnSpc>
                <a:spcPct val="150000"/>
              </a:lnSpc>
              <a:buFont typeface="Wingdings" pitchFamily="2" charset="2"/>
              <a:buChar char="Ø"/>
            </a:pPr>
            <a:r>
              <a:rPr lang="en-IN" dirty="0">
                <a:latin typeface="Century Schoolbook" pitchFamily="18" charset="0"/>
              </a:rPr>
              <a:t>DTD means Document Type Definition </a:t>
            </a:r>
          </a:p>
          <a:p>
            <a:pPr>
              <a:lnSpc>
                <a:spcPct val="150000"/>
              </a:lnSpc>
              <a:buFont typeface="Wingdings" pitchFamily="2" charset="2"/>
              <a:buChar char="Ø"/>
            </a:pPr>
            <a:r>
              <a:rPr lang="en-IN" dirty="0">
                <a:latin typeface="Century Schoolbook" pitchFamily="18" charset="0"/>
              </a:rPr>
              <a:t>The purpose of a DTD is to define the structure of an XML document.</a:t>
            </a:r>
          </a:p>
          <a:p>
            <a:pPr>
              <a:lnSpc>
                <a:spcPct val="150000"/>
              </a:lnSpc>
              <a:buFont typeface="Wingdings" pitchFamily="2" charset="2"/>
              <a:buChar char="Ø"/>
            </a:pPr>
            <a:r>
              <a:rPr lang="en-IN" dirty="0">
                <a:latin typeface="Century Schoolbook" pitchFamily="18" charset="0"/>
              </a:rPr>
              <a:t>If defines the structure or Grammar or schema of an XML document.</a:t>
            </a:r>
          </a:p>
          <a:p>
            <a:pPr>
              <a:lnSpc>
                <a:spcPct val="150000"/>
              </a:lnSpc>
              <a:buFont typeface="Wingdings" pitchFamily="2" charset="2"/>
              <a:buChar char="Ø"/>
            </a:pPr>
            <a:r>
              <a:rPr lang="en-IN" dirty="0">
                <a:latin typeface="Century Schoolbook" pitchFamily="18" charset="0"/>
              </a:rPr>
              <a:t>A DTD defines the legal building blocks of an XML document.</a:t>
            </a:r>
          </a:p>
          <a:p>
            <a:pPr>
              <a:lnSpc>
                <a:spcPct val="150000"/>
              </a:lnSpc>
              <a:buFont typeface="Wingdings" pitchFamily="2" charset="2"/>
              <a:buChar char="Ø"/>
            </a:pPr>
            <a:r>
              <a:rPr lang="en-IN" dirty="0">
                <a:latin typeface="Century Schoolbook" pitchFamily="18" charset="0"/>
              </a:rPr>
              <a:t>It defines the document structure with a list of legal elements and attributes.</a:t>
            </a:r>
          </a:p>
          <a:p>
            <a:pPr>
              <a:lnSpc>
                <a:spcPct val="150000"/>
              </a:lnSpc>
              <a:buFont typeface="Wingdings" pitchFamily="2" charset="2"/>
              <a:buChar char="Ø"/>
            </a:pPr>
            <a:r>
              <a:rPr lang="en-IN" dirty="0">
                <a:latin typeface="Century Schoolbook" pitchFamily="18" charset="0"/>
              </a:rPr>
              <a:t>A DTD can be declared inline inside an XML document, or as an external reference </a:t>
            </a:r>
            <a:r>
              <a:rPr lang="en-IN" dirty="0" err="1">
                <a:latin typeface="Century Schoolbook" pitchFamily="18" charset="0"/>
              </a:rPr>
              <a:t>i.e</a:t>
            </a:r>
            <a:r>
              <a:rPr lang="en-IN" dirty="0">
                <a:latin typeface="Century Schoolbook" pitchFamily="18" charset="0"/>
              </a:rPr>
              <a:t>  :</a:t>
            </a:r>
          </a:p>
          <a:p>
            <a:pPr lvl="0">
              <a:lnSpc>
                <a:spcPct val="150000"/>
              </a:lnSpc>
            </a:pPr>
            <a:r>
              <a:rPr lang="en-IN" dirty="0">
                <a:latin typeface="Century Schoolbook" pitchFamily="18" charset="0"/>
              </a:rPr>
              <a:t>		1.Internal DTD Declaration.</a:t>
            </a:r>
          </a:p>
          <a:p>
            <a:pPr>
              <a:lnSpc>
                <a:spcPct val="150000"/>
              </a:lnSpc>
            </a:pPr>
            <a:r>
              <a:rPr lang="en-IN" dirty="0">
                <a:latin typeface="Century Schoolbook" pitchFamily="18" charset="0"/>
              </a:rPr>
              <a:t>		2.External DTD Declaration</a:t>
            </a:r>
          </a:p>
        </p:txBody>
      </p:sp>
    </p:spTree>
    <p:extLst>
      <p:ext uri="{BB962C8B-B14F-4D97-AF65-F5344CB8AC3E}">
        <p14:creationId xmlns:p14="http://schemas.microsoft.com/office/powerpoint/2010/main" val="365540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7200800" cy="4755148"/>
          </a:xfrm>
          <a:prstGeom prst="rect">
            <a:avLst/>
          </a:prstGeom>
          <a:noFill/>
        </p:spPr>
        <p:txBody>
          <a:bodyPr wrap="square" rtlCol="0">
            <a:spAutoFit/>
          </a:bodyPr>
          <a:lstStyle/>
          <a:p>
            <a:pPr lvl="0">
              <a:lnSpc>
                <a:spcPct val="150000"/>
              </a:lnSpc>
            </a:pPr>
            <a:r>
              <a:rPr lang="en-IN" sz="2000" b="1" dirty="0">
                <a:latin typeface="Century Schoolbook" pitchFamily="18" charset="0"/>
              </a:rPr>
              <a:t>1. Internal DTD Declaration:</a:t>
            </a:r>
            <a:endParaRPr lang="en-IN" sz="2000" dirty="0">
              <a:latin typeface="Century Schoolbook" pitchFamily="18" charset="0"/>
            </a:endParaRPr>
          </a:p>
          <a:p>
            <a:pPr>
              <a:lnSpc>
                <a:spcPct val="150000"/>
              </a:lnSpc>
            </a:pPr>
            <a:r>
              <a:rPr lang="en-IN" b="1" dirty="0">
                <a:latin typeface="Century Schoolbook" pitchFamily="18" charset="0"/>
              </a:rPr>
              <a:t>	</a:t>
            </a:r>
            <a:r>
              <a:rPr lang="en-IN" dirty="0">
                <a:latin typeface="Century Schoolbook" pitchFamily="18" charset="0"/>
              </a:rPr>
              <a:t>If the DTD is declared inside the XML file, it should be wrapped in a DOCTYPE definition with the following syntax:</a:t>
            </a:r>
          </a:p>
          <a:p>
            <a:pPr>
              <a:lnSpc>
                <a:spcPct val="150000"/>
              </a:lnSpc>
            </a:pPr>
            <a:r>
              <a:rPr lang="en-IN" dirty="0">
                <a:latin typeface="Century Schoolbook" pitchFamily="18" charset="0"/>
              </a:rPr>
              <a:t>	&lt;!DOCTYPE </a:t>
            </a:r>
            <a:r>
              <a:rPr lang="en-IN" dirty="0" err="1">
                <a:latin typeface="Century Schoolbook" pitchFamily="18" charset="0"/>
              </a:rPr>
              <a:t>root_element</a:t>
            </a:r>
            <a:r>
              <a:rPr lang="en-IN" dirty="0">
                <a:latin typeface="Century Schoolbook" pitchFamily="18" charset="0"/>
              </a:rPr>
              <a:t> [element-declaration] &gt;</a:t>
            </a:r>
          </a:p>
          <a:p>
            <a:pPr lvl="0">
              <a:lnSpc>
                <a:spcPct val="150000"/>
              </a:lnSpc>
            </a:pPr>
            <a:r>
              <a:rPr lang="en-IN" sz="2000" b="1" dirty="0">
                <a:latin typeface="Century Schoolbook" pitchFamily="18" charset="0"/>
              </a:rPr>
              <a:t>2.External DTD Declaration:</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DTD declaration can be done internally (</a:t>
            </a:r>
            <a:r>
              <a:rPr lang="en-IN" dirty="0" err="1">
                <a:latin typeface="Century Schoolbook" pitchFamily="18" charset="0"/>
              </a:rPr>
              <a:t>i.e</a:t>
            </a:r>
            <a:r>
              <a:rPr lang="en-IN" dirty="0">
                <a:latin typeface="Century Schoolbook" pitchFamily="18" charset="0"/>
              </a:rPr>
              <a:t> within XML document) or Externally (</a:t>
            </a:r>
            <a:r>
              <a:rPr lang="en-IN" dirty="0" err="1">
                <a:latin typeface="Century Schoolbook" pitchFamily="18" charset="0"/>
              </a:rPr>
              <a:t>i.e</a:t>
            </a:r>
            <a:r>
              <a:rPr lang="en-IN" dirty="0">
                <a:latin typeface="Century Schoolbook" pitchFamily="18" charset="0"/>
              </a:rPr>
              <a:t> as an External file).</a:t>
            </a:r>
          </a:p>
          <a:p>
            <a:pPr lvl="0">
              <a:lnSpc>
                <a:spcPct val="150000"/>
              </a:lnSpc>
              <a:buFont typeface="Wingdings" pitchFamily="2" charset="2"/>
              <a:buChar char="Ø"/>
            </a:pPr>
            <a:r>
              <a:rPr lang="en-IN" dirty="0">
                <a:latin typeface="Century Schoolbook" pitchFamily="18" charset="0"/>
              </a:rPr>
              <a:t>If the DTD is declared in an external file it should be wrapped in a DOCTYPE definition with the following syntax.</a:t>
            </a:r>
          </a:p>
          <a:p>
            <a:pPr>
              <a:lnSpc>
                <a:spcPct val="150000"/>
              </a:lnSpc>
            </a:pPr>
            <a:r>
              <a:rPr lang="en-IN" b="1" dirty="0">
                <a:latin typeface="Century Schoolbook" pitchFamily="18" charset="0"/>
              </a:rPr>
              <a:t>	&lt;!DOCTYPE </a:t>
            </a:r>
            <a:r>
              <a:rPr lang="en-IN" b="1" dirty="0" err="1">
                <a:latin typeface="Century Schoolbook" pitchFamily="18" charset="0"/>
              </a:rPr>
              <a:t>root.element</a:t>
            </a:r>
            <a:r>
              <a:rPr lang="en-IN" b="1" dirty="0">
                <a:latin typeface="Century Schoolbook" pitchFamily="18" charset="0"/>
              </a:rPr>
              <a:t> SYSTEM “ filename”&gt;</a:t>
            </a:r>
            <a:endParaRPr lang="en-IN" dirty="0">
              <a:latin typeface="Century Schoolbook" pitchFamily="18" charset="0"/>
            </a:endParaRP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890928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7344816" cy="5532027"/>
          </a:xfrm>
          <a:prstGeom prst="rect">
            <a:avLst/>
          </a:prstGeom>
          <a:noFill/>
        </p:spPr>
        <p:txBody>
          <a:bodyPr wrap="square" rtlCol="0">
            <a:spAutoFit/>
          </a:bodyPr>
          <a:lstStyle/>
          <a:p>
            <a:pPr>
              <a:lnSpc>
                <a:spcPct val="150000"/>
              </a:lnSpc>
            </a:pPr>
            <a:r>
              <a:rPr lang="en-IN" sz="2000" b="1" dirty="0">
                <a:latin typeface="Century Schoolbook" pitchFamily="18" charset="0"/>
              </a:rPr>
              <a:t>PCDATA:</a:t>
            </a:r>
            <a:endParaRPr lang="en-IN" sz="2000" dirty="0">
              <a:latin typeface="Century Schoolbook" pitchFamily="18" charset="0"/>
            </a:endParaRPr>
          </a:p>
          <a:p>
            <a:pPr lvl="0">
              <a:lnSpc>
                <a:spcPct val="150000"/>
              </a:lnSpc>
              <a:buFont typeface="Wingdings" pitchFamily="2" charset="2"/>
              <a:buChar char="§"/>
            </a:pPr>
            <a:r>
              <a:rPr lang="en-IN" dirty="0">
                <a:latin typeface="Century Schoolbook" pitchFamily="18" charset="0"/>
              </a:rPr>
              <a:t>PCDATA means Parsed Character data.</a:t>
            </a:r>
          </a:p>
          <a:p>
            <a:pPr lvl="0">
              <a:lnSpc>
                <a:spcPct val="150000"/>
              </a:lnSpc>
              <a:buFont typeface="Wingdings" pitchFamily="2" charset="2"/>
              <a:buChar char="§"/>
            </a:pPr>
            <a:r>
              <a:rPr lang="en-IN" dirty="0">
                <a:latin typeface="Century Schoolbook" pitchFamily="18" charset="0"/>
              </a:rPr>
              <a:t>PCDATA is text  that will be parsed by a parser.  The text will be examined by the parser for entities and </a:t>
            </a:r>
            <a:r>
              <a:rPr lang="en-IN" dirty="0" err="1">
                <a:latin typeface="Century Schoolbook" pitchFamily="18" charset="0"/>
              </a:rPr>
              <a:t>markup</a:t>
            </a:r>
            <a:r>
              <a:rPr lang="en-IN" dirty="0">
                <a:latin typeface="Century Schoolbook" pitchFamily="18" charset="0"/>
              </a:rPr>
              <a:t>.</a:t>
            </a:r>
          </a:p>
          <a:p>
            <a:pPr lvl="0">
              <a:lnSpc>
                <a:spcPct val="150000"/>
              </a:lnSpc>
              <a:buFont typeface="Wingdings" pitchFamily="2" charset="2"/>
              <a:buChar char="§"/>
            </a:pPr>
            <a:r>
              <a:rPr lang="en-IN" dirty="0">
                <a:latin typeface="Century Schoolbook" pitchFamily="18" charset="0"/>
              </a:rPr>
              <a:t>That is tags inside the text will be treated as </a:t>
            </a:r>
            <a:r>
              <a:rPr lang="en-IN" dirty="0" err="1">
                <a:latin typeface="Century Schoolbook" pitchFamily="18" charset="0"/>
              </a:rPr>
              <a:t>markup</a:t>
            </a:r>
            <a:r>
              <a:rPr lang="en-IN" dirty="0">
                <a:latin typeface="Century Schoolbook" pitchFamily="18" charset="0"/>
              </a:rPr>
              <a:t> and entities will be expanded.</a:t>
            </a:r>
          </a:p>
          <a:p>
            <a:pPr>
              <a:lnSpc>
                <a:spcPct val="150000"/>
              </a:lnSpc>
            </a:pPr>
            <a:r>
              <a:rPr lang="en-IN" sz="2000" b="1" dirty="0">
                <a:latin typeface="Century Schoolbook" pitchFamily="18" charset="0"/>
              </a:rPr>
              <a:t>CDATA:</a:t>
            </a:r>
            <a:endParaRPr lang="en-IN" sz="2000" dirty="0">
              <a:latin typeface="Century Schoolbook" pitchFamily="18" charset="0"/>
            </a:endParaRPr>
          </a:p>
          <a:p>
            <a:pPr lvl="0">
              <a:lnSpc>
                <a:spcPct val="150000"/>
              </a:lnSpc>
              <a:buFont typeface="Wingdings" pitchFamily="2" charset="2"/>
              <a:buChar char="§"/>
            </a:pPr>
            <a:r>
              <a:rPr lang="en-IN" dirty="0">
                <a:latin typeface="Century Schoolbook" pitchFamily="18" charset="0"/>
              </a:rPr>
              <a:t>CDATA means Character Data.</a:t>
            </a:r>
          </a:p>
          <a:p>
            <a:pPr lvl="0">
              <a:lnSpc>
                <a:spcPct val="150000"/>
              </a:lnSpc>
              <a:buFont typeface="Wingdings" pitchFamily="2" charset="2"/>
              <a:buChar char="§"/>
            </a:pPr>
            <a:r>
              <a:rPr lang="en-IN" dirty="0">
                <a:latin typeface="Century Schoolbook" pitchFamily="18" charset="0"/>
              </a:rPr>
              <a:t>CDATA is text that will not be parsed by a parser. </a:t>
            </a:r>
          </a:p>
          <a:p>
            <a:pPr lvl="0">
              <a:lnSpc>
                <a:spcPct val="150000"/>
              </a:lnSpc>
              <a:buFont typeface="Wingdings" pitchFamily="2" charset="2"/>
              <a:buChar char="§"/>
            </a:pPr>
            <a:r>
              <a:rPr lang="en-IN" dirty="0">
                <a:latin typeface="Century Schoolbook" pitchFamily="18" charset="0"/>
              </a:rPr>
              <a:t>That is tags inside the text will not be treated as </a:t>
            </a:r>
            <a:r>
              <a:rPr lang="en-IN" dirty="0" err="1">
                <a:latin typeface="Century Schoolbook" pitchFamily="18" charset="0"/>
              </a:rPr>
              <a:t>markup</a:t>
            </a:r>
            <a:r>
              <a:rPr lang="en-IN" dirty="0">
                <a:latin typeface="Century Schoolbook" pitchFamily="18" charset="0"/>
              </a:rPr>
              <a:t> and entities will not be expanded.</a:t>
            </a:r>
          </a:p>
          <a:p>
            <a:pPr>
              <a:lnSpc>
                <a:spcPct val="150000"/>
              </a:lnSpc>
            </a:pPr>
            <a:r>
              <a:rPr lang="en-IN" dirty="0">
                <a:latin typeface="Century Schoolbook" pitchFamily="18" charset="0"/>
              </a:rPr>
              <a:t> </a:t>
            </a: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1244317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6840760" cy="6097567"/>
          </a:xfrm>
          <a:prstGeom prst="rect">
            <a:avLst/>
          </a:prstGeom>
          <a:noFill/>
        </p:spPr>
        <p:txBody>
          <a:bodyPr wrap="square" rtlCol="0">
            <a:spAutoFit/>
          </a:bodyPr>
          <a:lstStyle/>
          <a:p>
            <a:pPr lvl="0">
              <a:lnSpc>
                <a:spcPct val="200000"/>
              </a:lnSpc>
            </a:pPr>
            <a:r>
              <a:rPr lang="en-IN" dirty="0">
                <a:latin typeface="Century Schoolbook" pitchFamily="18" charset="0"/>
              </a:rPr>
              <a:t>From DTD point of view, all XML documents are made up by the following building blocks.</a:t>
            </a:r>
          </a:p>
          <a:p>
            <a:pPr lvl="0">
              <a:lnSpc>
                <a:spcPct val="200000"/>
              </a:lnSpc>
            </a:pPr>
            <a:r>
              <a:rPr lang="en-IN" dirty="0">
                <a:latin typeface="Century Schoolbook" pitchFamily="18" charset="0"/>
              </a:rPr>
              <a:t>		1.Elements </a:t>
            </a:r>
          </a:p>
          <a:p>
            <a:pPr lvl="0">
              <a:lnSpc>
                <a:spcPct val="200000"/>
              </a:lnSpc>
            </a:pPr>
            <a:r>
              <a:rPr lang="en-IN" dirty="0">
                <a:latin typeface="Century Schoolbook" pitchFamily="18" charset="0"/>
              </a:rPr>
              <a:t>		2.Attributes</a:t>
            </a:r>
          </a:p>
          <a:p>
            <a:pPr lvl="0">
              <a:lnSpc>
                <a:spcPct val="200000"/>
              </a:lnSpc>
            </a:pPr>
            <a:r>
              <a:rPr lang="en-IN" dirty="0">
                <a:latin typeface="Century Schoolbook" pitchFamily="18" charset="0"/>
              </a:rPr>
              <a:t>		3.Entities</a:t>
            </a:r>
          </a:p>
          <a:p>
            <a:pPr>
              <a:lnSpc>
                <a:spcPct val="200000"/>
              </a:lnSpc>
              <a:buFont typeface="Wingdings" pitchFamily="2" charset="2"/>
              <a:buChar char="ü"/>
            </a:pPr>
            <a:r>
              <a:rPr lang="en-IN" b="1" dirty="0">
                <a:latin typeface="Century Schoolbook" pitchFamily="18" charset="0"/>
              </a:rPr>
              <a:t>ELEMENTS</a:t>
            </a:r>
            <a:r>
              <a:rPr lang="en-IN" b="1" i="1" dirty="0">
                <a:latin typeface="Century Schoolbook" pitchFamily="18" charset="0"/>
              </a:rPr>
              <a:t> </a:t>
            </a:r>
            <a:r>
              <a:rPr lang="en-IN" dirty="0">
                <a:latin typeface="Century Schoolbook" pitchFamily="18" charset="0"/>
              </a:rPr>
              <a:t>are the main building blocks of both XML and HTML documents</a:t>
            </a:r>
          </a:p>
          <a:p>
            <a:pPr>
              <a:lnSpc>
                <a:spcPct val="200000"/>
              </a:lnSpc>
              <a:buFont typeface="Wingdings" pitchFamily="2" charset="2"/>
              <a:buChar char="ü"/>
            </a:pPr>
            <a:r>
              <a:rPr lang="en-IN" b="1" dirty="0">
                <a:latin typeface="Century Schoolbook" pitchFamily="18" charset="0"/>
              </a:rPr>
              <a:t>ATTRIBUTES</a:t>
            </a:r>
            <a:r>
              <a:rPr lang="en-IN" b="1" i="1" dirty="0">
                <a:latin typeface="Century Schoolbook" pitchFamily="18" charset="0"/>
              </a:rPr>
              <a:t>  </a:t>
            </a:r>
            <a:r>
              <a:rPr lang="en-IN" dirty="0">
                <a:latin typeface="Century Schoolbook" pitchFamily="18" charset="0"/>
              </a:rPr>
              <a:t>provide extra information about elements.</a:t>
            </a:r>
          </a:p>
          <a:p>
            <a:pPr>
              <a:lnSpc>
                <a:spcPct val="200000"/>
              </a:lnSpc>
              <a:buFont typeface="Wingdings" pitchFamily="2" charset="2"/>
              <a:buChar char="ü"/>
            </a:pPr>
            <a:r>
              <a:rPr lang="en-IN" b="1" dirty="0">
                <a:latin typeface="Century Schoolbook" pitchFamily="18" charset="0"/>
              </a:rPr>
              <a:t>ENTITIES </a:t>
            </a:r>
            <a:r>
              <a:rPr lang="en-IN" dirty="0">
                <a:latin typeface="Century Schoolbook" pitchFamily="18" charset="0"/>
              </a:rPr>
              <a:t>are used instead of special characters like &lt; , &gt;, &amp; etc....</a:t>
            </a:r>
          </a:p>
          <a:p>
            <a:pPr>
              <a:lnSpc>
                <a:spcPct val="200000"/>
              </a:lnSpc>
            </a:pPr>
            <a:endParaRPr lang="en-IN" dirty="0">
              <a:latin typeface="Century Schoolbook" pitchFamily="18" charset="0"/>
            </a:endParaRPr>
          </a:p>
        </p:txBody>
      </p:sp>
    </p:spTree>
    <p:extLst>
      <p:ext uri="{BB962C8B-B14F-4D97-AF65-F5344CB8AC3E}">
        <p14:creationId xmlns:p14="http://schemas.microsoft.com/office/powerpoint/2010/main" val="238275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7128792" cy="5901359"/>
          </a:xfrm>
          <a:prstGeom prst="rect">
            <a:avLst/>
          </a:prstGeom>
          <a:noFill/>
        </p:spPr>
        <p:txBody>
          <a:bodyPr wrap="square" rtlCol="0">
            <a:spAutoFit/>
          </a:bodyPr>
          <a:lstStyle/>
          <a:p>
            <a:pPr lvl="0">
              <a:lnSpc>
                <a:spcPct val="150000"/>
              </a:lnSpc>
            </a:pPr>
            <a:r>
              <a:rPr lang="en-IN" sz="2000" b="1" dirty="0">
                <a:latin typeface="Century Schoolbook" pitchFamily="18" charset="0"/>
              </a:rPr>
              <a:t>1. DTD-Elements:</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In a DTD, elements are declared with an ELEMENT declaration.</a:t>
            </a:r>
          </a:p>
          <a:p>
            <a:pPr lvl="0">
              <a:lnSpc>
                <a:spcPct val="150000"/>
              </a:lnSpc>
              <a:buFont typeface="Wingdings" pitchFamily="2" charset="2"/>
              <a:buChar char="Ø"/>
            </a:pPr>
            <a:r>
              <a:rPr lang="en-IN" dirty="0">
                <a:latin typeface="Century Schoolbook" pitchFamily="18" charset="0"/>
              </a:rPr>
              <a:t>Various ways of declaring Elements in DTD are:</a:t>
            </a:r>
          </a:p>
          <a:p>
            <a:pPr lvl="0">
              <a:lnSpc>
                <a:spcPct val="150000"/>
              </a:lnSpc>
            </a:pPr>
            <a:r>
              <a:rPr lang="en-IN" dirty="0">
                <a:latin typeface="Century Schoolbook" pitchFamily="18" charset="0"/>
              </a:rPr>
              <a:t>	1.Empty elements.</a:t>
            </a:r>
          </a:p>
          <a:p>
            <a:pPr lvl="0">
              <a:lnSpc>
                <a:spcPct val="150000"/>
              </a:lnSpc>
            </a:pPr>
            <a:r>
              <a:rPr lang="en-IN" dirty="0">
                <a:latin typeface="Century Schoolbook" pitchFamily="18" charset="0"/>
              </a:rPr>
              <a:t>	2.Elements with parsed character data.</a:t>
            </a:r>
          </a:p>
          <a:p>
            <a:pPr lvl="0">
              <a:lnSpc>
                <a:spcPct val="150000"/>
              </a:lnSpc>
            </a:pPr>
            <a:r>
              <a:rPr lang="en-IN" dirty="0">
                <a:latin typeface="Century Schoolbook" pitchFamily="18" charset="0"/>
              </a:rPr>
              <a:t>	3.Elements with children.</a:t>
            </a:r>
          </a:p>
          <a:p>
            <a:pPr lvl="0">
              <a:lnSpc>
                <a:spcPct val="150000"/>
              </a:lnSpc>
            </a:pPr>
            <a:r>
              <a:rPr lang="en-IN" dirty="0">
                <a:latin typeface="Century Schoolbook" pitchFamily="18" charset="0"/>
              </a:rPr>
              <a:t>	4.Declaring only one occurrence of   an element.</a:t>
            </a:r>
          </a:p>
          <a:p>
            <a:pPr lvl="0">
              <a:lnSpc>
                <a:spcPct val="150000"/>
              </a:lnSpc>
            </a:pPr>
            <a:r>
              <a:rPr lang="en-IN" dirty="0">
                <a:latin typeface="Century Schoolbook" pitchFamily="18" charset="0"/>
              </a:rPr>
              <a:t>	5.Declaring minimum one occurrence of an element.</a:t>
            </a:r>
          </a:p>
          <a:p>
            <a:pPr lvl="0">
              <a:lnSpc>
                <a:spcPct val="150000"/>
              </a:lnSpc>
            </a:pPr>
            <a:r>
              <a:rPr lang="en-IN" dirty="0">
                <a:latin typeface="Century Schoolbook" pitchFamily="18" charset="0"/>
              </a:rPr>
              <a:t>	6.Declaring zero or more occurrences of an element .</a:t>
            </a:r>
          </a:p>
          <a:p>
            <a:pPr lvl="0">
              <a:lnSpc>
                <a:spcPct val="150000"/>
              </a:lnSpc>
            </a:pPr>
            <a:r>
              <a:rPr lang="en-IN" dirty="0">
                <a:latin typeface="Century Schoolbook" pitchFamily="18" charset="0"/>
              </a:rPr>
              <a:t>	7.Declaring zero or one occurrence of an element.</a:t>
            </a:r>
          </a:p>
          <a:p>
            <a:pPr lvl="0">
              <a:lnSpc>
                <a:spcPct val="150000"/>
              </a:lnSpc>
            </a:pPr>
            <a:r>
              <a:rPr lang="en-IN" dirty="0">
                <a:latin typeface="Century Schoolbook" pitchFamily="18" charset="0"/>
              </a:rPr>
              <a:t>	8.Declaring either/or content.</a:t>
            </a:r>
          </a:p>
          <a:p>
            <a:pPr>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1975867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79249"/>
            <a:ext cx="6984776" cy="6678751"/>
          </a:xfrm>
          <a:prstGeom prst="rect">
            <a:avLst/>
          </a:prstGeom>
          <a:noFill/>
        </p:spPr>
        <p:txBody>
          <a:bodyPr wrap="square" rtlCol="0">
            <a:spAutoFit/>
          </a:bodyPr>
          <a:lstStyle/>
          <a:p>
            <a:pPr lvl="0">
              <a:lnSpc>
                <a:spcPct val="200000"/>
              </a:lnSpc>
            </a:pPr>
            <a:r>
              <a:rPr lang="en-IN" b="1" dirty="0">
                <a:latin typeface="Century Schoolbook" pitchFamily="18" charset="0"/>
              </a:rPr>
              <a:t>1. Empty elements:</a:t>
            </a:r>
            <a:endParaRPr lang="en-IN" dirty="0">
              <a:latin typeface="Century Schoolbook" pitchFamily="18" charset="0"/>
            </a:endParaRPr>
          </a:p>
          <a:p>
            <a:pPr>
              <a:lnSpc>
                <a:spcPct val="200000"/>
              </a:lnSpc>
            </a:pPr>
            <a:r>
              <a:rPr lang="en-IN" dirty="0">
                <a:latin typeface="Century Schoolbook" pitchFamily="18" charset="0"/>
              </a:rPr>
              <a:t>Empty elements are declared with the category keyword EMPTY.</a:t>
            </a:r>
          </a:p>
          <a:p>
            <a:pPr>
              <a:lnSpc>
                <a:spcPct val="200000"/>
              </a:lnSpc>
            </a:pPr>
            <a:r>
              <a:rPr lang="en-IN" dirty="0">
                <a:latin typeface="Century Schoolbook" pitchFamily="18" charset="0"/>
              </a:rPr>
              <a:t>	&lt;!ELEMENT element-name EMPTY&gt;</a:t>
            </a:r>
          </a:p>
          <a:p>
            <a:pPr>
              <a:lnSpc>
                <a:spcPct val="200000"/>
              </a:lnSpc>
            </a:pPr>
            <a:r>
              <a:rPr lang="en-IN" b="1" dirty="0">
                <a:latin typeface="Century Schoolbook" pitchFamily="18" charset="0"/>
              </a:rPr>
              <a:t>2. Elements with parsed character data:</a:t>
            </a:r>
            <a:endParaRPr lang="en-IN" dirty="0">
              <a:latin typeface="Century Schoolbook" pitchFamily="18" charset="0"/>
            </a:endParaRPr>
          </a:p>
          <a:p>
            <a:pPr>
              <a:lnSpc>
                <a:spcPct val="200000"/>
              </a:lnSpc>
            </a:pPr>
            <a:r>
              <a:rPr lang="en-IN" dirty="0">
                <a:latin typeface="Century Schoolbook" pitchFamily="18" charset="0"/>
              </a:rPr>
              <a:t>Elements with only parsed character data are declared with #PCDATA inside </a:t>
            </a:r>
            <a:r>
              <a:rPr lang="en-IN" dirty="0" err="1">
                <a:latin typeface="Century Schoolbook" pitchFamily="18" charset="0"/>
              </a:rPr>
              <a:t>paranthesis</a:t>
            </a:r>
            <a:r>
              <a:rPr lang="en-IN" dirty="0">
                <a:latin typeface="Century Schoolbook" pitchFamily="18" charset="0"/>
              </a:rPr>
              <a:t>.</a:t>
            </a:r>
          </a:p>
          <a:p>
            <a:pPr lvl="0">
              <a:lnSpc>
                <a:spcPct val="200000"/>
              </a:lnSpc>
            </a:pPr>
            <a:r>
              <a:rPr lang="en-IN" b="1" dirty="0">
                <a:latin typeface="Century Schoolbook" pitchFamily="18" charset="0"/>
              </a:rPr>
              <a:t>3. Elements with children:</a:t>
            </a:r>
            <a:endParaRPr lang="en-IN" dirty="0">
              <a:latin typeface="Century Schoolbook" pitchFamily="18" charset="0"/>
            </a:endParaRPr>
          </a:p>
          <a:p>
            <a:pPr>
              <a:lnSpc>
                <a:spcPct val="200000"/>
              </a:lnSpc>
            </a:pPr>
            <a:r>
              <a:rPr lang="en-IN" dirty="0">
                <a:latin typeface="Century Schoolbook" pitchFamily="18" charset="0"/>
              </a:rPr>
              <a:t>     Elements declared with the one or more children are declared with the name of the children elements inside </a:t>
            </a:r>
            <a:r>
              <a:rPr lang="en-IN" dirty="0" err="1">
                <a:latin typeface="Century Schoolbook" pitchFamily="18" charset="0"/>
              </a:rPr>
              <a:t>paranthesis</a:t>
            </a:r>
            <a:r>
              <a:rPr lang="en-IN" dirty="0">
                <a:latin typeface="Century Schoolbook" pitchFamily="18" charset="0"/>
              </a:rPr>
              <a:t>.</a:t>
            </a:r>
            <a:endParaRPr lang="en-IN" sz="1600" dirty="0">
              <a:latin typeface="Century Schoolbook" pitchFamily="18" charset="0"/>
            </a:endParaRPr>
          </a:p>
          <a:p>
            <a:pPr>
              <a:lnSpc>
                <a:spcPct val="200000"/>
              </a:lnSpc>
            </a:pPr>
            <a:r>
              <a:rPr lang="en-IN" sz="1600" dirty="0">
                <a:latin typeface="Century Schoolbook" pitchFamily="18" charset="0"/>
              </a:rPr>
              <a:t>	</a:t>
            </a:r>
          </a:p>
        </p:txBody>
      </p:sp>
    </p:spTree>
    <p:extLst>
      <p:ext uri="{BB962C8B-B14F-4D97-AF65-F5344CB8AC3E}">
        <p14:creationId xmlns:p14="http://schemas.microsoft.com/office/powerpoint/2010/main" val="362610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7632848" cy="5632311"/>
          </a:xfrm>
          <a:prstGeom prst="rect">
            <a:avLst/>
          </a:prstGeom>
          <a:noFill/>
        </p:spPr>
        <p:txBody>
          <a:bodyPr wrap="square" rtlCol="0">
            <a:spAutoFit/>
          </a:bodyPr>
          <a:lstStyle/>
          <a:p>
            <a:pPr>
              <a:lnSpc>
                <a:spcPct val="150000"/>
              </a:lnSpc>
            </a:pPr>
            <a:r>
              <a:rPr lang="en-IN" sz="2000" b="1" dirty="0">
                <a:latin typeface="Century Schoolbook" pitchFamily="18" charset="0"/>
              </a:rPr>
              <a:t>4. Declaring only one occurrence of   an element</a:t>
            </a:r>
            <a:r>
              <a:rPr lang="en-IN" sz="2000" dirty="0">
                <a:latin typeface="Century Schoolbook" pitchFamily="18" charset="0"/>
              </a:rPr>
              <a:t>:</a:t>
            </a:r>
          </a:p>
          <a:p>
            <a:pPr>
              <a:lnSpc>
                <a:spcPct val="150000"/>
              </a:lnSpc>
            </a:pPr>
            <a:r>
              <a:rPr lang="en-IN" dirty="0">
                <a:latin typeface="Century Schoolbook" pitchFamily="18" charset="0"/>
              </a:rPr>
              <a:t>      If  the element should occur only once, then:</a:t>
            </a:r>
          </a:p>
          <a:p>
            <a:pPr>
              <a:lnSpc>
                <a:spcPct val="150000"/>
              </a:lnSpc>
            </a:pPr>
            <a:r>
              <a:rPr lang="en-IN" dirty="0">
                <a:latin typeface="Century Schoolbook" pitchFamily="18" charset="0"/>
              </a:rPr>
              <a:t>	DTD syntax:&lt;!ELEMENT </a:t>
            </a:r>
            <a:r>
              <a:rPr lang="en-IN" dirty="0" err="1">
                <a:latin typeface="Century Schoolbook" pitchFamily="18" charset="0"/>
              </a:rPr>
              <a:t>element_name</a:t>
            </a:r>
            <a:r>
              <a:rPr lang="en-IN" dirty="0">
                <a:latin typeface="Century Schoolbook" pitchFamily="18" charset="0"/>
              </a:rPr>
              <a:t>(child-name)&gt;</a:t>
            </a:r>
          </a:p>
          <a:p>
            <a:pPr lvl="0">
              <a:lnSpc>
                <a:spcPct val="150000"/>
              </a:lnSpc>
            </a:pPr>
            <a:r>
              <a:rPr lang="en-IN" sz="2000" b="1" dirty="0">
                <a:latin typeface="Century Schoolbook" pitchFamily="18" charset="0"/>
              </a:rPr>
              <a:t>5. Declaring minimum one occurrence of an element:</a:t>
            </a:r>
            <a:endParaRPr lang="en-IN" sz="2000" dirty="0">
              <a:latin typeface="Century Schoolbook" pitchFamily="18" charset="0"/>
            </a:endParaRPr>
          </a:p>
          <a:p>
            <a:pPr>
              <a:lnSpc>
                <a:spcPct val="150000"/>
              </a:lnSpc>
            </a:pPr>
            <a:r>
              <a:rPr lang="en-IN" b="1" dirty="0">
                <a:latin typeface="Century Schoolbook" pitchFamily="18" charset="0"/>
              </a:rPr>
              <a:t>       “ + “ </a:t>
            </a:r>
            <a:r>
              <a:rPr lang="en-IN" dirty="0">
                <a:latin typeface="Century Schoolbook" pitchFamily="18" charset="0"/>
              </a:rPr>
              <a:t>meta character indicates the occurrence of the child element (</a:t>
            </a:r>
            <a:r>
              <a:rPr lang="en-IN" dirty="0" err="1">
                <a:latin typeface="Century Schoolbook" pitchFamily="18" charset="0"/>
              </a:rPr>
              <a:t>i.e</a:t>
            </a:r>
            <a:r>
              <a:rPr lang="en-IN" dirty="0">
                <a:latin typeface="Century Schoolbook" pitchFamily="18" charset="0"/>
              </a:rPr>
              <a:t> one or more occurrence).</a:t>
            </a:r>
          </a:p>
          <a:p>
            <a:pPr>
              <a:lnSpc>
                <a:spcPct val="150000"/>
              </a:lnSpc>
            </a:pPr>
            <a:r>
              <a:rPr lang="en-IN" dirty="0">
                <a:latin typeface="Century Schoolbook" pitchFamily="18" charset="0"/>
              </a:rPr>
              <a:t>	DTD syntax: &lt;!ELEMENT </a:t>
            </a:r>
            <a:r>
              <a:rPr lang="en-IN" dirty="0" err="1">
                <a:latin typeface="Century Schoolbook" pitchFamily="18" charset="0"/>
              </a:rPr>
              <a:t>element_name</a:t>
            </a:r>
            <a:r>
              <a:rPr lang="en-IN" dirty="0">
                <a:latin typeface="Century Schoolbook" pitchFamily="18" charset="0"/>
              </a:rPr>
              <a:t> (</a:t>
            </a:r>
            <a:r>
              <a:rPr lang="en-IN" dirty="0" err="1">
                <a:latin typeface="Century Schoolbook" pitchFamily="18" charset="0"/>
              </a:rPr>
              <a:t>child_name</a:t>
            </a:r>
            <a:r>
              <a:rPr lang="en-IN" dirty="0">
                <a:latin typeface="Century Schoolbook" pitchFamily="18" charset="0"/>
              </a:rPr>
              <a:t> +)&gt;</a:t>
            </a:r>
          </a:p>
          <a:p>
            <a:pPr>
              <a:lnSpc>
                <a:spcPct val="150000"/>
              </a:lnSpc>
            </a:pPr>
            <a:r>
              <a:rPr lang="en-IN" sz="2000" b="1" dirty="0">
                <a:latin typeface="Century Schoolbook" pitchFamily="18" charset="0"/>
              </a:rPr>
              <a:t>6. Declaring zero or more occurrences of an element :</a:t>
            </a:r>
            <a:endParaRPr lang="en-IN" sz="2000" dirty="0">
              <a:latin typeface="Century Schoolbook" pitchFamily="18" charset="0"/>
            </a:endParaRPr>
          </a:p>
          <a:p>
            <a:pPr>
              <a:lnSpc>
                <a:spcPct val="150000"/>
              </a:lnSpc>
            </a:pPr>
            <a:r>
              <a:rPr lang="en-IN" dirty="0">
                <a:latin typeface="Century Schoolbook" pitchFamily="18" charset="0"/>
              </a:rPr>
              <a:t>     Meta character is used to indicate zero or more occurrences of the child element.</a:t>
            </a:r>
          </a:p>
          <a:p>
            <a:pPr>
              <a:lnSpc>
                <a:spcPct val="150000"/>
              </a:lnSpc>
            </a:pPr>
            <a:r>
              <a:rPr lang="en-IN" dirty="0">
                <a:latin typeface="Century Schoolbook" pitchFamily="18" charset="0"/>
              </a:rPr>
              <a:t>	DTD syntax: &lt;!ELEMENT </a:t>
            </a:r>
            <a:r>
              <a:rPr lang="en-IN" dirty="0" err="1">
                <a:latin typeface="Century Schoolbook" pitchFamily="18" charset="0"/>
              </a:rPr>
              <a:t>element_name</a:t>
            </a:r>
            <a:r>
              <a:rPr lang="en-IN" dirty="0">
                <a:latin typeface="Century Schoolbook" pitchFamily="18" charset="0"/>
              </a:rPr>
              <a:t> (</a:t>
            </a:r>
            <a:r>
              <a:rPr lang="en-IN" dirty="0" err="1">
                <a:latin typeface="Century Schoolbook" pitchFamily="18" charset="0"/>
              </a:rPr>
              <a:t>child.names</a:t>
            </a:r>
            <a:r>
              <a:rPr lang="en-IN" dirty="0">
                <a:latin typeface="Century Schoolbook" pitchFamily="18" charset="0"/>
              </a:rPr>
              <a:t>)&gt;</a:t>
            </a:r>
          </a:p>
          <a:p>
            <a:pPr>
              <a:lnSpc>
                <a:spcPct val="150000"/>
              </a:lnSpc>
            </a:pPr>
            <a:endParaRPr lang="en-IN" dirty="0">
              <a:latin typeface="Century Schoolbook" pitchFamily="18" charset="0"/>
            </a:endParaRPr>
          </a:p>
          <a:p>
            <a:pPr>
              <a:lnSpc>
                <a:spcPct val="150000"/>
              </a:lnSpc>
            </a:pPr>
            <a:r>
              <a:rPr lang="en-IN" dirty="0">
                <a:latin typeface="Century Schoolbook" pitchFamily="18" charset="0"/>
              </a:rPr>
              <a:t>	</a:t>
            </a:r>
          </a:p>
        </p:txBody>
      </p:sp>
    </p:spTree>
    <p:extLst>
      <p:ext uri="{BB962C8B-B14F-4D97-AF65-F5344CB8AC3E}">
        <p14:creationId xmlns:p14="http://schemas.microsoft.com/office/powerpoint/2010/main" val="67144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7632848" cy="5993692"/>
          </a:xfrm>
          <a:prstGeom prst="rect">
            <a:avLst/>
          </a:prstGeom>
          <a:noFill/>
        </p:spPr>
        <p:txBody>
          <a:bodyPr wrap="square" rtlCol="0">
            <a:spAutoFit/>
          </a:bodyPr>
          <a:lstStyle/>
          <a:p>
            <a:pPr lvl="0">
              <a:lnSpc>
                <a:spcPct val="150000"/>
              </a:lnSpc>
            </a:pPr>
            <a:r>
              <a:rPr lang="en-IN" sz="2000" b="1" dirty="0">
                <a:latin typeface="Century Schoolbook" pitchFamily="18" charset="0"/>
              </a:rPr>
              <a:t>7. Declaring zero or one occurrence of an element:</a:t>
            </a:r>
            <a:endParaRPr lang="en-IN" sz="2000" dirty="0">
              <a:latin typeface="Century Schoolbook" pitchFamily="18" charset="0"/>
            </a:endParaRPr>
          </a:p>
          <a:p>
            <a:pPr>
              <a:lnSpc>
                <a:spcPct val="150000"/>
              </a:lnSpc>
            </a:pPr>
            <a:r>
              <a:rPr lang="en-IN" b="1" dirty="0">
                <a:latin typeface="Century Schoolbook" pitchFamily="18" charset="0"/>
              </a:rPr>
              <a:t>      ? </a:t>
            </a:r>
            <a:r>
              <a:rPr lang="en-IN" dirty="0">
                <a:latin typeface="Century Schoolbook" pitchFamily="18" charset="0"/>
              </a:rPr>
              <a:t>meta character  is used to indicate zero or one occurrence of child element.</a:t>
            </a:r>
          </a:p>
          <a:p>
            <a:pPr>
              <a:lnSpc>
                <a:spcPct val="150000"/>
              </a:lnSpc>
            </a:pPr>
            <a:r>
              <a:rPr lang="en-IN" dirty="0">
                <a:latin typeface="Century Schoolbook" pitchFamily="18" charset="0"/>
              </a:rPr>
              <a:t>	DTD syntax: &lt;!ELEMENT </a:t>
            </a:r>
            <a:r>
              <a:rPr lang="en-IN" dirty="0" err="1">
                <a:latin typeface="Century Schoolbook" pitchFamily="18" charset="0"/>
              </a:rPr>
              <a:t>element_name</a:t>
            </a:r>
            <a:r>
              <a:rPr lang="en-IN" dirty="0">
                <a:latin typeface="Century Schoolbook" pitchFamily="18" charset="0"/>
              </a:rPr>
              <a:t> (child.name?)&gt;</a:t>
            </a:r>
          </a:p>
          <a:p>
            <a:pPr>
              <a:lnSpc>
                <a:spcPct val="150000"/>
              </a:lnSpc>
            </a:pPr>
            <a:r>
              <a:rPr lang="en-IN" sz="2000" b="1" dirty="0">
                <a:latin typeface="Century Schoolbook" pitchFamily="18" charset="0"/>
              </a:rPr>
              <a:t>8. Declaring either/or content:</a:t>
            </a:r>
            <a:endParaRPr lang="en-IN" sz="2000" dirty="0">
              <a:latin typeface="Century Schoolbook" pitchFamily="18" charset="0"/>
            </a:endParaRPr>
          </a:p>
          <a:p>
            <a:pPr>
              <a:lnSpc>
                <a:spcPct val="150000"/>
              </a:lnSpc>
            </a:pPr>
            <a:r>
              <a:rPr lang="en-IN" b="1" dirty="0">
                <a:latin typeface="Century Schoolbook" pitchFamily="18" charset="0"/>
              </a:rPr>
              <a:t>      “ | “ </a:t>
            </a:r>
            <a:r>
              <a:rPr lang="en-IN" dirty="0">
                <a:latin typeface="Century Schoolbook" pitchFamily="18" charset="0"/>
              </a:rPr>
              <a:t>meta character </a:t>
            </a:r>
            <a:r>
              <a:rPr lang="en-IN" dirty="0" err="1">
                <a:latin typeface="Century Schoolbook" pitchFamily="18" charset="0"/>
              </a:rPr>
              <a:t>idnidcate</a:t>
            </a:r>
            <a:r>
              <a:rPr lang="en-IN" dirty="0">
                <a:latin typeface="Century Schoolbook" pitchFamily="18" charset="0"/>
              </a:rPr>
              <a:t> Either-Or </a:t>
            </a:r>
          </a:p>
          <a:p>
            <a:pPr>
              <a:lnSpc>
                <a:spcPct val="150000"/>
              </a:lnSpc>
            </a:pPr>
            <a:r>
              <a:rPr lang="en-IN" dirty="0">
                <a:latin typeface="Century Schoolbook" pitchFamily="18" charset="0"/>
              </a:rPr>
              <a:t>	DTD syntax: &lt;!Element </a:t>
            </a:r>
            <a:r>
              <a:rPr lang="en-IN" dirty="0" err="1">
                <a:latin typeface="Century Schoolbook" pitchFamily="18" charset="0"/>
              </a:rPr>
              <a:t>element_name</a:t>
            </a:r>
            <a:r>
              <a:rPr lang="en-IN" dirty="0">
                <a:latin typeface="Century Schoolbook" pitchFamily="18" charset="0"/>
              </a:rPr>
              <a:t> (child1 / child2)&gt;</a:t>
            </a:r>
          </a:p>
          <a:p>
            <a:pPr lvl="0">
              <a:lnSpc>
                <a:spcPct val="150000"/>
              </a:lnSpc>
            </a:pPr>
            <a:r>
              <a:rPr lang="en-IN" sz="2000" b="1" dirty="0">
                <a:latin typeface="Century Schoolbook" pitchFamily="18" charset="0"/>
              </a:rPr>
              <a:t>2.DTD Attributes:</a:t>
            </a:r>
            <a:endParaRPr lang="en-IN" sz="2000" dirty="0">
              <a:latin typeface="Century Schoolbook" pitchFamily="18" charset="0"/>
            </a:endParaRPr>
          </a:p>
          <a:p>
            <a:pPr>
              <a:lnSpc>
                <a:spcPct val="150000"/>
              </a:lnSpc>
            </a:pPr>
            <a:r>
              <a:rPr lang="en-IN" dirty="0">
                <a:latin typeface="Century Schoolbook" pitchFamily="18" charset="0"/>
              </a:rPr>
              <a:t>	Syntax for declaring the attributes in DTD are</a:t>
            </a:r>
          </a:p>
          <a:p>
            <a:pPr>
              <a:lnSpc>
                <a:spcPct val="150000"/>
              </a:lnSpc>
            </a:pPr>
            <a:r>
              <a:rPr lang="en-IN" b="1" dirty="0">
                <a:latin typeface="Century Schoolbook" pitchFamily="18" charset="0"/>
              </a:rPr>
              <a:t>&lt;!ATTLIST </a:t>
            </a:r>
            <a:r>
              <a:rPr lang="en-IN" b="1" dirty="0" err="1">
                <a:latin typeface="Century Schoolbook" pitchFamily="18" charset="0"/>
              </a:rPr>
              <a:t>element_name</a:t>
            </a:r>
            <a:r>
              <a:rPr lang="en-IN" b="1" dirty="0">
                <a:latin typeface="Century Schoolbook" pitchFamily="18" charset="0"/>
              </a:rPr>
              <a:t> attribute  </a:t>
            </a:r>
            <a:r>
              <a:rPr lang="en-IN" b="1" dirty="0" err="1">
                <a:latin typeface="Century Schoolbook" pitchFamily="18" charset="0"/>
              </a:rPr>
              <a:t>Attribute</a:t>
            </a:r>
            <a:r>
              <a:rPr lang="en-IN" b="1" dirty="0">
                <a:latin typeface="Century Schoolbook" pitchFamily="18" charset="0"/>
              </a:rPr>
              <a:t> _type  </a:t>
            </a:r>
            <a:r>
              <a:rPr lang="en-IN" b="1" dirty="0" err="1">
                <a:latin typeface="Century Schoolbook" pitchFamily="18" charset="0"/>
              </a:rPr>
              <a:t>default_value</a:t>
            </a:r>
            <a:r>
              <a:rPr lang="en-IN" b="1" dirty="0">
                <a:latin typeface="Century Schoolbook" pitchFamily="18" charset="0"/>
              </a:rPr>
              <a:t>&gt;</a:t>
            </a:r>
            <a:endParaRPr lang="en-IN" dirty="0">
              <a:latin typeface="Century Schoolbook" pitchFamily="18" charset="0"/>
            </a:endParaRPr>
          </a:p>
          <a:p>
            <a:pPr>
              <a:lnSpc>
                <a:spcPct val="150000"/>
              </a:lnSpc>
            </a:pPr>
            <a:r>
              <a:rPr lang="en-IN" dirty="0">
                <a:latin typeface="Century Schoolbook" pitchFamily="18" charset="0"/>
              </a:rPr>
              <a:t>	DTD ex: &lt;!ATTLIST payment type CDATA “check”&gt;</a:t>
            </a:r>
          </a:p>
          <a:p>
            <a:pPr>
              <a:lnSpc>
                <a:spcPct val="150000"/>
              </a:lnSpc>
            </a:pPr>
            <a:r>
              <a:rPr lang="en-IN" dirty="0">
                <a:latin typeface="Century Schoolbook" pitchFamily="18" charset="0"/>
              </a:rPr>
              <a:t>	XML ex:  &lt;payment type =”check”/&gt;</a:t>
            </a: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146888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6048672" cy="646331"/>
          </a:xfrm>
          <a:prstGeom prst="rect">
            <a:avLst/>
          </a:prstGeom>
          <a:noFill/>
        </p:spPr>
        <p:txBody>
          <a:bodyPr wrap="square" rtlCol="0">
            <a:spAutoFit/>
          </a:bodyPr>
          <a:lstStyle/>
          <a:p>
            <a:r>
              <a:rPr lang="en-IN" dirty="0">
                <a:latin typeface="Century Schoolbook" pitchFamily="18" charset="0"/>
              </a:rPr>
              <a:t>The </a:t>
            </a:r>
            <a:r>
              <a:rPr lang="en-IN" dirty="0" err="1">
                <a:latin typeface="Century Schoolbook" pitchFamily="18" charset="0"/>
              </a:rPr>
              <a:t>default_value</a:t>
            </a:r>
            <a:r>
              <a:rPr lang="en-IN" dirty="0">
                <a:latin typeface="Century Schoolbook" pitchFamily="18" charset="0"/>
              </a:rPr>
              <a:t> can be one of the following :</a:t>
            </a:r>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214422"/>
            <a:ext cx="749300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472" y="3534013"/>
            <a:ext cx="6647974" cy="3323987"/>
          </a:xfrm>
          <a:prstGeom prst="rect">
            <a:avLst/>
          </a:prstGeom>
          <a:noFill/>
        </p:spPr>
        <p:txBody>
          <a:bodyPr wrap="none" rtlCol="0">
            <a:spAutoFit/>
          </a:bodyPr>
          <a:lstStyle/>
          <a:p>
            <a:pPr lvl="0">
              <a:lnSpc>
                <a:spcPct val="150000"/>
              </a:lnSpc>
            </a:pPr>
            <a:r>
              <a:rPr lang="en-IN" sz="2000" b="1" dirty="0">
                <a:latin typeface="Century Schoolbook" pitchFamily="18" charset="0"/>
              </a:rPr>
              <a:t>1.A Default Attribute Value:</a:t>
            </a:r>
            <a:endParaRPr lang="en-IN" sz="2000" dirty="0">
              <a:latin typeface="Century Schoolbook" pitchFamily="18" charset="0"/>
            </a:endParaRPr>
          </a:p>
          <a:p>
            <a:pPr>
              <a:lnSpc>
                <a:spcPct val="150000"/>
              </a:lnSpc>
            </a:pPr>
            <a:r>
              <a:rPr lang="en-IN" dirty="0">
                <a:latin typeface="Century Schoolbook" pitchFamily="18" charset="0"/>
              </a:rPr>
              <a:t>Default value is used to set default value to an attribute	</a:t>
            </a:r>
          </a:p>
          <a:p>
            <a:pPr>
              <a:lnSpc>
                <a:spcPct val="150000"/>
              </a:lnSpc>
            </a:pPr>
            <a:r>
              <a:rPr lang="en-IN" dirty="0">
                <a:latin typeface="Century Schoolbook" pitchFamily="18" charset="0"/>
              </a:rPr>
              <a:t>	Ex: DTD</a:t>
            </a:r>
          </a:p>
          <a:p>
            <a:pPr>
              <a:lnSpc>
                <a:spcPct val="150000"/>
              </a:lnSpc>
            </a:pPr>
            <a:r>
              <a:rPr lang="en-IN" dirty="0">
                <a:latin typeface="Century Schoolbook" pitchFamily="18" charset="0"/>
              </a:rPr>
              <a:t>		&lt;!ELEMENT square EMPTY&gt;</a:t>
            </a:r>
          </a:p>
          <a:p>
            <a:pPr>
              <a:lnSpc>
                <a:spcPct val="150000"/>
              </a:lnSpc>
            </a:pPr>
            <a:r>
              <a:rPr lang="en-IN" dirty="0">
                <a:latin typeface="Century Schoolbook" pitchFamily="18" charset="0"/>
              </a:rPr>
              <a:t>		&lt;!ATTLIST square width CDATA “0”&gt;</a:t>
            </a:r>
          </a:p>
          <a:p>
            <a:pPr>
              <a:lnSpc>
                <a:spcPct val="150000"/>
              </a:lnSpc>
            </a:pPr>
            <a:r>
              <a:rPr lang="en-IN" dirty="0">
                <a:latin typeface="Century Schoolbook" pitchFamily="18" charset="0"/>
              </a:rPr>
              <a:t>	       Valid XML</a:t>
            </a:r>
          </a:p>
          <a:p>
            <a:pPr>
              <a:lnSpc>
                <a:spcPct val="150000"/>
              </a:lnSpc>
            </a:pPr>
            <a:r>
              <a:rPr lang="en-IN" dirty="0">
                <a:latin typeface="Century Schoolbook" pitchFamily="18" charset="0"/>
              </a:rPr>
              <a:t>		&lt;Square width=“100”/&gt;</a:t>
            </a:r>
          </a:p>
          <a:p>
            <a:endParaRPr lang="en-IN" dirty="0"/>
          </a:p>
        </p:txBody>
      </p:sp>
    </p:spTree>
    <p:extLst>
      <p:ext uri="{BB962C8B-B14F-4D97-AF65-F5344CB8AC3E}">
        <p14:creationId xmlns:p14="http://schemas.microsoft.com/office/powerpoint/2010/main" val="35334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642918"/>
            <a:ext cx="7429552" cy="3000821"/>
          </a:xfrm>
          <a:prstGeom prst="rect">
            <a:avLst/>
          </a:prstGeom>
        </p:spPr>
        <p:txBody>
          <a:bodyPr wrap="square">
            <a:spAutoFit/>
          </a:bodyPr>
          <a:lstStyle/>
          <a:p>
            <a:pPr>
              <a:lnSpc>
                <a:spcPct val="150000"/>
              </a:lnSpc>
              <a:buClr>
                <a:schemeClr val="accent1"/>
              </a:buClr>
              <a:buFont typeface="Wingdings" pitchFamily="2" charset="2"/>
              <a:buChar char="q"/>
            </a:pPr>
            <a:r>
              <a:rPr lang="en-IN" b="1" dirty="0">
                <a:latin typeface="Century Schoolbook" pitchFamily="18" charset="0"/>
              </a:rPr>
              <a:t> Syntax of &lt;table&gt; tag:</a:t>
            </a:r>
            <a:endParaRPr lang="en-IN"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&lt;table [align=”</a:t>
            </a:r>
            <a:r>
              <a:rPr lang="en-IN" dirty="0" err="1">
                <a:latin typeface="Century Schoolbook" pitchFamily="18" charset="0"/>
              </a:rPr>
              <a:t>center</a:t>
            </a:r>
            <a:r>
              <a:rPr lang="en-IN" dirty="0">
                <a:latin typeface="Century Schoolbook" pitchFamily="18" charset="0"/>
              </a:rPr>
              <a:t>”/”right”/”left”]</a:t>
            </a:r>
          </a:p>
          <a:p>
            <a:pPr>
              <a:lnSpc>
                <a:spcPct val="150000"/>
              </a:lnSpc>
              <a:buNone/>
            </a:pPr>
            <a:r>
              <a:rPr lang="en-IN" dirty="0">
                <a:latin typeface="Century Schoolbook" pitchFamily="18" charset="0"/>
              </a:rPr>
              <a:t>		     [border=”n”] [</a:t>
            </a:r>
            <a:r>
              <a:rPr lang="en-IN" dirty="0" err="1">
                <a:latin typeface="Century Schoolbook" pitchFamily="18" charset="0"/>
              </a:rPr>
              <a:t>cellpadding</a:t>
            </a:r>
            <a:r>
              <a:rPr lang="en-IN" dirty="0">
                <a:latin typeface="Century Schoolbook" pitchFamily="18" charset="0"/>
              </a:rPr>
              <a:t>=”n”]</a:t>
            </a:r>
          </a:p>
          <a:p>
            <a:pPr>
              <a:lnSpc>
                <a:spcPct val="150000"/>
              </a:lnSpc>
              <a:buNone/>
            </a:pPr>
            <a:r>
              <a:rPr lang="en-IN" dirty="0">
                <a:latin typeface="Century Schoolbook" pitchFamily="18" charset="0"/>
              </a:rPr>
              <a:t>		     [width=”</a:t>
            </a:r>
            <a:r>
              <a:rPr lang="en-IN" dirty="0" err="1">
                <a:latin typeface="Century Schoolbook" pitchFamily="18" charset="0"/>
              </a:rPr>
              <a:t>nn</a:t>
            </a:r>
            <a:r>
              <a:rPr lang="en-IN" dirty="0">
                <a:latin typeface="Century Schoolbook" pitchFamily="18" charset="0"/>
              </a:rPr>
              <a:t>%”] [</a:t>
            </a:r>
            <a:r>
              <a:rPr lang="en-IN" dirty="0" err="1">
                <a:latin typeface="Century Schoolbook" pitchFamily="18" charset="0"/>
              </a:rPr>
              <a:t>cellspacing</a:t>
            </a:r>
            <a:r>
              <a:rPr lang="en-IN" dirty="0">
                <a:latin typeface="Century Schoolbook" pitchFamily="18" charset="0"/>
              </a:rPr>
              <a:t>=”n”]</a:t>
            </a:r>
          </a:p>
          <a:p>
            <a:pPr>
              <a:lnSpc>
                <a:spcPct val="150000"/>
              </a:lnSpc>
              <a:buNone/>
            </a:pPr>
            <a:r>
              <a:rPr lang="en-IN" dirty="0">
                <a:latin typeface="Century Schoolbook" pitchFamily="18" charset="0"/>
              </a:rPr>
              <a:t>		     [</a:t>
            </a:r>
            <a:r>
              <a:rPr lang="en-IN" dirty="0" err="1">
                <a:latin typeface="Century Schoolbook" pitchFamily="18" charset="0"/>
              </a:rPr>
              <a:t>bgcolor</a:t>
            </a:r>
            <a:r>
              <a:rPr lang="en-IN" dirty="0">
                <a:latin typeface="Century Schoolbook" pitchFamily="18" charset="0"/>
              </a:rPr>
              <a:t>=”</a:t>
            </a:r>
            <a:r>
              <a:rPr lang="en-IN" dirty="0" err="1">
                <a:latin typeface="Century Schoolbook" pitchFamily="18" charset="0"/>
              </a:rPr>
              <a:t>colorname</a:t>
            </a:r>
            <a:r>
              <a:rPr lang="en-IN" dirty="0">
                <a:latin typeface="Century Schoolbook" pitchFamily="18" charset="0"/>
              </a:rPr>
              <a:t>”]&gt;</a:t>
            </a:r>
          </a:p>
          <a:p>
            <a:pPr>
              <a:lnSpc>
                <a:spcPct val="150000"/>
              </a:lnSpc>
              <a:buNone/>
            </a:pPr>
            <a:r>
              <a:rPr lang="en-IN" dirty="0">
                <a:latin typeface="Century Schoolbook" pitchFamily="18" charset="0"/>
              </a:rPr>
              <a:t>	&lt;/table&gt; </a:t>
            </a:r>
          </a:p>
          <a:p>
            <a:pPr>
              <a:lnSpc>
                <a:spcPct val="150000"/>
              </a:lnSpc>
            </a:pPr>
            <a:endParaRPr lang="en-IN" dirty="0">
              <a:latin typeface="Century Schoolbook"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3495970"/>
              </p:ext>
            </p:extLst>
          </p:nvPr>
        </p:nvGraphicFramePr>
        <p:xfrm>
          <a:off x="428596" y="3429001"/>
          <a:ext cx="7743804" cy="2559495"/>
        </p:xfrm>
        <a:graphic>
          <a:graphicData uri="http://schemas.openxmlformats.org/drawingml/2006/table">
            <a:tbl>
              <a:tblPr firstRow="1" bandRow="1">
                <a:tableStyleId>{B301B821-A1FF-4177-AEE7-76D212191A09}</a:tableStyleId>
              </a:tblPr>
              <a:tblGrid>
                <a:gridCol w="3712361">
                  <a:extLst>
                    <a:ext uri="{9D8B030D-6E8A-4147-A177-3AD203B41FA5}">
                      <a16:colId xmlns:a16="http://schemas.microsoft.com/office/drawing/2014/main" val="20000"/>
                    </a:ext>
                  </a:extLst>
                </a:gridCol>
                <a:gridCol w="4031443">
                  <a:extLst>
                    <a:ext uri="{9D8B030D-6E8A-4147-A177-3AD203B41FA5}">
                      <a16:colId xmlns:a16="http://schemas.microsoft.com/office/drawing/2014/main" val="20001"/>
                    </a:ext>
                  </a:extLst>
                </a:gridCol>
              </a:tblGrid>
              <a:tr h="246885">
                <a:tc>
                  <a:txBody>
                    <a:bodyPr/>
                    <a:lstStyle/>
                    <a:p>
                      <a:pPr>
                        <a:lnSpc>
                          <a:spcPct val="150000"/>
                        </a:lnSpc>
                        <a:spcAft>
                          <a:spcPts val="0"/>
                        </a:spcAft>
                        <a:tabLst>
                          <a:tab pos="1105535" algn="l"/>
                        </a:tabLst>
                      </a:pPr>
                      <a:r>
                        <a:rPr lang="en-IN" sz="1800" b="1" dirty="0">
                          <a:latin typeface="Century Schoolbook" pitchFamily="18" charset="0"/>
                          <a:ea typeface="Times New Roman"/>
                          <a:cs typeface="Times New Roman"/>
                        </a:rPr>
                        <a:t>Attribute name</a:t>
                      </a:r>
                      <a:endParaRPr lang="en-IN" sz="1800" dirty="0">
                        <a:latin typeface="Century Schoolbook"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tabLst>
                          <a:tab pos="1105535" algn="l"/>
                        </a:tabLst>
                      </a:pPr>
                      <a:r>
                        <a:rPr lang="en-IN" sz="1800" b="1" dirty="0">
                          <a:latin typeface="Century Schoolbook" pitchFamily="18" charset="0"/>
                          <a:ea typeface="Times New Roman"/>
                          <a:cs typeface="Times New Roman"/>
                        </a:rPr>
                        <a:t>Description</a:t>
                      </a:r>
                      <a:endParaRPr lang="en-IN" sz="1800" dirty="0">
                        <a:latin typeface="Century Schoolbook"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46885">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align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Specifies alignment of a table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6885">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border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Specifies the table border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93769">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cellpadding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Specifies the space between the cell and the cell content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885">
                <a:tc>
                  <a:txBody>
                    <a:bodyPr/>
                    <a:lstStyle/>
                    <a:p>
                      <a:pPr>
                        <a:lnSpc>
                          <a:spcPct val="150000"/>
                        </a:lnSpc>
                        <a:spcAft>
                          <a:spcPts val="0"/>
                        </a:spcAft>
                        <a:tabLst>
                          <a:tab pos="1105535" algn="l"/>
                        </a:tabLst>
                      </a:pPr>
                      <a:r>
                        <a:rPr lang="en-IN" sz="1800" dirty="0" err="1">
                          <a:latin typeface="Century Schoolbook" pitchFamily="18" charset="0"/>
                          <a:ea typeface="Times New Roman"/>
                          <a:cs typeface="Times New Roman"/>
                        </a:rPr>
                        <a:t>cellspacing</a:t>
                      </a:r>
                      <a:r>
                        <a:rPr lang="en-IN" sz="1800" dirty="0">
                          <a:latin typeface="Century Schoolbook" pitchFamily="18" charset="0"/>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Specifies the space between cells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6885">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width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Specifies the width of the table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7848872" cy="6878806"/>
          </a:xfrm>
          <a:prstGeom prst="rect">
            <a:avLst/>
          </a:prstGeom>
          <a:noFill/>
        </p:spPr>
        <p:txBody>
          <a:bodyPr wrap="square" rtlCol="0">
            <a:spAutoFit/>
          </a:bodyPr>
          <a:lstStyle/>
          <a:p>
            <a:pPr lvl="0">
              <a:lnSpc>
                <a:spcPct val="150000"/>
              </a:lnSpc>
            </a:pPr>
            <a:r>
              <a:rPr lang="en-IN" sz="2000" b="1" dirty="0">
                <a:latin typeface="Century Schoolbook" pitchFamily="18" charset="0"/>
              </a:rPr>
              <a:t>2. #REQUIRED:</a:t>
            </a:r>
            <a:endParaRPr lang="en-IN" sz="2000" dirty="0">
              <a:latin typeface="Century Schoolbook" pitchFamily="18" charset="0"/>
            </a:endParaRPr>
          </a:p>
          <a:p>
            <a:pPr>
              <a:lnSpc>
                <a:spcPct val="150000"/>
              </a:lnSpc>
            </a:pPr>
            <a:r>
              <a:rPr lang="en-IN" dirty="0">
                <a:latin typeface="Century Schoolbook" pitchFamily="18" charset="0"/>
              </a:rPr>
              <a:t>	#REQUIRED keyword should be used you don’t have an option for a default value, but still want to force the attribute to be present.</a:t>
            </a:r>
          </a:p>
          <a:p>
            <a:pPr>
              <a:lnSpc>
                <a:spcPct val="150000"/>
              </a:lnSpc>
            </a:pPr>
            <a:r>
              <a:rPr lang="en-IN" b="1" dirty="0">
                <a:latin typeface="Century Schoolbook" pitchFamily="18" charset="0"/>
              </a:rPr>
              <a:t>DTD syntax:</a:t>
            </a:r>
          </a:p>
          <a:p>
            <a:pPr>
              <a:lnSpc>
                <a:spcPct val="150000"/>
              </a:lnSpc>
            </a:pPr>
            <a:r>
              <a:rPr lang="en-IN" dirty="0">
                <a:latin typeface="Century Schoolbook" pitchFamily="18" charset="0"/>
              </a:rPr>
              <a:t>&lt;!ATTLIST </a:t>
            </a:r>
            <a:r>
              <a:rPr lang="en-IN" dirty="0" err="1">
                <a:latin typeface="Century Schoolbook" pitchFamily="18" charset="0"/>
              </a:rPr>
              <a:t>element_name</a:t>
            </a:r>
            <a:r>
              <a:rPr lang="en-IN" dirty="0">
                <a:latin typeface="Century Schoolbook" pitchFamily="18" charset="0"/>
              </a:rPr>
              <a:t> </a:t>
            </a:r>
            <a:r>
              <a:rPr lang="en-IN" dirty="0" err="1">
                <a:latin typeface="Century Schoolbook" pitchFamily="18" charset="0"/>
              </a:rPr>
              <a:t>attribute_name</a:t>
            </a:r>
            <a:r>
              <a:rPr lang="en-IN" dirty="0">
                <a:latin typeface="Century Schoolbook" pitchFamily="18" charset="0"/>
              </a:rPr>
              <a:t> </a:t>
            </a:r>
            <a:r>
              <a:rPr lang="en-IN" dirty="0" err="1">
                <a:latin typeface="Century Schoolbook" pitchFamily="18" charset="0"/>
              </a:rPr>
              <a:t>attribute_type</a:t>
            </a:r>
            <a:endParaRPr lang="en-IN" dirty="0">
              <a:latin typeface="Century Schoolbook" pitchFamily="18" charset="0"/>
            </a:endParaRPr>
          </a:p>
          <a:p>
            <a:pPr>
              <a:lnSpc>
                <a:spcPct val="150000"/>
              </a:lnSpc>
            </a:pPr>
            <a:r>
              <a:rPr lang="en-IN" dirty="0">
                <a:latin typeface="Century Schoolbook" pitchFamily="18" charset="0"/>
              </a:rPr>
              <a:t>#REQUIRED&gt;</a:t>
            </a:r>
          </a:p>
          <a:p>
            <a:pPr lvl="0">
              <a:lnSpc>
                <a:spcPct val="150000"/>
              </a:lnSpc>
            </a:pPr>
            <a:r>
              <a:rPr lang="en-IN" sz="2000" b="1" dirty="0">
                <a:latin typeface="Century Schoolbook" pitchFamily="18" charset="0"/>
              </a:rPr>
              <a:t>3.#IMPLIED:</a:t>
            </a:r>
            <a:endParaRPr lang="en-IN" sz="2000" dirty="0">
              <a:latin typeface="Century Schoolbook" pitchFamily="18" charset="0"/>
            </a:endParaRPr>
          </a:p>
          <a:p>
            <a:pPr>
              <a:lnSpc>
                <a:spcPct val="150000"/>
              </a:lnSpc>
            </a:pPr>
            <a:r>
              <a:rPr lang="en-IN" dirty="0">
                <a:latin typeface="Century Schoolbook" pitchFamily="18" charset="0"/>
              </a:rPr>
              <a:t>	Use the #implied if you don’t want to force the author to include an attribute, and you don’t have an option for a default value.</a:t>
            </a:r>
          </a:p>
          <a:p>
            <a:pPr lvl="0">
              <a:lnSpc>
                <a:spcPct val="150000"/>
              </a:lnSpc>
            </a:pPr>
            <a:r>
              <a:rPr lang="en-IN" sz="2000" b="1" dirty="0">
                <a:latin typeface="Century Schoolbook" pitchFamily="18" charset="0"/>
              </a:rPr>
              <a:t>4. #FIXED:</a:t>
            </a:r>
            <a:endParaRPr lang="en-IN" sz="2000" dirty="0">
              <a:latin typeface="Century Schoolbook" pitchFamily="18" charset="0"/>
            </a:endParaRPr>
          </a:p>
          <a:p>
            <a:pPr>
              <a:lnSpc>
                <a:spcPct val="150000"/>
              </a:lnSpc>
            </a:pPr>
            <a:r>
              <a:rPr lang="en-IN" dirty="0">
                <a:latin typeface="Century Schoolbook" pitchFamily="18" charset="0"/>
              </a:rPr>
              <a:t>	Use the  #FIXED keyword when you want an attribute to have a fixed value without allowing the author to change it. </a:t>
            </a:r>
          </a:p>
          <a:p>
            <a:pPr>
              <a:lnSpc>
                <a:spcPct val="150000"/>
              </a:lnSpc>
            </a:pPr>
            <a:r>
              <a:rPr lang="en-IN" dirty="0">
                <a:latin typeface="Century Schoolbook" pitchFamily="18" charset="0"/>
              </a:rPr>
              <a:t>DTD syntax:</a:t>
            </a:r>
          </a:p>
          <a:p>
            <a:pPr>
              <a:lnSpc>
                <a:spcPct val="150000"/>
              </a:lnSpc>
            </a:pPr>
            <a:r>
              <a:rPr lang="en-IN" dirty="0">
                <a:latin typeface="Century Schoolbook" pitchFamily="18" charset="0"/>
              </a:rPr>
              <a:t>	&lt;!ATTLIST element.name </a:t>
            </a:r>
            <a:r>
              <a:rPr lang="en-IN" dirty="0" err="1">
                <a:latin typeface="Century Schoolbook" pitchFamily="18" charset="0"/>
              </a:rPr>
              <a:t>att</a:t>
            </a:r>
            <a:r>
              <a:rPr lang="en-IN" dirty="0">
                <a:latin typeface="Century Schoolbook" pitchFamily="18" charset="0"/>
              </a:rPr>
              <a:t> _name </a:t>
            </a:r>
            <a:r>
              <a:rPr lang="en-IN" dirty="0" err="1">
                <a:latin typeface="Century Schoolbook" pitchFamily="18" charset="0"/>
              </a:rPr>
              <a:t>att</a:t>
            </a:r>
            <a:r>
              <a:rPr lang="en-IN" dirty="0">
                <a:latin typeface="Century Schoolbook" pitchFamily="18" charset="0"/>
              </a:rPr>
              <a:t> _type #</a:t>
            </a:r>
            <a:r>
              <a:rPr lang="en-IN" dirty="0" err="1">
                <a:latin typeface="Century Schoolbook" pitchFamily="18" charset="0"/>
              </a:rPr>
              <a:t>FIXED”value</a:t>
            </a:r>
            <a:r>
              <a:rPr lang="en-IN" dirty="0">
                <a:latin typeface="Century Schoolbook" pitchFamily="18" charset="0"/>
              </a:rPr>
              <a:t>”&gt;</a:t>
            </a:r>
          </a:p>
          <a:p>
            <a:pPr>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4029267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7344816" cy="6309420"/>
          </a:xfrm>
          <a:prstGeom prst="rect">
            <a:avLst/>
          </a:prstGeom>
          <a:noFill/>
        </p:spPr>
        <p:txBody>
          <a:bodyPr wrap="square" rtlCol="0">
            <a:spAutoFit/>
          </a:bodyPr>
          <a:lstStyle/>
          <a:p>
            <a:pPr lvl="0">
              <a:lnSpc>
                <a:spcPct val="200000"/>
              </a:lnSpc>
            </a:pPr>
            <a:r>
              <a:rPr lang="en-IN" sz="2000" b="1" dirty="0">
                <a:latin typeface="Century Schoolbook" pitchFamily="18" charset="0"/>
              </a:rPr>
              <a:t>5. Enumerated Attribute values:</a:t>
            </a:r>
            <a:endParaRPr lang="en-IN" sz="2000" dirty="0">
              <a:latin typeface="Century Schoolbook" pitchFamily="18" charset="0"/>
            </a:endParaRPr>
          </a:p>
          <a:p>
            <a:pPr>
              <a:lnSpc>
                <a:spcPct val="200000"/>
              </a:lnSpc>
            </a:pPr>
            <a:r>
              <a:rPr lang="en-IN" dirty="0">
                <a:latin typeface="Century Schoolbook" pitchFamily="18" charset="0"/>
              </a:rPr>
              <a:t>	Use enumerated attribute  values when you want the attribute values to be one of a fixed set of legal values.</a:t>
            </a:r>
          </a:p>
          <a:p>
            <a:pPr>
              <a:lnSpc>
                <a:spcPct val="200000"/>
              </a:lnSpc>
            </a:pPr>
            <a:r>
              <a:rPr lang="en-IN" dirty="0">
                <a:latin typeface="Century Schoolbook" pitchFamily="18" charset="0"/>
              </a:rPr>
              <a:t>DTD syntax:</a:t>
            </a:r>
          </a:p>
          <a:p>
            <a:pPr>
              <a:lnSpc>
                <a:spcPct val="200000"/>
              </a:lnSpc>
            </a:pPr>
            <a:r>
              <a:rPr lang="en-IN" dirty="0">
                <a:latin typeface="Century Schoolbook" pitchFamily="18" charset="0"/>
              </a:rPr>
              <a:t>&lt;!ATTLIST </a:t>
            </a:r>
            <a:r>
              <a:rPr lang="en-IN" dirty="0" err="1">
                <a:latin typeface="Century Schoolbook" pitchFamily="18" charset="0"/>
              </a:rPr>
              <a:t>element_name</a:t>
            </a:r>
            <a:r>
              <a:rPr lang="en-IN" dirty="0">
                <a:latin typeface="Century Schoolbook" pitchFamily="18" charset="0"/>
              </a:rPr>
              <a:t>  </a:t>
            </a:r>
            <a:r>
              <a:rPr lang="en-IN" dirty="0" err="1">
                <a:latin typeface="Century Schoolbook" pitchFamily="18" charset="0"/>
              </a:rPr>
              <a:t>att_name</a:t>
            </a:r>
            <a:r>
              <a:rPr lang="en-IN" dirty="0">
                <a:latin typeface="Century Schoolbook" pitchFamily="18" charset="0"/>
              </a:rPr>
              <a:t> (en1/en2....)</a:t>
            </a:r>
            <a:r>
              <a:rPr lang="en-IN" dirty="0" err="1">
                <a:latin typeface="Century Schoolbook" pitchFamily="18" charset="0"/>
              </a:rPr>
              <a:t>default_value</a:t>
            </a:r>
            <a:r>
              <a:rPr lang="en-IN" dirty="0">
                <a:latin typeface="Century Schoolbook" pitchFamily="18" charset="0"/>
              </a:rPr>
              <a:t>&gt;</a:t>
            </a:r>
          </a:p>
          <a:p>
            <a:pPr lvl="0">
              <a:lnSpc>
                <a:spcPct val="200000"/>
              </a:lnSpc>
            </a:pPr>
            <a:r>
              <a:rPr lang="en-IN" sz="2000" b="1" dirty="0">
                <a:latin typeface="Century Schoolbook" pitchFamily="18" charset="0"/>
              </a:rPr>
              <a:t>3. DTD ENTITIES:</a:t>
            </a:r>
            <a:endParaRPr lang="en-IN" sz="2000" dirty="0">
              <a:latin typeface="Century Schoolbook" pitchFamily="18" charset="0"/>
            </a:endParaRPr>
          </a:p>
          <a:p>
            <a:pPr lvl="0">
              <a:lnSpc>
                <a:spcPct val="200000"/>
              </a:lnSpc>
              <a:buFont typeface="Wingdings" pitchFamily="2" charset="2"/>
              <a:buChar char="Ø"/>
            </a:pPr>
            <a:r>
              <a:rPr lang="en-IN" dirty="0">
                <a:latin typeface="Century Schoolbook" pitchFamily="18" charset="0"/>
              </a:rPr>
              <a:t>Entities are variable used to define shortcuts to standard text  or special character or repeated text.</a:t>
            </a:r>
          </a:p>
          <a:p>
            <a:pPr lvl="0">
              <a:lnSpc>
                <a:spcPct val="200000"/>
              </a:lnSpc>
              <a:buFont typeface="Wingdings" pitchFamily="2" charset="2"/>
              <a:buChar char="Ø"/>
            </a:pPr>
            <a:r>
              <a:rPr lang="en-IN" dirty="0">
                <a:latin typeface="Century Schoolbook" pitchFamily="18" charset="0"/>
              </a:rPr>
              <a:t>Entity references are references to entities.</a:t>
            </a:r>
          </a:p>
          <a:p>
            <a:pPr lvl="0">
              <a:lnSpc>
                <a:spcPct val="200000"/>
              </a:lnSpc>
              <a:buFont typeface="Wingdings" pitchFamily="2" charset="2"/>
              <a:buChar char="Ø"/>
            </a:pPr>
            <a:r>
              <a:rPr lang="en-IN" dirty="0">
                <a:latin typeface="Century Schoolbook" pitchFamily="18" charset="0"/>
              </a:rPr>
              <a:t>Entities can be declared internal or external.</a:t>
            </a:r>
          </a:p>
          <a:p>
            <a:pPr>
              <a:lnSpc>
                <a:spcPct val="200000"/>
              </a:lnSpc>
            </a:pPr>
            <a:endParaRPr lang="en-IN" dirty="0">
              <a:latin typeface="Century Schoolbook" pitchFamily="18" charset="0"/>
            </a:endParaRPr>
          </a:p>
        </p:txBody>
      </p:sp>
    </p:spTree>
    <p:extLst>
      <p:ext uri="{BB962C8B-B14F-4D97-AF65-F5344CB8AC3E}">
        <p14:creationId xmlns:p14="http://schemas.microsoft.com/office/powerpoint/2010/main" val="2010601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7776864" cy="7194021"/>
          </a:xfrm>
          <a:prstGeom prst="rect">
            <a:avLst/>
          </a:prstGeom>
          <a:noFill/>
        </p:spPr>
        <p:txBody>
          <a:bodyPr wrap="square" rtlCol="0">
            <a:spAutoFit/>
          </a:bodyPr>
          <a:lstStyle/>
          <a:p>
            <a:pPr lvl="0">
              <a:lnSpc>
                <a:spcPct val="150000"/>
              </a:lnSpc>
            </a:pPr>
            <a:r>
              <a:rPr lang="en-IN" sz="2000" b="1" dirty="0">
                <a:latin typeface="Century Schoolbook" pitchFamily="18" charset="0"/>
              </a:rPr>
              <a:t>1. An internal entity declaration:</a:t>
            </a:r>
            <a:endParaRPr lang="en-IN" sz="2000" dirty="0">
              <a:latin typeface="Century Schoolbook" pitchFamily="18" charset="0"/>
            </a:endParaRPr>
          </a:p>
          <a:p>
            <a:pPr>
              <a:lnSpc>
                <a:spcPct val="150000"/>
              </a:lnSpc>
            </a:pPr>
            <a:r>
              <a:rPr lang="en-IN" dirty="0">
                <a:latin typeface="Century Schoolbook" pitchFamily="18" charset="0"/>
              </a:rPr>
              <a:t>	Internal entities are used to create small pieces of data which you want use repeatedly throughout your schema.</a:t>
            </a:r>
          </a:p>
          <a:p>
            <a:pPr>
              <a:lnSpc>
                <a:spcPct val="150000"/>
              </a:lnSpc>
            </a:pPr>
            <a:r>
              <a:rPr lang="en-IN" dirty="0">
                <a:latin typeface="Century Schoolbook" pitchFamily="18" charset="0"/>
              </a:rPr>
              <a:t>DTD syntax:</a:t>
            </a:r>
          </a:p>
          <a:p>
            <a:pPr>
              <a:lnSpc>
                <a:spcPct val="150000"/>
              </a:lnSpc>
            </a:pPr>
            <a:r>
              <a:rPr lang="en-IN" dirty="0">
                <a:latin typeface="Century Schoolbook" pitchFamily="18" charset="0"/>
              </a:rPr>
              <a:t>	&lt;!ENTITY </a:t>
            </a:r>
            <a:r>
              <a:rPr lang="en-IN" dirty="0" err="1">
                <a:latin typeface="Century Schoolbook" pitchFamily="18" charset="0"/>
              </a:rPr>
              <a:t>entity_name</a:t>
            </a:r>
            <a:r>
              <a:rPr lang="en-IN" dirty="0">
                <a:latin typeface="Century Schoolbook" pitchFamily="18" charset="0"/>
              </a:rPr>
              <a:t> “</a:t>
            </a:r>
            <a:r>
              <a:rPr lang="en-IN" dirty="0" err="1">
                <a:latin typeface="Century Schoolbook" pitchFamily="18" charset="0"/>
              </a:rPr>
              <a:t>Entity_value</a:t>
            </a:r>
            <a:r>
              <a:rPr lang="en-IN" dirty="0">
                <a:latin typeface="Century Schoolbook" pitchFamily="18" charset="0"/>
              </a:rPr>
              <a:t>”&gt;</a:t>
            </a:r>
          </a:p>
          <a:p>
            <a:pPr>
              <a:lnSpc>
                <a:spcPct val="150000"/>
              </a:lnSpc>
            </a:pPr>
            <a:r>
              <a:rPr lang="en-IN" dirty="0">
                <a:latin typeface="Century Schoolbook" pitchFamily="18" charset="0"/>
              </a:rPr>
              <a:t>An entity has three parts:</a:t>
            </a:r>
          </a:p>
          <a:p>
            <a:pPr lvl="0">
              <a:lnSpc>
                <a:spcPct val="150000"/>
              </a:lnSpc>
            </a:pPr>
            <a:r>
              <a:rPr lang="en-IN" dirty="0">
                <a:latin typeface="Century Schoolbook" pitchFamily="18" charset="0"/>
              </a:rPr>
              <a:t>	1.An ampersand(&amp;)</a:t>
            </a:r>
          </a:p>
          <a:p>
            <a:pPr lvl="0">
              <a:lnSpc>
                <a:spcPct val="150000"/>
              </a:lnSpc>
            </a:pPr>
            <a:r>
              <a:rPr lang="en-IN" dirty="0">
                <a:latin typeface="Century Schoolbook" pitchFamily="18" charset="0"/>
              </a:rPr>
              <a:t>	2.An entity name</a:t>
            </a:r>
          </a:p>
          <a:p>
            <a:pPr lvl="0">
              <a:lnSpc>
                <a:spcPct val="150000"/>
              </a:lnSpc>
            </a:pPr>
            <a:r>
              <a:rPr lang="en-IN" dirty="0">
                <a:latin typeface="Century Schoolbook" pitchFamily="18" charset="0"/>
              </a:rPr>
              <a:t>	3.An a semicolon(;)</a:t>
            </a:r>
          </a:p>
          <a:p>
            <a:pPr lvl="0">
              <a:lnSpc>
                <a:spcPct val="150000"/>
              </a:lnSpc>
            </a:pPr>
            <a:r>
              <a:rPr lang="en-IN" sz="2000" b="1" dirty="0">
                <a:latin typeface="Century Schoolbook" pitchFamily="18" charset="0"/>
              </a:rPr>
              <a:t>2. An External Entity Declaration:</a:t>
            </a:r>
            <a:endParaRPr lang="en-IN" sz="2000" dirty="0">
              <a:latin typeface="Century Schoolbook" pitchFamily="18" charset="0"/>
            </a:endParaRPr>
          </a:p>
          <a:p>
            <a:pPr>
              <a:lnSpc>
                <a:spcPct val="150000"/>
              </a:lnSpc>
            </a:pPr>
            <a:r>
              <a:rPr lang="en-IN" dirty="0">
                <a:latin typeface="Century Schoolbook" pitchFamily="18" charset="0"/>
              </a:rPr>
              <a:t>	External entities are used to create external files which are required to use repeatedly through out your schema.</a:t>
            </a:r>
          </a:p>
          <a:p>
            <a:pPr>
              <a:lnSpc>
                <a:spcPct val="150000"/>
              </a:lnSpc>
            </a:pPr>
            <a:r>
              <a:rPr lang="en-IN" dirty="0">
                <a:latin typeface="Century Schoolbook" pitchFamily="18" charset="0"/>
              </a:rPr>
              <a:t>DTD syntax:</a:t>
            </a:r>
          </a:p>
          <a:p>
            <a:pPr>
              <a:lnSpc>
                <a:spcPct val="150000"/>
              </a:lnSpc>
            </a:pPr>
            <a:r>
              <a:rPr lang="en-IN" dirty="0">
                <a:latin typeface="Century Schoolbook" pitchFamily="18" charset="0"/>
              </a:rPr>
              <a:t>	&lt;!ENTITY </a:t>
            </a:r>
            <a:r>
              <a:rPr lang="en-IN" dirty="0" err="1">
                <a:latin typeface="Century Schoolbook" pitchFamily="18" charset="0"/>
              </a:rPr>
              <a:t>entity_name</a:t>
            </a:r>
            <a:r>
              <a:rPr lang="en-IN" dirty="0">
                <a:latin typeface="Century Schoolbook" pitchFamily="18" charset="0"/>
              </a:rPr>
              <a:t> SYSTEM “URL/URL”&gt;</a:t>
            </a:r>
          </a:p>
          <a:p>
            <a:pPr lvl="0">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4255578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7488832" cy="6278642"/>
          </a:xfrm>
          <a:prstGeom prst="rect">
            <a:avLst/>
          </a:prstGeom>
          <a:noFill/>
        </p:spPr>
        <p:txBody>
          <a:bodyPr wrap="square" rtlCol="0">
            <a:spAutoFit/>
          </a:bodyPr>
          <a:lstStyle/>
          <a:p>
            <a:pPr>
              <a:lnSpc>
                <a:spcPct val="150000"/>
              </a:lnSpc>
            </a:pPr>
            <a:r>
              <a:rPr lang="en-IN" sz="2400" b="1" dirty="0">
                <a:solidFill>
                  <a:srgbClr val="FF0000"/>
                </a:solidFill>
                <a:latin typeface="Century Schoolbook" pitchFamily="18" charset="0"/>
              </a:rPr>
              <a:t>3.JAVASCRIPT</a:t>
            </a:r>
          </a:p>
          <a:p>
            <a:pPr>
              <a:lnSpc>
                <a:spcPct val="150000"/>
              </a:lnSpc>
            </a:pPr>
            <a:r>
              <a:rPr lang="en-IN" sz="2200" b="1" dirty="0">
                <a:solidFill>
                  <a:srgbClr val="FF0066"/>
                </a:solidFill>
                <a:latin typeface="Century Schoolbook" pitchFamily="18" charset="0"/>
              </a:rPr>
              <a:t>3.1 Introduction to JavaScript</a:t>
            </a:r>
          </a:p>
          <a:p>
            <a:pPr>
              <a:lnSpc>
                <a:spcPct val="150000"/>
              </a:lnSpc>
            </a:pPr>
            <a:r>
              <a:rPr lang="en-IN" sz="2000" b="1" dirty="0">
                <a:latin typeface="Century Schoolbook" pitchFamily="18" charset="0"/>
              </a:rPr>
              <a:t>3.1.1 What is Dynamic HTML</a:t>
            </a:r>
            <a:endParaRPr lang="en-IN" sz="2000" dirty="0">
              <a:latin typeface="Century Schoolbook" pitchFamily="18" charset="0"/>
            </a:endParaRPr>
          </a:p>
          <a:p>
            <a:pPr>
              <a:lnSpc>
                <a:spcPct val="150000"/>
              </a:lnSpc>
              <a:buFont typeface="Arial" pitchFamily="34" charset="0"/>
              <a:buChar char="•"/>
            </a:pPr>
            <a:r>
              <a:rPr lang="en-IN" dirty="0">
                <a:latin typeface="Century Schoolbook" pitchFamily="18" charset="0"/>
              </a:rPr>
              <a:t>Dynamic  HTML is a combination of content formatted using HTML, CSS, Scripting Language, DOM(Document Object Model)</a:t>
            </a:r>
          </a:p>
          <a:p>
            <a:pPr>
              <a:lnSpc>
                <a:spcPct val="150000"/>
              </a:lnSpc>
            </a:pPr>
            <a:r>
              <a:rPr lang="en-IN" sz="2000" b="1" dirty="0">
                <a:latin typeface="Century Schoolbook" pitchFamily="18" charset="0"/>
              </a:rPr>
              <a:t>3.1.2 JavaScript</a:t>
            </a:r>
            <a:endParaRPr lang="en-IN" sz="2000" dirty="0">
              <a:latin typeface="Century Schoolbook" pitchFamily="18" charset="0"/>
            </a:endParaRPr>
          </a:p>
          <a:p>
            <a:pPr lvl="0">
              <a:lnSpc>
                <a:spcPct val="150000"/>
              </a:lnSpc>
              <a:buFont typeface="Arial" pitchFamily="34" charset="0"/>
              <a:buChar char="•"/>
            </a:pPr>
            <a:r>
              <a:rPr lang="en-IN" dirty="0">
                <a:latin typeface="Century Schoolbook" pitchFamily="18" charset="0"/>
              </a:rPr>
              <a:t>JavaScript  is  a scripting language designed primarily for adding interactivity to webpage.</a:t>
            </a:r>
          </a:p>
          <a:p>
            <a:pPr lvl="0">
              <a:lnSpc>
                <a:spcPct val="150000"/>
              </a:lnSpc>
              <a:buFont typeface="Arial" pitchFamily="34" charset="0"/>
              <a:buChar char="•"/>
            </a:pPr>
            <a:r>
              <a:rPr lang="en-IN" dirty="0">
                <a:latin typeface="Century Schoolbook" pitchFamily="18" charset="0"/>
              </a:rPr>
              <a:t>JavaScript developed by Net Scape Navigator in 1995 as a method for validating forms and provide interactive content to website.</a:t>
            </a:r>
          </a:p>
          <a:p>
            <a:pPr>
              <a:lnSpc>
                <a:spcPct val="150000"/>
              </a:lnSpc>
              <a:buBlip>
                <a:blip r:embed="rId2"/>
              </a:buBlip>
            </a:pPr>
            <a:r>
              <a:rPr lang="en-IN" sz="2000" b="1" dirty="0">
                <a:latin typeface="Century Schoolbook" pitchFamily="18" charset="0"/>
              </a:rPr>
              <a:t>Scripting languages:</a:t>
            </a:r>
            <a:endParaRPr lang="en-IN" sz="2000" dirty="0">
              <a:latin typeface="Century Schoolbook" pitchFamily="18" charset="0"/>
            </a:endParaRPr>
          </a:p>
          <a:p>
            <a:pPr lvl="0">
              <a:lnSpc>
                <a:spcPct val="150000"/>
              </a:lnSpc>
              <a:buFont typeface="Arial" pitchFamily="34" charset="0"/>
              <a:buChar char="•"/>
            </a:pPr>
            <a:r>
              <a:rPr lang="en-IN" dirty="0">
                <a:latin typeface="Century Schoolbook" pitchFamily="18" charset="0"/>
              </a:rPr>
              <a:t>A Scripting language is a form of programming language that is usually interpreted rather than compiled.</a:t>
            </a:r>
          </a:p>
          <a:p>
            <a:pPr lvl="0">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3897331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7416824" cy="5443991"/>
          </a:xfrm>
          <a:prstGeom prst="rect">
            <a:avLst/>
          </a:prstGeom>
          <a:noFill/>
        </p:spPr>
        <p:txBody>
          <a:bodyPr wrap="square" rtlCol="0">
            <a:spAutoFit/>
          </a:bodyPr>
          <a:lstStyle/>
          <a:p>
            <a:pPr lvl="0">
              <a:lnSpc>
                <a:spcPct val="150000"/>
              </a:lnSpc>
            </a:pPr>
            <a:r>
              <a:rPr lang="en-IN" dirty="0">
                <a:latin typeface="Century Schoolbook" pitchFamily="18" charset="0"/>
              </a:rPr>
              <a:t>A conventional programs are converted permanently into executable files before they are run.</a:t>
            </a:r>
          </a:p>
          <a:p>
            <a:pPr>
              <a:lnSpc>
                <a:spcPct val="150000"/>
              </a:lnSpc>
              <a:buBlip>
                <a:blip r:embed="rId2"/>
              </a:buBlip>
            </a:pPr>
            <a:r>
              <a:rPr lang="en-IN" b="1" dirty="0">
                <a:latin typeface="Century Schoolbook" pitchFamily="18" charset="0"/>
              </a:rPr>
              <a:t>How easy is programming in JavaScript:</a:t>
            </a:r>
            <a:endParaRPr lang="en-IN" dirty="0">
              <a:latin typeface="Century Schoolbook" pitchFamily="18" charset="0"/>
            </a:endParaRPr>
          </a:p>
          <a:p>
            <a:pPr lvl="0">
              <a:lnSpc>
                <a:spcPct val="150000"/>
              </a:lnSpc>
            </a:pPr>
            <a:r>
              <a:rPr lang="en-IN" dirty="0">
                <a:latin typeface="Century Schoolbook" pitchFamily="18" charset="0"/>
              </a:rPr>
              <a:t>Programs tend to be large piece of code where as script are small pieces of code.</a:t>
            </a:r>
          </a:p>
          <a:p>
            <a:pPr lvl="0">
              <a:lnSpc>
                <a:spcPct val="150000"/>
              </a:lnSpc>
            </a:pPr>
            <a:r>
              <a:rPr lang="en-IN" dirty="0">
                <a:latin typeface="Century Schoolbook" pitchFamily="18" charset="0"/>
              </a:rPr>
              <a:t>JavaScript is nicely platform independent and can be run every where.</a:t>
            </a:r>
          </a:p>
          <a:p>
            <a:pPr>
              <a:lnSpc>
                <a:spcPct val="150000"/>
              </a:lnSpc>
            </a:pPr>
            <a:r>
              <a:rPr lang="en-IN" dirty="0">
                <a:latin typeface="Century Schoolbook" pitchFamily="18" charset="0"/>
              </a:rPr>
              <a:t>JavaScript has been designed to run through browsers and can actually do very little.</a:t>
            </a:r>
          </a:p>
          <a:p>
            <a:pPr>
              <a:lnSpc>
                <a:spcPct val="150000"/>
              </a:lnSpc>
              <a:buBlip>
                <a:blip r:embed="rId2"/>
              </a:buBlip>
            </a:pPr>
            <a:r>
              <a:rPr lang="en-IN" b="1" dirty="0">
                <a:latin typeface="Century Schoolbook" pitchFamily="18" charset="0"/>
              </a:rPr>
              <a:t>Benefits of JavaScript:</a:t>
            </a:r>
            <a:endParaRPr lang="en-IN" dirty="0">
              <a:latin typeface="Century Schoolbook" pitchFamily="18" charset="0"/>
            </a:endParaRPr>
          </a:p>
          <a:p>
            <a:pPr lvl="0">
              <a:lnSpc>
                <a:spcPct val="150000"/>
              </a:lnSpc>
            </a:pPr>
            <a:r>
              <a:rPr lang="en-IN" dirty="0">
                <a:latin typeface="Century Schoolbook" pitchFamily="18" charset="0"/>
              </a:rPr>
              <a:t>It is widely supported in web browsers</a:t>
            </a:r>
          </a:p>
          <a:p>
            <a:pPr lvl="0">
              <a:lnSpc>
                <a:spcPct val="150000"/>
              </a:lnSpc>
            </a:pPr>
            <a:r>
              <a:rPr lang="en-IN" dirty="0">
                <a:latin typeface="Century Schoolbook" pitchFamily="18" charset="0"/>
              </a:rPr>
              <a:t>It gives easy access to the document objects and can manipulate most of them.</a:t>
            </a:r>
            <a:endParaRPr lang="en-IN" dirty="0"/>
          </a:p>
        </p:txBody>
      </p:sp>
    </p:spTree>
    <p:extLst>
      <p:ext uri="{BB962C8B-B14F-4D97-AF65-F5344CB8AC3E}">
        <p14:creationId xmlns:p14="http://schemas.microsoft.com/office/powerpoint/2010/main" val="3589757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7560840" cy="5678478"/>
          </a:xfrm>
          <a:prstGeom prst="rect">
            <a:avLst/>
          </a:prstGeom>
          <a:noFill/>
        </p:spPr>
        <p:txBody>
          <a:bodyPr wrap="square" rtlCol="0">
            <a:spAutoFit/>
          </a:bodyPr>
          <a:lstStyle/>
          <a:p>
            <a:pPr>
              <a:lnSpc>
                <a:spcPct val="150000"/>
              </a:lnSpc>
              <a:buBlip>
                <a:blip r:embed="rId2"/>
              </a:buBlip>
            </a:pPr>
            <a:r>
              <a:rPr lang="en-IN" sz="2000" b="1" dirty="0">
                <a:latin typeface="Century Schoolbook" pitchFamily="18" charset="0"/>
              </a:rPr>
              <a:t>Problems with JavaScript:</a:t>
            </a:r>
            <a:endParaRPr lang="en-IN" sz="2000" dirty="0">
              <a:latin typeface="Century Schoolbook" pitchFamily="18" charset="0"/>
            </a:endParaRPr>
          </a:p>
          <a:p>
            <a:pPr lvl="0">
              <a:lnSpc>
                <a:spcPct val="150000"/>
              </a:lnSpc>
            </a:pPr>
            <a:r>
              <a:rPr lang="en-IN" dirty="0">
                <a:latin typeface="Century Schoolbook" pitchFamily="18" charset="0"/>
              </a:rPr>
              <a:t>If your script doesn’t work then your page is useless.</a:t>
            </a:r>
          </a:p>
          <a:p>
            <a:pPr lvl="0">
              <a:lnSpc>
                <a:spcPct val="150000"/>
              </a:lnSpc>
            </a:pPr>
            <a:r>
              <a:rPr lang="en-IN" dirty="0">
                <a:latin typeface="Century Schoolbook" pitchFamily="18" charset="0"/>
              </a:rPr>
              <a:t>Scripts can runs slowly &amp; complex scripts can take a long time to start up.</a:t>
            </a:r>
          </a:p>
          <a:p>
            <a:pPr>
              <a:lnSpc>
                <a:spcPct val="150000"/>
              </a:lnSpc>
              <a:buNone/>
            </a:pPr>
            <a:r>
              <a:rPr lang="en-IN" sz="2200" b="1" dirty="0">
                <a:latin typeface="Century Schoolbook" pitchFamily="18" charset="0"/>
              </a:rPr>
              <a:t>3.1.3 Variable</a:t>
            </a:r>
          </a:p>
          <a:p>
            <a:pPr>
              <a:lnSpc>
                <a:spcPct val="150000"/>
              </a:lnSpc>
              <a:buBlip>
                <a:blip r:embed="rId2"/>
              </a:buBlip>
            </a:pPr>
            <a:r>
              <a:rPr lang="en-IN" sz="2000" b="1" dirty="0">
                <a:latin typeface="Century Schoolbook" pitchFamily="18" charset="0"/>
              </a:rPr>
              <a:t>Variable names:</a:t>
            </a:r>
            <a:endParaRPr lang="en-IN" sz="2000" dirty="0">
              <a:latin typeface="Century Schoolbook" pitchFamily="18" charset="0"/>
            </a:endParaRPr>
          </a:p>
          <a:p>
            <a:pPr lvl="0">
              <a:lnSpc>
                <a:spcPct val="150000"/>
              </a:lnSpc>
            </a:pPr>
            <a:r>
              <a:rPr lang="en-IN" dirty="0">
                <a:latin typeface="Century Schoolbook" pitchFamily="18" charset="0"/>
              </a:rPr>
              <a:t>A variable is a named location in memory that is used to hold a value that can be modified by the program.</a:t>
            </a:r>
          </a:p>
          <a:p>
            <a:pPr lvl="0">
              <a:lnSpc>
                <a:spcPct val="150000"/>
              </a:lnSpc>
            </a:pPr>
            <a:r>
              <a:rPr lang="en-IN" dirty="0">
                <a:latin typeface="Century Schoolbook" pitchFamily="18" charset="0"/>
              </a:rPr>
              <a:t>There are strict rules governing how to name variables in </a:t>
            </a:r>
            <a:r>
              <a:rPr lang="en-IN" dirty="0" err="1">
                <a:latin typeface="Century Schoolbook" pitchFamily="18" charset="0"/>
              </a:rPr>
              <a:t>javascript</a:t>
            </a:r>
            <a:endParaRPr lang="en-IN" dirty="0">
              <a:latin typeface="Century Schoolbook" pitchFamily="18" charset="0"/>
            </a:endParaRPr>
          </a:p>
          <a:p>
            <a:pPr lvl="0">
              <a:lnSpc>
                <a:spcPct val="150000"/>
              </a:lnSpc>
              <a:buNone/>
            </a:pPr>
            <a:r>
              <a:rPr lang="en-IN" dirty="0">
                <a:latin typeface="Century Schoolbook" pitchFamily="18" charset="0"/>
              </a:rPr>
              <a:t>	Names must begin with a letter, digit or the underscore.</a:t>
            </a:r>
          </a:p>
          <a:p>
            <a:pPr lvl="0">
              <a:lnSpc>
                <a:spcPct val="150000"/>
              </a:lnSpc>
              <a:buNone/>
            </a:pPr>
            <a:r>
              <a:rPr lang="en-IN" dirty="0">
                <a:latin typeface="Century Schoolbook" pitchFamily="18" charset="0"/>
              </a:rPr>
              <a:t>	You cannot use spaces in names.</a:t>
            </a:r>
          </a:p>
          <a:p>
            <a:pPr lvl="0">
              <a:lnSpc>
                <a:spcPct val="150000"/>
              </a:lnSpc>
              <a:buNone/>
            </a:pPr>
            <a:r>
              <a:rPr lang="en-IN" dirty="0">
                <a:latin typeface="Century Schoolbook" pitchFamily="18" charset="0"/>
              </a:rPr>
              <a:t>	Names are case-sensitive.</a:t>
            </a:r>
          </a:p>
          <a:p>
            <a:pPr>
              <a:lnSpc>
                <a:spcPct val="150000"/>
              </a:lnSpc>
              <a:buNone/>
            </a:pPr>
            <a:r>
              <a:rPr lang="en-IN" dirty="0">
                <a:latin typeface="Century Schoolbook" pitchFamily="18" charset="0"/>
              </a:rPr>
              <a:t>	You cannot use a reserved word as a variable name.</a:t>
            </a:r>
          </a:p>
        </p:txBody>
      </p:sp>
    </p:spTree>
    <p:extLst>
      <p:ext uri="{BB962C8B-B14F-4D97-AF65-F5344CB8AC3E}">
        <p14:creationId xmlns:p14="http://schemas.microsoft.com/office/powerpoint/2010/main" val="3570221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9795"/>
            <a:ext cx="7344816" cy="6186309"/>
          </a:xfrm>
          <a:prstGeom prst="rect">
            <a:avLst/>
          </a:prstGeom>
          <a:noFill/>
        </p:spPr>
        <p:txBody>
          <a:bodyPr wrap="square" rtlCol="0">
            <a:spAutoFit/>
          </a:bodyPr>
          <a:lstStyle/>
          <a:p>
            <a:pPr>
              <a:lnSpc>
                <a:spcPct val="150000"/>
              </a:lnSpc>
              <a:buBlip>
                <a:blip r:embed="rId2"/>
              </a:buBlip>
            </a:pPr>
            <a:r>
              <a:rPr lang="en-IN" sz="2000" b="1" dirty="0">
                <a:latin typeface="Century Schoolbook" pitchFamily="18" charset="0"/>
              </a:rPr>
              <a:t>Data types:</a:t>
            </a:r>
          </a:p>
          <a:p>
            <a:pPr>
              <a:lnSpc>
                <a:spcPct val="150000"/>
              </a:lnSpc>
            </a:pPr>
            <a:r>
              <a:rPr lang="en-IN" dirty="0">
                <a:latin typeface="Century Schoolbook" pitchFamily="18" charset="0"/>
              </a:rPr>
              <a:t>Programming languages usually have several different types of data.</a:t>
            </a:r>
          </a:p>
          <a:p>
            <a:pPr lvl="0">
              <a:lnSpc>
                <a:spcPct val="150000"/>
              </a:lnSpc>
            </a:pPr>
            <a:r>
              <a:rPr lang="en-IN" dirty="0">
                <a:latin typeface="Century Schoolbook" pitchFamily="18" charset="0"/>
              </a:rPr>
              <a:t>Java script has only 4 types of data</a:t>
            </a:r>
          </a:p>
          <a:p>
            <a:pPr lvl="0">
              <a:lnSpc>
                <a:spcPct val="150000"/>
              </a:lnSpc>
              <a:buNone/>
            </a:pPr>
            <a:r>
              <a:rPr lang="en-IN" dirty="0">
                <a:latin typeface="Century Schoolbook" pitchFamily="18" charset="0"/>
              </a:rPr>
              <a:t>	1.Numeric    2.Strings    3.Boolean      4.Null</a:t>
            </a:r>
          </a:p>
          <a:p>
            <a:pPr>
              <a:lnSpc>
                <a:spcPct val="150000"/>
              </a:lnSpc>
              <a:buBlip>
                <a:blip r:embed="rId2"/>
              </a:buBlip>
            </a:pPr>
            <a:r>
              <a:rPr lang="en-IN" sz="2000" b="1" dirty="0">
                <a:latin typeface="Century Schoolbook" pitchFamily="18" charset="0"/>
              </a:rPr>
              <a:t>Creating variables:</a:t>
            </a:r>
          </a:p>
          <a:p>
            <a:pPr>
              <a:lnSpc>
                <a:spcPct val="150000"/>
              </a:lnSpc>
            </a:pPr>
            <a:r>
              <a:rPr lang="en-IN" dirty="0">
                <a:latin typeface="Century Schoolbook" pitchFamily="18" charset="0"/>
              </a:rPr>
              <a:t>“ </a:t>
            </a:r>
            <a:r>
              <a:rPr lang="en-IN" dirty="0" err="1">
                <a:latin typeface="Century Schoolbook" pitchFamily="18" charset="0"/>
              </a:rPr>
              <a:t>var</a:t>
            </a:r>
            <a:r>
              <a:rPr lang="en-IN" dirty="0">
                <a:latin typeface="Century Schoolbook" pitchFamily="18" charset="0"/>
              </a:rPr>
              <a:t> “ is the keyword used to create variables in java script.</a:t>
            </a:r>
          </a:p>
          <a:p>
            <a:pPr>
              <a:lnSpc>
                <a:spcPct val="150000"/>
              </a:lnSpc>
              <a:buNone/>
            </a:pPr>
            <a:r>
              <a:rPr lang="en-IN" sz="2200" b="1" dirty="0">
                <a:latin typeface="Century Schoolbook" pitchFamily="18" charset="0"/>
              </a:rPr>
              <a:t>3.1.4 String Manipulation Functions</a:t>
            </a:r>
            <a:endParaRPr lang="en-IN" sz="2200" dirty="0">
              <a:latin typeface="Century Schoolbook" pitchFamily="18" charset="0"/>
            </a:endParaRPr>
          </a:p>
          <a:p>
            <a:pPr>
              <a:lnSpc>
                <a:spcPct val="150000"/>
              </a:lnSpc>
            </a:pPr>
            <a:r>
              <a:rPr lang="en-IN" sz="2000" b="1" dirty="0" err="1">
                <a:latin typeface="Century Schoolbook" pitchFamily="18" charset="0"/>
              </a:rPr>
              <a:t>charAt</a:t>
            </a:r>
            <a:r>
              <a:rPr lang="en-IN" sz="2000" b="1" dirty="0">
                <a:latin typeface="Century Schoolbook" pitchFamily="18" charset="0"/>
              </a:rPr>
              <a:t>(index):</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This function returns the character which is at position index in the string.</a:t>
            </a:r>
          </a:p>
          <a:p>
            <a:pPr>
              <a:lnSpc>
                <a:spcPct val="150000"/>
              </a:lnSpc>
            </a:pPr>
            <a:r>
              <a:rPr lang="en-IN" sz="2000" b="1" dirty="0" err="1">
                <a:latin typeface="Century Schoolbook" pitchFamily="18" charset="0"/>
              </a:rPr>
              <a:t>concat</a:t>
            </a:r>
            <a:r>
              <a:rPr lang="en-IN" sz="2000" b="1" dirty="0">
                <a:latin typeface="Century Schoolbook" pitchFamily="18" charset="0"/>
              </a:rPr>
              <a:t>(“string” [, “string”[..”string”]])</a:t>
            </a:r>
          </a:p>
          <a:p>
            <a:pPr>
              <a:lnSpc>
                <a:spcPct val="150000"/>
              </a:lnSpc>
              <a:buNone/>
            </a:pPr>
            <a:r>
              <a:rPr lang="en-IN" b="1" dirty="0">
                <a:latin typeface="Century Schoolbook" pitchFamily="18" charset="0"/>
              </a:rPr>
              <a:t>	</a:t>
            </a:r>
            <a:r>
              <a:rPr lang="en-IN" dirty="0">
                <a:latin typeface="Century Schoolbook" pitchFamily="18" charset="0"/>
              </a:rPr>
              <a:t>This function is used to add two strings</a:t>
            </a: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1504075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5155" y="571480"/>
            <a:ext cx="7632848" cy="6463308"/>
          </a:xfrm>
          <a:prstGeom prst="rect">
            <a:avLst/>
          </a:prstGeom>
          <a:noFill/>
        </p:spPr>
        <p:txBody>
          <a:bodyPr wrap="square" rtlCol="0">
            <a:spAutoFit/>
          </a:bodyPr>
          <a:lstStyle/>
          <a:p>
            <a:pPr>
              <a:lnSpc>
                <a:spcPct val="150000"/>
              </a:lnSpc>
            </a:pPr>
            <a:r>
              <a:rPr lang="en-IN" sz="2000" b="1" dirty="0" err="1">
                <a:latin typeface="Century Schoolbook" pitchFamily="18" charset="0"/>
              </a:rPr>
              <a:t>indexOf</a:t>
            </a:r>
            <a:r>
              <a:rPr lang="en-IN" sz="2000" b="1" dirty="0">
                <a:latin typeface="Century Schoolbook" pitchFamily="18" charset="0"/>
              </a:rPr>
              <a:t>(“search”[,offset]):</a:t>
            </a:r>
            <a:endParaRPr lang="en-IN" sz="2000" dirty="0">
              <a:latin typeface="Century Schoolbook" pitchFamily="18" charset="0"/>
            </a:endParaRPr>
          </a:p>
          <a:p>
            <a:pPr lvl="0">
              <a:lnSpc>
                <a:spcPct val="150000"/>
              </a:lnSpc>
              <a:buNone/>
            </a:pPr>
            <a:r>
              <a:rPr lang="en-IN" dirty="0">
                <a:latin typeface="Century Schoolbook" pitchFamily="18" charset="0"/>
              </a:rPr>
              <a:t>	The string is searched for the string in the first parameter.</a:t>
            </a:r>
          </a:p>
          <a:p>
            <a:pPr lvl="0">
              <a:lnSpc>
                <a:spcPct val="150000"/>
              </a:lnSpc>
              <a:buNone/>
            </a:pPr>
            <a:r>
              <a:rPr lang="en-IN" dirty="0">
                <a:latin typeface="Century Schoolbook" pitchFamily="18" charset="0"/>
              </a:rPr>
              <a:t>	If the search is successful, the index of the start of the target string is returned, else returns -1.</a:t>
            </a:r>
          </a:p>
          <a:p>
            <a:pPr lvl="0">
              <a:lnSpc>
                <a:spcPct val="150000"/>
              </a:lnSpc>
              <a:buNone/>
            </a:pPr>
            <a:r>
              <a:rPr lang="en-IN" dirty="0">
                <a:latin typeface="Century Schoolbook" pitchFamily="18" charset="0"/>
              </a:rPr>
              <a:t>	By default the </a:t>
            </a:r>
            <a:r>
              <a:rPr lang="en-IN" dirty="0" err="1">
                <a:latin typeface="Century Schoolbook" pitchFamily="18" charset="0"/>
              </a:rPr>
              <a:t>indexOf</a:t>
            </a:r>
            <a:r>
              <a:rPr lang="en-IN" dirty="0">
                <a:latin typeface="Century Schoolbook" pitchFamily="18" charset="0"/>
              </a:rPr>
              <a:t> ( ) functions starts index at 0 (zero).</a:t>
            </a:r>
          </a:p>
          <a:p>
            <a:pPr>
              <a:lnSpc>
                <a:spcPct val="150000"/>
              </a:lnSpc>
            </a:pPr>
            <a:r>
              <a:rPr lang="en-IN" sz="2000" b="1" dirty="0" err="1">
                <a:latin typeface="Century Schoolbook" pitchFamily="18" charset="0"/>
              </a:rPr>
              <a:t>lastIndexOf</a:t>
            </a:r>
            <a:r>
              <a:rPr lang="en-IN" sz="2000" b="1" dirty="0">
                <a:latin typeface="Century Schoolbook" pitchFamily="18" charset="0"/>
              </a:rPr>
              <a:t>(“search” [,offset]):</a:t>
            </a:r>
            <a:endParaRPr lang="en-IN" sz="2000" dirty="0">
              <a:latin typeface="Century Schoolbook" pitchFamily="18" charset="0"/>
            </a:endParaRPr>
          </a:p>
          <a:p>
            <a:pPr lvl="0">
              <a:lnSpc>
                <a:spcPct val="150000"/>
              </a:lnSpc>
              <a:buNone/>
            </a:pPr>
            <a:r>
              <a:rPr lang="en-IN" dirty="0">
                <a:latin typeface="Century Schoolbook" pitchFamily="18" charset="0"/>
              </a:rPr>
              <a:t>	This function does exactly the same thing as </a:t>
            </a:r>
            <a:r>
              <a:rPr lang="en-IN" dirty="0" err="1">
                <a:latin typeface="Century Schoolbook" pitchFamily="18" charset="0"/>
              </a:rPr>
              <a:t>indexOf</a:t>
            </a:r>
            <a:r>
              <a:rPr lang="en-IN" dirty="0">
                <a:latin typeface="Century Schoolbook" pitchFamily="18" charset="0"/>
              </a:rPr>
              <a:t> () but works its way backwards along the string.</a:t>
            </a:r>
          </a:p>
          <a:p>
            <a:pPr>
              <a:lnSpc>
                <a:spcPct val="150000"/>
              </a:lnSpc>
            </a:pPr>
            <a:r>
              <a:rPr lang="en-IN" sz="2000" b="1" dirty="0">
                <a:latin typeface="Century Schoolbook" pitchFamily="18" charset="0"/>
              </a:rPr>
              <a:t>length:</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Returns number of characters in the string.</a:t>
            </a:r>
          </a:p>
          <a:p>
            <a:pPr>
              <a:lnSpc>
                <a:spcPct val="150000"/>
              </a:lnSpc>
            </a:pPr>
            <a:r>
              <a:rPr lang="en-IN" sz="2000" b="1" dirty="0">
                <a:latin typeface="Century Schoolbook" pitchFamily="18" charset="0"/>
              </a:rPr>
              <a:t>min(value1, value2):</a:t>
            </a:r>
            <a:endParaRPr lang="en-IN" sz="2000" dirty="0">
              <a:latin typeface="Century Schoolbook" pitchFamily="18" charset="0"/>
            </a:endParaRPr>
          </a:p>
          <a:p>
            <a:pPr>
              <a:lnSpc>
                <a:spcPct val="150000"/>
              </a:lnSpc>
              <a:buNone/>
            </a:pPr>
            <a:r>
              <a:rPr lang="en-IN" dirty="0">
                <a:latin typeface="Century Schoolbook" pitchFamily="18" charset="0"/>
              </a:rPr>
              <a:t>	Returns the smaller of its argument.</a:t>
            </a:r>
          </a:p>
          <a:p>
            <a:pPr>
              <a:lnSpc>
                <a:spcPct val="150000"/>
              </a:lnSpc>
              <a:buNone/>
            </a:pPr>
            <a:r>
              <a:rPr lang="en-IN" dirty="0">
                <a:latin typeface="Century Schoolbook" pitchFamily="18" charset="0"/>
              </a:rPr>
              <a:t>	 Ex: min(3,4);  // prints 3</a:t>
            </a:r>
            <a:endParaRPr lang="en-IN" b="1" dirty="0">
              <a:latin typeface="Century Schoolbook" pitchFamily="18" charset="0"/>
            </a:endParaRPr>
          </a:p>
          <a:p>
            <a:pPr>
              <a:lnSpc>
                <a:spcPct val="150000"/>
              </a:lnSpc>
              <a:buNone/>
            </a:pPr>
            <a:endParaRPr lang="en-IN" dirty="0">
              <a:latin typeface="Century Schoolbook" pitchFamily="18" charset="0"/>
            </a:endParaRP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3545696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42852"/>
            <a:ext cx="7526640" cy="6463308"/>
          </a:xfrm>
          <a:prstGeom prst="rect">
            <a:avLst/>
          </a:prstGeom>
          <a:noFill/>
        </p:spPr>
        <p:txBody>
          <a:bodyPr wrap="square" rtlCol="0">
            <a:spAutoFit/>
          </a:bodyPr>
          <a:lstStyle/>
          <a:p>
            <a:pPr>
              <a:lnSpc>
                <a:spcPct val="150000"/>
              </a:lnSpc>
            </a:pPr>
            <a:r>
              <a:rPr lang="en-IN" sz="2000" b="1" dirty="0">
                <a:latin typeface="Century Schoolbook" pitchFamily="18" charset="0"/>
              </a:rPr>
              <a:t>max(value1, value2):</a:t>
            </a:r>
            <a:endParaRPr lang="en-IN" sz="2000" dirty="0">
              <a:latin typeface="Century Schoolbook" pitchFamily="18" charset="0"/>
            </a:endParaRPr>
          </a:p>
          <a:p>
            <a:pPr>
              <a:lnSpc>
                <a:spcPct val="150000"/>
              </a:lnSpc>
              <a:buNone/>
            </a:pPr>
            <a:r>
              <a:rPr lang="en-IN" dirty="0">
                <a:latin typeface="Century Schoolbook" pitchFamily="18" charset="0"/>
              </a:rPr>
              <a:t>	Returns the largest of its argument.</a:t>
            </a:r>
          </a:p>
          <a:p>
            <a:pPr>
              <a:lnSpc>
                <a:spcPct val="150000"/>
              </a:lnSpc>
              <a:buNone/>
            </a:pPr>
            <a:r>
              <a:rPr lang="en-IN" dirty="0">
                <a:latin typeface="Century Schoolbook" pitchFamily="18" charset="0"/>
              </a:rPr>
              <a:t>	Ex: max(3,4); // prints 4</a:t>
            </a:r>
          </a:p>
          <a:p>
            <a:pPr>
              <a:lnSpc>
                <a:spcPct val="150000"/>
              </a:lnSpc>
            </a:pPr>
            <a:r>
              <a:rPr lang="en-IN" sz="2000" b="1" dirty="0" err="1">
                <a:latin typeface="Century Schoolbook" pitchFamily="18" charset="0"/>
              </a:rPr>
              <a:t>pow</a:t>
            </a:r>
            <a:r>
              <a:rPr lang="en-IN" sz="2000" b="1" dirty="0">
                <a:latin typeface="Century Schoolbook" pitchFamily="18" charset="0"/>
              </a:rPr>
              <a:t>(value1, value 2):</a:t>
            </a:r>
            <a:endParaRPr lang="en-IN" sz="2000" dirty="0">
              <a:latin typeface="Century Schoolbook" pitchFamily="18" charset="0"/>
            </a:endParaRPr>
          </a:p>
          <a:p>
            <a:pPr>
              <a:lnSpc>
                <a:spcPct val="150000"/>
              </a:lnSpc>
              <a:buNone/>
            </a:pPr>
            <a:r>
              <a:rPr lang="en-IN" dirty="0">
                <a:latin typeface="Century Schoolbook" pitchFamily="18" charset="0"/>
              </a:rPr>
              <a:t>	Returns the result of raising value to power.</a:t>
            </a:r>
          </a:p>
          <a:p>
            <a:pPr>
              <a:lnSpc>
                <a:spcPct val="150000"/>
              </a:lnSpc>
              <a:buNone/>
            </a:pPr>
            <a:r>
              <a:rPr lang="en-IN" dirty="0">
                <a:latin typeface="Century Schoolbook" pitchFamily="18" charset="0"/>
              </a:rPr>
              <a:t>	Ex: </a:t>
            </a:r>
            <a:r>
              <a:rPr lang="en-IN" dirty="0" err="1">
                <a:latin typeface="Century Schoolbook" pitchFamily="18" charset="0"/>
              </a:rPr>
              <a:t>pow</a:t>
            </a:r>
            <a:r>
              <a:rPr lang="en-IN" dirty="0">
                <a:latin typeface="Century Schoolbook" pitchFamily="18" charset="0"/>
              </a:rPr>
              <a:t>(2,4);	// prints 16</a:t>
            </a:r>
          </a:p>
          <a:p>
            <a:pPr>
              <a:lnSpc>
                <a:spcPct val="150000"/>
              </a:lnSpc>
            </a:pPr>
            <a:r>
              <a:rPr lang="en-IN" sz="2000" b="1" dirty="0">
                <a:latin typeface="Century Schoolbook" pitchFamily="18" charset="0"/>
              </a:rPr>
              <a:t>round(value):</a:t>
            </a:r>
            <a:endParaRPr lang="en-IN" sz="2000" dirty="0">
              <a:latin typeface="Century Schoolbook" pitchFamily="18" charset="0"/>
            </a:endParaRPr>
          </a:p>
          <a:p>
            <a:pPr>
              <a:lnSpc>
                <a:spcPct val="150000"/>
              </a:lnSpc>
              <a:buNone/>
            </a:pPr>
            <a:r>
              <a:rPr lang="en-IN" dirty="0">
                <a:latin typeface="Century Schoolbook" pitchFamily="18" charset="0"/>
              </a:rPr>
              <a:t>	Returns the result of rounding its argument to the nearest integer.</a:t>
            </a:r>
          </a:p>
          <a:p>
            <a:pPr>
              <a:lnSpc>
                <a:spcPct val="150000"/>
              </a:lnSpc>
              <a:buNone/>
            </a:pPr>
            <a:r>
              <a:rPr lang="en-IN" dirty="0">
                <a:latin typeface="Century Schoolbook" pitchFamily="18" charset="0"/>
              </a:rPr>
              <a:t>	Ex: round ( 5.3 );// prints 5</a:t>
            </a:r>
          </a:p>
          <a:p>
            <a:pPr>
              <a:lnSpc>
                <a:spcPct val="150000"/>
              </a:lnSpc>
              <a:buNone/>
            </a:pPr>
            <a:r>
              <a:rPr lang="en-IN" b="1" dirty="0">
                <a:latin typeface="Century Schoolbook" pitchFamily="18" charset="0"/>
              </a:rPr>
              <a:t>3.1.6 </a:t>
            </a:r>
            <a:r>
              <a:rPr lang="en-IN" b="1" dirty="0" err="1">
                <a:latin typeface="Century Schoolbook" pitchFamily="18" charset="0"/>
              </a:rPr>
              <a:t>Opertors</a:t>
            </a:r>
            <a:endParaRPr lang="en-IN" b="1" dirty="0">
              <a:latin typeface="Century Schoolbook" pitchFamily="18" charset="0"/>
            </a:endParaRPr>
          </a:p>
          <a:p>
            <a:pPr>
              <a:lnSpc>
                <a:spcPct val="150000"/>
              </a:lnSpc>
            </a:pPr>
            <a:r>
              <a:rPr lang="en-IN" dirty="0">
                <a:latin typeface="Century Schoolbook" pitchFamily="18" charset="0"/>
              </a:rPr>
              <a:t>Following are some of the operators:</a:t>
            </a:r>
          </a:p>
          <a:p>
            <a:pPr>
              <a:lnSpc>
                <a:spcPct val="150000"/>
              </a:lnSpc>
            </a:pPr>
            <a:endParaRPr lang="en-IN" dirty="0">
              <a:latin typeface="Century Schoolbook" pitchFamily="18" charset="0"/>
            </a:endParaRPr>
          </a:p>
          <a:p>
            <a:pPr>
              <a:lnSpc>
                <a:spcPct val="150000"/>
              </a:lnSpc>
              <a:buNone/>
            </a:pPr>
            <a:endParaRPr lang="en-IN" b="1" dirty="0">
              <a:latin typeface="Century Schoolbook" pitchFamily="18" charset="0"/>
            </a:endParaRPr>
          </a:p>
          <a:p>
            <a:pPr>
              <a:lnSpc>
                <a:spcPct val="150000"/>
              </a:lnSpc>
              <a:buNone/>
            </a:pPr>
            <a:endParaRPr lang="en-IN" b="1" dirty="0">
              <a:latin typeface="Century Schoolbook" pitchFamily="18" charset="0"/>
            </a:endParaRPr>
          </a:p>
        </p:txBody>
      </p:sp>
      <p:graphicFrame>
        <p:nvGraphicFramePr>
          <p:cNvPr id="3" name="Table 2"/>
          <p:cNvGraphicFramePr>
            <a:graphicFrameLocks noGrp="1"/>
          </p:cNvGraphicFramePr>
          <p:nvPr/>
        </p:nvGraphicFramePr>
        <p:xfrm>
          <a:off x="1428728" y="5357826"/>
          <a:ext cx="7149178" cy="1202690"/>
        </p:xfrm>
        <a:graphic>
          <a:graphicData uri="http://schemas.openxmlformats.org/drawingml/2006/table">
            <a:tbl>
              <a:tblPr/>
              <a:tblGrid>
                <a:gridCol w="1509202">
                  <a:extLst>
                    <a:ext uri="{9D8B030D-6E8A-4147-A177-3AD203B41FA5}">
                      <a16:colId xmlns:a16="http://schemas.microsoft.com/office/drawing/2014/main" val="20000"/>
                    </a:ext>
                  </a:extLst>
                </a:gridCol>
                <a:gridCol w="5639976">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IN" sz="1800" dirty="0">
                          <a:latin typeface="Century Schoolbook" pitchFamily="18" charset="0"/>
                          <a:ea typeface="Times New Roman"/>
                          <a:cs typeface="Times New Roman"/>
                        </a:rPr>
                        <a:t>Operator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latin typeface="Century Schoolbook" pitchFamily="18" charset="0"/>
                          <a:ea typeface="Times New Roman"/>
                          <a:cs typeface="Times New Roman"/>
                        </a:rPr>
                        <a:t>Meaning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If the argument are numbers then they are added together.  If the arguments are strings then they are concatenated.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432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57290" y="435504"/>
          <a:ext cx="7429552" cy="5638800"/>
        </p:xfrm>
        <a:graphic>
          <a:graphicData uri="http://schemas.openxmlformats.org/drawingml/2006/table">
            <a:tbl>
              <a:tblPr/>
              <a:tblGrid>
                <a:gridCol w="1568389">
                  <a:extLst>
                    <a:ext uri="{9D8B030D-6E8A-4147-A177-3AD203B41FA5}">
                      <a16:colId xmlns:a16="http://schemas.microsoft.com/office/drawing/2014/main" val="20000"/>
                    </a:ext>
                  </a:extLst>
                </a:gridCol>
                <a:gridCol w="5861163">
                  <a:extLst>
                    <a:ext uri="{9D8B030D-6E8A-4147-A177-3AD203B41FA5}">
                      <a16:colId xmlns:a16="http://schemas.microsoft.com/office/drawing/2014/main" val="20001"/>
                    </a:ext>
                  </a:extLst>
                </a:gridCol>
              </a:tblGrid>
              <a:tr h="0">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If supplied with two operands this subtracts one from the other.  If supplied with a single operand it reverse its 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Multiplies two number together.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Divides the first number by the second.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latin typeface="Century Schoolbook" pitchFamily="18" charset="0"/>
                          <a:ea typeface="Times New Roman"/>
                          <a:cs typeface="Times New Roman"/>
                        </a:rPr>
                        <a:t>Modulus division returns the integer remainder from a division.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Logic Not returns false if the operand evaluates to true.  Otherwise it returns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en-IN" sz="1800" dirty="0">
                          <a:latin typeface="Century Schoolbook" pitchFamily="18" charset="0"/>
                          <a:ea typeface="Times New Roman"/>
                          <a:cs typeface="Times New Roman"/>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Greater than returns true if the left operand is greater than the right.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en-IN" sz="1800">
                          <a:latin typeface="Century Schoolbook" pitchFamily="18" charset="0"/>
                          <a:ea typeface="Times New Roman"/>
                          <a:cs typeface="Times New Roman"/>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Returns true if the left operand is less than the right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en-IN" sz="1800">
                          <a:latin typeface="Century Schoolbook" pitchFamily="18" charset="0"/>
                          <a:ea typeface="Times New Roman"/>
                          <a:cs typeface="Times New Roman"/>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Returns true if the left operand is greater than or equal to the right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r>
                        <a:rPr lang="en-IN" sz="1800">
                          <a:latin typeface="Century Schoolbook" pitchFamily="18" charset="0"/>
                          <a:ea typeface="Times New Roman"/>
                          <a:cs typeface="Times New Roman"/>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Returns true if the left operand is less than or equal to the right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Returns true if the two operands are equal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Returns true if the two operands are not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Assigns a value to a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0013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57166"/>
            <a:ext cx="7498080" cy="4000528"/>
          </a:xfrm>
        </p:spPr>
        <p:txBody>
          <a:bodyPr>
            <a:noAutofit/>
          </a:bodyPr>
          <a:lstStyle/>
          <a:p>
            <a:pPr>
              <a:lnSpc>
                <a:spcPct val="150000"/>
              </a:lnSpc>
              <a:buBlip>
                <a:blip r:embed="rId2"/>
              </a:buBlip>
            </a:pPr>
            <a:r>
              <a:rPr lang="en-IN" sz="1800" b="1" dirty="0">
                <a:latin typeface="Century Schoolbook" pitchFamily="18" charset="0"/>
              </a:rPr>
              <a:t>&lt;</a:t>
            </a:r>
            <a:r>
              <a:rPr lang="en-IN" sz="1800" b="1" dirty="0" err="1">
                <a:latin typeface="Century Schoolbook" pitchFamily="18" charset="0"/>
              </a:rPr>
              <a:t>tr</a:t>
            </a:r>
            <a:r>
              <a:rPr lang="en-IN" sz="1800" b="1" dirty="0">
                <a:latin typeface="Century Schoolbook" pitchFamily="18" charset="0"/>
              </a:rPr>
              <a:t>&gt; tag: </a:t>
            </a:r>
            <a:r>
              <a:rPr lang="en-IN" sz="1800" dirty="0">
                <a:latin typeface="Century Schoolbook" pitchFamily="18" charset="0"/>
              </a:rPr>
              <a:t>      </a:t>
            </a:r>
          </a:p>
          <a:p>
            <a:pPr>
              <a:lnSpc>
                <a:spcPct val="150000"/>
              </a:lnSpc>
            </a:pPr>
            <a:r>
              <a:rPr lang="en-IN" sz="1800" dirty="0">
                <a:latin typeface="Century Schoolbook" pitchFamily="18" charset="0"/>
              </a:rPr>
              <a:t>&lt;</a:t>
            </a:r>
            <a:r>
              <a:rPr lang="en-IN" sz="1800" dirty="0" err="1">
                <a:latin typeface="Century Schoolbook" pitchFamily="18" charset="0"/>
              </a:rPr>
              <a:t>tr</a:t>
            </a:r>
            <a:r>
              <a:rPr lang="en-IN" sz="1800" dirty="0">
                <a:latin typeface="Century Schoolbook" pitchFamily="18" charset="0"/>
              </a:rPr>
              <a:t>&gt; used to create row in the html </a:t>
            </a:r>
          </a:p>
          <a:p>
            <a:pPr>
              <a:lnSpc>
                <a:spcPct val="150000"/>
              </a:lnSpc>
              <a:buFont typeface="Wingdings" pitchFamily="2" charset="2"/>
              <a:buChar char="q"/>
            </a:pPr>
            <a:r>
              <a:rPr lang="en-IN" sz="1800" b="1" dirty="0">
                <a:latin typeface="Century Schoolbook" pitchFamily="18" charset="0"/>
              </a:rPr>
              <a:t>Syntax:</a:t>
            </a:r>
          </a:p>
          <a:p>
            <a:pPr>
              <a:lnSpc>
                <a:spcPct val="150000"/>
              </a:lnSpc>
              <a:buNone/>
            </a:pPr>
            <a:r>
              <a:rPr lang="en-IN" sz="1800" b="1" dirty="0">
                <a:latin typeface="Century Schoolbook" pitchFamily="18" charset="0"/>
              </a:rPr>
              <a:t>	</a:t>
            </a:r>
            <a:r>
              <a:rPr lang="en-IN" sz="1800" dirty="0">
                <a:latin typeface="Century Schoolbook" pitchFamily="18" charset="0"/>
              </a:rPr>
              <a:t>&lt;</a:t>
            </a:r>
            <a:r>
              <a:rPr lang="en-IN" sz="1800" dirty="0" err="1">
                <a:latin typeface="Century Schoolbook" pitchFamily="18" charset="0"/>
              </a:rPr>
              <a:t>tr</a:t>
            </a:r>
            <a:r>
              <a:rPr lang="en-IN" sz="1800" dirty="0">
                <a:latin typeface="Century Schoolbook" pitchFamily="18" charset="0"/>
              </a:rPr>
              <a:t> [align=”</a:t>
            </a:r>
            <a:r>
              <a:rPr lang="en-IN" sz="1800" dirty="0" err="1">
                <a:latin typeface="Century Schoolbook" pitchFamily="18" charset="0"/>
              </a:rPr>
              <a:t>center</a:t>
            </a:r>
            <a:r>
              <a:rPr lang="en-IN" sz="1800" dirty="0">
                <a:latin typeface="Century Schoolbook" pitchFamily="18" charset="0"/>
              </a:rPr>
              <a:t>”/”right”/”left”]</a:t>
            </a:r>
          </a:p>
          <a:p>
            <a:pPr>
              <a:lnSpc>
                <a:spcPct val="150000"/>
              </a:lnSpc>
              <a:buNone/>
            </a:pPr>
            <a:r>
              <a:rPr lang="en-IN" sz="1800" dirty="0">
                <a:latin typeface="Century Schoolbook" pitchFamily="18" charset="0"/>
              </a:rPr>
              <a:t>		     [</a:t>
            </a:r>
            <a:r>
              <a:rPr lang="en-IN" sz="1800" dirty="0" err="1">
                <a:latin typeface="Century Schoolbook" pitchFamily="18" charset="0"/>
              </a:rPr>
              <a:t>valign</a:t>
            </a:r>
            <a:r>
              <a:rPr lang="en-IN" sz="1800" dirty="0">
                <a:latin typeface="Century Schoolbook" pitchFamily="18" charset="0"/>
              </a:rPr>
              <a:t>=”top”/”</a:t>
            </a:r>
            <a:r>
              <a:rPr lang="en-IN" sz="1800" dirty="0" err="1">
                <a:latin typeface="Century Schoolbook" pitchFamily="18" charset="0"/>
              </a:rPr>
              <a:t>center</a:t>
            </a:r>
            <a:r>
              <a:rPr lang="en-IN" sz="1800" dirty="0">
                <a:latin typeface="Century Schoolbook" pitchFamily="18" charset="0"/>
              </a:rPr>
              <a:t>”/”bottom”]</a:t>
            </a:r>
          </a:p>
          <a:p>
            <a:pPr>
              <a:lnSpc>
                <a:spcPct val="150000"/>
              </a:lnSpc>
              <a:buNone/>
            </a:pPr>
            <a:r>
              <a:rPr lang="en-IN" sz="1800" dirty="0">
                <a:latin typeface="Century Schoolbook" pitchFamily="18" charset="0"/>
              </a:rPr>
              <a:t>		     [</a:t>
            </a:r>
            <a:r>
              <a:rPr lang="en-IN" sz="1800" dirty="0" err="1">
                <a:latin typeface="Century Schoolbook" pitchFamily="18" charset="0"/>
              </a:rPr>
              <a:t>bgcolor</a:t>
            </a:r>
            <a:r>
              <a:rPr lang="en-IN" sz="1800" dirty="0">
                <a:latin typeface="Century Schoolbook" pitchFamily="18" charset="0"/>
              </a:rPr>
              <a:t>=”</a:t>
            </a:r>
            <a:r>
              <a:rPr lang="en-IN" sz="1800" dirty="0" err="1">
                <a:latin typeface="Century Schoolbook" pitchFamily="18" charset="0"/>
              </a:rPr>
              <a:t>colorname</a:t>
            </a:r>
            <a:r>
              <a:rPr lang="en-IN" sz="1800" dirty="0">
                <a:latin typeface="Century Schoolbook" pitchFamily="18" charset="0"/>
              </a:rPr>
              <a:t>”]&gt;</a:t>
            </a:r>
          </a:p>
          <a:p>
            <a:pPr>
              <a:lnSpc>
                <a:spcPct val="150000"/>
              </a:lnSpc>
              <a:buNone/>
            </a:pPr>
            <a:r>
              <a:rPr lang="en-IN" sz="1800" dirty="0">
                <a:latin typeface="Century Schoolbook" pitchFamily="18" charset="0"/>
              </a:rPr>
              <a:t>	&lt;/</a:t>
            </a:r>
            <a:r>
              <a:rPr lang="en-IN" sz="1800" dirty="0" err="1">
                <a:latin typeface="Century Schoolbook" pitchFamily="18" charset="0"/>
              </a:rPr>
              <a:t>tr</a:t>
            </a:r>
            <a:r>
              <a:rPr lang="en-IN" sz="1800" dirty="0">
                <a:latin typeface="Century Schoolbook" pitchFamily="18" charset="0"/>
              </a:rPr>
              <a:t>&gt; </a:t>
            </a:r>
          </a:p>
          <a:p>
            <a:pPr>
              <a:lnSpc>
                <a:spcPct val="150000"/>
              </a:lnSpc>
              <a:buNone/>
            </a:pPr>
            <a:r>
              <a:rPr lang="en-IN" sz="1800" b="1" dirty="0">
                <a:latin typeface="Century Schoolbook" pitchFamily="18" charset="0"/>
              </a:rPr>
              <a:t> </a:t>
            </a:r>
            <a:endParaRPr lang="en-IN" sz="1800" dirty="0">
              <a:latin typeface="Century Schoolbook" pitchFamily="18" charset="0"/>
            </a:endParaRPr>
          </a:p>
          <a:p>
            <a:pPr>
              <a:lnSpc>
                <a:spcPct val="150000"/>
              </a:lnSpc>
            </a:pPr>
            <a:endParaRPr lang="en-IN" sz="1800" dirty="0">
              <a:latin typeface="Century Schoolbook"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4650548"/>
              </p:ext>
            </p:extLst>
          </p:nvPr>
        </p:nvGraphicFramePr>
        <p:xfrm>
          <a:off x="642910" y="4437112"/>
          <a:ext cx="7674076" cy="1604723"/>
        </p:xfrm>
        <a:graphic>
          <a:graphicData uri="http://schemas.openxmlformats.org/drawingml/2006/table">
            <a:tbl>
              <a:tblPr firstRow="1" bandRow="1">
                <a:tableStyleId>{5C22544A-7EE6-4342-B048-85BDC9FD1C3A}</a:tableStyleId>
              </a:tblPr>
              <a:tblGrid>
                <a:gridCol w="2129460">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206997">
                <a:tc>
                  <a:txBody>
                    <a:bodyPr/>
                    <a:lstStyle/>
                    <a:p>
                      <a:pPr>
                        <a:lnSpc>
                          <a:spcPct val="150000"/>
                        </a:lnSpc>
                        <a:spcAft>
                          <a:spcPts val="0"/>
                        </a:spcAft>
                        <a:tabLst>
                          <a:tab pos="1105535" algn="l"/>
                        </a:tabLst>
                      </a:pPr>
                      <a:r>
                        <a:rPr lang="en-IN" sz="1800" b="1" dirty="0">
                          <a:latin typeface="Century Schoolbook" pitchFamily="18" charset="0"/>
                          <a:ea typeface="Times New Roman"/>
                          <a:cs typeface="Times New Roman"/>
                        </a:rPr>
                        <a:t>Attribute name</a:t>
                      </a:r>
                      <a:endParaRPr lang="en-IN" sz="1800" dirty="0">
                        <a:latin typeface="Century Schoolbook"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50000"/>
                        </a:lnSpc>
                        <a:spcAft>
                          <a:spcPts val="0"/>
                        </a:spcAft>
                        <a:tabLst>
                          <a:tab pos="1105535" algn="l"/>
                        </a:tabLst>
                      </a:pPr>
                      <a:r>
                        <a:rPr lang="en-IN" sz="1800" b="1" dirty="0">
                          <a:latin typeface="Century Schoolbook" pitchFamily="18" charset="0"/>
                          <a:ea typeface="Times New Roman"/>
                          <a:cs typeface="Times New Roman"/>
                        </a:rPr>
                        <a:t>Description</a:t>
                      </a:r>
                      <a:endParaRPr lang="en-IN" sz="1800" dirty="0">
                        <a:latin typeface="Century Schoolbook" pitchFamily="18"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06594">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Align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aligns the content in a table row.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44126">
                <a:tc>
                  <a:txBody>
                    <a:bodyPr/>
                    <a:lstStyle/>
                    <a:p>
                      <a:pPr>
                        <a:lnSpc>
                          <a:spcPct val="150000"/>
                        </a:lnSpc>
                        <a:spcAft>
                          <a:spcPts val="0"/>
                        </a:spcAft>
                        <a:tabLst>
                          <a:tab pos="1105535" algn="l"/>
                        </a:tabLst>
                      </a:pPr>
                      <a:r>
                        <a:rPr lang="en-IN" sz="1800" dirty="0" err="1">
                          <a:latin typeface="Century Schoolbook" pitchFamily="18" charset="0"/>
                          <a:ea typeface="Times New Roman"/>
                          <a:cs typeface="Times New Roman"/>
                        </a:rPr>
                        <a:t>valign</a:t>
                      </a:r>
                      <a:r>
                        <a:rPr lang="en-IN" sz="1800" dirty="0">
                          <a:latin typeface="Century Schoolbook" pitchFamily="18" charset="0"/>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Vertical aligns the content in a table row.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44126">
                <a:tc>
                  <a:txBody>
                    <a:bodyPr/>
                    <a:lstStyle/>
                    <a:p>
                      <a:pPr>
                        <a:lnSpc>
                          <a:spcPct val="150000"/>
                        </a:lnSpc>
                        <a:spcAft>
                          <a:spcPts val="0"/>
                        </a:spcAft>
                        <a:tabLst>
                          <a:tab pos="1105535" algn="l"/>
                        </a:tabLst>
                      </a:pPr>
                      <a:r>
                        <a:rPr lang="en-IN" sz="1800">
                          <a:latin typeface="Century Schoolbook" pitchFamily="18" charset="0"/>
                          <a:ea typeface="Times New Roman"/>
                          <a:cs typeface="Times New Roman"/>
                        </a:rPr>
                        <a:t>Bgcolor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50000"/>
                        </a:lnSpc>
                        <a:spcAft>
                          <a:spcPts val="0"/>
                        </a:spcAft>
                        <a:tabLst>
                          <a:tab pos="1105535" algn="l"/>
                        </a:tabLst>
                      </a:pPr>
                      <a:r>
                        <a:rPr lang="en-IN" sz="1800" dirty="0">
                          <a:latin typeface="Century Schoolbook" pitchFamily="18" charset="0"/>
                          <a:ea typeface="Times New Roman"/>
                          <a:cs typeface="Times New Roman"/>
                        </a:rPr>
                        <a:t>Specifies a background </a:t>
                      </a:r>
                      <a:r>
                        <a:rPr lang="en-IN" sz="1800" dirty="0" err="1">
                          <a:latin typeface="Century Schoolbook" pitchFamily="18" charset="0"/>
                          <a:ea typeface="Times New Roman"/>
                          <a:cs typeface="Times New Roman"/>
                        </a:rPr>
                        <a:t>color</a:t>
                      </a:r>
                      <a:r>
                        <a:rPr lang="en-IN" sz="1800" dirty="0">
                          <a:latin typeface="Century Schoolbook" pitchFamily="18" charset="0"/>
                          <a:ea typeface="Times New Roman"/>
                          <a:cs typeface="Times New Roman"/>
                        </a:rPr>
                        <a:t> for a table row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38" y="428604"/>
          <a:ext cx="7786742" cy="6091029"/>
        </p:xfrm>
        <a:graphic>
          <a:graphicData uri="http://schemas.openxmlformats.org/drawingml/2006/table">
            <a:tbl>
              <a:tblPr/>
              <a:tblGrid>
                <a:gridCol w="1643793">
                  <a:extLst>
                    <a:ext uri="{9D8B030D-6E8A-4147-A177-3AD203B41FA5}">
                      <a16:colId xmlns:a16="http://schemas.microsoft.com/office/drawing/2014/main" val="20000"/>
                    </a:ext>
                  </a:extLst>
                </a:gridCol>
                <a:gridCol w="6142949">
                  <a:extLst>
                    <a:ext uri="{9D8B030D-6E8A-4147-A177-3AD203B41FA5}">
                      <a16:colId xmlns:a16="http://schemas.microsoft.com/office/drawing/2014/main" val="20001"/>
                    </a:ext>
                  </a:extLst>
                </a:gridCol>
              </a:tblGrid>
              <a:tr h="676781">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latin typeface="Century Schoolbook" pitchFamily="18" charset="0"/>
                          <a:ea typeface="Times New Roman"/>
                          <a:cs typeface="Times New Roman"/>
                        </a:rPr>
                        <a:t>Logical Or returns true if one or both operands are true, otherwise returns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6781">
                <a:tc>
                  <a:txBody>
                    <a:bodyPr/>
                    <a:lstStyle/>
                    <a:p>
                      <a:pPr>
                        <a:lnSpc>
                          <a:spcPct val="115000"/>
                        </a:lnSpc>
                        <a:spcAft>
                          <a:spcPts val="0"/>
                        </a:spcAft>
                      </a:pPr>
                      <a:r>
                        <a:rPr lang="en-IN" sz="1800" dirty="0">
                          <a:latin typeface="Century Schoolbook" pitchFamily="18" charset="0"/>
                          <a:ea typeface="Times New Roman"/>
                          <a:cs typeface="Times New Roman"/>
                        </a:rPr>
                        <a:t>   &amp;&amp;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latin typeface="Century Schoolbook" pitchFamily="18" charset="0"/>
                          <a:ea typeface="Times New Roman"/>
                          <a:cs typeface="Times New Roman"/>
                        </a:rPr>
                        <a:t>Logical And returns true if both operands are true otherwise returns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6781">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latin typeface="Century Schoolbook" pitchFamily="18" charset="0"/>
                          <a:ea typeface="Times New Roman"/>
                          <a:cs typeface="Times New Roman"/>
                        </a:rPr>
                        <a:t>Adds two no’s then assigns the result to the one or the left of the exp.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6781">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latin typeface="Century Schoolbook" pitchFamily="18" charset="0"/>
                          <a:ea typeface="Times New Roman"/>
                          <a:cs typeface="Times New Roman"/>
                        </a:rPr>
                        <a:t>Subtracts the term on the right from the term on the left, then assigns the result  to the one on the left exp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781">
                <a:tc>
                  <a:txBody>
                    <a:bodyPr/>
                    <a:lstStyle/>
                    <a:p>
                      <a:pPr>
                        <a:lnSpc>
                          <a:spcPct val="115000"/>
                        </a:lnSpc>
                        <a:spcAft>
                          <a:spcPts val="0"/>
                        </a:spcAft>
                      </a:pPr>
                      <a:r>
                        <a:rPr lang="en-IN" sz="1800" dirty="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Multiplies two values then assigns the result to the one of the  left  of the exp.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6781">
                <a:tc>
                  <a:txBody>
                    <a:bodyPr/>
                    <a:lstStyle/>
                    <a:p>
                      <a:pPr>
                        <a:lnSpc>
                          <a:spcPct val="115000"/>
                        </a:lnSpc>
                        <a:spcAft>
                          <a:spcPts val="0"/>
                        </a:spcAft>
                      </a:pPr>
                      <a:r>
                        <a:rPr lang="en-IN" sz="1800">
                          <a:latin typeface="Century Schoolbook" pitchFamily="18" charset="0"/>
                          <a:ea typeface="Times New Roman"/>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Divides the term on the left by the term on the right and then assigns the result to the one on the left of the exp.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6781">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Auto-increment, increases the value of its argument by 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6781">
                <a:tc>
                  <a:txBody>
                    <a:bodyPr/>
                    <a:lstStyle/>
                    <a:p>
                      <a:pPr>
                        <a:lnSpc>
                          <a:spcPct val="115000"/>
                        </a:lnSpc>
                        <a:spcAft>
                          <a:spcPts val="0"/>
                        </a:spcAft>
                      </a:pPr>
                      <a:r>
                        <a:rPr lang="en-IN" sz="1800">
                          <a:latin typeface="Century Schoolbook" pitchFamily="18"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Auto-decrement , decreases the value of an integer by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6781">
                <a:tc>
                  <a:txBody>
                    <a:bodyPr/>
                    <a:lstStyle/>
                    <a:p>
                      <a:pPr>
                        <a:lnSpc>
                          <a:spcPct val="115000"/>
                        </a:lnSpc>
                        <a:spcAft>
                          <a:spcPts val="0"/>
                        </a:spcAft>
                      </a:pPr>
                      <a:r>
                        <a:rPr lang="en-IN" sz="1800">
                          <a:latin typeface="Century Schoolbook" pitchFamily="18" charset="0"/>
                          <a:ea typeface="Times New Roman"/>
                          <a:cs typeface="Times New Roman"/>
                        </a:rPr>
                        <a: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latin typeface="Century Schoolbook" pitchFamily="18" charset="0"/>
                          <a:ea typeface="Times New Roman"/>
                          <a:cs typeface="Times New Roman"/>
                        </a:rPr>
                        <a:t>Performs modulus division then assigns the result to one on the left of the exp.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48680"/>
            <a:ext cx="7416824" cy="6417141"/>
          </a:xfrm>
          <a:prstGeom prst="rect">
            <a:avLst/>
          </a:prstGeom>
          <a:noFill/>
        </p:spPr>
        <p:txBody>
          <a:bodyPr wrap="square" rtlCol="0">
            <a:spAutoFit/>
          </a:bodyPr>
          <a:lstStyle/>
          <a:p>
            <a:pPr>
              <a:lnSpc>
                <a:spcPct val="150000"/>
              </a:lnSpc>
              <a:buNone/>
            </a:pPr>
            <a:r>
              <a:rPr lang="en-IN" sz="2000" b="1" dirty="0">
                <a:latin typeface="Century Schoolbook" pitchFamily="18" charset="0"/>
              </a:rPr>
              <a:t>3.1.7 Arrays</a:t>
            </a:r>
            <a:endParaRPr lang="en-IN" sz="2000" dirty="0">
              <a:latin typeface="Century Schoolbook" pitchFamily="18" charset="0"/>
            </a:endParaRPr>
          </a:p>
          <a:p>
            <a:pPr lvl="0">
              <a:lnSpc>
                <a:spcPct val="150000"/>
              </a:lnSpc>
            </a:pPr>
            <a:r>
              <a:rPr lang="en-IN" dirty="0">
                <a:latin typeface="Century Schoolbook" pitchFamily="18" charset="0"/>
              </a:rPr>
              <a:t>An array  is an ordered set of date elements which can be accessed through a single variable name.</a:t>
            </a:r>
          </a:p>
          <a:p>
            <a:pPr>
              <a:lnSpc>
                <a:spcPct val="150000"/>
              </a:lnSpc>
              <a:buBlip>
                <a:blip r:embed="rId2"/>
              </a:buBlip>
            </a:pPr>
            <a:r>
              <a:rPr lang="en-IN" sz="2000" b="1" dirty="0">
                <a:latin typeface="Century Schoolbook" pitchFamily="18" charset="0"/>
              </a:rPr>
              <a:t>Basic Array Functions:</a:t>
            </a:r>
            <a:endParaRPr lang="en-IN" sz="2000" dirty="0">
              <a:latin typeface="Century Schoolbook" pitchFamily="18" charset="0"/>
            </a:endParaRPr>
          </a:p>
          <a:p>
            <a:pPr lvl="0">
              <a:lnSpc>
                <a:spcPct val="150000"/>
              </a:lnSpc>
              <a:buNone/>
            </a:pPr>
            <a:r>
              <a:rPr lang="en-IN" dirty="0">
                <a:latin typeface="Century Schoolbook" pitchFamily="18" charset="0"/>
              </a:rPr>
              <a:t>	In </a:t>
            </a:r>
            <a:r>
              <a:rPr lang="en-IN" dirty="0" err="1">
                <a:latin typeface="Century Schoolbook" pitchFamily="18" charset="0"/>
              </a:rPr>
              <a:t>javascript</a:t>
            </a:r>
            <a:r>
              <a:rPr lang="en-IN" dirty="0">
                <a:latin typeface="Century Schoolbook" pitchFamily="18" charset="0"/>
              </a:rPr>
              <a:t>, arrays are special type of objects.</a:t>
            </a:r>
          </a:p>
          <a:p>
            <a:pPr lvl="0">
              <a:lnSpc>
                <a:spcPct val="150000"/>
              </a:lnSpc>
              <a:buNone/>
            </a:pPr>
            <a:r>
              <a:rPr lang="en-IN" dirty="0">
                <a:latin typeface="Century Schoolbook" pitchFamily="18" charset="0"/>
              </a:rPr>
              <a:t>	The basic operations that can be performed on traditional arrays are</a:t>
            </a:r>
          </a:p>
          <a:p>
            <a:pPr lvl="0">
              <a:lnSpc>
                <a:spcPct val="150000"/>
              </a:lnSpc>
            </a:pPr>
            <a:r>
              <a:rPr lang="en-IN" sz="2000" b="1" dirty="0">
                <a:latin typeface="Century Schoolbook" pitchFamily="18" charset="0"/>
              </a:rPr>
              <a:t>Creating arrays :</a:t>
            </a:r>
            <a:endParaRPr lang="en-IN" sz="2000" dirty="0">
              <a:latin typeface="Century Schoolbook" pitchFamily="18" charset="0"/>
            </a:endParaRPr>
          </a:p>
          <a:p>
            <a:pPr>
              <a:lnSpc>
                <a:spcPct val="150000"/>
              </a:lnSpc>
              <a:buNone/>
            </a:pPr>
            <a:r>
              <a:rPr lang="en-IN" dirty="0">
                <a:latin typeface="Century Schoolbook" pitchFamily="18" charset="0"/>
              </a:rPr>
              <a:t>	Three ways of creating </a:t>
            </a:r>
            <a:r>
              <a:rPr lang="en-IN" dirty="0" err="1">
                <a:latin typeface="Century Schoolbook" pitchFamily="18" charset="0"/>
              </a:rPr>
              <a:t>javascript</a:t>
            </a:r>
            <a:r>
              <a:rPr lang="en-IN" dirty="0">
                <a:latin typeface="Century Schoolbook" pitchFamily="18" charset="0"/>
              </a:rPr>
              <a:t> arrays are </a:t>
            </a:r>
          </a:p>
          <a:p>
            <a:pPr>
              <a:lnSpc>
                <a:spcPct val="150000"/>
              </a:lnSpc>
              <a:buNone/>
            </a:pPr>
            <a:r>
              <a:rPr lang="en-IN" dirty="0" err="1">
                <a:latin typeface="Century Schoolbook" pitchFamily="18" charset="0"/>
              </a:rPr>
              <a:t>var</a:t>
            </a:r>
            <a:r>
              <a:rPr lang="en-IN" dirty="0">
                <a:latin typeface="Century Schoolbook" pitchFamily="18" charset="0"/>
              </a:rPr>
              <a:t> days = [“Monday”, “Tuesday”, “Wednesday”, “Thursday”];</a:t>
            </a:r>
          </a:p>
          <a:p>
            <a:pPr>
              <a:lnSpc>
                <a:spcPct val="150000"/>
              </a:lnSpc>
              <a:buNone/>
            </a:pPr>
            <a:r>
              <a:rPr lang="en-IN" dirty="0" err="1">
                <a:latin typeface="Century Schoolbook" pitchFamily="18" charset="0"/>
              </a:rPr>
              <a:t>var</a:t>
            </a:r>
            <a:r>
              <a:rPr lang="en-IN" dirty="0">
                <a:latin typeface="Century Schoolbook" pitchFamily="18" charset="0"/>
              </a:rPr>
              <a:t> days =new Array (“ Monday”, “Tuesday”, ”Wednesday”, ”Thursday”);</a:t>
            </a:r>
          </a:p>
          <a:p>
            <a:pPr>
              <a:lnSpc>
                <a:spcPct val="150000"/>
              </a:lnSpc>
              <a:buNone/>
            </a:pPr>
            <a:r>
              <a:rPr lang="en-IN" dirty="0" err="1">
                <a:latin typeface="Century Schoolbook" pitchFamily="18" charset="0"/>
              </a:rPr>
              <a:t>var</a:t>
            </a:r>
            <a:r>
              <a:rPr lang="en-IN" dirty="0">
                <a:latin typeface="Century Schoolbook" pitchFamily="18" charset="0"/>
              </a:rPr>
              <a:t> days =new Array(4);</a:t>
            </a:r>
          </a:p>
          <a:p>
            <a:pPr lvl="0">
              <a:lnSpc>
                <a:spcPct val="150000"/>
              </a:lnSpc>
              <a:buNone/>
            </a:pPr>
            <a:endParaRPr lang="en-IN" dirty="0">
              <a:latin typeface="Century Schoolbook" pitchFamily="18" charset="0"/>
            </a:endParaRPr>
          </a:p>
          <a:p>
            <a:pPr>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1112876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32656"/>
            <a:ext cx="7488832" cy="7017306"/>
          </a:xfrm>
          <a:prstGeom prst="rect">
            <a:avLst/>
          </a:prstGeom>
          <a:noFill/>
        </p:spPr>
        <p:txBody>
          <a:bodyPr wrap="square" rtlCol="0">
            <a:spAutoFit/>
          </a:bodyPr>
          <a:lstStyle/>
          <a:p>
            <a:pPr>
              <a:lnSpc>
                <a:spcPct val="150000"/>
              </a:lnSpc>
            </a:pPr>
            <a:r>
              <a:rPr lang="en-IN" sz="2000" b="1" dirty="0">
                <a:latin typeface="Century Schoolbook" pitchFamily="18" charset="0"/>
              </a:rPr>
              <a:t>Addition elements to an array:</a:t>
            </a:r>
          </a:p>
          <a:p>
            <a:pPr lvl="0">
              <a:lnSpc>
                <a:spcPct val="150000"/>
              </a:lnSpc>
              <a:buNone/>
            </a:pPr>
            <a:r>
              <a:rPr lang="en-IN" b="1" dirty="0">
                <a:latin typeface="Century Schoolbook" pitchFamily="18" charset="0"/>
              </a:rPr>
              <a:t>	</a:t>
            </a:r>
            <a:r>
              <a:rPr lang="en-IN" dirty="0">
                <a:latin typeface="Century Schoolbook" pitchFamily="18" charset="0"/>
              </a:rPr>
              <a:t>Array elements are added by their index.  The   index denotes the position of the element in the array and these start form 0(zero).</a:t>
            </a:r>
          </a:p>
          <a:p>
            <a:pPr lvl="0">
              <a:lnSpc>
                <a:spcPct val="150000"/>
              </a:lnSpc>
              <a:buNone/>
            </a:pPr>
            <a:r>
              <a:rPr lang="en-IN" sz="2000" b="1" dirty="0">
                <a:latin typeface="Century Schoolbook" pitchFamily="18" charset="0"/>
              </a:rPr>
              <a:t>Accessing Array:</a:t>
            </a:r>
            <a:endParaRPr lang="en-IN" sz="2000" dirty="0">
              <a:latin typeface="Century Schoolbook" pitchFamily="18" charset="0"/>
            </a:endParaRPr>
          </a:p>
          <a:p>
            <a:pPr>
              <a:lnSpc>
                <a:spcPct val="150000"/>
              </a:lnSpc>
              <a:buNone/>
            </a:pPr>
            <a:r>
              <a:rPr lang="en-IN" dirty="0">
                <a:latin typeface="Century Schoolbook" pitchFamily="18" charset="0"/>
              </a:rPr>
              <a:t>	The elements in the array are accessed through their index.</a:t>
            </a:r>
          </a:p>
          <a:p>
            <a:pPr lvl="0">
              <a:lnSpc>
                <a:spcPct val="150000"/>
              </a:lnSpc>
            </a:pPr>
            <a:r>
              <a:rPr lang="en-IN" sz="2000" b="1" dirty="0">
                <a:latin typeface="Century Schoolbook" pitchFamily="18" charset="0"/>
              </a:rPr>
              <a:t>Searching an array:</a:t>
            </a:r>
            <a:endParaRPr lang="en-IN" sz="2000" dirty="0">
              <a:latin typeface="Century Schoolbook" pitchFamily="18" charset="0"/>
            </a:endParaRPr>
          </a:p>
          <a:p>
            <a:pPr>
              <a:lnSpc>
                <a:spcPct val="150000"/>
              </a:lnSpc>
              <a:buNone/>
            </a:pPr>
            <a:r>
              <a:rPr lang="en-IN" dirty="0">
                <a:latin typeface="Century Schoolbook" pitchFamily="18" charset="0"/>
              </a:rPr>
              <a:t>	To search an array, simply read each element and compare it with search element.</a:t>
            </a:r>
          </a:p>
          <a:p>
            <a:pPr>
              <a:lnSpc>
                <a:spcPct val="150000"/>
              </a:lnSpc>
              <a:buBlip>
                <a:blip r:embed="rId2"/>
              </a:buBlip>
            </a:pPr>
            <a:r>
              <a:rPr lang="en-IN" sz="2200" b="1" dirty="0">
                <a:latin typeface="Century Schoolbook" pitchFamily="18" charset="0"/>
              </a:rPr>
              <a:t>Object-based Array function:</a:t>
            </a:r>
          </a:p>
          <a:p>
            <a:pPr lvl="0">
              <a:lnSpc>
                <a:spcPct val="150000"/>
              </a:lnSpc>
            </a:pPr>
            <a:r>
              <a:rPr lang="en-IN" sz="2000" b="1" dirty="0" err="1">
                <a:latin typeface="Century Schoolbook" pitchFamily="18" charset="0"/>
              </a:rPr>
              <a:t>concat</a:t>
            </a:r>
            <a:r>
              <a:rPr lang="en-IN" sz="2000" b="1" dirty="0">
                <a:latin typeface="Century Schoolbook" pitchFamily="18" charset="0"/>
              </a:rPr>
              <a:t>(array2[, array3 [,array n]]):</a:t>
            </a:r>
          </a:p>
          <a:p>
            <a:pPr lvl="0">
              <a:lnSpc>
                <a:spcPct val="150000"/>
              </a:lnSpc>
              <a:buNone/>
            </a:pPr>
            <a:r>
              <a:rPr lang="en-IN" b="1" dirty="0">
                <a:latin typeface="Century Schoolbook" pitchFamily="18" charset="0"/>
              </a:rPr>
              <a:t>	</a:t>
            </a:r>
            <a:r>
              <a:rPr lang="en-IN" dirty="0">
                <a:latin typeface="Century Schoolbook" pitchFamily="18" charset="0"/>
              </a:rPr>
              <a:t>A list of arrays is concatenated onto the end of the array and a new array returned.</a:t>
            </a:r>
          </a:p>
          <a:p>
            <a:pPr lvl="0">
              <a:lnSpc>
                <a:spcPct val="150000"/>
              </a:lnSpc>
              <a:buNone/>
            </a:pPr>
            <a:r>
              <a:rPr lang="en-IN" dirty="0">
                <a:latin typeface="Century Schoolbook" pitchFamily="18" charset="0"/>
              </a:rPr>
              <a:t>	The original arrays are all unaltered by this process.</a:t>
            </a:r>
          </a:p>
          <a:p>
            <a:pPr>
              <a:lnSpc>
                <a:spcPct val="150000"/>
              </a:lnSpc>
              <a:buNone/>
            </a:pPr>
            <a:endParaRPr lang="en-IN" dirty="0">
              <a:latin typeface="Century Schoolbook" pitchFamily="18" charset="0"/>
            </a:endParaRPr>
          </a:p>
          <a:p>
            <a:pPr>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1233732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28604"/>
            <a:ext cx="7344816" cy="6686189"/>
          </a:xfrm>
          <a:prstGeom prst="rect">
            <a:avLst/>
          </a:prstGeom>
          <a:noFill/>
        </p:spPr>
        <p:txBody>
          <a:bodyPr wrap="square" rtlCol="0">
            <a:spAutoFit/>
          </a:bodyPr>
          <a:lstStyle/>
          <a:p>
            <a:pPr lvl="0">
              <a:lnSpc>
                <a:spcPct val="150000"/>
              </a:lnSpc>
            </a:pPr>
            <a:r>
              <a:rPr lang="en-IN" b="1" dirty="0">
                <a:latin typeface="Century Schoolbook" pitchFamily="18" charset="0"/>
              </a:rPr>
              <a:t>join(string):</a:t>
            </a:r>
            <a:endParaRPr lang="en-IN" dirty="0">
              <a:latin typeface="Century Schoolbook" pitchFamily="18" charset="0"/>
            </a:endParaRPr>
          </a:p>
          <a:p>
            <a:pPr lvl="0">
              <a:lnSpc>
                <a:spcPct val="150000"/>
              </a:lnSpc>
              <a:buNone/>
            </a:pPr>
            <a:r>
              <a:rPr lang="en-IN" dirty="0">
                <a:latin typeface="Century Schoolbook" pitchFamily="18" charset="0"/>
              </a:rPr>
              <a:t>	This function joins all the elements of array as a string.</a:t>
            </a:r>
          </a:p>
          <a:p>
            <a:pPr lvl="0">
              <a:lnSpc>
                <a:spcPct val="150000"/>
              </a:lnSpc>
              <a:buNone/>
            </a:pPr>
            <a:r>
              <a:rPr lang="en-IN" dirty="0">
                <a:latin typeface="Century Schoolbook" pitchFamily="18" charset="0"/>
              </a:rPr>
              <a:t>	In the resulting string, the  elements are separated using the optional string parameter.</a:t>
            </a:r>
          </a:p>
          <a:p>
            <a:pPr lvl="0">
              <a:lnSpc>
                <a:spcPct val="150000"/>
              </a:lnSpc>
              <a:buNone/>
            </a:pPr>
            <a:r>
              <a:rPr lang="en-IN" dirty="0">
                <a:latin typeface="Century Schoolbook" pitchFamily="18" charset="0"/>
              </a:rPr>
              <a:t>	If this is omitted the elements will be separated using a comma( , )</a:t>
            </a:r>
          </a:p>
          <a:p>
            <a:pPr lvl="0">
              <a:lnSpc>
                <a:spcPct val="150000"/>
              </a:lnSpc>
            </a:pPr>
            <a:r>
              <a:rPr lang="en-IN" b="1" dirty="0">
                <a:latin typeface="Century Schoolbook" pitchFamily="18" charset="0"/>
              </a:rPr>
              <a:t>pop( ):</a:t>
            </a:r>
            <a:endParaRPr lang="en-IN" dirty="0">
              <a:latin typeface="Century Schoolbook" pitchFamily="18" charset="0"/>
            </a:endParaRPr>
          </a:p>
          <a:p>
            <a:pPr>
              <a:lnSpc>
                <a:spcPct val="150000"/>
              </a:lnSpc>
              <a:buNone/>
            </a:pPr>
            <a:r>
              <a:rPr lang="en-IN" dirty="0">
                <a:latin typeface="Century Schoolbook" pitchFamily="18" charset="0"/>
              </a:rPr>
              <a:t>	Removes the last element from the array.</a:t>
            </a:r>
          </a:p>
          <a:p>
            <a:pPr lvl="0">
              <a:lnSpc>
                <a:spcPct val="150000"/>
              </a:lnSpc>
            </a:pPr>
            <a:r>
              <a:rPr lang="en-IN" b="1" dirty="0">
                <a:latin typeface="Century Schoolbook" pitchFamily="18" charset="0"/>
              </a:rPr>
              <a:t>push ( element1 [, element 2 [, element n]]):</a:t>
            </a:r>
            <a:endParaRPr lang="en-IN" dirty="0">
              <a:latin typeface="Century Schoolbook" pitchFamily="18" charset="0"/>
            </a:endParaRPr>
          </a:p>
          <a:p>
            <a:pPr>
              <a:lnSpc>
                <a:spcPct val="150000"/>
              </a:lnSpc>
              <a:buNone/>
            </a:pPr>
            <a:r>
              <a:rPr lang="en-IN" dirty="0">
                <a:latin typeface="Century Schoolbook" pitchFamily="18" charset="0"/>
              </a:rPr>
              <a:t>	Adds a list of items into the end of the array.</a:t>
            </a:r>
          </a:p>
          <a:p>
            <a:pPr lvl="0">
              <a:lnSpc>
                <a:spcPct val="150000"/>
              </a:lnSpc>
            </a:pPr>
            <a:r>
              <a:rPr lang="en-IN" b="1" dirty="0">
                <a:latin typeface="Century Schoolbook" pitchFamily="18" charset="0"/>
              </a:rPr>
              <a:t>push ( element1 [, element 2 [, element n]]):</a:t>
            </a:r>
            <a:endParaRPr lang="en-IN" dirty="0">
              <a:latin typeface="Century Schoolbook" pitchFamily="18" charset="0"/>
            </a:endParaRPr>
          </a:p>
          <a:p>
            <a:pPr>
              <a:lnSpc>
                <a:spcPct val="150000"/>
              </a:lnSpc>
              <a:buNone/>
            </a:pPr>
            <a:r>
              <a:rPr lang="en-IN" dirty="0">
                <a:latin typeface="Century Schoolbook" pitchFamily="18" charset="0"/>
              </a:rPr>
              <a:t>	Adds a list of items into the end of the array.</a:t>
            </a:r>
          </a:p>
          <a:p>
            <a:pPr lvl="0">
              <a:lnSpc>
                <a:spcPct val="150000"/>
              </a:lnSpc>
            </a:pPr>
            <a:r>
              <a:rPr lang="en-IN" b="1" dirty="0">
                <a:latin typeface="Century Schoolbook" pitchFamily="18" charset="0"/>
              </a:rPr>
              <a:t>shift( ):</a:t>
            </a:r>
            <a:endParaRPr lang="en-IN" dirty="0">
              <a:latin typeface="Century Schoolbook" pitchFamily="18" charset="0"/>
            </a:endParaRPr>
          </a:p>
          <a:p>
            <a:pPr>
              <a:lnSpc>
                <a:spcPct val="150000"/>
              </a:lnSpc>
              <a:buNone/>
            </a:pPr>
            <a:r>
              <a:rPr lang="en-IN" dirty="0">
                <a:latin typeface="Century Schoolbook" pitchFamily="18" charset="0"/>
              </a:rPr>
              <a:t>	removes the first element of the array.</a:t>
            </a:r>
          </a:p>
          <a:p>
            <a:pPr>
              <a:lnSpc>
                <a:spcPct val="150000"/>
              </a:lnSpc>
              <a:buNone/>
            </a:pPr>
            <a:endParaRPr lang="en-IN" dirty="0">
              <a:latin typeface="Century Schoolbook" pitchFamily="18" charset="0"/>
            </a:endParaRP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4081888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88640"/>
            <a:ext cx="7344816" cy="6878806"/>
          </a:xfrm>
          <a:prstGeom prst="rect">
            <a:avLst/>
          </a:prstGeom>
          <a:noFill/>
        </p:spPr>
        <p:txBody>
          <a:bodyPr wrap="square" rtlCol="0">
            <a:spAutoFit/>
          </a:bodyPr>
          <a:lstStyle/>
          <a:p>
            <a:pPr lvl="0">
              <a:lnSpc>
                <a:spcPct val="150000"/>
              </a:lnSpc>
            </a:pPr>
            <a:r>
              <a:rPr lang="en-IN" sz="2000" b="1" dirty="0">
                <a:latin typeface="Century Schoolbook" pitchFamily="18" charset="0"/>
              </a:rPr>
              <a:t>slice(start [,finished]):</a:t>
            </a:r>
            <a:endParaRPr lang="en-IN" sz="2000" dirty="0">
              <a:latin typeface="Century Schoolbook" pitchFamily="18" charset="0"/>
            </a:endParaRPr>
          </a:p>
          <a:p>
            <a:pPr>
              <a:lnSpc>
                <a:spcPct val="150000"/>
              </a:lnSpc>
              <a:buNone/>
            </a:pPr>
            <a:r>
              <a:rPr lang="en-IN" dirty="0">
                <a:latin typeface="Century Schoolbook" pitchFamily="18" charset="0"/>
              </a:rPr>
              <a:t>	To extract a range of elements from an array.</a:t>
            </a:r>
          </a:p>
          <a:p>
            <a:pPr lvl="0">
              <a:lnSpc>
                <a:spcPct val="150000"/>
              </a:lnSpc>
            </a:pPr>
            <a:r>
              <a:rPr lang="en-IN" sz="2000" b="1" dirty="0">
                <a:latin typeface="Century Schoolbook" pitchFamily="18" charset="0"/>
              </a:rPr>
              <a:t>sort():</a:t>
            </a:r>
            <a:endParaRPr lang="en-IN" sz="2000" dirty="0">
              <a:latin typeface="Century Schoolbook" pitchFamily="18" charset="0"/>
            </a:endParaRPr>
          </a:p>
          <a:p>
            <a:pPr>
              <a:lnSpc>
                <a:spcPct val="150000"/>
              </a:lnSpc>
              <a:buNone/>
            </a:pPr>
            <a:r>
              <a:rPr lang="en-IN" dirty="0">
                <a:latin typeface="Century Schoolbook" pitchFamily="18" charset="0"/>
              </a:rPr>
              <a:t>	Helps  to sort array elements into lexicographic, </a:t>
            </a:r>
            <a:r>
              <a:rPr lang="en-IN" dirty="0" err="1">
                <a:latin typeface="Century Schoolbook" pitchFamily="18" charset="0"/>
              </a:rPr>
              <a:t>dictionaryorder</a:t>
            </a:r>
            <a:r>
              <a:rPr lang="en-IN" dirty="0">
                <a:latin typeface="Century Schoolbook" pitchFamily="18" charset="0"/>
              </a:rPr>
              <a:t>.</a:t>
            </a:r>
          </a:p>
          <a:p>
            <a:pPr lvl="0">
              <a:lnSpc>
                <a:spcPct val="150000"/>
              </a:lnSpc>
            </a:pPr>
            <a:r>
              <a:rPr lang="en-IN" sz="2000" b="1" dirty="0">
                <a:latin typeface="Century Schoolbook" pitchFamily="18" charset="0"/>
              </a:rPr>
              <a:t>splice(number [ ,element1][, element2[element 3]]]):</a:t>
            </a:r>
            <a:endParaRPr lang="en-IN" sz="2000" dirty="0">
              <a:latin typeface="Century Schoolbook" pitchFamily="18" charset="0"/>
            </a:endParaRPr>
          </a:p>
          <a:p>
            <a:pPr lvl="0">
              <a:lnSpc>
                <a:spcPct val="150000"/>
              </a:lnSpc>
              <a:buNone/>
            </a:pPr>
            <a:r>
              <a:rPr lang="en-IN" dirty="0">
                <a:latin typeface="Century Schoolbook" pitchFamily="18" charset="0"/>
              </a:rPr>
              <a:t>	splice is used to alter an array by removing some elements and at the same elements and at the </a:t>
            </a:r>
            <a:r>
              <a:rPr lang="en-IN" dirty="0" err="1">
                <a:latin typeface="Century Schoolbook" pitchFamily="18" charset="0"/>
              </a:rPr>
              <a:t>sametime</a:t>
            </a:r>
            <a:r>
              <a:rPr lang="en-IN" dirty="0">
                <a:latin typeface="Century Schoolbook" pitchFamily="18" charset="0"/>
              </a:rPr>
              <a:t> adding in new ones.</a:t>
            </a:r>
          </a:p>
          <a:p>
            <a:pPr>
              <a:lnSpc>
                <a:spcPct val="150000"/>
              </a:lnSpc>
              <a:buNone/>
            </a:pPr>
            <a:r>
              <a:rPr lang="en-IN" sz="2000" b="1" dirty="0">
                <a:latin typeface="Century Schoolbook" pitchFamily="18" charset="0"/>
              </a:rPr>
              <a:t>3.1.9 Functions</a:t>
            </a:r>
            <a:endParaRPr lang="en-IN" sz="2000" dirty="0">
              <a:latin typeface="Century Schoolbook" pitchFamily="18" charset="0"/>
            </a:endParaRPr>
          </a:p>
          <a:p>
            <a:pPr lvl="0">
              <a:lnSpc>
                <a:spcPct val="150000"/>
              </a:lnSpc>
            </a:pPr>
            <a:r>
              <a:rPr lang="en-IN" dirty="0">
                <a:latin typeface="Century Schoolbook" pitchFamily="18" charset="0"/>
              </a:rPr>
              <a:t>A function is a piece of code that performs a specific task.</a:t>
            </a:r>
          </a:p>
          <a:p>
            <a:pPr lvl="0">
              <a:lnSpc>
                <a:spcPct val="150000"/>
              </a:lnSpc>
            </a:pPr>
            <a:r>
              <a:rPr lang="en-IN" dirty="0">
                <a:latin typeface="Century Schoolbook" pitchFamily="18" charset="0"/>
              </a:rPr>
              <a:t>Functions are defined using the function keyword.</a:t>
            </a:r>
          </a:p>
          <a:p>
            <a:pPr>
              <a:lnSpc>
                <a:spcPct val="150000"/>
              </a:lnSpc>
              <a:buNone/>
            </a:pPr>
            <a:r>
              <a:rPr lang="en-IN" dirty="0">
                <a:latin typeface="Century Schoolbook" pitchFamily="18" charset="0"/>
              </a:rPr>
              <a:t>	function Name(parameter){</a:t>
            </a:r>
          </a:p>
          <a:p>
            <a:pPr>
              <a:lnSpc>
                <a:spcPct val="150000"/>
              </a:lnSpc>
              <a:buNone/>
            </a:pPr>
            <a:r>
              <a:rPr lang="en-IN" dirty="0">
                <a:latin typeface="Century Schoolbook" pitchFamily="18" charset="0"/>
              </a:rPr>
              <a:t>		}</a:t>
            </a:r>
          </a:p>
          <a:p>
            <a:pPr lvl="0">
              <a:lnSpc>
                <a:spcPct val="150000"/>
              </a:lnSpc>
            </a:pPr>
            <a:r>
              <a:rPr lang="en-IN" dirty="0">
                <a:latin typeface="Century Schoolbook" pitchFamily="18" charset="0"/>
              </a:rPr>
              <a:t>The function name can be any combination of digits, letters and underscores but cannot contain a space.</a:t>
            </a: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2949056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7200800" cy="6601807"/>
          </a:xfrm>
          <a:prstGeom prst="rect">
            <a:avLst/>
          </a:prstGeom>
          <a:noFill/>
        </p:spPr>
        <p:txBody>
          <a:bodyPr wrap="square" rtlCol="0">
            <a:spAutoFit/>
          </a:bodyPr>
          <a:lstStyle/>
          <a:p>
            <a:pPr>
              <a:lnSpc>
                <a:spcPct val="150000"/>
              </a:lnSpc>
              <a:buNone/>
            </a:pPr>
            <a:r>
              <a:rPr lang="en-IN" sz="2200" b="1" dirty="0">
                <a:solidFill>
                  <a:srgbClr val="FF0066"/>
                </a:solidFill>
                <a:latin typeface="Century Schoolbook" pitchFamily="18" charset="0"/>
              </a:rPr>
              <a:t>3.2 Objects In </a:t>
            </a:r>
            <a:r>
              <a:rPr lang="en-IN" sz="2200" b="1" dirty="0" err="1">
                <a:solidFill>
                  <a:srgbClr val="FF0066"/>
                </a:solidFill>
                <a:latin typeface="Century Schoolbook" pitchFamily="18" charset="0"/>
              </a:rPr>
              <a:t>Javascript</a:t>
            </a:r>
            <a:endParaRPr lang="en-IN" sz="2200" dirty="0">
              <a:solidFill>
                <a:srgbClr val="FF0066"/>
              </a:solidFill>
              <a:latin typeface="Century Schoolbook" pitchFamily="18" charset="0"/>
            </a:endParaRPr>
          </a:p>
          <a:p>
            <a:pPr>
              <a:lnSpc>
                <a:spcPct val="150000"/>
              </a:lnSpc>
              <a:buNone/>
            </a:pPr>
            <a:r>
              <a:rPr lang="en-IN" sz="2000" b="1" dirty="0">
                <a:latin typeface="Century Schoolbook" pitchFamily="18" charset="0"/>
              </a:rPr>
              <a:t>3.2.1 Data and objects in JavaScript</a:t>
            </a:r>
          </a:p>
          <a:p>
            <a:pPr lvl="0">
              <a:lnSpc>
                <a:spcPct val="150000"/>
              </a:lnSpc>
            </a:pPr>
            <a:r>
              <a:rPr lang="en-IN" dirty="0">
                <a:latin typeface="Century Schoolbook" pitchFamily="18" charset="0"/>
              </a:rPr>
              <a:t>An object is just a special kind of data, with  collection of properties and methods.</a:t>
            </a:r>
          </a:p>
          <a:p>
            <a:pPr>
              <a:lnSpc>
                <a:spcPct val="150000"/>
              </a:lnSpc>
              <a:buBlip>
                <a:blip r:embed="rId2"/>
              </a:buBlip>
            </a:pPr>
            <a:r>
              <a:rPr lang="en-IN" sz="2000" b="1" dirty="0">
                <a:latin typeface="Century Schoolbook" pitchFamily="18" charset="0"/>
              </a:rPr>
              <a:t>Steps to create user defined object:</a:t>
            </a:r>
          </a:p>
          <a:p>
            <a:pPr lvl="0">
              <a:lnSpc>
                <a:spcPct val="150000"/>
              </a:lnSpc>
            </a:pPr>
            <a:r>
              <a:rPr lang="en-IN" sz="2000" b="1" dirty="0">
                <a:latin typeface="Century Schoolbook" pitchFamily="18" charset="0"/>
              </a:rPr>
              <a:t>Declare the object by using an object function:</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Define an object function, An object function is virtually identical in syntax as a regular function.</a:t>
            </a:r>
          </a:p>
          <a:p>
            <a:pPr lvl="0">
              <a:lnSpc>
                <a:spcPct val="150000"/>
              </a:lnSpc>
              <a:buNone/>
            </a:pPr>
            <a:r>
              <a:rPr lang="en-IN" dirty="0">
                <a:latin typeface="Century Schoolbook" pitchFamily="18" charset="0"/>
              </a:rPr>
              <a:t>	</a:t>
            </a:r>
            <a:r>
              <a:rPr lang="en-IN" dirty="0" err="1">
                <a:latin typeface="Century Schoolbook" pitchFamily="18" charset="0"/>
              </a:rPr>
              <a:t>funtion</a:t>
            </a:r>
            <a:r>
              <a:rPr lang="en-IN" dirty="0">
                <a:latin typeface="Century Schoolbook" pitchFamily="18" charset="0"/>
              </a:rPr>
              <a:t> </a:t>
            </a:r>
            <a:r>
              <a:rPr lang="en-IN" dirty="0" err="1">
                <a:latin typeface="Century Schoolbook" pitchFamily="18" charset="0"/>
              </a:rPr>
              <a:t>userobjecct</a:t>
            </a:r>
            <a:r>
              <a:rPr lang="en-IN" dirty="0">
                <a:latin typeface="Century Schoolbook" pitchFamily="18" charset="0"/>
              </a:rPr>
              <a:t>(parameter){</a:t>
            </a:r>
          </a:p>
          <a:p>
            <a:pPr lvl="0">
              <a:lnSpc>
                <a:spcPct val="150000"/>
              </a:lnSpc>
              <a:buNone/>
            </a:pPr>
            <a:r>
              <a:rPr lang="en-IN" dirty="0">
                <a:latin typeface="Century Schoolbook" pitchFamily="18" charset="0"/>
              </a:rPr>
              <a:t>	}</a:t>
            </a:r>
          </a:p>
          <a:p>
            <a:pPr lvl="0">
              <a:lnSpc>
                <a:spcPct val="150000"/>
              </a:lnSpc>
              <a:buNone/>
            </a:pPr>
            <a:r>
              <a:rPr lang="en-IN" sz="2000" b="1" dirty="0">
                <a:latin typeface="Century Schoolbook" pitchFamily="18" charset="0"/>
              </a:rPr>
              <a:t>Add properties to the new object:</a:t>
            </a:r>
            <a:endParaRPr lang="en-IN" sz="2000" dirty="0">
              <a:latin typeface="Century Schoolbook" pitchFamily="18" charset="0"/>
            </a:endParaRPr>
          </a:p>
          <a:p>
            <a:pPr>
              <a:lnSpc>
                <a:spcPct val="150000"/>
              </a:lnSpc>
              <a:buFont typeface="Wingdings" pitchFamily="2" charset="2"/>
              <a:buChar char="Ø"/>
            </a:pPr>
            <a:r>
              <a:rPr lang="en-IN" dirty="0">
                <a:latin typeface="Century Schoolbook" pitchFamily="18" charset="0"/>
              </a:rPr>
              <a:t>Directly embed the properties into the object </a:t>
            </a:r>
            <a:r>
              <a:rPr lang="en-IN" dirty="0" err="1">
                <a:latin typeface="Century Schoolbook" pitchFamily="18" charset="0"/>
              </a:rPr>
              <a:t>funtion</a:t>
            </a:r>
            <a:r>
              <a:rPr lang="en-IN" dirty="0">
                <a:latin typeface="Century Schoolbook" pitchFamily="18" charset="0"/>
              </a:rPr>
              <a:t>, with each property proceeded by the keyword “ this “ plus dot ( . )</a:t>
            </a:r>
          </a:p>
          <a:p>
            <a:pPr>
              <a:lnSpc>
                <a:spcPct val="150000"/>
              </a:lnSpc>
              <a:buNone/>
            </a:pPr>
            <a:r>
              <a:rPr lang="en-IN" dirty="0">
                <a:latin typeface="Century Schoolbook" pitchFamily="18" charset="0"/>
              </a:rPr>
              <a:t>	</a:t>
            </a: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3247771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76672"/>
            <a:ext cx="7488832" cy="6878806"/>
          </a:xfrm>
          <a:prstGeom prst="rect">
            <a:avLst/>
          </a:prstGeom>
          <a:noFill/>
        </p:spPr>
        <p:txBody>
          <a:bodyPr wrap="square" rtlCol="0">
            <a:spAutoFit/>
          </a:bodyPr>
          <a:lstStyle/>
          <a:p>
            <a:pPr lvl="0">
              <a:lnSpc>
                <a:spcPct val="150000"/>
              </a:lnSpc>
            </a:pPr>
            <a:r>
              <a:rPr lang="en-IN" sz="2000" b="1" dirty="0">
                <a:latin typeface="Century Schoolbook" pitchFamily="18" charset="0"/>
              </a:rPr>
              <a:t>Add methods to the new object:</a:t>
            </a:r>
            <a:endParaRPr lang="en-IN" sz="2000" dirty="0">
              <a:latin typeface="Century Schoolbook" pitchFamily="18" charset="0"/>
            </a:endParaRPr>
          </a:p>
          <a:p>
            <a:pPr>
              <a:lnSpc>
                <a:spcPct val="150000"/>
              </a:lnSpc>
              <a:buFont typeface="Wingdings" pitchFamily="2" charset="2"/>
              <a:buChar char="Ø"/>
            </a:pPr>
            <a:r>
              <a:rPr lang="en-IN" dirty="0">
                <a:latin typeface="Century Schoolbook" pitchFamily="18" charset="0"/>
              </a:rPr>
              <a:t>We need to first declare and define a function for each method, then associate this function with the object function </a:t>
            </a:r>
          </a:p>
          <a:p>
            <a:pPr lvl="0">
              <a:lnSpc>
                <a:spcPct val="150000"/>
              </a:lnSpc>
            </a:pPr>
            <a:r>
              <a:rPr lang="en-IN" sz="2000" b="1" dirty="0">
                <a:latin typeface="Century Schoolbook" pitchFamily="18" charset="0"/>
              </a:rPr>
              <a:t>Instantiate the newly created object by using the “new” keyword:</a:t>
            </a:r>
            <a:endParaRPr lang="en-IN" sz="2000" dirty="0">
              <a:latin typeface="Century Schoolbook" pitchFamily="18" charset="0"/>
            </a:endParaRPr>
          </a:p>
          <a:p>
            <a:pPr lvl="0">
              <a:lnSpc>
                <a:spcPct val="150000"/>
              </a:lnSpc>
              <a:buFont typeface="Wingdings" pitchFamily="2" charset="2"/>
              <a:buChar char="Ø"/>
            </a:pPr>
            <a:r>
              <a:rPr lang="en-IN" dirty="0">
                <a:latin typeface="Century Schoolbook" pitchFamily="18" charset="0"/>
              </a:rPr>
              <a:t>Once were defined an object function, we have to instantiate it to actually use it.</a:t>
            </a:r>
          </a:p>
          <a:p>
            <a:pPr>
              <a:lnSpc>
                <a:spcPct val="150000"/>
              </a:lnSpc>
              <a:buFont typeface="Wingdings" pitchFamily="2" charset="2"/>
              <a:buChar char="Ø"/>
            </a:pPr>
            <a:r>
              <a:rPr lang="en-IN" dirty="0">
                <a:latin typeface="Century Schoolbook" pitchFamily="18" charset="0"/>
              </a:rPr>
              <a:t>Instantiating an object function means using the keyword “new” in front of the object, name .</a:t>
            </a:r>
          </a:p>
          <a:p>
            <a:pPr>
              <a:lnSpc>
                <a:spcPct val="150000"/>
              </a:lnSpc>
              <a:buNone/>
            </a:pPr>
            <a:r>
              <a:rPr lang="en-IN" sz="2000" b="1" dirty="0">
                <a:latin typeface="Century Schoolbook" pitchFamily="18" charset="0"/>
              </a:rPr>
              <a:t>3.2.2 Regular  Expressions</a:t>
            </a:r>
            <a:endParaRPr lang="en-IN" sz="2000" dirty="0">
              <a:latin typeface="Century Schoolbook" pitchFamily="18" charset="0"/>
            </a:endParaRPr>
          </a:p>
          <a:p>
            <a:pPr lvl="0">
              <a:lnSpc>
                <a:spcPct val="150000"/>
              </a:lnSpc>
            </a:pPr>
            <a:r>
              <a:rPr lang="en-IN" dirty="0">
                <a:latin typeface="Century Schoolbook" pitchFamily="18" charset="0"/>
              </a:rPr>
              <a:t>A regular expression is a sequence or a pattern of characters that is matched against a string a text when performing searches and replacements.</a:t>
            </a:r>
          </a:p>
          <a:p>
            <a:pPr>
              <a:lnSpc>
                <a:spcPct val="150000"/>
              </a:lnSpc>
            </a:pPr>
            <a:endParaRPr lang="en-IN" dirty="0">
              <a:latin typeface="Century Schoolbook" pitchFamily="18" charset="0"/>
            </a:endParaRPr>
          </a:p>
          <a:p>
            <a:pPr>
              <a:lnSpc>
                <a:spcPct val="150000"/>
              </a:lnSpc>
            </a:pPr>
            <a:endParaRPr lang="en-IN" dirty="0">
              <a:latin typeface="Century Schoolbook" pitchFamily="18" charset="0"/>
            </a:endParaRPr>
          </a:p>
          <a:p>
            <a:pPr lvl="0">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2842717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877276"/>
            <a:ext cx="7560840" cy="5909310"/>
          </a:xfrm>
          <a:prstGeom prst="rect">
            <a:avLst/>
          </a:prstGeom>
          <a:noFill/>
        </p:spPr>
        <p:txBody>
          <a:bodyPr wrap="square" rtlCol="0">
            <a:spAutoFit/>
          </a:bodyPr>
          <a:lstStyle/>
          <a:p>
            <a:pPr lvl="0">
              <a:lnSpc>
                <a:spcPct val="150000"/>
              </a:lnSpc>
            </a:pPr>
            <a:r>
              <a:rPr lang="en-IN" dirty="0">
                <a:latin typeface="Century Schoolbook" pitchFamily="18" charset="0"/>
              </a:rPr>
              <a:t>There are two ways to create a Regular Expression in JavaScript.</a:t>
            </a:r>
          </a:p>
          <a:p>
            <a:pPr lvl="0">
              <a:lnSpc>
                <a:spcPct val="150000"/>
              </a:lnSpc>
              <a:buNone/>
            </a:pPr>
            <a:r>
              <a:rPr lang="en-IN" dirty="0">
                <a:latin typeface="Century Schoolbook" pitchFamily="18" charset="0"/>
              </a:rPr>
              <a:t>	1.Using literal syntax:</a:t>
            </a:r>
          </a:p>
          <a:p>
            <a:pPr>
              <a:lnSpc>
                <a:spcPct val="150000"/>
              </a:lnSpc>
              <a:buNone/>
            </a:pPr>
            <a:r>
              <a:rPr lang="en-IN" dirty="0">
                <a:latin typeface="Century Schoolbook" pitchFamily="18" charset="0"/>
              </a:rPr>
              <a:t>		</a:t>
            </a:r>
            <a:r>
              <a:rPr lang="en-IN" dirty="0" err="1">
                <a:latin typeface="Century Schoolbook" pitchFamily="18" charset="0"/>
              </a:rPr>
              <a:t>var</a:t>
            </a:r>
            <a:r>
              <a:rPr lang="en-IN" dirty="0">
                <a:latin typeface="Century Schoolbook" pitchFamily="18" charset="0"/>
              </a:rPr>
              <a:t> </a:t>
            </a:r>
            <a:r>
              <a:rPr lang="en-IN" dirty="0" err="1">
                <a:latin typeface="Century Schoolbook" pitchFamily="18" charset="0"/>
              </a:rPr>
              <a:t>reExample</a:t>
            </a:r>
            <a:r>
              <a:rPr lang="en-IN" dirty="0">
                <a:latin typeface="Century Schoolbook" pitchFamily="18" charset="0"/>
              </a:rPr>
              <a:t> = / pattern / modifiers</a:t>
            </a:r>
          </a:p>
          <a:p>
            <a:pPr lvl="0">
              <a:lnSpc>
                <a:spcPct val="150000"/>
              </a:lnSpc>
              <a:buNone/>
            </a:pPr>
            <a:r>
              <a:rPr lang="en-IN" dirty="0">
                <a:latin typeface="Century Schoolbook" pitchFamily="18" charset="0"/>
              </a:rPr>
              <a:t>	2.Using the Regular Expression ( ) constructor:</a:t>
            </a:r>
          </a:p>
          <a:p>
            <a:pPr>
              <a:lnSpc>
                <a:spcPct val="150000"/>
              </a:lnSpc>
              <a:buNone/>
            </a:pPr>
            <a:r>
              <a:rPr lang="en-IN" dirty="0">
                <a:latin typeface="Century Schoolbook" pitchFamily="18" charset="0"/>
              </a:rPr>
              <a:t>		</a:t>
            </a:r>
            <a:r>
              <a:rPr lang="en-IN" dirty="0" err="1">
                <a:latin typeface="Century Schoolbook" pitchFamily="18" charset="0"/>
              </a:rPr>
              <a:t>var</a:t>
            </a:r>
            <a:r>
              <a:rPr lang="en-IN" dirty="0">
                <a:latin typeface="Century Schoolbook" pitchFamily="18" charset="0"/>
              </a:rPr>
              <a:t> </a:t>
            </a:r>
            <a:r>
              <a:rPr lang="en-IN" dirty="0" err="1">
                <a:latin typeface="Century Schoolbook" pitchFamily="18" charset="0"/>
              </a:rPr>
              <a:t>reExample</a:t>
            </a:r>
            <a:r>
              <a:rPr lang="en-IN" dirty="0">
                <a:latin typeface="Century Schoolbook" pitchFamily="18" charset="0"/>
              </a:rPr>
              <a:t> = new </a:t>
            </a:r>
            <a:r>
              <a:rPr lang="en-IN" dirty="0" err="1">
                <a:latin typeface="Century Schoolbook" pitchFamily="18" charset="0"/>
              </a:rPr>
              <a:t>RegExp</a:t>
            </a:r>
            <a:r>
              <a:rPr lang="en-IN" dirty="0">
                <a:latin typeface="Century Schoolbook" pitchFamily="18" charset="0"/>
              </a:rPr>
              <a:t>(“pattern, modifiers”);</a:t>
            </a:r>
          </a:p>
          <a:p>
            <a:pPr lvl="0">
              <a:lnSpc>
                <a:spcPct val="150000"/>
              </a:lnSpc>
              <a:buNone/>
            </a:pPr>
            <a:r>
              <a:rPr lang="en-IN" b="1" dirty="0">
                <a:latin typeface="Century Schoolbook" pitchFamily="18" charset="0"/>
              </a:rPr>
              <a:t>patterns </a:t>
            </a:r>
            <a:r>
              <a:rPr lang="en-IN" dirty="0">
                <a:latin typeface="Century Schoolbook" pitchFamily="18" charset="0"/>
              </a:rPr>
              <a:t>specifies the pattern of an expression.</a:t>
            </a:r>
          </a:p>
          <a:p>
            <a:pPr>
              <a:lnSpc>
                <a:spcPct val="150000"/>
              </a:lnSpc>
              <a:buNone/>
            </a:pPr>
            <a:r>
              <a:rPr lang="en-IN" b="1" dirty="0">
                <a:latin typeface="Century Schoolbook" pitchFamily="18" charset="0"/>
              </a:rPr>
              <a:t>Modifiers</a:t>
            </a:r>
            <a:r>
              <a:rPr lang="en-IN" dirty="0">
                <a:latin typeface="Century Schoolbook" pitchFamily="18" charset="0"/>
              </a:rPr>
              <a:t>  specify if a search should global, case-sensitive etc..</a:t>
            </a:r>
          </a:p>
          <a:p>
            <a:pPr lvl="0">
              <a:lnSpc>
                <a:spcPct val="150000"/>
              </a:lnSpc>
            </a:pPr>
            <a:r>
              <a:rPr lang="en-IN" dirty="0">
                <a:latin typeface="Century Schoolbook" pitchFamily="18" charset="0"/>
              </a:rPr>
              <a:t>The match( ) method searches for a match between a regular expression and a string, and </a:t>
            </a:r>
          </a:p>
          <a:p>
            <a:pPr lvl="0">
              <a:lnSpc>
                <a:spcPct val="150000"/>
              </a:lnSpc>
            </a:pPr>
            <a:r>
              <a:rPr lang="en-IN" dirty="0">
                <a:latin typeface="Century Schoolbook" pitchFamily="18" charset="0"/>
              </a:rPr>
              <a:t>Returns the methods if array matches or null if no match is found.</a:t>
            </a:r>
          </a:p>
          <a:p>
            <a:pPr marL="285750" indent="-285750">
              <a:lnSpc>
                <a:spcPct val="150000"/>
              </a:lnSpc>
              <a:buFont typeface="Wingdings" pitchFamily="2" charset="2"/>
              <a:buChar char="Ø"/>
            </a:pPr>
            <a:r>
              <a:rPr lang="en-IN" b="1" dirty="0">
                <a:latin typeface="Century Schoolbook" pitchFamily="18" charset="0"/>
              </a:rPr>
              <a:t>Regular expression are manipulated using functions which belong to either the </a:t>
            </a:r>
            <a:r>
              <a:rPr lang="en-IN" b="1" dirty="0" err="1">
                <a:latin typeface="Century Schoolbook" pitchFamily="18" charset="0"/>
              </a:rPr>
              <a:t>RegExp</a:t>
            </a:r>
            <a:r>
              <a:rPr lang="en-IN" b="1" dirty="0">
                <a:latin typeface="Century Schoolbook" pitchFamily="18" charset="0"/>
              </a:rPr>
              <a:t> or String class.</a:t>
            </a:r>
            <a:endParaRPr lang="en-IN" dirty="0">
              <a:latin typeface="Century Schoolbook" pitchFamily="18" charset="0"/>
            </a:endParaRPr>
          </a:p>
          <a:p>
            <a:pPr lvl="0">
              <a:lnSpc>
                <a:spcPct val="150000"/>
              </a:lnSpc>
            </a:pPr>
            <a:endParaRPr lang="en-IN" dirty="0">
              <a:latin typeface="Century Schoolbook" pitchFamily="18" charset="0"/>
            </a:endParaRPr>
          </a:p>
          <a:p>
            <a:pPr>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4073845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57166"/>
            <a:ext cx="7704856" cy="6555641"/>
          </a:xfrm>
          <a:prstGeom prst="rect">
            <a:avLst/>
          </a:prstGeom>
          <a:noFill/>
        </p:spPr>
        <p:txBody>
          <a:bodyPr wrap="square" rtlCol="0">
            <a:spAutoFit/>
          </a:bodyPr>
          <a:lstStyle/>
          <a:p>
            <a:pPr>
              <a:lnSpc>
                <a:spcPct val="150000"/>
              </a:lnSpc>
            </a:pPr>
            <a:r>
              <a:rPr lang="en-IN" sz="2000" b="1" dirty="0">
                <a:latin typeface="Century Schoolbook" pitchFamily="18" charset="0"/>
              </a:rPr>
              <a:t>String Class functions:</a:t>
            </a:r>
            <a:endParaRPr lang="en-IN" sz="2000" dirty="0">
              <a:latin typeface="Century Schoolbook" pitchFamily="18" charset="0"/>
            </a:endParaRPr>
          </a:p>
          <a:p>
            <a:pPr lvl="0">
              <a:lnSpc>
                <a:spcPct val="150000"/>
              </a:lnSpc>
            </a:pPr>
            <a:r>
              <a:rPr lang="en-IN" sz="2000" b="1" dirty="0">
                <a:latin typeface="Century Schoolbook" pitchFamily="18" charset="0"/>
              </a:rPr>
              <a:t>match(pattern):</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searches for a matching pattern.  Returns an array holding the results, or null if no match is found.</a:t>
            </a:r>
          </a:p>
          <a:p>
            <a:pPr lvl="0">
              <a:lnSpc>
                <a:spcPct val="150000"/>
              </a:lnSpc>
            </a:pPr>
            <a:r>
              <a:rPr lang="en-IN" sz="2000" b="1" dirty="0">
                <a:latin typeface="Century Schoolbook" pitchFamily="18" charset="0"/>
              </a:rPr>
              <a:t>replace (pattern1, pattern2):</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searches for pattern1 if the search is successful pattern1 is replaced with pattern2..</a:t>
            </a:r>
          </a:p>
          <a:p>
            <a:pPr lvl="0">
              <a:lnSpc>
                <a:spcPct val="150000"/>
              </a:lnSpc>
            </a:pPr>
            <a:r>
              <a:rPr lang="en-IN" sz="2000" b="1" dirty="0">
                <a:latin typeface="Century Schoolbook" pitchFamily="18" charset="0"/>
              </a:rPr>
              <a:t>search(pattern):</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searches for a pattern in the string.  If the match is successful, the index, offset, of the start of the match is returned fails, the function returns -1</a:t>
            </a:r>
            <a:endParaRPr lang="en-IN" b="1" dirty="0">
              <a:latin typeface="Century Schoolbook" pitchFamily="18" charset="0"/>
            </a:endParaRPr>
          </a:p>
          <a:p>
            <a:pPr lvl="0">
              <a:lnSpc>
                <a:spcPct val="150000"/>
              </a:lnSpc>
            </a:pPr>
            <a:r>
              <a:rPr lang="en-IN" sz="2000" b="1" dirty="0">
                <a:latin typeface="Century Schoolbook" pitchFamily="18" charset="0"/>
              </a:rPr>
              <a:t>split(pattern):</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splits the string into parts based upon the pattern, or </a:t>
            </a:r>
            <a:r>
              <a:rPr lang="en-IN" dirty="0" err="1">
                <a:latin typeface="Century Schoolbook" pitchFamily="18" charset="0"/>
              </a:rPr>
              <a:t>reg</a:t>
            </a:r>
            <a:r>
              <a:rPr lang="en-IN" dirty="0">
                <a:latin typeface="Century Schoolbook" pitchFamily="18" charset="0"/>
              </a:rPr>
              <a:t> </a:t>
            </a:r>
            <a:r>
              <a:rPr lang="en-IN" dirty="0" err="1">
                <a:latin typeface="Century Schoolbook" pitchFamily="18" charset="0"/>
              </a:rPr>
              <a:t>exp</a:t>
            </a:r>
            <a:r>
              <a:rPr lang="en-IN" dirty="0">
                <a:latin typeface="Century Schoolbook" pitchFamily="18" charset="0"/>
              </a:rPr>
              <a:t>, which is supplied as a parameter.</a:t>
            </a:r>
          </a:p>
          <a:p>
            <a:pPr>
              <a:lnSpc>
                <a:spcPct val="150000"/>
              </a:lnSpc>
              <a:buNone/>
            </a:pPr>
            <a:endParaRPr lang="en-IN" b="1" dirty="0"/>
          </a:p>
        </p:txBody>
      </p:sp>
    </p:spTree>
    <p:extLst>
      <p:ext uri="{BB962C8B-B14F-4D97-AF65-F5344CB8AC3E}">
        <p14:creationId xmlns:p14="http://schemas.microsoft.com/office/powerpoint/2010/main" val="1453330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16697"/>
            <a:ext cx="7560840" cy="6555641"/>
          </a:xfrm>
          <a:prstGeom prst="rect">
            <a:avLst/>
          </a:prstGeom>
          <a:noFill/>
        </p:spPr>
        <p:txBody>
          <a:bodyPr wrap="square" rtlCol="0">
            <a:spAutoFit/>
          </a:bodyPr>
          <a:lstStyle/>
          <a:p>
            <a:pPr>
              <a:lnSpc>
                <a:spcPct val="150000"/>
              </a:lnSpc>
              <a:buBlip>
                <a:blip r:embed="rId2"/>
              </a:buBlip>
            </a:pPr>
            <a:r>
              <a:rPr lang="en-IN" sz="2200" b="1" dirty="0" err="1">
                <a:latin typeface="Century Schoolbook" pitchFamily="18" charset="0"/>
              </a:rPr>
              <a:t>RegExp</a:t>
            </a:r>
            <a:r>
              <a:rPr lang="en-IN" sz="2200" b="1" dirty="0">
                <a:latin typeface="Century Schoolbook" pitchFamily="18" charset="0"/>
              </a:rPr>
              <a:t> class functions:</a:t>
            </a:r>
            <a:endParaRPr lang="en-IN" sz="2200" dirty="0">
              <a:latin typeface="Century Schoolbook" pitchFamily="18" charset="0"/>
            </a:endParaRPr>
          </a:p>
          <a:p>
            <a:pPr lvl="0">
              <a:lnSpc>
                <a:spcPct val="150000"/>
              </a:lnSpc>
            </a:pPr>
            <a:r>
              <a:rPr lang="en-IN" sz="2000" b="1" dirty="0">
                <a:latin typeface="Century Schoolbook" pitchFamily="18" charset="0"/>
              </a:rPr>
              <a:t>exec(string):</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Executes a search for a matching pattern in its parameter string.  Returns an array holding the results of the operations.</a:t>
            </a:r>
          </a:p>
          <a:p>
            <a:pPr lvl="0">
              <a:lnSpc>
                <a:spcPct val="150000"/>
              </a:lnSpc>
            </a:pPr>
            <a:r>
              <a:rPr lang="en-IN" sz="2000" b="1" dirty="0">
                <a:latin typeface="Century Schoolbook" pitchFamily="18" charset="0"/>
              </a:rPr>
              <a:t>test (string):</a:t>
            </a:r>
            <a:endParaRPr lang="en-IN" sz="2000" dirty="0">
              <a:latin typeface="Century Schoolbook" pitchFamily="18" charset="0"/>
            </a:endParaRPr>
          </a:p>
          <a:p>
            <a:pPr>
              <a:lnSpc>
                <a:spcPct val="150000"/>
              </a:lnSpc>
              <a:buNone/>
            </a:pPr>
            <a:r>
              <a:rPr lang="en-IN" b="1" dirty="0">
                <a:latin typeface="Century Schoolbook" pitchFamily="18" charset="0"/>
              </a:rPr>
              <a:t>	</a:t>
            </a:r>
            <a:r>
              <a:rPr lang="en-IN" dirty="0">
                <a:latin typeface="Century Schoolbook" pitchFamily="18" charset="0"/>
              </a:rPr>
              <a:t>Searches for a match in its parameter string.  Returns true if a match is found, otherwise returns false.</a:t>
            </a:r>
          </a:p>
          <a:p>
            <a:pPr>
              <a:lnSpc>
                <a:spcPct val="150000"/>
              </a:lnSpc>
              <a:buNone/>
            </a:pPr>
            <a:r>
              <a:rPr lang="en-IN" sz="2000" b="1" dirty="0">
                <a:latin typeface="Century Schoolbook" pitchFamily="18" charset="0"/>
              </a:rPr>
              <a:t>3.2.3 Exception Handling</a:t>
            </a:r>
          </a:p>
          <a:p>
            <a:pPr>
              <a:lnSpc>
                <a:spcPct val="150000"/>
              </a:lnSpc>
            </a:pPr>
            <a:r>
              <a:rPr lang="en-IN" dirty="0">
                <a:latin typeface="Century Schoolbook" pitchFamily="18" charset="0"/>
              </a:rPr>
              <a:t>	An Exception is run time error (or)  An exception is abnormal condition that arises in a code sequence at the run time.</a:t>
            </a:r>
          </a:p>
          <a:p>
            <a:pPr lvl="0">
              <a:lnSpc>
                <a:spcPct val="150000"/>
              </a:lnSpc>
            </a:pPr>
            <a:r>
              <a:rPr lang="en-IN" dirty="0" err="1">
                <a:latin typeface="Century Schoolbook" pitchFamily="18" charset="0"/>
              </a:rPr>
              <a:t>Javascript</a:t>
            </a:r>
            <a:r>
              <a:rPr lang="en-IN" dirty="0">
                <a:latin typeface="Century Schoolbook" pitchFamily="18" charset="0"/>
              </a:rPr>
              <a:t> exception handling `is managed via five keywords</a:t>
            </a:r>
          </a:p>
          <a:p>
            <a:pPr>
              <a:lnSpc>
                <a:spcPct val="150000"/>
              </a:lnSpc>
              <a:buFont typeface="Wingdings" pitchFamily="2" charset="2"/>
              <a:buChar char="Ø"/>
            </a:pPr>
            <a:r>
              <a:rPr lang="en-IN" dirty="0">
                <a:latin typeface="Century Schoolbook" pitchFamily="18" charset="0"/>
              </a:rPr>
              <a:t>Try: If an exception occurs within the try block, it is thrown.</a:t>
            </a:r>
          </a:p>
          <a:p>
            <a:pPr lvl="0">
              <a:lnSpc>
                <a:spcPct val="150000"/>
              </a:lnSpc>
              <a:buFont typeface="Wingdings" pitchFamily="2" charset="2"/>
              <a:buChar char="Ø"/>
            </a:pPr>
            <a:r>
              <a:rPr lang="en-IN" dirty="0">
                <a:latin typeface="Century Schoolbook" pitchFamily="18" charset="0"/>
              </a:rPr>
              <a:t>Catch: Code can catch this exception using catch</a:t>
            </a:r>
            <a:r>
              <a:rPr lang="en-IN" b="1" dirty="0">
                <a:latin typeface="Century Schoolbook" pitchFamily="18" charset="0"/>
              </a:rPr>
              <a:t> </a:t>
            </a:r>
            <a:r>
              <a:rPr lang="en-IN" dirty="0">
                <a:latin typeface="Century Schoolbook" pitchFamily="18" charset="0"/>
              </a:rPr>
              <a:t>block and handles.</a:t>
            </a:r>
          </a:p>
          <a:p>
            <a:pPr>
              <a:lnSpc>
                <a:spcPct val="150000"/>
              </a:lnSpc>
            </a:pPr>
            <a:endParaRPr lang="en-IN" dirty="0">
              <a:latin typeface="Century Schoolbook" pitchFamily="18" charset="0"/>
            </a:endParaRPr>
          </a:p>
          <a:p>
            <a:pPr>
              <a:lnSpc>
                <a:spcPct val="150000"/>
              </a:lnSpc>
              <a:buNone/>
            </a:pPr>
            <a:r>
              <a:rPr lang="en-IN" b="1" dirty="0">
                <a:latin typeface="Century Schoolbook" pitchFamily="18" charset="0"/>
              </a:rPr>
              <a:t>	</a:t>
            </a:r>
            <a:endParaRPr lang="en-IN" dirty="0">
              <a:latin typeface="Century Schoolbook" pitchFamily="18" charset="0"/>
            </a:endParaRPr>
          </a:p>
        </p:txBody>
      </p:sp>
    </p:spTree>
    <p:extLst>
      <p:ext uri="{BB962C8B-B14F-4D97-AF65-F5344CB8AC3E}">
        <p14:creationId xmlns:p14="http://schemas.microsoft.com/office/powerpoint/2010/main" val="380377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571480"/>
            <a:ext cx="7498080" cy="5929354"/>
          </a:xfrm>
        </p:spPr>
        <p:txBody>
          <a:bodyPr>
            <a:normAutofit fontScale="92500" lnSpcReduction="10000"/>
          </a:bodyPr>
          <a:lstStyle/>
          <a:p>
            <a:pPr>
              <a:lnSpc>
                <a:spcPct val="150000"/>
              </a:lnSpc>
              <a:buBlip>
                <a:blip r:embed="rId2"/>
              </a:buBlip>
            </a:pPr>
            <a:r>
              <a:rPr lang="en-IN" sz="1800" b="1" dirty="0">
                <a:latin typeface="Century Schoolbook" pitchFamily="18" charset="0"/>
              </a:rPr>
              <a:t>&lt;td&gt; tag: 	</a:t>
            </a:r>
          </a:p>
          <a:p>
            <a:pPr>
              <a:lnSpc>
                <a:spcPct val="150000"/>
              </a:lnSpc>
            </a:pPr>
            <a:r>
              <a:rPr lang="en-IN" sz="1800" dirty="0">
                <a:latin typeface="Century Schoolbook" pitchFamily="18" charset="0"/>
              </a:rPr>
              <a:t>To create table cell</a:t>
            </a:r>
          </a:p>
          <a:p>
            <a:pPr>
              <a:lnSpc>
                <a:spcPct val="150000"/>
              </a:lnSpc>
              <a:buFont typeface="Wingdings" pitchFamily="2" charset="2"/>
              <a:buChar char="q"/>
            </a:pPr>
            <a:r>
              <a:rPr lang="en-IN" sz="1800" b="1" dirty="0">
                <a:latin typeface="Century Schoolbook" pitchFamily="18" charset="0"/>
              </a:rPr>
              <a:t>Syntax:</a:t>
            </a:r>
          </a:p>
          <a:p>
            <a:pPr>
              <a:lnSpc>
                <a:spcPct val="150000"/>
              </a:lnSpc>
              <a:buNone/>
            </a:pPr>
            <a:r>
              <a:rPr lang="en-IN" sz="1800" b="1" dirty="0">
                <a:latin typeface="Century Schoolbook" pitchFamily="18" charset="0"/>
              </a:rPr>
              <a:t>	</a:t>
            </a:r>
            <a:r>
              <a:rPr lang="en-IN" sz="1800" dirty="0">
                <a:latin typeface="Century Schoolbook" pitchFamily="18" charset="0"/>
              </a:rPr>
              <a:t>&lt;td [align=”</a:t>
            </a:r>
            <a:r>
              <a:rPr lang="en-IN" sz="1800" dirty="0" err="1">
                <a:latin typeface="Century Schoolbook" pitchFamily="18" charset="0"/>
              </a:rPr>
              <a:t>center</a:t>
            </a:r>
            <a:r>
              <a:rPr lang="en-IN" sz="1800" dirty="0">
                <a:latin typeface="Century Schoolbook" pitchFamily="18" charset="0"/>
              </a:rPr>
              <a:t>”/”right”/”left”]</a:t>
            </a:r>
          </a:p>
          <a:p>
            <a:pPr>
              <a:lnSpc>
                <a:spcPct val="150000"/>
              </a:lnSpc>
              <a:buNone/>
            </a:pPr>
            <a:r>
              <a:rPr lang="en-IN" sz="1800" dirty="0">
                <a:latin typeface="Century Schoolbook" pitchFamily="18" charset="0"/>
              </a:rPr>
              <a:t>	       [</a:t>
            </a:r>
            <a:r>
              <a:rPr lang="en-IN" sz="1800" dirty="0" err="1">
                <a:latin typeface="Century Schoolbook" pitchFamily="18" charset="0"/>
              </a:rPr>
              <a:t>colspan</a:t>
            </a:r>
            <a:r>
              <a:rPr lang="en-IN" sz="1800" dirty="0">
                <a:latin typeface="Century Schoolbook" pitchFamily="18" charset="0"/>
              </a:rPr>
              <a:t>=”n”][</a:t>
            </a:r>
            <a:r>
              <a:rPr lang="en-IN" sz="1800" dirty="0" err="1">
                <a:latin typeface="Century Schoolbook" pitchFamily="18" charset="0"/>
              </a:rPr>
              <a:t>rowspan</a:t>
            </a:r>
            <a:r>
              <a:rPr lang="en-IN" sz="1800" dirty="0">
                <a:latin typeface="Century Schoolbook" pitchFamily="18" charset="0"/>
              </a:rPr>
              <a:t>=”n”]</a:t>
            </a:r>
          </a:p>
          <a:p>
            <a:pPr>
              <a:lnSpc>
                <a:spcPct val="150000"/>
              </a:lnSpc>
              <a:buNone/>
            </a:pPr>
            <a:r>
              <a:rPr lang="en-IN" sz="1800" dirty="0">
                <a:latin typeface="Century Schoolbook" pitchFamily="18" charset="0"/>
              </a:rPr>
              <a:t>		 [</a:t>
            </a:r>
            <a:r>
              <a:rPr lang="en-IN" sz="1800" dirty="0" err="1">
                <a:latin typeface="Century Schoolbook" pitchFamily="18" charset="0"/>
              </a:rPr>
              <a:t>bgcolor</a:t>
            </a:r>
            <a:r>
              <a:rPr lang="en-IN" sz="1800" dirty="0">
                <a:latin typeface="Century Schoolbook" pitchFamily="18" charset="0"/>
              </a:rPr>
              <a:t>=”</a:t>
            </a:r>
            <a:r>
              <a:rPr lang="en-IN" sz="1800" dirty="0" err="1">
                <a:latin typeface="Century Schoolbook" pitchFamily="18" charset="0"/>
              </a:rPr>
              <a:t>colorname</a:t>
            </a:r>
            <a:r>
              <a:rPr lang="en-IN" sz="1800" dirty="0">
                <a:latin typeface="Century Schoolbook" pitchFamily="18" charset="0"/>
              </a:rPr>
              <a:t>”]&gt;</a:t>
            </a:r>
          </a:p>
          <a:p>
            <a:pPr>
              <a:lnSpc>
                <a:spcPct val="150000"/>
              </a:lnSpc>
              <a:buNone/>
            </a:pPr>
            <a:r>
              <a:rPr lang="en-IN" sz="1800" dirty="0">
                <a:latin typeface="Century Schoolbook" pitchFamily="18" charset="0"/>
              </a:rPr>
              <a:t>	&lt;/td&gt;</a:t>
            </a:r>
          </a:p>
          <a:p>
            <a:pPr lvl="0">
              <a:lnSpc>
                <a:spcPct val="150000"/>
              </a:lnSpc>
            </a:pPr>
            <a:r>
              <a:rPr lang="en-IN" sz="1800" dirty="0">
                <a:latin typeface="Century Schoolbook" pitchFamily="18" charset="0"/>
              </a:rPr>
              <a:t>The text in &lt;</a:t>
            </a:r>
            <a:r>
              <a:rPr lang="en-IN" sz="1800" dirty="0" err="1">
                <a:latin typeface="Century Schoolbook" pitchFamily="18" charset="0"/>
              </a:rPr>
              <a:t>th</a:t>
            </a:r>
            <a:r>
              <a:rPr lang="en-IN" sz="1800" dirty="0">
                <a:latin typeface="Century Schoolbook" pitchFamily="18" charset="0"/>
              </a:rPr>
              <a:t>&gt; elements are BOLD and </a:t>
            </a:r>
            <a:r>
              <a:rPr lang="en-IN" sz="1800" dirty="0" err="1">
                <a:latin typeface="Century Schoolbook" pitchFamily="18" charset="0"/>
              </a:rPr>
              <a:t>centered</a:t>
            </a:r>
            <a:r>
              <a:rPr lang="en-IN" sz="1800" dirty="0">
                <a:latin typeface="Century Schoolbook" pitchFamily="18" charset="0"/>
              </a:rPr>
              <a:t> by default.</a:t>
            </a:r>
          </a:p>
          <a:p>
            <a:pPr lvl="0">
              <a:lnSpc>
                <a:spcPct val="150000"/>
              </a:lnSpc>
            </a:pPr>
            <a:r>
              <a:rPr lang="en-IN" sz="1800" dirty="0">
                <a:latin typeface="Century Schoolbook" pitchFamily="18" charset="0"/>
              </a:rPr>
              <a:t>The text in &lt;td&gt; elements are Regular and left-aligned by default.</a:t>
            </a:r>
          </a:p>
          <a:p>
            <a:pPr>
              <a:lnSpc>
                <a:spcPct val="150000"/>
              </a:lnSpc>
              <a:buBlip>
                <a:blip r:embed="rId2"/>
              </a:buBlip>
            </a:pPr>
            <a:r>
              <a:rPr lang="en-IN" sz="1800" b="1" dirty="0">
                <a:latin typeface="Century Schoolbook" pitchFamily="18" charset="0"/>
              </a:rPr>
              <a:t>&lt;</a:t>
            </a:r>
            <a:r>
              <a:rPr lang="en-IN" sz="1800" b="1" dirty="0" err="1">
                <a:latin typeface="Century Schoolbook" pitchFamily="18" charset="0"/>
              </a:rPr>
              <a:t>th</a:t>
            </a:r>
            <a:r>
              <a:rPr lang="en-IN" sz="1800" b="1" dirty="0">
                <a:latin typeface="Century Schoolbook" pitchFamily="18" charset="0"/>
              </a:rPr>
              <a:t>&gt; tag:</a:t>
            </a:r>
          </a:p>
          <a:p>
            <a:pPr>
              <a:lnSpc>
                <a:spcPct val="150000"/>
              </a:lnSpc>
            </a:pPr>
            <a:r>
              <a:rPr lang="en-IN" sz="1800" b="1" dirty="0">
                <a:latin typeface="Century Schoolbook" pitchFamily="18" charset="0"/>
              </a:rPr>
              <a:t> </a:t>
            </a:r>
            <a:r>
              <a:rPr lang="en-IN" sz="1800" dirty="0">
                <a:latin typeface="Century Schoolbook" pitchFamily="18" charset="0"/>
              </a:rPr>
              <a:t>To create table header.</a:t>
            </a:r>
          </a:p>
          <a:p>
            <a:pPr lvl="0">
              <a:lnSpc>
                <a:spcPct val="150000"/>
              </a:lnSpc>
              <a:buNone/>
            </a:pPr>
            <a:endParaRPr lang="en-IN" sz="1800" dirty="0">
              <a:latin typeface="Century Schoolbook" pitchFamily="18" charset="0"/>
            </a:endParaRPr>
          </a:p>
          <a:p>
            <a:pPr lvl="0">
              <a:lnSpc>
                <a:spcPct val="150000"/>
              </a:lnSpc>
              <a:buNone/>
            </a:pPr>
            <a:endParaRPr lang="en-IN" sz="1800" dirty="0">
              <a:latin typeface="Century Schoolbook" pitchFamily="18" charset="0"/>
            </a:endParaRPr>
          </a:p>
          <a:p>
            <a:pPr>
              <a:lnSpc>
                <a:spcPct val="150000"/>
              </a:lnSpc>
              <a:buNone/>
            </a:pPr>
            <a:endParaRPr lang="en-IN" sz="1800" b="1" dirty="0">
              <a:latin typeface="Century Schoolbook" pitchFamily="18" charset="0"/>
            </a:endParaRPr>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357166"/>
            <a:ext cx="7560840" cy="6463308"/>
          </a:xfrm>
          <a:prstGeom prst="rect">
            <a:avLst/>
          </a:prstGeom>
          <a:noFill/>
        </p:spPr>
        <p:txBody>
          <a:bodyPr wrap="square" rtlCol="0">
            <a:spAutoFit/>
          </a:bodyPr>
          <a:lstStyle/>
          <a:p>
            <a:pPr>
              <a:lnSpc>
                <a:spcPct val="150000"/>
              </a:lnSpc>
              <a:buFont typeface="Wingdings" pitchFamily="2" charset="2"/>
              <a:buChar char="Ø"/>
            </a:pPr>
            <a:r>
              <a:rPr lang="en-IN" dirty="0">
                <a:latin typeface="Century Schoolbook" pitchFamily="18" charset="0"/>
              </a:rPr>
              <a:t>Throw: To manually throw an exception, use the keyword throw.</a:t>
            </a:r>
          </a:p>
          <a:p>
            <a:pPr>
              <a:lnSpc>
                <a:spcPct val="150000"/>
              </a:lnSpc>
              <a:buFont typeface="Wingdings" pitchFamily="2" charset="2"/>
              <a:buChar char="Ø"/>
            </a:pPr>
            <a:r>
              <a:rPr lang="en-IN" dirty="0">
                <a:latin typeface="Century Schoolbook" pitchFamily="18" charset="0"/>
              </a:rPr>
              <a:t>Throws: Any exception that is thrown out of method must be specified as such by a </a:t>
            </a:r>
            <a:r>
              <a:rPr lang="en-IN" b="1" dirty="0">
                <a:latin typeface="Century Schoolbook" pitchFamily="18" charset="0"/>
              </a:rPr>
              <a:t>throws </a:t>
            </a:r>
            <a:r>
              <a:rPr lang="en-IN" dirty="0">
                <a:latin typeface="Century Schoolbook" pitchFamily="18" charset="0"/>
              </a:rPr>
              <a:t>clause.</a:t>
            </a:r>
          </a:p>
          <a:p>
            <a:pPr>
              <a:lnSpc>
                <a:spcPct val="150000"/>
              </a:lnSpc>
              <a:buFont typeface="Wingdings" pitchFamily="2" charset="2"/>
              <a:buChar char="Ø"/>
            </a:pPr>
            <a:r>
              <a:rPr lang="en-IN" dirty="0">
                <a:latin typeface="Century Schoolbook" pitchFamily="18" charset="0"/>
              </a:rPr>
              <a:t>Finally: Any code that </a:t>
            </a:r>
            <a:r>
              <a:rPr lang="en-IN" dirty="0" err="1">
                <a:latin typeface="Century Schoolbook" pitchFamily="18" charset="0"/>
              </a:rPr>
              <a:t>obsolutely</a:t>
            </a:r>
            <a:r>
              <a:rPr lang="en-IN" dirty="0">
                <a:latin typeface="Century Schoolbook" pitchFamily="18" charset="0"/>
              </a:rPr>
              <a:t> must be executed after a try block completes is put in a final block.</a:t>
            </a:r>
          </a:p>
          <a:p>
            <a:pPr>
              <a:lnSpc>
                <a:spcPct val="150000"/>
              </a:lnSpc>
            </a:pPr>
            <a:r>
              <a:rPr lang="en-IN" b="1" dirty="0">
                <a:latin typeface="Century Schoolbook" pitchFamily="18" charset="0"/>
              </a:rPr>
              <a:t>General Form Of An Exception Handling Block</a:t>
            </a:r>
            <a:endParaRPr lang="en-IN" dirty="0">
              <a:latin typeface="Century Schoolbook" pitchFamily="18" charset="0"/>
            </a:endParaRPr>
          </a:p>
          <a:p>
            <a:pPr>
              <a:buNone/>
            </a:pPr>
            <a:r>
              <a:rPr lang="en-IN" dirty="0">
                <a:latin typeface="Century Schoolbook" pitchFamily="18" charset="0"/>
              </a:rPr>
              <a:t>	try{</a:t>
            </a:r>
          </a:p>
          <a:p>
            <a:pPr lvl="1">
              <a:buNone/>
            </a:pPr>
            <a:r>
              <a:rPr lang="en-IN" dirty="0">
                <a:latin typeface="Century Schoolbook" pitchFamily="18" charset="0"/>
              </a:rPr>
              <a:t>	Block of code to </a:t>
            </a:r>
            <a:r>
              <a:rPr lang="en-IN" dirty="0" err="1">
                <a:latin typeface="Century Schoolbook" pitchFamily="18" charset="0"/>
              </a:rPr>
              <a:t>moniter</a:t>
            </a:r>
            <a:r>
              <a:rPr lang="en-IN" dirty="0">
                <a:latin typeface="Century Schoolbook" pitchFamily="18" charset="0"/>
              </a:rPr>
              <a:t> for errors</a:t>
            </a:r>
          </a:p>
          <a:p>
            <a:pPr>
              <a:buNone/>
            </a:pPr>
            <a:r>
              <a:rPr lang="en-IN" dirty="0">
                <a:latin typeface="Century Schoolbook" pitchFamily="18" charset="0"/>
              </a:rPr>
              <a:t>	}</a:t>
            </a:r>
          </a:p>
          <a:p>
            <a:pPr>
              <a:buNone/>
            </a:pPr>
            <a:r>
              <a:rPr lang="en-IN" dirty="0">
                <a:latin typeface="Century Schoolbook" pitchFamily="18" charset="0"/>
              </a:rPr>
              <a:t>	catch(Exception type1 </a:t>
            </a:r>
            <a:r>
              <a:rPr lang="en-IN" dirty="0" err="1">
                <a:latin typeface="Century Schoolbook" pitchFamily="18" charset="0"/>
              </a:rPr>
              <a:t>exod</a:t>
            </a:r>
            <a:r>
              <a:rPr lang="en-IN" dirty="0">
                <a:latin typeface="Century Schoolbook" pitchFamily="18" charset="0"/>
              </a:rPr>
              <a:t>){</a:t>
            </a:r>
            <a:br>
              <a:rPr lang="en-IN" dirty="0">
                <a:latin typeface="Century Schoolbook" pitchFamily="18" charset="0"/>
              </a:rPr>
            </a:br>
            <a:r>
              <a:rPr lang="en-IN" dirty="0">
                <a:latin typeface="Century Schoolbook" pitchFamily="18" charset="0"/>
              </a:rPr>
              <a:t> 	Exception handler for Exception type1</a:t>
            </a:r>
          </a:p>
          <a:p>
            <a:pPr>
              <a:buNone/>
            </a:pPr>
            <a:r>
              <a:rPr lang="en-IN" dirty="0">
                <a:latin typeface="Century Schoolbook" pitchFamily="18" charset="0"/>
              </a:rPr>
              <a:t>	}</a:t>
            </a:r>
          </a:p>
          <a:p>
            <a:pPr>
              <a:buNone/>
            </a:pPr>
            <a:r>
              <a:rPr lang="en-IN" dirty="0">
                <a:latin typeface="Century Schoolbook" pitchFamily="18" charset="0"/>
              </a:rPr>
              <a:t>	catch(Exception type2 </a:t>
            </a:r>
            <a:r>
              <a:rPr lang="en-IN" dirty="0" err="1">
                <a:latin typeface="Century Schoolbook" pitchFamily="18" charset="0"/>
              </a:rPr>
              <a:t>exob</a:t>
            </a:r>
            <a:r>
              <a:rPr lang="en-IN" dirty="0">
                <a:latin typeface="Century Schoolbook" pitchFamily="18" charset="0"/>
              </a:rPr>
              <a:t>){</a:t>
            </a:r>
          </a:p>
          <a:p>
            <a:pPr lvl="1">
              <a:buNone/>
            </a:pPr>
            <a:r>
              <a:rPr lang="en-IN" dirty="0">
                <a:latin typeface="Century Schoolbook" pitchFamily="18" charset="0"/>
              </a:rPr>
              <a:t>	Exception handler for Exception tpye2</a:t>
            </a:r>
          </a:p>
          <a:p>
            <a:pPr>
              <a:buNone/>
            </a:pPr>
            <a:r>
              <a:rPr lang="en-IN" dirty="0">
                <a:latin typeface="Century Schoolbook" pitchFamily="18" charset="0"/>
              </a:rPr>
              <a:t>	}</a:t>
            </a:r>
          </a:p>
          <a:p>
            <a:pPr>
              <a:buNone/>
            </a:pPr>
            <a:r>
              <a:rPr lang="en-IN" dirty="0">
                <a:latin typeface="Century Schoolbook" pitchFamily="18" charset="0"/>
              </a:rPr>
              <a:t>	finally{</a:t>
            </a:r>
          </a:p>
          <a:p>
            <a:pPr lvl="1">
              <a:buNone/>
            </a:pPr>
            <a:r>
              <a:rPr lang="en-IN" dirty="0">
                <a:latin typeface="Century Schoolbook" pitchFamily="18" charset="0"/>
              </a:rPr>
              <a:t>	Block of code to be executed after</a:t>
            </a:r>
          </a:p>
          <a:p>
            <a:pPr lvl="1">
              <a:buNone/>
            </a:pPr>
            <a:r>
              <a:rPr lang="en-IN" dirty="0">
                <a:latin typeface="Century Schoolbook" pitchFamily="18" charset="0"/>
              </a:rPr>
              <a:t>	Try block ends</a:t>
            </a:r>
          </a:p>
          <a:p>
            <a:pPr>
              <a:buNone/>
            </a:pPr>
            <a:r>
              <a:rPr lang="en-IN" dirty="0">
                <a:latin typeface="Century Schoolbook" pitchFamily="18" charset="0"/>
              </a:rPr>
              <a:t>	}</a:t>
            </a:r>
          </a:p>
          <a:p>
            <a:pPr>
              <a:buNone/>
            </a:pPr>
            <a:endParaRPr lang="en-IN" dirty="0">
              <a:latin typeface="Century Schoolbook" pitchFamily="18" charset="0"/>
            </a:endParaRPr>
          </a:p>
        </p:txBody>
      </p:sp>
    </p:spTree>
    <p:extLst>
      <p:ext uri="{BB962C8B-B14F-4D97-AF65-F5344CB8AC3E}">
        <p14:creationId xmlns:p14="http://schemas.microsoft.com/office/powerpoint/2010/main" val="186779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40883"/>
            <a:ext cx="7632848" cy="6417141"/>
          </a:xfrm>
          <a:prstGeom prst="rect">
            <a:avLst/>
          </a:prstGeom>
          <a:noFill/>
        </p:spPr>
        <p:txBody>
          <a:bodyPr wrap="square" rtlCol="0">
            <a:spAutoFit/>
          </a:bodyPr>
          <a:lstStyle/>
          <a:p>
            <a:pPr>
              <a:lnSpc>
                <a:spcPct val="150000"/>
              </a:lnSpc>
              <a:buNone/>
            </a:pPr>
            <a:r>
              <a:rPr lang="en-IN" sz="2000" b="1" dirty="0">
                <a:latin typeface="Century Schoolbook" pitchFamily="18" charset="0"/>
              </a:rPr>
              <a:t>3.2.4 Built-in-objects</a:t>
            </a:r>
            <a:endParaRPr lang="en-IN" sz="2000" dirty="0">
              <a:latin typeface="Century Schoolbook" pitchFamily="18" charset="0"/>
            </a:endParaRPr>
          </a:p>
          <a:p>
            <a:pPr lvl="0">
              <a:lnSpc>
                <a:spcPct val="150000"/>
              </a:lnSpc>
            </a:pPr>
            <a:r>
              <a:rPr lang="en-IN" dirty="0">
                <a:latin typeface="Century Schoolbook" pitchFamily="18" charset="0"/>
              </a:rPr>
              <a:t>A java script object is a complex variable with properties and methods.</a:t>
            </a:r>
          </a:p>
          <a:p>
            <a:pPr lvl="0">
              <a:lnSpc>
                <a:spcPct val="150000"/>
              </a:lnSpc>
            </a:pPr>
            <a:r>
              <a:rPr lang="en-IN" dirty="0">
                <a:latin typeface="Century Schoolbook" pitchFamily="18" charset="0"/>
              </a:rPr>
              <a:t>Some of the built-in objects of java script are:</a:t>
            </a:r>
          </a:p>
          <a:p>
            <a:pPr lvl="0">
              <a:lnSpc>
                <a:spcPct val="150000"/>
              </a:lnSpc>
              <a:buFont typeface="Wingdings" pitchFamily="2" charset="2"/>
              <a:buChar char="Ø"/>
            </a:pPr>
            <a:r>
              <a:rPr lang="en-IN" sz="2000" b="1" dirty="0">
                <a:latin typeface="Century Schoolbook" pitchFamily="18" charset="0"/>
              </a:rPr>
              <a:t>Document object</a:t>
            </a:r>
          </a:p>
          <a:p>
            <a:pPr>
              <a:lnSpc>
                <a:spcPct val="150000"/>
              </a:lnSpc>
              <a:buNone/>
            </a:pPr>
            <a:r>
              <a:rPr lang="en-IN" dirty="0">
                <a:latin typeface="Century Schoolbook" pitchFamily="18" charset="0"/>
              </a:rPr>
              <a:t>A document is a webpage that is being either displayed or created.</a:t>
            </a:r>
          </a:p>
          <a:p>
            <a:pPr lvl="0">
              <a:lnSpc>
                <a:spcPct val="150000"/>
              </a:lnSpc>
              <a:buNone/>
            </a:pPr>
            <a:r>
              <a:rPr lang="en-IN" dirty="0">
                <a:latin typeface="Century Schoolbook" pitchFamily="18" charset="0"/>
              </a:rPr>
              <a:t>	Some of the document object properties and methods are:</a:t>
            </a:r>
          </a:p>
          <a:p>
            <a:pPr>
              <a:lnSpc>
                <a:spcPct val="150000"/>
              </a:lnSpc>
              <a:buFont typeface="Arial" pitchFamily="34" charset="0"/>
              <a:buChar char="•"/>
            </a:pPr>
            <a:r>
              <a:rPr lang="en-IN" dirty="0" err="1">
                <a:latin typeface="Century Schoolbook" pitchFamily="18" charset="0"/>
              </a:rPr>
              <a:t>bgcolor</a:t>
            </a:r>
            <a:r>
              <a:rPr lang="en-IN" dirty="0">
                <a:latin typeface="Century Schoolbook" pitchFamily="18" charset="0"/>
              </a:rPr>
              <a:t> &amp; </a:t>
            </a:r>
            <a:r>
              <a:rPr lang="en-IN" dirty="0" err="1">
                <a:latin typeface="Century Schoolbook" pitchFamily="18" charset="0"/>
              </a:rPr>
              <a:t>fgcolor</a:t>
            </a:r>
            <a:r>
              <a:rPr lang="en-IN" dirty="0">
                <a:latin typeface="Century Schoolbook" pitchFamily="18" charset="0"/>
              </a:rPr>
              <a:t> properties to set back ground and fore ground </a:t>
            </a:r>
            <a:r>
              <a:rPr lang="en-IN" dirty="0" err="1">
                <a:latin typeface="Century Schoolbook" pitchFamily="18" charset="0"/>
              </a:rPr>
              <a:t>colors</a:t>
            </a:r>
            <a:r>
              <a:rPr lang="en-IN" dirty="0">
                <a:latin typeface="Century Schoolbook" pitchFamily="18" charset="0"/>
              </a:rPr>
              <a:t> to webpage.</a:t>
            </a:r>
          </a:p>
          <a:p>
            <a:pPr lvl="0">
              <a:lnSpc>
                <a:spcPct val="150000"/>
              </a:lnSpc>
              <a:buFont typeface="Arial" pitchFamily="34" charset="0"/>
              <a:buChar char="•"/>
            </a:pPr>
            <a:r>
              <a:rPr lang="en-IN" dirty="0">
                <a:latin typeface="Century Schoolbook" pitchFamily="18" charset="0"/>
              </a:rPr>
              <a:t>Anchors property is an array which contains anchor names in the order in which they appear in the html document.</a:t>
            </a:r>
          </a:p>
          <a:p>
            <a:pPr lvl="0">
              <a:lnSpc>
                <a:spcPct val="150000"/>
              </a:lnSpc>
              <a:buFont typeface="Arial" pitchFamily="34" charset="0"/>
              <a:buChar char="•"/>
            </a:pPr>
            <a:r>
              <a:rPr lang="en-IN" dirty="0">
                <a:latin typeface="Century Schoolbook" pitchFamily="18" charset="0"/>
              </a:rPr>
              <a:t>Links also an array which contains link names in the order in which they appear in the html document.</a:t>
            </a:r>
          </a:p>
          <a:p>
            <a:pPr lvl="0">
              <a:lnSpc>
                <a:spcPct val="150000"/>
              </a:lnSpc>
              <a:buFont typeface="Arial" pitchFamily="34" charset="0"/>
              <a:buChar char="•"/>
            </a:pPr>
            <a:r>
              <a:rPr lang="en-IN" dirty="0">
                <a:latin typeface="Century Schoolbook" pitchFamily="18" charset="0"/>
              </a:rPr>
              <a:t>Forms is an array in the order of the document.</a:t>
            </a:r>
          </a:p>
          <a:p>
            <a:pPr>
              <a:lnSpc>
                <a:spcPct val="150000"/>
              </a:lnSpc>
            </a:pPr>
            <a:endParaRPr lang="en-IN" dirty="0">
              <a:latin typeface="Century Schoolbook" pitchFamily="18" charset="0"/>
            </a:endParaRPr>
          </a:p>
        </p:txBody>
      </p:sp>
    </p:spTree>
    <p:extLst>
      <p:ext uri="{BB962C8B-B14F-4D97-AF65-F5344CB8AC3E}">
        <p14:creationId xmlns:p14="http://schemas.microsoft.com/office/powerpoint/2010/main" val="3581534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39698"/>
            <a:ext cx="7560840" cy="6832640"/>
          </a:xfrm>
          <a:prstGeom prst="rect">
            <a:avLst/>
          </a:prstGeom>
          <a:noFill/>
        </p:spPr>
        <p:txBody>
          <a:bodyPr wrap="square" rtlCol="0">
            <a:spAutoFit/>
          </a:bodyPr>
          <a:lstStyle/>
          <a:p>
            <a:pPr lvl="0">
              <a:lnSpc>
                <a:spcPct val="150000"/>
              </a:lnSpc>
              <a:buFont typeface="Arial" pitchFamily="34" charset="0"/>
              <a:buChar char="•"/>
            </a:pPr>
            <a:r>
              <a:rPr lang="en-IN" dirty="0">
                <a:latin typeface="Century Schoolbook" pitchFamily="18" charset="0"/>
              </a:rPr>
              <a:t>Close( ) the document isn’t completely written until the close( ) method has been called.  If you don’t use this method then the browser will keep writing for more data even if there is none.</a:t>
            </a:r>
          </a:p>
          <a:p>
            <a:pPr lvl="0">
              <a:lnSpc>
                <a:spcPct val="150000"/>
              </a:lnSpc>
              <a:buFont typeface="Arial" pitchFamily="34" charset="0"/>
              <a:buChar char="•"/>
            </a:pPr>
            <a:r>
              <a:rPr lang="en-IN" dirty="0">
                <a:latin typeface="Century Schoolbook" pitchFamily="18" charset="0"/>
              </a:rPr>
              <a:t>Write( ), </a:t>
            </a:r>
            <a:r>
              <a:rPr lang="en-IN" dirty="0" err="1">
                <a:latin typeface="Century Schoolbook" pitchFamily="18" charset="0"/>
              </a:rPr>
              <a:t>writeln</a:t>
            </a:r>
            <a:r>
              <a:rPr lang="en-IN" dirty="0">
                <a:latin typeface="Century Schoolbook" pitchFamily="18" charset="0"/>
              </a:rPr>
              <a:t>( ) methods to display content in webpage.</a:t>
            </a:r>
          </a:p>
          <a:p>
            <a:pPr lvl="0">
              <a:lnSpc>
                <a:spcPct val="150000"/>
              </a:lnSpc>
              <a:buFont typeface="Wingdings" pitchFamily="2" charset="2"/>
              <a:buChar char="Ø"/>
            </a:pPr>
            <a:r>
              <a:rPr lang="en-IN" sz="2000" b="1" dirty="0">
                <a:latin typeface="Century Schoolbook" pitchFamily="18" charset="0"/>
              </a:rPr>
              <a:t>Window object</a:t>
            </a:r>
          </a:p>
          <a:p>
            <a:pPr lvl="0">
              <a:lnSpc>
                <a:spcPct val="150000"/>
              </a:lnSpc>
            </a:pPr>
            <a:r>
              <a:rPr lang="en-IN" dirty="0">
                <a:latin typeface="Century Schoolbook" pitchFamily="18" charset="0"/>
              </a:rPr>
              <a:t>Window object to create and manipulate a window on webpage.</a:t>
            </a:r>
          </a:p>
          <a:p>
            <a:pPr lvl="0">
              <a:lnSpc>
                <a:spcPct val="150000"/>
              </a:lnSpc>
            </a:pPr>
            <a:r>
              <a:rPr lang="en-IN" dirty="0">
                <a:latin typeface="Century Schoolbook" pitchFamily="18" charset="0"/>
              </a:rPr>
              <a:t>Two important methods of window object are</a:t>
            </a:r>
          </a:p>
          <a:p>
            <a:pPr lvl="0">
              <a:lnSpc>
                <a:spcPct val="150000"/>
              </a:lnSpc>
              <a:buNone/>
            </a:pPr>
            <a:r>
              <a:rPr lang="en-IN" dirty="0">
                <a:latin typeface="Century Schoolbook" pitchFamily="18" charset="0"/>
              </a:rPr>
              <a:t>	open( )    // open(“</a:t>
            </a:r>
            <a:r>
              <a:rPr lang="en-IN" dirty="0" err="1">
                <a:latin typeface="Century Schoolbook" pitchFamily="18" charset="0"/>
              </a:rPr>
              <a:t>url</a:t>
            </a:r>
            <a:r>
              <a:rPr lang="en-IN" dirty="0">
                <a:latin typeface="Century Schoolbook" pitchFamily="18" charset="0"/>
              </a:rPr>
              <a:t>”, “name”, “attribute”);</a:t>
            </a:r>
          </a:p>
          <a:p>
            <a:pPr lvl="0">
              <a:lnSpc>
                <a:spcPct val="150000"/>
              </a:lnSpc>
              <a:buNone/>
            </a:pPr>
            <a:r>
              <a:rPr lang="en-IN" dirty="0">
                <a:latin typeface="Century Schoolbook" pitchFamily="18" charset="0"/>
              </a:rPr>
              <a:t>	close( )</a:t>
            </a:r>
          </a:p>
          <a:p>
            <a:pPr>
              <a:lnSpc>
                <a:spcPct val="150000"/>
              </a:lnSpc>
              <a:buFont typeface="Wingdings" pitchFamily="2" charset="2"/>
              <a:buChar char="Ø"/>
            </a:pPr>
            <a:r>
              <a:rPr lang="en-IN" sz="2000" b="1" dirty="0">
                <a:latin typeface="Century Schoolbook" pitchFamily="18" charset="0"/>
              </a:rPr>
              <a:t>Form object</a:t>
            </a:r>
          </a:p>
          <a:p>
            <a:pPr>
              <a:lnSpc>
                <a:spcPct val="150000"/>
              </a:lnSpc>
            </a:pPr>
            <a:r>
              <a:rPr lang="en-IN" dirty="0">
                <a:latin typeface="Century Schoolbook" pitchFamily="18" charset="0"/>
              </a:rPr>
              <a:t>Forms on the page are represented in </a:t>
            </a:r>
            <a:r>
              <a:rPr lang="en-IN" dirty="0" err="1">
                <a:latin typeface="Century Schoolbook" pitchFamily="18" charset="0"/>
              </a:rPr>
              <a:t>javascript</a:t>
            </a:r>
            <a:r>
              <a:rPr lang="en-IN" dirty="0">
                <a:latin typeface="Century Schoolbook" pitchFamily="18" charset="0"/>
              </a:rPr>
              <a:t> via the form object, and can be accessed in one of the 3 standard ways.</a:t>
            </a:r>
          </a:p>
          <a:p>
            <a:pPr lvl="0">
              <a:lnSpc>
                <a:spcPct val="150000"/>
              </a:lnSpc>
              <a:buNone/>
            </a:pPr>
            <a:r>
              <a:rPr lang="en-IN" dirty="0">
                <a:latin typeface="Century Schoolbook" pitchFamily="18" charset="0"/>
              </a:rPr>
              <a:t>	1.document.your </a:t>
            </a:r>
            <a:r>
              <a:rPr lang="en-IN" dirty="0" err="1">
                <a:latin typeface="Century Schoolbook" pitchFamily="18" charset="0"/>
              </a:rPr>
              <a:t>formname</a:t>
            </a:r>
            <a:r>
              <a:rPr lang="en-IN" dirty="0">
                <a:latin typeface="Century Schoolbook" pitchFamily="18" charset="0"/>
              </a:rPr>
              <a:t>;</a:t>
            </a:r>
          </a:p>
          <a:p>
            <a:pPr lvl="0">
              <a:lnSpc>
                <a:spcPct val="150000"/>
              </a:lnSpc>
              <a:buNone/>
            </a:pPr>
            <a:r>
              <a:rPr lang="en-IN" dirty="0">
                <a:latin typeface="Century Schoolbook" pitchFamily="18" charset="0"/>
              </a:rPr>
              <a:t>	2.document.form.your </a:t>
            </a:r>
            <a:r>
              <a:rPr lang="en-IN" dirty="0" err="1">
                <a:latin typeface="Century Schoolbook" pitchFamily="18" charset="0"/>
              </a:rPr>
              <a:t>formname</a:t>
            </a:r>
            <a:r>
              <a:rPr lang="en-IN" dirty="0">
                <a:latin typeface="Century Schoolbook" pitchFamily="18" charset="0"/>
              </a:rPr>
              <a:t>;</a:t>
            </a:r>
          </a:p>
          <a:p>
            <a:pPr lvl="0">
              <a:lnSpc>
                <a:spcPct val="150000"/>
              </a:lnSpc>
              <a:buNone/>
            </a:pPr>
            <a:r>
              <a:rPr lang="en-IN" dirty="0">
                <a:latin typeface="Century Schoolbook" pitchFamily="18" charset="0"/>
              </a:rPr>
              <a:t>	3.document.forms[“your </a:t>
            </a:r>
            <a:r>
              <a:rPr lang="en-IN" dirty="0" err="1">
                <a:latin typeface="Century Schoolbook" pitchFamily="18" charset="0"/>
              </a:rPr>
              <a:t>formname</a:t>
            </a:r>
            <a:r>
              <a:rPr lang="en-IN" dirty="0">
                <a:latin typeface="Century Schoolbook" pitchFamily="18" charset="0"/>
              </a:rPr>
              <a:t>”];</a:t>
            </a:r>
          </a:p>
          <a:p>
            <a:pPr lvl="0">
              <a:lnSpc>
                <a:spcPct val="150000"/>
              </a:lnSpc>
              <a:buNone/>
            </a:pPr>
            <a:endParaRPr lang="en-IN" dirty="0">
              <a:latin typeface="Century Schoolbook" pitchFamily="18" charset="0"/>
            </a:endParaRPr>
          </a:p>
        </p:txBody>
      </p:sp>
    </p:spTree>
    <p:extLst>
      <p:ext uri="{BB962C8B-B14F-4D97-AF65-F5344CB8AC3E}">
        <p14:creationId xmlns:p14="http://schemas.microsoft.com/office/powerpoint/2010/main" val="3656082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57166"/>
            <a:ext cx="7344816" cy="6555641"/>
          </a:xfrm>
          <a:prstGeom prst="rect">
            <a:avLst/>
          </a:prstGeom>
          <a:noFill/>
        </p:spPr>
        <p:txBody>
          <a:bodyPr wrap="square" rtlCol="0">
            <a:spAutoFit/>
          </a:bodyPr>
          <a:lstStyle/>
          <a:p>
            <a:pPr lvl="0">
              <a:lnSpc>
                <a:spcPct val="150000"/>
              </a:lnSpc>
              <a:buFont typeface="Wingdings" pitchFamily="2" charset="2"/>
              <a:buChar char="Ø"/>
            </a:pPr>
            <a:r>
              <a:rPr lang="en-IN" sz="2000" b="1" dirty="0">
                <a:latin typeface="Century Schoolbook" pitchFamily="18" charset="0"/>
              </a:rPr>
              <a:t>Browser object</a:t>
            </a:r>
          </a:p>
          <a:p>
            <a:pPr>
              <a:lnSpc>
                <a:spcPct val="150000"/>
              </a:lnSpc>
            </a:pPr>
            <a:r>
              <a:rPr lang="en-IN" dirty="0">
                <a:latin typeface="Century Schoolbook" pitchFamily="18" charset="0"/>
              </a:rPr>
              <a:t>Browser is a java script object which can be used to find out which browser is being used to view our webpages.</a:t>
            </a:r>
          </a:p>
          <a:p>
            <a:pPr lvl="0">
              <a:lnSpc>
                <a:spcPct val="150000"/>
              </a:lnSpc>
            </a:pPr>
            <a:r>
              <a:rPr lang="en-IN" dirty="0">
                <a:latin typeface="Century Schoolbook" pitchFamily="18" charset="0"/>
              </a:rPr>
              <a:t>some of the properties of navigator  object are :</a:t>
            </a:r>
          </a:p>
          <a:p>
            <a:pPr lvl="0">
              <a:lnSpc>
                <a:spcPct val="150000"/>
              </a:lnSpc>
            </a:pPr>
            <a:r>
              <a:rPr lang="en-IN" sz="2000" b="1" dirty="0" err="1">
                <a:latin typeface="Century Schoolbook" pitchFamily="18" charset="0"/>
              </a:rPr>
              <a:t>navigator.appCodeName</a:t>
            </a:r>
            <a:endParaRPr lang="en-IN" sz="2000" dirty="0">
              <a:latin typeface="Century Schoolbook" pitchFamily="18" charset="0"/>
            </a:endParaRPr>
          </a:p>
          <a:p>
            <a:pPr>
              <a:lnSpc>
                <a:spcPct val="150000"/>
              </a:lnSpc>
              <a:buNone/>
            </a:pPr>
            <a:r>
              <a:rPr lang="en-IN" dirty="0">
                <a:latin typeface="Century Schoolbook" pitchFamily="18" charset="0"/>
              </a:rPr>
              <a:t>	To get </a:t>
            </a:r>
            <a:r>
              <a:rPr lang="en-IN" dirty="0" err="1">
                <a:latin typeface="Century Schoolbook" pitchFamily="18" charset="0"/>
              </a:rPr>
              <a:t>Inetrnal</a:t>
            </a:r>
            <a:r>
              <a:rPr lang="en-IN" dirty="0">
                <a:latin typeface="Century Schoolbook" pitchFamily="18" charset="0"/>
              </a:rPr>
              <a:t> name of the browser.  For both major products this is Mozilla.</a:t>
            </a:r>
          </a:p>
          <a:p>
            <a:pPr lvl="0">
              <a:lnSpc>
                <a:spcPct val="150000"/>
              </a:lnSpc>
            </a:pPr>
            <a:r>
              <a:rPr lang="en-IN" sz="2000" b="1" dirty="0" err="1">
                <a:latin typeface="Century Schoolbook" pitchFamily="18" charset="0"/>
              </a:rPr>
              <a:t>navigator.appName</a:t>
            </a:r>
            <a:endParaRPr lang="en-IN" sz="2000" dirty="0">
              <a:latin typeface="Century Schoolbook" pitchFamily="18" charset="0"/>
            </a:endParaRPr>
          </a:p>
          <a:p>
            <a:pPr>
              <a:lnSpc>
                <a:spcPct val="150000"/>
              </a:lnSpc>
              <a:buNone/>
            </a:pPr>
            <a:r>
              <a:rPr lang="en-IN" dirty="0">
                <a:latin typeface="Century Schoolbook" pitchFamily="18" charset="0"/>
              </a:rPr>
              <a:t>	To get the public name of the browser.</a:t>
            </a:r>
            <a:endParaRPr lang="en-IN" b="1" dirty="0">
              <a:latin typeface="Century Schoolbook" pitchFamily="18" charset="0"/>
            </a:endParaRPr>
          </a:p>
          <a:p>
            <a:pPr lvl="0">
              <a:lnSpc>
                <a:spcPct val="150000"/>
              </a:lnSpc>
            </a:pPr>
            <a:r>
              <a:rPr lang="en-IN" sz="2000" b="1" dirty="0" err="1">
                <a:latin typeface="Century Schoolbook" pitchFamily="18" charset="0"/>
              </a:rPr>
              <a:t>navigator.appVersion</a:t>
            </a:r>
            <a:endParaRPr lang="en-IN" sz="2000" dirty="0">
              <a:latin typeface="Century Schoolbook" pitchFamily="18" charset="0"/>
            </a:endParaRPr>
          </a:p>
          <a:p>
            <a:pPr>
              <a:lnSpc>
                <a:spcPct val="150000"/>
              </a:lnSpc>
              <a:buNone/>
            </a:pPr>
            <a:r>
              <a:rPr lang="en-IN" dirty="0">
                <a:latin typeface="Century Schoolbook" pitchFamily="18" charset="0"/>
              </a:rPr>
              <a:t>	To display version of the browser.</a:t>
            </a:r>
          </a:p>
          <a:p>
            <a:pPr lvl="0">
              <a:lnSpc>
                <a:spcPct val="150000"/>
              </a:lnSpc>
            </a:pPr>
            <a:r>
              <a:rPr lang="en-IN" sz="2000" b="1" dirty="0" err="1">
                <a:latin typeface="Century Schoolbook" pitchFamily="18" charset="0"/>
              </a:rPr>
              <a:t>navigator.userAgent</a:t>
            </a:r>
            <a:endParaRPr lang="en-IN" sz="2000" dirty="0">
              <a:latin typeface="Century Schoolbook" pitchFamily="18" charset="0"/>
            </a:endParaRPr>
          </a:p>
          <a:p>
            <a:pPr>
              <a:lnSpc>
                <a:spcPct val="150000"/>
              </a:lnSpc>
              <a:buNone/>
            </a:pPr>
            <a:r>
              <a:rPr lang="en-IN" dirty="0">
                <a:latin typeface="Century Schoolbook" pitchFamily="18" charset="0"/>
              </a:rPr>
              <a:t>	The strings </a:t>
            </a:r>
            <a:r>
              <a:rPr lang="en-IN" dirty="0" err="1">
                <a:latin typeface="Century Schoolbook" pitchFamily="18" charset="0"/>
              </a:rPr>
              <a:t>appCodeName</a:t>
            </a:r>
            <a:r>
              <a:rPr lang="en-IN" dirty="0">
                <a:latin typeface="Century Schoolbook" pitchFamily="18" charset="0"/>
              </a:rPr>
              <a:t> and </a:t>
            </a:r>
            <a:r>
              <a:rPr lang="en-IN" dirty="0" err="1">
                <a:latin typeface="Century Schoolbook" pitchFamily="18" charset="0"/>
              </a:rPr>
              <a:t>appVerrsion</a:t>
            </a:r>
            <a:r>
              <a:rPr lang="en-IN" dirty="0">
                <a:latin typeface="Century Schoolbook" pitchFamily="18" charset="0"/>
              </a:rPr>
              <a:t> concatenated together.</a:t>
            </a:r>
            <a:endParaRPr lang="en-IN" b="1" dirty="0">
              <a:latin typeface="Century Schoolbook" pitchFamily="18" charset="0"/>
            </a:endParaRPr>
          </a:p>
          <a:p>
            <a:pPr>
              <a:lnSpc>
                <a:spcPct val="150000"/>
              </a:lnSpc>
              <a:buNone/>
            </a:pPr>
            <a:endParaRPr lang="en-IN" dirty="0"/>
          </a:p>
        </p:txBody>
      </p:sp>
    </p:spTree>
    <p:extLst>
      <p:ext uri="{BB962C8B-B14F-4D97-AF65-F5344CB8AC3E}">
        <p14:creationId xmlns:p14="http://schemas.microsoft.com/office/powerpoint/2010/main" val="541987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548680"/>
            <a:ext cx="7848872" cy="5139869"/>
          </a:xfrm>
          <a:prstGeom prst="rect">
            <a:avLst/>
          </a:prstGeom>
          <a:noFill/>
        </p:spPr>
        <p:txBody>
          <a:bodyPr wrap="square" rtlCol="0">
            <a:spAutoFit/>
          </a:bodyPr>
          <a:lstStyle/>
          <a:p>
            <a:pPr>
              <a:lnSpc>
                <a:spcPct val="200000"/>
              </a:lnSpc>
              <a:buFont typeface="Wingdings" pitchFamily="2" charset="2"/>
              <a:buChar char="Ø"/>
            </a:pPr>
            <a:r>
              <a:rPr lang="en-IN" sz="2000" b="1" dirty="0">
                <a:latin typeface="Century Schoolbook" pitchFamily="18" charset="0"/>
              </a:rPr>
              <a:t>Date object</a:t>
            </a:r>
          </a:p>
          <a:p>
            <a:pPr>
              <a:lnSpc>
                <a:spcPct val="200000"/>
              </a:lnSpc>
            </a:pPr>
            <a:r>
              <a:rPr lang="en-IN" dirty="0">
                <a:latin typeface="Century Schoolbook" pitchFamily="18" charset="0"/>
              </a:rPr>
              <a:t>JavaScript includes a well developed date class which provides functions to perform many different date manipulations.</a:t>
            </a:r>
          </a:p>
          <a:p>
            <a:pPr>
              <a:lnSpc>
                <a:spcPct val="200000"/>
              </a:lnSpc>
            </a:pPr>
            <a:r>
              <a:rPr lang="en-IN" dirty="0">
                <a:latin typeface="Century Schoolbook" pitchFamily="18" charset="0"/>
              </a:rPr>
              <a:t>Some of  date functions are</a:t>
            </a:r>
          </a:p>
          <a:p>
            <a:pPr>
              <a:lnSpc>
                <a:spcPct val="200000"/>
              </a:lnSpc>
              <a:buFont typeface="Arial" pitchFamily="34" charset="0"/>
              <a:buChar char="•"/>
            </a:pPr>
            <a:r>
              <a:rPr lang="en-IN" dirty="0" err="1">
                <a:latin typeface="Century Schoolbook" pitchFamily="18" charset="0"/>
              </a:rPr>
              <a:t>getDate</a:t>
            </a:r>
            <a:r>
              <a:rPr lang="en-IN" dirty="0">
                <a:latin typeface="Century Schoolbook" pitchFamily="18" charset="0"/>
              </a:rPr>
              <a:t>: Return the day  of the month </a:t>
            </a:r>
          </a:p>
          <a:p>
            <a:pPr>
              <a:lnSpc>
                <a:spcPct val="200000"/>
              </a:lnSpc>
              <a:buFont typeface="Arial" pitchFamily="34" charset="0"/>
              <a:buChar char="•"/>
            </a:pPr>
            <a:r>
              <a:rPr lang="en-IN" dirty="0" err="1">
                <a:latin typeface="Century Schoolbook" pitchFamily="18" charset="0"/>
              </a:rPr>
              <a:t>getDay</a:t>
            </a:r>
            <a:r>
              <a:rPr lang="en-IN" dirty="0">
                <a:latin typeface="Century Schoolbook" pitchFamily="18" charset="0"/>
              </a:rPr>
              <a:t>:	Return an integer representing the </a:t>
            </a:r>
            <a:r>
              <a:rPr lang="en-IN" dirty="0" err="1">
                <a:latin typeface="Century Schoolbook" pitchFamily="18" charset="0"/>
              </a:rPr>
              <a:t>dayof</a:t>
            </a:r>
            <a:r>
              <a:rPr lang="en-IN" dirty="0">
                <a:latin typeface="Century Schoolbook" pitchFamily="18" charset="0"/>
              </a:rPr>
              <a:t> the week</a:t>
            </a:r>
          </a:p>
          <a:p>
            <a:pPr>
              <a:lnSpc>
                <a:spcPct val="200000"/>
              </a:lnSpc>
              <a:buFont typeface="Arial" pitchFamily="34" charset="0"/>
              <a:buChar char="•"/>
            </a:pPr>
            <a:r>
              <a:rPr lang="en-IN" dirty="0" err="1">
                <a:latin typeface="Century Schoolbook" pitchFamily="18" charset="0"/>
              </a:rPr>
              <a:t>setDate</a:t>
            </a:r>
            <a:r>
              <a:rPr lang="en-IN" dirty="0">
                <a:latin typeface="Century Schoolbook" pitchFamily="18" charset="0"/>
              </a:rPr>
              <a:t>(day): Set the day  value of the object (range from 1 to 31)</a:t>
            </a:r>
          </a:p>
          <a:p>
            <a:pPr>
              <a:lnSpc>
                <a:spcPct val="200000"/>
              </a:lnSpc>
              <a:buFont typeface="Arial" pitchFamily="34" charset="0"/>
              <a:buChar char="•"/>
            </a:pPr>
            <a:r>
              <a:rPr lang="en-IN" dirty="0" err="1">
                <a:latin typeface="Century Schoolbook" pitchFamily="18" charset="0"/>
              </a:rPr>
              <a:t>setMonth</a:t>
            </a:r>
            <a:r>
              <a:rPr lang="en-IN" dirty="0">
                <a:latin typeface="Century Schoolbook" pitchFamily="18" charset="0"/>
              </a:rPr>
              <a:t>(month[, day]): Set the month value to an integer in the range 0 through 11.</a:t>
            </a:r>
          </a:p>
        </p:txBody>
      </p:sp>
    </p:spTree>
    <p:extLst>
      <p:ext uri="{BB962C8B-B14F-4D97-AF65-F5344CB8AC3E}">
        <p14:creationId xmlns:p14="http://schemas.microsoft.com/office/powerpoint/2010/main" val="4119451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490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382000" cy="6186309"/>
          </a:xfrm>
          <a:prstGeom prst="rect">
            <a:avLst/>
          </a:prstGeom>
          <a:noFill/>
        </p:spPr>
        <p:txBody>
          <a:bodyPr wrap="square" rtlCol="0">
            <a:spAutoFit/>
          </a:bodyPr>
          <a:lstStyle/>
          <a:p>
            <a:pPr lvl="0" algn="ctr">
              <a:lnSpc>
                <a:spcPct val="150000"/>
              </a:lnSpc>
            </a:pPr>
            <a:r>
              <a:rPr lang="en-US" b="1" dirty="0">
                <a:latin typeface="Baskerville Old Face" pitchFamily="18" charset="0"/>
              </a:rPr>
              <a:t>UNIT -III</a:t>
            </a:r>
          </a:p>
          <a:p>
            <a:pPr lvl="0">
              <a:lnSpc>
                <a:spcPct val="150000"/>
              </a:lnSpc>
            </a:pPr>
            <a:r>
              <a:rPr lang="en-US" b="1" dirty="0">
                <a:latin typeface="Baskerville Old Face" pitchFamily="18" charset="0"/>
              </a:rPr>
              <a:t>History</a:t>
            </a:r>
          </a:p>
          <a:p>
            <a:pPr lvl="0">
              <a:lnSpc>
                <a:spcPct val="150000"/>
              </a:lnSpc>
            </a:pPr>
            <a:r>
              <a:rPr lang="en-US" b="1" dirty="0">
                <a:latin typeface="Baskerville Old Face" pitchFamily="18" charset="0"/>
              </a:rPr>
              <a:t>General Features</a:t>
            </a:r>
          </a:p>
          <a:p>
            <a:pPr lvl="0">
              <a:lnSpc>
                <a:spcPct val="150000"/>
              </a:lnSpc>
            </a:pPr>
            <a:r>
              <a:rPr lang="en-US" b="1" dirty="0">
                <a:latin typeface="Baskerville Old Face" pitchFamily="18" charset="0"/>
              </a:rPr>
              <a:t>PHP Basics</a:t>
            </a:r>
          </a:p>
          <a:p>
            <a:pPr>
              <a:lnSpc>
                <a:spcPct val="150000"/>
              </a:lnSpc>
            </a:pPr>
            <a:r>
              <a:rPr lang="en-US" b="1" dirty="0">
                <a:latin typeface="Baskerville Old Face" pitchFamily="18" charset="0"/>
              </a:rPr>
              <a:t>3.1	Code embedding web pages</a:t>
            </a:r>
          </a:p>
          <a:p>
            <a:pPr>
              <a:lnSpc>
                <a:spcPct val="150000"/>
              </a:lnSpc>
            </a:pPr>
            <a:r>
              <a:rPr lang="en-US" b="1" dirty="0">
                <a:latin typeface="Baskerville Old Face" pitchFamily="18" charset="0"/>
              </a:rPr>
              <a:t>3.2	Commenting the Code</a:t>
            </a:r>
          </a:p>
          <a:p>
            <a:pPr>
              <a:lnSpc>
                <a:spcPct val="150000"/>
              </a:lnSpc>
            </a:pPr>
            <a:r>
              <a:rPr lang="en-US" b="1" dirty="0">
                <a:latin typeface="Baskerville Old Face" pitchFamily="18" charset="0"/>
              </a:rPr>
              <a:t>3.3	Output Data to Browser</a:t>
            </a:r>
          </a:p>
          <a:p>
            <a:pPr>
              <a:lnSpc>
                <a:spcPct val="150000"/>
              </a:lnSpc>
            </a:pPr>
            <a:r>
              <a:rPr lang="en-US" b="1" dirty="0">
                <a:latin typeface="Baskerville Old Face" pitchFamily="18" charset="0"/>
              </a:rPr>
              <a:t>3.4	Data Types</a:t>
            </a:r>
          </a:p>
          <a:p>
            <a:pPr>
              <a:lnSpc>
                <a:spcPct val="150000"/>
              </a:lnSpc>
            </a:pPr>
            <a:r>
              <a:rPr lang="en-US" b="1" dirty="0">
                <a:latin typeface="Baskerville Old Face" pitchFamily="18" charset="0"/>
              </a:rPr>
              <a:t>3.5	Identifiers</a:t>
            </a:r>
          </a:p>
          <a:p>
            <a:pPr>
              <a:lnSpc>
                <a:spcPct val="150000"/>
              </a:lnSpc>
            </a:pPr>
            <a:r>
              <a:rPr lang="en-US" b="1" dirty="0">
                <a:latin typeface="Baskerville Old Face" pitchFamily="18" charset="0"/>
              </a:rPr>
              <a:t>3.6	Variables</a:t>
            </a:r>
          </a:p>
          <a:p>
            <a:pPr>
              <a:lnSpc>
                <a:spcPct val="150000"/>
              </a:lnSpc>
            </a:pPr>
            <a:r>
              <a:rPr lang="en-US" b="1" dirty="0">
                <a:latin typeface="Baskerville Old Face" pitchFamily="18" charset="0"/>
              </a:rPr>
              <a:t>3.7	Constants</a:t>
            </a:r>
          </a:p>
          <a:p>
            <a:pPr>
              <a:lnSpc>
                <a:spcPct val="150000"/>
              </a:lnSpc>
            </a:pPr>
            <a:r>
              <a:rPr lang="en-US" b="1" dirty="0">
                <a:latin typeface="Baskerville Old Face" pitchFamily="18" charset="0"/>
              </a:rPr>
              <a:t>3.8	Expressions</a:t>
            </a:r>
          </a:p>
          <a:p>
            <a:pPr>
              <a:lnSpc>
                <a:spcPct val="150000"/>
              </a:lnSpc>
            </a:pPr>
            <a:r>
              <a:rPr lang="en-US" b="1" dirty="0">
                <a:latin typeface="Baskerville Old Face" pitchFamily="18" charset="0"/>
              </a:rPr>
              <a:t>3.9	String Interpolation</a:t>
            </a:r>
          </a:p>
          <a:p>
            <a:pPr>
              <a:lnSpc>
                <a:spcPct val="150000"/>
              </a:lnSpc>
            </a:pPr>
            <a:r>
              <a:rPr lang="en-US" b="1" dirty="0">
                <a:latin typeface="Baskerville Old Face" pitchFamily="18" charset="0"/>
              </a:rPr>
              <a:t>3.10	Arrays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382000" cy="5868401"/>
          </a:xfrm>
          <a:prstGeom prst="rect">
            <a:avLst/>
          </a:prstGeom>
          <a:noFill/>
        </p:spPr>
        <p:txBody>
          <a:bodyPr wrap="square" rtlCol="0">
            <a:spAutoFit/>
          </a:bodyPr>
          <a:lstStyle/>
          <a:p>
            <a:pPr>
              <a:lnSpc>
                <a:spcPct val="150000"/>
              </a:lnSpc>
            </a:pPr>
            <a:r>
              <a:rPr lang="en-US" b="1" dirty="0">
                <a:latin typeface="Baskerville Old Face" pitchFamily="18" charset="0"/>
              </a:rPr>
              <a:t>What is PHP?</a:t>
            </a:r>
          </a:p>
          <a:p>
            <a:pPr lvl="1">
              <a:lnSpc>
                <a:spcPct val="150000"/>
              </a:lnSpc>
            </a:pPr>
            <a:r>
              <a:rPr lang="en-US" dirty="0">
                <a:latin typeface="Baskerville Old Face" pitchFamily="18" charset="0"/>
              </a:rPr>
              <a:t>PHP is an acronym for "PHP: Hypertext Preprocessor"</a:t>
            </a:r>
          </a:p>
          <a:p>
            <a:pPr lvl="1">
              <a:lnSpc>
                <a:spcPct val="150000"/>
              </a:lnSpc>
            </a:pPr>
            <a:r>
              <a:rPr lang="en-US" dirty="0">
                <a:latin typeface="Baskerville Old Face" pitchFamily="18" charset="0"/>
              </a:rPr>
              <a:t>PHP is a widely-used, open source scripting language</a:t>
            </a:r>
          </a:p>
          <a:p>
            <a:pPr lvl="1">
              <a:lnSpc>
                <a:spcPct val="150000"/>
              </a:lnSpc>
            </a:pPr>
            <a:r>
              <a:rPr lang="en-US" dirty="0">
                <a:latin typeface="Baskerville Old Face" pitchFamily="18" charset="0"/>
              </a:rPr>
              <a:t>PHP scripts are executed on the server</a:t>
            </a:r>
          </a:p>
          <a:p>
            <a:pPr lvl="1">
              <a:lnSpc>
                <a:spcPct val="150000"/>
              </a:lnSpc>
            </a:pPr>
            <a:r>
              <a:rPr lang="en-US" dirty="0">
                <a:latin typeface="Baskerville Old Face" pitchFamily="18" charset="0"/>
              </a:rPr>
              <a:t>PHP is free to download and use.</a:t>
            </a:r>
          </a:p>
          <a:p>
            <a:pPr lvl="1">
              <a:lnSpc>
                <a:spcPct val="150000"/>
              </a:lnSpc>
            </a:pPr>
            <a:r>
              <a:rPr lang="en-US" dirty="0">
                <a:latin typeface="Baskerville Old Face" pitchFamily="18" charset="0"/>
              </a:rPr>
              <a:t>PHP code are executed on the server, and the result is returned to the browser as plain HTML</a:t>
            </a:r>
          </a:p>
          <a:p>
            <a:pPr lvl="1">
              <a:lnSpc>
                <a:spcPct val="150000"/>
              </a:lnSpc>
            </a:pPr>
            <a:r>
              <a:rPr lang="en-US" dirty="0">
                <a:latin typeface="Baskerville Old Face" pitchFamily="18" charset="0"/>
              </a:rPr>
              <a:t>PHP files have extension ".</a:t>
            </a:r>
            <a:r>
              <a:rPr lang="en-US" dirty="0" err="1">
                <a:latin typeface="Baskerville Old Face" pitchFamily="18" charset="0"/>
              </a:rPr>
              <a:t>php</a:t>
            </a:r>
            <a:r>
              <a:rPr lang="en-US" dirty="0">
                <a:latin typeface="Baskerville Old Face" pitchFamily="18" charset="0"/>
              </a:rPr>
              <a:t>"</a:t>
            </a:r>
          </a:p>
          <a:p>
            <a:pPr lvl="1">
              <a:lnSpc>
                <a:spcPct val="150000"/>
              </a:lnSpc>
            </a:pPr>
            <a:r>
              <a:rPr lang="en-US" dirty="0">
                <a:latin typeface="Baskerville Old Face" pitchFamily="18" charset="0"/>
              </a:rPr>
              <a:t>PHP can generate dynamic page content.</a:t>
            </a:r>
          </a:p>
          <a:p>
            <a:pPr lvl="1">
              <a:lnSpc>
                <a:spcPct val="150000"/>
              </a:lnSpc>
            </a:pPr>
            <a:r>
              <a:rPr lang="en-US" dirty="0">
                <a:latin typeface="Baskerville Old Face" pitchFamily="18" charset="0"/>
              </a:rPr>
              <a:t>PHP runs on various platforms (Windows, Linux, Unix, Mac OS X, etc.) </a:t>
            </a:r>
          </a:p>
          <a:p>
            <a:pPr lvl="1">
              <a:lnSpc>
                <a:spcPct val="150000"/>
              </a:lnSpc>
            </a:pPr>
            <a:r>
              <a:rPr lang="en-US" dirty="0">
                <a:latin typeface="Baskerville Old Face" pitchFamily="18" charset="0"/>
              </a:rPr>
              <a:t>PHP is compatible with almost all servers used today (Apache, IIS, etc.)</a:t>
            </a:r>
          </a:p>
          <a:p>
            <a:pPr lvl="1">
              <a:lnSpc>
                <a:spcPct val="150000"/>
              </a:lnSpc>
            </a:pPr>
            <a:r>
              <a:rPr lang="en-US" dirty="0">
                <a:latin typeface="Baskerville Old Face" pitchFamily="18" charset="0"/>
              </a:rPr>
              <a:t>PHP is easy to learn and runs efficiently on the server side</a:t>
            </a:r>
          </a:p>
          <a:p>
            <a:pPr>
              <a:lnSpc>
                <a:spcPct val="150000"/>
              </a:lnSpc>
            </a:pPr>
            <a:endParaRPr lang="en-US" dirty="0">
              <a:latin typeface="Baskerville Old Face" pitchFamily="18" charset="0"/>
            </a:endParaRPr>
          </a:p>
          <a:p>
            <a:pPr>
              <a:lnSpc>
                <a:spcPct val="150000"/>
              </a:lnSpc>
            </a:pPr>
            <a:endParaRPr lang="en-US" dirty="0">
              <a:latin typeface="Baskerville Old Face"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8294578"/>
          </a:xfrm>
          <a:prstGeom prst="rect">
            <a:avLst/>
          </a:prstGeom>
          <a:noFill/>
        </p:spPr>
        <p:txBody>
          <a:bodyPr wrap="square" rtlCol="0">
            <a:spAutoFit/>
          </a:bodyPr>
          <a:lstStyle/>
          <a:p>
            <a:r>
              <a:rPr lang="en-US" b="1" dirty="0">
                <a:latin typeface="Baskerville Old Face" pitchFamily="18" charset="0"/>
              </a:rPr>
              <a:t>2)`General Language  Features of PHP</a:t>
            </a:r>
          </a:p>
          <a:p>
            <a:pPr marL="800100" lvl="1" indent="-342900">
              <a:spcBef>
                <a:spcPts val="600"/>
              </a:spcBef>
              <a:buFont typeface="+mj-lt"/>
              <a:buAutoNum type="arabicParenR"/>
            </a:pPr>
            <a:r>
              <a:rPr lang="en-US" dirty="0">
                <a:latin typeface="Baskerville Old Face" pitchFamily="18" charset="0"/>
              </a:rPr>
              <a:t>Practicality</a:t>
            </a:r>
          </a:p>
          <a:p>
            <a:pPr marL="800100" lvl="1" indent="-342900">
              <a:spcBef>
                <a:spcPts val="600"/>
              </a:spcBef>
              <a:buFont typeface="+mj-lt"/>
              <a:buAutoNum type="arabicParenR"/>
            </a:pPr>
            <a:r>
              <a:rPr lang="en-US" dirty="0">
                <a:latin typeface="Baskerville Old Face" pitchFamily="18" charset="0"/>
              </a:rPr>
              <a:t>Power</a:t>
            </a:r>
          </a:p>
          <a:p>
            <a:pPr marL="800100" lvl="1" indent="-342900">
              <a:spcBef>
                <a:spcPts val="600"/>
              </a:spcBef>
              <a:buFont typeface="+mj-lt"/>
              <a:buAutoNum type="arabicParenR"/>
            </a:pPr>
            <a:r>
              <a:rPr lang="en-US" dirty="0">
                <a:latin typeface="Baskerville Old Face" pitchFamily="18" charset="0"/>
              </a:rPr>
              <a:t>Possibility</a:t>
            </a:r>
          </a:p>
          <a:p>
            <a:pPr marL="800100" lvl="1" indent="-342900">
              <a:spcBef>
                <a:spcPts val="600"/>
              </a:spcBef>
              <a:buFont typeface="+mj-lt"/>
              <a:buAutoNum type="arabicParenR"/>
            </a:pPr>
            <a:r>
              <a:rPr lang="en-US" dirty="0">
                <a:latin typeface="Baskerville Old Face" pitchFamily="18" charset="0"/>
              </a:rPr>
              <a:t>Price</a:t>
            </a:r>
          </a:p>
          <a:p>
            <a:pPr marL="404813" lvl="1" indent="-404813">
              <a:spcBef>
                <a:spcPts val="600"/>
              </a:spcBef>
              <a:buAutoNum type="arabicParenR"/>
            </a:pPr>
            <a:r>
              <a:rPr lang="en-US" dirty="0">
                <a:latin typeface="Baskerville Old Face" pitchFamily="18" charset="0"/>
              </a:rPr>
              <a:t>Practicality</a:t>
            </a:r>
          </a:p>
          <a:p>
            <a:pPr marL="793750" lvl="1" indent="-388938" algn="just">
              <a:spcBef>
                <a:spcPts val="600"/>
              </a:spcBef>
              <a:buFont typeface="Wingdings" pitchFamily="2" charset="2"/>
              <a:buChar char="§"/>
              <a:tabLst>
                <a:tab pos="749300" algn="l"/>
              </a:tabLst>
            </a:pPr>
            <a:r>
              <a:rPr lang="en-US" dirty="0">
                <a:latin typeface="Baskerville Old Face" pitchFamily="18" charset="0"/>
              </a:rPr>
              <a:t>	From the very start, the PHP language was created with </a:t>
            </a:r>
            <a:r>
              <a:rPr lang="en-US" b="1" i="1" dirty="0">
                <a:latin typeface="Baskerville Old Face" pitchFamily="18" charset="0"/>
              </a:rPr>
              <a:t>practicality</a:t>
            </a:r>
            <a:r>
              <a:rPr lang="en-US" dirty="0">
                <a:latin typeface="Baskerville Old Face" pitchFamily="18" charset="0"/>
              </a:rPr>
              <a:t> in mind. </a:t>
            </a:r>
          </a:p>
          <a:p>
            <a:pPr marL="793750" lvl="1" indent="-388938" algn="just">
              <a:spcBef>
                <a:spcPts val="600"/>
              </a:spcBef>
              <a:buFont typeface="Wingdings" pitchFamily="2" charset="2"/>
              <a:buChar char="§"/>
              <a:tabLst>
                <a:tab pos="749300" algn="l"/>
              </a:tabLst>
            </a:pPr>
            <a:r>
              <a:rPr lang="en-US" dirty="0">
                <a:latin typeface="Baskerville Old Face" pitchFamily="18" charset="0"/>
              </a:rPr>
              <a:t>	The result is a language that allows the user to build powerful applications even 	with a minimum of knowledge. </a:t>
            </a:r>
          </a:p>
          <a:p>
            <a:pPr marL="1250950" lvl="2" indent="-388938" algn="just">
              <a:spcBef>
                <a:spcPts val="600"/>
              </a:spcBef>
              <a:buFont typeface="Wingdings" pitchFamily="2" charset="2"/>
              <a:buChar char="§"/>
              <a:tabLst>
                <a:tab pos="749300" algn="l"/>
              </a:tabLst>
            </a:pPr>
            <a:r>
              <a:rPr lang="en-US" dirty="0">
                <a:latin typeface="Baskerville Old Face" pitchFamily="18" charset="0"/>
              </a:rPr>
              <a:t>For Example : </a:t>
            </a:r>
          </a:p>
          <a:p>
            <a:pPr marL="1708150" lvl="3" indent="-388938" algn="just">
              <a:spcBef>
                <a:spcPts val="600"/>
              </a:spcBef>
              <a:buFont typeface="Wingdings" pitchFamily="2" charset="2"/>
              <a:buChar char="§"/>
              <a:tabLst>
                <a:tab pos="749300" algn="l"/>
              </a:tabLst>
            </a:pPr>
            <a:r>
              <a:rPr lang="en-US" dirty="0">
                <a:latin typeface="Baskerville Old Face" pitchFamily="18" charset="0"/>
              </a:rPr>
              <a:t>PHP script can consists of as little as one line</a:t>
            </a:r>
          </a:p>
          <a:p>
            <a:pPr marL="1708150" lvl="3" indent="-388938" algn="just">
              <a:spcBef>
                <a:spcPts val="600"/>
              </a:spcBef>
              <a:tabLst>
                <a:tab pos="749300" algn="l"/>
              </a:tabLst>
            </a:pPr>
            <a:r>
              <a:rPr lang="en-US" dirty="0">
                <a:latin typeface="Baskerville Old Face" pitchFamily="18" charset="0"/>
              </a:rPr>
              <a:t>	</a:t>
            </a:r>
            <a:r>
              <a:rPr lang="en-US" b="1" dirty="0">
                <a:latin typeface="Baskerville Old Face" pitchFamily="18" charset="0"/>
              </a:rPr>
              <a:t>&lt;?</a:t>
            </a:r>
            <a:r>
              <a:rPr lang="en-US" b="1" dirty="0" err="1">
                <a:latin typeface="Baskerville Old Face" pitchFamily="18" charset="0"/>
              </a:rPr>
              <a:t>php</a:t>
            </a:r>
            <a:r>
              <a:rPr lang="en-US" b="1" dirty="0">
                <a:latin typeface="Baskerville Old Face" pitchFamily="18" charset="0"/>
              </a:rPr>
              <a:t> echo date(“F </a:t>
            </a:r>
            <a:r>
              <a:rPr lang="en-US" b="1" dirty="0" err="1">
                <a:latin typeface="Baskerville Old Face" pitchFamily="18" charset="0"/>
              </a:rPr>
              <a:t>j,Y</a:t>
            </a:r>
            <a:r>
              <a:rPr lang="en-US" b="1" dirty="0">
                <a:latin typeface="Baskerville Old Face" pitchFamily="18" charset="0"/>
              </a:rPr>
              <a:t>”);?&gt; // displays september 23,2007</a:t>
            </a:r>
          </a:p>
          <a:p>
            <a:pPr marL="1708150" lvl="3" indent="-388938" algn="just">
              <a:spcBef>
                <a:spcPts val="600"/>
              </a:spcBef>
              <a:buFont typeface="Wingdings" pitchFamily="2" charset="2"/>
              <a:buChar char="§"/>
              <a:tabLst>
                <a:tab pos="749300" algn="l"/>
              </a:tabLst>
            </a:pPr>
            <a:r>
              <a:rPr lang="en-US" dirty="0">
                <a:latin typeface="Baskerville Old Face" pitchFamily="18" charset="0"/>
              </a:rPr>
              <a:t>Its ability to nest functions</a:t>
            </a:r>
          </a:p>
          <a:p>
            <a:pPr marL="2165350" lvl="4" indent="-388938" algn="just">
              <a:spcBef>
                <a:spcPts val="600"/>
              </a:spcBef>
              <a:tabLst>
                <a:tab pos="749300" algn="l"/>
              </a:tabLst>
            </a:pPr>
            <a:r>
              <a:rPr lang="en-US" b="1" dirty="0">
                <a:latin typeface="Baskerville Old Face" pitchFamily="18" charset="0"/>
              </a:rPr>
              <a:t>$res = substr(md5(</a:t>
            </a:r>
            <a:r>
              <a:rPr lang="en-US" b="1" dirty="0" err="1">
                <a:latin typeface="Baskerville Old Face" pitchFamily="18" charset="0"/>
              </a:rPr>
              <a:t>microtime</a:t>
            </a:r>
            <a:r>
              <a:rPr lang="en-US" b="1" dirty="0">
                <a:latin typeface="Baskerville Old Face" pitchFamily="18" charset="0"/>
              </a:rPr>
              <a:t>()),0,5)</a:t>
            </a:r>
          </a:p>
          <a:p>
            <a:pPr marL="1708150" lvl="3" indent="-388938" algn="just">
              <a:spcBef>
                <a:spcPts val="600"/>
              </a:spcBef>
              <a:buFont typeface="Wingdings" pitchFamily="2" charset="2"/>
              <a:buChar char="§"/>
              <a:tabLst>
                <a:tab pos="749300" algn="l"/>
              </a:tabLst>
            </a:pPr>
            <a:r>
              <a:rPr lang="en-US" dirty="0">
                <a:latin typeface="Baskerville Old Face" pitchFamily="18" charset="0"/>
              </a:rPr>
              <a:t>PHP is a loosely typed language, meaning there is no need to explicitly create, typecast, or destroy a variable.</a:t>
            </a:r>
          </a:p>
          <a:p>
            <a:pPr marL="1708150" lvl="3" indent="-388938" algn="just">
              <a:tabLst>
                <a:tab pos="749300" algn="l"/>
              </a:tabLst>
            </a:pPr>
            <a:r>
              <a:rPr lang="en-US" dirty="0">
                <a:latin typeface="Baskerville Old Face" pitchFamily="18" charset="0"/>
              </a:rPr>
              <a:t>	</a:t>
            </a:r>
            <a:r>
              <a:rPr lang="en-US" b="1" dirty="0">
                <a:latin typeface="Baskerville Old Face" pitchFamily="18" charset="0"/>
              </a:rPr>
              <a:t>&lt;?</a:t>
            </a:r>
            <a:r>
              <a:rPr lang="en-US" b="1" dirty="0" err="1">
                <a:latin typeface="Baskerville Old Face" pitchFamily="18" charset="0"/>
              </a:rPr>
              <a:t>php</a:t>
            </a:r>
            <a:endParaRPr lang="en-US" b="1" dirty="0">
              <a:latin typeface="Baskerville Old Face" pitchFamily="18" charset="0"/>
            </a:endParaRPr>
          </a:p>
          <a:p>
            <a:pPr marL="1708150" lvl="3" indent="-388938" algn="just">
              <a:tabLst>
                <a:tab pos="749300" algn="l"/>
              </a:tabLst>
            </a:pPr>
            <a:r>
              <a:rPr lang="en-US" b="1" dirty="0">
                <a:latin typeface="Baskerville Old Face" pitchFamily="18" charset="0"/>
              </a:rPr>
              <a:t>			$num =“5”;</a:t>
            </a:r>
          </a:p>
          <a:p>
            <a:pPr marL="1708150" lvl="3" indent="-388938" algn="just">
              <a:tabLst>
                <a:tab pos="749300" algn="l"/>
              </a:tabLst>
            </a:pPr>
            <a:r>
              <a:rPr lang="en-US" b="1" dirty="0">
                <a:latin typeface="Baskerville Old Face" pitchFamily="18" charset="0"/>
              </a:rPr>
              <a:t>			$sum = 15+$num;</a:t>
            </a:r>
          </a:p>
          <a:p>
            <a:pPr marL="1708150" lvl="3" indent="-388938" algn="just">
              <a:tabLst>
                <a:tab pos="749300" algn="l"/>
              </a:tabLst>
            </a:pPr>
            <a:r>
              <a:rPr lang="en-US" b="1" dirty="0">
                <a:latin typeface="Baskerville Old Face" pitchFamily="18" charset="0"/>
              </a:rPr>
              <a:t>			$sum=“twenty”;</a:t>
            </a:r>
          </a:p>
          <a:p>
            <a:pPr marL="1708150" lvl="3" indent="-388938" algn="just">
              <a:tabLst>
                <a:tab pos="749300" algn="l"/>
              </a:tabLst>
            </a:pPr>
            <a:r>
              <a:rPr lang="en-US" b="1" dirty="0">
                <a:latin typeface="Baskerville Old Face" pitchFamily="18" charset="0"/>
              </a:rPr>
              <a:t>	?&gt;</a:t>
            </a:r>
          </a:p>
          <a:p>
            <a:pPr marL="1708150" lvl="3" indent="-388938" algn="just">
              <a:buFont typeface="Wingdings" pitchFamily="2" charset="2"/>
              <a:buChar char="§"/>
              <a:tabLst>
                <a:tab pos="749300" algn="l"/>
              </a:tabLst>
            </a:pPr>
            <a:endParaRPr lang="en-US" dirty="0">
              <a:latin typeface="Baskerville Old Face" pitchFamily="18" charset="0"/>
            </a:endParaRPr>
          </a:p>
          <a:p>
            <a:pPr marL="1250950" lvl="2" indent="-388938" algn="just">
              <a:buFont typeface="Wingdings" pitchFamily="2" charset="2"/>
              <a:buChar char="§"/>
              <a:tabLst>
                <a:tab pos="749300" algn="l"/>
              </a:tabLst>
            </a:pPr>
            <a:endParaRPr lang="en-US" dirty="0">
              <a:latin typeface="Baskerville Old Face" pitchFamily="18" charset="0"/>
            </a:endParaRPr>
          </a:p>
          <a:p>
            <a:pPr marL="404813" lvl="1" indent="-404813"/>
            <a:endParaRPr lang="en-US" dirty="0"/>
          </a:p>
          <a:p>
            <a:pPr marL="404813" lvl="1" indent="-404813"/>
            <a:r>
              <a:rPr lang="en-US" dirty="0"/>
              <a:t>	</a:t>
            </a:r>
          </a:p>
          <a:p>
            <a:pPr marL="0" lvl="1"/>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686800" cy="6601807"/>
          </a:xfrm>
          <a:prstGeom prst="rect">
            <a:avLst/>
          </a:prstGeom>
          <a:noFill/>
        </p:spPr>
        <p:txBody>
          <a:bodyPr wrap="square" rtlCol="0">
            <a:spAutoFit/>
          </a:bodyPr>
          <a:lstStyle/>
          <a:p>
            <a:pPr marL="342900" indent="-342900">
              <a:lnSpc>
                <a:spcPct val="150000"/>
              </a:lnSpc>
              <a:buAutoNum type="arabicParenR" startAt="2"/>
              <a:tabLst>
                <a:tab pos="404813" algn="l"/>
              </a:tabLst>
            </a:pPr>
            <a:r>
              <a:rPr lang="en-US" b="1" dirty="0">
                <a:latin typeface="Baskerville Old Face" pitchFamily="18" charset="0"/>
              </a:rPr>
              <a:t>Power</a:t>
            </a:r>
          </a:p>
          <a:p>
            <a:pPr marL="344488" algn="just">
              <a:lnSpc>
                <a:spcPct val="150000"/>
              </a:lnSpc>
            </a:pPr>
            <a:r>
              <a:rPr lang="en-US" dirty="0">
                <a:latin typeface="Baskerville Old Face" pitchFamily="18" charset="0"/>
              </a:rPr>
              <a:t>PHP’s has ability to interface with databases, manipulate form information, and create pages dynamically, besides these PHP can also do the following</a:t>
            </a:r>
          </a:p>
          <a:p>
            <a:pPr marL="630238" lvl="0" indent="-285750" algn="just">
              <a:lnSpc>
                <a:spcPct val="150000"/>
              </a:lnSpc>
              <a:buFont typeface="Wingdings" pitchFamily="2" charset="2"/>
              <a:buChar char="Ø"/>
            </a:pPr>
            <a:r>
              <a:rPr lang="en-US" dirty="0">
                <a:latin typeface="Baskerville Old Face" pitchFamily="18" charset="0"/>
              </a:rPr>
              <a:t>Create and manipulate Adobe Flash and Portable Document Format (PDF) files.</a:t>
            </a:r>
          </a:p>
          <a:p>
            <a:pPr marL="630238" lvl="0" indent="-285750" algn="just">
              <a:lnSpc>
                <a:spcPct val="150000"/>
              </a:lnSpc>
              <a:buFont typeface="Wingdings" pitchFamily="2" charset="2"/>
              <a:buChar char="Ø"/>
            </a:pPr>
            <a:r>
              <a:rPr lang="en-US" dirty="0">
                <a:latin typeface="Baskerville Old Face" pitchFamily="18" charset="0"/>
              </a:rPr>
              <a:t>Authenticate users against login credentials stored in flat files, databases, and even Microsoft’s Active Directory.</a:t>
            </a:r>
          </a:p>
          <a:p>
            <a:pPr marL="344488" lvl="0" indent="-344488" algn="just">
              <a:lnSpc>
                <a:spcPct val="150000"/>
              </a:lnSpc>
              <a:buAutoNum type="arabicParenR" startAt="3"/>
            </a:pPr>
            <a:r>
              <a:rPr lang="en-US" b="1" dirty="0">
                <a:latin typeface="Baskerville Old Face" pitchFamily="18" charset="0"/>
              </a:rPr>
              <a:t>Possibility</a:t>
            </a:r>
            <a:endParaRPr lang="en-US" sz="1600" dirty="0">
              <a:latin typeface="Baskerville Old Face" pitchFamily="18" charset="0"/>
            </a:endParaRPr>
          </a:p>
          <a:p>
            <a:pPr marL="749300" indent="-404813" algn="just">
              <a:lnSpc>
                <a:spcPct val="150000"/>
              </a:lnSpc>
              <a:buFont typeface="Wingdings" pitchFamily="2" charset="2"/>
              <a:buChar char="Ø"/>
            </a:pPr>
            <a:r>
              <a:rPr lang="en-US" dirty="0">
                <a:latin typeface="Baskerville Old Face" pitchFamily="18" charset="0"/>
              </a:rPr>
              <a:t>PHP developers are rarely bound to any single implementation solution. </a:t>
            </a:r>
          </a:p>
          <a:p>
            <a:pPr marL="749300" indent="-404813" algn="just">
              <a:lnSpc>
                <a:spcPct val="150000"/>
              </a:lnSpc>
              <a:buFont typeface="Wingdings" pitchFamily="2" charset="2"/>
              <a:buChar char="Ø"/>
            </a:pPr>
            <a:r>
              <a:rPr lang="en-US" dirty="0">
                <a:latin typeface="Baskerville Old Face" pitchFamily="18" charset="0"/>
              </a:rPr>
              <a:t>On the contrary, a user is typically fraught with choices offered by the language. </a:t>
            </a:r>
            <a:endParaRPr lang="en-US" sz="1600" dirty="0">
              <a:latin typeface="Baskerville Old Face" pitchFamily="18" charset="0"/>
            </a:endParaRPr>
          </a:p>
          <a:p>
            <a:pPr marL="749300" indent="-404813" algn="just">
              <a:lnSpc>
                <a:spcPct val="150000"/>
              </a:lnSpc>
              <a:buFont typeface="Wingdings" pitchFamily="2" charset="2"/>
              <a:buChar char="Ø"/>
            </a:pPr>
            <a:r>
              <a:rPr lang="en-US" dirty="0">
                <a:latin typeface="Baskerville Old Face" pitchFamily="18" charset="0"/>
              </a:rPr>
              <a:t>For example, consider PHP’s array of database support options. Native support is offered for more than 25 database products, including </a:t>
            </a:r>
            <a:r>
              <a:rPr lang="en-US" dirty="0" err="1">
                <a:latin typeface="Baskerville Old Face" pitchFamily="18" charset="0"/>
              </a:rPr>
              <a:t>Adabas</a:t>
            </a:r>
            <a:r>
              <a:rPr lang="en-US" dirty="0">
                <a:latin typeface="Baskerville Old Face" pitchFamily="18" charset="0"/>
              </a:rPr>
              <a:t> D, dBase, </a:t>
            </a:r>
            <a:r>
              <a:rPr lang="en-US" dirty="0" err="1">
                <a:latin typeface="Baskerville Old Face" pitchFamily="18" charset="0"/>
              </a:rPr>
              <a:t>mSQL</a:t>
            </a:r>
            <a:r>
              <a:rPr lang="en-US" dirty="0">
                <a:latin typeface="Baskerville Old Face" pitchFamily="18" charset="0"/>
              </a:rPr>
              <a:t>, Microsoft SQL Server, </a:t>
            </a:r>
            <a:r>
              <a:rPr lang="en-US" dirty="0" err="1">
                <a:latin typeface="Baskerville Old Face" pitchFamily="18" charset="0"/>
              </a:rPr>
              <a:t>MySQL</a:t>
            </a:r>
            <a:r>
              <a:rPr lang="en-US" dirty="0">
                <a:latin typeface="Baskerville Old Face" pitchFamily="18" charset="0"/>
              </a:rPr>
              <a:t>, Oracle, </a:t>
            </a:r>
            <a:r>
              <a:rPr lang="en-US" dirty="0" err="1">
                <a:latin typeface="Baskerville Old Face" pitchFamily="18" charset="0"/>
              </a:rPr>
              <a:t>Ovrimos</a:t>
            </a:r>
            <a:r>
              <a:rPr lang="en-US" dirty="0">
                <a:latin typeface="Baskerville Old Face" pitchFamily="18" charset="0"/>
              </a:rPr>
              <a:t>, </a:t>
            </a:r>
            <a:r>
              <a:rPr lang="en-US" dirty="0" err="1">
                <a:latin typeface="Baskerville Old Face" pitchFamily="18" charset="0"/>
              </a:rPr>
              <a:t>PostgreSQL</a:t>
            </a:r>
            <a:r>
              <a:rPr lang="en-US" dirty="0">
                <a:latin typeface="Baskerville Old Face" pitchFamily="18" charset="0"/>
              </a:rPr>
              <a:t>, Solid, Sybase, Unix </a:t>
            </a:r>
            <a:r>
              <a:rPr lang="en-US" dirty="0" err="1">
                <a:latin typeface="Baskerville Old Face" pitchFamily="18" charset="0"/>
              </a:rPr>
              <a:t>dbm</a:t>
            </a:r>
            <a:r>
              <a:rPr lang="en-US" dirty="0">
                <a:latin typeface="Baskerville Old Face" pitchFamily="18" charset="0"/>
              </a:rPr>
              <a:t>, and </a:t>
            </a:r>
            <a:r>
              <a:rPr lang="en-US" dirty="0" err="1">
                <a:latin typeface="Baskerville Old Face" pitchFamily="18" charset="0"/>
              </a:rPr>
              <a:t>Velocis</a:t>
            </a:r>
            <a:endParaRPr lang="en-US" sz="1600" dirty="0">
              <a:latin typeface="Baskerville Old Face" pitchFamily="18" charset="0"/>
            </a:endParaRPr>
          </a:p>
          <a:p>
            <a:pPr marL="749300" indent="-404813" algn="just">
              <a:lnSpc>
                <a:spcPct val="150000"/>
              </a:lnSpc>
              <a:buFont typeface="Wingdings" pitchFamily="2" charset="2"/>
              <a:buChar char="Ø"/>
            </a:pPr>
            <a:r>
              <a:rPr lang="en-US" dirty="0">
                <a:latin typeface="Baskerville Old Face" pitchFamily="18" charset="0"/>
              </a:rPr>
              <a:t>PHP offers support for both procedural and Object oriented Programming </a:t>
            </a:r>
          </a:p>
          <a:p>
            <a:pPr lvl="0">
              <a:lnSpc>
                <a:spcPct val="150000"/>
              </a:lnSpc>
            </a:pPr>
            <a:endParaRPr lang="en-US" dirty="0"/>
          </a:p>
          <a:p>
            <a:pPr marL="342900" indent="-342900">
              <a:tabLst>
                <a:tab pos="404813" algn="l"/>
              </a:tabLst>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357166"/>
            <a:ext cx="7498080" cy="4800600"/>
          </a:xfrm>
        </p:spPr>
        <p:txBody>
          <a:bodyPr>
            <a:normAutofit/>
          </a:bodyPr>
          <a:lstStyle/>
          <a:p>
            <a:pPr>
              <a:lnSpc>
                <a:spcPct val="150000"/>
              </a:lnSpc>
              <a:buFont typeface="Wingdings" pitchFamily="2" charset="2"/>
              <a:buChar char="q"/>
            </a:pPr>
            <a:r>
              <a:rPr lang="en-IN" sz="1800" b="1" dirty="0">
                <a:latin typeface="Century Schoolbook" pitchFamily="18" charset="0"/>
              </a:rPr>
              <a:t>Syntax:</a:t>
            </a:r>
          </a:p>
          <a:p>
            <a:pPr>
              <a:lnSpc>
                <a:spcPct val="150000"/>
              </a:lnSpc>
              <a:buNone/>
            </a:pPr>
            <a:r>
              <a:rPr lang="en-IN" sz="1800" b="1" dirty="0">
                <a:latin typeface="Century Schoolbook" pitchFamily="18" charset="0"/>
              </a:rPr>
              <a:t>	</a:t>
            </a:r>
            <a:r>
              <a:rPr lang="en-IN" sz="1800" dirty="0">
                <a:latin typeface="Century Schoolbook" pitchFamily="18" charset="0"/>
              </a:rPr>
              <a:t>&lt;</a:t>
            </a:r>
            <a:r>
              <a:rPr lang="en-IN" sz="1800" dirty="0" err="1">
                <a:latin typeface="Century Schoolbook" pitchFamily="18" charset="0"/>
              </a:rPr>
              <a:t>th</a:t>
            </a:r>
            <a:r>
              <a:rPr lang="en-IN" sz="1800" dirty="0">
                <a:latin typeface="Century Schoolbook" pitchFamily="18" charset="0"/>
              </a:rPr>
              <a:t> [align=”</a:t>
            </a:r>
            <a:r>
              <a:rPr lang="en-IN" sz="1800" dirty="0" err="1">
                <a:latin typeface="Century Schoolbook" pitchFamily="18" charset="0"/>
              </a:rPr>
              <a:t>center</a:t>
            </a:r>
            <a:r>
              <a:rPr lang="en-IN" sz="1800" dirty="0">
                <a:latin typeface="Century Schoolbook" pitchFamily="18" charset="0"/>
              </a:rPr>
              <a:t>”/”right”/”left”]</a:t>
            </a:r>
          </a:p>
          <a:p>
            <a:pPr>
              <a:lnSpc>
                <a:spcPct val="150000"/>
              </a:lnSpc>
              <a:buNone/>
            </a:pPr>
            <a:r>
              <a:rPr lang="en-IN" sz="1800" dirty="0">
                <a:latin typeface="Century Schoolbook" pitchFamily="18" charset="0"/>
              </a:rPr>
              <a:t>		 [</a:t>
            </a:r>
            <a:r>
              <a:rPr lang="en-IN" sz="1800" dirty="0" err="1">
                <a:latin typeface="Century Schoolbook" pitchFamily="18" charset="0"/>
              </a:rPr>
              <a:t>valign</a:t>
            </a:r>
            <a:r>
              <a:rPr lang="en-IN" sz="1800" dirty="0">
                <a:latin typeface="Century Schoolbook" pitchFamily="18" charset="0"/>
              </a:rPr>
              <a:t>=”top”/”</a:t>
            </a:r>
            <a:r>
              <a:rPr lang="en-IN" sz="1800" dirty="0" err="1">
                <a:latin typeface="Century Schoolbook" pitchFamily="18" charset="0"/>
              </a:rPr>
              <a:t>center</a:t>
            </a:r>
            <a:r>
              <a:rPr lang="en-IN" sz="1800" dirty="0">
                <a:latin typeface="Century Schoolbook" pitchFamily="18" charset="0"/>
              </a:rPr>
              <a:t>”/”bottom”]</a:t>
            </a:r>
          </a:p>
          <a:p>
            <a:pPr>
              <a:lnSpc>
                <a:spcPct val="150000"/>
              </a:lnSpc>
              <a:buNone/>
            </a:pPr>
            <a:r>
              <a:rPr lang="en-IN" sz="1800" dirty="0">
                <a:latin typeface="Century Schoolbook" pitchFamily="18" charset="0"/>
              </a:rPr>
              <a:t>		 [now rap][</a:t>
            </a:r>
            <a:r>
              <a:rPr lang="en-IN" sz="1800" dirty="0" err="1">
                <a:latin typeface="Century Schoolbook" pitchFamily="18" charset="0"/>
              </a:rPr>
              <a:t>colspan</a:t>
            </a:r>
            <a:r>
              <a:rPr lang="en-IN" sz="1800" dirty="0">
                <a:latin typeface="Century Schoolbook" pitchFamily="18" charset="0"/>
              </a:rPr>
              <a:t>=”n”][</a:t>
            </a:r>
            <a:r>
              <a:rPr lang="en-IN" sz="1800" dirty="0" err="1">
                <a:latin typeface="Century Schoolbook" pitchFamily="18" charset="0"/>
              </a:rPr>
              <a:t>rowspan</a:t>
            </a:r>
            <a:r>
              <a:rPr lang="en-IN" sz="1800" dirty="0">
                <a:latin typeface="Century Schoolbook" pitchFamily="18" charset="0"/>
              </a:rPr>
              <a:t>=”n”]</a:t>
            </a:r>
          </a:p>
          <a:p>
            <a:pPr>
              <a:lnSpc>
                <a:spcPct val="150000"/>
              </a:lnSpc>
              <a:buNone/>
            </a:pPr>
            <a:r>
              <a:rPr lang="en-IN" sz="1800" dirty="0">
                <a:latin typeface="Century Schoolbook" pitchFamily="18" charset="0"/>
              </a:rPr>
              <a:t>		  [</a:t>
            </a:r>
            <a:r>
              <a:rPr lang="en-IN" sz="1800" dirty="0" err="1">
                <a:latin typeface="Century Schoolbook" pitchFamily="18" charset="0"/>
              </a:rPr>
              <a:t>bgcolor</a:t>
            </a:r>
            <a:r>
              <a:rPr lang="en-IN" sz="1800" dirty="0">
                <a:latin typeface="Century Schoolbook" pitchFamily="18" charset="0"/>
              </a:rPr>
              <a:t>=”</a:t>
            </a:r>
            <a:r>
              <a:rPr lang="en-IN" sz="1800" dirty="0" err="1">
                <a:latin typeface="Century Schoolbook" pitchFamily="18" charset="0"/>
              </a:rPr>
              <a:t>colorname</a:t>
            </a:r>
            <a:r>
              <a:rPr lang="en-IN" sz="1800" dirty="0">
                <a:latin typeface="Century Schoolbook" pitchFamily="18" charset="0"/>
              </a:rPr>
              <a:t>”]&gt;</a:t>
            </a:r>
          </a:p>
          <a:p>
            <a:pPr>
              <a:lnSpc>
                <a:spcPct val="150000"/>
              </a:lnSpc>
              <a:buNone/>
            </a:pPr>
            <a:r>
              <a:rPr lang="en-IN" sz="1800" dirty="0">
                <a:latin typeface="Century Schoolbook" pitchFamily="18" charset="0"/>
              </a:rPr>
              <a:t>	&lt;/</a:t>
            </a:r>
            <a:r>
              <a:rPr lang="en-IN" sz="1800" dirty="0" err="1">
                <a:latin typeface="Century Schoolbook" pitchFamily="18" charset="0"/>
              </a:rPr>
              <a:t>th</a:t>
            </a:r>
            <a:r>
              <a:rPr lang="en-IN" sz="1800" dirty="0">
                <a:latin typeface="Century Schoolbook" pitchFamily="18" charset="0"/>
              </a:rPr>
              <a:t>&gt;</a:t>
            </a:r>
          </a:p>
          <a:p>
            <a:endParaRPr lang="en-IN" sz="1800" dirty="0"/>
          </a:p>
        </p:txBody>
      </p:sp>
      <p:graphicFrame>
        <p:nvGraphicFramePr>
          <p:cNvPr id="4" name="Table 3"/>
          <p:cNvGraphicFramePr>
            <a:graphicFrameLocks noGrp="1"/>
          </p:cNvGraphicFramePr>
          <p:nvPr>
            <p:extLst>
              <p:ext uri="{D42A27DB-BD31-4B8C-83A1-F6EECF244321}">
                <p14:modId xmlns:p14="http://schemas.microsoft.com/office/powerpoint/2010/main" val="943627439"/>
              </p:ext>
            </p:extLst>
          </p:nvPr>
        </p:nvGraphicFramePr>
        <p:xfrm>
          <a:off x="179512" y="3789040"/>
          <a:ext cx="8606190" cy="2194560"/>
        </p:xfrm>
        <a:graphic>
          <a:graphicData uri="http://schemas.openxmlformats.org/drawingml/2006/table">
            <a:tbl>
              <a:tblPr firstRow="1" bandRow="1">
                <a:tableStyleId>{5C22544A-7EE6-4342-B048-85BDC9FD1C3A}</a:tableStyleId>
              </a:tblPr>
              <a:tblGrid>
                <a:gridCol w="140539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126341">
                <a:tc>
                  <a:txBody>
                    <a:bodyPr/>
                    <a:lstStyle/>
                    <a:p>
                      <a:pPr algn="l">
                        <a:lnSpc>
                          <a:spcPct val="100000"/>
                        </a:lnSpc>
                        <a:spcAft>
                          <a:spcPts val="0"/>
                        </a:spcAft>
                        <a:tabLst>
                          <a:tab pos="1105535" algn="l"/>
                        </a:tabLst>
                      </a:pPr>
                      <a:r>
                        <a:rPr lang="en-IN" sz="1800" b="1" dirty="0">
                          <a:latin typeface="Century Schoolbook" pitchFamily="18" charset="0"/>
                          <a:ea typeface="Times New Roman"/>
                          <a:cs typeface="Times New Roman"/>
                        </a:rPr>
                        <a:t>Attribute name</a:t>
                      </a:r>
                      <a:endParaRPr lang="en-IN" sz="1800" dirty="0">
                        <a:latin typeface="Century Schoolbook" pitchFamily="18" charset="0"/>
                        <a:ea typeface="Times New Roman"/>
                        <a:cs typeface="Times New Roman"/>
                      </a:endParaRPr>
                    </a:p>
                  </a:txBody>
                  <a:tcPr marL="68580" marR="68580" marT="0" marB="0"/>
                </a:tc>
                <a:tc>
                  <a:txBody>
                    <a:bodyPr/>
                    <a:lstStyle/>
                    <a:p>
                      <a:pPr algn="l">
                        <a:lnSpc>
                          <a:spcPct val="100000"/>
                        </a:lnSpc>
                        <a:spcAft>
                          <a:spcPts val="0"/>
                        </a:spcAft>
                        <a:tabLst>
                          <a:tab pos="1105535" algn="l"/>
                        </a:tabLst>
                      </a:pPr>
                      <a:r>
                        <a:rPr lang="en-IN" sz="1800" b="1" dirty="0">
                          <a:latin typeface="Century Schoolbook" pitchFamily="18" charset="0"/>
                          <a:ea typeface="Times New Roman"/>
                          <a:cs typeface="Times New Roman"/>
                        </a:rPr>
                        <a:t>Description</a:t>
                      </a:r>
                      <a:endParaRPr lang="en-IN" sz="1800" dirty="0">
                        <a:latin typeface="Century Schoolbook" pitchFamily="18" charset="0"/>
                        <a:ea typeface="Times New Roman"/>
                        <a:cs typeface="Times New Roman"/>
                      </a:endParaRPr>
                    </a:p>
                  </a:txBody>
                  <a:tcPr marL="68580" marR="68580" marT="0" marB="0"/>
                </a:tc>
                <a:extLst>
                  <a:ext uri="{0D108BD9-81ED-4DB2-BD59-A6C34878D82A}">
                    <a16:rowId xmlns:a16="http://schemas.microsoft.com/office/drawing/2014/main" val="10000"/>
                  </a:ext>
                </a:extLst>
              </a:tr>
              <a:tr h="242664">
                <a:tc>
                  <a:txBody>
                    <a:bodyPr/>
                    <a:lstStyle/>
                    <a:p>
                      <a:pPr algn="l">
                        <a:lnSpc>
                          <a:spcPct val="100000"/>
                        </a:lnSpc>
                        <a:spcAft>
                          <a:spcPts val="0"/>
                        </a:spcAft>
                        <a:tabLst>
                          <a:tab pos="1105535" algn="l"/>
                        </a:tabLst>
                      </a:pPr>
                      <a:r>
                        <a:rPr lang="en-IN" sz="1800" dirty="0">
                          <a:latin typeface="Century Schoolbook" pitchFamily="18" charset="0"/>
                          <a:ea typeface="Times New Roman"/>
                          <a:cs typeface="Times New Roman"/>
                        </a:rPr>
                        <a:t>Align</a:t>
                      </a:r>
                    </a:p>
                  </a:txBody>
                  <a:tcPr marL="68580" marR="68580" marT="0" marB="0"/>
                </a:tc>
                <a:tc>
                  <a:txBody>
                    <a:bodyPr/>
                    <a:lstStyle/>
                    <a:p>
                      <a:pPr algn="l">
                        <a:lnSpc>
                          <a:spcPct val="100000"/>
                        </a:lnSpc>
                        <a:spcAft>
                          <a:spcPts val="0"/>
                        </a:spcAft>
                        <a:tabLst>
                          <a:tab pos="1105535" algn="l"/>
                        </a:tabLst>
                      </a:pPr>
                      <a:r>
                        <a:rPr lang="en-IN" sz="1800">
                          <a:latin typeface="Century Schoolbook" pitchFamily="18" charset="0"/>
                          <a:ea typeface="Times New Roman"/>
                          <a:cs typeface="Times New Roman"/>
                        </a:rPr>
                        <a:t>aligns the content  alignement in a header cell.</a:t>
                      </a:r>
                    </a:p>
                  </a:txBody>
                  <a:tcPr marL="68580" marR="68580" marT="0" marB="0"/>
                </a:tc>
                <a:extLst>
                  <a:ext uri="{0D108BD9-81ED-4DB2-BD59-A6C34878D82A}">
                    <a16:rowId xmlns:a16="http://schemas.microsoft.com/office/drawing/2014/main" val="10001"/>
                  </a:ext>
                </a:extLst>
              </a:tr>
              <a:tr h="153752">
                <a:tc>
                  <a:txBody>
                    <a:bodyPr/>
                    <a:lstStyle/>
                    <a:p>
                      <a:pPr algn="l">
                        <a:lnSpc>
                          <a:spcPct val="100000"/>
                        </a:lnSpc>
                        <a:spcAft>
                          <a:spcPts val="0"/>
                        </a:spcAft>
                        <a:tabLst>
                          <a:tab pos="1105535" algn="l"/>
                        </a:tabLst>
                      </a:pPr>
                      <a:r>
                        <a:rPr lang="en-IN" sz="1800" dirty="0" err="1">
                          <a:latin typeface="Century Schoolbook" pitchFamily="18" charset="0"/>
                          <a:ea typeface="Times New Roman"/>
                          <a:cs typeface="Times New Roman"/>
                        </a:rPr>
                        <a:t>valign</a:t>
                      </a:r>
                      <a:r>
                        <a:rPr lang="en-IN" sz="1800" dirty="0">
                          <a:latin typeface="Century Schoolbook" pitchFamily="18" charset="0"/>
                          <a:ea typeface="Times New Roman"/>
                          <a:cs typeface="Times New Roman"/>
                        </a:rPr>
                        <a:t> </a:t>
                      </a:r>
                    </a:p>
                  </a:txBody>
                  <a:tcPr marL="68580" marR="68580" marT="0" marB="0"/>
                </a:tc>
                <a:tc>
                  <a:txBody>
                    <a:bodyPr/>
                    <a:lstStyle/>
                    <a:p>
                      <a:pPr algn="l">
                        <a:lnSpc>
                          <a:spcPct val="100000"/>
                        </a:lnSpc>
                        <a:spcAft>
                          <a:spcPts val="0"/>
                        </a:spcAft>
                        <a:tabLst>
                          <a:tab pos="1105535" algn="l"/>
                        </a:tabLst>
                      </a:pPr>
                      <a:r>
                        <a:rPr lang="en-IN" sz="1800">
                          <a:latin typeface="Century Schoolbook" pitchFamily="18" charset="0"/>
                          <a:ea typeface="Times New Roman"/>
                          <a:cs typeface="Times New Roman"/>
                        </a:rPr>
                        <a:t>Vertical aligns the content in a header cell.</a:t>
                      </a:r>
                    </a:p>
                  </a:txBody>
                  <a:tcPr marL="68580" marR="68580" marT="0" marB="0"/>
                </a:tc>
                <a:extLst>
                  <a:ext uri="{0D108BD9-81ED-4DB2-BD59-A6C34878D82A}">
                    <a16:rowId xmlns:a16="http://schemas.microsoft.com/office/drawing/2014/main" val="10002"/>
                  </a:ext>
                </a:extLst>
              </a:tr>
              <a:tr h="153752">
                <a:tc>
                  <a:txBody>
                    <a:bodyPr/>
                    <a:lstStyle/>
                    <a:p>
                      <a:pPr algn="l">
                        <a:lnSpc>
                          <a:spcPct val="100000"/>
                        </a:lnSpc>
                        <a:spcAft>
                          <a:spcPts val="0"/>
                        </a:spcAft>
                        <a:tabLst>
                          <a:tab pos="1105535" algn="l"/>
                        </a:tabLst>
                      </a:pPr>
                      <a:r>
                        <a:rPr lang="en-IN" sz="1800" dirty="0" err="1">
                          <a:latin typeface="Century Schoolbook" pitchFamily="18" charset="0"/>
                          <a:ea typeface="Times New Roman"/>
                          <a:cs typeface="Times New Roman"/>
                        </a:rPr>
                        <a:t>Bgcolor</a:t>
                      </a:r>
                      <a:endParaRPr lang="en-IN" sz="1800" dirty="0">
                        <a:latin typeface="Century Schoolbook" pitchFamily="18" charset="0"/>
                        <a:ea typeface="Times New Roman"/>
                        <a:cs typeface="Times New Roman"/>
                      </a:endParaRPr>
                    </a:p>
                  </a:txBody>
                  <a:tcPr marL="68580" marR="68580" marT="0" marB="0"/>
                </a:tc>
                <a:tc>
                  <a:txBody>
                    <a:bodyPr/>
                    <a:lstStyle/>
                    <a:p>
                      <a:pPr algn="l">
                        <a:lnSpc>
                          <a:spcPct val="100000"/>
                        </a:lnSpc>
                        <a:spcAft>
                          <a:spcPts val="0"/>
                        </a:spcAft>
                        <a:tabLst>
                          <a:tab pos="1105535" algn="l"/>
                        </a:tabLst>
                      </a:pPr>
                      <a:r>
                        <a:rPr lang="en-IN" sz="1800" dirty="0">
                          <a:latin typeface="Century Schoolbook" pitchFamily="18" charset="0"/>
                          <a:ea typeface="Times New Roman"/>
                          <a:cs typeface="Times New Roman"/>
                        </a:rPr>
                        <a:t>Specifies a background </a:t>
                      </a:r>
                      <a:r>
                        <a:rPr lang="en-IN" sz="1800" dirty="0" err="1">
                          <a:latin typeface="Century Schoolbook" pitchFamily="18" charset="0"/>
                          <a:ea typeface="Times New Roman"/>
                          <a:cs typeface="Times New Roman"/>
                        </a:rPr>
                        <a:t>color</a:t>
                      </a:r>
                      <a:r>
                        <a:rPr lang="en-IN" sz="1800" dirty="0">
                          <a:latin typeface="Century Schoolbook" pitchFamily="18" charset="0"/>
                          <a:ea typeface="Times New Roman"/>
                          <a:cs typeface="Times New Roman"/>
                        </a:rPr>
                        <a:t> for a table row</a:t>
                      </a:r>
                    </a:p>
                  </a:txBody>
                  <a:tcPr marL="68580" marR="68580" marT="0" marB="0"/>
                </a:tc>
                <a:extLst>
                  <a:ext uri="{0D108BD9-81ED-4DB2-BD59-A6C34878D82A}">
                    <a16:rowId xmlns:a16="http://schemas.microsoft.com/office/drawing/2014/main" val="10003"/>
                  </a:ext>
                </a:extLst>
              </a:tr>
              <a:tr h="246004">
                <a:tc>
                  <a:txBody>
                    <a:bodyPr/>
                    <a:lstStyle/>
                    <a:p>
                      <a:pPr algn="l">
                        <a:lnSpc>
                          <a:spcPct val="100000"/>
                        </a:lnSpc>
                        <a:spcAft>
                          <a:spcPts val="0"/>
                        </a:spcAft>
                        <a:tabLst>
                          <a:tab pos="1105535" algn="l"/>
                        </a:tabLst>
                      </a:pPr>
                      <a:r>
                        <a:rPr lang="en-IN" sz="1800">
                          <a:latin typeface="Century Schoolbook" pitchFamily="18" charset="0"/>
                          <a:ea typeface="Times New Roman"/>
                          <a:cs typeface="Times New Roman"/>
                        </a:rPr>
                        <a:t>Nowrap</a:t>
                      </a:r>
                    </a:p>
                  </a:txBody>
                  <a:tcPr marL="68580" marR="68580" marT="0" marB="0"/>
                </a:tc>
                <a:tc>
                  <a:txBody>
                    <a:bodyPr/>
                    <a:lstStyle/>
                    <a:p>
                      <a:pPr algn="l">
                        <a:lnSpc>
                          <a:spcPct val="100000"/>
                        </a:lnSpc>
                        <a:spcAft>
                          <a:spcPts val="0"/>
                        </a:spcAft>
                        <a:tabLst>
                          <a:tab pos="1105535" algn="l"/>
                        </a:tabLst>
                      </a:pPr>
                      <a:r>
                        <a:rPr lang="en-IN" sz="1800" dirty="0">
                          <a:latin typeface="Century Schoolbook" pitchFamily="18" charset="0"/>
                          <a:ea typeface="Times New Roman"/>
                          <a:cs typeface="Times New Roman"/>
                        </a:rPr>
                        <a:t>Specifies that the content inside a header cell should not wrap</a:t>
                      </a:r>
                    </a:p>
                  </a:txBody>
                  <a:tcPr marL="68580" marR="68580" marT="0" marB="0"/>
                </a:tc>
                <a:extLst>
                  <a:ext uri="{0D108BD9-81ED-4DB2-BD59-A6C34878D82A}">
                    <a16:rowId xmlns:a16="http://schemas.microsoft.com/office/drawing/2014/main" val="10004"/>
                  </a:ext>
                </a:extLst>
              </a:tr>
              <a:tr h="246004">
                <a:tc>
                  <a:txBody>
                    <a:bodyPr/>
                    <a:lstStyle/>
                    <a:p>
                      <a:pPr algn="l">
                        <a:lnSpc>
                          <a:spcPct val="100000"/>
                        </a:lnSpc>
                        <a:spcAft>
                          <a:spcPts val="0"/>
                        </a:spcAft>
                        <a:tabLst>
                          <a:tab pos="1105535" algn="l"/>
                        </a:tabLst>
                      </a:pPr>
                      <a:r>
                        <a:rPr lang="en-IN" sz="1800">
                          <a:latin typeface="Century Schoolbook" pitchFamily="18" charset="0"/>
                          <a:ea typeface="Times New Roman"/>
                          <a:cs typeface="Times New Roman"/>
                        </a:rPr>
                        <a:t>Colspan</a:t>
                      </a:r>
                    </a:p>
                  </a:txBody>
                  <a:tcPr marL="68580" marR="68580" marT="0" marB="0"/>
                </a:tc>
                <a:tc>
                  <a:txBody>
                    <a:bodyPr/>
                    <a:lstStyle/>
                    <a:p>
                      <a:pPr algn="l">
                        <a:lnSpc>
                          <a:spcPct val="100000"/>
                        </a:lnSpc>
                        <a:spcAft>
                          <a:spcPts val="0"/>
                        </a:spcAft>
                        <a:tabLst>
                          <a:tab pos="1105535" algn="l"/>
                        </a:tabLst>
                      </a:pPr>
                      <a:r>
                        <a:rPr lang="en-IN" sz="1800" dirty="0">
                          <a:latin typeface="Century Schoolbook" pitchFamily="18" charset="0"/>
                          <a:ea typeface="Times New Roman"/>
                          <a:cs typeface="Times New Roman"/>
                        </a:rPr>
                        <a:t>Specifies the no. Of columns a header cell should span</a:t>
                      </a:r>
                    </a:p>
                  </a:txBody>
                  <a:tcPr marL="68580" marR="68580" marT="0" marB="0"/>
                </a:tc>
                <a:extLst>
                  <a:ext uri="{0D108BD9-81ED-4DB2-BD59-A6C34878D82A}">
                    <a16:rowId xmlns:a16="http://schemas.microsoft.com/office/drawing/2014/main" val="10005"/>
                  </a:ext>
                </a:extLst>
              </a:tr>
              <a:tr h="271073">
                <a:tc>
                  <a:txBody>
                    <a:bodyPr/>
                    <a:lstStyle/>
                    <a:p>
                      <a:pPr algn="l">
                        <a:lnSpc>
                          <a:spcPct val="100000"/>
                        </a:lnSpc>
                        <a:spcAft>
                          <a:spcPts val="0"/>
                        </a:spcAft>
                        <a:tabLst>
                          <a:tab pos="1105535" algn="l"/>
                        </a:tabLst>
                      </a:pPr>
                      <a:r>
                        <a:rPr lang="en-IN" sz="1800" dirty="0" err="1">
                          <a:latin typeface="Century Schoolbook" pitchFamily="18" charset="0"/>
                          <a:ea typeface="Times New Roman"/>
                          <a:cs typeface="Times New Roman"/>
                        </a:rPr>
                        <a:t>Rowspan</a:t>
                      </a:r>
                      <a:endParaRPr lang="en-IN" sz="1800" dirty="0">
                        <a:latin typeface="Century Schoolbook" pitchFamily="18" charset="0"/>
                        <a:ea typeface="Times New Roman"/>
                        <a:cs typeface="Times New Roman"/>
                      </a:endParaRPr>
                    </a:p>
                  </a:txBody>
                  <a:tcPr marL="68580" marR="68580" marT="0" marB="0"/>
                </a:tc>
                <a:tc>
                  <a:txBody>
                    <a:bodyPr/>
                    <a:lstStyle/>
                    <a:p>
                      <a:pPr algn="l">
                        <a:lnSpc>
                          <a:spcPct val="100000"/>
                        </a:lnSpc>
                        <a:spcAft>
                          <a:spcPts val="0"/>
                        </a:spcAft>
                        <a:tabLst>
                          <a:tab pos="1105535" algn="l"/>
                        </a:tabLst>
                      </a:pPr>
                      <a:r>
                        <a:rPr lang="en-IN" sz="1800" dirty="0">
                          <a:latin typeface="Century Schoolbook" pitchFamily="18" charset="0"/>
                          <a:ea typeface="Times New Roman"/>
                          <a:cs typeface="Times New Roman"/>
                        </a:rPr>
                        <a:t>Specifies the no. Of rows a header cell should span</a:t>
                      </a: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2862322"/>
          </a:xfrm>
          <a:prstGeom prst="rect">
            <a:avLst/>
          </a:prstGeom>
          <a:noFill/>
        </p:spPr>
        <p:txBody>
          <a:bodyPr wrap="square" rtlCol="0">
            <a:spAutoFit/>
          </a:bodyPr>
          <a:lstStyle/>
          <a:p>
            <a:pPr marL="342900" indent="-342900">
              <a:lnSpc>
                <a:spcPct val="150000"/>
              </a:lnSpc>
              <a:buAutoNum type="arabicParenR" startAt="4"/>
              <a:tabLst>
                <a:tab pos="404813" algn="l"/>
              </a:tabLst>
            </a:pPr>
            <a:r>
              <a:rPr lang="en-US" b="1" dirty="0">
                <a:latin typeface="Baskerville Old Face" pitchFamily="18" charset="0"/>
              </a:rPr>
              <a:t>Price</a:t>
            </a:r>
          </a:p>
          <a:p>
            <a:pPr marL="687388" indent="-342900" algn="just">
              <a:lnSpc>
                <a:spcPct val="150000"/>
              </a:lnSpc>
              <a:buFont typeface="Wingdings" pitchFamily="2" charset="2"/>
              <a:buChar char="Ø"/>
            </a:pPr>
            <a:r>
              <a:rPr lang="en-US" dirty="0">
                <a:latin typeface="Baskerville Old Face" pitchFamily="18" charset="0"/>
              </a:rPr>
              <a:t>PHP is available free of charge. i.e. PHP is a Open source software. </a:t>
            </a:r>
          </a:p>
          <a:p>
            <a:pPr marL="687388" indent="-342900" algn="just">
              <a:lnSpc>
                <a:spcPct val="150000"/>
              </a:lnSpc>
              <a:buFont typeface="Wingdings" pitchFamily="2" charset="2"/>
              <a:buChar char="Ø"/>
            </a:pPr>
            <a:r>
              <a:rPr lang="en-US" dirty="0">
                <a:latin typeface="Baskerville Old Face" pitchFamily="18" charset="0"/>
              </a:rPr>
              <a:t>In recent years, software meeting such open licensing qualifications has been referred o as </a:t>
            </a:r>
            <a:r>
              <a:rPr lang="en-US" i="1" dirty="0">
                <a:latin typeface="Baskerville Old Face" pitchFamily="18" charset="0"/>
              </a:rPr>
              <a:t>open source software</a:t>
            </a:r>
            <a:r>
              <a:rPr lang="en-US" dirty="0">
                <a:latin typeface="Baskerville Old Face" pitchFamily="18" charset="0"/>
              </a:rPr>
              <a:t>.</a:t>
            </a:r>
          </a:p>
          <a:p>
            <a:pPr marL="687388" indent="-342900" algn="just">
              <a:lnSpc>
                <a:spcPct val="150000"/>
              </a:lnSpc>
              <a:buFont typeface="Wingdings" pitchFamily="2" charset="2"/>
              <a:buChar char="Ø"/>
            </a:pPr>
            <a:r>
              <a:rPr lang="en-US" dirty="0">
                <a:latin typeface="Baskerville Old Face" pitchFamily="18" charset="0"/>
              </a:rPr>
              <a:t>Open source software and the Internet go together like bread and butter.</a:t>
            </a:r>
          </a:p>
          <a:p>
            <a:pPr marL="342900" lvl="0" indent="-342900">
              <a:lnSpc>
                <a:spcPct val="150000"/>
              </a:lnSpc>
            </a:pPr>
            <a:endParaRPr lang="en-US" dirty="0"/>
          </a:p>
          <a:p>
            <a:pPr marL="342900" indent="-342900">
              <a:tabLst>
                <a:tab pos="404813" algn="l"/>
              </a:tabLst>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5452903"/>
          </a:xfrm>
          <a:prstGeom prst="rect">
            <a:avLst/>
          </a:prstGeom>
          <a:noFill/>
        </p:spPr>
        <p:txBody>
          <a:bodyPr wrap="square" rtlCol="0">
            <a:spAutoFit/>
          </a:bodyPr>
          <a:lstStyle/>
          <a:p>
            <a:pPr marL="465138" lvl="0" indent="-465138">
              <a:lnSpc>
                <a:spcPct val="150000"/>
              </a:lnSpc>
            </a:pPr>
            <a:r>
              <a:rPr lang="en-US" b="1" dirty="0"/>
              <a:t>3	</a:t>
            </a:r>
            <a:r>
              <a:rPr lang="en-US" b="1" dirty="0">
                <a:latin typeface="Baskerville Old Face" pitchFamily="18" charset="0"/>
              </a:rPr>
              <a:t>PHP BASICS</a:t>
            </a:r>
            <a:endParaRPr lang="en-US" dirty="0">
              <a:latin typeface="Baskerville Old Face" pitchFamily="18" charset="0"/>
            </a:endParaRPr>
          </a:p>
          <a:p>
            <a:pPr lvl="2">
              <a:lnSpc>
                <a:spcPct val="150000"/>
              </a:lnSpc>
            </a:pPr>
            <a:r>
              <a:rPr lang="en-US" b="1" dirty="0">
                <a:latin typeface="Baskerville Old Face" pitchFamily="18" charset="0"/>
              </a:rPr>
              <a:t>3.1	Code embedding web pages</a:t>
            </a:r>
          </a:p>
          <a:p>
            <a:pPr lvl="2">
              <a:lnSpc>
                <a:spcPct val="150000"/>
              </a:lnSpc>
            </a:pPr>
            <a:r>
              <a:rPr lang="en-US" b="1" dirty="0">
                <a:latin typeface="Baskerville Old Face" pitchFamily="18" charset="0"/>
              </a:rPr>
              <a:t>3.2	Commenting the Code</a:t>
            </a:r>
          </a:p>
          <a:p>
            <a:pPr lvl="2">
              <a:lnSpc>
                <a:spcPct val="150000"/>
              </a:lnSpc>
            </a:pPr>
            <a:r>
              <a:rPr lang="en-US" b="1" dirty="0">
                <a:latin typeface="Baskerville Old Face" pitchFamily="18" charset="0"/>
              </a:rPr>
              <a:t>3.3	Output Data to Browser</a:t>
            </a:r>
          </a:p>
          <a:p>
            <a:pPr lvl="2">
              <a:lnSpc>
                <a:spcPct val="150000"/>
              </a:lnSpc>
            </a:pPr>
            <a:r>
              <a:rPr lang="en-US" b="1" dirty="0">
                <a:latin typeface="Baskerville Old Face" pitchFamily="18" charset="0"/>
              </a:rPr>
              <a:t>3.4	Data Types</a:t>
            </a:r>
          </a:p>
          <a:p>
            <a:pPr lvl="2">
              <a:lnSpc>
                <a:spcPct val="150000"/>
              </a:lnSpc>
            </a:pPr>
            <a:r>
              <a:rPr lang="en-US" b="1" dirty="0">
                <a:latin typeface="Baskerville Old Face" pitchFamily="18" charset="0"/>
              </a:rPr>
              <a:t>3.5	Identifiers</a:t>
            </a:r>
          </a:p>
          <a:p>
            <a:pPr lvl="2">
              <a:lnSpc>
                <a:spcPct val="150000"/>
              </a:lnSpc>
            </a:pPr>
            <a:r>
              <a:rPr lang="en-US" b="1" dirty="0">
                <a:latin typeface="Baskerville Old Face" pitchFamily="18" charset="0"/>
              </a:rPr>
              <a:t>3.6	Variables</a:t>
            </a:r>
          </a:p>
          <a:p>
            <a:pPr lvl="2">
              <a:lnSpc>
                <a:spcPct val="150000"/>
              </a:lnSpc>
            </a:pPr>
            <a:r>
              <a:rPr lang="en-US" b="1" dirty="0">
                <a:latin typeface="Baskerville Old Face" pitchFamily="18" charset="0"/>
              </a:rPr>
              <a:t>3.7	Constants</a:t>
            </a:r>
          </a:p>
          <a:p>
            <a:pPr lvl="2">
              <a:lnSpc>
                <a:spcPct val="150000"/>
              </a:lnSpc>
            </a:pPr>
            <a:r>
              <a:rPr lang="en-US" b="1" dirty="0">
                <a:latin typeface="Baskerville Old Face" pitchFamily="18" charset="0"/>
              </a:rPr>
              <a:t>3.8	Expressions</a:t>
            </a:r>
          </a:p>
          <a:p>
            <a:pPr lvl="2">
              <a:lnSpc>
                <a:spcPct val="150000"/>
              </a:lnSpc>
            </a:pPr>
            <a:r>
              <a:rPr lang="en-US" b="1" dirty="0">
                <a:latin typeface="Baskerville Old Face" pitchFamily="18" charset="0"/>
              </a:rPr>
              <a:t>3.9	String Interpolation</a:t>
            </a:r>
          </a:p>
          <a:p>
            <a:pPr lvl="2">
              <a:lnSpc>
                <a:spcPct val="150000"/>
              </a:lnSpc>
            </a:pPr>
            <a:r>
              <a:rPr lang="en-US" b="1" dirty="0">
                <a:latin typeface="Baskerville Old Face" pitchFamily="18" charset="0"/>
              </a:rPr>
              <a:t>3.10	Arrays </a:t>
            </a:r>
          </a:p>
          <a:p>
            <a:pPr marL="342900" lvl="0" indent="-342900">
              <a:lnSpc>
                <a:spcPct val="150000"/>
              </a:lnSpc>
            </a:pPr>
            <a:endParaRPr lang="en-US" dirty="0">
              <a:latin typeface="Baskerville Old Face" pitchFamily="18" charset="0"/>
            </a:endParaRPr>
          </a:p>
          <a:p>
            <a:pPr marL="342900" indent="-342900">
              <a:lnSpc>
                <a:spcPct val="150000"/>
              </a:lnSpc>
              <a:tabLst>
                <a:tab pos="404813" algn="l"/>
              </a:tabLst>
            </a:pPr>
            <a:endParaRPr lang="en-US" dirty="0">
              <a:latin typeface="Baskerville Old Face"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740307"/>
          </a:xfrm>
          <a:prstGeom prst="rect">
            <a:avLst/>
          </a:prstGeom>
          <a:noFill/>
        </p:spPr>
        <p:txBody>
          <a:bodyPr wrap="square" rtlCol="0">
            <a:spAutoFit/>
          </a:bodyPr>
          <a:lstStyle/>
          <a:p>
            <a:pPr marL="465138" lvl="0" indent="-465138">
              <a:lnSpc>
                <a:spcPct val="150000"/>
              </a:lnSpc>
            </a:pPr>
            <a:r>
              <a:rPr lang="en-US" b="1" dirty="0"/>
              <a:t>3.1	</a:t>
            </a:r>
            <a:r>
              <a:rPr lang="en-US" b="1" dirty="0">
                <a:latin typeface="Baskerville Old Face" pitchFamily="18" charset="0"/>
              </a:rPr>
              <a:t> Code embedding web pages</a:t>
            </a:r>
          </a:p>
          <a:p>
            <a:pPr marL="914400" lvl="0" indent="-404813">
              <a:lnSpc>
                <a:spcPct val="150000"/>
              </a:lnSpc>
              <a:buFont typeface="Wingdings" pitchFamily="2" charset="2"/>
              <a:buChar char="q"/>
            </a:pPr>
            <a:r>
              <a:rPr lang="en-US" dirty="0">
                <a:latin typeface="Baskerville Old Face" pitchFamily="18" charset="0"/>
              </a:rPr>
              <a:t>One of PHP’s advantages is that you can embed PHP code directly alongside HTML.</a:t>
            </a:r>
          </a:p>
          <a:p>
            <a:pPr marL="914400" lvl="0" indent="-404813">
              <a:lnSpc>
                <a:spcPct val="150000"/>
              </a:lnSpc>
              <a:buFont typeface="Wingdings" pitchFamily="2" charset="2"/>
              <a:buChar char="q"/>
            </a:pPr>
            <a:r>
              <a:rPr lang="en-US" dirty="0">
                <a:latin typeface="Baskerville Old Face" pitchFamily="18" charset="0"/>
              </a:rPr>
              <a:t>The web server will send only those pages that have .</a:t>
            </a:r>
            <a:r>
              <a:rPr lang="en-US" dirty="0" err="1">
                <a:latin typeface="Baskerville Old Face" pitchFamily="18" charset="0"/>
              </a:rPr>
              <a:t>php</a:t>
            </a:r>
            <a:r>
              <a:rPr lang="en-US" dirty="0">
                <a:latin typeface="Baskerville Old Face" pitchFamily="18" charset="0"/>
              </a:rPr>
              <a:t> extension to  the PHP Engine .  </a:t>
            </a:r>
          </a:p>
          <a:p>
            <a:pPr marL="914400" lvl="0" indent="-404813">
              <a:lnSpc>
                <a:spcPct val="150000"/>
              </a:lnSpc>
              <a:buFont typeface="Wingdings" pitchFamily="2" charset="2"/>
              <a:buChar char="q"/>
            </a:pPr>
            <a:r>
              <a:rPr lang="en-US" dirty="0">
                <a:latin typeface="Baskerville Old Face" pitchFamily="18" charset="0"/>
              </a:rPr>
              <a:t>It is highly inefficient for the engine to consider every line as a potential PHP command.</a:t>
            </a:r>
          </a:p>
          <a:p>
            <a:pPr marL="914400" lvl="0" indent="-404813">
              <a:lnSpc>
                <a:spcPct val="150000"/>
              </a:lnSpc>
              <a:buFont typeface="Wingdings" pitchFamily="2" charset="2"/>
              <a:buChar char="q"/>
            </a:pPr>
            <a:r>
              <a:rPr lang="en-US" dirty="0">
                <a:latin typeface="Baskerville Old Face" pitchFamily="18" charset="0"/>
              </a:rPr>
              <a:t>Therefore, the engine needs some means to immediately determine which areas of the page are PHP-enabled. </a:t>
            </a:r>
          </a:p>
          <a:p>
            <a:pPr marL="914400" lvl="0" indent="-404813">
              <a:lnSpc>
                <a:spcPct val="150000"/>
              </a:lnSpc>
              <a:buFont typeface="Wingdings" pitchFamily="2" charset="2"/>
              <a:buChar char="q"/>
            </a:pPr>
            <a:r>
              <a:rPr lang="en-US" dirty="0">
                <a:latin typeface="Baskerville Old Face" pitchFamily="18" charset="0"/>
              </a:rPr>
              <a:t>This is logically accomplished by delimiting the PHP code.</a:t>
            </a:r>
          </a:p>
          <a:p>
            <a:pPr marL="914400" lvl="0" indent="-404813">
              <a:lnSpc>
                <a:spcPct val="150000"/>
              </a:lnSpc>
              <a:buFont typeface="Wingdings" pitchFamily="2" charset="2"/>
              <a:buChar char="q"/>
            </a:pPr>
            <a:r>
              <a:rPr lang="en-US" dirty="0">
                <a:latin typeface="Baskerville Old Face" pitchFamily="18" charset="0"/>
              </a:rPr>
              <a:t>There are four delimitation variants.</a:t>
            </a:r>
          </a:p>
          <a:p>
            <a:pPr lvl="2">
              <a:lnSpc>
                <a:spcPct val="150000"/>
              </a:lnSpc>
            </a:pPr>
            <a:r>
              <a:rPr lang="en-US" b="1" dirty="0">
                <a:latin typeface="Baskerville Old Face" pitchFamily="18" charset="0"/>
              </a:rPr>
              <a:t>3.1.1	Default Syntax</a:t>
            </a:r>
          </a:p>
          <a:p>
            <a:pPr lvl="2">
              <a:lnSpc>
                <a:spcPct val="150000"/>
              </a:lnSpc>
            </a:pPr>
            <a:r>
              <a:rPr lang="en-US" b="1" dirty="0">
                <a:latin typeface="Baskerville Old Face" pitchFamily="18" charset="0"/>
              </a:rPr>
              <a:t>3.1.2	Short –Tags</a:t>
            </a:r>
          </a:p>
          <a:p>
            <a:pPr lvl="2">
              <a:lnSpc>
                <a:spcPct val="150000"/>
              </a:lnSpc>
            </a:pPr>
            <a:r>
              <a:rPr lang="en-US" b="1" dirty="0">
                <a:latin typeface="Baskerville Old Face" pitchFamily="18" charset="0"/>
              </a:rPr>
              <a:t>3.1.3	Script</a:t>
            </a:r>
          </a:p>
          <a:p>
            <a:pPr lvl="2">
              <a:lnSpc>
                <a:spcPct val="150000"/>
              </a:lnSpc>
            </a:pPr>
            <a:r>
              <a:rPr lang="en-US" b="1" dirty="0">
                <a:latin typeface="Baskerville Old Face" pitchFamily="18" charset="0"/>
              </a:rPr>
              <a:t>3.1.4	ASP Style</a:t>
            </a:r>
          </a:p>
          <a:p>
            <a:pPr marL="465138" lvl="0" indent="-465138">
              <a:lnSpc>
                <a:spcPct val="150000"/>
              </a:lnSpc>
            </a:pPr>
            <a:endParaRPr lang="en-US" dirty="0">
              <a:latin typeface="Baskerville Old Face"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740307"/>
          </a:xfrm>
          <a:prstGeom prst="rect">
            <a:avLst/>
          </a:prstGeom>
          <a:noFill/>
        </p:spPr>
        <p:txBody>
          <a:bodyPr wrap="square" rtlCol="0">
            <a:spAutoFit/>
          </a:bodyPr>
          <a:lstStyle/>
          <a:p>
            <a:pPr marL="344488" lvl="2" indent="-344488">
              <a:lnSpc>
                <a:spcPct val="150000"/>
              </a:lnSpc>
            </a:pPr>
            <a:r>
              <a:rPr lang="en-US" b="1" dirty="0">
                <a:latin typeface="Baskerville Old Face" pitchFamily="18" charset="0"/>
              </a:rPr>
              <a:t>3.1.1	Default Syntax</a:t>
            </a:r>
          </a:p>
          <a:p>
            <a:pPr marL="1379538" lvl="2" indent="-465138">
              <a:lnSpc>
                <a:spcPct val="150000"/>
              </a:lnSpc>
              <a:buFont typeface="Arial" pitchFamily="34" charset="0"/>
              <a:buChar char="•"/>
            </a:pPr>
            <a:r>
              <a:rPr lang="en-US" dirty="0">
                <a:latin typeface="Baskerville Old Face" pitchFamily="18" charset="0"/>
              </a:rPr>
              <a:t>The default delimiter syntax opens with &lt;?</a:t>
            </a:r>
            <a:r>
              <a:rPr lang="en-US" dirty="0" err="1">
                <a:latin typeface="Baskerville Old Face" pitchFamily="18" charset="0"/>
              </a:rPr>
              <a:t>php</a:t>
            </a:r>
            <a:r>
              <a:rPr lang="en-US" dirty="0">
                <a:latin typeface="Baskerville Old Face" pitchFamily="18" charset="0"/>
              </a:rPr>
              <a:t> and concludes with ?&gt;, like this:</a:t>
            </a:r>
          </a:p>
          <a:p>
            <a:pPr marL="344488" lvl="2" indent="-344488">
              <a:lnSpc>
                <a:spcPct val="150000"/>
              </a:lnSpc>
            </a:pPr>
            <a:endParaRPr lang="en-US" b="1" dirty="0">
              <a:latin typeface="Baskerville Old Face" pitchFamily="18" charset="0"/>
            </a:endParaRPr>
          </a:p>
          <a:p>
            <a:pPr marL="344488" lvl="2" indent="-344488">
              <a:lnSpc>
                <a:spcPct val="150000"/>
              </a:lnSpc>
            </a:pPr>
            <a:endParaRPr lang="en-US" b="1" dirty="0">
              <a:latin typeface="Baskerville Old Face" pitchFamily="18" charset="0"/>
            </a:endParaRPr>
          </a:p>
          <a:p>
            <a:pPr marL="344488" lvl="2" indent="-344488">
              <a:lnSpc>
                <a:spcPct val="150000"/>
              </a:lnSpc>
            </a:pPr>
            <a:endParaRPr lang="en-US" b="1" dirty="0">
              <a:latin typeface="Baskerville Old Face" pitchFamily="18" charset="0"/>
            </a:endParaRPr>
          </a:p>
          <a:p>
            <a:pPr marL="344488" lvl="2" indent="-344488">
              <a:lnSpc>
                <a:spcPct val="150000"/>
              </a:lnSpc>
            </a:pPr>
            <a:endParaRPr lang="en-US" b="1" dirty="0">
              <a:latin typeface="Baskerville Old Face" pitchFamily="18" charset="0"/>
            </a:endParaRPr>
          </a:p>
          <a:p>
            <a:pPr lvl="2"/>
            <a:endParaRPr lang="en-US" b="1" dirty="0">
              <a:latin typeface="Baskerville Old Face" pitchFamily="18" charset="0"/>
            </a:endParaRPr>
          </a:p>
          <a:p>
            <a:pPr lvl="2" indent="-914400"/>
            <a:endParaRPr lang="en-US" b="1" dirty="0">
              <a:latin typeface="Baskerville Old Face" pitchFamily="18" charset="0"/>
            </a:endParaRPr>
          </a:p>
          <a:p>
            <a:pPr lvl="2" indent="-914400"/>
            <a:endParaRPr lang="en-US" b="1" dirty="0">
              <a:latin typeface="Baskerville Old Face" pitchFamily="18" charset="0"/>
            </a:endParaRPr>
          </a:p>
          <a:p>
            <a:pPr lvl="2" indent="-914400"/>
            <a:r>
              <a:rPr lang="en-US" b="1" dirty="0">
                <a:latin typeface="Baskerville Old Face" pitchFamily="18" charset="0"/>
              </a:rPr>
              <a:t>3.1.2	Short-Tags</a:t>
            </a:r>
            <a:endParaRPr lang="en-US" sz="1600" dirty="0">
              <a:latin typeface="Baskerville Old Face" pitchFamily="18" charset="0"/>
            </a:endParaRPr>
          </a:p>
          <a:p>
            <a:pPr marL="1423988" lvl="2" indent="-509588">
              <a:buFont typeface="Wingdings" pitchFamily="2" charset="2"/>
              <a:buChar char="§"/>
            </a:pPr>
            <a:r>
              <a:rPr lang="en-US" dirty="0">
                <a:latin typeface="Baskerville Old Face" pitchFamily="18" charset="0"/>
              </a:rPr>
              <a:t>For less motivated typists, an even shorter delimiter syntax is available. Known as </a:t>
            </a:r>
            <a:r>
              <a:rPr lang="en-US" i="1" dirty="0">
                <a:latin typeface="Baskerville Old Face" pitchFamily="18" charset="0"/>
              </a:rPr>
              <a:t>short-tags</a:t>
            </a:r>
            <a:r>
              <a:rPr lang="en-US" dirty="0">
                <a:latin typeface="Baskerville Old Face" pitchFamily="18" charset="0"/>
              </a:rPr>
              <a:t>. </a:t>
            </a:r>
            <a:endParaRPr lang="en-US" sz="1600" dirty="0">
              <a:latin typeface="Baskerville Old Face" pitchFamily="18" charset="0"/>
            </a:endParaRPr>
          </a:p>
          <a:p>
            <a:pPr marL="1423988" lvl="2" indent="-509588">
              <a:buFont typeface="Wingdings" pitchFamily="2" charset="2"/>
              <a:buChar char="§"/>
            </a:pPr>
            <a:r>
              <a:rPr lang="en-US" dirty="0">
                <a:latin typeface="Baskerville Old Face" pitchFamily="18" charset="0"/>
              </a:rPr>
              <a:t>However, to use this feature, you need to enable PHP’s </a:t>
            </a:r>
            <a:r>
              <a:rPr lang="en-US" dirty="0" err="1">
                <a:latin typeface="Baskerville Old Face" pitchFamily="18" charset="0"/>
              </a:rPr>
              <a:t>short_open_tag</a:t>
            </a:r>
            <a:r>
              <a:rPr lang="en-US" dirty="0">
                <a:latin typeface="Baskerville Old Face" pitchFamily="18" charset="0"/>
              </a:rPr>
              <a:t>  directive. </a:t>
            </a:r>
            <a:endParaRPr lang="en-US" sz="1600" dirty="0">
              <a:latin typeface="Baskerville Old Face" pitchFamily="18" charset="0"/>
            </a:endParaRPr>
          </a:p>
          <a:p>
            <a:pPr marL="1423988" lvl="2" indent="-509588">
              <a:buFont typeface="Wingdings" pitchFamily="2" charset="2"/>
              <a:buChar char="§"/>
            </a:pPr>
            <a:r>
              <a:rPr lang="en-US" dirty="0">
                <a:latin typeface="Baskerville Old Face" pitchFamily="18" charset="0"/>
              </a:rPr>
              <a:t>An example follows:</a:t>
            </a:r>
            <a:endParaRPr lang="en-US" sz="1600" dirty="0">
              <a:latin typeface="Baskerville Old Face" pitchFamily="18" charset="0"/>
            </a:endParaRPr>
          </a:p>
          <a:p>
            <a:pPr lvl="6"/>
            <a:r>
              <a:rPr lang="en-US" b="1" dirty="0">
                <a:latin typeface="Baskerville Old Face" pitchFamily="18" charset="0"/>
              </a:rPr>
              <a:t>&lt;?</a:t>
            </a:r>
            <a:endParaRPr lang="en-US" sz="1600" b="1" dirty="0">
              <a:latin typeface="Baskerville Old Face" pitchFamily="18" charset="0"/>
            </a:endParaRPr>
          </a:p>
          <a:p>
            <a:pPr lvl="6"/>
            <a:r>
              <a:rPr lang="en-US" b="1" dirty="0">
                <a:latin typeface="Baskerville Old Face" pitchFamily="18" charset="0"/>
              </a:rPr>
              <a:t>print "This is another PHP example.";</a:t>
            </a:r>
            <a:endParaRPr lang="en-US" sz="1600" b="1" dirty="0">
              <a:latin typeface="Baskerville Old Face" pitchFamily="18" charset="0"/>
            </a:endParaRPr>
          </a:p>
          <a:p>
            <a:pPr lvl="6"/>
            <a:r>
              <a:rPr lang="en-US" b="1" dirty="0">
                <a:latin typeface="Baskerville Old Face" pitchFamily="18" charset="0"/>
              </a:rPr>
              <a:t>?&gt;</a:t>
            </a:r>
            <a:endParaRPr lang="en-US" sz="1600" b="1" dirty="0">
              <a:latin typeface="Baskerville Old Face" pitchFamily="18" charset="0"/>
            </a:endParaRPr>
          </a:p>
          <a:p>
            <a:pPr marL="344488" lvl="2" indent="-344488">
              <a:lnSpc>
                <a:spcPct val="150000"/>
              </a:lnSpc>
            </a:pPr>
            <a:endParaRPr lang="en-US" b="1" dirty="0">
              <a:latin typeface="Baskerville Old Face" pitchFamily="18" charset="0"/>
            </a:endParaRPr>
          </a:p>
          <a:p>
            <a:pPr marL="465138" lvl="0" indent="-465138">
              <a:lnSpc>
                <a:spcPct val="150000"/>
              </a:lnSpc>
            </a:pPr>
            <a:r>
              <a:rPr lang="en-US" dirty="0">
                <a:latin typeface="Baskerville Old Face" pitchFamily="18" charset="0"/>
              </a:rPr>
              <a:t>	</a:t>
            </a:r>
          </a:p>
        </p:txBody>
      </p:sp>
      <p:pic>
        <p:nvPicPr>
          <p:cNvPr id="4" name="Picture 3"/>
          <p:cNvPicPr/>
          <p:nvPr/>
        </p:nvPicPr>
        <p:blipFill>
          <a:blip r:embed="rId2"/>
          <a:srcRect/>
          <a:stretch>
            <a:fillRect/>
          </a:stretch>
        </p:blipFill>
        <p:spPr bwMode="auto">
          <a:xfrm>
            <a:off x="1295400" y="1219200"/>
            <a:ext cx="5334000" cy="1676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324808"/>
          </a:xfrm>
          <a:prstGeom prst="rect">
            <a:avLst/>
          </a:prstGeom>
          <a:noFill/>
        </p:spPr>
        <p:txBody>
          <a:bodyPr wrap="square" rtlCol="0">
            <a:spAutoFit/>
          </a:bodyPr>
          <a:lstStyle/>
          <a:p>
            <a:pPr marL="0" lvl="2">
              <a:lnSpc>
                <a:spcPct val="150000"/>
              </a:lnSpc>
            </a:pPr>
            <a:r>
              <a:rPr lang="en-US" b="1" dirty="0">
                <a:latin typeface="Baskerville Old Face" pitchFamily="18" charset="0"/>
              </a:rPr>
              <a:t>3.1.3	Script</a:t>
            </a:r>
            <a:endParaRPr lang="en-US" sz="1600" dirty="0">
              <a:latin typeface="Baskerville Old Face" pitchFamily="18" charset="0"/>
            </a:endParaRPr>
          </a:p>
          <a:p>
            <a:pPr marL="1258888" indent="-344488">
              <a:lnSpc>
                <a:spcPct val="150000"/>
              </a:lnSpc>
              <a:buFont typeface="Arial" pitchFamily="34" charset="0"/>
              <a:buChar char="•"/>
            </a:pPr>
            <a:r>
              <a:rPr lang="en-US" dirty="0">
                <a:latin typeface="Baskerville Old Face" pitchFamily="18" charset="0"/>
              </a:rPr>
              <a:t>Certain Editors have problems dealing with PHP’s more commonly used escape syntax variants. </a:t>
            </a:r>
          </a:p>
          <a:p>
            <a:pPr marL="1258888" indent="-344488">
              <a:lnSpc>
                <a:spcPct val="150000"/>
              </a:lnSpc>
              <a:buFont typeface="Arial" pitchFamily="34" charset="0"/>
              <a:buChar char="•"/>
            </a:pPr>
            <a:r>
              <a:rPr lang="en-US" dirty="0">
                <a:latin typeface="Baskerville Old Face" pitchFamily="18" charset="0"/>
              </a:rPr>
              <a:t>To Solve such issues, another delimiter variant, &lt;script&gt;, is offered.</a:t>
            </a:r>
            <a:endParaRPr lang="en-US" sz="1600" dirty="0">
              <a:latin typeface="Baskerville Old Face" pitchFamily="18" charset="0"/>
            </a:endParaRPr>
          </a:p>
          <a:p>
            <a:pPr lvl="4">
              <a:lnSpc>
                <a:spcPct val="150000"/>
              </a:lnSpc>
            </a:pPr>
            <a:r>
              <a:rPr lang="en-US" dirty="0">
                <a:latin typeface="Baskerville Old Face" pitchFamily="18" charset="0"/>
              </a:rPr>
              <a:t>	</a:t>
            </a:r>
            <a:r>
              <a:rPr lang="en-US" b="1" dirty="0">
                <a:latin typeface="Baskerville Old Face" pitchFamily="18" charset="0"/>
              </a:rPr>
              <a:t>&lt;script language="</a:t>
            </a:r>
            <a:r>
              <a:rPr lang="en-US" b="1" dirty="0" err="1">
                <a:latin typeface="Baskerville Old Face" pitchFamily="18" charset="0"/>
              </a:rPr>
              <a:t>php</a:t>
            </a:r>
            <a:r>
              <a:rPr lang="en-US" b="1" dirty="0">
                <a:latin typeface="Baskerville Old Face" pitchFamily="18" charset="0"/>
              </a:rPr>
              <a:t>"&gt;</a:t>
            </a:r>
            <a:endParaRPr lang="en-US" sz="1600" b="1" dirty="0">
              <a:latin typeface="Baskerville Old Face" pitchFamily="18" charset="0"/>
            </a:endParaRPr>
          </a:p>
          <a:p>
            <a:pPr lvl="4">
              <a:lnSpc>
                <a:spcPct val="150000"/>
              </a:lnSpc>
            </a:pPr>
            <a:r>
              <a:rPr lang="en-US" b="1" dirty="0">
                <a:latin typeface="Baskerville Old Face" pitchFamily="18" charset="0"/>
              </a:rPr>
              <a:t>		print "This is another PHP example.";</a:t>
            </a:r>
            <a:endParaRPr lang="en-US" sz="1600" b="1" dirty="0">
              <a:latin typeface="Baskerville Old Face" pitchFamily="18" charset="0"/>
            </a:endParaRPr>
          </a:p>
          <a:p>
            <a:pPr lvl="4">
              <a:lnSpc>
                <a:spcPct val="150000"/>
              </a:lnSpc>
            </a:pPr>
            <a:r>
              <a:rPr lang="en-US" b="1" dirty="0">
                <a:latin typeface="Baskerville Old Face" pitchFamily="18" charset="0"/>
              </a:rPr>
              <a:t>	&lt;/script&gt;</a:t>
            </a:r>
            <a:endParaRPr lang="en-US" sz="1600" b="1" dirty="0">
              <a:latin typeface="Baskerville Old Face" pitchFamily="18" charset="0"/>
            </a:endParaRPr>
          </a:p>
          <a:p>
            <a:pPr>
              <a:lnSpc>
                <a:spcPct val="150000"/>
              </a:lnSpc>
            </a:pPr>
            <a:r>
              <a:rPr lang="en-US" sz="1600" b="1" dirty="0">
                <a:latin typeface="Baskerville Old Face" pitchFamily="18" charset="0"/>
              </a:rPr>
              <a:t>3.1.4	</a:t>
            </a:r>
            <a:r>
              <a:rPr lang="en-US" b="1" dirty="0">
                <a:latin typeface="Baskerville Old Face" pitchFamily="18" charset="0"/>
              </a:rPr>
              <a:t>ASP Style</a:t>
            </a:r>
            <a:endParaRPr lang="en-US" sz="1600" dirty="0">
              <a:latin typeface="Baskerville Old Face" pitchFamily="18" charset="0"/>
            </a:endParaRPr>
          </a:p>
          <a:p>
            <a:pPr marL="1319213" lvl="2" indent="-404813">
              <a:lnSpc>
                <a:spcPct val="150000"/>
              </a:lnSpc>
              <a:buFont typeface="Arial" pitchFamily="34" charset="0"/>
              <a:buChar char="•"/>
            </a:pPr>
            <a:r>
              <a:rPr lang="en-US" dirty="0">
                <a:latin typeface="Baskerville Old Face" pitchFamily="18" charset="0"/>
              </a:rPr>
              <a:t>Microsoft ASP pages employ a delimiting strategy similar to that used by PHP. </a:t>
            </a:r>
            <a:endParaRPr lang="en-US" sz="1600" dirty="0">
              <a:latin typeface="Baskerville Old Face" pitchFamily="18" charset="0"/>
            </a:endParaRPr>
          </a:p>
          <a:p>
            <a:pPr marL="1319213" lvl="2" indent="-404813">
              <a:lnSpc>
                <a:spcPct val="150000"/>
              </a:lnSpc>
              <a:buFont typeface="Arial" pitchFamily="34" charset="0"/>
              <a:buChar char="•"/>
            </a:pPr>
            <a:r>
              <a:rPr lang="en-US" dirty="0">
                <a:latin typeface="Baskerville Old Face" pitchFamily="18" charset="0"/>
              </a:rPr>
              <a:t>ASP Style includes opening dynamic syntax with &lt;%, and concluding with %&gt;.</a:t>
            </a:r>
            <a:endParaRPr lang="en-US" sz="1600" dirty="0">
              <a:latin typeface="Baskerville Old Face" pitchFamily="18" charset="0"/>
            </a:endParaRPr>
          </a:p>
          <a:p>
            <a:pPr marL="1319213" lvl="2" indent="-404813">
              <a:lnSpc>
                <a:spcPct val="150000"/>
              </a:lnSpc>
              <a:buFont typeface="Arial" pitchFamily="34" charset="0"/>
              <a:buChar char="•"/>
            </a:pPr>
            <a:r>
              <a:rPr lang="en-US" dirty="0">
                <a:latin typeface="Baskerville Old Face" pitchFamily="18" charset="0"/>
              </a:rPr>
              <a:t>If you’re coming from an ASP background and prefer to continue using this escape syntax, PHP supports it. Here’s an example:</a:t>
            </a:r>
            <a:endParaRPr lang="en-US" sz="1600" dirty="0">
              <a:latin typeface="Baskerville Old Face" pitchFamily="18" charset="0"/>
            </a:endParaRPr>
          </a:p>
          <a:p>
            <a:pPr lvl="4">
              <a:lnSpc>
                <a:spcPct val="150000"/>
              </a:lnSpc>
            </a:pPr>
            <a:r>
              <a:rPr lang="en-US" dirty="0">
                <a:latin typeface="Baskerville Old Face" pitchFamily="18" charset="0"/>
              </a:rPr>
              <a:t>	</a:t>
            </a:r>
            <a:r>
              <a:rPr lang="en-US" b="1" dirty="0">
                <a:latin typeface="Baskerville Old Face" pitchFamily="18" charset="0"/>
              </a:rPr>
              <a:t>&lt;%</a:t>
            </a:r>
            <a:endParaRPr lang="en-US" sz="1600" b="1" dirty="0">
              <a:latin typeface="Baskerville Old Face" pitchFamily="18" charset="0"/>
            </a:endParaRPr>
          </a:p>
          <a:p>
            <a:pPr lvl="4">
              <a:lnSpc>
                <a:spcPct val="150000"/>
              </a:lnSpc>
            </a:pPr>
            <a:r>
              <a:rPr lang="en-US" b="1" dirty="0">
                <a:latin typeface="Baskerville Old Face" pitchFamily="18" charset="0"/>
              </a:rPr>
              <a:t>		print "This is another PHP example.";</a:t>
            </a:r>
            <a:endParaRPr lang="en-US" sz="1600" b="1" dirty="0">
              <a:latin typeface="Baskerville Old Face" pitchFamily="18" charset="0"/>
            </a:endParaRPr>
          </a:p>
          <a:p>
            <a:pPr lvl="4">
              <a:lnSpc>
                <a:spcPct val="150000"/>
              </a:lnSpc>
            </a:pPr>
            <a:r>
              <a:rPr lang="en-US" b="1" dirty="0">
                <a:latin typeface="Baskerville Old Face" pitchFamily="18" charset="0"/>
              </a:rPr>
              <a:t>	%&gt;</a:t>
            </a:r>
            <a:endParaRPr lang="en-US" sz="2400" b="1" dirty="0">
              <a:latin typeface="Baskerville Old Face"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5078313"/>
          </a:xfrm>
          <a:prstGeom prst="rect">
            <a:avLst/>
          </a:prstGeom>
          <a:noFill/>
        </p:spPr>
        <p:txBody>
          <a:bodyPr wrap="square" rtlCol="0">
            <a:spAutoFit/>
          </a:bodyPr>
          <a:lstStyle/>
          <a:p>
            <a:pPr>
              <a:lnSpc>
                <a:spcPct val="150000"/>
              </a:lnSpc>
            </a:pPr>
            <a:r>
              <a:rPr lang="en-US" b="1" dirty="0">
                <a:latin typeface="Baskerville Old Face" pitchFamily="18" charset="0"/>
              </a:rPr>
              <a:t>3.2 Commenting Your Code</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The main purpose of comments is to serve as a note to the developer and the maintenance people</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A comment in PHP code is a line that is not read/executed as part of the program. Its only purpose is to be read by someone who is looking at the code.</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Comments can be used to</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Let others understand what you are doing</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Remind yourself of what you did.</a:t>
            </a:r>
            <a:endParaRPr lang="en-US" sz="1600" dirty="0">
              <a:latin typeface="Baskerville Old Face" pitchFamily="18" charset="0"/>
            </a:endParaRPr>
          </a:p>
          <a:p>
            <a:pPr marL="749300" lvl="0" indent="-404813">
              <a:lnSpc>
                <a:spcPct val="150000"/>
              </a:lnSpc>
              <a:buFont typeface="Arial" pitchFamily="34" charset="0"/>
              <a:buChar char="•"/>
            </a:pPr>
            <a:r>
              <a:rPr lang="en-US" dirty="0">
                <a:latin typeface="Baskerville Old Face" pitchFamily="18" charset="0"/>
              </a:rPr>
              <a:t>While there is only one type of comment in HTML, PHP has three types.</a:t>
            </a:r>
            <a:endParaRPr lang="en-US" sz="1600" dirty="0">
              <a:latin typeface="Baskerville Old Face" pitchFamily="18" charset="0"/>
            </a:endParaRPr>
          </a:p>
          <a:p>
            <a:pPr marL="2112963" lvl="3" indent="-741363">
              <a:lnSpc>
                <a:spcPct val="150000"/>
              </a:lnSpc>
            </a:pPr>
            <a:r>
              <a:rPr lang="en-US" b="1" dirty="0">
                <a:latin typeface="Baskerville Old Face" pitchFamily="18" charset="0"/>
              </a:rPr>
              <a:t>3.2.1)	Single-Line C++ Syntax</a:t>
            </a:r>
            <a:endParaRPr lang="en-US" sz="1600" b="1" dirty="0">
              <a:latin typeface="Baskerville Old Face" pitchFamily="18" charset="0"/>
            </a:endParaRPr>
          </a:p>
          <a:p>
            <a:pPr marL="2112963" lvl="3" indent="-733425">
              <a:lnSpc>
                <a:spcPct val="150000"/>
              </a:lnSpc>
            </a:pPr>
            <a:r>
              <a:rPr lang="en-US" b="1" dirty="0">
                <a:latin typeface="Baskerville Old Face" pitchFamily="18" charset="0"/>
              </a:rPr>
              <a:t>3.2.2) 	Shell syntax</a:t>
            </a:r>
            <a:endParaRPr lang="en-US" sz="1600" b="1" dirty="0">
              <a:latin typeface="Baskerville Old Face" pitchFamily="18" charset="0"/>
            </a:endParaRPr>
          </a:p>
          <a:p>
            <a:pPr marL="2112963" lvl="3" indent="-741363">
              <a:lnSpc>
                <a:spcPct val="150000"/>
              </a:lnSpc>
            </a:pPr>
            <a:r>
              <a:rPr lang="en-US" sz="1600" b="1" dirty="0">
                <a:latin typeface="Baskerville Old Face" pitchFamily="18" charset="0"/>
              </a:rPr>
              <a:t>3.2.3) 	</a:t>
            </a:r>
            <a:r>
              <a:rPr lang="en-US" b="1" dirty="0">
                <a:latin typeface="Baskerville Old Face" pitchFamily="18" charset="0"/>
              </a:rPr>
              <a:t>Multiple-Line C Syntax</a:t>
            </a:r>
            <a:endParaRPr lang="en-US" sz="1600" b="1" dirty="0">
              <a:latin typeface="Baskerville Old Face"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5632311"/>
          </a:xfrm>
          <a:prstGeom prst="rect">
            <a:avLst/>
          </a:prstGeom>
          <a:noFill/>
        </p:spPr>
        <p:txBody>
          <a:bodyPr wrap="square" rtlCol="0">
            <a:spAutoFit/>
          </a:bodyPr>
          <a:lstStyle/>
          <a:p>
            <a:pPr marL="465138" lvl="2" indent="-465138" algn="just">
              <a:lnSpc>
                <a:spcPct val="150000"/>
              </a:lnSpc>
            </a:pPr>
            <a:r>
              <a:rPr lang="en-US" b="1" dirty="0">
                <a:latin typeface="Baskerville Old Face" pitchFamily="18" charset="0"/>
              </a:rPr>
              <a:t>3.2.1)	Single-Line C++ Syntax</a:t>
            </a:r>
            <a:endParaRPr lang="en-US" sz="1600" dirty="0">
              <a:latin typeface="Baskerville Old Face" pitchFamily="18" charset="0"/>
            </a:endParaRPr>
          </a:p>
          <a:p>
            <a:pPr algn="just">
              <a:lnSpc>
                <a:spcPct val="150000"/>
              </a:lnSpc>
            </a:pPr>
            <a:r>
              <a:rPr lang="en-US" dirty="0">
                <a:latin typeface="Baskerville Old Face" pitchFamily="18" charset="0"/>
              </a:rPr>
              <a:t>	The single line comment tells the interpreter to ignore everything that occurs on that 	line to the right of the comment. PHP supports C++ single-line comment syntax, 	which is prefaced with a double slash (//), like this:</a:t>
            </a:r>
            <a:endParaRPr lang="en-US" sz="1600" dirty="0">
              <a:latin typeface="Baskerville Old Face" pitchFamily="18" charset="0"/>
            </a:endParaRPr>
          </a:p>
          <a:p>
            <a:pPr lvl="5" algn="just"/>
            <a:r>
              <a:rPr lang="en-US" dirty="0">
                <a:latin typeface="Baskerville Old Face" pitchFamily="18" charset="0"/>
              </a:rPr>
              <a:t>&lt;?</a:t>
            </a:r>
            <a:r>
              <a:rPr lang="en-US" dirty="0" err="1">
                <a:latin typeface="Baskerville Old Face" pitchFamily="18" charset="0"/>
              </a:rPr>
              <a:t>php</a:t>
            </a:r>
            <a:endParaRPr lang="en-US" sz="1600" dirty="0">
              <a:latin typeface="Baskerville Old Face" pitchFamily="18" charset="0"/>
            </a:endParaRPr>
          </a:p>
          <a:p>
            <a:pPr lvl="5" algn="just"/>
            <a:r>
              <a:rPr lang="en-US" dirty="0">
                <a:latin typeface="Baskerville Old Face" pitchFamily="18" charset="0"/>
              </a:rPr>
              <a:t>// Title: My first PHP script</a:t>
            </a:r>
            <a:endParaRPr lang="en-US" sz="1600" dirty="0">
              <a:latin typeface="Baskerville Old Face" pitchFamily="18" charset="0"/>
            </a:endParaRPr>
          </a:p>
          <a:p>
            <a:pPr lvl="5" algn="just"/>
            <a:r>
              <a:rPr lang="en-US" dirty="0">
                <a:latin typeface="Baskerville Old Face" pitchFamily="18" charset="0"/>
              </a:rPr>
              <a:t>// Author: Jason Gilmore</a:t>
            </a:r>
            <a:endParaRPr lang="en-US" sz="1600" dirty="0">
              <a:latin typeface="Baskerville Old Face" pitchFamily="18" charset="0"/>
            </a:endParaRPr>
          </a:p>
          <a:p>
            <a:pPr lvl="5" algn="just"/>
            <a:r>
              <a:rPr lang="en-US" dirty="0">
                <a:latin typeface="Baskerville Old Face" pitchFamily="18" charset="0"/>
              </a:rPr>
              <a:t>echo "This is a PHP program.";</a:t>
            </a:r>
            <a:endParaRPr lang="en-US" sz="1600" dirty="0">
              <a:latin typeface="Baskerville Old Face" pitchFamily="18" charset="0"/>
            </a:endParaRPr>
          </a:p>
          <a:p>
            <a:pPr lvl="5" algn="just"/>
            <a:r>
              <a:rPr lang="en-US" dirty="0">
                <a:latin typeface="Baskerville Old Face" pitchFamily="18" charset="0"/>
              </a:rPr>
              <a:t>?&gt;</a:t>
            </a:r>
            <a:endParaRPr lang="en-US" sz="1600" dirty="0">
              <a:latin typeface="Baskerville Old Face" pitchFamily="18" charset="0"/>
            </a:endParaRPr>
          </a:p>
          <a:p>
            <a:pPr marL="509588" lvl="5" indent="-509588" algn="just"/>
            <a:r>
              <a:rPr lang="en-US" sz="1600" b="1" dirty="0">
                <a:latin typeface="Baskerville Old Face" pitchFamily="18" charset="0"/>
              </a:rPr>
              <a:t>3.2.2)		</a:t>
            </a:r>
            <a:r>
              <a:rPr lang="en-US" b="1" dirty="0">
                <a:latin typeface="Baskerville Old Face" pitchFamily="18" charset="0"/>
              </a:rPr>
              <a:t>Shell syntax</a:t>
            </a:r>
            <a:endParaRPr lang="en-US" sz="1600" dirty="0">
              <a:latin typeface="Baskerville Old Face" pitchFamily="18" charset="0"/>
            </a:endParaRPr>
          </a:p>
          <a:p>
            <a:pPr algn="just">
              <a:lnSpc>
                <a:spcPct val="150000"/>
              </a:lnSpc>
            </a:pPr>
            <a:r>
              <a:rPr lang="en-US" dirty="0">
                <a:latin typeface="Baskerville Old Face" pitchFamily="18" charset="0"/>
              </a:rPr>
              <a:t>	PHP also supports an alternative to the C++-style single-line syntax, known as </a:t>
            </a:r>
            <a:r>
              <a:rPr lang="en-US" i="1" dirty="0">
                <a:latin typeface="Baskerville Old Face" pitchFamily="18" charset="0"/>
              </a:rPr>
              <a:t>shell 	syntax</a:t>
            </a:r>
            <a:r>
              <a:rPr lang="en-US" dirty="0">
                <a:latin typeface="Baskerville Old Face" pitchFamily="18" charset="0"/>
              </a:rPr>
              <a:t>, which is prefaced with a hash mark (#).</a:t>
            </a:r>
            <a:endParaRPr lang="en-US" sz="1600" dirty="0">
              <a:latin typeface="Baskerville Old Face" pitchFamily="18" charset="0"/>
            </a:endParaRPr>
          </a:p>
          <a:p>
            <a:pPr lvl="5" algn="just"/>
            <a:r>
              <a:rPr lang="en-US" dirty="0">
                <a:latin typeface="Baskerville Old Face" pitchFamily="18" charset="0"/>
              </a:rPr>
              <a:t>&lt;?</a:t>
            </a:r>
            <a:r>
              <a:rPr lang="en-US" dirty="0" err="1">
                <a:latin typeface="Baskerville Old Face" pitchFamily="18" charset="0"/>
              </a:rPr>
              <a:t>php</a:t>
            </a:r>
            <a:endParaRPr lang="en-US" sz="1600" dirty="0">
              <a:latin typeface="Baskerville Old Face" pitchFamily="18" charset="0"/>
            </a:endParaRPr>
          </a:p>
          <a:p>
            <a:pPr lvl="5" algn="just"/>
            <a:r>
              <a:rPr lang="en-US" dirty="0">
                <a:latin typeface="Baskerville Old Face" pitchFamily="18" charset="0"/>
              </a:rPr>
              <a:t># Title: My first PHP script</a:t>
            </a:r>
            <a:endParaRPr lang="en-US" sz="1600" dirty="0">
              <a:latin typeface="Baskerville Old Face" pitchFamily="18" charset="0"/>
            </a:endParaRPr>
          </a:p>
          <a:p>
            <a:pPr lvl="5" algn="just"/>
            <a:r>
              <a:rPr lang="en-US" dirty="0">
                <a:latin typeface="Baskerville Old Face" pitchFamily="18" charset="0"/>
              </a:rPr>
              <a:t># Author: Jason Gilmore</a:t>
            </a:r>
            <a:endParaRPr lang="en-US" sz="1600" dirty="0">
              <a:latin typeface="Baskerville Old Face" pitchFamily="18" charset="0"/>
            </a:endParaRPr>
          </a:p>
          <a:p>
            <a:pPr lvl="5" algn="just"/>
            <a:r>
              <a:rPr lang="en-US" dirty="0">
                <a:latin typeface="Baskerville Old Face" pitchFamily="18" charset="0"/>
              </a:rPr>
              <a:t>echo "This is a PHP program.";</a:t>
            </a:r>
            <a:endParaRPr lang="en-US" sz="1600" dirty="0">
              <a:latin typeface="Baskerville Old Face" pitchFamily="18" charset="0"/>
            </a:endParaRPr>
          </a:p>
          <a:p>
            <a:pPr lvl="5" algn="just"/>
            <a:r>
              <a:rPr lang="en-US" dirty="0">
                <a:latin typeface="Baskerville Old Face" pitchFamily="18" charset="0"/>
              </a:rPr>
              <a:t>?&gt;</a:t>
            </a:r>
            <a:endParaRPr lang="en-US" sz="1600" dirty="0">
              <a:latin typeface="Baskerville Old Face"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4247317"/>
          </a:xfrm>
          <a:prstGeom prst="rect">
            <a:avLst/>
          </a:prstGeom>
          <a:noFill/>
        </p:spPr>
        <p:txBody>
          <a:bodyPr wrap="square" rtlCol="0">
            <a:spAutoFit/>
          </a:bodyPr>
          <a:lstStyle/>
          <a:p>
            <a:pPr marL="0" lvl="2" algn="just">
              <a:lnSpc>
                <a:spcPct val="150000"/>
              </a:lnSpc>
            </a:pPr>
            <a:r>
              <a:rPr lang="en-US" b="1" dirty="0">
                <a:latin typeface="Baskerville Old Face" pitchFamily="18" charset="0"/>
              </a:rPr>
              <a:t>3.2.3)	Multiple-Line C Syntax</a:t>
            </a:r>
            <a:endParaRPr lang="en-US" sz="1600" dirty="0">
              <a:latin typeface="Baskerville Old Face" pitchFamily="18" charset="0"/>
            </a:endParaRPr>
          </a:p>
          <a:p>
            <a:pPr algn="just">
              <a:lnSpc>
                <a:spcPct val="150000"/>
              </a:lnSpc>
            </a:pPr>
            <a:r>
              <a:rPr lang="en-US" dirty="0">
                <a:latin typeface="Baskerville Old Face" pitchFamily="18" charset="0"/>
              </a:rPr>
              <a:t>	The multi-line PHP comment can be used to comment out large blocks of code or 	writing multiple line comments. The multiple line PHP comment begins with " /* " 	and ends with " */ ".</a:t>
            </a:r>
            <a:endParaRPr lang="en-US" sz="1600" dirty="0">
              <a:latin typeface="Baskerville Old Face" pitchFamily="18" charset="0"/>
            </a:endParaRPr>
          </a:p>
          <a:p>
            <a:pPr lvl="4" algn="just"/>
            <a:r>
              <a:rPr lang="en-US" dirty="0">
                <a:latin typeface="Baskerville Old Face" pitchFamily="18" charset="0"/>
              </a:rPr>
              <a:t>&lt;?</a:t>
            </a:r>
            <a:r>
              <a:rPr lang="en-US" dirty="0" err="1">
                <a:latin typeface="Baskerville Old Face" pitchFamily="18" charset="0"/>
              </a:rPr>
              <a:t>php</a:t>
            </a:r>
            <a:endParaRPr lang="en-US" sz="1600" dirty="0">
              <a:latin typeface="Baskerville Old Face" pitchFamily="18" charset="0"/>
            </a:endParaRPr>
          </a:p>
          <a:p>
            <a:pPr lvl="4" algn="just"/>
            <a:r>
              <a:rPr lang="en-US" dirty="0">
                <a:latin typeface="Baskerville Old Face" pitchFamily="18" charset="0"/>
              </a:rPr>
              <a:t>/* This Echo statement will print out my message to the</a:t>
            </a:r>
            <a:endParaRPr lang="en-US" sz="1600" dirty="0">
              <a:latin typeface="Baskerville Old Face" pitchFamily="18" charset="0"/>
            </a:endParaRPr>
          </a:p>
          <a:p>
            <a:pPr lvl="4" algn="just"/>
            <a:r>
              <a:rPr lang="en-US" dirty="0">
                <a:latin typeface="Baskerville Old Face" pitchFamily="18" charset="0"/>
              </a:rPr>
              <a:t>the place in which I reside on.  In other words, the World. */</a:t>
            </a:r>
            <a:endParaRPr lang="en-US" sz="1600" dirty="0">
              <a:latin typeface="Baskerville Old Face" pitchFamily="18" charset="0"/>
            </a:endParaRPr>
          </a:p>
          <a:p>
            <a:pPr lvl="4" algn="just"/>
            <a:r>
              <a:rPr lang="en-US" dirty="0">
                <a:latin typeface="Baskerville Old Face" pitchFamily="18" charset="0"/>
              </a:rPr>
              <a:t>echo "Hello World!"; </a:t>
            </a:r>
            <a:endParaRPr lang="en-US" sz="1600" dirty="0">
              <a:latin typeface="Baskerville Old Face" pitchFamily="18" charset="0"/>
            </a:endParaRPr>
          </a:p>
          <a:p>
            <a:pPr lvl="4" algn="just"/>
            <a:r>
              <a:rPr lang="en-US" dirty="0">
                <a:latin typeface="Baskerville Old Face" pitchFamily="18" charset="0"/>
              </a:rPr>
              <a:t>/* </a:t>
            </a:r>
            <a:r>
              <a:rPr lang="en-US" dirty="0" err="1">
                <a:latin typeface="Baskerville Old Face" pitchFamily="18" charset="0"/>
              </a:rPr>
              <a:t>ec</a:t>
            </a:r>
            <a:endParaRPr lang="en-US" sz="1600" dirty="0">
              <a:latin typeface="Baskerville Old Face" pitchFamily="18" charset="0"/>
            </a:endParaRPr>
          </a:p>
          <a:p>
            <a:pPr lvl="4" algn="just"/>
            <a:r>
              <a:rPr lang="en-US" dirty="0">
                <a:latin typeface="Baskerville Old Face" pitchFamily="18" charset="0"/>
              </a:rPr>
              <a:t>ho "My name is </a:t>
            </a:r>
            <a:r>
              <a:rPr lang="en-US" dirty="0" err="1">
                <a:latin typeface="Baskerville Old Face" pitchFamily="18" charset="0"/>
              </a:rPr>
              <a:t>Humperdinkle</a:t>
            </a:r>
            <a:r>
              <a:rPr lang="en-US" dirty="0">
                <a:latin typeface="Baskerville Old Face" pitchFamily="18" charset="0"/>
              </a:rPr>
              <a:t>!";</a:t>
            </a:r>
            <a:endParaRPr lang="en-US" sz="1600" dirty="0">
              <a:latin typeface="Baskerville Old Face" pitchFamily="18" charset="0"/>
            </a:endParaRPr>
          </a:p>
          <a:p>
            <a:pPr lvl="4" algn="just"/>
            <a:r>
              <a:rPr lang="en-US" dirty="0">
                <a:latin typeface="Baskerville Old Face" pitchFamily="18" charset="0"/>
              </a:rPr>
              <a:t>echo "No way! My name is </a:t>
            </a:r>
            <a:r>
              <a:rPr lang="en-US" dirty="0" err="1">
                <a:latin typeface="Baskerville Old Face" pitchFamily="18" charset="0"/>
              </a:rPr>
              <a:t>Uber</a:t>
            </a:r>
            <a:r>
              <a:rPr lang="en-US" dirty="0">
                <a:latin typeface="Baskerville Old Face" pitchFamily="18" charset="0"/>
              </a:rPr>
              <a:t> PHP Programmer!";</a:t>
            </a:r>
            <a:endParaRPr lang="en-US" sz="1600" dirty="0">
              <a:latin typeface="Baskerville Old Face" pitchFamily="18" charset="0"/>
            </a:endParaRPr>
          </a:p>
          <a:p>
            <a:pPr lvl="4" algn="just"/>
            <a:r>
              <a:rPr lang="en-US" dirty="0">
                <a:latin typeface="Baskerville Old Face" pitchFamily="18" charset="0"/>
              </a:rPr>
              <a:t>*/</a:t>
            </a:r>
            <a:endParaRPr lang="en-US" sz="1600" dirty="0">
              <a:latin typeface="Baskerville Old Face" pitchFamily="18" charset="0"/>
            </a:endParaRPr>
          </a:p>
          <a:p>
            <a:pPr lvl="4" algn="just"/>
            <a:r>
              <a:rPr lang="en-US" dirty="0">
                <a:latin typeface="Baskerville Old Face" pitchFamily="18" charset="0"/>
              </a:rPr>
              <a:t>?&gt;</a:t>
            </a:r>
            <a:endParaRPr lang="en-US" sz="1600" dirty="0">
              <a:latin typeface="Baskerville Old Face"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4247317"/>
          </a:xfrm>
          <a:prstGeom prst="rect">
            <a:avLst/>
          </a:prstGeom>
          <a:noFill/>
        </p:spPr>
        <p:txBody>
          <a:bodyPr wrap="square" rtlCol="0">
            <a:spAutoFit/>
          </a:bodyPr>
          <a:lstStyle/>
          <a:p>
            <a:pPr>
              <a:lnSpc>
                <a:spcPct val="150000"/>
              </a:lnSpc>
            </a:pPr>
            <a:r>
              <a:rPr lang="en-US" b="1" dirty="0">
                <a:latin typeface="Baskerville Old Face" pitchFamily="18" charset="0"/>
              </a:rPr>
              <a:t>3.3	Output Data to Browser</a:t>
            </a:r>
          </a:p>
          <a:p>
            <a:pPr>
              <a:lnSpc>
                <a:spcPct val="150000"/>
              </a:lnSpc>
            </a:pPr>
            <a:r>
              <a:rPr lang="en-US" dirty="0">
                <a:latin typeface="Baskerville Old Face" pitchFamily="18" charset="0"/>
              </a:rPr>
              <a:t>	PHP offers several methods for dynamic web sites to output data to the browser</a:t>
            </a:r>
            <a:endParaRPr lang="en-US" sz="1600" dirty="0">
              <a:latin typeface="Baskerville Old Face" pitchFamily="18" charset="0"/>
            </a:endParaRPr>
          </a:p>
          <a:p>
            <a:pPr lvl="2">
              <a:lnSpc>
                <a:spcPct val="150000"/>
              </a:lnSpc>
            </a:pPr>
            <a:r>
              <a:rPr lang="en-US" dirty="0">
                <a:latin typeface="Baskerville Old Face" pitchFamily="18" charset="0"/>
              </a:rPr>
              <a:t>3.3.1	The print() Statement</a:t>
            </a:r>
            <a:endParaRPr lang="en-US" sz="1600" dirty="0">
              <a:latin typeface="Baskerville Old Face" pitchFamily="18" charset="0"/>
            </a:endParaRPr>
          </a:p>
          <a:p>
            <a:pPr lvl="2">
              <a:lnSpc>
                <a:spcPct val="150000"/>
              </a:lnSpc>
            </a:pPr>
            <a:r>
              <a:rPr lang="en-US" dirty="0">
                <a:latin typeface="Baskerville Old Face" pitchFamily="18" charset="0"/>
              </a:rPr>
              <a:t>3.3.2	The echo() Statement</a:t>
            </a:r>
            <a:endParaRPr lang="en-US" sz="1600" dirty="0">
              <a:latin typeface="Baskerville Old Face" pitchFamily="18" charset="0"/>
            </a:endParaRPr>
          </a:p>
          <a:p>
            <a:pPr lvl="2">
              <a:lnSpc>
                <a:spcPct val="150000"/>
              </a:lnSpc>
            </a:pPr>
            <a:r>
              <a:rPr lang="en-US" dirty="0">
                <a:latin typeface="Baskerville Old Face" pitchFamily="18" charset="0"/>
              </a:rPr>
              <a:t>3.3.3	The </a:t>
            </a:r>
            <a:r>
              <a:rPr lang="en-US" dirty="0" err="1">
                <a:latin typeface="Baskerville Old Face" pitchFamily="18" charset="0"/>
              </a:rPr>
              <a:t>printf</a:t>
            </a:r>
            <a:r>
              <a:rPr lang="en-US" dirty="0">
                <a:latin typeface="Baskerville Old Face" pitchFamily="18" charset="0"/>
              </a:rPr>
              <a:t>() Statement</a:t>
            </a:r>
            <a:endParaRPr lang="en-US" sz="1600" dirty="0">
              <a:latin typeface="Baskerville Old Face" pitchFamily="18" charset="0"/>
            </a:endParaRPr>
          </a:p>
          <a:p>
            <a:pPr lvl="2">
              <a:lnSpc>
                <a:spcPct val="150000"/>
              </a:lnSpc>
            </a:pPr>
            <a:r>
              <a:rPr lang="en-US" dirty="0">
                <a:latin typeface="Baskerville Old Face" pitchFamily="18" charset="0"/>
              </a:rPr>
              <a:t>3.3.4	The </a:t>
            </a:r>
            <a:r>
              <a:rPr lang="en-US" dirty="0" err="1">
                <a:latin typeface="Baskerville Old Face" pitchFamily="18" charset="0"/>
              </a:rPr>
              <a:t>sprintf</a:t>
            </a:r>
            <a:r>
              <a:rPr lang="en-US" dirty="0">
                <a:latin typeface="Baskerville Old Face" pitchFamily="18" charset="0"/>
              </a:rPr>
              <a:t>() Statement</a:t>
            </a:r>
          </a:p>
          <a:p>
            <a:pPr lvl="2">
              <a:lnSpc>
                <a:spcPct val="150000"/>
              </a:lnSpc>
            </a:pPr>
            <a:endParaRPr lang="en-US" dirty="0">
              <a:latin typeface="Baskerville Old Face" pitchFamily="18" charset="0"/>
            </a:endParaRPr>
          </a:p>
          <a:p>
            <a:pPr>
              <a:lnSpc>
                <a:spcPct val="150000"/>
              </a:lnSpc>
            </a:pPr>
            <a:r>
              <a:rPr lang="en-US" b="1" dirty="0">
                <a:latin typeface="Baskerville Old Face" pitchFamily="18" charset="0"/>
              </a:rPr>
              <a:t>3.3.1	The print() Statement</a:t>
            </a:r>
            <a:endParaRPr lang="en-US" sz="1600" dirty="0">
              <a:latin typeface="Baskerville Old Face" pitchFamily="18" charset="0"/>
            </a:endParaRPr>
          </a:p>
          <a:p>
            <a:pPr lvl="0">
              <a:lnSpc>
                <a:spcPct val="150000"/>
              </a:lnSpc>
            </a:pPr>
            <a:r>
              <a:rPr lang="en-US" dirty="0">
                <a:latin typeface="Baskerville Old Face" pitchFamily="18" charset="0"/>
              </a:rPr>
              <a:t>	The print() statement outputs data passed to it . Its prototype looks like this:</a:t>
            </a:r>
            <a:endParaRPr lang="en-US" sz="1600" dirty="0">
              <a:latin typeface="Baskerville Old Face" pitchFamily="18" charset="0"/>
            </a:endParaRPr>
          </a:p>
          <a:p>
            <a:pPr>
              <a:lnSpc>
                <a:spcPct val="150000"/>
              </a:lnSpc>
            </a:pPr>
            <a:r>
              <a:rPr lang="en-US" b="1" dirty="0">
                <a:latin typeface="Baskerville Old Face" pitchFamily="18" charset="0"/>
              </a:rPr>
              <a:t>		</a:t>
            </a:r>
            <a:r>
              <a:rPr lang="en-US" b="1" dirty="0" err="1">
                <a:latin typeface="Baskerville Old Face" pitchFamily="18" charset="0"/>
              </a:rPr>
              <a:t>int</a:t>
            </a:r>
            <a:r>
              <a:rPr lang="en-US" b="1" dirty="0">
                <a:latin typeface="Baskerville Old Face" pitchFamily="18" charset="0"/>
              </a:rPr>
              <a:t> print(argument)</a:t>
            </a:r>
            <a:endParaRPr lang="en-US" sz="1600" dirty="0">
              <a:latin typeface="Baskerville Old Face"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4555093"/>
          </a:xfrm>
          <a:prstGeom prst="rect">
            <a:avLst/>
          </a:prstGeom>
          <a:noFill/>
        </p:spPr>
        <p:txBody>
          <a:bodyPr wrap="square" rtlCol="0">
            <a:spAutoFit/>
          </a:bodyPr>
          <a:lstStyle/>
          <a:p>
            <a:pPr lvl="1"/>
            <a:r>
              <a:rPr lang="en-US" i="1" dirty="0">
                <a:latin typeface="Baskerville Old Face" pitchFamily="18" charset="0"/>
              </a:rPr>
              <a:t>&lt;?</a:t>
            </a:r>
            <a:r>
              <a:rPr lang="en-US" i="1" dirty="0" err="1">
                <a:latin typeface="Baskerville Old Face" pitchFamily="18" charset="0"/>
              </a:rPr>
              <a:t>php</a:t>
            </a:r>
            <a:endParaRPr lang="en-US" sz="1600" dirty="0">
              <a:latin typeface="Baskerville Old Face" pitchFamily="18" charset="0"/>
            </a:endParaRPr>
          </a:p>
          <a:p>
            <a:pPr lvl="1"/>
            <a:r>
              <a:rPr lang="en-US" i="1" dirty="0">
                <a:latin typeface="Baskerville Old Face" pitchFamily="18" charset="0"/>
              </a:rPr>
              <a:t>print("&lt;p&gt;I love the summertime.&lt;/p&gt;");</a:t>
            </a:r>
            <a:endParaRPr lang="en-US" sz="1600" dirty="0">
              <a:latin typeface="Baskerville Old Face" pitchFamily="18" charset="0"/>
            </a:endParaRPr>
          </a:p>
          <a:p>
            <a:pPr lvl="1"/>
            <a:r>
              <a:rPr lang="en-US" i="1" dirty="0">
                <a:latin typeface="Baskerville Old Face" pitchFamily="18" charset="0"/>
              </a:rPr>
              <a:t>?&gt;</a:t>
            </a:r>
            <a:endParaRPr lang="en-US" sz="1600" dirty="0">
              <a:latin typeface="Baskerville Old Face" pitchFamily="18" charset="0"/>
            </a:endParaRPr>
          </a:p>
          <a:p>
            <a:pPr lvl="1"/>
            <a:r>
              <a:rPr lang="en-US" i="1" dirty="0">
                <a:latin typeface="Baskerville Old Face" pitchFamily="18" charset="0"/>
              </a:rPr>
              <a:t>&lt;?</a:t>
            </a:r>
            <a:r>
              <a:rPr lang="en-US" i="1" dirty="0" err="1">
                <a:latin typeface="Baskerville Old Face" pitchFamily="18" charset="0"/>
              </a:rPr>
              <a:t>php</a:t>
            </a:r>
            <a:endParaRPr lang="en-US" sz="1600" dirty="0">
              <a:latin typeface="Baskerville Old Face" pitchFamily="18" charset="0"/>
            </a:endParaRPr>
          </a:p>
          <a:p>
            <a:pPr lvl="1"/>
            <a:r>
              <a:rPr lang="en-US" i="1" dirty="0">
                <a:latin typeface="Baskerville Old Face" pitchFamily="18" charset="0"/>
              </a:rPr>
              <a:t>$season = "summertime";</a:t>
            </a:r>
            <a:endParaRPr lang="en-US" sz="1600" dirty="0">
              <a:latin typeface="Baskerville Old Face" pitchFamily="18" charset="0"/>
            </a:endParaRPr>
          </a:p>
          <a:p>
            <a:pPr lvl="1"/>
            <a:r>
              <a:rPr lang="en-US" i="1" dirty="0">
                <a:latin typeface="Baskerville Old Face" pitchFamily="18" charset="0"/>
              </a:rPr>
              <a:t>print "&lt;p&gt;I love the $season.&lt;/p&gt;";</a:t>
            </a:r>
            <a:endParaRPr lang="en-US" sz="1600" dirty="0">
              <a:latin typeface="Baskerville Old Face" pitchFamily="18" charset="0"/>
            </a:endParaRPr>
          </a:p>
          <a:p>
            <a:pPr lvl="1"/>
            <a:r>
              <a:rPr lang="en-US" i="1" dirty="0">
                <a:latin typeface="Baskerville Old Face" pitchFamily="18" charset="0"/>
              </a:rPr>
              <a:t>?&gt;</a:t>
            </a:r>
            <a:endParaRPr lang="en-US" sz="1600" dirty="0">
              <a:latin typeface="Baskerville Old Face" pitchFamily="18" charset="0"/>
            </a:endParaRPr>
          </a:p>
          <a:p>
            <a:pPr lvl="1"/>
            <a:r>
              <a:rPr lang="en-US" i="1" dirty="0">
                <a:latin typeface="Baskerville Old Face" pitchFamily="18" charset="0"/>
              </a:rPr>
              <a:t>&lt;?</a:t>
            </a:r>
            <a:r>
              <a:rPr lang="en-US" i="1" dirty="0" err="1">
                <a:latin typeface="Baskerville Old Face" pitchFamily="18" charset="0"/>
              </a:rPr>
              <a:t>php</a:t>
            </a:r>
            <a:endParaRPr lang="en-US" sz="1600" dirty="0">
              <a:latin typeface="Baskerville Old Face" pitchFamily="18" charset="0"/>
            </a:endParaRPr>
          </a:p>
          <a:p>
            <a:pPr lvl="1"/>
            <a:r>
              <a:rPr lang="en-US" i="1" dirty="0">
                <a:latin typeface="Baskerville Old Face" pitchFamily="18" charset="0"/>
              </a:rPr>
              <a:t>print "&lt;p&gt;I love the</a:t>
            </a:r>
            <a:endParaRPr lang="en-US" sz="1600" dirty="0">
              <a:latin typeface="Baskerville Old Face" pitchFamily="18" charset="0"/>
            </a:endParaRPr>
          </a:p>
          <a:p>
            <a:pPr lvl="1"/>
            <a:r>
              <a:rPr lang="en-US" i="1" dirty="0">
                <a:latin typeface="Baskerville Old Face" pitchFamily="18" charset="0"/>
              </a:rPr>
              <a:t>summertime.&lt;/p&gt;";</a:t>
            </a:r>
            <a:endParaRPr lang="en-US" sz="1600" dirty="0">
              <a:latin typeface="Baskerville Old Face" pitchFamily="18" charset="0"/>
            </a:endParaRPr>
          </a:p>
          <a:p>
            <a:pPr lvl="1"/>
            <a:r>
              <a:rPr lang="en-US" i="1" dirty="0">
                <a:latin typeface="Baskerville Old Face" pitchFamily="18" charset="0"/>
              </a:rPr>
              <a:t>?&gt;</a:t>
            </a:r>
          </a:p>
          <a:p>
            <a:pPr lvl="1"/>
            <a:endParaRPr lang="en-US" sz="1600" i="1" dirty="0">
              <a:latin typeface="Baskerville Old Face" pitchFamily="18" charset="0"/>
            </a:endParaRPr>
          </a:p>
          <a:p>
            <a:pPr lvl="1"/>
            <a:endParaRPr lang="en-US" sz="1600" dirty="0">
              <a:latin typeface="Baskerville Old Face" pitchFamily="18" charset="0"/>
            </a:endParaRPr>
          </a:p>
          <a:p>
            <a:pPr lvl="1"/>
            <a:r>
              <a:rPr lang="en-US" dirty="0">
                <a:latin typeface="Baskerville Old Face" pitchFamily="18" charset="0"/>
              </a:rPr>
              <a:t>All these statements produce identical output:</a:t>
            </a:r>
            <a:endParaRPr lang="en-US" sz="1600" dirty="0">
              <a:latin typeface="Baskerville Old Face" pitchFamily="18" charset="0"/>
            </a:endParaRPr>
          </a:p>
          <a:p>
            <a:pPr lvl="1"/>
            <a:r>
              <a:rPr lang="en-US" b="1" dirty="0">
                <a:latin typeface="Baskerville Old Face" pitchFamily="18" charset="0"/>
              </a:rPr>
              <a:t>I love the summertime</a:t>
            </a:r>
            <a:endParaRPr lang="en-US" sz="1600" dirty="0">
              <a:latin typeface="Baskerville Old Face" pitchFamily="18" charset="0"/>
            </a:endParaRPr>
          </a:p>
          <a:p>
            <a:pPr lvl="3">
              <a:lnSpc>
                <a:spcPct val="150000"/>
              </a:lnSpc>
            </a:pPr>
            <a:endParaRPr lang="en-US" sz="1600" dirty="0">
              <a:latin typeface="Baskerville Old Fac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498080" cy="654032"/>
          </a:xfrm>
        </p:spPr>
        <p:txBody>
          <a:bodyPr>
            <a:normAutofit/>
          </a:bodyPr>
          <a:lstStyle/>
          <a:p>
            <a:pPr algn="l">
              <a:lnSpc>
                <a:spcPct val="150000"/>
              </a:lnSpc>
            </a:pPr>
            <a:r>
              <a:rPr lang="en-IN" sz="2200" b="1" dirty="0">
                <a:solidFill>
                  <a:srgbClr val="FF0066"/>
                </a:solidFill>
                <a:latin typeface="Century Schoolbook" pitchFamily="18" charset="0"/>
              </a:rPr>
              <a:t>1.2 Basic Text </a:t>
            </a:r>
            <a:r>
              <a:rPr lang="en-IN" sz="2200" b="1" dirty="0" err="1">
                <a:solidFill>
                  <a:srgbClr val="FF0066"/>
                </a:solidFill>
                <a:latin typeface="Century Schoolbook" pitchFamily="18" charset="0"/>
              </a:rPr>
              <a:t>Markup</a:t>
            </a:r>
            <a:r>
              <a:rPr lang="en-IN" sz="2200" b="1" dirty="0">
                <a:solidFill>
                  <a:srgbClr val="FF0066"/>
                </a:solidFill>
                <a:latin typeface="Century Schoolbook" pitchFamily="18" charset="0"/>
              </a:rPr>
              <a:t>:</a:t>
            </a:r>
          </a:p>
        </p:txBody>
      </p:sp>
      <p:sp>
        <p:nvSpPr>
          <p:cNvPr id="3" name="Content Placeholder 2"/>
          <p:cNvSpPr>
            <a:spLocks noGrp="1"/>
          </p:cNvSpPr>
          <p:nvPr>
            <p:ph idx="1"/>
          </p:nvPr>
        </p:nvSpPr>
        <p:spPr>
          <a:xfrm>
            <a:off x="571472" y="1285860"/>
            <a:ext cx="7498080" cy="4643470"/>
          </a:xfrm>
        </p:spPr>
        <p:txBody>
          <a:bodyPr>
            <a:normAutofit fontScale="92500" lnSpcReduction="10000"/>
          </a:bodyPr>
          <a:lstStyle/>
          <a:p>
            <a:pPr>
              <a:lnSpc>
                <a:spcPct val="150000"/>
              </a:lnSpc>
              <a:buNone/>
            </a:pPr>
            <a:r>
              <a:rPr lang="en-IN" sz="1800" b="1" dirty="0">
                <a:latin typeface="Century Schoolbook" pitchFamily="18" charset="0"/>
              </a:rPr>
              <a:t>1.2.1 Paragraphs</a:t>
            </a:r>
          </a:p>
          <a:p>
            <a:pPr lvl="0">
              <a:lnSpc>
                <a:spcPct val="150000"/>
              </a:lnSpc>
            </a:pPr>
            <a:r>
              <a:rPr lang="en-IN" sz="1800" dirty="0">
                <a:latin typeface="Century Schoolbook" pitchFamily="18" charset="0"/>
              </a:rPr>
              <a:t>Paragraph &lt;p&gt; element offers a way to structure the text in the web page.</a:t>
            </a:r>
          </a:p>
          <a:p>
            <a:pPr lvl="0">
              <a:lnSpc>
                <a:spcPct val="150000"/>
              </a:lnSpc>
            </a:pPr>
            <a:r>
              <a:rPr lang="en-IN" sz="1800" dirty="0">
                <a:latin typeface="Century Schoolbook" pitchFamily="18" charset="0"/>
              </a:rPr>
              <a:t>General form of paragraph tag</a:t>
            </a:r>
          </a:p>
          <a:p>
            <a:pPr>
              <a:lnSpc>
                <a:spcPct val="150000"/>
              </a:lnSpc>
              <a:buNone/>
            </a:pPr>
            <a:r>
              <a:rPr lang="en-IN" sz="1800" dirty="0">
                <a:latin typeface="Century Schoolbook" pitchFamily="18" charset="0"/>
              </a:rPr>
              <a:t>		&lt;p [align=”left”/”right”/”</a:t>
            </a:r>
            <a:r>
              <a:rPr lang="en-IN" sz="1800" dirty="0" err="1">
                <a:latin typeface="Century Schoolbook" pitchFamily="18" charset="0"/>
              </a:rPr>
              <a:t>center</a:t>
            </a:r>
            <a:r>
              <a:rPr lang="en-IN" sz="1800" dirty="0">
                <a:latin typeface="Century Schoolbook" pitchFamily="18" charset="0"/>
              </a:rPr>
              <a:t>”]&gt;............&lt;/p&gt;</a:t>
            </a:r>
          </a:p>
          <a:p>
            <a:pPr>
              <a:lnSpc>
                <a:spcPct val="150000"/>
              </a:lnSpc>
              <a:buNone/>
            </a:pPr>
            <a:r>
              <a:rPr lang="en-IN" sz="1800" b="1" dirty="0">
                <a:latin typeface="Century Schoolbook" pitchFamily="18" charset="0"/>
              </a:rPr>
              <a:t>1.2.2 Line Breaks</a:t>
            </a:r>
          </a:p>
          <a:p>
            <a:pPr>
              <a:lnSpc>
                <a:spcPct val="150000"/>
              </a:lnSpc>
            </a:pPr>
            <a:r>
              <a:rPr lang="en-IN" sz="1800" dirty="0">
                <a:latin typeface="Century Schoolbook" pitchFamily="18" charset="0"/>
              </a:rPr>
              <a:t>The HTML </a:t>
            </a:r>
            <a:r>
              <a:rPr lang="en-IN" sz="1800" dirty="0" err="1">
                <a:latin typeface="Century Schoolbook" pitchFamily="18" charset="0"/>
              </a:rPr>
              <a:t>br</a:t>
            </a:r>
            <a:r>
              <a:rPr lang="en-IN" sz="1800" dirty="0">
                <a:latin typeface="Century Schoolbook" pitchFamily="18" charset="0"/>
              </a:rPr>
              <a:t> element produces a line break in text.</a:t>
            </a:r>
          </a:p>
          <a:p>
            <a:pPr>
              <a:lnSpc>
                <a:spcPct val="150000"/>
              </a:lnSpc>
            </a:pPr>
            <a:r>
              <a:rPr lang="en-IN" sz="1800" dirty="0">
                <a:latin typeface="Century Schoolbook" pitchFamily="18" charset="0"/>
              </a:rPr>
              <a:t>The break tag is specified as &lt;</a:t>
            </a:r>
            <a:r>
              <a:rPr lang="en-IN" sz="1800" dirty="0" err="1">
                <a:latin typeface="Century Schoolbook" pitchFamily="18" charset="0"/>
              </a:rPr>
              <a:t>br</a:t>
            </a:r>
            <a:r>
              <a:rPr lang="en-IN" sz="1800" dirty="0">
                <a:latin typeface="Century Schoolbook" pitchFamily="18" charset="0"/>
              </a:rPr>
              <a:t> /&gt;. </a:t>
            </a:r>
          </a:p>
          <a:p>
            <a:pPr>
              <a:lnSpc>
                <a:spcPct val="150000"/>
              </a:lnSpc>
            </a:pPr>
            <a:r>
              <a:rPr lang="en-IN" sz="1800" dirty="0">
                <a:latin typeface="Century Schoolbook" pitchFamily="18" charset="0"/>
              </a:rPr>
              <a:t>The space before slash represent the absent content.</a:t>
            </a:r>
            <a:br>
              <a:rPr lang="en-IN" sz="1800" dirty="0">
                <a:latin typeface="Century Schoolbook" pitchFamily="18" charset="0"/>
              </a:rPr>
            </a:br>
            <a:endParaRPr lang="en-IN" sz="1800" dirty="0"/>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686800" cy="6417141"/>
          </a:xfrm>
          <a:prstGeom prst="rect">
            <a:avLst/>
          </a:prstGeom>
          <a:noFill/>
        </p:spPr>
        <p:txBody>
          <a:bodyPr wrap="square" rtlCol="0">
            <a:spAutoFit/>
          </a:bodyPr>
          <a:lstStyle/>
          <a:p>
            <a:pPr>
              <a:lnSpc>
                <a:spcPct val="150000"/>
              </a:lnSpc>
            </a:pPr>
            <a:r>
              <a:rPr lang="en-US" b="1" dirty="0">
                <a:latin typeface="Baskerville Old Face" pitchFamily="18" charset="0"/>
              </a:rPr>
              <a:t>3.3.2	The echo() Statement</a:t>
            </a:r>
            <a:endParaRPr lang="en-US" sz="1600" dirty="0">
              <a:latin typeface="Baskerville Old Face" pitchFamily="18" charset="0"/>
            </a:endParaRPr>
          </a:p>
          <a:p>
            <a:pPr lvl="0">
              <a:lnSpc>
                <a:spcPct val="150000"/>
              </a:lnSpc>
            </a:pPr>
            <a:r>
              <a:rPr lang="en-US" dirty="0">
                <a:latin typeface="Baskerville Old Face" pitchFamily="18" charset="0"/>
              </a:rPr>
              <a:t>	Alternatively, use the echo() statement for the same purposes as print().</a:t>
            </a:r>
            <a:endParaRPr lang="en-US" sz="1600" dirty="0">
              <a:latin typeface="Baskerville Old Face" pitchFamily="18" charset="0"/>
            </a:endParaRPr>
          </a:p>
          <a:p>
            <a:pPr lvl="0">
              <a:lnSpc>
                <a:spcPct val="150000"/>
              </a:lnSpc>
            </a:pPr>
            <a:r>
              <a:rPr lang="en-US" b="1" dirty="0">
                <a:latin typeface="Baskerville Old Face" pitchFamily="18" charset="0"/>
              </a:rPr>
              <a:t>		void echo(string argument1 [, ...string </a:t>
            </a:r>
            <a:r>
              <a:rPr lang="en-US" b="1" dirty="0" err="1">
                <a:latin typeface="Baskerville Old Face" pitchFamily="18" charset="0"/>
              </a:rPr>
              <a:t>argumentN</a:t>
            </a:r>
            <a:r>
              <a:rPr lang="en-US" b="1" dirty="0">
                <a:latin typeface="Baskerville Old Face" pitchFamily="18" charset="0"/>
              </a:rPr>
              <a:t>])</a:t>
            </a:r>
            <a:endParaRPr lang="en-US" sz="1600" dirty="0">
              <a:latin typeface="Baskerville Old Face" pitchFamily="18" charset="0"/>
            </a:endParaRPr>
          </a:p>
          <a:p>
            <a:pPr lvl="0">
              <a:lnSpc>
                <a:spcPct val="150000"/>
              </a:lnSpc>
            </a:pPr>
            <a:r>
              <a:rPr lang="en-US" dirty="0">
                <a:latin typeface="Baskerville Old Face" pitchFamily="18" charset="0"/>
              </a:rPr>
              <a:t>	To use echo(), just provide it with an argument just as was done with print():</a:t>
            </a:r>
            <a:endParaRPr lang="en-US" sz="1600" dirty="0">
              <a:latin typeface="Baskerville Old Face" pitchFamily="18" charset="0"/>
            </a:endParaRPr>
          </a:p>
          <a:p>
            <a:pPr lvl="0">
              <a:lnSpc>
                <a:spcPct val="150000"/>
              </a:lnSpc>
            </a:pPr>
            <a:r>
              <a:rPr lang="en-US" b="1" dirty="0">
                <a:latin typeface="Baskerville Old Face" pitchFamily="18" charset="0"/>
              </a:rPr>
              <a:t>		echo "I love the summertime.";</a:t>
            </a:r>
            <a:endParaRPr lang="en-US" sz="1600" dirty="0">
              <a:latin typeface="Baskerville Old Face" pitchFamily="18" charset="0"/>
            </a:endParaRPr>
          </a:p>
          <a:p>
            <a:pPr lvl="0">
              <a:lnSpc>
                <a:spcPct val="150000"/>
              </a:lnSpc>
            </a:pPr>
            <a:r>
              <a:rPr lang="en-US" dirty="0">
                <a:latin typeface="Baskerville Old Face" pitchFamily="18" charset="0"/>
              </a:rPr>
              <a:t>	echo() is capable of outputting multiple strings</a:t>
            </a:r>
            <a:endParaRPr lang="en-US" sz="1600" dirty="0">
              <a:latin typeface="Baskerville Old Face" pitchFamily="18" charset="0"/>
            </a:endParaRPr>
          </a:p>
          <a:p>
            <a:r>
              <a:rPr lang="en-US" dirty="0">
                <a:latin typeface="Baskerville Old Face" pitchFamily="18" charset="0"/>
              </a:rPr>
              <a:t>		&lt;? </a:t>
            </a:r>
            <a:r>
              <a:rPr lang="en-US" dirty="0" err="1">
                <a:latin typeface="Baskerville Old Face" pitchFamily="18" charset="0"/>
              </a:rPr>
              <a:t>php</a:t>
            </a:r>
            <a:endParaRPr lang="en-US" sz="1600" dirty="0">
              <a:latin typeface="Baskerville Old Face" pitchFamily="18" charset="0"/>
            </a:endParaRPr>
          </a:p>
          <a:p>
            <a:r>
              <a:rPr lang="en-US" dirty="0">
                <a:latin typeface="Baskerville Old Face" pitchFamily="18" charset="0"/>
              </a:rPr>
              <a:t>			$heavyweight = "Lennox Lewis";</a:t>
            </a:r>
            <a:endParaRPr lang="en-US" sz="1600" dirty="0">
              <a:latin typeface="Baskerville Old Face" pitchFamily="18" charset="0"/>
            </a:endParaRPr>
          </a:p>
          <a:p>
            <a:r>
              <a:rPr lang="en-US" dirty="0">
                <a:latin typeface="Baskerville Old Face" pitchFamily="18" charset="0"/>
              </a:rPr>
              <a:t>			$lightweight = "Floyd May weather";</a:t>
            </a:r>
            <a:endParaRPr lang="en-US" sz="1600" dirty="0">
              <a:latin typeface="Baskerville Old Face" pitchFamily="18" charset="0"/>
            </a:endParaRPr>
          </a:p>
          <a:p>
            <a:r>
              <a:rPr lang="en-US" dirty="0">
                <a:latin typeface="Baskerville Old Face" pitchFamily="18" charset="0"/>
              </a:rPr>
              <a:t>			echo $heavyweight, " and ", $lightweight, " are great fighters.";</a:t>
            </a:r>
            <a:endParaRPr lang="en-US" sz="1600" dirty="0">
              <a:latin typeface="Baskerville Old Face" pitchFamily="18" charset="0"/>
            </a:endParaRPr>
          </a:p>
          <a:p>
            <a:r>
              <a:rPr lang="en-US" dirty="0">
                <a:latin typeface="Baskerville Old Face" pitchFamily="18" charset="0"/>
              </a:rPr>
              <a:t>		?&gt;</a:t>
            </a:r>
            <a:endParaRPr lang="en-US" sz="1600" dirty="0">
              <a:latin typeface="Baskerville Old Face" pitchFamily="18" charset="0"/>
            </a:endParaRPr>
          </a:p>
          <a:p>
            <a:pPr lvl="0">
              <a:lnSpc>
                <a:spcPct val="150000"/>
              </a:lnSpc>
            </a:pPr>
            <a:r>
              <a:rPr lang="en-US" dirty="0">
                <a:latin typeface="Baskerville Old Face" pitchFamily="18" charset="0"/>
              </a:rPr>
              <a:t>This code produces the following:</a:t>
            </a:r>
            <a:endParaRPr lang="en-US" sz="1600" dirty="0">
              <a:latin typeface="Baskerville Old Face" pitchFamily="18" charset="0"/>
            </a:endParaRPr>
          </a:p>
          <a:p>
            <a:pPr>
              <a:lnSpc>
                <a:spcPct val="150000"/>
              </a:lnSpc>
            </a:pPr>
            <a:r>
              <a:rPr lang="en-US" b="1" dirty="0">
                <a:latin typeface="Baskerville Old Face" pitchFamily="18" charset="0"/>
              </a:rPr>
              <a:t>Lennox Lewis and Floyd May weather are great fighters.</a:t>
            </a:r>
            <a:endParaRPr lang="en-US" sz="1600" dirty="0">
              <a:latin typeface="Baskerville Old Face" pitchFamily="18" charset="0"/>
            </a:endParaRPr>
          </a:p>
          <a:p>
            <a:pPr lvl="0">
              <a:lnSpc>
                <a:spcPct val="150000"/>
              </a:lnSpc>
            </a:pPr>
            <a:endParaRPr lang="en-US" sz="1600" dirty="0">
              <a:latin typeface="Baskerville Old Face" pitchFamily="18" charset="0"/>
            </a:endParaRPr>
          </a:p>
          <a:p>
            <a:pPr>
              <a:lnSpc>
                <a:spcPct val="150000"/>
              </a:lnSpc>
            </a:pPr>
            <a:r>
              <a:rPr lang="en-US" dirty="0">
                <a:latin typeface="Baskerville Old Face" pitchFamily="18" charset="0"/>
              </a:rPr>
              <a:t>Note: 	Which is faster, echo() or print()? The answer is that the echo() function is a tad faster because it returns nothing, whereas print() will return 1 if the statement is successfully output.</a:t>
            </a:r>
            <a:endParaRPr lang="en-US" sz="1600" dirty="0">
              <a:latin typeface="Baskerville Old Face"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217360"/>
          </a:xfrm>
          <a:prstGeom prst="rect">
            <a:avLst/>
          </a:prstGeom>
          <a:noFill/>
        </p:spPr>
        <p:txBody>
          <a:bodyPr wrap="square" rtlCol="0">
            <a:spAutoFit/>
          </a:bodyPr>
          <a:lstStyle/>
          <a:p>
            <a:pPr lvl="2" indent="-914400" algn="just">
              <a:lnSpc>
                <a:spcPct val="150000"/>
              </a:lnSpc>
            </a:pPr>
            <a:r>
              <a:rPr lang="en-US" b="1" dirty="0">
                <a:latin typeface="Baskerville Old Face" pitchFamily="18" charset="0"/>
              </a:rPr>
              <a:t>3.3.3)	The </a:t>
            </a:r>
            <a:r>
              <a:rPr lang="en-US" b="1" dirty="0" err="1">
                <a:latin typeface="Baskerville Old Face" pitchFamily="18" charset="0"/>
              </a:rPr>
              <a:t>printf</a:t>
            </a:r>
            <a:r>
              <a:rPr lang="en-US" b="1" dirty="0">
                <a:latin typeface="Baskerville Old Face" pitchFamily="18" charset="0"/>
              </a:rPr>
              <a:t>() Statement</a:t>
            </a:r>
            <a:endParaRPr lang="en-US" sz="1600" dirty="0">
              <a:latin typeface="Baskerville Old Face" pitchFamily="18" charset="0"/>
            </a:endParaRPr>
          </a:p>
          <a:p>
            <a:pPr lvl="0" algn="just">
              <a:lnSpc>
                <a:spcPct val="150000"/>
              </a:lnSpc>
            </a:pPr>
            <a:r>
              <a:rPr lang="en-US" dirty="0">
                <a:latin typeface="Baskerville Old Face" pitchFamily="18" charset="0"/>
              </a:rPr>
              <a:t>	The </a:t>
            </a:r>
            <a:r>
              <a:rPr lang="en-US" dirty="0" err="1">
                <a:latin typeface="Baskerville Old Face" pitchFamily="18" charset="0"/>
              </a:rPr>
              <a:t>printf</a:t>
            </a:r>
            <a:r>
              <a:rPr lang="en-US" dirty="0">
                <a:latin typeface="Baskerville Old Face" pitchFamily="18" charset="0"/>
              </a:rPr>
              <a:t>() statement is ideal when you want to output a blend of static text and 	dynamic information stored within one or several variables. </a:t>
            </a:r>
          </a:p>
          <a:p>
            <a:pPr lvl="2" algn="just">
              <a:lnSpc>
                <a:spcPct val="150000"/>
              </a:lnSpc>
            </a:pPr>
            <a:r>
              <a:rPr lang="en-US" dirty="0">
                <a:latin typeface="Baskerville Old Face" pitchFamily="18" charset="0"/>
              </a:rPr>
              <a:t>Second, </a:t>
            </a:r>
            <a:r>
              <a:rPr lang="en-US" dirty="0" err="1">
                <a:latin typeface="Baskerville Old Face" pitchFamily="18" charset="0"/>
              </a:rPr>
              <a:t>printf</a:t>
            </a:r>
            <a:r>
              <a:rPr lang="en-US" dirty="0">
                <a:latin typeface="Baskerville Old Face" pitchFamily="18" charset="0"/>
              </a:rPr>
              <a:t>() allows you to wield considerable control over how the dynamic information is rendered to the screen in terms of its type, precision, alignment, and position. </a:t>
            </a:r>
            <a:endParaRPr lang="en-US" sz="1600" dirty="0">
              <a:latin typeface="Baskerville Old Face" pitchFamily="18" charset="0"/>
            </a:endParaRPr>
          </a:p>
          <a:p>
            <a:pPr lvl="0" algn="just">
              <a:lnSpc>
                <a:spcPct val="150000"/>
              </a:lnSpc>
            </a:pPr>
            <a:r>
              <a:rPr lang="en-US" dirty="0">
                <a:latin typeface="Baskerville Old Face" pitchFamily="18" charset="0"/>
              </a:rPr>
              <a:t>	Its prototype looks like this:</a:t>
            </a:r>
            <a:endParaRPr lang="en-US" sz="1600" dirty="0">
              <a:latin typeface="Baskerville Old Face" pitchFamily="18" charset="0"/>
            </a:endParaRPr>
          </a:p>
          <a:p>
            <a:pPr algn="just">
              <a:lnSpc>
                <a:spcPct val="150000"/>
              </a:lnSpc>
            </a:pPr>
            <a:r>
              <a:rPr lang="en-US" b="1" dirty="0">
                <a:latin typeface="Baskerville Old Face" pitchFamily="18" charset="0"/>
              </a:rPr>
              <a:t>		integer </a:t>
            </a:r>
            <a:r>
              <a:rPr lang="en-US" b="1" dirty="0" err="1">
                <a:latin typeface="Baskerville Old Face" pitchFamily="18" charset="0"/>
              </a:rPr>
              <a:t>printf</a:t>
            </a:r>
            <a:r>
              <a:rPr lang="en-US" b="1" dirty="0">
                <a:latin typeface="Baskerville Old Face" pitchFamily="18" charset="0"/>
              </a:rPr>
              <a:t>(string format [, mixed </a:t>
            </a:r>
            <a:r>
              <a:rPr lang="en-US" b="1" dirty="0" err="1">
                <a:latin typeface="Baskerville Old Face" pitchFamily="18" charset="0"/>
              </a:rPr>
              <a:t>args</a:t>
            </a:r>
            <a:r>
              <a:rPr lang="en-US" b="1" dirty="0">
                <a:latin typeface="Baskerville Old Face" pitchFamily="18" charset="0"/>
              </a:rPr>
              <a:t>])</a:t>
            </a:r>
            <a:endParaRPr lang="en-US" sz="1600" dirty="0">
              <a:latin typeface="Baskerville Old Face" pitchFamily="18" charset="0"/>
            </a:endParaRPr>
          </a:p>
          <a:p>
            <a:pPr algn="just">
              <a:lnSpc>
                <a:spcPct val="150000"/>
              </a:lnSpc>
            </a:pPr>
            <a:r>
              <a:rPr lang="en-US" b="1" dirty="0">
                <a:latin typeface="Baskerville Old Face" pitchFamily="18" charset="0"/>
              </a:rPr>
              <a:t>	Example: </a:t>
            </a:r>
            <a:r>
              <a:rPr lang="en-US" dirty="0" err="1">
                <a:latin typeface="Baskerville Old Face" pitchFamily="18" charset="0"/>
              </a:rPr>
              <a:t>printf</a:t>
            </a:r>
            <a:r>
              <a:rPr lang="en-US" dirty="0">
                <a:latin typeface="Baskerville Old Face" pitchFamily="18" charset="0"/>
              </a:rPr>
              <a:t> ("Bar inventory: %d bottles of tonic water.", 100);</a:t>
            </a:r>
            <a:endParaRPr lang="en-US" sz="1600" dirty="0">
              <a:latin typeface="Baskerville Old Face" pitchFamily="18" charset="0"/>
            </a:endParaRPr>
          </a:p>
          <a:p>
            <a:pPr algn="just">
              <a:lnSpc>
                <a:spcPct val="150000"/>
              </a:lnSpc>
            </a:pPr>
            <a:r>
              <a:rPr lang="en-US" b="1" dirty="0">
                <a:latin typeface="Baskerville Old Face" pitchFamily="18" charset="0"/>
              </a:rPr>
              <a:t>	</a:t>
            </a:r>
            <a:r>
              <a:rPr lang="en-US" b="1" dirty="0" err="1">
                <a:latin typeface="Baskerville Old Face" pitchFamily="18" charset="0"/>
              </a:rPr>
              <a:t>output:</a:t>
            </a:r>
            <a:r>
              <a:rPr lang="en-US" dirty="0" err="1">
                <a:latin typeface="Baskerville Old Face" pitchFamily="18" charset="0"/>
              </a:rPr>
              <a:t>Bar</a:t>
            </a:r>
            <a:r>
              <a:rPr lang="en-US" dirty="0">
                <a:latin typeface="Baskerville Old Face" pitchFamily="18" charset="0"/>
              </a:rPr>
              <a:t> inventory: 100 bottles of tonic water</a:t>
            </a:r>
          </a:p>
          <a:p>
            <a:pPr lvl="2" indent="-914400"/>
            <a:r>
              <a:rPr lang="en-US" sz="1600" b="1" dirty="0">
                <a:latin typeface="Baskerville Old Face" pitchFamily="18" charset="0"/>
              </a:rPr>
              <a:t>3.3.4)	</a:t>
            </a:r>
            <a:r>
              <a:rPr lang="en-US" b="1" dirty="0">
                <a:latin typeface="Baskerville Old Face" pitchFamily="18" charset="0"/>
              </a:rPr>
              <a:t>The </a:t>
            </a:r>
            <a:r>
              <a:rPr lang="en-US" b="1" dirty="0" err="1">
                <a:latin typeface="Baskerville Old Face" pitchFamily="18" charset="0"/>
              </a:rPr>
              <a:t>sprintf</a:t>
            </a:r>
            <a:r>
              <a:rPr lang="en-US" b="1" dirty="0">
                <a:latin typeface="Baskerville Old Face" pitchFamily="18" charset="0"/>
              </a:rPr>
              <a:t>() Statement</a:t>
            </a:r>
            <a:endParaRPr lang="en-US" sz="1600" b="1" dirty="0">
              <a:latin typeface="Baskerville Old Face" pitchFamily="18" charset="0"/>
            </a:endParaRPr>
          </a:p>
          <a:p>
            <a:pPr lvl="0">
              <a:lnSpc>
                <a:spcPct val="150000"/>
              </a:lnSpc>
            </a:pPr>
            <a:r>
              <a:rPr lang="en-US" dirty="0">
                <a:latin typeface="Baskerville Old Face" pitchFamily="18" charset="0"/>
              </a:rPr>
              <a:t>	The </a:t>
            </a:r>
            <a:r>
              <a:rPr lang="en-US" dirty="0" err="1">
                <a:latin typeface="Baskerville Old Face" pitchFamily="18" charset="0"/>
              </a:rPr>
              <a:t>sprintf</a:t>
            </a:r>
            <a:r>
              <a:rPr lang="en-US" dirty="0">
                <a:latin typeface="Baskerville Old Face" pitchFamily="18" charset="0"/>
              </a:rPr>
              <a:t>() statement is functionally identical to </a:t>
            </a:r>
            <a:r>
              <a:rPr lang="en-US" dirty="0" err="1">
                <a:latin typeface="Baskerville Old Face" pitchFamily="18" charset="0"/>
              </a:rPr>
              <a:t>printf</a:t>
            </a:r>
            <a:r>
              <a:rPr lang="en-US" dirty="0">
                <a:latin typeface="Baskerville Old Face" pitchFamily="18" charset="0"/>
              </a:rPr>
              <a:t>() except that the output is 	assigned to a string rather than rendered to the browser. The prototype follows:</a:t>
            </a:r>
            <a:endParaRPr lang="en-US" sz="1600" dirty="0">
              <a:latin typeface="Baskerville Old Face" pitchFamily="18" charset="0"/>
            </a:endParaRPr>
          </a:p>
          <a:p>
            <a:pPr>
              <a:lnSpc>
                <a:spcPct val="150000"/>
              </a:lnSpc>
            </a:pPr>
            <a:r>
              <a:rPr lang="en-US" b="1" dirty="0">
                <a:latin typeface="Baskerville Old Face" pitchFamily="18" charset="0"/>
              </a:rPr>
              <a:t>		string </a:t>
            </a:r>
            <a:r>
              <a:rPr lang="en-US" b="1" dirty="0" err="1">
                <a:latin typeface="Baskerville Old Face" pitchFamily="18" charset="0"/>
              </a:rPr>
              <a:t>sprintf</a:t>
            </a:r>
            <a:r>
              <a:rPr lang="en-US" b="1" dirty="0">
                <a:latin typeface="Baskerville Old Face" pitchFamily="18" charset="0"/>
              </a:rPr>
              <a:t>(string format [, mixed arguments])</a:t>
            </a:r>
            <a:endParaRPr lang="en-US" sz="1600" dirty="0">
              <a:latin typeface="Baskerville Old Face" pitchFamily="18" charset="0"/>
            </a:endParaRPr>
          </a:p>
          <a:p>
            <a:pPr lvl="0">
              <a:lnSpc>
                <a:spcPct val="150000"/>
              </a:lnSpc>
            </a:pPr>
            <a:r>
              <a:rPr lang="en-US" dirty="0">
                <a:latin typeface="Baskerville Old Face" pitchFamily="18" charset="0"/>
              </a:rPr>
              <a:t>	An example follows:</a:t>
            </a:r>
            <a:endParaRPr lang="en-US" sz="1600" dirty="0">
              <a:latin typeface="Baskerville Old Face" pitchFamily="18" charset="0"/>
            </a:endParaRPr>
          </a:p>
          <a:p>
            <a:pPr>
              <a:lnSpc>
                <a:spcPct val="150000"/>
              </a:lnSpc>
            </a:pPr>
            <a:r>
              <a:rPr lang="en-US" dirty="0">
                <a:latin typeface="Baskerville Old Face" pitchFamily="18" charset="0"/>
              </a:rPr>
              <a:t>		</a:t>
            </a:r>
            <a:r>
              <a:rPr lang="en-US" b="1" dirty="0">
                <a:latin typeface="Baskerville Old Face" pitchFamily="18" charset="0"/>
              </a:rPr>
              <a:t>$cost = </a:t>
            </a:r>
            <a:r>
              <a:rPr lang="en-US" b="1" dirty="0" err="1">
                <a:latin typeface="Baskerville Old Face" pitchFamily="18" charset="0"/>
              </a:rPr>
              <a:t>sprintf</a:t>
            </a:r>
            <a:r>
              <a:rPr lang="en-US" b="1" dirty="0">
                <a:latin typeface="Baskerville Old Face" pitchFamily="18" charset="0"/>
              </a:rPr>
              <a:t>("$%.2f", 43.2); // $cost = $43.20</a:t>
            </a:r>
            <a:endParaRPr lang="en-US" sz="1600" b="1" dirty="0">
              <a:latin typeface="Baskerville Old Face" pitchFamily="18" charset="0"/>
            </a:endParaRPr>
          </a:p>
          <a:p>
            <a:pPr algn="just">
              <a:lnSpc>
                <a:spcPct val="150000"/>
              </a:lnSpc>
            </a:pPr>
            <a:endParaRPr lang="en-US" sz="1600" dirty="0">
              <a:latin typeface="Baskerville Old Face" pitchFamily="18" charset="0"/>
            </a:endParaRPr>
          </a:p>
          <a:p>
            <a:pPr lvl="0"/>
            <a:endParaRPr lang="en-US" sz="1600" dirty="0">
              <a:latin typeface="Baskerville Old Face"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217360"/>
          </a:xfrm>
          <a:prstGeom prst="rect">
            <a:avLst/>
          </a:prstGeom>
          <a:noFill/>
        </p:spPr>
        <p:txBody>
          <a:bodyPr wrap="square" rtlCol="0">
            <a:spAutoFit/>
          </a:bodyPr>
          <a:lstStyle/>
          <a:p>
            <a:pPr lvl="2" indent="-914400" algn="just">
              <a:lnSpc>
                <a:spcPct val="150000"/>
              </a:lnSpc>
            </a:pPr>
            <a:r>
              <a:rPr lang="en-US" b="1" dirty="0">
                <a:latin typeface="Baskerville Old Face" pitchFamily="18" charset="0"/>
              </a:rPr>
              <a:t>3.3.3)	The </a:t>
            </a:r>
            <a:r>
              <a:rPr lang="en-US" b="1" dirty="0" err="1">
                <a:latin typeface="Baskerville Old Face" pitchFamily="18" charset="0"/>
              </a:rPr>
              <a:t>printf</a:t>
            </a:r>
            <a:r>
              <a:rPr lang="en-US" b="1" dirty="0">
                <a:latin typeface="Baskerville Old Face" pitchFamily="18" charset="0"/>
              </a:rPr>
              <a:t>() Statement</a:t>
            </a:r>
            <a:endParaRPr lang="en-US" sz="1600" dirty="0">
              <a:latin typeface="Baskerville Old Face" pitchFamily="18" charset="0"/>
            </a:endParaRPr>
          </a:p>
          <a:p>
            <a:pPr lvl="0" algn="just">
              <a:lnSpc>
                <a:spcPct val="150000"/>
              </a:lnSpc>
            </a:pPr>
            <a:r>
              <a:rPr lang="en-US" dirty="0">
                <a:latin typeface="Baskerville Old Face" pitchFamily="18" charset="0"/>
              </a:rPr>
              <a:t>	The </a:t>
            </a:r>
            <a:r>
              <a:rPr lang="en-US" dirty="0" err="1">
                <a:latin typeface="Baskerville Old Face" pitchFamily="18" charset="0"/>
              </a:rPr>
              <a:t>printf</a:t>
            </a:r>
            <a:r>
              <a:rPr lang="en-US" dirty="0">
                <a:latin typeface="Baskerville Old Face" pitchFamily="18" charset="0"/>
              </a:rPr>
              <a:t>() statement is ideal when you want to output a blend of static text and 	dynamic information stored within one or several variables. </a:t>
            </a:r>
          </a:p>
          <a:p>
            <a:pPr lvl="2" algn="just">
              <a:lnSpc>
                <a:spcPct val="150000"/>
              </a:lnSpc>
            </a:pPr>
            <a:r>
              <a:rPr lang="en-US" dirty="0">
                <a:latin typeface="Baskerville Old Face" pitchFamily="18" charset="0"/>
              </a:rPr>
              <a:t>Second, </a:t>
            </a:r>
            <a:r>
              <a:rPr lang="en-US" dirty="0" err="1">
                <a:latin typeface="Baskerville Old Face" pitchFamily="18" charset="0"/>
              </a:rPr>
              <a:t>printf</a:t>
            </a:r>
            <a:r>
              <a:rPr lang="en-US" dirty="0">
                <a:latin typeface="Baskerville Old Face" pitchFamily="18" charset="0"/>
              </a:rPr>
              <a:t>() allows you to wield considerable control over how the dynamic information is rendered to the screen in terms of its type, precision, alignment, and position. </a:t>
            </a:r>
            <a:endParaRPr lang="en-US" sz="1600" dirty="0">
              <a:latin typeface="Baskerville Old Face" pitchFamily="18" charset="0"/>
            </a:endParaRPr>
          </a:p>
          <a:p>
            <a:pPr lvl="0" algn="just">
              <a:lnSpc>
                <a:spcPct val="150000"/>
              </a:lnSpc>
            </a:pPr>
            <a:r>
              <a:rPr lang="en-US" dirty="0">
                <a:latin typeface="Baskerville Old Face" pitchFamily="18" charset="0"/>
              </a:rPr>
              <a:t>	Its prototype looks like this:</a:t>
            </a:r>
            <a:endParaRPr lang="en-US" sz="1600" dirty="0">
              <a:latin typeface="Baskerville Old Face" pitchFamily="18" charset="0"/>
            </a:endParaRPr>
          </a:p>
          <a:p>
            <a:pPr algn="just">
              <a:lnSpc>
                <a:spcPct val="150000"/>
              </a:lnSpc>
            </a:pPr>
            <a:r>
              <a:rPr lang="en-US" b="1" dirty="0">
                <a:latin typeface="Baskerville Old Face" pitchFamily="18" charset="0"/>
              </a:rPr>
              <a:t>		integer </a:t>
            </a:r>
            <a:r>
              <a:rPr lang="en-US" b="1" dirty="0" err="1">
                <a:latin typeface="Baskerville Old Face" pitchFamily="18" charset="0"/>
              </a:rPr>
              <a:t>printf</a:t>
            </a:r>
            <a:r>
              <a:rPr lang="en-US" b="1" dirty="0">
                <a:latin typeface="Baskerville Old Face" pitchFamily="18" charset="0"/>
              </a:rPr>
              <a:t>(string format [, mixed </a:t>
            </a:r>
            <a:r>
              <a:rPr lang="en-US" b="1" dirty="0" err="1">
                <a:latin typeface="Baskerville Old Face" pitchFamily="18" charset="0"/>
              </a:rPr>
              <a:t>args</a:t>
            </a:r>
            <a:r>
              <a:rPr lang="en-US" b="1" dirty="0">
                <a:latin typeface="Baskerville Old Face" pitchFamily="18" charset="0"/>
              </a:rPr>
              <a:t>])</a:t>
            </a:r>
            <a:endParaRPr lang="en-US" sz="1600" dirty="0">
              <a:latin typeface="Baskerville Old Face" pitchFamily="18" charset="0"/>
            </a:endParaRPr>
          </a:p>
          <a:p>
            <a:pPr algn="just">
              <a:lnSpc>
                <a:spcPct val="150000"/>
              </a:lnSpc>
            </a:pPr>
            <a:r>
              <a:rPr lang="en-US" b="1" dirty="0">
                <a:latin typeface="Baskerville Old Face" pitchFamily="18" charset="0"/>
              </a:rPr>
              <a:t>	Example: </a:t>
            </a:r>
            <a:r>
              <a:rPr lang="en-US" dirty="0" err="1">
                <a:latin typeface="Baskerville Old Face" pitchFamily="18" charset="0"/>
              </a:rPr>
              <a:t>printf</a:t>
            </a:r>
            <a:r>
              <a:rPr lang="en-US" dirty="0">
                <a:latin typeface="Baskerville Old Face" pitchFamily="18" charset="0"/>
              </a:rPr>
              <a:t> ("Bar inventory: %d bottles of tonic water.", 100);</a:t>
            </a:r>
            <a:endParaRPr lang="en-US" sz="1600" dirty="0">
              <a:latin typeface="Baskerville Old Face" pitchFamily="18" charset="0"/>
            </a:endParaRPr>
          </a:p>
          <a:p>
            <a:pPr algn="just">
              <a:lnSpc>
                <a:spcPct val="150000"/>
              </a:lnSpc>
            </a:pPr>
            <a:r>
              <a:rPr lang="en-US" b="1" dirty="0">
                <a:latin typeface="Baskerville Old Face" pitchFamily="18" charset="0"/>
              </a:rPr>
              <a:t>	</a:t>
            </a:r>
            <a:r>
              <a:rPr lang="en-US" b="1" dirty="0" err="1">
                <a:latin typeface="Baskerville Old Face" pitchFamily="18" charset="0"/>
              </a:rPr>
              <a:t>output:</a:t>
            </a:r>
            <a:r>
              <a:rPr lang="en-US" dirty="0" err="1">
                <a:latin typeface="Baskerville Old Face" pitchFamily="18" charset="0"/>
              </a:rPr>
              <a:t>Bar</a:t>
            </a:r>
            <a:r>
              <a:rPr lang="en-US" dirty="0">
                <a:latin typeface="Baskerville Old Face" pitchFamily="18" charset="0"/>
              </a:rPr>
              <a:t> inventory: 100 bottles of tonic water</a:t>
            </a:r>
          </a:p>
          <a:p>
            <a:pPr lvl="2" indent="-914400"/>
            <a:r>
              <a:rPr lang="en-US" sz="1600" b="1" dirty="0">
                <a:latin typeface="Baskerville Old Face" pitchFamily="18" charset="0"/>
              </a:rPr>
              <a:t>3.3.4)	</a:t>
            </a:r>
            <a:r>
              <a:rPr lang="en-US" b="1" dirty="0">
                <a:latin typeface="Baskerville Old Face" pitchFamily="18" charset="0"/>
              </a:rPr>
              <a:t>The </a:t>
            </a:r>
            <a:r>
              <a:rPr lang="en-US" b="1" dirty="0" err="1">
                <a:latin typeface="Baskerville Old Face" pitchFamily="18" charset="0"/>
              </a:rPr>
              <a:t>sprintf</a:t>
            </a:r>
            <a:r>
              <a:rPr lang="en-US" b="1" dirty="0">
                <a:latin typeface="Baskerville Old Face" pitchFamily="18" charset="0"/>
              </a:rPr>
              <a:t>() Statement</a:t>
            </a:r>
            <a:endParaRPr lang="en-US" sz="1600" b="1" dirty="0">
              <a:latin typeface="Baskerville Old Face" pitchFamily="18" charset="0"/>
            </a:endParaRPr>
          </a:p>
          <a:p>
            <a:pPr lvl="0">
              <a:lnSpc>
                <a:spcPct val="150000"/>
              </a:lnSpc>
            </a:pPr>
            <a:r>
              <a:rPr lang="en-US" dirty="0">
                <a:latin typeface="Baskerville Old Face" pitchFamily="18" charset="0"/>
              </a:rPr>
              <a:t>	The </a:t>
            </a:r>
            <a:r>
              <a:rPr lang="en-US" dirty="0" err="1">
                <a:latin typeface="Baskerville Old Face" pitchFamily="18" charset="0"/>
              </a:rPr>
              <a:t>sprintf</a:t>
            </a:r>
            <a:r>
              <a:rPr lang="en-US" dirty="0">
                <a:latin typeface="Baskerville Old Face" pitchFamily="18" charset="0"/>
              </a:rPr>
              <a:t>() statement is functionally identical to </a:t>
            </a:r>
            <a:r>
              <a:rPr lang="en-US" dirty="0" err="1">
                <a:latin typeface="Baskerville Old Face" pitchFamily="18" charset="0"/>
              </a:rPr>
              <a:t>printf</a:t>
            </a:r>
            <a:r>
              <a:rPr lang="en-US" dirty="0">
                <a:latin typeface="Baskerville Old Face" pitchFamily="18" charset="0"/>
              </a:rPr>
              <a:t>() except that the output is 	assigned to a string rather than rendered to the browser. The prototype follows:</a:t>
            </a:r>
            <a:endParaRPr lang="en-US" sz="1600" dirty="0">
              <a:latin typeface="Baskerville Old Face" pitchFamily="18" charset="0"/>
            </a:endParaRPr>
          </a:p>
          <a:p>
            <a:pPr>
              <a:lnSpc>
                <a:spcPct val="150000"/>
              </a:lnSpc>
            </a:pPr>
            <a:r>
              <a:rPr lang="en-US" b="1" dirty="0">
                <a:latin typeface="Baskerville Old Face" pitchFamily="18" charset="0"/>
              </a:rPr>
              <a:t>		string </a:t>
            </a:r>
            <a:r>
              <a:rPr lang="en-US" b="1" dirty="0" err="1">
                <a:latin typeface="Baskerville Old Face" pitchFamily="18" charset="0"/>
              </a:rPr>
              <a:t>sprintf</a:t>
            </a:r>
            <a:r>
              <a:rPr lang="en-US" b="1" dirty="0">
                <a:latin typeface="Baskerville Old Face" pitchFamily="18" charset="0"/>
              </a:rPr>
              <a:t>(string format [, mixed arguments])</a:t>
            </a:r>
            <a:endParaRPr lang="en-US" sz="1600" dirty="0">
              <a:latin typeface="Baskerville Old Face" pitchFamily="18" charset="0"/>
            </a:endParaRPr>
          </a:p>
          <a:p>
            <a:pPr lvl="0">
              <a:lnSpc>
                <a:spcPct val="150000"/>
              </a:lnSpc>
            </a:pPr>
            <a:r>
              <a:rPr lang="en-US" dirty="0">
                <a:latin typeface="Baskerville Old Face" pitchFamily="18" charset="0"/>
              </a:rPr>
              <a:t>	An example follows:</a:t>
            </a:r>
            <a:endParaRPr lang="en-US" sz="1600" dirty="0">
              <a:latin typeface="Baskerville Old Face" pitchFamily="18" charset="0"/>
            </a:endParaRPr>
          </a:p>
          <a:p>
            <a:pPr>
              <a:lnSpc>
                <a:spcPct val="150000"/>
              </a:lnSpc>
            </a:pPr>
            <a:r>
              <a:rPr lang="en-US" dirty="0">
                <a:latin typeface="Baskerville Old Face" pitchFamily="18" charset="0"/>
              </a:rPr>
              <a:t>		</a:t>
            </a:r>
            <a:r>
              <a:rPr lang="en-US" b="1" dirty="0">
                <a:latin typeface="Baskerville Old Face" pitchFamily="18" charset="0"/>
              </a:rPr>
              <a:t>$cost = </a:t>
            </a:r>
            <a:r>
              <a:rPr lang="en-US" b="1" dirty="0" err="1">
                <a:latin typeface="Baskerville Old Face" pitchFamily="18" charset="0"/>
              </a:rPr>
              <a:t>sprintf</a:t>
            </a:r>
            <a:r>
              <a:rPr lang="en-US" b="1" dirty="0">
                <a:latin typeface="Baskerville Old Face" pitchFamily="18" charset="0"/>
              </a:rPr>
              <a:t>("$%.2f", 43.2); // $cost = $43.20</a:t>
            </a:r>
            <a:endParaRPr lang="en-US" sz="1600" b="1" dirty="0">
              <a:latin typeface="Baskerville Old Face" pitchFamily="18" charset="0"/>
            </a:endParaRPr>
          </a:p>
          <a:p>
            <a:pPr algn="just">
              <a:lnSpc>
                <a:spcPct val="150000"/>
              </a:lnSpc>
            </a:pPr>
            <a:endParaRPr lang="en-US" sz="1600" dirty="0">
              <a:latin typeface="Baskerville Old Face" pitchFamily="18" charset="0"/>
            </a:endParaRPr>
          </a:p>
          <a:p>
            <a:pPr lvl="0"/>
            <a:endParaRPr lang="en-US" sz="1600" dirty="0">
              <a:latin typeface="Baskerville Old Face"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709803"/>
          </a:xfrm>
          <a:prstGeom prst="rect">
            <a:avLst/>
          </a:prstGeom>
          <a:noFill/>
        </p:spPr>
        <p:txBody>
          <a:bodyPr wrap="square" rtlCol="0">
            <a:spAutoFit/>
          </a:bodyPr>
          <a:lstStyle/>
          <a:p>
            <a:pPr marL="344488" lvl="1" indent="-344488">
              <a:lnSpc>
                <a:spcPct val="150000"/>
              </a:lnSpc>
            </a:pPr>
            <a:r>
              <a:rPr lang="en-US" b="1" dirty="0">
                <a:latin typeface="Baskerville Old Face" pitchFamily="18" charset="0"/>
              </a:rPr>
              <a:t>3.4	PHP’s Supported Data Types</a:t>
            </a:r>
            <a:endParaRPr lang="en-US" dirty="0">
              <a:latin typeface="Baskerville Old Face" pitchFamily="18" charset="0"/>
            </a:endParaRPr>
          </a:p>
          <a:p>
            <a:pPr lvl="2" indent="-569913">
              <a:lnSpc>
                <a:spcPct val="150000"/>
              </a:lnSpc>
            </a:pPr>
            <a:r>
              <a:rPr lang="en-US" dirty="0">
                <a:latin typeface="Baskerville Old Face" pitchFamily="18" charset="0"/>
              </a:rPr>
              <a:t>3.4.1	Scalar Data Type</a:t>
            </a:r>
          </a:p>
          <a:p>
            <a:pPr lvl="2" indent="-569913">
              <a:lnSpc>
                <a:spcPct val="150000"/>
              </a:lnSpc>
            </a:pPr>
            <a:r>
              <a:rPr lang="en-US" dirty="0">
                <a:latin typeface="Baskerville Old Face" pitchFamily="18" charset="0"/>
              </a:rPr>
              <a:t>3.4.2	Compound Data Types</a:t>
            </a:r>
          </a:p>
          <a:p>
            <a:pPr lvl="2" indent="-569913">
              <a:lnSpc>
                <a:spcPct val="150000"/>
              </a:lnSpc>
            </a:pPr>
            <a:r>
              <a:rPr lang="en-US" dirty="0">
                <a:latin typeface="Baskerville Old Face" pitchFamily="18" charset="0"/>
              </a:rPr>
              <a:t>3.4.3	Converting Between Data Types Using Type Casting	</a:t>
            </a:r>
          </a:p>
          <a:p>
            <a:pPr lvl="2" indent="-569913">
              <a:lnSpc>
                <a:spcPct val="150000"/>
              </a:lnSpc>
            </a:pPr>
            <a:r>
              <a:rPr lang="en-US" dirty="0">
                <a:latin typeface="Baskerville Old Face" pitchFamily="18" charset="0"/>
              </a:rPr>
              <a:t>3.4.4	Type-Related Functions     </a:t>
            </a:r>
          </a:p>
          <a:p>
            <a:pPr lvl="2" indent="-569913">
              <a:lnSpc>
                <a:spcPct val="150000"/>
              </a:lnSpc>
            </a:pPr>
            <a:r>
              <a:rPr lang="en-US" dirty="0">
                <a:latin typeface="Baskerville Old Face" pitchFamily="18" charset="0"/>
              </a:rPr>
              <a:t>3.4.5	Type Identifier Functions</a:t>
            </a:r>
          </a:p>
          <a:p>
            <a:pPr marL="569913" lvl="2" indent="-569913">
              <a:lnSpc>
                <a:spcPct val="150000"/>
              </a:lnSpc>
            </a:pPr>
            <a:endParaRPr lang="en-US" sz="2000" b="1" dirty="0">
              <a:latin typeface="Baskerville Old Face" pitchFamily="18" charset="0"/>
            </a:endParaRPr>
          </a:p>
          <a:p>
            <a:pPr marL="569913" lvl="2" indent="-569913">
              <a:lnSpc>
                <a:spcPct val="150000"/>
              </a:lnSpc>
            </a:pPr>
            <a:r>
              <a:rPr lang="en-US" sz="2000" b="1" dirty="0">
                <a:latin typeface="Baskerville Old Face" pitchFamily="18" charset="0"/>
              </a:rPr>
              <a:t>3.4.1	Scalar Data Type</a:t>
            </a:r>
          </a:p>
          <a:p>
            <a:pPr marL="914400" lvl="0" indent="-344488">
              <a:lnSpc>
                <a:spcPct val="150000"/>
              </a:lnSpc>
              <a:buFont typeface="Wingdings" pitchFamily="2" charset="2"/>
              <a:buChar char="§"/>
            </a:pPr>
            <a:r>
              <a:rPr lang="en-US" i="1" dirty="0">
                <a:latin typeface="Baskerville Old Face" pitchFamily="18" charset="0"/>
              </a:rPr>
              <a:t>Scalar </a:t>
            </a:r>
            <a:r>
              <a:rPr lang="en-US" dirty="0">
                <a:latin typeface="Baskerville Old Face" pitchFamily="18" charset="0"/>
              </a:rPr>
              <a:t>data types </a:t>
            </a:r>
            <a:r>
              <a:rPr lang="en-US" b="1" i="1" dirty="0">
                <a:latin typeface="Baskerville Old Face" pitchFamily="18" charset="0"/>
              </a:rPr>
              <a:t>are used to represent a single value</a:t>
            </a:r>
            <a:r>
              <a:rPr lang="en-US" dirty="0">
                <a:latin typeface="Baskerville Old Face" pitchFamily="18" charset="0"/>
              </a:rPr>
              <a:t>. </a:t>
            </a:r>
            <a:endParaRPr lang="en-US" sz="1600" dirty="0">
              <a:latin typeface="Baskerville Old Face" pitchFamily="18" charset="0"/>
            </a:endParaRPr>
          </a:p>
          <a:p>
            <a:pPr marL="914400" lvl="0" indent="-344488">
              <a:lnSpc>
                <a:spcPct val="150000"/>
              </a:lnSpc>
              <a:buFont typeface="Wingdings" pitchFamily="2" charset="2"/>
              <a:buChar char="§"/>
            </a:pPr>
            <a:r>
              <a:rPr lang="en-US" dirty="0">
                <a:latin typeface="Baskerville Old Face" pitchFamily="18" charset="0"/>
              </a:rPr>
              <a:t>Several data types fall under this category, including</a:t>
            </a:r>
          </a:p>
          <a:p>
            <a:pPr marL="1379538" lvl="0" indent="-465138">
              <a:lnSpc>
                <a:spcPct val="150000"/>
              </a:lnSpc>
              <a:buFont typeface="+mj-lt"/>
              <a:buAutoNum type="arabicParenR"/>
            </a:pPr>
            <a:r>
              <a:rPr lang="en-US" dirty="0">
                <a:latin typeface="Baskerville Old Face" pitchFamily="18" charset="0"/>
              </a:rPr>
              <a:t>	 </a:t>
            </a:r>
            <a:r>
              <a:rPr lang="en-US" b="1" i="1" dirty="0">
                <a:latin typeface="Baskerville Old Face" pitchFamily="18" charset="0"/>
              </a:rPr>
              <a:t>Boolean</a:t>
            </a:r>
          </a:p>
          <a:p>
            <a:pPr marL="1379538" lvl="0" indent="-465138">
              <a:lnSpc>
                <a:spcPct val="150000"/>
              </a:lnSpc>
              <a:buFont typeface="+mj-lt"/>
              <a:buAutoNum type="arabicParenR"/>
            </a:pPr>
            <a:r>
              <a:rPr lang="en-US" b="1" i="1" dirty="0">
                <a:latin typeface="Baskerville Old Face" pitchFamily="18" charset="0"/>
              </a:rPr>
              <a:t>	integer</a:t>
            </a:r>
          </a:p>
          <a:p>
            <a:pPr marL="1379538" lvl="0" indent="-465138">
              <a:lnSpc>
                <a:spcPct val="150000"/>
              </a:lnSpc>
              <a:buFont typeface="+mj-lt"/>
              <a:buAutoNum type="arabicParenR"/>
            </a:pPr>
            <a:r>
              <a:rPr lang="en-US" b="1" i="1" dirty="0">
                <a:latin typeface="Baskerville Old Face" pitchFamily="18" charset="0"/>
              </a:rPr>
              <a:t>	float and </a:t>
            </a:r>
          </a:p>
          <a:p>
            <a:pPr marL="1379538" lvl="0" indent="-465138">
              <a:lnSpc>
                <a:spcPct val="150000"/>
              </a:lnSpc>
              <a:buFont typeface="+mj-lt"/>
              <a:buAutoNum type="arabicParenR"/>
            </a:pPr>
            <a:r>
              <a:rPr lang="en-US" b="1" i="1" dirty="0">
                <a:latin typeface="Baskerville Old Face" pitchFamily="18" charset="0"/>
              </a:rPr>
              <a:t>	string</a:t>
            </a:r>
            <a:r>
              <a:rPr lang="en-US" sz="1100" dirty="0"/>
              <a:t>.</a:t>
            </a:r>
          </a:p>
          <a:p>
            <a:pPr lvl="0">
              <a:lnSpc>
                <a:spcPct val="150000"/>
              </a:lnSpc>
            </a:pPr>
            <a:endParaRPr lang="en-US" sz="1600" dirty="0"/>
          </a:p>
          <a:p>
            <a:pPr marL="914400" lvl="0" indent="-344488">
              <a:lnSpc>
                <a:spcPct val="150000"/>
              </a:lnSpc>
            </a:pPr>
            <a:endParaRPr lang="en-US" sz="1600" dirty="0"/>
          </a:p>
          <a:p>
            <a:pPr marL="569913" lvl="2" indent="-569913"/>
            <a:endParaRPr lang="en-US" dirty="0">
              <a:latin typeface="Baskerville Old Face" pitchFamily="18" charset="0"/>
            </a:endParaRPr>
          </a:p>
          <a:p>
            <a:pPr algn="just">
              <a:lnSpc>
                <a:spcPct val="150000"/>
              </a:lnSpc>
            </a:pPr>
            <a:endParaRPr lang="en-US" dirty="0">
              <a:latin typeface="Baskerville Old Face" pitchFamily="18" charset="0"/>
            </a:endParaRPr>
          </a:p>
          <a:p>
            <a:pPr lvl="0"/>
            <a:endParaRPr lang="en-US" dirty="0">
              <a:latin typeface="Baskerville Old Face"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283900"/>
          </a:xfrm>
          <a:prstGeom prst="rect">
            <a:avLst/>
          </a:prstGeom>
          <a:noFill/>
        </p:spPr>
        <p:txBody>
          <a:bodyPr wrap="square" rtlCol="0">
            <a:spAutoFit/>
          </a:bodyPr>
          <a:lstStyle/>
          <a:p>
            <a:pPr>
              <a:lnSpc>
                <a:spcPct val="150000"/>
              </a:lnSpc>
            </a:pPr>
            <a:r>
              <a:rPr lang="en-US" b="1" i="1" dirty="0">
                <a:latin typeface="Baskerville Old Face" pitchFamily="18" charset="0"/>
              </a:rPr>
              <a:t>Boolean: </a:t>
            </a:r>
            <a:endParaRPr lang="en-US" dirty="0">
              <a:latin typeface="Baskerville Old Face" pitchFamily="18" charset="0"/>
            </a:endParaRPr>
          </a:p>
          <a:p>
            <a:pPr lvl="0">
              <a:lnSpc>
                <a:spcPct val="150000"/>
              </a:lnSpc>
            </a:pPr>
            <a:r>
              <a:rPr lang="en-US" dirty="0">
                <a:latin typeface="Baskerville Old Face" pitchFamily="18" charset="0"/>
              </a:rPr>
              <a:t>	A Boolean represents two possible states: TRUE or FALSE. </a:t>
            </a:r>
          </a:p>
          <a:p>
            <a:pPr>
              <a:lnSpc>
                <a:spcPct val="150000"/>
              </a:lnSpc>
            </a:pPr>
            <a:r>
              <a:rPr lang="en-US" b="1" i="1" dirty="0">
                <a:latin typeface="Baskerville Old Face" pitchFamily="18" charset="0"/>
              </a:rPr>
              <a:t>Integer:</a:t>
            </a:r>
            <a:endParaRPr lang="en-US" dirty="0">
              <a:latin typeface="Baskerville Old Face" pitchFamily="18" charset="0"/>
            </a:endParaRPr>
          </a:p>
          <a:p>
            <a:pPr lvl="1">
              <a:lnSpc>
                <a:spcPct val="150000"/>
              </a:lnSpc>
            </a:pPr>
            <a:r>
              <a:rPr lang="en-US" dirty="0">
                <a:latin typeface="Baskerville Old Face" pitchFamily="18" charset="0"/>
              </a:rPr>
              <a:t>An </a:t>
            </a:r>
            <a:r>
              <a:rPr lang="en-US" i="1" dirty="0">
                <a:latin typeface="Baskerville Old Face" pitchFamily="18" charset="0"/>
              </a:rPr>
              <a:t>integer </a:t>
            </a:r>
            <a:r>
              <a:rPr lang="en-US" dirty="0">
                <a:latin typeface="Baskerville Old Face" pitchFamily="18" charset="0"/>
              </a:rPr>
              <a:t>is representative of any whole number or, in other words, a number that does not contain fractional parts. </a:t>
            </a:r>
          </a:p>
          <a:p>
            <a:pPr lvl="1">
              <a:lnSpc>
                <a:spcPct val="150000"/>
              </a:lnSpc>
            </a:pPr>
            <a:r>
              <a:rPr lang="en-US" dirty="0">
                <a:latin typeface="Baskerville Old Face" pitchFamily="18" charset="0"/>
              </a:rPr>
              <a:t>PHP supports integer values represented in base 10 (decimal), base 8 (octal), and base 16 (hexadecimal) numbering systems</a:t>
            </a:r>
          </a:p>
          <a:p>
            <a:pPr lvl="3">
              <a:lnSpc>
                <a:spcPct val="150000"/>
              </a:lnSpc>
            </a:pPr>
            <a:r>
              <a:rPr lang="en-US" dirty="0">
                <a:latin typeface="Baskerville Old Face" pitchFamily="18" charset="0"/>
              </a:rPr>
              <a:t>42 		// decimal</a:t>
            </a:r>
          </a:p>
          <a:p>
            <a:pPr lvl="3">
              <a:lnSpc>
                <a:spcPct val="150000"/>
              </a:lnSpc>
            </a:pPr>
            <a:r>
              <a:rPr lang="en-US" dirty="0">
                <a:latin typeface="Baskerville Old Face" pitchFamily="18" charset="0"/>
              </a:rPr>
              <a:t>-678900 	// decimal</a:t>
            </a:r>
          </a:p>
          <a:p>
            <a:pPr lvl="3">
              <a:lnSpc>
                <a:spcPct val="150000"/>
              </a:lnSpc>
            </a:pPr>
            <a:r>
              <a:rPr lang="en-US" dirty="0">
                <a:latin typeface="Baskerville Old Face" pitchFamily="18" charset="0"/>
              </a:rPr>
              <a:t>0755		 // octal</a:t>
            </a:r>
          </a:p>
          <a:p>
            <a:pPr lvl="3">
              <a:lnSpc>
                <a:spcPct val="150000"/>
              </a:lnSpc>
            </a:pPr>
            <a:r>
              <a:rPr lang="en-US" dirty="0">
                <a:latin typeface="Baskerville Old Face" pitchFamily="18" charset="0"/>
              </a:rPr>
              <a:t>0xC4E	 // hexadecimal</a:t>
            </a:r>
          </a:p>
          <a:p>
            <a:pPr>
              <a:lnSpc>
                <a:spcPct val="150000"/>
              </a:lnSpc>
            </a:pPr>
            <a:r>
              <a:rPr lang="en-US" b="1" i="1" dirty="0">
                <a:latin typeface="Baskerville Old Face" pitchFamily="18" charset="0"/>
              </a:rPr>
              <a:t>Float:</a:t>
            </a:r>
            <a:r>
              <a:rPr lang="en-US" dirty="0">
                <a:latin typeface="Baskerville Old Face" pitchFamily="18" charset="0"/>
              </a:rPr>
              <a:t> </a:t>
            </a:r>
          </a:p>
          <a:p>
            <a:pPr lvl="1">
              <a:lnSpc>
                <a:spcPct val="150000"/>
              </a:lnSpc>
            </a:pPr>
            <a:r>
              <a:rPr lang="en-US" dirty="0">
                <a:latin typeface="Baskerville Old Face" pitchFamily="18" charset="0"/>
              </a:rPr>
              <a:t>Floating-point numbers, also referred to as </a:t>
            </a:r>
            <a:r>
              <a:rPr lang="en-US" i="1" dirty="0">
                <a:latin typeface="Baskerville Old Face" pitchFamily="18" charset="0"/>
              </a:rPr>
              <a:t>floats</a:t>
            </a:r>
            <a:r>
              <a:rPr lang="en-US" dirty="0">
                <a:latin typeface="Baskerville Old Face" pitchFamily="18" charset="0"/>
              </a:rPr>
              <a:t>, </a:t>
            </a:r>
            <a:r>
              <a:rPr lang="en-US" i="1" dirty="0">
                <a:latin typeface="Baskerville Old Face" pitchFamily="18" charset="0"/>
              </a:rPr>
              <a:t>doubles</a:t>
            </a:r>
            <a:r>
              <a:rPr lang="en-US" dirty="0">
                <a:latin typeface="Baskerville Old Face" pitchFamily="18" charset="0"/>
              </a:rPr>
              <a:t>, or </a:t>
            </a:r>
            <a:r>
              <a:rPr lang="en-US" i="1" dirty="0">
                <a:latin typeface="Baskerville Old Face" pitchFamily="18" charset="0"/>
              </a:rPr>
              <a:t>real numbers</a:t>
            </a:r>
            <a:r>
              <a:rPr lang="en-US" dirty="0">
                <a:latin typeface="Baskerville Old Face" pitchFamily="18" charset="0"/>
              </a:rPr>
              <a:t>, allow you to specify numbers that contain fractional parts. </a:t>
            </a:r>
          </a:p>
          <a:p>
            <a:pPr lvl="1">
              <a:lnSpc>
                <a:spcPct val="150000"/>
              </a:lnSpc>
            </a:pPr>
            <a:r>
              <a:rPr lang="en-US" dirty="0">
                <a:latin typeface="Baskerville Old Face" pitchFamily="18" charset="0"/>
              </a:rPr>
              <a:t>Floats are used to represent monetary values, weights, distances etc ..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555641"/>
          </a:xfrm>
          <a:prstGeom prst="rect">
            <a:avLst/>
          </a:prstGeom>
          <a:noFill/>
        </p:spPr>
        <p:txBody>
          <a:bodyPr wrap="square" rtlCol="0">
            <a:spAutoFit/>
          </a:bodyPr>
          <a:lstStyle/>
          <a:p>
            <a:pPr lvl="0">
              <a:lnSpc>
                <a:spcPct val="150000"/>
              </a:lnSpc>
            </a:pPr>
            <a:r>
              <a:rPr lang="en-US" sz="2000" dirty="0">
                <a:latin typeface="Baskerville Old Face" pitchFamily="18" charset="0"/>
              </a:rPr>
              <a:t>PHP’s floats can be specified in a variety of ways, several of which are demonstrated here:</a:t>
            </a:r>
          </a:p>
          <a:p>
            <a:pPr lvl="3">
              <a:lnSpc>
                <a:spcPct val="150000"/>
              </a:lnSpc>
            </a:pPr>
            <a:r>
              <a:rPr lang="en-US" sz="2000" dirty="0">
                <a:latin typeface="Baskerville Old Face" pitchFamily="18" charset="0"/>
              </a:rPr>
              <a:t>4.5678</a:t>
            </a:r>
          </a:p>
          <a:p>
            <a:pPr lvl="3">
              <a:lnSpc>
                <a:spcPct val="150000"/>
              </a:lnSpc>
            </a:pPr>
            <a:r>
              <a:rPr lang="en-US" sz="2000" dirty="0">
                <a:latin typeface="Baskerville Old Face" pitchFamily="18" charset="0"/>
              </a:rPr>
              <a:t>4.0</a:t>
            </a:r>
          </a:p>
          <a:p>
            <a:pPr lvl="3">
              <a:lnSpc>
                <a:spcPct val="150000"/>
              </a:lnSpc>
            </a:pPr>
            <a:r>
              <a:rPr lang="en-US" sz="2000" dirty="0">
                <a:latin typeface="Baskerville Old Face" pitchFamily="18" charset="0"/>
              </a:rPr>
              <a:t>8.7e4</a:t>
            </a:r>
          </a:p>
          <a:p>
            <a:pPr lvl="3">
              <a:lnSpc>
                <a:spcPct val="150000"/>
              </a:lnSpc>
            </a:pPr>
            <a:r>
              <a:rPr lang="en-US" sz="2000" dirty="0">
                <a:latin typeface="Baskerville Old Face" pitchFamily="18" charset="0"/>
              </a:rPr>
              <a:t>1.23E+11</a:t>
            </a:r>
          </a:p>
          <a:p>
            <a:pPr>
              <a:lnSpc>
                <a:spcPct val="150000"/>
              </a:lnSpc>
            </a:pPr>
            <a:r>
              <a:rPr lang="en-US" sz="2000" b="1" i="1" dirty="0">
                <a:latin typeface="Baskerville Old Face" pitchFamily="18" charset="0"/>
              </a:rPr>
              <a:t>String:</a:t>
            </a:r>
            <a:r>
              <a:rPr lang="en-US" sz="2000" dirty="0">
                <a:latin typeface="Baskerville Old Face" pitchFamily="18" charset="0"/>
              </a:rPr>
              <a:t> </a:t>
            </a:r>
          </a:p>
          <a:p>
            <a:pPr lvl="1">
              <a:lnSpc>
                <a:spcPct val="150000"/>
              </a:lnSpc>
            </a:pPr>
            <a:r>
              <a:rPr lang="en-US" sz="2000" dirty="0">
                <a:latin typeface="Baskerville Old Face" pitchFamily="18" charset="0"/>
              </a:rPr>
              <a:t>Simply put, a string is a sequence of characters treated as a contiguous group. </a:t>
            </a:r>
          </a:p>
          <a:p>
            <a:pPr lvl="1">
              <a:lnSpc>
                <a:spcPct val="150000"/>
              </a:lnSpc>
            </a:pPr>
            <a:r>
              <a:rPr lang="en-US" sz="2000" i="1" dirty="0">
                <a:latin typeface="Baskerville Old Face" pitchFamily="18" charset="0"/>
              </a:rPr>
              <a:t>Strings </a:t>
            </a:r>
            <a:r>
              <a:rPr lang="en-US" sz="2000" dirty="0">
                <a:latin typeface="Baskerville Old Face" pitchFamily="18" charset="0"/>
              </a:rPr>
              <a:t>are delimited by single or double quotes. </a:t>
            </a:r>
          </a:p>
          <a:p>
            <a:pPr lvl="1">
              <a:lnSpc>
                <a:spcPct val="150000"/>
              </a:lnSpc>
            </a:pPr>
            <a:r>
              <a:rPr lang="en-US" sz="2000" dirty="0">
                <a:latin typeface="Baskerville Old Face" pitchFamily="18" charset="0"/>
              </a:rPr>
              <a:t>The following are all examples of valid strings:</a:t>
            </a:r>
          </a:p>
          <a:p>
            <a:pPr lvl="3">
              <a:lnSpc>
                <a:spcPct val="150000"/>
              </a:lnSpc>
            </a:pPr>
            <a:r>
              <a:rPr lang="en-US" sz="2000" dirty="0">
                <a:latin typeface="Baskerville Old Face" pitchFamily="18" charset="0"/>
              </a:rPr>
              <a:t>"PHP is a great language"</a:t>
            </a:r>
          </a:p>
          <a:p>
            <a:pPr lvl="3">
              <a:lnSpc>
                <a:spcPct val="150000"/>
              </a:lnSpc>
            </a:pPr>
            <a:r>
              <a:rPr lang="en-US" sz="2000" dirty="0">
                <a:latin typeface="Baskerville Old Face" pitchFamily="18" charset="0"/>
              </a:rPr>
              <a:t>"Whoop-de-do"</a:t>
            </a:r>
          </a:p>
          <a:p>
            <a:pPr lvl="3">
              <a:lnSpc>
                <a:spcPct val="150000"/>
              </a:lnSpc>
            </a:pPr>
            <a:r>
              <a:rPr lang="en-US" sz="2000" dirty="0">
                <a:latin typeface="Baskerville Old Face" pitchFamily="18" charset="0"/>
              </a:rPr>
              <a:t>'*9subway\n'</a:t>
            </a:r>
          </a:p>
          <a:p>
            <a:pPr lvl="3">
              <a:lnSpc>
                <a:spcPct val="150000"/>
              </a:lnSpc>
            </a:pPr>
            <a:r>
              <a:rPr lang="en-US" sz="2000" dirty="0">
                <a:latin typeface="Baskerville Old Face" pitchFamily="18" charset="0"/>
              </a:rPr>
              <a:t>"123$%^789”</a:t>
            </a:r>
            <a:endParaRPr lang="en-US" dirty="0">
              <a:latin typeface="Baskerville Old Face"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124754"/>
          </a:xfrm>
          <a:prstGeom prst="rect">
            <a:avLst/>
          </a:prstGeom>
          <a:noFill/>
        </p:spPr>
        <p:txBody>
          <a:bodyPr wrap="square" rtlCol="0">
            <a:spAutoFit/>
          </a:bodyPr>
          <a:lstStyle/>
          <a:p>
            <a:pPr marL="688975" indent="-688975">
              <a:lnSpc>
                <a:spcPct val="150000"/>
              </a:lnSpc>
            </a:pPr>
            <a:r>
              <a:rPr lang="en-US" sz="1600" b="1" dirty="0">
                <a:latin typeface="Baskerville Old Face" pitchFamily="18" charset="0"/>
              </a:rPr>
              <a:t>3.4.2	Compound Data Types</a:t>
            </a:r>
            <a:endParaRPr lang="en-US" sz="1600" dirty="0">
              <a:latin typeface="Baskerville Old Face" pitchFamily="18" charset="0"/>
            </a:endParaRPr>
          </a:p>
          <a:p>
            <a:pPr marL="1035050" lvl="0" indent="-346075">
              <a:lnSpc>
                <a:spcPct val="150000"/>
              </a:lnSpc>
              <a:buFont typeface="Wingdings" pitchFamily="2" charset="2"/>
              <a:buChar char="§"/>
            </a:pPr>
            <a:r>
              <a:rPr lang="en-US" sz="1600" i="1" dirty="0">
                <a:latin typeface="Baskerville Old Face" pitchFamily="18" charset="0"/>
              </a:rPr>
              <a:t>Compound data types </a:t>
            </a:r>
            <a:r>
              <a:rPr lang="en-US" sz="1600" dirty="0">
                <a:latin typeface="Baskerville Old Face" pitchFamily="18" charset="0"/>
              </a:rPr>
              <a:t>allow for multiple items of the same type to be aggregated under a single representative entity. </a:t>
            </a:r>
          </a:p>
          <a:p>
            <a:pPr marL="1035050" lvl="0" indent="-346075">
              <a:lnSpc>
                <a:spcPct val="150000"/>
              </a:lnSpc>
              <a:buFont typeface="Wingdings" pitchFamily="2" charset="2"/>
              <a:buChar char="§"/>
            </a:pPr>
            <a:r>
              <a:rPr lang="en-US" sz="1600" dirty="0">
                <a:latin typeface="Baskerville Old Face" pitchFamily="18" charset="0"/>
              </a:rPr>
              <a:t>The </a:t>
            </a:r>
            <a:r>
              <a:rPr lang="en-US" sz="1600" b="1" i="1" dirty="0">
                <a:latin typeface="Baskerville Old Face" pitchFamily="18" charset="0"/>
              </a:rPr>
              <a:t>array and the object</a:t>
            </a:r>
            <a:r>
              <a:rPr lang="en-US" sz="1600" i="1" dirty="0">
                <a:latin typeface="Baskerville Old Face" pitchFamily="18" charset="0"/>
              </a:rPr>
              <a:t> </a:t>
            </a:r>
            <a:r>
              <a:rPr lang="en-US" sz="1600" dirty="0">
                <a:latin typeface="Baskerville Old Face" pitchFamily="18" charset="0"/>
              </a:rPr>
              <a:t>fall into this category.</a:t>
            </a:r>
          </a:p>
          <a:p>
            <a:pPr>
              <a:lnSpc>
                <a:spcPct val="150000"/>
              </a:lnSpc>
            </a:pPr>
            <a:r>
              <a:rPr lang="en-US" sz="1600" b="1" dirty="0">
                <a:latin typeface="Baskerville Old Face" pitchFamily="18" charset="0"/>
              </a:rPr>
              <a:t>Array: </a:t>
            </a:r>
            <a:endParaRPr lang="en-US" sz="1600" dirty="0">
              <a:latin typeface="Baskerville Old Face" pitchFamily="18" charset="0"/>
            </a:endParaRPr>
          </a:p>
          <a:p>
            <a:pPr marL="1035050" lvl="1" indent="-346075">
              <a:lnSpc>
                <a:spcPct val="150000"/>
              </a:lnSpc>
              <a:buFont typeface="Wingdings" pitchFamily="2" charset="2"/>
              <a:buChar char="§"/>
            </a:pPr>
            <a:r>
              <a:rPr lang="en-US" sz="1600" dirty="0">
                <a:latin typeface="Baskerville Old Face" pitchFamily="18" charset="0"/>
              </a:rPr>
              <a:t>An Array is a variable which holds collection of homogeneous values.</a:t>
            </a:r>
          </a:p>
          <a:p>
            <a:pPr marL="1035050" lvl="1" indent="-346075">
              <a:lnSpc>
                <a:spcPct val="150000"/>
              </a:lnSpc>
              <a:buFont typeface="Wingdings" pitchFamily="2" charset="2"/>
              <a:buChar char="§"/>
            </a:pPr>
            <a:r>
              <a:rPr lang="en-US" sz="1600" dirty="0">
                <a:latin typeface="Baskerville Old Face" pitchFamily="18" charset="0"/>
              </a:rPr>
              <a:t>In the following example $cars is an array. </a:t>
            </a:r>
          </a:p>
          <a:p>
            <a:pPr marL="1035050" lvl="1" indent="-346075">
              <a:lnSpc>
                <a:spcPct val="150000"/>
              </a:lnSpc>
              <a:buFont typeface="Wingdings" pitchFamily="2" charset="2"/>
              <a:buChar char="§"/>
            </a:pPr>
            <a:r>
              <a:rPr lang="en-US" sz="1600" dirty="0">
                <a:latin typeface="Baskerville Old Face" pitchFamily="18" charset="0"/>
              </a:rPr>
              <a:t>The PHP </a:t>
            </a:r>
            <a:r>
              <a:rPr lang="en-US" sz="1600" dirty="0" err="1">
                <a:latin typeface="Baskerville Old Face" pitchFamily="18" charset="0"/>
              </a:rPr>
              <a:t>var_dump</a:t>
            </a:r>
            <a:r>
              <a:rPr lang="en-US" sz="1600" dirty="0">
                <a:latin typeface="Baskerville Old Face" pitchFamily="18" charset="0"/>
              </a:rPr>
              <a:t>() function returns the data type and value:</a:t>
            </a:r>
          </a:p>
          <a:p>
            <a:pPr>
              <a:lnSpc>
                <a:spcPct val="150000"/>
              </a:lnSpc>
            </a:pPr>
            <a:r>
              <a:rPr lang="en-US" sz="1600" b="1" dirty="0">
                <a:latin typeface="Baskerville Old Face" pitchFamily="18" charset="0"/>
              </a:rPr>
              <a:t>Example</a:t>
            </a:r>
            <a:endParaRPr lang="en-US" sz="1600" dirty="0">
              <a:latin typeface="Baskerville Old Face" pitchFamily="18" charset="0"/>
            </a:endParaRPr>
          </a:p>
          <a:p>
            <a:r>
              <a:rPr lang="en-US" sz="1600" dirty="0">
                <a:latin typeface="Baskerville Old Face" pitchFamily="18" charset="0"/>
              </a:rPr>
              <a:t>		&lt;?</a:t>
            </a:r>
            <a:r>
              <a:rPr lang="en-US" sz="1600" dirty="0" err="1">
                <a:latin typeface="Baskerville Old Face" pitchFamily="18" charset="0"/>
              </a:rPr>
              <a:t>php</a:t>
            </a:r>
            <a:r>
              <a:rPr lang="en-US" sz="1600" dirty="0">
                <a:latin typeface="Baskerville Old Face" pitchFamily="18" charset="0"/>
              </a:rPr>
              <a:t> </a:t>
            </a:r>
          </a:p>
          <a:p>
            <a:r>
              <a:rPr lang="en-US" sz="1600" dirty="0">
                <a:latin typeface="Baskerville Old Face" pitchFamily="18" charset="0"/>
              </a:rPr>
              <a:t>			$cars = array("</a:t>
            </a:r>
            <a:r>
              <a:rPr lang="en-US" sz="1600" dirty="0" err="1">
                <a:latin typeface="Baskerville Old Face" pitchFamily="18" charset="0"/>
              </a:rPr>
              <a:t>Volvo","BMW","Toyota</a:t>
            </a:r>
            <a:r>
              <a:rPr lang="en-US" sz="1600" dirty="0">
                <a:latin typeface="Baskerville Old Face" pitchFamily="18" charset="0"/>
              </a:rPr>
              <a:t>");</a:t>
            </a:r>
          </a:p>
          <a:p>
            <a:r>
              <a:rPr lang="en-US" sz="1600" dirty="0">
                <a:latin typeface="Baskerville Old Face" pitchFamily="18" charset="0"/>
              </a:rPr>
              <a:t>			</a:t>
            </a:r>
            <a:r>
              <a:rPr lang="en-US" sz="1600" dirty="0" err="1">
                <a:latin typeface="Baskerville Old Face" pitchFamily="18" charset="0"/>
              </a:rPr>
              <a:t>var_dump</a:t>
            </a:r>
            <a:r>
              <a:rPr lang="en-US" sz="1600" dirty="0">
                <a:latin typeface="Baskerville Old Face" pitchFamily="18" charset="0"/>
              </a:rPr>
              <a:t>($cars);</a:t>
            </a:r>
          </a:p>
          <a:p>
            <a:r>
              <a:rPr lang="en-US" sz="1600" dirty="0">
                <a:latin typeface="Baskerville Old Face" pitchFamily="18" charset="0"/>
              </a:rPr>
              <a:t>			echo("&lt;</a:t>
            </a:r>
            <a:r>
              <a:rPr lang="en-US" sz="1600" dirty="0" err="1">
                <a:latin typeface="Baskerville Old Face" pitchFamily="18" charset="0"/>
              </a:rPr>
              <a:t>br</a:t>
            </a:r>
            <a:r>
              <a:rPr lang="en-US" sz="1600" dirty="0">
                <a:latin typeface="Baskerville Old Face" pitchFamily="18" charset="0"/>
              </a:rPr>
              <a:t>&gt;");</a:t>
            </a:r>
          </a:p>
          <a:p>
            <a:r>
              <a:rPr lang="en-US" sz="1600" dirty="0">
                <a:latin typeface="Baskerville Old Face" pitchFamily="18" charset="0"/>
              </a:rPr>
              <a:t>			$</a:t>
            </a:r>
            <a:r>
              <a:rPr lang="en-US" sz="1600" dirty="0" err="1">
                <a:latin typeface="Baskerville Old Face" pitchFamily="18" charset="0"/>
              </a:rPr>
              <a:t>str</a:t>
            </a:r>
            <a:r>
              <a:rPr lang="en-US" sz="1600" dirty="0">
                <a:latin typeface="Baskerville Old Face" pitchFamily="18" charset="0"/>
              </a:rPr>
              <a:t> = "hello";</a:t>
            </a:r>
          </a:p>
          <a:p>
            <a:r>
              <a:rPr lang="en-US" sz="1600" dirty="0">
                <a:latin typeface="Baskerville Old Face" pitchFamily="18" charset="0"/>
              </a:rPr>
              <a:t>			</a:t>
            </a:r>
            <a:r>
              <a:rPr lang="en-US" sz="1600" dirty="0" err="1">
                <a:latin typeface="Baskerville Old Face" pitchFamily="18" charset="0"/>
              </a:rPr>
              <a:t>var_dump</a:t>
            </a:r>
            <a:r>
              <a:rPr lang="en-US" sz="1600" dirty="0">
                <a:latin typeface="Baskerville Old Face" pitchFamily="18" charset="0"/>
              </a:rPr>
              <a:t>($</a:t>
            </a:r>
            <a:r>
              <a:rPr lang="en-US" sz="1600" dirty="0" err="1">
                <a:latin typeface="Baskerville Old Face" pitchFamily="18" charset="0"/>
              </a:rPr>
              <a:t>str</a:t>
            </a:r>
            <a:r>
              <a:rPr lang="en-US" sz="1600" dirty="0">
                <a:latin typeface="Baskerville Old Face" pitchFamily="18" charset="0"/>
              </a:rPr>
              <a:t>);</a:t>
            </a:r>
          </a:p>
          <a:p>
            <a:r>
              <a:rPr lang="en-US" sz="1600" dirty="0">
                <a:latin typeface="Baskerville Old Face" pitchFamily="18" charset="0"/>
              </a:rPr>
              <a:t>		?&gt; </a:t>
            </a:r>
          </a:p>
          <a:p>
            <a:endParaRPr lang="en-US" sz="1600" dirty="0">
              <a:latin typeface="Baskerville Old Face" pitchFamily="18" charset="0"/>
            </a:endParaRPr>
          </a:p>
          <a:p>
            <a:r>
              <a:rPr lang="en-US" sz="1600" dirty="0">
                <a:latin typeface="Baskerville Old Face" pitchFamily="18" charset="0"/>
              </a:rPr>
              <a:t> </a:t>
            </a:r>
            <a:r>
              <a:rPr lang="en-US" sz="1600" b="1" dirty="0">
                <a:latin typeface="Baskerville Old Face" pitchFamily="18" charset="0"/>
              </a:rPr>
              <a:t>Output:</a:t>
            </a:r>
            <a:endParaRPr lang="en-US" sz="1600" dirty="0">
              <a:latin typeface="Baskerville Old Face" pitchFamily="18" charset="0"/>
            </a:endParaRPr>
          </a:p>
          <a:p>
            <a:r>
              <a:rPr lang="en-US" sz="1600" dirty="0">
                <a:latin typeface="Baskerville Old Face" pitchFamily="18" charset="0"/>
              </a:rPr>
              <a:t>array(3) { [0]=&gt; string(5) "Volvo" [1]=&gt; string(3) "BMW" [2]=&gt; string(6) "Toyota" } </a:t>
            </a:r>
            <a:br>
              <a:rPr lang="en-US" sz="1600" dirty="0">
                <a:latin typeface="Baskerville Old Face" pitchFamily="18" charset="0"/>
              </a:rPr>
            </a:br>
            <a:r>
              <a:rPr lang="en-US" sz="1600" dirty="0">
                <a:latin typeface="Baskerville Old Face" pitchFamily="18" charset="0"/>
              </a:rPr>
              <a:t>string(5) "hello</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6324808"/>
          </a:xfrm>
          <a:prstGeom prst="rect">
            <a:avLst/>
          </a:prstGeom>
          <a:noFill/>
        </p:spPr>
        <p:txBody>
          <a:bodyPr wrap="square" rtlCol="0">
            <a:spAutoFit/>
          </a:bodyPr>
          <a:lstStyle/>
          <a:p>
            <a:pPr marL="688975" indent="-688975">
              <a:lnSpc>
                <a:spcPct val="150000"/>
              </a:lnSpc>
            </a:pPr>
            <a:r>
              <a:rPr lang="en-US" b="1" dirty="0">
                <a:latin typeface="Baskerville Old Face" pitchFamily="18" charset="0"/>
              </a:rPr>
              <a:t>3.4.3	Converting Between Data Types Using Type Casting</a:t>
            </a:r>
            <a:endParaRPr lang="en-US" dirty="0">
              <a:latin typeface="Baskerville Old Face" pitchFamily="18" charset="0"/>
            </a:endParaRPr>
          </a:p>
          <a:p>
            <a:pPr marL="1035050" lvl="1" indent="-346075">
              <a:lnSpc>
                <a:spcPct val="150000"/>
              </a:lnSpc>
              <a:buFont typeface="Wingdings" pitchFamily="2" charset="2"/>
              <a:buChar char="§"/>
            </a:pPr>
            <a:r>
              <a:rPr lang="en-US" dirty="0">
                <a:latin typeface="Baskerville Old Face" pitchFamily="18" charset="0"/>
              </a:rPr>
              <a:t>Converting values from one </a:t>
            </a:r>
            <a:r>
              <a:rPr lang="en-US" dirty="0" err="1">
                <a:latin typeface="Baskerville Old Face" pitchFamily="18" charset="0"/>
              </a:rPr>
              <a:t>datatype</a:t>
            </a:r>
            <a:r>
              <a:rPr lang="en-US" dirty="0">
                <a:latin typeface="Baskerville Old Face" pitchFamily="18" charset="0"/>
              </a:rPr>
              <a:t> to another is known as </a:t>
            </a:r>
            <a:r>
              <a:rPr lang="en-US" i="1" dirty="0">
                <a:latin typeface="Baskerville Old Face" pitchFamily="18" charset="0"/>
              </a:rPr>
              <a:t>type casting</a:t>
            </a:r>
            <a:r>
              <a:rPr lang="en-US" dirty="0">
                <a:latin typeface="Baskerville Old Face" pitchFamily="18" charset="0"/>
              </a:rPr>
              <a:t>. </a:t>
            </a:r>
          </a:p>
          <a:p>
            <a:pPr marL="1035050" lvl="1" indent="-346075">
              <a:lnSpc>
                <a:spcPct val="150000"/>
              </a:lnSpc>
              <a:buFont typeface="Wingdings" pitchFamily="2" charset="2"/>
              <a:buChar char="§"/>
            </a:pPr>
            <a:r>
              <a:rPr lang="en-US" dirty="0">
                <a:latin typeface="Baskerville Old Face" pitchFamily="18" charset="0"/>
              </a:rPr>
              <a:t>This is accomplished by placing the intended type in front of the variable to be cast. </a:t>
            </a:r>
          </a:p>
          <a:p>
            <a:pPr marL="1035050" lvl="1" indent="-346075">
              <a:lnSpc>
                <a:spcPct val="150000"/>
              </a:lnSpc>
              <a:buFont typeface="Wingdings" pitchFamily="2" charset="2"/>
              <a:buChar char="§"/>
            </a:pPr>
            <a:r>
              <a:rPr lang="en-US" dirty="0">
                <a:latin typeface="Baskerville Old Face" pitchFamily="18" charset="0"/>
              </a:rPr>
              <a:t>A type can be cast by inserting one of the operators shown in below Table  in front of the variable.</a:t>
            </a:r>
          </a:p>
          <a:p>
            <a:pPr lvl="0">
              <a:lnSpc>
                <a:spcPct val="150000"/>
              </a:lnSpc>
            </a:pPr>
            <a:endParaRPr lang="en-US" dirty="0">
              <a:latin typeface="Baskerville Old Face" pitchFamily="18" charset="0"/>
            </a:endParaRPr>
          </a:p>
          <a:p>
            <a:pPr>
              <a:lnSpc>
                <a:spcPct val="150000"/>
              </a:lnSpc>
            </a:pPr>
            <a:r>
              <a:rPr lang="en-US" i="1" dirty="0">
                <a:latin typeface="Baskerville Old Face" pitchFamily="18" charset="0"/>
              </a:rPr>
              <a:t> </a:t>
            </a:r>
            <a:endParaRPr lang="en-US" dirty="0">
              <a:latin typeface="Baskerville Old Face" pitchFamily="18" charset="0"/>
            </a:endParaRPr>
          </a:p>
          <a:p>
            <a:pPr>
              <a:lnSpc>
                <a:spcPct val="150000"/>
              </a:lnSpc>
            </a:pPr>
            <a:endParaRPr lang="en-US" dirty="0">
              <a:latin typeface="Baskerville Old Face" pitchFamily="18" charset="0"/>
            </a:endParaRPr>
          </a:p>
          <a:p>
            <a:pPr marL="0" lvl="2">
              <a:lnSpc>
                <a:spcPct val="150000"/>
              </a:lnSpc>
            </a:pPr>
            <a:r>
              <a:rPr lang="en-US" b="1" dirty="0">
                <a:latin typeface="Baskerville Old Face" pitchFamily="18" charset="0"/>
              </a:rPr>
              <a:t> Example:</a:t>
            </a:r>
          </a:p>
          <a:p>
            <a:pPr lvl="2">
              <a:lnSpc>
                <a:spcPct val="150000"/>
              </a:lnSpc>
            </a:pPr>
            <a:r>
              <a:rPr lang="en-US" dirty="0">
                <a:latin typeface="Baskerville Old Face" pitchFamily="18" charset="0"/>
              </a:rPr>
              <a:t>Suppose to cast an integer as a double:</a:t>
            </a:r>
          </a:p>
          <a:p>
            <a:pPr lvl="2">
              <a:lnSpc>
                <a:spcPct val="150000"/>
              </a:lnSpc>
            </a:pPr>
            <a:r>
              <a:rPr lang="en-US" dirty="0">
                <a:latin typeface="Baskerville Old Face" pitchFamily="18" charset="0"/>
              </a:rPr>
              <a:t>$score = (double) 13; // $score = 13.0</a:t>
            </a:r>
          </a:p>
          <a:p>
            <a:pPr lvl="2">
              <a:lnSpc>
                <a:spcPct val="150000"/>
              </a:lnSpc>
            </a:pPr>
            <a:r>
              <a:rPr lang="en-US" dirty="0">
                <a:latin typeface="Baskerville Old Face" pitchFamily="18" charset="0"/>
              </a:rPr>
              <a:t>Type casting a double to an integer will result in the integer value being rounded down, regardless of the decimal value. </a:t>
            </a:r>
          </a:p>
          <a:p>
            <a:pPr lvl="2">
              <a:lnSpc>
                <a:spcPct val="150000"/>
              </a:lnSpc>
            </a:pPr>
            <a:r>
              <a:rPr lang="en-US" dirty="0">
                <a:latin typeface="Baskerville Old Face" pitchFamily="18" charset="0"/>
              </a:rPr>
              <a:t>$score = (</a:t>
            </a:r>
            <a:r>
              <a:rPr lang="en-US" dirty="0" err="1">
                <a:latin typeface="Baskerville Old Face" pitchFamily="18" charset="0"/>
              </a:rPr>
              <a:t>int</a:t>
            </a:r>
            <a:r>
              <a:rPr lang="en-US" dirty="0">
                <a:latin typeface="Baskerville Old Face" pitchFamily="18" charset="0"/>
              </a:rPr>
              <a:t>) 14.8; // $score = 14</a:t>
            </a:r>
          </a:p>
        </p:txBody>
      </p:sp>
      <p:graphicFrame>
        <p:nvGraphicFramePr>
          <p:cNvPr id="4" name="Table 3"/>
          <p:cNvGraphicFramePr>
            <a:graphicFrameLocks noGrp="1"/>
          </p:cNvGraphicFramePr>
          <p:nvPr/>
        </p:nvGraphicFramePr>
        <p:xfrm>
          <a:off x="2590800" y="3276600"/>
          <a:ext cx="3671570" cy="1182246"/>
        </p:xfrm>
        <a:graphic>
          <a:graphicData uri="http://schemas.openxmlformats.org/drawingml/2006/table">
            <a:tbl>
              <a:tblPr/>
              <a:tblGrid>
                <a:gridCol w="1835785">
                  <a:extLst>
                    <a:ext uri="{9D8B030D-6E8A-4147-A177-3AD203B41FA5}">
                      <a16:colId xmlns:a16="http://schemas.microsoft.com/office/drawing/2014/main" val="20000"/>
                    </a:ext>
                  </a:extLst>
                </a:gridCol>
                <a:gridCol w="1835785">
                  <a:extLst>
                    <a:ext uri="{9D8B030D-6E8A-4147-A177-3AD203B41FA5}">
                      <a16:colId xmlns:a16="http://schemas.microsoft.com/office/drawing/2014/main" val="20001"/>
                    </a:ext>
                  </a:extLst>
                </a:gridCol>
              </a:tblGrid>
              <a:tr h="135890">
                <a:tc>
                  <a:txBody>
                    <a:bodyPr/>
                    <a:lstStyle/>
                    <a:p>
                      <a:pPr marL="0" marR="0" algn="just">
                        <a:lnSpc>
                          <a:spcPct val="115000"/>
                        </a:lnSpc>
                        <a:spcBef>
                          <a:spcPts val="0"/>
                        </a:spcBef>
                        <a:spcAft>
                          <a:spcPts val="0"/>
                        </a:spcAft>
                      </a:pPr>
                      <a:r>
                        <a:rPr lang="en-US" sz="1200" dirty="0">
                          <a:latin typeface="Times New Roman"/>
                          <a:ea typeface="Calibri"/>
                          <a:cs typeface="Times New Roman"/>
                        </a:rPr>
                        <a:t>(array)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 Array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890">
                <a:tc>
                  <a:txBody>
                    <a:bodyPr/>
                    <a:lstStyle/>
                    <a:p>
                      <a:pPr marL="0" marR="0" algn="just">
                        <a:lnSpc>
                          <a:spcPct val="115000"/>
                        </a:lnSpc>
                        <a:spcBef>
                          <a:spcPts val="0"/>
                        </a:spcBef>
                        <a:spcAft>
                          <a:spcPts val="0"/>
                        </a:spcAft>
                      </a:pPr>
                      <a:r>
                        <a:rPr lang="en-US" sz="1200">
                          <a:latin typeface="Times New Roman"/>
                          <a:ea typeface="Calibri"/>
                          <a:cs typeface="Times New Roman"/>
                        </a:rPr>
                        <a:t>(bool) or (boolean)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Boolean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890">
                <a:tc>
                  <a:txBody>
                    <a:bodyPr/>
                    <a:lstStyle/>
                    <a:p>
                      <a:pPr marL="0" marR="0" algn="just">
                        <a:lnSpc>
                          <a:spcPct val="115000"/>
                        </a:lnSpc>
                        <a:spcBef>
                          <a:spcPts val="0"/>
                        </a:spcBef>
                        <a:spcAft>
                          <a:spcPts val="0"/>
                        </a:spcAft>
                      </a:pPr>
                      <a:r>
                        <a:rPr lang="en-US" sz="1200">
                          <a:latin typeface="Times New Roman"/>
                          <a:ea typeface="Calibri"/>
                          <a:cs typeface="Times New Roman"/>
                        </a:rPr>
                        <a:t>(int) or (integer)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Integer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890">
                <a:tc>
                  <a:txBody>
                    <a:bodyPr/>
                    <a:lstStyle/>
                    <a:p>
                      <a:pPr marL="0" marR="0" algn="just">
                        <a:lnSpc>
                          <a:spcPct val="115000"/>
                        </a:lnSpc>
                        <a:spcBef>
                          <a:spcPts val="0"/>
                        </a:spcBef>
                        <a:spcAft>
                          <a:spcPts val="0"/>
                        </a:spcAft>
                      </a:pPr>
                      <a:r>
                        <a:rPr lang="en-US" sz="1200" dirty="0">
                          <a:latin typeface="Times New Roman"/>
                          <a:ea typeface="Calibri"/>
                          <a:cs typeface="Times New Roman"/>
                        </a:rPr>
                        <a:t>(object)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Object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890">
                <a:tc>
                  <a:txBody>
                    <a:bodyPr/>
                    <a:lstStyle/>
                    <a:p>
                      <a:pPr marL="0" marR="0" algn="just">
                        <a:lnSpc>
                          <a:spcPct val="115000"/>
                        </a:lnSpc>
                        <a:spcBef>
                          <a:spcPts val="0"/>
                        </a:spcBef>
                        <a:spcAft>
                          <a:spcPts val="0"/>
                        </a:spcAft>
                      </a:pPr>
                      <a:r>
                        <a:rPr lang="en-US" sz="1200">
                          <a:latin typeface="Times New Roman"/>
                          <a:ea typeface="Calibri"/>
                          <a:cs typeface="Times New Roman"/>
                        </a:rPr>
                        <a:t>(real) or (double) or (float)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Calibri"/>
                          <a:cs typeface="Times New Roman"/>
                        </a:rPr>
                        <a:t>Float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145">
                <a:tc>
                  <a:txBody>
                    <a:bodyPr/>
                    <a:lstStyle/>
                    <a:p>
                      <a:pPr marL="0" marR="0" algn="just">
                        <a:lnSpc>
                          <a:spcPct val="115000"/>
                        </a:lnSpc>
                        <a:spcBef>
                          <a:spcPts val="0"/>
                        </a:spcBef>
                        <a:spcAft>
                          <a:spcPts val="0"/>
                        </a:spcAft>
                      </a:pPr>
                      <a:r>
                        <a:rPr lang="en-US" sz="1200" dirty="0">
                          <a:latin typeface="Times New Roman"/>
                          <a:ea typeface="Calibri"/>
                          <a:cs typeface="Times New Roman"/>
                        </a:rPr>
                        <a:t>(string)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Times New Roman"/>
                          <a:ea typeface="Calibri"/>
                          <a:cs typeface="Times New Roman"/>
                        </a:rPr>
                        <a:t>String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686800" cy="6124754"/>
          </a:xfrm>
          <a:prstGeom prst="rect">
            <a:avLst/>
          </a:prstGeom>
          <a:noFill/>
        </p:spPr>
        <p:txBody>
          <a:bodyPr wrap="square" rtlCol="0">
            <a:spAutoFit/>
          </a:bodyPr>
          <a:lstStyle/>
          <a:p>
            <a:pPr marL="569913" indent="-569913"/>
            <a:r>
              <a:rPr lang="en-US" sz="1600" b="1" dirty="0">
                <a:latin typeface="Baskerville Old Face" pitchFamily="18" charset="0"/>
              </a:rPr>
              <a:t>3.4.4	Type-Related Functions</a:t>
            </a:r>
            <a:endParaRPr lang="en-US" sz="1600" dirty="0">
              <a:latin typeface="Baskerville Old Face" pitchFamily="18" charset="0"/>
            </a:endParaRPr>
          </a:p>
          <a:p>
            <a:pPr marL="974725" lvl="0" indent="-404813">
              <a:lnSpc>
                <a:spcPct val="150000"/>
              </a:lnSpc>
              <a:buFont typeface="Wingdings" pitchFamily="2" charset="2"/>
              <a:buChar char="§"/>
            </a:pPr>
            <a:r>
              <a:rPr lang="en-US" sz="1600" dirty="0">
                <a:latin typeface="Baskerville Old Face" pitchFamily="18" charset="0"/>
              </a:rPr>
              <a:t>A few functions are available for both verifying and converting data types.</a:t>
            </a:r>
          </a:p>
          <a:p>
            <a:pPr lvl="0">
              <a:lnSpc>
                <a:spcPct val="150000"/>
              </a:lnSpc>
            </a:pPr>
            <a:r>
              <a:rPr lang="en-US" sz="1600" b="1" dirty="0">
                <a:latin typeface="Baskerville Old Face" pitchFamily="18" charset="0"/>
              </a:rPr>
              <a:t>3.4.4.1	Retrieving Types</a:t>
            </a:r>
            <a:endParaRPr lang="en-US" sz="1600" dirty="0">
              <a:latin typeface="Baskerville Old Face" pitchFamily="18" charset="0"/>
            </a:endParaRPr>
          </a:p>
          <a:p>
            <a:pPr marL="981075" lvl="1" indent="-411163">
              <a:lnSpc>
                <a:spcPct val="150000"/>
              </a:lnSpc>
              <a:buFont typeface="Wingdings" pitchFamily="2" charset="2"/>
              <a:buChar char="§"/>
            </a:pPr>
            <a:r>
              <a:rPr lang="en-US" sz="1600" b="1" i="1" dirty="0">
                <a:latin typeface="Baskerville Old Face" pitchFamily="18" charset="0"/>
              </a:rPr>
              <a:t>The </a:t>
            </a:r>
            <a:r>
              <a:rPr lang="en-US" sz="1600" b="1" i="1" dirty="0" err="1">
                <a:latin typeface="Baskerville Old Face" pitchFamily="18" charset="0"/>
              </a:rPr>
              <a:t>gettype</a:t>
            </a:r>
            <a:r>
              <a:rPr lang="en-US" sz="1600" b="1" i="1" dirty="0">
                <a:latin typeface="Baskerville Old Face" pitchFamily="18" charset="0"/>
              </a:rPr>
              <a:t>() function returns the type of the provided variable. </a:t>
            </a:r>
          </a:p>
          <a:p>
            <a:pPr marL="981075" lvl="1" indent="-411163">
              <a:lnSpc>
                <a:spcPct val="150000"/>
              </a:lnSpc>
              <a:buFont typeface="Wingdings" pitchFamily="2" charset="2"/>
              <a:buChar char="§"/>
            </a:pPr>
            <a:r>
              <a:rPr lang="en-US" sz="1600" dirty="0">
                <a:latin typeface="Baskerville Old Face" pitchFamily="18" charset="0"/>
              </a:rPr>
              <a:t>In total, eight possible return values are available: array, </a:t>
            </a:r>
            <a:r>
              <a:rPr lang="en-US" sz="1600" dirty="0" err="1">
                <a:latin typeface="Baskerville Old Face" pitchFamily="18" charset="0"/>
              </a:rPr>
              <a:t>boolean</a:t>
            </a:r>
            <a:r>
              <a:rPr lang="en-US" sz="1600" dirty="0">
                <a:latin typeface="Baskerville Old Face" pitchFamily="18" charset="0"/>
              </a:rPr>
              <a:t>, double, integer, object, resource, string, and unknown type. </a:t>
            </a:r>
          </a:p>
          <a:p>
            <a:pPr marL="981075" lvl="1" indent="-411163">
              <a:lnSpc>
                <a:spcPct val="150000"/>
              </a:lnSpc>
              <a:buFont typeface="Wingdings" pitchFamily="2" charset="2"/>
              <a:buChar char="§"/>
            </a:pPr>
            <a:r>
              <a:rPr lang="en-US" sz="1600" dirty="0">
                <a:latin typeface="Baskerville Old Face" pitchFamily="18" charset="0"/>
              </a:rPr>
              <a:t>Its prototype follows:</a:t>
            </a:r>
          </a:p>
          <a:p>
            <a:pPr>
              <a:lnSpc>
                <a:spcPct val="150000"/>
              </a:lnSpc>
            </a:pPr>
            <a:r>
              <a:rPr lang="en-US" sz="1600" b="1" dirty="0">
                <a:latin typeface="Baskerville Old Face" pitchFamily="18" charset="0"/>
              </a:rPr>
              <a:t> 	string </a:t>
            </a:r>
            <a:r>
              <a:rPr lang="en-US" sz="1600" b="1" dirty="0" err="1">
                <a:latin typeface="Baskerville Old Face" pitchFamily="18" charset="0"/>
              </a:rPr>
              <a:t>gettype</a:t>
            </a:r>
            <a:r>
              <a:rPr lang="en-US" sz="1600" b="1" dirty="0">
                <a:latin typeface="Baskerville Old Face" pitchFamily="18" charset="0"/>
              </a:rPr>
              <a:t>(mixed </a:t>
            </a:r>
            <a:r>
              <a:rPr lang="en-US" sz="1600" b="1" dirty="0" err="1">
                <a:latin typeface="Baskerville Old Face" pitchFamily="18" charset="0"/>
              </a:rPr>
              <a:t>var</a:t>
            </a:r>
            <a:r>
              <a:rPr lang="en-US" sz="1600" b="1" dirty="0">
                <a:latin typeface="Baskerville Old Face" pitchFamily="18" charset="0"/>
              </a:rPr>
              <a:t>)</a:t>
            </a:r>
            <a:endParaRPr lang="en-US" sz="1600" dirty="0">
              <a:latin typeface="Baskerville Old Face" pitchFamily="18" charset="0"/>
            </a:endParaRPr>
          </a:p>
          <a:p>
            <a:endParaRPr lang="en-US" sz="1600" b="1" dirty="0">
              <a:latin typeface="Baskerville Old Face" pitchFamily="18" charset="0"/>
            </a:endParaRPr>
          </a:p>
          <a:p>
            <a:r>
              <a:rPr lang="en-US" sz="1600" b="1" dirty="0">
                <a:latin typeface="Baskerville Old Face" pitchFamily="18" charset="0"/>
              </a:rPr>
              <a:t>Example:</a:t>
            </a:r>
          </a:p>
          <a:p>
            <a:r>
              <a:rPr lang="en-US" sz="1600" dirty="0">
                <a:latin typeface="Baskerville Old Face" pitchFamily="18" charset="0"/>
              </a:rPr>
              <a:t>		&lt;?</a:t>
            </a:r>
            <a:r>
              <a:rPr lang="en-US" sz="1600" dirty="0" err="1">
                <a:latin typeface="Baskerville Old Face" pitchFamily="18" charset="0"/>
              </a:rPr>
              <a:t>php</a:t>
            </a:r>
            <a:endParaRPr lang="en-US" sz="1600" dirty="0">
              <a:latin typeface="Baskerville Old Face" pitchFamily="18" charset="0"/>
            </a:endParaRPr>
          </a:p>
          <a:p>
            <a:r>
              <a:rPr lang="en-US" sz="1600" dirty="0">
                <a:latin typeface="Baskerville Old Face" pitchFamily="18" charset="0"/>
              </a:rPr>
              <a:t>			$</a:t>
            </a:r>
            <a:r>
              <a:rPr lang="en-US" sz="1600" dirty="0" err="1">
                <a:latin typeface="Baskerville Old Face" pitchFamily="18" charset="0"/>
              </a:rPr>
              <a:t>str</a:t>
            </a:r>
            <a:r>
              <a:rPr lang="en-US" sz="1600" dirty="0">
                <a:latin typeface="Baskerville Old Face" pitchFamily="18" charset="0"/>
              </a:rPr>
              <a:t>="hello";</a:t>
            </a:r>
          </a:p>
          <a:p>
            <a:r>
              <a:rPr lang="en-US" sz="1600" dirty="0">
                <a:latin typeface="Baskerville Old Face" pitchFamily="18" charset="0"/>
              </a:rPr>
              <a:t>			$n=10;</a:t>
            </a:r>
          </a:p>
          <a:p>
            <a:r>
              <a:rPr lang="en-US" sz="1600" dirty="0">
                <a:latin typeface="Baskerville Old Face" pitchFamily="18" charset="0"/>
              </a:rPr>
              <a:t>			echo "type of </a:t>
            </a:r>
            <a:r>
              <a:rPr lang="en-US" sz="1600" dirty="0" err="1">
                <a:latin typeface="Baskerville Old Face" pitchFamily="18" charset="0"/>
              </a:rPr>
              <a:t>str</a:t>
            </a:r>
            <a:r>
              <a:rPr lang="en-US" sz="1600" dirty="0">
                <a:latin typeface="Baskerville Old Face" pitchFamily="18" charset="0"/>
              </a:rPr>
              <a:t> is ",</a:t>
            </a:r>
            <a:r>
              <a:rPr lang="en-US" sz="1600" dirty="0" err="1">
                <a:latin typeface="Baskerville Old Face" pitchFamily="18" charset="0"/>
              </a:rPr>
              <a:t>gettype</a:t>
            </a:r>
            <a:r>
              <a:rPr lang="en-US" sz="1600" dirty="0">
                <a:latin typeface="Baskerville Old Face" pitchFamily="18" charset="0"/>
              </a:rPr>
              <a:t>($</a:t>
            </a:r>
            <a:r>
              <a:rPr lang="en-US" sz="1600" dirty="0" err="1">
                <a:latin typeface="Baskerville Old Face" pitchFamily="18" charset="0"/>
              </a:rPr>
              <a:t>str</a:t>
            </a:r>
            <a:r>
              <a:rPr lang="en-US" sz="1600" dirty="0">
                <a:latin typeface="Baskerville Old Face" pitchFamily="18" charset="0"/>
              </a:rPr>
              <a:t>);</a:t>
            </a:r>
          </a:p>
          <a:p>
            <a:r>
              <a:rPr lang="en-US" sz="1600" dirty="0">
                <a:latin typeface="Baskerville Old Face" pitchFamily="18" charset="0"/>
              </a:rPr>
              <a:t>			echo"&lt;/</a:t>
            </a:r>
            <a:r>
              <a:rPr lang="en-US" sz="1600" dirty="0" err="1">
                <a:latin typeface="Baskerville Old Face" pitchFamily="18" charset="0"/>
              </a:rPr>
              <a:t>br</a:t>
            </a:r>
            <a:r>
              <a:rPr lang="en-US" sz="1600" dirty="0">
                <a:latin typeface="Baskerville Old Face" pitchFamily="18" charset="0"/>
              </a:rPr>
              <a:t>&gt;";</a:t>
            </a:r>
          </a:p>
          <a:p>
            <a:r>
              <a:rPr lang="en-US" sz="1600" dirty="0">
                <a:latin typeface="Baskerville Old Face" pitchFamily="18" charset="0"/>
              </a:rPr>
              <a:t>			echo "type of n is ",</a:t>
            </a:r>
            <a:r>
              <a:rPr lang="en-US" sz="1600" dirty="0" err="1">
                <a:latin typeface="Baskerville Old Face" pitchFamily="18" charset="0"/>
              </a:rPr>
              <a:t>gettype</a:t>
            </a:r>
            <a:r>
              <a:rPr lang="en-US" sz="1600" dirty="0">
                <a:latin typeface="Baskerville Old Face" pitchFamily="18" charset="0"/>
              </a:rPr>
              <a:t>($n);</a:t>
            </a:r>
          </a:p>
          <a:p>
            <a:r>
              <a:rPr lang="en-US" sz="1600" dirty="0">
                <a:latin typeface="Baskerville Old Face" pitchFamily="18" charset="0"/>
              </a:rPr>
              <a:t>	</a:t>
            </a:r>
          </a:p>
          <a:p>
            <a:r>
              <a:rPr lang="en-US" sz="1600" dirty="0">
                <a:latin typeface="Baskerville Old Face" pitchFamily="18" charset="0"/>
              </a:rPr>
              <a:t>		?&gt;</a:t>
            </a:r>
          </a:p>
          <a:p>
            <a:r>
              <a:rPr lang="en-US" sz="1600" b="1" u="sng" dirty="0">
                <a:latin typeface="Baskerville Old Face" pitchFamily="18" charset="0"/>
              </a:rPr>
              <a:t>Output:</a:t>
            </a:r>
            <a:endParaRPr lang="en-US" sz="1600" dirty="0">
              <a:latin typeface="Baskerville Old Face" pitchFamily="18" charset="0"/>
            </a:endParaRPr>
          </a:p>
          <a:p>
            <a:r>
              <a:rPr lang="en-US" sz="1600" dirty="0">
                <a:latin typeface="Baskerville Old Face" pitchFamily="18" charset="0"/>
              </a:rPr>
              <a:t>type of </a:t>
            </a:r>
            <a:r>
              <a:rPr lang="en-US" sz="1600" dirty="0" err="1">
                <a:latin typeface="Baskerville Old Face" pitchFamily="18" charset="0"/>
              </a:rPr>
              <a:t>str</a:t>
            </a:r>
            <a:r>
              <a:rPr lang="en-US" sz="1600" dirty="0">
                <a:latin typeface="Baskerville Old Face" pitchFamily="18" charset="0"/>
              </a:rPr>
              <a:t> is string</a:t>
            </a:r>
            <a:br>
              <a:rPr lang="en-US" sz="1600" dirty="0">
                <a:latin typeface="Baskerville Old Face" pitchFamily="18" charset="0"/>
              </a:rPr>
            </a:br>
            <a:r>
              <a:rPr lang="en-US" sz="1600" dirty="0">
                <a:latin typeface="Baskerville Old Face" pitchFamily="18" charset="0"/>
              </a:rPr>
              <a:t>type of n is integer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686800" cy="6863417"/>
          </a:xfrm>
          <a:prstGeom prst="rect">
            <a:avLst/>
          </a:prstGeom>
          <a:noFill/>
        </p:spPr>
        <p:txBody>
          <a:bodyPr wrap="square" rtlCol="0">
            <a:spAutoFit/>
          </a:bodyPr>
          <a:lstStyle/>
          <a:p>
            <a:pPr lvl="0">
              <a:lnSpc>
                <a:spcPct val="150000"/>
              </a:lnSpc>
            </a:pPr>
            <a:r>
              <a:rPr lang="en-US" sz="1600" b="1" dirty="0">
                <a:latin typeface="Baskerville Old Face" pitchFamily="18" charset="0"/>
              </a:rPr>
              <a:t>3.4.4.2	Converting Types</a:t>
            </a:r>
            <a:endParaRPr lang="en-US" sz="1600" dirty="0">
              <a:latin typeface="Baskerville Old Face" pitchFamily="18" charset="0"/>
            </a:endParaRPr>
          </a:p>
          <a:p>
            <a:pPr marL="1258888" lvl="1" indent="-344488">
              <a:lnSpc>
                <a:spcPct val="150000"/>
              </a:lnSpc>
              <a:buFont typeface="Wingdings" pitchFamily="2" charset="2"/>
              <a:buChar char="§"/>
            </a:pPr>
            <a:r>
              <a:rPr lang="en-US" sz="1600" dirty="0">
                <a:latin typeface="Baskerville Old Face" pitchFamily="18" charset="0"/>
              </a:rPr>
              <a:t>The </a:t>
            </a:r>
            <a:r>
              <a:rPr lang="en-US" sz="1600" dirty="0" err="1">
                <a:latin typeface="Baskerville Old Face" pitchFamily="18" charset="0"/>
              </a:rPr>
              <a:t>settype</a:t>
            </a:r>
            <a:r>
              <a:rPr lang="en-US" sz="1600" dirty="0">
                <a:latin typeface="Baskerville Old Face" pitchFamily="18" charset="0"/>
              </a:rPr>
              <a:t>() function converts a variable to the type specified by type. </a:t>
            </a:r>
          </a:p>
          <a:p>
            <a:pPr marL="1258888" lvl="1" indent="-344488">
              <a:lnSpc>
                <a:spcPct val="150000"/>
              </a:lnSpc>
              <a:buFont typeface="Wingdings" pitchFamily="2" charset="2"/>
              <a:buChar char="§"/>
            </a:pPr>
            <a:r>
              <a:rPr lang="en-US" sz="1600" dirty="0">
                <a:latin typeface="Baskerville Old Face" pitchFamily="18" charset="0"/>
              </a:rPr>
              <a:t>If the conversion is successful, TRUE is returned; otherwise, FALSE is returned.</a:t>
            </a:r>
          </a:p>
          <a:p>
            <a:pPr marL="1258888" lvl="1" indent="-344488">
              <a:lnSpc>
                <a:spcPct val="150000"/>
              </a:lnSpc>
              <a:buFont typeface="Wingdings" pitchFamily="2" charset="2"/>
              <a:buChar char="§"/>
            </a:pPr>
            <a:r>
              <a:rPr lang="en-US" sz="1600" dirty="0">
                <a:latin typeface="Baskerville Old Face" pitchFamily="18" charset="0"/>
              </a:rPr>
              <a:t>Its prototype follows:</a:t>
            </a:r>
          </a:p>
          <a:p>
            <a:pPr>
              <a:lnSpc>
                <a:spcPct val="150000"/>
              </a:lnSpc>
            </a:pPr>
            <a:r>
              <a:rPr lang="en-US" sz="1600" dirty="0">
                <a:latin typeface="Baskerville Old Face" pitchFamily="18" charset="0"/>
              </a:rPr>
              <a:t>		</a:t>
            </a:r>
            <a:r>
              <a:rPr lang="en-US" sz="1600" b="1" dirty="0" err="1">
                <a:latin typeface="Baskerville Old Face" pitchFamily="18" charset="0"/>
              </a:rPr>
              <a:t>boolean</a:t>
            </a:r>
            <a:r>
              <a:rPr lang="en-US" sz="1600" b="1" dirty="0">
                <a:latin typeface="Baskerville Old Face" pitchFamily="18" charset="0"/>
              </a:rPr>
              <a:t> </a:t>
            </a:r>
            <a:r>
              <a:rPr lang="en-US" sz="1600" b="1" dirty="0" err="1">
                <a:latin typeface="Baskerville Old Face" pitchFamily="18" charset="0"/>
              </a:rPr>
              <a:t>settype</a:t>
            </a:r>
            <a:r>
              <a:rPr lang="en-US" sz="1600" b="1" dirty="0">
                <a:latin typeface="Baskerville Old Face" pitchFamily="18" charset="0"/>
              </a:rPr>
              <a:t>(mixed </a:t>
            </a:r>
            <a:r>
              <a:rPr lang="en-US" sz="1600" b="1" dirty="0" err="1">
                <a:latin typeface="Baskerville Old Face" pitchFamily="18" charset="0"/>
              </a:rPr>
              <a:t>var</a:t>
            </a:r>
            <a:r>
              <a:rPr lang="en-US" sz="1600" b="1" dirty="0">
                <a:latin typeface="Baskerville Old Face" pitchFamily="18" charset="0"/>
              </a:rPr>
              <a:t>, string type)	</a:t>
            </a:r>
            <a:endParaRPr lang="en-US" sz="1600" dirty="0">
              <a:latin typeface="Baskerville Old Face" pitchFamily="18" charset="0"/>
            </a:endParaRPr>
          </a:p>
          <a:p>
            <a:r>
              <a:rPr lang="en-US" sz="1600" b="1" dirty="0">
                <a:latin typeface="Baskerville Old Face" pitchFamily="18" charset="0"/>
              </a:rPr>
              <a:t>Example:</a:t>
            </a:r>
          </a:p>
          <a:p>
            <a:r>
              <a:rPr lang="en-US" sz="1600" dirty="0">
                <a:latin typeface="Baskerville Old Face" pitchFamily="18" charset="0"/>
              </a:rPr>
              <a:t>	&lt;html&gt;</a:t>
            </a:r>
          </a:p>
          <a:p>
            <a:r>
              <a:rPr lang="en-US" sz="1600" dirty="0">
                <a:latin typeface="Baskerville Old Face" pitchFamily="18" charset="0"/>
              </a:rPr>
              <a:t>	&lt;body&gt;</a:t>
            </a:r>
          </a:p>
          <a:p>
            <a:r>
              <a:rPr lang="en-US" sz="1600" dirty="0">
                <a:latin typeface="Baskerville Old Face" pitchFamily="18" charset="0"/>
              </a:rPr>
              <a:t>		&lt;?</a:t>
            </a:r>
            <a:r>
              <a:rPr lang="en-US" sz="1600" dirty="0" err="1">
                <a:latin typeface="Baskerville Old Face" pitchFamily="18" charset="0"/>
              </a:rPr>
              <a:t>php</a:t>
            </a:r>
            <a:endParaRPr lang="en-US" sz="1600" dirty="0">
              <a:latin typeface="Baskerville Old Face" pitchFamily="18" charset="0"/>
            </a:endParaRPr>
          </a:p>
          <a:p>
            <a:r>
              <a:rPr lang="en-US" sz="1600" dirty="0">
                <a:latin typeface="Baskerville Old Face" pitchFamily="18" charset="0"/>
              </a:rPr>
              <a:t>			$</a:t>
            </a:r>
            <a:r>
              <a:rPr lang="en-US" sz="1600" dirty="0" err="1">
                <a:latin typeface="Baskerville Old Face" pitchFamily="18" charset="0"/>
              </a:rPr>
              <a:t>str</a:t>
            </a:r>
            <a:r>
              <a:rPr lang="en-US" sz="1600" dirty="0">
                <a:latin typeface="Baskerville Old Face" pitchFamily="18" charset="0"/>
              </a:rPr>
              <a:t>="hello";</a:t>
            </a:r>
          </a:p>
          <a:p>
            <a:r>
              <a:rPr lang="en-US" sz="1600" dirty="0">
                <a:latin typeface="Baskerville Old Face" pitchFamily="18" charset="0"/>
              </a:rPr>
              <a:t>			$n=10;</a:t>
            </a:r>
          </a:p>
          <a:p>
            <a:r>
              <a:rPr lang="en-US" sz="1600" dirty="0">
                <a:latin typeface="Baskerville Old Face" pitchFamily="18" charset="0"/>
              </a:rPr>
              <a:t>			echo "type of </a:t>
            </a:r>
            <a:r>
              <a:rPr lang="en-US" sz="1600" dirty="0" err="1">
                <a:latin typeface="Baskerville Old Face" pitchFamily="18" charset="0"/>
              </a:rPr>
              <a:t>str</a:t>
            </a:r>
            <a:r>
              <a:rPr lang="en-US" sz="1600" dirty="0">
                <a:latin typeface="Baskerville Old Face" pitchFamily="18" charset="0"/>
              </a:rPr>
              <a:t> is ",</a:t>
            </a:r>
            <a:r>
              <a:rPr lang="en-US" sz="1600" dirty="0" err="1">
                <a:latin typeface="Baskerville Old Face" pitchFamily="18" charset="0"/>
              </a:rPr>
              <a:t>gettype</a:t>
            </a:r>
            <a:r>
              <a:rPr lang="en-US" sz="1600" dirty="0">
                <a:latin typeface="Baskerville Old Face" pitchFamily="18" charset="0"/>
              </a:rPr>
              <a:t>($</a:t>
            </a:r>
            <a:r>
              <a:rPr lang="en-US" sz="1600" dirty="0" err="1">
                <a:latin typeface="Baskerville Old Face" pitchFamily="18" charset="0"/>
              </a:rPr>
              <a:t>str</a:t>
            </a:r>
            <a:r>
              <a:rPr lang="en-US" sz="1600" dirty="0">
                <a:latin typeface="Baskerville Old Face" pitchFamily="18" charset="0"/>
              </a:rPr>
              <a:t>);</a:t>
            </a:r>
          </a:p>
          <a:p>
            <a:r>
              <a:rPr lang="en-US" sz="1600" dirty="0">
                <a:latin typeface="Baskerville Old Face" pitchFamily="18" charset="0"/>
              </a:rPr>
              <a:t>			echo"&lt;/</a:t>
            </a:r>
            <a:r>
              <a:rPr lang="en-US" sz="1600" dirty="0" err="1">
                <a:latin typeface="Baskerville Old Face" pitchFamily="18" charset="0"/>
              </a:rPr>
              <a:t>br</a:t>
            </a:r>
            <a:r>
              <a:rPr lang="en-US" sz="1600" dirty="0">
                <a:latin typeface="Baskerville Old Face" pitchFamily="18" charset="0"/>
              </a:rPr>
              <a:t>&gt;";</a:t>
            </a:r>
          </a:p>
          <a:p>
            <a:r>
              <a:rPr lang="en-US" sz="1600" dirty="0">
                <a:latin typeface="Baskerville Old Face" pitchFamily="18" charset="0"/>
              </a:rPr>
              <a:t>			echo "type of n is ",</a:t>
            </a:r>
            <a:r>
              <a:rPr lang="en-US" sz="1600" dirty="0" err="1">
                <a:latin typeface="Baskerville Old Face" pitchFamily="18" charset="0"/>
              </a:rPr>
              <a:t>gettype</a:t>
            </a:r>
            <a:r>
              <a:rPr lang="en-US" sz="1600" dirty="0">
                <a:latin typeface="Baskerville Old Face" pitchFamily="18" charset="0"/>
              </a:rPr>
              <a:t>($n);</a:t>
            </a:r>
          </a:p>
          <a:p>
            <a:r>
              <a:rPr lang="en-US" sz="1600" dirty="0">
                <a:latin typeface="Baskerville Old Face" pitchFamily="18" charset="0"/>
              </a:rPr>
              <a:t>			</a:t>
            </a:r>
            <a:r>
              <a:rPr lang="en-US" sz="1600" dirty="0" err="1">
                <a:latin typeface="Baskerville Old Face" pitchFamily="18" charset="0"/>
              </a:rPr>
              <a:t>settype</a:t>
            </a:r>
            <a:r>
              <a:rPr lang="en-US" sz="1600" dirty="0">
                <a:latin typeface="Baskerville Old Face" pitchFamily="18" charset="0"/>
              </a:rPr>
              <a:t>($</a:t>
            </a:r>
            <a:r>
              <a:rPr lang="en-US" sz="1600" dirty="0" err="1">
                <a:latin typeface="Baskerville Old Face" pitchFamily="18" charset="0"/>
              </a:rPr>
              <a:t>n,string</a:t>
            </a:r>
            <a:r>
              <a:rPr lang="en-US" sz="1600" dirty="0">
                <a:latin typeface="Baskerville Old Face" pitchFamily="18" charset="0"/>
              </a:rPr>
              <a:t>);</a:t>
            </a:r>
          </a:p>
          <a:p>
            <a:r>
              <a:rPr lang="en-US" sz="1600" dirty="0">
                <a:latin typeface="Baskerville Old Face" pitchFamily="18" charset="0"/>
              </a:rPr>
              <a:t>			echo"&lt;/</a:t>
            </a:r>
            <a:r>
              <a:rPr lang="en-US" sz="1600" dirty="0" err="1">
                <a:latin typeface="Baskerville Old Face" pitchFamily="18" charset="0"/>
              </a:rPr>
              <a:t>br</a:t>
            </a:r>
            <a:r>
              <a:rPr lang="en-US" sz="1600" dirty="0">
                <a:latin typeface="Baskerville Old Face" pitchFamily="18" charset="0"/>
              </a:rPr>
              <a:t>&gt;";</a:t>
            </a:r>
          </a:p>
          <a:p>
            <a:r>
              <a:rPr lang="en-US" sz="1600" dirty="0">
                <a:latin typeface="Baskerville Old Face" pitchFamily="18" charset="0"/>
              </a:rPr>
              <a:t>			echo "type of n is ",</a:t>
            </a:r>
            <a:r>
              <a:rPr lang="en-US" sz="1600" dirty="0" err="1">
                <a:latin typeface="Baskerville Old Face" pitchFamily="18" charset="0"/>
              </a:rPr>
              <a:t>gettype</a:t>
            </a:r>
            <a:r>
              <a:rPr lang="en-US" sz="1600" dirty="0">
                <a:latin typeface="Baskerville Old Face" pitchFamily="18" charset="0"/>
              </a:rPr>
              <a:t>($n);</a:t>
            </a:r>
          </a:p>
          <a:p>
            <a:r>
              <a:rPr lang="en-US" sz="1600" dirty="0">
                <a:latin typeface="Baskerville Old Face" pitchFamily="18" charset="0"/>
              </a:rPr>
              <a:t>		?&gt;</a:t>
            </a:r>
          </a:p>
          <a:p>
            <a:r>
              <a:rPr lang="en-US" sz="1600" dirty="0">
                <a:latin typeface="Baskerville Old Face" pitchFamily="18" charset="0"/>
              </a:rPr>
              <a:t>	&lt;/body&gt;</a:t>
            </a:r>
          </a:p>
          <a:p>
            <a:r>
              <a:rPr lang="en-US" sz="1600" dirty="0">
                <a:latin typeface="Baskerville Old Face" pitchFamily="18" charset="0"/>
              </a:rPr>
              <a:t>	&lt;/html&gt;</a:t>
            </a:r>
          </a:p>
          <a:p>
            <a:r>
              <a:rPr lang="en-US" sz="1600" b="1" u="sng" dirty="0">
                <a:latin typeface="Baskerville Old Face" pitchFamily="18" charset="0"/>
              </a:rPr>
              <a:t>Output:</a:t>
            </a:r>
            <a:endParaRPr lang="en-US" sz="1600" dirty="0">
              <a:latin typeface="Baskerville Old Face" pitchFamily="18" charset="0"/>
            </a:endParaRPr>
          </a:p>
          <a:p>
            <a:r>
              <a:rPr lang="en-US" sz="1600" dirty="0">
                <a:latin typeface="Baskerville Old Face" pitchFamily="18" charset="0"/>
              </a:rPr>
              <a:t>Type of </a:t>
            </a:r>
            <a:r>
              <a:rPr lang="en-US" sz="1600" dirty="0" err="1">
                <a:latin typeface="Baskerville Old Face" pitchFamily="18" charset="0"/>
              </a:rPr>
              <a:t>str</a:t>
            </a:r>
            <a:r>
              <a:rPr lang="en-US" sz="1600" dirty="0">
                <a:latin typeface="Baskerville Old Face" pitchFamily="18" charset="0"/>
              </a:rPr>
              <a:t> is string</a:t>
            </a:r>
            <a:br>
              <a:rPr lang="en-US" sz="1600" dirty="0">
                <a:latin typeface="Baskerville Old Face" pitchFamily="18" charset="0"/>
              </a:rPr>
            </a:br>
            <a:r>
              <a:rPr lang="en-US" sz="1600" dirty="0">
                <a:latin typeface="Baskerville Old Face" pitchFamily="18" charset="0"/>
              </a:rPr>
              <a:t>Type of n is integer</a:t>
            </a:r>
          </a:p>
          <a:p>
            <a:r>
              <a:rPr lang="en-US" sz="1600" dirty="0"/>
              <a:t>Type of n is string</a:t>
            </a:r>
          </a:p>
          <a:p>
            <a:endParaRPr lang="en-US" sz="1600" dirty="0">
              <a:latin typeface="Baskerville Old Fac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7498080" cy="5357850"/>
          </a:xfrm>
        </p:spPr>
        <p:txBody>
          <a:bodyPr>
            <a:normAutofit fontScale="85000" lnSpcReduction="10000"/>
          </a:bodyPr>
          <a:lstStyle/>
          <a:p>
            <a:pPr>
              <a:lnSpc>
                <a:spcPct val="150000"/>
              </a:lnSpc>
              <a:buNone/>
            </a:pPr>
            <a:r>
              <a:rPr lang="en-IN" sz="1800" b="1" dirty="0">
                <a:latin typeface="Century Schoolbook" pitchFamily="18" charset="0"/>
              </a:rPr>
              <a:t>1.2.3 Headings</a:t>
            </a:r>
            <a:endParaRPr lang="en-IN" sz="1800" dirty="0">
              <a:latin typeface="Century Schoolbook" pitchFamily="18" charset="0"/>
            </a:endParaRPr>
          </a:p>
          <a:p>
            <a:pPr lvl="0">
              <a:lnSpc>
                <a:spcPct val="150000"/>
              </a:lnSpc>
            </a:pPr>
            <a:r>
              <a:rPr lang="en-IN" sz="1800" dirty="0">
                <a:latin typeface="Century Schoolbook" pitchFamily="18" charset="0"/>
              </a:rPr>
              <a:t>Html offers six levels of headings which use the elements &lt;h1&gt;, &lt;h2&gt;, &lt;h3&gt;, &lt;h4&gt;, &lt;h5&gt;, &lt;h6&gt;.</a:t>
            </a:r>
          </a:p>
          <a:p>
            <a:pPr lvl="0">
              <a:lnSpc>
                <a:spcPct val="150000"/>
              </a:lnSpc>
            </a:pPr>
            <a:r>
              <a:rPr lang="en-IN" sz="1800" dirty="0">
                <a:latin typeface="Century Schoolbook" pitchFamily="18" charset="0"/>
              </a:rPr>
              <a:t>General form:</a:t>
            </a:r>
          </a:p>
          <a:p>
            <a:pPr>
              <a:lnSpc>
                <a:spcPct val="150000"/>
              </a:lnSpc>
              <a:buNone/>
            </a:pPr>
            <a:r>
              <a:rPr lang="en-IN" sz="1800" dirty="0">
                <a:latin typeface="Century Schoolbook" pitchFamily="18" charset="0"/>
              </a:rPr>
              <a:t>		&lt;h1 [align=”left”/”right”/”</a:t>
            </a:r>
            <a:r>
              <a:rPr lang="en-IN" sz="1800" dirty="0" err="1">
                <a:latin typeface="Century Schoolbook" pitchFamily="18" charset="0"/>
              </a:rPr>
              <a:t>center</a:t>
            </a:r>
            <a:r>
              <a:rPr lang="en-IN" sz="1800" dirty="0">
                <a:latin typeface="Century Schoolbook" pitchFamily="18" charset="0"/>
              </a:rPr>
              <a:t>”]&gt;........&lt;/h1&gt;</a:t>
            </a:r>
          </a:p>
          <a:p>
            <a:pPr>
              <a:lnSpc>
                <a:spcPct val="150000"/>
              </a:lnSpc>
              <a:buNone/>
            </a:pPr>
            <a:r>
              <a:rPr lang="en-IN" sz="1800" b="1" dirty="0">
                <a:latin typeface="Century Schoolbook" pitchFamily="18" charset="0"/>
              </a:rPr>
              <a:t>1.2.4 Block Quotations</a:t>
            </a:r>
          </a:p>
          <a:p>
            <a:pPr>
              <a:lnSpc>
                <a:spcPct val="150000"/>
              </a:lnSpc>
            </a:pPr>
            <a:r>
              <a:rPr lang="en-IN" sz="1800" dirty="0">
                <a:latin typeface="Century Schoolbook" pitchFamily="18" charset="0"/>
              </a:rPr>
              <a:t>Browser designers determine how the content of &lt;</a:t>
            </a:r>
            <a:r>
              <a:rPr lang="en-IN" sz="1800" dirty="0" err="1">
                <a:latin typeface="Century Schoolbook" pitchFamily="18" charset="0"/>
              </a:rPr>
              <a:t>blockquote</a:t>
            </a:r>
            <a:r>
              <a:rPr lang="en-IN" sz="1800" dirty="0">
                <a:latin typeface="Century Schoolbook" pitchFamily="18" charset="0"/>
              </a:rPr>
              <a:t>&gt; can be made to look different from the surrounding text. </a:t>
            </a:r>
          </a:p>
          <a:p>
            <a:pPr lvl="0">
              <a:lnSpc>
                <a:spcPct val="150000"/>
              </a:lnSpc>
            </a:pPr>
            <a:r>
              <a:rPr lang="en-IN" sz="1800" dirty="0">
                <a:latin typeface="Century Schoolbook" pitchFamily="18" charset="0"/>
              </a:rPr>
              <a:t>In many cases, the block of text is indented, either on the left or right side or both. </a:t>
            </a:r>
          </a:p>
          <a:p>
            <a:pPr>
              <a:lnSpc>
                <a:spcPct val="150000"/>
              </a:lnSpc>
              <a:buNone/>
            </a:pPr>
            <a:br>
              <a:rPr lang="en-IN" sz="1800" dirty="0">
                <a:latin typeface="Century Schoolbook" pitchFamily="18" charset="0"/>
              </a:rPr>
            </a:br>
            <a:endParaRPr lang="en-IN" sz="1800" dirty="0">
              <a:latin typeface="Century Schoolbook" pitchFamily="18" charset="0"/>
            </a:endParaRPr>
          </a:p>
          <a:p>
            <a:pPr>
              <a:lnSpc>
                <a:spcPct val="150000"/>
              </a:lnSpc>
              <a:buNone/>
            </a:pPr>
            <a:endParaRPr lang="en-IN" sz="1800" dirty="0">
              <a:latin typeface="Century Schoolbook" pitchFamily="18" charset="0"/>
            </a:endParaRPr>
          </a:p>
          <a:p>
            <a:pPr>
              <a:lnSpc>
                <a:spcPct val="150000"/>
              </a:lnSpc>
            </a:pPr>
            <a:endParaRPr lang="en-IN" sz="1800" dirty="0">
              <a:latin typeface="Century Schoolbook" pitchFamily="18" charset="0"/>
            </a:endParaRPr>
          </a:p>
          <a:p>
            <a:pPr>
              <a:lnSpc>
                <a:spcPct val="150000"/>
              </a:lnSpc>
            </a:pPr>
            <a:endParaRPr lang="en-IN" sz="1800" dirty="0">
              <a:latin typeface="Century Schoolbook" pitchFamily="18" charset="0"/>
            </a:endParaRPr>
          </a:p>
          <a:p>
            <a:pPr lvl="0">
              <a:lnSpc>
                <a:spcPct val="150000"/>
              </a:lnSpc>
            </a:pPr>
            <a:endParaRPr lang="en-IN" sz="1800" dirty="0">
              <a:latin typeface="Century Schoolbook" pitchFamily="18" charset="0"/>
            </a:endParaRPr>
          </a:p>
          <a:p>
            <a:pPr lvl="0">
              <a:lnSpc>
                <a:spcPct val="150000"/>
              </a:lnSpc>
            </a:pPr>
            <a:endParaRPr lang="en-IN" sz="1800" dirty="0">
              <a:latin typeface="Century Schoolbook" pitchFamily="18" charset="0"/>
            </a:endParaRPr>
          </a:p>
          <a:p>
            <a:pPr>
              <a:lnSpc>
                <a:spcPct val="150000"/>
              </a:lnSpc>
            </a:pPr>
            <a:endParaRPr lang="en-IN" sz="1800" dirty="0">
              <a:latin typeface="Century Schoolbook"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686800" cy="6463308"/>
          </a:xfrm>
          <a:prstGeom prst="rect">
            <a:avLst/>
          </a:prstGeom>
          <a:noFill/>
        </p:spPr>
        <p:txBody>
          <a:bodyPr wrap="square" rtlCol="0">
            <a:spAutoFit/>
          </a:bodyPr>
          <a:lstStyle/>
          <a:p>
            <a:pPr marL="688975" indent="-688975"/>
            <a:r>
              <a:rPr lang="en-US" b="1" dirty="0">
                <a:latin typeface="Baskerville Old Face" pitchFamily="18" charset="0"/>
              </a:rPr>
              <a:t>3.4.5	Type Identifier Functions</a:t>
            </a:r>
            <a:endParaRPr lang="en-US" dirty="0">
              <a:latin typeface="Baskerville Old Face" pitchFamily="18" charset="0"/>
            </a:endParaRPr>
          </a:p>
          <a:p>
            <a:pPr marL="1035050" lvl="0" indent="-346075" algn="just">
              <a:buFont typeface="Wingdings" pitchFamily="2" charset="2"/>
              <a:buChar char="§"/>
            </a:pPr>
            <a:r>
              <a:rPr lang="en-US" dirty="0">
                <a:latin typeface="Baskerville Old Face" pitchFamily="18" charset="0"/>
              </a:rPr>
              <a:t>A number of functions are available for determining a variable’s type, including </a:t>
            </a:r>
            <a:r>
              <a:rPr lang="en-US" dirty="0" err="1">
                <a:latin typeface="Baskerville Old Face" pitchFamily="18" charset="0"/>
              </a:rPr>
              <a:t>is_array</a:t>
            </a:r>
            <a:r>
              <a:rPr lang="en-US" dirty="0">
                <a:latin typeface="Baskerville Old Face" pitchFamily="18" charset="0"/>
              </a:rPr>
              <a:t>(), </a:t>
            </a:r>
            <a:r>
              <a:rPr lang="en-US" dirty="0" err="1">
                <a:latin typeface="Baskerville Old Face" pitchFamily="18" charset="0"/>
              </a:rPr>
              <a:t>is_bool</a:t>
            </a:r>
            <a:r>
              <a:rPr lang="en-US" dirty="0">
                <a:latin typeface="Baskerville Old Face" pitchFamily="18" charset="0"/>
              </a:rPr>
              <a:t>(), </a:t>
            </a:r>
            <a:r>
              <a:rPr lang="en-US" dirty="0" err="1">
                <a:latin typeface="Baskerville Old Face" pitchFamily="18" charset="0"/>
              </a:rPr>
              <a:t>is_float</a:t>
            </a:r>
            <a:r>
              <a:rPr lang="en-US" dirty="0">
                <a:latin typeface="Baskerville Old Face" pitchFamily="18" charset="0"/>
              </a:rPr>
              <a:t>(), </a:t>
            </a:r>
            <a:r>
              <a:rPr lang="en-US" dirty="0" err="1">
                <a:latin typeface="Baskerville Old Face" pitchFamily="18" charset="0"/>
              </a:rPr>
              <a:t>is_integer</a:t>
            </a:r>
            <a:r>
              <a:rPr lang="en-US" dirty="0">
                <a:latin typeface="Baskerville Old Face" pitchFamily="18" charset="0"/>
              </a:rPr>
              <a:t>(), </a:t>
            </a:r>
            <a:r>
              <a:rPr lang="en-US" dirty="0" err="1">
                <a:latin typeface="Baskerville Old Face" pitchFamily="18" charset="0"/>
              </a:rPr>
              <a:t>is_null</a:t>
            </a:r>
            <a:r>
              <a:rPr lang="en-US" dirty="0">
                <a:latin typeface="Baskerville Old Face" pitchFamily="18" charset="0"/>
              </a:rPr>
              <a:t>(), </a:t>
            </a:r>
            <a:r>
              <a:rPr lang="en-US" dirty="0" err="1">
                <a:latin typeface="Baskerville Old Face" pitchFamily="18" charset="0"/>
              </a:rPr>
              <a:t>is_numeric</a:t>
            </a:r>
            <a:r>
              <a:rPr lang="en-US" dirty="0">
                <a:latin typeface="Baskerville Old Face" pitchFamily="18" charset="0"/>
              </a:rPr>
              <a:t>(), </a:t>
            </a:r>
            <a:r>
              <a:rPr lang="en-US" dirty="0" err="1">
                <a:latin typeface="Baskerville Old Face" pitchFamily="18" charset="0"/>
              </a:rPr>
              <a:t>is_object</a:t>
            </a:r>
            <a:r>
              <a:rPr lang="en-US" dirty="0">
                <a:latin typeface="Baskerville Old Face" pitchFamily="18" charset="0"/>
              </a:rPr>
              <a:t>(), </a:t>
            </a:r>
            <a:r>
              <a:rPr lang="en-US" dirty="0" err="1">
                <a:latin typeface="Baskerville Old Face" pitchFamily="18" charset="0"/>
              </a:rPr>
              <a:t>is_resource</a:t>
            </a:r>
            <a:r>
              <a:rPr lang="en-US" dirty="0">
                <a:latin typeface="Baskerville Old Face" pitchFamily="18" charset="0"/>
              </a:rPr>
              <a:t>(), </a:t>
            </a:r>
            <a:r>
              <a:rPr lang="en-US" dirty="0" err="1">
                <a:latin typeface="Baskerville Old Face" pitchFamily="18" charset="0"/>
              </a:rPr>
              <a:t>is_scalar</a:t>
            </a:r>
            <a:r>
              <a:rPr lang="en-US" dirty="0">
                <a:latin typeface="Baskerville Old Face" pitchFamily="18" charset="0"/>
              </a:rPr>
              <a:t>(), and </a:t>
            </a:r>
            <a:r>
              <a:rPr lang="en-US" dirty="0" err="1">
                <a:latin typeface="Baskerville Old Face" pitchFamily="18" charset="0"/>
              </a:rPr>
              <a:t>is_string</a:t>
            </a:r>
            <a:r>
              <a:rPr lang="en-US" dirty="0">
                <a:latin typeface="Baskerville Old Face" pitchFamily="18" charset="0"/>
              </a:rPr>
              <a:t>(). </a:t>
            </a:r>
          </a:p>
          <a:p>
            <a:pPr marL="1035050" lvl="0" indent="-346075" algn="just">
              <a:buFont typeface="Wingdings" pitchFamily="2" charset="2"/>
              <a:buChar char="§"/>
            </a:pPr>
            <a:r>
              <a:rPr lang="en-US" dirty="0">
                <a:latin typeface="Baskerville Old Face" pitchFamily="18" charset="0"/>
              </a:rPr>
              <a:t>The generalized prototype follows:</a:t>
            </a:r>
          </a:p>
          <a:p>
            <a:pPr marL="1035050" indent="-346075" algn="just"/>
            <a:r>
              <a:rPr lang="en-US" b="1" dirty="0">
                <a:latin typeface="Baskerville Old Face" pitchFamily="18" charset="0"/>
              </a:rPr>
              <a:t>		</a:t>
            </a:r>
            <a:r>
              <a:rPr lang="en-US" b="1" dirty="0" err="1">
                <a:latin typeface="Baskerville Old Face" pitchFamily="18" charset="0"/>
              </a:rPr>
              <a:t>boolean</a:t>
            </a:r>
            <a:r>
              <a:rPr lang="en-US" b="1" dirty="0">
                <a:latin typeface="Baskerville Old Face" pitchFamily="18" charset="0"/>
              </a:rPr>
              <a:t> </a:t>
            </a:r>
            <a:r>
              <a:rPr lang="en-US" b="1" dirty="0" err="1">
                <a:latin typeface="Baskerville Old Face" pitchFamily="18" charset="0"/>
              </a:rPr>
              <a:t>is_name</a:t>
            </a:r>
            <a:r>
              <a:rPr lang="en-US" b="1" dirty="0">
                <a:latin typeface="Baskerville Old Face" pitchFamily="18" charset="0"/>
              </a:rPr>
              <a:t>(mixed </a:t>
            </a:r>
            <a:r>
              <a:rPr lang="en-US" b="1" dirty="0" err="1">
                <a:latin typeface="Baskerville Old Face" pitchFamily="18" charset="0"/>
              </a:rPr>
              <a:t>var</a:t>
            </a:r>
            <a:r>
              <a:rPr lang="en-US" b="1" dirty="0">
                <a:latin typeface="Baskerville Old Face" pitchFamily="18" charset="0"/>
              </a:rPr>
              <a:t>)</a:t>
            </a:r>
            <a:endParaRPr lang="en-US" dirty="0">
              <a:latin typeface="Baskerville Old Face" pitchFamily="18" charset="0"/>
            </a:endParaRPr>
          </a:p>
          <a:p>
            <a:pPr marL="1035050" lvl="0" indent="-346075" algn="just">
              <a:buFont typeface="Wingdings" pitchFamily="2" charset="2"/>
              <a:buChar char="§"/>
            </a:pPr>
            <a:r>
              <a:rPr lang="en-US" dirty="0">
                <a:latin typeface="Baskerville Old Face" pitchFamily="18" charset="0"/>
              </a:rPr>
              <a:t>Each determines whether a variable, specified by </a:t>
            </a:r>
            <a:r>
              <a:rPr lang="en-US" dirty="0" err="1">
                <a:latin typeface="Baskerville Old Face" pitchFamily="18" charset="0"/>
              </a:rPr>
              <a:t>var</a:t>
            </a:r>
            <a:r>
              <a:rPr lang="en-US" dirty="0">
                <a:latin typeface="Baskerville Old Face" pitchFamily="18" charset="0"/>
              </a:rPr>
              <a:t>, satisfies a particular condition  specified by the function name. </a:t>
            </a:r>
          </a:p>
          <a:p>
            <a:pPr marL="1035050" lvl="0" indent="-346075" algn="just">
              <a:buFont typeface="Wingdings" pitchFamily="2" charset="2"/>
              <a:buChar char="§"/>
            </a:pPr>
            <a:r>
              <a:rPr lang="en-US" dirty="0">
                <a:latin typeface="Baskerville Old Face" pitchFamily="18" charset="0"/>
              </a:rPr>
              <a:t>If </a:t>
            </a:r>
            <a:r>
              <a:rPr lang="en-US" dirty="0" err="1">
                <a:latin typeface="Baskerville Old Face" pitchFamily="18" charset="0"/>
              </a:rPr>
              <a:t>var</a:t>
            </a:r>
            <a:r>
              <a:rPr lang="en-US" dirty="0">
                <a:latin typeface="Baskerville Old Face" pitchFamily="18" charset="0"/>
              </a:rPr>
              <a:t> is indeed of the type tested by the function name, TRUE is returned; </a:t>
            </a:r>
          </a:p>
          <a:p>
            <a:pPr marL="1035050" lvl="0" indent="-346075" algn="just"/>
            <a:r>
              <a:rPr lang="en-US" dirty="0">
                <a:latin typeface="Baskerville Old Face" pitchFamily="18" charset="0"/>
              </a:rPr>
              <a:t>	</a:t>
            </a:r>
            <a:r>
              <a:rPr lang="en-US" dirty="0" err="1">
                <a:latin typeface="Baskerville Old Face" pitchFamily="18" charset="0"/>
              </a:rPr>
              <a:t>otherwise,FALSE</a:t>
            </a:r>
            <a:r>
              <a:rPr lang="en-US" dirty="0">
                <a:latin typeface="Baskerville Old Face" pitchFamily="18" charset="0"/>
              </a:rPr>
              <a:t> is returned. </a:t>
            </a:r>
          </a:p>
          <a:p>
            <a:pPr lvl="0"/>
            <a:r>
              <a:rPr lang="en-US" b="1" u="sng" dirty="0">
                <a:latin typeface="Baskerville Old Face" pitchFamily="18" charset="0"/>
              </a:rPr>
              <a:t>An example follows</a:t>
            </a:r>
            <a:r>
              <a:rPr lang="en-US" dirty="0">
                <a:latin typeface="Baskerville Old Face" pitchFamily="18" charset="0"/>
              </a:rPr>
              <a:t>:</a:t>
            </a:r>
          </a:p>
          <a:p>
            <a:pPr lvl="2"/>
            <a:r>
              <a:rPr lang="en-US" dirty="0">
                <a:latin typeface="Baskerville Old Face" pitchFamily="18" charset="0"/>
              </a:rPr>
              <a:t>&lt;? </a:t>
            </a:r>
            <a:r>
              <a:rPr lang="en-US" dirty="0" err="1">
                <a:latin typeface="Baskerville Old Face" pitchFamily="18" charset="0"/>
              </a:rPr>
              <a:t>php</a:t>
            </a:r>
            <a:endParaRPr lang="en-US" dirty="0">
              <a:latin typeface="Baskerville Old Face" pitchFamily="18" charset="0"/>
            </a:endParaRPr>
          </a:p>
          <a:p>
            <a:pPr lvl="2"/>
            <a:r>
              <a:rPr lang="en-US" dirty="0">
                <a:latin typeface="Baskerville Old Face" pitchFamily="18" charset="0"/>
              </a:rPr>
              <a:t>$item = 43;</a:t>
            </a:r>
          </a:p>
          <a:p>
            <a:pPr lvl="2"/>
            <a:r>
              <a:rPr lang="en-US" dirty="0" err="1">
                <a:latin typeface="Baskerville Old Face" pitchFamily="18" charset="0"/>
              </a:rPr>
              <a:t>printf</a:t>
            </a:r>
            <a:r>
              <a:rPr lang="en-US" dirty="0">
                <a:latin typeface="Baskerville Old Face" pitchFamily="18" charset="0"/>
              </a:rPr>
              <a:t>("The variable \$item is of type array: %d &lt;</a:t>
            </a:r>
            <a:r>
              <a:rPr lang="en-US" dirty="0" err="1">
                <a:latin typeface="Baskerville Old Face" pitchFamily="18" charset="0"/>
              </a:rPr>
              <a:t>br</a:t>
            </a:r>
            <a:r>
              <a:rPr lang="en-US" dirty="0">
                <a:latin typeface="Baskerville Old Face" pitchFamily="18" charset="0"/>
              </a:rPr>
              <a:t> /&gt;", </a:t>
            </a:r>
            <a:r>
              <a:rPr lang="en-US" dirty="0" err="1">
                <a:latin typeface="Baskerville Old Face" pitchFamily="18" charset="0"/>
              </a:rPr>
              <a:t>is_array</a:t>
            </a:r>
            <a:r>
              <a:rPr lang="en-US" dirty="0">
                <a:latin typeface="Baskerville Old Face" pitchFamily="18" charset="0"/>
              </a:rPr>
              <a:t>($item));</a:t>
            </a:r>
          </a:p>
          <a:p>
            <a:pPr lvl="2"/>
            <a:r>
              <a:rPr lang="en-US" dirty="0" err="1">
                <a:latin typeface="Baskerville Old Face" pitchFamily="18" charset="0"/>
              </a:rPr>
              <a:t>printf</a:t>
            </a:r>
            <a:r>
              <a:rPr lang="en-US" dirty="0">
                <a:latin typeface="Baskerville Old Face" pitchFamily="18" charset="0"/>
              </a:rPr>
              <a:t>("The variable \$item is of type integer: %d &lt;</a:t>
            </a:r>
            <a:r>
              <a:rPr lang="en-US" dirty="0" err="1">
                <a:latin typeface="Baskerville Old Face" pitchFamily="18" charset="0"/>
              </a:rPr>
              <a:t>br</a:t>
            </a:r>
            <a:r>
              <a:rPr lang="en-US" dirty="0">
                <a:latin typeface="Baskerville Old Face" pitchFamily="18" charset="0"/>
              </a:rPr>
              <a:t> /&gt;", </a:t>
            </a:r>
            <a:r>
              <a:rPr lang="en-US" dirty="0" err="1">
                <a:latin typeface="Baskerville Old Face" pitchFamily="18" charset="0"/>
              </a:rPr>
              <a:t>is_integer</a:t>
            </a:r>
            <a:r>
              <a:rPr lang="en-US" dirty="0">
                <a:latin typeface="Baskerville Old Face" pitchFamily="18" charset="0"/>
              </a:rPr>
              <a:t>($item));</a:t>
            </a:r>
          </a:p>
          <a:p>
            <a:pPr lvl="2"/>
            <a:r>
              <a:rPr lang="en-US" dirty="0" err="1">
                <a:latin typeface="Baskerville Old Face" pitchFamily="18" charset="0"/>
              </a:rPr>
              <a:t>printf</a:t>
            </a:r>
            <a:r>
              <a:rPr lang="en-US" dirty="0">
                <a:latin typeface="Baskerville Old Face" pitchFamily="18" charset="0"/>
              </a:rPr>
              <a:t>("The variable \$item is numeric: %d &lt;</a:t>
            </a:r>
            <a:r>
              <a:rPr lang="en-US" dirty="0" err="1">
                <a:latin typeface="Baskerville Old Face" pitchFamily="18" charset="0"/>
              </a:rPr>
              <a:t>br</a:t>
            </a:r>
            <a:r>
              <a:rPr lang="en-US" dirty="0">
                <a:latin typeface="Baskerville Old Face" pitchFamily="18" charset="0"/>
              </a:rPr>
              <a:t> /&gt;", </a:t>
            </a:r>
            <a:r>
              <a:rPr lang="en-US" dirty="0" err="1">
                <a:latin typeface="Baskerville Old Face" pitchFamily="18" charset="0"/>
              </a:rPr>
              <a:t>is_numeric</a:t>
            </a:r>
            <a:r>
              <a:rPr lang="en-US" dirty="0">
                <a:latin typeface="Baskerville Old Face" pitchFamily="18" charset="0"/>
              </a:rPr>
              <a:t>($item));</a:t>
            </a:r>
          </a:p>
          <a:p>
            <a:pPr lvl="2"/>
            <a:r>
              <a:rPr lang="en-US" dirty="0">
                <a:latin typeface="Baskerville Old Face" pitchFamily="18" charset="0"/>
              </a:rPr>
              <a:t>?&gt;</a:t>
            </a:r>
          </a:p>
          <a:p>
            <a:pPr marL="0" lvl="2"/>
            <a:r>
              <a:rPr lang="en-US" b="1" u="sng" dirty="0">
                <a:latin typeface="Baskerville Old Face" pitchFamily="18" charset="0"/>
              </a:rPr>
              <a:t>OUTPUT</a:t>
            </a:r>
          </a:p>
          <a:p>
            <a:pPr lvl="2"/>
            <a:r>
              <a:rPr lang="en-US" dirty="0">
                <a:latin typeface="Baskerville Old Face" pitchFamily="18" charset="0"/>
              </a:rPr>
              <a:t>This code returns the following:</a:t>
            </a:r>
          </a:p>
          <a:p>
            <a:pPr lvl="2"/>
            <a:r>
              <a:rPr lang="en-US" dirty="0">
                <a:latin typeface="Baskerville Old Face" pitchFamily="18" charset="0"/>
              </a:rPr>
              <a:t>The variable $item is of type array: 0</a:t>
            </a:r>
          </a:p>
          <a:p>
            <a:pPr lvl="2"/>
            <a:r>
              <a:rPr lang="en-US" dirty="0">
                <a:latin typeface="Baskerville Old Face" pitchFamily="18" charset="0"/>
              </a:rPr>
              <a:t>The variable $item is of type integer: 1</a:t>
            </a:r>
          </a:p>
          <a:p>
            <a:pPr lvl="2"/>
            <a:r>
              <a:rPr lang="en-US" dirty="0">
                <a:latin typeface="Baskerville Old Face" pitchFamily="18" charset="0"/>
              </a:rPr>
              <a:t>The variable $item is numeric: 1</a:t>
            </a:r>
          </a:p>
          <a:p>
            <a:endParaRPr lang="en-US" dirty="0">
              <a:latin typeface="Baskerville Old Face"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686800" cy="5909310"/>
          </a:xfrm>
          <a:prstGeom prst="rect">
            <a:avLst/>
          </a:prstGeom>
          <a:noFill/>
        </p:spPr>
        <p:txBody>
          <a:bodyPr wrap="square" rtlCol="0">
            <a:spAutoFit/>
          </a:bodyPr>
          <a:lstStyle/>
          <a:p>
            <a:pPr marL="509588" indent="-509588"/>
            <a:r>
              <a:rPr lang="en-US" b="1" dirty="0">
                <a:latin typeface="Baskerville Old Face" pitchFamily="18" charset="0"/>
              </a:rPr>
              <a:t>3.5	Identifiers</a:t>
            </a:r>
            <a:endParaRPr lang="en-US" dirty="0">
              <a:latin typeface="Baskerville Old Face" pitchFamily="18" charset="0"/>
            </a:endParaRPr>
          </a:p>
          <a:p>
            <a:pPr marL="914400" lvl="0" indent="-344488" algn="just">
              <a:lnSpc>
                <a:spcPct val="150000"/>
              </a:lnSpc>
              <a:buFont typeface="Wingdings" pitchFamily="2" charset="2"/>
              <a:buChar char="§"/>
            </a:pPr>
            <a:r>
              <a:rPr lang="en-US" i="1" dirty="0">
                <a:latin typeface="Baskerville Old Face" pitchFamily="18" charset="0"/>
              </a:rPr>
              <a:t>Identifier </a:t>
            </a:r>
            <a:r>
              <a:rPr lang="en-US" dirty="0">
                <a:latin typeface="Baskerville Old Face" pitchFamily="18" charset="0"/>
              </a:rPr>
              <a:t>is a general term applied to variables, functions, and various other user-defined objects.</a:t>
            </a:r>
          </a:p>
          <a:p>
            <a:pPr marL="914400" lvl="0" indent="-344488" algn="just">
              <a:lnSpc>
                <a:spcPct val="150000"/>
              </a:lnSpc>
              <a:buFont typeface="Wingdings" pitchFamily="2" charset="2"/>
              <a:buChar char="§"/>
            </a:pPr>
            <a:r>
              <a:rPr lang="en-US" dirty="0">
                <a:latin typeface="Baskerville Old Face" pitchFamily="18" charset="0"/>
              </a:rPr>
              <a:t>There are several properties that PHP identifiers must abide by:</a:t>
            </a:r>
          </a:p>
          <a:p>
            <a:pPr marL="914400" lvl="0" indent="-344488" algn="just">
              <a:lnSpc>
                <a:spcPct val="150000"/>
              </a:lnSpc>
              <a:buFont typeface="Wingdings" pitchFamily="2" charset="2"/>
              <a:buChar char="§"/>
            </a:pPr>
            <a:r>
              <a:rPr lang="en-US" dirty="0">
                <a:latin typeface="Baskerville Old Face" pitchFamily="18" charset="0"/>
              </a:rPr>
              <a:t>An identifier can consist of one or more characters and must begin with a letter or an underscore. </a:t>
            </a:r>
          </a:p>
          <a:p>
            <a:pPr marL="914400" lvl="0" indent="-344488" algn="just">
              <a:lnSpc>
                <a:spcPct val="150000"/>
              </a:lnSpc>
              <a:buFont typeface="Wingdings" pitchFamily="2" charset="2"/>
              <a:buChar char="§"/>
            </a:pPr>
            <a:r>
              <a:rPr lang="en-US" dirty="0">
                <a:latin typeface="Baskerville Old Face" pitchFamily="18" charset="0"/>
              </a:rPr>
              <a:t>Furthermore, identifiers can consist of only letters, numbers, underscore characters, </a:t>
            </a:r>
            <a:r>
              <a:rPr lang="en-US" b="1" i="1" dirty="0">
                <a:latin typeface="Baskerville Old Face" pitchFamily="18" charset="0"/>
              </a:rPr>
              <a:t>Valid and Invalid Identifiers</a:t>
            </a:r>
            <a:endParaRPr lang="en-US" dirty="0">
              <a:latin typeface="Baskerville Old Face" pitchFamily="18" charset="0"/>
            </a:endParaRPr>
          </a:p>
          <a:p>
            <a:pPr lvl="2"/>
            <a:r>
              <a:rPr lang="en-US" b="1" dirty="0">
                <a:latin typeface="Baskerville Old Face" pitchFamily="18" charset="0"/>
              </a:rPr>
              <a:t>	Valid 			Invalid</a:t>
            </a:r>
            <a:endParaRPr lang="en-US" dirty="0">
              <a:latin typeface="Baskerville Old Face" pitchFamily="18" charset="0"/>
            </a:endParaRPr>
          </a:p>
          <a:p>
            <a:pPr lvl="2"/>
            <a:r>
              <a:rPr lang="en-US" dirty="0">
                <a:latin typeface="Baskerville Old Face" pitchFamily="18" charset="0"/>
              </a:rPr>
              <a:t>	</a:t>
            </a:r>
            <a:r>
              <a:rPr lang="en-US" dirty="0" err="1">
                <a:latin typeface="Baskerville Old Face" pitchFamily="18" charset="0"/>
              </a:rPr>
              <a:t>my_function</a:t>
            </a:r>
            <a:r>
              <a:rPr lang="en-US" dirty="0">
                <a:latin typeface="Baskerville Old Face" pitchFamily="18" charset="0"/>
              </a:rPr>
              <a:t> 		</a:t>
            </a:r>
            <a:r>
              <a:rPr lang="en-US" dirty="0" err="1">
                <a:latin typeface="Baskerville Old Face" pitchFamily="18" charset="0"/>
              </a:rPr>
              <a:t>This&amp;that</a:t>
            </a:r>
            <a:endParaRPr lang="en-US" dirty="0">
              <a:latin typeface="Baskerville Old Face" pitchFamily="18" charset="0"/>
            </a:endParaRPr>
          </a:p>
          <a:p>
            <a:pPr lvl="2"/>
            <a:r>
              <a:rPr lang="en-US" dirty="0">
                <a:latin typeface="Baskerville Old Face" pitchFamily="18" charset="0"/>
              </a:rPr>
              <a:t>	Size 			!counter</a:t>
            </a:r>
          </a:p>
          <a:p>
            <a:pPr lvl="2"/>
            <a:r>
              <a:rPr lang="en-US" dirty="0">
                <a:latin typeface="Baskerville Old Face" pitchFamily="18" charset="0"/>
              </a:rPr>
              <a:t>	_</a:t>
            </a:r>
            <a:r>
              <a:rPr lang="en-US" dirty="0" err="1">
                <a:latin typeface="Baskerville Old Face" pitchFamily="18" charset="0"/>
              </a:rPr>
              <a:t>someword</a:t>
            </a:r>
            <a:r>
              <a:rPr lang="en-US" dirty="0">
                <a:latin typeface="Baskerville Old Face" pitchFamily="18" charset="0"/>
              </a:rPr>
              <a:t>	 	4ward</a:t>
            </a:r>
          </a:p>
          <a:p>
            <a:pPr marL="914400" lvl="0" indent="-344488">
              <a:lnSpc>
                <a:spcPct val="150000"/>
              </a:lnSpc>
              <a:buFont typeface="Wingdings" pitchFamily="2" charset="2"/>
              <a:buChar char="§"/>
            </a:pPr>
            <a:r>
              <a:rPr lang="en-US" dirty="0">
                <a:latin typeface="Baskerville Old Face" pitchFamily="18" charset="0"/>
              </a:rPr>
              <a:t>Identifiers are case sensitive. Therefore, a variable named $recipe is different from a variable named $Recipe, $</a:t>
            </a:r>
            <a:r>
              <a:rPr lang="en-US" dirty="0" err="1">
                <a:latin typeface="Baskerville Old Face" pitchFamily="18" charset="0"/>
              </a:rPr>
              <a:t>rEciPe</a:t>
            </a:r>
            <a:r>
              <a:rPr lang="en-US" dirty="0">
                <a:latin typeface="Baskerville Old Face" pitchFamily="18" charset="0"/>
              </a:rPr>
              <a:t>, or $</a:t>
            </a:r>
            <a:r>
              <a:rPr lang="en-US" dirty="0" err="1">
                <a:latin typeface="Baskerville Old Face" pitchFamily="18" charset="0"/>
              </a:rPr>
              <a:t>recipE</a:t>
            </a:r>
            <a:r>
              <a:rPr lang="en-US" dirty="0">
                <a:latin typeface="Baskerville Old Face" pitchFamily="18" charset="0"/>
              </a:rPr>
              <a:t>.</a:t>
            </a:r>
          </a:p>
          <a:p>
            <a:pPr marL="914400" lvl="0" indent="-344488">
              <a:lnSpc>
                <a:spcPct val="150000"/>
              </a:lnSpc>
              <a:buFont typeface="Wingdings" pitchFamily="2" charset="2"/>
              <a:buChar char="§"/>
            </a:pPr>
            <a:r>
              <a:rPr lang="en-US" dirty="0">
                <a:latin typeface="Baskerville Old Face" pitchFamily="18" charset="0"/>
              </a:rPr>
              <a:t>An identifier name can’t be identical to any of PHP’s predefined keywords. </a:t>
            </a:r>
          </a:p>
          <a:p>
            <a:endParaRPr lang="en-US" dirty="0">
              <a:latin typeface="Baskerville Old Face"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693"/>
            <a:ext cx="8686800" cy="6324808"/>
          </a:xfrm>
          <a:prstGeom prst="rect">
            <a:avLst/>
          </a:prstGeom>
          <a:noFill/>
        </p:spPr>
        <p:txBody>
          <a:bodyPr wrap="square" rtlCol="0">
            <a:spAutoFit/>
          </a:bodyPr>
          <a:lstStyle/>
          <a:p>
            <a:pPr marL="509588" indent="-509588"/>
            <a:r>
              <a:rPr lang="en-US" b="1" dirty="0">
                <a:latin typeface="Baskerville Old Face" pitchFamily="18" charset="0"/>
              </a:rPr>
              <a:t>3.6	Variables</a:t>
            </a:r>
            <a:endParaRPr lang="en-US" dirty="0">
              <a:latin typeface="Baskerville Old Face" pitchFamily="18" charset="0"/>
            </a:endParaRPr>
          </a:p>
          <a:p>
            <a:pPr marL="1258888" indent="-749300"/>
            <a:r>
              <a:rPr lang="en-US" b="1" dirty="0">
                <a:latin typeface="Baskerville Old Face" pitchFamily="18" charset="0"/>
              </a:rPr>
              <a:t>3.6.1	Variable Declaration</a:t>
            </a:r>
            <a:endParaRPr lang="en-US" dirty="0">
              <a:latin typeface="Baskerville Old Face" pitchFamily="18" charset="0"/>
            </a:endParaRPr>
          </a:p>
          <a:p>
            <a:pPr marL="1258888" indent="-749300"/>
            <a:r>
              <a:rPr lang="en-US" b="1" dirty="0">
                <a:latin typeface="Baskerville Old Face" pitchFamily="18" charset="0"/>
              </a:rPr>
              <a:t>3.6.2	Variable scope</a:t>
            </a:r>
            <a:endParaRPr lang="en-US" dirty="0">
              <a:latin typeface="Baskerville Old Face" pitchFamily="18" charset="0"/>
            </a:endParaRPr>
          </a:p>
          <a:p>
            <a:pPr marL="1258888" indent="-749300"/>
            <a:r>
              <a:rPr lang="en-US" b="1" dirty="0">
                <a:latin typeface="Baskerville Old Face" pitchFamily="18" charset="0"/>
              </a:rPr>
              <a:t>3.6.3	Variable variables</a:t>
            </a:r>
          </a:p>
          <a:p>
            <a:pPr marL="749300" indent="-749300"/>
            <a:r>
              <a:rPr lang="en-US" b="1" dirty="0">
                <a:latin typeface="Baskerville Old Face" pitchFamily="18" charset="0"/>
              </a:rPr>
              <a:t>3.6.1	Variable Declaration:</a:t>
            </a:r>
            <a:endParaRPr lang="en-US" dirty="0">
              <a:latin typeface="Baskerville Old Face" pitchFamily="18" charset="0"/>
            </a:endParaRPr>
          </a:p>
          <a:p>
            <a:pPr marL="1379538" lvl="0" indent="-585788" algn="just">
              <a:lnSpc>
                <a:spcPct val="150000"/>
              </a:lnSpc>
              <a:buFont typeface="Wingdings" pitchFamily="2" charset="2"/>
              <a:buChar char="§"/>
            </a:pPr>
            <a:r>
              <a:rPr lang="en-US" dirty="0">
                <a:latin typeface="Baskerville Old Face" pitchFamily="18" charset="0"/>
              </a:rPr>
              <a:t>A variable is a named memory location that contains data and may be manipulated throughout the execution of the program.</a:t>
            </a:r>
          </a:p>
          <a:p>
            <a:pPr marL="1379538" lvl="0" indent="-585788" algn="just">
              <a:lnSpc>
                <a:spcPct val="150000"/>
              </a:lnSpc>
              <a:buFont typeface="Wingdings" pitchFamily="2" charset="2"/>
              <a:buChar char="§"/>
            </a:pPr>
            <a:r>
              <a:rPr lang="en-US" dirty="0">
                <a:latin typeface="Baskerville Old Face" pitchFamily="18" charset="0"/>
              </a:rPr>
              <a:t>A variable always begins with a dollar sign, $, which is then followed by the variable name.</a:t>
            </a:r>
          </a:p>
          <a:p>
            <a:pPr marL="1379538" lvl="0" indent="-585788" algn="just">
              <a:lnSpc>
                <a:spcPct val="150000"/>
              </a:lnSpc>
              <a:buFont typeface="Wingdings" pitchFamily="2" charset="2"/>
              <a:buChar char="§"/>
            </a:pPr>
            <a:r>
              <a:rPr lang="en-US" dirty="0">
                <a:latin typeface="Baskerville Old Face" pitchFamily="18" charset="0"/>
              </a:rPr>
              <a:t>The following are all valid variables:</a:t>
            </a:r>
          </a:p>
          <a:p>
            <a:pPr lvl="5"/>
            <a:r>
              <a:rPr lang="en-US" dirty="0">
                <a:latin typeface="Baskerville Old Face" pitchFamily="18" charset="0"/>
              </a:rPr>
              <a:t>$color</a:t>
            </a:r>
          </a:p>
          <a:p>
            <a:pPr lvl="5"/>
            <a:r>
              <a:rPr lang="en-US" dirty="0">
                <a:latin typeface="Baskerville Old Face" pitchFamily="18" charset="0"/>
              </a:rPr>
              <a:t>$</a:t>
            </a:r>
            <a:r>
              <a:rPr lang="en-US" dirty="0" err="1">
                <a:latin typeface="Baskerville Old Face" pitchFamily="18" charset="0"/>
              </a:rPr>
              <a:t>operating_system</a:t>
            </a:r>
            <a:endParaRPr lang="en-US" dirty="0">
              <a:latin typeface="Baskerville Old Face" pitchFamily="18" charset="0"/>
            </a:endParaRPr>
          </a:p>
          <a:p>
            <a:pPr lvl="5"/>
            <a:r>
              <a:rPr lang="en-US" dirty="0">
                <a:latin typeface="Baskerville Old Face" pitchFamily="18" charset="0"/>
              </a:rPr>
              <a:t>$_</a:t>
            </a:r>
            <a:r>
              <a:rPr lang="en-US" dirty="0" err="1">
                <a:latin typeface="Baskerville Old Face" pitchFamily="18" charset="0"/>
              </a:rPr>
              <a:t>some_variable</a:t>
            </a:r>
            <a:endParaRPr lang="en-US" dirty="0">
              <a:latin typeface="Baskerville Old Face" pitchFamily="18" charset="0"/>
            </a:endParaRPr>
          </a:p>
          <a:p>
            <a:pPr lvl="5"/>
            <a:r>
              <a:rPr lang="en-US" dirty="0">
                <a:latin typeface="Baskerville Old Face" pitchFamily="18" charset="0"/>
              </a:rPr>
              <a:t>$model</a:t>
            </a:r>
          </a:p>
          <a:p>
            <a:pPr marL="1379538" lvl="0" indent="-630238" algn="just">
              <a:lnSpc>
                <a:spcPct val="150000"/>
              </a:lnSpc>
              <a:buFont typeface="Wingdings" pitchFamily="2" charset="2"/>
              <a:buChar char="§"/>
            </a:pPr>
            <a:r>
              <a:rPr lang="en-US" dirty="0">
                <a:latin typeface="Baskerville Old Face" pitchFamily="18" charset="0"/>
              </a:rPr>
              <a:t>Note that variables are case sensitive. </a:t>
            </a:r>
          </a:p>
          <a:p>
            <a:pPr marL="1379538" lvl="0" indent="-630238" algn="just">
              <a:lnSpc>
                <a:spcPct val="150000"/>
              </a:lnSpc>
              <a:buFont typeface="Wingdings" pitchFamily="2" charset="2"/>
              <a:buChar char="§"/>
            </a:pPr>
            <a:r>
              <a:rPr lang="en-US" dirty="0">
                <a:latin typeface="Baskerville Old Face" pitchFamily="18" charset="0"/>
              </a:rPr>
              <a:t>Interestingly, variables do not have to be explicitly declared in PHP as they do in a language such as C. </a:t>
            </a:r>
          </a:p>
          <a:p>
            <a:pPr marL="1379538" lvl="0" indent="-630238" algn="just">
              <a:lnSpc>
                <a:spcPct val="150000"/>
              </a:lnSpc>
              <a:buFont typeface="Wingdings" pitchFamily="2" charset="2"/>
              <a:buChar char="§"/>
            </a:pPr>
            <a:r>
              <a:rPr lang="en-US" dirty="0">
                <a:latin typeface="Baskerville Old Face" pitchFamily="18" charset="0"/>
              </a:rPr>
              <a:t>Rather, variables can be declared and assigned values simultaneously.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686800" cy="6740307"/>
          </a:xfrm>
          <a:prstGeom prst="rect">
            <a:avLst/>
          </a:prstGeom>
          <a:noFill/>
        </p:spPr>
        <p:txBody>
          <a:bodyPr wrap="square" rtlCol="0">
            <a:spAutoFit/>
          </a:bodyPr>
          <a:lstStyle/>
          <a:p>
            <a:pPr marL="344488" lvl="0" indent="-344488">
              <a:buFont typeface="Wingdings" pitchFamily="2" charset="2"/>
              <a:buChar char="§"/>
            </a:pPr>
            <a:r>
              <a:rPr lang="en-US" dirty="0">
                <a:latin typeface="Baskerville Old Face" pitchFamily="18" charset="0"/>
              </a:rPr>
              <a:t>Good programming practice dictates that all variables should be declared prior to use. ,</a:t>
            </a:r>
            <a:endParaRPr lang="en-US" sz="1600" dirty="0">
              <a:latin typeface="Baskerville Old Face" pitchFamily="18" charset="0"/>
            </a:endParaRPr>
          </a:p>
          <a:p>
            <a:pPr marL="344488" lvl="0" indent="-344488">
              <a:buFont typeface="Wingdings" pitchFamily="2" charset="2"/>
              <a:buChar char="§"/>
            </a:pPr>
            <a:r>
              <a:rPr lang="en-US" dirty="0">
                <a:latin typeface="Baskerville Old Face" pitchFamily="18" charset="0"/>
              </a:rPr>
              <a:t>After declaring the </a:t>
            </a:r>
            <a:r>
              <a:rPr lang="en-US" dirty="0" err="1">
                <a:latin typeface="Baskerville Old Face" pitchFamily="18" charset="0"/>
              </a:rPr>
              <a:t>variables,values</a:t>
            </a:r>
            <a:r>
              <a:rPr lang="en-US" dirty="0">
                <a:latin typeface="Baskerville Old Face" pitchFamily="18" charset="0"/>
              </a:rPr>
              <a:t> can be assigned to them.</a:t>
            </a:r>
            <a:endParaRPr lang="en-US" sz="1600" dirty="0">
              <a:latin typeface="Baskerville Old Face" pitchFamily="18" charset="0"/>
            </a:endParaRPr>
          </a:p>
          <a:p>
            <a:pPr marL="404813" lvl="0" indent="-404813">
              <a:buFont typeface="Wingdings" pitchFamily="2" charset="2"/>
              <a:buChar char="§"/>
            </a:pPr>
            <a:r>
              <a:rPr lang="en-US" b="1" dirty="0">
                <a:latin typeface="Baskerville Old Face" pitchFamily="18" charset="0"/>
              </a:rPr>
              <a:t>Two methodologies are available for variable assignment:</a:t>
            </a:r>
            <a:endParaRPr lang="en-US" sz="1600" dirty="0">
              <a:latin typeface="Baskerville Old Face" pitchFamily="18" charset="0"/>
            </a:endParaRPr>
          </a:p>
          <a:p>
            <a:pPr marL="1257300" lvl="2" indent="-342900">
              <a:buFont typeface="+mj-lt"/>
              <a:buAutoNum type="arabicParenR"/>
            </a:pPr>
            <a:r>
              <a:rPr lang="en-US" b="1" dirty="0">
                <a:latin typeface="Baskerville Old Face" pitchFamily="18" charset="0"/>
              </a:rPr>
              <a:t>by value and </a:t>
            </a:r>
            <a:endParaRPr lang="en-US" sz="1600" dirty="0">
              <a:latin typeface="Baskerville Old Face" pitchFamily="18" charset="0"/>
            </a:endParaRPr>
          </a:p>
          <a:p>
            <a:pPr marL="1257300" lvl="2" indent="-342900">
              <a:buFont typeface="+mj-lt"/>
              <a:buAutoNum type="arabicParenR"/>
            </a:pPr>
            <a:r>
              <a:rPr lang="en-US" b="1" dirty="0">
                <a:latin typeface="Baskerville Old Face" pitchFamily="18" charset="0"/>
              </a:rPr>
              <a:t>by reference.</a:t>
            </a:r>
          </a:p>
          <a:p>
            <a:pPr marL="465138" indent="-465138"/>
            <a:r>
              <a:rPr lang="en-US" b="1" dirty="0">
                <a:latin typeface="Baskerville Old Face" pitchFamily="18" charset="0"/>
              </a:rPr>
              <a:t>1)	Value Assignment</a:t>
            </a:r>
            <a:endParaRPr lang="en-US" sz="1600" dirty="0">
              <a:latin typeface="Baskerville Old Face" pitchFamily="18" charset="0"/>
            </a:endParaRPr>
          </a:p>
          <a:p>
            <a:pPr marL="793750" lvl="0" indent="-328613" algn="just">
              <a:buFont typeface="Wingdings" pitchFamily="2" charset="2"/>
              <a:buChar char="§"/>
            </a:pPr>
            <a:r>
              <a:rPr lang="en-US" dirty="0">
                <a:latin typeface="Baskerville Old Face" pitchFamily="18" charset="0"/>
              </a:rPr>
              <a:t>Assignment by value simply involves copying the value of the assigned expression to the variable assignee. This is the most common type of assignment. </a:t>
            </a:r>
            <a:endParaRPr lang="en-US" sz="1600" dirty="0">
              <a:latin typeface="Baskerville Old Face" pitchFamily="18" charset="0"/>
            </a:endParaRPr>
          </a:p>
          <a:p>
            <a:pPr marL="793750" lvl="0" indent="-328613" algn="just">
              <a:buFont typeface="Wingdings" pitchFamily="2" charset="2"/>
              <a:buChar char="§"/>
            </a:pPr>
            <a:r>
              <a:rPr lang="en-US" dirty="0">
                <a:latin typeface="Baskerville Old Face" pitchFamily="18" charset="0"/>
              </a:rPr>
              <a:t>A few examples follow:</a:t>
            </a:r>
            <a:endParaRPr lang="en-US" sz="1600" dirty="0">
              <a:latin typeface="Baskerville Old Face" pitchFamily="18" charset="0"/>
            </a:endParaRPr>
          </a:p>
          <a:p>
            <a:pPr lvl="4"/>
            <a:r>
              <a:rPr lang="en-US" dirty="0">
                <a:latin typeface="Baskerville Old Face" pitchFamily="18" charset="0"/>
              </a:rPr>
              <a:t>$color = "red";</a:t>
            </a:r>
            <a:endParaRPr lang="en-US" sz="1600" dirty="0">
              <a:latin typeface="Baskerville Old Face" pitchFamily="18" charset="0"/>
            </a:endParaRPr>
          </a:p>
          <a:p>
            <a:pPr lvl="4"/>
            <a:r>
              <a:rPr lang="en-US" dirty="0">
                <a:latin typeface="Baskerville Old Face" pitchFamily="18" charset="0"/>
              </a:rPr>
              <a:t>$number = 12;</a:t>
            </a:r>
            <a:endParaRPr lang="en-US" sz="1600" dirty="0">
              <a:latin typeface="Baskerville Old Face" pitchFamily="18" charset="0"/>
            </a:endParaRPr>
          </a:p>
          <a:p>
            <a:pPr lvl="4"/>
            <a:r>
              <a:rPr lang="en-US" dirty="0">
                <a:latin typeface="Baskerville Old Face" pitchFamily="18" charset="0"/>
              </a:rPr>
              <a:t>$age = 12;</a:t>
            </a:r>
            <a:endParaRPr lang="en-US" sz="1600" dirty="0">
              <a:latin typeface="Baskerville Old Face" pitchFamily="18" charset="0"/>
            </a:endParaRPr>
          </a:p>
          <a:p>
            <a:pPr lvl="4"/>
            <a:r>
              <a:rPr lang="en-US" dirty="0">
                <a:latin typeface="Baskerville Old Face" pitchFamily="18" charset="0"/>
              </a:rPr>
              <a:t>$sum = 12 + "15"; // $sum = 27</a:t>
            </a:r>
            <a:endParaRPr lang="en-US" sz="1600" dirty="0">
              <a:latin typeface="Baskerville Old Face" pitchFamily="18" charset="0"/>
            </a:endParaRPr>
          </a:p>
          <a:p>
            <a:pPr marL="465138" indent="-465138"/>
            <a:r>
              <a:rPr lang="en-US" b="1" dirty="0">
                <a:latin typeface="Baskerville Old Face" pitchFamily="18" charset="0"/>
              </a:rPr>
              <a:t>2)	Reference Assignment</a:t>
            </a:r>
            <a:endParaRPr lang="en-US" dirty="0">
              <a:latin typeface="Baskerville Old Face" pitchFamily="18" charset="0"/>
            </a:endParaRPr>
          </a:p>
          <a:p>
            <a:pPr marL="793750" lvl="0" indent="-328613" algn="just">
              <a:buFont typeface="Wingdings" pitchFamily="2" charset="2"/>
              <a:buChar char="§"/>
            </a:pPr>
            <a:r>
              <a:rPr lang="en-US" dirty="0">
                <a:latin typeface="Baskerville Old Face" pitchFamily="18" charset="0"/>
              </a:rPr>
              <a:t>PHP 4 introduced the ability to assign variables by reference, which essentially means that you can Create a variable that refers to the same content as another variable does. </a:t>
            </a:r>
          </a:p>
          <a:p>
            <a:pPr marL="793750" lvl="0" indent="-328613" algn="just">
              <a:buFont typeface="Wingdings" pitchFamily="2" charset="2"/>
              <a:buChar char="§"/>
            </a:pPr>
            <a:r>
              <a:rPr lang="en-US" dirty="0">
                <a:latin typeface="Baskerville Old Face" pitchFamily="18" charset="0"/>
              </a:rPr>
              <a:t>You can assign variables by reference by appending an ampersand (&amp;) to the equal sign. Let’s consider an example:</a:t>
            </a:r>
          </a:p>
          <a:p>
            <a:pPr lvl="3"/>
            <a:r>
              <a:rPr lang="en-US" dirty="0">
                <a:latin typeface="Baskerville Old Face" pitchFamily="18" charset="0"/>
              </a:rPr>
              <a:t>&lt;? </a:t>
            </a:r>
            <a:r>
              <a:rPr lang="en-US" dirty="0" err="1">
                <a:latin typeface="Baskerville Old Face" pitchFamily="18" charset="0"/>
              </a:rPr>
              <a:t>php</a:t>
            </a:r>
            <a:endParaRPr lang="en-US" dirty="0">
              <a:latin typeface="Baskerville Old Face" pitchFamily="18" charset="0"/>
            </a:endParaRPr>
          </a:p>
          <a:p>
            <a:pPr lvl="4"/>
            <a:r>
              <a:rPr lang="en-US" dirty="0">
                <a:latin typeface="Baskerville Old Face" pitchFamily="18" charset="0"/>
              </a:rPr>
              <a:t>$value1 = "Hello";</a:t>
            </a:r>
          </a:p>
          <a:p>
            <a:pPr lvl="4"/>
            <a:r>
              <a:rPr lang="en-US" dirty="0">
                <a:latin typeface="Baskerville Old Face" pitchFamily="18" charset="0"/>
              </a:rPr>
              <a:t>$value2 =&amp; $value1; // $value1 and $value2 both equal "Hello“</a:t>
            </a:r>
          </a:p>
          <a:p>
            <a:pPr marL="1379538" lvl="4"/>
            <a:r>
              <a:rPr lang="en-US" dirty="0">
                <a:latin typeface="Baskerville Old Face" pitchFamily="18" charset="0"/>
              </a:rPr>
              <a:t>?&gt;	</a:t>
            </a:r>
          </a:p>
          <a:p>
            <a:pPr lvl="3"/>
            <a:r>
              <a:rPr lang="en-US" dirty="0">
                <a:latin typeface="Baskerville Old Face" pitchFamily="18" charset="0"/>
              </a:rPr>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686800" cy="4662815"/>
          </a:xfrm>
          <a:prstGeom prst="rect">
            <a:avLst/>
          </a:prstGeom>
          <a:noFill/>
        </p:spPr>
        <p:txBody>
          <a:bodyPr wrap="square" rtlCol="0">
            <a:spAutoFit/>
          </a:bodyPr>
          <a:lstStyle/>
          <a:p>
            <a:pPr marL="0" lvl="2">
              <a:lnSpc>
                <a:spcPct val="150000"/>
              </a:lnSpc>
              <a:tabLst>
                <a:tab pos="688975" algn="l"/>
              </a:tabLst>
            </a:pPr>
            <a:r>
              <a:rPr lang="en-US" b="1" dirty="0">
                <a:latin typeface="Baskerville Old Face" pitchFamily="18" charset="0"/>
              </a:rPr>
              <a:t>3.6.2	Variable Scope</a:t>
            </a:r>
            <a:endParaRPr lang="en-US" dirty="0">
              <a:latin typeface="Baskerville Old Face" pitchFamily="18" charset="0"/>
            </a:endParaRPr>
          </a:p>
          <a:p>
            <a:pPr marL="1035050" lvl="0" indent="-346075" algn="just">
              <a:lnSpc>
                <a:spcPct val="150000"/>
              </a:lnSpc>
              <a:buFont typeface="Wingdings" pitchFamily="2" charset="2"/>
              <a:buChar char="§"/>
            </a:pPr>
            <a:r>
              <a:rPr lang="en-US" dirty="0">
                <a:latin typeface="Baskerville Old Face" pitchFamily="18" charset="0"/>
              </a:rPr>
              <a:t>In PHP, variables can be declared anywhere in the script.</a:t>
            </a:r>
          </a:p>
          <a:p>
            <a:pPr marL="1035050" lvl="0" indent="-346075" algn="just">
              <a:lnSpc>
                <a:spcPct val="150000"/>
              </a:lnSpc>
              <a:buFont typeface="Wingdings" pitchFamily="2" charset="2"/>
              <a:buChar char="§"/>
            </a:pPr>
            <a:r>
              <a:rPr lang="en-US" dirty="0">
                <a:latin typeface="Baskerville Old Face" pitchFamily="18" charset="0"/>
              </a:rPr>
              <a:t>The scope of a variable is the part of the script where the variable can be referenced </a:t>
            </a:r>
            <a:r>
              <a:rPr lang="en-US" b="1" dirty="0">
                <a:latin typeface="Baskerville Old Face" pitchFamily="18" charset="0"/>
              </a:rPr>
              <a:t>/ </a:t>
            </a:r>
            <a:r>
              <a:rPr lang="en-US" dirty="0">
                <a:latin typeface="Baskerville Old Face" pitchFamily="18" charset="0"/>
              </a:rPr>
              <a:t>used.</a:t>
            </a:r>
          </a:p>
          <a:p>
            <a:pPr marL="1035050" lvl="0" indent="-346075" algn="just">
              <a:lnSpc>
                <a:spcPct val="150000"/>
              </a:lnSpc>
              <a:buFont typeface="Wingdings" pitchFamily="2" charset="2"/>
              <a:buChar char="§"/>
            </a:pPr>
            <a:r>
              <a:rPr lang="en-US" dirty="0">
                <a:latin typeface="Baskerville Old Face" pitchFamily="18" charset="0"/>
              </a:rPr>
              <a:t>PHP variables can be one of four scope types:</a:t>
            </a:r>
            <a:endParaRPr lang="en-US" sz="1600" dirty="0">
              <a:latin typeface="Baskerville Old Face" pitchFamily="18" charset="0"/>
            </a:endParaRPr>
          </a:p>
          <a:p>
            <a:pPr marL="1379538" indent="-344488">
              <a:lnSpc>
                <a:spcPct val="150000"/>
              </a:lnSpc>
            </a:pPr>
            <a:r>
              <a:rPr lang="en-US" b="1" dirty="0">
                <a:latin typeface="Baskerville Old Face" pitchFamily="18" charset="0"/>
              </a:rPr>
              <a:t>3.6.2.1	Local variables</a:t>
            </a:r>
            <a:endParaRPr lang="en-US" sz="1600" dirty="0">
              <a:latin typeface="Baskerville Old Face" pitchFamily="18" charset="0"/>
            </a:endParaRPr>
          </a:p>
          <a:p>
            <a:pPr marL="1379538" indent="-344488">
              <a:lnSpc>
                <a:spcPct val="150000"/>
              </a:lnSpc>
            </a:pPr>
            <a:r>
              <a:rPr lang="en-US" b="1" dirty="0">
                <a:latin typeface="Baskerville Old Face" pitchFamily="18" charset="0"/>
              </a:rPr>
              <a:t>3.6.2.2	Function parameters</a:t>
            </a:r>
            <a:endParaRPr lang="en-US" sz="1600" dirty="0">
              <a:latin typeface="Baskerville Old Face" pitchFamily="18" charset="0"/>
            </a:endParaRPr>
          </a:p>
          <a:p>
            <a:pPr marL="1379538" indent="-344488">
              <a:lnSpc>
                <a:spcPct val="150000"/>
              </a:lnSpc>
            </a:pPr>
            <a:r>
              <a:rPr lang="en-US" b="1" dirty="0">
                <a:latin typeface="Baskerville Old Face" pitchFamily="18" charset="0"/>
              </a:rPr>
              <a:t>3.6.2.3	Global variables</a:t>
            </a:r>
            <a:endParaRPr lang="en-US" sz="1600" dirty="0">
              <a:latin typeface="Baskerville Old Face" pitchFamily="18" charset="0"/>
            </a:endParaRPr>
          </a:p>
          <a:p>
            <a:pPr marL="1379538" indent="-344488">
              <a:lnSpc>
                <a:spcPct val="150000"/>
              </a:lnSpc>
            </a:pPr>
            <a:r>
              <a:rPr lang="en-US" b="1" dirty="0">
                <a:latin typeface="Baskerville Old Face" pitchFamily="18" charset="0"/>
              </a:rPr>
              <a:t>3.6.2.4	Static variables</a:t>
            </a:r>
            <a:endParaRPr lang="en-US" dirty="0">
              <a:latin typeface="Baskerville Old Face" pitchFamily="18" charset="0"/>
            </a:endParaRPr>
          </a:p>
          <a:p>
            <a:r>
              <a:rPr lang="en-US" b="1" dirty="0">
                <a:latin typeface="Baskerville Old Face" pitchFamily="18" charset="0"/>
              </a:rPr>
              <a:t> </a:t>
            </a:r>
            <a:endParaRPr lang="en-US" dirty="0">
              <a:latin typeface="Baskerville Old Face" pitchFamily="18" charset="0"/>
            </a:endParaRPr>
          </a:p>
          <a:p>
            <a:pPr marL="1379538" lvl="4"/>
            <a:endParaRPr lang="en-US" dirty="0">
              <a:latin typeface="Baskerville Old Face" pitchFamily="18" charset="0"/>
            </a:endParaRPr>
          </a:p>
          <a:p>
            <a:pPr lvl="3"/>
            <a:r>
              <a:rPr lang="en-US" dirty="0">
                <a:latin typeface="Baskerville Old Face" pitchFamily="18" charset="0"/>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686800" cy="7294305"/>
          </a:xfrm>
          <a:prstGeom prst="rect">
            <a:avLst/>
          </a:prstGeom>
          <a:noFill/>
        </p:spPr>
        <p:txBody>
          <a:bodyPr wrap="square" rtlCol="0">
            <a:spAutoFit/>
          </a:bodyPr>
          <a:lstStyle/>
          <a:p>
            <a:pPr marL="0" lvl="3"/>
            <a:r>
              <a:rPr lang="en-US" b="1" dirty="0">
                <a:latin typeface="Baskerville Old Face" pitchFamily="18" charset="0"/>
              </a:rPr>
              <a:t>3.6.2.1	Local Variables</a:t>
            </a:r>
            <a:endParaRPr lang="en-US" dirty="0">
              <a:latin typeface="Baskerville Old Face" pitchFamily="18" charset="0"/>
            </a:endParaRPr>
          </a:p>
          <a:p>
            <a:pPr marL="1379538" indent="-465138" algn="just">
              <a:lnSpc>
                <a:spcPct val="150000"/>
              </a:lnSpc>
              <a:buFont typeface="Wingdings" pitchFamily="2" charset="2"/>
              <a:buChar char="§"/>
            </a:pPr>
            <a:r>
              <a:rPr lang="en-US" b="1" dirty="0">
                <a:latin typeface="Baskerville Old Face" pitchFamily="18" charset="0"/>
              </a:rPr>
              <a:t> </a:t>
            </a:r>
            <a:r>
              <a:rPr lang="en-US" dirty="0">
                <a:latin typeface="Baskerville Old Face" pitchFamily="18" charset="0"/>
              </a:rPr>
              <a:t>A variable declared in a function is considered </a:t>
            </a:r>
            <a:r>
              <a:rPr lang="en-US" i="1" dirty="0">
                <a:latin typeface="Baskerville Old Face" pitchFamily="18" charset="0"/>
              </a:rPr>
              <a:t>local</a:t>
            </a:r>
            <a:r>
              <a:rPr lang="en-US" dirty="0">
                <a:latin typeface="Baskerville Old Face" pitchFamily="18" charset="0"/>
              </a:rPr>
              <a:t>.</a:t>
            </a:r>
          </a:p>
          <a:p>
            <a:pPr marL="1379538" indent="-465138" algn="just">
              <a:lnSpc>
                <a:spcPct val="150000"/>
              </a:lnSpc>
              <a:buFont typeface="Wingdings" pitchFamily="2" charset="2"/>
              <a:buChar char="§"/>
            </a:pPr>
            <a:r>
              <a:rPr lang="en-US" dirty="0">
                <a:latin typeface="Baskerville Old Face" pitchFamily="18" charset="0"/>
              </a:rPr>
              <a:t> That is, it can be referenced only in that function. </a:t>
            </a:r>
          </a:p>
          <a:p>
            <a:pPr marL="1379538" indent="-465138" algn="just">
              <a:lnSpc>
                <a:spcPct val="150000"/>
              </a:lnSpc>
              <a:buFont typeface="Wingdings" pitchFamily="2" charset="2"/>
              <a:buChar char="§"/>
            </a:pPr>
            <a:r>
              <a:rPr lang="en-US" dirty="0">
                <a:latin typeface="Baskerville Old Face" pitchFamily="18" charset="0"/>
              </a:rPr>
              <a:t>Any assignment outside of that function will be considered to be an entirely different variable from the one contained in the function.</a:t>
            </a:r>
          </a:p>
          <a:p>
            <a:pPr marL="1379538" indent="-465138" algn="just">
              <a:lnSpc>
                <a:spcPct val="150000"/>
              </a:lnSpc>
              <a:buFont typeface="Wingdings" pitchFamily="2" charset="2"/>
              <a:buChar char="§"/>
            </a:pPr>
            <a:r>
              <a:rPr lang="en-US" dirty="0">
                <a:latin typeface="Baskerville Old Face" pitchFamily="18" charset="0"/>
              </a:rPr>
              <a:t> Note that when you exit the function in which a local variable has been declared, that variable and its corresponding value are destroyed</a:t>
            </a:r>
          </a:p>
          <a:p>
            <a:pPr marL="1379538" indent="-465138" algn="just"/>
            <a:r>
              <a:rPr lang="en-US" b="1" dirty="0">
                <a:latin typeface="Baskerville Old Face" pitchFamily="18" charset="0"/>
              </a:rPr>
              <a:t>	Example:</a:t>
            </a:r>
          </a:p>
          <a:p>
            <a:pPr lvl="4"/>
            <a:r>
              <a:rPr lang="en-US" dirty="0">
                <a:latin typeface="Baskerville Old Face" pitchFamily="18" charset="0"/>
              </a:rPr>
              <a:t>$x = 4;</a:t>
            </a:r>
          </a:p>
          <a:p>
            <a:pPr lvl="4"/>
            <a:r>
              <a:rPr lang="en-US" dirty="0">
                <a:latin typeface="Baskerville Old Face" pitchFamily="18" charset="0"/>
              </a:rPr>
              <a:t>function </a:t>
            </a:r>
            <a:r>
              <a:rPr lang="en-US" dirty="0" err="1">
                <a:latin typeface="Baskerville Old Face" pitchFamily="18" charset="0"/>
              </a:rPr>
              <a:t>assigny</a:t>
            </a:r>
            <a:r>
              <a:rPr lang="en-US" dirty="0">
                <a:latin typeface="Baskerville Old Face" pitchFamily="18" charset="0"/>
              </a:rPr>
              <a:t>() </a:t>
            </a:r>
          </a:p>
          <a:p>
            <a:pPr lvl="4"/>
            <a:r>
              <a:rPr lang="en-US" dirty="0">
                <a:latin typeface="Baskerville Old Face" pitchFamily="18" charset="0"/>
              </a:rPr>
              <a:t>{</a:t>
            </a:r>
          </a:p>
          <a:p>
            <a:pPr lvl="4"/>
            <a:r>
              <a:rPr lang="en-US" dirty="0">
                <a:latin typeface="Baskerville Old Face" pitchFamily="18" charset="0"/>
              </a:rPr>
              <a:t>$y = 10;</a:t>
            </a:r>
          </a:p>
          <a:p>
            <a:pPr lvl="4"/>
            <a:r>
              <a:rPr lang="en-US" dirty="0" err="1">
                <a:latin typeface="Baskerville Old Face" pitchFamily="18" charset="0"/>
              </a:rPr>
              <a:t>printf</a:t>
            </a:r>
            <a:r>
              <a:rPr lang="en-US" dirty="0">
                <a:latin typeface="Baskerville Old Face" pitchFamily="18" charset="0"/>
              </a:rPr>
              <a:t>("\$y inside function is %d &lt;</a:t>
            </a:r>
            <a:r>
              <a:rPr lang="en-US" dirty="0" err="1">
                <a:latin typeface="Baskerville Old Face" pitchFamily="18" charset="0"/>
              </a:rPr>
              <a:t>br</a:t>
            </a:r>
            <a:r>
              <a:rPr lang="en-US" dirty="0">
                <a:latin typeface="Baskerville Old Face" pitchFamily="18" charset="0"/>
              </a:rPr>
              <a:t> /&gt;", $y);</a:t>
            </a:r>
          </a:p>
          <a:p>
            <a:pPr lvl="4"/>
            <a:r>
              <a:rPr lang="en-US" dirty="0">
                <a:latin typeface="Baskerville Old Face" pitchFamily="18" charset="0"/>
              </a:rPr>
              <a:t>}</a:t>
            </a:r>
          </a:p>
          <a:p>
            <a:pPr lvl="4"/>
            <a:r>
              <a:rPr lang="en-US" dirty="0" err="1">
                <a:latin typeface="Baskerville Old Face" pitchFamily="18" charset="0"/>
              </a:rPr>
              <a:t>assigny</a:t>
            </a:r>
            <a:r>
              <a:rPr lang="en-US" dirty="0">
                <a:latin typeface="Baskerville Old Face" pitchFamily="18" charset="0"/>
              </a:rPr>
              <a:t>();</a:t>
            </a:r>
          </a:p>
          <a:p>
            <a:pPr lvl="4"/>
            <a:r>
              <a:rPr lang="en-US" dirty="0" err="1">
                <a:latin typeface="Baskerville Old Face" pitchFamily="18" charset="0"/>
              </a:rPr>
              <a:t>printf</a:t>
            </a:r>
            <a:r>
              <a:rPr lang="en-US" dirty="0">
                <a:latin typeface="Baskerville Old Face" pitchFamily="18" charset="0"/>
              </a:rPr>
              <a:t>("\$x outside of function is %d &lt;</a:t>
            </a:r>
            <a:r>
              <a:rPr lang="en-US" dirty="0" err="1">
                <a:latin typeface="Baskerville Old Face" pitchFamily="18" charset="0"/>
              </a:rPr>
              <a:t>br</a:t>
            </a:r>
            <a:r>
              <a:rPr lang="en-US" dirty="0">
                <a:latin typeface="Baskerville Old Face" pitchFamily="18" charset="0"/>
              </a:rPr>
              <a:t> /&gt;", $x);</a:t>
            </a:r>
          </a:p>
          <a:p>
            <a:pPr lvl="4"/>
            <a:r>
              <a:rPr lang="en-US" dirty="0" err="1">
                <a:latin typeface="Baskerville Old Face" pitchFamily="18" charset="0"/>
              </a:rPr>
              <a:t>printf</a:t>
            </a:r>
            <a:r>
              <a:rPr lang="en-US" dirty="0">
                <a:latin typeface="Baskerville Old Face" pitchFamily="18" charset="0"/>
              </a:rPr>
              <a:t>("\$y outside of function is %d &lt;</a:t>
            </a:r>
            <a:r>
              <a:rPr lang="en-US" dirty="0" err="1">
                <a:latin typeface="Baskerville Old Face" pitchFamily="18" charset="0"/>
              </a:rPr>
              <a:t>br</a:t>
            </a:r>
            <a:r>
              <a:rPr lang="en-US" dirty="0">
                <a:latin typeface="Baskerville Old Face" pitchFamily="18" charset="0"/>
              </a:rPr>
              <a:t> /&gt;", $y);</a:t>
            </a:r>
          </a:p>
          <a:p>
            <a:pPr marL="1257300" lvl="4"/>
            <a:r>
              <a:rPr lang="en-US" b="1" u="sng" dirty="0">
                <a:latin typeface="Baskerville Old Face" pitchFamily="18" charset="0"/>
              </a:rPr>
              <a:t>Output</a:t>
            </a:r>
          </a:p>
          <a:p>
            <a:pPr lvl="4"/>
            <a:r>
              <a:rPr lang="en-US" b="1" dirty="0">
                <a:latin typeface="Baskerville Old Face" pitchFamily="18" charset="0"/>
              </a:rPr>
              <a:t>$y inside function is 10</a:t>
            </a:r>
            <a:endParaRPr lang="en-US" dirty="0">
              <a:latin typeface="Baskerville Old Face" pitchFamily="18" charset="0"/>
            </a:endParaRPr>
          </a:p>
          <a:p>
            <a:pPr lvl="4"/>
            <a:r>
              <a:rPr lang="en-US" b="1" dirty="0">
                <a:latin typeface="Baskerville Old Face" pitchFamily="18" charset="0"/>
              </a:rPr>
              <a:t>$x outside of function is 4	</a:t>
            </a:r>
            <a:endParaRPr lang="en-US" dirty="0">
              <a:latin typeface="Baskerville Old Face" pitchFamily="18" charset="0"/>
            </a:endParaRPr>
          </a:p>
          <a:p>
            <a:pPr marL="1379538" lvl="4"/>
            <a:r>
              <a:rPr lang="en-US" dirty="0">
                <a:latin typeface="Baskerville Old Face" pitchFamily="18" charset="0"/>
              </a:rPr>
              <a:t>	error</a:t>
            </a:r>
          </a:p>
          <a:p>
            <a:pPr lvl="3"/>
            <a:r>
              <a:rPr lang="en-US" dirty="0">
                <a:latin typeface="Baskerville Old Face" pitchFamily="18"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686800" cy="6401753"/>
          </a:xfrm>
          <a:prstGeom prst="rect">
            <a:avLst/>
          </a:prstGeom>
          <a:noFill/>
        </p:spPr>
        <p:txBody>
          <a:bodyPr wrap="square" rtlCol="0">
            <a:spAutoFit/>
          </a:bodyPr>
          <a:lstStyle/>
          <a:p>
            <a:pPr marL="0" lvl="3" algn="just"/>
            <a:r>
              <a:rPr lang="en-US" sz="2000" b="1" dirty="0">
                <a:latin typeface="Baskerville Old Face" pitchFamily="18" charset="0"/>
              </a:rPr>
              <a:t>3.6.2.2	Function Parameters</a:t>
            </a:r>
            <a:endParaRPr lang="en-US" sz="2000" dirty="0">
              <a:latin typeface="Baskerville Old Face" pitchFamily="18" charset="0"/>
            </a:endParaRPr>
          </a:p>
          <a:p>
            <a:pPr algn="just"/>
            <a:r>
              <a:rPr lang="en-US" sz="2000" dirty="0">
                <a:latin typeface="Baskerville Old Face" pitchFamily="18" charset="0"/>
              </a:rPr>
              <a:t> </a:t>
            </a:r>
          </a:p>
          <a:p>
            <a:pPr marL="1371600" indent="-457200" algn="just">
              <a:lnSpc>
                <a:spcPct val="150000"/>
              </a:lnSpc>
              <a:buFont typeface="Wingdings" pitchFamily="2" charset="2"/>
              <a:buChar char="§"/>
            </a:pPr>
            <a:r>
              <a:rPr lang="en-US" sz="2000" dirty="0">
                <a:latin typeface="Baskerville Old Face" pitchFamily="18" charset="0"/>
              </a:rPr>
              <a:t>In PHP, as in many other programming languages, any function that accepts arguments must declare those arguments in the function header.</a:t>
            </a:r>
          </a:p>
          <a:p>
            <a:pPr marL="1371600" indent="-457200" algn="just">
              <a:lnSpc>
                <a:spcPct val="150000"/>
              </a:lnSpc>
              <a:buFont typeface="Wingdings" pitchFamily="2" charset="2"/>
              <a:buChar char="§"/>
            </a:pPr>
            <a:r>
              <a:rPr lang="en-US" sz="2000" dirty="0">
                <a:latin typeface="Baskerville Old Face" pitchFamily="18" charset="0"/>
              </a:rPr>
              <a:t> Although those arguments accept values that come from outside of the function, they are no longer accessible once the function has exited.// multiply a value by 10 and return it to the caller </a:t>
            </a:r>
          </a:p>
          <a:p>
            <a:pPr lvl="6" algn="just"/>
            <a:r>
              <a:rPr lang="en-US" sz="2000" dirty="0">
                <a:latin typeface="Baskerville Old Face" pitchFamily="18" charset="0"/>
              </a:rPr>
              <a:t>function x10 ($value) </a:t>
            </a:r>
          </a:p>
          <a:p>
            <a:pPr lvl="6" algn="just"/>
            <a:r>
              <a:rPr lang="en-US" sz="2000" dirty="0">
                <a:latin typeface="Baskerville Old Face" pitchFamily="18" charset="0"/>
              </a:rPr>
              <a:t>{</a:t>
            </a:r>
          </a:p>
          <a:p>
            <a:pPr lvl="6" algn="just"/>
            <a:r>
              <a:rPr lang="en-US" sz="2000" dirty="0">
                <a:latin typeface="Baskerville Old Face" pitchFamily="18" charset="0"/>
              </a:rPr>
              <a:t>$value = $value * 10;</a:t>
            </a:r>
          </a:p>
          <a:p>
            <a:pPr lvl="6" algn="just"/>
            <a:r>
              <a:rPr lang="en-US" sz="2000" dirty="0">
                <a:latin typeface="Baskerville Old Face" pitchFamily="18" charset="0"/>
              </a:rPr>
              <a:t>return $value;</a:t>
            </a:r>
          </a:p>
          <a:p>
            <a:pPr lvl="6" algn="just"/>
            <a:r>
              <a:rPr lang="en-US" sz="2000" dirty="0">
                <a:latin typeface="Baskerville Old Face" pitchFamily="18" charset="0"/>
              </a:rPr>
              <a:t>}</a:t>
            </a:r>
          </a:p>
          <a:p>
            <a:pPr marL="1371600" indent="-457200" algn="just">
              <a:lnSpc>
                <a:spcPct val="150000"/>
              </a:lnSpc>
              <a:buFont typeface="Wingdings" pitchFamily="2" charset="2"/>
              <a:buChar char="§"/>
            </a:pPr>
            <a:r>
              <a:rPr lang="en-US" sz="2000" dirty="0">
                <a:latin typeface="Baskerville Old Face" pitchFamily="18" charset="0"/>
              </a:rPr>
              <a:t>Keep in mind that although you can access and manipulate any function parameter in the function in which it is declared, it is destroyed when the function execution ends.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686800" cy="7417415"/>
          </a:xfrm>
          <a:prstGeom prst="rect">
            <a:avLst/>
          </a:prstGeom>
          <a:noFill/>
        </p:spPr>
        <p:txBody>
          <a:bodyPr wrap="square" rtlCol="0">
            <a:spAutoFit/>
          </a:bodyPr>
          <a:lstStyle/>
          <a:p>
            <a:pPr lvl="3" indent="-1371600" algn="just"/>
            <a:r>
              <a:rPr lang="en-US" sz="2400" b="1" dirty="0">
                <a:latin typeface="Baskerville Old Face" pitchFamily="18" charset="0"/>
              </a:rPr>
              <a:t>3.6.2.3	Global Variables</a:t>
            </a:r>
            <a:endParaRPr lang="en-US" sz="2400" dirty="0">
              <a:latin typeface="Baskerville Old Face" pitchFamily="18" charset="0"/>
            </a:endParaRPr>
          </a:p>
          <a:p>
            <a:pPr algn="just"/>
            <a:r>
              <a:rPr lang="en-US" sz="2400" b="1" dirty="0">
                <a:latin typeface="Baskerville Old Face" pitchFamily="18" charset="0"/>
              </a:rPr>
              <a:t> </a:t>
            </a:r>
            <a:endParaRPr lang="en-US" sz="2400" dirty="0">
              <a:latin typeface="Baskerville Old Face" pitchFamily="18" charset="0"/>
            </a:endParaRPr>
          </a:p>
          <a:p>
            <a:pPr marL="1943100" indent="-514350" algn="just">
              <a:buFont typeface="Wingdings" pitchFamily="2" charset="2"/>
              <a:buChar char="§"/>
            </a:pPr>
            <a:r>
              <a:rPr lang="en-US" sz="2400" dirty="0">
                <a:latin typeface="Baskerville Old Face" pitchFamily="18" charset="0"/>
              </a:rPr>
              <a:t>In contrast to local variables, a </a:t>
            </a:r>
            <a:r>
              <a:rPr lang="en-US" sz="2400" i="1" dirty="0">
                <a:latin typeface="Baskerville Old Face" pitchFamily="18" charset="0"/>
              </a:rPr>
              <a:t>global </a:t>
            </a:r>
            <a:r>
              <a:rPr lang="en-US" sz="2400" dirty="0">
                <a:latin typeface="Baskerville Old Face" pitchFamily="18" charset="0"/>
              </a:rPr>
              <a:t>variable can be accessed in any part of the program. To modify a global variable, however, it must be explicitly declared to be global in the function in which it is to be modified. </a:t>
            </a:r>
          </a:p>
          <a:p>
            <a:pPr lvl="6" algn="just"/>
            <a:r>
              <a:rPr lang="en-US" sz="2000" dirty="0">
                <a:latin typeface="Baskerville Old Face" pitchFamily="18" charset="0"/>
              </a:rPr>
              <a:t>&lt;html&gt;</a:t>
            </a:r>
          </a:p>
          <a:p>
            <a:pPr lvl="7" algn="just"/>
            <a:r>
              <a:rPr lang="en-US" sz="2000" dirty="0">
                <a:latin typeface="Baskerville Old Face" pitchFamily="18" charset="0"/>
              </a:rPr>
              <a:t>&lt;?</a:t>
            </a:r>
            <a:r>
              <a:rPr lang="en-US" sz="2000" dirty="0" err="1">
                <a:latin typeface="Baskerville Old Face" pitchFamily="18" charset="0"/>
              </a:rPr>
              <a:t>php</a:t>
            </a:r>
            <a:endParaRPr lang="en-US" sz="2000" dirty="0">
              <a:latin typeface="Baskerville Old Face" pitchFamily="18" charset="0"/>
            </a:endParaRPr>
          </a:p>
          <a:p>
            <a:pPr lvl="8" algn="just"/>
            <a:r>
              <a:rPr lang="en-US" sz="2000" dirty="0">
                <a:latin typeface="Baskerville Old Face" pitchFamily="18" charset="0"/>
              </a:rPr>
              <a:t>$x = 5;</a:t>
            </a:r>
          </a:p>
          <a:p>
            <a:pPr lvl="8" algn="just"/>
            <a:r>
              <a:rPr lang="en-US" sz="2000" dirty="0">
                <a:latin typeface="Baskerville Old Face" pitchFamily="18" charset="0"/>
              </a:rPr>
              <a:t>$y = 10;</a:t>
            </a:r>
          </a:p>
          <a:p>
            <a:pPr lvl="8" algn="just"/>
            <a:r>
              <a:rPr lang="en-US" sz="2000" dirty="0">
                <a:latin typeface="Baskerville Old Face" pitchFamily="18" charset="0"/>
              </a:rPr>
              <a:t>function </a:t>
            </a:r>
            <a:r>
              <a:rPr lang="en-US" sz="2000" dirty="0" err="1">
                <a:latin typeface="Baskerville Old Face" pitchFamily="18" charset="0"/>
              </a:rPr>
              <a:t>myTest</a:t>
            </a:r>
            <a:r>
              <a:rPr lang="en-US" sz="2000" dirty="0">
                <a:latin typeface="Baskerville Old Face" pitchFamily="18" charset="0"/>
              </a:rPr>
              <a:t>() </a:t>
            </a:r>
          </a:p>
          <a:p>
            <a:r>
              <a:rPr lang="en-US" sz="2000" dirty="0">
                <a:latin typeface="Baskerville Old Face" pitchFamily="18" charset="0"/>
              </a:rPr>
              <a:t>				{</a:t>
            </a:r>
          </a:p>
          <a:p>
            <a:r>
              <a:rPr lang="en-US" sz="2000" dirty="0">
                <a:latin typeface="Baskerville Old Face" pitchFamily="18" charset="0"/>
              </a:rPr>
              <a:t>				    	global $</a:t>
            </a:r>
            <a:r>
              <a:rPr lang="en-US" sz="2000" dirty="0" err="1">
                <a:latin typeface="Baskerville Old Face" pitchFamily="18" charset="0"/>
              </a:rPr>
              <a:t>x,$y</a:t>
            </a:r>
            <a:r>
              <a:rPr lang="en-US" sz="2000" dirty="0">
                <a:latin typeface="Baskerville Old Face" pitchFamily="18" charset="0"/>
              </a:rPr>
              <a:t>;</a:t>
            </a:r>
          </a:p>
          <a:p>
            <a:r>
              <a:rPr lang="en-US" sz="2000" dirty="0">
                <a:latin typeface="Baskerville Old Face" pitchFamily="18" charset="0"/>
              </a:rPr>
              <a:t>					 $y = $x + $y;</a:t>
            </a:r>
          </a:p>
          <a:p>
            <a:r>
              <a:rPr lang="en-US" sz="2000" dirty="0">
                <a:latin typeface="Baskerville Old Face" pitchFamily="18" charset="0"/>
              </a:rPr>
              <a:t>				}</a:t>
            </a:r>
          </a:p>
          <a:p>
            <a:pPr lvl="8"/>
            <a:r>
              <a:rPr lang="en-US" sz="2000" dirty="0" err="1">
                <a:latin typeface="Baskerville Old Face" pitchFamily="18" charset="0"/>
              </a:rPr>
              <a:t>myTest</a:t>
            </a:r>
            <a:r>
              <a:rPr lang="en-US" sz="2000" dirty="0">
                <a:latin typeface="Baskerville Old Face" pitchFamily="18" charset="0"/>
              </a:rPr>
              <a:t>();</a:t>
            </a:r>
          </a:p>
          <a:p>
            <a:pPr marL="3200400" lvl="8" indent="457200"/>
            <a:r>
              <a:rPr lang="en-US" sz="2000" dirty="0">
                <a:latin typeface="Baskerville Old Face" pitchFamily="18" charset="0"/>
              </a:rPr>
              <a:t>echo $y; // outputs 15</a:t>
            </a:r>
          </a:p>
          <a:p>
            <a:pPr marL="3200400" lvl="8"/>
            <a:r>
              <a:rPr lang="en-US" sz="2000" dirty="0">
                <a:latin typeface="Baskerville Old Face" pitchFamily="18" charset="0"/>
              </a:rPr>
              <a:t>?&gt; </a:t>
            </a:r>
          </a:p>
          <a:p>
            <a:pPr marL="2743200" lvl="8"/>
            <a:r>
              <a:rPr lang="en-US" sz="2000" dirty="0">
                <a:latin typeface="Baskerville Old Face" pitchFamily="18" charset="0"/>
              </a:rPr>
              <a:t>&lt;/html&gt;</a:t>
            </a:r>
          </a:p>
          <a:p>
            <a:pPr lvl="8" algn="just"/>
            <a:endParaRPr lang="en-US" sz="2400" dirty="0">
              <a:latin typeface="Baskerville Old Face" pitchFamily="18" charset="0"/>
            </a:endParaRPr>
          </a:p>
          <a:p>
            <a:pPr lvl="2" algn="just"/>
            <a:r>
              <a:rPr lang="en-US" sz="2400" dirty="0">
                <a:latin typeface="Baskerville Old Face"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686800" cy="6247864"/>
          </a:xfrm>
          <a:prstGeom prst="rect">
            <a:avLst/>
          </a:prstGeom>
          <a:noFill/>
        </p:spPr>
        <p:txBody>
          <a:bodyPr wrap="square" rtlCol="0">
            <a:spAutoFit/>
          </a:bodyPr>
          <a:lstStyle/>
          <a:p>
            <a:r>
              <a:rPr lang="en-US" sz="2000" b="1" dirty="0">
                <a:latin typeface="Baskerville Old Face" pitchFamily="18" charset="0"/>
              </a:rPr>
              <a:t>3.6.2.4 	PHP The static Keyword</a:t>
            </a:r>
          </a:p>
          <a:p>
            <a:pPr marL="1371600" indent="-457200" algn="just">
              <a:buFont typeface="Wingdings" pitchFamily="2" charset="2"/>
              <a:buChar char="§"/>
            </a:pPr>
            <a:r>
              <a:rPr lang="en-US" sz="2000" dirty="0">
                <a:latin typeface="Baskerville Old Face" pitchFamily="18" charset="0"/>
              </a:rPr>
              <a:t>Normally, when a function is completed / executed, all of its variables are deleted. However, sometimes we want a local variable NOT to be deleted. </a:t>
            </a:r>
          </a:p>
          <a:p>
            <a:pPr marL="1371600" indent="-457200" algn="just">
              <a:buFont typeface="Wingdings" pitchFamily="2" charset="2"/>
              <a:buChar char="§"/>
            </a:pPr>
            <a:r>
              <a:rPr lang="en-US" sz="2000" dirty="0">
                <a:latin typeface="Baskerville Old Face" pitchFamily="18" charset="0"/>
              </a:rPr>
              <a:t>We need it for a further job.</a:t>
            </a:r>
          </a:p>
          <a:p>
            <a:pPr marL="1371600" indent="-457200">
              <a:buFont typeface="Wingdings" pitchFamily="2" charset="2"/>
              <a:buChar char="§"/>
            </a:pPr>
            <a:r>
              <a:rPr lang="en-US" sz="2000" dirty="0">
                <a:latin typeface="Baskerville Old Face" pitchFamily="18" charset="0"/>
              </a:rPr>
              <a:t>To do this, use the </a:t>
            </a:r>
            <a:r>
              <a:rPr lang="en-US" sz="2000" b="1" dirty="0">
                <a:latin typeface="Baskerville Old Face" pitchFamily="18" charset="0"/>
              </a:rPr>
              <a:t>static</a:t>
            </a:r>
            <a:r>
              <a:rPr lang="en-US" sz="2000" dirty="0">
                <a:latin typeface="Baskerville Old Face" pitchFamily="18" charset="0"/>
              </a:rPr>
              <a:t> keyword when you first declare the variable:</a:t>
            </a:r>
          </a:p>
          <a:p>
            <a:r>
              <a:rPr lang="en-US" sz="2000" b="1" dirty="0">
                <a:latin typeface="Baskerville Old Face" pitchFamily="18" charset="0"/>
              </a:rPr>
              <a:t>Example</a:t>
            </a:r>
          </a:p>
          <a:p>
            <a:pPr lvl="3"/>
            <a:r>
              <a:rPr lang="en-US" sz="2000" dirty="0">
                <a:latin typeface="Baskerville Old Face" pitchFamily="18" charset="0"/>
              </a:rPr>
              <a:t>&lt;? </a:t>
            </a:r>
            <a:r>
              <a:rPr lang="en-US" sz="2000" dirty="0" err="1">
                <a:latin typeface="Baskerville Old Face" pitchFamily="18" charset="0"/>
              </a:rPr>
              <a:t>Php</a:t>
            </a:r>
            <a:endParaRPr lang="en-US" sz="2000" dirty="0">
              <a:latin typeface="Baskerville Old Face" pitchFamily="18" charset="0"/>
            </a:endParaRPr>
          </a:p>
          <a:p>
            <a:pPr lvl="3"/>
            <a:r>
              <a:rPr lang="en-US" sz="2000" dirty="0">
                <a:latin typeface="Baskerville Old Face" pitchFamily="18" charset="0"/>
              </a:rPr>
              <a:t>function </a:t>
            </a:r>
            <a:r>
              <a:rPr lang="en-US" sz="2000" dirty="0" err="1">
                <a:latin typeface="Baskerville Old Face" pitchFamily="18" charset="0"/>
              </a:rPr>
              <a:t>myTest</a:t>
            </a:r>
            <a:r>
              <a:rPr lang="en-US" sz="2000" dirty="0">
                <a:latin typeface="Baskerville Old Face" pitchFamily="18" charset="0"/>
              </a:rPr>
              <a:t>() </a:t>
            </a:r>
          </a:p>
          <a:p>
            <a:pPr lvl="3"/>
            <a:r>
              <a:rPr lang="en-US" sz="2000" dirty="0">
                <a:latin typeface="Baskerville Old Face" pitchFamily="18" charset="0"/>
              </a:rPr>
              <a:t>{</a:t>
            </a:r>
            <a:br>
              <a:rPr lang="en-US" sz="2000" dirty="0">
                <a:latin typeface="Baskerville Old Face" pitchFamily="18" charset="0"/>
              </a:rPr>
            </a:br>
            <a:r>
              <a:rPr lang="en-US" sz="2000" dirty="0">
                <a:latin typeface="Baskerville Old Face" pitchFamily="18" charset="0"/>
              </a:rPr>
              <a:t>static $x = 0;</a:t>
            </a:r>
            <a:br>
              <a:rPr lang="en-US" sz="2000" dirty="0">
                <a:latin typeface="Baskerville Old Face" pitchFamily="18" charset="0"/>
              </a:rPr>
            </a:br>
            <a:r>
              <a:rPr lang="en-US" sz="2000" dirty="0">
                <a:latin typeface="Baskerville Old Face" pitchFamily="18" charset="0"/>
              </a:rPr>
              <a:t>echo $x;</a:t>
            </a:r>
            <a:br>
              <a:rPr lang="en-US" sz="2000" dirty="0">
                <a:latin typeface="Baskerville Old Face" pitchFamily="18" charset="0"/>
              </a:rPr>
            </a:br>
            <a:r>
              <a:rPr lang="en-US" sz="2000" dirty="0">
                <a:latin typeface="Baskerville Old Face" pitchFamily="18" charset="0"/>
              </a:rPr>
              <a:t> $x++;</a:t>
            </a:r>
            <a:br>
              <a:rPr lang="en-US" sz="2000" dirty="0">
                <a:latin typeface="Baskerville Old Face" pitchFamily="18" charset="0"/>
              </a:rPr>
            </a:br>
            <a:r>
              <a:rPr lang="en-US" sz="2000" dirty="0">
                <a:latin typeface="Baskerville Old Face" pitchFamily="18" charset="0"/>
              </a:rPr>
              <a:t>}</a:t>
            </a:r>
            <a:br>
              <a:rPr lang="en-US" sz="2000" dirty="0">
                <a:latin typeface="Baskerville Old Face" pitchFamily="18" charset="0"/>
              </a:rPr>
            </a:br>
            <a:r>
              <a:rPr lang="en-US" sz="2000" dirty="0" err="1">
                <a:latin typeface="Baskerville Old Face" pitchFamily="18" charset="0"/>
              </a:rPr>
              <a:t>myTest</a:t>
            </a:r>
            <a:r>
              <a:rPr lang="en-US" sz="2000" dirty="0">
                <a:latin typeface="Baskerville Old Face" pitchFamily="18" charset="0"/>
              </a:rPr>
              <a:t>();</a:t>
            </a:r>
            <a:br>
              <a:rPr lang="en-US" sz="2000" dirty="0">
                <a:latin typeface="Baskerville Old Face" pitchFamily="18" charset="0"/>
              </a:rPr>
            </a:br>
            <a:r>
              <a:rPr lang="en-US" sz="2000" dirty="0" err="1">
                <a:latin typeface="Baskerville Old Face" pitchFamily="18" charset="0"/>
              </a:rPr>
              <a:t>myTest</a:t>
            </a:r>
            <a:r>
              <a:rPr lang="en-US" sz="2000" dirty="0">
                <a:latin typeface="Baskerville Old Face" pitchFamily="18" charset="0"/>
              </a:rPr>
              <a:t>();</a:t>
            </a:r>
            <a:br>
              <a:rPr lang="en-US" sz="2000" dirty="0">
                <a:latin typeface="Baskerville Old Face" pitchFamily="18" charset="0"/>
              </a:rPr>
            </a:br>
            <a:r>
              <a:rPr lang="en-US" sz="2000" dirty="0" err="1">
                <a:latin typeface="Baskerville Old Face" pitchFamily="18" charset="0"/>
              </a:rPr>
              <a:t>myTest</a:t>
            </a:r>
            <a:r>
              <a:rPr lang="en-US" sz="2000" dirty="0">
                <a:latin typeface="Baskerville Old Face" pitchFamily="18" charset="0"/>
              </a:rPr>
              <a:t>();</a:t>
            </a:r>
          </a:p>
          <a:p>
            <a:pPr lvl="3"/>
            <a:r>
              <a:rPr lang="en-US" sz="2000" dirty="0">
                <a:latin typeface="Baskerville Old Face" pitchFamily="18" charset="0"/>
              </a:rPr>
              <a:t>?&gt; </a:t>
            </a:r>
          </a:p>
          <a:p>
            <a:r>
              <a:rPr lang="en-US" sz="2000" dirty="0">
                <a:latin typeface="Baskerville Old Face" pitchFamily="18" charset="0"/>
              </a:rPr>
              <a:t>Then, each time the function is called, that variable will still have the information it contained from the last time the function was called.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8915400" cy="5478423"/>
          </a:xfrm>
          <a:prstGeom prst="rect">
            <a:avLst/>
          </a:prstGeom>
          <a:noFill/>
        </p:spPr>
        <p:txBody>
          <a:bodyPr wrap="square" rtlCol="0">
            <a:spAutoFit/>
          </a:bodyPr>
          <a:lstStyle/>
          <a:p>
            <a:pPr marL="685800" indent="-685800" algn="just"/>
            <a:r>
              <a:rPr lang="en-US" sz="2000" b="1" dirty="0">
                <a:latin typeface="Baskerville Old Face" pitchFamily="18" charset="0"/>
              </a:rPr>
              <a:t>3.6.3	Variable Variables</a:t>
            </a:r>
            <a:endParaRPr lang="en-US" sz="2000" dirty="0">
              <a:latin typeface="Baskerville Old Face" pitchFamily="18" charset="0"/>
            </a:endParaRPr>
          </a:p>
          <a:p>
            <a:pPr marL="1085850" lvl="0" indent="-342900" algn="just">
              <a:lnSpc>
                <a:spcPct val="150000"/>
              </a:lnSpc>
              <a:buFont typeface="Wingdings" pitchFamily="2" charset="2"/>
              <a:buChar char="§"/>
            </a:pPr>
            <a:r>
              <a:rPr lang="en-US" sz="2000" dirty="0">
                <a:latin typeface="Baskerville Old Face" pitchFamily="18" charset="0"/>
              </a:rPr>
              <a:t>On occasion, you may want to use a variable whose content can be treated dynamically as a variable in itself. Consider this typical variable assignment:</a:t>
            </a:r>
          </a:p>
          <a:p>
            <a:pPr algn="just">
              <a:lnSpc>
                <a:spcPct val="150000"/>
              </a:lnSpc>
            </a:pPr>
            <a:r>
              <a:rPr lang="en-US" sz="2000" b="1" dirty="0">
                <a:latin typeface="Baskerville Old Face" pitchFamily="18" charset="0"/>
              </a:rPr>
              <a:t>			$recipe = "spaghetti";</a:t>
            </a:r>
            <a:endParaRPr lang="en-US" sz="2000" dirty="0">
              <a:latin typeface="Baskerville Old Face" pitchFamily="18" charset="0"/>
            </a:endParaRPr>
          </a:p>
          <a:p>
            <a:pPr marL="1085850" lvl="0" indent="-342900" algn="just">
              <a:lnSpc>
                <a:spcPct val="150000"/>
              </a:lnSpc>
              <a:buFont typeface="Wingdings" pitchFamily="2" charset="2"/>
              <a:buChar char="§"/>
            </a:pPr>
            <a:r>
              <a:rPr lang="en-US" sz="2000" dirty="0">
                <a:latin typeface="Baskerville Old Face" pitchFamily="18" charset="0"/>
              </a:rPr>
              <a:t>Interestingly, you can treat the value spaghetti as a variable by placing a second dollar sign in front of the original variable name and again assigning another value:</a:t>
            </a:r>
          </a:p>
          <a:p>
            <a:pPr algn="just">
              <a:lnSpc>
                <a:spcPct val="150000"/>
              </a:lnSpc>
            </a:pPr>
            <a:r>
              <a:rPr lang="en-US" sz="2000" b="1" dirty="0">
                <a:latin typeface="Baskerville Old Face" pitchFamily="18" charset="0"/>
              </a:rPr>
              <a:t>			$$recipe = "&amp; meatballs";</a:t>
            </a:r>
            <a:endParaRPr lang="en-US" sz="2000" dirty="0">
              <a:latin typeface="Baskerville Old Face" pitchFamily="18" charset="0"/>
            </a:endParaRPr>
          </a:p>
          <a:p>
            <a:pPr marL="1143000" lvl="0" indent="-400050" algn="just">
              <a:lnSpc>
                <a:spcPct val="150000"/>
              </a:lnSpc>
              <a:buFont typeface="Wingdings" pitchFamily="2" charset="2"/>
              <a:buChar char="§"/>
            </a:pPr>
            <a:r>
              <a:rPr lang="en-US" sz="2000" dirty="0">
                <a:latin typeface="Baskerville Old Face" pitchFamily="18" charset="0"/>
              </a:rPr>
              <a:t>This in effect assigns </a:t>
            </a:r>
            <a:r>
              <a:rPr lang="en-US" sz="2000" i="1" dirty="0">
                <a:latin typeface="Baskerville Old Face" pitchFamily="18" charset="0"/>
              </a:rPr>
              <a:t>&amp; meatballs </a:t>
            </a:r>
            <a:r>
              <a:rPr lang="en-US" sz="2000" dirty="0">
                <a:latin typeface="Baskerville Old Face" pitchFamily="18" charset="0"/>
              </a:rPr>
              <a:t>to a variable named spaghetti. Therefore, the following two snippets of code produce the same result:</a:t>
            </a:r>
          </a:p>
          <a:p>
            <a:pPr algn="just">
              <a:lnSpc>
                <a:spcPct val="150000"/>
              </a:lnSpc>
            </a:pPr>
            <a:r>
              <a:rPr lang="en-US" sz="2000" b="1" dirty="0">
                <a:latin typeface="Baskerville Old Face" pitchFamily="18" charset="0"/>
              </a:rPr>
              <a:t>			echo $recipe $spaghetti;</a:t>
            </a:r>
            <a:endParaRPr lang="en-US" sz="2000" dirty="0">
              <a:latin typeface="Baskerville Old Face" pitchFamily="18" charset="0"/>
            </a:endParaRPr>
          </a:p>
          <a:p>
            <a:pPr marL="1085850" lvl="0" indent="-342900" algn="just">
              <a:lnSpc>
                <a:spcPct val="150000"/>
              </a:lnSpc>
              <a:buFont typeface="Wingdings" pitchFamily="2" charset="2"/>
              <a:buChar char="§"/>
            </a:pPr>
            <a:r>
              <a:rPr lang="en-US" sz="2000" b="1" dirty="0">
                <a:latin typeface="Baskerville Old Face" pitchFamily="18" charset="0"/>
              </a:rPr>
              <a:t>The result is the string </a:t>
            </a:r>
            <a:r>
              <a:rPr lang="en-US" sz="2000" b="1" i="1" dirty="0">
                <a:latin typeface="Baskerville Old Face" pitchFamily="18" charset="0"/>
              </a:rPr>
              <a:t>spaghetti &amp; meatballs</a:t>
            </a:r>
            <a:r>
              <a:rPr lang="en-US" sz="2000" b="1" dirty="0">
                <a:latin typeface="Baskerville Old Face" pitchFamily="18" charset="0"/>
              </a:rPr>
              <a:t>.</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2586</TotalTime>
  <Words>26882</Words>
  <Application>Microsoft Office PowerPoint</Application>
  <PresentationFormat>On-screen Show (4:3)</PresentationFormat>
  <Paragraphs>3047</Paragraphs>
  <Slides>243</Slides>
  <Notes>84</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243</vt:i4>
      </vt:variant>
    </vt:vector>
  </HeadingPairs>
  <TitlesOfParts>
    <vt:vector size="258" baseType="lpstr">
      <vt:lpstr>Algerian</vt:lpstr>
      <vt:lpstr>Arial</vt:lpstr>
      <vt:lpstr>Baskerville Old Face</vt:lpstr>
      <vt:lpstr>Bookman Old Style</vt:lpstr>
      <vt:lpstr>Calibri</vt:lpstr>
      <vt:lpstr>Calibri Light</vt:lpstr>
      <vt:lpstr>Cambria</vt:lpstr>
      <vt:lpstr>Century Schoolbook</vt:lpstr>
      <vt:lpstr>erdana</vt:lpstr>
      <vt:lpstr>Franklin Gothic Book</vt:lpstr>
      <vt:lpstr>Times New Roman</vt:lpstr>
      <vt:lpstr>Wingdings</vt:lpstr>
      <vt:lpstr>Retrospect</vt:lpstr>
      <vt:lpstr>Custom</vt:lpstr>
      <vt:lpstr>Document</vt:lpstr>
      <vt:lpstr> Subject Code : 20MCA211 Subject Name : Web Programming  </vt:lpstr>
      <vt:lpstr>PowerPoint Presentation</vt:lpstr>
      <vt:lpstr>1.HTML</vt:lpstr>
      <vt:lpstr>PowerPoint Presentation</vt:lpstr>
      <vt:lpstr>PowerPoint Presentation</vt:lpstr>
      <vt:lpstr>PowerPoint Presentation</vt:lpstr>
      <vt:lpstr>PowerPoint Presentation</vt:lpstr>
      <vt:lpstr>1.2 Basic Text Markup:</vt:lpstr>
      <vt:lpstr>PowerPoint Presentation</vt:lpstr>
      <vt:lpstr>PowerPoint Presentation</vt:lpstr>
      <vt:lpstr>PowerPoint Presentation</vt:lpstr>
      <vt:lpstr>1.3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1.HTML:  1.1 Tables  1.2 Basic Text Markup  1.3 Images    1.4 Lists  1.5 Forms  1.6 Frames  2.XML:   2.1  The Introduction to XML   2.2  The syntax of XML      2.3  XML Document Structure   2.4  Document type Definition  3.JAVASCRIPT:  3.1 Introduction to JavaScript  3.2 Objects in Javascript</dc:title>
  <dc:creator>USER</dc:creator>
  <cp:lastModifiedBy>Padmaja Kishore</cp:lastModifiedBy>
  <cp:revision>251</cp:revision>
  <dcterms:created xsi:type="dcterms:W3CDTF">2019-07-23T15:00:40Z</dcterms:created>
  <dcterms:modified xsi:type="dcterms:W3CDTF">2024-08-13T10:39:48Z</dcterms:modified>
</cp:coreProperties>
</file>