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 id="2147483730" r:id="rId2"/>
  </p:sldMasterIdLst>
  <p:notesMasterIdLst>
    <p:notesMasterId r:id="rId67"/>
  </p:notesMasterIdLst>
  <p:sldIdLst>
    <p:sldId id="328" r:id="rId3"/>
    <p:sldId id="256" r:id="rId4"/>
    <p:sldId id="257" r:id="rId5"/>
    <p:sldId id="258" r:id="rId6"/>
    <p:sldId id="259" r:id="rId7"/>
    <p:sldId id="265" r:id="rId8"/>
    <p:sldId id="267" r:id="rId9"/>
    <p:sldId id="264" r:id="rId10"/>
    <p:sldId id="266" r:id="rId11"/>
    <p:sldId id="263" r:id="rId12"/>
    <p:sldId id="262" r:id="rId13"/>
    <p:sldId id="269" r:id="rId14"/>
    <p:sldId id="268" r:id="rId15"/>
    <p:sldId id="261" r:id="rId16"/>
    <p:sldId id="260" r:id="rId17"/>
    <p:sldId id="270" r:id="rId18"/>
    <p:sldId id="275" r:id="rId19"/>
    <p:sldId id="274" r:id="rId20"/>
    <p:sldId id="273" r:id="rId21"/>
    <p:sldId id="272" r:id="rId22"/>
    <p:sldId id="271" r:id="rId23"/>
    <p:sldId id="278" r:id="rId24"/>
    <p:sldId id="277" r:id="rId25"/>
    <p:sldId id="276" r:id="rId26"/>
    <p:sldId id="280" r:id="rId27"/>
    <p:sldId id="279" r:id="rId28"/>
    <p:sldId id="283" r:id="rId29"/>
    <p:sldId id="282" r:id="rId30"/>
    <p:sldId id="281" r:id="rId31"/>
    <p:sldId id="286" r:id="rId32"/>
    <p:sldId id="285" r:id="rId33"/>
    <p:sldId id="284" r:id="rId34"/>
    <p:sldId id="287" r:id="rId35"/>
    <p:sldId id="293" r:id="rId36"/>
    <p:sldId id="292" r:id="rId37"/>
    <p:sldId id="294" r:id="rId38"/>
    <p:sldId id="295" r:id="rId39"/>
    <p:sldId id="291" r:id="rId40"/>
    <p:sldId id="290" r:id="rId41"/>
    <p:sldId id="289" r:id="rId42"/>
    <p:sldId id="288"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1" r:id="rId58"/>
    <p:sldId id="312" r:id="rId59"/>
    <p:sldId id="314" r:id="rId60"/>
    <p:sldId id="315" r:id="rId61"/>
    <p:sldId id="319" r:id="rId62"/>
    <p:sldId id="313" r:id="rId63"/>
    <p:sldId id="316" r:id="rId64"/>
    <p:sldId id="317" r:id="rId65"/>
    <p:sldId id="31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DB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AA4FE-9EDF-4A53-81C6-AAC7FA62492E}" v="7" dt="2024-08-13T10:40:55.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dmaja Kishore" userId="71e196b71ab20ee6" providerId="LiveId" clId="{5F3AA4FE-9EDF-4A53-81C6-AAC7FA62492E}"/>
    <pc:docChg chg="modSld sldOrd">
      <pc:chgData name="Padmaja Kishore" userId="71e196b71ab20ee6" providerId="LiveId" clId="{5F3AA4FE-9EDF-4A53-81C6-AAC7FA62492E}" dt="2024-08-13T10:40:59.752" v="4" actId="20577"/>
      <pc:docMkLst>
        <pc:docMk/>
      </pc:docMkLst>
      <pc:sldChg chg="modSp mod ord">
        <pc:chgData name="Padmaja Kishore" userId="71e196b71ab20ee6" providerId="LiveId" clId="{5F3AA4FE-9EDF-4A53-81C6-AAC7FA62492E}" dt="2024-08-13T10:40:59.752" v="4" actId="20577"/>
        <pc:sldMkLst>
          <pc:docMk/>
          <pc:sldMk cId="193143965" sldId="328"/>
        </pc:sldMkLst>
        <pc:spChg chg="mod">
          <ac:chgData name="Padmaja Kishore" userId="71e196b71ab20ee6" providerId="LiveId" clId="{5F3AA4FE-9EDF-4A53-81C6-AAC7FA62492E}" dt="2024-08-13T10:40:59.752" v="4" actId="20577"/>
          <ac:spMkLst>
            <pc:docMk/>
            <pc:sldMk cId="193143965" sldId="328"/>
            <ac:spMk id="6" creationId="{7A753F05-6051-4065-D5E0-891836D5F08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7CA5A3-4E7C-4146-A444-4AA304D0DC07}" type="datetimeFigureOut">
              <a:rPr lang="en-US" smtClean="0"/>
              <a:pPr/>
              <a:t>8/13/2024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6B8165-00CA-42EC-9BF8-8ED7781DDBE4}" type="slidenum">
              <a:rPr lang="en-US" smtClean="0"/>
              <a:pPr/>
              <a:t>‹#›</a:t>
            </a:fld>
            <a:endParaRPr lang="en-US"/>
          </a:p>
        </p:txBody>
      </p:sp>
    </p:spTree>
    <p:extLst>
      <p:ext uri="{BB962C8B-B14F-4D97-AF65-F5344CB8AC3E}">
        <p14:creationId xmlns:p14="http://schemas.microsoft.com/office/powerpoint/2010/main" val="2161737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B8165-00CA-42EC-9BF8-8ED7781DDBE4}" type="slidenum">
              <a:rPr lang="en-US" smtClean="0"/>
              <a:pPr/>
              <a:t>62</a:t>
            </a:fld>
            <a:endParaRPr lang="en-US"/>
          </a:p>
        </p:txBody>
      </p:sp>
    </p:spTree>
    <p:extLst>
      <p:ext uri="{BB962C8B-B14F-4D97-AF65-F5344CB8AC3E}">
        <p14:creationId xmlns:p14="http://schemas.microsoft.com/office/powerpoint/2010/main" val="392110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B8165-00CA-42EC-9BF8-8ED7781DDBE4}" type="slidenum">
              <a:rPr lang="en-US" smtClean="0"/>
              <a:pPr/>
              <a:t>63</a:t>
            </a:fld>
            <a:endParaRPr lang="en-US"/>
          </a:p>
        </p:txBody>
      </p:sp>
    </p:spTree>
    <p:extLst>
      <p:ext uri="{BB962C8B-B14F-4D97-AF65-F5344CB8AC3E}">
        <p14:creationId xmlns:p14="http://schemas.microsoft.com/office/powerpoint/2010/main" val="392110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B8165-00CA-42EC-9BF8-8ED7781DDBE4}" type="slidenum">
              <a:rPr lang="en-US" smtClean="0"/>
              <a:pPr/>
              <a:t>64</a:t>
            </a:fld>
            <a:endParaRPr lang="en-US"/>
          </a:p>
        </p:txBody>
      </p:sp>
    </p:spTree>
    <p:extLst>
      <p:ext uri="{BB962C8B-B14F-4D97-AF65-F5344CB8AC3E}">
        <p14:creationId xmlns:p14="http://schemas.microsoft.com/office/powerpoint/2010/main" val="392110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233153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10447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5D9B140-D421-4672-A686-9D9610B3065F}" type="slidenum">
              <a:rPr lang="en-IN" smtClean="0"/>
              <a:pPr/>
              <a:t>‹#›</a:t>
            </a:fld>
            <a:endParaRPr lang="en-IN"/>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3868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845967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5D9B140-D421-4672-A686-9D9610B3065F}" type="slidenum">
              <a:rPr lang="en-IN" smtClean="0"/>
              <a:pPr/>
              <a:t>‹#›</a:t>
            </a:fld>
            <a:endParaRPr lang="en-IN"/>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608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144087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2223200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240323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90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8/13/2024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517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8/13/2024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676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90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663440"/>
            <a:ext cx="7543800" cy="1143000"/>
          </a:xfrm>
        </p:spPr>
        <p:txBody>
          <a:bodyPr lIns="91440" rIns="9144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8/13/2024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492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2422004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2120900"/>
            <a:ext cx="3479802"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58" y="2120900"/>
            <a:ext cx="3479802"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8/13/2024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9464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958275"/>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6958" y="2958274"/>
            <a:ext cx="3479802"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8/13/2024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1873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8/13/2024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82047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8/13/2024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9828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786384"/>
            <a:ext cx="2638175" cy="2093975"/>
          </a:xfrm>
        </p:spPr>
        <p:txBody>
          <a:bodyPr anchor="b">
            <a:normAutofit/>
          </a:bodyPr>
          <a:lstStyle>
            <a:lvl1pPr>
              <a:lnSpc>
                <a:spcPct val="90000"/>
              </a:lnSpc>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94238" y="812800"/>
            <a:ext cx="4446258"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82599" y="3043051"/>
            <a:ext cx="2638175" cy="3064505"/>
          </a:xfrm>
        </p:spPr>
        <p:txBody>
          <a:bodyPr lIns="91440" rIns="9144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82598" y="6446521"/>
            <a:ext cx="2638176" cy="365125"/>
          </a:xfrm>
        </p:spPr>
        <p:txBody>
          <a:bodyPr/>
          <a:lstStyle>
            <a:lvl1pPr algn="l">
              <a:defRPr/>
            </a:lvl1pPr>
          </a:lstStyle>
          <a:p>
            <a:fld id="{92BEA474-078D-4E9B-9B14-09A87B19DC46}" type="datetime1">
              <a:rPr lang="en-US" smtClean="0"/>
              <a:t>8/13/2024</a:t>
            </a:fld>
            <a:endParaRPr lang="en-US" dirty="0"/>
          </a:p>
        </p:txBody>
      </p:sp>
      <p:sp>
        <p:nvSpPr>
          <p:cNvPr id="6" name="Footer Placeholder 5"/>
          <p:cNvSpPr>
            <a:spLocks noGrp="1"/>
          </p:cNvSpPr>
          <p:nvPr>
            <p:ph type="ftr" sz="quarter" idx="11"/>
          </p:nvPr>
        </p:nvSpPr>
        <p:spPr>
          <a:xfrm>
            <a:off x="4094238" y="6446521"/>
            <a:ext cx="4000514"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10551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2" y="0"/>
            <a:ext cx="9143989" cy="4578350"/>
          </a:xfrm>
          <a:solidFill>
            <a:schemeClr val="bg1">
              <a:lumMod val="85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822960" y="4799362"/>
            <a:ext cx="7585234" cy="743682"/>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22959" y="5715000"/>
            <a:ext cx="7584948" cy="609600"/>
          </a:xfrm>
        </p:spPr>
        <p:txBody>
          <a:bodyPr lIns="91440" tIns="0" rIns="91440" bIns="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8/13/2024</a:t>
            </a:fld>
            <a:endParaRPr lang="en-US" dirty="0"/>
          </a:p>
        </p:txBody>
      </p:sp>
      <p:sp>
        <p:nvSpPr>
          <p:cNvPr id="6" name="Footer Placeholder 5"/>
          <p:cNvSpPr>
            <a:spLocks noGrp="1"/>
          </p:cNvSpPr>
          <p:nvPr>
            <p:ph type="ftr" sz="quarter" idx="11"/>
          </p:nvPr>
        </p:nvSpPr>
        <p:spPr>
          <a:xfrm>
            <a:off x="822959" y="6446839"/>
            <a:ext cx="5113697"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370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B210CD-FB17-4FA1-8AC0-2FD4423E645E}" type="datetimeFigureOut">
              <a:rPr lang="en-US" smtClean="0"/>
              <a:pPr/>
              <a:t>8/13/2024</a:t>
            </a:fld>
            <a:endParaRPr lang="en-IN"/>
          </a:p>
        </p:txBody>
      </p:sp>
      <p:sp>
        <p:nvSpPr>
          <p:cNvPr id="5" name="Footer Placeholder 4"/>
          <p:cNvSpPr>
            <a:spLocks noGrp="1"/>
          </p:cNvSpPr>
          <p:nvPr>
            <p:ph type="ftr" sz="quarter" idx="11"/>
          </p:nvPr>
        </p:nvSpPr>
        <p:spPr/>
        <p:txBody>
          <a:bodyPr/>
          <a:lstStyle/>
          <a:p>
            <a:endParaRPr lang="en-IN"/>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326613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418481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B210CD-FB17-4FA1-8AC0-2FD4423E645E}" type="datetimeFigureOut">
              <a:rPr lang="en-US" smtClean="0"/>
              <a:pPr/>
              <a:t>8/13/2024</a:t>
            </a:fld>
            <a:endParaRPr lang="en-IN"/>
          </a:p>
        </p:txBody>
      </p:sp>
      <p:sp>
        <p:nvSpPr>
          <p:cNvPr id="8" name="Footer Placeholder 7"/>
          <p:cNvSpPr>
            <a:spLocks noGrp="1"/>
          </p:cNvSpPr>
          <p:nvPr>
            <p:ph type="ftr" sz="quarter" idx="11"/>
          </p:nvPr>
        </p:nvSpPr>
        <p:spPr/>
        <p:txBody>
          <a:bodyPr/>
          <a:lstStyle/>
          <a:p>
            <a:endParaRPr lang="en-IN"/>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331316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B210CD-FB17-4FA1-8AC0-2FD4423E645E}" type="datetimeFigureOut">
              <a:rPr lang="en-US" smtClean="0"/>
              <a:pPr/>
              <a:t>8/13/2024</a:t>
            </a:fld>
            <a:endParaRPr lang="en-IN"/>
          </a:p>
        </p:txBody>
      </p:sp>
      <p:sp>
        <p:nvSpPr>
          <p:cNvPr id="4" name="Footer Placeholder 3"/>
          <p:cNvSpPr>
            <a:spLocks noGrp="1"/>
          </p:cNvSpPr>
          <p:nvPr>
            <p:ph type="ftr" sz="quarter" idx="11"/>
          </p:nvPr>
        </p:nvSpPr>
        <p:spPr/>
        <p:txBody>
          <a:bodyPr/>
          <a:lstStyle/>
          <a:p>
            <a:endParaRPr lang="en-IN"/>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293272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210CD-FB17-4FA1-8AC0-2FD4423E645E}" type="datetimeFigureOut">
              <a:rPr lang="en-US" smtClean="0"/>
              <a:pPr/>
              <a:t>8/13/2024</a:t>
            </a:fld>
            <a:endParaRPr lang="en-IN"/>
          </a:p>
        </p:txBody>
      </p:sp>
      <p:sp>
        <p:nvSpPr>
          <p:cNvPr id="3" name="Footer Placeholder 2"/>
          <p:cNvSpPr>
            <a:spLocks noGrp="1"/>
          </p:cNvSpPr>
          <p:nvPr>
            <p:ph type="ftr" sz="quarter" idx="11"/>
          </p:nvPr>
        </p:nvSpPr>
        <p:spPr/>
        <p:txBody>
          <a:bodyPr/>
          <a:lstStyle/>
          <a:p>
            <a:endParaRPr lang="en-IN"/>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48697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154123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B210CD-FB17-4FA1-8AC0-2FD4423E645E}" type="datetimeFigureOut">
              <a:rPr lang="en-US" smtClean="0"/>
              <a:pPr/>
              <a:t>8/13/2024</a:t>
            </a:fld>
            <a:endParaRPr lang="en-IN"/>
          </a:p>
        </p:txBody>
      </p:sp>
      <p:sp>
        <p:nvSpPr>
          <p:cNvPr id="6" name="Footer Placeholder 5"/>
          <p:cNvSpPr>
            <a:spLocks noGrp="1"/>
          </p:cNvSpPr>
          <p:nvPr>
            <p:ph type="ftr" sz="quarter" idx="11"/>
          </p:nvPr>
        </p:nvSpPr>
        <p:spPr/>
        <p:txBody>
          <a:bodyPr/>
          <a:lstStyle/>
          <a:p>
            <a:endParaRPr lang="en-IN"/>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5D9B140-D421-4672-A686-9D9610B3065F}" type="slidenum">
              <a:rPr lang="en-IN" smtClean="0"/>
              <a:pPr/>
              <a:t>‹#›</a:t>
            </a:fld>
            <a:endParaRPr lang="en-IN"/>
          </a:p>
        </p:txBody>
      </p:sp>
    </p:spTree>
    <p:extLst>
      <p:ext uri="{BB962C8B-B14F-4D97-AF65-F5344CB8AC3E}">
        <p14:creationId xmlns:p14="http://schemas.microsoft.com/office/powerpoint/2010/main" val="379559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6B210CD-FB17-4FA1-8AC0-2FD4423E645E}" type="datetimeFigureOut">
              <a:rPr lang="en-US" smtClean="0"/>
              <a:pPr/>
              <a:t>8/13/2024</a:t>
            </a:fld>
            <a:endParaRPr lang="en-IN"/>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5D9B140-D421-4672-A686-9D9610B3065F}" type="slidenum">
              <a:rPr lang="en-IN" smtClean="0"/>
              <a:pPr/>
              <a:t>‹#›</a:t>
            </a:fld>
            <a:endParaRPr lang="en-IN"/>
          </a:p>
        </p:txBody>
      </p:sp>
    </p:spTree>
    <p:extLst>
      <p:ext uri="{BB962C8B-B14F-4D97-AF65-F5344CB8AC3E}">
        <p14:creationId xmlns:p14="http://schemas.microsoft.com/office/powerpoint/2010/main" val="12787584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defRPr>
            </a:lvl1pPr>
          </a:lstStyle>
          <a:p>
            <a:fld id="{62D6E202-B606-4609-B914-27C9371A1F6D}" type="datetime1">
              <a:rPr lang="en-US" smtClean="0"/>
              <a:t>8/13/2024</a:t>
            </a:fld>
            <a:endParaRPr lang="en-US" dirty="0"/>
          </a:p>
        </p:txBody>
      </p:sp>
      <p:sp>
        <p:nvSpPr>
          <p:cNvPr id="5" name="Footer Placeholder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591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sldNum="0" hdr="0" ftr="0" dt="0"/>
  <p:txStyles>
    <p:titleStyle>
      <a:lvl1pPr algn="l" defTabSz="685800" rtl="0" eaLnBrk="1" latinLnBrk="0" hangingPunct="1">
        <a:lnSpc>
          <a:spcPct val="90000"/>
        </a:lnSpc>
        <a:spcBef>
          <a:spcPct val="0"/>
        </a:spcBef>
        <a:buNone/>
        <a:defRPr sz="3525" i="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sz="1425" kern="1200">
          <a:solidFill>
            <a:schemeClr val="tx1">
              <a:lumMod val="75000"/>
              <a:lumOff val="25000"/>
            </a:schemeClr>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275" kern="1200">
          <a:solidFill>
            <a:schemeClr val="tx1">
              <a:lumMod val="75000"/>
              <a:lumOff val="25000"/>
            </a:schemeClr>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975"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package" Target="../embeddings/Microsoft_Word_Document1.docx"/><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package" Target="../embeddings/Microsoft_Word_Document2.docx"/><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package" Target="../embeddings/Microsoft_Word_Document3.docx"/><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package" Target="../embeddings/Microsoft_Word_Document4.docx"/></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package" Target="../embeddings/Microsoft_Word_Document5.docx"/><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package" Target="../embeddings/Microsoft_Word_Document6.docx"/><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package" Target="../embeddings/Microsoft_Word_Document7.docx"/><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package" Target="../embeddings/Microsoft_Word_Document8.docx"/></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1"/>
            <a:ext cx="9141545" cy="5144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 y="340150"/>
            <a:ext cx="9143985" cy="5143500"/>
          </a:xfrm>
          <a:prstGeom prst="rect">
            <a:avLst/>
          </a:prstGeom>
          <a:solidFill>
            <a:srgbClr val="92D050"/>
          </a:solidFill>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455" y="1786082"/>
            <a:ext cx="2726945" cy="326681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092563" y="1963676"/>
            <a:ext cx="2410730" cy="2116388"/>
          </a:xfrm>
          <a:ln>
            <a:solidFill>
              <a:schemeClr val="accent1"/>
            </a:solidFill>
          </a:ln>
        </p:spPr>
        <p:txBody>
          <a:bodyPr anchor="b">
            <a:normAutofit/>
          </a:bodyPr>
          <a:lstStyle/>
          <a:p>
            <a:pPr algn="ctr"/>
            <a:br>
              <a:rPr lang="en-US" sz="2400" dirty="0">
                <a:solidFill>
                  <a:schemeClr val="tx1"/>
                </a:solidFill>
              </a:rPr>
            </a:br>
            <a:r>
              <a:rPr lang="en-US" sz="2025" dirty="0">
                <a:solidFill>
                  <a:schemeClr val="tx1"/>
                </a:solidFill>
              </a:rPr>
              <a:t>Subject Code : </a:t>
            </a:r>
            <a:r>
              <a:rPr lang="en-US" sz="2025" dirty="0">
                <a:solidFill>
                  <a:schemeClr val="accent1"/>
                </a:solidFill>
              </a:rPr>
              <a:t>20MCA211</a:t>
            </a:r>
            <a:br>
              <a:rPr lang="en-US" sz="2025" dirty="0">
                <a:solidFill>
                  <a:schemeClr val="tx1"/>
                </a:solidFill>
              </a:rPr>
            </a:br>
            <a:r>
              <a:rPr lang="en-US" sz="2025" dirty="0">
                <a:solidFill>
                  <a:schemeClr val="tx1"/>
                </a:solidFill>
              </a:rPr>
              <a:t>Subject Name : </a:t>
            </a:r>
            <a:r>
              <a:rPr lang="en-US" sz="2025" dirty="0">
                <a:solidFill>
                  <a:schemeClr val="accent1"/>
                </a:solidFill>
              </a:rPr>
              <a:t>Web Programming </a:t>
            </a:r>
            <a:br>
              <a:rPr lang="en-US" sz="2025" dirty="0">
                <a:solidFill>
                  <a:schemeClr val="accent1"/>
                </a:solidFill>
              </a:rPr>
            </a:br>
            <a:endParaRPr lang="en-US" sz="2025"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028828" y="4257658"/>
            <a:ext cx="2434960" cy="667043"/>
          </a:xfrm>
        </p:spPr>
        <p:txBody>
          <a:bodyPr anchor="t">
            <a:noAutofit/>
          </a:bodyPr>
          <a:lstStyle/>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BY</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R.PADMAJA,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ASSISTANT PROFESSOR,   </a:t>
            </a:r>
          </a:p>
          <a:p>
            <a:pPr algn="ctr">
              <a:lnSpc>
                <a:spcPct val="100000"/>
              </a:lnSpc>
              <a:spcBef>
                <a:spcPts val="0"/>
              </a:spcBef>
              <a:spcAft>
                <a:spcPts val="0"/>
              </a:spcAft>
            </a:pPr>
            <a:r>
              <a:rPr lang="en-US" sz="900" b="1" dirty="0">
                <a:solidFill>
                  <a:srgbClr val="00FFFF"/>
                </a:solidFill>
                <a:latin typeface="Cambria" panose="02040503050406030204" pitchFamily="18" charset="0"/>
                <a:ea typeface="Cambria" panose="02040503050406030204" pitchFamily="18" charset="0"/>
              </a:rPr>
              <a:t>        MCA DEPARTMENT,                   SITAMS</a:t>
            </a:r>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2068" y="4238639"/>
            <a:ext cx="233172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57850"/>
            <a:ext cx="9144000" cy="3429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6" name="TextBox 5">
            <a:extLst>
              <a:ext uri="{FF2B5EF4-FFF2-40B4-BE49-F238E27FC236}">
                <a16:creationId xmlns:a16="http://schemas.microsoft.com/office/drawing/2014/main" id="{7A753F05-6051-4065-D5E0-891836D5F086}"/>
              </a:ext>
            </a:extLst>
          </p:cNvPr>
          <p:cNvSpPr txBox="1"/>
          <p:nvPr/>
        </p:nvSpPr>
        <p:spPr>
          <a:xfrm>
            <a:off x="2995469" y="1640510"/>
            <a:ext cx="2859932" cy="646331"/>
          </a:xfrm>
          <a:prstGeom prst="rect">
            <a:avLst/>
          </a:prstGeom>
          <a:noFill/>
          <a:ln>
            <a:solidFill>
              <a:schemeClr val="accent1"/>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IN" sz="3600" b="0" i="0" u="none" strike="noStrike" kern="1200" cap="none" spc="0" normalizeH="0" baseline="0" noProof="0" dirty="0">
                <a:ln>
                  <a:noFill/>
                </a:ln>
                <a:solidFill>
                  <a:srgbClr val="002060"/>
                </a:solidFill>
                <a:effectLst/>
                <a:uLnTx/>
                <a:uFillTx/>
                <a:latin typeface="Algerian" panose="04020705040A02060702" pitchFamily="82" charset="0"/>
                <a:ea typeface="+mn-ea"/>
                <a:cs typeface="+mn-cs"/>
              </a:rPr>
              <a:t>UNIT – </a:t>
            </a:r>
            <a:r>
              <a:rPr lang="en-IN" sz="3600">
                <a:solidFill>
                  <a:srgbClr val="002060"/>
                </a:solidFill>
                <a:latin typeface="Algerian" panose="04020705040A02060702" pitchFamily="82" charset="0"/>
              </a:rPr>
              <a:t>v</a:t>
            </a:r>
            <a:r>
              <a:rPr kumimoji="0" lang="en-IN" sz="3600" b="0" i="0" u="none" strike="noStrike" kern="1200" cap="none" spc="0" normalizeH="0" baseline="0" noProof="0">
                <a:ln>
                  <a:noFill/>
                </a:ln>
                <a:solidFill>
                  <a:srgbClr val="002060"/>
                </a:solidFill>
                <a:effectLst/>
                <a:uLnTx/>
                <a:uFillTx/>
                <a:latin typeface="Algerian" panose="04020705040A02060702" pitchFamily="82" charset="0"/>
                <a:ea typeface="+mn-ea"/>
                <a:cs typeface="+mn-cs"/>
              </a:rPr>
              <a:t> </a:t>
            </a:r>
            <a:endParaRPr kumimoji="0" lang="en-IN" sz="3600" b="0" i="0" u="none" strike="noStrike" kern="1200" cap="none" spc="0" normalizeH="0" baseline="0" noProof="0" dirty="0">
              <a:ln>
                <a:noFill/>
              </a:ln>
              <a:solidFill>
                <a:srgbClr val="002060"/>
              </a:solidFill>
              <a:effectLst/>
              <a:uLnTx/>
              <a:uFillTx/>
              <a:latin typeface="Algerian" panose="04020705040A02060702" pitchFamily="82" charset="0"/>
              <a:ea typeface="+mn-ea"/>
              <a:cs typeface="+mn-cs"/>
            </a:endParaRPr>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19" y="285728"/>
            <a:ext cx="8643999" cy="6324808"/>
          </a:xfrm>
          <a:prstGeom prst="rect">
            <a:avLst/>
          </a:prstGeom>
          <a:noFill/>
        </p:spPr>
        <p:txBody>
          <a:bodyPr wrap="square" rtlCol="0">
            <a:spAutoFit/>
          </a:bodyPr>
          <a:lstStyle/>
          <a:p>
            <a:pPr marL="719138" indent="-719138" algn="just">
              <a:lnSpc>
                <a:spcPct val="150000"/>
              </a:lnSpc>
            </a:pPr>
            <a:r>
              <a:rPr lang="en-IN" b="1" dirty="0">
                <a:latin typeface="Century Schoolbook" pitchFamily="18" charset="0"/>
              </a:rPr>
              <a:t>1.2)	Support Components</a:t>
            </a:r>
            <a:endParaRPr lang="en-IN" dirty="0">
              <a:latin typeface="Century Schoolbook" pitchFamily="18" charset="0"/>
            </a:endParaRPr>
          </a:p>
          <a:p>
            <a:pPr marL="1169988" indent="-450850" algn="just">
              <a:lnSpc>
                <a:spcPct val="150000"/>
              </a:lnSpc>
              <a:buFont typeface="Wingdings" pitchFamily="2" charset="2"/>
              <a:buChar char="q"/>
            </a:pPr>
            <a:r>
              <a:rPr lang="en-IN" dirty="0">
                <a:latin typeface="Century Schoolbook" pitchFamily="18" charset="0"/>
              </a:rPr>
              <a:t>In Addition to the five primary subsystems, the MySQL Architecture contains the following two support components.</a:t>
            </a:r>
          </a:p>
          <a:p>
            <a:pPr marL="1716088" lvl="1" indent="-449263" algn="just">
              <a:lnSpc>
                <a:spcPct val="150000"/>
              </a:lnSpc>
              <a:buFont typeface="Wingdings" pitchFamily="2" charset="2"/>
              <a:buChar char="ü"/>
            </a:pPr>
            <a:r>
              <a:rPr lang="en-IN" dirty="0">
                <a:latin typeface="Century Schoolbook" pitchFamily="18" charset="0"/>
              </a:rPr>
              <a:t>The Process Manager</a:t>
            </a:r>
          </a:p>
          <a:p>
            <a:pPr marL="1716088" lvl="1" indent="-449263" algn="just">
              <a:lnSpc>
                <a:spcPct val="150000"/>
              </a:lnSpc>
              <a:buFont typeface="Wingdings" pitchFamily="2" charset="2"/>
              <a:buChar char="ü"/>
            </a:pPr>
            <a:r>
              <a:rPr lang="en-IN" dirty="0">
                <a:latin typeface="Century Schoolbook" pitchFamily="18" charset="0"/>
              </a:rPr>
              <a:t>Function Libraries</a:t>
            </a:r>
          </a:p>
          <a:p>
            <a:pPr marL="539750" indent="-539750" algn="just">
              <a:lnSpc>
                <a:spcPct val="150000"/>
              </a:lnSpc>
              <a:buFont typeface="Wingdings" pitchFamily="2" charset="2"/>
              <a:buChar char="ü"/>
            </a:pPr>
            <a:r>
              <a:rPr lang="en-IN" b="1" dirty="0">
                <a:latin typeface="Century Schoolbook" pitchFamily="18" charset="0"/>
              </a:rPr>
              <a:t>The Process Manager</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This component performs two functions in the system. </a:t>
            </a:r>
          </a:p>
          <a:p>
            <a:pPr marL="1079500" indent="-539750" algn="just">
              <a:lnSpc>
                <a:spcPct val="150000"/>
              </a:lnSpc>
              <a:buFont typeface="Wingdings" pitchFamily="2" charset="2"/>
              <a:buChar char="q"/>
            </a:pPr>
            <a:r>
              <a:rPr lang="en-IN" dirty="0">
                <a:latin typeface="Century Schoolbook" pitchFamily="18" charset="0"/>
              </a:rPr>
              <a:t>First, it manages user connections via network connection management.</a:t>
            </a:r>
          </a:p>
          <a:p>
            <a:pPr marL="1079500" indent="-539750" algn="just">
              <a:lnSpc>
                <a:spcPct val="150000"/>
              </a:lnSpc>
              <a:buFont typeface="Wingdings" pitchFamily="2" charset="2"/>
              <a:buChar char="q"/>
            </a:pPr>
            <a:r>
              <a:rPr lang="en-IN" dirty="0">
                <a:latin typeface="Century Schoolbook" pitchFamily="18" charset="0"/>
              </a:rPr>
              <a:t> Second, it </a:t>
            </a:r>
            <a:r>
              <a:rPr lang="en-IN" dirty="0" err="1">
                <a:latin typeface="Century Schoolbook" pitchFamily="18" charset="0"/>
              </a:rPr>
              <a:t>it</a:t>
            </a:r>
            <a:r>
              <a:rPr lang="en-IN" dirty="0">
                <a:latin typeface="Century Schoolbook" pitchFamily="18" charset="0"/>
              </a:rPr>
              <a:t> synchronizes competing tasks and processes via multithreading modules.</a:t>
            </a:r>
          </a:p>
          <a:p>
            <a:pPr marL="539750" indent="-539750" algn="just">
              <a:lnSpc>
                <a:spcPct val="150000"/>
              </a:lnSpc>
              <a:buFont typeface="Wingdings" pitchFamily="2" charset="2"/>
              <a:buChar char="ü"/>
            </a:pPr>
            <a:r>
              <a:rPr lang="en-IN" b="1" dirty="0">
                <a:latin typeface="Century Schoolbook" pitchFamily="18" charset="0"/>
              </a:rPr>
              <a:t>Function Libraries</a:t>
            </a:r>
            <a:endParaRPr lang="en-IN" dirty="0">
              <a:latin typeface="Century Schoolbook" pitchFamily="18" charset="0"/>
            </a:endParaRPr>
          </a:p>
          <a:p>
            <a:pPr marL="989013" indent="-449263" algn="just">
              <a:lnSpc>
                <a:spcPct val="150000"/>
              </a:lnSpc>
              <a:buFont typeface="Wingdings" pitchFamily="2" charset="2"/>
              <a:buChar char="q"/>
            </a:pPr>
            <a:r>
              <a:rPr lang="en-IN" dirty="0">
                <a:latin typeface="Century Schoolbook" pitchFamily="18" charset="0"/>
              </a:rPr>
              <a:t>This component contains general-purpose routines that are used by all the other subsystems. </a:t>
            </a:r>
          </a:p>
          <a:p>
            <a:pPr marL="989013" indent="-449263" algn="just">
              <a:lnSpc>
                <a:spcPct val="150000"/>
              </a:lnSpc>
              <a:buFont typeface="Wingdings" pitchFamily="2" charset="2"/>
              <a:buChar char="q"/>
            </a:pPr>
            <a:r>
              <a:rPr lang="en-IN" dirty="0">
                <a:latin typeface="Century Schoolbook" pitchFamily="18" charset="0"/>
              </a:rPr>
              <a:t>It includes String manipulation, sorting etc.. functions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643998" cy="6478697"/>
          </a:xfrm>
          <a:prstGeom prst="rect">
            <a:avLst/>
          </a:prstGeom>
          <a:noFill/>
        </p:spPr>
        <p:txBody>
          <a:bodyPr wrap="square" rtlCol="0">
            <a:spAutoFit/>
          </a:bodyPr>
          <a:lstStyle/>
          <a:p>
            <a:pPr marL="630238" indent="-630238" algn="just"/>
            <a:r>
              <a:rPr lang="en-IN" sz="1600" b="1" dirty="0">
                <a:latin typeface="Century Schoolbook" pitchFamily="18" charset="0"/>
              </a:rPr>
              <a:t>1.3)	Subsystem/Component Interaction and Control Flow</a:t>
            </a:r>
            <a:endParaRPr lang="en-IN" sz="1600" dirty="0">
              <a:latin typeface="Century Schoolbook" pitchFamily="18" charset="0"/>
            </a:endParaRPr>
          </a:p>
          <a:p>
            <a:pPr marL="1079500" lvl="0" indent="-449263" algn="just" fontAlgn="base">
              <a:lnSpc>
                <a:spcPct val="150000"/>
              </a:lnSpc>
              <a:buFont typeface="Wingdings" pitchFamily="2" charset="2"/>
              <a:buChar char="q"/>
            </a:pPr>
            <a:r>
              <a:rPr lang="en-IN" sz="1400" dirty="0">
                <a:latin typeface="Century Schoolbook" pitchFamily="18" charset="0"/>
              </a:rPr>
              <a:t>The Query engine requests the data to be read or written to buffer manager to satisfy a users query.</a:t>
            </a:r>
          </a:p>
          <a:p>
            <a:pPr marL="1079500" lvl="0" indent="-449263" algn="just" fontAlgn="base">
              <a:lnSpc>
                <a:spcPct val="150000"/>
              </a:lnSpc>
              <a:buFont typeface="Wingdings" pitchFamily="2" charset="2"/>
              <a:buChar char="q"/>
            </a:pPr>
            <a:r>
              <a:rPr lang="en-IN" sz="1400" dirty="0">
                <a:latin typeface="Century Schoolbook" pitchFamily="18" charset="0"/>
              </a:rPr>
              <a:t>It depend on the transaction manager for locking of the data so that the concurrency is ensured. </a:t>
            </a:r>
          </a:p>
          <a:p>
            <a:pPr marL="1079500" lvl="0" indent="-449263" algn="just" fontAlgn="base">
              <a:lnSpc>
                <a:spcPct val="150000"/>
              </a:lnSpc>
              <a:buFont typeface="Wingdings" pitchFamily="2" charset="2"/>
              <a:buChar char="q"/>
            </a:pPr>
            <a:r>
              <a:rPr lang="en-IN" sz="1400" dirty="0">
                <a:latin typeface="Century Schoolbook" pitchFamily="18" charset="0"/>
              </a:rPr>
              <a:t>To perform table creation and drop operations, the query engine accesses the storage manager directly, bypassing the buffer manager ,to create or delete the files in the file system.</a:t>
            </a:r>
          </a:p>
          <a:p>
            <a:pPr marL="1079500" lvl="0" indent="-449263" algn="just" fontAlgn="base">
              <a:lnSpc>
                <a:spcPct val="150000"/>
              </a:lnSpc>
              <a:buFont typeface="Wingdings" pitchFamily="2" charset="2"/>
              <a:buChar char="q"/>
            </a:pPr>
            <a:r>
              <a:rPr lang="en-IN" sz="1400" dirty="0">
                <a:latin typeface="Century Schoolbook" pitchFamily="18" charset="0"/>
              </a:rPr>
              <a:t>The buffer manager caches data from the storage manager for efficient retrieval by the query engine. It depends on the transaction manager to check the locking status of data before it performs any modification action.</a:t>
            </a:r>
          </a:p>
          <a:p>
            <a:pPr marL="1079500" lvl="0" indent="-449263" algn="just" fontAlgn="base">
              <a:lnSpc>
                <a:spcPct val="150000"/>
              </a:lnSpc>
              <a:buFont typeface="Wingdings" pitchFamily="2" charset="2"/>
              <a:buChar char="q"/>
            </a:pPr>
            <a:r>
              <a:rPr lang="en-IN" sz="1400" dirty="0">
                <a:latin typeface="Century Schoolbook" pitchFamily="18" charset="0"/>
              </a:rPr>
              <a:t>The Transaction manager depends on the Query cache  and storage  manager to place locks  on data in memory and in the file system.</a:t>
            </a:r>
          </a:p>
          <a:p>
            <a:pPr marL="1079500" lvl="0" indent="-449263" algn="just" fontAlgn="base">
              <a:lnSpc>
                <a:spcPct val="150000"/>
              </a:lnSpc>
              <a:buFont typeface="Wingdings" pitchFamily="2" charset="2"/>
              <a:buChar char="q"/>
            </a:pPr>
            <a:r>
              <a:rPr lang="en-IN" sz="1400" dirty="0">
                <a:latin typeface="Century Schoolbook" pitchFamily="18" charset="0"/>
              </a:rPr>
              <a:t>The recovery manager  uses the Storage manager to store command/event logs and backups of the data in the file system. It depends on the transaction manager to obtain locks on the  log files being written. The recovery manager also needs to use the buffer information  manager during recovery from crashes.</a:t>
            </a:r>
          </a:p>
          <a:p>
            <a:pPr marL="1079500" lvl="0" indent="-449263" algn="just" fontAlgn="base">
              <a:lnSpc>
                <a:spcPct val="150000"/>
              </a:lnSpc>
              <a:buFont typeface="Wingdings" pitchFamily="2" charset="2"/>
              <a:buChar char="q"/>
            </a:pPr>
            <a:r>
              <a:rPr lang="en-IN" sz="1400" dirty="0">
                <a:latin typeface="Century Schoolbook" pitchFamily="18" charset="0"/>
              </a:rPr>
              <a:t>The storage manager depends on the operating system file system for persistent storage and retrieval of data. It depends on the transaction manager to obtain locking status </a:t>
            </a:r>
          </a:p>
          <a:p>
            <a:pPr marL="1079500" indent="-449263" algn="just">
              <a:lnSpc>
                <a:spcPct val="150000"/>
              </a:lnSpc>
              <a:buFont typeface="Wingdings" pitchFamily="2" charset="2"/>
              <a:buChar char="q"/>
            </a:pPr>
            <a:endParaRPr lang="en-IN" sz="1400" dirty="0">
              <a:latin typeface="Century Schoolbook"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4939814"/>
          </a:xfrm>
          <a:prstGeom prst="rect">
            <a:avLst/>
          </a:prstGeom>
          <a:noFill/>
        </p:spPr>
        <p:txBody>
          <a:bodyPr wrap="square" rtlCol="0">
            <a:spAutoFit/>
          </a:bodyPr>
          <a:lstStyle/>
          <a:p>
            <a:pPr marL="539750" lvl="0" indent="-539750" algn="just">
              <a:lnSpc>
                <a:spcPct val="150000"/>
              </a:lnSpc>
            </a:pPr>
            <a:r>
              <a:rPr lang="en-IN" b="1" dirty="0">
                <a:latin typeface="Century Schoolbook" pitchFamily="18" charset="0"/>
              </a:rPr>
              <a:t>2)	The MySQL Engine</a:t>
            </a:r>
            <a:endParaRPr lang="en-IN" dirty="0">
              <a:latin typeface="Century Schoolbook" pitchFamily="18" charset="0"/>
            </a:endParaRPr>
          </a:p>
          <a:p>
            <a:pPr marL="1073150" lvl="1" indent="-533400" algn="just">
              <a:lnSpc>
                <a:spcPct val="150000"/>
              </a:lnSpc>
            </a:pPr>
            <a:r>
              <a:rPr lang="en-IN" dirty="0">
                <a:latin typeface="Century Schoolbook" pitchFamily="18" charset="0"/>
              </a:rPr>
              <a:t>2.1)	Connectivity</a:t>
            </a:r>
          </a:p>
          <a:p>
            <a:pPr marL="1073150" lvl="1" indent="-533400" algn="just">
              <a:lnSpc>
                <a:spcPct val="150000"/>
              </a:lnSpc>
            </a:pPr>
            <a:r>
              <a:rPr lang="en-IN" dirty="0">
                <a:latin typeface="Century Schoolbook" pitchFamily="18" charset="0"/>
              </a:rPr>
              <a:t>2.2)	SQL</a:t>
            </a:r>
          </a:p>
          <a:p>
            <a:pPr marL="1073150" lvl="1" indent="-533400" algn="just">
              <a:lnSpc>
                <a:spcPct val="150000"/>
              </a:lnSpc>
            </a:pPr>
            <a:r>
              <a:rPr lang="en-IN" dirty="0">
                <a:latin typeface="Century Schoolbook" pitchFamily="18" charset="0"/>
              </a:rPr>
              <a:t>2.3)	Data Integrity</a:t>
            </a:r>
          </a:p>
          <a:p>
            <a:pPr marL="1073150" lvl="1" indent="-533400" algn="just">
              <a:lnSpc>
                <a:spcPct val="150000"/>
              </a:lnSpc>
            </a:pPr>
            <a:r>
              <a:rPr lang="en-IN" dirty="0">
                <a:latin typeface="Century Schoolbook" pitchFamily="18" charset="0"/>
              </a:rPr>
              <a:t>2.4)	Transactions</a:t>
            </a:r>
          </a:p>
          <a:p>
            <a:pPr marL="1073150" lvl="1" indent="-533400" algn="just">
              <a:lnSpc>
                <a:spcPct val="150000"/>
              </a:lnSpc>
            </a:pPr>
            <a:r>
              <a:rPr lang="en-IN" dirty="0">
                <a:latin typeface="Century Schoolbook" pitchFamily="18" charset="0"/>
              </a:rPr>
              <a:t>2.5)	Extensibility</a:t>
            </a:r>
          </a:p>
          <a:p>
            <a:pPr marL="1073150" lvl="1" indent="-533400" algn="just">
              <a:lnSpc>
                <a:spcPct val="150000"/>
              </a:lnSpc>
            </a:pPr>
            <a:r>
              <a:rPr lang="en-IN" dirty="0">
                <a:latin typeface="Century Schoolbook" pitchFamily="18" charset="0"/>
              </a:rPr>
              <a:t>2.6)	Symmetric Multiprocessing with MySQL</a:t>
            </a:r>
          </a:p>
          <a:p>
            <a:pPr marL="1073150" lvl="1" indent="-533400" algn="just">
              <a:lnSpc>
                <a:spcPct val="150000"/>
              </a:lnSpc>
            </a:pPr>
            <a:r>
              <a:rPr lang="en-IN" dirty="0">
                <a:latin typeface="Century Schoolbook" pitchFamily="18" charset="0"/>
              </a:rPr>
              <a:t>2.7)	Security</a:t>
            </a:r>
          </a:p>
          <a:p>
            <a:pPr marL="1073150" lvl="1" indent="-533400" algn="just">
              <a:lnSpc>
                <a:spcPct val="150000"/>
              </a:lnSpc>
            </a:pPr>
            <a:r>
              <a:rPr lang="en-IN" dirty="0">
                <a:latin typeface="Century Schoolbook" pitchFamily="18" charset="0"/>
              </a:rPr>
              <a:t>2.8)	Replication</a:t>
            </a:r>
          </a:p>
          <a:p>
            <a:pPr marL="1073150" lvl="1" indent="-533400" algn="just">
              <a:lnSpc>
                <a:spcPct val="150000"/>
              </a:lnSpc>
            </a:pPr>
            <a:r>
              <a:rPr lang="en-IN" dirty="0">
                <a:latin typeface="Century Schoolbook" pitchFamily="18" charset="0"/>
              </a:rPr>
              <a:t>2.9)	Application Programming Interface</a:t>
            </a:r>
          </a:p>
          <a:p>
            <a:pPr marL="1073150" lvl="1" indent="-533400" algn="just">
              <a:lnSpc>
                <a:spcPct val="150000"/>
              </a:lnSpc>
            </a:pPr>
            <a:r>
              <a:rPr lang="en-IN" dirty="0">
                <a:latin typeface="Century Schoolbook" pitchFamily="18" charset="0"/>
              </a:rPr>
              <a:t>2.10)	Add-on Tools</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6417141"/>
          </a:xfrm>
          <a:prstGeom prst="rect">
            <a:avLst/>
          </a:prstGeom>
          <a:noFill/>
        </p:spPr>
        <p:txBody>
          <a:bodyPr wrap="square" rtlCol="0">
            <a:spAutoFit/>
          </a:bodyPr>
          <a:lstStyle/>
          <a:p>
            <a:pPr marL="449263" lvl="0" indent="-449263" algn="just">
              <a:lnSpc>
                <a:spcPct val="150000"/>
              </a:lnSpc>
            </a:pPr>
            <a:r>
              <a:rPr lang="en-IN" b="1" dirty="0">
                <a:latin typeface="Century Schoolbook" pitchFamily="18" charset="0"/>
              </a:rPr>
              <a:t>2)	</a:t>
            </a:r>
            <a:r>
              <a:rPr lang="en-IN" sz="1600" b="1" dirty="0">
                <a:latin typeface="Century Schoolbook" pitchFamily="18" charset="0"/>
              </a:rPr>
              <a:t>The MySQL Engine</a:t>
            </a:r>
            <a:endParaRPr lang="en-IN" sz="1600" dirty="0">
              <a:latin typeface="Century Schoolbook" pitchFamily="18" charset="0"/>
            </a:endParaRPr>
          </a:p>
          <a:p>
            <a:pPr marL="989013" indent="-449263" algn="just" fontAlgn="base">
              <a:lnSpc>
                <a:spcPct val="150000"/>
              </a:lnSpc>
              <a:buFont typeface="Wingdings" pitchFamily="2" charset="2"/>
              <a:buChar char="q"/>
            </a:pPr>
            <a:r>
              <a:rPr lang="en-IN" sz="1600" dirty="0">
                <a:latin typeface="Century Schoolbook" pitchFamily="18" charset="0"/>
              </a:rPr>
              <a:t>MySQL engine has been designed for Maximum Scalability, Maximum resource efficiency and easy portability to various platforms and Architectures. </a:t>
            </a:r>
          </a:p>
          <a:p>
            <a:pPr marL="989013" indent="-449263" algn="just" fontAlgn="base">
              <a:lnSpc>
                <a:spcPct val="150000"/>
              </a:lnSpc>
              <a:buFont typeface="Wingdings" pitchFamily="2" charset="2"/>
              <a:buChar char="q"/>
            </a:pPr>
            <a:r>
              <a:rPr lang="en-IN" sz="1600" dirty="0">
                <a:latin typeface="Century Schoolbook" pitchFamily="18" charset="0"/>
              </a:rPr>
              <a:t>The Important Characteristics of the SQL Engine are</a:t>
            </a:r>
          </a:p>
          <a:p>
            <a:pPr marL="539750" indent="-539750" algn="just">
              <a:lnSpc>
                <a:spcPct val="150000"/>
              </a:lnSpc>
            </a:pPr>
            <a:r>
              <a:rPr lang="en-IN" sz="1600" b="1" dirty="0">
                <a:latin typeface="Century Schoolbook" pitchFamily="18" charset="0"/>
              </a:rPr>
              <a:t>2.1)	Connectivity</a:t>
            </a:r>
            <a:endParaRPr lang="en-IN" sz="1600" dirty="0">
              <a:latin typeface="Century Schoolbook" pitchFamily="18" charset="0"/>
            </a:endParaRPr>
          </a:p>
          <a:p>
            <a:pPr marL="989013" indent="-449263" algn="just">
              <a:lnSpc>
                <a:spcPct val="150000"/>
              </a:lnSpc>
              <a:buFont typeface="Wingdings" pitchFamily="2" charset="2"/>
              <a:buChar char="q"/>
            </a:pPr>
            <a:r>
              <a:rPr lang="en-IN" sz="1600" b="1" dirty="0">
                <a:latin typeface="Century Schoolbook" pitchFamily="18" charset="0"/>
              </a:rPr>
              <a:t>MySQL </a:t>
            </a:r>
            <a:r>
              <a:rPr lang="en-IN" sz="1600" dirty="0">
                <a:latin typeface="Century Schoolbook" pitchFamily="18" charset="0"/>
              </a:rPr>
              <a:t>is designed on the assumption that the vast majority of its applications will be running on a TCP/IP network. </a:t>
            </a:r>
          </a:p>
          <a:p>
            <a:pPr marL="989013" indent="-449263" algn="just">
              <a:lnSpc>
                <a:spcPct val="150000"/>
              </a:lnSpc>
              <a:buFont typeface="Wingdings" pitchFamily="2" charset="2"/>
              <a:buChar char="q"/>
            </a:pPr>
            <a:r>
              <a:rPr lang="en-IN" sz="1600" dirty="0">
                <a:latin typeface="Century Schoolbook" pitchFamily="18" charset="0"/>
              </a:rPr>
              <a:t>This is a fairly good assumption , given that TCP/IP is not only highly robust and secure but is also common to </a:t>
            </a:r>
            <a:r>
              <a:rPr lang="en-IN" sz="1600" dirty="0" err="1">
                <a:latin typeface="Century Schoolbook" pitchFamily="18" charset="0"/>
              </a:rPr>
              <a:t>unix</a:t>
            </a:r>
            <a:r>
              <a:rPr lang="en-IN" sz="1600" dirty="0">
                <a:latin typeface="Century Schoolbook" pitchFamily="18" charset="0"/>
              </a:rPr>
              <a:t> , windows and almost any other serious operating systems .</a:t>
            </a:r>
          </a:p>
          <a:p>
            <a:pPr marL="539750" indent="-539750" algn="just">
              <a:lnSpc>
                <a:spcPct val="150000"/>
              </a:lnSpc>
            </a:pPr>
            <a:r>
              <a:rPr lang="en-IN" sz="1600" b="1" dirty="0">
                <a:latin typeface="Century Schoolbook" pitchFamily="18" charset="0"/>
              </a:rPr>
              <a:t>2.2)	SQL</a:t>
            </a:r>
            <a:endParaRPr lang="en-IN" sz="1600" dirty="0">
              <a:latin typeface="Century Schoolbook" pitchFamily="18" charset="0"/>
            </a:endParaRPr>
          </a:p>
          <a:p>
            <a:pPr marL="989013" indent="-449263" algn="just">
              <a:lnSpc>
                <a:spcPct val="150000"/>
              </a:lnSpc>
              <a:buFont typeface="Wingdings" pitchFamily="2" charset="2"/>
              <a:buChar char="q"/>
            </a:pPr>
            <a:r>
              <a:rPr lang="en-IN" sz="1600" dirty="0">
                <a:latin typeface="Century Schoolbook" pitchFamily="18" charset="0"/>
              </a:rPr>
              <a:t>Its fair to say that SQL is today one of the most widely used cross-vendor language.</a:t>
            </a:r>
          </a:p>
          <a:p>
            <a:pPr marL="989013" indent="-449263" algn="just">
              <a:lnSpc>
                <a:spcPct val="150000"/>
              </a:lnSpc>
              <a:buFont typeface="Wingdings" pitchFamily="2" charset="2"/>
              <a:buChar char="q"/>
            </a:pPr>
            <a:r>
              <a:rPr lang="en-IN" sz="1600" dirty="0">
                <a:latin typeface="Century Schoolbook" pitchFamily="18" charset="0"/>
              </a:rPr>
              <a:t>As with other Implementation , such as SQL Server’s T-SQL and Oracle’s SQL, MySQL has its own variations of the SQL standard that add power beyond what is available within the standard.</a:t>
            </a:r>
          </a:p>
          <a:p>
            <a:pPr>
              <a:lnSpc>
                <a:spcPct val="150000"/>
              </a:lnSpc>
            </a:pPr>
            <a:endParaRPr lang="en-IN"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5770811"/>
          </a:xfrm>
          <a:prstGeom prst="rect">
            <a:avLst/>
          </a:prstGeom>
          <a:noFill/>
        </p:spPr>
        <p:txBody>
          <a:bodyPr wrap="square" rtlCol="0">
            <a:spAutoFit/>
          </a:bodyPr>
          <a:lstStyle/>
          <a:p>
            <a:pPr marL="539750" indent="-539750" algn="just">
              <a:lnSpc>
                <a:spcPct val="150000"/>
              </a:lnSpc>
            </a:pPr>
            <a:r>
              <a:rPr lang="en-IN" b="1" dirty="0">
                <a:latin typeface="Century Schoolbook" pitchFamily="18" charset="0"/>
              </a:rPr>
              <a:t>2.4)	Data Integrity	</a:t>
            </a:r>
            <a:endParaRPr lang="en-IN" dirty="0">
              <a:latin typeface="Century Schoolbook" pitchFamily="18" charset="0"/>
            </a:endParaRPr>
          </a:p>
          <a:p>
            <a:pPr marL="989013" indent="-449263" algn="just">
              <a:lnSpc>
                <a:spcPct val="150000"/>
              </a:lnSpc>
              <a:buFont typeface="Wingdings" pitchFamily="2" charset="2"/>
              <a:buChar char="q"/>
            </a:pPr>
            <a:r>
              <a:rPr lang="en-IN" dirty="0">
                <a:latin typeface="Century Schoolbook" pitchFamily="18" charset="0"/>
              </a:rPr>
              <a:t>MySQL supports engine-level data integrity through the use of Primary key and foreign key constraints. </a:t>
            </a:r>
          </a:p>
          <a:p>
            <a:pPr marL="989013" indent="-449263" algn="just">
              <a:lnSpc>
                <a:spcPct val="150000"/>
              </a:lnSpc>
              <a:buFont typeface="Wingdings" pitchFamily="2" charset="2"/>
              <a:buChar char="q"/>
            </a:pPr>
            <a:r>
              <a:rPr lang="en-IN" dirty="0">
                <a:latin typeface="Century Schoolbook" pitchFamily="18" charset="0"/>
              </a:rPr>
              <a:t>Columns can be defined so that explicit NULL values cannot be entered into them.</a:t>
            </a:r>
          </a:p>
          <a:p>
            <a:pPr marL="539750" indent="-539750" algn="just">
              <a:lnSpc>
                <a:spcPct val="150000"/>
              </a:lnSpc>
            </a:pPr>
            <a:r>
              <a:rPr lang="en-IN" sz="1600" b="1" dirty="0">
                <a:latin typeface="Century Schoolbook" pitchFamily="18" charset="0"/>
              </a:rPr>
              <a:t>2.5)	Transactions</a:t>
            </a:r>
          </a:p>
          <a:p>
            <a:pPr marL="989013" indent="-449263" algn="just">
              <a:lnSpc>
                <a:spcPct val="150000"/>
              </a:lnSpc>
              <a:buFont typeface="Wingdings" pitchFamily="2" charset="2"/>
              <a:buChar char="q"/>
            </a:pPr>
            <a:r>
              <a:rPr lang="en-IN" sz="1600" dirty="0">
                <a:latin typeface="Century Schoolbook" pitchFamily="18" charset="0"/>
              </a:rPr>
              <a:t>MySQL  is  a Transaction-safe Database System, means we can perform Safe Transactions , </a:t>
            </a:r>
            <a:r>
              <a:rPr lang="en-IN" sz="1600" dirty="0" err="1">
                <a:latin typeface="Century Schoolbook" pitchFamily="18" charset="0"/>
              </a:rPr>
              <a:t>i.e</a:t>
            </a:r>
            <a:r>
              <a:rPr lang="en-IN" sz="1600" dirty="0">
                <a:latin typeface="Century Schoolbook" pitchFamily="18" charset="0"/>
              </a:rPr>
              <a:t> every transaction will get qualified thro ACID Test</a:t>
            </a:r>
          </a:p>
          <a:p>
            <a:pPr marL="989013" indent="-449263" algn="just">
              <a:lnSpc>
                <a:spcPct val="150000"/>
              </a:lnSpc>
              <a:buFont typeface="Wingdings" pitchFamily="2" charset="2"/>
              <a:buChar char="q"/>
            </a:pPr>
            <a:r>
              <a:rPr lang="en-IN" sz="1600" dirty="0">
                <a:latin typeface="Century Schoolbook" pitchFamily="18" charset="0"/>
              </a:rPr>
              <a:t>An ACID –compliant database must support the following characteristics</a:t>
            </a:r>
          </a:p>
          <a:p>
            <a:pPr lvl="4" algn="just">
              <a:lnSpc>
                <a:spcPct val="150000"/>
              </a:lnSpc>
            </a:pPr>
            <a:r>
              <a:rPr lang="en-IN" sz="1600" dirty="0">
                <a:latin typeface="Century Schoolbook" pitchFamily="18" charset="0"/>
              </a:rPr>
              <a:t>Atomicity</a:t>
            </a:r>
          </a:p>
          <a:p>
            <a:pPr lvl="4" algn="just">
              <a:lnSpc>
                <a:spcPct val="150000"/>
              </a:lnSpc>
            </a:pPr>
            <a:r>
              <a:rPr lang="en-IN" sz="1600" dirty="0">
                <a:latin typeface="Century Schoolbook" pitchFamily="18" charset="0"/>
              </a:rPr>
              <a:t>Consistency</a:t>
            </a:r>
          </a:p>
          <a:p>
            <a:pPr lvl="4" algn="just">
              <a:lnSpc>
                <a:spcPct val="150000"/>
              </a:lnSpc>
            </a:pPr>
            <a:r>
              <a:rPr lang="en-IN" sz="1600" dirty="0">
                <a:latin typeface="Century Schoolbook" pitchFamily="18" charset="0"/>
              </a:rPr>
              <a:t>Isolation</a:t>
            </a:r>
          </a:p>
          <a:p>
            <a:pPr lvl="4" algn="just">
              <a:lnSpc>
                <a:spcPct val="150000"/>
              </a:lnSpc>
            </a:pPr>
            <a:r>
              <a:rPr lang="en-IN" sz="1600" dirty="0">
                <a:latin typeface="Century Schoolbook" pitchFamily="18" charset="0"/>
              </a:rPr>
              <a:t>Durability</a:t>
            </a:r>
          </a:p>
          <a:p>
            <a:pPr marL="989013" indent="-449263" algn="just">
              <a:lnSpc>
                <a:spcPct val="150000"/>
              </a:lnSpc>
              <a:buFont typeface="Wingdings" pitchFamily="2" charset="2"/>
              <a:buChar char="q"/>
            </a:pPr>
            <a:endParaRPr lang="en-IN" sz="1600" dirty="0">
              <a:latin typeface="Century Schoolbook" pitchFamily="18" charset="0"/>
            </a:endParaRPr>
          </a:p>
          <a:p>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572559" cy="6186309"/>
          </a:xfrm>
          <a:prstGeom prst="rect">
            <a:avLst/>
          </a:prstGeom>
          <a:noFill/>
        </p:spPr>
        <p:txBody>
          <a:bodyPr wrap="square" rtlCol="0">
            <a:spAutoFit/>
          </a:bodyPr>
          <a:lstStyle/>
          <a:p>
            <a:pPr marL="539750" indent="-539750" algn="just"/>
            <a:r>
              <a:rPr lang="en-IN" dirty="0">
                <a:latin typeface="Century Schoolbook" pitchFamily="18" charset="0"/>
              </a:rPr>
              <a:t>2.6)</a:t>
            </a:r>
            <a:r>
              <a:rPr lang="en-IN" b="1" dirty="0">
                <a:latin typeface="Century Schoolbook" pitchFamily="18" charset="0"/>
              </a:rPr>
              <a:t>	Extensibility</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In most RDBMS Products, we can extend the capabilities of the database by using stored procedures. </a:t>
            </a:r>
          </a:p>
          <a:p>
            <a:pPr marL="1079500" indent="-539750" algn="just">
              <a:lnSpc>
                <a:spcPct val="150000"/>
              </a:lnSpc>
              <a:buFont typeface="Wingdings" pitchFamily="2" charset="2"/>
              <a:buChar char="q"/>
            </a:pPr>
            <a:r>
              <a:rPr lang="en-IN" dirty="0">
                <a:latin typeface="Century Schoolbook" pitchFamily="18" charset="0"/>
              </a:rPr>
              <a:t>The programmability is usually further extended by enhancements to SQL that contains control-of-flow statements and conditional logic, as SQL Server does with T-SQL and oracle with PL/SQL.</a:t>
            </a:r>
          </a:p>
          <a:p>
            <a:pPr marL="1079500" indent="-539750" algn="just">
              <a:lnSpc>
                <a:spcPct val="150000"/>
              </a:lnSpc>
              <a:buFont typeface="Wingdings" pitchFamily="2" charset="2"/>
              <a:buChar char="q"/>
            </a:pPr>
            <a:r>
              <a:rPr lang="en-IN" dirty="0">
                <a:latin typeface="Century Schoolbook" pitchFamily="18" charset="0"/>
              </a:rPr>
              <a:t>As of yet, MySQL includes no support for stored procedures, but one of the great benefits of this RDBMS is its extensibility .</a:t>
            </a:r>
          </a:p>
          <a:p>
            <a:pPr marL="1079500" indent="-539750" algn="just">
              <a:lnSpc>
                <a:spcPct val="150000"/>
              </a:lnSpc>
              <a:buFont typeface="Wingdings" pitchFamily="2" charset="2"/>
              <a:buChar char="q"/>
            </a:pPr>
            <a:r>
              <a:rPr lang="en-IN" dirty="0">
                <a:latin typeface="Century Schoolbook" pitchFamily="18" charset="0"/>
              </a:rPr>
              <a:t>Since it is an open source code, it permits the developers to add new functions and features that are compiled into the engine as part of the core product.</a:t>
            </a:r>
          </a:p>
          <a:p>
            <a:pPr marL="539750" indent="-539750" algn="just">
              <a:lnSpc>
                <a:spcPct val="150000"/>
              </a:lnSpc>
            </a:pPr>
            <a:r>
              <a:rPr lang="en-IN" b="1" dirty="0">
                <a:latin typeface="Century Schoolbook" pitchFamily="18" charset="0"/>
              </a:rPr>
              <a:t>2.7)	Symmetric Multiprocessing with MySQL</a:t>
            </a:r>
            <a:endParaRPr lang="en-IN" dirty="0">
              <a:latin typeface="Century Schoolbook" pitchFamily="18" charset="0"/>
            </a:endParaRPr>
          </a:p>
          <a:p>
            <a:pPr marL="1079500" indent="-539750" algn="just">
              <a:lnSpc>
                <a:spcPct val="150000"/>
              </a:lnSpc>
              <a:buFont typeface="Wingdings" pitchFamily="2" charset="2"/>
              <a:buChar char="q"/>
            </a:pPr>
            <a:r>
              <a:rPr lang="en-IN" dirty="0">
                <a:latin typeface="Century Schoolbook" pitchFamily="18" charset="0"/>
              </a:rPr>
              <a:t>To Take advantage of multiprocessor architecture, MySQL is built using a multi-threaded design, which allows threads to be allocated between process to achieve a higher degree of parallelism.</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85728"/>
            <a:ext cx="8715436" cy="5909310"/>
          </a:xfrm>
          <a:prstGeom prst="rect">
            <a:avLst/>
          </a:prstGeom>
          <a:noFill/>
        </p:spPr>
        <p:txBody>
          <a:bodyPr wrap="square" rtlCol="0">
            <a:spAutoFit/>
          </a:bodyPr>
          <a:lstStyle/>
          <a:p>
            <a:pPr marL="539750" indent="-539750" algn="just">
              <a:lnSpc>
                <a:spcPct val="150000"/>
              </a:lnSpc>
            </a:pPr>
            <a:r>
              <a:rPr lang="en-IN" sz="1400" b="1" dirty="0">
                <a:latin typeface="Century Schoolbook" pitchFamily="18" charset="0"/>
              </a:rPr>
              <a:t>2.8)	Security</a:t>
            </a:r>
            <a:endParaRPr lang="en-IN" sz="1400" dirty="0">
              <a:latin typeface="Century Schoolbook" pitchFamily="18" charset="0"/>
            </a:endParaRPr>
          </a:p>
          <a:p>
            <a:pPr marL="989013" indent="-449263" algn="just">
              <a:lnSpc>
                <a:spcPct val="150000"/>
              </a:lnSpc>
              <a:buFont typeface="Wingdings" pitchFamily="2" charset="2"/>
              <a:buChar char="q"/>
            </a:pPr>
            <a:r>
              <a:rPr lang="en-IN" sz="1400" dirty="0">
                <a:latin typeface="Century Schoolbook" pitchFamily="18" charset="0"/>
              </a:rPr>
              <a:t>The process of accessing a MySQL database can be broken down into two tasks</a:t>
            </a:r>
          </a:p>
          <a:p>
            <a:pPr marL="1798638" lvl="3" indent="-427038" algn="just">
              <a:lnSpc>
                <a:spcPct val="150000"/>
              </a:lnSpc>
              <a:buFont typeface="Wingdings" pitchFamily="2" charset="2"/>
              <a:buChar char="ü"/>
            </a:pPr>
            <a:r>
              <a:rPr lang="en-IN" sz="1400" dirty="0">
                <a:latin typeface="Century Schoolbook" pitchFamily="18" charset="0"/>
              </a:rPr>
              <a:t>Connecting to the MySQL server itself</a:t>
            </a:r>
          </a:p>
          <a:p>
            <a:pPr marL="1798638" lvl="3" indent="-427038" algn="just">
              <a:lnSpc>
                <a:spcPct val="150000"/>
              </a:lnSpc>
              <a:buFont typeface="Wingdings" pitchFamily="2" charset="2"/>
              <a:buChar char="ü"/>
            </a:pPr>
            <a:r>
              <a:rPr lang="en-IN" sz="1400" dirty="0">
                <a:latin typeface="Century Schoolbook" pitchFamily="18" charset="0"/>
              </a:rPr>
              <a:t>And Accessing individual objects, such as tables or columns in a database.</a:t>
            </a:r>
          </a:p>
          <a:p>
            <a:pPr marL="1798638" lvl="3" indent="-427038" algn="just">
              <a:lnSpc>
                <a:spcPct val="150000"/>
              </a:lnSpc>
            </a:pPr>
            <a:endParaRPr lang="en-IN" sz="1400" dirty="0">
              <a:latin typeface="Century Schoolbook" pitchFamily="18" charset="0"/>
            </a:endParaRPr>
          </a:p>
          <a:p>
            <a:pPr marL="719138" indent="-719138" algn="just">
              <a:lnSpc>
                <a:spcPct val="150000"/>
              </a:lnSpc>
              <a:tabLst>
                <a:tab pos="719138" algn="l"/>
              </a:tabLst>
            </a:pPr>
            <a:r>
              <a:rPr lang="en-IN" sz="1400" b="1" dirty="0">
                <a:latin typeface="Century Schoolbook" pitchFamily="18" charset="0"/>
              </a:rPr>
              <a:t>2.9)	Application Programming Interfaces</a:t>
            </a:r>
            <a:endParaRPr lang="en-IN" sz="1400" dirty="0">
              <a:latin typeface="Century Schoolbook" pitchFamily="18" charset="0"/>
            </a:endParaRPr>
          </a:p>
          <a:p>
            <a:pPr marL="1079500" indent="-360363" algn="just">
              <a:lnSpc>
                <a:spcPct val="150000"/>
              </a:lnSpc>
              <a:buFont typeface="Wingdings" pitchFamily="2" charset="2"/>
              <a:buChar char="q"/>
            </a:pPr>
            <a:r>
              <a:rPr lang="en-IN" sz="1400" dirty="0">
                <a:latin typeface="Century Schoolbook" pitchFamily="18" charset="0"/>
              </a:rPr>
              <a:t>For application developers, MySQL provides set of APIs that provide an understandable set of rules by which host languages can connect to MySQL and send commands. </a:t>
            </a:r>
          </a:p>
          <a:p>
            <a:pPr marL="1079500" indent="-360363" algn="just">
              <a:lnSpc>
                <a:spcPct val="150000"/>
              </a:lnSpc>
              <a:buFont typeface="Wingdings" pitchFamily="2" charset="2"/>
              <a:buChar char="q"/>
            </a:pPr>
            <a:r>
              <a:rPr lang="en-IN" sz="1400" dirty="0">
                <a:latin typeface="Century Schoolbook" pitchFamily="18" charset="0"/>
              </a:rPr>
              <a:t>Currently, MySQL APIs are available for Perl, PHP, C ,C++, Java, Visual </a:t>
            </a:r>
            <a:r>
              <a:rPr lang="en-IN" sz="1400" dirty="0" err="1">
                <a:latin typeface="Century Schoolbook" pitchFamily="18" charset="0"/>
              </a:rPr>
              <a:t>Basic,Python</a:t>
            </a:r>
            <a:r>
              <a:rPr lang="en-IN" sz="1400" dirty="0">
                <a:latin typeface="Century Schoolbook" pitchFamily="18" charset="0"/>
              </a:rPr>
              <a:t>, Ruby and .NET</a:t>
            </a:r>
          </a:p>
          <a:p>
            <a:pPr marL="1079500" indent="-360363" algn="just">
              <a:lnSpc>
                <a:spcPct val="150000"/>
              </a:lnSpc>
            </a:pPr>
            <a:endParaRPr lang="en-IN" sz="1400" dirty="0">
              <a:latin typeface="Century Schoolbook" pitchFamily="18" charset="0"/>
            </a:endParaRPr>
          </a:p>
          <a:p>
            <a:pPr marL="719138" indent="-719138" algn="just">
              <a:lnSpc>
                <a:spcPct val="150000"/>
              </a:lnSpc>
            </a:pPr>
            <a:r>
              <a:rPr lang="en-IN" sz="1400" b="1" dirty="0">
                <a:latin typeface="Century Schoolbook" pitchFamily="18" charset="0"/>
              </a:rPr>
              <a:t>2.10)	Add-On Tools</a:t>
            </a:r>
            <a:endParaRPr lang="en-IN" sz="1400" dirty="0">
              <a:latin typeface="Century Schoolbook" pitchFamily="18" charset="0"/>
            </a:endParaRPr>
          </a:p>
          <a:p>
            <a:pPr marL="1079500" indent="-360363" algn="just">
              <a:lnSpc>
                <a:spcPct val="150000"/>
              </a:lnSpc>
              <a:buFont typeface="Wingdings" pitchFamily="2" charset="2"/>
              <a:buChar char="q"/>
            </a:pPr>
            <a:r>
              <a:rPr lang="en-IN" sz="1400" dirty="0">
                <a:latin typeface="Century Schoolbook" pitchFamily="18" charset="0"/>
              </a:rPr>
              <a:t>List of Software Programs that work with MySQL are</a:t>
            </a:r>
          </a:p>
          <a:p>
            <a:pPr marL="1798638" lvl="1" indent="-622300" algn="just">
              <a:lnSpc>
                <a:spcPct val="150000"/>
              </a:lnSpc>
              <a:buFont typeface="Wingdings" pitchFamily="2" charset="2"/>
              <a:buChar char="ü"/>
            </a:pPr>
            <a:r>
              <a:rPr lang="en-IN" sz="1400" dirty="0">
                <a:latin typeface="Century Schoolbook" pitchFamily="18" charset="0"/>
              </a:rPr>
              <a:t>MySQL CC, is an excellent front-end query and Database Management tool for MySQL</a:t>
            </a:r>
          </a:p>
          <a:p>
            <a:pPr marL="1798638" lvl="1" indent="-622300" algn="just">
              <a:lnSpc>
                <a:spcPct val="150000"/>
              </a:lnSpc>
              <a:buFont typeface="Wingdings" pitchFamily="2" charset="2"/>
              <a:buChar char="ü"/>
            </a:pPr>
            <a:r>
              <a:rPr lang="en-IN" sz="1400" dirty="0" err="1">
                <a:latin typeface="Century Schoolbook" pitchFamily="18" charset="0"/>
              </a:rPr>
              <a:t>DBTools</a:t>
            </a:r>
            <a:r>
              <a:rPr lang="en-IN" sz="1400" dirty="0">
                <a:latin typeface="Century Schoolbook" pitchFamily="18" charset="0"/>
              </a:rPr>
              <a:t> Manager Professional, Tool which helps to import data from other RDBMS and provide a point-and-click interface to query and report design</a:t>
            </a:r>
          </a:p>
          <a:p>
            <a:pPr>
              <a:lnSpc>
                <a:spcPct val="150000"/>
              </a:lnSpc>
            </a:pPr>
            <a:endParaRPr lang="en-IN"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715436" cy="923330"/>
          </a:xfrm>
          <a:prstGeom prst="rect">
            <a:avLst/>
          </a:prstGeom>
          <a:noFill/>
        </p:spPr>
        <p:txBody>
          <a:bodyPr wrap="square" rtlCol="0">
            <a:spAutoFit/>
          </a:bodyPr>
          <a:lstStyle/>
          <a:p>
            <a:pPr marL="449263" lvl="1" indent="-449263" algn="ctr">
              <a:buAutoNum type="arabicParenR" startAt="3"/>
            </a:pPr>
            <a:r>
              <a:rPr lang="en-IN" b="1" dirty="0">
                <a:latin typeface="Century Schoolbook" pitchFamily="18" charset="0"/>
              </a:rPr>
              <a:t>MySQL Data Types</a:t>
            </a:r>
          </a:p>
          <a:p>
            <a:pPr marL="1258888" lvl="1" indent="-809625"/>
            <a:r>
              <a:rPr lang="en-IN" b="1" dirty="0">
                <a:latin typeface="Century Schoolbook" pitchFamily="18" charset="0"/>
              </a:rPr>
              <a:t>3.1)	Numeric data Type</a:t>
            </a:r>
            <a:endParaRPr lang="en-IN" dirty="0">
              <a:latin typeface="Century Schoolbook" pitchFamily="18" charset="0"/>
            </a:endParaRPr>
          </a:p>
          <a:p>
            <a:endParaRPr lang="en-IN" dirty="0">
              <a:latin typeface="Century Schoolbook" pitchFamily="18" charset="0"/>
            </a:endParaRPr>
          </a:p>
        </p:txBody>
      </p:sp>
      <p:graphicFrame>
        <p:nvGraphicFramePr>
          <p:cNvPr id="7" name="Table 6"/>
          <p:cNvGraphicFramePr>
            <a:graphicFrameLocks noGrp="1"/>
          </p:cNvGraphicFramePr>
          <p:nvPr/>
        </p:nvGraphicFramePr>
        <p:xfrm>
          <a:off x="571472" y="1285860"/>
          <a:ext cx="8215372" cy="5015483"/>
        </p:xfrm>
        <a:graphic>
          <a:graphicData uri="http://schemas.openxmlformats.org/drawingml/2006/table">
            <a:tbl>
              <a:tblPr/>
              <a:tblGrid>
                <a:gridCol w="1428763">
                  <a:extLst>
                    <a:ext uri="{9D8B030D-6E8A-4147-A177-3AD203B41FA5}">
                      <a16:colId xmlns:a16="http://schemas.microsoft.com/office/drawing/2014/main" val="20000"/>
                    </a:ext>
                  </a:extLst>
                </a:gridCol>
                <a:gridCol w="6786609">
                  <a:extLst>
                    <a:ext uri="{9D8B030D-6E8A-4147-A177-3AD203B41FA5}">
                      <a16:colId xmlns:a16="http://schemas.microsoft.com/office/drawing/2014/main" val="20001"/>
                    </a:ext>
                  </a:extLst>
                </a:gridCol>
              </a:tblGrid>
              <a:tr h="198399">
                <a:tc>
                  <a:txBody>
                    <a:bodyPr/>
                    <a:lstStyle/>
                    <a:p>
                      <a:pPr algn="l" fontAlgn="t"/>
                      <a:r>
                        <a:rPr lang="en-IN" sz="1100" dirty="0" err="1">
                          <a:solidFill>
                            <a:srgbClr val="000000"/>
                          </a:solidFill>
                          <a:latin typeface="Century Schoolbook" pitchFamily="18" charset="0"/>
                        </a:rPr>
                        <a:t>ata</a:t>
                      </a:r>
                      <a:r>
                        <a:rPr lang="en-IN" sz="1100" dirty="0">
                          <a:solidFill>
                            <a:srgbClr val="000000"/>
                          </a:solidFill>
                          <a:latin typeface="Century Schoolbook" pitchFamily="18" charset="0"/>
                        </a:rPr>
                        <a:t> Type Syntax</a:t>
                      </a:r>
                    </a:p>
                  </a:txBody>
                  <a:tcPr marL="20334" marR="20334" marT="20334" marB="20334">
                    <a:lnL w="9525" cap="flat" cmpd="sng" algn="ctr">
                      <a:solidFill>
                        <a:srgbClr val="908DCA"/>
                      </a:solidFill>
                      <a:prstDash val="solid"/>
                      <a:round/>
                      <a:headEnd type="none" w="med" len="med"/>
                      <a:tailEnd type="none" w="med" len="med"/>
                    </a:lnL>
                    <a:lnR w="9525" cap="flat" cmpd="sng" algn="ctr">
                      <a:solidFill>
                        <a:srgbClr val="908DCA"/>
                      </a:solidFill>
                      <a:prstDash val="solid"/>
                      <a:round/>
                      <a:headEnd type="none" w="med" len="med"/>
                      <a:tailEnd type="none" w="med" len="med"/>
                    </a:lnR>
                    <a:lnT w="9525" cap="flat" cmpd="sng" algn="ctr">
                      <a:solidFill>
                        <a:srgbClr val="908DC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Description</a:t>
                      </a:r>
                    </a:p>
                  </a:txBody>
                  <a:tcPr marL="20334" marR="20334" marT="20334" marB="20334">
                    <a:lnL w="9525" cap="flat" cmpd="sng" algn="ctr">
                      <a:solidFill>
                        <a:srgbClr val="908DCA"/>
                      </a:solidFill>
                      <a:prstDash val="solid"/>
                      <a:round/>
                      <a:headEnd type="none" w="med" len="med"/>
                      <a:tailEnd type="none" w="med" len="med"/>
                    </a:lnL>
                    <a:lnR w="9525" cap="flat" cmpd="sng" algn="ctr">
                      <a:solidFill>
                        <a:srgbClr val="908DCA"/>
                      </a:solidFill>
                      <a:prstDash val="solid"/>
                      <a:round/>
                      <a:headEnd type="none" w="med" len="med"/>
                      <a:tailEnd type="none" w="med" len="med"/>
                    </a:lnR>
                    <a:lnT w="9525" cap="flat" cmpd="sng" algn="ctr">
                      <a:solidFill>
                        <a:srgbClr val="908DCA"/>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647989">
                <a:tc>
                  <a:txBody>
                    <a:bodyPr/>
                    <a:lstStyle/>
                    <a:p>
                      <a:pPr algn="just" fontAlgn="t"/>
                      <a:r>
                        <a:rPr lang="en-IN" sz="1100" b="0" i="0" dirty="0">
                          <a:solidFill>
                            <a:srgbClr val="000000"/>
                          </a:solidFill>
                          <a:latin typeface="Century Schoolbook" pitchFamily="18" charset="0"/>
                        </a:rPr>
                        <a:t>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A normal-sized integer that can be signed or unsigned. If signed, the allowable range is from -2147483648 to 2147483647. If unsigned, the allowable range is from 0 to 4294967295. You can specify a width of up to 11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80177">
                <a:tc>
                  <a:txBody>
                    <a:bodyPr/>
                    <a:lstStyle/>
                    <a:p>
                      <a:pPr algn="just" fontAlgn="t"/>
                      <a:r>
                        <a:rPr lang="en-IN" sz="1100" b="0" i="0" dirty="0">
                          <a:solidFill>
                            <a:srgbClr val="000000"/>
                          </a:solidFill>
                          <a:latin typeface="Century Schoolbook" pitchFamily="18" charset="0"/>
                        </a:rPr>
                        <a:t>TINYINT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very small integer that can be signed or unsigned. If signed, the allowable range is from -128 to 127. If unsigned, the allowable range is from 0 to 255. You can specify a width of up to 4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80177">
                <a:tc>
                  <a:txBody>
                    <a:bodyPr/>
                    <a:lstStyle/>
                    <a:p>
                      <a:pPr algn="just" fontAlgn="t"/>
                      <a:r>
                        <a:rPr lang="en-IN" sz="1100" b="0" i="0">
                          <a:solidFill>
                            <a:srgbClr val="000000"/>
                          </a:solidFill>
                          <a:latin typeface="Century Schoolbook" pitchFamily="18" charset="0"/>
                        </a:rPr>
                        <a:t>SMALLINT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small integer that can be signed or unsigned. If signed, the allowable range is from -32768 to 32767. If unsigned, the allowable range is from 0 to 65535. You can specify a width of up to 5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80177">
                <a:tc>
                  <a:txBody>
                    <a:bodyPr/>
                    <a:lstStyle/>
                    <a:p>
                      <a:pPr algn="just" fontAlgn="t"/>
                      <a:r>
                        <a:rPr lang="en-IN" sz="1100" b="0" i="0">
                          <a:solidFill>
                            <a:srgbClr val="000000"/>
                          </a:solidFill>
                          <a:latin typeface="Century Schoolbook" pitchFamily="18" charset="0"/>
                        </a:rPr>
                        <a:t>MEDIUMINT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medium-sized integer that can be signed or unsigned. If signed, the allowable range is from -8388608 to 8388607. If unsigned, the allowable range is from 0 to 16777215. You can specify a width of up to 9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4"/>
                  </a:ext>
                </a:extLst>
              </a:tr>
              <a:tr h="783614">
                <a:tc>
                  <a:txBody>
                    <a:bodyPr/>
                    <a:lstStyle/>
                    <a:p>
                      <a:pPr algn="just" fontAlgn="t"/>
                      <a:r>
                        <a:rPr lang="en-IN" sz="1100" b="0" i="0">
                          <a:solidFill>
                            <a:srgbClr val="000000"/>
                          </a:solidFill>
                          <a:latin typeface="Century Schoolbook" pitchFamily="18" charset="0"/>
                        </a:rPr>
                        <a:t>BIGINT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large integer that can be signed or unsigned. If signed, the allowable range is from -9223372036854775808 to 9223372036854775807. If unsigned, the allowable range is from 0 to 18446744073709551615. You can specify a width of up to 20 digits.</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51427">
                <a:tc>
                  <a:txBody>
                    <a:bodyPr/>
                    <a:lstStyle/>
                    <a:p>
                      <a:pPr algn="just" fontAlgn="t"/>
                      <a:r>
                        <a:rPr lang="en-IN" sz="1100" b="0" i="0">
                          <a:solidFill>
                            <a:srgbClr val="000000"/>
                          </a:solidFill>
                          <a:latin typeface="Century Schoolbook" pitchFamily="18" charset="0"/>
                        </a:rPr>
                        <a:t>FLOAT(m,d)</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A floating-point number that cannot be unsigned. You can define the display length (m) and the number of decimals (d). This is not required and will default to 10,2, where 2 is the number of decimals and 10 is the total number of digits (including decimals). Decimal precision can go to 24 places for a float.</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6"/>
                  </a:ext>
                </a:extLst>
              </a:tr>
              <a:tr h="783614">
                <a:tc>
                  <a:txBody>
                    <a:bodyPr/>
                    <a:lstStyle/>
                    <a:p>
                      <a:pPr algn="just" fontAlgn="t"/>
                      <a:r>
                        <a:rPr lang="en-IN" sz="1100" b="0" i="0">
                          <a:solidFill>
                            <a:srgbClr val="000000"/>
                          </a:solidFill>
                          <a:latin typeface="Century Schoolbook" pitchFamily="18" charset="0"/>
                        </a:rPr>
                        <a:t>DOUBLE(m,d)</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A double precision floating-point number that cannot be unsigned. You can define the display length (m) and the number of decimals (d). This is not required and will default to 16,4, where 4 is the number of decimals. Decimal precision can go to 53 places for a double. Real is a synonym for double.</a:t>
                      </a:r>
                    </a:p>
                  </a:txBody>
                  <a:tcPr marL="13556" marR="13556" marT="13556" marB="1355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5" y="928670"/>
          <a:ext cx="8286806" cy="3186671"/>
        </p:xfrm>
        <a:graphic>
          <a:graphicData uri="http://schemas.openxmlformats.org/drawingml/2006/table">
            <a:tbl>
              <a:tblPr/>
              <a:tblGrid>
                <a:gridCol w="1500197">
                  <a:extLst>
                    <a:ext uri="{9D8B030D-6E8A-4147-A177-3AD203B41FA5}">
                      <a16:colId xmlns:a16="http://schemas.microsoft.com/office/drawing/2014/main" val="20000"/>
                    </a:ext>
                  </a:extLst>
                </a:gridCol>
                <a:gridCol w="3911864">
                  <a:extLst>
                    <a:ext uri="{9D8B030D-6E8A-4147-A177-3AD203B41FA5}">
                      <a16:colId xmlns:a16="http://schemas.microsoft.com/office/drawing/2014/main" val="20001"/>
                    </a:ext>
                  </a:extLst>
                </a:gridCol>
                <a:gridCol w="2874745">
                  <a:extLst>
                    <a:ext uri="{9D8B030D-6E8A-4147-A177-3AD203B41FA5}">
                      <a16:colId xmlns:a16="http://schemas.microsoft.com/office/drawing/2014/main" val="20002"/>
                    </a:ext>
                  </a:extLst>
                </a:gridCol>
              </a:tblGrid>
              <a:tr h="426541">
                <a:tc>
                  <a:txBody>
                    <a:bodyPr/>
                    <a:lstStyle/>
                    <a:p>
                      <a:pPr algn="l" fontAlgn="t"/>
                      <a:r>
                        <a:rPr lang="en-IN" sz="1200" dirty="0">
                          <a:solidFill>
                            <a:srgbClr val="000000"/>
                          </a:solidFill>
                          <a:latin typeface="Century Schoolbook" pitchFamily="18" charset="0"/>
                        </a:rPr>
                        <a:t>Data Type Syntax</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200">
                          <a:solidFill>
                            <a:srgbClr val="000000"/>
                          </a:solidFill>
                          <a:latin typeface="Century Schoolbook" pitchFamily="18" charset="0"/>
                        </a:rPr>
                        <a:t>Maximum Size</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200">
                          <a:solidFill>
                            <a:srgbClr val="000000"/>
                          </a:solidFill>
                          <a:latin typeface="Century Schoolbook" pitchFamily="18" charset="0"/>
                        </a:rPr>
                        <a:t>Explanation</a:t>
                      </a:r>
                    </a:p>
                  </a:txBody>
                  <a:tcPr marL="74889" marR="74889" marT="74889" marB="74889">
                    <a:lnL w="9525" cap="flat" cmpd="sng" algn="ctr">
                      <a:solidFill>
                        <a:srgbClr val="10AF5F"/>
                      </a:solidFill>
                      <a:prstDash val="solid"/>
                      <a:round/>
                      <a:headEnd type="none" w="med" len="med"/>
                      <a:tailEnd type="none" w="med" len="med"/>
                    </a:lnL>
                    <a:lnR w="9525" cap="flat" cmpd="sng" algn="ctr">
                      <a:solidFill>
                        <a:srgbClr val="10AF5F"/>
                      </a:solidFill>
                      <a:prstDash val="solid"/>
                      <a:round/>
                      <a:headEnd type="none" w="med" len="med"/>
                      <a:tailEnd type="none" w="med" len="med"/>
                    </a:lnR>
                    <a:lnT w="9525" cap="flat" cmpd="sng" algn="ctr">
                      <a:solidFill>
                        <a:srgbClr val="10AF5F"/>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819410">
                <a:tc>
                  <a:txBody>
                    <a:bodyPr/>
                    <a:lstStyle/>
                    <a:p>
                      <a:pPr algn="just" fontAlgn="t"/>
                      <a:r>
                        <a:rPr lang="en-IN" sz="1200" b="0" i="0" dirty="0">
                          <a:solidFill>
                            <a:srgbClr val="000000"/>
                          </a:solidFill>
                          <a:latin typeface="Century Schoolbook" pitchFamily="18" charset="0"/>
                        </a:rPr>
                        <a:t>DATE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dirty="0">
                          <a:solidFill>
                            <a:srgbClr val="000000"/>
                          </a:solidFill>
                          <a:latin typeface="Century Schoolbook" pitchFamily="18" charset="0"/>
                        </a:rPr>
                        <a:t>Values range from '1000-01-01' to '9999-12-31'.</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a:solidFill>
                            <a:srgbClr val="000000"/>
                          </a:solidFill>
                          <a:latin typeface="Century Schoolbook" pitchFamily="18" charset="0"/>
                        </a:rPr>
                        <a:t>Displayed as 'yyyy-mm-dd'.</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54313">
                <a:tc>
                  <a:txBody>
                    <a:bodyPr/>
                    <a:lstStyle/>
                    <a:p>
                      <a:pPr algn="just" fontAlgn="t"/>
                      <a:r>
                        <a:rPr lang="en-IN" sz="1200" b="0" i="0">
                          <a:solidFill>
                            <a:srgbClr val="000000"/>
                          </a:solidFill>
                          <a:latin typeface="Century Schoolbook" pitchFamily="18" charset="0"/>
                        </a:rPr>
                        <a:t>DATETIME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dirty="0">
                          <a:solidFill>
                            <a:srgbClr val="000000"/>
                          </a:solidFill>
                          <a:latin typeface="Century Schoolbook" pitchFamily="18" charset="0"/>
                        </a:rPr>
                        <a:t>Values range from '1000-01-01 00:00:00' to '9999-12-31 23:59:59'.</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a:solidFill>
                            <a:srgbClr val="000000"/>
                          </a:solidFill>
                          <a:latin typeface="Century Schoolbook" pitchFamily="18" charset="0"/>
                        </a:rPr>
                        <a:t>Displayed as 'yyyy-mm-dd hh:mm:ss'.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97455">
                <a:tc>
                  <a:txBody>
                    <a:bodyPr/>
                    <a:lstStyle/>
                    <a:p>
                      <a:pPr algn="just" fontAlgn="t"/>
                      <a:r>
                        <a:rPr lang="en-IN" sz="1200" b="0" i="0" dirty="0">
                          <a:solidFill>
                            <a:srgbClr val="000000"/>
                          </a:solidFill>
                          <a:latin typeface="Century Schoolbook" pitchFamily="18" charset="0"/>
                        </a:rPr>
                        <a:t>TIME</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a:solidFill>
                            <a:srgbClr val="000000"/>
                          </a:solidFill>
                          <a:latin typeface="Century Schoolbook" pitchFamily="18" charset="0"/>
                        </a:rPr>
                        <a:t>Values range from '-838:59:59' to '838:59:59'.</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200" b="0" i="0" dirty="0">
                          <a:solidFill>
                            <a:srgbClr val="000000"/>
                          </a:solidFill>
                          <a:latin typeface="Century Schoolbook" pitchFamily="18" charset="0"/>
                        </a:rPr>
                        <a:t>Displayed as 'HH:MM:SS'.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3"/>
                  </a:ext>
                </a:extLst>
              </a:tr>
              <a:tr h="588952">
                <a:tc>
                  <a:txBody>
                    <a:bodyPr/>
                    <a:lstStyle/>
                    <a:p>
                      <a:pPr algn="just" fontAlgn="t"/>
                      <a:r>
                        <a:rPr lang="en-IN" sz="1200" b="0" i="0">
                          <a:solidFill>
                            <a:srgbClr val="000000"/>
                          </a:solidFill>
                          <a:latin typeface="Century Schoolbook" pitchFamily="18" charset="0"/>
                        </a:rPr>
                        <a:t>YEAR[(2|4)]</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a:solidFill>
                            <a:srgbClr val="000000"/>
                          </a:solidFill>
                          <a:latin typeface="Century Schoolbook" pitchFamily="18" charset="0"/>
                        </a:rPr>
                        <a:t>Year value as 2 digits or 4 digits.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200" b="0" i="0" dirty="0">
                          <a:solidFill>
                            <a:srgbClr val="000000"/>
                          </a:solidFill>
                          <a:latin typeface="Century Schoolbook" pitchFamily="18" charset="0"/>
                        </a:rPr>
                        <a:t>Default is 4 digits.</a:t>
                      </a:r>
                    </a:p>
                  </a:txBody>
                  <a:tcPr marL="49926" marR="49926" marT="49926" marB="49926">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6625" name="Rectangle 1"/>
          <p:cNvSpPr>
            <a:spLocks noChangeArrowheads="1"/>
          </p:cNvSpPr>
          <p:nvPr/>
        </p:nvSpPr>
        <p:spPr bwMode="auto">
          <a:xfrm>
            <a:off x="0" y="0"/>
            <a:ext cx="8643966" cy="92333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610B38"/>
              </a:solidFill>
              <a:effectLst/>
              <a:latin typeface="erdan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rgbClr val="610B38"/>
                </a:solidFill>
                <a:latin typeface="Century Schoolbook" pitchFamily="18" charset="0"/>
                <a:cs typeface="Arial" pitchFamily="34" charset="0"/>
              </a:rPr>
              <a:t>3.2)	</a:t>
            </a:r>
            <a:r>
              <a:rPr kumimoji="0" lang="en-US" sz="1800" b="1" i="0" u="none" strike="noStrike" cap="none" normalizeH="0" baseline="0" dirty="0">
                <a:ln>
                  <a:noFill/>
                </a:ln>
                <a:solidFill>
                  <a:srgbClr val="610B38"/>
                </a:solidFill>
                <a:effectLst/>
                <a:latin typeface="Century Schoolbook" pitchFamily="18" charset="0"/>
                <a:cs typeface="Arial" pitchFamily="34" charset="0"/>
              </a:rPr>
              <a:t>Date and Time Data Type: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785794"/>
          <a:ext cx="8715435" cy="4645788"/>
        </p:xfrm>
        <a:graphic>
          <a:graphicData uri="http://schemas.openxmlformats.org/drawingml/2006/table">
            <a:tbl>
              <a:tblPr/>
              <a:tblGrid>
                <a:gridCol w="1571636">
                  <a:extLst>
                    <a:ext uri="{9D8B030D-6E8A-4147-A177-3AD203B41FA5}">
                      <a16:colId xmlns:a16="http://schemas.microsoft.com/office/drawing/2014/main" val="20000"/>
                    </a:ext>
                  </a:extLst>
                </a:gridCol>
                <a:gridCol w="3214710">
                  <a:extLst>
                    <a:ext uri="{9D8B030D-6E8A-4147-A177-3AD203B41FA5}">
                      <a16:colId xmlns:a16="http://schemas.microsoft.com/office/drawing/2014/main" val="20001"/>
                    </a:ext>
                  </a:extLst>
                </a:gridCol>
                <a:gridCol w="3929089">
                  <a:extLst>
                    <a:ext uri="{9D8B030D-6E8A-4147-A177-3AD203B41FA5}">
                      <a16:colId xmlns:a16="http://schemas.microsoft.com/office/drawing/2014/main" val="20002"/>
                    </a:ext>
                  </a:extLst>
                </a:gridCol>
              </a:tblGrid>
              <a:tr h="205432">
                <a:tc>
                  <a:txBody>
                    <a:bodyPr/>
                    <a:lstStyle/>
                    <a:p>
                      <a:pPr algn="l" fontAlgn="t"/>
                      <a:r>
                        <a:rPr lang="en-IN" sz="1100" dirty="0">
                          <a:solidFill>
                            <a:srgbClr val="000000"/>
                          </a:solidFill>
                          <a:latin typeface="Century Schoolbook" pitchFamily="18" charset="0"/>
                        </a:rPr>
                        <a:t>Data Type Syntax</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Maximum Size</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tc>
                  <a:txBody>
                    <a:bodyPr/>
                    <a:lstStyle/>
                    <a:p>
                      <a:pPr algn="l" fontAlgn="t"/>
                      <a:r>
                        <a:rPr lang="en-IN" sz="1100">
                          <a:solidFill>
                            <a:srgbClr val="000000"/>
                          </a:solidFill>
                          <a:latin typeface="Century Schoolbook" pitchFamily="18" charset="0"/>
                        </a:rPr>
                        <a:t>Explanation</a:t>
                      </a:r>
                    </a:p>
                  </a:txBody>
                  <a:tcPr marL="32391" marR="32391" marT="32391" marB="32391">
                    <a:lnL w="9525" cap="flat" cmpd="sng" algn="ctr">
                      <a:solidFill>
                        <a:srgbClr val="009874"/>
                      </a:solidFill>
                      <a:prstDash val="solid"/>
                      <a:round/>
                      <a:headEnd type="none" w="med" len="med"/>
                      <a:tailEnd type="none" w="med" len="med"/>
                    </a:lnL>
                    <a:lnR w="9525" cap="flat" cmpd="sng" algn="ctr">
                      <a:solidFill>
                        <a:srgbClr val="009874"/>
                      </a:solidFill>
                      <a:prstDash val="solid"/>
                      <a:round/>
                      <a:headEnd type="none" w="med" len="med"/>
                      <a:tailEnd type="none" w="med" len="med"/>
                    </a:lnR>
                    <a:lnT w="9525" cap="flat" cmpd="sng" algn="ctr">
                      <a:solidFill>
                        <a:srgbClr val="009874"/>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C7CCBE"/>
                    </a:solidFill>
                  </a:tcPr>
                </a:tc>
                <a:extLst>
                  <a:ext uri="{0D108BD9-81ED-4DB2-BD59-A6C34878D82A}">
                    <a16:rowId xmlns:a16="http://schemas.microsoft.com/office/drawing/2014/main" val="10000"/>
                  </a:ext>
                </a:extLst>
              </a:tr>
              <a:tr h="624837">
                <a:tc>
                  <a:txBody>
                    <a:bodyPr/>
                    <a:lstStyle/>
                    <a:p>
                      <a:pPr algn="just" fontAlgn="t"/>
                      <a:r>
                        <a:rPr lang="en-IN" sz="1100" b="0" i="0" dirty="0">
                          <a:solidFill>
                            <a:srgbClr val="000000"/>
                          </a:solidFill>
                          <a:latin typeface="Century Schoolbook" pitchFamily="18" charset="0"/>
                        </a:rPr>
                        <a:t>CHAR(size)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dirty="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characters to store. Fixed-length strings. Space padded on right to equal size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22520">
                <a:tc>
                  <a:txBody>
                    <a:bodyPr/>
                    <a:lstStyle/>
                    <a:p>
                      <a:pPr algn="just" fontAlgn="t"/>
                      <a:r>
                        <a:rPr lang="en-IN" sz="1100" b="0" i="0">
                          <a:solidFill>
                            <a:srgbClr val="000000"/>
                          </a:solidFill>
                          <a:latin typeface="Century Schoolbook" pitchFamily="18" charset="0"/>
                        </a:rPr>
                        <a:t>VARCHAR(size)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 Variable-length string.</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2"/>
                  </a:ext>
                </a:extLst>
              </a:tr>
              <a:tr h="510467">
                <a:tc>
                  <a:txBody>
                    <a:bodyPr/>
                    <a:lstStyle/>
                    <a:p>
                      <a:pPr algn="just" fontAlgn="t"/>
                      <a:r>
                        <a:rPr lang="en-IN" sz="1100" b="0" i="0" dirty="0">
                          <a:solidFill>
                            <a:srgbClr val="000000"/>
                          </a:solidFill>
                          <a:latin typeface="Century Schoolbook" pitchFamily="18" charset="0"/>
                        </a:rPr>
                        <a:t>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65,535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3"/>
                  </a:ext>
                </a:extLst>
              </a:tr>
              <a:tr h="510467">
                <a:tc>
                  <a:txBody>
                    <a:bodyPr/>
                    <a:lstStyle/>
                    <a:p>
                      <a:pPr algn="just" fontAlgn="t"/>
                      <a:r>
                        <a:rPr lang="en-IN" sz="1100" b="0" i="0">
                          <a:solidFill>
                            <a:srgbClr val="000000"/>
                          </a:solidFill>
                          <a:latin typeface="Century Schoolbook" pitchFamily="18" charset="0"/>
                        </a:rPr>
                        <a:t>MEDIUMTEXT(size)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Maximum size of 16,777,215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10467">
                <a:tc>
                  <a:txBody>
                    <a:bodyPr/>
                    <a:lstStyle/>
                    <a:p>
                      <a:pPr algn="just" fontAlgn="t"/>
                      <a:r>
                        <a:rPr lang="en-IN" sz="1100" b="0" i="0">
                          <a:solidFill>
                            <a:srgbClr val="000000"/>
                          </a:solidFill>
                          <a:latin typeface="Century Schoolbook" pitchFamily="18" charset="0"/>
                        </a:rPr>
                        <a:t>LONGTEXT(size)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4GB or 4,294,967,295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Where size is the number of characters to store.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5"/>
                  </a:ext>
                </a:extLst>
              </a:tr>
              <a:tr h="787981">
                <a:tc>
                  <a:txBody>
                    <a:bodyPr/>
                    <a:lstStyle/>
                    <a:p>
                      <a:pPr algn="just" fontAlgn="t"/>
                      <a:r>
                        <a:rPr lang="en-IN" sz="1100" b="0" i="0">
                          <a:solidFill>
                            <a:srgbClr val="000000"/>
                          </a:solidFill>
                          <a:latin typeface="Century Schoolbook" pitchFamily="18" charset="0"/>
                        </a:rPr>
                        <a:t>BINARY(size)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Maximum size of 255 characters.</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tc>
                  <a:txBody>
                    <a:bodyPr/>
                    <a:lstStyle/>
                    <a:p>
                      <a:pPr algn="just" fontAlgn="t"/>
                      <a:r>
                        <a:rPr lang="en-IN" sz="1100" b="0" i="0">
                          <a:solidFill>
                            <a:srgbClr val="000000"/>
                          </a:solidFill>
                          <a:latin typeface="Century Schoolbook" pitchFamily="18" charset="0"/>
                        </a:rPr>
                        <a:t>Where size is the number of binary characters to store. Fixed-length strings. Space padded on right to equal size characters.(introduced in MySQL 4.1.2)</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46627">
                <a:tc>
                  <a:txBody>
                    <a:bodyPr/>
                    <a:lstStyle/>
                    <a:p>
                      <a:pPr algn="just" fontAlgn="t"/>
                      <a:r>
                        <a:rPr lang="en-IN" sz="1100" b="0" i="0">
                          <a:solidFill>
                            <a:srgbClr val="000000"/>
                          </a:solidFill>
                          <a:latin typeface="Century Schoolbook" pitchFamily="18" charset="0"/>
                        </a:rPr>
                        <a:t>VARBINARY(size)</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a:solidFill>
                            <a:srgbClr val="000000"/>
                          </a:solidFill>
                          <a:latin typeface="Century Schoolbook" pitchFamily="18" charset="0"/>
                        </a:rPr>
                        <a:t>Maximum size of 255 characters.</a:t>
                      </a:r>
                      <a:br>
                        <a:rPr lang="en-IN" sz="1100" b="0" i="0">
                          <a:solidFill>
                            <a:srgbClr val="000000"/>
                          </a:solidFill>
                          <a:latin typeface="Century Schoolbook" pitchFamily="18" charset="0"/>
                        </a:rPr>
                      </a:br>
                      <a:endParaRPr lang="en-IN" sz="1100" b="0" i="0">
                        <a:solidFill>
                          <a:srgbClr val="000000"/>
                        </a:solidFill>
                        <a:latin typeface="Century Schoolbook" pitchFamily="18" charset="0"/>
                      </a:endParaRP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tc>
                  <a:txBody>
                    <a:bodyPr/>
                    <a:lstStyle/>
                    <a:p>
                      <a:pPr algn="just" fontAlgn="t"/>
                      <a:r>
                        <a:rPr lang="en-IN" sz="1100" b="0" i="0" dirty="0">
                          <a:solidFill>
                            <a:srgbClr val="000000"/>
                          </a:solidFill>
                          <a:latin typeface="Century Schoolbook" pitchFamily="18" charset="0"/>
                        </a:rPr>
                        <a:t>Where size is the number of characters to store. Variable-length string.(introduced in MySQL 4.1.2)</a:t>
                      </a:r>
                    </a:p>
                  </a:txBody>
                  <a:tcPr marL="21594" marR="21594" marT="21594" marB="21594">
                    <a:lnL w="9525" cap="flat" cmpd="sng" algn="ctr">
                      <a:solidFill>
                        <a:srgbClr val="C7CCBE"/>
                      </a:solidFill>
                      <a:prstDash val="solid"/>
                      <a:round/>
                      <a:headEnd type="none" w="med" len="med"/>
                      <a:tailEnd type="none" w="med" len="med"/>
                    </a:lnL>
                    <a:lnR w="9525" cap="flat" cmpd="sng" algn="ctr">
                      <a:solidFill>
                        <a:srgbClr val="C7CCBE"/>
                      </a:solidFill>
                      <a:prstDash val="solid"/>
                      <a:round/>
                      <a:headEnd type="none" w="med" len="med"/>
                      <a:tailEnd type="none" w="med" len="med"/>
                    </a:lnR>
                    <a:lnT w="9525" cap="flat" cmpd="sng" algn="ctr">
                      <a:solidFill>
                        <a:srgbClr val="C7CCBE"/>
                      </a:solidFill>
                      <a:prstDash val="solid"/>
                      <a:round/>
                      <a:headEnd type="none" w="med" len="med"/>
                      <a:tailEnd type="none" w="med" len="med"/>
                    </a:lnT>
                    <a:lnB w="9525" cap="flat" cmpd="sng" algn="ctr">
                      <a:solidFill>
                        <a:srgbClr val="C7CCBE"/>
                      </a:solidFill>
                      <a:prstDash val="solid"/>
                      <a:round/>
                      <a:headEnd type="none" w="med" len="med"/>
                      <a:tailEnd type="none" w="med" len="med"/>
                    </a:lnB>
                    <a:solidFill>
                      <a:srgbClr val="EFF1EB"/>
                    </a:solidFill>
                  </a:tcPr>
                </a:tc>
                <a:extLst>
                  <a:ext uri="{0D108BD9-81ED-4DB2-BD59-A6C34878D82A}">
                    <a16:rowId xmlns:a16="http://schemas.microsoft.com/office/drawing/2014/main" val="10007"/>
                  </a:ext>
                </a:extLst>
              </a:tr>
            </a:tbl>
          </a:graphicData>
        </a:graphic>
      </p:graphicFrame>
      <p:sp>
        <p:nvSpPr>
          <p:cNvPr id="27649" name="Rectangle 1"/>
          <p:cNvSpPr>
            <a:spLocks noChangeArrowheads="1"/>
          </p:cNvSpPr>
          <p:nvPr/>
        </p:nvSpPr>
        <p:spPr bwMode="auto">
          <a:xfrm>
            <a:off x="0" y="1"/>
            <a:ext cx="9144000" cy="646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610B38"/>
                </a:solidFill>
                <a:effectLst/>
                <a:latin typeface="erdana"/>
                <a:cs typeface="Arial" pitchFamily="34" charset="0"/>
              </a:rPr>
              <a:t>3.3)	</a:t>
            </a:r>
            <a:r>
              <a:rPr kumimoji="0" lang="en-US" sz="1800" b="1" i="0" u="none" strike="noStrike" cap="none" normalizeH="0" baseline="0" dirty="0">
                <a:ln>
                  <a:noFill/>
                </a:ln>
                <a:solidFill>
                  <a:srgbClr val="610B38"/>
                </a:solidFill>
                <a:effectLst/>
                <a:latin typeface="Century Schoolbook" pitchFamily="18" charset="0"/>
                <a:cs typeface="Arial" pitchFamily="34" charset="0"/>
              </a:rPr>
              <a:t>String Data Types: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214290"/>
            <a:ext cx="8429684" cy="6063198"/>
          </a:xfrm>
          <a:prstGeom prst="rect">
            <a:avLst/>
          </a:prstGeom>
          <a:noFill/>
        </p:spPr>
        <p:txBody>
          <a:bodyPr wrap="square" rtlCol="0">
            <a:spAutoFit/>
          </a:bodyPr>
          <a:lstStyle/>
          <a:p>
            <a:pPr algn="ctr"/>
            <a:r>
              <a:rPr lang="en-IN" sz="2800" b="1" dirty="0">
                <a:latin typeface="Century Schoolbook" pitchFamily="18" charset="0"/>
              </a:rPr>
              <a:t>UNIT –V</a:t>
            </a:r>
          </a:p>
          <a:p>
            <a:pPr marL="989013" indent="-628650">
              <a:lnSpc>
                <a:spcPct val="150000"/>
              </a:lnSpc>
              <a:buFont typeface="+mj-lt"/>
              <a:buAutoNum type="arabicParenR"/>
            </a:pPr>
            <a:r>
              <a:rPr lang="en-IN" sz="2400" b="1" dirty="0">
                <a:latin typeface="Century Schoolbook" pitchFamily="18" charset="0"/>
              </a:rPr>
              <a:t>An Overview of MySQL Architecture</a:t>
            </a:r>
          </a:p>
          <a:p>
            <a:pPr marL="989013" indent="-628650">
              <a:lnSpc>
                <a:spcPct val="150000"/>
              </a:lnSpc>
              <a:buFont typeface="+mj-lt"/>
              <a:buAutoNum type="arabicParenR"/>
            </a:pPr>
            <a:r>
              <a:rPr lang="en-IN" sz="2400" b="1" dirty="0">
                <a:latin typeface="Century Schoolbook" pitchFamily="18" charset="0"/>
              </a:rPr>
              <a:t>The MySQL Engine</a:t>
            </a:r>
          </a:p>
          <a:p>
            <a:pPr marL="989013" indent="-628650">
              <a:lnSpc>
                <a:spcPct val="150000"/>
              </a:lnSpc>
              <a:buFont typeface="+mj-lt"/>
              <a:buAutoNum type="arabicParenR"/>
            </a:pPr>
            <a:r>
              <a:rPr lang="en-IN" sz="2400" b="1" dirty="0">
                <a:latin typeface="Century Schoolbook" pitchFamily="18" charset="0"/>
              </a:rPr>
              <a:t>MySQL Data Types</a:t>
            </a:r>
          </a:p>
          <a:p>
            <a:pPr marL="989013" indent="-628650">
              <a:lnSpc>
                <a:spcPct val="150000"/>
              </a:lnSpc>
              <a:buFont typeface="+mj-lt"/>
              <a:buAutoNum type="arabicParenR"/>
            </a:pPr>
            <a:r>
              <a:rPr lang="en-IN" sz="2400" b="1" dirty="0">
                <a:latin typeface="Century Schoolbook" pitchFamily="18" charset="0"/>
              </a:rPr>
              <a:t>MySQL Operators</a:t>
            </a:r>
          </a:p>
          <a:p>
            <a:pPr marL="989013" indent="-628650">
              <a:lnSpc>
                <a:spcPct val="150000"/>
              </a:lnSpc>
              <a:buFont typeface="+mj-lt"/>
              <a:buAutoNum type="arabicParenR"/>
            </a:pPr>
            <a:r>
              <a:rPr lang="en-IN" sz="2400" b="1" dirty="0">
                <a:latin typeface="Century Schoolbook" pitchFamily="18" charset="0"/>
              </a:rPr>
              <a:t>MySQL Functions</a:t>
            </a:r>
          </a:p>
          <a:p>
            <a:pPr marL="989013" indent="-628650">
              <a:lnSpc>
                <a:spcPct val="150000"/>
              </a:lnSpc>
              <a:buFont typeface="+mj-lt"/>
              <a:buAutoNum type="arabicParenR"/>
            </a:pPr>
            <a:r>
              <a:rPr lang="en-IN" sz="2400" b="1" dirty="0">
                <a:latin typeface="Century Schoolbook" pitchFamily="18" charset="0"/>
              </a:rPr>
              <a:t>Accessing Database in PHP</a:t>
            </a:r>
          </a:p>
          <a:p>
            <a:pPr marL="989013" indent="-628650">
              <a:lnSpc>
                <a:spcPct val="150000"/>
              </a:lnSpc>
              <a:buFont typeface="+mj-lt"/>
              <a:buAutoNum type="arabicParenR"/>
            </a:pPr>
            <a:r>
              <a:rPr lang="en-IN" sz="2400" b="1" dirty="0">
                <a:latin typeface="Century Schoolbook" pitchFamily="18" charset="0"/>
              </a:rPr>
              <a:t>Updating Database</a:t>
            </a:r>
          </a:p>
          <a:p>
            <a:pPr marL="989013" indent="-628650">
              <a:lnSpc>
                <a:spcPct val="150000"/>
              </a:lnSpc>
              <a:buFont typeface="+mj-lt"/>
              <a:buAutoNum type="arabicParenR"/>
            </a:pPr>
            <a:r>
              <a:rPr lang="en-IN" sz="2400" b="1" dirty="0">
                <a:latin typeface="Century Schoolbook" pitchFamily="18" charset="0"/>
              </a:rPr>
              <a:t>Creating a new Database</a:t>
            </a:r>
          </a:p>
          <a:p>
            <a:pPr marL="989013" indent="-628650">
              <a:lnSpc>
                <a:spcPct val="150000"/>
              </a:lnSpc>
              <a:buFont typeface="+mj-lt"/>
              <a:buAutoNum type="arabicParenR"/>
            </a:pPr>
            <a:r>
              <a:rPr lang="en-IN" sz="2400" b="1" dirty="0">
                <a:latin typeface="Century Schoolbook" pitchFamily="18" charset="0"/>
              </a:rPr>
              <a:t>Working with Data</a:t>
            </a:r>
          </a:p>
          <a:p>
            <a:pPr marL="989013" indent="-628650">
              <a:lnSpc>
                <a:spcPct val="150000"/>
              </a:lnSpc>
              <a:buFont typeface="+mj-lt"/>
              <a:buAutoNum type="arabicParenR"/>
            </a:pPr>
            <a:r>
              <a:rPr lang="en-IN" sz="2400" b="1" dirty="0">
                <a:latin typeface="Century Schoolbook" pitchFamily="18" charset="0"/>
              </a:rPr>
              <a:t>Joins</a:t>
            </a:r>
            <a:endParaRPr lang="en-IN" sz="2800" b="1" dirty="0">
              <a:latin typeface="Century Schoolbook"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786842" cy="3416320"/>
          </a:xfrm>
          <a:prstGeom prst="rect">
            <a:avLst/>
          </a:prstGeom>
          <a:noFill/>
        </p:spPr>
        <p:txBody>
          <a:bodyPr wrap="square" rtlCol="0">
            <a:spAutoFit/>
          </a:bodyPr>
          <a:lstStyle/>
          <a:p>
            <a:pPr marL="342900" indent="-342900" algn="ctr">
              <a:buAutoNum type="arabicPeriod" startAt="4"/>
            </a:pPr>
            <a:r>
              <a:rPr lang="en-IN" b="1" dirty="0">
                <a:latin typeface="Century Schoolbook" pitchFamily="18" charset="0"/>
              </a:rPr>
              <a:t>MySQL Operators</a:t>
            </a:r>
          </a:p>
          <a:p>
            <a:pPr algn="just">
              <a:lnSpc>
                <a:spcPct val="150000"/>
              </a:lnSpc>
            </a:pPr>
            <a:r>
              <a:rPr lang="en-IN" dirty="0">
                <a:latin typeface="Century Schoolbook" pitchFamily="18" charset="0"/>
              </a:rPr>
              <a:t>MySQL comes with more than 25 operators , each designed for a specific </a:t>
            </a:r>
            <a:r>
              <a:rPr lang="en-IN" dirty="0" err="1">
                <a:latin typeface="Century Schoolbook" pitchFamily="18" charset="0"/>
              </a:rPr>
              <a:t>task.These</a:t>
            </a:r>
            <a:r>
              <a:rPr lang="en-IN" dirty="0">
                <a:latin typeface="Century Schoolbook" pitchFamily="18" charset="0"/>
              </a:rPr>
              <a:t> operators can be classified, according to their function, into the following four categories</a:t>
            </a:r>
          </a:p>
          <a:p>
            <a:pPr algn="just">
              <a:lnSpc>
                <a:spcPct val="150000"/>
              </a:lnSpc>
            </a:pPr>
            <a:r>
              <a:rPr lang="en-IN" dirty="0">
                <a:latin typeface="Century Schoolbook" pitchFamily="18" charset="0"/>
              </a:rPr>
              <a:t>4.1)	Arithmetic Operators</a:t>
            </a:r>
          </a:p>
          <a:p>
            <a:pPr algn="just">
              <a:lnSpc>
                <a:spcPct val="150000"/>
              </a:lnSpc>
            </a:pPr>
            <a:r>
              <a:rPr lang="en-IN" dirty="0">
                <a:latin typeface="Century Schoolbook" pitchFamily="18" charset="0"/>
              </a:rPr>
              <a:t>4.2)	</a:t>
            </a:r>
            <a:r>
              <a:rPr lang="en-IN" dirty="0" err="1">
                <a:latin typeface="Century Schoolbook" pitchFamily="18" charset="0"/>
              </a:rPr>
              <a:t>Comparision</a:t>
            </a:r>
            <a:r>
              <a:rPr lang="en-IN" dirty="0">
                <a:latin typeface="Century Schoolbook" pitchFamily="18" charset="0"/>
              </a:rPr>
              <a:t> Operators</a:t>
            </a:r>
          </a:p>
          <a:p>
            <a:pPr algn="just">
              <a:lnSpc>
                <a:spcPct val="150000"/>
              </a:lnSpc>
            </a:pPr>
            <a:r>
              <a:rPr lang="en-IN" dirty="0">
                <a:latin typeface="Century Schoolbook" pitchFamily="18" charset="0"/>
              </a:rPr>
              <a:t>4.3)	Logical Operators</a:t>
            </a:r>
          </a:p>
          <a:p>
            <a:endParaRPr lang="en-IN" dirty="0"/>
          </a:p>
          <a:p>
            <a:pPr marL="342900" indent="-342900" algn="ctr">
              <a:buAutoNum type="arabicPeriod" startAt="4"/>
            </a:pPr>
            <a:endParaRPr lang="en-IN" b="1" dirty="0">
              <a:latin typeface="Century Schoolbook"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357158" y="1000108"/>
          <a:ext cx="8501122" cy="3429024"/>
        </p:xfrm>
        <a:graphic>
          <a:graphicData uri="http://schemas.openxmlformats.org/presentationml/2006/ole">
            <mc:AlternateContent xmlns:mc="http://schemas.openxmlformats.org/markup-compatibility/2006">
              <mc:Choice xmlns:v="urn:schemas-microsoft-com:vml" Requires="v">
                <p:oleObj name="Document" r:id="rId2" imgW="5876184" imgH="1373237" progId="Word.Document.12">
                  <p:embed/>
                </p:oleObj>
              </mc:Choice>
              <mc:Fallback>
                <p:oleObj name="Document" r:id="rId2" imgW="5876184" imgH="1373237" progId="Word.Document.12">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1000108"/>
                        <a:ext cx="8501122"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214282" y="214290"/>
            <a:ext cx="8715436" cy="923330"/>
          </a:xfrm>
          <a:prstGeom prst="rect">
            <a:avLst/>
          </a:prstGeom>
          <a:noFill/>
        </p:spPr>
        <p:txBody>
          <a:bodyPr wrap="square" rtlCol="0">
            <a:spAutoFit/>
          </a:bodyPr>
          <a:lstStyle/>
          <a:p>
            <a:r>
              <a:rPr lang="en-IN" b="1" dirty="0">
                <a:latin typeface="Century Schoolbook" pitchFamily="18" charset="0"/>
              </a:rPr>
              <a:t>4.1)	Arithmetic Operators</a:t>
            </a:r>
            <a:endParaRPr lang="en-IN" dirty="0">
              <a:latin typeface="Century Schoolbook" pitchFamily="18" charset="0"/>
            </a:endParaRPr>
          </a:p>
          <a:p>
            <a:r>
              <a:rPr lang="en-IN" dirty="0">
                <a:latin typeface="Century Schoolbook" pitchFamily="18" charset="0"/>
              </a:rPr>
              <a:t>		MySQL supports the following Arithmetic Operators</a:t>
            </a:r>
          </a:p>
          <a:p>
            <a:endParaRPr lang="en-IN" dirty="0">
              <a:latin typeface="Century Schoolbook" pitchFamily="18" charset="0"/>
            </a:endParaRPr>
          </a:p>
        </p:txBody>
      </p:sp>
      <p:sp>
        <p:nvSpPr>
          <p:cNvPr id="7" name="TextBox 6"/>
          <p:cNvSpPr txBox="1"/>
          <p:nvPr/>
        </p:nvSpPr>
        <p:spPr>
          <a:xfrm>
            <a:off x="500035" y="4214818"/>
            <a:ext cx="8429684" cy="1477328"/>
          </a:xfrm>
          <a:prstGeom prst="rect">
            <a:avLst/>
          </a:prstGeom>
          <a:noFill/>
        </p:spPr>
        <p:txBody>
          <a:bodyPr wrap="square" rtlCol="0">
            <a:spAutoFit/>
          </a:bodyPr>
          <a:lstStyle/>
          <a:p>
            <a:r>
              <a:rPr lang="en-IN" dirty="0">
                <a:latin typeface="Century Schoolbook" pitchFamily="18" charset="0"/>
              </a:rPr>
              <a:t>Examples :</a:t>
            </a:r>
          </a:p>
          <a:p>
            <a:pPr marL="900113" indent="-450850"/>
            <a:r>
              <a:rPr lang="en-IN" dirty="0">
                <a:latin typeface="Century Schoolbook" pitchFamily="18" charset="0"/>
              </a:rPr>
              <a:t>		Select 10+5, 1000000+64763; 	// </a:t>
            </a:r>
            <a:r>
              <a:rPr lang="en-IN" b="1" i="1" dirty="0">
                <a:latin typeface="Century Schoolbook" pitchFamily="18" charset="0"/>
              </a:rPr>
              <a:t>returns 15 and 1064763</a:t>
            </a:r>
            <a:endParaRPr lang="en-IN" dirty="0">
              <a:latin typeface="Century Schoolbook" pitchFamily="18" charset="0"/>
            </a:endParaRPr>
          </a:p>
          <a:p>
            <a:pPr marL="900113" indent="-450850"/>
            <a:r>
              <a:rPr lang="en-IN" b="1" i="1" dirty="0">
                <a:latin typeface="Century Schoolbook" pitchFamily="18" charset="0"/>
              </a:rPr>
              <a:t>		</a:t>
            </a:r>
            <a:r>
              <a:rPr lang="en-IN" dirty="0">
                <a:latin typeface="Century Schoolbook" pitchFamily="18" charset="0"/>
              </a:rPr>
              <a:t>Select 5-1;			// </a:t>
            </a:r>
            <a:r>
              <a:rPr lang="en-IN" b="1" i="1" dirty="0">
                <a:latin typeface="Century Schoolbook" pitchFamily="18" charset="0"/>
              </a:rPr>
              <a:t>returns 4 </a:t>
            </a:r>
            <a:endParaRPr lang="en-IN" dirty="0">
              <a:latin typeface="Century Schoolbook" pitchFamily="18" charset="0"/>
            </a:endParaRPr>
          </a:p>
          <a:p>
            <a:pPr marL="900113" indent="-450850"/>
            <a:r>
              <a:rPr lang="en-IN" dirty="0">
                <a:latin typeface="Century Schoolbook" pitchFamily="18" charset="0"/>
              </a:rPr>
              <a:t>		Select 7 *10 , 10/2, 10%2;		//</a:t>
            </a:r>
            <a:r>
              <a:rPr lang="en-IN" b="1" i="1" dirty="0">
                <a:latin typeface="Century Schoolbook" pitchFamily="18" charset="0"/>
              </a:rPr>
              <a:t>returns 70 and 5 and 0</a:t>
            </a:r>
            <a:endParaRPr lang="en-IN" dirty="0">
              <a:latin typeface="Century Schoolbook" pitchFamily="18" charset="0"/>
            </a:endParaRPr>
          </a:p>
          <a:p>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501122" cy="1754326"/>
          </a:xfrm>
          <a:prstGeom prst="rect">
            <a:avLst/>
          </a:prstGeom>
          <a:noFill/>
        </p:spPr>
        <p:txBody>
          <a:bodyPr wrap="square" rtlCol="0">
            <a:spAutoFit/>
          </a:bodyPr>
          <a:lstStyle/>
          <a:p>
            <a:pPr marL="539750" indent="-539750" algn="just"/>
            <a:r>
              <a:rPr lang="en-IN" b="1" dirty="0">
                <a:latin typeface="Century Schoolbook" pitchFamily="18" charset="0"/>
              </a:rPr>
              <a:t>4.2)	</a:t>
            </a:r>
            <a:r>
              <a:rPr lang="en-IN" b="1" dirty="0" err="1">
                <a:latin typeface="Century Schoolbook" pitchFamily="18" charset="0"/>
              </a:rPr>
              <a:t>Comparision</a:t>
            </a:r>
            <a:r>
              <a:rPr lang="en-IN" b="1" dirty="0">
                <a:latin typeface="Century Schoolbook" pitchFamily="18" charset="0"/>
              </a:rPr>
              <a:t> Operators</a:t>
            </a:r>
            <a:endParaRPr lang="en-IN" dirty="0">
              <a:latin typeface="Century Schoolbook" pitchFamily="18" charset="0"/>
            </a:endParaRPr>
          </a:p>
          <a:p>
            <a:pPr marL="1079500" indent="-539750" algn="just">
              <a:buFont typeface="Wingdings" pitchFamily="2" charset="2"/>
              <a:buChar char="q"/>
            </a:pPr>
            <a:r>
              <a:rPr lang="en-IN" b="1" dirty="0">
                <a:latin typeface="Century Schoolbook" pitchFamily="18" charset="0"/>
              </a:rPr>
              <a:t>MySQL </a:t>
            </a:r>
            <a:r>
              <a:rPr lang="en-IN" dirty="0">
                <a:latin typeface="Century Schoolbook" pitchFamily="18" charset="0"/>
              </a:rPr>
              <a:t>provides Numerous </a:t>
            </a:r>
            <a:r>
              <a:rPr lang="en-IN" dirty="0" err="1">
                <a:latin typeface="Century Schoolbook" pitchFamily="18" charset="0"/>
              </a:rPr>
              <a:t>Comparisions</a:t>
            </a:r>
            <a:r>
              <a:rPr lang="en-IN" dirty="0">
                <a:latin typeface="Century Schoolbook" pitchFamily="18" charset="0"/>
              </a:rPr>
              <a:t> operators, which allows to compare the left side of an expression with its right side.</a:t>
            </a:r>
          </a:p>
          <a:p>
            <a:pPr marL="1079500" indent="-539750" algn="just">
              <a:buFont typeface="Wingdings" pitchFamily="2" charset="2"/>
              <a:buChar char="q"/>
            </a:pPr>
            <a:r>
              <a:rPr lang="en-IN" dirty="0">
                <a:latin typeface="Century Schoolbook" pitchFamily="18" charset="0"/>
              </a:rPr>
              <a:t>The result of such a </a:t>
            </a:r>
            <a:r>
              <a:rPr lang="en-IN" dirty="0" err="1">
                <a:latin typeface="Century Schoolbook" pitchFamily="18" charset="0"/>
              </a:rPr>
              <a:t>comparision</a:t>
            </a:r>
            <a:r>
              <a:rPr lang="en-IN" dirty="0">
                <a:latin typeface="Century Schoolbook" pitchFamily="18" charset="0"/>
              </a:rPr>
              <a:t> operation is always 1(true), 0(false), or NULL(Could not be determined)</a:t>
            </a:r>
          </a:p>
          <a:p>
            <a:endParaRPr lang="en-IN" dirty="0"/>
          </a:p>
        </p:txBody>
      </p:sp>
      <p:graphicFrame>
        <p:nvGraphicFramePr>
          <p:cNvPr id="33794" name="Object 2"/>
          <p:cNvGraphicFramePr>
            <a:graphicFrameLocks noChangeAspect="1"/>
          </p:cNvGraphicFramePr>
          <p:nvPr/>
        </p:nvGraphicFramePr>
        <p:xfrm>
          <a:off x="-714412" y="1857364"/>
          <a:ext cx="10429948" cy="5643602"/>
        </p:xfrm>
        <a:graphic>
          <a:graphicData uri="http://schemas.openxmlformats.org/presentationml/2006/ole">
            <mc:AlternateContent xmlns:mc="http://schemas.openxmlformats.org/markup-compatibility/2006">
              <mc:Choice xmlns:v="urn:schemas-microsoft-com:vml" Requires="v">
                <p:oleObj name="Document" r:id="rId2" imgW="5876544" imgH="2814883" progId="Word.Document.12">
                  <p:embed/>
                </p:oleObj>
              </mc:Choice>
              <mc:Fallback>
                <p:oleObj name="Document" r:id="rId2" imgW="5876544" imgH="2814883" progId="Word.Document.12">
                  <p:embed/>
                  <p:pic>
                    <p:nvPicPr>
                      <p:cNvPr id="337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12" y="1857364"/>
                        <a:ext cx="10429948" cy="564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214282" y="635000"/>
          <a:ext cx="8643998" cy="5937272"/>
        </p:xfrm>
        <a:graphic>
          <a:graphicData uri="http://schemas.openxmlformats.org/presentationml/2006/ole">
            <mc:AlternateContent xmlns:mc="http://schemas.openxmlformats.org/markup-compatibility/2006">
              <mc:Choice xmlns:v="urn:schemas-microsoft-com:vml" Requires="v">
                <p:oleObj name="Document" r:id="rId2" imgW="5889147" imgH="5587640" progId="Word.Document.12">
                  <p:embed/>
                </p:oleObj>
              </mc:Choice>
              <mc:Fallback>
                <p:oleObj name="Document" r:id="rId2" imgW="5889147" imgH="5587640" progId="Word.Document.12">
                  <p:embed/>
                  <p:pic>
                    <p:nvPicPr>
                      <p:cNvPr id="348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635000"/>
                        <a:ext cx="8643998" cy="59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428604"/>
            <a:ext cx="8643998" cy="923330"/>
          </a:xfrm>
          <a:prstGeom prst="rect">
            <a:avLst/>
          </a:prstGeom>
          <a:noFill/>
        </p:spPr>
        <p:txBody>
          <a:bodyPr wrap="square" rtlCol="0">
            <a:spAutoFit/>
          </a:bodyPr>
          <a:lstStyle/>
          <a:p>
            <a:r>
              <a:rPr lang="en-IN" b="1" dirty="0">
                <a:latin typeface="Century Schoolbook" pitchFamily="18" charset="0"/>
              </a:rPr>
              <a:t>4.3)	Logical Operators</a:t>
            </a:r>
            <a:endParaRPr lang="en-IN" dirty="0">
              <a:latin typeface="Century Schoolbook" pitchFamily="18" charset="0"/>
            </a:endParaRPr>
          </a:p>
          <a:p>
            <a:r>
              <a:rPr lang="en-IN" b="1" dirty="0">
                <a:latin typeface="Century Schoolbook" pitchFamily="18" charset="0"/>
              </a:rPr>
              <a:t>	MySQL also comes with 4 Logical operators </a:t>
            </a:r>
            <a:endParaRPr lang="en-IN" dirty="0">
              <a:latin typeface="Century Schoolbook" pitchFamily="18" charset="0"/>
            </a:endParaRPr>
          </a:p>
          <a:p>
            <a:endParaRPr lang="en-IN" dirty="0"/>
          </a:p>
        </p:txBody>
      </p:sp>
      <p:graphicFrame>
        <p:nvGraphicFramePr>
          <p:cNvPr id="35842" name="Object 2"/>
          <p:cNvGraphicFramePr>
            <a:graphicFrameLocks noChangeAspect="1"/>
          </p:cNvGraphicFramePr>
          <p:nvPr/>
        </p:nvGraphicFramePr>
        <p:xfrm>
          <a:off x="285720" y="1214422"/>
          <a:ext cx="8501122" cy="3429024"/>
        </p:xfrm>
        <a:graphic>
          <a:graphicData uri="http://schemas.openxmlformats.org/presentationml/2006/ole">
            <mc:AlternateContent xmlns:mc="http://schemas.openxmlformats.org/markup-compatibility/2006">
              <mc:Choice xmlns:v="urn:schemas-microsoft-com:vml" Requires="v">
                <p:oleObj name="Document" r:id="rId2" imgW="5876184" imgH="1193211" progId="Word.Document.12">
                  <p:embed/>
                </p:oleObj>
              </mc:Choice>
              <mc:Fallback>
                <p:oleObj name="Document" r:id="rId2" imgW="5876184" imgH="1193211" progId="Word.Document.12">
                  <p:embed/>
                  <p:pic>
                    <p:nvPicPr>
                      <p:cNvPr id="3584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0" y="1214422"/>
                        <a:ext cx="8501122"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357158" y="4786322"/>
          <a:ext cx="8429684" cy="1714512"/>
        </p:xfrm>
        <a:graphic>
          <a:graphicData uri="http://schemas.openxmlformats.org/presentationml/2006/ole">
            <mc:AlternateContent xmlns:mc="http://schemas.openxmlformats.org/markup-compatibility/2006">
              <mc:Choice xmlns:v="urn:schemas-microsoft-com:vml" Requires="v">
                <p:oleObj name="Document" r:id="rId4" imgW="5732871" imgH="873125" progId="Word.Document.12">
                  <p:embed/>
                </p:oleObj>
              </mc:Choice>
              <mc:Fallback>
                <p:oleObj name="Document" r:id="rId4" imgW="5732871" imgH="873125" progId="Word.Document.12">
                  <p:embed/>
                  <p:pic>
                    <p:nvPicPr>
                      <p:cNvPr id="358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4786322"/>
                        <a:ext cx="8429684" cy="17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15436" cy="3693319"/>
          </a:xfrm>
          <a:prstGeom prst="rect">
            <a:avLst/>
          </a:prstGeom>
          <a:noFill/>
        </p:spPr>
        <p:txBody>
          <a:bodyPr wrap="square" rtlCol="0">
            <a:spAutoFit/>
          </a:bodyPr>
          <a:lstStyle/>
          <a:p>
            <a:pPr>
              <a:lnSpc>
                <a:spcPct val="150000"/>
              </a:lnSpc>
            </a:pPr>
            <a:r>
              <a:rPr lang="en-IN" b="1" dirty="0">
                <a:latin typeface="Century Schoolbook" pitchFamily="18" charset="0"/>
              </a:rPr>
              <a:t>5.MySQL Functions</a:t>
            </a:r>
            <a:endParaRPr lang="en-IN" dirty="0">
              <a:latin typeface="Century Schoolbook" pitchFamily="18" charset="0"/>
            </a:endParaRPr>
          </a:p>
          <a:p>
            <a:pPr>
              <a:lnSpc>
                <a:spcPct val="150000"/>
              </a:lnSpc>
            </a:pPr>
            <a:r>
              <a:rPr lang="en-IN" b="1" dirty="0">
                <a:latin typeface="Century Schoolbook" pitchFamily="18" charset="0"/>
              </a:rPr>
              <a:t>	</a:t>
            </a:r>
            <a:r>
              <a:rPr lang="en-IN" b="1" dirty="0" err="1">
                <a:latin typeface="Century Schoolbook" pitchFamily="18" charset="0"/>
              </a:rPr>
              <a:t>MySQL</a:t>
            </a:r>
            <a:r>
              <a:rPr lang="en-IN" b="1" dirty="0">
                <a:latin typeface="Century Schoolbook" pitchFamily="18" charset="0"/>
              </a:rPr>
              <a:t> </a:t>
            </a:r>
            <a:r>
              <a:rPr lang="en-IN" dirty="0">
                <a:latin typeface="Century Schoolbook" pitchFamily="18" charset="0"/>
              </a:rPr>
              <a:t>Built-in functions are broadly classified into the following 	groups</a:t>
            </a:r>
          </a:p>
          <a:p>
            <a:pPr lvl="2">
              <a:lnSpc>
                <a:spcPct val="150000"/>
              </a:lnSpc>
            </a:pPr>
            <a:r>
              <a:rPr lang="en-IN" dirty="0">
                <a:latin typeface="Century Schoolbook" pitchFamily="18" charset="0"/>
              </a:rPr>
              <a:t>5.1)	Math Functions</a:t>
            </a:r>
          </a:p>
          <a:p>
            <a:pPr lvl="2">
              <a:lnSpc>
                <a:spcPct val="150000"/>
              </a:lnSpc>
            </a:pPr>
            <a:r>
              <a:rPr lang="en-IN" dirty="0">
                <a:latin typeface="Century Schoolbook" pitchFamily="18" charset="0"/>
              </a:rPr>
              <a:t>5.2)	Aggregate Functions</a:t>
            </a:r>
          </a:p>
          <a:p>
            <a:pPr lvl="2">
              <a:lnSpc>
                <a:spcPct val="150000"/>
              </a:lnSpc>
            </a:pPr>
            <a:r>
              <a:rPr lang="en-IN" dirty="0">
                <a:latin typeface="Century Schoolbook" pitchFamily="18" charset="0"/>
              </a:rPr>
              <a:t>5.3)	String Manipulation Functions</a:t>
            </a:r>
          </a:p>
          <a:p>
            <a:pPr lvl="2">
              <a:lnSpc>
                <a:spcPct val="150000"/>
              </a:lnSpc>
            </a:pPr>
            <a:r>
              <a:rPr lang="en-IN" dirty="0">
                <a:latin typeface="Century Schoolbook" pitchFamily="18" charset="0"/>
              </a:rPr>
              <a:t>5.4)	Date and Time Manipulation Functions</a:t>
            </a:r>
          </a:p>
          <a:p>
            <a:pPr lvl="2">
              <a:lnSpc>
                <a:spcPct val="150000"/>
              </a:lnSpc>
            </a:pPr>
            <a:r>
              <a:rPr lang="en-IN" dirty="0">
                <a:latin typeface="Century Schoolbook" pitchFamily="18" charset="0"/>
              </a:rPr>
              <a:t>5.5)	Data Encryption Functions</a:t>
            </a:r>
          </a:p>
          <a:p>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1"/>
            <a:ext cx="8786874" cy="646331"/>
          </a:xfrm>
          <a:prstGeom prst="rect">
            <a:avLst/>
          </a:prstGeom>
          <a:noFill/>
        </p:spPr>
        <p:txBody>
          <a:bodyPr wrap="square" rtlCol="0">
            <a:spAutoFit/>
          </a:bodyPr>
          <a:lstStyle/>
          <a:p>
            <a:r>
              <a:rPr lang="en-IN" b="1" dirty="0">
                <a:latin typeface="Century Schoolbook" pitchFamily="18" charset="0"/>
              </a:rPr>
              <a:t>5.1)	Math Functions</a:t>
            </a:r>
            <a:endParaRPr lang="en-IN" dirty="0">
              <a:latin typeface="Century Schoolbook" pitchFamily="18" charset="0"/>
            </a:endParaRPr>
          </a:p>
          <a:p>
            <a:r>
              <a:rPr lang="en-IN" dirty="0">
                <a:latin typeface="Century Schoolbook" pitchFamily="18" charset="0"/>
              </a:rPr>
              <a:t>	</a:t>
            </a:r>
            <a:r>
              <a:rPr lang="en-IN" dirty="0" err="1">
                <a:latin typeface="Century Schoolbook" pitchFamily="18" charset="0"/>
              </a:rPr>
              <a:t>MySQL</a:t>
            </a:r>
            <a:r>
              <a:rPr lang="en-IN" dirty="0">
                <a:latin typeface="Century Schoolbook" pitchFamily="18" charset="0"/>
              </a:rPr>
              <a:t> supports the following Math Functions</a:t>
            </a:r>
            <a:endParaRPr lang="en-IN" dirty="0"/>
          </a:p>
        </p:txBody>
      </p:sp>
      <p:sp>
        <p:nvSpPr>
          <p:cNvPr id="3" name="TextBox 2"/>
          <p:cNvSpPr txBox="1"/>
          <p:nvPr/>
        </p:nvSpPr>
        <p:spPr>
          <a:xfrm>
            <a:off x="428596" y="1142984"/>
            <a:ext cx="184731" cy="369332"/>
          </a:xfrm>
          <a:prstGeom prst="rect">
            <a:avLst/>
          </a:prstGeom>
          <a:noFill/>
        </p:spPr>
        <p:txBody>
          <a:bodyPr wrap="none" rtlCol="0">
            <a:spAutoFit/>
          </a:bodyPr>
          <a:lstStyle/>
          <a:p>
            <a:endParaRPr lang="en-IN" dirty="0"/>
          </a:p>
        </p:txBody>
      </p:sp>
      <p:sp>
        <p:nvSpPr>
          <p:cNvPr id="5" name="Rectangle 4"/>
          <p:cNvSpPr/>
          <p:nvPr/>
        </p:nvSpPr>
        <p:spPr>
          <a:xfrm>
            <a:off x="214282" y="857232"/>
            <a:ext cx="8929718" cy="4770537"/>
          </a:xfrm>
          <a:prstGeom prst="rect">
            <a:avLst/>
          </a:prstGeom>
        </p:spPr>
        <p:txBody>
          <a:bodyPr wrap="square">
            <a:spAutoFit/>
          </a:bodyPr>
          <a:lstStyle/>
          <a:p>
            <a:r>
              <a:rPr lang="en-IN" sz="1600" dirty="0">
                <a:latin typeface="Century Schoolbook" pitchFamily="18" charset="0"/>
              </a:rPr>
              <a:t>Function		Description</a:t>
            </a:r>
          </a:p>
          <a:p>
            <a:pPr marL="1436688" indent="-1436688" algn="just"/>
            <a:r>
              <a:rPr lang="en-IN" sz="1600" dirty="0">
                <a:latin typeface="Century Schoolbook" pitchFamily="18" charset="0"/>
              </a:rPr>
              <a:t>ABS	Returns the absolute value of a number</a:t>
            </a:r>
          </a:p>
          <a:p>
            <a:pPr marL="1436688" indent="-1436688" algn="just"/>
            <a:r>
              <a:rPr lang="en-IN" sz="1600" dirty="0">
                <a:latin typeface="Century Schoolbook" pitchFamily="18" charset="0"/>
              </a:rPr>
              <a:t>AVG	Returns the average value of an expression</a:t>
            </a:r>
          </a:p>
          <a:p>
            <a:pPr marL="1436688" indent="-1436688" algn="just"/>
            <a:r>
              <a:rPr lang="en-IN" sz="1600" dirty="0">
                <a:latin typeface="Century Schoolbook" pitchFamily="18" charset="0"/>
              </a:rPr>
              <a:t>CEIL	Returns the smallest integer value that is greater than or equal to a number</a:t>
            </a:r>
          </a:p>
          <a:p>
            <a:pPr marL="1436688" indent="-1436688" algn="just"/>
            <a:r>
              <a:rPr lang="en-IN" sz="1600" dirty="0">
                <a:latin typeface="Century Schoolbook" pitchFamily="18" charset="0"/>
              </a:rPr>
              <a:t>COS	Returns the cosine of a number</a:t>
            </a:r>
          </a:p>
          <a:p>
            <a:pPr marL="1436688" indent="-1436688" algn="just"/>
            <a:r>
              <a:rPr lang="en-IN" sz="1600" dirty="0">
                <a:latin typeface="Century Schoolbook" pitchFamily="18" charset="0"/>
              </a:rPr>
              <a:t>COUNT	Returns the number of records in a select query</a:t>
            </a:r>
          </a:p>
          <a:p>
            <a:pPr marL="1436688" indent="-1436688" algn="just"/>
            <a:r>
              <a:rPr lang="en-IN" sz="1600" dirty="0">
                <a:latin typeface="Century Schoolbook" pitchFamily="18" charset="0"/>
              </a:rPr>
              <a:t>EXP	Returns e raised to the power of number</a:t>
            </a:r>
          </a:p>
          <a:p>
            <a:pPr marL="1436688" indent="-1436688" algn="just"/>
            <a:r>
              <a:rPr lang="en-IN" sz="1600" dirty="0">
                <a:latin typeface="Century Schoolbook" pitchFamily="18" charset="0"/>
              </a:rPr>
              <a:t>FLOOR	Returns the largest integer value that is less than or equal to a number</a:t>
            </a:r>
          </a:p>
          <a:p>
            <a:pPr marL="1436688" indent="-1436688" algn="just"/>
            <a:r>
              <a:rPr lang="en-IN" sz="1600" dirty="0">
                <a:latin typeface="Century Schoolbook" pitchFamily="18" charset="0"/>
              </a:rPr>
              <a:t>GREATEST	Returns the greatest value in a list of expressions</a:t>
            </a:r>
          </a:p>
          <a:p>
            <a:pPr marL="1436688" indent="-1436688" algn="just"/>
            <a:r>
              <a:rPr lang="en-IN" sz="1600" dirty="0">
                <a:latin typeface="Century Schoolbook" pitchFamily="18" charset="0"/>
              </a:rPr>
              <a:t>LEAST	Returns the smallest value in a list of expressions</a:t>
            </a:r>
          </a:p>
          <a:p>
            <a:pPr marL="1436688" indent="-1436688" algn="just"/>
            <a:r>
              <a:rPr lang="en-IN" sz="1600" dirty="0">
                <a:latin typeface="Century Schoolbook" pitchFamily="18" charset="0"/>
              </a:rPr>
              <a:t>MAX	Returns the maximum value of an expression</a:t>
            </a:r>
          </a:p>
          <a:p>
            <a:pPr marL="1436688" indent="-1436688" algn="just"/>
            <a:r>
              <a:rPr lang="en-IN" sz="1600" dirty="0">
                <a:latin typeface="Century Schoolbook" pitchFamily="18" charset="0"/>
              </a:rPr>
              <a:t>MIN	Returns the minimum value of an expression</a:t>
            </a:r>
          </a:p>
          <a:p>
            <a:pPr marL="1436688" indent="-1436688" algn="just"/>
            <a:r>
              <a:rPr lang="en-IN" sz="1600" dirty="0">
                <a:latin typeface="Century Schoolbook" pitchFamily="18" charset="0"/>
              </a:rPr>
              <a:t>MOD	Returns the remainder of n divided by m</a:t>
            </a:r>
          </a:p>
          <a:p>
            <a:pPr marL="1436688" indent="-1436688" algn="just"/>
            <a:r>
              <a:rPr lang="en-IN" sz="1600" dirty="0">
                <a:latin typeface="Century Schoolbook" pitchFamily="18" charset="0"/>
              </a:rPr>
              <a:t>PI	Returns the value of PI displayed with 6 decimal places</a:t>
            </a:r>
          </a:p>
          <a:p>
            <a:pPr marL="1436688" indent="-1436688" algn="just"/>
            <a:r>
              <a:rPr lang="en-IN" sz="1600" dirty="0">
                <a:latin typeface="Century Schoolbook" pitchFamily="18" charset="0"/>
              </a:rPr>
              <a:t>POW	Returns m raised to the nth power</a:t>
            </a:r>
          </a:p>
          <a:p>
            <a:pPr marL="1436688" indent="-1436688" algn="just"/>
            <a:r>
              <a:rPr lang="en-IN" sz="1600" dirty="0">
                <a:latin typeface="Century Schoolbook" pitchFamily="18" charset="0"/>
              </a:rPr>
              <a:t>ROUND	Returns a number rounded to a certain number of decimal places</a:t>
            </a:r>
          </a:p>
          <a:p>
            <a:pPr marL="1436688" indent="-1436688" algn="just"/>
            <a:r>
              <a:rPr lang="en-IN" sz="1600" dirty="0">
                <a:latin typeface="Century Schoolbook" pitchFamily="18" charset="0"/>
              </a:rPr>
              <a:t>SQRT	Returns the square root of a number</a:t>
            </a:r>
          </a:p>
          <a:p>
            <a:pPr marL="1436688" indent="-1436688" algn="just"/>
            <a:r>
              <a:rPr lang="en-IN" sz="1600" dirty="0">
                <a:latin typeface="Century Schoolbook" pitchFamily="18" charset="0"/>
              </a:rPr>
              <a:t>SUM	Returns the summed value of an expression</a:t>
            </a:r>
          </a:p>
          <a:p>
            <a:pPr marL="1436688" indent="-1436688" algn="just"/>
            <a:r>
              <a:rPr lang="en-IN" sz="1600" dirty="0">
                <a:latin typeface="Century Schoolbook" pitchFamily="18" charset="0"/>
              </a:rPr>
              <a:t>TRUNCATE	Returns a number truncated to a certain number of decimal places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715436" cy="3277820"/>
          </a:xfrm>
          <a:prstGeom prst="rect">
            <a:avLst/>
          </a:prstGeom>
          <a:noFill/>
        </p:spPr>
        <p:txBody>
          <a:bodyPr wrap="square" rtlCol="0">
            <a:spAutoFit/>
          </a:bodyPr>
          <a:lstStyle/>
          <a:p>
            <a:pPr algn="just">
              <a:lnSpc>
                <a:spcPct val="150000"/>
              </a:lnSpc>
            </a:pPr>
            <a:r>
              <a:rPr lang="en-IN" dirty="0">
                <a:latin typeface="Century Schoolbook" pitchFamily="18" charset="0"/>
              </a:rPr>
              <a:t>Examples</a:t>
            </a:r>
          </a:p>
          <a:p>
            <a:pPr lvl="0" algn="just">
              <a:lnSpc>
                <a:spcPct val="150000"/>
              </a:lnSpc>
            </a:pPr>
            <a:r>
              <a:rPr lang="en-IN" dirty="0">
                <a:latin typeface="Century Schoolbook" pitchFamily="18" charset="0"/>
              </a:rPr>
              <a:t>SELECT GREATEST(100,99,158,63);			// Returns 158</a:t>
            </a:r>
          </a:p>
          <a:p>
            <a:pPr lvl="0" algn="just">
              <a:lnSpc>
                <a:spcPct val="150000"/>
              </a:lnSpc>
            </a:pPr>
            <a:r>
              <a:rPr lang="en-IN" dirty="0">
                <a:latin typeface="Century Schoolbook" pitchFamily="18" charset="0"/>
              </a:rPr>
              <a:t>SELECT LEAST(-2,5,99);					//Returns -2</a:t>
            </a:r>
          </a:p>
          <a:p>
            <a:pPr lvl="0" algn="just">
              <a:lnSpc>
                <a:spcPct val="150000"/>
              </a:lnSpc>
            </a:pPr>
            <a:r>
              <a:rPr lang="en-IN" dirty="0">
                <a:latin typeface="Century Schoolbook" pitchFamily="18" charset="0"/>
              </a:rPr>
              <a:t>SELECT FLOOR(75.1),CEILING(75.1);			//Returns 75,76</a:t>
            </a:r>
          </a:p>
          <a:p>
            <a:pPr lvl="0" algn="just">
              <a:lnSpc>
                <a:spcPct val="150000"/>
              </a:lnSpc>
            </a:pPr>
            <a:r>
              <a:rPr lang="en-IN" dirty="0">
                <a:latin typeface="Century Schoolbook" pitchFamily="18" charset="0"/>
              </a:rPr>
              <a:t>SELECT ROUND(10.33),TRUNCATE(1.78509765,3)	//Returns 10,1.785</a:t>
            </a:r>
          </a:p>
          <a:p>
            <a:pPr lvl="0" algn="just">
              <a:lnSpc>
                <a:spcPct val="150000"/>
              </a:lnSpc>
            </a:pPr>
            <a:r>
              <a:rPr lang="en-IN" dirty="0">
                <a:latin typeface="Century Schoolbook" pitchFamily="18" charset="0"/>
              </a:rPr>
              <a:t>SELECT POW(4,4);					//Returns 256.000</a:t>
            </a:r>
          </a:p>
          <a:p>
            <a:pPr lvl="0" algn="just">
              <a:lnSpc>
                <a:spcPct val="150000"/>
              </a:lnSpc>
            </a:pPr>
            <a:r>
              <a:rPr lang="en-IN" dirty="0">
                <a:latin typeface="Century Schoolbook" pitchFamily="18" charset="0"/>
              </a:rPr>
              <a:t>SELECT SQRT(49),					//Returns 7</a:t>
            </a:r>
          </a:p>
          <a:p>
            <a:endParaRPr lang="en-IN" dirty="0"/>
          </a:p>
        </p:txBody>
      </p:sp>
      <p:sp>
        <p:nvSpPr>
          <p:cNvPr id="3" name="TextBox 2"/>
          <p:cNvSpPr txBox="1"/>
          <p:nvPr/>
        </p:nvSpPr>
        <p:spPr>
          <a:xfrm>
            <a:off x="357159" y="3786190"/>
            <a:ext cx="8643998" cy="2031325"/>
          </a:xfrm>
          <a:prstGeom prst="rect">
            <a:avLst/>
          </a:prstGeom>
          <a:noFill/>
        </p:spPr>
        <p:txBody>
          <a:bodyPr wrap="square" rtlCol="0">
            <a:spAutoFit/>
          </a:bodyPr>
          <a:lstStyle/>
          <a:p>
            <a:pPr>
              <a:lnSpc>
                <a:spcPct val="150000"/>
              </a:lnSpc>
            </a:pPr>
            <a:r>
              <a:rPr lang="en-IN" b="1" dirty="0">
                <a:latin typeface="Century Schoolbook" pitchFamily="18" charset="0"/>
              </a:rPr>
              <a:t>5.2)	Aggregate Functions</a:t>
            </a:r>
            <a:endParaRPr lang="en-IN" dirty="0">
              <a:latin typeface="Century Schoolbook" pitchFamily="18" charset="0"/>
            </a:endParaRPr>
          </a:p>
          <a:p>
            <a:pPr marL="1612900" indent="-711200">
              <a:lnSpc>
                <a:spcPct val="150000"/>
              </a:lnSpc>
              <a:buFont typeface="Wingdings" pitchFamily="2" charset="2"/>
              <a:buChar char="q"/>
            </a:pPr>
            <a:r>
              <a:rPr lang="en-IN" dirty="0" err="1">
                <a:latin typeface="Century Schoolbook" pitchFamily="18" charset="0"/>
              </a:rPr>
              <a:t>Aggragate</a:t>
            </a:r>
            <a:r>
              <a:rPr lang="en-IN" b="1" dirty="0">
                <a:latin typeface="Century Schoolbook" pitchFamily="18" charset="0"/>
              </a:rPr>
              <a:t> functions are most commonly used with SELECT queries containing GROUP BY </a:t>
            </a:r>
            <a:r>
              <a:rPr lang="en-IN" dirty="0">
                <a:latin typeface="Century Schoolbook" pitchFamily="18" charset="0"/>
              </a:rPr>
              <a:t>clauses.</a:t>
            </a:r>
            <a:r>
              <a:rPr lang="en-IN" b="1" dirty="0">
                <a:latin typeface="Century Schoolbook" pitchFamily="18" charset="0"/>
              </a:rPr>
              <a:t> </a:t>
            </a:r>
          </a:p>
          <a:p>
            <a:pPr marL="1612900" indent="-711200">
              <a:lnSpc>
                <a:spcPct val="150000"/>
              </a:lnSpc>
              <a:buFont typeface="Wingdings" pitchFamily="2" charset="2"/>
              <a:buChar char="q"/>
            </a:pPr>
            <a:r>
              <a:rPr lang="en-IN" dirty="0" err="1">
                <a:latin typeface="Century Schoolbook" pitchFamily="18" charset="0"/>
              </a:rPr>
              <a:t>MySQL</a:t>
            </a:r>
            <a:r>
              <a:rPr lang="en-IN" dirty="0">
                <a:latin typeface="Century Schoolbook" pitchFamily="18" charset="0"/>
              </a:rPr>
              <a:t> supports the following Aggregate Functions</a:t>
            </a:r>
          </a:p>
          <a:p>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14356"/>
            <a:ext cx="184731" cy="369332"/>
          </a:xfrm>
          <a:prstGeom prst="rect">
            <a:avLst/>
          </a:prstGeom>
          <a:noFill/>
        </p:spPr>
        <p:txBody>
          <a:bodyPr wrap="none" rtlCol="0">
            <a:spAutoFit/>
          </a:bodyPr>
          <a:lstStyle/>
          <a:p>
            <a:endParaRPr lang="en-IN" dirty="0"/>
          </a:p>
        </p:txBody>
      </p:sp>
      <p:graphicFrame>
        <p:nvGraphicFramePr>
          <p:cNvPr id="65538" name="Object 2"/>
          <p:cNvGraphicFramePr>
            <a:graphicFrameLocks noChangeAspect="1"/>
          </p:cNvGraphicFramePr>
          <p:nvPr/>
        </p:nvGraphicFramePr>
        <p:xfrm>
          <a:off x="785786" y="571480"/>
          <a:ext cx="7929618" cy="3429024"/>
        </p:xfrm>
        <a:graphic>
          <a:graphicData uri="http://schemas.openxmlformats.org/presentationml/2006/ole">
            <mc:AlternateContent xmlns:mc="http://schemas.openxmlformats.org/markup-compatibility/2006">
              <mc:Choice xmlns:v="urn:schemas-microsoft-com:vml" Requires="v">
                <p:oleObj name="Document" r:id="rId2" imgW="5876544" imgH="1667759" progId="Word.Document.12">
                  <p:embed/>
                </p:oleObj>
              </mc:Choice>
              <mc:Fallback>
                <p:oleObj name="Document" r:id="rId2" imgW="5876544" imgH="1667759" progId="Word.Document.12">
                  <p:embed/>
                  <p:pic>
                    <p:nvPicPr>
                      <p:cNvPr id="655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86" y="571480"/>
                        <a:ext cx="7929618"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42844" y="3857628"/>
            <a:ext cx="8794395" cy="1477328"/>
          </a:xfrm>
          <a:prstGeom prst="rect">
            <a:avLst/>
          </a:prstGeom>
          <a:noFill/>
        </p:spPr>
        <p:txBody>
          <a:bodyPr wrap="none" rtlCol="0">
            <a:spAutoFit/>
          </a:bodyPr>
          <a:lstStyle/>
          <a:p>
            <a:r>
              <a:rPr lang="en-IN" dirty="0">
                <a:latin typeface="Century Schoolbook" pitchFamily="18" charset="0"/>
              </a:rPr>
              <a:t>Examples</a:t>
            </a:r>
          </a:p>
          <a:p>
            <a:pPr lvl="0"/>
            <a:r>
              <a:rPr lang="en-IN" dirty="0">
                <a:latin typeface="Century Schoolbook" pitchFamily="18" charset="0"/>
              </a:rPr>
              <a:t>SELECT COUNT(*) FROM employee;			// Returns 30</a:t>
            </a:r>
          </a:p>
          <a:p>
            <a:pPr lvl="0"/>
            <a:r>
              <a:rPr lang="en-IN" dirty="0">
                <a:latin typeface="Century Schoolbook" pitchFamily="18" charset="0"/>
              </a:rPr>
              <a:t>SELECT MIN(age),MAX(</a:t>
            </a:r>
            <a:r>
              <a:rPr lang="en-IN" dirty="0" err="1">
                <a:latin typeface="Century Schoolbook" pitchFamily="18" charset="0"/>
              </a:rPr>
              <a:t>sal</a:t>
            </a:r>
            <a:r>
              <a:rPr lang="en-IN" dirty="0">
                <a:latin typeface="Century Schoolbook" pitchFamily="18" charset="0"/>
              </a:rPr>
              <a:t>) FROM employee;		// Returns 25, 50000</a:t>
            </a:r>
          </a:p>
          <a:p>
            <a:pPr lvl="0"/>
            <a:r>
              <a:rPr lang="en-IN" dirty="0">
                <a:latin typeface="Century Schoolbook" pitchFamily="18" charset="0"/>
              </a:rPr>
              <a:t>SELECT SUM(</a:t>
            </a:r>
            <a:r>
              <a:rPr lang="en-IN" dirty="0" err="1">
                <a:latin typeface="Century Schoolbook" pitchFamily="18" charset="0"/>
              </a:rPr>
              <a:t>sal</a:t>
            </a:r>
            <a:r>
              <a:rPr lang="en-IN" dirty="0">
                <a:latin typeface="Century Schoolbook" pitchFamily="18" charset="0"/>
              </a:rPr>
              <a:t>) FROM employee;			//Returns 1,50,000</a:t>
            </a:r>
          </a:p>
          <a:p>
            <a:endParaRPr lang="en-IN" dirty="0">
              <a:latin typeface="Century Schoolbook"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715436" cy="646331"/>
          </a:xfrm>
          <a:prstGeom prst="rect">
            <a:avLst/>
          </a:prstGeom>
          <a:noFill/>
        </p:spPr>
        <p:txBody>
          <a:bodyPr wrap="square" rtlCol="0">
            <a:spAutoFit/>
          </a:bodyPr>
          <a:lstStyle/>
          <a:p>
            <a:r>
              <a:rPr lang="en-IN" dirty="0"/>
              <a:t> </a:t>
            </a:r>
          </a:p>
          <a:p>
            <a:r>
              <a:rPr lang="en-IN" b="1" dirty="0">
                <a:latin typeface="Century Schoolbook" pitchFamily="18" charset="0"/>
              </a:rPr>
              <a:t>5.3)	String Manipulation Functions</a:t>
            </a:r>
            <a:endParaRPr lang="en-IN" dirty="0">
              <a:latin typeface="Century Schoolbook" pitchFamily="18" charset="0"/>
            </a:endParaRPr>
          </a:p>
        </p:txBody>
      </p:sp>
      <p:sp>
        <p:nvSpPr>
          <p:cNvPr id="3" name="Rectangle 2"/>
          <p:cNvSpPr/>
          <p:nvPr/>
        </p:nvSpPr>
        <p:spPr>
          <a:xfrm>
            <a:off x="285720" y="857232"/>
            <a:ext cx="8643998" cy="5262979"/>
          </a:xfrm>
          <a:prstGeom prst="rect">
            <a:avLst/>
          </a:prstGeom>
        </p:spPr>
        <p:txBody>
          <a:bodyPr wrap="square">
            <a:spAutoFit/>
          </a:bodyPr>
          <a:lstStyle/>
          <a:p>
            <a:r>
              <a:rPr lang="en-IN" sz="1400" dirty="0">
                <a:latin typeface="Century Schoolbook" pitchFamily="18" charset="0"/>
              </a:rPr>
              <a:t>Function			Description</a:t>
            </a:r>
          </a:p>
          <a:p>
            <a:r>
              <a:rPr lang="en-IN" sz="1400" dirty="0">
                <a:latin typeface="Century Schoolbook" pitchFamily="18" charset="0"/>
              </a:rPr>
              <a:t>ASCII			Returns the number code that represents the specific character</a:t>
            </a:r>
          </a:p>
          <a:p>
            <a:r>
              <a:rPr lang="en-IN" sz="1400" dirty="0">
                <a:latin typeface="Century Schoolbook" pitchFamily="18" charset="0"/>
              </a:rPr>
              <a:t>CHAR_LENGTH		Returns the length of the specified string (in characters)</a:t>
            </a:r>
          </a:p>
          <a:p>
            <a:r>
              <a:rPr lang="en-IN" sz="1400" dirty="0">
                <a:latin typeface="Century Schoolbook" pitchFamily="18" charset="0"/>
              </a:rPr>
              <a:t>CONCAT			Concatenates two or more expressions together</a:t>
            </a:r>
          </a:p>
          <a:p>
            <a:r>
              <a:rPr lang="en-IN" sz="1400" dirty="0">
                <a:latin typeface="Century Schoolbook" pitchFamily="18" charset="0"/>
              </a:rPr>
              <a:t>FIELD			Returns the position of a value in a list of values</a:t>
            </a:r>
          </a:p>
          <a:p>
            <a:r>
              <a:rPr lang="en-IN" sz="1400" dirty="0">
                <a:latin typeface="Century Schoolbook" pitchFamily="18" charset="0"/>
              </a:rPr>
              <a:t>FIND_IN_SET		Returns the position of a string in a string list</a:t>
            </a:r>
          </a:p>
          <a:p>
            <a:r>
              <a:rPr lang="en-IN" sz="1400" dirty="0">
                <a:latin typeface="Century Schoolbook" pitchFamily="18" charset="0"/>
              </a:rPr>
              <a:t>INSERT			Inserts a substring into a string at a specified position for a certain 			number of characters</a:t>
            </a:r>
          </a:p>
          <a:p>
            <a:r>
              <a:rPr lang="en-IN" sz="1400" dirty="0">
                <a:latin typeface="Century Schoolbook" pitchFamily="18" charset="0"/>
              </a:rPr>
              <a:t>INSTR			Returns the position of the first occurrence of a string in another 				string</a:t>
            </a:r>
          </a:p>
          <a:p>
            <a:r>
              <a:rPr lang="en-IN" sz="1400" dirty="0">
                <a:latin typeface="Century Schoolbook" pitchFamily="18" charset="0"/>
              </a:rPr>
              <a:t>LENGTH			Returns the length of the specified string (in bytes)</a:t>
            </a:r>
          </a:p>
          <a:p>
            <a:r>
              <a:rPr lang="en-IN" sz="1400" dirty="0">
                <a:latin typeface="Century Schoolbook" pitchFamily="18" charset="0"/>
              </a:rPr>
              <a:t>LOCATE			Returns the position of the first occurrence of a substring in a string</a:t>
            </a:r>
          </a:p>
          <a:p>
            <a:r>
              <a:rPr lang="en-IN" sz="1400" dirty="0">
                <a:latin typeface="Century Schoolbook" pitchFamily="18" charset="0"/>
              </a:rPr>
              <a:t>LOWER			Converts a string to lower-case</a:t>
            </a:r>
          </a:p>
          <a:p>
            <a:r>
              <a:rPr lang="en-IN" sz="1400" dirty="0">
                <a:latin typeface="Century Schoolbook" pitchFamily="18" charset="0"/>
              </a:rPr>
              <a:t>LPAD			Returns a string that is left-padded with a specified string to a 				certain length</a:t>
            </a:r>
          </a:p>
          <a:p>
            <a:r>
              <a:rPr lang="en-IN" sz="1400" dirty="0">
                <a:latin typeface="Century Schoolbook" pitchFamily="18" charset="0"/>
              </a:rPr>
              <a:t>LTRIM			Removes leading spaces from a string</a:t>
            </a:r>
          </a:p>
          <a:p>
            <a:r>
              <a:rPr lang="en-IN" sz="1400" dirty="0">
                <a:latin typeface="Century Schoolbook" pitchFamily="18" charset="0"/>
              </a:rPr>
              <a:t>MID			Extracts a substring from a string (starting at any position)</a:t>
            </a:r>
          </a:p>
          <a:p>
            <a:r>
              <a:rPr lang="en-IN" sz="1400" dirty="0">
                <a:latin typeface="Century Schoolbook" pitchFamily="18" charset="0"/>
              </a:rPr>
              <a:t>POSITION		Returns the position of the first occurrence of a substring in a string</a:t>
            </a:r>
          </a:p>
          <a:p>
            <a:r>
              <a:rPr lang="en-IN" sz="1400" dirty="0">
                <a:latin typeface="Century Schoolbook" pitchFamily="18" charset="0"/>
              </a:rPr>
              <a:t>REVERSE			Reverses a string and returns the result</a:t>
            </a:r>
          </a:p>
          <a:p>
            <a:r>
              <a:rPr lang="en-IN" sz="1400" dirty="0">
                <a:latin typeface="Century Schoolbook" pitchFamily="18" charset="0"/>
              </a:rPr>
              <a:t>SUBSTR			Extracts a substring from a string (starting at any position)</a:t>
            </a:r>
          </a:p>
          <a:p>
            <a:r>
              <a:rPr lang="en-IN" sz="1400" dirty="0">
                <a:latin typeface="Century Schoolbook" pitchFamily="18" charset="0"/>
              </a:rPr>
              <a:t>SUBSTRING		Extracts a substring from a string (starting at any position)</a:t>
            </a:r>
          </a:p>
          <a:p>
            <a:r>
              <a:rPr lang="en-IN" sz="1400" dirty="0">
                <a:latin typeface="Century Schoolbook" pitchFamily="18" charset="0"/>
              </a:rPr>
              <a:t>TRIM			Removes leading and trailing spaces from a string</a:t>
            </a:r>
          </a:p>
          <a:p>
            <a:r>
              <a:rPr lang="en-IN" sz="1400" dirty="0">
                <a:latin typeface="Century Schoolbook" pitchFamily="18" charset="0"/>
              </a:rPr>
              <a:t>UCASE			Converts a string to upper-case</a:t>
            </a:r>
          </a:p>
          <a:p>
            <a:r>
              <a:rPr lang="en-IN" sz="1400" dirty="0">
                <a:latin typeface="Century Schoolbook" pitchFamily="18" charset="0"/>
              </a:rPr>
              <a:t>UPPER			Converts a string to upper-case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282" y="214290"/>
            <a:ext cx="8715436" cy="5963171"/>
          </a:xfrm>
          <a:prstGeom prst="rect">
            <a:avLst/>
          </a:prstGeom>
          <a:noFill/>
        </p:spPr>
        <p:txBody>
          <a:bodyPr wrap="square" rtlCol="0">
            <a:spAutoFit/>
          </a:bodyPr>
          <a:lstStyle/>
          <a:p>
            <a:pPr marL="449263" indent="-449263" algn="ctr"/>
            <a:r>
              <a:rPr lang="en-IN" sz="2000" b="1" dirty="0">
                <a:latin typeface="Century Schoolbook" pitchFamily="18" charset="0"/>
              </a:rPr>
              <a:t>INTRODUCTION TO MySQL</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With PHP, you can connect to and manipulate databases.</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MySQL is the most popular database system used with PHP.</a:t>
            </a:r>
          </a:p>
          <a:p>
            <a:pPr marL="449263" indent="-449263" algn="just" fontAlgn="base">
              <a:lnSpc>
                <a:spcPct val="150000"/>
              </a:lnSpc>
              <a:spcBef>
                <a:spcPts val="300"/>
              </a:spcBef>
              <a:spcAft>
                <a:spcPts val="300"/>
              </a:spcAft>
              <a:buFont typeface="Wingdings" pitchFamily="2" charset="2"/>
              <a:buChar char="q"/>
            </a:pPr>
            <a:r>
              <a:rPr lang="en-IN" dirty="0">
                <a:latin typeface="Century Schoolbook" pitchFamily="18" charset="0"/>
              </a:rPr>
              <a:t>MySQL is an open source relational database management system (RDBMS).</a:t>
            </a:r>
          </a:p>
          <a:p>
            <a:pPr marL="449263" indent="-449263" algn="just" fontAlgn="base">
              <a:lnSpc>
                <a:spcPct val="150000"/>
              </a:lnSpc>
              <a:spcBef>
                <a:spcPts val="300"/>
              </a:spcBef>
              <a:spcAft>
                <a:spcPts val="300"/>
              </a:spcAft>
              <a:buFont typeface="Wingdings" pitchFamily="2" charset="2"/>
              <a:buChar char="q"/>
            </a:pPr>
            <a:r>
              <a:rPr lang="en-IN" dirty="0">
                <a:latin typeface="Century Schoolbook" pitchFamily="18" charset="0"/>
              </a:rPr>
              <a:t>MySQL is the world's most used RDBMS, and runs as a server providing multi-user access to a number of databases</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Both the Oracle Database and MySQL are database management systems currently produced and managed by the Oracle Corporation.</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MySQL is a popular choice of database for use in web applications. </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It is a central component of the widely used ‘LAMP’ open source web application software stack, as well as other AMP stacks. </a:t>
            </a:r>
          </a:p>
          <a:p>
            <a:pPr marL="449263" indent="-449263" algn="just">
              <a:lnSpc>
                <a:spcPct val="150000"/>
              </a:lnSpc>
              <a:spcBef>
                <a:spcPts val="300"/>
              </a:spcBef>
              <a:spcAft>
                <a:spcPts val="300"/>
              </a:spcAft>
              <a:buFont typeface="Wingdings" pitchFamily="2" charset="2"/>
              <a:buChar char="q"/>
            </a:pPr>
            <a:r>
              <a:rPr lang="en-IN" dirty="0">
                <a:latin typeface="Century Schoolbook" pitchFamily="18" charset="0"/>
              </a:rPr>
              <a:t>LAMP stands for "Linux, Apache, MySQL, Perl/PHP/Python.”</a:t>
            </a:r>
            <a:endParaRPr lang="en-IN" sz="2000" b="1" dirty="0">
              <a:latin typeface="Century Schoolbook"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214282" y="1357298"/>
            <a:ext cx="864399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Examples</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LENGTH(‘Rama’); 					// Returns 4</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SUBSTRING(‘market’,2,3)				//Returns ark</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CONCAT(‘</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sita’,’rama</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//Returns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sitarama</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REPLACE(‘I am Joe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Cool’,’Cool’,’Camel</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//Returns I am Joe 								Camel</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SELECT UCASE(‘</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rama</a:t>
            </a:r>
            <a:r>
              <a:rPr kumimoji="0" lang="en-US" sz="16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’),LCASE(‘SITA’);			//Returns RAMA, </a:t>
            </a:r>
            <a:r>
              <a:rPr kumimoji="0" lang="en-US" sz="1600" b="0"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sita</a:t>
            </a:r>
            <a:endParaRPr kumimoji="0" lang="en-US" sz="1600"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285720" y="214290"/>
            <a:ext cx="864399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IN" sz="1600" b="1" dirty="0">
                <a:latin typeface="Baskerville Old Face" pitchFamily="18" charset="0"/>
                <a:cs typeface="Times New Roman" pitchFamily="18" charset="0"/>
              </a:rPr>
              <a:t>Function		Description</a:t>
            </a:r>
          </a:p>
          <a:p>
            <a:pPr lvl="0" algn="just" fontAlgn="base">
              <a:spcBef>
                <a:spcPct val="0"/>
              </a:spcBef>
              <a:spcAft>
                <a:spcPct val="0"/>
              </a:spcAft>
            </a:pPr>
            <a:r>
              <a:rPr lang="en-IN" sz="1600" b="1" dirty="0">
                <a:latin typeface="Baskerville Old Face" pitchFamily="18" charset="0"/>
                <a:cs typeface="Times New Roman" pitchFamily="18" charset="0"/>
              </a:rPr>
              <a:t>ADDDATE	Returns a date after a certain time/date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ADDTIME	Returns a time/</a:t>
            </a:r>
            <a:r>
              <a:rPr lang="en-IN" sz="1600" b="1" dirty="0" err="1">
                <a:latin typeface="Baskerville Old Face" pitchFamily="18" charset="0"/>
                <a:cs typeface="Times New Roman" pitchFamily="18" charset="0"/>
              </a:rPr>
              <a:t>datetime</a:t>
            </a:r>
            <a:r>
              <a:rPr lang="en-IN" sz="1600" b="1" dirty="0">
                <a:latin typeface="Baskerville Old Face" pitchFamily="18" charset="0"/>
                <a:cs typeface="Times New Roman" pitchFamily="18" charset="0"/>
              </a:rPr>
              <a:t> after a certain time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CURDATE	Returns the current date</a:t>
            </a:r>
          </a:p>
          <a:p>
            <a:pPr lvl="0" algn="just" fontAlgn="base">
              <a:spcBef>
                <a:spcPct val="0"/>
              </a:spcBef>
              <a:spcAft>
                <a:spcPct val="0"/>
              </a:spcAft>
            </a:pPr>
            <a:r>
              <a:rPr lang="en-IN" sz="1600" b="1" dirty="0">
                <a:latin typeface="Baskerville Old Face" pitchFamily="18" charset="0"/>
                <a:cs typeface="Times New Roman" pitchFamily="18" charset="0"/>
              </a:rPr>
              <a:t>CURRENT_DATE	Returns the current date</a:t>
            </a:r>
          </a:p>
          <a:p>
            <a:pPr lvl="0" algn="just" fontAlgn="base">
              <a:spcBef>
                <a:spcPct val="0"/>
              </a:spcBef>
              <a:spcAft>
                <a:spcPct val="0"/>
              </a:spcAft>
            </a:pPr>
            <a:r>
              <a:rPr lang="en-IN" sz="1600" b="1" dirty="0">
                <a:latin typeface="Baskerville Old Face" pitchFamily="18" charset="0"/>
                <a:cs typeface="Times New Roman" pitchFamily="18" charset="0"/>
              </a:rPr>
              <a:t>CURRENT_TIME	Returns the current time</a:t>
            </a:r>
          </a:p>
          <a:p>
            <a:pPr lvl="0" algn="just" fontAlgn="base">
              <a:spcBef>
                <a:spcPct val="0"/>
              </a:spcBef>
              <a:spcAft>
                <a:spcPct val="0"/>
              </a:spcAft>
            </a:pPr>
            <a:r>
              <a:rPr lang="en-IN" sz="1600" b="1" dirty="0">
                <a:latin typeface="Baskerville Old Face" pitchFamily="18" charset="0"/>
                <a:cs typeface="Times New Roman" pitchFamily="18" charset="0"/>
              </a:rPr>
              <a:t>DATE		Extracts the date value from a date or </a:t>
            </a:r>
            <a:r>
              <a:rPr lang="en-IN" sz="1600" b="1" dirty="0" err="1">
                <a:latin typeface="Baskerville Old Face" pitchFamily="18" charset="0"/>
                <a:cs typeface="Times New Roman" pitchFamily="18" charset="0"/>
              </a:rPr>
              <a:t>datetime</a:t>
            </a:r>
            <a:r>
              <a:rPr lang="en-IN" sz="1600" b="1" dirty="0">
                <a:latin typeface="Baskerville Old Face" pitchFamily="18" charset="0"/>
                <a:cs typeface="Times New Roman" pitchFamily="18" charset="0"/>
              </a:rPr>
              <a:t> expression</a:t>
            </a:r>
          </a:p>
          <a:p>
            <a:pPr lvl="0" algn="just" fontAlgn="base">
              <a:spcBef>
                <a:spcPct val="0"/>
              </a:spcBef>
              <a:spcAft>
                <a:spcPct val="0"/>
              </a:spcAft>
            </a:pPr>
            <a:r>
              <a:rPr lang="en-IN" sz="1600" b="1" dirty="0">
                <a:latin typeface="Baskerville Old Face" pitchFamily="18" charset="0"/>
                <a:cs typeface="Times New Roman" pitchFamily="18" charset="0"/>
              </a:rPr>
              <a:t>DATEDIFF	Returns the difference in days between two date values</a:t>
            </a:r>
          </a:p>
          <a:p>
            <a:pPr lvl="0" algn="just" fontAlgn="base">
              <a:spcBef>
                <a:spcPct val="0"/>
              </a:spcBef>
              <a:spcAft>
                <a:spcPct val="0"/>
              </a:spcAft>
            </a:pPr>
            <a:r>
              <a:rPr lang="en-IN" sz="1600" b="1" dirty="0">
                <a:latin typeface="Baskerville Old Face" pitchFamily="18" charset="0"/>
                <a:cs typeface="Times New Roman" pitchFamily="18" charset="0"/>
              </a:rPr>
              <a:t>DATE_ADD	Returns a date after a certain time/date interval has been added</a:t>
            </a:r>
          </a:p>
          <a:p>
            <a:pPr lvl="0" algn="just" fontAlgn="base">
              <a:spcBef>
                <a:spcPct val="0"/>
              </a:spcBef>
              <a:spcAft>
                <a:spcPct val="0"/>
              </a:spcAft>
            </a:pPr>
            <a:r>
              <a:rPr lang="en-IN" sz="1600" b="1" dirty="0">
                <a:latin typeface="Baskerville Old Face" pitchFamily="18" charset="0"/>
                <a:cs typeface="Times New Roman" pitchFamily="18" charset="0"/>
              </a:rPr>
              <a:t>DATE_FORMAT	Formats a date as specified by a format mask</a:t>
            </a:r>
          </a:p>
          <a:p>
            <a:pPr lvl="0" algn="just" fontAlgn="base">
              <a:spcBef>
                <a:spcPct val="0"/>
              </a:spcBef>
              <a:spcAft>
                <a:spcPct val="0"/>
              </a:spcAft>
            </a:pPr>
            <a:r>
              <a:rPr lang="en-IN" sz="1600" b="1" dirty="0">
                <a:latin typeface="Baskerville Old Face" pitchFamily="18" charset="0"/>
                <a:cs typeface="Times New Roman" pitchFamily="18" charset="0"/>
              </a:rPr>
              <a:t>DAY		Returns the day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DAYNAME	Returns the weekday name for a date</a:t>
            </a:r>
          </a:p>
          <a:p>
            <a:pPr lvl="0" algn="just" fontAlgn="base">
              <a:spcBef>
                <a:spcPct val="0"/>
              </a:spcBef>
              <a:spcAft>
                <a:spcPct val="0"/>
              </a:spcAft>
            </a:pPr>
            <a:r>
              <a:rPr lang="en-IN" sz="1600" b="1" dirty="0">
                <a:latin typeface="Baskerville Old Face" pitchFamily="18" charset="0"/>
                <a:cs typeface="Times New Roman" pitchFamily="18" charset="0"/>
              </a:rPr>
              <a:t>DAYOFMONTH	Returns the day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DAYOFWEEK	Returns the weekday index for a date value</a:t>
            </a:r>
          </a:p>
          <a:p>
            <a:pPr lvl="0" algn="just" fontAlgn="base">
              <a:spcBef>
                <a:spcPct val="0"/>
              </a:spcBef>
              <a:spcAft>
                <a:spcPct val="0"/>
              </a:spcAft>
            </a:pPr>
            <a:r>
              <a:rPr lang="en-IN" sz="1600" b="1" dirty="0">
                <a:latin typeface="Baskerville Old Face" pitchFamily="18" charset="0"/>
                <a:cs typeface="Times New Roman" pitchFamily="18" charset="0"/>
              </a:rPr>
              <a:t>DAYOFYEAR	Returns the day of the year for a date value</a:t>
            </a:r>
          </a:p>
          <a:p>
            <a:pPr lvl="0" algn="just" fontAlgn="base">
              <a:spcBef>
                <a:spcPct val="0"/>
              </a:spcBef>
              <a:spcAft>
                <a:spcPct val="0"/>
              </a:spcAft>
            </a:pPr>
            <a:r>
              <a:rPr lang="en-IN" sz="1600" b="1" dirty="0">
                <a:latin typeface="Baskerville Old Face" pitchFamily="18" charset="0"/>
                <a:cs typeface="Times New Roman" pitchFamily="18" charset="0"/>
              </a:rPr>
              <a:t>EXTRACT	Extracts parts from a date</a:t>
            </a:r>
          </a:p>
          <a:p>
            <a:pPr lvl="0" algn="just" fontAlgn="base">
              <a:spcBef>
                <a:spcPct val="0"/>
              </a:spcBef>
              <a:spcAft>
                <a:spcPct val="0"/>
              </a:spcAft>
            </a:pPr>
            <a:r>
              <a:rPr lang="en-IN" sz="1600" b="1" dirty="0">
                <a:latin typeface="Baskerville Old Face" pitchFamily="18" charset="0"/>
                <a:cs typeface="Times New Roman" pitchFamily="18" charset="0"/>
              </a:rPr>
              <a:t>HOUR		Returns the hour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LAST_DAY	Returns the last day of the month for a given date</a:t>
            </a:r>
          </a:p>
          <a:p>
            <a:pPr lvl="0" algn="just" fontAlgn="base">
              <a:spcBef>
                <a:spcPct val="0"/>
              </a:spcBef>
              <a:spcAft>
                <a:spcPct val="0"/>
              </a:spcAft>
            </a:pPr>
            <a:r>
              <a:rPr lang="en-IN" sz="1600" b="1" dirty="0">
                <a:latin typeface="Baskerville Old Face" pitchFamily="18" charset="0"/>
                <a:cs typeface="Times New Roman" pitchFamily="18" charset="0"/>
              </a:rPr>
              <a:t>MINUTE		Returns the minute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MONTH		Returns the month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MONTHNAME	Returns the full month name for a date</a:t>
            </a:r>
          </a:p>
          <a:p>
            <a:pPr lvl="0" algn="just" fontAlgn="base">
              <a:spcBef>
                <a:spcPct val="0"/>
              </a:spcBef>
              <a:spcAft>
                <a:spcPct val="0"/>
              </a:spcAft>
            </a:pPr>
            <a:r>
              <a:rPr lang="en-IN" sz="1600" b="1" dirty="0">
                <a:latin typeface="Baskerville Old Face" pitchFamily="18" charset="0"/>
                <a:cs typeface="Times New Roman" pitchFamily="18" charset="0"/>
              </a:rPr>
              <a:t>NOW		Returns the current date and time</a:t>
            </a:r>
          </a:p>
          <a:p>
            <a:pPr lvl="0" algn="just" fontAlgn="base">
              <a:spcBef>
                <a:spcPct val="0"/>
              </a:spcBef>
              <a:spcAft>
                <a:spcPct val="0"/>
              </a:spcAft>
            </a:pPr>
            <a:r>
              <a:rPr lang="en-IN" sz="1600" b="1" dirty="0">
                <a:latin typeface="Baskerville Old Face" pitchFamily="18" charset="0"/>
                <a:cs typeface="Times New Roman" pitchFamily="18" charset="0"/>
              </a:rPr>
              <a:t>SYSDATE		Returns the current date and time</a:t>
            </a:r>
          </a:p>
          <a:p>
            <a:pPr lvl="0" algn="just" fontAlgn="base">
              <a:spcBef>
                <a:spcPct val="0"/>
              </a:spcBef>
              <a:spcAft>
                <a:spcPct val="0"/>
              </a:spcAft>
            </a:pPr>
            <a:r>
              <a:rPr lang="en-IN" sz="1600" b="1" dirty="0">
                <a:latin typeface="Baskerville Old Face" pitchFamily="18" charset="0"/>
                <a:cs typeface="Times New Roman" pitchFamily="18" charset="0"/>
              </a:rPr>
              <a:t>TO_DAYS	Converts a date into numeric days</a:t>
            </a:r>
          </a:p>
          <a:p>
            <a:pPr lvl="0" algn="just" fontAlgn="base">
              <a:spcBef>
                <a:spcPct val="0"/>
              </a:spcBef>
              <a:spcAft>
                <a:spcPct val="0"/>
              </a:spcAft>
            </a:pPr>
            <a:r>
              <a:rPr lang="en-IN" sz="1600" b="1" dirty="0">
                <a:latin typeface="Baskerville Old Face" pitchFamily="18" charset="0"/>
                <a:cs typeface="Times New Roman" pitchFamily="18" charset="0"/>
              </a:rPr>
              <a:t>WEEK		Returns the week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YEAR		Returns the year portion of a date value</a:t>
            </a:r>
          </a:p>
          <a:p>
            <a:pPr lvl="0" algn="just" fontAlgn="base">
              <a:spcBef>
                <a:spcPct val="0"/>
              </a:spcBef>
              <a:spcAft>
                <a:spcPct val="0"/>
              </a:spcAft>
            </a:pPr>
            <a:r>
              <a:rPr lang="en-IN" sz="1600" b="1" dirty="0">
                <a:latin typeface="Baskerville Old Face" pitchFamily="18" charset="0"/>
                <a:cs typeface="Times New Roman" pitchFamily="18" charset="0"/>
              </a:rPr>
              <a:t>YEARWEEK	Returns the year and week for a date value</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5" name="Object 3"/>
          <p:cNvGraphicFramePr>
            <a:graphicFrameLocks noChangeAspect="1"/>
          </p:cNvGraphicFramePr>
          <p:nvPr/>
        </p:nvGraphicFramePr>
        <p:xfrm>
          <a:off x="357158" y="571480"/>
          <a:ext cx="7786742" cy="2143140"/>
        </p:xfrm>
        <a:graphic>
          <a:graphicData uri="http://schemas.openxmlformats.org/presentationml/2006/ole">
            <mc:AlternateContent xmlns:mc="http://schemas.openxmlformats.org/markup-compatibility/2006">
              <mc:Choice xmlns:v="urn:schemas-microsoft-com:vml" Requires="v">
                <p:oleObj name="Document" r:id="rId2" imgW="5732871" imgH="1043069" progId="Word.Document.12">
                  <p:embed/>
                </p:oleObj>
              </mc:Choice>
              <mc:Fallback>
                <p:oleObj name="Document" r:id="rId2" imgW="5732871" imgH="1043069" progId="Word.Document.12">
                  <p:embed/>
                  <p:pic>
                    <p:nvPicPr>
                      <p:cNvPr id="69635"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571480"/>
                        <a:ext cx="7786742" cy="214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20" y="214290"/>
            <a:ext cx="8501122" cy="646331"/>
          </a:xfrm>
          <a:prstGeom prst="rect">
            <a:avLst/>
          </a:prstGeom>
          <a:noFill/>
        </p:spPr>
        <p:txBody>
          <a:bodyPr wrap="square" rtlCol="0">
            <a:spAutoFit/>
          </a:bodyPr>
          <a:lstStyle/>
          <a:p>
            <a:r>
              <a:rPr lang="en-IN" b="1" dirty="0">
                <a:latin typeface="Century Schoolbook" pitchFamily="18" charset="0"/>
              </a:rPr>
              <a:t>5.5)	Encryption Functions</a:t>
            </a:r>
            <a:endParaRPr lang="en-IN" dirty="0">
              <a:latin typeface="Century Schoolbook" pitchFamily="18" charset="0"/>
            </a:endParaRPr>
          </a:p>
          <a:p>
            <a:endParaRPr lang="en-IN" dirty="0">
              <a:latin typeface="Century Schoolbook" pitchFamily="18" charset="0"/>
            </a:endParaRPr>
          </a:p>
        </p:txBody>
      </p:sp>
      <p:graphicFrame>
        <p:nvGraphicFramePr>
          <p:cNvPr id="73731" name="Object 3"/>
          <p:cNvGraphicFramePr>
            <a:graphicFrameLocks noChangeAspect="1"/>
          </p:cNvGraphicFramePr>
          <p:nvPr/>
        </p:nvGraphicFramePr>
        <p:xfrm>
          <a:off x="0" y="785794"/>
          <a:ext cx="9001156" cy="4500594"/>
        </p:xfrm>
        <a:graphic>
          <a:graphicData uri="http://schemas.openxmlformats.org/presentationml/2006/ole">
            <mc:AlternateContent xmlns:mc="http://schemas.openxmlformats.org/markup-compatibility/2006">
              <mc:Choice xmlns:v="urn:schemas-microsoft-com:vml" Requires="v">
                <p:oleObj name="Document" r:id="rId2" imgW="5876184" imgH="1812499" progId="Word.Document.12">
                  <p:embed/>
                </p:oleObj>
              </mc:Choice>
              <mc:Fallback>
                <p:oleObj name="Document" r:id="rId2" imgW="5876184" imgH="1812499" progId="Word.Document.12">
                  <p:embed/>
                  <p:pic>
                    <p:nvPicPr>
                      <p:cNvPr id="7373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5794"/>
                        <a:ext cx="9001156" cy="45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3732" name="Object 4"/>
          <p:cNvGraphicFramePr>
            <a:graphicFrameLocks noChangeAspect="1"/>
          </p:cNvGraphicFramePr>
          <p:nvPr/>
        </p:nvGraphicFramePr>
        <p:xfrm>
          <a:off x="571472" y="5214950"/>
          <a:ext cx="8072494" cy="1285884"/>
        </p:xfrm>
        <a:graphic>
          <a:graphicData uri="http://schemas.openxmlformats.org/presentationml/2006/ole">
            <mc:AlternateContent xmlns:mc="http://schemas.openxmlformats.org/markup-compatibility/2006">
              <mc:Choice xmlns:v="urn:schemas-microsoft-com:vml" Requires="v">
                <p:oleObj name="Document" r:id="rId4" imgW="5732871" imgH="699220" progId="Word.Document.12">
                  <p:embed/>
                </p:oleObj>
              </mc:Choice>
              <mc:Fallback>
                <p:oleObj name="Document" r:id="rId4" imgW="5732871" imgH="699220" progId="Word.Document.12">
                  <p:embed/>
                  <p:pic>
                    <p:nvPicPr>
                      <p:cNvPr id="737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5214950"/>
                        <a:ext cx="8072494" cy="1285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715436" cy="6375656"/>
          </a:xfrm>
          <a:prstGeom prst="rect">
            <a:avLst/>
          </a:prstGeom>
          <a:noFill/>
        </p:spPr>
        <p:txBody>
          <a:bodyPr wrap="square" rtlCol="0">
            <a:spAutoFit/>
          </a:bodyPr>
          <a:lstStyle/>
          <a:p>
            <a:pPr marL="447675" indent="-447675">
              <a:lnSpc>
                <a:spcPct val="150000"/>
              </a:lnSpc>
              <a:buAutoNum type="arabicParenR" startAt="9"/>
            </a:pPr>
            <a:r>
              <a:rPr lang="en-IN" b="1" dirty="0">
                <a:latin typeface="Century Schoolbook" pitchFamily="18" charset="0"/>
              </a:rPr>
              <a:t>Working with Data</a:t>
            </a:r>
          </a:p>
          <a:p>
            <a:pPr marL="447675" indent="-447675">
              <a:lnSpc>
                <a:spcPct val="150000"/>
              </a:lnSpc>
            </a:pPr>
            <a:r>
              <a:rPr lang="en-IN" b="1" dirty="0">
                <a:latin typeface="Century Schoolbook" pitchFamily="18" charset="0"/>
              </a:rPr>
              <a:t>	</a:t>
            </a:r>
            <a:r>
              <a:rPr lang="en-IN" sz="1400" b="1" dirty="0">
                <a:latin typeface="Century Schoolbook" pitchFamily="18" charset="0"/>
              </a:rPr>
              <a:t>9.1)	Inserting, Updating and Deleting Records</a:t>
            </a:r>
          </a:p>
          <a:p>
            <a:pPr marL="447675" indent="-447675">
              <a:lnSpc>
                <a:spcPct val="150000"/>
              </a:lnSpc>
            </a:pPr>
            <a:r>
              <a:rPr lang="en-IN" sz="1400" b="1" dirty="0">
                <a:latin typeface="Century Schoolbook" pitchFamily="18" charset="0"/>
              </a:rPr>
              <a:t>		9.1.1)	Inserting Records</a:t>
            </a:r>
          </a:p>
          <a:p>
            <a:pPr marL="447675" indent="-447675">
              <a:lnSpc>
                <a:spcPct val="150000"/>
              </a:lnSpc>
            </a:pPr>
            <a:r>
              <a:rPr lang="en-IN" sz="1400" b="1" dirty="0">
                <a:latin typeface="Century Schoolbook" pitchFamily="18" charset="0"/>
              </a:rPr>
              <a:t>		9.1.2)	Updating Records</a:t>
            </a:r>
          </a:p>
          <a:p>
            <a:pPr marL="447675" indent="-447675">
              <a:lnSpc>
                <a:spcPct val="150000"/>
              </a:lnSpc>
            </a:pPr>
            <a:r>
              <a:rPr lang="en-IN" sz="1400" b="1" dirty="0">
                <a:latin typeface="Century Schoolbook" pitchFamily="18" charset="0"/>
              </a:rPr>
              <a:t>		9.1.3)	Deleting Records</a:t>
            </a:r>
          </a:p>
          <a:p>
            <a:pPr marL="447675" indent="-447675">
              <a:lnSpc>
                <a:spcPct val="150000"/>
              </a:lnSpc>
            </a:pPr>
            <a:r>
              <a:rPr lang="en-IN" sz="1400" b="1" dirty="0">
                <a:latin typeface="Century Schoolbook" pitchFamily="18" charset="0"/>
              </a:rPr>
              <a:t>	9.2)	Retrieving Records</a:t>
            </a:r>
          </a:p>
          <a:p>
            <a:pPr marL="447675" indent="-447675">
              <a:lnSpc>
                <a:spcPct val="150000"/>
              </a:lnSpc>
            </a:pPr>
            <a:r>
              <a:rPr lang="en-IN" sz="1400" b="1" dirty="0">
                <a:latin typeface="Century Schoolbook" pitchFamily="18" charset="0"/>
              </a:rPr>
              <a:t>		9.2.1)	Retrieving Specific Rows and Columns</a:t>
            </a:r>
          </a:p>
          <a:p>
            <a:pPr marL="447675" indent="-447675">
              <a:lnSpc>
                <a:spcPct val="150000"/>
              </a:lnSpc>
            </a:pPr>
            <a:r>
              <a:rPr lang="en-IN" sz="1400" b="1" dirty="0">
                <a:latin typeface="Century Schoolbook" pitchFamily="18" charset="0"/>
              </a:rPr>
              <a:t>		9.2.2)	Using Built-In Functions</a:t>
            </a:r>
          </a:p>
          <a:p>
            <a:pPr marL="447675" indent="-447675">
              <a:lnSpc>
                <a:spcPct val="150000"/>
              </a:lnSpc>
            </a:pPr>
            <a:r>
              <a:rPr lang="en-IN" sz="1400" b="1" dirty="0">
                <a:latin typeface="Century Schoolbook" pitchFamily="18" charset="0"/>
              </a:rPr>
              <a:t>		9.2.3)	Aliasing Table and column Names</a:t>
            </a:r>
          </a:p>
          <a:p>
            <a:pPr marL="447675" indent="-447675">
              <a:lnSpc>
                <a:spcPct val="150000"/>
              </a:lnSpc>
            </a:pPr>
            <a:r>
              <a:rPr lang="en-IN" sz="1400" b="1" dirty="0">
                <a:latin typeface="Century Schoolbook" pitchFamily="18" charset="0"/>
              </a:rPr>
              <a:t>		9.2.4)	Limiting Query Results</a:t>
            </a:r>
          </a:p>
          <a:p>
            <a:pPr marL="447675" indent="-447675">
              <a:lnSpc>
                <a:spcPct val="150000"/>
              </a:lnSpc>
            </a:pPr>
            <a:r>
              <a:rPr lang="en-IN" sz="1400" b="1" dirty="0">
                <a:latin typeface="Century Schoolbook" pitchFamily="18" charset="0"/>
              </a:rPr>
              <a:t>		9.2.5)	Sorting Query Results</a:t>
            </a:r>
          </a:p>
          <a:p>
            <a:pPr marL="447675" indent="-447675">
              <a:lnSpc>
                <a:spcPct val="150000"/>
              </a:lnSpc>
            </a:pPr>
            <a:r>
              <a:rPr lang="en-IN" sz="1400" b="1" dirty="0">
                <a:latin typeface="Century Schoolbook" pitchFamily="18" charset="0"/>
              </a:rPr>
              <a:t>		9.2.6)	Grouping Query Results</a:t>
            </a:r>
          </a:p>
          <a:p>
            <a:pPr marL="447675" indent="-447675">
              <a:lnSpc>
                <a:spcPct val="150000"/>
              </a:lnSpc>
            </a:pPr>
            <a:r>
              <a:rPr lang="en-IN" sz="1400" b="1" dirty="0">
                <a:latin typeface="Century Schoolbook" pitchFamily="18" charset="0"/>
              </a:rPr>
              <a:t>		9.2.7)	Using Variables</a:t>
            </a:r>
          </a:p>
          <a:p>
            <a:pPr marL="447675" indent="-447675">
              <a:lnSpc>
                <a:spcPct val="150000"/>
              </a:lnSpc>
            </a:pPr>
            <a:r>
              <a:rPr lang="en-IN" sz="1400" b="1" dirty="0">
                <a:latin typeface="Century Schoolbook" pitchFamily="18" charset="0"/>
              </a:rPr>
              <a:t>		9.2.8)	Using Sub queries</a:t>
            </a:r>
          </a:p>
          <a:p>
            <a:pPr marL="447675" indent="-447675">
              <a:lnSpc>
                <a:spcPct val="150000"/>
              </a:lnSpc>
            </a:pPr>
            <a:r>
              <a:rPr lang="en-IN" sz="1400" b="1" dirty="0">
                <a:latin typeface="Century Schoolbook" pitchFamily="18" charset="0"/>
              </a:rPr>
              <a:t>		9.2.9)	Controlling SELECT </a:t>
            </a:r>
            <a:r>
              <a:rPr lang="en-IN" sz="1400" b="1" dirty="0" err="1">
                <a:latin typeface="Century Schoolbook" pitchFamily="18" charset="0"/>
              </a:rPr>
              <a:t>behavior</a:t>
            </a:r>
            <a:endParaRPr lang="en-IN" sz="1400" b="1" dirty="0">
              <a:latin typeface="Century Schoolbook" pitchFamily="18" charset="0"/>
            </a:endParaRPr>
          </a:p>
          <a:p>
            <a:pPr marL="447675" indent="-447675">
              <a:lnSpc>
                <a:spcPct val="150000"/>
              </a:lnSpc>
            </a:pPr>
            <a:r>
              <a:rPr lang="en-IN" sz="1400" b="1" dirty="0">
                <a:latin typeface="Century Schoolbook" pitchFamily="18" charset="0"/>
              </a:rPr>
              <a:t>	9.3)	Copying, Importing, and Exporting Records</a:t>
            </a:r>
          </a:p>
          <a:p>
            <a:pPr marL="447675" indent="-447675">
              <a:lnSpc>
                <a:spcPct val="150000"/>
              </a:lnSpc>
            </a:pPr>
            <a:r>
              <a:rPr lang="en-IN" sz="1400" b="1" dirty="0">
                <a:latin typeface="Century Schoolbook" pitchFamily="18" charset="0"/>
              </a:rPr>
              <a:t>		9.3.1)	Copying Records</a:t>
            </a:r>
          </a:p>
          <a:p>
            <a:pPr marL="447675" indent="-447675">
              <a:lnSpc>
                <a:spcPct val="150000"/>
              </a:lnSpc>
            </a:pPr>
            <a:r>
              <a:rPr lang="en-IN" sz="1400" b="1" dirty="0">
                <a:latin typeface="Century Schoolbook" pitchFamily="18" charset="0"/>
              </a:rPr>
              <a:t>		9.3.2)	Importing Records</a:t>
            </a:r>
          </a:p>
          <a:p>
            <a:pPr marL="447675" indent="-447675">
              <a:lnSpc>
                <a:spcPct val="150000"/>
              </a:lnSpc>
            </a:pPr>
            <a:r>
              <a:rPr lang="en-IN" sz="1400" b="1" dirty="0">
                <a:latin typeface="Century Schoolbook" pitchFamily="18" charset="0"/>
              </a:rPr>
              <a:t>		9.3.3)	Exporting Records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285728"/>
            <a:ext cx="8750776" cy="5909310"/>
          </a:xfrm>
          <a:prstGeom prst="rect">
            <a:avLst/>
          </a:prstGeom>
        </p:spPr>
        <p:txBody>
          <a:bodyPr wrap="square">
            <a:spAutoFit/>
          </a:bodyPr>
          <a:lstStyle/>
          <a:p>
            <a:r>
              <a:rPr lang="en-IN" b="1" dirty="0">
                <a:latin typeface="Cambria" panose="02040503050406030204" pitchFamily="18" charset="0"/>
              </a:rPr>
              <a:t>9.1)	Inserting, Updating and Deleting Records</a:t>
            </a:r>
          </a:p>
          <a:p>
            <a:endParaRPr lang="en-IN" b="1" dirty="0">
              <a:latin typeface="Cambria" panose="02040503050406030204" pitchFamily="18" charset="0"/>
            </a:endParaRPr>
          </a:p>
          <a:p>
            <a:pPr marL="798513" indent="-798513"/>
            <a:r>
              <a:rPr lang="en-IN" b="1" dirty="0">
                <a:latin typeface="Cambria" panose="02040503050406030204" pitchFamily="18" charset="0"/>
              </a:rPr>
              <a:t>9.1.1)	Inserting Records</a:t>
            </a:r>
          </a:p>
          <a:p>
            <a:pPr marL="1262063" indent="-463550" algn="just">
              <a:lnSpc>
                <a:spcPct val="150000"/>
              </a:lnSpc>
              <a:buFont typeface="Wingdings" panose="05000000000000000000" pitchFamily="2" charset="2"/>
              <a:buChar char="q"/>
            </a:pPr>
            <a:r>
              <a:rPr lang="en-US" dirty="0">
                <a:latin typeface="Cambria" panose="02040503050406030204" pitchFamily="18" charset="0"/>
              </a:rPr>
              <a:t>In MySQL, the INSERT INTO statement is used  to insert data to your database table. </a:t>
            </a:r>
          </a:p>
          <a:p>
            <a:pPr marL="1262063" indent="-463550" algn="just">
              <a:lnSpc>
                <a:spcPct val="150000"/>
              </a:lnSpc>
              <a:buFont typeface="Wingdings" panose="05000000000000000000" pitchFamily="2" charset="2"/>
              <a:buChar char="q"/>
            </a:pPr>
            <a:r>
              <a:rPr lang="en-US" dirty="0">
                <a:latin typeface="Cambria" panose="02040503050406030204" pitchFamily="18" charset="0"/>
              </a:rPr>
              <a:t>With INSERT INTO statement of MySQL, you insert single row or multiple rows into database table.</a:t>
            </a:r>
          </a:p>
          <a:p>
            <a:pPr marL="798513" algn="just">
              <a:lnSpc>
                <a:spcPct val="150000"/>
              </a:lnSpc>
            </a:pPr>
            <a:r>
              <a:rPr lang="en-US" b="1" dirty="0">
                <a:latin typeface="Cambria" panose="02040503050406030204" pitchFamily="18" charset="0"/>
              </a:rPr>
              <a:t>Syntax</a:t>
            </a:r>
          </a:p>
          <a:p>
            <a:pPr marL="798513" algn="just">
              <a:lnSpc>
                <a:spcPct val="150000"/>
              </a:lnSpc>
            </a:pPr>
            <a:r>
              <a:rPr lang="en-US" b="1" dirty="0">
                <a:solidFill>
                  <a:srgbClr val="150DB3"/>
                </a:solidFill>
                <a:latin typeface="Cambria" panose="02040503050406030204" pitchFamily="18" charset="0"/>
              </a:rPr>
              <a:t>INSERT INTO </a:t>
            </a:r>
            <a:r>
              <a:rPr lang="en-US" b="1" dirty="0" err="1">
                <a:solidFill>
                  <a:srgbClr val="150DB3"/>
                </a:solidFill>
                <a:latin typeface="Cambria" panose="02040503050406030204" pitchFamily="18" charset="0"/>
              </a:rPr>
              <a:t>table_name</a:t>
            </a:r>
            <a:r>
              <a:rPr lang="en-US" b="1" dirty="0">
                <a:solidFill>
                  <a:srgbClr val="150DB3"/>
                </a:solidFill>
                <a:latin typeface="Cambria" panose="02040503050406030204" pitchFamily="18" charset="0"/>
              </a:rPr>
              <a:t> ( field1, field2,…</a:t>
            </a:r>
            <a:r>
              <a:rPr lang="en-US" b="1" dirty="0" err="1">
                <a:solidFill>
                  <a:srgbClr val="150DB3"/>
                </a:solidFill>
                <a:latin typeface="Cambria" panose="02040503050406030204" pitchFamily="18" charset="0"/>
              </a:rPr>
              <a:t>fieldN</a:t>
            </a:r>
            <a:r>
              <a:rPr lang="en-US" b="1" dirty="0">
                <a:solidFill>
                  <a:srgbClr val="150DB3"/>
                </a:solidFill>
                <a:latin typeface="Cambria" panose="02040503050406030204" pitchFamily="18" charset="0"/>
              </a:rPr>
              <a:t> ) VALUES ( value1, value2,…</a:t>
            </a:r>
            <a:r>
              <a:rPr lang="en-US" b="1" dirty="0" err="1">
                <a:solidFill>
                  <a:srgbClr val="150DB3"/>
                </a:solidFill>
                <a:latin typeface="Cambria" panose="02040503050406030204" pitchFamily="18" charset="0"/>
              </a:rPr>
              <a:t>valueN</a:t>
            </a:r>
            <a:r>
              <a:rPr lang="en-US" b="1" dirty="0">
                <a:solidFill>
                  <a:srgbClr val="150DB3"/>
                </a:solidFill>
                <a:latin typeface="Cambria" panose="02040503050406030204" pitchFamily="18" charset="0"/>
              </a:rPr>
              <a:t> ); </a:t>
            </a:r>
          </a:p>
          <a:p>
            <a:pPr indent="798513">
              <a:lnSpc>
                <a:spcPct val="150000"/>
              </a:lnSpc>
            </a:pPr>
            <a:r>
              <a:rPr lang="en-US" b="1" dirty="0" err="1">
                <a:latin typeface="Cambria" panose="02040503050406030204" pitchFamily="18" charset="0"/>
              </a:rPr>
              <a:t>Params</a:t>
            </a:r>
            <a:endParaRPr lang="en-US" b="1" dirty="0">
              <a:latin typeface="Cambria" panose="02040503050406030204" pitchFamily="18" charset="0"/>
            </a:endParaRPr>
          </a:p>
          <a:p>
            <a:pPr marL="1836738" lvl="1" indent="-581025">
              <a:lnSpc>
                <a:spcPct val="150000"/>
              </a:lnSpc>
            </a:pPr>
            <a:r>
              <a:rPr lang="en-US" b="1" dirty="0">
                <a:solidFill>
                  <a:srgbClr val="0070C0"/>
                </a:solidFill>
                <a:latin typeface="Cambria" panose="02040503050406030204" pitchFamily="18" charset="0"/>
              </a:rPr>
              <a:t>Fields :- It’s a database column name. You can insert value into in it.</a:t>
            </a:r>
          </a:p>
          <a:p>
            <a:pPr marL="1836738" lvl="1" indent="-581025">
              <a:lnSpc>
                <a:spcPct val="150000"/>
              </a:lnSpc>
            </a:pPr>
            <a:r>
              <a:rPr lang="en-US" b="1" dirty="0" err="1">
                <a:solidFill>
                  <a:srgbClr val="0070C0"/>
                </a:solidFill>
                <a:latin typeface="Cambria" panose="02040503050406030204" pitchFamily="18" charset="0"/>
              </a:rPr>
              <a:t>table_name</a:t>
            </a:r>
            <a:r>
              <a:rPr lang="en-US" b="1" dirty="0">
                <a:solidFill>
                  <a:srgbClr val="0070C0"/>
                </a:solidFill>
                <a:latin typeface="Cambria" panose="02040503050406030204" pitchFamily="18" charset="0"/>
              </a:rPr>
              <a:t> :- It’s a database table name.</a:t>
            </a:r>
          </a:p>
          <a:p>
            <a:pPr marL="1836738" lvl="1" indent="-581025">
              <a:lnSpc>
                <a:spcPct val="150000"/>
              </a:lnSpc>
            </a:pPr>
            <a:r>
              <a:rPr lang="en-US" b="1" dirty="0">
                <a:solidFill>
                  <a:srgbClr val="0070C0"/>
                </a:solidFill>
                <a:latin typeface="Cambria" panose="02040503050406030204" pitchFamily="18" charset="0"/>
              </a:rPr>
              <a:t>Value :- It’s your column values, that you want to insert into database</a:t>
            </a:r>
          </a:p>
          <a:p>
            <a:pPr marL="798513" algn="just">
              <a:lnSpc>
                <a:spcPct val="150000"/>
              </a:lnSpc>
            </a:pPr>
            <a:endParaRPr lang="en-IN" b="1" dirty="0">
              <a:solidFill>
                <a:srgbClr val="150DB3"/>
              </a:solidFill>
              <a:latin typeface="Cambria" panose="020405030504060302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0656" y="332656"/>
            <a:ext cx="8712968" cy="3000821"/>
          </a:xfrm>
          <a:prstGeom prst="rect">
            <a:avLst/>
          </a:prstGeom>
          <a:noFill/>
        </p:spPr>
        <p:txBody>
          <a:bodyPr wrap="square" rtlCol="0">
            <a:spAutoFit/>
          </a:bodyPr>
          <a:lstStyle/>
          <a:p>
            <a:pPr algn="just">
              <a:lnSpc>
                <a:spcPct val="150000"/>
              </a:lnSpc>
            </a:pPr>
            <a:r>
              <a:rPr lang="en-US" b="1" dirty="0">
                <a:latin typeface="Cambria" panose="02040503050406030204" pitchFamily="18" charset="0"/>
              </a:rPr>
              <a:t>INSERT INTO Statement Example</a:t>
            </a:r>
          </a:p>
          <a:p>
            <a:pPr algn="just">
              <a:lnSpc>
                <a:spcPct val="150000"/>
              </a:lnSpc>
            </a:pPr>
            <a:r>
              <a:rPr lang="en-US" dirty="0">
                <a:latin typeface="Cambria" panose="02040503050406030204" pitchFamily="18" charset="0"/>
              </a:rPr>
              <a:t>Here, we will insert single row into database table name users.</a:t>
            </a:r>
          </a:p>
          <a:p>
            <a:pPr algn="just">
              <a:lnSpc>
                <a:spcPct val="150000"/>
              </a:lnSpc>
            </a:pPr>
            <a:r>
              <a:rPr lang="en-US" b="1" dirty="0">
                <a:solidFill>
                  <a:srgbClr val="150DB3"/>
                </a:solidFill>
                <a:latin typeface="Cambria" panose="02040503050406030204" pitchFamily="18" charset="0"/>
              </a:rPr>
              <a:t>INSERT INTO users(</a:t>
            </a:r>
            <a:r>
              <a:rPr lang="en-US" b="1" dirty="0" err="1">
                <a:solidFill>
                  <a:srgbClr val="150DB3"/>
                </a:solidFill>
                <a:latin typeface="Cambria" panose="02040503050406030204" pitchFamily="18" charset="0"/>
              </a:rPr>
              <a:t>id,name</a:t>
            </a:r>
            <a:r>
              <a:rPr lang="en-US" b="1" dirty="0">
                <a:solidFill>
                  <a:srgbClr val="150DB3"/>
                </a:solidFill>
                <a:latin typeface="Cambria" panose="02040503050406030204" pitchFamily="18" charset="0"/>
              </a:rPr>
              <a:t>) VALUES (1, 'test'); </a:t>
            </a:r>
          </a:p>
          <a:p>
            <a:pPr algn="just">
              <a:lnSpc>
                <a:spcPct val="150000"/>
              </a:lnSpc>
            </a:pPr>
            <a:r>
              <a:rPr lang="en-US" dirty="0">
                <a:latin typeface="Cambria" panose="02040503050406030204" pitchFamily="18" charset="0"/>
              </a:rPr>
              <a:t>Here, we will insert multiple rows into database table name users.</a:t>
            </a:r>
          </a:p>
          <a:p>
            <a:pPr algn="just">
              <a:lnSpc>
                <a:spcPct val="150000"/>
              </a:lnSpc>
            </a:pPr>
            <a:r>
              <a:rPr lang="en-US" dirty="0">
                <a:solidFill>
                  <a:srgbClr val="150DB3"/>
                </a:solidFill>
                <a:latin typeface="Cambria" panose="02040503050406030204" pitchFamily="18" charset="0"/>
              </a:rPr>
              <a:t>INSERT INTO users (id, </a:t>
            </a:r>
            <a:r>
              <a:rPr lang="en-US" dirty="0" err="1">
                <a:solidFill>
                  <a:srgbClr val="150DB3"/>
                </a:solidFill>
                <a:latin typeface="Cambria" panose="02040503050406030204" pitchFamily="18" charset="0"/>
              </a:rPr>
              <a:t>first_name</a:t>
            </a:r>
            <a:r>
              <a:rPr lang="en-US" dirty="0">
                <a:solidFill>
                  <a:srgbClr val="150DB3"/>
                </a:solidFill>
                <a:latin typeface="Cambria" panose="02040503050406030204" pitchFamily="18" charset="0"/>
              </a:rPr>
              <a:t>, </a:t>
            </a:r>
            <a:r>
              <a:rPr lang="en-US" dirty="0" err="1">
                <a:solidFill>
                  <a:srgbClr val="150DB3"/>
                </a:solidFill>
                <a:latin typeface="Cambria" panose="02040503050406030204" pitchFamily="18" charset="0"/>
              </a:rPr>
              <a:t>last_name</a:t>
            </a:r>
            <a:r>
              <a:rPr lang="en-US" dirty="0">
                <a:solidFill>
                  <a:srgbClr val="150DB3"/>
                </a:solidFill>
                <a:latin typeface="Cambria" panose="02040503050406030204" pitchFamily="18" charset="0"/>
              </a:rPr>
              <a:t>) VALUES (5, '</a:t>
            </a:r>
            <a:r>
              <a:rPr lang="en-US" dirty="0" err="1">
                <a:solidFill>
                  <a:srgbClr val="150DB3"/>
                </a:solidFill>
                <a:latin typeface="Cambria" panose="02040503050406030204" pitchFamily="18" charset="0"/>
              </a:rPr>
              <a:t>wis</a:t>
            </a:r>
            <a:r>
              <a:rPr lang="en-US" dirty="0">
                <a:solidFill>
                  <a:srgbClr val="150DB3"/>
                </a:solidFill>
                <a:latin typeface="Cambria" panose="02040503050406030204" pitchFamily="18" charset="0"/>
              </a:rPr>
              <a:t>', 'check'), (6, 'joy', 'son'), (7, '</a:t>
            </a:r>
            <a:r>
              <a:rPr lang="en-US" dirty="0" err="1">
                <a:solidFill>
                  <a:srgbClr val="150DB3"/>
                </a:solidFill>
                <a:latin typeface="Cambria" panose="02040503050406030204" pitchFamily="18" charset="0"/>
              </a:rPr>
              <a:t>kemal</a:t>
            </a:r>
            <a:r>
              <a:rPr lang="en-US" dirty="0">
                <a:solidFill>
                  <a:srgbClr val="150DB3"/>
                </a:solidFill>
                <a:latin typeface="Cambria" panose="02040503050406030204" pitchFamily="18" charset="0"/>
              </a:rPr>
              <a:t>', 'case');</a:t>
            </a:r>
          </a:p>
          <a:p>
            <a:pPr algn="just">
              <a:lnSpc>
                <a:spcPct val="150000"/>
              </a:lnSpc>
            </a:pPr>
            <a:r>
              <a:rPr lang="en-US" dirty="0">
                <a:solidFill>
                  <a:srgbClr val="150DB3"/>
                </a:solidFill>
                <a:latin typeface="Cambria" panose="02040503050406030204" pitchFamily="18" charset="0"/>
              </a:rPr>
              <a:t>INSERT INTO users VALUES (&amp;</a:t>
            </a:r>
            <a:r>
              <a:rPr lang="en-US" dirty="0" err="1">
                <a:solidFill>
                  <a:srgbClr val="150DB3"/>
                </a:solidFill>
                <a:latin typeface="Cambria" panose="02040503050406030204" pitchFamily="18" charset="0"/>
              </a:rPr>
              <a:t>id,’&amp;name</a:t>
            </a:r>
            <a:r>
              <a:rPr lang="en-US" dirty="0">
                <a:solidFill>
                  <a:srgbClr val="150DB3"/>
                </a:solidFill>
                <a:latin typeface="Cambria" panose="02040503050406030204" pitchFamily="18"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15" y="188640"/>
            <a:ext cx="8856984" cy="5724644"/>
          </a:xfrm>
          <a:prstGeom prst="rect">
            <a:avLst/>
          </a:prstGeom>
          <a:noFill/>
        </p:spPr>
        <p:txBody>
          <a:bodyPr wrap="square" rtlCol="0">
            <a:spAutoFit/>
          </a:bodyPr>
          <a:lstStyle/>
          <a:p>
            <a:pPr algn="just">
              <a:lnSpc>
                <a:spcPct val="150000"/>
              </a:lnSpc>
            </a:pPr>
            <a:r>
              <a:rPr lang="en-US" b="1" dirty="0">
                <a:latin typeface="Cambria" panose="02040503050406030204" pitchFamily="18" charset="0"/>
              </a:rPr>
              <a:t>9.1.2)	UPDATE Statement MySQL</a:t>
            </a:r>
          </a:p>
          <a:p>
            <a:pPr marL="1379538" indent="-465138" algn="just">
              <a:lnSpc>
                <a:spcPct val="150000"/>
              </a:lnSpc>
              <a:buFont typeface="Wingdings" panose="05000000000000000000" pitchFamily="2" charset="2"/>
              <a:buChar char="q"/>
              <a:tabLst>
                <a:tab pos="973138" algn="l"/>
              </a:tabLst>
            </a:pPr>
            <a:r>
              <a:rPr lang="en-US" dirty="0">
                <a:latin typeface="Cambria" panose="02040503050406030204" pitchFamily="18" charset="0"/>
              </a:rPr>
              <a:t>In MySQL, the UPDATE statement is used to update or change data in the database table. </a:t>
            </a:r>
          </a:p>
          <a:p>
            <a:pPr marL="1379538" indent="-465138" algn="just">
              <a:lnSpc>
                <a:spcPct val="150000"/>
              </a:lnSpc>
              <a:buFont typeface="Wingdings" panose="05000000000000000000" pitchFamily="2" charset="2"/>
              <a:buChar char="q"/>
              <a:tabLst>
                <a:tab pos="973138" algn="l"/>
              </a:tabLst>
            </a:pPr>
            <a:r>
              <a:rPr lang="en-US" dirty="0">
                <a:latin typeface="Cambria" panose="02040503050406030204" pitchFamily="18" charset="0"/>
              </a:rPr>
              <a:t>With UPDATE statement of MySQL, we can change or modify table data by using MySQL WHERE Clause.</a:t>
            </a:r>
          </a:p>
          <a:p>
            <a:pPr algn="just">
              <a:lnSpc>
                <a:spcPct val="150000"/>
              </a:lnSpc>
            </a:pPr>
            <a:r>
              <a:rPr lang="en-US" b="1" dirty="0">
                <a:latin typeface="Cambria" panose="02040503050406030204" pitchFamily="18" charset="0"/>
              </a:rPr>
              <a:t>Syntax</a:t>
            </a:r>
          </a:p>
          <a:p>
            <a:pPr algn="just">
              <a:lnSpc>
                <a:spcPct val="150000"/>
              </a:lnSpc>
            </a:pPr>
            <a:r>
              <a:rPr lang="en-US" b="1" dirty="0">
                <a:solidFill>
                  <a:srgbClr val="150DB3"/>
                </a:solidFill>
                <a:latin typeface="Cambria" panose="02040503050406030204" pitchFamily="18" charset="0"/>
              </a:rPr>
              <a:t>	</a:t>
            </a:r>
            <a:r>
              <a:rPr lang="en-US" sz="1600" b="1" dirty="0">
                <a:solidFill>
                  <a:srgbClr val="150DB3"/>
                </a:solidFill>
                <a:latin typeface="Cambria" panose="02040503050406030204" pitchFamily="18" charset="0"/>
              </a:rPr>
              <a:t>UPDATE </a:t>
            </a:r>
            <a:r>
              <a:rPr lang="en-US" sz="1600" b="1" dirty="0" err="1">
                <a:solidFill>
                  <a:srgbClr val="150DB3"/>
                </a:solidFill>
                <a:latin typeface="Cambria" panose="02040503050406030204" pitchFamily="18" charset="0"/>
              </a:rPr>
              <a:t>table_name</a:t>
            </a:r>
            <a:r>
              <a:rPr lang="en-US" sz="1600" b="1" dirty="0">
                <a:solidFill>
                  <a:srgbClr val="150DB3"/>
                </a:solidFill>
                <a:latin typeface="Cambria" panose="02040503050406030204" pitchFamily="18" charset="0"/>
              </a:rPr>
              <a:t> SET field1=new-value1, field2=new-value2 [WHERE  Clause] </a:t>
            </a:r>
          </a:p>
          <a:p>
            <a:pPr algn="just">
              <a:lnSpc>
                <a:spcPct val="150000"/>
              </a:lnSpc>
            </a:pPr>
            <a:r>
              <a:rPr lang="en-US" b="1" dirty="0" err="1">
                <a:latin typeface="Cambria" panose="02040503050406030204" pitchFamily="18" charset="0"/>
              </a:rPr>
              <a:t>Params</a:t>
            </a:r>
            <a:endParaRPr lang="en-US" b="1" dirty="0">
              <a:latin typeface="Cambria" panose="02040503050406030204" pitchFamily="18" charset="0"/>
            </a:endParaRPr>
          </a:p>
          <a:p>
            <a:pPr lvl="2" algn="just">
              <a:lnSpc>
                <a:spcPct val="150000"/>
              </a:lnSpc>
            </a:pPr>
            <a:r>
              <a:rPr lang="en-US" sz="1600" b="1" dirty="0" err="1">
                <a:solidFill>
                  <a:srgbClr val="150DB3"/>
                </a:solidFill>
                <a:latin typeface="Cambria" panose="02040503050406030204" pitchFamily="18" charset="0"/>
              </a:rPr>
              <a:t>table_name</a:t>
            </a:r>
            <a:r>
              <a:rPr lang="en-US" sz="1600" b="1" dirty="0">
                <a:solidFill>
                  <a:srgbClr val="150DB3"/>
                </a:solidFill>
                <a:latin typeface="Cambria" panose="02040503050406030204" pitchFamily="18" charset="0"/>
              </a:rPr>
              <a:t>: – This is the name of a database table.</a:t>
            </a:r>
          </a:p>
          <a:p>
            <a:pPr lvl="2" algn="just">
              <a:lnSpc>
                <a:spcPct val="150000"/>
              </a:lnSpc>
            </a:pPr>
            <a:r>
              <a:rPr lang="en-US" sz="1600" b="1" dirty="0">
                <a:solidFill>
                  <a:srgbClr val="150DB3"/>
                </a:solidFill>
                <a:latin typeface="Cambria" panose="02040503050406030204" pitchFamily="18" charset="0"/>
              </a:rPr>
              <a:t>Fields: – This is a database column name. Where you can update the value in it</a:t>
            </a:r>
          </a:p>
          <a:p>
            <a:pPr lvl="2" algn="just">
              <a:lnSpc>
                <a:spcPct val="150000"/>
              </a:lnSpc>
            </a:pPr>
            <a:r>
              <a:rPr lang="en-US" sz="1600" b="1" dirty="0">
                <a:solidFill>
                  <a:srgbClr val="150DB3"/>
                </a:solidFill>
                <a:latin typeface="Cambria" panose="02040503050406030204" pitchFamily="18" charset="0"/>
              </a:rPr>
              <a:t>Value: – These are your column values, which you want to update in the database.</a:t>
            </a:r>
          </a:p>
          <a:p>
            <a:pPr lvl="2" algn="just">
              <a:lnSpc>
                <a:spcPct val="150000"/>
              </a:lnSpc>
            </a:pPr>
            <a:r>
              <a:rPr lang="en-US" sz="1600" b="1" dirty="0">
                <a:solidFill>
                  <a:srgbClr val="150DB3"/>
                </a:solidFill>
                <a:latin typeface="Cambria" panose="02040503050406030204" pitchFamily="18" charset="0"/>
              </a:rPr>
              <a:t>WHERE: – In MySQL, where the clause is used to update specific rows in a table.</a:t>
            </a:r>
          </a:p>
          <a:p>
            <a:pPr algn="just">
              <a:lnSpc>
                <a:spcPct val="150000"/>
              </a:lnSpc>
            </a:pPr>
            <a:r>
              <a:rPr lang="en-US" b="1" dirty="0">
                <a:latin typeface="Cambria" panose="02040503050406030204" pitchFamily="18" charset="0"/>
              </a:rPr>
              <a:t>UPDATE Statement Example</a:t>
            </a:r>
          </a:p>
          <a:p>
            <a:pPr algn="just">
              <a:lnSpc>
                <a:spcPct val="150000"/>
              </a:lnSpc>
            </a:pPr>
            <a:r>
              <a:rPr lang="en-US" dirty="0">
                <a:latin typeface="Cambria" panose="02040503050406030204" pitchFamily="18" charset="0"/>
              </a:rPr>
              <a:t>	</a:t>
            </a:r>
            <a:r>
              <a:rPr lang="en-US" b="1" dirty="0">
                <a:solidFill>
                  <a:srgbClr val="150DB3"/>
                </a:solidFill>
                <a:latin typeface="Cambria" panose="02040503050406030204" pitchFamily="18" charset="0"/>
              </a:rPr>
              <a:t>UPDATE users SET </a:t>
            </a:r>
            <a:r>
              <a:rPr lang="en-US" b="1" dirty="0" err="1">
                <a:solidFill>
                  <a:srgbClr val="150DB3"/>
                </a:solidFill>
                <a:latin typeface="Cambria" panose="02040503050406030204" pitchFamily="18" charset="0"/>
              </a:rPr>
              <a:t>first_name</a:t>
            </a:r>
            <a:r>
              <a:rPr lang="en-US" b="1" dirty="0">
                <a:solidFill>
                  <a:srgbClr val="150DB3"/>
                </a:solidFill>
                <a:latin typeface="Cambria" panose="02040503050406030204" pitchFamily="18" charset="0"/>
              </a:rPr>
              <a:t> = 'Michel' WHERE id = 501;</a:t>
            </a:r>
          </a:p>
        </p:txBody>
      </p:sp>
    </p:spTree>
    <p:extLst>
      <p:ext uri="{BB962C8B-B14F-4D97-AF65-F5344CB8AC3E}">
        <p14:creationId xmlns:p14="http://schemas.microsoft.com/office/powerpoint/2010/main" val="4170579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315" y="188640"/>
            <a:ext cx="8856984" cy="6232475"/>
          </a:xfrm>
          <a:prstGeom prst="rect">
            <a:avLst/>
          </a:prstGeom>
          <a:noFill/>
        </p:spPr>
        <p:txBody>
          <a:bodyPr wrap="square" rtlCol="0">
            <a:spAutoFit/>
          </a:bodyPr>
          <a:lstStyle/>
          <a:p>
            <a:pPr marL="798513" indent="-798513" algn="just">
              <a:lnSpc>
                <a:spcPct val="150000"/>
              </a:lnSpc>
            </a:pPr>
            <a:r>
              <a:rPr lang="en-US" b="1" dirty="0">
                <a:latin typeface="Cambria" panose="02040503050406030204" pitchFamily="18" charset="0"/>
              </a:rPr>
              <a:t>9.1.3)	DELETE Statement MySQL</a:t>
            </a:r>
          </a:p>
          <a:p>
            <a:pPr marL="1146175" indent="-347663">
              <a:lnSpc>
                <a:spcPct val="150000"/>
              </a:lnSpc>
              <a:buFont typeface="Wingdings" panose="05000000000000000000" pitchFamily="2" charset="2"/>
              <a:buChar char="q"/>
            </a:pPr>
            <a:r>
              <a:rPr lang="en-US" dirty="0">
                <a:latin typeface="Cambria" panose="02040503050406030204" pitchFamily="18" charset="0"/>
              </a:rPr>
              <a:t>In MySQL, DELETE statement is used to delete/remove all the data from database table.</a:t>
            </a:r>
          </a:p>
          <a:p>
            <a:pPr marL="1146175" indent="-347663">
              <a:lnSpc>
                <a:spcPct val="150000"/>
              </a:lnSpc>
              <a:buFont typeface="Wingdings" panose="05000000000000000000" pitchFamily="2" charset="2"/>
              <a:buChar char="q"/>
            </a:pPr>
            <a:r>
              <a:rPr lang="en-US" dirty="0">
                <a:latin typeface="Cambria" panose="02040503050406030204" pitchFamily="18" charset="0"/>
              </a:rPr>
              <a:t>DELETE Statement also helps to remove specific records from database tables</a:t>
            </a:r>
          </a:p>
          <a:p>
            <a:pPr>
              <a:lnSpc>
                <a:spcPct val="150000"/>
              </a:lnSpc>
            </a:pPr>
            <a:r>
              <a:rPr lang="en-US" b="1" dirty="0">
                <a:latin typeface="Cambria" panose="02040503050406030204" pitchFamily="18" charset="0"/>
              </a:rPr>
              <a:t>Syntax</a:t>
            </a:r>
          </a:p>
          <a:p>
            <a:pPr lvl="2">
              <a:lnSpc>
                <a:spcPct val="150000"/>
              </a:lnSpc>
            </a:pPr>
            <a:r>
              <a:rPr lang="en-US" b="1" dirty="0">
                <a:solidFill>
                  <a:srgbClr val="150DB3"/>
                </a:solidFill>
                <a:latin typeface="Cambria" panose="02040503050406030204" pitchFamily="18" charset="0"/>
              </a:rPr>
              <a:t>DELETE FROM </a:t>
            </a:r>
            <a:r>
              <a:rPr lang="en-US" b="1" dirty="0" err="1">
                <a:solidFill>
                  <a:srgbClr val="150DB3"/>
                </a:solidFill>
                <a:latin typeface="Cambria" panose="02040503050406030204" pitchFamily="18" charset="0"/>
              </a:rPr>
              <a:t>table_name</a:t>
            </a:r>
            <a:r>
              <a:rPr lang="en-US" b="1" dirty="0">
                <a:solidFill>
                  <a:srgbClr val="150DB3"/>
                </a:solidFill>
                <a:latin typeface="Cambria" panose="02040503050406030204" pitchFamily="18" charset="0"/>
              </a:rPr>
              <a:t>; </a:t>
            </a:r>
          </a:p>
          <a:p>
            <a:pPr lvl="2">
              <a:lnSpc>
                <a:spcPct val="150000"/>
              </a:lnSpc>
            </a:pPr>
            <a:r>
              <a:rPr lang="en-US" b="1" dirty="0">
                <a:solidFill>
                  <a:srgbClr val="150DB3"/>
                </a:solidFill>
                <a:latin typeface="Cambria" panose="02040503050406030204" pitchFamily="18" charset="0"/>
              </a:rPr>
              <a:t>OR </a:t>
            </a:r>
          </a:p>
          <a:p>
            <a:pPr lvl="2">
              <a:lnSpc>
                <a:spcPct val="150000"/>
              </a:lnSpc>
            </a:pPr>
            <a:r>
              <a:rPr lang="en-US" b="1" dirty="0">
                <a:solidFill>
                  <a:srgbClr val="150DB3"/>
                </a:solidFill>
                <a:latin typeface="Cambria" panose="02040503050406030204" pitchFamily="18" charset="0"/>
              </a:rPr>
              <a:t>DELETE FROM </a:t>
            </a:r>
            <a:r>
              <a:rPr lang="en-US" b="1" dirty="0" err="1">
                <a:solidFill>
                  <a:srgbClr val="150DB3"/>
                </a:solidFill>
                <a:latin typeface="Cambria" panose="02040503050406030204" pitchFamily="18" charset="0"/>
              </a:rPr>
              <a:t>table_name</a:t>
            </a:r>
            <a:r>
              <a:rPr lang="en-US" b="1" dirty="0">
                <a:solidFill>
                  <a:srgbClr val="150DB3"/>
                </a:solidFill>
                <a:latin typeface="Cambria" panose="02040503050406030204" pitchFamily="18" charset="0"/>
              </a:rPr>
              <a:t>  WHERE  Condition; </a:t>
            </a:r>
          </a:p>
          <a:p>
            <a:pPr algn="just">
              <a:lnSpc>
                <a:spcPct val="150000"/>
              </a:lnSpc>
            </a:pPr>
            <a:r>
              <a:rPr lang="en-US" b="1" dirty="0" err="1">
                <a:latin typeface="Cambria" panose="02040503050406030204" pitchFamily="18" charset="0"/>
              </a:rPr>
              <a:t>Params</a:t>
            </a:r>
            <a:endParaRPr lang="en-US" b="1" dirty="0">
              <a:latin typeface="Cambria" panose="02040503050406030204" pitchFamily="18" charset="0"/>
            </a:endParaRPr>
          </a:p>
          <a:p>
            <a:pPr lvl="2" algn="just">
              <a:lnSpc>
                <a:spcPct val="150000"/>
              </a:lnSpc>
            </a:pPr>
            <a:r>
              <a:rPr lang="en-US" sz="1600" b="1" dirty="0" err="1">
                <a:solidFill>
                  <a:srgbClr val="150DB3"/>
                </a:solidFill>
                <a:latin typeface="Cambria" panose="02040503050406030204" pitchFamily="18" charset="0"/>
              </a:rPr>
              <a:t>table_name</a:t>
            </a:r>
            <a:r>
              <a:rPr lang="en-US" sz="1600" b="1" dirty="0">
                <a:solidFill>
                  <a:srgbClr val="150DB3"/>
                </a:solidFill>
                <a:latin typeface="Cambria" panose="02040503050406030204" pitchFamily="18" charset="0"/>
              </a:rPr>
              <a:t>: – This is the name of a database table.</a:t>
            </a:r>
          </a:p>
          <a:p>
            <a:pPr lvl="2" algn="just">
              <a:lnSpc>
                <a:spcPct val="150000"/>
              </a:lnSpc>
            </a:pPr>
            <a:r>
              <a:rPr lang="en-US" sz="1600" b="1" dirty="0">
                <a:solidFill>
                  <a:srgbClr val="150DB3"/>
                </a:solidFill>
                <a:latin typeface="Cambria" panose="02040503050406030204" pitchFamily="18" charset="0"/>
              </a:rPr>
              <a:t>WHERE: – In MySQL, where the clause is used to delete specific rows in a table.</a:t>
            </a:r>
          </a:p>
          <a:p>
            <a:pPr marL="0" lvl="2">
              <a:lnSpc>
                <a:spcPct val="150000"/>
              </a:lnSpc>
            </a:pPr>
            <a:r>
              <a:rPr lang="en-US" b="1" dirty="0">
                <a:latin typeface="Cambria" panose="02040503050406030204" pitchFamily="18" charset="0"/>
              </a:rPr>
              <a:t>DELETE Statement Example</a:t>
            </a:r>
          </a:p>
          <a:p>
            <a:pPr marL="0" lvl="2">
              <a:lnSpc>
                <a:spcPct val="150000"/>
              </a:lnSpc>
            </a:pPr>
            <a:r>
              <a:rPr lang="en-US" b="1" dirty="0">
                <a:latin typeface="Cambria" panose="02040503050406030204" pitchFamily="18" charset="0"/>
              </a:rPr>
              <a:t>	</a:t>
            </a:r>
            <a:r>
              <a:rPr lang="en-US" b="1" dirty="0">
                <a:solidFill>
                  <a:srgbClr val="150DB3"/>
                </a:solidFill>
                <a:latin typeface="Cambria" panose="02040503050406030204" pitchFamily="18" charset="0"/>
              </a:rPr>
              <a:t>DELETE from </a:t>
            </a:r>
            <a:r>
              <a:rPr lang="en-US" b="1" dirty="0" err="1">
                <a:solidFill>
                  <a:srgbClr val="150DB3"/>
                </a:solidFill>
                <a:latin typeface="Cambria" panose="02040503050406030204" pitchFamily="18" charset="0"/>
              </a:rPr>
              <a:t>emp</a:t>
            </a:r>
            <a:r>
              <a:rPr lang="en-US" b="1" dirty="0">
                <a:solidFill>
                  <a:srgbClr val="150DB3"/>
                </a:solidFill>
                <a:latin typeface="Cambria" panose="02040503050406030204" pitchFamily="18" charset="0"/>
              </a:rPr>
              <a:t>;</a:t>
            </a:r>
          </a:p>
          <a:p>
            <a:pPr marL="0" lvl="2">
              <a:lnSpc>
                <a:spcPct val="150000"/>
              </a:lnSpc>
            </a:pPr>
            <a:r>
              <a:rPr lang="en-US" b="1" dirty="0">
                <a:solidFill>
                  <a:srgbClr val="150DB3"/>
                </a:solidFill>
                <a:latin typeface="Cambria" panose="02040503050406030204" pitchFamily="18" charset="0"/>
              </a:rPr>
              <a:t>	DELETE from </a:t>
            </a:r>
            <a:r>
              <a:rPr lang="en-US" b="1" dirty="0" err="1">
                <a:solidFill>
                  <a:srgbClr val="150DB3"/>
                </a:solidFill>
                <a:latin typeface="Cambria" panose="02040503050406030204" pitchFamily="18" charset="0"/>
              </a:rPr>
              <a:t>emp</a:t>
            </a:r>
            <a:r>
              <a:rPr lang="en-US" b="1" dirty="0">
                <a:solidFill>
                  <a:srgbClr val="150DB3"/>
                </a:solidFill>
                <a:latin typeface="Cambria" panose="02040503050406030204" pitchFamily="18" charset="0"/>
              </a:rPr>
              <a:t> where </a:t>
            </a:r>
            <a:r>
              <a:rPr lang="en-US" b="1" dirty="0" err="1">
                <a:solidFill>
                  <a:srgbClr val="150DB3"/>
                </a:solidFill>
                <a:latin typeface="Cambria" panose="02040503050406030204" pitchFamily="18" charset="0"/>
              </a:rPr>
              <a:t>sal</a:t>
            </a:r>
            <a:r>
              <a:rPr lang="en-US" b="1" dirty="0">
                <a:solidFill>
                  <a:srgbClr val="150DB3"/>
                </a:solidFill>
                <a:latin typeface="Cambria" panose="02040503050406030204" pitchFamily="18" charset="0"/>
              </a:rPr>
              <a:t> &gt; 30000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424936" cy="6601807"/>
          </a:xfrm>
          <a:prstGeom prst="rect">
            <a:avLst/>
          </a:prstGeom>
          <a:noFill/>
        </p:spPr>
        <p:txBody>
          <a:bodyPr wrap="square" rtlCol="0">
            <a:spAutoFit/>
          </a:bodyPr>
          <a:lstStyle/>
          <a:p>
            <a:r>
              <a:rPr lang="en-US" b="1" dirty="0">
                <a:latin typeface="Cambria" panose="02040503050406030204" pitchFamily="18" charset="0"/>
              </a:rPr>
              <a:t>9.2) RETRIEVING RECORDS</a:t>
            </a:r>
          </a:p>
          <a:p>
            <a:endParaRPr lang="en-IN" b="1" dirty="0">
              <a:latin typeface="Century Schoolbook" pitchFamily="18" charset="0"/>
            </a:endParaRPr>
          </a:p>
          <a:p>
            <a:r>
              <a:rPr lang="en-IN" b="1" dirty="0">
                <a:latin typeface="Century Schoolbook" pitchFamily="18" charset="0"/>
              </a:rPr>
              <a:t>9.2.1)Retrieving Specific Rows and Columns</a:t>
            </a:r>
          </a:p>
          <a:p>
            <a:endParaRPr lang="en-IN" b="1" dirty="0">
              <a:latin typeface="Century Schoolbook" pitchFamily="18" charset="0"/>
            </a:endParaRPr>
          </a:p>
          <a:p>
            <a:pPr marL="465138" indent="-465138" algn="just">
              <a:lnSpc>
                <a:spcPct val="150000"/>
              </a:lnSpc>
              <a:buFont typeface="Wingdings" panose="05000000000000000000" pitchFamily="2" charset="2"/>
              <a:buChar char="q"/>
            </a:pPr>
            <a:r>
              <a:rPr lang="en-US" dirty="0">
                <a:latin typeface="Cambria" panose="02040503050406030204" pitchFamily="18" charset="0"/>
              </a:rPr>
              <a:t>The SQL </a:t>
            </a:r>
            <a:r>
              <a:rPr lang="en-US" b="1" dirty="0">
                <a:latin typeface="Cambria" panose="02040503050406030204" pitchFamily="18" charset="0"/>
              </a:rPr>
              <a:t>SELECT</a:t>
            </a:r>
            <a:r>
              <a:rPr lang="en-US" dirty="0">
                <a:latin typeface="Cambria" panose="02040503050406030204" pitchFamily="18" charset="0"/>
              </a:rPr>
              <a:t> command is used to fetch data from the MySQL database.</a:t>
            </a:r>
          </a:p>
          <a:p>
            <a:pPr marL="465138" indent="-465138" algn="just">
              <a:lnSpc>
                <a:spcPct val="150000"/>
              </a:lnSpc>
              <a:buFont typeface="Wingdings" panose="05000000000000000000" pitchFamily="2" charset="2"/>
              <a:buChar char="q"/>
            </a:pPr>
            <a:r>
              <a:rPr lang="en-US" dirty="0">
                <a:latin typeface="Cambria" panose="02040503050406030204" pitchFamily="18" charset="0"/>
              </a:rPr>
              <a:t>Here is generic SQL syntax of SELECT command to fetch data from the MySQL table −</a:t>
            </a:r>
          </a:p>
          <a:p>
            <a:pPr algn="just">
              <a:lnSpc>
                <a:spcPct val="150000"/>
              </a:lnSpc>
            </a:pPr>
            <a:r>
              <a:rPr lang="en-US" dirty="0">
                <a:latin typeface="Cambria" panose="02040503050406030204" pitchFamily="18" charset="0"/>
              </a:rPr>
              <a:t>	</a:t>
            </a:r>
            <a:r>
              <a:rPr lang="en-US" b="1" dirty="0">
                <a:solidFill>
                  <a:srgbClr val="150DB3"/>
                </a:solidFill>
                <a:latin typeface="Cambria" panose="02040503050406030204" pitchFamily="18" charset="0"/>
              </a:rPr>
              <a:t>SELECT field1, field2,...</a:t>
            </a:r>
            <a:r>
              <a:rPr lang="en-US" b="1" dirty="0" err="1">
                <a:solidFill>
                  <a:srgbClr val="150DB3"/>
                </a:solidFill>
                <a:latin typeface="Cambria" panose="02040503050406030204" pitchFamily="18" charset="0"/>
              </a:rPr>
              <a:t>fieldN</a:t>
            </a:r>
            <a:r>
              <a:rPr lang="en-US" b="1" dirty="0">
                <a:solidFill>
                  <a:srgbClr val="150DB3"/>
                </a:solidFill>
                <a:latin typeface="Cambria" panose="02040503050406030204" pitchFamily="18" charset="0"/>
              </a:rPr>
              <a:t> FROM table_name1, table_name2... 	[WHERE Clause] [LIMIT N] </a:t>
            </a:r>
          </a:p>
          <a:p>
            <a:pPr marL="1379538" lvl="2" indent="-465138" algn="just">
              <a:lnSpc>
                <a:spcPct val="150000"/>
              </a:lnSpc>
              <a:buFont typeface="Wingdings" panose="05000000000000000000" pitchFamily="2" charset="2"/>
              <a:buChar char="ü"/>
            </a:pPr>
            <a:r>
              <a:rPr lang="en-US" dirty="0">
                <a:latin typeface="Cambria" panose="02040503050406030204" pitchFamily="18" charset="0"/>
              </a:rPr>
              <a:t>You can use one or more tables separated by comma to include various conditions using a WHERE clause, but the WHERE clause is an optional part of the SELECT command.</a:t>
            </a:r>
          </a:p>
          <a:p>
            <a:pPr marL="1379538" lvl="2" indent="-465138" algn="just">
              <a:lnSpc>
                <a:spcPct val="150000"/>
              </a:lnSpc>
              <a:buFont typeface="Wingdings" panose="05000000000000000000" pitchFamily="2" charset="2"/>
              <a:buChar char="ü"/>
            </a:pPr>
            <a:r>
              <a:rPr lang="en-US" dirty="0">
                <a:latin typeface="Cambria" panose="02040503050406030204" pitchFamily="18" charset="0"/>
              </a:rPr>
              <a:t>You can fetch one or more fields in a single SELECT command.</a:t>
            </a:r>
          </a:p>
          <a:p>
            <a:pPr marL="1379538" lvl="2" indent="-465138" algn="just">
              <a:lnSpc>
                <a:spcPct val="150000"/>
              </a:lnSpc>
              <a:buFont typeface="Wingdings" panose="05000000000000000000" pitchFamily="2" charset="2"/>
              <a:buChar char="ü"/>
            </a:pPr>
            <a:r>
              <a:rPr lang="en-US" dirty="0">
                <a:latin typeface="Cambria" panose="02040503050406030204" pitchFamily="18" charset="0"/>
              </a:rPr>
              <a:t>You can specify star (*) in place of fields. In this case, SELECT will return all the fields.</a:t>
            </a:r>
          </a:p>
          <a:p>
            <a:pPr marL="1379538" lvl="2" indent="-465138" algn="just">
              <a:lnSpc>
                <a:spcPct val="150000"/>
              </a:lnSpc>
              <a:buFont typeface="Wingdings" panose="05000000000000000000" pitchFamily="2" charset="2"/>
              <a:buChar char="ü"/>
            </a:pPr>
            <a:r>
              <a:rPr lang="en-US" dirty="0">
                <a:latin typeface="Cambria" panose="02040503050406030204" pitchFamily="18" charset="0"/>
              </a:rPr>
              <a:t>You can specify any condition using the WHERE clause.</a:t>
            </a:r>
          </a:p>
          <a:p>
            <a:pPr marL="1379538" lvl="2" indent="-465138" algn="just">
              <a:lnSpc>
                <a:spcPct val="150000"/>
              </a:lnSpc>
              <a:buFont typeface="Wingdings" panose="05000000000000000000" pitchFamily="2" charset="2"/>
              <a:buChar char="ü"/>
            </a:pPr>
            <a:r>
              <a:rPr lang="en-US" dirty="0">
                <a:latin typeface="Cambria" panose="02040503050406030204" pitchFamily="18" charset="0"/>
              </a:rPr>
              <a:t>You can limit the number of returns using the </a:t>
            </a:r>
            <a:r>
              <a:rPr lang="en-US" b="1" dirty="0">
                <a:latin typeface="Cambria" panose="02040503050406030204" pitchFamily="18" charset="0"/>
              </a:rPr>
              <a:t>LIMIT</a:t>
            </a:r>
            <a:r>
              <a:rPr lang="en-US" dirty="0">
                <a:latin typeface="Cambria" panose="02040503050406030204" pitchFamily="18" charset="0"/>
              </a:rPr>
              <a:t> attribute.</a:t>
            </a:r>
            <a:endParaRPr lang="en-US" b="1" dirty="0">
              <a:latin typeface="Cambria" panose="020405030504060302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5" y="571480"/>
            <a:ext cx="8286808" cy="3277820"/>
          </a:xfrm>
          <a:prstGeom prst="rect">
            <a:avLst/>
          </a:prstGeom>
          <a:noFill/>
        </p:spPr>
        <p:txBody>
          <a:bodyPr wrap="square" rtlCol="0">
            <a:spAutoFit/>
          </a:bodyPr>
          <a:lstStyle/>
          <a:p>
            <a:pPr marL="449263" indent="-449263" algn="just" fontAlgn="base">
              <a:lnSpc>
                <a:spcPct val="150000"/>
              </a:lnSpc>
              <a:buFont typeface="Wingdings" pitchFamily="2" charset="2"/>
              <a:buChar char="q"/>
            </a:pPr>
            <a:r>
              <a:rPr lang="en-IN" dirty="0">
                <a:latin typeface="Century Schoolbook" pitchFamily="18" charset="0"/>
              </a:rPr>
              <a:t>The main difference between Oracle and MySQL is the fact that MySQL is open source, while Oracle is not. </a:t>
            </a:r>
          </a:p>
          <a:p>
            <a:pPr marL="449263" indent="-449263" algn="just" fontAlgn="base">
              <a:lnSpc>
                <a:spcPct val="150000"/>
              </a:lnSpc>
              <a:buFont typeface="Wingdings" pitchFamily="2" charset="2"/>
              <a:buChar char="q"/>
            </a:pPr>
            <a:r>
              <a:rPr lang="en-IN" dirty="0">
                <a:latin typeface="Century Schoolbook" pitchFamily="18" charset="0"/>
              </a:rPr>
              <a:t>However, Oracle is considered to be much more powerful  software than MySQL.</a:t>
            </a:r>
          </a:p>
          <a:p>
            <a:pPr marL="449263" lvl="0" indent="-449263" algn="just" fontAlgn="base">
              <a:lnSpc>
                <a:spcPct val="150000"/>
              </a:lnSpc>
              <a:buFont typeface="Wingdings" pitchFamily="2" charset="2"/>
              <a:buChar char="q"/>
            </a:pPr>
            <a:r>
              <a:rPr lang="en-IN" dirty="0">
                <a:latin typeface="Century Schoolbook" pitchFamily="18" charset="0"/>
              </a:rPr>
              <a:t>Oracle Support Pl-SQL, in addition to SQL. MySQL support only SQL</a:t>
            </a:r>
          </a:p>
          <a:p>
            <a:pPr marL="449263" lvl="0" indent="-449263" algn="just" fontAlgn="base">
              <a:lnSpc>
                <a:spcPct val="150000"/>
              </a:lnSpc>
              <a:buFont typeface="Wingdings" pitchFamily="2" charset="2"/>
              <a:buChar char="q"/>
            </a:pPr>
            <a:r>
              <a:rPr lang="en-IN" dirty="0">
                <a:latin typeface="Century Schoolbook" pitchFamily="18" charset="0"/>
              </a:rPr>
              <a:t>Oracle provides security features such as row lock while MySQL provides column lock.</a:t>
            </a:r>
          </a:p>
          <a:p>
            <a:endParaRPr lang="en-IN"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856984" cy="923330"/>
          </a:xfrm>
          <a:prstGeom prst="rect">
            <a:avLst/>
          </a:prstGeom>
          <a:noFill/>
        </p:spPr>
        <p:txBody>
          <a:bodyPr wrap="square" rtlCol="0">
            <a:spAutoFit/>
          </a:bodyPr>
          <a:lstStyle/>
          <a:p>
            <a:r>
              <a:rPr lang="en-US" b="1" dirty="0">
                <a:latin typeface="Cambria" panose="02040503050406030204" pitchFamily="18" charset="0"/>
              </a:rPr>
              <a:t>Retrieving all data from database table</a:t>
            </a:r>
          </a:p>
          <a:p>
            <a:endParaRPr lang="en-US" b="1" dirty="0">
              <a:latin typeface="Cambria" panose="02040503050406030204" pitchFamily="18" charset="0"/>
            </a:endParaRPr>
          </a:p>
          <a:p>
            <a:endParaRPr lang="en-US" b="1" dirty="0">
              <a:latin typeface="Cambria" panose="02040503050406030204" pitchFamily="18" charset="0"/>
            </a:endParaRPr>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908720"/>
            <a:ext cx="331236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864096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8712968"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00" y="3284985"/>
            <a:ext cx="8748488" cy="3573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7834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12968" cy="507831"/>
          </a:xfrm>
          <a:prstGeom prst="rect">
            <a:avLst/>
          </a:prstGeom>
        </p:spPr>
        <p:txBody>
          <a:bodyPr wrap="square">
            <a:spAutoFit/>
          </a:bodyPr>
          <a:lstStyle/>
          <a:p>
            <a:pPr marL="447675" indent="-447675">
              <a:lnSpc>
                <a:spcPct val="150000"/>
              </a:lnSpc>
            </a:pPr>
            <a:r>
              <a:rPr lang="en-IN" b="1" dirty="0">
                <a:latin typeface="Century Schoolbook" pitchFamily="18" charset="0"/>
              </a:rPr>
              <a:t>9.2.2)	Using Built-In Functions</a:t>
            </a:r>
          </a:p>
        </p:txBody>
      </p:sp>
    </p:spTree>
    <p:extLst>
      <p:ext uri="{BB962C8B-B14F-4D97-AF65-F5344CB8AC3E}">
        <p14:creationId xmlns:p14="http://schemas.microsoft.com/office/powerpoint/2010/main" val="1176293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6740307"/>
          </a:xfrm>
          <a:prstGeom prst="rect">
            <a:avLst/>
          </a:prstGeom>
        </p:spPr>
        <p:txBody>
          <a:bodyPr wrap="square">
            <a:spAutoFit/>
          </a:bodyPr>
          <a:lstStyle/>
          <a:p>
            <a:pPr marL="739775" indent="-739775">
              <a:lnSpc>
                <a:spcPct val="150000"/>
              </a:lnSpc>
            </a:pPr>
            <a:r>
              <a:rPr lang="en-IN" b="1" dirty="0">
                <a:latin typeface="Century Schoolbook" pitchFamily="18" charset="0"/>
              </a:rPr>
              <a:t>9.2.3)	Aliasing Table and column Names</a:t>
            </a:r>
          </a:p>
          <a:p>
            <a:pPr marL="973138" indent="-290513" algn="just">
              <a:lnSpc>
                <a:spcPct val="150000"/>
              </a:lnSpc>
              <a:buFont typeface="Wingdings" panose="05000000000000000000" pitchFamily="2" charset="2"/>
              <a:buChar char="q"/>
            </a:pPr>
            <a:r>
              <a:rPr lang="en-US" dirty="0">
                <a:latin typeface="Cambria" panose="02040503050406030204" pitchFamily="18" charset="0"/>
              </a:rPr>
              <a:t>Aliases in MySQL is used to give a </a:t>
            </a:r>
            <a:r>
              <a:rPr lang="en-US" b="1" dirty="0">
                <a:latin typeface="Cambria" panose="02040503050406030204" pitchFamily="18" charset="0"/>
              </a:rPr>
              <a:t>temporary name</a:t>
            </a:r>
            <a:r>
              <a:rPr lang="en-US" dirty="0">
                <a:latin typeface="Cambria" panose="02040503050406030204" pitchFamily="18" charset="0"/>
              </a:rPr>
              <a:t> to a table or a column in a table for the purpose of a particular query. </a:t>
            </a:r>
          </a:p>
          <a:p>
            <a:pPr marL="973138" indent="-290513" algn="just">
              <a:lnSpc>
                <a:spcPct val="150000"/>
              </a:lnSpc>
              <a:buFont typeface="Wingdings" panose="05000000000000000000" pitchFamily="2" charset="2"/>
              <a:buChar char="q"/>
            </a:pPr>
            <a:r>
              <a:rPr lang="en-US" dirty="0">
                <a:latin typeface="Cambria" panose="02040503050406030204" pitchFamily="18" charset="0"/>
              </a:rPr>
              <a:t>It works as a nickname for expressing the tables or column names. It makes the query short and neat.</a:t>
            </a:r>
          </a:p>
          <a:p>
            <a:pPr marL="682625" lvl="2">
              <a:lnSpc>
                <a:spcPct val="150000"/>
              </a:lnSpc>
              <a:tabLst>
                <a:tab pos="623888" algn="l"/>
              </a:tabLst>
            </a:pPr>
            <a:r>
              <a:rPr lang="en-US" dirty="0">
                <a:latin typeface="Cambria" panose="02040503050406030204" pitchFamily="18" charset="0"/>
              </a:rPr>
              <a:t>Syntax</a:t>
            </a:r>
          </a:p>
          <a:p>
            <a:pPr marL="682625" lvl="2">
              <a:lnSpc>
                <a:spcPct val="150000"/>
              </a:lnSpc>
              <a:tabLst>
                <a:tab pos="623888" algn="l"/>
              </a:tabLst>
            </a:pPr>
            <a:r>
              <a:rPr lang="en-US" dirty="0">
                <a:latin typeface="Cambria" panose="02040503050406030204" pitchFamily="18" charset="0"/>
              </a:rPr>
              <a:t>Following are the basic syntax of aliases used in MySQL:</a:t>
            </a:r>
          </a:p>
          <a:p>
            <a:pPr marL="682625" lvl="2">
              <a:lnSpc>
                <a:spcPct val="150000"/>
              </a:lnSpc>
              <a:tabLst>
                <a:tab pos="623888" algn="l"/>
              </a:tabLst>
            </a:pPr>
            <a:r>
              <a:rPr lang="en-US" b="1" dirty="0">
                <a:latin typeface="Cambria" panose="02040503050406030204" pitchFamily="18" charset="0"/>
              </a:rPr>
              <a:t>For Column</a:t>
            </a:r>
            <a:endParaRPr lang="en-US" dirty="0">
              <a:latin typeface="Cambria" panose="02040503050406030204" pitchFamily="18" charset="0"/>
            </a:endParaRPr>
          </a:p>
          <a:p>
            <a:pPr lvl="2" indent="-231775">
              <a:lnSpc>
                <a:spcPct val="150000"/>
              </a:lnSpc>
            </a:pPr>
            <a:r>
              <a:rPr lang="en-US" b="1" dirty="0">
                <a:latin typeface="Cambria" panose="02040503050406030204" pitchFamily="18" charset="0"/>
              </a:rPr>
              <a:t>	</a:t>
            </a:r>
            <a:r>
              <a:rPr lang="en-US" b="1" dirty="0">
                <a:solidFill>
                  <a:srgbClr val="150DB3"/>
                </a:solidFill>
                <a:latin typeface="Cambria" panose="02040503050406030204" pitchFamily="18" charset="0"/>
              </a:rPr>
              <a:t>SELECT </a:t>
            </a:r>
            <a:r>
              <a:rPr lang="en-US" b="1" dirty="0" err="1">
                <a:solidFill>
                  <a:srgbClr val="150DB3"/>
                </a:solidFill>
                <a:latin typeface="Cambria" panose="02040503050406030204" pitchFamily="18" charset="0"/>
              </a:rPr>
              <a:t>col_name</a:t>
            </a:r>
            <a:r>
              <a:rPr lang="en-US" b="1" dirty="0">
                <a:solidFill>
                  <a:srgbClr val="150DB3"/>
                </a:solidFill>
                <a:latin typeface="Cambria" panose="02040503050406030204" pitchFamily="18" charset="0"/>
              </a:rPr>
              <a:t> AS </a:t>
            </a:r>
            <a:r>
              <a:rPr lang="en-US" b="1" dirty="0" err="1">
                <a:solidFill>
                  <a:srgbClr val="150DB3"/>
                </a:solidFill>
                <a:latin typeface="Cambria" panose="02040503050406030204" pitchFamily="18" charset="0"/>
              </a:rPr>
              <a:t>alias_name</a:t>
            </a:r>
            <a:r>
              <a:rPr lang="en-US" b="1" dirty="0">
                <a:solidFill>
                  <a:srgbClr val="150DB3"/>
                </a:solidFill>
                <a:latin typeface="Cambria" panose="02040503050406030204" pitchFamily="18" charset="0"/>
              </a:rPr>
              <a:t> FROM </a:t>
            </a:r>
            <a:r>
              <a:rPr lang="en-US" b="1" dirty="0" err="1">
                <a:solidFill>
                  <a:srgbClr val="150DB3"/>
                </a:solidFill>
                <a:latin typeface="Cambria" panose="02040503050406030204" pitchFamily="18" charset="0"/>
              </a:rPr>
              <a:t>table_name</a:t>
            </a:r>
            <a:r>
              <a:rPr lang="en-US" b="1" dirty="0">
                <a:solidFill>
                  <a:srgbClr val="150DB3"/>
                </a:solidFill>
                <a:latin typeface="Cambria" panose="02040503050406030204" pitchFamily="18" charset="0"/>
              </a:rPr>
              <a:t>;  </a:t>
            </a:r>
          </a:p>
          <a:p>
            <a:pPr marL="682625" lvl="2">
              <a:lnSpc>
                <a:spcPct val="150000"/>
              </a:lnSpc>
              <a:tabLst>
                <a:tab pos="623888" algn="l"/>
              </a:tabLst>
            </a:pPr>
            <a:r>
              <a:rPr lang="en-US" b="1" dirty="0">
                <a:latin typeface="Cambria" panose="02040503050406030204" pitchFamily="18" charset="0"/>
              </a:rPr>
              <a:t>For Table</a:t>
            </a:r>
            <a:endParaRPr lang="en-US" dirty="0">
              <a:latin typeface="Cambria" panose="02040503050406030204" pitchFamily="18" charset="0"/>
            </a:endParaRPr>
          </a:p>
          <a:p>
            <a:pPr marL="682625" lvl="2">
              <a:lnSpc>
                <a:spcPct val="150000"/>
              </a:lnSpc>
              <a:tabLst>
                <a:tab pos="623888" algn="l"/>
              </a:tabLst>
            </a:pPr>
            <a:r>
              <a:rPr lang="en-US" b="1" dirty="0">
                <a:solidFill>
                  <a:srgbClr val="150DB3"/>
                </a:solidFill>
                <a:latin typeface="Cambria" panose="02040503050406030204" pitchFamily="18" charset="0"/>
              </a:rPr>
              <a:t>	SELECT col_name1, col_name2,... FROM </a:t>
            </a:r>
            <a:r>
              <a:rPr lang="en-US" b="1" dirty="0" err="1">
                <a:solidFill>
                  <a:srgbClr val="150DB3"/>
                </a:solidFill>
                <a:latin typeface="Cambria" panose="02040503050406030204" pitchFamily="18" charset="0"/>
              </a:rPr>
              <a:t>table_name</a:t>
            </a:r>
            <a:r>
              <a:rPr lang="en-US" b="1" dirty="0">
                <a:solidFill>
                  <a:srgbClr val="150DB3"/>
                </a:solidFill>
                <a:latin typeface="Cambria" panose="02040503050406030204" pitchFamily="18" charset="0"/>
              </a:rPr>
              <a:t> AS </a:t>
            </a:r>
            <a:r>
              <a:rPr lang="en-US" b="1" dirty="0" err="1">
                <a:solidFill>
                  <a:srgbClr val="150DB3"/>
                </a:solidFill>
                <a:latin typeface="Cambria" panose="02040503050406030204" pitchFamily="18" charset="0"/>
              </a:rPr>
              <a:t>alias_name</a:t>
            </a:r>
            <a:r>
              <a:rPr lang="en-US" b="1" dirty="0">
                <a:solidFill>
                  <a:srgbClr val="150DB3"/>
                </a:solidFill>
                <a:latin typeface="Cambria" panose="02040503050406030204" pitchFamily="18" charset="0"/>
              </a:rPr>
              <a:t>;</a:t>
            </a:r>
          </a:p>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pic>
        <p:nvPicPr>
          <p:cNvPr id="788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796780"/>
            <a:ext cx="6991350" cy="206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5019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pic>
        <p:nvPicPr>
          <p:cNvPr id="82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055" y="804378"/>
            <a:ext cx="432048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068960"/>
            <a:ext cx="8136903"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5061" y="2698396"/>
            <a:ext cx="5315109" cy="369332"/>
          </a:xfrm>
          <a:prstGeom prst="rect">
            <a:avLst/>
          </a:prstGeom>
          <a:noFill/>
        </p:spPr>
        <p:txBody>
          <a:bodyPr wrap="none" rtlCol="0">
            <a:spAutoFit/>
          </a:bodyPr>
          <a:lstStyle/>
          <a:p>
            <a:r>
              <a:rPr lang="en-US" dirty="0"/>
              <a:t>To Rename </a:t>
            </a:r>
            <a:r>
              <a:rPr lang="en-US" dirty="0" err="1"/>
              <a:t>stud_code</a:t>
            </a:r>
            <a:r>
              <a:rPr lang="en-US" dirty="0"/>
              <a:t> as Roll No and marks as scores,  </a:t>
            </a:r>
          </a:p>
        </p:txBody>
      </p:sp>
      <p:sp>
        <p:nvSpPr>
          <p:cNvPr id="5" name="TextBox 4"/>
          <p:cNvSpPr txBox="1"/>
          <p:nvPr/>
        </p:nvSpPr>
        <p:spPr>
          <a:xfrm>
            <a:off x="467544" y="332656"/>
            <a:ext cx="3312368" cy="369332"/>
          </a:xfrm>
          <a:prstGeom prst="rect">
            <a:avLst/>
          </a:prstGeom>
          <a:noFill/>
        </p:spPr>
        <p:txBody>
          <a:bodyPr wrap="square" rtlCol="0">
            <a:spAutoFit/>
          </a:bodyPr>
          <a:lstStyle/>
          <a:p>
            <a:r>
              <a:rPr lang="en-US" dirty="0"/>
              <a:t>Aliasing the Column Names</a:t>
            </a:r>
          </a:p>
        </p:txBody>
      </p:sp>
    </p:spTree>
    <p:extLst>
      <p:ext uri="{BB962C8B-B14F-4D97-AF65-F5344CB8AC3E}">
        <p14:creationId xmlns:p14="http://schemas.microsoft.com/office/powerpoint/2010/main" val="898901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3" name="Rectangle 2"/>
          <p:cNvSpPr/>
          <p:nvPr/>
        </p:nvSpPr>
        <p:spPr>
          <a:xfrm>
            <a:off x="239259" y="135451"/>
            <a:ext cx="8701699" cy="1338828"/>
          </a:xfrm>
          <a:prstGeom prst="rect">
            <a:avLst/>
          </a:prstGeom>
        </p:spPr>
        <p:txBody>
          <a:bodyPr wrap="square">
            <a:spAutoFit/>
          </a:bodyPr>
          <a:lstStyle/>
          <a:p>
            <a:pPr>
              <a:lnSpc>
                <a:spcPct val="150000"/>
              </a:lnSpc>
            </a:pPr>
            <a:r>
              <a:rPr lang="en-US" b="1" dirty="0">
                <a:latin typeface="Cambria" panose="02040503050406030204" pitchFamily="18" charset="0"/>
              </a:rPr>
              <a:t>Illustrating Table Aliases</a:t>
            </a:r>
          </a:p>
          <a:p>
            <a:pPr>
              <a:lnSpc>
                <a:spcPct val="150000"/>
              </a:lnSpc>
            </a:pPr>
            <a:r>
              <a:rPr lang="en-US" dirty="0">
                <a:latin typeface="Cambria" panose="02040503050406030204" pitchFamily="18" charset="0"/>
              </a:rPr>
              <a:t>It allows us to specify the table name with a different name. Mostly, table aliases used for more than single tables and connect them using </a:t>
            </a:r>
            <a:r>
              <a:rPr lang="en-US" b="1" dirty="0">
                <a:latin typeface="Cambria" panose="02040503050406030204" pitchFamily="18" charset="0"/>
              </a:rPr>
              <a:t>JOIN</a:t>
            </a:r>
            <a:r>
              <a:rPr lang="en-US" dirty="0">
                <a:latin typeface="Cambria" panose="02040503050406030204" pitchFamily="18" charset="0"/>
              </a:rPr>
              <a:t> operations.</a:t>
            </a:r>
          </a:p>
        </p:txBody>
      </p:sp>
      <p:graphicFrame>
        <p:nvGraphicFramePr>
          <p:cNvPr id="5" name="Table 4"/>
          <p:cNvGraphicFramePr>
            <a:graphicFrameLocks noGrp="1"/>
          </p:cNvGraphicFramePr>
          <p:nvPr>
            <p:extLst>
              <p:ext uri="{D42A27DB-BD31-4B8C-83A1-F6EECF244321}">
                <p14:modId xmlns:p14="http://schemas.microsoft.com/office/powerpoint/2010/main" val="3420679038"/>
              </p:ext>
            </p:extLst>
          </p:nvPr>
        </p:nvGraphicFramePr>
        <p:xfrm>
          <a:off x="286452" y="1853591"/>
          <a:ext cx="3669888" cy="1854200"/>
        </p:xfrm>
        <a:graphic>
          <a:graphicData uri="http://schemas.openxmlformats.org/drawingml/2006/table">
            <a:tbl>
              <a:tblPr firstRow="1" bandRow="1">
                <a:tableStyleId>{5940675A-B579-460E-94D1-54222C63F5DA}</a:tableStyleId>
              </a:tblPr>
              <a:tblGrid>
                <a:gridCol w="917472">
                  <a:extLst>
                    <a:ext uri="{9D8B030D-6E8A-4147-A177-3AD203B41FA5}">
                      <a16:colId xmlns:a16="http://schemas.microsoft.com/office/drawing/2014/main" val="20000"/>
                    </a:ext>
                  </a:extLst>
                </a:gridCol>
                <a:gridCol w="917472">
                  <a:extLst>
                    <a:ext uri="{9D8B030D-6E8A-4147-A177-3AD203B41FA5}">
                      <a16:colId xmlns:a16="http://schemas.microsoft.com/office/drawing/2014/main" val="20001"/>
                    </a:ext>
                  </a:extLst>
                </a:gridCol>
                <a:gridCol w="917472">
                  <a:extLst>
                    <a:ext uri="{9D8B030D-6E8A-4147-A177-3AD203B41FA5}">
                      <a16:colId xmlns:a16="http://schemas.microsoft.com/office/drawing/2014/main" val="20002"/>
                    </a:ext>
                  </a:extLst>
                </a:gridCol>
                <a:gridCol w="917472">
                  <a:extLst>
                    <a:ext uri="{9D8B030D-6E8A-4147-A177-3AD203B41FA5}">
                      <a16:colId xmlns:a16="http://schemas.microsoft.com/office/drawing/2014/main" val="20003"/>
                    </a:ext>
                  </a:extLst>
                </a:gridCol>
              </a:tblGrid>
              <a:tr h="370840">
                <a:tc>
                  <a:txBody>
                    <a:bodyPr/>
                    <a:lstStyle/>
                    <a:p>
                      <a:r>
                        <a:rPr lang="en-US" dirty="0" err="1"/>
                        <a:t>eno</a:t>
                      </a:r>
                      <a:endParaRPr lang="en-US" dirty="0"/>
                    </a:p>
                  </a:txBody>
                  <a:tcPr/>
                </a:tc>
                <a:tc>
                  <a:txBody>
                    <a:bodyPr/>
                    <a:lstStyle/>
                    <a:p>
                      <a:r>
                        <a:rPr lang="en-US" dirty="0" err="1"/>
                        <a:t>ename</a:t>
                      </a:r>
                      <a:endParaRPr lang="en-US" dirty="0"/>
                    </a:p>
                  </a:txBody>
                  <a:tcPr/>
                </a:tc>
                <a:tc>
                  <a:txBody>
                    <a:bodyPr/>
                    <a:lstStyle/>
                    <a:p>
                      <a:r>
                        <a:rPr lang="en-US" dirty="0" err="1"/>
                        <a:t>sal</a:t>
                      </a:r>
                      <a:endParaRPr lang="en-US" dirty="0"/>
                    </a:p>
                  </a:txBody>
                  <a:tcPr/>
                </a:tc>
                <a:tc>
                  <a:txBody>
                    <a:bodyPr/>
                    <a:lstStyle/>
                    <a:p>
                      <a:r>
                        <a:rPr lang="en-US" dirty="0" err="1"/>
                        <a:t>deptno</a:t>
                      </a:r>
                      <a:endParaRPr lang="en-US" dirty="0"/>
                    </a:p>
                  </a:txBody>
                  <a:tcPr/>
                </a:tc>
                <a:extLst>
                  <a:ext uri="{0D108BD9-81ED-4DB2-BD59-A6C34878D82A}">
                    <a16:rowId xmlns:a16="http://schemas.microsoft.com/office/drawing/2014/main" val="10000"/>
                  </a:ext>
                </a:extLst>
              </a:tr>
              <a:tr h="370840">
                <a:tc>
                  <a:txBody>
                    <a:bodyPr/>
                    <a:lstStyle/>
                    <a:p>
                      <a:r>
                        <a:rPr lang="en-US" dirty="0"/>
                        <a:t>100</a:t>
                      </a:r>
                    </a:p>
                  </a:txBody>
                  <a:tcPr/>
                </a:tc>
                <a:tc>
                  <a:txBody>
                    <a:bodyPr/>
                    <a:lstStyle/>
                    <a:p>
                      <a:r>
                        <a:rPr lang="en-US" dirty="0"/>
                        <a:t>A</a:t>
                      </a:r>
                    </a:p>
                  </a:txBody>
                  <a:tcPr/>
                </a:tc>
                <a:tc>
                  <a:txBody>
                    <a:bodyPr/>
                    <a:lstStyle/>
                    <a:p>
                      <a:r>
                        <a:rPr lang="en-US" dirty="0"/>
                        <a:t>40000</a:t>
                      </a:r>
                    </a:p>
                  </a:txBody>
                  <a:tcPr/>
                </a:tc>
                <a:tc>
                  <a:txBody>
                    <a:bodyPr/>
                    <a:lstStyle/>
                    <a:p>
                      <a:r>
                        <a:rPr lang="en-US" dirty="0"/>
                        <a:t>10</a:t>
                      </a:r>
                    </a:p>
                  </a:txBody>
                  <a:tcPr/>
                </a:tc>
                <a:extLst>
                  <a:ext uri="{0D108BD9-81ED-4DB2-BD59-A6C34878D82A}">
                    <a16:rowId xmlns:a16="http://schemas.microsoft.com/office/drawing/2014/main" val="10001"/>
                  </a:ext>
                </a:extLst>
              </a:tr>
              <a:tr h="370840">
                <a:tc>
                  <a:txBody>
                    <a:bodyPr/>
                    <a:lstStyle/>
                    <a:p>
                      <a:r>
                        <a:rPr lang="en-US" dirty="0"/>
                        <a:t>101</a:t>
                      </a:r>
                    </a:p>
                  </a:txBody>
                  <a:tcPr/>
                </a:tc>
                <a:tc>
                  <a:txBody>
                    <a:bodyPr/>
                    <a:lstStyle/>
                    <a:p>
                      <a:r>
                        <a:rPr lang="en-US" dirty="0"/>
                        <a:t>B</a:t>
                      </a:r>
                    </a:p>
                  </a:txBody>
                  <a:tcPr/>
                </a:tc>
                <a:tc>
                  <a:txBody>
                    <a:bodyPr/>
                    <a:lstStyle/>
                    <a:p>
                      <a:r>
                        <a:rPr lang="en-US" dirty="0"/>
                        <a:t>25000</a:t>
                      </a:r>
                    </a:p>
                  </a:txBody>
                  <a:tcPr/>
                </a:tc>
                <a:tc>
                  <a:txBody>
                    <a:bodyPr/>
                    <a:lstStyle/>
                    <a:p>
                      <a:r>
                        <a:rPr lang="en-US" dirty="0"/>
                        <a:t>20</a:t>
                      </a:r>
                    </a:p>
                  </a:txBody>
                  <a:tcPr/>
                </a:tc>
                <a:extLst>
                  <a:ext uri="{0D108BD9-81ED-4DB2-BD59-A6C34878D82A}">
                    <a16:rowId xmlns:a16="http://schemas.microsoft.com/office/drawing/2014/main" val="10002"/>
                  </a:ext>
                </a:extLst>
              </a:tr>
              <a:tr h="370840">
                <a:tc>
                  <a:txBody>
                    <a:bodyPr/>
                    <a:lstStyle/>
                    <a:p>
                      <a:r>
                        <a:rPr lang="en-US" dirty="0"/>
                        <a:t>102</a:t>
                      </a:r>
                    </a:p>
                  </a:txBody>
                  <a:tcPr/>
                </a:tc>
                <a:tc>
                  <a:txBody>
                    <a:bodyPr/>
                    <a:lstStyle/>
                    <a:p>
                      <a:r>
                        <a:rPr lang="en-US" dirty="0"/>
                        <a:t>C</a:t>
                      </a:r>
                    </a:p>
                  </a:txBody>
                  <a:tcPr/>
                </a:tc>
                <a:tc>
                  <a:txBody>
                    <a:bodyPr/>
                    <a:lstStyle/>
                    <a:p>
                      <a:r>
                        <a:rPr lang="en-US" dirty="0"/>
                        <a:t>30000</a:t>
                      </a:r>
                    </a:p>
                  </a:txBody>
                  <a:tcPr/>
                </a:tc>
                <a:tc>
                  <a:txBody>
                    <a:bodyPr/>
                    <a:lstStyle/>
                    <a:p>
                      <a:r>
                        <a:rPr lang="en-US" dirty="0"/>
                        <a:t>10</a:t>
                      </a:r>
                    </a:p>
                  </a:txBody>
                  <a:tcPr/>
                </a:tc>
                <a:extLst>
                  <a:ext uri="{0D108BD9-81ED-4DB2-BD59-A6C34878D82A}">
                    <a16:rowId xmlns:a16="http://schemas.microsoft.com/office/drawing/2014/main" val="10003"/>
                  </a:ext>
                </a:extLst>
              </a:tr>
              <a:tr h="370840">
                <a:tc>
                  <a:txBody>
                    <a:bodyPr/>
                    <a:lstStyle/>
                    <a:p>
                      <a:r>
                        <a:rPr lang="en-US" dirty="0"/>
                        <a:t>103</a:t>
                      </a:r>
                    </a:p>
                  </a:txBody>
                  <a:tcPr/>
                </a:tc>
                <a:tc>
                  <a:txBody>
                    <a:bodyPr/>
                    <a:lstStyle/>
                    <a:p>
                      <a:r>
                        <a:rPr lang="en-US" dirty="0"/>
                        <a:t>D</a:t>
                      </a:r>
                    </a:p>
                  </a:txBody>
                  <a:tcPr/>
                </a:tc>
                <a:tc>
                  <a:txBody>
                    <a:bodyPr/>
                    <a:lstStyle/>
                    <a:p>
                      <a:r>
                        <a:rPr lang="en-US" dirty="0"/>
                        <a:t>24000</a:t>
                      </a:r>
                    </a:p>
                  </a:txBody>
                  <a:tcPr/>
                </a:tc>
                <a:tc>
                  <a:txBody>
                    <a:bodyPr/>
                    <a:lstStyle/>
                    <a:p>
                      <a:r>
                        <a:rPr lang="en-US" dirty="0"/>
                        <a:t>30</a:t>
                      </a:r>
                    </a:p>
                  </a:txBody>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04497878"/>
              </p:ext>
            </p:extLst>
          </p:nvPr>
        </p:nvGraphicFramePr>
        <p:xfrm>
          <a:off x="4390985" y="1853591"/>
          <a:ext cx="2197238" cy="1646348"/>
        </p:xfrm>
        <a:graphic>
          <a:graphicData uri="http://schemas.openxmlformats.org/drawingml/2006/table">
            <a:tbl>
              <a:tblPr firstRow="1" bandRow="1">
                <a:tableStyleId>{5940675A-B579-460E-94D1-54222C63F5DA}</a:tableStyleId>
              </a:tblPr>
              <a:tblGrid>
                <a:gridCol w="901095">
                  <a:extLst>
                    <a:ext uri="{9D8B030D-6E8A-4147-A177-3AD203B41FA5}">
                      <a16:colId xmlns:a16="http://schemas.microsoft.com/office/drawing/2014/main" val="20000"/>
                    </a:ext>
                  </a:extLst>
                </a:gridCol>
                <a:gridCol w="1296143">
                  <a:extLst>
                    <a:ext uri="{9D8B030D-6E8A-4147-A177-3AD203B41FA5}">
                      <a16:colId xmlns:a16="http://schemas.microsoft.com/office/drawing/2014/main" val="20001"/>
                    </a:ext>
                  </a:extLst>
                </a:gridCol>
              </a:tblGrid>
              <a:tr h="318111">
                <a:tc>
                  <a:txBody>
                    <a:bodyPr/>
                    <a:lstStyle/>
                    <a:p>
                      <a:r>
                        <a:rPr lang="en-US" dirty="0" err="1"/>
                        <a:t>deptno</a:t>
                      </a:r>
                      <a:endParaRPr lang="en-US" dirty="0"/>
                    </a:p>
                  </a:txBody>
                  <a:tcPr/>
                </a:tc>
                <a:tc>
                  <a:txBody>
                    <a:bodyPr/>
                    <a:lstStyle/>
                    <a:p>
                      <a:r>
                        <a:rPr lang="en-US" dirty="0" err="1"/>
                        <a:t>dname</a:t>
                      </a:r>
                      <a:endParaRPr lang="en-US" dirty="0"/>
                    </a:p>
                  </a:txBody>
                  <a:tcPr/>
                </a:tc>
                <a:extLst>
                  <a:ext uri="{0D108BD9-81ED-4DB2-BD59-A6C34878D82A}">
                    <a16:rowId xmlns:a16="http://schemas.microsoft.com/office/drawing/2014/main" val="10000"/>
                  </a:ext>
                </a:extLst>
              </a:tr>
              <a:tr h="318111">
                <a:tc>
                  <a:txBody>
                    <a:bodyPr/>
                    <a:lstStyle/>
                    <a:p>
                      <a:r>
                        <a:rPr lang="en-US" dirty="0"/>
                        <a:t>10</a:t>
                      </a:r>
                    </a:p>
                  </a:txBody>
                  <a:tcPr/>
                </a:tc>
                <a:tc>
                  <a:txBody>
                    <a:bodyPr/>
                    <a:lstStyle/>
                    <a:p>
                      <a:r>
                        <a:rPr lang="en-US" dirty="0"/>
                        <a:t>HR</a:t>
                      </a:r>
                    </a:p>
                  </a:txBody>
                  <a:tcPr/>
                </a:tc>
                <a:extLst>
                  <a:ext uri="{0D108BD9-81ED-4DB2-BD59-A6C34878D82A}">
                    <a16:rowId xmlns:a16="http://schemas.microsoft.com/office/drawing/2014/main" val="10001"/>
                  </a:ext>
                </a:extLst>
              </a:tr>
              <a:tr h="318111">
                <a:tc>
                  <a:txBody>
                    <a:bodyPr/>
                    <a:lstStyle/>
                    <a:p>
                      <a:r>
                        <a:rPr lang="en-US" dirty="0"/>
                        <a:t>20</a:t>
                      </a:r>
                    </a:p>
                  </a:txBody>
                  <a:tcPr/>
                </a:tc>
                <a:tc>
                  <a:txBody>
                    <a:bodyPr/>
                    <a:lstStyle/>
                    <a:p>
                      <a:r>
                        <a:rPr lang="en-US" dirty="0"/>
                        <a:t>System</a:t>
                      </a:r>
                    </a:p>
                  </a:txBody>
                  <a:tcPr/>
                </a:tc>
                <a:extLst>
                  <a:ext uri="{0D108BD9-81ED-4DB2-BD59-A6C34878D82A}">
                    <a16:rowId xmlns:a16="http://schemas.microsoft.com/office/drawing/2014/main" val="10002"/>
                  </a:ext>
                </a:extLst>
              </a:tr>
              <a:tr h="549068">
                <a:tc>
                  <a:txBody>
                    <a:bodyPr/>
                    <a:lstStyle/>
                    <a:p>
                      <a:r>
                        <a:rPr lang="en-US" dirty="0"/>
                        <a:t>30</a:t>
                      </a:r>
                    </a:p>
                  </a:txBody>
                  <a:tcPr/>
                </a:tc>
                <a:tc>
                  <a:txBody>
                    <a:bodyPr/>
                    <a:lstStyle/>
                    <a:p>
                      <a:r>
                        <a:rPr lang="en-US" dirty="0"/>
                        <a:t>Marketing</a:t>
                      </a:r>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250527" y="1474279"/>
            <a:ext cx="2233241" cy="369332"/>
          </a:xfrm>
          <a:prstGeom prst="rect">
            <a:avLst/>
          </a:prstGeom>
          <a:noFill/>
        </p:spPr>
        <p:txBody>
          <a:bodyPr wrap="square" rtlCol="0">
            <a:spAutoFit/>
          </a:bodyPr>
          <a:lstStyle/>
          <a:p>
            <a:r>
              <a:rPr lang="en-US" dirty="0" err="1"/>
              <a:t>Table_name</a:t>
            </a:r>
            <a:r>
              <a:rPr lang="en-US" dirty="0"/>
              <a:t> :</a:t>
            </a:r>
            <a:r>
              <a:rPr lang="en-US" dirty="0" err="1"/>
              <a:t>emp</a:t>
            </a:r>
            <a:endParaRPr lang="en-US" dirty="0"/>
          </a:p>
        </p:txBody>
      </p:sp>
      <p:sp>
        <p:nvSpPr>
          <p:cNvPr id="10" name="TextBox 9"/>
          <p:cNvSpPr txBox="1"/>
          <p:nvPr/>
        </p:nvSpPr>
        <p:spPr>
          <a:xfrm>
            <a:off x="4359705" y="1484259"/>
            <a:ext cx="1944216" cy="369332"/>
          </a:xfrm>
          <a:prstGeom prst="rect">
            <a:avLst/>
          </a:prstGeom>
          <a:noFill/>
        </p:spPr>
        <p:txBody>
          <a:bodyPr wrap="square" rtlCol="0">
            <a:spAutoFit/>
          </a:bodyPr>
          <a:lstStyle/>
          <a:p>
            <a:r>
              <a:rPr lang="en-US" dirty="0" err="1"/>
              <a:t>Table_name</a:t>
            </a:r>
            <a:r>
              <a:rPr lang="en-US" dirty="0"/>
              <a:t> : </a:t>
            </a:r>
            <a:r>
              <a:rPr lang="en-US" dirty="0" err="1"/>
              <a:t>dept</a:t>
            </a:r>
            <a:endParaRPr lang="en-US" dirty="0"/>
          </a:p>
        </p:txBody>
      </p:sp>
      <p:sp>
        <p:nvSpPr>
          <p:cNvPr id="7" name="TextBox 6"/>
          <p:cNvSpPr txBox="1"/>
          <p:nvPr/>
        </p:nvSpPr>
        <p:spPr>
          <a:xfrm>
            <a:off x="250527" y="3789040"/>
            <a:ext cx="8280920" cy="707886"/>
          </a:xfrm>
          <a:prstGeom prst="rect">
            <a:avLst/>
          </a:prstGeom>
          <a:noFill/>
        </p:spPr>
        <p:txBody>
          <a:bodyPr wrap="square" rtlCol="0">
            <a:spAutoFit/>
          </a:bodyPr>
          <a:lstStyle/>
          <a:p>
            <a:pPr algn="ctr"/>
            <a:r>
              <a:rPr lang="en-US" sz="2000" b="1" dirty="0">
                <a:solidFill>
                  <a:srgbClr val="150DB3"/>
                </a:solidFill>
                <a:latin typeface="Cambria" panose="02040503050406030204" pitchFamily="18" charset="0"/>
              </a:rPr>
              <a:t>Select </a:t>
            </a:r>
            <a:r>
              <a:rPr lang="en-US" sz="2000" b="1" dirty="0" err="1">
                <a:solidFill>
                  <a:srgbClr val="150DB3"/>
                </a:solidFill>
                <a:latin typeface="Cambria" panose="02040503050406030204" pitchFamily="18" charset="0"/>
              </a:rPr>
              <a:t>eno</a:t>
            </a:r>
            <a:r>
              <a:rPr lang="en-US" sz="2000" b="1" dirty="0">
                <a:solidFill>
                  <a:srgbClr val="150DB3"/>
                </a:solidFill>
                <a:latin typeface="Cambria" panose="02040503050406030204" pitchFamily="18" charset="0"/>
              </a:rPr>
              <a:t>, </a:t>
            </a:r>
            <a:r>
              <a:rPr lang="en-US" sz="2000" b="1" dirty="0" err="1">
                <a:solidFill>
                  <a:srgbClr val="150DB3"/>
                </a:solidFill>
                <a:latin typeface="Cambria" panose="02040503050406030204" pitchFamily="18" charset="0"/>
              </a:rPr>
              <a:t>ename</a:t>
            </a:r>
            <a:r>
              <a:rPr lang="en-US" sz="2000" b="1" dirty="0">
                <a:solidFill>
                  <a:srgbClr val="150DB3"/>
                </a:solidFill>
                <a:latin typeface="Cambria" panose="02040503050406030204" pitchFamily="18" charset="0"/>
              </a:rPr>
              <a:t>, </a:t>
            </a:r>
            <a:r>
              <a:rPr lang="en-US" sz="2000" b="1" dirty="0" err="1">
                <a:solidFill>
                  <a:srgbClr val="150DB3"/>
                </a:solidFill>
                <a:latin typeface="Cambria" panose="02040503050406030204" pitchFamily="18" charset="0"/>
              </a:rPr>
              <a:t>sal</a:t>
            </a:r>
            <a:r>
              <a:rPr lang="en-US" sz="2000" b="1" dirty="0">
                <a:solidFill>
                  <a:srgbClr val="150DB3"/>
                </a:solidFill>
                <a:latin typeface="Cambria" panose="02040503050406030204" pitchFamily="18" charset="0"/>
              </a:rPr>
              <a:t>, </a:t>
            </a:r>
            <a:r>
              <a:rPr lang="en-US" sz="2000" b="1" dirty="0" err="1">
                <a:solidFill>
                  <a:srgbClr val="150DB3"/>
                </a:solidFill>
                <a:latin typeface="Cambria" panose="02040503050406030204" pitchFamily="18" charset="0"/>
              </a:rPr>
              <a:t>e.deptno</a:t>
            </a:r>
            <a:r>
              <a:rPr lang="en-US" sz="2000" b="1" dirty="0">
                <a:solidFill>
                  <a:srgbClr val="150DB3"/>
                </a:solidFill>
                <a:latin typeface="Cambria" panose="02040503050406030204" pitchFamily="18" charset="0"/>
              </a:rPr>
              <a:t>, </a:t>
            </a:r>
            <a:r>
              <a:rPr lang="en-US" sz="2000" b="1" dirty="0" err="1">
                <a:solidFill>
                  <a:srgbClr val="150DB3"/>
                </a:solidFill>
                <a:latin typeface="Cambria" panose="02040503050406030204" pitchFamily="18" charset="0"/>
              </a:rPr>
              <a:t>dname</a:t>
            </a:r>
            <a:r>
              <a:rPr lang="en-US" sz="2000" b="1" dirty="0">
                <a:solidFill>
                  <a:srgbClr val="150DB3"/>
                </a:solidFill>
                <a:latin typeface="Cambria" panose="02040503050406030204" pitchFamily="18" charset="0"/>
              </a:rPr>
              <a:t> from </a:t>
            </a:r>
            <a:r>
              <a:rPr lang="en-US" sz="2000" b="1" dirty="0" err="1">
                <a:solidFill>
                  <a:srgbClr val="150DB3"/>
                </a:solidFill>
                <a:latin typeface="Cambria" panose="02040503050406030204" pitchFamily="18" charset="0"/>
              </a:rPr>
              <a:t>emp</a:t>
            </a:r>
            <a:r>
              <a:rPr lang="en-US" sz="2000" b="1" dirty="0">
                <a:solidFill>
                  <a:srgbClr val="150DB3"/>
                </a:solidFill>
                <a:latin typeface="Cambria" panose="02040503050406030204" pitchFamily="18" charset="0"/>
              </a:rPr>
              <a:t> as e, </a:t>
            </a:r>
            <a:r>
              <a:rPr lang="en-US" sz="2000" b="1" dirty="0" err="1">
                <a:solidFill>
                  <a:srgbClr val="150DB3"/>
                </a:solidFill>
                <a:latin typeface="Cambria" panose="02040503050406030204" pitchFamily="18" charset="0"/>
              </a:rPr>
              <a:t>dept</a:t>
            </a:r>
            <a:r>
              <a:rPr lang="en-US" sz="2000" b="1" dirty="0">
                <a:solidFill>
                  <a:srgbClr val="150DB3"/>
                </a:solidFill>
                <a:latin typeface="Cambria" panose="02040503050406030204" pitchFamily="18" charset="0"/>
              </a:rPr>
              <a:t> as d where </a:t>
            </a:r>
            <a:r>
              <a:rPr lang="en-US" sz="2000" b="1" dirty="0" err="1">
                <a:solidFill>
                  <a:srgbClr val="150DB3"/>
                </a:solidFill>
                <a:latin typeface="Cambria" panose="02040503050406030204" pitchFamily="18" charset="0"/>
              </a:rPr>
              <a:t>e.deptno</a:t>
            </a:r>
            <a:r>
              <a:rPr lang="en-US" sz="2000" b="1" dirty="0">
                <a:solidFill>
                  <a:srgbClr val="150DB3"/>
                </a:solidFill>
                <a:latin typeface="Cambria" panose="02040503050406030204" pitchFamily="18" charset="0"/>
              </a:rPr>
              <a:t> = </a:t>
            </a:r>
            <a:r>
              <a:rPr lang="en-US" sz="2000" b="1" dirty="0" err="1">
                <a:solidFill>
                  <a:srgbClr val="150DB3"/>
                </a:solidFill>
                <a:latin typeface="Cambria" panose="02040503050406030204" pitchFamily="18" charset="0"/>
              </a:rPr>
              <a:t>d.deptno</a:t>
            </a:r>
            <a:endParaRPr lang="en-US" sz="2000" b="1" dirty="0">
              <a:solidFill>
                <a:srgbClr val="150DB3"/>
              </a:solidFill>
              <a:latin typeface="Cambria" panose="020405030504060302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77486523"/>
              </p:ext>
            </p:extLst>
          </p:nvPr>
        </p:nvGraphicFramePr>
        <p:xfrm>
          <a:off x="1942715" y="4496927"/>
          <a:ext cx="5149564" cy="2132747"/>
        </p:xfrm>
        <a:graphic>
          <a:graphicData uri="http://schemas.openxmlformats.org/drawingml/2006/table">
            <a:tbl>
              <a:tblPr firstRow="1" bandRow="1">
                <a:tableStyleId>{5940675A-B579-460E-94D1-54222C63F5DA}</a:tableStyleId>
              </a:tblPr>
              <a:tblGrid>
                <a:gridCol w="1029913">
                  <a:extLst>
                    <a:ext uri="{9D8B030D-6E8A-4147-A177-3AD203B41FA5}">
                      <a16:colId xmlns:a16="http://schemas.microsoft.com/office/drawing/2014/main" val="20000"/>
                    </a:ext>
                  </a:extLst>
                </a:gridCol>
                <a:gridCol w="1029913">
                  <a:extLst>
                    <a:ext uri="{9D8B030D-6E8A-4147-A177-3AD203B41FA5}">
                      <a16:colId xmlns:a16="http://schemas.microsoft.com/office/drawing/2014/main" val="20001"/>
                    </a:ext>
                  </a:extLst>
                </a:gridCol>
                <a:gridCol w="1029913">
                  <a:extLst>
                    <a:ext uri="{9D8B030D-6E8A-4147-A177-3AD203B41FA5}">
                      <a16:colId xmlns:a16="http://schemas.microsoft.com/office/drawing/2014/main" val="20002"/>
                    </a:ext>
                  </a:extLst>
                </a:gridCol>
                <a:gridCol w="923892">
                  <a:extLst>
                    <a:ext uri="{9D8B030D-6E8A-4147-A177-3AD203B41FA5}">
                      <a16:colId xmlns:a16="http://schemas.microsoft.com/office/drawing/2014/main" val="20003"/>
                    </a:ext>
                  </a:extLst>
                </a:gridCol>
                <a:gridCol w="1135933">
                  <a:extLst>
                    <a:ext uri="{9D8B030D-6E8A-4147-A177-3AD203B41FA5}">
                      <a16:colId xmlns:a16="http://schemas.microsoft.com/office/drawing/2014/main" val="20004"/>
                    </a:ext>
                  </a:extLst>
                </a:gridCol>
              </a:tblGrid>
              <a:tr h="414241">
                <a:tc>
                  <a:txBody>
                    <a:bodyPr/>
                    <a:lstStyle/>
                    <a:p>
                      <a:r>
                        <a:rPr lang="en-US" dirty="0" err="1"/>
                        <a:t>eno</a:t>
                      </a:r>
                      <a:endParaRPr lang="en-US" dirty="0"/>
                    </a:p>
                  </a:txBody>
                  <a:tcPr/>
                </a:tc>
                <a:tc>
                  <a:txBody>
                    <a:bodyPr/>
                    <a:lstStyle/>
                    <a:p>
                      <a:r>
                        <a:rPr lang="en-US" dirty="0" err="1"/>
                        <a:t>ename</a:t>
                      </a:r>
                      <a:endParaRPr lang="en-US" dirty="0"/>
                    </a:p>
                  </a:txBody>
                  <a:tcPr/>
                </a:tc>
                <a:tc>
                  <a:txBody>
                    <a:bodyPr/>
                    <a:lstStyle/>
                    <a:p>
                      <a:r>
                        <a:rPr lang="en-US" dirty="0" err="1"/>
                        <a:t>sal</a:t>
                      </a:r>
                      <a:endParaRPr lang="en-US" dirty="0"/>
                    </a:p>
                  </a:txBody>
                  <a:tcPr/>
                </a:tc>
                <a:tc>
                  <a:txBody>
                    <a:bodyPr/>
                    <a:lstStyle/>
                    <a:p>
                      <a:r>
                        <a:rPr lang="en-US" dirty="0" err="1"/>
                        <a:t>deptno</a:t>
                      </a:r>
                      <a:endParaRPr lang="en-US" dirty="0"/>
                    </a:p>
                  </a:txBody>
                  <a:tcPr/>
                </a:tc>
                <a:tc>
                  <a:txBody>
                    <a:bodyPr/>
                    <a:lstStyle/>
                    <a:p>
                      <a:r>
                        <a:rPr lang="en-US" dirty="0" err="1"/>
                        <a:t>dname</a:t>
                      </a:r>
                      <a:endParaRPr lang="en-US" dirty="0"/>
                    </a:p>
                  </a:txBody>
                  <a:tcPr/>
                </a:tc>
                <a:extLst>
                  <a:ext uri="{0D108BD9-81ED-4DB2-BD59-A6C34878D82A}">
                    <a16:rowId xmlns:a16="http://schemas.microsoft.com/office/drawing/2014/main" val="10000"/>
                  </a:ext>
                </a:extLst>
              </a:tr>
              <a:tr h="354986">
                <a:tc>
                  <a:txBody>
                    <a:bodyPr/>
                    <a:lstStyle/>
                    <a:p>
                      <a:r>
                        <a:rPr lang="en-US" dirty="0"/>
                        <a:t>100</a:t>
                      </a:r>
                    </a:p>
                  </a:txBody>
                  <a:tcPr/>
                </a:tc>
                <a:tc>
                  <a:txBody>
                    <a:bodyPr/>
                    <a:lstStyle/>
                    <a:p>
                      <a:r>
                        <a:rPr lang="en-US" dirty="0"/>
                        <a:t>A</a:t>
                      </a:r>
                    </a:p>
                  </a:txBody>
                  <a:tcPr/>
                </a:tc>
                <a:tc>
                  <a:txBody>
                    <a:bodyPr/>
                    <a:lstStyle/>
                    <a:p>
                      <a:r>
                        <a:rPr lang="en-US" dirty="0"/>
                        <a:t>40000</a:t>
                      </a:r>
                    </a:p>
                  </a:txBody>
                  <a:tcPr/>
                </a:tc>
                <a:tc>
                  <a:txBody>
                    <a:bodyPr/>
                    <a:lstStyle/>
                    <a:p>
                      <a:r>
                        <a:rPr lang="en-US" dirty="0"/>
                        <a:t>10</a:t>
                      </a:r>
                    </a:p>
                  </a:txBody>
                  <a:tcPr/>
                </a:tc>
                <a:tc>
                  <a:txBody>
                    <a:bodyPr/>
                    <a:lstStyle/>
                    <a:p>
                      <a:r>
                        <a:rPr lang="en-US" dirty="0"/>
                        <a:t>HR</a:t>
                      </a:r>
                    </a:p>
                  </a:txBody>
                  <a:tcPr/>
                </a:tc>
                <a:extLst>
                  <a:ext uri="{0D108BD9-81ED-4DB2-BD59-A6C34878D82A}">
                    <a16:rowId xmlns:a16="http://schemas.microsoft.com/office/drawing/2014/main" val="10001"/>
                  </a:ext>
                </a:extLst>
              </a:tr>
              <a:tr h="354986">
                <a:tc>
                  <a:txBody>
                    <a:bodyPr/>
                    <a:lstStyle/>
                    <a:p>
                      <a:r>
                        <a:rPr lang="en-US" dirty="0"/>
                        <a:t>101</a:t>
                      </a:r>
                    </a:p>
                  </a:txBody>
                  <a:tcPr/>
                </a:tc>
                <a:tc>
                  <a:txBody>
                    <a:bodyPr/>
                    <a:lstStyle/>
                    <a:p>
                      <a:r>
                        <a:rPr lang="en-US" dirty="0"/>
                        <a:t>B</a:t>
                      </a:r>
                    </a:p>
                  </a:txBody>
                  <a:tcPr/>
                </a:tc>
                <a:tc>
                  <a:txBody>
                    <a:bodyPr/>
                    <a:lstStyle/>
                    <a:p>
                      <a:r>
                        <a:rPr lang="en-US" dirty="0"/>
                        <a:t>25000</a:t>
                      </a:r>
                    </a:p>
                  </a:txBody>
                  <a:tcPr/>
                </a:tc>
                <a:tc>
                  <a:txBody>
                    <a:bodyPr/>
                    <a:lstStyle/>
                    <a:p>
                      <a:r>
                        <a:rPr lang="en-US" dirty="0"/>
                        <a:t>20</a:t>
                      </a:r>
                    </a:p>
                  </a:txBody>
                  <a:tcPr/>
                </a:tc>
                <a:tc>
                  <a:txBody>
                    <a:bodyPr/>
                    <a:lstStyle/>
                    <a:p>
                      <a:r>
                        <a:rPr lang="en-US" dirty="0"/>
                        <a:t>System</a:t>
                      </a:r>
                    </a:p>
                  </a:txBody>
                  <a:tcPr/>
                </a:tc>
                <a:extLst>
                  <a:ext uri="{0D108BD9-81ED-4DB2-BD59-A6C34878D82A}">
                    <a16:rowId xmlns:a16="http://schemas.microsoft.com/office/drawing/2014/main" val="10002"/>
                  </a:ext>
                </a:extLst>
              </a:tr>
              <a:tr h="354986">
                <a:tc>
                  <a:txBody>
                    <a:bodyPr/>
                    <a:lstStyle/>
                    <a:p>
                      <a:r>
                        <a:rPr lang="en-US" dirty="0"/>
                        <a:t>102</a:t>
                      </a:r>
                    </a:p>
                  </a:txBody>
                  <a:tcPr/>
                </a:tc>
                <a:tc>
                  <a:txBody>
                    <a:bodyPr/>
                    <a:lstStyle/>
                    <a:p>
                      <a:r>
                        <a:rPr lang="en-US" dirty="0"/>
                        <a:t>C</a:t>
                      </a:r>
                    </a:p>
                  </a:txBody>
                  <a:tcPr/>
                </a:tc>
                <a:tc>
                  <a:txBody>
                    <a:bodyPr/>
                    <a:lstStyle/>
                    <a:p>
                      <a:r>
                        <a:rPr lang="en-US" dirty="0"/>
                        <a:t>30000</a:t>
                      </a:r>
                    </a:p>
                  </a:txBody>
                  <a:tcPr/>
                </a:tc>
                <a:tc>
                  <a:txBody>
                    <a:bodyPr/>
                    <a:lstStyle/>
                    <a:p>
                      <a:r>
                        <a:rPr lang="en-US" dirty="0"/>
                        <a:t>10</a:t>
                      </a:r>
                    </a:p>
                  </a:txBody>
                  <a:tcPr/>
                </a:tc>
                <a:tc>
                  <a:txBody>
                    <a:bodyPr/>
                    <a:lstStyle/>
                    <a:p>
                      <a:r>
                        <a:rPr lang="en-US" dirty="0"/>
                        <a:t>HR</a:t>
                      </a:r>
                    </a:p>
                  </a:txBody>
                  <a:tcPr/>
                </a:tc>
                <a:extLst>
                  <a:ext uri="{0D108BD9-81ED-4DB2-BD59-A6C34878D82A}">
                    <a16:rowId xmlns:a16="http://schemas.microsoft.com/office/drawing/2014/main" val="10003"/>
                  </a:ext>
                </a:extLst>
              </a:tr>
              <a:tr h="621226">
                <a:tc>
                  <a:txBody>
                    <a:bodyPr/>
                    <a:lstStyle/>
                    <a:p>
                      <a:r>
                        <a:rPr lang="en-US" dirty="0"/>
                        <a:t>103</a:t>
                      </a:r>
                    </a:p>
                  </a:txBody>
                  <a:tcPr/>
                </a:tc>
                <a:tc>
                  <a:txBody>
                    <a:bodyPr/>
                    <a:lstStyle/>
                    <a:p>
                      <a:r>
                        <a:rPr lang="en-US" dirty="0"/>
                        <a:t>D</a:t>
                      </a:r>
                    </a:p>
                  </a:txBody>
                  <a:tcPr/>
                </a:tc>
                <a:tc>
                  <a:txBody>
                    <a:bodyPr/>
                    <a:lstStyle/>
                    <a:p>
                      <a:r>
                        <a:rPr lang="en-US" dirty="0"/>
                        <a:t>24000</a:t>
                      </a:r>
                    </a:p>
                  </a:txBody>
                  <a:tcPr/>
                </a:tc>
                <a:tc>
                  <a:txBody>
                    <a:bodyPr/>
                    <a:lstStyle/>
                    <a:p>
                      <a:r>
                        <a:rPr lang="en-US" dirty="0"/>
                        <a:t>30</a:t>
                      </a:r>
                    </a:p>
                  </a:txBody>
                  <a:tcPr/>
                </a:tc>
                <a:tc>
                  <a:txBody>
                    <a:bodyPr/>
                    <a:lstStyle/>
                    <a:p>
                      <a:r>
                        <a:rPr lang="en-US" dirty="0"/>
                        <a:t>Marketing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0823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646331"/>
          </a:xfrm>
          <a:prstGeom prst="rect">
            <a:avLst/>
          </a:prstGeom>
        </p:spPr>
        <p:txBody>
          <a:bodyPr wrap="square">
            <a:spAutoFit/>
          </a:bodyPr>
          <a:lstStyle/>
          <a:p>
            <a:r>
              <a:rPr lang="en-IN" b="1" dirty="0">
                <a:latin typeface="Century Schoolbook" pitchFamily="18" charset="0"/>
              </a:rPr>
              <a:t>9.2.4)	Limiting Query Results</a:t>
            </a:r>
          </a:p>
          <a:p>
            <a:endParaRPr lang="en-US"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259" y="515181"/>
            <a:ext cx="8712968" cy="23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92" y="2889514"/>
            <a:ext cx="8712968" cy="396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112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646331"/>
          </a:xfrm>
          <a:prstGeom prst="rect">
            <a:avLst/>
          </a:prstGeom>
        </p:spPr>
        <p:txBody>
          <a:bodyPr wrap="square">
            <a:spAutoFit/>
          </a:bodyPr>
          <a:lstStyle/>
          <a:p>
            <a:r>
              <a:rPr lang="en-IN" b="1" dirty="0">
                <a:latin typeface="Century Schoolbook" pitchFamily="18" charset="0"/>
              </a:rPr>
              <a:t>9.2.5)	Sorting Query Results</a:t>
            </a:r>
          </a:p>
          <a:p>
            <a:endParaRPr lang="en-US" dirty="0"/>
          </a:p>
        </p:txBody>
      </p:sp>
      <p:pic>
        <p:nvPicPr>
          <p:cNvPr id="84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776446"/>
            <a:ext cx="8556691" cy="380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614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1338828"/>
          </a:xfrm>
          <a:prstGeom prst="rect">
            <a:avLst/>
          </a:prstGeom>
        </p:spPr>
        <p:txBody>
          <a:bodyPr wrap="square">
            <a:spAutoFit/>
          </a:bodyPr>
          <a:lstStyle/>
          <a:p>
            <a:pPr marL="447675" indent="-447675">
              <a:lnSpc>
                <a:spcPct val="150000"/>
              </a:lnSpc>
            </a:pPr>
            <a:r>
              <a:rPr lang="en-IN" b="1" dirty="0">
                <a:latin typeface="Century Schoolbook" pitchFamily="18" charset="0"/>
              </a:rPr>
              <a:t>9.2.6)	Grouping Query Results</a:t>
            </a:r>
          </a:p>
          <a:p>
            <a:pPr marL="447675" indent="-447675">
              <a:lnSpc>
                <a:spcPct val="150000"/>
              </a:lnSpc>
            </a:pPr>
            <a:r>
              <a:rPr lang="en-US" dirty="0"/>
              <a:t>	The GROUP BY clause is used to combine database records with identical values into a single record. It is often used with the aggregation functions.</a:t>
            </a:r>
          </a:p>
        </p:txBody>
      </p:sp>
    </p:spTree>
    <p:extLst>
      <p:ext uri="{BB962C8B-B14F-4D97-AF65-F5344CB8AC3E}">
        <p14:creationId xmlns:p14="http://schemas.microsoft.com/office/powerpoint/2010/main" val="202984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214290"/>
            <a:ext cx="8715436" cy="63555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630238" algn="l"/>
              </a:tabLst>
            </a:pPr>
            <a:r>
              <a:rPr kumimoji="0" lang="en-US" sz="2000"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	An Overview of </a:t>
            </a:r>
            <a:r>
              <a:rPr kumimoji="0" lang="en-US" sz="2000" b="1" i="0" u="none" strike="noStrike" cap="none" normalizeH="0" baseline="0" dirty="0" err="1">
                <a:ln>
                  <a:noFill/>
                </a:ln>
                <a:solidFill>
                  <a:schemeClr val="tx1"/>
                </a:solidFill>
                <a:effectLst/>
                <a:latin typeface="Century Schoolbook" pitchFamily="18" charset="0"/>
                <a:ea typeface="Calibri" pitchFamily="34" charset="0"/>
                <a:cs typeface="Times New Roman" pitchFamily="18" charset="0"/>
              </a:rPr>
              <a:t>MySQL</a:t>
            </a:r>
            <a:r>
              <a:rPr kumimoji="0" lang="en-US" sz="2000"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Architecture</a:t>
            </a:r>
            <a:endParaRPr kumimoji="0" lang="en-US" sz="2000"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sz="20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1.1)	</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Primary Subsystems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1.2)	Support Components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1349375" marR="0" lvl="1" indent="-719138" algn="just" defTabSz="914400" rtl="0" eaLnBrk="0" fontAlgn="base" latinLnBrk="0" hangingPunct="0">
              <a:lnSpc>
                <a:spcPct val="150000"/>
              </a:lnSpc>
              <a:spcBef>
                <a:spcPct val="0"/>
              </a:spcBef>
              <a:spcAft>
                <a:spcPct val="0"/>
              </a:spcAft>
              <a:buClrTx/>
              <a:buSzTx/>
              <a:tabLst>
                <a:tab pos="1349375" algn="l"/>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1.3)	Subsystem/Component Interaction and Control Flow</a:t>
            </a:r>
          </a:p>
          <a:p>
            <a:pPr marL="0" lvl="1" algn="just" eaLnBrk="0" fontAlgn="base" hangingPunct="0">
              <a:lnSpc>
                <a:spcPct val="150000"/>
              </a:lnSpc>
              <a:spcBef>
                <a:spcPct val="0"/>
              </a:spcBef>
              <a:spcAft>
                <a:spcPct val="0"/>
              </a:spcAft>
            </a:pPr>
            <a:r>
              <a:rPr lang="en-IN" dirty="0">
                <a:latin typeface="Century Schoolbook" pitchFamily="18" charset="0"/>
              </a:rPr>
              <a:t>	MySQL  consists of both </a:t>
            </a:r>
            <a:r>
              <a:rPr lang="en-IN" b="1" i="1" dirty="0">
                <a:latin typeface="Century Schoolbook" pitchFamily="18" charset="0"/>
              </a:rPr>
              <a:t>primary Subsystems</a:t>
            </a:r>
            <a:r>
              <a:rPr lang="en-IN" dirty="0">
                <a:latin typeface="Century Schoolbook" pitchFamily="18" charset="0"/>
              </a:rPr>
              <a:t> and </a:t>
            </a:r>
            <a:r>
              <a:rPr lang="en-IN" b="1" i="1" dirty="0">
                <a:latin typeface="Century Schoolbook" pitchFamily="18" charset="0"/>
              </a:rPr>
              <a:t>support components</a:t>
            </a:r>
            <a:r>
              <a:rPr lang="en-IN" dirty="0">
                <a:latin typeface="Century Schoolbook" pitchFamily="18" charset="0"/>
              </a:rPr>
              <a:t> that interact with each other to read, parse, execute and return query results.</a:t>
            </a:r>
          </a:p>
          <a:p>
            <a:pPr algn="just">
              <a:lnSpc>
                <a:spcPct val="150000"/>
              </a:lnSpc>
            </a:pPr>
            <a:r>
              <a:rPr lang="en-IN" sz="2000" b="1" dirty="0">
                <a:latin typeface="Century Schoolbook" pitchFamily="18" charset="0"/>
              </a:rPr>
              <a:t>1.1)	Primary </a:t>
            </a:r>
            <a:r>
              <a:rPr lang="en-IN" sz="2000" b="1" dirty="0" err="1">
                <a:latin typeface="Century Schoolbook" pitchFamily="18" charset="0"/>
              </a:rPr>
              <a:t>SubSystems</a:t>
            </a:r>
            <a:endParaRPr lang="en-IN" sz="2000" b="1" dirty="0">
              <a:latin typeface="Century Schoolbook" pitchFamily="18" charset="0"/>
            </a:endParaRPr>
          </a:p>
          <a:p>
            <a:pPr algn="just">
              <a:lnSpc>
                <a:spcPct val="150000"/>
              </a:lnSpc>
            </a:pPr>
            <a:r>
              <a:rPr lang="en-IN" sz="2000" dirty="0">
                <a:latin typeface="Century Schoolbook" pitchFamily="18" charset="0"/>
              </a:rPr>
              <a:t>	</a:t>
            </a:r>
            <a:r>
              <a:rPr lang="en-IN" dirty="0">
                <a:latin typeface="Century Schoolbook" pitchFamily="18" charset="0"/>
              </a:rPr>
              <a:t>The MySQL Architecture consists of five primary subsystems, which work together to respond to the request made to the MySQL database server.</a:t>
            </a:r>
          </a:p>
          <a:p>
            <a:pPr lvl="2" algn="just">
              <a:lnSpc>
                <a:spcPct val="150000"/>
              </a:lnSpc>
            </a:pPr>
            <a:r>
              <a:rPr lang="en-IN" dirty="0">
                <a:latin typeface="Century Schoolbook" pitchFamily="18" charset="0"/>
              </a:rPr>
              <a:t>1.1.1)	The Query Engine</a:t>
            </a:r>
          </a:p>
          <a:p>
            <a:pPr lvl="2" algn="just">
              <a:lnSpc>
                <a:spcPct val="150000"/>
              </a:lnSpc>
            </a:pPr>
            <a:r>
              <a:rPr lang="en-IN" dirty="0">
                <a:latin typeface="Century Schoolbook" pitchFamily="18" charset="0"/>
              </a:rPr>
              <a:t>1.1.2)	The Storage Manager</a:t>
            </a:r>
          </a:p>
          <a:p>
            <a:pPr lvl="2" algn="just">
              <a:lnSpc>
                <a:spcPct val="150000"/>
              </a:lnSpc>
            </a:pPr>
            <a:r>
              <a:rPr lang="en-IN" dirty="0">
                <a:latin typeface="Century Schoolbook" pitchFamily="18" charset="0"/>
              </a:rPr>
              <a:t>1.1.3)	The Buffer Manager</a:t>
            </a:r>
          </a:p>
          <a:p>
            <a:pPr lvl="2" algn="just">
              <a:lnSpc>
                <a:spcPct val="150000"/>
              </a:lnSpc>
            </a:pPr>
            <a:r>
              <a:rPr lang="en-IN" dirty="0">
                <a:latin typeface="Century Schoolbook" pitchFamily="18" charset="0"/>
              </a:rPr>
              <a:t>1.1.4)	The Transaction Manager</a:t>
            </a:r>
          </a:p>
          <a:p>
            <a:pPr lvl="2" algn="just">
              <a:lnSpc>
                <a:spcPct val="150000"/>
              </a:lnSpc>
            </a:pPr>
            <a:r>
              <a:rPr lang="en-IN" dirty="0">
                <a:latin typeface="Century Schoolbook" pitchFamily="18" charset="0"/>
              </a:rPr>
              <a:t>1.1.5)	The Recovery Manager</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2169825"/>
          </a:xfrm>
          <a:prstGeom prst="rect">
            <a:avLst/>
          </a:prstGeom>
        </p:spPr>
        <p:txBody>
          <a:bodyPr wrap="square">
            <a:spAutoFit/>
          </a:bodyPr>
          <a:lstStyle/>
          <a:p>
            <a:pPr marL="738188" indent="-738188">
              <a:lnSpc>
                <a:spcPct val="150000"/>
              </a:lnSpc>
            </a:pPr>
            <a:r>
              <a:rPr lang="en-IN" b="1" dirty="0">
                <a:latin typeface="Century Schoolbook" pitchFamily="18" charset="0"/>
              </a:rPr>
              <a:t>9.2.7)	Using Variables</a:t>
            </a:r>
          </a:p>
          <a:p>
            <a:pPr marL="1028700" indent="-346075" algn="just">
              <a:lnSpc>
                <a:spcPct val="150000"/>
              </a:lnSpc>
              <a:buFont typeface="Wingdings" panose="05000000000000000000" pitchFamily="2" charset="2"/>
              <a:buChar char="q"/>
            </a:pPr>
            <a:r>
              <a:rPr lang="en-US" dirty="0">
                <a:latin typeface="Cambria" panose="02040503050406030204" pitchFamily="18" charset="0"/>
              </a:rPr>
              <a:t>Variables are used for storing data or information during the execution of a program. </a:t>
            </a:r>
          </a:p>
          <a:p>
            <a:pPr marL="1028700" indent="-346075" algn="just">
              <a:lnSpc>
                <a:spcPct val="150000"/>
              </a:lnSpc>
              <a:buFont typeface="Wingdings" panose="05000000000000000000" pitchFamily="2" charset="2"/>
              <a:buChar char="q"/>
            </a:pPr>
            <a:r>
              <a:rPr lang="en-US" dirty="0">
                <a:latin typeface="Cambria" panose="02040503050406030204" pitchFamily="18" charset="0"/>
              </a:rPr>
              <a:t>It is a way of labeling data with an appropriate name that helps to understand the program more clearly by the reader. </a:t>
            </a:r>
          </a:p>
        </p:txBody>
      </p:sp>
      <p:pic>
        <p:nvPicPr>
          <p:cNvPr id="86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0729" y="2333931"/>
            <a:ext cx="71437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0729" y="4725145"/>
            <a:ext cx="7153275" cy="1800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018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1711366"/>
          </a:xfrm>
          <a:prstGeom prst="rect">
            <a:avLst/>
          </a:prstGeom>
        </p:spPr>
        <p:txBody>
          <a:bodyPr wrap="square">
            <a:spAutoFit/>
          </a:bodyPr>
          <a:lstStyle/>
          <a:p>
            <a:pPr marL="447675" indent="-447675">
              <a:lnSpc>
                <a:spcPct val="150000"/>
              </a:lnSpc>
            </a:pPr>
            <a:r>
              <a:rPr lang="en-IN" b="1" dirty="0">
                <a:latin typeface="Century Schoolbook" pitchFamily="18" charset="0"/>
              </a:rPr>
              <a:t>9.2.8)	Using Sub queries</a:t>
            </a:r>
          </a:p>
          <a:p>
            <a:pPr marL="447675" indent="-447675">
              <a:lnSpc>
                <a:spcPct val="150000"/>
              </a:lnSpc>
            </a:pPr>
            <a:r>
              <a:rPr lang="en-US" dirty="0"/>
              <a:t>A sub query is a select query that is contained inside another query. The inner select query is usually used to determine the results of the outer select query.</a:t>
            </a:r>
          </a:p>
          <a:p>
            <a:pPr marL="447675" indent="-447675">
              <a:lnSpc>
                <a:spcPct val="150000"/>
              </a:lnSpc>
            </a:pPr>
            <a:endParaRPr lang="en-US" dirty="0"/>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792088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6027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259" y="107032"/>
            <a:ext cx="8712968" cy="1338828"/>
          </a:xfrm>
          <a:prstGeom prst="rect">
            <a:avLst/>
          </a:prstGeom>
        </p:spPr>
        <p:txBody>
          <a:bodyPr wrap="square">
            <a:spAutoFit/>
          </a:bodyPr>
          <a:lstStyle/>
          <a:p>
            <a:pPr marL="447675" indent="-447675">
              <a:lnSpc>
                <a:spcPct val="150000"/>
              </a:lnSpc>
            </a:pPr>
            <a:endParaRPr lang="en-US" dirty="0"/>
          </a:p>
          <a:p>
            <a:pPr marL="447675" indent="-447675">
              <a:lnSpc>
                <a:spcPct val="150000"/>
              </a:lnSpc>
            </a:pPr>
            <a:endParaRPr lang="en-US" dirty="0"/>
          </a:p>
          <a:p>
            <a:pPr marL="447675" indent="-447675">
              <a:lnSpc>
                <a:spcPct val="150000"/>
              </a:lnSpc>
            </a:pPr>
            <a:endParaRPr lang="en-IN" b="1" dirty="0">
              <a:latin typeface="Century Schoolbook" pitchFamily="18" charset="0"/>
            </a:endParaRPr>
          </a:p>
        </p:txBody>
      </p:sp>
      <p:sp>
        <p:nvSpPr>
          <p:cNvPr id="4" name="Rectangle 3"/>
          <p:cNvSpPr/>
          <p:nvPr/>
        </p:nvSpPr>
        <p:spPr>
          <a:xfrm>
            <a:off x="239259" y="143709"/>
            <a:ext cx="8712968" cy="6740307"/>
          </a:xfrm>
          <a:prstGeom prst="rect">
            <a:avLst/>
          </a:prstGeom>
        </p:spPr>
        <p:txBody>
          <a:bodyPr wrap="square">
            <a:spAutoFit/>
          </a:bodyPr>
          <a:lstStyle/>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endParaRPr lang="en-US" dirty="0">
              <a:latin typeface="Cambria" panose="02040503050406030204" pitchFamily="18" charset="0"/>
            </a:endParaRPr>
          </a:p>
          <a:p>
            <a:pPr algn="just">
              <a:lnSpc>
                <a:spcPct val="150000"/>
              </a:lnSpc>
            </a:pPr>
            <a:r>
              <a:rPr lang="en-US" dirty="0">
                <a:latin typeface="Cambria" panose="02040503050406030204" pitchFamily="18" charset="0"/>
              </a:rPr>
              <a:t>Subqueries are embedded queries inside another query. The embedded query is known as the inner query and the container query is known as the outer query.</a:t>
            </a:r>
          </a:p>
          <a:p>
            <a:pPr marL="285750" indent="-285750" algn="just">
              <a:lnSpc>
                <a:spcPct val="150000"/>
              </a:lnSpc>
              <a:buFont typeface="Wingdings" panose="05000000000000000000" pitchFamily="2" charset="2"/>
              <a:buChar char="q"/>
            </a:pPr>
            <a:r>
              <a:rPr lang="en-US" dirty="0">
                <a:latin typeface="Cambria" panose="02040503050406030204" pitchFamily="18" charset="0"/>
              </a:rPr>
              <a:t>MySQL supports three types of subqueries, scalar, row and table subqueries.</a:t>
            </a:r>
          </a:p>
          <a:p>
            <a:pPr marL="285750" indent="-285750" algn="just">
              <a:lnSpc>
                <a:spcPct val="150000"/>
              </a:lnSpc>
              <a:buFont typeface="Wingdings" panose="05000000000000000000" pitchFamily="2" charset="2"/>
              <a:buChar char="q"/>
            </a:pPr>
            <a:r>
              <a:rPr lang="en-US" dirty="0">
                <a:latin typeface="Cambria" panose="02040503050406030204" pitchFamily="18" charset="0"/>
              </a:rPr>
              <a:t>Scalar sub queries only return a single row and single column.</a:t>
            </a:r>
          </a:p>
          <a:p>
            <a:pPr marL="285750" indent="-285750" algn="just">
              <a:lnSpc>
                <a:spcPct val="150000"/>
              </a:lnSpc>
              <a:buFont typeface="Wingdings" panose="05000000000000000000" pitchFamily="2" charset="2"/>
              <a:buChar char="q"/>
            </a:pPr>
            <a:r>
              <a:rPr lang="en-US" dirty="0">
                <a:latin typeface="Cambria" panose="02040503050406030204" pitchFamily="18" charset="0"/>
              </a:rPr>
              <a:t>Row sub queries only return a single row but can have more than one column.</a:t>
            </a:r>
          </a:p>
          <a:p>
            <a:pPr marL="285750" indent="-285750" algn="just">
              <a:lnSpc>
                <a:spcPct val="150000"/>
              </a:lnSpc>
              <a:buFont typeface="Wingdings" panose="05000000000000000000" pitchFamily="2" charset="2"/>
              <a:buChar char="q"/>
            </a:pPr>
            <a:r>
              <a:rPr lang="en-US" dirty="0">
                <a:latin typeface="Cambria" panose="02040503050406030204" pitchFamily="18" charset="0"/>
              </a:rPr>
              <a:t>Table subqueries can return multiple rows as well as columns.</a:t>
            </a:r>
          </a:p>
          <a:p>
            <a:pPr marL="285750" indent="-285750" algn="just">
              <a:lnSpc>
                <a:spcPct val="150000"/>
              </a:lnSpc>
              <a:buFont typeface="Wingdings" panose="05000000000000000000" pitchFamily="2" charset="2"/>
              <a:buChar char="q"/>
            </a:pPr>
            <a:r>
              <a:rPr lang="en-US" dirty="0">
                <a:latin typeface="Cambria" panose="02040503050406030204" pitchFamily="18" charset="0"/>
              </a:rPr>
              <a:t>Subqueries can also be used in INSERT, UPDATE and DELETE queries.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142868"/>
            <a:ext cx="6286500" cy="271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260648"/>
            <a:ext cx="8136904" cy="646331"/>
          </a:xfrm>
          <a:prstGeom prst="rect">
            <a:avLst/>
          </a:prstGeom>
          <a:noFill/>
        </p:spPr>
        <p:txBody>
          <a:bodyPr wrap="square" rtlCol="0">
            <a:spAutoFit/>
          </a:bodyPr>
          <a:lstStyle/>
          <a:p>
            <a:pPr algn="ctr"/>
            <a:r>
              <a:rPr lang="en-US" dirty="0">
                <a:latin typeface="Cambria" panose="02040503050406030204" pitchFamily="18" charset="0"/>
              </a:rPr>
              <a:t>SELECT </a:t>
            </a:r>
            <a:r>
              <a:rPr lang="en-US" dirty="0" err="1">
                <a:latin typeface="Cambria" panose="02040503050406030204" pitchFamily="18" charset="0"/>
              </a:rPr>
              <a:t>category_name</a:t>
            </a:r>
            <a:r>
              <a:rPr lang="en-US" dirty="0">
                <a:latin typeface="Cambria" panose="02040503050406030204" pitchFamily="18" charset="0"/>
              </a:rPr>
              <a:t> FROM categories WHERE </a:t>
            </a:r>
            <a:r>
              <a:rPr lang="en-US" dirty="0" err="1">
                <a:latin typeface="Cambria" panose="02040503050406030204" pitchFamily="18" charset="0"/>
              </a:rPr>
              <a:t>category_id</a:t>
            </a:r>
            <a:r>
              <a:rPr lang="en-US" dirty="0">
                <a:latin typeface="Cambria" panose="02040503050406030204" pitchFamily="18" charset="0"/>
              </a:rPr>
              <a:t> =( SELECT MIN(</a:t>
            </a:r>
            <a:r>
              <a:rPr lang="en-US" dirty="0" err="1">
                <a:latin typeface="Cambria" panose="02040503050406030204" pitchFamily="18" charset="0"/>
              </a:rPr>
              <a:t>category_id</a:t>
            </a:r>
            <a:r>
              <a:rPr lang="en-US" dirty="0">
                <a:latin typeface="Cambria" panose="02040503050406030204" pitchFamily="18" charset="0"/>
              </a:rPr>
              <a:t>) from movies);</a:t>
            </a:r>
          </a:p>
        </p:txBody>
      </p:sp>
    </p:spTree>
    <p:extLst>
      <p:ext uri="{BB962C8B-B14F-4D97-AF65-F5344CB8AC3E}">
        <p14:creationId xmlns:p14="http://schemas.microsoft.com/office/powerpoint/2010/main" val="2219565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8640960" cy="4801314"/>
          </a:xfrm>
          <a:prstGeom prst="rect">
            <a:avLst/>
          </a:prstGeom>
          <a:noFill/>
        </p:spPr>
        <p:txBody>
          <a:bodyPr wrap="square" rtlCol="0">
            <a:spAutoFit/>
          </a:bodyPr>
          <a:lstStyle/>
          <a:p>
            <a:r>
              <a:rPr lang="en-US" dirty="0">
                <a:latin typeface="Cambria" panose="02040503050406030204" pitchFamily="18" charset="0"/>
              </a:rPr>
              <a:t>9.3) Copying, importing and exporting records</a:t>
            </a:r>
          </a:p>
          <a:p>
            <a:endParaRPr lang="en-US" dirty="0">
              <a:latin typeface="Cambria" panose="02040503050406030204" pitchFamily="18" charset="0"/>
            </a:endParaRPr>
          </a:p>
          <a:p>
            <a:r>
              <a:rPr lang="en-US" dirty="0">
                <a:latin typeface="Cambria" panose="02040503050406030204" pitchFamily="18" charset="0"/>
              </a:rPr>
              <a:t>9.3.1)	Copying records</a:t>
            </a:r>
          </a:p>
          <a:p>
            <a:endParaRPr lang="en-US" dirty="0">
              <a:latin typeface="Cambria" panose="02040503050406030204" pitchFamily="18" charset="0"/>
            </a:endParaRPr>
          </a:p>
          <a:p>
            <a:r>
              <a:rPr lang="en-US" b="1" dirty="0">
                <a:solidFill>
                  <a:srgbClr val="150DB3"/>
                </a:solidFill>
                <a:latin typeface="Cambria" panose="02040503050406030204" pitchFamily="18" charset="0"/>
              </a:rPr>
              <a:t>	Create table </a:t>
            </a:r>
            <a:r>
              <a:rPr lang="en-US" b="1" dirty="0" err="1">
                <a:solidFill>
                  <a:srgbClr val="150DB3"/>
                </a:solidFill>
                <a:latin typeface="Cambria" panose="02040503050406030204" pitchFamily="18" charset="0"/>
              </a:rPr>
              <a:t>NewTable</a:t>
            </a:r>
            <a:r>
              <a:rPr lang="en-US" b="1" dirty="0">
                <a:solidFill>
                  <a:srgbClr val="150DB3"/>
                </a:solidFill>
                <a:latin typeface="Cambria" panose="02040503050406030204" pitchFamily="18" charset="0"/>
              </a:rPr>
              <a:t> as ( select * from  </a:t>
            </a:r>
            <a:r>
              <a:rPr lang="en-US" b="1" dirty="0" err="1">
                <a:solidFill>
                  <a:srgbClr val="150DB3"/>
                </a:solidFill>
                <a:latin typeface="Cambria" panose="02040503050406030204" pitchFamily="18" charset="0"/>
              </a:rPr>
              <a:t>OldTable</a:t>
            </a:r>
            <a:r>
              <a:rPr lang="en-US" b="1" dirty="0">
                <a:solidFill>
                  <a:srgbClr val="150DB3"/>
                </a:solidFill>
                <a:latin typeface="Cambria" panose="02040503050406030204" pitchFamily="18" charset="0"/>
              </a:rPr>
              <a:t>) </a:t>
            </a:r>
          </a:p>
          <a:p>
            <a:r>
              <a:rPr lang="en-US" b="1" dirty="0">
                <a:solidFill>
                  <a:srgbClr val="150DB3"/>
                </a:solidFill>
                <a:latin typeface="Cambria" panose="02040503050406030204" pitchFamily="18" charset="0"/>
              </a:rPr>
              <a:t>	</a:t>
            </a:r>
            <a:r>
              <a:rPr lang="en-US" dirty="0">
                <a:latin typeface="Cambria" panose="02040503050406030204" pitchFamily="18" charset="0"/>
              </a:rPr>
              <a:t>// </a:t>
            </a:r>
            <a:r>
              <a:rPr lang="en-US" dirty="0" err="1">
                <a:latin typeface="Cambria" panose="02040503050406030204" pitchFamily="18" charset="0"/>
              </a:rPr>
              <a:t>NewTable</a:t>
            </a:r>
            <a:r>
              <a:rPr lang="en-US" dirty="0">
                <a:latin typeface="Cambria" panose="02040503050406030204" pitchFamily="18" charset="0"/>
              </a:rPr>
              <a:t> is created with same structure as that of </a:t>
            </a:r>
            <a:r>
              <a:rPr lang="en-US" dirty="0" err="1">
                <a:latin typeface="Cambria" panose="02040503050406030204" pitchFamily="18" charset="0"/>
              </a:rPr>
              <a:t>OldTable</a:t>
            </a:r>
            <a:r>
              <a:rPr lang="en-US" dirty="0">
                <a:latin typeface="Cambria" panose="02040503050406030204" pitchFamily="18" charset="0"/>
              </a:rPr>
              <a:t> and the data 	is copied from </a:t>
            </a:r>
            <a:r>
              <a:rPr lang="en-US" dirty="0" err="1">
                <a:latin typeface="Cambria" panose="02040503050406030204" pitchFamily="18" charset="0"/>
              </a:rPr>
              <a:t>OldTable</a:t>
            </a:r>
            <a:r>
              <a:rPr lang="en-US" dirty="0">
                <a:latin typeface="Cambria" panose="02040503050406030204" pitchFamily="18" charset="0"/>
              </a:rPr>
              <a:t> to </a:t>
            </a:r>
            <a:r>
              <a:rPr lang="en-US" dirty="0" err="1">
                <a:latin typeface="Cambria" panose="02040503050406030204" pitchFamily="18" charset="0"/>
              </a:rPr>
              <a:t>NewTable</a:t>
            </a:r>
            <a:endParaRPr lang="en-US" dirty="0">
              <a:latin typeface="Cambria" panose="02040503050406030204" pitchFamily="18" charset="0"/>
            </a:endParaRPr>
          </a:p>
          <a:p>
            <a:endParaRPr lang="en-US" dirty="0">
              <a:latin typeface="Cambria" panose="02040503050406030204" pitchFamily="18" charset="0"/>
            </a:endParaRPr>
          </a:p>
          <a:p>
            <a:r>
              <a:rPr lang="en-US" b="1" dirty="0">
                <a:solidFill>
                  <a:srgbClr val="150DB3"/>
                </a:solidFill>
                <a:latin typeface="Cambria" panose="02040503050406030204" pitchFamily="18" charset="0"/>
              </a:rPr>
              <a:t>	INSERT INTO </a:t>
            </a:r>
            <a:r>
              <a:rPr lang="en-US" b="1" dirty="0" err="1">
                <a:solidFill>
                  <a:srgbClr val="150DB3"/>
                </a:solidFill>
                <a:latin typeface="Cambria" panose="02040503050406030204" pitchFamily="18" charset="0"/>
              </a:rPr>
              <a:t>NewTable</a:t>
            </a:r>
            <a:r>
              <a:rPr lang="en-US" b="1" dirty="0">
                <a:solidFill>
                  <a:srgbClr val="150DB3"/>
                </a:solidFill>
                <a:latin typeface="Cambria" panose="02040503050406030204" pitchFamily="18" charset="0"/>
              </a:rPr>
              <a:t> VALUES (SELECT * FROM </a:t>
            </a:r>
            <a:r>
              <a:rPr lang="en-US" b="1" dirty="0" err="1">
                <a:solidFill>
                  <a:srgbClr val="150DB3"/>
                </a:solidFill>
                <a:latin typeface="Cambria" panose="02040503050406030204" pitchFamily="18" charset="0"/>
              </a:rPr>
              <a:t>OldTable</a:t>
            </a:r>
            <a:r>
              <a:rPr lang="en-US" b="1" dirty="0">
                <a:solidFill>
                  <a:srgbClr val="150DB3"/>
                </a:solidFill>
                <a:latin typeface="Cambria" panose="02040503050406030204" pitchFamily="18" charset="0"/>
              </a:rPr>
              <a:t>)</a:t>
            </a:r>
          </a:p>
          <a:p>
            <a:r>
              <a:rPr lang="en-US" b="1" dirty="0">
                <a:solidFill>
                  <a:schemeClr val="tx1">
                    <a:lumMod val="65000"/>
                    <a:lumOff val="35000"/>
                  </a:schemeClr>
                </a:solidFill>
                <a:latin typeface="Cambria" panose="02040503050406030204" pitchFamily="18" charset="0"/>
              </a:rPr>
              <a:t>	// Already a Table called </a:t>
            </a:r>
            <a:r>
              <a:rPr lang="en-US" b="1" dirty="0" err="1">
                <a:solidFill>
                  <a:schemeClr val="tx1">
                    <a:lumMod val="65000"/>
                    <a:lumOff val="35000"/>
                  </a:schemeClr>
                </a:solidFill>
                <a:latin typeface="Cambria" panose="02040503050406030204" pitchFamily="18" charset="0"/>
              </a:rPr>
              <a:t>NewTable</a:t>
            </a:r>
            <a:r>
              <a:rPr lang="en-US" b="1" dirty="0">
                <a:solidFill>
                  <a:schemeClr val="tx1">
                    <a:lumMod val="65000"/>
                    <a:lumOff val="35000"/>
                  </a:schemeClr>
                </a:solidFill>
                <a:latin typeface="Cambria" panose="02040503050406030204" pitchFamily="18" charset="0"/>
              </a:rPr>
              <a:t> is created </a:t>
            </a:r>
          </a:p>
          <a:p>
            <a:endParaRPr lang="en-US" dirty="0">
              <a:latin typeface="Cambria" panose="02040503050406030204" pitchFamily="18" charset="0"/>
            </a:endParaRPr>
          </a:p>
          <a:p>
            <a:endParaRPr lang="en-US" dirty="0">
              <a:latin typeface="Cambria" panose="02040503050406030204" pitchFamily="18" charset="0"/>
            </a:endParaRPr>
          </a:p>
          <a:p>
            <a:r>
              <a:rPr lang="en-US" dirty="0">
                <a:latin typeface="Cambria" panose="02040503050406030204" pitchFamily="18" charset="0"/>
              </a:rPr>
              <a:t>Examples</a:t>
            </a:r>
          </a:p>
          <a:p>
            <a:r>
              <a:rPr lang="en-US" dirty="0">
                <a:latin typeface="Cambria" panose="02040503050406030204" pitchFamily="18" charset="0"/>
              </a:rPr>
              <a:t>	</a:t>
            </a:r>
          </a:p>
          <a:p>
            <a:r>
              <a:rPr lang="en-US" dirty="0">
                <a:latin typeface="Cambria" panose="02040503050406030204" pitchFamily="18" charset="0"/>
              </a:rPr>
              <a:t>	Create table </a:t>
            </a:r>
            <a:r>
              <a:rPr lang="en-US" dirty="0" err="1">
                <a:latin typeface="Cambria" panose="02040503050406030204" pitchFamily="18" charset="0"/>
              </a:rPr>
              <a:t>emp_dummy</a:t>
            </a:r>
            <a:r>
              <a:rPr lang="en-US" dirty="0">
                <a:latin typeface="Cambria" panose="02040503050406030204" pitchFamily="18" charset="0"/>
              </a:rPr>
              <a:t> as (select * from </a:t>
            </a:r>
            <a:r>
              <a:rPr lang="en-US" dirty="0" err="1">
                <a:latin typeface="Cambria" panose="02040503050406030204" pitchFamily="18" charset="0"/>
              </a:rPr>
              <a:t>emp</a:t>
            </a:r>
            <a:r>
              <a:rPr lang="en-US" dirty="0">
                <a:latin typeface="Cambria" panose="02040503050406030204" pitchFamily="18" charset="0"/>
              </a:rPr>
              <a:t>);</a:t>
            </a:r>
          </a:p>
          <a:p>
            <a:r>
              <a:rPr lang="en-US" dirty="0">
                <a:latin typeface="Cambria" panose="02040503050406030204" pitchFamily="18" charset="0"/>
              </a:rPr>
              <a:t>	insert into </a:t>
            </a:r>
            <a:r>
              <a:rPr lang="en-US" dirty="0" err="1">
                <a:latin typeface="Cambria" panose="02040503050406030204" pitchFamily="18" charset="0"/>
              </a:rPr>
              <a:t>emp_dummy</a:t>
            </a:r>
            <a:r>
              <a:rPr lang="en-US" dirty="0">
                <a:latin typeface="Cambria" panose="02040503050406030204" pitchFamily="18" charset="0"/>
              </a:rPr>
              <a:t> values( select * from </a:t>
            </a:r>
            <a:r>
              <a:rPr lang="en-US" dirty="0" err="1">
                <a:latin typeface="Cambria" panose="02040503050406030204" pitchFamily="18" charset="0"/>
              </a:rPr>
              <a:t>emp</a:t>
            </a:r>
            <a:r>
              <a:rPr lang="en-US" dirty="0">
                <a:latin typeface="Cambria" panose="02040503050406030204" pitchFamily="18" charset="0"/>
              </a:rPr>
              <a:t>);</a:t>
            </a:r>
          </a:p>
          <a:p>
            <a:endParaRPr lang="en-US" dirty="0">
              <a:latin typeface="Cambria" panose="02040503050406030204" pitchFamily="18" charset="0"/>
            </a:endParaRPr>
          </a:p>
        </p:txBody>
      </p:sp>
    </p:spTree>
    <p:extLst>
      <p:ext uri="{BB962C8B-B14F-4D97-AF65-F5344CB8AC3E}">
        <p14:creationId xmlns:p14="http://schemas.microsoft.com/office/powerpoint/2010/main" val="724775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7562" y="0"/>
            <a:ext cx="8640960" cy="369332"/>
          </a:xfrm>
          <a:prstGeom prst="rect">
            <a:avLst/>
          </a:prstGeom>
          <a:noFill/>
        </p:spPr>
        <p:txBody>
          <a:bodyPr wrap="square" rtlCol="0">
            <a:spAutoFit/>
          </a:bodyPr>
          <a:lstStyle/>
          <a:p>
            <a:r>
              <a:rPr lang="en-US" dirty="0">
                <a:latin typeface="Cambria" panose="02040503050406030204" pitchFamily="18" charset="0"/>
              </a:rPr>
              <a:t>9.3.2)	Exporting and Importing records</a:t>
            </a:r>
          </a:p>
        </p:txBody>
      </p:sp>
      <p:pic>
        <p:nvPicPr>
          <p:cNvPr id="91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855" y="1916832"/>
            <a:ext cx="75723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1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95" y="353748"/>
            <a:ext cx="75247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762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SQL Join types overview and tutor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28800"/>
            <a:ext cx="8424936" cy="47525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332656"/>
            <a:ext cx="8424936" cy="1015663"/>
          </a:xfrm>
          <a:prstGeom prst="rect">
            <a:avLst/>
          </a:prstGeom>
          <a:noFill/>
        </p:spPr>
        <p:txBody>
          <a:bodyPr wrap="square" rtlCol="0">
            <a:spAutoFit/>
          </a:bodyPr>
          <a:lstStyle/>
          <a:p>
            <a:pPr algn="just"/>
            <a:r>
              <a:rPr lang="en-US" sz="2400" b="1" dirty="0">
                <a:solidFill>
                  <a:srgbClr val="FF0000"/>
                </a:solidFill>
                <a:latin typeface="Cambria" panose="02040503050406030204" pitchFamily="18" charset="0"/>
              </a:rPr>
              <a:t>JOINS</a:t>
            </a:r>
          </a:p>
          <a:p>
            <a:pPr algn="just"/>
            <a:r>
              <a:rPr lang="en-US" dirty="0">
                <a:latin typeface="Cambria" panose="02040503050406030204" pitchFamily="18" charset="0"/>
              </a:rPr>
              <a:t>A JOIN clause is used to combine rows from two or more tables, based on a related column between them</a:t>
            </a:r>
            <a:r>
              <a:rPr lang="en-US" dirty="0"/>
              <a:t>.</a:t>
            </a:r>
          </a:p>
        </p:txBody>
      </p:sp>
    </p:spTree>
    <p:extLst>
      <p:ext uri="{BB962C8B-B14F-4D97-AF65-F5344CB8AC3E}">
        <p14:creationId xmlns:p14="http://schemas.microsoft.com/office/powerpoint/2010/main" val="2072129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24936" cy="4385816"/>
          </a:xfrm>
          <a:prstGeom prst="rect">
            <a:avLst/>
          </a:prstGeom>
          <a:noFill/>
        </p:spPr>
        <p:txBody>
          <a:bodyPr wrap="square" rtlCol="0">
            <a:spAutoFit/>
          </a:bodyPr>
          <a:lstStyle/>
          <a:p>
            <a:pPr algn="just">
              <a:lnSpc>
                <a:spcPct val="150000"/>
              </a:lnSpc>
            </a:pPr>
            <a:r>
              <a:rPr lang="en-US" sz="2400" b="1" dirty="0">
                <a:solidFill>
                  <a:srgbClr val="FF0000"/>
                </a:solidFill>
                <a:latin typeface="Cambria" panose="02040503050406030204" pitchFamily="18" charset="0"/>
              </a:rPr>
              <a:t>Inner Join</a:t>
            </a:r>
          </a:p>
          <a:p>
            <a:pPr algn="just">
              <a:lnSpc>
                <a:spcPct val="150000"/>
              </a:lnSpc>
            </a:pPr>
            <a:r>
              <a:rPr lang="en-US" b="1" dirty="0">
                <a:solidFill>
                  <a:schemeClr val="tx1">
                    <a:lumMod val="65000"/>
                    <a:lumOff val="35000"/>
                  </a:schemeClr>
                </a:solidFill>
                <a:latin typeface="Cambria" panose="02040503050406030204" pitchFamily="18" charset="0"/>
              </a:rPr>
              <a:t>It returns matching rows from two or more tables that satisfy the join predicate</a:t>
            </a: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b="1" dirty="0">
              <a:solidFill>
                <a:schemeClr val="tx1">
                  <a:lumMod val="65000"/>
                  <a:lumOff val="35000"/>
                </a:schemeClr>
              </a:solidFill>
              <a:latin typeface="Cambria" panose="02040503050406030204" pitchFamily="18" charset="0"/>
            </a:endParaRPr>
          </a:p>
          <a:p>
            <a:pPr algn="just">
              <a:lnSpc>
                <a:spcPct val="150000"/>
              </a:lnSpc>
            </a:pPr>
            <a:endParaRPr lang="en-US" dirty="0">
              <a:solidFill>
                <a:schemeClr val="tx1">
                  <a:lumMod val="65000"/>
                  <a:lumOff val="35000"/>
                </a:schemeClr>
              </a:solidFill>
            </a:endParaRPr>
          </a:p>
        </p:txBody>
      </p:sp>
      <p:grpSp>
        <p:nvGrpSpPr>
          <p:cNvPr id="21" name="Group 20"/>
          <p:cNvGrpSpPr/>
          <p:nvPr/>
        </p:nvGrpSpPr>
        <p:grpSpPr>
          <a:xfrm>
            <a:off x="1196052" y="2546794"/>
            <a:ext cx="6408712" cy="1773053"/>
            <a:chOff x="1115616" y="1466878"/>
            <a:chExt cx="6408712" cy="1773053"/>
          </a:xfrm>
        </p:grpSpPr>
        <p:sp>
          <p:nvSpPr>
            <p:cNvPr id="4" name="Rounded Rectangle 3"/>
            <p:cNvSpPr/>
            <p:nvPr/>
          </p:nvSpPr>
          <p:spPr>
            <a:xfrm>
              <a:off x="3244776" y="1466878"/>
              <a:ext cx="2160240" cy="4590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mbria" panose="02040503050406030204" pitchFamily="18" charset="0"/>
                </a:rPr>
                <a:t>INNER JOIN</a:t>
              </a:r>
            </a:p>
          </p:txBody>
        </p:sp>
        <p:sp>
          <p:nvSpPr>
            <p:cNvPr id="6" name="Rounded Rectangle 5"/>
            <p:cNvSpPr/>
            <p:nvPr/>
          </p:nvSpPr>
          <p:spPr>
            <a:xfrm>
              <a:off x="1115616" y="2780928"/>
              <a:ext cx="1872208" cy="4590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 THETA JOIN</a:t>
              </a:r>
            </a:p>
          </p:txBody>
        </p:sp>
        <p:sp>
          <p:nvSpPr>
            <p:cNvPr id="7" name="Rounded Rectangle 6"/>
            <p:cNvSpPr/>
            <p:nvPr/>
          </p:nvSpPr>
          <p:spPr>
            <a:xfrm>
              <a:off x="3388792" y="2772386"/>
              <a:ext cx="1872208" cy="4590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EQUI  JOIN</a:t>
              </a:r>
            </a:p>
          </p:txBody>
        </p:sp>
        <p:sp>
          <p:nvSpPr>
            <p:cNvPr id="8" name="Rounded Rectangle 7"/>
            <p:cNvSpPr/>
            <p:nvPr/>
          </p:nvSpPr>
          <p:spPr>
            <a:xfrm>
              <a:off x="5652120" y="2780928"/>
              <a:ext cx="1872208" cy="4590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NATURAL  JOIN</a:t>
              </a:r>
            </a:p>
          </p:txBody>
        </p:sp>
        <p:cxnSp>
          <p:nvCxnSpPr>
            <p:cNvPr id="9" name="Straight Connector 8"/>
            <p:cNvCxnSpPr/>
            <p:nvPr/>
          </p:nvCxnSpPr>
          <p:spPr>
            <a:xfrm>
              <a:off x="1983926" y="2348880"/>
              <a:ext cx="475252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89132" y="234888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09660" y="230649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36454" y="2420888"/>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10021" y="1988840"/>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0538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8424936" cy="5355312"/>
          </a:xfrm>
          <a:prstGeom prst="rect">
            <a:avLst/>
          </a:prstGeom>
          <a:noFill/>
        </p:spPr>
        <p:txBody>
          <a:bodyPr wrap="square" rtlCol="0">
            <a:spAutoFit/>
          </a:bodyPr>
          <a:lstStyle/>
          <a:p>
            <a:pPr>
              <a:lnSpc>
                <a:spcPct val="150000"/>
              </a:lnSpc>
            </a:pPr>
            <a:r>
              <a:rPr lang="en-US" b="1" dirty="0">
                <a:latin typeface="Cambria" panose="02040503050406030204" pitchFamily="18" charset="0"/>
              </a:rPr>
              <a:t>Theta Join</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THETA JOIN</a:t>
            </a:r>
            <a:r>
              <a:rPr lang="en-US" dirty="0">
                <a:latin typeface="Cambria" panose="02040503050406030204" pitchFamily="18" charset="0"/>
              </a:rPr>
              <a:t> allows you to merge two tables based on the condition . And the conditions can  contain any comparison operators like (&lt;,&gt;,&lt;=,&gt;= etc..)</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syntax</a:t>
            </a:r>
          </a:p>
          <a:p>
            <a:pPr algn="ctr"/>
            <a:r>
              <a:rPr lang="en-US" b="1" dirty="0">
                <a:solidFill>
                  <a:srgbClr val="0000FF"/>
                </a:solidFill>
                <a:latin typeface="Cambria" panose="02040503050406030204" pitchFamily="18" charset="0"/>
              </a:rPr>
              <a:t>	Select table1.colname1, table1.colname2, table2.colname1  from table1, table2 where table1.colname1 &lt; table2.colname2</a:t>
            </a:r>
          </a:p>
          <a:p>
            <a:pPr marL="623888" indent="-449263">
              <a:buFont typeface="Wingdings" panose="05000000000000000000" pitchFamily="2" charset="2"/>
              <a:buChar char="q"/>
            </a:pPr>
            <a:r>
              <a:rPr lang="en-US" b="1" dirty="0">
                <a:solidFill>
                  <a:schemeClr val="tx1">
                    <a:lumMod val="65000"/>
                    <a:lumOff val="35000"/>
                  </a:schemeClr>
                </a:solidFill>
                <a:latin typeface="Cambria" panose="02040503050406030204" pitchFamily="18" charset="0"/>
              </a:rPr>
              <a:t>Example</a:t>
            </a:r>
          </a:p>
          <a:p>
            <a:pPr marL="174625"/>
            <a:r>
              <a:rPr lang="en-US" b="1" dirty="0">
                <a:solidFill>
                  <a:schemeClr val="tx1">
                    <a:lumMod val="65000"/>
                    <a:lumOff val="35000"/>
                  </a:schemeClr>
                </a:solidFill>
                <a:latin typeface="Cambria" panose="02040503050406030204" pitchFamily="18" charset="0"/>
              </a:rPr>
              <a:t>	</a:t>
            </a:r>
          </a:p>
          <a:p>
            <a:endParaRPr lang="en-US" b="1" dirty="0">
              <a:solidFill>
                <a:srgbClr val="0000FF"/>
              </a:solidFill>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p>
          <a:p>
            <a:endParaRPr lang="en-US" dirty="0"/>
          </a:p>
        </p:txBody>
      </p:sp>
      <p:pic>
        <p:nvPicPr>
          <p:cNvPr id="75778" name="Picture 2"/>
          <p:cNvPicPr>
            <a:picLocks noChangeAspect="1" noChangeArrowheads="1"/>
          </p:cNvPicPr>
          <p:nvPr/>
        </p:nvPicPr>
        <p:blipFill>
          <a:blip r:embed="rId2" cstate="print"/>
          <a:srcRect/>
          <a:stretch>
            <a:fillRect/>
          </a:stretch>
        </p:blipFill>
        <p:spPr bwMode="auto">
          <a:xfrm>
            <a:off x="683568" y="3140968"/>
            <a:ext cx="8064896" cy="3492624"/>
          </a:xfrm>
          <a:prstGeom prst="rect">
            <a:avLst/>
          </a:prstGeom>
          <a:noFill/>
          <a:ln w="9525">
            <a:noFill/>
            <a:miter lim="800000"/>
            <a:headEnd/>
            <a:tailEnd/>
          </a:ln>
        </p:spPr>
      </p:pic>
    </p:spTree>
    <p:extLst>
      <p:ext uri="{BB962C8B-B14F-4D97-AF65-F5344CB8AC3E}">
        <p14:creationId xmlns:p14="http://schemas.microsoft.com/office/powerpoint/2010/main" val="2594050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8424936" cy="5770811"/>
          </a:xfrm>
          <a:prstGeom prst="rect">
            <a:avLst/>
          </a:prstGeom>
          <a:noFill/>
        </p:spPr>
        <p:txBody>
          <a:bodyPr wrap="square" rtlCol="0">
            <a:spAutoFit/>
          </a:bodyPr>
          <a:lstStyle/>
          <a:p>
            <a:pPr>
              <a:lnSpc>
                <a:spcPct val="150000"/>
              </a:lnSpc>
            </a:pPr>
            <a:r>
              <a:rPr lang="en-US" b="1" dirty="0">
                <a:latin typeface="Cambria" panose="02040503050406030204" pitchFamily="18" charset="0"/>
              </a:rPr>
              <a:t> </a:t>
            </a:r>
            <a:r>
              <a:rPr lang="en-US" b="1" dirty="0" err="1">
                <a:latin typeface="Cambria" panose="02040503050406030204" pitchFamily="18" charset="0"/>
              </a:rPr>
              <a:t>Equi</a:t>
            </a:r>
            <a:r>
              <a:rPr lang="en-US" b="1" dirty="0">
                <a:latin typeface="Cambria" panose="02040503050406030204" pitchFamily="18" charset="0"/>
              </a:rPr>
              <a:t> Join</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Special case of Theta join.  Combines rows from two or more tables based on condition and the condition should contain only one operator </a:t>
            </a:r>
            <a:r>
              <a:rPr lang="en-US" b="1" dirty="0" err="1">
                <a:latin typeface="Cambria" panose="02040503050406030204" pitchFamily="18" charset="0"/>
              </a:rPr>
              <a:t>i.e</a:t>
            </a:r>
            <a:r>
              <a:rPr lang="en-US" b="1" dirty="0">
                <a:latin typeface="Cambria" panose="02040503050406030204" pitchFamily="18" charset="0"/>
              </a:rPr>
              <a:t> equals to </a:t>
            </a:r>
            <a:endParaRPr lang="en-US" dirty="0">
              <a:latin typeface="Cambria" panose="02040503050406030204" pitchFamily="18" charset="0"/>
            </a:endParaRPr>
          </a:p>
          <a:p>
            <a:pPr marL="682625" indent="-508000" algn="just">
              <a:lnSpc>
                <a:spcPct val="150000"/>
              </a:lnSpc>
              <a:buFont typeface="Wingdings" panose="05000000000000000000" pitchFamily="2" charset="2"/>
              <a:buChar char="q"/>
            </a:pPr>
            <a:r>
              <a:rPr lang="en-US" b="1" dirty="0">
                <a:latin typeface="Cambria" panose="02040503050406030204" pitchFamily="18" charset="0"/>
              </a:rPr>
              <a:t>syntax</a:t>
            </a:r>
          </a:p>
          <a:p>
            <a:pPr algn="ctr"/>
            <a:r>
              <a:rPr lang="en-US" b="1" dirty="0">
                <a:solidFill>
                  <a:srgbClr val="0000FF"/>
                </a:solidFill>
                <a:latin typeface="Cambria" panose="02040503050406030204" pitchFamily="18" charset="0"/>
              </a:rPr>
              <a:t>	Select table1.colname1, table1.colname2, table2.colname1  from table1, table2 where table1.colname1  =  table2.colname2</a:t>
            </a:r>
          </a:p>
          <a:p>
            <a:pPr marL="623888" indent="-449263">
              <a:buFont typeface="Wingdings" panose="05000000000000000000" pitchFamily="2" charset="2"/>
              <a:buChar char="q"/>
            </a:pPr>
            <a:r>
              <a:rPr lang="en-US" b="1" dirty="0">
                <a:solidFill>
                  <a:schemeClr val="tx1">
                    <a:lumMod val="65000"/>
                    <a:lumOff val="35000"/>
                  </a:schemeClr>
                </a:solidFill>
                <a:latin typeface="Cambria" panose="02040503050406030204" pitchFamily="18" charset="0"/>
              </a:rPr>
              <a:t>Example</a:t>
            </a:r>
          </a:p>
          <a:p>
            <a:pPr marL="174625"/>
            <a:r>
              <a:rPr lang="en-US" b="1" dirty="0">
                <a:solidFill>
                  <a:schemeClr val="tx1">
                    <a:lumMod val="65000"/>
                    <a:lumOff val="35000"/>
                  </a:schemeClr>
                </a:solidFill>
                <a:latin typeface="Cambria" panose="02040503050406030204" pitchFamily="18" charset="0"/>
              </a:rPr>
              <a:t>	</a:t>
            </a:r>
          </a:p>
          <a:p>
            <a:endParaRPr lang="en-US" b="1" dirty="0">
              <a:solidFill>
                <a:srgbClr val="0000FF"/>
              </a:solidFill>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p>
          <a:p>
            <a:endParaRPr lang="en-US" dirty="0"/>
          </a:p>
        </p:txBody>
      </p:sp>
      <p:pic>
        <p:nvPicPr>
          <p:cNvPr id="76802" name="Picture 2"/>
          <p:cNvPicPr>
            <a:picLocks noChangeAspect="1" noChangeArrowheads="1"/>
          </p:cNvPicPr>
          <p:nvPr/>
        </p:nvPicPr>
        <p:blipFill>
          <a:blip r:embed="rId2" cstate="print"/>
          <a:srcRect/>
          <a:stretch>
            <a:fillRect/>
          </a:stretch>
        </p:blipFill>
        <p:spPr bwMode="auto">
          <a:xfrm>
            <a:off x="539552" y="3284984"/>
            <a:ext cx="8136904" cy="3259708"/>
          </a:xfrm>
          <a:prstGeom prst="rect">
            <a:avLst/>
          </a:prstGeom>
          <a:noFill/>
          <a:ln w="9525">
            <a:noFill/>
            <a:miter lim="800000"/>
            <a:headEnd/>
            <a:tailEnd/>
          </a:ln>
        </p:spPr>
      </p:pic>
    </p:spTree>
    <p:extLst>
      <p:ext uri="{BB962C8B-B14F-4D97-AF65-F5344CB8AC3E}">
        <p14:creationId xmlns:p14="http://schemas.microsoft.com/office/powerpoint/2010/main" val="783544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8424936" cy="5909310"/>
          </a:xfrm>
          <a:prstGeom prst="rect">
            <a:avLst/>
          </a:prstGeom>
          <a:noFill/>
        </p:spPr>
        <p:txBody>
          <a:bodyPr wrap="square" rtlCol="0">
            <a:spAutoFit/>
          </a:bodyPr>
          <a:lstStyle/>
          <a:p>
            <a:pPr>
              <a:lnSpc>
                <a:spcPct val="150000"/>
              </a:lnSpc>
            </a:pPr>
            <a:r>
              <a:rPr lang="en-US" b="1" dirty="0">
                <a:latin typeface="Cambria" panose="02040503050406030204" pitchFamily="18" charset="0"/>
              </a:rPr>
              <a:t> Natural Join</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Natural Join can only be performed if there is at least one common attribute that exists between two relations.</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In addition, the attribute must have the same name and domain.</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It is same as </a:t>
            </a:r>
            <a:r>
              <a:rPr lang="en-US" b="1" dirty="0" err="1">
                <a:latin typeface="Cambria" panose="02040503050406030204" pitchFamily="18" charset="0"/>
              </a:rPr>
              <a:t>equi</a:t>
            </a:r>
            <a:r>
              <a:rPr lang="en-US" b="1" dirty="0">
                <a:latin typeface="Cambria" panose="02040503050406030204" pitchFamily="18" charset="0"/>
              </a:rPr>
              <a:t> join which occurs implicitly by comparing all the common attributes in both tables, but difference is that in natural join the common attribute appears only once.</a:t>
            </a:r>
          </a:p>
          <a:p>
            <a:pPr marL="682625" indent="-508000" algn="just">
              <a:lnSpc>
                <a:spcPct val="150000"/>
              </a:lnSpc>
              <a:buFont typeface="Wingdings" panose="05000000000000000000" pitchFamily="2" charset="2"/>
              <a:buChar char="q"/>
            </a:pPr>
            <a:r>
              <a:rPr lang="en-US" b="1" dirty="0">
                <a:latin typeface="Cambria" panose="02040503050406030204" pitchFamily="18" charset="0"/>
              </a:rPr>
              <a:t>The result of natural join is that set of all combinations of tuples in two relations A and B that are equal on their common attribute name .</a:t>
            </a:r>
            <a:endParaRPr lang="en-US" dirty="0">
              <a:latin typeface="Cambria" panose="02040503050406030204" pitchFamily="18" charset="0"/>
            </a:endParaRPr>
          </a:p>
          <a:p>
            <a:pPr marL="682625" indent="-508000" algn="just">
              <a:lnSpc>
                <a:spcPct val="150000"/>
              </a:lnSpc>
              <a:buFont typeface="Wingdings" panose="05000000000000000000" pitchFamily="2" charset="2"/>
              <a:buChar char="q"/>
            </a:pPr>
            <a:r>
              <a:rPr lang="en-US" b="1" dirty="0">
                <a:latin typeface="Cambria" panose="02040503050406030204" pitchFamily="18" charset="0"/>
              </a:rPr>
              <a:t>syntax</a:t>
            </a:r>
          </a:p>
          <a:p>
            <a:pPr algn="ctr"/>
            <a:r>
              <a:rPr lang="en-US" b="1" dirty="0">
                <a:solidFill>
                  <a:srgbClr val="0000FF"/>
                </a:solidFill>
                <a:latin typeface="Cambria" panose="02040503050406030204" pitchFamily="18" charset="0"/>
              </a:rPr>
              <a:t>	select * from table1 NATURAL JOIN table2;</a:t>
            </a:r>
          </a:p>
          <a:p>
            <a:pPr marL="623888" indent="-449263">
              <a:buFont typeface="Wingdings" panose="05000000000000000000" pitchFamily="2" charset="2"/>
              <a:buChar char="q"/>
            </a:pPr>
            <a:r>
              <a:rPr lang="en-US" b="1" dirty="0">
                <a:solidFill>
                  <a:schemeClr val="tx1">
                    <a:lumMod val="65000"/>
                    <a:lumOff val="35000"/>
                  </a:schemeClr>
                </a:solidFill>
                <a:latin typeface="Cambria" panose="02040503050406030204" pitchFamily="18" charset="0"/>
              </a:rPr>
              <a:t>Example</a:t>
            </a: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latin typeface="Cambria" panose="02040503050406030204" pitchFamily="18" charset="0"/>
            </a:endParaRPr>
          </a:p>
          <a:p>
            <a:pPr algn="ctr"/>
            <a:endParaRPr lang="en-US" dirty="0"/>
          </a:p>
          <a:p>
            <a:endParaRPr lang="en-US" dirty="0"/>
          </a:p>
        </p:txBody>
      </p:sp>
    </p:spTree>
    <p:extLst>
      <p:ext uri="{BB962C8B-B14F-4D97-AF65-F5344CB8AC3E}">
        <p14:creationId xmlns:p14="http://schemas.microsoft.com/office/powerpoint/2010/main" val="291809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571472" y="357166"/>
            <a:ext cx="8072494" cy="4357718"/>
          </a:xfrm>
          <a:prstGeom prst="rect">
            <a:avLst/>
          </a:prstGeom>
          <a:noFill/>
          <a:ln w="9525">
            <a:noFill/>
            <a:miter lim="800000"/>
            <a:headEnd/>
            <a:tailEnd/>
          </a:ln>
        </p:spPr>
      </p:pic>
      <p:sp>
        <p:nvSpPr>
          <p:cNvPr id="3" name="TextBox 2"/>
          <p:cNvSpPr txBox="1"/>
          <p:nvPr/>
        </p:nvSpPr>
        <p:spPr>
          <a:xfrm>
            <a:off x="3571868" y="5072074"/>
            <a:ext cx="2475358" cy="369332"/>
          </a:xfrm>
          <a:prstGeom prst="rect">
            <a:avLst/>
          </a:prstGeom>
          <a:noFill/>
        </p:spPr>
        <p:txBody>
          <a:bodyPr wrap="none" rtlCol="0">
            <a:spAutoFit/>
          </a:bodyPr>
          <a:lstStyle/>
          <a:p>
            <a:r>
              <a:rPr lang="en-IN" dirty="0">
                <a:latin typeface="Century Schoolbook" pitchFamily="18" charset="0"/>
              </a:rPr>
              <a:t>MySQL  Architecture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332656"/>
            <a:ext cx="8424936" cy="463075"/>
          </a:xfrm>
          <a:prstGeom prst="rect">
            <a:avLst/>
          </a:prstGeom>
          <a:noFill/>
        </p:spPr>
        <p:txBody>
          <a:bodyPr wrap="square" rtlCol="0">
            <a:spAutoFit/>
          </a:bodyPr>
          <a:lstStyle/>
          <a:p>
            <a:pPr>
              <a:lnSpc>
                <a:spcPct val="150000"/>
              </a:lnSpc>
            </a:pPr>
            <a:r>
              <a:rPr lang="en-US" b="1" dirty="0">
                <a:latin typeface="Cambria" panose="02040503050406030204" pitchFamily="18" charset="0"/>
              </a:rPr>
              <a:t> </a:t>
            </a:r>
            <a:endParaRPr lang="en-US" dirty="0"/>
          </a:p>
        </p:txBody>
      </p:sp>
      <p:pic>
        <p:nvPicPr>
          <p:cNvPr id="77826" name="Picture 2"/>
          <p:cNvPicPr>
            <a:picLocks noChangeAspect="1" noChangeArrowheads="1"/>
          </p:cNvPicPr>
          <p:nvPr/>
        </p:nvPicPr>
        <p:blipFill>
          <a:blip r:embed="rId2" cstate="print"/>
          <a:srcRect/>
          <a:stretch>
            <a:fillRect/>
          </a:stretch>
        </p:blipFill>
        <p:spPr bwMode="auto">
          <a:xfrm>
            <a:off x="683568" y="3789040"/>
            <a:ext cx="8136904" cy="2780928"/>
          </a:xfrm>
          <a:prstGeom prst="rect">
            <a:avLst/>
          </a:prstGeom>
          <a:noFill/>
          <a:ln w="9525">
            <a:noFill/>
            <a:miter lim="800000"/>
            <a:headEnd/>
            <a:tailEnd/>
          </a:ln>
        </p:spPr>
      </p:pic>
      <p:sp>
        <p:nvSpPr>
          <p:cNvPr id="5" name="TextBox 4"/>
          <p:cNvSpPr txBox="1"/>
          <p:nvPr/>
        </p:nvSpPr>
        <p:spPr>
          <a:xfrm>
            <a:off x="755576" y="260648"/>
            <a:ext cx="4320480" cy="369332"/>
          </a:xfrm>
          <a:prstGeom prst="rect">
            <a:avLst/>
          </a:prstGeom>
          <a:noFill/>
        </p:spPr>
        <p:txBody>
          <a:bodyPr wrap="square" rtlCol="0">
            <a:spAutoFit/>
          </a:bodyPr>
          <a:lstStyle/>
          <a:p>
            <a:r>
              <a:rPr lang="en-US" dirty="0"/>
              <a:t>EQUI JOIN</a:t>
            </a:r>
          </a:p>
        </p:txBody>
      </p:sp>
      <p:sp>
        <p:nvSpPr>
          <p:cNvPr id="6" name="TextBox 5"/>
          <p:cNvSpPr txBox="1"/>
          <p:nvPr/>
        </p:nvSpPr>
        <p:spPr>
          <a:xfrm>
            <a:off x="755576" y="3429000"/>
            <a:ext cx="4320480" cy="369332"/>
          </a:xfrm>
          <a:prstGeom prst="rect">
            <a:avLst/>
          </a:prstGeom>
          <a:noFill/>
        </p:spPr>
        <p:txBody>
          <a:bodyPr wrap="square" rtlCol="0">
            <a:spAutoFit/>
          </a:bodyPr>
          <a:lstStyle/>
          <a:p>
            <a:r>
              <a:rPr lang="en-US" dirty="0"/>
              <a:t>NATURAL  JOIN</a:t>
            </a:r>
          </a:p>
        </p:txBody>
      </p:sp>
      <p:pic>
        <p:nvPicPr>
          <p:cNvPr id="77827" name="Picture 3"/>
          <p:cNvPicPr>
            <a:picLocks noChangeAspect="1" noChangeArrowheads="1"/>
          </p:cNvPicPr>
          <p:nvPr/>
        </p:nvPicPr>
        <p:blipFill>
          <a:blip r:embed="rId3" cstate="print"/>
          <a:srcRect/>
          <a:stretch>
            <a:fillRect/>
          </a:stretch>
        </p:blipFill>
        <p:spPr bwMode="auto">
          <a:xfrm>
            <a:off x="755576" y="548680"/>
            <a:ext cx="7920880" cy="2736304"/>
          </a:xfrm>
          <a:prstGeom prst="rect">
            <a:avLst/>
          </a:prstGeom>
          <a:noFill/>
          <a:ln w="9525">
            <a:noFill/>
            <a:miter lim="800000"/>
            <a:headEnd/>
            <a:tailEnd/>
          </a:ln>
        </p:spPr>
      </p:pic>
    </p:spTree>
    <p:extLst>
      <p:ext uri="{BB962C8B-B14F-4D97-AF65-F5344CB8AC3E}">
        <p14:creationId xmlns:p14="http://schemas.microsoft.com/office/powerpoint/2010/main" val="29180970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67" y="188640"/>
            <a:ext cx="8784976" cy="1338828"/>
          </a:xfrm>
          <a:prstGeom prst="rect">
            <a:avLst/>
          </a:prstGeom>
          <a:noFill/>
        </p:spPr>
        <p:txBody>
          <a:bodyPr wrap="square" rtlCol="0">
            <a:spAutoFit/>
          </a:bodyPr>
          <a:lstStyle/>
          <a:p>
            <a:pPr algn="just">
              <a:lnSpc>
                <a:spcPct val="150000"/>
              </a:lnSpc>
            </a:pPr>
            <a:r>
              <a:rPr lang="en-US" b="1" dirty="0">
                <a:latin typeface="Cambria" panose="02040503050406030204" pitchFamily="18" charset="0"/>
              </a:rPr>
              <a:t>OUTER JOIN</a:t>
            </a:r>
          </a:p>
          <a:p>
            <a:pPr algn="just">
              <a:lnSpc>
                <a:spcPct val="150000"/>
              </a:lnSpc>
            </a:pPr>
            <a:r>
              <a:rPr lang="en-US" b="1" dirty="0">
                <a:latin typeface="Cambria" panose="02040503050406030204" pitchFamily="18" charset="0"/>
              </a:rPr>
              <a:t>Contains matching rows that satisfy the matching condition, along with same or all rows that do not satisfy the matching condition. </a:t>
            </a:r>
          </a:p>
        </p:txBody>
      </p:sp>
      <p:grpSp>
        <p:nvGrpSpPr>
          <p:cNvPr id="17" name="Group 16"/>
          <p:cNvGrpSpPr/>
          <p:nvPr/>
        </p:nvGrpSpPr>
        <p:grpSpPr>
          <a:xfrm>
            <a:off x="827584" y="1942966"/>
            <a:ext cx="6984776" cy="2278122"/>
            <a:chOff x="827584" y="1942966"/>
            <a:chExt cx="6984776" cy="2278122"/>
          </a:xfrm>
        </p:grpSpPr>
        <p:sp>
          <p:nvSpPr>
            <p:cNvPr id="4" name="Rounded Rectangle 3"/>
            <p:cNvSpPr/>
            <p:nvPr/>
          </p:nvSpPr>
          <p:spPr>
            <a:xfrm>
              <a:off x="3148129" y="1942966"/>
              <a:ext cx="2354419" cy="5559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Cambria" panose="02040503050406030204" pitchFamily="18" charset="0"/>
                </a:rPr>
                <a:t>OUTER JOIN</a:t>
              </a:r>
            </a:p>
          </p:txBody>
        </p:sp>
        <p:sp>
          <p:nvSpPr>
            <p:cNvPr id="5" name="Rounded Rectangle 4"/>
            <p:cNvSpPr/>
            <p:nvPr/>
          </p:nvSpPr>
          <p:spPr>
            <a:xfrm>
              <a:off x="827584" y="3534438"/>
              <a:ext cx="2040496" cy="6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 LEFT OUTER  JOIN</a:t>
              </a:r>
            </a:p>
          </p:txBody>
        </p:sp>
        <p:sp>
          <p:nvSpPr>
            <p:cNvPr id="6" name="Rounded Rectangle 5"/>
            <p:cNvSpPr/>
            <p:nvPr/>
          </p:nvSpPr>
          <p:spPr>
            <a:xfrm>
              <a:off x="3305090" y="3524092"/>
              <a:ext cx="2040496" cy="6969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RIGHT OUTER  JOIN</a:t>
              </a:r>
            </a:p>
          </p:txBody>
        </p:sp>
        <p:sp>
          <p:nvSpPr>
            <p:cNvPr id="7" name="Rounded Rectangle 6"/>
            <p:cNvSpPr/>
            <p:nvPr/>
          </p:nvSpPr>
          <p:spPr>
            <a:xfrm>
              <a:off x="5771864" y="3534438"/>
              <a:ext cx="2040496" cy="686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atin typeface="Cambria" panose="02040503050406030204" pitchFamily="18" charset="0"/>
                </a:rPr>
                <a:t>FULL OUTER   JOIN</a:t>
              </a:r>
            </a:p>
          </p:txBody>
        </p:sp>
        <p:cxnSp>
          <p:nvCxnSpPr>
            <p:cNvPr id="8" name="Straight Connector 7"/>
            <p:cNvCxnSpPr/>
            <p:nvPr/>
          </p:nvCxnSpPr>
          <p:spPr>
            <a:xfrm flipV="1">
              <a:off x="1773944" y="3011175"/>
              <a:ext cx="51797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79618" y="3011176"/>
              <a:ext cx="0" cy="436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0"/>
            </p:cNvCxnSpPr>
            <p:nvPr/>
          </p:nvCxnSpPr>
          <p:spPr>
            <a:xfrm>
              <a:off x="4308733" y="2959846"/>
              <a:ext cx="16605" cy="564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53666" y="3011175"/>
              <a:ext cx="0" cy="523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09127" y="2575124"/>
              <a:ext cx="0" cy="436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1129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67" y="43497"/>
            <a:ext cx="4978289" cy="1800493"/>
          </a:xfrm>
          <a:prstGeom prst="rect">
            <a:avLst/>
          </a:prstGeom>
          <a:noFill/>
        </p:spPr>
        <p:txBody>
          <a:bodyPr wrap="square" rtlCol="0">
            <a:spAutoFit/>
          </a:bodyPr>
          <a:lstStyle/>
          <a:p>
            <a:pPr algn="just">
              <a:lnSpc>
                <a:spcPct val="150000"/>
              </a:lnSpc>
            </a:pPr>
            <a:r>
              <a:rPr lang="en-US" b="1" dirty="0">
                <a:solidFill>
                  <a:srgbClr val="FF0000"/>
                </a:solidFill>
                <a:latin typeface="Cambria" panose="02040503050406030204" pitchFamily="18" charset="0"/>
              </a:rPr>
              <a:t>LEFT OUTER JOIN</a:t>
            </a:r>
          </a:p>
          <a:p>
            <a:pPr algn="just">
              <a:lnSpc>
                <a:spcPct val="150000"/>
              </a:lnSpc>
            </a:pPr>
            <a:r>
              <a:rPr lang="en-US" sz="1400" b="1" dirty="0">
                <a:latin typeface="Cambria" panose="02040503050406030204" pitchFamily="18" charset="0"/>
              </a:rPr>
              <a:t>Returns</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All Matching records from T1 and T2</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And also T1 records that does not have matching records in T2</a:t>
            </a:r>
          </a:p>
        </p:txBody>
      </p:sp>
      <p:pic>
        <p:nvPicPr>
          <p:cNvPr id="13" name="Picture 12" descr="SQL LEFT JOIN Keyword - Dofacto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2519" y="247346"/>
            <a:ext cx="2771006" cy="1762125"/>
          </a:xfrm>
          <a:prstGeom prst="rect">
            <a:avLst/>
          </a:prstGeom>
          <a:noFill/>
          <a:ln>
            <a:noFill/>
          </a:ln>
        </p:spPr>
      </p:pic>
      <p:sp>
        <p:nvSpPr>
          <p:cNvPr id="3" name="TextBox 2"/>
          <p:cNvSpPr txBox="1"/>
          <p:nvPr/>
        </p:nvSpPr>
        <p:spPr>
          <a:xfrm>
            <a:off x="179512" y="1844824"/>
            <a:ext cx="8640960" cy="1027012"/>
          </a:xfrm>
          <a:prstGeom prst="rect">
            <a:avLst/>
          </a:prstGeom>
          <a:noFill/>
        </p:spPr>
        <p:txBody>
          <a:bodyPr wrap="square" rtlCol="0">
            <a:spAutoFit/>
          </a:bodyPr>
          <a:lstStyle/>
          <a:p>
            <a:pPr algn="just">
              <a:lnSpc>
                <a:spcPct val="150000"/>
              </a:lnSpc>
            </a:pPr>
            <a:r>
              <a:rPr lang="en-US" sz="1400" b="1" dirty="0">
                <a:latin typeface="Cambria" panose="02040503050406030204" pitchFamily="18" charset="0"/>
              </a:rPr>
              <a:t>Syntax</a:t>
            </a:r>
          </a:p>
          <a:p>
            <a:pPr marL="174625" algn="just">
              <a:lnSpc>
                <a:spcPct val="150000"/>
              </a:lnSpc>
            </a:pPr>
            <a:r>
              <a:rPr lang="en-US" sz="1400" b="1" dirty="0">
                <a:latin typeface="Cambria" panose="02040503050406030204" pitchFamily="18" charset="0"/>
              </a:rPr>
              <a:t>	</a:t>
            </a:r>
            <a:r>
              <a:rPr lang="en-US" sz="1400" b="1" dirty="0">
                <a:solidFill>
                  <a:srgbClr val="150DB3"/>
                </a:solidFill>
                <a:latin typeface="Cambria" panose="02040503050406030204" pitchFamily="18" charset="0"/>
              </a:rPr>
              <a:t>select * from table1 LEFT OUTER 	JOIN select * from table2 on 	table1.colname = table2.colname</a:t>
            </a:r>
            <a:endParaRPr lang="en-US" sz="1400" dirty="0"/>
          </a:p>
        </p:txBody>
      </p:sp>
      <p:pic>
        <p:nvPicPr>
          <p:cNvPr id="78850" name="Picture 2"/>
          <p:cNvPicPr>
            <a:picLocks noChangeAspect="1" noChangeArrowheads="1"/>
          </p:cNvPicPr>
          <p:nvPr/>
        </p:nvPicPr>
        <p:blipFill>
          <a:blip r:embed="rId4" cstate="print"/>
          <a:srcRect/>
          <a:stretch>
            <a:fillRect/>
          </a:stretch>
        </p:blipFill>
        <p:spPr bwMode="auto">
          <a:xfrm>
            <a:off x="251520" y="2852936"/>
            <a:ext cx="8892480" cy="3816424"/>
          </a:xfrm>
          <a:prstGeom prst="rect">
            <a:avLst/>
          </a:prstGeom>
          <a:noFill/>
          <a:ln w="9525">
            <a:noFill/>
            <a:miter lim="800000"/>
            <a:headEnd/>
            <a:tailEnd/>
          </a:ln>
        </p:spPr>
      </p:pic>
    </p:spTree>
    <p:extLst>
      <p:ext uri="{BB962C8B-B14F-4D97-AF65-F5344CB8AC3E}">
        <p14:creationId xmlns:p14="http://schemas.microsoft.com/office/powerpoint/2010/main" val="425110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67" y="43497"/>
            <a:ext cx="4978289" cy="1668214"/>
          </a:xfrm>
          <a:prstGeom prst="rect">
            <a:avLst/>
          </a:prstGeom>
          <a:noFill/>
        </p:spPr>
        <p:txBody>
          <a:bodyPr wrap="square" rtlCol="0">
            <a:spAutoFit/>
          </a:bodyPr>
          <a:lstStyle/>
          <a:p>
            <a:pPr algn="just">
              <a:lnSpc>
                <a:spcPct val="150000"/>
              </a:lnSpc>
            </a:pPr>
            <a:r>
              <a:rPr lang="en-US" sz="1400" b="1" dirty="0">
                <a:solidFill>
                  <a:srgbClr val="FF0000"/>
                </a:solidFill>
                <a:latin typeface="Cambria" panose="02040503050406030204" pitchFamily="18" charset="0"/>
              </a:rPr>
              <a:t>RIGHT OUTER JOIN</a:t>
            </a:r>
          </a:p>
          <a:p>
            <a:pPr algn="just">
              <a:lnSpc>
                <a:spcPct val="150000"/>
              </a:lnSpc>
            </a:pPr>
            <a:r>
              <a:rPr lang="en-US" sz="1400" b="1" dirty="0">
                <a:latin typeface="Cambria" panose="02040503050406030204" pitchFamily="18" charset="0"/>
              </a:rPr>
              <a:t>Returns</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All Matching records from T1 and T2</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And also T2 records that does not have matching records in T1</a:t>
            </a:r>
          </a:p>
        </p:txBody>
      </p:sp>
      <p:sp>
        <p:nvSpPr>
          <p:cNvPr id="3" name="TextBox 2"/>
          <p:cNvSpPr txBox="1"/>
          <p:nvPr/>
        </p:nvSpPr>
        <p:spPr>
          <a:xfrm>
            <a:off x="179512" y="1700808"/>
            <a:ext cx="8640960" cy="1061829"/>
          </a:xfrm>
          <a:prstGeom prst="rect">
            <a:avLst/>
          </a:prstGeom>
          <a:noFill/>
        </p:spPr>
        <p:txBody>
          <a:bodyPr wrap="square" rtlCol="0">
            <a:spAutoFit/>
          </a:bodyPr>
          <a:lstStyle/>
          <a:p>
            <a:pPr algn="just">
              <a:lnSpc>
                <a:spcPct val="150000"/>
              </a:lnSpc>
            </a:pPr>
            <a:r>
              <a:rPr lang="en-US" sz="1400" b="1" dirty="0">
                <a:latin typeface="Cambria" panose="02040503050406030204" pitchFamily="18" charset="0"/>
              </a:rPr>
              <a:t>Syntax</a:t>
            </a:r>
          </a:p>
          <a:p>
            <a:pPr marL="174625" algn="just">
              <a:lnSpc>
                <a:spcPct val="150000"/>
              </a:lnSpc>
            </a:pPr>
            <a:r>
              <a:rPr lang="en-US" sz="1400" b="1" dirty="0">
                <a:latin typeface="Cambria" panose="02040503050406030204" pitchFamily="18" charset="0"/>
              </a:rPr>
              <a:t>	</a:t>
            </a:r>
            <a:r>
              <a:rPr lang="en-US" sz="1400" b="1" dirty="0">
                <a:solidFill>
                  <a:srgbClr val="150DB3"/>
                </a:solidFill>
                <a:latin typeface="Cambria" panose="02040503050406030204" pitchFamily="18" charset="0"/>
              </a:rPr>
              <a:t>select * from table1  RIGHT OUTER JOIN select * from table2 on  table1.colname = 	table2.colname</a:t>
            </a:r>
            <a:endParaRPr lang="en-US" sz="1400" dirty="0"/>
          </a:p>
        </p:txBody>
      </p:sp>
      <p:pic>
        <p:nvPicPr>
          <p:cNvPr id="5" name="Picture 4" descr="SQL RIGHT JOIN Statement - Dofacto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31150"/>
            <a:ext cx="2526407" cy="1714500"/>
          </a:xfrm>
          <a:prstGeom prst="rect">
            <a:avLst/>
          </a:prstGeom>
          <a:noFill/>
          <a:ln>
            <a:noFill/>
          </a:ln>
        </p:spPr>
      </p:pic>
      <p:pic>
        <p:nvPicPr>
          <p:cNvPr id="79874" name="Picture 2"/>
          <p:cNvPicPr>
            <a:picLocks noChangeAspect="1" noChangeArrowheads="1"/>
          </p:cNvPicPr>
          <p:nvPr/>
        </p:nvPicPr>
        <p:blipFill>
          <a:blip r:embed="rId4" cstate="print"/>
          <a:srcRect/>
          <a:stretch>
            <a:fillRect/>
          </a:stretch>
        </p:blipFill>
        <p:spPr bwMode="auto">
          <a:xfrm>
            <a:off x="179512" y="2924944"/>
            <a:ext cx="8964488" cy="3933056"/>
          </a:xfrm>
          <a:prstGeom prst="rect">
            <a:avLst/>
          </a:prstGeom>
          <a:noFill/>
          <a:ln w="9525">
            <a:noFill/>
            <a:miter lim="800000"/>
            <a:headEnd/>
            <a:tailEnd/>
          </a:ln>
        </p:spPr>
      </p:pic>
    </p:spTree>
    <p:extLst>
      <p:ext uri="{BB962C8B-B14F-4D97-AF65-F5344CB8AC3E}">
        <p14:creationId xmlns:p14="http://schemas.microsoft.com/office/powerpoint/2010/main" val="4180100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67" y="43497"/>
            <a:ext cx="5770377" cy="1991379"/>
          </a:xfrm>
          <a:prstGeom prst="rect">
            <a:avLst/>
          </a:prstGeom>
          <a:noFill/>
        </p:spPr>
        <p:txBody>
          <a:bodyPr wrap="square" rtlCol="0">
            <a:spAutoFit/>
          </a:bodyPr>
          <a:lstStyle/>
          <a:p>
            <a:pPr algn="just">
              <a:lnSpc>
                <a:spcPct val="150000"/>
              </a:lnSpc>
            </a:pPr>
            <a:r>
              <a:rPr lang="en-US" sz="1400" b="1" dirty="0">
                <a:solidFill>
                  <a:srgbClr val="FF0000"/>
                </a:solidFill>
                <a:latin typeface="Cambria" panose="02040503050406030204" pitchFamily="18" charset="0"/>
              </a:rPr>
              <a:t>FULL OUTER JOIN</a:t>
            </a:r>
          </a:p>
          <a:p>
            <a:pPr algn="just">
              <a:lnSpc>
                <a:spcPct val="150000"/>
              </a:lnSpc>
            </a:pPr>
            <a:r>
              <a:rPr lang="en-US" sz="1400" b="1" dirty="0">
                <a:latin typeface="Cambria" panose="02040503050406030204" pitchFamily="18" charset="0"/>
              </a:rPr>
              <a:t>Returns</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All Matching records from T1 and T2</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And T2 records that does not have matching records in T1</a:t>
            </a:r>
          </a:p>
          <a:p>
            <a:pPr marL="677863" indent="-503238" algn="just">
              <a:lnSpc>
                <a:spcPct val="150000"/>
              </a:lnSpc>
              <a:buFont typeface="Wingdings" panose="05000000000000000000" pitchFamily="2" charset="2"/>
              <a:buChar char="q"/>
            </a:pPr>
            <a:r>
              <a:rPr lang="en-US" sz="1400" b="1" dirty="0">
                <a:latin typeface="Cambria" panose="02040503050406030204" pitchFamily="18" charset="0"/>
              </a:rPr>
              <a:t>And also T1 records that does not have matching records in T2.</a:t>
            </a:r>
          </a:p>
        </p:txBody>
      </p:sp>
      <p:sp>
        <p:nvSpPr>
          <p:cNvPr id="3" name="TextBox 2"/>
          <p:cNvSpPr txBox="1"/>
          <p:nvPr/>
        </p:nvSpPr>
        <p:spPr>
          <a:xfrm>
            <a:off x="251520" y="1988840"/>
            <a:ext cx="8640960" cy="1061829"/>
          </a:xfrm>
          <a:prstGeom prst="rect">
            <a:avLst/>
          </a:prstGeom>
          <a:noFill/>
        </p:spPr>
        <p:txBody>
          <a:bodyPr wrap="square" rtlCol="0">
            <a:spAutoFit/>
          </a:bodyPr>
          <a:lstStyle/>
          <a:p>
            <a:pPr algn="just">
              <a:lnSpc>
                <a:spcPct val="150000"/>
              </a:lnSpc>
            </a:pPr>
            <a:r>
              <a:rPr lang="en-US" sz="1400" b="1" dirty="0">
                <a:latin typeface="Cambria" panose="02040503050406030204" pitchFamily="18" charset="0"/>
              </a:rPr>
              <a:t>Syntax</a:t>
            </a:r>
          </a:p>
          <a:p>
            <a:pPr marL="174625" algn="just">
              <a:lnSpc>
                <a:spcPct val="150000"/>
              </a:lnSpc>
            </a:pPr>
            <a:r>
              <a:rPr lang="en-US" sz="1400" b="1" dirty="0">
                <a:latin typeface="Cambria" panose="02040503050406030204" pitchFamily="18" charset="0"/>
              </a:rPr>
              <a:t>	</a:t>
            </a:r>
            <a:r>
              <a:rPr lang="en-US" sz="1400" b="1" dirty="0">
                <a:solidFill>
                  <a:srgbClr val="150DB3"/>
                </a:solidFill>
                <a:latin typeface="Cambria" panose="02040503050406030204" pitchFamily="18" charset="0"/>
              </a:rPr>
              <a:t>select * from table1  FULL OUTER JOIN select * from table2 on table1.colname = table2.colname</a:t>
            </a:r>
            <a:endParaRPr lang="en-US" sz="1400" dirty="0"/>
          </a:p>
        </p:txBody>
      </p:sp>
      <p:pic>
        <p:nvPicPr>
          <p:cNvPr id="5" name="Picture 4" descr="SQL RIGHT JOIN Statement - Dofacto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31150"/>
            <a:ext cx="2526407" cy="1297650"/>
          </a:xfrm>
          <a:prstGeom prst="rect">
            <a:avLst/>
          </a:prstGeom>
          <a:noFill/>
          <a:ln>
            <a:noFill/>
          </a:ln>
        </p:spPr>
      </p:pic>
      <p:pic>
        <p:nvPicPr>
          <p:cNvPr id="80898" name="Picture 2"/>
          <p:cNvPicPr>
            <a:picLocks noChangeAspect="1" noChangeArrowheads="1"/>
          </p:cNvPicPr>
          <p:nvPr/>
        </p:nvPicPr>
        <p:blipFill>
          <a:blip r:embed="rId4" cstate="print"/>
          <a:srcRect/>
          <a:stretch>
            <a:fillRect/>
          </a:stretch>
        </p:blipFill>
        <p:spPr bwMode="auto">
          <a:xfrm>
            <a:off x="395536" y="2996952"/>
            <a:ext cx="8568952" cy="3861048"/>
          </a:xfrm>
          <a:prstGeom prst="rect">
            <a:avLst/>
          </a:prstGeom>
          <a:noFill/>
          <a:ln w="9525">
            <a:noFill/>
            <a:miter lim="800000"/>
            <a:headEnd/>
            <a:tailEnd/>
          </a:ln>
        </p:spPr>
      </p:pic>
    </p:spTree>
    <p:extLst>
      <p:ext uri="{BB962C8B-B14F-4D97-AF65-F5344CB8AC3E}">
        <p14:creationId xmlns:p14="http://schemas.microsoft.com/office/powerpoint/2010/main" val="3054949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4282" y="285728"/>
            <a:ext cx="8715436" cy="512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2" algn="just" defTabSz="914400" rtl="0" eaLnBrk="1" fontAlgn="base" latinLnBrk="0" hangingPunct="1">
              <a:lnSpc>
                <a:spcPct val="150000"/>
              </a:lnSpc>
              <a:spcBef>
                <a:spcPct val="0"/>
              </a:spcBef>
              <a:spcAft>
                <a:spcPct val="0"/>
              </a:spcAft>
              <a:buClrTx/>
              <a:buSzTx/>
              <a:buFontTx/>
              <a:buAutoNum type="arabicPeriod"/>
            </a:pPr>
            <a:r>
              <a:rPr kumimoji="0" lang="en-US" sz="2000"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1.1	</a:t>
            </a: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Query Engine</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This subsystem contains 3 interrelated components</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Syntax Parser</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Query Optimizer</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lvl="5" algn="just" eaLnBrk="0" fontAlgn="base" hangingPunct="0">
              <a:lnSpc>
                <a:spcPct val="150000"/>
              </a:lnSpc>
              <a:spcBef>
                <a:spcPct val="0"/>
              </a:spcBef>
              <a:spcAft>
                <a:spcPct val="0"/>
              </a:spcAft>
            </a:pPr>
            <a:r>
              <a:rPr kumimoji="0" lang="en-US" b="1"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Execution Component</a:t>
            </a:r>
            <a:endParaRPr kumimoji="0" lang="en-US" b="1"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lang="en-US" dirty="0">
                <a:latin typeface="Century Schoolbook" pitchFamily="18" charset="0"/>
                <a:ea typeface="Calibri" pitchFamily="34" charset="0"/>
                <a:cs typeface="Times New Roman" pitchFamily="18" charset="0"/>
              </a:rPr>
              <a:t>	</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Syntax Parser</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decomposes the SQL commands it receives from calling programs into a form that can be understood by the MYSQL engine.</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Query Optimizer</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 streamlines the syntax and then prepares the most efficient plan of query execution.</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 </a:t>
            </a:r>
            <a:r>
              <a:rPr kumimoji="0" lang="en-US" b="1" i="1"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Execution Component</a:t>
            </a:r>
            <a:r>
              <a:rPr kumimoji="0" lang="en-US" b="0" i="0" u="none" strike="noStrike" cap="none" normalizeH="0" baseline="0" dirty="0">
                <a:ln>
                  <a:noFill/>
                </a:ln>
                <a:solidFill>
                  <a:schemeClr val="tx1"/>
                </a:solidFill>
                <a:effectLst/>
                <a:latin typeface="Century Schoolbook" pitchFamily="18" charset="0"/>
                <a:ea typeface="Calibri" pitchFamily="34" charset="0"/>
                <a:cs typeface="Times New Roman" pitchFamily="18" charset="0"/>
              </a:rPr>
              <a:t>  then interprets the execution plan , and based on the information it has received, makes request of the other components to retrieve the record.</a:t>
            </a:r>
            <a:endParaRPr kumimoji="0" lang="en-US" b="0" i="0" u="none" strike="noStrike" cap="none" normalizeH="0" baseline="0" dirty="0">
              <a:ln>
                <a:noFill/>
              </a:ln>
              <a:solidFill>
                <a:schemeClr val="tx1"/>
              </a:solidFill>
              <a:effectLst/>
              <a:latin typeface="Century Schoolbook" pitchFamily="18"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643998" cy="6786473"/>
          </a:xfrm>
          <a:prstGeom prst="rect">
            <a:avLst/>
          </a:prstGeom>
          <a:noFill/>
        </p:spPr>
        <p:txBody>
          <a:bodyPr wrap="square" rtlCol="0">
            <a:spAutoFit/>
          </a:bodyPr>
          <a:lstStyle/>
          <a:p>
            <a:pPr marL="0" lvl="2" algn="just">
              <a:lnSpc>
                <a:spcPct val="150000"/>
              </a:lnSpc>
            </a:pPr>
            <a:r>
              <a:rPr lang="en-IN" b="1" dirty="0">
                <a:latin typeface="Century Schoolbook" pitchFamily="18" charset="0"/>
              </a:rPr>
              <a:t>1.1.2)	The Storage Manager</a:t>
            </a:r>
            <a:endParaRPr lang="en-IN" sz="1600" dirty="0">
              <a:latin typeface="Century Schoolbook" pitchFamily="18" charset="0"/>
            </a:endParaRPr>
          </a:p>
          <a:p>
            <a:pPr marL="1438275" indent="-538163">
              <a:lnSpc>
                <a:spcPct val="150000"/>
              </a:lnSpc>
              <a:buFont typeface="Wingdings" pitchFamily="2" charset="2"/>
              <a:buChar char="q"/>
            </a:pPr>
            <a:r>
              <a:rPr lang="en-IN" dirty="0">
                <a:latin typeface="Century Schoolbook" pitchFamily="18" charset="0"/>
              </a:rPr>
              <a:t>The Storage Manager interfaces with the operating System(OS) to write data to the disk efficiently.</a:t>
            </a:r>
          </a:p>
          <a:p>
            <a:pPr marL="0" lvl="2" algn="just">
              <a:lnSpc>
                <a:spcPct val="150000"/>
              </a:lnSpc>
            </a:pPr>
            <a:r>
              <a:rPr lang="en-IN" sz="1600" b="1" dirty="0">
                <a:latin typeface="Century Schoolbook" pitchFamily="18" charset="0"/>
              </a:rPr>
              <a:t>1.1.3)	The Buffer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This Subsystem handles all memory management issues between requests for data by the Query Engine and the Storage Manager.</a:t>
            </a:r>
          </a:p>
          <a:p>
            <a:pPr marL="1438275" indent="-538163" algn="just">
              <a:lnSpc>
                <a:spcPct val="150000"/>
              </a:lnSpc>
              <a:buFont typeface="Wingdings" pitchFamily="2" charset="2"/>
              <a:buChar char="q"/>
            </a:pPr>
            <a:r>
              <a:rPr lang="en-IN" sz="1600" dirty="0">
                <a:latin typeface="Century Schoolbook" pitchFamily="18" charset="0"/>
              </a:rPr>
              <a:t>MySQL makes aggressive use of memory to cache result sets that can be returned as rather than making duplicate requests to the Storage Manager.</a:t>
            </a:r>
          </a:p>
          <a:p>
            <a:pPr marL="1438275" indent="-538163" algn="just">
              <a:lnSpc>
                <a:spcPct val="150000"/>
              </a:lnSpc>
              <a:buFont typeface="Wingdings" pitchFamily="2" charset="2"/>
              <a:buChar char="q"/>
            </a:pPr>
            <a:r>
              <a:rPr lang="en-IN" sz="1600" dirty="0">
                <a:latin typeface="Century Schoolbook" pitchFamily="18" charset="0"/>
              </a:rPr>
              <a:t> This cache is maintained in the </a:t>
            </a:r>
            <a:r>
              <a:rPr lang="en-IN" sz="1600" b="1" i="1" dirty="0">
                <a:latin typeface="Century Schoolbook" pitchFamily="18" charset="0"/>
              </a:rPr>
              <a:t>Buffer Manager</a:t>
            </a:r>
            <a:r>
              <a:rPr lang="en-IN" sz="1600" dirty="0">
                <a:latin typeface="Century Schoolbook" pitchFamily="18" charset="0"/>
              </a:rPr>
              <a:t>.</a:t>
            </a:r>
          </a:p>
          <a:p>
            <a:pPr marL="0" lvl="2" algn="just">
              <a:lnSpc>
                <a:spcPct val="150000"/>
              </a:lnSpc>
            </a:pPr>
            <a:r>
              <a:rPr lang="en-IN" sz="1600" b="1" dirty="0">
                <a:latin typeface="Century Schoolbook" pitchFamily="18" charset="0"/>
              </a:rPr>
              <a:t>1.1.4)	The Transaction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The function of the Transaction Manager is to facilitate concurrency in Data access.</a:t>
            </a:r>
          </a:p>
          <a:p>
            <a:pPr marL="1438275" indent="-538163" algn="just">
              <a:lnSpc>
                <a:spcPct val="150000"/>
              </a:lnSpc>
              <a:buFont typeface="Wingdings" pitchFamily="2" charset="2"/>
              <a:buChar char="q"/>
            </a:pPr>
            <a:r>
              <a:rPr lang="en-IN" sz="1600" dirty="0">
                <a:latin typeface="Century Schoolbook" pitchFamily="18" charset="0"/>
              </a:rPr>
              <a:t>This subsystem provides a locking facility to ensure that multiple simultaneous users access the data in a consistent way, without corrupting or damaging the data in any way.</a:t>
            </a:r>
          </a:p>
          <a:p>
            <a:pPr>
              <a:lnSpc>
                <a:spcPct val="150000"/>
              </a:lnSpc>
            </a:pPr>
            <a:endParaRPr lang="en-IN" sz="1600" dirty="0">
              <a:latin typeface="Century Schoolbook" pitchFamily="18" charset="0"/>
            </a:endParaRPr>
          </a:p>
          <a:p>
            <a:endParaRPr lang="en-IN" dirty="0">
              <a:latin typeface="Century Schoolbook"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572560" cy="1938992"/>
          </a:xfrm>
          <a:prstGeom prst="rect">
            <a:avLst/>
          </a:prstGeom>
          <a:noFill/>
        </p:spPr>
        <p:txBody>
          <a:bodyPr wrap="square" rtlCol="0">
            <a:spAutoFit/>
          </a:bodyPr>
          <a:lstStyle/>
          <a:p>
            <a:pPr marL="898525" indent="-898525" algn="just">
              <a:lnSpc>
                <a:spcPct val="150000"/>
              </a:lnSpc>
            </a:pPr>
            <a:r>
              <a:rPr lang="en-IN" sz="1600" b="1" dirty="0">
                <a:latin typeface="Century Schoolbook" pitchFamily="18" charset="0"/>
              </a:rPr>
              <a:t>1.1.5)	The Recovery Manager</a:t>
            </a:r>
            <a:endParaRPr lang="en-IN" sz="1600" dirty="0">
              <a:latin typeface="Century Schoolbook" pitchFamily="18" charset="0"/>
            </a:endParaRPr>
          </a:p>
          <a:p>
            <a:pPr marL="1438275" indent="-538163" algn="just">
              <a:lnSpc>
                <a:spcPct val="150000"/>
              </a:lnSpc>
              <a:buFont typeface="Wingdings" pitchFamily="2" charset="2"/>
              <a:buChar char="q"/>
            </a:pPr>
            <a:r>
              <a:rPr lang="en-IN" sz="1600" dirty="0">
                <a:latin typeface="Century Schoolbook" pitchFamily="18" charset="0"/>
              </a:rPr>
              <a:t>The Recovery Manager’s job is to keep copies of data for retrieval later, in case of a loss of data. </a:t>
            </a:r>
          </a:p>
          <a:p>
            <a:pPr marL="1438275" indent="-538163" algn="just">
              <a:lnSpc>
                <a:spcPct val="150000"/>
              </a:lnSpc>
              <a:buFont typeface="Wingdings" pitchFamily="2" charset="2"/>
              <a:buChar char="q"/>
            </a:pPr>
            <a:r>
              <a:rPr lang="en-IN" sz="1600" dirty="0">
                <a:latin typeface="Century Schoolbook" pitchFamily="18" charset="0"/>
              </a:rPr>
              <a:t>It also logs commands that modify the data and other significant events inside the Database.</a:t>
            </a:r>
            <a:endParaRPr lang="en-IN"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Custom">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F5B7AB07-F859-4656-A1C1-DAFCFA0ACA4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docProps/app.xml><?xml version="1.0" encoding="utf-8"?>
<Properties xmlns="http://schemas.openxmlformats.org/officeDocument/2006/extended-properties" xmlns:vt="http://schemas.openxmlformats.org/officeDocument/2006/docPropsVTypes">
  <Template>Wisp</Template>
  <TotalTime>682</TotalTime>
  <Words>5289</Words>
  <Application>Microsoft Office PowerPoint</Application>
  <PresentationFormat>On-screen Show (4:3)</PresentationFormat>
  <Paragraphs>583</Paragraphs>
  <Slides>64</Slides>
  <Notes>3</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9" baseType="lpstr">
      <vt:lpstr>Algerian</vt:lpstr>
      <vt:lpstr>Arial</vt:lpstr>
      <vt:lpstr>Baskerville Old Face</vt:lpstr>
      <vt:lpstr>Bookman Old Style</vt:lpstr>
      <vt:lpstr>Calibri</vt:lpstr>
      <vt:lpstr>Cambria</vt:lpstr>
      <vt:lpstr>Century Gothic</vt:lpstr>
      <vt:lpstr>Century Schoolbook</vt:lpstr>
      <vt:lpstr>erdana</vt:lpstr>
      <vt:lpstr>Franklin Gothic Book</vt:lpstr>
      <vt:lpstr>Wingdings</vt:lpstr>
      <vt:lpstr>Wingdings 3</vt:lpstr>
      <vt:lpstr>Wisp</vt:lpstr>
      <vt:lpstr>Custom</vt:lpstr>
      <vt:lpstr>Document</vt:lpstr>
      <vt:lpstr> Subject Code : 20MCA211 Subject Name : Web Programming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R.Padmaja</dc:creator>
  <cp:lastModifiedBy>Padmaja Kishore</cp:lastModifiedBy>
  <cp:revision>231</cp:revision>
  <dcterms:created xsi:type="dcterms:W3CDTF">2017-11-12T11:31:25Z</dcterms:created>
  <dcterms:modified xsi:type="dcterms:W3CDTF">2024-08-13T10:41:01Z</dcterms:modified>
</cp:coreProperties>
</file>